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6"/>
  </p:notesMasterIdLst>
  <p:handoutMasterIdLst>
    <p:handoutMasterId r:id="rId17"/>
  </p:handoutMasterIdLst>
  <p:sldIdLst>
    <p:sldId id="446" r:id="rId2"/>
    <p:sldId id="447" r:id="rId3"/>
    <p:sldId id="466" r:id="rId4"/>
    <p:sldId id="467" r:id="rId5"/>
    <p:sldId id="468" r:id="rId6"/>
    <p:sldId id="470" r:id="rId7"/>
    <p:sldId id="472" r:id="rId8"/>
    <p:sldId id="473" r:id="rId9"/>
    <p:sldId id="474" r:id="rId10"/>
    <p:sldId id="475" r:id="rId11"/>
    <p:sldId id="476" r:id="rId12"/>
    <p:sldId id="477" r:id="rId13"/>
    <p:sldId id="478" r:id="rId14"/>
    <p:sldId id="47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45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32" autoAdjust="0"/>
    <p:restoredTop sz="82119" autoAdjust="0"/>
  </p:normalViewPr>
  <p:slideViewPr>
    <p:cSldViewPr>
      <p:cViewPr varScale="1">
        <p:scale>
          <a:sx n="63" d="100"/>
          <a:sy n="63" d="100"/>
        </p:scale>
        <p:origin x="119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35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80F50-4D70-4920-9D7E-FD70DFC258E2}" type="datetimeFigureOut">
              <a:rPr lang="zh-CN" altLang="en-US" smtClean="0"/>
              <a:pPr/>
              <a:t>2019/12/10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266E4-926B-4002-B891-1AAF2AAB29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541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5837E-30EC-4220-A762-841B2BD91EA6}" type="datetimeFigureOut">
              <a:rPr lang="zh-CN" altLang="en-US" smtClean="0"/>
              <a:pPr/>
              <a:t>2019/12/10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D5172-2673-419C-B32C-37E307511A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392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829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51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248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500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578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228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23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825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824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571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543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52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933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D5172-2673-419C-B32C-37E307511A3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51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01785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0584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28625" y="1000125"/>
            <a:ext cx="82867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428625" y="285750"/>
            <a:ext cx="82867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428625" y="6286500"/>
            <a:ext cx="82867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428625" y="6407150"/>
            <a:ext cx="8215313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baseline="0" dirty="0">
                <a:latin typeface="+mn-lt"/>
                <a:ea typeface="+mn-ea"/>
              </a:rPr>
              <a:t>  </a:t>
            </a:r>
            <a:fld id="{460B2A96-373C-46A0-9A6E-52869FA3617C}" type="slidenum">
              <a:rPr lang="en-US" altLang="zh-CN" sz="1400" baseline="0" smtClean="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zh-CN" altLang="en-US" sz="1400" i="1" dirty="0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>
            <a:lvl1pPr algn="l">
              <a:defRPr sz="2800" b="1">
                <a:latin typeface="+mj-lt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000660"/>
          </a:xfrm>
        </p:spPr>
        <p:txBody>
          <a:bodyPr/>
          <a:lstStyle>
            <a:lvl1pPr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楷体" panose="02010609060101010101" pitchFamily="49" charset="-122"/>
                <a:cs typeface="+mj-cs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000">
                <a:latin typeface="+mn-lt"/>
                <a:ea typeface="楷体" panose="02010609060101010101" pitchFamily="49" charset="-122"/>
              </a:defRPr>
            </a:lvl2pPr>
            <a:lvl3pPr>
              <a:defRPr sz="1800">
                <a:latin typeface="+mn-lt"/>
                <a:ea typeface="楷体" panose="02010609060101010101" pitchFamily="49" charset="-122"/>
              </a:defRPr>
            </a:lvl3pPr>
            <a:lvl4pPr>
              <a:defRPr sz="1600">
                <a:latin typeface="+mn-lt"/>
                <a:ea typeface="楷体" panose="02010609060101010101" pitchFamily="49" charset="-122"/>
              </a:defRPr>
            </a:lvl4pPr>
            <a:lvl5pPr>
              <a:defRPr sz="14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7557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010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86408" y="2487379"/>
            <a:ext cx="7385992" cy="219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buNone/>
            </a:pPr>
            <a:r>
              <a:rPr lang="en-US" altLang="zh-CN" sz="2400" dirty="0" err="1">
                <a:latin typeface="+mj-lt"/>
              </a:rPr>
              <a:t>eCNN</a:t>
            </a:r>
            <a:r>
              <a:rPr lang="en-US" altLang="zh-CN" sz="2400" dirty="0">
                <a:latin typeface="+mj-lt"/>
              </a:rPr>
              <a:t>: A Block-Based and Highly-Parallel CNN Accelerator for</a:t>
            </a:r>
          </a:p>
          <a:p>
            <a:pPr marL="0" indent="0" algn="ctr">
              <a:buNone/>
            </a:pPr>
            <a:r>
              <a:rPr lang="en-US" altLang="zh-CN" sz="2400" dirty="0">
                <a:latin typeface="+mj-lt"/>
              </a:rPr>
              <a:t>Edge Inference</a:t>
            </a:r>
            <a:endParaRPr lang="en-US" altLang="zh-CN" sz="1800" b="0" dirty="0"/>
          </a:p>
          <a:p>
            <a:pPr>
              <a:buFontTx/>
              <a:buAutoNum type="arabicPeriod"/>
            </a:pPr>
            <a:endParaRPr lang="en-US" altLang="zh-CN" sz="1800" b="0" dirty="0"/>
          </a:p>
          <a:p>
            <a:pPr>
              <a:buFontTx/>
              <a:buAutoNum type="arabicPeriod"/>
            </a:pPr>
            <a:endParaRPr lang="en-US" altLang="zh-CN" sz="1800" b="0" dirty="0"/>
          </a:p>
          <a:p>
            <a:pPr lvl="0">
              <a:buFontTx/>
              <a:buAutoNum type="arabicPeriod"/>
            </a:pPr>
            <a:endParaRPr kumimoji="0" 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049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3250"/>
            <a:ext cx="8229600" cy="725470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70000"/>
              </a:lnSpc>
              <a:spcAft>
                <a:spcPct val="0"/>
              </a:spcAft>
            </a:pP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eCNN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9E3F00-971C-4AD4-A742-9FD498F13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61048"/>
            <a:ext cx="9071944" cy="23762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F5BC39-2F12-4A25-BEAB-9F617A184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144" y="619552"/>
            <a:ext cx="4691936" cy="280831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61638DFC-785E-4D50-9423-3179DD223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2016" y="1207643"/>
            <a:ext cx="3922344" cy="2509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This embedded processor is implemented to support FBISA with highly-parallel convolution for high-performance and also power-efficient computing.</a:t>
            </a:r>
          </a:p>
        </p:txBody>
      </p:sp>
    </p:spTree>
    <p:extLst>
      <p:ext uri="{BB962C8B-B14F-4D97-AF65-F5344CB8AC3E}">
        <p14:creationId xmlns:p14="http://schemas.microsoft.com/office/powerpoint/2010/main" val="45966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3250"/>
            <a:ext cx="8229600" cy="725470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70000"/>
              </a:lnSpc>
              <a:spcAft>
                <a:spcPct val="0"/>
              </a:spcAft>
            </a:pP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eCNN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1638DFC-785E-4D50-9423-3179DD223B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032" y="1098221"/>
            <a:ext cx="4292664" cy="2116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Bitstream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 FBISA, we split the filter weights into 20 </a:t>
            </a:r>
            <a:r>
              <a:rPr lang="en-US" altLang="zh-CN" sz="1800" b="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bistreams</a:t>
            </a:r>
            <a:r>
              <a:rPr lang="en-US" altLang="zh-CN" sz="1800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to enable parallel loading and distribution of them in the processor: 18 for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CONV3 × 3 and two for CONV1 × 1.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F5117A-0E10-4276-8B72-84E1B3354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136" y="501382"/>
            <a:ext cx="4292664" cy="29032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3997EF9-2BEC-4033-AAED-79C1E1F5D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4" y="3498017"/>
            <a:ext cx="8759654" cy="26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54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3250"/>
            <a:ext cx="8229600" cy="725470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70000"/>
              </a:lnSpc>
              <a:spcAft>
                <a:spcPct val="0"/>
              </a:spcAft>
            </a:pP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eCNN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997EF9-2BEC-4033-AAED-79C1E1F5D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73" y="3789040"/>
            <a:ext cx="8759654" cy="26337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29E7469-0962-4403-BEB7-6272B4AD0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1155265"/>
            <a:ext cx="4641489" cy="2633775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EE27486F-B330-4C02-A383-87B4AB4EF5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0688" y="1023877"/>
            <a:ext cx="4292664" cy="2976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Highly-Parallel Convolution Engine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Compared to the conventional accelerators with much fewer multipliers, their massive parallelism enables power-efficient </a:t>
            </a:r>
            <a:r>
              <a:rPr lang="en-US" altLang="zh-CN" sz="1800" b="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caccumulation</a:t>
            </a:r>
            <a:r>
              <a:rPr lang="en-US" altLang="zh-CN" sz="1800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of internal partial sums.</a:t>
            </a:r>
          </a:p>
        </p:txBody>
      </p:sp>
    </p:spTree>
    <p:extLst>
      <p:ext uri="{BB962C8B-B14F-4D97-AF65-F5344CB8AC3E}">
        <p14:creationId xmlns:p14="http://schemas.microsoft.com/office/powerpoint/2010/main" val="1728257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3250"/>
            <a:ext cx="8229600" cy="725470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70000"/>
              </a:lnSpc>
              <a:spcAft>
                <a:spcPct val="0"/>
              </a:spcAft>
            </a:pP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eCNN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997EF9-2BEC-4033-AAED-79C1E1F5D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0599"/>
            <a:ext cx="8759654" cy="26337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C0E0AD7-19E4-48BB-834C-AB379B4AF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59" y="3854833"/>
            <a:ext cx="8424936" cy="281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39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3250"/>
            <a:ext cx="8229600" cy="725470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70000"/>
              </a:lnSpc>
              <a:spcAft>
                <a:spcPct val="0"/>
              </a:spcAft>
            </a:pPr>
            <a:r>
              <a:rPr lang="en-US" altLang="zh-CN" sz="2400" dirty="0" err="1">
                <a:latin typeface="等线" panose="02010600030101010101" pitchFamily="2" charset="-122"/>
                <a:ea typeface="等线" panose="02010600030101010101" pitchFamily="2" charset="-122"/>
              </a:rPr>
              <a:t>eCNN</a:t>
            </a:r>
            <a:endParaRPr lang="en-US" altLang="zh-CN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0E0AD7-19E4-48BB-834C-AB379B4AF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59" y="3854833"/>
            <a:ext cx="8424936" cy="2819917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60E02B47-052A-459E-8395-04BA19044F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8336" y="976962"/>
            <a:ext cx="8424936" cy="2775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Tile-Pipelined Inference Datapath Engine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Consists of two functions: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input preparation </a:t>
            </a:r>
            <a:r>
              <a:rPr lang="en-US" altLang="zh-CN" sz="1800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for the LCONV3 × 3 engine and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output post-processing</a:t>
            </a:r>
            <a:r>
              <a:rPr lang="en-US" altLang="zh-CN" sz="1800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for different opcodes and operands.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first function prepares input 6 × 4-tiles for 3 × 3 filtering, it only read 4 × 2-tiles from block buffers and store them in a line FIFO buffer.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 addition, a data reordering circuit (</a:t>
            </a:r>
            <a:r>
              <a:rPr lang="en-US" altLang="zh-CN" sz="1800" b="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Src</a:t>
            </a:r>
            <a:r>
              <a:rPr lang="en-US" altLang="zh-CN" sz="1800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Reorder) is used to address a tile misalignment issue</a:t>
            </a:r>
          </a:p>
        </p:txBody>
      </p:sp>
    </p:spTree>
    <p:extLst>
      <p:ext uri="{BB962C8B-B14F-4D97-AF65-F5344CB8AC3E}">
        <p14:creationId xmlns:p14="http://schemas.microsoft.com/office/powerpoint/2010/main" val="79654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3250"/>
            <a:ext cx="8229600" cy="725470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70000"/>
              </a:lnSpc>
              <a:spcAft>
                <a:spcPct val="0"/>
              </a:spcAft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BACKGROUND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27584" y="1340768"/>
            <a:ext cx="7859216" cy="3986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Convolutional neural networks (CNNs) have recently demonstrated superior quality for computational imaging applications. Therefore, they have great potential to revolutionize the image pipelines on cameras and displays.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However</a:t>
            </a:r>
            <a:r>
              <a:rPr lang="en-US" altLang="zh-CN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it is difficult for conventional CNN accelerators,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 support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ultra-high-resolution</a:t>
            </a:r>
            <a:r>
              <a:rPr lang="en-US" altLang="zh-CN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videos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at the edge</a:t>
            </a: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due to their considerable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DRAM bandwidth </a:t>
            </a:r>
            <a:r>
              <a:rPr lang="en-US" altLang="zh-CN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power consumption</a:t>
            </a:r>
            <a:r>
              <a:rPr lang="en-US" altLang="zh-CN" b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Therefore, finding a further memory- and computation-efficient microarchitecture is crucial to speed up this coming revolution.</a:t>
            </a:r>
            <a:endParaRPr kumimoji="0" 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17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3250"/>
            <a:ext cx="8229600" cy="725470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70000"/>
              </a:lnSpc>
              <a:spcAft>
                <a:spcPct val="0"/>
              </a:spcAft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ABSTRACT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2392" y="1250976"/>
            <a:ext cx="7859216" cy="4356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block-based flow </a:t>
            </a:r>
            <a:r>
              <a:rPr lang="en-US" altLang="zh-CN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 enable high-resolution inference with low DRAM bandwidth.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 hardware-aware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ERNet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 optimize image quality based on hardware constraints and also build training procedures for model optimization and dynamic fixed-point precision.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 coarse-grained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FBISA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with parallel parameter bitstreams to provide massive computation parallelism efficiently and flexibly.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An embedded processor,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eCNN</a:t>
            </a:r>
            <a:r>
              <a:rPr lang="en-US" altLang="zh-CN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to support FBISA with highly-parallel convolution using 81,920 multipliers.</a:t>
            </a:r>
            <a:endParaRPr kumimoji="0" 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0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3250"/>
            <a:ext cx="8229600" cy="725470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70000"/>
              </a:lnSpc>
              <a:spcAft>
                <a:spcPct val="0"/>
              </a:spcAft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BLOCK-BASED INFERENCE FLOW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8557A1-97B1-4160-BC05-DFE0F0FB0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484" y="1381276"/>
            <a:ext cx="4211960" cy="204772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C3BC68F0-B58F-472C-9142-6D720F21CE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5420" y="1213576"/>
            <a:ext cx="3828217" cy="477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Two specific features for computational imaging networks are not considered for optimization: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spatial resolution of feature maps is not aggressively </a:t>
            </a:r>
            <a:r>
              <a:rPr lang="en-US" altLang="zh-CN" sz="1800" b="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downsampled</a:t>
            </a:r>
            <a:r>
              <a:rPr lang="en-US" altLang="zh-CN" sz="1800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800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models are not very sparse.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former results in a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dramatically-high amount </a:t>
            </a:r>
            <a:r>
              <a:rPr lang="en-US" altLang="zh-CN" sz="1800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of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memory bandwidth</a:t>
            </a:r>
            <a:r>
              <a:rPr lang="en-US" altLang="zh-CN" sz="1800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and the latter introduces an extremely-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high</a:t>
            </a:r>
            <a:r>
              <a:rPr lang="en-US" altLang="zh-CN" sz="1800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demand</a:t>
            </a:r>
            <a:r>
              <a:rPr lang="en-US" altLang="zh-CN" sz="1800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of</a:t>
            </a:r>
            <a:r>
              <a:rPr lang="en-US" altLang="zh-CN" sz="1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computing power</a:t>
            </a:r>
            <a:r>
              <a:rPr lang="en-US" altLang="zh-CN" sz="1800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0C09B4-3845-499C-A7F7-DD5E3398F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264" y="3532508"/>
            <a:ext cx="3600400" cy="243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04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3250"/>
            <a:ext cx="8229600" cy="725470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70000"/>
              </a:lnSpc>
              <a:spcAft>
                <a:spcPct val="0"/>
              </a:spcAft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BLOCK-BASED INFERENCE FLOW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3BC68F0-B58F-472C-9142-6D720F21CE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1520" y="1037928"/>
            <a:ext cx="4211961" cy="527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Two specific features for computational imaging networks are not considered for optimization: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spatial resolution of feature maps is not aggressively </a:t>
            </a:r>
            <a:r>
              <a:rPr lang="en-US" altLang="zh-CN" b="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downsampled</a:t>
            </a:r>
            <a:r>
              <a:rPr lang="en-US" altLang="zh-CN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models are not very sparse.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former results in a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dramatically-high amount </a:t>
            </a:r>
            <a:r>
              <a:rPr lang="en-US" altLang="zh-CN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of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memory bandwidth</a:t>
            </a:r>
            <a:r>
              <a:rPr lang="en-US" altLang="zh-CN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and the latter introduces an extremely-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high</a:t>
            </a:r>
            <a:r>
              <a:rPr lang="en-US" altLang="zh-CN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demand</a:t>
            </a:r>
            <a:r>
              <a:rPr lang="en-US" altLang="zh-CN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of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computing power</a:t>
            </a:r>
            <a:r>
              <a:rPr lang="en-US" altLang="zh-CN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138968-E648-4053-8014-948D08B20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080" y="1229692"/>
            <a:ext cx="4724400" cy="24479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50FD59F-D019-4BF9-B08A-1215359F9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530" y="4083061"/>
            <a:ext cx="49339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3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3250"/>
            <a:ext cx="8229600" cy="725470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70000"/>
              </a:lnSpc>
              <a:spcAft>
                <a:spcPct val="0"/>
              </a:spcAft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ERNET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2FB85B-21FE-4D9E-98B1-8123F7EA7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" y="2617527"/>
            <a:ext cx="9077325" cy="189547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9ADC705-B69B-446E-A438-6EC23946A0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87" y="908720"/>
            <a:ext cx="8229600" cy="167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Memory </a:t>
            </a:r>
            <a:r>
              <a:rPr lang="en-US" altLang="zh-CN" sz="24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Bandwith</a:t>
            </a:r>
            <a:endParaRPr lang="en-US" altLang="zh-CN" sz="24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 increase its capacity without enlarging the buffer area,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all the operations are performed internally </a:t>
            </a:r>
            <a:r>
              <a:rPr lang="en-US" altLang="zh-CN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without accessing to block buffers.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1E2BCF-390C-4ED0-8B52-26B1B5A0E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" y="4701877"/>
            <a:ext cx="8727539" cy="146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1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3250"/>
            <a:ext cx="8229600" cy="725470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70000"/>
              </a:lnSpc>
              <a:spcAft>
                <a:spcPct val="0"/>
              </a:spcAft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ERNET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9ADC705-B69B-446E-A438-6EC23946A0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216" y="915616"/>
            <a:ext cx="8229600" cy="306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Dynamic Fixed-Point Precision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multiplications and block buffers are both considered in 8-bit precision.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internal partial sums are accumulated in full precision to preserve quality.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Each convolution layer has its own Q-formats for weights, biases, and feature outputs, respectively.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59DF1A-130C-4BCD-B00F-0618D0514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903" y="3953067"/>
            <a:ext cx="6730225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7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3250"/>
            <a:ext cx="8229600" cy="725470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70000"/>
              </a:lnSpc>
              <a:spcAft>
                <a:spcPct val="0"/>
              </a:spcAft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FBISA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4B48C8-DABF-40C9-91EB-182ED4B3F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2" y="2516864"/>
            <a:ext cx="4824536" cy="18379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92BA4D9-0234-443D-A118-C8F72EC69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2492896"/>
            <a:ext cx="4510051" cy="32354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E4EB03D-129E-424A-BDED-6BF111FBA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2" y="4336879"/>
            <a:ext cx="4824536" cy="1530088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77FA5536-D4C3-4B38-9A30-EAEDDD53A5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8336" y="1196752"/>
            <a:ext cx="8229600" cy="1124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 SIMD </a:t>
            </a:r>
            <a:r>
              <a:rPr lang="en-US" altLang="zh-CN" b="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instructionset</a:t>
            </a:r>
            <a:r>
              <a:rPr lang="en-US" altLang="zh-CN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FBISA</a:t>
            </a:r>
            <a:r>
              <a:rPr lang="en-US" altLang="zh-CN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to support the truncated-pyramid inference for fully convolutional networks.</a:t>
            </a:r>
          </a:p>
        </p:txBody>
      </p:sp>
    </p:spTree>
    <p:extLst>
      <p:ext uri="{BB962C8B-B14F-4D97-AF65-F5344CB8AC3E}">
        <p14:creationId xmlns:p14="http://schemas.microsoft.com/office/powerpoint/2010/main" val="3856597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3250"/>
            <a:ext cx="8229600" cy="725470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70000"/>
              </a:lnSpc>
              <a:spcAft>
                <a:spcPct val="0"/>
              </a:spcAft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</a:rPr>
              <a:t>FBISA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7FA5536-D4C3-4B38-9A30-EAEDDD53A5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2920" y="1484784"/>
            <a:ext cx="8618160" cy="2509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Two strategies </a:t>
            </a:r>
            <a:r>
              <a:rPr lang="en-US" altLang="zh-CN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to provide efficient data movement for highly-parallel convolution.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Specified on the basis of block buffers (BBs), instead of conventional small registers or vectors.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b="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Devise operands DI and DO as virtual block buffers for data input and output respectively. </a:t>
            </a:r>
          </a:p>
        </p:txBody>
      </p:sp>
    </p:spTree>
    <p:extLst>
      <p:ext uri="{BB962C8B-B14F-4D97-AF65-F5344CB8AC3E}">
        <p14:creationId xmlns:p14="http://schemas.microsoft.com/office/powerpoint/2010/main" val="11331365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29771</TotalTime>
  <Words>580</Words>
  <Application>Microsoft Office PowerPoint</Application>
  <PresentationFormat>全屏显示(4:3)</PresentationFormat>
  <Paragraphs>68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楷体</vt:lpstr>
      <vt:lpstr>Arial</vt:lpstr>
      <vt:lpstr>Calibri</vt:lpstr>
      <vt:lpstr>Times New Roman</vt:lpstr>
      <vt:lpstr>Wingdings</vt:lpstr>
      <vt:lpstr>1_Office 主题</vt:lpstr>
      <vt:lpstr>PowerPoint 演示文稿</vt:lpstr>
      <vt:lpstr>BACKGROUND</vt:lpstr>
      <vt:lpstr>ABSTRACT</vt:lpstr>
      <vt:lpstr>BLOCK-BASED INFERENCE FLOW</vt:lpstr>
      <vt:lpstr>BLOCK-BASED INFERENCE FLOW</vt:lpstr>
      <vt:lpstr>ERNET</vt:lpstr>
      <vt:lpstr>ERNET</vt:lpstr>
      <vt:lpstr>FBISA</vt:lpstr>
      <vt:lpstr>FBISA</vt:lpstr>
      <vt:lpstr>eCNN</vt:lpstr>
      <vt:lpstr>eCNN</vt:lpstr>
      <vt:lpstr>eCNN</vt:lpstr>
      <vt:lpstr>eCNN</vt:lpstr>
      <vt:lpstr>eCNN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Low-power Low-noise Amplifier for EEG/ECG Signal Recording Applications</dc:title>
  <dc:creator>admin</dc:creator>
  <cp:lastModifiedBy>杨 景森</cp:lastModifiedBy>
  <cp:revision>1540</cp:revision>
  <dcterms:modified xsi:type="dcterms:W3CDTF">2019-12-11T06:43:09Z</dcterms:modified>
</cp:coreProperties>
</file>