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3" r:id="rId3"/>
    <p:sldId id="335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9" r:id="rId22"/>
    <p:sldId id="430" r:id="rId23"/>
  </p:sldIdLst>
  <p:sldSz cx="9144000" cy="6858000" type="screen4x3"/>
  <p:notesSz cx="6858000" cy="9144000"/>
  <p:custDataLst>
    <p:tags r:id="rId29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0967B1"/>
    <a:srgbClr val="5D707E"/>
    <a:srgbClr val="4C4C4C"/>
    <a:srgbClr val="00488E"/>
    <a:srgbClr val="D3D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929"/>
  </p:normalViewPr>
  <p:slideViewPr>
    <p:cSldViewPr>
      <p:cViewPr varScale="1">
        <p:scale>
          <a:sx n="87" d="100"/>
          <a:sy n="87" d="100"/>
        </p:scale>
        <p:origin x="634" y="77"/>
      </p:cViewPr>
      <p:guideLst>
        <p:guide orient="horz" pos="2015"/>
        <p:guide pos="27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687"/>
        <p:guide pos="209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914F-2441-4E27-8174-26C8EE802EB9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Title of the </a:t>
            </a:r>
            <a:r>
              <a:rPr lang="en-US" altLang="zh-CN" dirty="0" smtClean="0"/>
              <a:t>talk</a:t>
            </a:r>
            <a:endParaRPr lang="en-US" altLang="zh-CN" dirty="0" smtClean="0"/>
          </a:p>
          <a:p>
            <a:r>
              <a:rPr lang="en-US" altLang="zh-CN" dirty="0" smtClean="0"/>
              <a:t>Your </a:t>
            </a:r>
            <a:r>
              <a:rPr lang="en-US" altLang="zh-CN" dirty="0"/>
              <a:t>Name  | </a:t>
            </a:r>
            <a:r>
              <a:rPr lang="en-US" altLang="zh-CN" dirty="0" smtClean="0"/>
              <a:t>BCRC @ </a:t>
            </a:r>
            <a:r>
              <a:rPr lang="en-US" altLang="zh-CN" dirty="0" err="1" smtClean="0"/>
              <a:t>Fudan</a:t>
            </a:r>
            <a:r>
              <a:rPr lang="en-US" altLang="zh-CN" dirty="0" smtClean="0"/>
              <a:t> University </a:t>
            </a:r>
            <a:endParaRPr lang="de-DE" altLang="zh-C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5CEF-8406-4B99-A9F8-DE4EC2084015}" type="slidenum">
              <a:rPr lang="de-DE" smtClean="0"/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de-DE" noProof="0" dirty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57301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r>
              <a:rPr lang="de-DE" altLang="zh-CN" dirty="0" smtClean="0"/>
              <a:t>Title of the talk</a:t>
            </a:r>
            <a:br>
              <a:rPr lang="de-DE" altLang="zh-CN" dirty="0" smtClean="0"/>
            </a:br>
            <a:r>
              <a:rPr lang="de-DE" altLang="zh-CN" dirty="0" smtClean="0">
                <a:solidFill>
                  <a:schemeClr val="tx1"/>
                </a:solidFill>
              </a:rPr>
              <a:t>Your Name | </a:t>
            </a:r>
            <a:r>
              <a:rPr lang="en-US" altLang="zh-CN" dirty="0" smtClean="0">
                <a:solidFill>
                  <a:schemeClr val="tx1"/>
                </a:solidFill>
              </a:rPr>
              <a:t>BCRC @ </a:t>
            </a:r>
            <a:r>
              <a:rPr lang="en-US" altLang="zh-CN" dirty="0" err="1" smtClean="0">
                <a:solidFill>
                  <a:schemeClr val="tx1"/>
                </a:solidFill>
              </a:rPr>
              <a:t>Fudan</a:t>
            </a:r>
            <a:r>
              <a:rPr lang="en-US" altLang="zh-CN" dirty="0" smtClean="0">
                <a:solidFill>
                  <a:schemeClr val="tx1"/>
                </a:solidFill>
              </a:rPr>
              <a:t> University</a:t>
            </a:r>
            <a:endParaRPr lang="de-DE" altLang="zh-CN" dirty="0">
              <a:solidFill>
                <a:schemeClr val="tx1"/>
              </a:solidFill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A21ACD7-A206-4770-81B8-A7AF2E4964E0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3952" y="1700808"/>
            <a:ext cx="6406480" cy="129614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1720" y="3356992"/>
            <a:ext cx="6406480" cy="1296144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400"/>
            </a:lvl1pPr>
          </a:lstStyle>
          <a:p>
            <a:r>
              <a:rPr lang="zh-CN" altLang="en-US" smtClean="0"/>
              <a:t>单击以编辑母版副标题样式</a:t>
            </a:r>
            <a:endParaRPr lang="de-DE" dirty="0"/>
          </a:p>
        </p:txBody>
      </p:sp>
      <p:cxnSp>
        <p:nvCxnSpPr>
          <p:cNvPr id="21" name="Gerade Verbindung 20"/>
          <p:cNvCxnSpPr/>
          <p:nvPr userDrawn="1"/>
        </p:nvCxnSpPr>
        <p:spPr bwMode="auto">
          <a:xfrm>
            <a:off x="4576359" y="921420"/>
            <a:ext cx="3884074" cy="0"/>
          </a:xfrm>
          <a:prstGeom prst="line">
            <a:avLst/>
          </a:prstGeom>
          <a:solidFill>
            <a:schemeClr val="accent1"/>
          </a:solidFill>
          <a:ln w="2286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0" y="3243972"/>
            <a:ext cx="7704782" cy="977116"/>
          </a:xfrm>
        </p:spPr>
        <p:txBody>
          <a:bodyPr/>
          <a:lstStyle>
            <a:lvl1pPr algn="l">
              <a:defRPr sz="2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55650" y="4410348"/>
            <a:ext cx="7700248" cy="1500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41118-E9D6-445B-AE54-D0A66715DDCB}" type="slidenum">
              <a:rPr lang="de-DE" smtClean="0"/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4329104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29117-D326-41EA-91B0-9FA3B62EDE3D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20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1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2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3871" y="1268760"/>
            <a:ext cx="3920029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86300" y="1268760"/>
            <a:ext cx="3905448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1CD8FF9-6CFD-41B1-8D0E-A998C447F53D}" type="slidenum">
              <a:rPr lang="de-DE" smtClean="0"/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13871" y="1196752"/>
            <a:ext cx="7977877" cy="4977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de-DE" noProof="0" smtClean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3241118-E9D6-445B-AE54-D0A66715DDCB}" type="slidenum">
              <a:rPr lang="de-DE" smtClean="0"/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7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32A5420-A4CC-4601-9260-FC208C9BE244}" type="slidenum">
              <a:rPr lang="de-DE" smtClean="0"/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9540" y="1619999"/>
            <a:ext cx="6404707" cy="3105145"/>
          </a:xfrm>
        </p:spPr>
        <p:txBody>
          <a:bodyPr bIns="45720" anchor="b"/>
          <a:lstStyle>
            <a:lvl1pPr marL="0" indent="0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zh-CN" altLang="en-US" smtClean="0"/>
              <a:t>单击以编辑母版副标题样式</a:t>
            </a:r>
            <a:endParaRPr lang="de-DE" dirty="0" smtClean="0"/>
          </a:p>
        </p:txBody>
      </p:sp>
      <p:grpSp>
        <p:nvGrpSpPr>
          <p:cNvPr id="7" name="Gruppieren 18"/>
          <p:cNvGrpSpPr/>
          <p:nvPr userDrawn="1"/>
        </p:nvGrpSpPr>
        <p:grpSpPr>
          <a:xfrm>
            <a:off x="4576359" y="447675"/>
            <a:ext cx="3884074" cy="902618"/>
            <a:chOff x="5086255" y="447675"/>
            <a:chExt cx="3374177" cy="902618"/>
          </a:xfrm>
        </p:grpSpPr>
        <p:sp>
          <p:nvSpPr>
            <p:cNvPr id="9" name="Rectangle 2"/>
            <p:cNvSpPr txBox="1">
              <a:spLocks noChangeArrowheads="1"/>
            </p:cNvSpPr>
            <p:nvPr userDrawn="1"/>
          </p:nvSpPr>
          <p:spPr bwMode="auto">
            <a:xfrm>
              <a:off x="6145901" y="447675"/>
              <a:ext cx="2242523" cy="902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/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549F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9pPr>
            </a:lstStyle>
            <a:p>
              <a:pPr algn="l">
                <a:defRPr/>
              </a:pPr>
              <a:r>
                <a:rPr lang="zh-CN" altLang="en-US" sz="1800" b="0" dirty="0" smtClean="0"/>
                <a:t>脑神经信号采集模拟前端</a:t>
              </a:r>
              <a:endParaRPr lang="en-US" altLang="zh-CN" sz="1800" b="0" dirty="0" smtClean="0"/>
            </a:p>
            <a:p>
              <a:pPr algn="l">
                <a:defRPr/>
              </a:pPr>
              <a:endParaRPr lang="de-DE" altLang="zh-CN" sz="1800" b="0" dirty="0" smtClean="0">
                <a:latin typeface="黑体" panose="02010609060101010101" pitchFamily="49" charset="-122"/>
                <a:ea typeface="+mj-ea"/>
              </a:endParaRPr>
            </a:p>
            <a:p>
              <a:pPr>
                <a:defRPr/>
              </a:pPr>
              <a:r>
                <a:rPr lang="zh-CN" altLang="en-US" sz="1800" b="0" dirty="0" smtClean="0">
                  <a:latin typeface="黑体" panose="02010609060101010101" pitchFamily="49" charset="-122"/>
                  <a:ea typeface="+mj-ea"/>
                </a:rPr>
                <a:t>吕良剑</a:t>
              </a:r>
              <a:r>
                <a:rPr lang="de-DE" altLang="zh-CN" sz="1800" b="0" dirty="0" smtClean="0">
                  <a:latin typeface="黑体" panose="02010609060101010101" pitchFamily="49" charset="-122"/>
                  <a:ea typeface="+mj-ea"/>
                </a:rPr>
                <a:t> | 2017-01-04</a:t>
              </a:r>
              <a:endParaRPr lang="de-DE" altLang="zh-CN" sz="1800" b="0" dirty="0">
                <a:latin typeface="黑体" panose="02010609060101010101" pitchFamily="49" charset="-122"/>
                <a:ea typeface="+mj-ea"/>
              </a:endParaRPr>
            </a:p>
          </p:txBody>
        </p:sp>
        <p:cxnSp>
          <p:nvCxnSpPr>
            <p:cNvPr id="10" name="Gerade Verbindung 20"/>
            <p:cNvCxnSpPr/>
            <p:nvPr userDrawn="1"/>
          </p:nvCxnSpPr>
          <p:spPr bwMode="auto">
            <a:xfrm>
              <a:off x="5086255" y="921420"/>
              <a:ext cx="3374177" cy="0"/>
            </a:xfrm>
            <a:prstGeom prst="line">
              <a:avLst/>
            </a:prstGeom>
            <a:solidFill>
              <a:schemeClr val="accent1"/>
            </a:solidFill>
            <a:ln w="2286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3871" y="188640"/>
            <a:ext cx="7977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de-DE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871" y="1268760"/>
            <a:ext cx="7977877" cy="475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dirty="0" smtClean="0"/>
              <a:t>第一级</a:t>
            </a:r>
            <a:endParaRPr lang="de-DE" dirty="0" smtClean="0"/>
          </a:p>
          <a:p>
            <a:pPr lvl="1"/>
            <a:r>
              <a:rPr lang="zh-CN" altLang="en-US" dirty="0" smtClean="0"/>
              <a:t>第二级</a:t>
            </a:r>
            <a:endParaRPr lang="de-DE" dirty="0" smtClean="0"/>
          </a:p>
          <a:p>
            <a:pPr lvl="2"/>
            <a:r>
              <a:rPr lang="zh-CN" altLang="en-US" dirty="0" smtClean="0"/>
              <a:t>第三级</a:t>
            </a:r>
            <a:endParaRPr lang="de-DE" dirty="0" smtClean="0"/>
          </a:p>
          <a:p>
            <a:pPr lvl="3"/>
            <a:r>
              <a:rPr lang="zh-CN" altLang="en-US" dirty="0" smtClean="0"/>
              <a:t>第四级</a:t>
            </a:r>
            <a:endParaRPr lang="de-DE" dirty="0" smtClean="0"/>
          </a:p>
          <a:p>
            <a:pPr lvl="4"/>
            <a:r>
              <a:rPr lang="zh-CN" altLang="en-US" dirty="0" smtClean="0"/>
              <a:t>第五级</a:t>
            </a:r>
            <a:endParaRPr lang="de-DE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18250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</a:ln>
        </p:spPr>
        <p:txBody>
          <a:bodyPr vert="horz" wrap="none" lIns="91440" tIns="45720" rIns="91440" bIns="45720" numCol="1" anchor="ctr" anchorCtr="0" compatLnSpc="1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241118-E9D6-445B-AE54-D0A66715DDCB}" type="slidenum">
              <a:rPr lang="de-DE" smtClean="0"/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19" y="6165304"/>
            <a:ext cx="987429" cy="43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165304"/>
            <a:ext cx="43020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9pPr>
    </p:titleStyle>
    <p:bodyStyle>
      <a:lvl1pPr marL="474980" indent="-47498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51230" indent="-28575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SzPct val="100000"/>
        <a:buFont typeface="Arial" panose="020B0604020202020204" pitchFamily="34" charset="0"/>
        <a:buChar char="►"/>
        <a:defRPr sz="2000">
          <a:solidFill>
            <a:schemeClr val="tx1"/>
          </a:solidFill>
          <a:latin typeface="+mn-lt"/>
          <a:ea typeface="+mn-ea"/>
        </a:defRPr>
      </a:lvl2pPr>
      <a:lvl3pPr marL="137033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C4C4C"/>
          </a:solidFill>
          <a:latin typeface="+mn-lt"/>
          <a:ea typeface="+mn-ea"/>
        </a:defRPr>
      </a:lvl3pPr>
      <a:lvl4pPr marL="178943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C4C4C"/>
          </a:solidFill>
          <a:latin typeface="+mn-lt"/>
          <a:ea typeface="+mn-ea"/>
        </a:defRPr>
      </a:lvl4pPr>
      <a:lvl5pPr marL="22085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5pPr>
      <a:lvl6pPr marL="26657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6pPr>
      <a:lvl7pPr marL="31229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7pPr>
      <a:lvl8pPr marL="35801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8pPr>
      <a:lvl9pPr marL="40373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2.png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4.xml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5.bin"/><Relationship Id="rId10" Type="http://schemas.openxmlformats.org/officeDocument/2006/relationships/image" Target="../media/image16.wmf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 bwMode="auto">
          <a:xfrm>
            <a:off x="1189355" y="2344420"/>
            <a:ext cx="676529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49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49F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 algn="ctr"/>
            <a:r>
              <a:rPr lang="en-US" kern="0" dirty="0" smtClean="0">
                <a:latin typeface="Arial Narrow" panose="020B0606020202030204" pitchFamily="34" charset="0"/>
              </a:rPr>
              <a:t>Cartesian Product-Based Deep Learning Accelerator</a:t>
            </a:r>
            <a:endParaRPr lang="en-US" kern="0" dirty="0" smtClean="0">
              <a:latin typeface="Arial Narrow" panose="020B060602020203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Mapping Cartesian Product to Convolution</a:t>
            </a: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pic>
        <p:nvPicPr>
          <p:cNvPr id="7" name="图片 6" descr="one vect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1228725"/>
            <a:ext cx="3476625" cy="25908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271010" y="1228725"/>
            <a:ext cx="43211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Weight Matrix: </a:t>
            </a:r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One color represents one filter. One block represents one input channel / 2-D weight kernel.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IFM Matrix:</a:t>
            </a:r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One color represents one input channel / 2-D input feature map. One column represents one kernel window sliding. 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9" name="图片 8" descr="mapping to convolu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" y="3819525"/>
            <a:ext cx="3181350" cy="2209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271010" y="3819525"/>
            <a:ext cx="43211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Cartesian Product: </a:t>
            </a:r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One weight is multiplied with all related input feature map elements.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Note: The ISSCC2019 7.1 renames the cartesian product as output feature map moving flow.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Repeated Data in IFM Matrix</a:t>
            </a: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488315" y="1634490"/>
          <a:ext cx="84582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/>
                <a:gridCol w="342900"/>
                <a:gridCol w="342900"/>
                <a:gridCol w="329565"/>
                <a:gridCol w="356235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57200" y="1026795"/>
            <a:ext cx="81349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2-D IFM Matrix (@stride=1, kernel=3)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12" name="表格 11"/>
          <p:cNvGraphicFramePr/>
          <p:nvPr/>
        </p:nvGraphicFramePr>
        <p:xfrm>
          <a:off x="488315" y="4272915"/>
          <a:ext cx="2762250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266700"/>
                <a:gridCol w="266700"/>
                <a:gridCol w="266700"/>
                <a:gridCol w="266700"/>
                <a:gridCol w="266700"/>
                <a:gridCol w="266700"/>
                <a:gridCol w="266700"/>
                <a:gridCol w="266700"/>
                <a:gridCol w="266700"/>
              </a:tblGrid>
              <a:tr h="254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311525" y="4272915"/>
            <a:ext cx="54063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One color represents one kernel window sliding in height dimension. One block represents one input feature map/weight kernel row.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Repeated Data: Block Duplication 1,2,3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/>
              <a:t>	            </a:t>
            </a:r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Data Shift in one block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Repeated Frequency:1, 2, 3, 4, 6, 9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Repeated Data in IFM Matrix</a:t>
            </a: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026795"/>
            <a:ext cx="81349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2-D IFM Matrix (@stride=2, kernel=3)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64635" y="4380230"/>
            <a:ext cx="45319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Repeated Data: Block Duplication 1,2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/>
              <a:t>	            </a:t>
            </a:r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Data Shift in one block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Repeated Frequency:1, 2, 4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614045" y="1634490"/>
          <a:ext cx="7981950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130"/>
                <a:gridCol w="532130"/>
                <a:gridCol w="532130"/>
                <a:gridCol w="532130"/>
                <a:gridCol w="532130"/>
                <a:gridCol w="532130"/>
                <a:gridCol w="532130"/>
                <a:gridCol w="532130"/>
                <a:gridCol w="532130"/>
                <a:gridCol w="532130"/>
                <a:gridCol w="532130"/>
                <a:gridCol w="532130"/>
                <a:gridCol w="532130"/>
                <a:gridCol w="532130"/>
                <a:gridCol w="532130"/>
              </a:tblGrid>
              <a:tr h="302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614045" y="4354830"/>
          <a:ext cx="345059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90"/>
                <a:gridCol w="313690"/>
                <a:gridCol w="313690"/>
                <a:gridCol w="313690"/>
                <a:gridCol w="313690"/>
                <a:gridCol w="313690"/>
                <a:gridCol w="313690"/>
                <a:gridCol w="313690"/>
                <a:gridCol w="313690"/>
                <a:gridCol w="313690"/>
                <a:gridCol w="313690"/>
              </a:tblGrid>
              <a:tr h="3352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Repeated Data in IFM Matrix</a:t>
            </a: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026795"/>
            <a:ext cx="81349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2-D IFM Matrix (@stride=3, kernel=5)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69635" y="1537335"/>
            <a:ext cx="28162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Repeated Data: 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Block Duplication 1,2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Data Shift in one block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Repeated Frequency:1, 2, 4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14045" y="1537335"/>
          <a:ext cx="5143500" cy="527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</a:tblGrid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150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151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152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150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153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151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154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Repeated Data in IFM Matrix</a:t>
            </a: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026795"/>
            <a:ext cx="81349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2-D IFM Matrix (@stride=2, kernel=5)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30545" y="1537335"/>
            <a:ext cx="28162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Repeated Data: 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Block Duplication 1,2,3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Data Shift in one block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Repeated Frequency:1, 2, 3, 4, 6, 9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14045" y="1537335"/>
          <a:ext cx="4905375" cy="527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25"/>
                <a:gridCol w="327025"/>
                <a:gridCol w="327025"/>
                <a:gridCol w="327025"/>
                <a:gridCol w="327025"/>
                <a:gridCol w="327025"/>
                <a:gridCol w="327025"/>
                <a:gridCol w="327025"/>
                <a:gridCol w="327025"/>
                <a:gridCol w="327025"/>
                <a:gridCol w="327025"/>
                <a:gridCol w="327025"/>
                <a:gridCol w="327025"/>
                <a:gridCol w="327025"/>
                <a:gridCol w="327025"/>
              </a:tblGrid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Repeated Data in IFM Matrix</a:t>
            </a: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026795"/>
            <a:ext cx="81349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Summary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325245" y="1634490"/>
          <a:ext cx="639953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Number #</a:t>
                      </a:r>
                      <a:endParaRPr lang="en-US" b="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Block Height</a:t>
                      </a:r>
                      <a:endParaRPr lang="en-US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K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Block Width</a:t>
                      </a:r>
                      <a:endParaRPr lang="en-US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Wout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Block</a:t>
                      </a:r>
                      <a:endParaRPr lang="en-US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K x Hout x Cin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Block Duplication</a:t>
                      </a:r>
                      <a:endParaRPr lang="en-US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celi(K / S)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Data Repeat in One Block</a:t>
                      </a:r>
                      <a:endParaRPr lang="en-US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celi(K / S)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Shift Sequence</a:t>
                      </a:r>
                      <a:endParaRPr lang="en-US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24610" y="4301490"/>
            <a:ext cx="63995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S: Stride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K: Kernel size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Cin: The number of input channel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Wout: The width of  output feature map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Hout: The height of output feature map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Hardware-Limited Cartesian-Product CNN</a:t>
            </a: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026795"/>
            <a:ext cx="81349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Input Feature Map Tile Fix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pic>
        <p:nvPicPr>
          <p:cNvPr id="5" name="图片 4" descr="ifm f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1920" y="1633220"/>
            <a:ext cx="3882390" cy="50660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2400" y="3473450"/>
            <a:ext cx="2425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Weight Repeat Load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Hardware-Limited Cartesian-Product CNN</a:t>
            </a: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026795"/>
            <a:ext cx="81349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Weight Tile Fix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9405" y="3473450"/>
            <a:ext cx="24257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IFM Repeat Load!!!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Note: We will fully use the input. Choose 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IFM Fix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 descr="w f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4340" y="1634490"/>
            <a:ext cx="3100705" cy="5156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Computation Flow in one PE</a:t>
            </a: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026795"/>
            <a:ext cx="81349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@Stride=1 Kernel=3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14045" y="1634490"/>
          <a:ext cx="1983740" cy="1365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935"/>
                <a:gridCol w="495935"/>
                <a:gridCol w="495935"/>
                <a:gridCol w="495935"/>
              </a:tblGrid>
              <a:tr h="4552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4552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BF8F"/>
                    </a:solidFill>
                  </a:tcPr>
                </a:tc>
              </a:tr>
              <a:tr h="4552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BF8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856230" y="1634490"/>
            <a:ext cx="49866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One number represents one block.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The block is processed temporally one by one.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The “output memory” is occupied by two different output tile in turn.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" y="3125470"/>
            <a:ext cx="81349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@Stride=2 Kernel=3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614045" y="3733165"/>
          <a:ext cx="14097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00"/>
                <a:gridCol w="496800"/>
                <a:gridCol w="496800"/>
                <a:gridCol w="496800"/>
              </a:tblGrid>
              <a:tr h="453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BF8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3634"/>
                    </a:solidFill>
                  </a:tcPr>
                </a:tc>
              </a:tr>
              <a:tr h="453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453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BF8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363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6B0A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867150" y="3125470"/>
            <a:ext cx="455993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@Stride=3 Kernel=5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12" name="表格 11"/>
          <p:cNvGraphicFramePr/>
          <p:nvPr/>
        </p:nvGraphicFramePr>
        <p:xfrm>
          <a:off x="3917315" y="3733165"/>
          <a:ext cx="1409700" cy="127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00"/>
                <a:gridCol w="496800"/>
                <a:gridCol w="496800"/>
                <a:gridCol w="496800"/>
              </a:tblGrid>
              <a:tr h="453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363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6228"/>
                    </a:solidFill>
                  </a:tcPr>
                </a:tc>
              </a:tr>
              <a:tr h="453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BF8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53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6B0A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5967"/>
                    </a:solidFill>
                  </a:tcPr>
                </a:tc>
              </a:tr>
              <a:tr h="453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363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622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453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BF8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Computation Flow in one PE</a:t>
            </a: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026795"/>
            <a:ext cx="81349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@Stride=2 Kernel=5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614045" y="1634490"/>
          <a:ext cx="1409700" cy="127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00"/>
                <a:gridCol w="496800"/>
                <a:gridCol w="496800"/>
                <a:gridCol w="496800"/>
              </a:tblGrid>
              <a:tr h="453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BF8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3634"/>
                    </a:solidFill>
                  </a:tcPr>
                </a:tc>
              </a:tr>
              <a:tr h="453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453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BF8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363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6B0A"/>
                    </a:solidFill>
                  </a:tcPr>
                </a:tc>
              </a:tr>
              <a:tr h="453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6228"/>
                    </a:solidFill>
                  </a:tcPr>
                </a:tc>
              </a:tr>
              <a:tr h="453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BF8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363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6B0A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11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17245" y="4145280"/>
            <a:ext cx="74142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Computation Parallel: Different PE processes blocks in different input channel.</a:t>
            </a:r>
            <a:endParaRPr lang="en-US" altLang="zh-CN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Convolution: One Filter</a:t>
            </a: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" y="1638935"/>
            <a:ext cx="7191375" cy="2524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7110" y="4422775"/>
            <a:ext cx="278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Input Channel: C</a:t>
            </a:r>
            <a:endParaRPr lang="zh-CN" alt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A Naive PE Model</a:t>
            </a: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026795"/>
            <a:ext cx="81349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PE Model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736725" y="1792605"/>
          <a:ext cx="5732780" cy="327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490085" imgH="2473960" progId="Visio.Drawing.15">
                  <p:embed/>
                </p:oleObj>
              </mc:Choice>
              <mc:Fallback>
                <p:oleObj name="" r:id="rId1" imgW="4490085" imgH="247396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6725" y="1792605"/>
                        <a:ext cx="5732780" cy="327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14680" y="5215890"/>
            <a:ext cx="7977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The weight and input are both broadcast to MAC arrcy.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The zero weight/IFM can be easily gatted.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Future Work</a:t>
            </a: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026795"/>
            <a:ext cx="81349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Future Work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" y="1634490"/>
            <a:ext cx="797750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Flexible MAC  array reorganization: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if the output channel is less than the size of weight vector buffer, the weight broadcast method induces low MAC utilization. (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Possible Solution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: Divide the PE into multi sub-PE.)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Zero Skipping: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especially zero weight skipping.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Feature Map Forwarding: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without repeated calculation.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Convolution: Multiple Filters</a:t>
            </a: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340" y="1310640"/>
            <a:ext cx="859155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GEMM-Based Convolution</a:t>
            </a: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1740535"/>
            <a:ext cx="5295900" cy="2171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00" y="1132840"/>
            <a:ext cx="81349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3-D Feature Map -&gt; 2-D Feature Map Matrix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" y="3912235"/>
            <a:ext cx="5343525" cy="219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GEMM-Based Convolution</a:t>
            </a: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132840"/>
            <a:ext cx="81349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3-D Feature Map -&gt; 2-D Feature Map Matrix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1740535"/>
            <a:ext cx="5791200" cy="2219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7200" y="3959860"/>
            <a:ext cx="81349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4-D Filter -&gt; 2-D Filter Matrix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" y="4567555"/>
            <a:ext cx="5581650" cy="122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GEMM-Based Convolution</a:t>
            </a: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132840"/>
            <a:ext cx="81349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GEMM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1740535"/>
            <a:ext cx="2327910" cy="12325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45865" y="1480820"/>
            <a:ext cx="1714500" cy="1752600"/>
          </a:xfrm>
          <a:prstGeom prst="rect">
            <a:avLst/>
          </a:prstGeom>
        </p:spPr>
      </p:pic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5655" y="3214370"/>
          <a:ext cx="1965325" cy="3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181100" imgH="228600" progId="Equation.KSEE3">
                  <p:embed/>
                </p:oleObj>
              </mc:Choice>
              <mc:Fallback>
                <p:oleObj name="" r:id="rId3" imgW="1181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655" y="3214370"/>
                        <a:ext cx="1965325" cy="38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08020" y="3239135"/>
          <a:ext cx="2789555" cy="3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1676400" imgH="228600" progId="Equation.KSEE3">
                  <p:embed/>
                </p:oleObj>
              </mc:Choice>
              <mc:Fallback>
                <p:oleObj name="" r:id="rId5" imgW="16764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8020" y="3239135"/>
                        <a:ext cx="2789555" cy="38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08020" y="2143125"/>
          <a:ext cx="38481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114300" imgH="127000" progId="Equation.KSEE3">
                  <p:embed/>
                </p:oleObj>
              </mc:Choice>
              <mc:Fallback>
                <p:oleObj name="" r:id="rId7" imgW="114300" imgH="127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8020" y="2143125"/>
                        <a:ext cx="38481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6675" y="1840230"/>
            <a:ext cx="1952625" cy="1033780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52553" y="3239135"/>
          <a:ext cx="1880870" cy="3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1130300" imgH="228600" progId="Equation.KSEE3">
                  <p:embed/>
                </p:oleObj>
              </mc:Choice>
              <mc:Fallback>
                <p:oleObj name="" r:id="rId9" imgW="1130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52553" y="3239135"/>
                        <a:ext cx="1880870" cy="38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34050" y="2186305"/>
          <a:ext cx="427990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1" imgW="127000" imgH="101600" progId="Equation.KSEE3">
                  <p:embed/>
                </p:oleObj>
              </mc:Choice>
              <mc:Fallback>
                <p:oleObj name="" r:id="rId11" imgW="127000" imgH="101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34050" y="2186305"/>
                        <a:ext cx="427990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13410" y="4145280"/>
            <a:ext cx="77203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Hout,Wout: The height/width of output feature map.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(One weight window sliding produces one output feature elements)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84605" y="3619500"/>
            <a:ext cx="988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Weight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35350" y="3594735"/>
            <a:ext cx="2335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Input Feature Map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45860" y="3619500"/>
            <a:ext cx="2499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Output Feature Map</a:t>
            </a:r>
            <a:endParaRPr 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Cartesian Product-Based Matrix Multiplication</a:t>
            </a: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132840"/>
            <a:ext cx="81349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Cartesian Product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4045" y="1740535"/>
            <a:ext cx="77203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 For sets A and B, the Cartesian product A × B is the set of all ordered pairs (a, b) where a ∈ A and b ∈ B.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8075" y="2447290"/>
            <a:ext cx="4192270" cy="318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Cartesian Product-Based Matrix Multiplication</a:t>
            </a: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132840"/>
            <a:ext cx="81349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Cartesian Product-Based Matrix Multiplication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pic>
        <p:nvPicPr>
          <p:cNvPr id="6" name="图片 5" descr="cartesian product m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1655" y="1740535"/>
            <a:ext cx="5425440" cy="381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Cartesian Product-Based Matrix Multiplication</a:t>
            </a: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132840"/>
            <a:ext cx="81349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altLang="zh-CN" sz="24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Tile</a:t>
            </a: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 Cartesian Product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  <p:pic>
        <p:nvPicPr>
          <p:cNvPr id="3" name="图片 2" descr="tile cartesian produ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5690" y="1740535"/>
            <a:ext cx="4514850" cy="448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4a318247-9f19-4aee-8d68-9b2c5214c49b}"/>
</p:tagLst>
</file>

<file path=ppt/theme/theme1.xml><?xml version="1.0" encoding="utf-8"?>
<a:theme xmlns:a="http://schemas.openxmlformats.org/drawingml/2006/main" name="BCRC PPT模板">
  <a:themeElements>
    <a:clrScheme name="RWTH">
      <a:dk1>
        <a:sysClr val="windowText" lastClr="000000"/>
      </a:dk1>
      <a:lt1>
        <a:sysClr val="window" lastClr="FFFFFF"/>
      </a:lt1>
      <a:dk2>
        <a:srgbClr val="00549F"/>
      </a:dk2>
      <a:lt2>
        <a:srgbClr val="EEECE1"/>
      </a:lt2>
      <a:accent1>
        <a:srgbClr val="00549F"/>
      </a:accent1>
      <a:accent2>
        <a:srgbClr val="C0504D"/>
      </a:accent2>
      <a:accent3>
        <a:srgbClr val="9BBB59"/>
      </a:accent3>
      <a:accent4>
        <a:srgbClr val="8064A2"/>
      </a:accent4>
      <a:accent5>
        <a:srgbClr val="8EBAE5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1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FDU2</Template>
  <TotalTime>0</TotalTime>
  <Words>5748</Words>
  <Application>WPS 演示</Application>
  <PresentationFormat>全屏显示(4:3)</PresentationFormat>
  <Paragraphs>2649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宋体</vt:lpstr>
      <vt:lpstr>Wingdings</vt:lpstr>
      <vt:lpstr>ヒラギノ角ゴ Pro W3</vt:lpstr>
      <vt:lpstr>黑体</vt:lpstr>
      <vt:lpstr>Arial Narrow</vt:lpstr>
      <vt:lpstr>Wingdings</vt:lpstr>
      <vt:lpstr>Calibri</vt:lpstr>
      <vt:lpstr>Times New Roman</vt:lpstr>
      <vt:lpstr>微软雅黑</vt:lpstr>
      <vt:lpstr>Arial Unicode MS</vt:lpstr>
      <vt:lpstr>Yu Gothic</vt:lpstr>
      <vt:lpstr>华文宋体</vt:lpstr>
      <vt:lpstr>BCRC PPT模板</vt:lpstr>
      <vt:lpstr>Equation.KSEE3</vt:lpstr>
      <vt:lpstr>Equation.KSEE3</vt:lpstr>
      <vt:lpstr>Equation.KSEE3</vt:lpstr>
      <vt:lpstr>Equation.KSEE3</vt:lpstr>
      <vt:lpstr>Equation.KSEE3</vt:lpstr>
      <vt:lpstr>Visio.Drawing.15</vt:lpstr>
      <vt:lpstr>PowerPoint 演示文稿</vt:lpstr>
      <vt:lpstr>High-Level Optimization</vt:lpstr>
      <vt:lpstr>Convolution</vt:lpstr>
      <vt:lpstr>Convolution</vt:lpstr>
      <vt:lpstr>GEMM-Based Convolution</vt:lpstr>
      <vt:lpstr>GEMM-Based Convolution</vt:lpstr>
      <vt:lpstr>GEMM-Based Convolution</vt:lpstr>
      <vt:lpstr>Cartesian Product-Based Matrix Multiplication</vt:lpstr>
      <vt:lpstr>Cartesian Product-Based Matrix Multiplication</vt:lpstr>
      <vt:lpstr>Cartesian Product-Based Matrix Multiplication</vt:lpstr>
      <vt:lpstr>Mapping Cartesian Product to Convolution</vt:lpstr>
      <vt:lpstr>Repeated Data in IFM Matrix</vt:lpstr>
      <vt:lpstr>Repeated Data in IFM Matrix</vt:lpstr>
      <vt:lpstr>Repeated Data in IFM Matrix</vt:lpstr>
      <vt:lpstr>Repeated Data in IFM Matrix</vt:lpstr>
      <vt:lpstr>Repeated Data in IFM Matrix</vt:lpstr>
      <vt:lpstr>Hardware-Limited Cartesian-Product CNN</vt:lpstr>
      <vt:lpstr>Hardware-Limited Cartesian-Product CNN</vt:lpstr>
      <vt:lpstr>Computation Flow in one PE</vt:lpstr>
      <vt:lpstr>Computation Flow in one PE</vt:lpstr>
      <vt:lpstr>A Naive PE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Multi-channel Neural Recording System</dc:title>
  <dc:creator>Yu Wang</dc:creator>
  <cp:lastModifiedBy>liushiwei</cp:lastModifiedBy>
  <cp:revision>999</cp:revision>
  <dcterms:created xsi:type="dcterms:W3CDTF">2016-12-26T10:45:00Z</dcterms:created>
  <dcterms:modified xsi:type="dcterms:W3CDTF">2019-04-24T13:57:26Z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