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8"/>
  </p:notesMasterIdLst>
  <p:sldIdLst>
    <p:sldId id="580" r:id="rId7"/>
    <p:sldId id="662" r:id="rId9"/>
    <p:sldId id="673" r:id="rId10"/>
    <p:sldId id="663" r:id="rId11"/>
    <p:sldId id="668" r:id="rId12"/>
    <p:sldId id="669" r:id="rId13"/>
    <p:sldId id="670" r:id="rId14"/>
    <p:sldId id="671" r:id="rId15"/>
    <p:sldId id="672" r:id="rId16"/>
    <p:sldId id="674" r:id="rId17"/>
    <p:sldId id="675" r:id="rId18"/>
    <p:sldId id="676" r:id="rId19"/>
    <p:sldId id="677" r:id="rId20"/>
    <p:sldId id="678" r:id="rId21"/>
    <p:sldId id="664" r:id="rId22"/>
  </p:sldIdLst>
  <p:sldSz cx="914527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邱云辉" initials="邱云辉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246C"/>
    <a:srgbClr val="F8F8F8"/>
    <a:srgbClr val="781E19"/>
    <a:srgbClr val="A9BECB"/>
    <a:srgbClr val="DDDDDD"/>
    <a:srgbClr val="21A3D0"/>
    <a:srgbClr val="AF1D5C"/>
    <a:srgbClr val="D01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17" autoAdjust="0"/>
  </p:normalViewPr>
  <p:slideViewPr>
    <p:cSldViewPr snapToObjects="1">
      <p:cViewPr varScale="1">
        <p:scale>
          <a:sx n="94" d="100"/>
          <a:sy n="94" d="100"/>
        </p:scale>
        <p:origin x="2094" y="78"/>
      </p:cViewPr>
      <p:guideLst>
        <p:guide orient="horz" pos="2142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69DB74E-D5B1-436F-BDB3-1CF51E29DC75}" type="datetimeFigureOut">
              <a:rPr lang="zh-CN" altLang="en-US"/>
            </a:fld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D363EBA-F375-447B-B5C6-5DB9503F30F1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677250" y="63000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CCA19AA-4545-4C4F-B229-78ED743CC8BA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6" Type="http://schemas.openxmlformats.org/officeDocument/2006/relationships/theme" Target="../theme/theme5.xml"/><Relationship Id="rId25" Type="http://schemas.openxmlformats.org/officeDocument/2006/relationships/image" Target="../media/image15.png"/><Relationship Id="rId24" Type="http://schemas.openxmlformats.org/officeDocument/2006/relationships/image" Target="../media/image14.png"/><Relationship Id="rId23" Type="http://schemas.openxmlformats.org/officeDocument/2006/relationships/image" Target="../media/image13.png"/><Relationship Id="rId22" Type="http://schemas.openxmlformats.org/officeDocument/2006/relationships/image" Target="../media/image12.png"/><Relationship Id="rId21" Type="http://schemas.openxmlformats.org/officeDocument/2006/relationships/image" Target="../media/image11.png"/><Relationship Id="rId20" Type="http://schemas.openxmlformats.org/officeDocument/2006/relationships/image" Target="../media/image10.png"/><Relationship Id="rId2" Type="http://schemas.openxmlformats.org/officeDocument/2006/relationships/slideLayout" Target="../slideLayouts/slideLayout46.xml"/><Relationship Id="rId19" Type="http://schemas.openxmlformats.org/officeDocument/2006/relationships/image" Target="../media/image9.png"/><Relationship Id="rId18" Type="http://schemas.openxmlformats.org/officeDocument/2006/relationships/image" Target="../media/image8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957170" y="6453336"/>
            <a:ext cx="55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881D3A8-D6D4-427B-AD03-7336E899771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PECLOGO-eff-0-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2886075"/>
            <a:ext cx="7953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PPECLOGO-eff-0-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2757488"/>
            <a:ext cx="8223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PPECLOGO-eff-0-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1447800"/>
            <a:ext cx="22606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PPECLOGO-eff-0-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377031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PPECLOGO-eff-0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2903538"/>
            <a:ext cx="3016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8" descr="PPECLOGO-eff-0-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574925"/>
            <a:ext cx="736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9" descr="PPECLOGO-eff-5-4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38" y="3206750"/>
            <a:ext cx="11080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0" descr="PPECLOGO-eff-5-2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3446463"/>
            <a:ext cx="13763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1" descr="PPECLOGO-eff-5-4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725738"/>
            <a:ext cx="83661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2" descr="PPECLOGO-eff-0-1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3624263"/>
            <a:ext cx="390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3" descr="PPECLOGO-eff-0-1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2365375"/>
            <a:ext cx="3921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4" descr="PPECLOGO-eff2-1-2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2795588"/>
            <a:ext cx="12731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15" descr="PPECLOGO-eff2-1-3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786063"/>
            <a:ext cx="327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16" descr="PPECLOGO-eff2-1-4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3325813"/>
            <a:ext cx="5270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7" descr="PPECLOGO-eff2-1-3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2909888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8" descr="PPECLOGO-eff2-1-3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3446463"/>
            <a:ext cx="21113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6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29" y="2636912"/>
            <a:ext cx="9145588" cy="208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-27729" y="4711571"/>
            <a:ext cx="9144000" cy="76200"/>
          </a:xfrm>
          <a:prstGeom prst="rect">
            <a:avLst/>
          </a:pr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TextBox 60"/>
          <p:cNvSpPr txBox="1">
            <a:spLocks noChangeArrowheads="1"/>
          </p:cNvSpPr>
          <p:nvPr/>
        </p:nvSpPr>
        <p:spPr bwMode="auto">
          <a:xfrm>
            <a:off x="1915616" y="5011244"/>
            <a:ext cx="543660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Peizhuo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Wang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2019.04.11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3" name="Rectangle 3"/>
          <p:cNvSpPr txBox="1">
            <a:spLocks noChangeArrowheads="1"/>
          </p:cNvSpPr>
          <p:nvPr/>
        </p:nvSpPr>
        <p:spPr bwMode="auto">
          <a:xfrm>
            <a:off x="336570" y="3194317"/>
            <a:ext cx="8594694" cy="128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28nm </a:t>
            </a:r>
            <a:r>
              <a:rPr lang="en-US" altLang="zh-CN" sz="28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with 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1.2GHz 568nJ/Prediction Sparse 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Deep-Neural Network 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 with &gt;0.1 Timing Error Rate Tolerance for </a:t>
            </a:r>
            <a:r>
              <a:rPr lang="en-US" altLang="zh-CN" sz="28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Applications 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07" y="415440"/>
            <a:ext cx="1832774" cy="1839769"/>
          </a:xfrm>
          <a:prstGeom prst="rect">
            <a:avLst/>
          </a:prstGeom>
        </p:spPr>
      </p:pic>
    </p:spTree>
  </p:cSld>
  <p:clrMapOvr>
    <a:masterClrMapping/>
  </p:clrMapOvr>
  <p:transition spd="slow" advTm="6184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2413" y="1484784"/>
            <a:ext cx="871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61766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/>
              <a:t>Balancing </a:t>
            </a:r>
            <a:r>
              <a:rPr lang="en-US" altLang="zh-CN" sz="2800" b="1" dirty="0" err="1" smtClean="0"/>
              <a:t>Efficieny</a:t>
            </a:r>
            <a:r>
              <a:rPr lang="en-US" altLang="zh-CN" sz="2800" b="1" dirty="0" smtClean="0"/>
              <a:t> and Bandwidth</a:t>
            </a:r>
            <a:endParaRPr lang="en-US" altLang="zh-CN" sz="2800" dirty="0"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0" y="1124744"/>
            <a:ext cx="8498893" cy="4312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9400" y="5733256"/>
            <a:ext cx="781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8-Way SIMD is efficient at reasonable memory BW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69"/>
    </mc:Choice>
    <mc:Fallback>
      <p:transition advTm="576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2413" y="1484784"/>
            <a:ext cx="871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5735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/>
              <a:t>DNN ENGINE Micro-Architecture</a:t>
            </a:r>
            <a:endParaRPr lang="en-US" altLang="zh-CN" sz="2800" dirty="0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7" y="1124744"/>
            <a:ext cx="8061112" cy="449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69"/>
    </mc:Choice>
    <mc:Fallback>
      <p:transition advTm="576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2413" y="1484784"/>
            <a:ext cx="871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5596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/>
              <a:t>Exploiting Sparse Data in DNNs</a:t>
            </a:r>
            <a:endParaRPr lang="en-US" altLang="zh-CN" sz="2800" dirty="0"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57" y="1268760"/>
            <a:ext cx="7828979" cy="4155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69"/>
    </mc:Choice>
    <mc:Fallback>
      <p:transition advTm="576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2413" y="1484784"/>
            <a:ext cx="871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5596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/>
              <a:t>Exploiting Sparse Data in DNNs</a:t>
            </a:r>
            <a:endParaRPr lang="en-US" altLang="zh-CN" sz="2800" dirty="0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8" y="1251745"/>
            <a:ext cx="7883161" cy="4104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69"/>
    </mc:Choice>
    <mc:Fallback>
      <p:transition advTm="576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2413" y="1484784"/>
            <a:ext cx="871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5596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/>
              <a:t>Exploiting Sparse Data in DNNs</a:t>
            </a:r>
            <a:endParaRPr lang="en-US" altLang="zh-CN" sz="2800" dirty="0"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3" y="1154231"/>
            <a:ext cx="8739439" cy="4380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69"/>
    </mc:Choice>
    <mc:Fallback>
      <p:transition advTm="576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2413" y="1484784"/>
            <a:ext cx="871286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chemeClr val="accent2"/>
              </a:solidFill>
            </a:endParaRPr>
          </a:p>
          <a:p>
            <a:endParaRPr lang="en-US" altLang="zh-CN" sz="2400" dirty="0" smtClean="0"/>
          </a:p>
          <a:p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18211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effectLst/>
              </a:rPr>
              <a:t>Resilience</a:t>
            </a:r>
            <a:endParaRPr lang="en-US" altLang="zh-CN" sz="2800" dirty="0"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0" y="1484630"/>
            <a:ext cx="5579110" cy="26714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9770" y="4475480"/>
            <a:ext cx="6294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 </a:t>
            </a:r>
            <a:r>
              <a:rPr lang="zh-CN" altLang="en-US" sz="2800"/>
              <a:t>Razor timing violation detection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69"/>
    </mc:Choice>
    <mc:Fallback>
      <p:transition advTm="576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36081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/>
              <a:t>Overall Architecture</a:t>
            </a:r>
            <a:endParaRPr lang="en-US" altLang="zh-CN" sz="2800" dirty="0"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0" y="1124744"/>
            <a:ext cx="8394536" cy="4586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69"/>
    </mc:Choice>
    <mc:Fallback>
      <p:transition advTm="576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2353" y="3429000"/>
            <a:ext cx="87128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chemeClr val="accent2"/>
              </a:solidFill>
            </a:endParaRPr>
          </a:p>
          <a:p>
            <a:r>
              <a:rPr lang="en-US" altLang="zh-CN" sz="2400" dirty="0" smtClean="0">
                <a:solidFill>
                  <a:schemeClr val="accent2"/>
                </a:solidFill>
              </a:rPr>
              <a:t>-Parallelism</a:t>
            </a:r>
            <a:r>
              <a:rPr lang="zh-CN" altLang="en-US" sz="2400" dirty="0" smtClean="0">
                <a:solidFill>
                  <a:schemeClr val="accent2"/>
                </a:solidFill>
              </a:rPr>
              <a:t>：</a:t>
            </a:r>
            <a:r>
              <a:rPr lang="en-US" altLang="zh-CN" sz="2400" dirty="0" smtClean="0">
                <a:solidFill>
                  <a:schemeClr val="accent2"/>
                </a:solidFill>
              </a:rPr>
              <a:t>Balanced memory bandwidth and throughput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endParaRPr lang="en-US" altLang="zh-CN" sz="2400" dirty="0" smtClean="0">
              <a:solidFill>
                <a:schemeClr val="accent2"/>
              </a:solidFill>
            </a:endParaRPr>
          </a:p>
          <a:p>
            <a:r>
              <a:rPr lang="en-US" altLang="zh-CN" sz="2400" dirty="0" smtClean="0">
                <a:solidFill>
                  <a:schemeClr val="accent2"/>
                </a:solidFill>
              </a:rPr>
              <a:t>-Sparsity</a:t>
            </a:r>
            <a:r>
              <a:rPr lang="zh-CN" altLang="en-US" sz="2400" dirty="0" smtClean="0">
                <a:solidFill>
                  <a:schemeClr val="accent2"/>
                </a:solidFill>
              </a:rPr>
              <a:t>：</a:t>
            </a:r>
            <a:r>
              <a:rPr lang="en-US" altLang="zh-CN" sz="2400" dirty="0" smtClean="0">
                <a:solidFill>
                  <a:schemeClr val="accent2"/>
                </a:solidFill>
              </a:rPr>
              <a:t>HW support for sparse data and small datatypes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endParaRPr lang="en-US" altLang="zh-CN" sz="2400" dirty="0" smtClean="0">
              <a:solidFill>
                <a:schemeClr val="accent2"/>
              </a:solidFill>
            </a:endParaRPr>
          </a:p>
          <a:p>
            <a:r>
              <a:rPr lang="en-US" altLang="zh-CN" sz="2400" dirty="0" smtClean="0">
                <a:solidFill>
                  <a:schemeClr val="accent2"/>
                </a:solidFill>
              </a:rPr>
              <a:t>-Resilience</a:t>
            </a:r>
            <a:r>
              <a:rPr lang="zh-CN" altLang="en-US" sz="2400" dirty="0" smtClean="0">
                <a:solidFill>
                  <a:schemeClr val="accent2"/>
                </a:solidFill>
              </a:rPr>
              <a:t>：</a:t>
            </a:r>
            <a:r>
              <a:rPr lang="en-US" altLang="zh-CN" sz="2400" dirty="0" smtClean="0">
                <a:solidFill>
                  <a:schemeClr val="accent2"/>
                </a:solidFill>
              </a:rPr>
              <a:t>Razor adaptation to minimize PVT margins</a:t>
            </a:r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198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/>
              <a:t>Motivation</a:t>
            </a:r>
            <a:endParaRPr lang="en-US" altLang="zh-CN" sz="2800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" r="2360"/>
          <a:stretch>
            <a:fillRect/>
          </a:stretch>
        </p:blipFill>
        <p:spPr>
          <a:xfrm>
            <a:off x="252313" y="788108"/>
            <a:ext cx="8712969" cy="2640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69"/>
    </mc:Choice>
    <mc:Fallback>
      <p:transition advTm="576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2413" y="1484784"/>
            <a:ext cx="871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50385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/>
              <a:t>Fully-Connected DNN Graph</a:t>
            </a:r>
            <a:endParaRPr lang="en-US" altLang="zh-CN" sz="2800" dirty="0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01" y="1196752"/>
            <a:ext cx="8538291" cy="4496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69"/>
    </mc:Choice>
    <mc:Fallback>
      <p:transition advTm="576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2413" y="1484784"/>
            <a:ext cx="871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50385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/>
              <a:t>Fully-Connected DNN Graph</a:t>
            </a:r>
            <a:endParaRPr lang="en-US" altLang="zh-CN" sz="2800" dirty="0"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5" y="1268760"/>
            <a:ext cx="8260763" cy="4516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69"/>
    </mc:Choice>
    <mc:Fallback>
      <p:transition advTm="576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2413" y="1484784"/>
            <a:ext cx="871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50385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/>
              <a:t>Fully-Connected DNN Graph</a:t>
            </a:r>
            <a:endParaRPr lang="en-US" altLang="zh-CN" sz="2800" dirty="0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8" y="1196752"/>
            <a:ext cx="8306197" cy="4645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69"/>
    </mc:Choice>
    <mc:Fallback>
      <p:transition advTm="576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2413" y="1484784"/>
            <a:ext cx="871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61766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/>
              <a:t>Balancing </a:t>
            </a:r>
            <a:r>
              <a:rPr lang="en-US" altLang="zh-CN" sz="2800" b="1" dirty="0" err="1" smtClean="0"/>
              <a:t>Efficieny</a:t>
            </a:r>
            <a:r>
              <a:rPr lang="en-US" altLang="zh-CN" sz="2800" b="1" dirty="0" smtClean="0"/>
              <a:t> and Bandwidth</a:t>
            </a:r>
            <a:endParaRPr lang="en-US" altLang="zh-CN" sz="2800" dirty="0"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1" y="1209365"/>
            <a:ext cx="8106906" cy="4439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69"/>
    </mc:Choice>
    <mc:Fallback>
      <p:transition advTm="576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2413" y="1484784"/>
            <a:ext cx="871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61766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/>
              <a:t>Balancing </a:t>
            </a:r>
            <a:r>
              <a:rPr lang="en-US" altLang="zh-CN" sz="2800" b="1" dirty="0" err="1" smtClean="0"/>
              <a:t>Efficieny</a:t>
            </a:r>
            <a:r>
              <a:rPr lang="en-US" altLang="zh-CN" sz="2800" b="1" dirty="0" smtClean="0"/>
              <a:t> and Bandwidth</a:t>
            </a:r>
            <a:endParaRPr lang="en-US" altLang="zh-CN" sz="2800" dirty="0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9" y="1180787"/>
            <a:ext cx="8601156" cy="4264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69"/>
    </mc:Choice>
    <mc:Fallback>
      <p:transition advTm="576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2413" y="1484784"/>
            <a:ext cx="871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61766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/>
              <a:t>Balancing </a:t>
            </a:r>
            <a:r>
              <a:rPr lang="en-US" altLang="zh-CN" sz="2800" b="1" dirty="0" err="1" smtClean="0"/>
              <a:t>Efficieny</a:t>
            </a:r>
            <a:r>
              <a:rPr lang="en-US" altLang="zh-CN" sz="2800" b="1" dirty="0" smtClean="0"/>
              <a:t> and Bandwidth</a:t>
            </a:r>
            <a:endParaRPr lang="en-US" altLang="zh-CN" sz="2800" dirty="0"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0" y="1124744"/>
            <a:ext cx="8498893" cy="4312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9400" y="5733256"/>
            <a:ext cx="781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8-Way SIMD is efficient at reasonable memory BW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69"/>
    </mc:Choice>
    <mc:Fallback>
      <p:transition advTm="576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5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6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7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演示</Application>
  <PresentationFormat>自定义</PresentationFormat>
  <Paragraphs>70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仿宋_GB2312</vt:lpstr>
      <vt:lpstr>Calibri</vt:lpstr>
      <vt:lpstr>Arial Unicode MS</vt:lpstr>
      <vt:lpstr>仿宋</vt:lpstr>
      <vt:lpstr>2_默认设计模板</vt:lpstr>
      <vt:lpstr>3_默认设计模板</vt:lpstr>
      <vt:lpstr>5_默认设计模板</vt:lpstr>
      <vt:lpstr>6_默认设计模板</vt:lpstr>
      <vt:lpstr>7_默认设计模板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PeizhuoWang</cp:lastModifiedBy>
  <cp:revision>863</cp:revision>
  <dcterms:created xsi:type="dcterms:W3CDTF">2013-01-25T01:44:00Z</dcterms:created>
  <dcterms:modified xsi:type="dcterms:W3CDTF">2019-04-11T08:37:13Z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