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5" r:id="rId6"/>
    <p:sldId id="263" r:id="rId7"/>
    <p:sldId id="264" r:id="rId8"/>
    <p:sldId id="267" r:id="rId9"/>
    <p:sldId id="268" r:id="rId10"/>
    <p:sldId id="266" r:id="rId11"/>
    <p:sldId id="271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3E50B7E-0499-44A1-ADD9-EF17B226DC50}">
          <p14:sldIdLst>
            <p14:sldId id="256"/>
            <p14:sldId id="260"/>
            <p14:sldId id="261"/>
            <p14:sldId id="262"/>
            <p14:sldId id="265"/>
            <p14:sldId id="263"/>
            <p14:sldId id="264"/>
            <p14:sldId id="267"/>
            <p14:sldId id="268"/>
            <p14:sldId id="266"/>
            <p14:sldId id="271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7832"/>
    <a:srgbClr val="7D522E"/>
    <a:srgbClr val="9BA8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68" d="100"/>
          <a:sy n="68" d="100"/>
        </p:scale>
        <p:origin x="51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90CC4-1647-7D17-66CA-ED03BD96D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BEE42A-3CCB-40DE-A0EF-B6497D84B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D33096-6C09-F3F8-0ED5-9FAAA362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11C3-BE7C-4F0E-8D07-DEDA419FC370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B2FAB5-C9AE-2CCD-0534-CC77D8C1E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2BE36-252F-5977-7AC0-82A89BB5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592E-8555-4C74-A594-3E444265A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0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C45DA-F54C-7741-3905-45F2D74E6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3A74DA-1A0C-8C33-25D7-37CBD471A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5273C-DFCB-D0FD-4DAB-920B9CC3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11C3-BE7C-4F0E-8D07-DEDA419FC370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E639E-C4DE-FE10-1572-B8FC3C50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371ABB-81C6-662C-8B2A-E49B3197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592E-8555-4C74-A594-3E444265A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5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47FA15-B48A-6A0B-F13B-8071E688C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4D3CE5-A76E-F191-88E3-BBE6D6906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9F5E2-43DD-8581-16D1-D4D4FF58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11C3-BE7C-4F0E-8D07-DEDA419FC370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C00A5-5054-ABE5-F8C7-4EC9C381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63BABF-C11F-1371-78AA-F0DFA135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592E-8555-4C74-A594-3E444265A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56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DAEDD-482C-C8CC-B090-0D0E8AF39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B45C5-EB9D-37C1-2A3B-F1BA5D50F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B7B07-2EC8-22D5-FBE4-95E4B3D3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11C3-BE7C-4F0E-8D07-DEDA419FC370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1D5C4A-8ABB-E716-2F13-3183365D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85A7A-E8A1-1225-9914-9F93B95E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592E-8555-4C74-A594-3E444265A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34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CAB20-9675-C1DE-AF1F-E8FF1578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8170C1-3DCC-26A3-0E2D-E2C13D0F1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7BD064-DFD7-EEF2-426A-1ECA922C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11C3-BE7C-4F0E-8D07-DEDA419FC370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F304E-439D-5055-E9A2-DF004A2C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5A9484-61D9-1C97-3BD3-9EC5EC50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592E-8555-4C74-A594-3E444265A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21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B241D-0BAC-7703-9D04-0937A3F62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275602-D4D8-381D-19F1-B0E7355EF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6C8B43-F052-EB00-A4C3-664A2CC0E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31ECE6-A10B-9D6E-C4B8-30CD52C9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11C3-BE7C-4F0E-8D07-DEDA419FC370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C96D4-F6B3-5FF1-C238-231B19D1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6FC0E0-7A17-BA68-5CE6-5FA18974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592E-8555-4C74-A594-3E444265A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7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33A20-3EE5-1BFF-8A54-E641087F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0A7F7D-5FD9-1321-D91B-91D41AF2A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9C1DC1-14EC-CA8C-CEC7-F62B8931F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E19279-DC76-DA88-9413-A8E80F4B1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DCF655-4043-9A39-EDEB-703A886DC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208AFA-9651-3162-1E68-A413D00D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11C3-BE7C-4F0E-8D07-DEDA419FC370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ED0435-AD4D-8AD8-F05C-CBD35B8E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272A0A-B463-9CFB-4D7A-A8741376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592E-8555-4C74-A594-3E444265A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49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FA65F-A40A-4F6C-B544-8BCA7F60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165F77-56A9-C944-530E-52249A6C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11C3-BE7C-4F0E-8D07-DEDA419FC370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CF7B7E-1C23-CE07-8ABB-7DF618F7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5C8DBC-11A7-DC71-668D-ECB328A9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592E-8555-4C74-A594-3E444265A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39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856043-8331-C4C8-0D06-3301D5B74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11C3-BE7C-4F0E-8D07-DEDA419FC370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6D6801-78A1-3D21-C5B6-AFAC2EC7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F737CC-80FA-F789-4A08-C09CE60A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592E-8555-4C74-A594-3E444265A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24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BF2DA-3CAE-52BE-9B3B-0A16B3BF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4E02D-25E9-6AEC-6150-E84035E62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8B2C40-33B3-AAA6-9BF9-B7D4E758C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FFEC36-B807-6A9E-BBBD-05474217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11C3-BE7C-4F0E-8D07-DEDA419FC370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78E3C-0370-2F5D-0232-F54B5C1C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829DF6-F6EF-21AC-618A-D40CB437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592E-8555-4C74-A594-3E444265A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11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AB304-3C99-C30F-02D6-3C099D7C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E0FDCD-406F-95FD-6D99-F18470170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8743AD-1C24-DD90-6817-65BFFCF4F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1CF10E-8BCD-8EBF-E942-495769E9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C11C3-BE7C-4F0E-8D07-DEDA419FC370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667A90-840E-BC6C-6437-6D64C083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6407F1-47E7-899C-5F6A-3D7BC6F4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592E-8555-4C74-A594-3E444265A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64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228A41-3A6A-1105-5E98-4C4A03BE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1094FC-3717-338B-EE04-F975EB10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C7CBF-033A-00EE-B82E-74AD21FA5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C11C3-BE7C-4F0E-8D07-DEDA419FC370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0EFD17-E148-A7A0-85DA-1138E809A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2DB27-7B77-38D9-06EB-F4E0F16DA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D592E-8555-4C74-A594-3E444265A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4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BA819-9817-9567-9581-34C6B8622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3978"/>
            <a:ext cx="9144000" cy="144862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Spring Boot Directory Architecture Best Practice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626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C9690B-5148-361B-8BA5-848BC87A17D3}"/>
              </a:ext>
            </a:extLst>
          </p:cNvPr>
          <p:cNvSpPr txBox="1"/>
          <p:nvPr/>
        </p:nvSpPr>
        <p:spPr>
          <a:xfrm>
            <a:off x="3701975" y="3013501"/>
            <a:ext cx="4788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/>
              <a:t>취향차이</a:t>
            </a:r>
          </a:p>
        </p:txBody>
      </p:sp>
    </p:spTree>
    <p:extLst>
      <p:ext uri="{BB962C8B-B14F-4D97-AF65-F5344CB8AC3E}">
        <p14:creationId xmlns:p14="http://schemas.microsoft.com/office/powerpoint/2010/main" val="956869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C9690B-5148-361B-8BA5-848BC87A17D3}"/>
              </a:ext>
            </a:extLst>
          </p:cNvPr>
          <p:cNvSpPr txBox="1"/>
          <p:nvPr/>
        </p:nvSpPr>
        <p:spPr>
          <a:xfrm>
            <a:off x="860163" y="1713619"/>
            <a:ext cx="82838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altLang="ko-KR" b="1" dirty="0"/>
              <a:t>API</a:t>
            </a:r>
            <a:r>
              <a:rPr lang="ko-KR" altLang="en-US" b="1" dirty="0"/>
              <a:t>로 </a:t>
            </a:r>
            <a:r>
              <a:rPr lang="en-US" altLang="ko-KR" b="1" dirty="0"/>
              <a:t>Data</a:t>
            </a:r>
            <a:r>
              <a:rPr lang="ko-KR" altLang="en-US" b="1" dirty="0"/>
              <a:t>를 받아오는 클래스는 어디로 들어가야하나</a:t>
            </a:r>
            <a:r>
              <a:rPr lang="en-US" altLang="ko-KR" b="1" dirty="0"/>
              <a:t>?</a:t>
            </a:r>
          </a:p>
          <a:p>
            <a:pPr marL="342900" indent="-342900" algn="just">
              <a:buAutoNum type="arabicPeriod"/>
            </a:pPr>
            <a:endParaRPr lang="en-US" altLang="ko-KR" b="1" dirty="0"/>
          </a:p>
          <a:p>
            <a:pPr marL="342900" indent="-342900" algn="just">
              <a:buAutoNum type="arabicPeriod"/>
            </a:pPr>
            <a:r>
              <a:rPr lang="en-US" altLang="ko-KR" b="1" dirty="0"/>
              <a:t>DTO</a:t>
            </a:r>
            <a:r>
              <a:rPr lang="ko-KR" altLang="en-US" b="1" dirty="0"/>
              <a:t>는 </a:t>
            </a:r>
            <a:r>
              <a:rPr lang="en-US" altLang="ko-KR" b="1" dirty="0"/>
              <a:t>Method </a:t>
            </a:r>
            <a:r>
              <a:rPr lang="ko-KR" altLang="en-US" b="1" dirty="0"/>
              <a:t>없이 </a:t>
            </a:r>
            <a:r>
              <a:rPr lang="en-US" altLang="ko-KR" b="1" dirty="0"/>
              <a:t>‘</a:t>
            </a:r>
            <a:r>
              <a:rPr lang="ko-KR" altLang="en-US" b="1" dirty="0"/>
              <a:t>전달</a:t>
            </a:r>
            <a:r>
              <a:rPr lang="en-US" altLang="ko-KR" b="1" dirty="0"/>
              <a:t>’</a:t>
            </a:r>
            <a:r>
              <a:rPr lang="ko-KR" altLang="en-US" b="1" dirty="0"/>
              <a:t>을 위한 상자에 불가한가</a:t>
            </a:r>
            <a:r>
              <a:rPr lang="en-US" altLang="ko-KR" b="1" dirty="0"/>
              <a:t>? (Object</a:t>
            </a:r>
            <a:r>
              <a:rPr lang="ko-KR" altLang="en-US" b="1" dirty="0"/>
              <a:t>라며 </a:t>
            </a:r>
            <a:r>
              <a:rPr lang="ko-KR" altLang="en-US" b="1" dirty="0" err="1"/>
              <a:t>ㅠㅠ</a:t>
            </a:r>
            <a:r>
              <a:rPr lang="en-US" altLang="ko-KR" b="1" dirty="0"/>
              <a:t>)</a:t>
            </a:r>
          </a:p>
          <a:p>
            <a:pPr algn="just"/>
            <a:endParaRPr lang="en-US" altLang="ko-KR" b="1" dirty="0"/>
          </a:p>
          <a:p>
            <a:pPr algn="just"/>
            <a:r>
              <a:rPr lang="en-US" altLang="ko-KR" b="1" dirty="0"/>
              <a:t>- </a:t>
            </a:r>
            <a:r>
              <a:rPr lang="en-US" altLang="ko-KR" b="1" dirty="0" err="1"/>
              <a:t>calculateCycleTimeProductivityLevel</a:t>
            </a:r>
            <a:r>
              <a:rPr lang="en-US" altLang="ko-KR" b="1" dirty="0"/>
              <a:t> </a:t>
            </a:r>
            <a:r>
              <a:rPr lang="ko-KR" altLang="en-US" b="1" dirty="0"/>
              <a:t>함수를 </a:t>
            </a:r>
            <a:r>
              <a:rPr lang="en-US" altLang="ko-KR" b="1" dirty="0"/>
              <a:t>util</a:t>
            </a:r>
            <a:r>
              <a:rPr lang="ko-KR" altLang="en-US" b="1" dirty="0"/>
              <a:t>로 빼내야 하나</a:t>
            </a:r>
            <a:r>
              <a:rPr lang="en-US" altLang="ko-KR" b="1" dirty="0"/>
              <a:t>?</a:t>
            </a:r>
          </a:p>
          <a:p>
            <a:pPr marL="342900" indent="-342900" algn="just">
              <a:buAutoNum type="arabicPeriod"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77668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BA819-9817-9567-9581-34C6B8622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4689"/>
            <a:ext cx="9144000" cy="1448622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03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7ED0CA-2E7B-05E2-F6B0-7D47977F3852}"/>
              </a:ext>
            </a:extLst>
          </p:cNvPr>
          <p:cNvSpPr txBox="1"/>
          <p:nvPr/>
        </p:nvSpPr>
        <p:spPr>
          <a:xfrm>
            <a:off x="531223" y="520806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MECE(Mutually Exclusive Collectively Exhaustive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의 약자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상호배제와 </a:t>
            </a:r>
            <a:r>
              <a:rPr lang="ko-KR" altLang="en-US" b="0" i="0" dirty="0" err="1">
                <a:solidFill>
                  <a:srgbClr val="202124"/>
                </a:solidFill>
                <a:effectLst/>
                <a:latin typeface="Apple SD Gothic Neo"/>
              </a:rPr>
              <a:t>전체포괄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577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1CDC53-31AB-7649-B6B9-A291DD0B2653}"/>
              </a:ext>
            </a:extLst>
          </p:cNvPr>
          <p:cNvSpPr txBox="1"/>
          <p:nvPr/>
        </p:nvSpPr>
        <p:spPr>
          <a:xfrm>
            <a:off x="383177" y="1101804"/>
            <a:ext cx="503535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왜 패키지 구조가 </a:t>
            </a:r>
            <a:r>
              <a:rPr lang="ko-KR" altLang="en-US" sz="2800" b="1" dirty="0" err="1"/>
              <a:t>중요한거죠</a:t>
            </a:r>
            <a:r>
              <a:rPr lang="en-US" altLang="ko-KR" sz="2800" b="1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가독성을 위해서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확장성을 위해서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추후 변경이 어렵다</a:t>
            </a:r>
            <a:r>
              <a:rPr lang="en-US" altLang="ko-KR" dirty="0"/>
              <a:t>.(Java</a:t>
            </a:r>
            <a:r>
              <a:rPr lang="ko-KR" altLang="en-US" dirty="0"/>
              <a:t>파일이 아닌 경우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2000" b="1" dirty="0"/>
              <a:t>협업을 위해서</a:t>
            </a:r>
            <a:r>
              <a:rPr lang="en-US" altLang="ko-KR" sz="2000" b="1" dirty="0"/>
              <a:t>!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516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92392D-84AA-9DC6-460F-F1CA721D5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05" y="1415965"/>
            <a:ext cx="8969829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import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org.springframework.stereotype.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Repository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import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com.google.cloud.bigquery.BigQueryException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;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" panose="020B0604020202020204" pitchFamily="34" charset="0"/>
              <a:ea typeface="JetBrains Mono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CC7832"/>
                </a:solidFill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Import </a:t>
            </a:r>
            <a:r>
              <a:rPr lang="en-US" altLang="ko-KR" sz="2000" dirty="0" err="1">
                <a:solidFill>
                  <a:srgbClr val="9BA8B5"/>
                </a:solidFill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com.sum.accessibility</a:t>
            </a:r>
            <a:r>
              <a:rPr lang="en-US" altLang="ko-KR" sz="2000" dirty="0">
                <a:solidFill>
                  <a:srgbClr val="9BA8B5"/>
                </a:solidFill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.</a:t>
            </a:r>
            <a:r>
              <a:rPr lang="en-US" altLang="ko-KR" sz="2000" dirty="0">
                <a:solidFill>
                  <a:srgbClr val="CC7832"/>
                </a:solidFill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*;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Import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9BA8B5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net.sf.cglib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9BA8B5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.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*;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CC7832"/>
                </a:solidFill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Import </a:t>
            </a:r>
            <a:r>
              <a:rPr lang="en-US" altLang="ko-KR" sz="2000" dirty="0" err="1">
                <a:solidFill>
                  <a:srgbClr val="9BA8B5"/>
                </a:solidFill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org.apache.taglibs</a:t>
            </a:r>
            <a:r>
              <a:rPr lang="en-US" altLang="ko-KR" sz="2000" dirty="0">
                <a:solidFill>
                  <a:srgbClr val="9BA8B5"/>
                </a:solidFill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.</a:t>
            </a:r>
            <a:r>
              <a:rPr lang="en-US" altLang="ko-KR" sz="2000" dirty="0">
                <a:solidFill>
                  <a:srgbClr val="CC7832"/>
                </a:solidFill>
                <a:latin typeface="Arial" panose="020B0604020202020204" pitchFamily="34" charset="0"/>
                <a:ea typeface="JetBrains Mono"/>
                <a:cs typeface="Arial" panose="020B0604020202020204" pitchFamily="34" charset="0"/>
              </a:rPr>
              <a:t>*;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" panose="020B0604020202020204" pitchFamily="34" charset="0"/>
              <a:ea typeface="JetBrains Mono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FD1330-9B7A-DA3C-75A6-DF1D6DBF02DE}"/>
              </a:ext>
            </a:extLst>
          </p:cNvPr>
          <p:cNvSpPr txBox="1"/>
          <p:nvPr/>
        </p:nvSpPr>
        <p:spPr>
          <a:xfrm>
            <a:off x="113212" y="45106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i="0" dirty="0">
                <a:solidFill>
                  <a:srgbClr val="000000"/>
                </a:solidFill>
                <a:effectLst/>
                <a:latin typeface="Noto Sans KR"/>
              </a:rPr>
              <a:t>루트 패키지는 </a:t>
            </a:r>
            <a:r>
              <a:rPr lang="en-US" altLang="ko-KR" sz="2400" b="1" i="0" dirty="0" err="1">
                <a:solidFill>
                  <a:srgbClr val="000000"/>
                </a:solidFill>
                <a:effectLst/>
                <a:latin typeface="Noto Sans KR"/>
              </a:rPr>
              <a:t>x.y.z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Noto Sans KR"/>
              </a:rPr>
              <a:t> 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Noto Sans KR"/>
              </a:rPr>
              <a:t>식으로 구성한다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3DA296-3BD0-C5E2-BE90-A8762E918222}"/>
              </a:ext>
            </a:extLst>
          </p:cNvPr>
          <p:cNvSpPr txBox="1"/>
          <p:nvPr/>
        </p:nvSpPr>
        <p:spPr>
          <a:xfrm>
            <a:off x="113212" y="3518263"/>
            <a:ext cx="75888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x: </a:t>
            </a:r>
            <a:r>
              <a:rPr lang="ko-KR" altLang="en-US" dirty="0"/>
              <a:t>프로젝트를 이끄는 그룹</a:t>
            </a:r>
            <a:endParaRPr lang="en-US" altLang="ko-KR" dirty="0"/>
          </a:p>
          <a:p>
            <a:r>
              <a:rPr lang="en-US" altLang="ko-KR" dirty="0"/>
              <a:t>  - org : organization</a:t>
            </a:r>
            <a:r>
              <a:rPr lang="ko-KR" altLang="en-US" dirty="0"/>
              <a:t>의 약자로</a:t>
            </a:r>
            <a:r>
              <a:rPr lang="en-US" altLang="ko-KR" dirty="0"/>
              <a:t>, </a:t>
            </a:r>
            <a:r>
              <a:rPr lang="ko-KR" altLang="en-US" dirty="0"/>
              <a:t>조직</a:t>
            </a:r>
            <a:r>
              <a:rPr lang="en-US" altLang="ko-KR" dirty="0"/>
              <a:t>, </a:t>
            </a:r>
            <a:r>
              <a:rPr lang="ko-KR" altLang="en-US" dirty="0"/>
              <a:t>기구 단체를 뜻함</a:t>
            </a:r>
            <a:r>
              <a:rPr lang="en-US" altLang="ko-KR" dirty="0"/>
              <a:t>. </a:t>
            </a:r>
            <a:r>
              <a:rPr lang="ko-KR" altLang="en-US" dirty="0"/>
              <a:t>즉 비영리 단체</a:t>
            </a:r>
            <a:endParaRPr lang="en-US" altLang="ko-KR" dirty="0"/>
          </a:p>
          <a:p>
            <a:r>
              <a:rPr lang="en-US" altLang="ko-KR" dirty="0"/>
              <a:t>  - com : company</a:t>
            </a:r>
            <a:r>
              <a:rPr lang="ko-KR" altLang="en-US" dirty="0"/>
              <a:t>의 약자로 영리 목적의 화사에서 제작한 프레임워크</a:t>
            </a:r>
            <a:endParaRPr lang="en-US" altLang="ko-KR" dirty="0"/>
          </a:p>
          <a:p>
            <a:r>
              <a:rPr lang="en-US" altLang="ko-KR" dirty="0"/>
              <a:t>  - net : </a:t>
            </a:r>
            <a:r>
              <a:rPr lang="ko-KR" altLang="en-US" dirty="0"/>
              <a:t>잘 모르겠지만 </a:t>
            </a:r>
            <a:r>
              <a:rPr lang="en-US" altLang="ko-KR" dirty="0"/>
              <a:t>net</a:t>
            </a:r>
            <a:r>
              <a:rPr lang="ko-KR" altLang="en-US" dirty="0"/>
              <a:t>기술 기반의 프레임워크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Y: </a:t>
            </a:r>
            <a:r>
              <a:rPr lang="ko-KR" altLang="en-US" dirty="0"/>
              <a:t>자사의 그룹 또는 사명을 정해주는 구간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- </a:t>
            </a:r>
            <a:r>
              <a:rPr lang="ko-KR" altLang="en-US" dirty="0"/>
              <a:t>우리의 경우 팀 이름이 </a:t>
            </a:r>
            <a:r>
              <a:rPr lang="en-US" altLang="ko-KR" dirty="0"/>
              <a:t>y</a:t>
            </a:r>
            <a:r>
              <a:rPr lang="ko-KR" altLang="en-US" dirty="0"/>
              <a:t>자리에 들어오는 것임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Z : artifact</a:t>
            </a:r>
            <a:r>
              <a:rPr lang="ko-KR" altLang="en-US" dirty="0"/>
              <a:t>구조를 뜻함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소스의 역할</a:t>
            </a:r>
            <a:r>
              <a:rPr lang="en-US" altLang="ko-KR" dirty="0"/>
              <a:t>, </a:t>
            </a:r>
            <a:r>
              <a:rPr lang="ko-KR" altLang="en-US" dirty="0"/>
              <a:t>프로젝트명</a:t>
            </a:r>
          </a:p>
        </p:txBody>
      </p:sp>
    </p:spTree>
    <p:extLst>
      <p:ext uri="{BB962C8B-B14F-4D97-AF65-F5344CB8AC3E}">
        <p14:creationId xmlns:p14="http://schemas.microsoft.com/office/powerpoint/2010/main" val="1080845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B1A044A-413E-0750-AF7B-444CDE1C7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529" y="0"/>
            <a:ext cx="6364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9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F97AA9-5BBC-1EFB-4FE7-098BAB34FA1A}"/>
              </a:ext>
            </a:extLst>
          </p:cNvPr>
          <p:cNvSpPr txBox="1"/>
          <p:nvPr/>
        </p:nvSpPr>
        <p:spPr>
          <a:xfrm>
            <a:off x="0" y="11365"/>
            <a:ext cx="609599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b="1" dirty="0"/>
              <a:t>계층형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00751-2371-373D-EDE6-CF3C31D5C867}"/>
              </a:ext>
            </a:extLst>
          </p:cNvPr>
          <p:cNvSpPr txBox="1"/>
          <p:nvPr/>
        </p:nvSpPr>
        <p:spPr>
          <a:xfrm>
            <a:off x="6095998" y="11365"/>
            <a:ext cx="609599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b="1" dirty="0"/>
              <a:t>도메인형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25D394-47B6-B21C-B5ED-0D78C3B35834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729768-C4AD-CEE3-38CB-29C1E4891178}"/>
              </a:ext>
            </a:extLst>
          </p:cNvPr>
          <p:cNvSpPr txBox="1"/>
          <p:nvPr/>
        </p:nvSpPr>
        <p:spPr>
          <a:xfrm>
            <a:off x="143435" y="546844"/>
            <a:ext cx="355225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src</a:t>
            </a:r>
            <a:endParaRPr lang="en-US" altLang="ko-KR" sz="1400" dirty="0"/>
          </a:p>
          <a:p>
            <a:r>
              <a:rPr lang="ko-KR" altLang="en-US" sz="1400" dirty="0"/>
              <a:t>├</a:t>
            </a:r>
            <a:r>
              <a:rPr lang="en-US" altLang="ko-KR" sz="1400" dirty="0"/>
              <a:t>main</a:t>
            </a:r>
          </a:p>
          <a:p>
            <a:r>
              <a:rPr lang="ko-KR" altLang="en-US" sz="1400" dirty="0"/>
              <a:t>│</a:t>
            </a:r>
            <a:r>
              <a:rPr lang="en-US" altLang="ko-KR" sz="1400" dirty="0"/>
              <a:t>  </a:t>
            </a:r>
            <a:r>
              <a:rPr lang="ko-KR" altLang="en-US" sz="1400" dirty="0"/>
              <a:t>├ </a:t>
            </a:r>
            <a:r>
              <a:rPr lang="en-US" altLang="ko-KR" sz="1400" dirty="0"/>
              <a:t>java</a:t>
            </a:r>
          </a:p>
          <a:p>
            <a:r>
              <a:rPr lang="ko-KR" altLang="en-US" sz="1400" dirty="0"/>
              <a:t>│  │  └ </a:t>
            </a:r>
            <a:r>
              <a:rPr lang="en-US" altLang="ko-KR" sz="1400" dirty="0"/>
              <a:t>com</a:t>
            </a:r>
          </a:p>
          <a:p>
            <a:r>
              <a:rPr lang="ko-KR" altLang="en-US" sz="1400" dirty="0"/>
              <a:t>│  │      └ </a:t>
            </a:r>
            <a:r>
              <a:rPr lang="en-US" altLang="ko-KR" sz="1400" dirty="0"/>
              <a:t>example</a:t>
            </a:r>
          </a:p>
          <a:p>
            <a:r>
              <a:rPr lang="ko-KR" altLang="en-US" sz="1400" dirty="0"/>
              <a:t>│  │          └ </a:t>
            </a:r>
            <a:r>
              <a:rPr lang="en-US" altLang="ko-KR" sz="1400" dirty="0"/>
              <a:t>demo</a:t>
            </a:r>
          </a:p>
          <a:p>
            <a:r>
              <a:rPr lang="ko-KR" altLang="en-US" sz="1400" dirty="0"/>
              <a:t>│  │              ├ </a:t>
            </a:r>
            <a:r>
              <a:rPr lang="en-US" altLang="ko-KR" sz="1400" dirty="0"/>
              <a:t>config</a:t>
            </a:r>
          </a:p>
          <a:p>
            <a:r>
              <a:rPr lang="ko-KR" altLang="en-US" sz="1400" dirty="0"/>
              <a:t>│  │              ├ </a:t>
            </a:r>
            <a:r>
              <a:rPr lang="en-US" altLang="ko-KR" sz="1400" dirty="0"/>
              <a:t>controller</a:t>
            </a:r>
          </a:p>
          <a:p>
            <a:r>
              <a:rPr lang="ko-KR" altLang="en-US" sz="1400" dirty="0"/>
              <a:t>│  │              ├ </a:t>
            </a:r>
            <a:r>
              <a:rPr lang="en-US" altLang="ko-KR" sz="1400" dirty="0" err="1"/>
              <a:t>dto</a:t>
            </a:r>
            <a:endParaRPr lang="en-US" altLang="ko-KR" sz="1400" dirty="0"/>
          </a:p>
          <a:p>
            <a:r>
              <a:rPr lang="ko-KR" altLang="en-US" sz="1400" dirty="0"/>
              <a:t>│  │              ├ </a:t>
            </a:r>
            <a:r>
              <a:rPr lang="en-US" altLang="ko-KR" sz="1400" dirty="0"/>
              <a:t>exception</a:t>
            </a:r>
          </a:p>
          <a:p>
            <a:r>
              <a:rPr lang="ko-KR" altLang="en-US" sz="1400" dirty="0"/>
              <a:t>│  │              ├ </a:t>
            </a:r>
            <a:r>
              <a:rPr lang="en-US" altLang="ko-KR" sz="1400" dirty="0"/>
              <a:t>model</a:t>
            </a:r>
          </a:p>
          <a:p>
            <a:r>
              <a:rPr lang="ko-KR" altLang="en-US" sz="1400" dirty="0"/>
              <a:t>│  │              ├ </a:t>
            </a:r>
            <a:r>
              <a:rPr lang="en-US" altLang="ko-KR" sz="1400" dirty="0"/>
              <a:t>repository</a:t>
            </a:r>
          </a:p>
          <a:p>
            <a:r>
              <a:rPr lang="ko-KR" altLang="en-US" sz="1400" dirty="0"/>
              <a:t>│  │              ├ </a:t>
            </a:r>
            <a:r>
              <a:rPr lang="en-US" altLang="ko-KR" sz="1400" dirty="0"/>
              <a:t>security</a:t>
            </a:r>
          </a:p>
          <a:p>
            <a:r>
              <a:rPr lang="ko-KR" altLang="en-US" sz="1400" dirty="0"/>
              <a:t>│  │              ├ </a:t>
            </a:r>
            <a:r>
              <a:rPr lang="en-US" altLang="ko-KR" sz="1400" dirty="0"/>
              <a:t>service</a:t>
            </a:r>
          </a:p>
          <a:p>
            <a:r>
              <a:rPr lang="ko-KR" altLang="en-US" sz="1400" dirty="0"/>
              <a:t>│  │              ├ </a:t>
            </a:r>
            <a:r>
              <a:rPr lang="en-US" altLang="ko-KR" sz="1400" dirty="0"/>
              <a:t>util</a:t>
            </a:r>
          </a:p>
          <a:p>
            <a:r>
              <a:rPr lang="ko-KR" altLang="en-US" sz="1400" dirty="0"/>
              <a:t>│  │              └ </a:t>
            </a:r>
            <a:r>
              <a:rPr lang="en-US" altLang="ko-KR" sz="1400" dirty="0"/>
              <a:t>DemoApplication.java</a:t>
            </a:r>
          </a:p>
          <a:p>
            <a:r>
              <a:rPr lang="ko-KR" altLang="en-US" sz="1400" dirty="0"/>
              <a:t>│  └ </a:t>
            </a:r>
            <a:r>
              <a:rPr lang="en-US" altLang="ko-KR" sz="1400" dirty="0"/>
              <a:t>resources</a:t>
            </a:r>
          </a:p>
          <a:p>
            <a:r>
              <a:rPr lang="ko-KR" altLang="en-US" sz="1400" dirty="0"/>
              <a:t>│       └</a:t>
            </a:r>
            <a:r>
              <a:rPr lang="en-US" altLang="ko-KR" sz="1400" dirty="0" err="1"/>
              <a:t>application.yml</a:t>
            </a:r>
            <a:endParaRPr lang="en-US" altLang="ko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68CD9C-826A-90D2-8CDF-349D987FD7B9}"/>
              </a:ext>
            </a:extLst>
          </p:cNvPr>
          <p:cNvSpPr txBox="1"/>
          <p:nvPr/>
        </p:nvSpPr>
        <p:spPr>
          <a:xfrm>
            <a:off x="6185646" y="11365"/>
            <a:ext cx="3302186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src</a:t>
            </a:r>
            <a:endParaRPr lang="en-US" altLang="ko-KR" sz="1400" dirty="0"/>
          </a:p>
          <a:p>
            <a:r>
              <a:rPr lang="ko-KR" altLang="en-US" sz="1400" dirty="0"/>
              <a:t>├</a:t>
            </a:r>
            <a:r>
              <a:rPr lang="en-US" altLang="ko-KR" sz="1400" dirty="0"/>
              <a:t>main</a:t>
            </a:r>
          </a:p>
          <a:p>
            <a:r>
              <a:rPr lang="ko-KR" altLang="en-US" sz="1400" dirty="0"/>
              <a:t>│</a:t>
            </a:r>
            <a:r>
              <a:rPr lang="en-US" altLang="ko-KR" sz="1400" dirty="0"/>
              <a:t>  </a:t>
            </a:r>
            <a:r>
              <a:rPr lang="ko-KR" altLang="en-US" sz="1400" dirty="0"/>
              <a:t>├ </a:t>
            </a:r>
            <a:r>
              <a:rPr lang="en-US" altLang="ko-KR" sz="1400" dirty="0"/>
              <a:t>java</a:t>
            </a:r>
          </a:p>
          <a:p>
            <a:r>
              <a:rPr lang="ko-KR" altLang="en-US" sz="1400" dirty="0"/>
              <a:t>│  │  └ </a:t>
            </a:r>
            <a:r>
              <a:rPr lang="en-US" altLang="ko-KR" sz="1400" dirty="0"/>
              <a:t>com</a:t>
            </a:r>
          </a:p>
          <a:p>
            <a:r>
              <a:rPr lang="ko-KR" altLang="en-US" sz="1400" dirty="0"/>
              <a:t>│  │      └ </a:t>
            </a:r>
            <a:r>
              <a:rPr lang="en-US" altLang="ko-KR" sz="1400" dirty="0"/>
              <a:t>example</a:t>
            </a:r>
          </a:p>
          <a:p>
            <a:r>
              <a:rPr lang="ko-KR" altLang="en-US" sz="1400" dirty="0"/>
              <a:t>│  │          ├ </a:t>
            </a:r>
            <a:r>
              <a:rPr lang="en-US" altLang="ko-KR" sz="1400" dirty="0"/>
              <a:t>user</a:t>
            </a:r>
          </a:p>
          <a:p>
            <a:r>
              <a:rPr lang="ko-KR" altLang="en-US" sz="1400" dirty="0"/>
              <a:t>│  │          │  ├ </a:t>
            </a:r>
            <a:r>
              <a:rPr lang="en-US" altLang="ko-KR" sz="1400" dirty="0"/>
              <a:t>controller</a:t>
            </a:r>
          </a:p>
          <a:p>
            <a:r>
              <a:rPr lang="ko-KR" altLang="en-US" sz="1400" dirty="0"/>
              <a:t>│  │          │  ├ </a:t>
            </a:r>
            <a:r>
              <a:rPr lang="en-US" altLang="ko-KR" sz="1400" dirty="0"/>
              <a:t>domain</a:t>
            </a:r>
          </a:p>
          <a:p>
            <a:r>
              <a:rPr lang="ko-KR" altLang="en-US" sz="1400" dirty="0"/>
              <a:t>│  │          │  ├ </a:t>
            </a:r>
            <a:r>
              <a:rPr lang="en-US" altLang="ko-KR" sz="1400" dirty="0"/>
              <a:t>exception</a:t>
            </a:r>
          </a:p>
          <a:p>
            <a:r>
              <a:rPr lang="ko-KR" altLang="en-US" sz="1400" dirty="0"/>
              <a:t>│  │          │  ├ </a:t>
            </a:r>
            <a:r>
              <a:rPr lang="en-US" altLang="ko-KR" sz="1400" dirty="0"/>
              <a:t>repository</a:t>
            </a:r>
          </a:p>
          <a:p>
            <a:r>
              <a:rPr lang="ko-KR" altLang="en-US" sz="1400" dirty="0"/>
              <a:t>│  │          │  └ </a:t>
            </a:r>
            <a:r>
              <a:rPr lang="en-US" altLang="ko-KR" sz="1400" dirty="0"/>
              <a:t>service</a:t>
            </a:r>
          </a:p>
          <a:p>
            <a:r>
              <a:rPr lang="ko-KR" altLang="en-US" sz="1400" dirty="0"/>
              <a:t>│  │          ├ </a:t>
            </a:r>
            <a:r>
              <a:rPr lang="en-US" altLang="ko-KR" sz="1400" dirty="0"/>
              <a:t>coupon</a:t>
            </a:r>
          </a:p>
          <a:p>
            <a:r>
              <a:rPr lang="ko-KR" altLang="en-US" sz="1400" dirty="0"/>
              <a:t>│  │          │  ├ </a:t>
            </a:r>
            <a:r>
              <a:rPr lang="en-US" altLang="ko-KR" sz="1400" dirty="0"/>
              <a:t>controller</a:t>
            </a:r>
          </a:p>
          <a:p>
            <a:r>
              <a:rPr lang="ko-KR" altLang="en-US" sz="1400" dirty="0"/>
              <a:t>│  │          │  ├ </a:t>
            </a:r>
            <a:r>
              <a:rPr lang="en-US" altLang="ko-KR" sz="1400" dirty="0"/>
              <a:t>domain</a:t>
            </a:r>
          </a:p>
          <a:p>
            <a:r>
              <a:rPr lang="ko-KR" altLang="en-US" sz="1400" dirty="0"/>
              <a:t>│  │          │  ├ </a:t>
            </a:r>
            <a:r>
              <a:rPr lang="en-US" altLang="ko-KR" sz="1400" dirty="0"/>
              <a:t>exception</a:t>
            </a:r>
          </a:p>
          <a:p>
            <a:r>
              <a:rPr lang="ko-KR" altLang="en-US" sz="1400" dirty="0"/>
              <a:t>│  │          │  ├ </a:t>
            </a:r>
            <a:r>
              <a:rPr lang="en-US" altLang="ko-KR" sz="1400" dirty="0"/>
              <a:t>repository</a:t>
            </a:r>
          </a:p>
          <a:p>
            <a:r>
              <a:rPr lang="ko-KR" altLang="en-US" sz="1400" dirty="0"/>
              <a:t>│  │          │  └ </a:t>
            </a:r>
            <a:r>
              <a:rPr lang="en-US" altLang="ko-KR" sz="1400" dirty="0"/>
              <a:t>service</a:t>
            </a:r>
          </a:p>
          <a:p>
            <a:r>
              <a:rPr lang="ko-KR" altLang="en-US" sz="1400" dirty="0"/>
              <a:t>│  │          ├ </a:t>
            </a:r>
            <a:r>
              <a:rPr lang="en-US" altLang="ko-KR" sz="1400" dirty="0"/>
              <a:t>order</a:t>
            </a:r>
          </a:p>
          <a:p>
            <a:r>
              <a:rPr lang="ko-KR" altLang="en-US" sz="1400" dirty="0"/>
              <a:t>│  │          │  ├ </a:t>
            </a:r>
            <a:r>
              <a:rPr lang="en-US" altLang="ko-KR" sz="1400" dirty="0"/>
              <a:t>controller</a:t>
            </a:r>
          </a:p>
          <a:p>
            <a:r>
              <a:rPr lang="ko-KR" altLang="en-US" sz="1400" dirty="0"/>
              <a:t>│  │          │  ├ </a:t>
            </a:r>
            <a:r>
              <a:rPr lang="en-US" altLang="ko-KR" sz="1400" dirty="0"/>
              <a:t>domain</a:t>
            </a:r>
          </a:p>
          <a:p>
            <a:r>
              <a:rPr lang="ko-KR" altLang="en-US" sz="1400" dirty="0"/>
              <a:t>│  │          │  ├ </a:t>
            </a:r>
            <a:r>
              <a:rPr lang="en-US" altLang="ko-KR" sz="1400" dirty="0"/>
              <a:t>exception</a:t>
            </a:r>
          </a:p>
          <a:p>
            <a:r>
              <a:rPr lang="ko-KR" altLang="en-US" sz="1400" dirty="0"/>
              <a:t>│  │          │  ├ </a:t>
            </a:r>
            <a:r>
              <a:rPr lang="en-US" altLang="ko-KR" sz="1400" dirty="0"/>
              <a:t>repository</a:t>
            </a:r>
          </a:p>
          <a:p>
            <a:r>
              <a:rPr lang="ko-KR" altLang="en-US" sz="1400" dirty="0"/>
              <a:t>│  │          │  └ </a:t>
            </a:r>
            <a:r>
              <a:rPr lang="en-US" altLang="ko-KR" sz="1400" dirty="0"/>
              <a:t>service</a:t>
            </a:r>
          </a:p>
          <a:p>
            <a:r>
              <a:rPr lang="ko-KR" altLang="en-US" sz="1400" dirty="0"/>
              <a:t>│  │          ├ </a:t>
            </a:r>
            <a:r>
              <a:rPr lang="en-US" altLang="ko-KR" sz="1400" dirty="0"/>
              <a:t>global</a:t>
            </a:r>
          </a:p>
          <a:p>
            <a:r>
              <a:rPr lang="ko-KR" altLang="en-US" sz="1400" dirty="0"/>
              <a:t>│  │          │  ├ </a:t>
            </a:r>
            <a:r>
              <a:rPr lang="en-US" altLang="ko-KR" sz="1400" dirty="0"/>
              <a:t>config</a:t>
            </a:r>
          </a:p>
          <a:p>
            <a:r>
              <a:rPr lang="ko-KR" altLang="en-US" sz="1400" dirty="0"/>
              <a:t>│  │          │  └ </a:t>
            </a:r>
            <a:r>
              <a:rPr lang="en-US" altLang="ko-KR" sz="1400" dirty="0"/>
              <a:t>util</a:t>
            </a:r>
          </a:p>
          <a:p>
            <a:r>
              <a:rPr lang="ko-KR" altLang="en-US" sz="1400" dirty="0"/>
              <a:t>│  │          └ </a:t>
            </a:r>
            <a:r>
              <a:rPr lang="en-US" altLang="ko-KR" sz="1400" dirty="0"/>
              <a:t>DemoApplication.java</a:t>
            </a:r>
          </a:p>
          <a:p>
            <a:r>
              <a:rPr lang="ko-KR" altLang="en-US" sz="1400" dirty="0"/>
              <a:t>│  └ </a:t>
            </a:r>
            <a:r>
              <a:rPr lang="en-US" altLang="ko-KR" sz="1400" dirty="0"/>
              <a:t>resources</a:t>
            </a:r>
          </a:p>
          <a:p>
            <a:r>
              <a:rPr lang="ko-KR" altLang="en-US" sz="1400" dirty="0"/>
              <a:t>│       └</a:t>
            </a:r>
            <a:r>
              <a:rPr lang="en-US" altLang="ko-KR" sz="1400" dirty="0" err="1"/>
              <a:t>application.yml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43358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7719E70-C8CA-E049-413A-3CF910F84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7" y="557029"/>
            <a:ext cx="6227989" cy="25032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6C8BF9-2CF9-E7AA-2C23-9C1CEADAF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402" y="3429000"/>
            <a:ext cx="4791075" cy="29464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B1297B-6E43-C4FD-F2C1-11BE445C247A}"/>
              </a:ext>
            </a:extLst>
          </p:cNvPr>
          <p:cNvSpPr txBox="1"/>
          <p:nvPr/>
        </p:nvSpPr>
        <p:spPr>
          <a:xfrm>
            <a:off x="6096000" y="1003763"/>
            <a:ext cx="609599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/>
              <a:t>계층형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06241-328D-1C7A-6DE7-C7F1915591C1}"/>
              </a:ext>
            </a:extLst>
          </p:cNvPr>
          <p:cNvSpPr txBox="1"/>
          <p:nvPr/>
        </p:nvSpPr>
        <p:spPr>
          <a:xfrm>
            <a:off x="6979302" y="1789051"/>
            <a:ext cx="43293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effectLst/>
                <a:latin typeface="AppleSDGothicNeo"/>
              </a:rPr>
              <a:t>Layered Architecture</a:t>
            </a:r>
            <a:r>
              <a:rPr lang="ko-KR" altLang="en-US" sz="1400" b="0" i="0" dirty="0">
                <a:effectLst/>
                <a:latin typeface="AppleSDGothicNeo"/>
              </a:rPr>
              <a:t>라고 불리며 각 레이어에 특정 관심사와 관련된 객체만을 포함하게 만들어 관심사가 분리된 코드 구성을 목표로 하는 아키텍처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DC1F31-87AA-AC53-CA83-0A4E1AAE5414}"/>
              </a:ext>
            </a:extLst>
          </p:cNvPr>
          <p:cNvSpPr txBox="1"/>
          <p:nvPr/>
        </p:nvSpPr>
        <p:spPr>
          <a:xfrm>
            <a:off x="259974" y="476004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effectLst/>
                <a:latin typeface="AppleSDGothicNeo"/>
              </a:rPr>
              <a:t>각 레이어는 밑에 있는 레이어에 종속되며</a:t>
            </a:r>
            <a:r>
              <a:rPr lang="en-US" altLang="ko-KR" sz="1400" b="0" i="0" dirty="0">
                <a:effectLst/>
                <a:latin typeface="AppleSDGothicNeo"/>
              </a:rPr>
              <a:t>, </a:t>
            </a:r>
            <a:r>
              <a:rPr lang="ko-KR" altLang="en-US" sz="1400" b="0" i="0" dirty="0">
                <a:effectLst/>
                <a:latin typeface="AppleSDGothicNeo"/>
              </a:rPr>
              <a:t>반대로 아래에 있는 레이어는 상위 계층에 어떠한 연관도 있어서는 안 </a:t>
            </a:r>
            <a:r>
              <a:rPr lang="ko-KR" altLang="en-US" sz="1400" dirty="0">
                <a:latin typeface="AppleSDGothicNeo"/>
              </a:rPr>
              <a:t>된다</a:t>
            </a:r>
            <a:r>
              <a:rPr lang="en-US" altLang="ko-KR" sz="1400" b="0" i="0" dirty="0">
                <a:effectLst/>
                <a:latin typeface="AppleSDGothicNeo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8920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B1297B-6E43-C4FD-F2C1-11BE445C247A}"/>
              </a:ext>
            </a:extLst>
          </p:cNvPr>
          <p:cNvSpPr txBox="1"/>
          <p:nvPr/>
        </p:nvSpPr>
        <p:spPr>
          <a:xfrm>
            <a:off x="3048001" y="762163"/>
            <a:ext cx="609599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/>
              <a:t>도메인형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EAEA1C-6D17-93DF-0212-746C4BE54B70}"/>
              </a:ext>
            </a:extLst>
          </p:cNvPr>
          <p:cNvSpPr txBox="1"/>
          <p:nvPr/>
        </p:nvSpPr>
        <p:spPr>
          <a:xfrm>
            <a:off x="484094" y="1963271"/>
            <a:ext cx="1130309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너무 많은 클래스</a:t>
            </a:r>
            <a:endParaRPr lang="en-US" altLang="ko-KR" sz="2000" b="1" dirty="0"/>
          </a:p>
          <a:p>
            <a:r>
              <a:rPr lang="en-US" altLang="ko-KR" dirty="0"/>
              <a:t> - </a:t>
            </a:r>
            <a:r>
              <a:rPr lang="ko-KR" altLang="en-US" dirty="0"/>
              <a:t>계층형은 너무 많은 클래스가 밀집하게 된다</a:t>
            </a:r>
            <a:r>
              <a:rPr lang="en-US" altLang="ko-KR" dirty="0"/>
              <a:t>. </a:t>
            </a:r>
            <a:r>
              <a:rPr lang="ko-KR" altLang="en-US" dirty="0"/>
              <a:t>따라서 이름이 길어지고 직관적으로 구조를 파악할 수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xxxxController</a:t>
            </a:r>
            <a:r>
              <a:rPr lang="en-US" altLang="ko-KR" dirty="0"/>
              <a:t>, </a:t>
            </a:r>
            <a:r>
              <a:rPr lang="en-US" altLang="ko-KR" dirty="0" err="1"/>
              <a:t>xxxxService</a:t>
            </a:r>
            <a:r>
              <a:rPr lang="en-US" altLang="ko-KR" dirty="0"/>
              <a:t> </a:t>
            </a:r>
            <a:r>
              <a:rPr lang="ko-KR" altLang="en-US" dirty="0"/>
              <a:t>같은 패턴의 클래스가 매우 </a:t>
            </a:r>
            <a:r>
              <a:rPr lang="ko-KR" altLang="en-US" dirty="0" err="1"/>
              <a:t>매우</a:t>
            </a:r>
            <a:r>
              <a:rPr lang="ko-KR" altLang="en-US" dirty="0"/>
              <a:t> 많다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000" b="1" dirty="0"/>
              <a:t>최근 기술 동향</a:t>
            </a:r>
            <a:endParaRPr lang="en-US" altLang="ko-KR" sz="2000" b="1" dirty="0"/>
          </a:p>
          <a:p>
            <a:r>
              <a:rPr lang="en-US" altLang="ko-KR" dirty="0"/>
              <a:t>DDD(</a:t>
            </a:r>
            <a:r>
              <a:rPr lang="ko-KR" altLang="en-US" dirty="0"/>
              <a:t>도메인 주도 개발</a:t>
            </a:r>
            <a:r>
              <a:rPr lang="en-US" altLang="ko-KR" dirty="0"/>
              <a:t>), ORM, </a:t>
            </a:r>
            <a:r>
              <a:rPr lang="ko-KR" altLang="en-US" dirty="0"/>
              <a:t>객체지향 프로그래밍 등에서 도메인형 구조가 더 적합하다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721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04BB12-0204-490C-7BE4-1E627A591281}"/>
              </a:ext>
            </a:extLst>
          </p:cNvPr>
          <p:cNvSpPr txBox="1"/>
          <p:nvPr/>
        </p:nvSpPr>
        <p:spPr>
          <a:xfrm>
            <a:off x="5388114" y="313661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/>
              <a:t>메모장</a:t>
            </a:r>
          </a:p>
        </p:txBody>
      </p:sp>
    </p:spTree>
    <p:extLst>
      <p:ext uri="{BB962C8B-B14F-4D97-AF65-F5344CB8AC3E}">
        <p14:creationId xmlns:p14="http://schemas.microsoft.com/office/powerpoint/2010/main" val="99918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494</Words>
  <Application>Microsoft Office PowerPoint</Application>
  <PresentationFormat>와이드스크린</PresentationFormat>
  <Paragraphs>95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Apple SD Gothic Neo</vt:lpstr>
      <vt:lpstr>AppleSDGothicNeo</vt:lpstr>
      <vt:lpstr>Noto Sans KR</vt:lpstr>
      <vt:lpstr>맑은 고딕</vt:lpstr>
      <vt:lpstr>Arial</vt:lpstr>
      <vt:lpstr>Office 테마</vt:lpstr>
      <vt:lpstr>Spring Boot Directory Architecture Best Practice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Kafka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Directory Architecture Best Practice</dc:title>
  <dc:creator>조인혁</dc:creator>
  <cp:lastModifiedBy>조인혁</cp:lastModifiedBy>
  <cp:revision>3</cp:revision>
  <dcterms:created xsi:type="dcterms:W3CDTF">2022-07-24T06:09:11Z</dcterms:created>
  <dcterms:modified xsi:type="dcterms:W3CDTF">2022-07-24T10:10:48Z</dcterms:modified>
</cp:coreProperties>
</file>