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8"/>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farnell.com/datasheets/1682209.pdf" TargetMode="External"/><Relationship Id="rId3" Type="http://schemas.openxmlformats.org/officeDocument/2006/relationships/hyperlink" Target="https://howtomechatronics.com/tutorials/arduino/ultrasonic-sensor-hc-sr04/" TargetMode="External"/><Relationship Id="rId4" Type="http://schemas.openxmlformats.org/officeDocument/2006/relationships/hyperlink" Target="https://https:/www.arduino.cc/en/Tutorial/BuiltInExamples/www.arduino.cc/en/Tutorial/BuiltInExamples"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Picture 7" descr="Picture 7"/>
          <p:cNvPicPr>
            <a:picLocks noChangeAspect="1"/>
          </p:cNvPicPr>
          <p:nvPr/>
        </p:nvPicPr>
        <p:blipFill>
          <a:blip r:embed="rId2">
            <a:extLst/>
          </a:blip>
          <a:stretch>
            <a:fillRect/>
          </a:stretch>
        </p:blipFill>
        <p:spPr>
          <a:xfrm>
            <a:off x="0" y="-6198"/>
            <a:ext cx="13004800" cy="2042163"/>
          </a:xfrm>
          <a:prstGeom prst="rect">
            <a:avLst/>
          </a:prstGeom>
          <a:ln w="12700">
            <a:miter lim="400000"/>
          </a:ln>
        </p:spPr>
      </p:pic>
      <p:sp>
        <p:nvSpPr>
          <p:cNvPr id="120" name="Smart Garbage Management System"/>
          <p:cNvSpPr txBox="1"/>
          <p:nvPr/>
        </p:nvSpPr>
        <p:spPr>
          <a:xfrm>
            <a:off x="710908" y="2875727"/>
            <a:ext cx="11308409" cy="94553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atin typeface="Times New Roman"/>
                <a:ea typeface="Times New Roman"/>
                <a:cs typeface="Times New Roman"/>
                <a:sym typeface="Times New Roman"/>
              </a:defRPr>
            </a:lvl1pPr>
          </a:lstStyle>
          <a:p>
            <a:pPr/>
            <a:r>
              <a:t>Smart Garbage Management System</a:t>
            </a:r>
          </a:p>
        </p:txBody>
      </p:sp>
      <p:sp>
        <p:nvSpPr>
          <p:cNvPr id="121" name="Sathish Srinivas         1KS15CS089…"/>
          <p:cNvSpPr txBox="1"/>
          <p:nvPr/>
        </p:nvSpPr>
        <p:spPr>
          <a:xfrm>
            <a:off x="245597" y="7865896"/>
            <a:ext cx="4526013" cy="1460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Times New Roman"/>
                <a:ea typeface="Times New Roman"/>
                <a:cs typeface="Times New Roman"/>
                <a:sym typeface="Times New Roman"/>
              </a:defRPr>
            </a:pPr>
            <a:r>
              <a:t>Sathish Srinivas         1KS15CS089</a:t>
            </a:r>
          </a:p>
          <a:p>
            <a:pPr>
              <a:defRPr>
                <a:latin typeface="Times New Roman"/>
                <a:ea typeface="Times New Roman"/>
                <a:cs typeface="Times New Roman"/>
                <a:sym typeface="Times New Roman"/>
              </a:defRPr>
            </a:pPr>
            <a:r>
              <a:t>Shashwath GM          1KS15CS092</a:t>
            </a:r>
          </a:p>
          <a:p>
            <a:pPr>
              <a:defRPr>
                <a:latin typeface="Times New Roman"/>
                <a:ea typeface="Times New Roman"/>
                <a:cs typeface="Times New Roman"/>
                <a:sym typeface="Times New Roman"/>
              </a:defRPr>
            </a:pPr>
            <a:r>
              <a:t>Shravya MS               1KS15CS096</a:t>
            </a:r>
          </a:p>
          <a:p>
            <a:pPr>
              <a:defRPr>
                <a:latin typeface="Times New Roman"/>
                <a:ea typeface="Times New Roman"/>
                <a:cs typeface="Times New Roman"/>
                <a:sym typeface="Times New Roman"/>
              </a:defRPr>
            </a:pPr>
            <a:r>
              <a:t>Spandana Manjunath 1KS15CS103</a:t>
            </a:r>
          </a:p>
        </p:txBody>
      </p:sp>
      <p:sp>
        <p:nvSpPr>
          <p:cNvPr id="122" name="Review-1"/>
          <p:cNvSpPr txBox="1"/>
          <p:nvPr/>
        </p:nvSpPr>
        <p:spPr>
          <a:xfrm>
            <a:off x="4472608" y="4778047"/>
            <a:ext cx="3105843" cy="5172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atin typeface="Times New Roman"/>
                <a:ea typeface="Times New Roman"/>
                <a:cs typeface="Times New Roman"/>
                <a:sym typeface="Times New Roman"/>
              </a:defRPr>
            </a:lvl1pPr>
          </a:lstStyle>
          <a:p>
            <a:pPr/>
            <a:r>
              <a:t>Review-1</a:t>
            </a:r>
          </a:p>
        </p:txBody>
      </p:sp>
      <p:sp>
        <p:nvSpPr>
          <p:cNvPr id="123" name="Guide Name :- Mrs. Ashwini…"/>
          <p:cNvSpPr txBox="1"/>
          <p:nvPr/>
        </p:nvSpPr>
        <p:spPr>
          <a:xfrm>
            <a:off x="8771910" y="8037346"/>
            <a:ext cx="3847952" cy="11173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Times New Roman"/>
                <a:ea typeface="Times New Roman"/>
                <a:cs typeface="Times New Roman"/>
                <a:sym typeface="Times New Roman"/>
              </a:defRPr>
            </a:pPr>
            <a:r>
              <a:t>Guide Name :- Mrs. Ashwini</a:t>
            </a:r>
          </a:p>
          <a:p>
            <a:pPr>
              <a:defRPr>
                <a:latin typeface="Times New Roman"/>
                <a:ea typeface="Times New Roman"/>
                <a:cs typeface="Times New Roman"/>
                <a:sym typeface="Times New Roman"/>
              </a:defRPr>
            </a:pPr>
            <a:r>
              <a:t> Batch No. :-    2018_CSE_08</a:t>
            </a:r>
          </a:p>
          <a:p>
            <a:pPr>
              <a:defRPr>
                <a:latin typeface="Times New Roman"/>
                <a:ea typeface="Times New Roman"/>
                <a:cs typeface="Times New Roman"/>
                <a:sym typeface="Times New Roman"/>
              </a:defRPr>
            </a:pPr>
            <a:r>
              <a:t>Group No. :-                    G2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7"/>
          <p:cNvSpPr txBox="1"/>
          <p:nvPr>
            <p:ph type="ctrTitle"/>
          </p:nvPr>
        </p:nvSpPr>
        <p:spPr>
          <a:xfrm>
            <a:off x="951946" y="624508"/>
            <a:ext cx="11650872" cy="8877301"/>
          </a:xfrm>
          <a:prstGeom prst="rect">
            <a:avLst/>
          </a:prstGeom>
        </p:spPr>
        <p:txBody>
          <a:bodyPr anchor="t"/>
          <a:lstStyle/>
          <a:p>
            <a:pPr algn="l" defTabSz="233679">
              <a:spcBef>
                <a:spcPts val="1600"/>
              </a:spcBef>
              <a:defRPr sz="2800">
                <a:latin typeface="Times New Roman"/>
                <a:ea typeface="Times New Roman"/>
                <a:cs typeface="Times New Roman"/>
                <a:sym typeface="Times New Roman"/>
              </a:defRPr>
            </a:pPr>
            <a:r>
              <a:t>void loop() </a:t>
            </a:r>
            <a:br/>
            <a:r>
              <a:t>{</a:t>
            </a:r>
            <a:br/>
            <a:r>
              <a:t>  digitalWrite(trigPin,LOW);</a:t>
            </a:r>
            <a:br/>
            <a:r>
              <a:t>  delay(2);</a:t>
            </a:r>
            <a:br/>
            <a:r>
              <a:t>  digitalWrite(trigPin,HIGH);</a:t>
            </a:r>
            <a:br/>
            <a:r>
              <a:t>  delayMicroseconds(15);</a:t>
            </a:r>
            <a:br/>
            <a:r>
              <a:t>  digitalWrite(trigPin,LOW);</a:t>
            </a:r>
            <a:br/>
            <a:r>
              <a:t> </a:t>
            </a:r>
            <a:br/>
            <a:r>
              <a:t>  pingTime=pulseIn(echoPin,HIGH);</a:t>
            </a:r>
            <a:br/>
            <a:r>
              <a:t>  pingTime=pingTime/1000000.0;</a:t>
            </a:r>
            <a:br/>
            <a:r>
              <a:t> </a:t>
            </a:r>
            <a:br/>
            <a:r>
              <a:t>  distance=v*pingTime;</a:t>
            </a:r>
            <a:br/>
            <a:r>
              <a:t>  distance=distance/2.0;</a:t>
            </a:r>
            <a:br/>
            <a:r>
              <a:t>  Serial.println("Distance to the target is:");</a:t>
            </a:r>
            <a:br/>
            <a:r>
              <a:t>  Serial.println(distance);</a:t>
            </a:r>
            <a:br/>
            <a:r>
              <a:t>  distance=distance/2.0;</a:t>
            </a:r>
            <a:br/>
            <a:r>
              <a:t>  Serial.println("Distance to the target is:");</a:t>
            </a:r>
            <a:br/>
            <a:br/>
          </a:p>
        </p:txBody>
      </p:sp>
      <p:sp>
        <p:nvSpPr>
          <p:cNvPr id="161" name="Text Placeholder 1"/>
          <p:cNvSpPr txBox="1"/>
          <p:nvPr>
            <p:ph type="subTitle" sz="quarter" idx="1"/>
          </p:nvPr>
        </p:nvSpPr>
        <p:spPr>
          <a:prstGeom prst="rect">
            <a:avLst/>
          </a:prstGeom>
        </p:spPr>
        <p:txBody>
          <a:bodyPr/>
          <a:lstStyle>
            <a:lvl1pPr>
              <a:defRPr>
                <a:latin typeface="Times New Roman"/>
                <a:ea typeface="Times New Roman"/>
                <a:cs typeface="Times New Roman"/>
                <a:sym typeface="Times New Roman"/>
              </a:defRPr>
            </a:lvl1pPr>
          </a:lstStyle>
          <a:p>
            <a:pPr/>
            <a:r>
              <a:t>                                                                                      </a:t>
            </a:r>
          </a:p>
        </p:txBody>
      </p:sp>
      <p:sp>
        <p:nvSpPr>
          <p:cNvPr id="162" name="TextBox 8"/>
          <p:cNvSpPr txBox="1"/>
          <p:nvPr/>
        </p:nvSpPr>
        <p:spPr>
          <a:xfrm>
            <a:off x="11108632" y="9216430"/>
            <a:ext cx="1179445" cy="297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400">
                <a:latin typeface="Times New Roman"/>
                <a:ea typeface="Times New Roman"/>
                <a:cs typeface="Times New Roman"/>
                <a:sym typeface="Times New Roman"/>
              </a:defRPr>
            </a:lvl1pPr>
          </a:lstStyle>
          <a:p>
            <a:pPr/>
            <a:r>
              <a:t>9</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distance=distance/2.0;…"/>
          <p:cNvSpPr txBox="1"/>
          <p:nvPr>
            <p:ph type="body" idx="1"/>
          </p:nvPr>
        </p:nvSpPr>
        <p:spPr>
          <a:xfrm>
            <a:off x="713961" y="285294"/>
            <a:ext cx="11099801" cy="9468306"/>
          </a:xfrm>
          <a:prstGeom prst="rect">
            <a:avLst/>
          </a:prstGeom>
        </p:spPr>
        <p:txBody>
          <a:bodyPr anchor="t"/>
          <a:lstStyle/>
          <a:p>
            <a:pPr marL="0" indent="0" defTabSz="233679">
              <a:spcBef>
                <a:spcPts val="1600"/>
              </a:spcBef>
              <a:buSzTx/>
              <a:buNone/>
              <a:defRPr sz="2800">
                <a:latin typeface="Times New Roman"/>
                <a:ea typeface="Times New Roman"/>
                <a:cs typeface="Times New Roman"/>
                <a:sym typeface="Times New Roman"/>
              </a:defRPr>
            </a:pPr>
            <a:r>
              <a:t>Serial.println(distance);</a:t>
            </a:r>
            <a:endParaRPr sz="1400"/>
          </a:p>
          <a:p>
            <a:pPr marL="0" indent="0" defTabSz="233679">
              <a:spcBef>
                <a:spcPts val="1600"/>
              </a:spcBef>
              <a:buSzTx/>
              <a:buNone/>
              <a:defRPr sz="2800">
                <a:latin typeface="Times New Roman"/>
                <a:ea typeface="Times New Roman"/>
                <a:cs typeface="Times New Roman"/>
                <a:sym typeface="Times New Roman"/>
              </a:defRPr>
            </a:pPr>
            <a:r>
              <a:t>if(distance&gt;5)</a:t>
            </a:r>
            <a:endParaRPr sz="1400"/>
          </a:p>
          <a:p>
            <a:pPr marL="0" indent="0" defTabSz="233679">
              <a:spcBef>
                <a:spcPts val="1600"/>
              </a:spcBef>
              <a:buSzTx/>
              <a:buNone/>
              <a:defRPr sz="2800">
                <a:latin typeface="Times New Roman"/>
                <a:ea typeface="Times New Roman"/>
                <a:cs typeface="Times New Roman"/>
                <a:sym typeface="Times New Roman"/>
              </a:defRPr>
            </a:pPr>
            <a:r>
              <a:t>{</a:t>
            </a:r>
            <a:endParaRPr sz="1400"/>
          </a:p>
          <a:p>
            <a:pPr marL="0" indent="0" defTabSz="233679">
              <a:spcBef>
                <a:spcPts val="1600"/>
              </a:spcBef>
              <a:buSzTx/>
              <a:buNone/>
              <a:defRPr sz="2800">
                <a:latin typeface="Times New Roman"/>
                <a:ea typeface="Times New Roman"/>
                <a:cs typeface="Times New Roman"/>
                <a:sym typeface="Times New Roman"/>
              </a:defRPr>
            </a:pPr>
            <a:r>
              <a:t>digitalWrite(ledGreen, HIGH);</a:t>
            </a:r>
            <a:endParaRPr sz="1400"/>
          </a:p>
          <a:p>
            <a:pPr marL="0" indent="0" defTabSz="233679">
              <a:spcBef>
                <a:spcPts val="1600"/>
              </a:spcBef>
              <a:buSzTx/>
              <a:buNone/>
              <a:defRPr sz="2800">
                <a:latin typeface="Times New Roman"/>
                <a:ea typeface="Times New Roman"/>
                <a:cs typeface="Times New Roman"/>
                <a:sym typeface="Times New Roman"/>
              </a:defRPr>
            </a:pPr>
            <a:r>
              <a:t>digitalWrite(ledRed,LOW);</a:t>
            </a:r>
            <a:endParaRPr sz="1400"/>
          </a:p>
          <a:p>
            <a:pPr marL="0" indent="0" defTabSz="233679">
              <a:spcBef>
                <a:spcPts val="1600"/>
              </a:spcBef>
              <a:buSzTx/>
              <a:buNone/>
              <a:defRPr sz="2800">
                <a:latin typeface="Times New Roman"/>
                <a:ea typeface="Times New Roman"/>
                <a:cs typeface="Times New Roman"/>
                <a:sym typeface="Times New Roman"/>
              </a:defRPr>
            </a:pPr>
            <a:r>
              <a:t>}</a:t>
            </a:r>
            <a:endParaRPr sz="1400"/>
          </a:p>
          <a:p>
            <a:pPr marL="0" indent="0" defTabSz="233679">
              <a:spcBef>
                <a:spcPts val="1600"/>
              </a:spcBef>
              <a:buSzTx/>
              <a:buNone/>
              <a:defRPr sz="2800">
                <a:latin typeface="Times New Roman"/>
                <a:ea typeface="Times New Roman"/>
                <a:cs typeface="Times New Roman"/>
                <a:sym typeface="Times New Roman"/>
              </a:defRPr>
            </a:pPr>
            <a:r>
              <a:t>else</a:t>
            </a:r>
            <a:endParaRPr sz="1400"/>
          </a:p>
          <a:p>
            <a:pPr marL="0" indent="0" defTabSz="233679">
              <a:spcBef>
                <a:spcPts val="1600"/>
              </a:spcBef>
              <a:buSzTx/>
              <a:buNone/>
              <a:defRPr sz="2800">
                <a:latin typeface="Times New Roman"/>
                <a:ea typeface="Times New Roman"/>
                <a:cs typeface="Times New Roman"/>
                <a:sym typeface="Times New Roman"/>
              </a:defRPr>
            </a:pPr>
            <a:r>
              <a:t>{</a:t>
            </a:r>
            <a:endParaRPr sz="1400"/>
          </a:p>
          <a:p>
            <a:pPr marL="0" indent="0" defTabSz="233679">
              <a:spcBef>
                <a:spcPts val="1600"/>
              </a:spcBef>
              <a:buSzTx/>
              <a:buNone/>
              <a:defRPr sz="2800">
                <a:latin typeface="Times New Roman"/>
                <a:ea typeface="Times New Roman"/>
                <a:cs typeface="Times New Roman"/>
                <a:sym typeface="Times New Roman"/>
              </a:defRPr>
            </a:pPr>
            <a:r>
              <a:t>if(mySerial.available()&gt;0)</a:t>
            </a:r>
            <a:endParaRPr sz="1400"/>
          </a:p>
          <a:p>
            <a:pPr marL="0" indent="0" defTabSz="233679">
              <a:spcBef>
                <a:spcPts val="1600"/>
              </a:spcBef>
              <a:buSzTx/>
              <a:buNone/>
              <a:defRPr sz="2800">
                <a:latin typeface="Times New Roman"/>
                <a:ea typeface="Times New Roman"/>
                <a:cs typeface="Times New Roman"/>
                <a:sym typeface="Times New Roman"/>
              </a:defRPr>
            </a:pPr>
            <a:r>
              <a:t>Serial.write(mySerial.read());  </a:t>
            </a:r>
            <a:endParaRPr sz="1400"/>
          </a:p>
          <a:p>
            <a:pPr marL="0" indent="0" defTabSz="233679">
              <a:spcBef>
                <a:spcPts val="1600"/>
              </a:spcBef>
              <a:buSzTx/>
              <a:buNone/>
              <a:defRPr sz="2800">
                <a:latin typeface="Times New Roman"/>
                <a:ea typeface="Times New Roman"/>
                <a:cs typeface="Times New Roman"/>
                <a:sym typeface="Times New Roman"/>
              </a:defRPr>
            </a:pPr>
            <a:r>
              <a:t>digitalWrite(led</a:t>
            </a:r>
            <a:r>
              <a:t>Blue</a:t>
            </a:r>
            <a:r>
              <a:t>,HIGH);</a:t>
            </a:r>
            <a:endParaRPr sz="1400"/>
          </a:p>
          <a:p>
            <a:pPr marL="0" indent="0" defTabSz="233679">
              <a:spcBef>
                <a:spcPts val="1600"/>
              </a:spcBef>
              <a:buSzTx/>
              <a:buNone/>
              <a:defRPr sz="2800">
                <a:latin typeface="Times New Roman"/>
                <a:ea typeface="Times New Roman"/>
                <a:cs typeface="Times New Roman"/>
                <a:sym typeface="Times New Roman"/>
              </a:defRPr>
            </a:pPr>
            <a:r>
              <a:t>digitalWrite(ledGreen,LOW);</a:t>
            </a:r>
            <a:endParaRPr sz="1400"/>
          </a:p>
          <a:p>
            <a:pPr marL="0" indent="0" defTabSz="233679">
              <a:spcBef>
                <a:spcPts val="1600"/>
              </a:spcBef>
              <a:buSzTx/>
              <a:buNone/>
              <a:defRPr sz="2800">
                <a:latin typeface="Times New Roman"/>
                <a:ea typeface="Times New Roman"/>
                <a:cs typeface="Times New Roman"/>
                <a:sym typeface="Times New Roman"/>
              </a:defRPr>
            </a:pPr>
            <a:r>
              <a:t>}</a:t>
            </a:r>
            <a:endParaRPr sz="1400"/>
          </a:p>
          <a:p>
            <a:pPr marL="0" indent="0" defTabSz="233679">
              <a:spcBef>
                <a:spcPts val="1600"/>
              </a:spcBef>
              <a:buSzTx/>
              <a:buNone/>
              <a:defRPr sz="2800">
                <a:latin typeface="Times New Roman"/>
                <a:ea typeface="Times New Roman"/>
                <a:cs typeface="Times New Roman"/>
                <a:sym typeface="Times New Roman"/>
              </a:defRPr>
            </a:pPr>
            <a:r>
              <a:t>}</a:t>
            </a:r>
          </a:p>
        </p:txBody>
      </p:sp>
      <p:sp>
        <p:nvSpPr>
          <p:cNvPr id="165" name="Slide Number"/>
          <p:cNvSpPr txBox="1"/>
          <p:nvPr>
            <p:ph type="sldNum" sz="quarter" idx="4294967295"/>
          </p:nvPr>
        </p:nvSpPr>
        <p:spPr>
          <a:xfrm>
            <a:off x="11373510" y="9143999"/>
            <a:ext cx="34026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esting and Results"/>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Testing and Results </a:t>
            </a:r>
          </a:p>
        </p:txBody>
      </p:sp>
      <p:sp>
        <p:nvSpPr>
          <p:cNvPr id="168" name="When there is an empty dustbin then the distance sensed by the HC SR04 is maximum so the green LED glows (Which indicates that the dustbin is Empty)…"/>
          <p:cNvSpPr txBox="1"/>
          <p:nvPr>
            <p:ph type="body" idx="1"/>
          </p:nvPr>
        </p:nvSpPr>
        <p:spPr>
          <a:prstGeom prst="rect">
            <a:avLst/>
          </a:prstGeom>
        </p:spPr>
        <p:txBody>
          <a:bodyPr anchor="t"/>
          <a:lstStyle/>
          <a:p>
            <a:pPr>
              <a:defRPr>
                <a:latin typeface="Times New Roman"/>
                <a:ea typeface="Times New Roman"/>
                <a:cs typeface="Times New Roman"/>
                <a:sym typeface="Times New Roman"/>
              </a:defRPr>
            </a:pPr>
            <a:r>
              <a:t>When there is an empty dustbin </a:t>
            </a:r>
            <a:r>
              <a:t>,</a:t>
            </a:r>
            <a:r>
              <a:t> the distance sensed by the HC SR04 is maximum so the </a:t>
            </a:r>
            <a:r>
              <a:t>blue</a:t>
            </a:r>
            <a:r>
              <a:t> LED glows (Which indicates that the dustbin is Empty)</a:t>
            </a:r>
          </a:p>
          <a:p>
            <a:pPr>
              <a:defRPr>
                <a:latin typeface="Times New Roman"/>
                <a:ea typeface="Times New Roman"/>
                <a:cs typeface="Times New Roman"/>
                <a:sym typeface="Times New Roman"/>
              </a:defRPr>
            </a:pPr>
            <a:r>
              <a:t>When there is a full dustbin </a:t>
            </a:r>
            <a:r>
              <a:t>,</a:t>
            </a:r>
            <a:r>
              <a:t>the distance sensed by the</a:t>
            </a:r>
            <a:r>
              <a:t> </a:t>
            </a:r>
            <a:r>
              <a:t>HC SR04 is minimum so the red LED glows (Which indicates that the dustbin is Full)</a:t>
            </a:r>
          </a:p>
        </p:txBody>
      </p:sp>
      <p:sp>
        <p:nvSpPr>
          <p:cNvPr id="169" name="Slide Number"/>
          <p:cNvSpPr txBox="1"/>
          <p:nvPr>
            <p:ph type="sldNum" sz="quarter" idx="4294967295"/>
          </p:nvPr>
        </p:nvSpPr>
        <p:spPr>
          <a:xfrm>
            <a:off x="11373509" y="9143999"/>
            <a:ext cx="34026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Picture 3" descr="Picture 3"/>
          <p:cNvPicPr>
            <a:picLocks noChangeAspect="1"/>
          </p:cNvPicPr>
          <p:nvPr/>
        </p:nvPicPr>
        <p:blipFill>
          <a:blip r:embed="rId2">
            <a:extLst/>
          </a:blip>
          <a:stretch>
            <a:fillRect/>
          </a:stretch>
        </p:blipFill>
        <p:spPr>
          <a:xfrm>
            <a:off x="904216" y="1994495"/>
            <a:ext cx="5779828" cy="7120078"/>
          </a:xfrm>
          <a:prstGeom prst="rect">
            <a:avLst/>
          </a:prstGeom>
          <a:ln w="12700">
            <a:miter lim="400000"/>
          </a:ln>
        </p:spPr>
      </p:pic>
      <p:sp>
        <p:nvSpPr>
          <p:cNvPr id="172" name="TextBox 4"/>
          <p:cNvSpPr txBox="1"/>
          <p:nvPr/>
        </p:nvSpPr>
        <p:spPr>
          <a:xfrm>
            <a:off x="8064500" y="2923053"/>
            <a:ext cx="4174436" cy="7744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latin typeface="Times New Roman"/>
                <a:ea typeface="Times New Roman"/>
                <a:cs typeface="Times New Roman"/>
                <a:sym typeface="Times New Roman"/>
              </a:defRPr>
            </a:lvl1pPr>
          </a:lstStyle>
          <a:p>
            <a:pPr/>
            <a:r>
              <a:t>Fig: Bulb glowing blue when the dustbin is empty</a:t>
            </a:r>
          </a:p>
        </p:txBody>
      </p:sp>
      <p:sp>
        <p:nvSpPr>
          <p:cNvPr id="173" name="Slide Number"/>
          <p:cNvSpPr txBox="1"/>
          <p:nvPr>
            <p:ph type="sldNum" sz="quarter" idx="4294967295"/>
          </p:nvPr>
        </p:nvSpPr>
        <p:spPr>
          <a:xfrm>
            <a:off x="11430000" y="9144000"/>
            <a:ext cx="340259"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Snapshots"/>
          <p:cNvSpPr txBox="1"/>
          <p:nvPr>
            <p:ph type="title" idx="4294967295"/>
          </p:nvPr>
        </p:nvSpPr>
        <p:spPr>
          <a:prstGeom prst="rect">
            <a:avLst/>
          </a:prstGeom>
        </p:spPr>
        <p:txBody>
          <a:bodyPr/>
          <a:lstStyle/>
          <a:p>
            <a:pPr>
              <a:defRPr>
                <a:latin typeface="Times New Roman"/>
                <a:ea typeface="Times New Roman"/>
                <a:cs typeface="Times New Roman"/>
                <a:sym typeface="Times New Roman"/>
              </a:defRPr>
            </a:pPr>
            <a:r>
              <a:t>Snap</a:t>
            </a:r>
            <a:r>
              <a:t>s</a:t>
            </a:r>
            <a:r>
              <a:t>hots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lide Number"/>
          <p:cNvSpPr txBox="1"/>
          <p:nvPr>
            <p:ph type="sldNum" sz="quarter" idx="4294967295"/>
          </p:nvPr>
        </p:nvSpPr>
        <p:spPr>
          <a:xfrm>
            <a:off x="11429999" y="9143999"/>
            <a:ext cx="340259"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7" name="Picture 2" descr="Picture 2"/>
          <p:cNvPicPr>
            <a:picLocks noChangeAspect="1"/>
          </p:cNvPicPr>
          <p:nvPr/>
        </p:nvPicPr>
        <p:blipFill>
          <a:blip r:embed="rId2">
            <a:extLst/>
          </a:blip>
          <a:stretch>
            <a:fillRect/>
          </a:stretch>
        </p:blipFill>
        <p:spPr>
          <a:xfrm>
            <a:off x="827799" y="1666923"/>
            <a:ext cx="6699156" cy="6419754"/>
          </a:xfrm>
          <a:prstGeom prst="rect">
            <a:avLst/>
          </a:prstGeom>
          <a:ln w="12700">
            <a:miter lim="400000"/>
          </a:ln>
        </p:spPr>
      </p:pic>
      <p:sp>
        <p:nvSpPr>
          <p:cNvPr id="178" name="TextBox 4"/>
          <p:cNvSpPr txBox="1"/>
          <p:nvPr/>
        </p:nvSpPr>
        <p:spPr>
          <a:xfrm>
            <a:off x="8051800" y="3429000"/>
            <a:ext cx="4266097" cy="7744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latin typeface="Times New Roman"/>
                <a:ea typeface="Times New Roman"/>
                <a:cs typeface="Times New Roman"/>
                <a:sym typeface="Times New Roman"/>
              </a:defRPr>
            </a:lvl1pPr>
          </a:lstStyle>
          <a:p>
            <a:pPr/>
            <a:r>
              <a:t>Fig: Bulb glowing red when the dustbin is full.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References"/>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References </a:t>
            </a:r>
          </a:p>
        </p:txBody>
      </p:sp>
      <p:sp>
        <p:nvSpPr>
          <p:cNvPr id="181" name="Body"/>
          <p:cNvSpPr txBox="1"/>
          <p:nvPr>
            <p:ph type="body" idx="1"/>
          </p:nvPr>
        </p:nvSpPr>
        <p:spPr>
          <a:prstGeom prst="rect">
            <a:avLst/>
          </a:prstGeom>
        </p:spPr>
        <p:txBody>
          <a:bodyPr anchor="t"/>
          <a:lstStyle/>
          <a:p>
            <a:pPr marL="228600" indent="-228600">
              <a:buSzPct val="100000"/>
              <a:buAutoNum type="arabicPeriod" startAt="1"/>
              <a:defRPr sz="1900">
                <a:latin typeface="Times New Roman"/>
                <a:ea typeface="Times New Roman"/>
                <a:cs typeface="Times New Roman"/>
                <a:sym typeface="Times New Roman"/>
              </a:defRPr>
            </a:pPr>
            <a:r>
              <a:t>DataSheet of Arduino Uno R3 </a:t>
            </a:r>
            <a:br/>
            <a:r>
              <a:rPr u="sng">
                <a:solidFill>
                  <a:srgbClr val="0000FF"/>
                </a:solidFill>
                <a:uFill>
                  <a:solidFill>
                    <a:srgbClr val="0000FF"/>
                  </a:solidFill>
                </a:uFill>
                <a:hlinkClick r:id="rId2" invalidUrl="" action="" tgtFrame="" tooltip="" history="1" highlightClick="0" endSnd="0"/>
              </a:rPr>
              <a:t>https://www.farnell.com/datasheets/1682209.pdf</a:t>
            </a:r>
            <a:r>
              <a:t> </a:t>
            </a:r>
          </a:p>
          <a:p>
            <a:pPr marL="228600" indent="-228600" defTabSz="457200">
              <a:lnSpc>
                <a:spcPts val="5400"/>
              </a:lnSpc>
              <a:spcBef>
                <a:spcPts val="1500"/>
              </a:spcBef>
              <a:buSzPct val="100000"/>
              <a:buAutoNum type="arabicPeriod" startAt="1"/>
              <a:defRPr sz="1900">
                <a:latin typeface="Times New Roman"/>
                <a:ea typeface="Times New Roman"/>
                <a:cs typeface="Times New Roman"/>
                <a:sym typeface="Times New Roman"/>
              </a:defRPr>
            </a:pPr>
            <a:r>
              <a:t>Ultrasonic Sensor HC-SR04 and Arduino Tutorial </a:t>
            </a:r>
            <a:br/>
            <a:r>
              <a:rPr u="sng">
                <a:solidFill>
                  <a:srgbClr val="0000FF"/>
                </a:solidFill>
                <a:uFill>
                  <a:solidFill>
                    <a:srgbClr val="0000FF"/>
                  </a:solidFill>
                </a:uFill>
                <a:hlinkClick r:id="rId3" invalidUrl="" action="" tgtFrame="" tooltip="" history="1" highlightClick="0" endSnd="0"/>
              </a:rPr>
              <a:t>https://howtomechatronics.com/tutorials/arduino/ultrasonic-sensor-hc-sr04/</a:t>
            </a:r>
            <a:endParaRPr>
              <a:solidFill>
                <a:srgbClr val="333333"/>
              </a:solidFill>
            </a:endParaRPr>
          </a:p>
          <a:p>
            <a:pPr marL="228600" indent="-228600" defTabSz="457200">
              <a:lnSpc>
                <a:spcPts val="5400"/>
              </a:lnSpc>
              <a:spcBef>
                <a:spcPts val="1500"/>
              </a:spcBef>
              <a:buSzPct val="100000"/>
              <a:buAutoNum type="arabicPeriod" startAt="1"/>
              <a:defRPr sz="1900">
                <a:solidFill>
                  <a:srgbClr val="333333"/>
                </a:solidFill>
                <a:latin typeface="Times New Roman"/>
                <a:ea typeface="Times New Roman"/>
                <a:cs typeface="Times New Roman"/>
                <a:sym typeface="Times New Roman"/>
              </a:defRPr>
            </a:pPr>
            <a:r>
              <a:t> Mr. Himadri Nath Saha, Mr. Supratim Auddy</a:t>
            </a:r>
            <a:br/>
            <a:r>
              <a:t>“Waste Management using Internet of Things (IoT) “, IEEE, 2017</a:t>
            </a:r>
          </a:p>
          <a:p>
            <a:pPr marL="228600" indent="-228600" defTabSz="457200">
              <a:lnSpc>
                <a:spcPts val="5400"/>
              </a:lnSpc>
              <a:spcBef>
                <a:spcPts val="1500"/>
              </a:spcBef>
              <a:buSzPct val="100000"/>
              <a:buAutoNum type="arabicPeriod" startAt="1"/>
              <a:defRPr sz="1900">
                <a:solidFill>
                  <a:srgbClr val="333333"/>
                </a:solidFill>
                <a:latin typeface="Times New Roman"/>
                <a:ea typeface="Times New Roman"/>
                <a:cs typeface="Times New Roman"/>
                <a:sym typeface="Times New Roman"/>
              </a:defRPr>
            </a:pPr>
            <a:r>
              <a:t>Arduino Built in Code Examples </a:t>
            </a:r>
            <a:r>
              <a:rPr u="sng">
                <a:solidFill>
                  <a:srgbClr val="0000FF"/>
                </a:solidFill>
                <a:uFill>
                  <a:solidFill>
                    <a:srgbClr val="0000FF"/>
                  </a:solidFill>
                </a:uFill>
                <a:hlinkClick r:id="rId4" invalidUrl="" action="" tgtFrame="" tooltip="" history="1" highlightClick="0" endSnd="0"/>
              </a:rPr>
              <a:t>https://www.arduino.cc/en/Tutorial/BuiltInExamples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hank You"/>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Content"/>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Contents</a:t>
            </a:r>
          </a:p>
        </p:txBody>
      </p:sp>
      <p:sp>
        <p:nvSpPr>
          <p:cNvPr id="126" name="Problem Statement…"/>
          <p:cNvSpPr txBox="1"/>
          <p:nvPr>
            <p:ph type="body" idx="1"/>
          </p:nvPr>
        </p:nvSpPr>
        <p:spPr>
          <a:xfrm>
            <a:off x="698500" y="1928190"/>
            <a:ext cx="11099800" cy="6809411"/>
          </a:xfrm>
          <a:prstGeom prst="rect">
            <a:avLst/>
          </a:prstGeom>
        </p:spPr>
        <p:txBody>
          <a:bodyPr/>
          <a:lstStyle/>
          <a:p>
            <a:pPr marL="417830" indent="-417830" defTabSz="549148">
              <a:lnSpc>
                <a:spcPct val="108000"/>
              </a:lnSpc>
              <a:spcBef>
                <a:spcPts val="3900"/>
              </a:spcBef>
              <a:defRPr sz="2400">
                <a:latin typeface="Times New Roman"/>
                <a:ea typeface="Times New Roman"/>
                <a:cs typeface="Times New Roman"/>
                <a:sym typeface="Times New Roman"/>
              </a:defRPr>
            </a:pPr>
            <a:r>
              <a:t>Problem Statement </a:t>
            </a:r>
          </a:p>
          <a:p>
            <a:pPr marL="417830" indent="-417830" defTabSz="549148">
              <a:lnSpc>
                <a:spcPct val="108000"/>
              </a:lnSpc>
              <a:spcBef>
                <a:spcPts val="3900"/>
              </a:spcBef>
              <a:defRPr sz="2400">
                <a:latin typeface="Times New Roman"/>
                <a:ea typeface="Times New Roman"/>
                <a:cs typeface="Times New Roman"/>
                <a:sym typeface="Times New Roman"/>
              </a:defRPr>
            </a:pPr>
            <a:r>
              <a:t>Objective </a:t>
            </a:r>
          </a:p>
          <a:p>
            <a:pPr marL="417830" indent="-417830" defTabSz="549148">
              <a:lnSpc>
                <a:spcPct val="108000"/>
              </a:lnSpc>
              <a:spcBef>
                <a:spcPts val="3900"/>
              </a:spcBef>
              <a:defRPr sz="2400">
                <a:latin typeface="Times New Roman"/>
                <a:ea typeface="Times New Roman"/>
                <a:cs typeface="Times New Roman"/>
                <a:sym typeface="Times New Roman"/>
              </a:defRPr>
            </a:pPr>
            <a:r>
              <a:t>Methodology</a:t>
            </a:r>
          </a:p>
          <a:p>
            <a:pPr marL="417830" indent="-417830" defTabSz="549148">
              <a:lnSpc>
                <a:spcPct val="108000"/>
              </a:lnSpc>
              <a:spcBef>
                <a:spcPts val="3900"/>
              </a:spcBef>
              <a:defRPr sz="2400">
                <a:latin typeface="Times New Roman"/>
                <a:ea typeface="Times New Roman"/>
                <a:cs typeface="Times New Roman"/>
                <a:sym typeface="Times New Roman"/>
              </a:defRPr>
            </a:pPr>
            <a:r>
              <a:t>Technology Used</a:t>
            </a:r>
          </a:p>
          <a:p>
            <a:pPr marL="417830" indent="-417830" defTabSz="549148">
              <a:lnSpc>
                <a:spcPct val="108000"/>
              </a:lnSpc>
              <a:spcBef>
                <a:spcPts val="3900"/>
              </a:spcBef>
              <a:defRPr sz="2400">
                <a:latin typeface="Times New Roman"/>
                <a:ea typeface="Times New Roman"/>
                <a:cs typeface="Times New Roman"/>
                <a:sym typeface="Times New Roman"/>
              </a:defRPr>
            </a:pPr>
            <a:r>
              <a:t>Circuit diagram with Code </a:t>
            </a:r>
          </a:p>
          <a:p>
            <a:pPr marL="417830" indent="-417830" defTabSz="549148">
              <a:lnSpc>
                <a:spcPct val="108000"/>
              </a:lnSpc>
              <a:spcBef>
                <a:spcPts val="3900"/>
              </a:spcBef>
              <a:defRPr sz="2400">
                <a:latin typeface="Times New Roman"/>
                <a:ea typeface="Times New Roman"/>
                <a:cs typeface="Times New Roman"/>
                <a:sym typeface="Times New Roman"/>
              </a:defRPr>
            </a:pPr>
            <a:r>
              <a:t>Testing and Result </a:t>
            </a:r>
          </a:p>
          <a:p>
            <a:pPr marL="417830" indent="-417830" defTabSz="549148">
              <a:lnSpc>
                <a:spcPct val="108000"/>
              </a:lnSpc>
              <a:spcBef>
                <a:spcPts val="3900"/>
              </a:spcBef>
              <a:defRPr sz="2400">
                <a:latin typeface="Times New Roman"/>
                <a:ea typeface="Times New Roman"/>
                <a:cs typeface="Times New Roman"/>
                <a:sym typeface="Times New Roman"/>
              </a:defRPr>
            </a:pPr>
            <a:r>
              <a:t>Snapshots</a:t>
            </a:r>
          </a:p>
          <a:p>
            <a:pPr marL="417830" indent="-417830" defTabSz="549148">
              <a:lnSpc>
                <a:spcPct val="108000"/>
              </a:lnSpc>
              <a:spcBef>
                <a:spcPts val="3900"/>
              </a:spcBef>
              <a:defRPr sz="2400">
                <a:latin typeface="Times New Roman"/>
                <a:ea typeface="Times New Roman"/>
                <a:cs typeface="Times New Roman"/>
                <a:sym typeface="Times New Roman"/>
              </a:defRPr>
            </a:pPr>
            <a:r>
              <a:t>References</a:t>
            </a:r>
          </a:p>
        </p:txBody>
      </p:sp>
      <p:sp>
        <p:nvSpPr>
          <p:cNvPr id="127" name="Slide Number"/>
          <p:cNvSpPr txBox="1"/>
          <p:nvPr>
            <p:ph type="sldNum" sz="quarter" idx="4294967295"/>
          </p:nvPr>
        </p:nvSpPr>
        <p:spPr>
          <a:xfrm>
            <a:off x="11429999" y="91439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Problem Statement"/>
          <p:cNvSpPr txBox="1"/>
          <p:nvPr>
            <p:ph type="title"/>
          </p:nvPr>
        </p:nvSpPr>
        <p:spPr>
          <a:xfrm>
            <a:off x="628003" y="553534"/>
            <a:ext cx="11099803" cy="2159001"/>
          </a:xfrm>
          <a:prstGeom prst="rect">
            <a:avLst/>
          </a:prstGeom>
        </p:spPr>
        <p:txBody>
          <a:bodyPr anchor="b"/>
          <a:lstStyle>
            <a:lvl1pPr>
              <a:defRPr>
                <a:latin typeface="Times New Roman"/>
                <a:ea typeface="Times New Roman"/>
                <a:cs typeface="Times New Roman"/>
                <a:sym typeface="Times New Roman"/>
              </a:defRPr>
            </a:lvl1pPr>
          </a:lstStyle>
          <a:p>
            <a:pPr/>
            <a:r>
              <a:t>Problem Statement </a:t>
            </a:r>
          </a:p>
        </p:txBody>
      </p:sp>
      <p:sp>
        <p:nvSpPr>
          <p:cNvPr id="130" name="Garbage Management and Collection in Cities, Town and Villages is a major concern and emerging problem in Smart City paradigm. Also lack of proper resource distribution in the process of Garbage collection is great risk to sanitation, cleanliness and health."/>
          <p:cNvSpPr txBox="1"/>
          <p:nvPr>
            <p:ph type="body" idx="1"/>
          </p:nvPr>
        </p:nvSpPr>
        <p:spPr>
          <a:xfrm>
            <a:off x="628003" y="1036134"/>
            <a:ext cx="11099803" cy="8107865"/>
          </a:xfrm>
          <a:prstGeom prst="rect">
            <a:avLst/>
          </a:prstGeom>
        </p:spPr>
        <p:txBody>
          <a:bodyPr/>
          <a:lstStyle/>
          <a:p>
            <a:pPr marL="457200" indent="-457200" defTabSz="914400">
              <a:lnSpc>
                <a:spcPct val="120000"/>
              </a:lnSpc>
              <a:spcBef>
                <a:spcPts val="0"/>
              </a:spcBef>
              <a:buSzPct val="100000"/>
              <a:buFont typeface="Arial"/>
              <a:defRPr sz="2600">
                <a:latin typeface="Times New Roman"/>
                <a:ea typeface="Times New Roman"/>
                <a:cs typeface="Times New Roman"/>
                <a:sym typeface="Times New Roman"/>
              </a:defRPr>
            </a:pPr>
            <a:r>
              <a:t>Waste management is the most discussed topic nowadays. Uncontrollable waste dumping has become a big threat to the cleanliness of the environment and health of the people living around. </a:t>
            </a:r>
            <a:endParaRPr>
              <a:latin typeface="Cambria"/>
              <a:ea typeface="Cambria"/>
              <a:cs typeface="Cambria"/>
              <a:sym typeface="Cambria"/>
            </a:endParaRPr>
          </a:p>
          <a:p>
            <a:pPr marL="0" indent="0" defTabSz="914400">
              <a:lnSpc>
                <a:spcPct val="120000"/>
              </a:lnSpc>
              <a:spcBef>
                <a:spcPts val="0"/>
              </a:spcBef>
              <a:buSzTx/>
              <a:buNone/>
              <a:defRPr sz="2600">
                <a:latin typeface="Times New Roman"/>
                <a:ea typeface="Times New Roman"/>
                <a:cs typeface="Times New Roman"/>
                <a:sym typeface="Times New Roman"/>
              </a:defRPr>
            </a:pPr>
          </a:p>
          <a:p>
            <a:pPr marL="457200" indent="-457200" defTabSz="914400">
              <a:lnSpc>
                <a:spcPct val="120000"/>
              </a:lnSpc>
              <a:spcBef>
                <a:spcPts val="0"/>
              </a:spcBef>
              <a:buSzPct val="100000"/>
              <a:buFont typeface="Arial"/>
              <a:defRPr sz="2600">
                <a:latin typeface="Times New Roman"/>
                <a:ea typeface="Times New Roman"/>
                <a:cs typeface="Times New Roman"/>
                <a:sym typeface="Times New Roman"/>
              </a:defRPr>
            </a:pPr>
            <a:r>
              <a:t> Nowadays there are different categories of waste like organic, inorganic, electronic wastes etc. Hence effective waste management has become very important to improve the living standards for now and for future generation too.</a:t>
            </a:r>
          </a:p>
        </p:txBody>
      </p:sp>
      <p:sp>
        <p:nvSpPr>
          <p:cNvPr id="131" name="Slide Number"/>
          <p:cNvSpPr txBox="1"/>
          <p:nvPr>
            <p:ph type="sldNum" sz="quarter" idx="4294967295"/>
          </p:nvPr>
        </p:nvSpPr>
        <p:spPr>
          <a:xfrm>
            <a:off x="11429999" y="91439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Objective"/>
          <p:cNvSpPr txBox="1"/>
          <p:nvPr>
            <p:ph type="title"/>
          </p:nvPr>
        </p:nvSpPr>
        <p:spPr>
          <a:prstGeom prst="rect">
            <a:avLst/>
          </a:prstGeom>
        </p:spPr>
        <p:txBody>
          <a:bodyPr anchor="b"/>
          <a:lstStyle>
            <a:lvl1pPr>
              <a:defRPr>
                <a:latin typeface="Times New Roman"/>
                <a:ea typeface="Times New Roman"/>
                <a:cs typeface="Times New Roman"/>
                <a:sym typeface="Times New Roman"/>
              </a:defRPr>
            </a:lvl1pPr>
          </a:lstStyle>
          <a:p>
            <a:pPr/>
            <a:r>
              <a:t>Objective </a:t>
            </a:r>
          </a:p>
        </p:txBody>
      </p:sp>
      <p:sp>
        <p:nvSpPr>
          <p:cNvPr id="134" name="The main objective of our proposed system is to create a device that can monitor the garbage in the society. And can alert the Waste Picker (sanitation worker). Through a GSM message, to have an on time pickup that can help in improving a healthy ecosystem.…"/>
          <p:cNvSpPr txBox="1"/>
          <p:nvPr>
            <p:ph type="body" idx="1"/>
          </p:nvPr>
        </p:nvSpPr>
        <p:spPr>
          <a:prstGeom prst="rect">
            <a:avLst/>
          </a:prstGeom>
        </p:spPr>
        <p:txBody>
          <a:bodyPr anchor="t"/>
          <a:lstStyle/>
          <a:p>
            <a:pPr marL="0" indent="0" algn="just" defTabSz="457200">
              <a:lnSpc>
                <a:spcPct val="120000"/>
              </a:lnSpc>
              <a:spcBef>
                <a:spcPts val="0"/>
              </a:spcBef>
              <a:buSzTx/>
              <a:buNone/>
              <a:defRPr sz="2600">
                <a:latin typeface="Times New Roman"/>
                <a:ea typeface="Times New Roman"/>
                <a:cs typeface="Times New Roman"/>
                <a:sym typeface="Times New Roman"/>
              </a:defRPr>
            </a:pPr>
            <a:r>
              <a:t>The main objective of our proposed system is to create a device that can monitor the working of the Dustbin</a:t>
            </a:r>
            <a:r>
              <a:t>, a</a:t>
            </a:r>
            <a:r>
              <a:t>nd can alert the Waste Picker (sanitation worker) </a:t>
            </a:r>
            <a:r>
              <a:t>t</a:t>
            </a:r>
            <a:r>
              <a:t>hrough a GSM message, to have an on time pickup that can help in improving a healthy ecosystem.</a:t>
            </a:r>
          </a:p>
          <a:p>
            <a:pPr marL="0" indent="0" algn="just" defTabSz="457200">
              <a:lnSpc>
                <a:spcPct val="120000"/>
              </a:lnSpc>
              <a:spcBef>
                <a:spcPts val="0"/>
              </a:spcBef>
              <a:buSzTx/>
              <a:buNone/>
              <a:defRPr sz="2600">
                <a:latin typeface="Times New Roman"/>
                <a:ea typeface="Times New Roman"/>
                <a:cs typeface="Times New Roman"/>
                <a:sym typeface="Times New Roman"/>
              </a:defRPr>
            </a:pPr>
          </a:p>
          <a:p>
            <a:pPr marL="0" indent="0" algn="just" defTabSz="457200">
              <a:lnSpc>
                <a:spcPts val="4800"/>
              </a:lnSpc>
              <a:spcBef>
                <a:spcPts val="1900"/>
              </a:spcBef>
              <a:buSzTx/>
              <a:buNone/>
              <a:defRPr b="1" sz="2600">
                <a:latin typeface="Times New Roman"/>
                <a:ea typeface="Times New Roman"/>
                <a:cs typeface="Times New Roman"/>
                <a:sym typeface="Times New Roman"/>
              </a:defRPr>
            </a:pPr>
            <a:r>
              <a:t>Why GSM ?</a:t>
            </a:r>
          </a:p>
          <a:p>
            <a:pPr marL="0" indent="0" algn="just" defTabSz="457200">
              <a:lnSpc>
                <a:spcPct val="120000"/>
              </a:lnSpc>
              <a:spcBef>
                <a:spcPts val="0"/>
              </a:spcBef>
              <a:buSzTx/>
              <a:buNone/>
              <a:defRPr b="1" sz="2600">
                <a:latin typeface="Times New Roman"/>
                <a:ea typeface="Times New Roman"/>
                <a:cs typeface="Times New Roman"/>
                <a:sym typeface="Times New Roman"/>
              </a:defRPr>
            </a:pPr>
            <a:r>
              <a:t>.</a:t>
            </a:r>
            <a:r>
              <a:rPr b="0"/>
              <a:t> Faster Way to get notified </a:t>
            </a:r>
          </a:p>
          <a:p>
            <a:pPr marL="0" indent="0" algn="just" defTabSz="457200">
              <a:lnSpc>
                <a:spcPct val="120000"/>
              </a:lnSpc>
              <a:spcBef>
                <a:spcPts val="0"/>
              </a:spcBef>
              <a:buSzTx/>
              <a:buNone/>
              <a:defRPr b="1" sz="2600">
                <a:latin typeface="Times New Roman"/>
                <a:ea typeface="Times New Roman"/>
                <a:cs typeface="Times New Roman"/>
                <a:sym typeface="Times New Roman"/>
              </a:defRPr>
            </a:pPr>
            <a:r>
              <a:t>. </a:t>
            </a:r>
            <a:r>
              <a:rPr b="0"/>
              <a:t>Doesn't require any smart phone </a:t>
            </a:r>
          </a:p>
          <a:p>
            <a:pPr marL="0" indent="0" algn="just" defTabSz="457200">
              <a:lnSpc>
                <a:spcPct val="120000"/>
              </a:lnSpc>
              <a:spcBef>
                <a:spcPts val="0"/>
              </a:spcBef>
              <a:buSzTx/>
              <a:buNone/>
              <a:defRPr b="1" sz="2600">
                <a:latin typeface="Times New Roman"/>
                <a:ea typeface="Times New Roman"/>
                <a:cs typeface="Times New Roman"/>
                <a:sym typeface="Times New Roman"/>
              </a:defRPr>
            </a:pPr>
            <a:r>
              <a:t>.</a:t>
            </a:r>
            <a:r>
              <a:rPr b="0"/>
              <a:t> Less Complex compared to an Mobile Application </a:t>
            </a:r>
          </a:p>
          <a:p>
            <a:pPr marL="0" indent="0" algn="just" defTabSz="457200">
              <a:lnSpc>
                <a:spcPct val="120000"/>
              </a:lnSpc>
              <a:spcBef>
                <a:spcPts val="0"/>
              </a:spcBef>
              <a:buSzTx/>
              <a:buNone/>
              <a:defRPr b="1" sz="2600">
                <a:latin typeface="Times New Roman"/>
                <a:ea typeface="Times New Roman"/>
                <a:cs typeface="Times New Roman"/>
                <a:sym typeface="Times New Roman"/>
              </a:defRPr>
            </a:pPr>
            <a:r>
              <a:t>. </a:t>
            </a:r>
            <a:r>
              <a:rPr b="0"/>
              <a:t>Doesn't Require Internet</a:t>
            </a:r>
          </a:p>
          <a:p>
            <a:pPr marL="0" indent="0" algn="just" defTabSz="457200">
              <a:lnSpc>
                <a:spcPct val="120000"/>
              </a:lnSpc>
              <a:spcBef>
                <a:spcPts val="0"/>
              </a:spcBef>
              <a:buSzTx/>
              <a:buNone/>
              <a:defRPr b="1" sz="2600">
                <a:latin typeface="Times New Roman"/>
                <a:ea typeface="Times New Roman"/>
                <a:cs typeface="Times New Roman"/>
                <a:sym typeface="Times New Roman"/>
              </a:defRPr>
            </a:pPr>
            <a:r>
              <a:t>. </a:t>
            </a:r>
            <a:r>
              <a:rPr b="0"/>
              <a:t>Reaches to the Sanitation worker's on time </a:t>
            </a:r>
          </a:p>
        </p:txBody>
      </p:sp>
      <p:sp>
        <p:nvSpPr>
          <p:cNvPr id="135" name="Slide Number"/>
          <p:cNvSpPr txBox="1"/>
          <p:nvPr>
            <p:ph type="sldNum" sz="quarter" idx="4294967295"/>
          </p:nvPr>
        </p:nvSpPr>
        <p:spPr>
          <a:xfrm>
            <a:off x="11430000" y="91439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itle 1"/>
          <p:cNvSpPr txBox="1"/>
          <p:nvPr>
            <p:ph type="title"/>
          </p:nvPr>
        </p:nvSpPr>
        <p:spPr>
          <a:xfrm>
            <a:off x="952500" y="591931"/>
            <a:ext cx="11099800" cy="2159001"/>
          </a:xfrm>
          <a:prstGeom prst="rect">
            <a:avLst/>
          </a:prstGeom>
        </p:spPr>
        <p:txBody>
          <a:bodyPr/>
          <a:lstStyle/>
          <a:p>
            <a:pPr defTabSz="525779">
              <a:defRPr b="1" sz="7200">
                <a:latin typeface="Times New Roman"/>
                <a:ea typeface="Times New Roman"/>
                <a:cs typeface="Times New Roman"/>
                <a:sym typeface="Times New Roman"/>
              </a:defRPr>
            </a:pPr>
            <a:r>
              <a:rPr b="0"/>
              <a:t>METHODOLOGY</a:t>
            </a:r>
            <a:br>
              <a:rPr b="0" sz="6479">
                <a:latin typeface="Helvetica Neue Medium"/>
                <a:ea typeface="Helvetica Neue Medium"/>
                <a:cs typeface="Helvetica Neue Medium"/>
                <a:sym typeface="Helvetica Neue Medium"/>
              </a:rPr>
            </a:br>
          </a:p>
        </p:txBody>
      </p:sp>
      <p:sp>
        <p:nvSpPr>
          <p:cNvPr id="138" name="Text Placeholder 2"/>
          <p:cNvSpPr txBox="1"/>
          <p:nvPr>
            <p:ph type="body" idx="1"/>
          </p:nvPr>
        </p:nvSpPr>
        <p:spPr>
          <a:xfrm>
            <a:off x="952500" y="2153479"/>
            <a:ext cx="11099800" cy="6286501"/>
          </a:xfrm>
          <a:prstGeom prst="rect">
            <a:avLst/>
          </a:prstGeom>
        </p:spPr>
        <p:txBody>
          <a:bodyPr anchor="t"/>
          <a:lstStyle/>
          <a:p>
            <a:pPr>
              <a:lnSpc>
                <a:spcPct val="120000"/>
              </a:lnSpc>
              <a:defRPr sz="2800">
                <a:latin typeface="Times New Roman"/>
                <a:ea typeface="Times New Roman"/>
                <a:cs typeface="Times New Roman"/>
                <a:sym typeface="Times New Roman"/>
              </a:defRPr>
            </a:pPr>
            <a:r>
              <a:t>The Bin with Ultrasonic sensor, uses ultrasonic waves to check the level of the bin.</a:t>
            </a:r>
          </a:p>
          <a:p>
            <a:pPr>
              <a:lnSpc>
                <a:spcPct val="120000"/>
              </a:lnSpc>
              <a:defRPr sz="2800">
                <a:latin typeface="Times New Roman"/>
                <a:ea typeface="Times New Roman"/>
                <a:cs typeface="Times New Roman"/>
                <a:sym typeface="Times New Roman"/>
              </a:defRPr>
            </a:pPr>
            <a:r>
              <a:t>The bin will indicate its status to the end users through the blue led and red led installed on the system. Here blue indicates “space available, garbage can be dumped” and red indicates “Bin is Full”. The bin remains closed until the garbage is collected.</a:t>
            </a:r>
          </a:p>
          <a:p>
            <a:pPr>
              <a:lnSpc>
                <a:spcPct val="120000"/>
              </a:lnSpc>
              <a:defRPr sz="2800">
                <a:latin typeface="Times New Roman"/>
                <a:ea typeface="Times New Roman"/>
                <a:cs typeface="Times New Roman"/>
                <a:sym typeface="Times New Roman"/>
              </a:defRPr>
            </a:pPr>
            <a:r>
              <a:t>The bin is later emptied by the collector and the status of the bin returns back to “space available”. This helps in easy monitoring of the bin.</a:t>
            </a:r>
          </a:p>
          <a:p>
            <a:pPr marL="0" indent="0">
              <a:lnSpc>
                <a:spcPct val="120000"/>
              </a:lnSpc>
              <a:buSzTx/>
              <a:buNone/>
              <a:defRPr sz="2800">
                <a:latin typeface="Times New Roman"/>
                <a:ea typeface="Times New Roman"/>
                <a:cs typeface="Times New Roman"/>
                <a:sym typeface="Times New Roman"/>
              </a:defRPr>
            </a:pPr>
            <a:r>
              <a:t> </a:t>
            </a:r>
          </a:p>
        </p:txBody>
      </p:sp>
      <p:sp>
        <p:nvSpPr>
          <p:cNvPr id="139" name="Slide Number"/>
          <p:cNvSpPr txBox="1"/>
          <p:nvPr>
            <p:ph type="sldNum" sz="quarter" idx="4294967295"/>
          </p:nvPr>
        </p:nvSpPr>
        <p:spPr>
          <a:xfrm>
            <a:off x="11430000" y="91440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echnologies Used"/>
          <p:cNvSpPr txBox="1"/>
          <p:nvPr>
            <p:ph type="title"/>
          </p:nvPr>
        </p:nvSpPr>
        <p:spPr>
          <a:xfrm>
            <a:off x="557479" y="431800"/>
            <a:ext cx="11099801" cy="2159000"/>
          </a:xfrm>
          <a:prstGeom prst="rect">
            <a:avLst/>
          </a:prstGeom>
        </p:spPr>
        <p:txBody>
          <a:bodyPr/>
          <a:lstStyle>
            <a:lvl1pPr>
              <a:defRPr>
                <a:latin typeface="Times New Roman"/>
                <a:ea typeface="Times New Roman"/>
                <a:cs typeface="Times New Roman"/>
                <a:sym typeface="Times New Roman"/>
              </a:defRPr>
            </a:lvl1pPr>
          </a:lstStyle>
          <a:p>
            <a:pPr/>
            <a:r>
              <a:t>Technologies Used </a:t>
            </a:r>
          </a:p>
        </p:txBody>
      </p:sp>
      <p:sp>
        <p:nvSpPr>
          <p:cNvPr id="142" name="Hardware Implementation…"/>
          <p:cNvSpPr txBox="1"/>
          <p:nvPr>
            <p:ph type="body" idx="1"/>
          </p:nvPr>
        </p:nvSpPr>
        <p:spPr>
          <a:prstGeom prst="rect">
            <a:avLst/>
          </a:prstGeom>
        </p:spPr>
        <p:txBody>
          <a:bodyPr anchor="t"/>
          <a:lstStyle/>
          <a:p>
            <a:pPr marL="0" indent="0">
              <a:spcBef>
                <a:spcPts val="0"/>
              </a:spcBef>
              <a:buSzTx/>
              <a:buNone/>
              <a:defRPr b="1" sz="4000">
                <a:latin typeface="Times New Roman"/>
                <a:ea typeface="Times New Roman"/>
                <a:cs typeface="Times New Roman"/>
                <a:sym typeface="Times New Roman"/>
              </a:defRPr>
            </a:pPr>
            <a:r>
              <a:t>Hardware Implementation</a:t>
            </a:r>
          </a:p>
          <a:p>
            <a:pPr marL="361156" indent="-361156">
              <a:spcBef>
                <a:spcPts val="0"/>
              </a:spcBef>
              <a:buClr>
                <a:srgbClr val="000000"/>
              </a:buClr>
              <a:defRPr sz="2600">
                <a:latin typeface="Times New Roman"/>
                <a:ea typeface="Times New Roman"/>
                <a:cs typeface="Times New Roman"/>
                <a:sym typeface="Times New Roman"/>
              </a:defRPr>
            </a:pPr>
            <a:r>
              <a:t>Arduino Uno R3</a:t>
            </a:r>
          </a:p>
          <a:p>
            <a:pPr marL="361156" indent="-361156">
              <a:spcBef>
                <a:spcPts val="0"/>
              </a:spcBef>
              <a:buClr>
                <a:srgbClr val="000000"/>
              </a:buClr>
              <a:defRPr sz="2600">
                <a:latin typeface="Times New Roman"/>
                <a:ea typeface="Times New Roman"/>
                <a:cs typeface="Times New Roman"/>
                <a:sym typeface="Times New Roman"/>
              </a:defRPr>
            </a:pPr>
            <a:r>
              <a:t>HC SR04(Ultrasonic Sensor)</a:t>
            </a:r>
          </a:p>
          <a:p>
            <a:pPr marL="361156" indent="-361156">
              <a:spcBef>
                <a:spcPts val="0"/>
              </a:spcBef>
              <a:buClr>
                <a:srgbClr val="000000"/>
              </a:buClr>
              <a:defRPr sz="2600">
                <a:latin typeface="Times New Roman"/>
                <a:ea typeface="Times New Roman"/>
                <a:cs typeface="Times New Roman"/>
                <a:sym typeface="Times New Roman"/>
              </a:defRPr>
            </a:pPr>
            <a:r>
              <a:t>Jumper wire’s (Male to Male, Female to Male, Female to Female)</a:t>
            </a:r>
          </a:p>
          <a:p>
            <a:pPr marL="361156" indent="-361156">
              <a:spcBef>
                <a:spcPts val="0"/>
              </a:spcBef>
              <a:buClr>
                <a:srgbClr val="000000"/>
              </a:buClr>
              <a:defRPr sz="2600">
                <a:latin typeface="Times New Roman"/>
                <a:ea typeface="Times New Roman"/>
                <a:cs typeface="Times New Roman"/>
                <a:sym typeface="Times New Roman"/>
              </a:defRPr>
            </a:pPr>
            <a:r>
              <a:t>LED</a:t>
            </a:r>
          </a:p>
          <a:p>
            <a:pPr marL="361156" indent="-361156">
              <a:spcBef>
                <a:spcPts val="0"/>
              </a:spcBef>
              <a:buClr>
                <a:srgbClr val="000000"/>
              </a:buClr>
              <a:defRPr sz="2600">
                <a:latin typeface="Times New Roman"/>
                <a:ea typeface="Times New Roman"/>
                <a:cs typeface="Times New Roman"/>
                <a:sym typeface="Times New Roman"/>
              </a:defRPr>
            </a:pPr>
            <a:r>
              <a:t>GSM Module </a:t>
            </a:r>
          </a:p>
          <a:p>
            <a:pPr marL="0" indent="0">
              <a:spcBef>
                <a:spcPts val="0"/>
              </a:spcBef>
              <a:buSzTx/>
              <a:buNone/>
              <a:defRPr b="1" sz="4000">
                <a:latin typeface="Times New Roman"/>
                <a:ea typeface="Times New Roman"/>
                <a:cs typeface="Times New Roman"/>
                <a:sym typeface="Times New Roman"/>
              </a:defRPr>
            </a:pPr>
          </a:p>
          <a:p>
            <a:pPr marL="0" indent="0">
              <a:spcBef>
                <a:spcPts val="0"/>
              </a:spcBef>
              <a:buSzTx/>
              <a:buNone/>
              <a:defRPr b="1" sz="4000">
                <a:latin typeface="Times New Roman"/>
                <a:ea typeface="Times New Roman"/>
                <a:cs typeface="Times New Roman"/>
                <a:sym typeface="Times New Roman"/>
              </a:defRPr>
            </a:pPr>
            <a:r>
              <a:t>Software Implementation</a:t>
            </a:r>
          </a:p>
          <a:p>
            <a:pPr marL="228600" indent="-228600">
              <a:spcBef>
                <a:spcPts val="0"/>
              </a:spcBef>
              <a:buSzPct val="100000"/>
              <a:defRPr sz="2600">
                <a:latin typeface="Times New Roman"/>
                <a:ea typeface="Times New Roman"/>
                <a:cs typeface="Times New Roman"/>
                <a:sym typeface="Times New Roman"/>
              </a:defRPr>
            </a:pPr>
            <a:r>
              <a:t>C program</a:t>
            </a:r>
          </a:p>
        </p:txBody>
      </p:sp>
      <p:sp>
        <p:nvSpPr>
          <p:cNvPr id="143" name="Slide Number"/>
          <p:cNvSpPr txBox="1"/>
          <p:nvPr>
            <p:ph type="sldNum" sz="quarter" idx="4294967295"/>
          </p:nvPr>
        </p:nvSpPr>
        <p:spPr>
          <a:xfrm>
            <a:off x="11429999" y="91439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Circuit Diagram and Code"/>
          <p:cNvSpPr txBox="1"/>
          <p:nvPr>
            <p:ph type="title"/>
          </p:nvPr>
        </p:nvSpPr>
        <p:spPr>
          <a:xfrm>
            <a:off x="304800" y="254000"/>
            <a:ext cx="11099800" cy="2159000"/>
          </a:xfrm>
          <a:prstGeom prst="rect">
            <a:avLst/>
          </a:prstGeom>
        </p:spPr>
        <p:txBody>
          <a:bodyPr/>
          <a:lstStyle>
            <a:lvl1pPr>
              <a:defRPr>
                <a:latin typeface="Times New Roman"/>
                <a:ea typeface="Times New Roman"/>
                <a:cs typeface="Times New Roman"/>
                <a:sym typeface="Times New Roman"/>
              </a:defRPr>
            </a:lvl1pPr>
          </a:lstStyle>
          <a:p>
            <a:pPr/>
            <a:r>
              <a:t>Circuit Diagram and Code</a:t>
            </a:r>
          </a:p>
        </p:txBody>
      </p:sp>
      <p:sp>
        <p:nvSpPr>
          <p:cNvPr id="146" name="The Circuit is being designed using the software called Fritzing…"/>
          <p:cNvSpPr txBox="1"/>
          <p:nvPr>
            <p:ph type="body" sz="half" idx="1"/>
          </p:nvPr>
        </p:nvSpPr>
        <p:spPr>
          <a:prstGeom prst="rect">
            <a:avLst/>
          </a:prstGeom>
        </p:spPr>
        <p:txBody>
          <a:bodyPr anchor="t"/>
          <a:lstStyle/>
          <a:p>
            <a:pPr>
              <a:defRPr sz="2600">
                <a:latin typeface="Times New Roman"/>
                <a:ea typeface="Times New Roman"/>
                <a:cs typeface="Times New Roman"/>
                <a:sym typeface="Times New Roman"/>
              </a:defRPr>
            </a:pPr>
            <a:r>
              <a:t>The Circuit is being designed using the software called Fritzing </a:t>
            </a:r>
          </a:p>
          <a:p>
            <a:pPr>
              <a:defRPr sz="2600">
                <a:latin typeface="Times New Roman"/>
                <a:ea typeface="Times New Roman"/>
                <a:cs typeface="Times New Roman"/>
                <a:sym typeface="Times New Roman"/>
              </a:defRPr>
            </a:pPr>
            <a:r>
              <a:t>The Circuit uses a Arduino Uno R3 module, HC SR04(Ultrasonic Sensor), Jumper Wire’s and LED</a:t>
            </a:r>
          </a:p>
          <a:p>
            <a:pPr>
              <a:defRPr sz="2600">
                <a:latin typeface="Times New Roman"/>
                <a:ea typeface="Times New Roman"/>
                <a:cs typeface="Times New Roman"/>
                <a:sym typeface="Times New Roman"/>
              </a:defRPr>
            </a:pPr>
            <a:r>
              <a:t>The circuit is being achieved as shown in the Figure.</a:t>
            </a:r>
          </a:p>
        </p:txBody>
      </p:sp>
      <p:pic>
        <p:nvPicPr>
          <p:cNvPr id="147" name="Figure: Circuit&#10;" descr="Figure: Circuit"/>
          <p:cNvPicPr>
            <a:picLocks noChangeAspect="1"/>
          </p:cNvPicPr>
          <p:nvPr/>
        </p:nvPicPr>
        <p:blipFill>
          <a:blip r:embed="rId2">
            <a:extLst/>
          </a:blip>
          <a:stretch>
            <a:fillRect/>
          </a:stretch>
        </p:blipFill>
        <p:spPr>
          <a:xfrm>
            <a:off x="6865328" y="2513390"/>
            <a:ext cx="5039945" cy="5209420"/>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
        <p:nvSpPr>
          <p:cNvPr id="148" name="RED"/>
          <p:cNvSpPr txBox="1"/>
          <p:nvPr/>
        </p:nvSpPr>
        <p:spPr>
          <a:xfrm>
            <a:off x="10145166" y="2244787"/>
            <a:ext cx="436067" cy="2856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200">
                <a:solidFill>
                  <a:srgbClr val="FF2600"/>
                </a:solidFill>
                <a:latin typeface="Times New Roman"/>
                <a:ea typeface="Times New Roman"/>
                <a:cs typeface="Times New Roman"/>
                <a:sym typeface="Times New Roman"/>
              </a:defRPr>
            </a:lvl1pPr>
          </a:lstStyle>
          <a:p>
            <a:pPr/>
            <a:r>
              <a:t>RED</a:t>
            </a:r>
          </a:p>
        </p:txBody>
      </p:sp>
      <p:sp>
        <p:nvSpPr>
          <p:cNvPr id="149" name="GREEN"/>
          <p:cNvSpPr txBox="1"/>
          <p:nvPr/>
        </p:nvSpPr>
        <p:spPr>
          <a:xfrm>
            <a:off x="10964976" y="2243760"/>
            <a:ext cx="523647" cy="2876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200">
                <a:solidFill>
                  <a:srgbClr val="0433FF"/>
                </a:solidFill>
              </a:defRPr>
            </a:lvl1pPr>
          </a:lstStyle>
          <a:p>
            <a:pPr/>
            <a:r>
              <a:t>BLUE</a:t>
            </a:r>
          </a:p>
        </p:txBody>
      </p:sp>
      <p:sp>
        <p:nvSpPr>
          <p:cNvPr id="150" name="Slide Number"/>
          <p:cNvSpPr txBox="1"/>
          <p:nvPr>
            <p:ph type="sldNum" sz="quarter" idx="4294967295"/>
          </p:nvPr>
        </p:nvSpPr>
        <p:spPr>
          <a:xfrm>
            <a:off x="11429999" y="9144000"/>
            <a:ext cx="227280" cy="342900"/>
          </a:xfrm>
          <a:prstGeom prst="rect">
            <a:avLst/>
          </a:prstGeom>
          <a:extLst>
            <a:ext uri="{C572A759-6A51-4108-AA02-DFA0A04FC94B}">
              <ma14:wrappingTextBoxFlag xmlns:ma14="http://schemas.microsoft.com/office/mac/drawingml/2011/main" val="1"/>
            </a:ext>
          </a:extLst>
        </p:spPr>
        <p:txBody>
          <a:bodyPr/>
          <a:lstStyle>
            <a:lvl1pPr>
              <a:defRPr>
                <a:latin typeface="Helvetica Light"/>
                <a:ea typeface="Helvetica Light"/>
                <a:cs typeface="Helvetica Light"/>
                <a:sym typeface="Helvetica Light"/>
              </a:defRPr>
            </a:lvl1pPr>
          </a:lstStyle>
          <a:p>
            <a:pPr/>
            <a:fld id="{86CB4B4D-7CA3-9044-876B-883B54F8677D}" type="slidenum"/>
          </a:p>
        </p:txBody>
      </p:sp>
      <p:sp>
        <p:nvSpPr>
          <p:cNvPr id="151" name="Figure: Circuit 1"/>
          <p:cNvSpPr txBox="1"/>
          <p:nvPr/>
        </p:nvSpPr>
        <p:spPr>
          <a:xfrm>
            <a:off x="6865328" y="8026312"/>
            <a:ext cx="5333999" cy="2856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200">
                <a:latin typeface="Times New Roman"/>
                <a:ea typeface="Times New Roman"/>
                <a:cs typeface="Times New Roman"/>
                <a:sym typeface="Times New Roman"/>
              </a:defRPr>
            </a:lvl1pPr>
          </a:lstStyle>
          <a:p>
            <a:pPr/>
            <a:r>
              <a:t>Connection of Arduino board to ultrasonic sensor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CODE"/>
          <p:cNvSpPr txBox="1"/>
          <p:nvPr>
            <p:ph type="title"/>
          </p:nvPr>
        </p:nvSpPr>
        <p:spPr>
          <a:xfrm>
            <a:off x="571500" y="254000"/>
            <a:ext cx="11099800" cy="2159000"/>
          </a:xfrm>
          <a:prstGeom prst="rect">
            <a:avLst/>
          </a:prstGeom>
        </p:spPr>
        <p:txBody>
          <a:bodyPr/>
          <a:lstStyle>
            <a:lvl1pPr>
              <a:defRPr>
                <a:latin typeface="Times New Roman"/>
                <a:ea typeface="Times New Roman"/>
                <a:cs typeface="Times New Roman"/>
                <a:sym typeface="Times New Roman"/>
              </a:defRPr>
            </a:lvl1pPr>
          </a:lstStyle>
          <a:p>
            <a:pPr/>
            <a:r>
              <a:t>CODE</a:t>
            </a:r>
          </a:p>
        </p:txBody>
      </p:sp>
      <p:sp>
        <p:nvSpPr>
          <p:cNvPr id="154" name="#include &lt;SoftwareSerial.h&gt;…"/>
          <p:cNvSpPr txBox="1"/>
          <p:nvPr>
            <p:ph type="body" idx="1"/>
          </p:nvPr>
        </p:nvSpPr>
        <p:spPr>
          <a:xfrm>
            <a:off x="685800" y="2067338"/>
            <a:ext cx="11099800" cy="6816312"/>
          </a:xfrm>
          <a:prstGeom prst="rect">
            <a:avLst/>
          </a:prstGeom>
        </p:spPr>
        <p:txBody>
          <a:bodyPr anchor="t"/>
          <a:lstStyle/>
          <a:p>
            <a:pPr marL="0" indent="0" defTabSz="332992">
              <a:spcBef>
                <a:spcPts val="2300"/>
              </a:spcBef>
              <a:buSzTx/>
              <a:buNone/>
              <a:defRPr sz="2800">
                <a:latin typeface="Times New Roman"/>
                <a:ea typeface="Times New Roman"/>
                <a:cs typeface="Times New Roman"/>
                <a:sym typeface="Times New Roman"/>
              </a:defRPr>
            </a:pPr>
            <a:r>
              <a:t>#include &lt;SoftwareSerial.h&gt;</a:t>
            </a:r>
            <a:endParaRPr sz="1500"/>
          </a:p>
          <a:p>
            <a:pPr marL="0" indent="0" defTabSz="332992">
              <a:spcBef>
                <a:spcPts val="2300"/>
              </a:spcBef>
              <a:buSzTx/>
              <a:buNone/>
              <a:defRPr sz="2800">
                <a:latin typeface="Times New Roman"/>
                <a:ea typeface="Times New Roman"/>
                <a:cs typeface="Times New Roman"/>
                <a:sym typeface="Times New Roman"/>
              </a:defRPr>
            </a:pPr>
            <a:r>
              <a:t>SoftwareSerial mySerial(9,10);</a:t>
            </a:r>
            <a:endParaRPr sz="1500"/>
          </a:p>
          <a:p>
            <a:pPr marL="0" indent="0" defTabSz="332992">
              <a:spcBef>
                <a:spcPts val="2300"/>
              </a:spcBef>
              <a:buSzTx/>
              <a:buNone/>
              <a:defRPr sz="2800">
                <a:latin typeface="Times New Roman"/>
                <a:ea typeface="Times New Roman"/>
                <a:cs typeface="Times New Roman"/>
                <a:sym typeface="Times New Roman"/>
              </a:defRPr>
            </a:pPr>
            <a:r>
              <a:t>int led</a:t>
            </a:r>
            <a:r>
              <a:t>Blue</a:t>
            </a:r>
            <a:r>
              <a:t>=2;</a:t>
            </a:r>
            <a:endParaRPr sz="1500"/>
          </a:p>
          <a:p>
            <a:pPr marL="0" indent="0" defTabSz="332992">
              <a:spcBef>
                <a:spcPts val="2300"/>
              </a:spcBef>
              <a:buSzTx/>
              <a:buNone/>
              <a:defRPr sz="2800">
                <a:latin typeface="Times New Roman"/>
                <a:ea typeface="Times New Roman"/>
                <a:cs typeface="Times New Roman"/>
                <a:sym typeface="Times New Roman"/>
              </a:defRPr>
            </a:pPr>
            <a:r>
              <a:t>int ledRed=4;</a:t>
            </a:r>
            <a:endParaRPr sz="1500"/>
          </a:p>
          <a:p>
            <a:pPr marL="0" indent="0" defTabSz="332992">
              <a:spcBef>
                <a:spcPts val="2300"/>
              </a:spcBef>
              <a:buSzTx/>
              <a:buNone/>
              <a:defRPr sz="2800">
                <a:latin typeface="Times New Roman"/>
                <a:ea typeface="Times New Roman"/>
                <a:cs typeface="Times New Roman"/>
                <a:sym typeface="Times New Roman"/>
              </a:defRPr>
            </a:pPr>
            <a:r>
              <a:t>int trigPin=13;</a:t>
            </a:r>
            <a:endParaRPr sz="1500"/>
          </a:p>
          <a:p>
            <a:pPr marL="0" indent="0" defTabSz="332992">
              <a:spcBef>
                <a:spcPts val="2300"/>
              </a:spcBef>
              <a:buSzTx/>
              <a:buNone/>
              <a:defRPr sz="2800">
                <a:latin typeface="Times New Roman"/>
                <a:ea typeface="Times New Roman"/>
                <a:cs typeface="Times New Roman"/>
                <a:sym typeface="Times New Roman"/>
              </a:defRPr>
            </a:pPr>
            <a:r>
              <a:t>int echoPin=11;</a:t>
            </a:r>
            <a:endParaRPr sz="1500"/>
          </a:p>
          <a:p>
            <a:pPr marL="0" indent="0" defTabSz="332992">
              <a:spcBef>
                <a:spcPts val="2300"/>
              </a:spcBef>
              <a:buSzTx/>
              <a:buNone/>
              <a:defRPr sz="2800">
                <a:latin typeface="Times New Roman"/>
                <a:ea typeface="Times New Roman"/>
                <a:cs typeface="Times New Roman"/>
                <a:sym typeface="Times New Roman"/>
              </a:defRPr>
            </a:pPr>
            <a:r>
              <a:t>float pingTime;</a:t>
            </a:r>
            <a:endParaRPr sz="1500"/>
          </a:p>
          <a:p>
            <a:pPr marL="0" indent="0" defTabSz="332992">
              <a:spcBef>
                <a:spcPts val="2300"/>
              </a:spcBef>
              <a:buSzTx/>
              <a:buNone/>
              <a:defRPr sz="2800">
                <a:latin typeface="Times New Roman"/>
                <a:ea typeface="Times New Roman"/>
                <a:cs typeface="Times New Roman"/>
                <a:sym typeface="Times New Roman"/>
              </a:defRPr>
            </a:pPr>
            <a:r>
              <a:t>float distance;</a:t>
            </a:r>
            <a:endParaRPr sz="1500"/>
          </a:p>
          <a:p>
            <a:pPr marL="0" indent="0" defTabSz="332992">
              <a:spcBef>
                <a:spcPts val="2300"/>
              </a:spcBef>
              <a:buSzTx/>
              <a:buNone/>
              <a:defRPr sz="2800">
                <a:latin typeface="Times New Roman"/>
                <a:ea typeface="Times New Roman"/>
                <a:cs typeface="Times New Roman"/>
                <a:sym typeface="Times New Roman"/>
              </a:defRPr>
            </a:pPr>
            <a:r>
              <a:t>float v=34600;</a:t>
            </a:r>
          </a:p>
        </p:txBody>
      </p:sp>
      <p:sp>
        <p:nvSpPr>
          <p:cNvPr id="155" name="Slide Number"/>
          <p:cNvSpPr txBox="1"/>
          <p:nvPr>
            <p:ph type="sldNum" sz="quarter" idx="4294967295"/>
          </p:nvPr>
        </p:nvSpPr>
        <p:spPr>
          <a:xfrm>
            <a:off x="11430000" y="91439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erial.begin(9600);…"/>
          <p:cNvSpPr txBox="1"/>
          <p:nvPr>
            <p:ph type="body" idx="1"/>
          </p:nvPr>
        </p:nvSpPr>
        <p:spPr>
          <a:xfrm>
            <a:off x="883815" y="723899"/>
            <a:ext cx="11237170" cy="9020524"/>
          </a:xfrm>
          <a:prstGeom prst="rect">
            <a:avLst/>
          </a:prstGeom>
        </p:spPr>
        <p:txBody>
          <a:bodyPr anchor="t"/>
          <a:lstStyle/>
          <a:p>
            <a:pPr marL="0" indent="0" defTabSz="315468">
              <a:spcBef>
                <a:spcPts val="2200"/>
              </a:spcBef>
              <a:buSzTx/>
              <a:buNone/>
              <a:defRPr sz="2800">
                <a:latin typeface="Times New Roman"/>
                <a:ea typeface="Times New Roman"/>
                <a:cs typeface="Times New Roman"/>
                <a:sym typeface="Times New Roman"/>
              </a:defRPr>
            </a:pPr>
          </a:p>
          <a:p>
            <a:pPr marL="0" indent="0" defTabSz="332992">
              <a:spcBef>
                <a:spcPts val="2300"/>
              </a:spcBef>
              <a:buSzTx/>
              <a:buNone/>
              <a:defRPr sz="2800">
                <a:latin typeface="Times New Roman"/>
                <a:ea typeface="Times New Roman"/>
                <a:cs typeface="Times New Roman"/>
                <a:sym typeface="Times New Roman"/>
              </a:defRPr>
            </a:pPr>
            <a:r>
              <a:t>void setup() </a:t>
            </a:r>
            <a:endParaRPr sz="1500"/>
          </a:p>
          <a:p>
            <a:pPr marL="0" indent="0" defTabSz="332992">
              <a:spcBef>
                <a:spcPts val="2300"/>
              </a:spcBef>
              <a:buSzTx/>
              <a:buNone/>
              <a:defRPr sz="2800">
                <a:latin typeface="Times New Roman"/>
                <a:ea typeface="Times New Roman"/>
                <a:cs typeface="Times New Roman"/>
                <a:sym typeface="Times New Roman"/>
              </a:defRPr>
            </a:pPr>
            <a:r>
              <a:t>{</a:t>
            </a:r>
            <a:endParaRPr sz="1500"/>
          </a:p>
          <a:p>
            <a:pPr marL="0" indent="0" defTabSz="315468">
              <a:spcBef>
                <a:spcPts val="2200"/>
              </a:spcBef>
              <a:buSzTx/>
              <a:buNone/>
              <a:defRPr sz="2800">
                <a:latin typeface="Times New Roman"/>
                <a:ea typeface="Times New Roman"/>
                <a:cs typeface="Times New Roman"/>
                <a:sym typeface="Times New Roman"/>
              </a:defRPr>
            </a:pPr>
            <a:r>
              <a:t>Serial.begin(9600);  </a:t>
            </a:r>
            <a:endParaRPr sz="1500"/>
          </a:p>
          <a:p>
            <a:pPr marL="0" indent="0" defTabSz="315468">
              <a:spcBef>
                <a:spcPts val="2200"/>
              </a:spcBef>
              <a:buSzTx/>
              <a:buNone/>
              <a:defRPr sz="2800">
                <a:latin typeface="Times New Roman"/>
                <a:ea typeface="Times New Roman"/>
                <a:cs typeface="Times New Roman"/>
                <a:sym typeface="Times New Roman"/>
              </a:defRPr>
            </a:pPr>
            <a:r>
              <a:t>pinMode(trigPin,OUTPUT);</a:t>
            </a:r>
            <a:endParaRPr sz="1500"/>
          </a:p>
          <a:p>
            <a:pPr marL="0" indent="0" defTabSz="315468">
              <a:spcBef>
                <a:spcPts val="2200"/>
              </a:spcBef>
              <a:buSzTx/>
              <a:buNone/>
              <a:defRPr sz="2800">
                <a:latin typeface="Times New Roman"/>
                <a:ea typeface="Times New Roman"/>
                <a:cs typeface="Times New Roman"/>
                <a:sym typeface="Times New Roman"/>
              </a:defRPr>
            </a:pPr>
            <a:r>
              <a:t>pinMode(echoPin,INPUT);</a:t>
            </a:r>
            <a:endParaRPr sz="1500"/>
          </a:p>
          <a:p>
            <a:pPr marL="0" indent="0" defTabSz="315468">
              <a:spcBef>
                <a:spcPts val="2200"/>
              </a:spcBef>
              <a:buSzTx/>
              <a:buNone/>
              <a:defRPr sz="2800">
                <a:latin typeface="Times New Roman"/>
                <a:ea typeface="Times New Roman"/>
                <a:cs typeface="Times New Roman"/>
                <a:sym typeface="Times New Roman"/>
              </a:defRPr>
            </a:pPr>
            <a:r>
              <a:t>pinMode(led</a:t>
            </a:r>
            <a:r>
              <a:t>Blue</a:t>
            </a:r>
            <a:r>
              <a:t>,OUTPUT);</a:t>
            </a:r>
            <a:endParaRPr sz="1500"/>
          </a:p>
          <a:p>
            <a:pPr marL="0" indent="0" defTabSz="315468">
              <a:spcBef>
                <a:spcPts val="2200"/>
              </a:spcBef>
              <a:buSzTx/>
              <a:buNone/>
              <a:defRPr sz="2800">
                <a:latin typeface="Times New Roman"/>
                <a:ea typeface="Times New Roman"/>
                <a:cs typeface="Times New Roman"/>
                <a:sym typeface="Times New Roman"/>
              </a:defRPr>
            </a:pPr>
            <a:r>
              <a:t>pinMode(ledRed,OUTPUT);</a:t>
            </a:r>
            <a:endParaRPr sz="1500"/>
          </a:p>
          <a:p>
            <a:pPr marL="0" indent="0" defTabSz="315468">
              <a:spcBef>
                <a:spcPts val="2200"/>
              </a:spcBef>
              <a:buSzTx/>
              <a:buNone/>
              <a:defRPr sz="2800">
                <a:latin typeface="Times New Roman"/>
                <a:ea typeface="Times New Roman"/>
                <a:cs typeface="Times New Roman"/>
                <a:sym typeface="Times New Roman"/>
              </a:defRPr>
            </a:pPr>
            <a:r>
              <a:t>mySerial.begin(9600);</a:t>
            </a:r>
            <a:endParaRPr sz="1500"/>
          </a:p>
          <a:p>
            <a:pPr marL="0" indent="0" defTabSz="315468">
              <a:spcBef>
                <a:spcPts val="2200"/>
              </a:spcBef>
              <a:buSzTx/>
              <a:buNone/>
              <a:defRPr sz="2800">
                <a:latin typeface="Times New Roman"/>
                <a:ea typeface="Times New Roman"/>
                <a:cs typeface="Times New Roman"/>
                <a:sym typeface="Times New Roman"/>
              </a:defRPr>
            </a:pPr>
            <a:r>
              <a:t>delay(100);</a:t>
            </a:r>
            <a:endParaRPr sz="1500"/>
          </a:p>
          <a:p>
            <a:pPr marL="0" indent="0" defTabSz="315468">
              <a:spcBef>
                <a:spcPts val="2200"/>
              </a:spcBef>
              <a:buSzTx/>
              <a:buNone/>
              <a:defRPr sz="2800">
                <a:latin typeface="Times New Roman"/>
                <a:ea typeface="Times New Roman"/>
                <a:cs typeface="Times New Roman"/>
                <a:sym typeface="Times New Roman"/>
              </a:defRPr>
            </a:pPr>
            <a:r>
              <a:t>}</a:t>
            </a:r>
          </a:p>
        </p:txBody>
      </p:sp>
      <p:sp>
        <p:nvSpPr>
          <p:cNvPr id="158" name="Slide Number"/>
          <p:cNvSpPr txBox="1"/>
          <p:nvPr>
            <p:ph type="sldNum" sz="quarter" idx="4294967295"/>
          </p:nvPr>
        </p:nvSpPr>
        <p:spPr>
          <a:xfrm>
            <a:off x="11430000" y="9143999"/>
            <a:ext cx="227280" cy="3243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