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1.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4.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5.xml" ContentType="application/vnd.openxmlformats-officedocument.presentationml.tags+xml"/>
  <Override PartName="/ppt/notesSlides/notesSlide25.xml" ContentType="application/vnd.openxmlformats-officedocument.presentationml.notesSlide+xml"/>
  <Override PartName="/ppt/tags/tag6.xml" ContentType="application/vnd.openxmlformats-officedocument.presentationml.tags+xml"/>
  <Override PartName="/ppt/notesSlides/notesSlide26.xml" ContentType="application/vnd.openxmlformats-officedocument.presentationml.notesSlide+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1" r:id="rId1"/>
  </p:sldMasterIdLst>
  <p:notesMasterIdLst>
    <p:notesMasterId r:id="rId40"/>
  </p:notesMasterIdLst>
  <p:sldIdLst>
    <p:sldId id="256" r:id="rId2"/>
    <p:sldId id="274" r:id="rId3"/>
    <p:sldId id="261" r:id="rId4"/>
    <p:sldId id="262" r:id="rId5"/>
    <p:sldId id="259" r:id="rId6"/>
    <p:sldId id="266" r:id="rId7"/>
    <p:sldId id="267" r:id="rId8"/>
    <p:sldId id="323" r:id="rId9"/>
    <p:sldId id="264" r:id="rId10"/>
    <p:sldId id="280" r:id="rId11"/>
    <p:sldId id="278" r:id="rId12"/>
    <p:sldId id="257" r:id="rId13"/>
    <p:sldId id="258" r:id="rId14"/>
    <p:sldId id="279" r:id="rId15"/>
    <p:sldId id="260" r:id="rId16"/>
    <p:sldId id="265" r:id="rId17"/>
    <p:sldId id="268" r:id="rId18"/>
    <p:sldId id="269" r:id="rId19"/>
    <p:sldId id="270" r:id="rId20"/>
    <p:sldId id="307" r:id="rId21"/>
    <p:sldId id="281" r:id="rId22"/>
    <p:sldId id="294" r:id="rId23"/>
    <p:sldId id="296" r:id="rId24"/>
    <p:sldId id="302" r:id="rId25"/>
    <p:sldId id="295" r:id="rId26"/>
    <p:sldId id="322" r:id="rId27"/>
    <p:sldId id="309" r:id="rId28"/>
    <p:sldId id="305" r:id="rId29"/>
    <p:sldId id="310" r:id="rId30"/>
    <p:sldId id="308" r:id="rId31"/>
    <p:sldId id="311" r:id="rId32"/>
    <p:sldId id="313" r:id="rId33"/>
    <p:sldId id="315" r:id="rId34"/>
    <p:sldId id="317" r:id="rId35"/>
    <p:sldId id="319" r:id="rId36"/>
    <p:sldId id="318" r:id="rId37"/>
    <p:sldId id="320" r:id="rId38"/>
    <p:sldId id="321" r:id="rId39"/>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 Cirelli" initials="CC" lastIdx="2" clrIdx="0">
    <p:extLst>
      <p:ext uri="{19B8F6BF-5375-455C-9EA6-DF929625EA0E}">
        <p15:presenceInfo xmlns:p15="http://schemas.microsoft.com/office/powerpoint/2012/main" userId="S-1-5-21-2857059530-1058649211-3606906878-1197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4" autoAdjust="0"/>
    <p:restoredTop sz="76519" autoAdjust="0"/>
  </p:normalViewPr>
  <p:slideViewPr>
    <p:cSldViewPr snapToGrid="0">
      <p:cViewPr varScale="1">
        <p:scale>
          <a:sx n="83" d="100"/>
          <a:sy n="83" d="100"/>
        </p:scale>
        <p:origin x="153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1-29T06:44:26.134" idx="1">
    <p:pos x="10" y="10"/>
    <p:text/>
    <p:extLst>
      <p:ext uri="{C676402C-5697-4E1C-873F-D02D1690AC5C}">
        <p15:threadingInfo xmlns:p15="http://schemas.microsoft.com/office/powerpoint/2012/main" timeZoneBias="300"/>
      </p:ext>
    </p:extLst>
  </p:cm>
  <p:cm authorId="1" dt="2017-11-29T06:44:34.783" idx="2">
    <p:pos x="106" y="106"/>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382CB134-02B7-4546-985E-5BABC63DB237}" type="datetimeFigureOut">
              <a:rPr lang="en-US" smtClean="0"/>
              <a:t>11/29/2017</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D9FD4A6-A1D7-4127-B35C-02A169159D27}" type="slidenum">
              <a:rPr lang="en-US" smtClean="0"/>
              <a:t>‹#›</a:t>
            </a:fld>
            <a:endParaRPr lang="en-US" dirty="0"/>
          </a:p>
        </p:txBody>
      </p:sp>
    </p:spTree>
    <p:extLst>
      <p:ext uri="{BB962C8B-B14F-4D97-AF65-F5344CB8AC3E}">
        <p14:creationId xmlns:p14="http://schemas.microsoft.com/office/powerpoint/2010/main" val="1157734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Statistics:</a:t>
            </a:r>
          </a:p>
          <a:p>
            <a:r>
              <a:rPr lang="en-US" dirty="0" smtClean="0"/>
              <a:t>1. http://www.lockton.com/whitepapers/Boeck_Employment_Practices_Liability_Claim_Trends_April_2017-lo_res.pdf</a:t>
            </a:r>
          </a:p>
          <a:p>
            <a:r>
              <a:rPr lang="en-US" dirty="0" smtClean="0"/>
              <a:t>2. https://www.hiscox.com/documents/The-2015-Hiscox-Guide-to-Employee-Lawsuits-Employee-charge-trends-across-the-United-States.pdf</a:t>
            </a:r>
          </a:p>
          <a:p>
            <a:endParaRPr lang="en-US" dirty="0"/>
          </a:p>
        </p:txBody>
      </p:sp>
      <p:sp>
        <p:nvSpPr>
          <p:cNvPr id="4" name="Slide Number Placeholder 3"/>
          <p:cNvSpPr>
            <a:spLocks noGrp="1"/>
          </p:cNvSpPr>
          <p:nvPr>
            <p:ph type="sldNum" sz="quarter" idx="10"/>
          </p:nvPr>
        </p:nvSpPr>
        <p:spPr/>
        <p:txBody>
          <a:bodyPr/>
          <a:lstStyle/>
          <a:p>
            <a:fld id="{AD9FD4A6-A1D7-4127-B35C-02A169159D27}" type="slidenum">
              <a:rPr lang="en-US" smtClean="0"/>
              <a:t>2</a:t>
            </a:fld>
            <a:endParaRPr lang="en-US" dirty="0"/>
          </a:p>
        </p:txBody>
      </p:sp>
    </p:spTree>
    <p:extLst>
      <p:ext uri="{BB962C8B-B14F-4D97-AF65-F5344CB8AC3E}">
        <p14:creationId xmlns:p14="http://schemas.microsoft.com/office/powerpoint/2010/main" val="4035311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a:t>
            </a:r>
            <a:r>
              <a:rPr lang="en-US" baseline="0" dirty="0" smtClean="0"/>
              <a:t> the similarity in the claims incidence for both revenues and employee count, I wanted to see how they stacked up on a scatter plot. </a:t>
            </a:r>
          </a:p>
          <a:p>
            <a:endParaRPr lang="en-US" baseline="0" dirty="0" smtClean="0"/>
          </a:p>
          <a:p>
            <a:r>
              <a:rPr lang="en-US" baseline="0" dirty="0" smtClean="0"/>
              <a:t>Here we can see that there is a linear relationship between the two, i.e. as revenues increase, so too does employee count.</a:t>
            </a:r>
          </a:p>
          <a:p>
            <a:endParaRPr lang="en-US" baseline="0" dirty="0" smtClean="0"/>
          </a:p>
          <a:p>
            <a:r>
              <a:rPr lang="en-US" baseline="0" dirty="0" smtClean="0"/>
              <a:t>Seems to make sense. </a:t>
            </a:r>
            <a:endParaRPr lang="en-US" dirty="0"/>
          </a:p>
        </p:txBody>
      </p:sp>
      <p:sp>
        <p:nvSpPr>
          <p:cNvPr id="4" name="Slide Number Placeholder 3"/>
          <p:cNvSpPr>
            <a:spLocks noGrp="1"/>
          </p:cNvSpPr>
          <p:nvPr>
            <p:ph type="sldNum" sz="quarter" idx="10"/>
          </p:nvPr>
        </p:nvSpPr>
        <p:spPr/>
        <p:txBody>
          <a:bodyPr/>
          <a:lstStyle/>
          <a:p>
            <a:fld id="{AD9FD4A6-A1D7-4127-B35C-02A169159D27}" type="slidenum">
              <a:rPr lang="en-US" smtClean="0"/>
              <a:t>13</a:t>
            </a:fld>
            <a:endParaRPr lang="en-US" dirty="0"/>
          </a:p>
        </p:txBody>
      </p:sp>
    </p:spTree>
    <p:extLst>
      <p:ext uri="{BB962C8B-B14F-4D97-AF65-F5344CB8AC3E}">
        <p14:creationId xmlns:p14="http://schemas.microsoft.com/office/powerpoint/2010/main" val="174713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graph o four first categorical</a:t>
            </a:r>
            <a:r>
              <a:rPr lang="en-US" baseline="0" dirty="0" smtClean="0"/>
              <a:t> feature, ‘State’.</a:t>
            </a:r>
          </a:p>
          <a:p>
            <a:endParaRPr lang="en-US" baseline="0" dirty="0" smtClean="0"/>
          </a:p>
          <a:p>
            <a:r>
              <a:rPr lang="en-US" baseline="0" dirty="0" smtClean="0"/>
              <a:t>The bars represent the % of companies sued of the total issued policies for that state.  So in the case of Nebraska, we have 4 policies issue and 2 were sued. </a:t>
            </a:r>
          </a:p>
          <a:p>
            <a:endParaRPr lang="en-US" baseline="0" dirty="0" smtClean="0"/>
          </a:p>
          <a:p>
            <a:r>
              <a:rPr lang="en-US" baseline="0" dirty="0" smtClean="0"/>
              <a:t>A good example is the difference between Wyoming and NY.  We would probably have more confidence in our ability to generalize with new companies in NY vs WI. </a:t>
            </a:r>
          </a:p>
        </p:txBody>
      </p:sp>
      <p:sp>
        <p:nvSpPr>
          <p:cNvPr id="4" name="Slide Number Placeholder 3"/>
          <p:cNvSpPr>
            <a:spLocks noGrp="1"/>
          </p:cNvSpPr>
          <p:nvPr>
            <p:ph type="sldNum" sz="quarter" idx="10"/>
          </p:nvPr>
        </p:nvSpPr>
        <p:spPr/>
        <p:txBody>
          <a:bodyPr/>
          <a:lstStyle/>
          <a:p>
            <a:fld id="{AD9FD4A6-A1D7-4127-B35C-02A169159D27}" type="slidenum">
              <a:rPr lang="en-US" smtClean="0"/>
              <a:t>15</a:t>
            </a:fld>
            <a:endParaRPr lang="en-US" dirty="0"/>
          </a:p>
        </p:txBody>
      </p:sp>
    </p:spTree>
    <p:extLst>
      <p:ext uri="{BB962C8B-B14F-4D97-AF65-F5344CB8AC3E}">
        <p14:creationId xmlns:p14="http://schemas.microsoft.com/office/powerpoint/2010/main" val="1018286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conducted</a:t>
            </a:r>
            <a:r>
              <a:rPr lang="en-US" baseline="0" dirty="0" smtClean="0"/>
              <a:t> the same exercise for EPLI claims by industry.  Here are the results. </a:t>
            </a:r>
            <a:endParaRPr lang="en-US" dirty="0"/>
          </a:p>
        </p:txBody>
      </p:sp>
      <p:sp>
        <p:nvSpPr>
          <p:cNvPr id="4" name="Slide Number Placeholder 3"/>
          <p:cNvSpPr>
            <a:spLocks noGrp="1"/>
          </p:cNvSpPr>
          <p:nvPr>
            <p:ph type="sldNum" sz="quarter" idx="10"/>
          </p:nvPr>
        </p:nvSpPr>
        <p:spPr/>
        <p:txBody>
          <a:bodyPr/>
          <a:lstStyle/>
          <a:p>
            <a:fld id="{AD9FD4A6-A1D7-4127-B35C-02A169159D27}" type="slidenum">
              <a:rPr lang="en-US" smtClean="0"/>
              <a:t>16</a:t>
            </a:fld>
            <a:endParaRPr lang="en-US" dirty="0"/>
          </a:p>
        </p:txBody>
      </p:sp>
    </p:spTree>
    <p:extLst>
      <p:ext uri="{BB962C8B-B14F-4D97-AF65-F5344CB8AC3E}">
        <p14:creationId xmlns:p14="http://schemas.microsoft.com/office/powerpoint/2010/main" val="3132601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Tx/>
              <a:buChar char="-"/>
            </a:pPr>
            <a:r>
              <a:rPr lang="en-US" dirty="0" smtClean="0"/>
              <a:t>The</a:t>
            </a:r>
            <a:r>
              <a:rPr lang="en-US" baseline="0" dirty="0" smtClean="0"/>
              <a:t> purpose of this graph was to see if there was a relationship between the incidence of claim for those companies with increase/decreasing employee counts.  </a:t>
            </a:r>
          </a:p>
          <a:p>
            <a:pPr marL="174708" indent="-174708">
              <a:buFontTx/>
              <a:buChar char="-"/>
            </a:pPr>
            <a:r>
              <a:rPr lang="en-US" baseline="0" dirty="0" smtClean="0"/>
              <a:t>The underlying rational being that when companies are downsizing, i.e. firing employees, they are more likely to get sued by the employee / employee(s) whose employment relationship was severed. </a:t>
            </a:r>
          </a:p>
          <a:p>
            <a:pPr marL="174708" indent="-174708">
              <a:buFontTx/>
              <a:buChar char="-"/>
            </a:pPr>
            <a:r>
              <a:rPr lang="en-US" baseline="0" dirty="0" smtClean="0"/>
              <a:t>Unfortunately, what I found when looking at the data was that the majority of companies did not have a significant change in employee count y/y.  </a:t>
            </a:r>
          </a:p>
          <a:p>
            <a:pPr marL="174708" indent="-174708">
              <a:buFontTx/>
              <a:buChar char="-"/>
            </a:pPr>
            <a:r>
              <a:rPr lang="en-US" baseline="0" dirty="0" smtClean="0"/>
              <a:t>In addition, it appears that companies who were increasing their employee count actually got sued more often then those decreasing. </a:t>
            </a:r>
          </a:p>
          <a:p>
            <a:endParaRPr lang="en-US" baseline="0" dirty="0" smtClean="0"/>
          </a:p>
        </p:txBody>
      </p:sp>
      <p:sp>
        <p:nvSpPr>
          <p:cNvPr id="4" name="Slide Number Placeholder 3"/>
          <p:cNvSpPr>
            <a:spLocks noGrp="1"/>
          </p:cNvSpPr>
          <p:nvPr>
            <p:ph type="sldNum" sz="quarter" idx="10"/>
          </p:nvPr>
        </p:nvSpPr>
        <p:spPr/>
        <p:txBody>
          <a:bodyPr/>
          <a:lstStyle/>
          <a:p>
            <a:fld id="{AD9FD4A6-A1D7-4127-B35C-02A169159D27}" type="slidenum">
              <a:rPr lang="en-US" smtClean="0"/>
              <a:t>17</a:t>
            </a:fld>
            <a:endParaRPr lang="en-US" dirty="0"/>
          </a:p>
        </p:txBody>
      </p:sp>
    </p:spTree>
    <p:extLst>
      <p:ext uri="{BB962C8B-B14F-4D97-AF65-F5344CB8AC3E}">
        <p14:creationId xmlns:p14="http://schemas.microsoft.com/office/powerpoint/2010/main" val="3218515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9FD4A6-A1D7-4127-B35C-02A169159D27}" type="slidenum">
              <a:rPr lang="en-US" smtClean="0"/>
              <a:t>18</a:t>
            </a:fld>
            <a:endParaRPr lang="en-US" dirty="0"/>
          </a:p>
        </p:txBody>
      </p:sp>
    </p:spTree>
    <p:extLst>
      <p:ext uri="{BB962C8B-B14F-4D97-AF65-F5344CB8AC3E}">
        <p14:creationId xmlns:p14="http://schemas.microsoft.com/office/powerpoint/2010/main" val="1481518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Introduction</a:t>
            </a:r>
          </a:p>
          <a:p>
            <a:r>
              <a:rPr lang="en-US" dirty="0" smtClean="0"/>
              <a:t>- My</a:t>
            </a:r>
            <a:r>
              <a:rPr lang="en-US" baseline="0" dirty="0" smtClean="0"/>
              <a:t> name is Chris Cirelli.  </a:t>
            </a:r>
          </a:p>
          <a:p>
            <a:pPr marL="174708" indent="-174708">
              <a:buFontTx/>
              <a:buChar char="-"/>
            </a:pPr>
            <a:r>
              <a:rPr lang="en-US" baseline="0" dirty="0" smtClean="0"/>
              <a:t>I presented a few weeks ago on a proposal to use Machine Learning techniques to predict Employment Practice Liability Claims. </a:t>
            </a:r>
          </a:p>
          <a:p>
            <a:pPr marL="174708" indent="-174708">
              <a:buFontTx/>
              <a:buChar char="-"/>
            </a:pPr>
            <a:r>
              <a:rPr lang="en-US" baseline="0" dirty="0" smtClean="0"/>
              <a:t>Data set comprised of policies and claims. </a:t>
            </a:r>
          </a:p>
          <a:p>
            <a:pPr marL="174708" indent="-174708">
              <a:buFontTx/>
              <a:buChar char="-"/>
            </a:pPr>
            <a:r>
              <a:rPr lang="en-US" baseline="0" dirty="0" smtClean="0"/>
              <a:t>8 features, mostly categorical data. </a:t>
            </a:r>
          </a:p>
          <a:p>
            <a:pPr marL="174708" indent="-174708">
              <a:buFontTx/>
              <a:buChar char="-"/>
            </a:pPr>
            <a:r>
              <a:rPr lang="en-US" baseline="0" dirty="0" smtClean="0"/>
              <a:t>Identified relationships between subcategories of these features and the incidence of claims, which gave us confidence that we may be able to predict those companies most likely to incur a claim. </a:t>
            </a:r>
          </a:p>
          <a:p>
            <a:endParaRPr lang="en-US" baseline="0" dirty="0" smtClean="0"/>
          </a:p>
          <a:p>
            <a:r>
              <a:rPr lang="en-US" b="1" baseline="0" dirty="0" smtClean="0"/>
              <a:t>How algorithms were chosen?  </a:t>
            </a:r>
          </a:p>
          <a:p>
            <a:pPr marL="174708" indent="-174708">
              <a:buFontTx/>
              <a:buChar char="-"/>
            </a:pPr>
            <a:r>
              <a:rPr lang="en-US" baseline="0" dirty="0" smtClean="0"/>
              <a:t>Understanding the ‘type’ of problem for which we are trying to solve; one of ‘Classification’ or ‘Grouping’. Therefore, algorithms that use a logic based on association would probably fit best. </a:t>
            </a:r>
          </a:p>
          <a:p>
            <a:pPr marL="174708" indent="-174708">
              <a:buFontTx/>
              <a:buChar char="-"/>
            </a:pPr>
            <a:r>
              <a:rPr lang="en-US" baseline="0" dirty="0" smtClean="0"/>
              <a:t>Knowing that we had a small data set and that it is comprise of largely categorical data.  Therefore, algorithms that are good for large data sets would likely not be appropriate. </a:t>
            </a:r>
          </a:p>
          <a:p>
            <a:pPr marL="174708" indent="-174708">
              <a:buFontTx/>
              <a:buChar char="-"/>
            </a:pPr>
            <a:r>
              <a:rPr lang="en-US" baseline="0" dirty="0" smtClean="0"/>
              <a:t>Considering the number of categorical features to numerical and the type of problem, the solutions was supposed to likely not be linear. </a:t>
            </a:r>
          </a:p>
          <a:p>
            <a:endParaRPr lang="en-US" b="1" baseline="0" dirty="0" smtClean="0"/>
          </a:p>
          <a:p>
            <a:r>
              <a:rPr lang="en-US" b="1" baseline="0" dirty="0" smtClean="0"/>
              <a:t>Why were these algorithms chosen?</a:t>
            </a:r>
          </a:p>
          <a:p>
            <a:endParaRPr lang="en-US" baseline="0" dirty="0" smtClean="0"/>
          </a:p>
          <a:p>
            <a:r>
              <a:rPr lang="en-US" baseline="0" dirty="0" smtClean="0"/>
              <a:t>How will you seek to measure your classifiers?</a:t>
            </a:r>
            <a:endParaRPr lang="en-US" dirty="0"/>
          </a:p>
        </p:txBody>
      </p:sp>
      <p:sp>
        <p:nvSpPr>
          <p:cNvPr id="4" name="Slide Number Placeholder 3"/>
          <p:cNvSpPr>
            <a:spLocks noGrp="1"/>
          </p:cNvSpPr>
          <p:nvPr>
            <p:ph type="sldNum" sz="quarter" idx="10"/>
          </p:nvPr>
        </p:nvSpPr>
        <p:spPr/>
        <p:txBody>
          <a:bodyPr/>
          <a:lstStyle/>
          <a:p>
            <a:fld id="{AD9FD4A6-A1D7-4127-B35C-02A169159D27}" type="slidenum">
              <a:rPr lang="en-US" smtClean="0"/>
              <a:t>20</a:t>
            </a:fld>
            <a:endParaRPr lang="en-US" dirty="0"/>
          </a:p>
        </p:txBody>
      </p:sp>
    </p:spTree>
    <p:extLst>
      <p:ext uri="{BB962C8B-B14F-4D97-AF65-F5344CB8AC3E}">
        <p14:creationId xmlns:p14="http://schemas.microsoft.com/office/powerpoint/2010/main" val="1560726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approach to training</a:t>
            </a:r>
            <a:r>
              <a:rPr lang="en-US" baseline="0" dirty="0" smtClean="0"/>
              <a:t> and testing the classifiers is straight forward. </a:t>
            </a:r>
          </a:p>
          <a:p>
            <a:pPr marL="174708" indent="-174708">
              <a:buFontTx/>
              <a:buChar char="-"/>
            </a:pPr>
            <a:r>
              <a:rPr lang="en-US" baseline="0" dirty="0" smtClean="0"/>
              <a:t>For each classifier we will train and test the model without any modifications</a:t>
            </a:r>
          </a:p>
          <a:p>
            <a:pPr marL="174708" indent="-174708">
              <a:buFontTx/>
              <a:buChar char="-"/>
            </a:pPr>
            <a:r>
              <a:rPr lang="en-US" baseline="0" dirty="0" smtClean="0"/>
              <a:t>We will then inspect the results</a:t>
            </a:r>
          </a:p>
          <a:p>
            <a:pPr marL="174708" indent="-174708">
              <a:buFontTx/>
              <a:buChar char="-"/>
            </a:pPr>
            <a:r>
              <a:rPr lang="en-US" baseline="0" dirty="0" smtClean="0"/>
              <a:t>Adjust parameters</a:t>
            </a:r>
          </a:p>
          <a:p>
            <a:pPr marL="174708" indent="-174708">
              <a:buFontTx/>
              <a:buChar char="-"/>
            </a:pPr>
            <a:r>
              <a:rPr lang="en-US" baseline="0" dirty="0" smtClean="0"/>
              <a:t>Re-train and test</a:t>
            </a:r>
          </a:p>
          <a:p>
            <a:pPr marL="174708" indent="-174708">
              <a:buFontTx/>
              <a:buChar char="-"/>
            </a:pPr>
            <a:r>
              <a:rPr lang="en-US" baseline="0" dirty="0" smtClean="0"/>
              <a:t>Form and opinion of the results. </a:t>
            </a:r>
          </a:p>
          <a:p>
            <a:pPr marL="174708" indent="-174708">
              <a:buFontTx/>
              <a:buChar char="-"/>
            </a:pPr>
            <a:endParaRPr lang="en-US" baseline="0" dirty="0" smtClean="0"/>
          </a:p>
          <a:p>
            <a:r>
              <a:rPr lang="en-US" baseline="0" dirty="0" smtClean="0"/>
              <a:t>In terms of how best to measure the success of our models, the most appropriate measures appears to be ‘Recall’.  In light of…</a:t>
            </a:r>
          </a:p>
          <a:p>
            <a:pPr marL="291179" indent="-291179">
              <a:buFontTx/>
              <a:buAutoNum type="romanLcPeriod"/>
            </a:pPr>
            <a:r>
              <a:rPr lang="en-US" baseline="0" dirty="0" smtClean="0"/>
              <a:t>Our stated goal</a:t>
            </a:r>
          </a:p>
          <a:p>
            <a:pPr marL="291179" indent="-291179">
              <a:buFontTx/>
              <a:buAutoNum type="romanLcPeriod"/>
            </a:pPr>
            <a:r>
              <a:rPr lang="en-US" baseline="0" dirty="0" smtClean="0"/>
              <a:t>Severe financial consequences for a single EPL claim. </a:t>
            </a:r>
          </a:p>
          <a:p>
            <a:pPr marL="291179" indent="-291179">
              <a:buFontTx/>
              <a:buAutoNum type="romanLcPeriod"/>
            </a:pPr>
            <a:r>
              <a:rPr lang="en-US" baseline="0" dirty="0" smtClean="0"/>
              <a:t>Recall appears to be the most approach measurement for our study. </a:t>
            </a:r>
          </a:p>
          <a:p>
            <a:pPr marL="291179" indent="-291179">
              <a:buFontTx/>
              <a:buAutoNum type="romanLcPeriod"/>
            </a:pPr>
            <a:endParaRPr lang="en-US" dirty="0"/>
          </a:p>
        </p:txBody>
      </p:sp>
      <p:sp>
        <p:nvSpPr>
          <p:cNvPr id="4" name="Slide Number Placeholder 3"/>
          <p:cNvSpPr>
            <a:spLocks noGrp="1"/>
          </p:cNvSpPr>
          <p:nvPr>
            <p:ph type="sldNum" sz="quarter" idx="10"/>
          </p:nvPr>
        </p:nvSpPr>
        <p:spPr/>
        <p:txBody>
          <a:bodyPr/>
          <a:lstStyle/>
          <a:p>
            <a:fld id="{AD9FD4A6-A1D7-4127-B35C-02A169159D27}" type="slidenum">
              <a:rPr lang="en-US" smtClean="0"/>
              <a:t>21</a:t>
            </a:fld>
            <a:endParaRPr lang="en-US" dirty="0"/>
          </a:p>
        </p:txBody>
      </p:sp>
    </p:spTree>
    <p:extLst>
      <p:ext uri="{BB962C8B-B14F-4D97-AF65-F5344CB8AC3E}">
        <p14:creationId xmlns:p14="http://schemas.microsoft.com/office/powerpoint/2010/main" val="3601008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the right</a:t>
            </a:r>
            <a:r>
              <a:rPr lang="en-US" baseline="0" dirty="0" smtClean="0"/>
              <a:t> you will see the training results of our single decision tree without modification.  </a:t>
            </a:r>
          </a:p>
          <a:p>
            <a:endParaRPr lang="en-US" baseline="0" dirty="0" smtClean="0"/>
          </a:p>
          <a:p>
            <a:r>
              <a:rPr lang="en-US" baseline="0" dirty="0" smtClean="0"/>
              <a:t>This training set consisted of about 70% of our data set. </a:t>
            </a:r>
          </a:p>
          <a:p>
            <a:endParaRPr lang="en-US" baseline="0" dirty="0" smtClean="0"/>
          </a:p>
          <a:p>
            <a:r>
              <a:rPr lang="en-US" baseline="0" dirty="0" smtClean="0"/>
              <a:t>Results:</a:t>
            </a:r>
          </a:p>
          <a:p>
            <a:r>
              <a:rPr lang="en-US" baseline="0" dirty="0" smtClean="0"/>
              <a:t>It generated a Recall score of 0.67, which is not great for the test set. </a:t>
            </a:r>
          </a:p>
          <a:p>
            <a:endParaRPr lang="en-US" baseline="0" dirty="0" smtClean="0"/>
          </a:p>
          <a:p>
            <a:r>
              <a:rPr lang="en-US" baseline="0" dirty="0" smtClean="0"/>
              <a:t>Observations:</a:t>
            </a:r>
          </a:p>
          <a:p>
            <a:r>
              <a:rPr lang="en-US" baseline="0" dirty="0" smtClean="0"/>
              <a:t>- The tree could be under-fitting our test set.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D9FD4A6-A1D7-4127-B35C-02A169159D27}" type="slidenum">
              <a:rPr lang="en-US" smtClean="0"/>
              <a:t>22</a:t>
            </a:fld>
            <a:endParaRPr lang="en-US" dirty="0"/>
          </a:p>
        </p:txBody>
      </p:sp>
    </p:spTree>
    <p:extLst>
      <p:ext uri="{BB962C8B-B14F-4D97-AF65-F5344CB8AC3E}">
        <p14:creationId xmlns:p14="http://schemas.microsoft.com/office/powerpoint/2010/main" val="2351108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9FD4A6-A1D7-4127-B35C-02A169159D27}" type="slidenum">
              <a:rPr lang="en-US" smtClean="0"/>
              <a:t>23</a:t>
            </a:fld>
            <a:endParaRPr lang="en-US" dirty="0"/>
          </a:p>
        </p:txBody>
      </p:sp>
    </p:spTree>
    <p:extLst>
      <p:ext uri="{BB962C8B-B14F-4D97-AF65-F5344CB8AC3E}">
        <p14:creationId xmlns:p14="http://schemas.microsoft.com/office/powerpoint/2010/main" val="15266271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another view of feature importance graphed by feature</a:t>
            </a:r>
            <a:r>
              <a:rPr lang="en-US" baseline="0" dirty="0" smtClean="0"/>
              <a:t> on the y-axis and the </a:t>
            </a:r>
            <a:r>
              <a:rPr lang="en-US" baseline="0" dirty="0" err="1" smtClean="0"/>
              <a:t>gini</a:t>
            </a:r>
            <a:r>
              <a:rPr lang="en-US" baseline="0" dirty="0" smtClean="0"/>
              <a:t> score on the x-axis. </a:t>
            </a:r>
          </a:p>
          <a:p>
            <a:endParaRPr lang="en-US" baseline="0" dirty="0" smtClean="0"/>
          </a:p>
          <a:p>
            <a:r>
              <a:rPr lang="en-US" dirty="0" err="1" smtClean="0"/>
              <a:t>Sames</a:t>
            </a:r>
            <a:r>
              <a:rPr lang="en-US" dirty="0" smtClean="0"/>
              <a:t> results</a:t>
            </a:r>
            <a:r>
              <a:rPr lang="en-US" baseline="0" dirty="0" smtClean="0"/>
              <a:t> as with the visualization of our decision tree. </a:t>
            </a:r>
          </a:p>
          <a:p>
            <a:pPr marL="174708" indent="-174708">
              <a:buFontTx/>
              <a:buChar char="-"/>
            </a:pPr>
            <a:r>
              <a:rPr lang="en-US" baseline="0" dirty="0" smtClean="0"/>
              <a:t>Employee count, SIC Code, Change Revenues. </a:t>
            </a:r>
          </a:p>
          <a:p>
            <a:pPr marL="174708" indent="-174708">
              <a:buFontTx/>
              <a:buChar char="-"/>
            </a:pPr>
            <a:endParaRPr lang="en-US" dirty="0"/>
          </a:p>
        </p:txBody>
      </p:sp>
      <p:sp>
        <p:nvSpPr>
          <p:cNvPr id="4" name="Slide Number Placeholder 3"/>
          <p:cNvSpPr>
            <a:spLocks noGrp="1"/>
          </p:cNvSpPr>
          <p:nvPr>
            <p:ph type="sldNum" sz="quarter" idx="10"/>
          </p:nvPr>
        </p:nvSpPr>
        <p:spPr/>
        <p:txBody>
          <a:bodyPr/>
          <a:lstStyle/>
          <a:p>
            <a:fld id="{AD9FD4A6-A1D7-4127-B35C-02A169159D27}" type="slidenum">
              <a:rPr lang="en-US" smtClean="0"/>
              <a:t>24</a:t>
            </a:fld>
            <a:endParaRPr lang="en-US" dirty="0"/>
          </a:p>
        </p:txBody>
      </p:sp>
    </p:spTree>
    <p:extLst>
      <p:ext uri="{BB962C8B-B14F-4D97-AF65-F5344CB8AC3E}">
        <p14:creationId xmlns:p14="http://schemas.microsoft.com/office/powerpoint/2010/main" val="3191194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Statistics:</a:t>
            </a:r>
          </a:p>
          <a:p>
            <a:r>
              <a:rPr lang="en-US" dirty="0" smtClean="0"/>
              <a:t>1. http://www.lockton.com/whitepapers/Boeck_Employment_Practices_Liability_Claim_Trends_April_2017-lo_res.pdf</a:t>
            </a:r>
          </a:p>
          <a:p>
            <a:r>
              <a:rPr lang="en-US" dirty="0" smtClean="0"/>
              <a:t>2. https://www.hiscox.com/documents/The-2015-Hiscox-Guide-to-Employee-Lawsuits-Employee-charge-trends-across-the-United-States.pdf</a:t>
            </a:r>
          </a:p>
          <a:p>
            <a:endParaRPr lang="en-US" dirty="0"/>
          </a:p>
        </p:txBody>
      </p:sp>
      <p:sp>
        <p:nvSpPr>
          <p:cNvPr id="4" name="Slide Number Placeholder 3"/>
          <p:cNvSpPr>
            <a:spLocks noGrp="1"/>
          </p:cNvSpPr>
          <p:nvPr>
            <p:ph type="sldNum" sz="quarter" idx="10"/>
          </p:nvPr>
        </p:nvSpPr>
        <p:spPr/>
        <p:txBody>
          <a:bodyPr/>
          <a:lstStyle/>
          <a:p>
            <a:fld id="{AD9FD4A6-A1D7-4127-B35C-02A169159D27}" type="slidenum">
              <a:rPr lang="en-US" smtClean="0"/>
              <a:t>3</a:t>
            </a:fld>
            <a:endParaRPr lang="en-US" dirty="0"/>
          </a:p>
        </p:txBody>
      </p:sp>
    </p:spTree>
    <p:extLst>
      <p:ext uri="{BB962C8B-B14F-4D97-AF65-F5344CB8AC3E}">
        <p14:creationId xmlns:p14="http://schemas.microsoft.com/office/powerpoint/2010/main" val="2162098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Simply because I was concern about the potentially</a:t>
            </a:r>
            <a:r>
              <a:rPr lang="en-US" baseline="0" dirty="0" smtClean="0"/>
              <a:t> under-fitting of the model with the training set for an un pruned tree, I wanted to see the potential effects of the depth on accuracy.  </a:t>
            </a:r>
          </a:p>
          <a:p>
            <a:endParaRPr lang="en-US" baseline="0" dirty="0" smtClean="0"/>
          </a:p>
          <a:p>
            <a:r>
              <a:rPr lang="en-US" baseline="0" dirty="0" smtClean="0"/>
              <a:t>Here we can see that as the tree grows in depth, the training score increases yet the test score falls leveling off around 10 – 28.  Odd.  </a:t>
            </a:r>
            <a:endParaRPr lang="en-US" dirty="0"/>
          </a:p>
        </p:txBody>
      </p:sp>
      <p:sp>
        <p:nvSpPr>
          <p:cNvPr id="4" name="Slide Number Placeholder 3"/>
          <p:cNvSpPr>
            <a:spLocks noGrp="1"/>
          </p:cNvSpPr>
          <p:nvPr>
            <p:ph type="sldNum" sz="quarter" idx="10"/>
          </p:nvPr>
        </p:nvSpPr>
        <p:spPr/>
        <p:txBody>
          <a:bodyPr/>
          <a:lstStyle/>
          <a:p>
            <a:fld id="{AD9FD4A6-A1D7-4127-B35C-02A169159D27}" type="slidenum">
              <a:rPr lang="en-US" smtClean="0"/>
              <a:t>25</a:t>
            </a:fld>
            <a:endParaRPr lang="en-US" dirty="0"/>
          </a:p>
        </p:txBody>
      </p:sp>
    </p:spTree>
    <p:extLst>
      <p:ext uri="{BB962C8B-B14F-4D97-AF65-F5344CB8AC3E}">
        <p14:creationId xmlns:p14="http://schemas.microsoft.com/office/powerpoint/2010/main" val="3435939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 ran the same </a:t>
            </a:r>
            <a:endParaRPr lang="en-US" dirty="0"/>
          </a:p>
        </p:txBody>
      </p:sp>
      <p:sp>
        <p:nvSpPr>
          <p:cNvPr id="4" name="Slide Number Placeholder 3"/>
          <p:cNvSpPr>
            <a:spLocks noGrp="1"/>
          </p:cNvSpPr>
          <p:nvPr>
            <p:ph type="sldNum" sz="quarter" idx="10"/>
          </p:nvPr>
        </p:nvSpPr>
        <p:spPr/>
        <p:txBody>
          <a:bodyPr/>
          <a:lstStyle/>
          <a:p>
            <a:fld id="{AD9FD4A6-A1D7-4127-B35C-02A169159D27}" type="slidenum">
              <a:rPr lang="en-US" smtClean="0"/>
              <a:t>27</a:t>
            </a:fld>
            <a:endParaRPr lang="en-US" dirty="0"/>
          </a:p>
        </p:txBody>
      </p:sp>
    </p:spTree>
    <p:extLst>
      <p:ext uri="{BB962C8B-B14F-4D97-AF65-F5344CB8AC3E}">
        <p14:creationId xmlns:p14="http://schemas.microsoft.com/office/powerpoint/2010/main" val="19228978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Takeaways?</a:t>
            </a:r>
          </a:p>
          <a:p>
            <a:endParaRPr lang="en-US" dirty="0" smtClean="0"/>
          </a:p>
          <a:p>
            <a:pPr marL="174708" indent="-174708">
              <a:buFontTx/>
              <a:buChar char="-"/>
            </a:pPr>
            <a:r>
              <a:rPr lang="en-US" dirty="0" smtClean="0"/>
              <a:t>Changes</a:t>
            </a:r>
            <a:r>
              <a:rPr lang="en-US" baseline="0" dirty="0" smtClean="0"/>
              <a:t> in scores insignificant to state that these techniques are improving the model. </a:t>
            </a:r>
          </a:p>
          <a:p>
            <a:pPr marL="174708" indent="-174708">
              <a:buFontTx/>
              <a:buChar char="-"/>
            </a:pPr>
            <a:r>
              <a:rPr lang="en-US" baseline="0" dirty="0" smtClean="0"/>
              <a:t>Odd to see that the </a:t>
            </a:r>
            <a:r>
              <a:rPr lang="en-US" baseline="0" dirty="0" err="1" smtClean="0"/>
              <a:t>GridSearch</a:t>
            </a:r>
            <a:r>
              <a:rPr lang="en-US" baseline="0" dirty="0" smtClean="0"/>
              <a:t> chose a </a:t>
            </a:r>
            <a:r>
              <a:rPr lang="en-US" baseline="0" dirty="0" err="1" smtClean="0"/>
              <a:t>max_depth</a:t>
            </a:r>
            <a:r>
              <a:rPr lang="en-US" baseline="0" dirty="0" smtClean="0"/>
              <a:t> of 20 when our own investigated showed that after 6-8 the model started to </a:t>
            </a:r>
            <a:r>
              <a:rPr lang="en-US" baseline="0" dirty="0" err="1" smtClean="0"/>
              <a:t>underfit</a:t>
            </a:r>
            <a:r>
              <a:rPr lang="en-US" baseline="0" dirty="0" smtClean="0"/>
              <a:t>. </a:t>
            </a:r>
          </a:p>
          <a:p>
            <a:endParaRPr lang="en-US" baseline="0" dirty="0" smtClean="0"/>
          </a:p>
        </p:txBody>
      </p:sp>
      <p:sp>
        <p:nvSpPr>
          <p:cNvPr id="4" name="Slide Number Placeholder 3"/>
          <p:cNvSpPr>
            <a:spLocks noGrp="1"/>
          </p:cNvSpPr>
          <p:nvPr>
            <p:ph type="sldNum" sz="quarter" idx="10"/>
          </p:nvPr>
        </p:nvSpPr>
        <p:spPr/>
        <p:txBody>
          <a:bodyPr/>
          <a:lstStyle/>
          <a:p>
            <a:fld id="{AD9FD4A6-A1D7-4127-B35C-02A169159D27}" type="slidenum">
              <a:rPr lang="en-US" smtClean="0"/>
              <a:t>28</a:t>
            </a:fld>
            <a:endParaRPr lang="en-US" dirty="0"/>
          </a:p>
        </p:txBody>
      </p:sp>
    </p:spTree>
    <p:extLst>
      <p:ext uri="{BB962C8B-B14F-4D97-AF65-F5344CB8AC3E}">
        <p14:creationId xmlns:p14="http://schemas.microsoft.com/office/powerpoint/2010/main" val="2160564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the </a:t>
            </a:r>
            <a:r>
              <a:rPr lang="en-US" dirty="0" err="1" smtClean="0"/>
              <a:t>AdaBoostClassifier</a:t>
            </a:r>
            <a:r>
              <a:rPr lang="en-US" baseline="0" dirty="0" smtClean="0"/>
              <a:t> Technique:</a:t>
            </a:r>
          </a:p>
          <a:p>
            <a:pPr marL="174708" indent="-174708">
              <a:buFontTx/>
              <a:buChar char="-"/>
            </a:pPr>
            <a:r>
              <a:rPr lang="en-US" baseline="0" dirty="0" smtClean="0"/>
              <a:t>Model adds more weight to the incorrect predictions of the model to each successive iteration. </a:t>
            </a:r>
          </a:p>
          <a:p>
            <a:pPr marL="174708" indent="-174708">
              <a:buFontTx/>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D9FD4A6-A1D7-4127-B35C-02A169159D27}" type="slidenum">
              <a:rPr lang="en-US" smtClean="0"/>
              <a:t>29</a:t>
            </a:fld>
            <a:endParaRPr lang="en-US" dirty="0"/>
          </a:p>
        </p:txBody>
      </p:sp>
    </p:spTree>
    <p:extLst>
      <p:ext uri="{BB962C8B-B14F-4D97-AF65-F5344CB8AC3E}">
        <p14:creationId xmlns:p14="http://schemas.microsoft.com/office/powerpoint/2010/main" val="5100300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a:t>
            </a:r>
            <a:r>
              <a:rPr lang="en-US" baseline="0" dirty="0" smtClean="0"/>
              <a:t> = TP / (TP + FP) </a:t>
            </a:r>
          </a:p>
          <a:p>
            <a:r>
              <a:rPr lang="en-US" baseline="0" dirty="0" smtClean="0"/>
              <a:t>How many times we are correct when we predict the account has a claim. </a:t>
            </a:r>
            <a:endParaRPr lang="en-US" dirty="0"/>
          </a:p>
        </p:txBody>
      </p:sp>
      <p:sp>
        <p:nvSpPr>
          <p:cNvPr id="4" name="Slide Number Placeholder 3"/>
          <p:cNvSpPr>
            <a:spLocks noGrp="1"/>
          </p:cNvSpPr>
          <p:nvPr>
            <p:ph type="sldNum" sz="quarter" idx="10"/>
          </p:nvPr>
        </p:nvSpPr>
        <p:spPr/>
        <p:txBody>
          <a:bodyPr/>
          <a:lstStyle/>
          <a:p>
            <a:fld id="{AD9FD4A6-A1D7-4127-B35C-02A169159D27}" type="slidenum">
              <a:rPr lang="en-US" smtClean="0"/>
              <a:t>30</a:t>
            </a:fld>
            <a:endParaRPr lang="en-US" dirty="0"/>
          </a:p>
        </p:txBody>
      </p:sp>
    </p:spTree>
    <p:extLst>
      <p:ext uri="{BB962C8B-B14F-4D97-AF65-F5344CB8AC3E}">
        <p14:creationId xmlns:p14="http://schemas.microsoft.com/office/powerpoint/2010/main" val="28465072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Based on the trend in the recall score vs # nearest neighbors,</a:t>
            </a:r>
            <a:r>
              <a:rPr lang="en-US" baseline="0" dirty="0" smtClean="0"/>
              <a:t> it may be the case that there are more similarities between claims and non-claims companies that can be ascertained from the features being used in this study. </a:t>
            </a:r>
            <a:endParaRPr lang="en-US" dirty="0"/>
          </a:p>
        </p:txBody>
      </p:sp>
      <p:sp>
        <p:nvSpPr>
          <p:cNvPr id="4" name="Slide Number Placeholder 3"/>
          <p:cNvSpPr>
            <a:spLocks noGrp="1"/>
          </p:cNvSpPr>
          <p:nvPr>
            <p:ph type="sldNum" sz="quarter" idx="10"/>
          </p:nvPr>
        </p:nvSpPr>
        <p:spPr/>
        <p:txBody>
          <a:bodyPr/>
          <a:lstStyle/>
          <a:p>
            <a:fld id="{AD9FD4A6-A1D7-4127-B35C-02A169159D27}" type="slidenum">
              <a:rPr lang="en-US" smtClean="0"/>
              <a:t>33</a:t>
            </a:fld>
            <a:endParaRPr lang="en-US" dirty="0"/>
          </a:p>
        </p:txBody>
      </p:sp>
    </p:spTree>
    <p:extLst>
      <p:ext uri="{BB962C8B-B14F-4D97-AF65-F5344CB8AC3E}">
        <p14:creationId xmlns:p14="http://schemas.microsoft.com/office/powerpoint/2010/main" val="18608561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a:t>
            </a:r>
            <a:r>
              <a:rPr lang="en-US" dirty="0" err="1" smtClean="0"/>
              <a:t>Takwaway</a:t>
            </a:r>
            <a:r>
              <a:rPr lang="en-US" dirty="0" smtClean="0"/>
              <a:t> “Maybe Companies With</a:t>
            </a:r>
            <a:r>
              <a:rPr lang="en-US" baseline="0" dirty="0" smtClean="0"/>
              <a:t> Claims” look very similar to those that don’t get sued.  At minimum with the features that we are using. </a:t>
            </a:r>
            <a:endParaRPr lang="en-US" dirty="0"/>
          </a:p>
        </p:txBody>
      </p:sp>
      <p:sp>
        <p:nvSpPr>
          <p:cNvPr id="4" name="Slide Number Placeholder 3"/>
          <p:cNvSpPr>
            <a:spLocks noGrp="1"/>
          </p:cNvSpPr>
          <p:nvPr>
            <p:ph type="sldNum" sz="quarter" idx="10"/>
          </p:nvPr>
        </p:nvSpPr>
        <p:spPr/>
        <p:txBody>
          <a:bodyPr/>
          <a:lstStyle/>
          <a:p>
            <a:fld id="{AD9FD4A6-A1D7-4127-B35C-02A169159D27}" type="slidenum">
              <a:rPr lang="en-US" smtClean="0"/>
              <a:t>34</a:t>
            </a:fld>
            <a:endParaRPr lang="en-US" dirty="0"/>
          </a:p>
        </p:txBody>
      </p:sp>
    </p:spTree>
    <p:extLst>
      <p:ext uri="{BB962C8B-B14F-4D97-AF65-F5344CB8AC3E}">
        <p14:creationId xmlns:p14="http://schemas.microsoft.com/office/powerpoint/2010/main" val="52460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a:t>
            </a:r>
            <a:r>
              <a:rPr lang="en-US" baseline="0" dirty="0" smtClean="0"/>
              <a:t> sources that I am using for the study are two fold. </a:t>
            </a:r>
          </a:p>
          <a:p>
            <a:pPr marL="174708" indent="-174708">
              <a:buFontTx/>
              <a:buChar char="-"/>
            </a:pPr>
            <a:r>
              <a:rPr lang="en-US" baseline="0" dirty="0" smtClean="0"/>
              <a:t>The first is policy information obtain from Salesforce.  The time period ranges from 2014 to present and comprises information for the client and policy.  Examples include the date of purchase, location, type of coverage, broker that distributed the product, revenues, employee count, and premium.</a:t>
            </a:r>
          </a:p>
          <a:p>
            <a:pPr marL="174708" indent="-174708">
              <a:buFontTx/>
              <a:buChar char="-"/>
            </a:pPr>
            <a:r>
              <a:rPr lang="en-US" baseline="0" dirty="0" smtClean="0"/>
              <a:t>The second is a claims data set that includes claims dating back to 2010.  Much of the information comprises dates, loss description, loss type, policy type, etc. </a:t>
            </a:r>
            <a:endParaRPr lang="en-US" dirty="0"/>
          </a:p>
        </p:txBody>
      </p:sp>
      <p:sp>
        <p:nvSpPr>
          <p:cNvPr id="4" name="Slide Number Placeholder 3"/>
          <p:cNvSpPr>
            <a:spLocks noGrp="1"/>
          </p:cNvSpPr>
          <p:nvPr>
            <p:ph type="sldNum" sz="quarter" idx="10"/>
          </p:nvPr>
        </p:nvSpPr>
        <p:spPr/>
        <p:txBody>
          <a:bodyPr/>
          <a:lstStyle/>
          <a:p>
            <a:fld id="{AD9FD4A6-A1D7-4127-B35C-02A169159D27}" type="slidenum">
              <a:rPr lang="en-US" smtClean="0"/>
              <a:t>4</a:t>
            </a:fld>
            <a:endParaRPr lang="en-US" dirty="0"/>
          </a:p>
        </p:txBody>
      </p:sp>
    </p:spTree>
    <p:extLst>
      <p:ext uri="{BB962C8B-B14F-4D97-AF65-F5344CB8AC3E}">
        <p14:creationId xmlns:p14="http://schemas.microsoft.com/office/powerpoint/2010/main" val="1459685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Objective:</a:t>
            </a:r>
          </a:p>
          <a:p>
            <a:pPr marL="174708" indent="-174708">
              <a:buFontTx/>
              <a:buChar char="-"/>
            </a:pPr>
            <a:r>
              <a:rPr lang="en-US" baseline="0" dirty="0" smtClean="0"/>
              <a:t>My initial objective was to merge the two data sets such that I had a binary target of 1/0 indicating for a given policy whether or not it had incurred a claim. </a:t>
            </a:r>
          </a:p>
          <a:p>
            <a:pPr marL="174708" indent="-174708">
              <a:buFontTx/>
              <a:buChar char="-"/>
            </a:pPr>
            <a:r>
              <a:rPr lang="en-US" baseline="0" dirty="0" smtClean="0"/>
              <a:t>This required a lot of work to clean the data for merging.  </a:t>
            </a:r>
            <a:endParaRPr lang="en-US" dirty="0" smtClean="0"/>
          </a:p>
          <a:p>
            <a:pPr marL="291179" indent="-291179">
              <a:buFont typeface="+mj-lt"/>
              <a:buAutoNum type="romanUcPeriod"/>
            </a:pPr>
            <a:r>
              <a:rPr lang="en-US" dirty="0" smtClean="0"/>
              <a:t>Make uniform</a:t>
            </a:r>
            <a:r>
              <a:rPr lang="en-US" baseline="0" dirty="0" smtClean="0"/>
              <a:t> column datatypes – Each column included multiple datatypes.  For example, half the policy numbers were in text, others numerical.  This had to be done before the data frames could be merged as the policy number was the unique ID that I was using to merge the frames. </a:t>
            </a:r>
          </a:p>
          <a:p>
            <a:pPr marL="291179" indent="-291179">
              <a:buFont typeface="+mj-lt"/>
              <a:buAutoNum type="romanUcPeriod"/>
            </a:pPr>
            <a:r>
              <a:rPr lang="en-US" baseline="0" dirty="0" smtClean="0"/>
              <a:t>Our policy record only went back to 2014, so I needed to limit the claims data to 2014. </a:t>
            </a:r>
          </a:p>
          <a:p>
            <a:pPr marL="291179" indent="-291179">
              <a:buFont typeface="+mj-lt"/>
              <a:buAutoNum type="romanUcPeriod"/>
            </a:pPr>
            <a:r>
              <a:rPr lang="en-US" dirty="0" smtClean="0"/>
              <a:t>Each</a:t>
            </a:r>
            <a:r>
              <a:rPr lang="en-US" baseline="0" dirty="0" smtClean="0"/>
              <a:t> policy can contain multiple coverage sections, so I needed to identify those that had EPLI, which is not always clear for excess policies.  Nor does the claims data clearly delineate if a claim was for an EPLI violation. </a:t>
            </a:r>
          </a:p>
          <a:p>
            <a:pPr marL="291179" indent="-291179">
              <a:buFont typeface="+mj-lt"/>
              <a:buAutoNum type="romanUcPeriod"/>
            </a:pPr>
            <a:r>
              <a:rPr lang="en-US" baseline="0" dirty="0" smtClean="0"/>
              <a:t>The claims data was structured by claim, which mean that I had anywhere from 0 to 20 claims per policy.  Therefore, I needed to group the claims by policy number and then convert the number of claims to 1/0. </a:t>
            </a:r>
          </a:p>
          <a:p>
            <a:pPr marL="291179" indent="-291179">
              <a:buFont typeface="+mj-lt"/>
              <a:buAutoNum type="romanUcPeriod"/>
            </a:pPr>
            <a:r>
              <a:rPr lang="en-US" baseline="0" dirty="0" smtClean="0"/>
              <a:t>Merge files</a:t>
            </a:r>
          </a:p>
          <a:p>
            <a:pPr marL="291179" indent="-291179">
              <a:buFont typeface="+mj-lt"/>
              <a:buAutoNum type="romanUcPeriod"/>
            </a:pPr>
            <a:r>
              <a:rPr lang="en-US" baseline="0" dirty="0" smtClean="0"/>
              <a:t>Lastly, eliminate columns with what I believe to have little or no predictive value or to be redundant. </a:t>
            </a:r>
          </a:p>
          <a:p>
            <a:pPr marL="291179" indent="-291179">
              <a:buFont typeface="+mj-lt"/>
              <a:buAutoNum type="romanUcPeriod"/>
            </a:pPr>
            <a:endParaRPr lang="en-US" baseline="0" dirty="0" smtClean="0"/>
          </a:p>
          <a:p>
            <a:pPr marL="291179" indent="-291179">
              <a:buAutoNum type="romanUcPeriod" startAt="2"/>
            </a:pPr>
            <a:endParaRPr lang="en-US" dirty="0"/>
          </a:p>
        </p:txBody>
      </p:sp>
      <p:sp>
        <p:nvSpPr>
          <p:cNvPr id="4" name="Slide Number Placeholder 3"/>
          <p:cNvSpPr>
            <a:spLocks noGrp="1"/>
          </p:cNvSpPr>
          <p:nvPr>
            <p:ph type="sldNum" sz="quarter" idx="10"/>
          </p:nvPr>
        </p:nvSpPr>
        <p:spPr/>
        <p:txBody>
          <a:bodyPr/>
          <a:lstStyle/>
          <a:p>
            <a:fld id="{AD9FD4A6-A1D7-4127-B35C-02A169159D27}" type="slidenum">
              <a:rPr lang="en-US" smtClean="0"/>
              <a:t>5</a:t>
            </a:fld>
            <a:endParaRPr lang="en-US" dirty="0"/>
          </a:p>
        </p:txBody>
      </p:sp>
    </p:spTree>
    <p:extLst>
      <p:ext uri="{BB962C8B-B14F-4D97-AF65-F5344CB8AC3E}">
        <p14:creationId xmlns:p14="http://schemas.microsoft.com/office/powerpoint/2010/main" val="3189851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This is the Analytics based table that I wound up with.  </a:t>
            </a:r>
          </a:p>
          <a:p>
            <a:endParaRPr lang="en-US" baseline="0" dirty="0" smtClean="0"/>
          </a:p>
          <a:p>
            <a:r>
              <a:rPr lang="en-US" baseline="0" dirty="0" smtClean="0"/>
              <a:t>From left to right we have…</a:t>
            </a:r>
          </a:p>
          <a:p>
            <a:endParaRPr lang="en-US" baseline="0" dirty="0" smtClean="0"/>
          </a:p>
          <a:p>
            <a:r>
              <a:rPr lang="en-US" baseline="0" dirty="0" smtClean="0"/>
              <a:t>State:	Because employment laws vary widely by state, the likelihood of a company incurring an EPLI violation varies by state. </a:t>
            </a:r>
          </a:p>
          <a:p>
            <a:r>
              <a:rPr lang="en-US" baseline="0" dirty="0" smtClean="0"/>
              <a:t>Broker:	Some brokers specialize in hard to place business. </a:t>
            </a:r>
          </a:p>
          <a:p>
            <a:r>
              <a:rPr lang="en-US" baseline="0" dirty="0" smtClean="0"/>
              <a:t>Industry:	Self explanatory.  </a:t>
            </a:r>
          </a:p>
          <a:p>
            <a:r>
              <a:rPr lang="en-US" baseline="0" dirty="0" smtClean="0"/>
              <a:t>SIC Code:	Includes a lower level of granularity versus the Industry column, which uses the first 2 bits of the SIC Code. </a:t>
            </a:r>
          </a:p>
          <a:p>
            <a:r>
              <a:rPr lang="en-US" baseline="0" dirty="0" smtClean="0"/>
              <a:t>Revenues:	Indicative of the size of the corporation. </a:t>
            </a:r>
          </a:p>
          <a:p>
            <a:r>
              <a:rPr lang="en-US" baseline="0" dirty="0" smtClean="0"/>
              <a:t>Employees:	Indicative of the number of potential claimants. </a:t>
            </a:r>
          </a:p>
          <a:p>
            <a:r>
              <a:rPr lang="en-US" baseline="0" dirty="0" smtClean="0"/>
              <a:t>Rev Median	There were about 100 records in both the Revenue &amp; EE column that had a 0 value.  So I replaced them with the median value. </a:t>
            </a:r>
          </a:p>
          <a:p>
            <a:endParaRPr lang="en-US" baseline="0" dirty="0" smtClean="0"/>
          </a:p>
          <a:p>
            <a:r>
              <a:rPr lang="en-US" baseline="0" dirty="0" smtClean="0"/>
              <a:t>Target:	Did the company incur a claim or not in the time period of the study.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D9FD4A6-A1D7-4127-B35C-02A169159D27}" type="slidenum">
              <a:rPr lang="en-US" smtClean="0"/>
              <a:t>6</a:t>
            </a:fld>
            <a:endParaRPr lang="en-US" dirty="0"/>
          </a:p>
        </p:txBody>
      </p:sp>
    </p:spTree>
    <p:extLst>
      <p:ext uri="{BB962C8B-B14F-4D97-AF65-F5344CB8AC3E}">
        <p14:creationId xmlns:p14="http://schemas.microsoft.com/office/powerpoint/2010/main" val="382094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91179" indent="-291179">
              <a:buFont typeface="+mj-lt"/>
              <a:buAutoNum type="romanUcPeriod"/>
            </a:pPr>
            <a:r>
              <a:rPr lang="en-US" dirty="0" smtClean="0"/>
              <a:t>Make uniform</a:t>
            </a:r>
            <a:r>
              <a:rPr lang="en-US" baseline="0" dirty="0" smtClean="0"/>
              <a:t> column datatypes – Each column included multiple datatypes.  For example, half the policy numbers were in text, others numerical.  This had to be done before the data frames could be merged as the policy number was the unique ID that I was using to merge the frames. </a:t>
            </a:r>
          </a:p>
          <a:p>
            <a:pPr marL="291179" indent="-291179">
              <a:buFont typeface="+mj-lt"/>
              <a:buAutoNum type="romanUcPeriod"/>
            </a:pPr>
            <a:r>
              <a:rPr lang="en-US" baseline="0" dirty="0" smtClean="0"/>
              <a:t>Our policy record only went back to 2014, so I needed to limit the claims data to 2014. </a:t>
            </a:r>
          </a:p>
          <a:p>
            <a:pPr marL="291179" indent="-291179">
              <a:buFont typeface="+mj-lt"/>
              <a:buAutoNum type="romanUcPeriod"/>
            </a:pPr>
            <a:r>
              <a:rPr lang="en-US" dirty="0" smtClean="0"/>
              <a:t>Each</a:t>
            </a:r>
            <a:r>
              <a:rPr lang="en-US" baseline="0" dirty="0" smtClean="0"/>
              <a:t> policy can contain multiple coverage sections, so I needed to identify those that had EPLI, which is not always clear for excess policies.  Nor does the claims data clearly delineate if a claim was for an EPLI violation. </a:t>
            </a:r>
          </a:p>
          <a:p>
            <a:pPr marL="291179" indent="-291179">
              <a:buFont typeface="+mj-lt"/>
              <a:buAutoNum type="romanUcPeriod"/>
            </a:pPr>
            <a:endParaRPr lang="en-US" baseline="0" dirty="0" smtClean="0"/>
          </a:p>
          <a:p>
            <a:pPr marL="291179" indent="-291179">
              <a:buFont typeface="+mj-lt"/>
              <a:buAutoNum type="romanUcPeriod"/>
            </a:pPr>
            <a:endParaRPr lang="en-US" baseline="0" dirty="0" smtClean="0"/>
          </a:p>
          <a:p>
            <a:pPr marL="291179" indent="-291179">
              <a:buAutoNum type="romanUcPeriod" startAt="2"/>
            </a:pPr>
            <a:endParaRPr lang="en-US" dirty="0"/>
          </a:p>
        </p:txBody>
      </p:sp>
      <p:sp>
        <p:nvSpPr>
          <p:cNvPr id="4" name="Slide Number Placeholder 3"/>
          <p:cNvSpPr>
            <a:spLocks noGrp="1"/>
          </p:cNvSpPr>
          <p:nvPr>
            <p:ph type="sldNum" sz="quarter" idx="10"/>
          </p:nvPr>
        </p:nvSpPr>
        <p:spPr/>
        <p:txBody>
          <a:bodyPr/>
          <a:lstStyle/>
          <a:p>
            <a:fld id="{AD9FD4A6-A1D7-4127-B35C-02A169159D27}" type="slidenum">
              <a:rPr lang="en-US" smtClean="0"/>
              <a:t>7</a:t>
            </a:fld>
            <a:endParaRPr lang="en-US" dirty="0"/>
          </a:p>
        </p:txBody>
      </p:sp>
    </p:spTree>
    <p:extLst>
      <p:ext uri="{BB962C8B-B14F-4D97-AF65-F5344CB8AC3E}">
        <p14:creationId xmlns:p14="http://schemas.microsoft.com/office/powerpoint/2010/main" val="1261094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a:t>
            </a:r>
            <a:r>
              <a:rPr lang="en-US" baseline="0" dirty="0" smtClean="0"/>
              <a:t> measures of central tendency for the Analytics Based Table. </a:t>
            </a:r>
            <a:endParaRPr lang="en-US" dirty="0" smtClean="0"/>
          </a:p>
          <a:p>
            <a:endParaRPr lang="en-US" dirty="0" smtClean="0"/>
          </a:p>
          <a:p>
            <a:r>
              <a:rPr lang="en-US" dirty="0" err="1" smtClean="0"/>
              <a:t>Oberservations</a:t>
            </a:r>
            <a:r>
              <a:rPr lang="en-US" dirty="0" smtClean="0"/>
              <a:t>:</a:t>
            </a:r>
          </a:p>
          <a:p>
            <a:pPr marL="174708" indent="-174708">
              <a:buFontTx/>
              <a:buChar char="-"/>
            </a:pPr>
            <a:r>
              <a:rPr lang="en-US" baseline="0" dirty="0" smtClean="0"/>
              <a:t># Records		Pretty small for a machine learning problem.  We may run into issues in which certain features have very few counts of policies and claims. </a:t>
            </a:r>
          </a:p>
          <a:p>
            <a:pPr marL="174708" indent="-174708">
              <a:buFontTx/>
              <a:buChar char="-"/>
            </a:pPr>
            <a:r>
              <a:rPr lang="en-US" baseline="0" dirty="0" smtClean="0"/>
              <a:t>Revenue &amp; Employees	Decent spread and number of outlier for each numerical feature.</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AD9FD4A6-A1D7-4127-B35C-02A169159D27}" type="slidenum">
              <a:rPr lang="en-US" smtClean="0"/>
              <a:t>8</a:t>
            </a:fld>
            <a:endParaRPr lang="en-US" dirty="0"/>
          </a:p>
        </p:txBody>
      </p:sp>
    </p:spTree>
    <p:extLst>
      <p:ext uri="{BB962C8B-B14F-4D97-AF65-F5344CB8AC3E}">
        <p14:creationId xmlns:p14="http://schemas.microsoft.com/office/powerpoint/2010/main" val="425135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most part I didn’t find this scatter</a:t>
            </a:r>
            <a:r>
              <a:rPr lang="en-US" baseline="0" dirty="0" smtClean="0"/>
              <a:t> matrix all that helpful.  Really the only linear relationship that seems to resonate is the relationship between revenues and employee count.</a:t>
            </a:r>
          </a:p>
          <a:p>
            <a:endParaRPr lang="en-US" baseline="0" dirty="0" smtClean="0"/>
          </a:p>
          <a:p>
            <a:r>
              <a:rPr lang="en-US" baseline="0" dirty="0" smtClean="0"/>
              <a:t>I had more success with the relationship using the categorical values and categorizing some of the numeric values to demonstrate relationships w/ the data. </a:t>
            </a:r>
          </a:p>
          <a:p>
            <a:endParaRPr lang="en-US" baseline="0" dirty="0" smtClean="0"/>
          </a:p>
          <a:p>
            <a:endParaRPr lang="en-US" baseline="0" dirty="0" smtClean="0"/>
          </a:p>
          <a:p>
            <a:r>
              <a:rPr lang="en-US" baseline="0" dirty="0" smtClean="0"/>
              <a:t>Question:  Should we have normalized the data or used a logarithmic scale before creating the scatter matrix?</a:t>
            </a:r>
            <a:endParaRPr lang="en-US" dirty="0"/>
          </a:p>
        </p:txBody>
      </p:sp>
      <p:sp>
        <p:nvSpPr>
          <p:cNvPr id="4" name="Slide Number Placeholder 3"/>
          <p:cNvSpPr>
            <a:spLocks noGrp="1"/>
          </p:cNvSpPr>
          <p:nvPr>
            <p:ph type="sldNum" sz="quarter" idx="10"/>
          </p:nvPr>
        </p:nvSpPr>
        <p:spPr/>
        <p:txBody>
          <a:bodyPr/>
          <a:lstStyle/>
          <a:p>
            <a:fld id="{AD9FD4A6-A1D7-4127-B35C-02A169159D27}" type="slidenum">
              <a:rPr lang="en-US" smtClean="0"/>
              <a:t>9</a:t>
            </a:fld>
            <a:endParaRPr lang="en-US" dirty="0"/>
          </a:p>
        </p:txBody>
      </p:sp>
    </p:spTree>
    <p:extLst>
      <p:ext uri="{BB962C8B-B14F-4D97-AF65-F5344CB8AC3E}">
        <p14:creationId xmlns:p14="http://schemas.microsoft.com/office/powerpoint/2010/main" val="202037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 graphed</a:t>
            </a:r>
            <a:r>
              <a:rPr lang="en-US" baseline="0" dirty="0" smtClean="0"/>
              <a:t> the relationship of the % of claims based on 4 quartiles of the features Employee Count &amp; Revenues.  So I created the quartiles and then grouped the data by those quartiles and measured the number of claims received by that group over the total number of companies within that group. </a:t>
            </a:r>
          </a:p>
          <a:p>
            <a:endParaRPr lang="en-US" baseline="0" dirty="0" smtClean="0"/>
          </a:p>
          <a:p>
            <a:r>
              <a:rPr lang="en-US" baseline="0" dirty="0" smtClean="0"/>
              <a:t>The results I got were pretty straight forward and someone logical.  The larger the company and the larger the employee base, the higher the % of companies that incurred at least 1 claim. </a:t>
            </a:r>
          </a:p>
          <a:p>
            <a:endParaRPr lang="en-US" baseline="0" dirty="0" smtClean="0"/>
          </a:p>
          <a:p>
            <a:r>
              <a:rPr lang="en-US" dirty="0" smtClean="0"/>
              <a:t>You could probably turn this into a data point in and of itself</a:t>
            </a:r>
            <a:r>
              <a:rPr lang="en-US" baseline="0" dirty="0" smtClean="0"/>
              <a:t> such that there is a weight or probability given to each employee such that we can predict the above % for a given company w/ x number of employees (hence the linear relationship). </a:t>
            </a:r>
            <a:endParaRPr lang="en-US" dirty="0" smtClean="0"/>
          </a:p>
          <a:p>
            <a:endParaRPr lang="en-US" dirty="0" smtClean="0"/>
          </a:p>
          <a:p>
            <a:r>
              <a:rPr lang="en-US" dirty="0" smtClean="0"/>
              <a:t>Revenues</a:t>
            </a:r>
          </a:p>
          <a:p>
            <a:r>
              <a:rPr lang="en-US" dirty="0" smtClean="0"/>
              <a:t>QI</a:t>
            </a:r>
            <a:r>
              <a:rPr lang="en-US" baseline="0" dirty="0" smtClean="0"/>
              <a:t> =	&lt; or = $</a:t>
            </a:r>
            <a:r>
              <a:rPr lang="en-US" dirty="0" smtClean="0"/>
              <a:t>1,400,000 </a:t>
            </a:r>
          </a:p>
          <a:p>
            <a:r>
              <a:rPr lang="en-US" dirty="0" smtClean="0"/>
              <a:t>QII = 	1,400,001 to $12,130,156</a:t>
            </a:r>
          </a:p>
          <a:p>
            <a:r>
              <a:rPr lang="en-US" dirty="0" smtClean="0"/>
              <a:t>QIII </a:t>
            </a:r>
            <a:r>
              <a:rPr lang="en-US" baseline="0" dirty="0" smtClean="0"/>
              <a:t> = 	12,130,157 to $</a:t>
            </a:r>
            <a:r>
              <a:rPr lang="en-US" dirty="0" smtClean="0"/>
              <a:t>77,517,687</a:t>
            </a:r>
          </a:p>
          <a:p>
            <a:r>
              <a:rPr lang="en-US" dirty="0" smtClean="0"/>
              <a:t>QIV = 	&gt; or = </a:t>
            </a:r>
            <a:r>
              <a:rPr lang="en-US" baseline="0" dirty="0" smtClean="0"/>
              <a:t>$</a:t>
            </a:r>
            <a:r>
              <a:rPr lang="en-US" dirty="0" smtClean="0"/>
              <a:t>77,517,688</a:t>
            </a:r>
            <a:endParaRPr lang="en-US" dirty="0"/>
          </a:p>
        </p:txBody>
      </p:sp>
      <p:sp>
        <p:nvSpPr>
          <p:cNvPr id="4" name="Slide Number Placeholder 3"/>
          <p:cNvSpPr>
            <a:spLocks noGrp="1"/>
          </p:cNvSpPr>
          <p:nvPr>
            <p:ph type="sldNum" sz="quarter" idx="10"/>
          </p:nvPr>
        </p:nvSpPr>
        <p:spPr/>
        <p:txBody>
          <a:bodyPr/>
          <a:lstStyle/>
          <a:p>
            <a:fld id="{AD9FD4A6-A1D7-4127-B35C-02A169159D27}" type="slidenum">
              <a:rPr lang="en-US" smtClean="0"/>
              <a:t>12</a:t>
            </a:fld>
            <a:endParaRPr lang="en-US" dirty="0"/>
          </a:p>
        </p:txBody>
      </p:sp>
    </p:spTree>
    <p:extLst>
      <p:ext uri="{BB962C8B-B14F-4D97-AF65-F5344CB8AC3E}">
        <p14:creationId xmlns:p14="http://schemas.microsoft.com/office/powerpoint/2010/main" val="613910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3FF3FB-910B-41D1-92E4-57BFC3231EF7}" type="datetimeFigureOut">
              <a:rPr lang="en-US" smtClean="0"/>
              <a:t>11/29/2017</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25947977-E5DA-4008-B12E-01D190561EC3}" type="slidenum">
              <a:rPr lang="en-US" smtClean="0"/>
              <a:t>‹#›</a:t>
            </a:fld>
            <a:endParaRPr lang="en-US" dirty="0"/>
          </a:p>
        </p:txBody>
      </p:sp>
    </p:spTree>
    <p:extLst>
      <p:ext uri="{BB962C8B-B14F-4D97-AF65-F5344CB8AC3E}">
        <p14:creationId xmlns:p14="http://schemas.microsoft.com/office/powerpoint/2010/main" val="3355253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E3FF3FB-910B-41D1-92E4-57BFC3231EF7}" type="datetimeFigureOut">
              <a:rPr lang="en-US" smtClean="0"/>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947977-E5DA-4008-B12E-01D190561EC3}" type="slidenum">
              <a:rPr lang="en-US" smtClean="0"/>
              <a:t>‹#›</a:t>
            </a:fld>
            <a:endParaRPr lang="en-US" dirty="0"/>
          </a:p>
        </p:txBody>
      </p:sp>
    </p:spTree>
    <p:extLst>
      <p:ext uri="{BB962C8B-B14F-4D97-AF65-F5344CB8AC3E}">
        <p14:creationId xmlns:p14="http://schemas.microsoft.com/office/powerpoint/2010/main" val="2934854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3FF3FB-910B-41D1-92E4-57BFC3231EF7}" type="datetimeFigureOut">
              <a:rPr lang="en-US"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947977-E5DA-4008-B12E-01D190561EC3}" type="slidenum">
              <a:rPr lang="en-US" smtClean="0"/>
              <a:t>‹#›</a:t>
            </a:fld>
            <a:endParaRPr lang="en-US" dirty="0"/>
          </a:p>
        </p:txBody>
      </p:sp>
    </p:spTree>
    <p:extLst>
      <p:ext uri="{BB962C8B-B14F-4D97-AF65-F5344CB8AC3E}">
        <p14:creationId xmlns:p14="http://schemas.microsoft.com/office/powerpoint/2010/main" val="3177801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3FF3FB-910B-41D1-92E4-57BFC3231EF7}" type="datetimeFigureOut">
              <a:rPr lang="en-US"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947977-E5DA-4008-B12E-01D190561EC3}" type="slidenum">
              <a:rPr lang="en-US" smtClean="0"/>
              <a:t>‹#›</a:t>
            </a:fld>
            <a:endParaRPr lang="en-US" dirty="0"/>
          </a:p>
        </p:txBody>
      </p:sp>
    </p:spTree>
    <p:extLst>
      <p:ext uri="{BB962C8B-B14F-4D97-AF65-F5344CB8AC3E}">
        <p14:creationId xmlns:p14="http://schemas.microsoft.com/office/powerpoint/2010/main" val="606203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3FF3FB-910B-41D1-92E4-57BFC3231EF7}" type="datetimeFigureOut">
              <a:rPr lang="en-US"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947977-E5DA-4008-B12E-01D190561EC3}" type="slidenum">
              <a:rPr lang="en-US" smtClean="0"/>
              <a:t>‹#›</a:t>
            </a:fld>
            <a:endParaRPr lang="en-US" dirty="0"/>
          </a:p>
        </p:txBody>
      </p:sp>
    </p:spTree>
    <p:extLst>
      <p:ext uri="{BB962C8B-B14F-4D97-AF65-F5344CB8AC3E}">
        <p14:creationId xmlns:p14="http://schemas.microsoft.com/office/powerpoint/2010/main" val="391111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3FF3FB-910B-41D1-92E4-57BFC3231EF7}" type="datetimeFigureOut">
              <a:rPr lang="en-US"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947977-E5DA-4008-B12E-01D190561EC3}" type="slidenum">
              <a:rPr lang="en-US" smtClean="0"/>
              <a:t>‹#›</a:t>
            </a:fld>
            <a:endParaRPr lang="en-US" dirty="0"/>
          </a:p>
        </p:txBody>
      </p:sp>
    </p:spTree>
    <p:extLst>
      <p:ext uri="{BB962C8B-B14F-4D97-AF65-F5344CB8AC3E}">
        <p14:creationId xmlns:p14="http://schemas.microsoft.com/office/powerpoint/2010/main" val="3533500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3FF3FB-910B-41D1-92E4-57BFC3231EF7}" type="datetimeFigureOut">
              <a:rPr lang="en-US"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947977-E5DA-4008-B12E-01D190561EC3}" type="slidenum">
              <a:rPr lang="en-US" smtClean="0"/>
              <a:t>‹#›</a:t>
            </a:fld>
            <a:endParaRPr lang="en-US" dirty="0"/>
          </a:p>
        </p:txBody>
      </p:sp>
    </p:spTree>
    <p:extLst>
      <p:ext uri="{BB962C8B-B14F-4D97-AF65-F5344CB8AC3E}">
        <p14:creationId xmlns:p14="http://schemas.microsoft.com/office/powerpoint/2010/main" val="1536946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3FF3FB-910B-41D1-92E4-57BFC3231EF7}" type="datetimeFigureOut">
              <a:rPr lang="en-US"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947977-E5DA-4008-B12E-01D190561EC3}" type="slidenum">
              <a:rPr lang="en-US" smtClean="0"/>
              <a:t>‹#›</a:t>
            </a:fld>
            <a:endParaRPr lang="en-US" dirty="0"/>
          </a:p>
        </p:txBody>
      </p:sp>
    </p:spTree>
    <p:extLst>
      <p:ext uri="{BB962C8B-B14F-4D97-AF65-F5344CB8AC3E}">
        <p14:creationId xmlns:p14="http://schemas.microsoft.com/office/powerpoint/2010/main" val="3072348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3FF3FB-910B-41D1-92E4-57BFC3231EF7}" type="datetimeFigureOut">
              <a:rPr lang="en-US"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947977-E5DA-4008-B12E-01D190561EC3}" type="slidenum">
              <a:rPr lang="en-US" smtClean="0"/>
              <a:t>‹#›</a:t>
            </a:fld>
            <a:endParaRPr lang="en-US" dirty="0"/>
          </a:p>
        </p:txBody>
      </p:sp>
    </p:spTree>
    <p:extLst>
      <p:ext uri="{BB962C8B-B14F-4D97-AF65-F5344CB8AC3E}">
        <p14:creationId xmlns:p14="http://schemas.microsoft.com/office/powerpoint/2010/main" val="1420043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3FF3FB-910B-41D1-92E4-57BFC3231EF7}" type="datetimeFigureOut">
              <a:rPr lang="en-US"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25947977-E5DA-4008-B12E-01D190561EC3}" type="slidenum">
              <a:rPr lang="en-US" smtClean="0"/>
              <a:t>‹#›</a:t>
            </a:fld>
            <a:endParaRPr lang="en-US" dirty="0"/>
          </a:p>
        </p:txBody>
      </p:sp>
    </p:spTree>
    <p:extLst>
      <p:ext uri="{BB962C8B-B14F-4D97-AF65-F5344CB8AC3E}">
        <p14:creationId xmlns:p14="http://schemas.microsoft.com/office/powerpoint/2010/main" val="693815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3FF3FB-910B-41D1-92E4-57BFC3231EF7}" type="datetimeFigureOut">
              <a:rPr lang="en-US"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947977-E5DA-4008-B12E-01D190561EC3}" type="slidenum">
              <a:rPr lang="en-US" smtClean="0"/>
              <a:t>‹#›</a:t>
            </a:fld>
            <a:endParaRPr lang="en-US" dirty="0"/>
          </a:p>
        </p:txBody>
      </p:sp>
    </p:spTree>
    <p:extLst>
      <p:ext uri="{BB962C8B-B14F-4D97-AF65-F5344CB8AC3E}">
        <p14:creationId xmlns:p14="http://schemas.microsoft.com/office/powerpoint/2010/main" val="1160476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3FF3FB-910B-41D1-92E4-57BFC3231EF7}" type="datetimeFigureOut">
              <a:rPr lang="en-US" smtClean="0"/>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947977-E5DA-4008-B12E-01D190561EC3}" type="slidenum">
              <a:rPr lang="en-US" smtClean="0"/>
              <a:t>‹#›</a:t>
            </a:fld>
            <a:endParaRPr lang="en-US" dirty="0"/>
          </a:p>
        </p:txBody>
      </p:sp>
    </p:spTree>
    <p:extLst>
      <p:ext uri="{BB962C8B-B14F-4D97-AF65-F5344CB8AC3E}">
        <p14:creationId xmlns:p14="http://schemas.microsoft.com/office/powerpoint/2010/main" val="127749957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3FF3FB-910B-41D1-92E4-57BFC3231EF7}" type="datetimeFigureOut">
              <a:rPr lang="en-US" smtClean="0"/>
              <a:t>11/29/2017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5947977-E5DA-4008-B12E-01D190561EC3}" type="slidenum">
              <a:rPr lang="en-US" smtClean="0"/>
              <a:t>‹#›</a:t>
            </a:fld>
            <a:endParaRPr lang="en-US" dirty="0"/>
          </a:p>
        </p:txBody>
      </p:sp>
    </p:spTree>
    <p:extLst>
      <p:ext uri="{BB962C8B-B14F-4D97-AF65-F5344CB8AC3E}">
        <p14:creationId xmlns:p14="http://schemas.microsoft.com/office/powerpoint/2010/main" val="271769909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3FF3FB-910B-41D1-92E4-57BFC3231EF7}" type="datetimeFigureOut">
              <a:rPr lang="en-US" smtClean="0"/>
              <a:t>11/29/2017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5947977-E5DA-4008-B12E-01D190561EC3}" type="slidenum">
              <a:rPr lang="en-US" smtClean="0"/>
              <a:t>‹#›</a:t>
            </a:fld>
            <a:endParaRPr lang="en-US" dirty="0"/>
          </a:p>
        </p:txBody>
      </p:sp>
    </p:spTree>
    <p:extLst>
      <p:ext uri="{BB962C8B-B14F-4D97-AF65-F5344CB8AC3E}">
        <p14:creationId xmlns:p14="http://schemas.microsoft.com/office/powerpoint/2010/main" val="2351720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3FF3FB-910B-41D1-92E4-57BFC3231EF7}" type="datetimeFigureOut">
              <a:rPr lang="en-US" smtClean="0"/>
              <a:t>11/29/2017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5947977-E5DA-4008-B12E-01D190561EC3}" type="slidenum">
              <a:rPr lang="en-US" smtClean="0"/>
              <a:t>‹#›</a:t>
            </a:fld>
            <a:endParaRPr lang="en-US" dirty="0"/>
          </a:p>
        </p:txBody>
      </p:sp>
    </p:spTree>
    <p:extLst>
      <p:ext uri="{BB962C8B-B14F-4D97-AF65-F5344CB8AC3E}">
        <p14:creationId xmlns:p14="http://schemas.microsoft.com/office/powerpoint/2010/main" val="2007378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E3FF3FB-910B-41D1-92E4-57BFC3231EF7}" type="datetimeFigureOut">
              <a:rPr lang="en-US" smtClean="0"/>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947977-E5DA-4008-B12E-01D190561EC3}" type="slidenum">
              <a:rPr lang="en-US" smtClean="0"/>
              <a:t>‹#›</a:t>
            </a:fld>
            <a:endParaRPr lang="en-US" dirty="0"/>
          </a:p>
        </p:txBody>
      </p:sp>
    </p:spTree>
    <p:extLst>
      <p:ext uri="{BB962C8B-B14F-4D97-AF65-F5344CB8AC3E}">
        <p14:creationId xmlns:p14="http://schemas.microsoft.com/office/powerpoint/2010/main" val="369510879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E3FF3FB-910B-41D1-92E4-57BFC3231EF7}" type="datetimeFigureOut">
              <a:rPr lang="en-US" smtClean="0"/>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947977-E5DA-4008-B12E-01D190561EC3}" type="slidenum">
              <a:rPr lang="en-US" smtClean="0"/>
              <a:t>‹#›</a:t>
            </a:fld>
            <a:endParaRPr lang="en-US" dirty="0"/>
          </a:p>
        </p:txBody>
      </p:sp>
    </p:spTree>
    <p:extLst>
      <p:ext uri="{BB962C8B-B14F-4D97-AF65-F5344CB8AC3E}">
        <p14:creationId xmlns:p14="http://schemas.microsoft.com/office/powerpoint/2010/main" val="3951791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E3FF3FB-910B-41D1-92E4-57BFC3231EF7}" type="datetimeFigureOut">
              <a:rPr lang="en-US" smtClean="0"/>
              <a:t>11/29/2017</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5947977-E5DA-4008-B12E-01D190561EC3}" type="slidenum">
              <a:rPr lang="en-US" smtClean="0"/>
              <a:t>‹#›</a:t>
            </a:fld>
            <a:endParaRPr lang="en-US" dirty="0"/>
          </a:p>
        </p:txBody>
      </p:sp>
    </p:spTree>
    <p:extLst>
      <p:ext uri="{BB962C8B-B14F-4D97-AF65-F5344CB8AC3E}">
        <p14:creationId xmlns:p14="http://schemas.microsoft.com/office/powerpoint/2010/main" val="1552054412"/>
      </p:ext>
    </p:extLst>
  </p:cSld>
  <p:clrMap bg1="lt1" tx1="dk1" bg2="lt2" tx2="dk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 id="2147483963" r:id="rId12"/>
    <p:sldLayoutId id="2147483964" r:id="rId13"/>
    <p:sldLayoutId id="2147483965" r:id="rId14"/>
    <p:sldLayoutId id="2147483966" r:id="rId15"/>
    <p:sldLayoutId id="2147483967" r:id="rId16"/>
    <p:sldLayoutId id="214748396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False_imprisonment" TargetMode="External"/><Relationship Id="rId3" Type="http://schemas.openxmlformats.org/officeDocument/2006/relationships/hyperlink" Target="https://en.wikipedia.org/wiki/United_States_law" TargetMode="External"/><Relationship Id="rId7" Type="http://schemas.openxmlformats.org/officeDocument/2006/relationships/hyperlink" Target="https://en.wikipedia.org/wiki/Invasion_of_privacy"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en.wikipedia.org/wiki/Discrimination" TargetMode="External"/><Relationship Id="rId11" Type="http://schemas.openxmlformats.org/officeDocument/2006/relationships/hyperlink" Target="https://en.wikipedia.org/wiki/Wage_theft" TargetMode="External"/><Relationship Id="rId5" Type="http://schemas.openxmlformats.org/officeDocument/2006/relationships/hyperlink" Target="https://en.wikipedia.org/wiki/Sexual_harassment" TargetMode="External"/><Relationship Id="rId10" Type="http://schemas.openxmlformats.org/officeDocument/2006/relationships/hyperlink" Target="https://en.wikipedia.org/wiki/Intentional_infliction_of_emotional_distress" TargetMode="External"/><Relationship Id="rId4" Type="http://schemas.openxmlformats.org/officeDocument/2006/relationships/hyperlink" Target="https://en.wikipedia.org/wiki/Wrongful_dismissal" TargetMode="External"/><Relationship Id="rId9" Type="http://schemas.openxmlformats.org/officeDocument/2006/relationships/hyperlink" Target="https://en.wikipedia.org/wiki/Breach_of_contract"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6.xml"/><Relationship Id="rId5" Type="http://schemas.openxmlformats.org/officeDocument/2006/relationships/image" Target="../media/image33.png"/><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5404" y="1936481"/>
            <a:ext cx="8924192" cy="844386"/>
          </a:xfrm>
        </p:spPr>
        <p:txBody>
          <a:bodyPr>
            <a:normAutofit fontScale="90000"/>
          </a:bodyPr>
          <a:lstStyle/>
          <a:p>
            <a:pPr algn="l"/>
            <a:r>
              <a:rPr lang="en-US" sz="5300" dirty="0" smtClean="0"/>
              <a:t>A Machine Learning Approach to Predicting Employment Practice Liability Claims</a:t>
            </a:r>
            <a:endParaRPr lang="en-US" i="1" dirty="0"/>
          </a:p>
        </p:txBody>
      </p:sp>
      <p:sp>
        <p:nvSpPr>
          <p:cNvPr id="3" name="Subtitle 2"/>
          <p:cNvSpPr>
            <a:spLocks noGrp="1"/>
          </p:cNvSpPr>
          <p:nvPr>
            <p:ph type="subTitle" idx="1"/>
          </p:nvPr>
        </p:nvSpPr>
        <p:spPr/>
        <p:txBody>
          <a:bodyPr/>
          <a:lstStyle/>
          <a:p>
            <a:r>
              <a:rPr lang="en-US" dirty="0" smtClean="0"/>
              <a:t>Christopher Cirelli</a:t>
            </a:r>
          </a:p>
          <a:p>
            <a:r>
              <a:rPr lang="en-US" dirty="0" smtClean="0"/>
              <a:t>11/29/2017</a:t>
            </a:r>
            <a:endParaRPr lang="en-US" dirty="0"/>
          </a:p>
        </p:txBody>
      </p:sp>
      <p:sp>
        <p:nvSpPr>
          <p:cNvPr id="5" name="Rectangle 4"/>
          <p:cNvSpPr/>
          <p:nvPr/>
        </p:nvSpPr>
        <p:spPr>
          <a:xfrm>
            <a:off x="2674920" y="3319318"/>
            <a:ext cx="5339923" cy="373757"/>
          </a:xfrm>
          <a:prstGeom prst="rect">
            <a:avLst/>
          </a:prstGeom>
        </p:spPr>
        <p:txBody>
          <a:bodyPr wrap="none">
            <a:spAutoFit/>
          </a:bodyPr>
          <a:lstStyle/>
          <a:p>
            <a:pPr>
              <a:lnSpc>
                <a:spcPct val="107000"/>
              </a:lnSpc>
            </a:pPr>
            <a:r>
              <a:rPr lang="en-US" b="1" dirty="0">
                <a:solidFill>
                  <a:schemeClr val="accent1"/>
                </a:solidFill>
                <a:latin typeface="Arial" panose="020B0604020202020204" pitchFamily="34" charset="0"/>
                <a:ea typeface="Calibri" panose="020F0502020204030204" pitchFamily="34" charset="0"/>
                <a:cs typeface="Times New Roman" panose="02020603050405020304" pitchFamily="18" charset="0"/>
              </a:rPr>
              <a:t>Identifying Companies Most Likely to Get Sued</a:t>
            </a:r>
            <a:endParaRPr lang="en-US" sz="2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84794053"/>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9725" y="180975"/>
            <a:ext cx="9458358" cy="707886"/>
          </a:xfrm>
          <a:prstGeom prst="rect">
            <a:avLst/>
          </a:prstGeom>
          <a:noFill/>
        </p:spPr>
        <p:txBody>
          <a:bodyPr wrap="none" rtlCol="0">
            <a:spAutoFit/>
          </a:bodyPr>
          <a:lstStyle/>
          <a:p>
            <a:r>
              <a:rPr lang="en-US" sz="4000" dirty="0" smtClean="0"/>
              <a:t>SECTION IV: SCATTER MATRIX (SEABORN)</a:t>
            </a:r>
            <a:endParaRPr lang="en-US" sz="4000" dirty="0"/>
          </a:p>
        </p:txBody>
      </p:sp>
      <p:pic>
        <p:nvPicPr>
          <p:cNvPr id="2" name="Picture 1"/>
          <p:cNvPicPr>
            <a:picLocks noChangeAspect="1"/>
          </p:cNvPicPr>
          <p:nvPr/>
        </p:nvPicPr>
        <p:blipFill>
          <a:blip r:embed="rId2"/>
          <a:stretch>
            <a:fillRect/>
          </a:stretch>
        </p:blipFill>
        <p:spPr>
          <a:xfrm>
            <a:off x="3304758" y="729586"/>
            <a:ext cx="6206130" cy="6128414"/>
          </a:xfrm>
          <a:prstGeom prst="rect">
            <a:avLst/>
          </a:prstGeom>
        </p:spPr>
      </p:pic>
    </p:spTree>
    <p:extLst>
      <p:ext uri="{BB962C8B-B14F-4D97-AF65-F5344CB8AC3E}">
        <p14:creationId xmlns:p14="http://schemas.microsoft.com/office/powerpoint/2010/main" val="1101171520"/>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9725" y="180975"/>
            <a:ext cx="6340647" cy="707886"/>
          </a:xfrm>
          <a:prstGeom prst="rect">
            <a:avLst/>
          </a:prstGeom>
          <a:noFill/>
        </p:spPr>
        <p:txBody>
          <a:bodyPr wrap="none" rtlCol="0">
            <a:spAutoFit/>
          </a:bodyPr>
          <a:lstStyle/>
          <a:p>
            <a:r>
              <a:rPr lang="en-US" sz="4000" dirty="0" smtClean="0"/>
              <a:t>SECTION IV: HISTORGRAMS</a:t>
            </a:r>
            <a:endParaRPr lang="en-US" sz="4000" dirty="0"/>
          </a:p>
        </p:txBody>
      </p:sp>
      <p:pic>
        <p:nvPicPr>
          <p:cNvPr id="4" name="Picture 3"/>
          <p:cNvPicPr>
            <a:picLocks noChangeAspect="1"/>
          </p:cNvPicPr>
          <p:nvPr/>
        </p:nvPicPr>
        <p:blipFill>
          <a:blip r:embed="rId2"/>
          <a:stretch>
            <a:fillRect/>
          </a:stretch>
        </p:blipFill>
        <p:spPr>
          <a:xfrm>
            <a:off x="2458612" y="888861"/>
            <a:ext cx="2755556" cy="5745770"/>
          </a:xfrm>
          <a:prstGeom prst="rect">
            <a:avLst/>
          </a:prstGeom>
        </p:spPr>
      </p:pic>
      <p:pic>
        <p:nvPicPr>
          <p:cNvPr id="5" name="Picture 4"/>
          <p:cNvPicPr>
            <a:picLocks noChangeAspect="1"/>
          </p:cNvPicPr>
          <p:nvPr/>
        </p:nvPicPr>
        <p:blipFill>
          <a:blip r:embed="rId3"/>
          <a:stretch>
            <a:fillRect/>
          </a:stretch>
        </p:blipFill>
        <p:spPr>
          <a:xfrm>
            <a:off x="5278192" y="1033063"/>
            <a:ext cx="2511656" cy="5592621"/>
          </a:xfrm>
          <a:prstGeom prst="rect">
            <a:avLst/>
          </a:prstGeom>
        </p:spPr>
      </p:pic>
      <p:pic>
        <p:nvPicPr>
          <p:cNvPr id="6" name="Picture 5"/>
          <p:cNvPicPr>
            <a:picLocks noChangeAspect="1"/>
          </p:cNvPicPr>
          <p:nvPr/>
        </p:nvPicPr>
        <p:blipFill>
          <a:blip r:embed="rId4"/>
          <a:stretch>
            <a:fillRect/>
          </a:stretch>
        </p:blipFill>
        <p:spPr>
          <a:xfrm>
            <a:off x="7908511" y="1012372"/>
            <a:ext cx="2741102" cy="5622259"/>
          </a:xfrm>
          <a:prstGeom prst="rect">
            <a:avLst/>
          </a:prstGeom>
        </p:spPr>
      </p:pic>
    </p:spTree>
    <p:extLst>
      <p:ext uri="{BB962C8B-B14F-4D97-AF65-F5344CB8AC3E}">
        <p14:creationId xmlns:p14="http://schemas.microsoft.com/office/powerpoint/2010/main" val="1279696335"/>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953532" y="1354150"/>
            <a:ext cx="5238468" cy="5159496"/>
          </a:xfrm>
          <a:prstGeom prst="rect">
            <a:avLst/>
          </a:prstGeom>
        </p:spPr>
      </p:pic>
      <p:pic>
        <p:nvPicPr>
          <p:cNvPr id="4" name="Picture 3"/>
          <p:cNvPicPr>
            <a:picLocks noChangeAspect="1"/>
          </p:cNvPicPr>
          <p:nvPr/>
        </p:nvPicPr>
        <p:blipFill>
          <a:blip r:embed="rId4"/>
          <a:stretch>
            <a:fillRect/>
          </a:stretch>
        </p:blipFill>
        <p:spPr>
          <a:xfrm>
            <a:off x="1708538" y="1397522"/>
            <a:ext cx="5043140" cy="5049776"/>
          </a:xfrm>
          <a:prstGeom prst="rect">
            <a:avLst/>
          </a:prstGeom>
        </p:spPr>
      </p:pic>
      <p:sp>
        <p:nvSpPr>
          <p:cNvPr id="6" name="TextBox 5"/>
          <p:cNvSpPr txBox="1"/>
          <p:nvPr/>
        </p:nvSpPr>
        <p:spPr>
          <a:xfrm>
            <a:off x="1609725" y="180975"/>
            <a:ext cx="9092617" cy="707886"/>
          </a:xfrm>
          <a:prstGeom prst="rect">
            <a:avLst/>
          </a:prstGeom>
          <a:noFill/>
        </p:spPr>
        <p:txBody>
          <a:bodyPr wrap="none" rtlCol="0">
            <a:spAutoFit/>
          </a:bodyPr>
          <a:lstStyle/>
          <a:p>
            <a:r>
              <a:rPr lang="en-US" sz="4000" dirty="0" smtClean="0"/>
              <a:t>SECTION IV: </a:t>
            </a:r>
            <a:r>
              <a:rPr lang="en-US" sz="4000" i="1" dirty="0" smtClean="0"/>
              <a:t>CLAIMS VS EMPLOYEE / REV.</a:t>
            </a:r>
            <a:endParaRPr lang="en-US" sz="4000" i="1" dirty="0"/>
          </a:p>
        </p:txBody>
      </p:sp>
    </p:spTree>
    <p:extLst>
      <p:ext uri="{BB962C8B-B14F-4D97-AF65-F5344CB8AC3E}">
        <p14:creationId xmlns:p14="http://schemas.microsoft.com/office/powerpoint/2010/main" val="3703788191"/>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01780" y="1121041"/>
            <a:ext cx="5375779" cy="5327674"/>
          </a:xfrm>
          <a:prstGeom prst="rect">
            <a:avLst/>
          </a:prstGeom>
        </p:spPr>
      </p:pic>
      <p:pic>
        <p:nvPicPr>
          <p:cNvPr id="5" name="Picture 4"/>
          <p:cNvPicPr>
            <a:picLocks noChangeAspect="1"/>
          </p:cNvPicPr>
          <p:nvPr/>
        </p:nvPicPr>
        <p:blipFill>
          <a:blip r:embed="rId4"/>
          <a:stretch>
            <a:fillRect/>
          </a:stretch>
        </p:blipFill>
        <p:spPr>
          <a:xfrm>
            <a:off x="7096125" y="1466850"/>
            <a:ext cx="3543300" cy="1752600"/>
          </a:xfrm>
          <a:prstGeom prst="rect">
            <a:avLst/>
          </a:prstGeom>
        </p:spPr>
      </p:pic>
      <p:sp>
        <p:nvSpPr>
          <p:cNvPr id="6" name="Rectangle 5"/>
          <p:cNvSpPr/>
          <p:nvPr/>
        </p:nvSpPr>
        <p:spPr>
          <a:xfrm>
            <a:off x="7038974" y="1800225"/>
            <a:ext cx="4200525" cy="466725"/>
          </a:xfrm>
          <a:prstGeom prst="rect">
            <a:avLst/>
          </a:prstGeom>
          <a:solidFill>
            <a:schemeClr val="accent1">
              <a:alpha val="2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09725" y="180975"/>
            <a:ext cx="8834278" cy="707886"/>
          </a:xfrm>
          <a:prstGeom prst="rect">
            <a:avLst/>
          </a:prstGeom>
          <a:noFill/>
        </p:spPr>
        <p:txBody>
          <a:bodyPr wrap="none" rtlCol="0">
            <a:spAutoFit/>
          </a:bodyPr>
          <a:lstStyle/>
          <a:p>
            <a:r>
              <a:rPr lang="en-US" sz="4000" dirty="0" smtClean="0"/>
              <a:t>SECTION IV: </a:t>
            </a:r>
            <a:r>
              <a:rPr lang="en-US" sz="4000" i="1" dirty="0" smtClean="0"/>
              <a:t>CORRELATION REV + EMPL.</a:t>
            </a:r>
            <a:endParaRPr lang="en-US" sz="4000" i="1" dirty="0"/>
          </a:p>
        </p:txBody>
      </p:sp>
      <p:sp>
        <p:nvSpPr>
          <p:cNvPr id="8" name="TextBox 7"/>
          <p:cNvSpPr txBox="1"/>
          <p:nvPr/>
        </p:nvSpPr>
        <p:spPr>
          <a:xfrm>
            <a:off x="7049009" y="3586393"/>
            <a:ext cx="4514341" cy="1477328"/>
          </a:xfrm>
          <a:prstGeom prst="rect">
            <a:avLst/>
          </a:prstGeom>
          <a:noFill/>
        </p:spPr>
        <p:txBody>
          <a:bodyPr wrap="square" rtlCol="0">
            <a:spAutoFit/>
          </a:bodyPr>
          <a:lstStyle/>
          <a:p>
            <a:r>
              <a:rPr lang="en-US" sz="1500" dirty="0" smtClean="0"/>
              <a:t>Takeaway:</a:t>
            </a:r>
          </a:p>
          <a:p>
            <a:pPr marL="285750" indent="-285750">
              <a:buFont typeface="Wingdings" panose="05000000000000000000" pitchFamily="2" charset="2"/>
              <a:buChar char="Ø"/>
            </a:pPr>
            <a:r>
              <a:rPr lang="en-US" sz="1500" dirty="0" smtClean="0"/>
              <a:t>Revenues and Employee count appear to be highly correlated. </a:t>
            </a:r>
          </a:p>
          <a:p>
            <a:pPr marL="285750" indent="-285750">
              <a:buFont typeface="Wingdings" panose="05000000000000000000" pitchFamily="2" charset="2"/>
              <a:buChar char="Ø"/>
            </a:pPr>
            <a:r>
              <a:rPr lang="en-US" sz="1500" dirty="0" smtClean="0"/>
              <a:t>Consider removing one of the features. </a:t>
            </a:r>
          </a:p>
          <a:p>
            <a:pPr marL="400050" indent="-400050">
              <a:buFont typeface="+mj-lt"/>
              <a:buAutoNum type="romanUcPeriod"/>
            </a:pPr>
            <a:endParaRPr lang="en-US" sz="1500" dirty="0" smtClean="0"/>
          </a:p>
          <a:p>
            <a:endParaRPr lang="en-US" sz="1500" dirty="0"/>
          </a:p>
        </p:txBody>
      </p:sp>
    </p:spTree>
    <p:extLst>
      <p:ext uri="{BB962C8B-B14F-4D97-AF65-F5344CB8AC3E}">
        <p14:creationId xmlns:p14="http://schemas.microsoft.com/office/powerpoint/2010/main" val="3263116304"/>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9725" y="180975"/>
            <a:ext cx="7191008" cy="707886"/>
          </a:xfrm>
          <a:prstGeom prst="rect">
            <a:avLst/>
          </a:prstGeom>
          <a:noFill/>
        </p:spPr>
        <p:txBody>
          <a:bodyPr wrap="none" rtlCol="0">
            <a:spAutoFit/>
          </a:bodyPr>
          <a:lstStyle/>
          <a:p>
            <a:r>
              <a:rPr lang="en-US" sz="4000" dirty="0" smtClean="0"/>
              <a:t>SECTION IV: REGRESSION PLOT</a:t>
            </a:r>
            <a:endParaRPr lang="en-US" sz="4000" dirty="0"/>
          </a:p>
        </p:txBody>
      </p:sp>
      <p:pic>
        <p:nvPicPr>
          <p:cNvPr id="9" name="Picture 8"/>
          <p:cNvPicPr>
            <a:picLocks noChangeAspect="1"/>
          </p:cNvPicPr>
          <p:nvPr/>
        </p:nvPicPr>
        <p:blipFill>
          <a:blip r:embed="rId2"/>
          <a:stretch>
            <a:fillRect/>
          </a:stretch>
        </p:blipFill>
        <p:spPr>
          <a:xfrm>
            <a:off x="2281646" y="1277368"/>
            <a:ext cx="7281163" cy="4798947"/>
          </a:xfrm>
          <a:prstGeom prst="rect">
            <a:avLst/>
          </a:prstGeom>
        </p:spPr>
      </p:pic>
    </p:spTree>
    <p:extLst>
      <p:ext uri="{BB962C8B-B14F-4D97-AF65-F5344CB8AC3E}">
        <p14:creationId xmlns:p14="http://schemas.microsoft.com/office/powerpoint/2010/main" val="1916841165"/>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79006" y="88964"/>
            <a:ext cx="6799618" cy="707886"/>
          </a:xfrm>
          <a:prstGeom prst="rect">
            <a:avLst/>
          </a:prstGeom>
          <a:noFill/>
        </p:spPr>
        <p:txBody>
          <a:bodyPr wrap="none" rtlCol="0">
            <a:spAutoFit/>
          </a:bodyPr>
          <a:lstStyle/>
          <a:p>
            <a:r>
              <a:rPr lang="en-US" sz="4000" dirty="0" smtClean="0"/>
              <a:t>SECTION  IV: </a:t>
            </a:r>
            <a:r>
              <a:rPr lang="en-US" sz="4000" i="1" dirty="0" smtClean="0"/>
              <a:t>% Claims By State</a:t>
            </a:r>
            <a:endParaRPr lang="en-US" sz="4000" i="1" dirty="0"/>
          </a:p>
        </p:txBody>
      </p:sp>
      <p:sp>
        <p:nvSpPr>
          <p:cNvPr id="8" name="TextBox 7"/>
          <p:cNvSpPr txBox="1"/>
          <p:nvPr/>
        </p:nvSpPr>
        <p:spPr>
          <a:xfrm>
            <a:off x="7339263" y="5377093"/>
            <a:ext cx="4098758" cy="1015663"/>
          </a:xfrm>
          <a:prstGeom prst="rect">
            <a:avLst/>
          </a:prstGeom>
          <a:noFill/>
        </p:spPr>
        <p:txBody>
          <a:bodyPr wrap="square" rtlCol="0">
            <a:spAutoFit/>
          </a:bodyPr>
          <a:lstStyle/>
          <a:p>
            <a:r>
              <a:rPr lang="en-US" sz="1200" dirty="0" smtClean="0"/>
              <a:t>Takeaway:</a:t>
            </a:r>
          </a:p>
          <a:p>
            <a:pPr marL="285750" indent="-285750">
              <a:buFont typeface="Wingdings" panose="05000000000000000000" pitchFamily="2" charset="2"/>
              <a:buChar char="Ø"/>
            </a:pPr>
            <a:r>
              <a:rPr lang="en-US" sz="1200" dirty="0" smtClean="0"/>
              <a:t>There is likely a higher correlation amongst states with a high policy count and high percentage of total claims. </a:t>
            </a:r>
          </a:p>
          <a:p>
            <a:pPr marL="285750" indent="-285750">
              <a:buFont typeface="Wingdings" panose="05000000000000000000" pitchFamily="2" charset="2"/>
              <a:buChar char="Ø"/>
            </a:pPr>
            <a:r>
              <a:rPr lang="en-US" sz="1200" dirty="0" smtClean="0"/>
              <a:t>A low policy count for any one state is a limitation of this data set in our ability to generalize to unknown examples. </a:t>
            </a:r>
          </a:p>
        </p:txBody>
      </p:sp>
      <p:pic>
        <p:nvPicPr>
          <p:cNvPr id="9" name="Picture 8"/>
          <p:cNvPicPr>
            <a:picLocks noChangeAspect="1"/>
          </p:cNvPicPr>
          <p:nvPr/>
        </p:nvPicPr>
        <p:blipFill>
          <a:blip r:embed="rId4"/>
          <a:stretch>
            <a:fillRect/>
          </a:stretch>
        </p:blipFill>
        <p:spPr>
          <a:xfrm>
            <a:off x="7308951" y="1018108"/>
            <a:ext cx="3105150" cy="4314825"/>
          </a:xfrm>
          <a:prstGeom prst="rect">
            <a:avLst/>
          </a:prstGeom>
        </p:spPr>
      </p:pic>
      <p:pic>
        <p:nvPicPr>
          <p:cNvPr id="10" name="Picture 9"/>
          <p:cNvPicPr>
            <a:picLocks noChangeAspect="1"/>
          </p:cNvPicPr>
          <p:nvPr/>
        </p:nvPicPr>
        <p:blipFill>
          <a:blip r:embed="rId5"/>
          <a:stretch>
            <a:fillRect/>
          </a:stretch>
        </p:blipFill>
        <p:spPr>
          <a:xfrm>
            <a:off x="1676400" y="982188"/>
            <a:ext cx="5141050" cy="5715391"/>
          </a:xfrm>
          <a:prstGeom prst="rect">
            <a:avLst/>
          </a:prstGeom>
        </p:spPr>
      </p:pic>
      <p:sp>
        <p:nvSpPr>
          <p:cNvPr id="11" name="Rectangle 10"/>
          <p:cNvSpPr/>
          <p:nvPr>
            <p:custDataLst>
              <p:tags r:id="rId1"/>
            </p:custDataLst>
          </p:nvPr>
        </p:nvSpPr>
        <p:spPr>
          <a:xfrm>
            <a:off x="7477392" y="2595025"/>
            <a:ext cx="2977836" cy="432770"/>
          </a:xfrm>
          <a:prstGeom prst="rect">
            <a:avLst/>
          </a:prstGeom>
          <a:solidFill>
            <a:schemeClr val="accent4">
              <a:alpha val="19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0746831"/>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436131" y="968688"/>
            <a:ext cx="4936094" cy="5889312"/>
          </a:xfrm>
          <a:prstGeom prst="rect">
            <a:avLst/>
          </a:prstGeom>
        </p:spPr>
      </p:pic>
      <p:sp>
        <p:nvSpPr>
          <p:cNvPr id="4" name="TextBox 3"/>
          <p:cNvSpPr txBox="1"/>
          <p:nvPr/>
        </p:nvSpPr>
        <p:spPr>
          <a:xfrm>
            <a:off x="1579006" y="88964"/>
            <a:ext cx="7399462" cy="707886"/>
          </a:xfrm>
          <a:prstGeom prst="rect">
            <a:avLst/>
          </a:prstGeom>
          <a:noFill/>
        </p:spPr>
        <p:txBody>
          <a:bodyPr wrap="none" rtlCol="0">
            <a:spAutoFit/>
          </a:bodyPr>
          <a:lstStyle/>
          <a:p>
            <a:r>
              <a:rPr lang="en-US" sz="4000" dirty="0" smtClean="0"/>
              <a:t>SECTION  IV: </a:t>
            </a:r>
            <a:r>
              <a:rPr lang="en-US" sz="4000" i="1" dirty="0" smtClean="0"/>
              <a:t>% Claims By Industry</a:t>
            </a:r>
            <a:endParaRPr lang="en-US" sz="4000" i="1" dirty="0"/>
          </a:p>
        </p:txBody>
      </p:sp>
      <p:pic>
        <p:nvPicPr>
          <p:cNvPr id="5" name="Picture 4"/>
          <p:cNvPicPr>
            <a:picLocks noChangeAspect="1"/>
          </p:cNvPicPr>
          <p:nvPr/>
        </p:nvPicPr>
        <p:blipFill>
          <a:blip r:embed="rId4"/>
          <a:stretch>
            <a:fillRect/>
          </a:stretch>
        </p:blipFill>
        <p:spPr>
          <a:xfrm>
            <a:off x="6243637" y="968688"/>
            <a:ext cx="5705475" cy="4305300"/>
          </a:xfrm>
          <a:prstGeom prst="rect">
            <a:avLst/>
          </a:prstGeom>
        </p:spPr>
      </p:pic>
      <p:sp>
        <p:nvSpPr>
          <p:cNvPr id="6" name="TextBox 5"/>
          <p:cNvSpPr txBox="1"/>
          <p:nvPr/>
        </p:nvSpPr>
        <p:spPr>
          <a:xfrm>
            <a:off x="6243637" y="5377093"/>
            <a:ext cx="4878248" cy="1015663"/>
          </a:xfrm>
          <a:prstGeom prst="rect">
            <a:avLst/>
          </a:prstGeom>
          <a:noFill/>
        </p:spPr>
        <p:txBody>
          <a:bodyPr wrap="square" rtlCol="0">
            <a:spAutoFit/>
          </a:bodyPr>
          <a:lstStyle/>
          <a:p>
            <a:r>
              <a:rPr lang="en-US" sz="1200" dirty="0" smtClean="0"/>
              <a:t>Takeaway:</a:t>
            </a:r>
          </a:p>
          <a:p>
            <a:pPr marL="285750" indent="-285750">
              <a:buFont typeface="Wingdings" panose="05000000000000000000" pitchFamily="2" charset="2"/>
              <a:buChar char="Ø"/>
            </a:pPr>
            <a:r>
              <a:rPr lang="en-US" sz="1200" dirty="0" smtClean="0"/>
              <a:t>There is likely a higher correlation amongst states with a high policy count and high percentage of total claims. </a:t>
            </a:r>
          </a:p>
          <a:p>
            <a:pPr marL="285750" indent="-285750">
              <a:buFont typeface="Wingdings" panose="05000000000000000000" pitchFamily="2" charset="2"/>
              <a:buChar char="Ø"/>
            </a:pPr>
            <a:r>
              <a:rPr lang="en-US" sz="1200" dirty="0" smtClean="0"/>
              <a:t>A low policy count for any one state is a limitation of this data set in our ability to generalize to unknown examples. </a:t>
            </a:r>
          </a:p>
        </p:txBody>
      </p:sp>
    </p:spTree>
    <p:extLst>
      <p:ext uri="{BB962C8B-B14F-4D97-AF65-F5344CB8AC3E}">
        <p14:creationId xmlns:p14="http://schemas.microsoft.com/office/powerpoint/2010/main" val="563796429"/>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79006" y="88964"/>
            <a:ext cx="9746322" cy="707886"/>
          </a:xfrm>
          <a:prstGeom prst="rect">
            <a:avLst/>
          </a:prstGeom>
          <a:noFill/>
        </p:spPr>
        <p:txBody>
          <a:bodyPr wrap="none" rtlCol="0">
            <a:spAutoFit/>
          </a:bodyPr>
          <a:lstStyle/>
          <a:p>
            <a:r>
              <a:rPr lang="en-US" sz="4000" dirty="0" smtClean="0"/>
              <a:t>SECTION  IV: </a:t>
            </a:r>
            <a:r>
              <a:rPr lang="en-US" sz="4000" i="1" dirty="0" smtClean="0"/>
              <a:t>^ </a:t>
            </a:r>
            <a:r>
              <a:rPr lang="en-US" sz="4000" i="1" dirty="0" err="1" smtClean="0"/>
              <a:t>Empl</a:t>
            </a:r>
            <a:r>
              <a:rPr lang="en-US" sz="4000" i="1" dirty="0" smtClean="0"/>
              <a:t>. Count </a:t>
            </a:r>
            <a:r>
              <a:rPr lang="en-US" sz="4000" i="1" dirty="0"/>
              <a:t>&amp; Claim Incidence </a:t>
            </a:r>
          </a:p>
        </p:txBody>
      </p:sp>
      <p:pic>
        <p:nvPicPr>
          <p:cNvPr id="6" name="Picture 5"/>
          <p:cNvPicPr>
            <a:picLocks noChangeAspect="1"/>
          </p:cNvPicPr>
          <p:nvPr/>
        </p:nvPicPr>
        <p:blipFill>
          <a:blip r:embed="rId3"/>
          <a:stretch>
            <a:fillRect/>
          </a:stretch>
        </p:blipFill>
        <p:spPr>
          <a:xfrm>
            <a:off x="1533832" y="1248508"/>
            <a:ext cx="4889025" cy="5174273"/>
          </a:xfrm>
          <a:prstGeom prst="rect">
            <a:avLst/>
          </a:prstGeom>
        </p:spPr>
      </p:pic>
      <p:pic>
        <p:nvPicPr>
          <p:cNvPr id="7" name="Picture 6"/>
          <p:cNvPicPr>
            <a:picLocks noChangeAspect="1"/>
          </p:cNvPicPr>
          <p:nvPr/>
        </p:nvPicPr>
        <p:blipFill>
          <a:blip r:embed="rId4"/>
          <a:stretch>
            <a:fillRect/>
          </a:stretch>
        </p:blipFill>
        <p:spPr>
          <a:xfrm>
            <a:off x="6734175" y="1362808"/>
            <a:ext cx="3524250" cy="2381250"/>
          </a:xfrm>
          <a:prstGeom prst="rect">
            <a:avLst/>
          </a:prstGeom>
        </p:spPr>
      </p:pic>
      <p:sp>
        <p:nvSpPr>
          <p:cNvPr id="2" name="TextBox 1"/>
          <p:cNvSpPr txBox="1"/>
          <p:nvPr/>
        </p:nvSpPr>
        <p:spPr>
          <a:xfrm rot="16200000">
            <a:off x="217065" y="3330569"/>
            <a:ext cx="2325757" cy="307777"/>
          </a:xfrm>
          <a:prstGeom prst="rect">
            <a:avLst/>
          </a:prstGeom>
          <a:noFill/>
        </p:spPr>
        <p:txBody>
          <a:bodyPr wrap="square" rtlCol="0">
            <a:spAutoFit/>
          </a:bodyPr>
          <a:lstStyle/>
          <a:p>
            <a:r>
              <a:rPr lang="en-US" sz="1400" dirty="0" smtClean="0"/>
              <a:t>% Claims per grouping</a:t>
            </a:r>
            <a:endParaRPr lang="en-US" sz="1400" dirty="0"/>
          </a:p>
        </p:txBody>
      </p:sp>
      <p:sp>
        <p:nvSpPr>
          <p:cNvPr id="8" name="TextBox 7"/>
          <p:cNvSpPr txBox="1"/>
          <p:nvPr/>
        </p:nvSpPr>
        <p:spPr>
          <a:xfrm>
            <a:off x="6818067" y="4355441"/>
            <a:ext cx="4514341" cy="2400657"/>
          </a:xfrm>
          <a:prstGeom prst="rect">
            <a:avLst/>
          </a:prstGeom>
          <a:noFill/>
        </p:spPr>
        <p:txBody>
          <a:bodyPr wrap="square" rtlCol="0">
            <a:spAutoFit/>
          </a:bodyPr>
          <a:lstStyle/>
          <a:p>
            <a:r>
              <a:rPr lang="en-US" sz="1500" dirty="0" smtClean="0"/>
              <a:t>Takeaway:</a:t>
            </a:r>
          </a:p>
          <a:p>
            <a:pPr marL="285750" indent="-285750">
              <a:buFontTx/>
              <a:buChar char="-"/>
            </a:pPr>
            <a:r>
              <a:rPr lang="en-US" sz="1500" dirty="0" smtClean="0"/>
              <a:t>Only 21% of companies had a change in their employee count.  4% had decreases and 17% increases with 79% showing no change. </a:t>
            </a:r>
          </a:p>
          <a:p>
            <a:pPr marL="285750" indent="-285750">
              <a:buFontTx/>
              <a:buChar char="-"/>
            </a:pPr>
            <a:r>
              <a:rPr lang="en-US" sz="1500" dirty="0" smtClean="0"/>
              <a:t>Companies with a positive increase in their employee base were actually more likely to  get sued than those with a decrease. </a:t>
            </a:r>
          </a:p>
          <a:p>
            <a:pPr marL="285750" indent="-285750">
              <a:buFontTx/>
              <a:buChar char="-"/>
            </a:pPr>
            <a:r>
              <a:rPr lang="en-US" sz="1500" dirty="0" smtClean="0"/>
              <a:t>This feature may be limited in the number of samples than showed a ^ in their employee base. </a:t>
            </a:r>
          </a:p>
          <a:p>
            <a:endParaRPr lang="en-US" sz="1500" dirty="0"/>
          </a:p>
        </p:txBody>
      </p:sp>
    </p:spTree>
    <p:extLst>
      <p:ext uri="{BB962C8B-B14F-4D97-AF65-F5344CB8AC3E}">
        <p14:creationId xmlns:p14="http://schemas.microsoft.com/office/powerpoint/2010/main" val="327372631"/>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79006" y="88964"/>
            <a:ext cx="9454448" cy="707886"/>
          </a:xfrm>
          <a:prstGeom prst="rect">
            <a:avLst/>
          </a:prstGeom>
          <a:noFill/>
        </p:spPr>
        <p:txBody>
          <a:bodyPr wrap="none" rtlCol="0">
            <a:spAutoFit/>
          </a:bodyPr>
          <a:lstStyle/>
          <a:p>
            <a:r>
              <a:rPr lang="en-US" sz="4000" dirty="0" smtClean="0"/>
              <a:t>SECTION  IV: ^ Revenues &amp;  Claim Incidence</a:t>
            </a:r>
            <a:endParaRPr lang="en-US" sz="4000" i="1" dirty="0"/>
          </a:p>
        </p:txBody>
      </p:sp>
      <p:pic>
        <p:nvPicPr>
          <p:cNvPr id="2" name="Picture 1"/>
          <p:cNvPicPr>
            <a:picLocks noChangeAspect="1"/>
          </p:cNvPicPr>
          <p:nvPr/>
        </p:nvPicPr>
        <p:blipFill>
          <a:blip r:embed="rId3"/>
          <a:stretch>
            <a:fillRect/>
          </a:stretch>
        </p:blipFill>
        <p:spPr>
          <a:xfrm>
            <a:off x="1655152" y="1209150"/>
            <a:ext cx="4912702" cy="5368590"/>
          </a:xfrm>
          <a:prstGeom prst="rect">
            <a:avLst/>
          </a:prstGeom>
        </p:spPr>
      </p:pic>
      <p:pic>
        <p:nvPicPr>
          <p:cNvPr id="3" name="Picture 2"/>
          <p:cNvPicPr>
            <a:picLocks noChangeAspect="1"/>
          </p:cNvPicPr>
          <p:nvPr/>
        </p:nvPicPr>
        <p:blipFill>
          <a:blip r:embed="rId4"/>
          <a:stretch>
            <a:fillRect/>
          </a:stretch>
        </p:blipFill>
        <p:spPr>
          <a:xfrm>
            <a:off x="6818067" y="1371233"/>
            <a:ext cx="3514725" cy="2409825"/>
          </a:xfrm>
          <a:prstGeom prst="rect">
            <a:avLst/>
          </a:prstGeom>
        </p:spPr>
      </p:pic>
      <p:sp>
        <p:nvSpPr>
          <p:cNvPr id="5" name="TextBox 4"/>
          <p:cNvSpPr txBox="1"/>
          <p:nvPr/>
        </p:nvSpPr>
        <p:spPr>
          <a:xfrm rot="16200000">
            <a:off x="262239" y="3221238"/>
            <a:ext cx="2325757" cy="307777"/>
          </a:xfrm>
          <a:prstGeom prst="rect">
            <a:avLst/>
          </a:prstGeom>
          <a:noFill/>
        </p:spPr>
        <p:txBody>
          <a:bodyPr wrap="square" rtlCol="0">
            <a:spAutoFit/>
          </a:bodyPr>
          <a:lstStyle/>
          <a:p>
            <a:r>
              <a:rPr lang="en-US" sz="1400" dirty="0" smtClean="0"/>
              <a:t>% Claims per grouping</a:t>
            </a:r>
            <a:endParaRPr lang="en-US" sz="1400" dirty="0"/>
          </a:p>
        </p:txBody>
      </p:sp>
      <p:sp>
        <p:nvSpPr>
          <p:cNvPr id="7" name="TextBox 6"/>
          <p:cNvSpPr txBox="1"/>
          <p:nvPr/>
        </p:nvSpPr>
        <p:spPr>
          <a:xfrm>
            <a:off x="6818067" y="4154916"/>
            <a:ext cx="4514341" cy="2631490"/>
          </a:xfrm>
          <a:prstGeom prst="rect">
            <a:avLst/>
          </a:prstGeom>
          <a:noFill/>
        </p:spPr>
        <p:txBody>
          <a:bodyPr wrap="square" rtlCol="0">
            <a:spAutoFit/>
          </a:bodyPr>
          <a:lstStyle/>
          <a:p>
            <a:r>
              <a:rPr lang="en-US" sz="1500" dirty="0" smtClean="0"/>
              <a:t>Takeaway:</a:t>
            </a:r>
          </a:p>
          <a:p>
            <a:pPr marL="285750" indent="-285750">
              <a:buFontTx/>
              <a:buChar char="-"/>
            </a:pPr>
            <a:r>
              <a:rPr lang="en-US" sz="1500" dirty="0" smtClean="0"/>
              <a:t>86% showed a change in revenues, 16% negative and 70% positive. </a:t>
            </a:r>
          </a:p>
          <a:p>
            <a:pPr marL="285750" indent="-285750">
              <a:buFontTx/>
              <a:buChar char="-"/>
            </a:pPr>
            <a:r>
              <a:rPr lang="en-US" sz="1500" dirty="0" smtClean="0"/>
              <a:t>That being said, there was little difference in the incidence of claims for those companies that had negative no change, with a slight difference, 3% in those that showed an increase. </a:t>
            </a:r>
          </a:p>
          <a:p>
            <a:pPr marL="285750" indent="-285750">
              <a:buFontTx/>
              <a:buChar char="-"/>
            </a:pPr>
            <a:r>
              <a:rPr lang="en-US" sz="1500" dirty="0" smtClean="0"/>
              <a:t>There may be a potential to look at combining the change in revenue and employee variables to see if there are any further relationships that can be discovered </a:t>
            </a:r>
            <a:endParaRPr lang="en-US" sz="1500" dirty="0"/>
          </a:p>
        </p:txBody>
      </p:sp>
    </p:spTree>
    <p:extLst>
      <p:ext uri="{BB962C8B-B14F-4D97-AF65-F5344CB8AC3E}">
        <p14:creationId xmlns:p14="http://schemas.microsoft.com/office/powerpoint/2010/main" val="2916700834"/>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724" y="1629475"/>
            <a:ext cx="8753475" cy="4708981"/>
          </a:xfrm>
          <a:prstGeom prst="rect">
            <a:avLst/>
          </a:prstGeom>
          <a:noFill/>
        </p:spPr>
        <p:txBody>
          <a:bodyPr wrap="square" rtlCol="0">
            <a:spAutoFit/>
          </a:bodyPr>
          <a:lstStyle/>
          <a:p>
            <a:r>
              <a:rPr lang="en-US" sz="2000" b="1" dirty="0" smtClean="0"/>
              <a:t>Key Takeaways</a:t>
            </a:r>
            <a:r>
              <a:rPr lang="en-US" sz="2000" dirty="0" smtClean="0"/>
              <a:t>:</a:t>
            </a:r>
          </a:p>
          <a:p>
            <a:endParaRPr lang="en-US" sz="2000" dirty="0" smtClean="0"/>
          </a:p>
          <a:p>
            <a:pPr marL="342900" indent="-342900">
              <a:lnSpc>
                <a:spcPct val="150000"/>
              </a:lnSpc>
              <a:buFont typeface="Wingdings" panose="05000000000000000000" pitchFamily="2" charset="2"/>
              <a:buChar char="Ø"/>
            </a:pPr>
            <a:r>
              <a:rPr lang="en-US" sz="2000" dirty="0" smtClean="0"/>
              <a:t>Data preparation for machine learning takes a long time.</a:t>
            </a:r>
          </a:p>
          <a:p>
            <a:pPr marL="342900" indent="-342900">
              <a:lnSpc>
                <a:spcPct val="150000"/>
              </a:lnSpc>
              <a:buFont typeface="Wingdings" panose="05000000000000000000" pitchFamily="2" charset="2"/>
              <a:buChar char="Ø"/>
            </a:pPr>
            <a:r>
              <a:rPr lang="en-US" sz="2000" dirty="0" smtClean="0"/>
              <a:t> There appears to be a linear relationship between revenues/employee count and the incidence of EPL claims.</a:t>
            </a:r>
          </a:p>
          <a:p>
            <a:pPr marL="342900" indent="-342900">
              <a:lnSpc>
                <a:spcPct val="150000"/>
              </a:lnSpc>
              <a:buFont typeface="Wingdings" panose="05000000000000000000" pitchFamily="2" charset="2"/>
              <a:buChar char="Ø"/>
            </a:pPr>
            <a:r>
              <a:rPr lang="en-US" sz="2000" dirty="0" smtClean="0"/>
              <a:t>There appears to be a clear relationship between the industry and state in which a company resides and the incidence of claims.  </a:t>
            </a:r>
          </a:p>
          <a:p>
            <a:pPr marL="342900" indent="-342900">
              <a:lnSpc>
                <a:spcPct val="150000"/>
              </a:lnSpc>
              <a:buFont typeface="Wingdings" panose="05000000000000000000" pitchFamily="2" charset="2"/>
              <a:buChar char="Ø"/>
            </a:pPr>
            <a:r>
              <a:rPr lang="en-US" sz="2000" dirty="0" smtClean="0"/>
              <a:t>Little if any relationship was seen between the increase/decrease in revenues/employee count and the incidence of claims. </a:t>
            </a:r>
          </a:p>
          <a:p>
            <a:pPr marL="342900" indent="-342900">
              <a:lnSpc>
                <a:spcPct val="150000"/>
              </a:lnSpc>
              <a:buFont typeface="Wingdings" panose="05000000000000000000" pitchFamily="2" charset="2"/>
              <a:buChar char="Ø"/>
            </a:pPr>
            <a:r>
              <a:rPr lang="en-US" sz="2000" dirty="0" smtClean="0"/>
              <a:t>This dataset may be limited by its size. </a:t>
            </a:r>
          </a:p>
          <a:p>
            <a:endParaRPr lang="en-US" sz="2000" dirty="0" smtClean="0"/>
          </a:p>
        </p:txBody>
      </p:sp>
      <p:sp>
        <p:nvSpPr>
          <p:cNvPr id="3" name="TextBox 2"/>
          <p:cNvSpPr txBox="1"/>
          <p:nvPr/>
        </p:nvSpPr>
        <p:spPr>
          <a:xfrm>
            <a:off x="1609725" y="180975"/>
            <a:ext cx="6822189" cy="707886"/>
          </a:xfrm>
          <a:prstGeom prst="rect">
            <a:avLst/>
          </a:prstGeom>
          <a:noFill/>
        </p:spPr>
        <p:txBody>
          <a:bodyPr wrap="none" rtlCol="0">
            <a:spAutoFit/>
          </a:bodyPr>
          <a:lstStyle/>
          <a:p>
            <a:r>
              <a:rPr lang="en-US" sz="4000" dirty="0" smtClean="0"/>
              <a:t>SECTION V:  KEY TAKEAWAYS</a:t>
            </a:r>
            <a:endParaRPr lang="en-US" sz="4000" dirty="0"/>
          </a:p>
        </p:txBody>
      </p:sp>
    </p:spTree>
    <p:extLst>
      <p:ext uri="{BB962C8B-B14F-4D97-AF65-F5344CB8AC3E}">
        <p14:creationId xmlns:p14="http://schemas.microsoft.com/office/powerpoint/2010/main" val="528448270"/>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725" y="1585513"/>
            <a:ext cx="9213988" cy="2862322"/>
          </a:xfrm>
          <a:prstGeom prst="rect">
            <a:avLst/>
          </a:prstGeom>
          <a:noFill/>
        </p:spPr>
        <p:txBody>
          <a:bodyPr wrap="square" rtlCol="0">
            <a:spAutoFit/>
          </a:bodyPr>
          <a:lstStyle/>
          <a:p>
            <a:r>
              <a:rPr lang="en-US" b="1" dirty="0" smtClean="0"/>
              <a:t>Phase I</a:t>
            </a:r>
          </a:p>
          <a:p>
            <a:pPr marL="400050" indent="-400050">
              <a:buFont typeface="+mj-lt"/>
              <a:buAutoNum type="romanUcPeriod"/>
            </a:pPr>
            <a:r>
              <a:rPr lang="en-US" dirty="0" smtClean="0"/>
              <a:t>Business Problem</a:t>
            </a:r>
          </a:p>
          <a:p>
            <a:pPr marL="400050" indent="-400050">
              <a:buFont typeface="+mj-lt"/>
              <a:buAutoNum type="romanUcPeriod"/>
            </a:pPr>
            <a:r>
              <a:rPr lang="en-US" dirty="0" smtClean="0"/>
              <a:t>Data Preparation</a:t>
            </a:r>
          </a:p>
          <a:p>
            <a:pPr marL="400050" indent="-400050">
              <a:buFont typeface="+mj-lt"/>
              <a:buAutoNum type="romanUcPeriod"/>
            </a:pPr>
            <a:r>
              <a:rPr lang="en-US" dirty="0" smtClean="0"/>
              <a:t>Analytics Based Table</a:t>
            </a:r>
          </a:p>
          <a:p>
            <a:pPr marL="400050" indent="-400050">
              <a:buFont typeface="+mj-lt"/>
              <a:buAutoNum type="romanUcPeriod"/>
            </a:pPr>
            <a:r>
              <a:rPr lang="en-US" dirty="0" smtClean="0"/>
              <a:t>Data Analysis</a:t>
            </a:r>
          </a:p>
          <a:p>
            <a:pPr marL="400050" indent="-400050">
              <a:buFont typeface="+mj-lt"/>
              <a:buAutoNum type="romanUcPeriod"/>
            </a:pPr>
            <a:r>
              <a:rPr lang="en-US" dirty="0" smtClean="0"/>
              <a:t>Key Takeaways </a:t>
            </a:r>
          </a:p>
          <a:p>
            <a:endParaRPr lang="en-US" dirty="0" smtClean="0"/>
          </a:p>
          <a:p>
            <a:r>
              <a:rPr lang="en-US" b="1" dirty="0" smtClean="0"/>
              <a:t>Phase II</a:t>
            </a:r>
            <a:endParaRPr lang="en-US" dirty="0" smtClean="0"/>
          </a:p>
          <a:p>
            <a:pPr marL="400050" indent="-400050">
              <a:buFont typeface="+mj-lt"/>
              <a:buAutoNum type="romanUcPeriod"/>
            </a:pPr>
            <a:endParaRPr lang="en-US" dirty="0" smtClean="0"/>
          </a:p>
          <a:p>
            <a:endParaRPr lang="en-US" dirty="0" smtClean="0"/>
          </a:p>
        </p:txBody>
      </p:sp>
      <p:sp>
        <p:nvSpPr>
          <p:cNvPr id="3" name="TextBox 2"/>
          <p:cNvSpPr txBox="1"/>
          <p:nvPr/>
        </p:nvSpPr>
        <p:spPr>
          <a:xfrm>
            <a:off x="1609725" y="180975"/>
            <a:ext cx="4950009" cy="707886"/>
          </a:xfrm>
          <a:prstGeom prst="rect">
            <a:avLst/>
          </a:prstGeom>
          <a:noFill/>
        </p:spPr>
        <p:txBody>
          <a:bodyPr wrap="none" rtlCol="0">
            <a:spAutoFit/>
          </a:bodyPr>
          <a:lstStyle/>
          <a:p>
            <a:r>
              <a:rPr lang="en-US" sz="4000" dirty="0" smtClean="0"/>
              <a:t>TABLE OF CONTENTS</a:t>
            </a:r>
            <a:endParaRPr lang="en-US" sz="4000" dirty="0"/>
          </a:p>
        </p:txBody>
      </p:sp>
    </p:spTree>
    <p:extLst>
      <p:ext uri="{BB962C8B-B14F-4D97-AF65-F5344CB8AC3E}">
        <p14:creationId xmlns:p14="http://schemas.microsoft.com/office/powerpoint/2010/main" val="1491775055"/>
      </p:ext>
    </p:extLst>
  </p:cSld>
  <p:clrMapOvr>
    <a:masterClrMapping/>
  </p:clrMapOvr>
  <p:transition spd="slow">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725" y="1400983"/>
            <a:ext cx="8753475" cy="2246769"/>
          </a:xfrm>
          <a:prstGeom prst="rect">
            <a:avLst/>
          </a:prstGeom>
          <a:noFill/>
        </p:spPr>
        <p:txBody>
          <a:bodyPr wrap="square" rtlCol="0">
            <a:spAutoFit/>
          </a:bodyPr>
          <a:lstStyle/>
          <a:p>
            <a:r>
              <a:rPr lang="en-US" sz="2000" b="1" dirty="0" smtClean="0"/>
              <a:t>Objective:</a:t>
            </a:r>
          </a:p>
          <a:p>
            <a:pPr marL="342900" indent="-342900">
              <a:buFont typeface="Wingdings" panose="05000000000000000000" pitchFamily="2" charset="2"/>
              <a:buChar char="Ø"/>
            </a:pPr>
            <a:r>
              <a:rPr lang="en-US" sz="2000" dirty="0" smtClean="0"/>
              <a:t>A Machine Learning approach to predicting EPL Claims. </a:t>
            </a:r>
          </a:p>
          <a:p>
            <a:endParaRPr lang="en-US" sz="2000" b="1" dirty="0" smtClean="0"/>
          </a:p>
          <a:p>
            <a:r>
              <a:rPr lang="en-US" sz="2000" b="1" dirty="0" smtClean="0"/>
              <a:t>Characteristics of Problem &amp; Data</a:t>
            </a:r>
          </a:p>
          <a:p>
            <a:pPr marL="342900" indent="-342900">
              <a:buFont typeface="Wingdings" panose="05000000000000000000" pitchFamily="2" charset="2"/>
              <a:buChar char="Ø"/>
            </a:pPr>
            <a:r>
              <a:rPr lang="en-US" sz="2000" dirty="0" smtClean="0"/>
              <a:t>Problem: 			Classification</a:t>
            </a:r>
          </a:p>
          <a:p>
            <a:pPr marL="342900" indent="-342900">
              <a:buFont typeface="Wingdings" panose="05000000000000000000" pitchFamily="2" charset="2"/>
              <a:buChar char="Ø"/>
            </a:pPr>
            <a:r>
              <a:rPr lang="en-US" sz="2000" dirty="0" smtClean="0"/>
              <a:t>Data: 			More </a:t>
            </a:r>
            <a:r>
              <a:rPr lang="en-US" sz="2000" dirty="0"/>
              <a:t>c</a:t>
            </a:r>
            <a:r>
              <a:rPr lang="en-US" sz="2000" dirty="0" smtClean="0"/>
              <a:t>ategorical than numerical </a:t>
            </a:r>
          </a:p>
          <a:p>
            <a:pPr marL="342900" indent="-342900">
              <a:buFont typeface="Wingdings" panose="05000000000000000000" pitchFamily="2" charset="2"/>
              <a:buChar char="Ø"/>
            </a:pPr>
            <a:r>
              <a:rPr lang="en-US" sz="2000" dirty="0" smtClean="0"/>
              <a:t>Relationship: 		Possibly non-linear</a:t>
            </a:r>
          </a:p>
        </p:txBody>
      </p:sp>
      <p:sp>
        <p:nvSpPr>
          <p:cNvPr id="3" name="TextBox 2"/>
          <p:cNvSpPr txBox="1"/>
          <p:nvPr/>
        </p:nvSpPr>
        <p:spPr>
          <a:xfrm>
            <a:off x="1609725" y="180975"/>
            <a:ext cx="10023065" cy="707886"/>
          </a:xfrm>
          <a:prstGeom prst="rect">
            <a:avLst/>
          </a:prstGeom>
          <a:noFill/>
        </p:spPr>
        <p:txBody>
          <a:bodyPr wrap="none" rtlCol="0">
            <a:spAutoFit/>
          </a:bodyPr>
          <a:lstStyle/>
          <a:p>
            <a:r>
              <a:rPr lang="en-US" sz="4000" dirty="0" smtClean="0"/>
              <a:t>MACHINE LEARNING ALGORIGM SELECTION</a:t>
            </a:r>
            <a:endParaRPr lang="en-US" sz="4000" dirty="0"/>
          </a:p>
        </p:txBody>
      </p:sp>
      <p:sp>
        <p:nvSpPr>
          <p:cNvPr id="5" name="TextBox 4"/>
          <p:cNvSpPr txBox="1"/>
          <p:nvPr/>
        </p:nvSpPr>
        <p:spPr>
          <a:xfrm>
            <a:off x="1609725" y="4007132"/>
            <a:ext cx="3033542" cy="1631216"/>
          </a:xfrm>
          <a:prstGeom prst="rect">
            <a:avLst/>
          </a:prstGeom>
          <a:noFill/>
        </p:spPr>
        <p:txBody>
          <a:bodyPr wrap="square" rtlCol="0">
            <a:spAutoFit/>
          </a:bodyPr>
          <a:lstStyle/>
          <a:p>
            <a:r>
              <a:rPr lang="en-US" sz="2000" b="1" dirty="0" smtClean="0"/>
              <a:t>Models:</a:t>
            </a:r>
          </a:p>
          <a:p>
            <a:pPr marL="514350" indent="-514350">
              <a:buFont typeface="+mj-lt"/>
              <a:buAutoNum type="romanUcPeriod"/>
            </a:pPr>
            <a:r>
              <a:rPr lang="en-US" sz="2000" dirty="0" smtClean="0"/>
              <a:t>Decision Tree</a:t>
            </a:r>
          </a:p>
          <a:p>
            <a:pPr marL="514350" indent="-514350">
              <a:buFont typeface="+mj-lt"/>
              <a:buAutoNum type="romanUcPeriod"/>
            </a:pPr>
            <a:r>
              <a:rPr lang="en-US" sz="2000" dirty="0" smtClean="0"/>
              <a:t>Random Forest</a:t>
            </a:r>
          </a:p>
          <a:p>
            <a:pPr marL="514350" indent="-514350">
              <a:buFont typeface="+mj-lt"/>
              <a:buAutoNum type="romanUcPeriod"/>
            </a:pPr>
            <a:r>
              <a:rPr lang="en-US" sz="2000" dirty="0" smtClean="0"/>
              <a:t>Nearest Neighbor</a:t>
            </a:r>
          </a:p>
          <a:p>
            <a:pPr marL="514350" indent="-514350">
              <a:buFont typeface="+mj-lt"/>
              <a:buAutoNum type="romanUcPeriod"/>
            </a:pPr>
            <a:r>
              <a:rPr lang="en-US" sz="2000" dirty="0" smtClean="0"/>
              <a:t>Naïve Bayes</a:t>
            </a:r>
          </a:p>
        </p:txBody>
      </p:sp>
      <p:sp>
        <p:nvSpPr>
          <p:cNvPr id="6" name="TextBox 5"/>
          <p:cNvSpPr txBox="1"/>
          <p:nvPr/>
        </p:nvSpPr>
        <p:spPr>
          <a:xfrm>
            <a:off x="4927440" y="4007132"/>
            <a:ext cx="3841589" cy="1631216"/>
          </a:xfrm>
          <a:prstGeom prst="rect">
            <a:avLst/>
          </a:prstGeom>
          <a:noFill/>
        </p:spPr>
        <p:txBody>
          <a:bodyPr wrap="square" rtlCol="0">
            <a:spAutoFit/>
          </a:bodyPr>
          <a:lstStyle/>
          <a:p>
            <a:r>
              <a:rPr lang="en-US" sz="2000" b="1" dirty="0" smtClean="0"/>
              <a:t>Strengths:</a:t>
            </a:r>
          </a:p>
          <a:p>
            <a:pPr marL="514350" indent="-514350">
              <a:buFont typeface="+mj-lt"/>
              <a:buAutoNum type="romanUcPeriod"/>
            </a:pPr>
            <a:r>
              <a:rPr lang="en-US" sz="2000" dirty="0" smtClean="0"/>
              <a:t>White-box</a:t>
            </a:r>
          </a:p>
          <a:p>
            <a:pPr marL="514350" indent="-514350">
              <a:buFont typeface="+mj-lt"/>
              <a:buAutoNum type="romanUcPeriod"/>
            </a:pPr>
            <a:r>
              <a:rPr lang="en-US" sz="2000" dirty="0" smtClean="0"/>
              <a:t>Classifiers</a:t>
            </a:r>
          </a:p>
          <a:p>
            <a:pPr marL="514350" indent="-514350">
              <a:buFont typeface="+mj-lt"/>
              <a:buAutoNum type="romanUcPeriod"/>
            </a:pPr>
            <a:r>
              <a:rPr lang="en-US" sz="2000" dirty="0" smtClean="0"/>
              <a:t>Simplistic</a:t>
            </a:r>
          </a:p>
          <a:p>
            <a:endParaRPr lang="en-US" sz="2000" dirty="0" smtClean="0"/>
          </a:p>
        </p:txBody>
      </p:sp>
    </p:spTree>
    <p:extLst>
      <p:ext uri="{BB962C8B-B14F-4D97-AF65-F5344CB8AC3E}">
        <p14:creationId xmlns:p14="http://schemas.microsoft.com/office/powerpoint/2010/main" val="1923167115"/>
      </p:ext>
    </p:extLst>
  </p:cSld>
  <p:clrMapOvr>
    <a:masterClrMapping/>
  </p:clrMapOvr>
  <p:transition spd="slow">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9725" y="180975"/>
            <a:ext cx="5661806" cy="707886"/>
          </a:xfrm>
          <a:prstGeom prst="rect">
            <a:avLst/>
          </a:prstGeom>
          <a:noFill/>
        </p:spPr>
        <p:txBody>
          <a:bodyPr wrap="none" rtlCol="0">
            <a:spAutoFit/>
          </a:bodyPr>
          <a:lstStyle/>
          <a:p>
            <a:r>
              <a:rPr lang="en-US" sz="4000" dirty="0" smtClean="0"/>
              <a:t>TEST / TRAIN APPROACH</a:t>
            </a:r>
            <a:endParaRPr lang="en-US" sz="4000" dirty="0"/>
          </a:p>
        </p:txBody>
      </p:sp>
      <p:sp>
        <p:nvSpPr>
          <p:cNvPr id="4" name="TextBox 3"/>
          <p:cNvSpPr txBox="1"/>
          <p:nvPr/>
        </p:nvSpPr>
        <p:spPr>
          <a:xfrm>
            <a:off x="1609725" y="1320846"/>
            <a:ext cx="6215430" cy="707886"/>
          </a:xfrm>
          <a:prstGeom prst="rect">
            <a:avLst/>
          </a:prstGeom>
          <a:noFill/>
        </p:spPr>
        <p:txBody>
          <a:bodyPr wrap="square" rtlCol="0">
            <a:spAutoFit/>
          </a:bodyPr>
          <a:lstStyle/>
          <a:p>
            <a:endParaRPr lang="en-US" sz="2000" dirty="0" smtClean="0"/>
          </a:p>
          <a:p>
            <a:pPr marL="342900" indent="-342900">
              <a:buFont typeface="Courier New" panose="02070309020205020404" pitchFamily="49" charset="0"/>
              <a:buChar char="o"/>
            </a:pPr>
            <a:endParaRPr lang="en-US" sz="2000" dirty="0" smtClean="0"/>
          </a:p>
        </p:txBody>
      </p:sp>
      <p:sp>
        <p:nvSpPr>
          <p:cNvPr id="2" name="Rectangle 1"/>
          <p:cNvSpPr/>
          <p:nvPr/>
        </p:nvSpPr>
        <p:spPr>
          <a:xfrm>
            <a:off x="1663794" y="1145869"/>
            <a:ext cx="10144465" cy="4401205"/>
          </a:xfrm>
          <a:prstGeom prst="rect">
            <a:avLst/>
          </a:prstGeom>
        </p:spPr>
        <p:txBody>
          <a:bodyPr wrap="square">
            <a:spAutoFit/>
          </a:bodyPr>
          <a:lstStyle/>
          <a:p>
            <a:r>
              <a:rPr lang="en-US" sz="2000" b="1" dirty="0" smtClean="0"/>
              <a:t>Approach:</a:t>
            </a:r>
          </a:p>
          <a:p>
            <a:pPr marL="514350" indent="-514350">
              <a:buFont typeface="+mj-lt"/>
              <a:buAutoNum type="romanUcPeriod"/>
            </a:pPr>
            <a:r>
              <a:rPr lang="en-US" sz="2000" dirty="0" smtClean="0"/>
              <a:t>Train/test model w/ no </a:t>
            </a:r>
            <a:r>
              <a:rPr lang="en-US" sz="2000" dirty="0"/>
              <a:t>m</a:t>
            </a:r>
            <a:r>
              <a:rPr lang="en-US" sz="2000" dirty="0" smtClean="0"/>
              <a:t>odifications </a:t>
            </a:r>
          </a:p>
          <a:p>
            <a:pPr marL="514350" indent="-514350">
              <a:buFont typeface="+mj-lt"/>
              <a:buAutoNum type="romanUcPeriod"/>
            </a:pPr>
            <a:r>
              <a:rPr lang="en-US" sz="2000" dirty="0" smtClean="0"/>
              <a:t>Inspect results</a:t>
            </a:r>
          </a:p>
          <a:p>
            <a:pPr marL="514350" indent="-514350">
              <a:buFont typeface="+mj-lt"/>
              <a:buAutoNum type="romanUcPeriod"/>
            </a:pPr>
            <a:r>
              <a:rPr lang="en-US" sz="2000" dirty="0" smtClean="0"/>
              <a:t>Adjust parameters </a:t>
            </a:r>
          </a:p>
          <a:p>
            <a:pPr marL="514350" indent="-514350">
              <a:buFont typeface="+mj-lt"/>
              <a:buAutoNum type="romanUcPeriod"/>
            </a:pPr>
            <a:r>
              <a:rPr lang="en-US" sz="2000" dirty="0" smtClean="0"/>
              <a:t>Train/test</a:t>
            </a:r>
          </a:p>
          <a:p>
            <a:pPr marL="514350" indent="-514350">
              <a:buFont typeface="+mj-lt"/>
              <a:buAutoNum type="romanUcPeriod"/>
            </a:pPr>
            <a:r>
              <a:rPr lang="en-US" sz="2000" dirty="0" smtClean="0"/>
              <a:t>Opinion</a:t>
            </a:r>
          </a:p>
          <a:p>
            <a:endParaRPr lang="en-US" sz="2000" b="1" dirty="0" smtClean="0"/>
          </a:p>
          <a:p>
            <a:r>
              <a:rPr lang="en-US" sz="2000" b="1" dirty="0" smtClean="0"/>
              <a:t>Measurement</a:t>
            </a:r>
            <a:r>
              <a:rPr lang="en-US" sz="2000" dirty="0" smtClean="0"/>
              <a:t>:</a:t>
            </a:r>
          </a:p>
          <a:p>
            <a:pPr marL="342900" indent="-342900">
              <a:buFont typeface="Wingdings" panose="05000000000000000000" pitchFamily="2" charset="2"/>
              <a:buChar char="Ø"/>
            </a:pPr>
            <a:r>
              <a:rPr lang="en-US" sz="2000" dirty="0" smtClean="0"/>
              <a:t>Precision:		TP / (TP + TN)	</a:t>
            </a:r>
            <a:r>
              <a:rPr lang="en-US" sz="2000" i="1" dirty="0" smtClean="0"/>
              <a:t>How often the model correct when it predicts ‘True’</a:t>
            </a:r>
          </a:p>
          <a:p>
            <a:pPr marL="342900" indent="-342900">
              <a:buFont typeface="Wingdings" panose="05000000000000000000" pitchFamily="2" charset="2"/>
              <a:buChar char="Ø"/>
            </a:pPr>
            <a:r>
              <a:rPr lang="en-US" sz="2000" dirty="0" smtClean="0"/>
              <a:t>Accuracy:		(TP+TN) / N		</a:t>
            </a:r>
            <a:r>
              <a:rPr lang="en-US" sz="2000" i="1" dirty="0" smtClean="0"/>
              <a:t>Percentage of sample total we predicted correctly</a:t>
            </a:r>
          </a:p>
          <a:p>
            <a:pPr marL="342900" indent="-342900">
              <a:buFont typeface="Wingdings" panose="05000000000000000000" pitchFamily="2" charset="2"/>
              <a:buChar char="Ø"/>
            </a:pPr>
            <a:r>
              <a:rPr lang="en-US" sz="2000" dirty="0" smtClean="0"/>
              <a:t>Recall:		TP / (TP+FN)		</a:t>
            </a:r>
            <a:r>
              <a:rPr lang="en-US" sz="2000" i="1" dirty="0" smtClean="0"/>
              <a:t>Percentage of total true values our model predicted correctly</a:t>
            </a:r>
          </a:p>
          <a:p>
            <a:pPr marL="342900" indent="-342900">
              <a:buFont typeface="Wingdings" panose="05000000000000000000" pitchFamily="2" charset="2"/>
              <a:buChar char="Ø"/>
            </a:pPr>
            <a:r>
              <a:rPr lang="en-US" sz="2000" dirty="0" smtClean="0"/>
              <a:t>F1:			Mean P , R		</a:t>
            </a:r>
            <a:r>
              <a:rPr lang="en-US" sz="2000" i="1" dirty="0" smtClean="0"/>
              <a:t>Mean score of Precision and Recall</a:t>
            </a:r>
          </a:p>
          <a:p>
            <a:pPr marL="342900" indent="-342900">
              <a:buFont typeface="Wingdings" panose="05000000000000000000" pitchFamily="2" charset="2"/>
              <a:buChar char="Ø"/>
            </a:pPr>
            <a:endParaRPr lang="en-US" sz="2000" dirty="0"/>
          </a:p>
          <a:p>
            <a:r>
              <a:rPr lang="en-US" sz="2000" dirty="0" smtClean="0"/>
              <a:t>Most appropriate for our study = ‘Recall’ </a:t>
            </a:r>
          </a:p>
        </p:txBody>
      </p:sp>
      <p:sp>
        <p:nvSpPr>
          <p:cNvPr id="6" name="TextBox 5"/>
          <p:cNvSpPr txBox="1"/>
          <p:nvPr/>
        </p:nvSpPr>
        <p:spPr>
          <a:xfrm>
            <a:off x="5369398" y="2028732"/>
            <a:ext cx="4447309" cy="923330"/>
          </a:xfrm>
          <a:prstGeom prst="rect">
            <a:avLst/>
          </a:prstGeom>
          <a:noFill/>
        </p:spPr>
        <p:txBody>
          <a:bodyPr wrap="square" rtlCol="0">
            <a:spAutoFit/>
          </a:bodyPr>
          <a:lstStyle/>
          <a:p>
            <a:r>
              <a:rPr lang="en-US" i="1" dirty="0" smtClean="0">
                <a:solidFill>
                  <a:schemeClr val="accent1"/>
                </a:solidFill>
              </a:rPr>
              <a:t>Note: Decision Tree skipped parameter adjustment and went directly to Ensemble learning </a:t>
            </a:r>
            <a:endParaRPr lang="en-US" i="1" dirty="0">
              <a:solidFill>
                <a:schemeClr val="accent1"/>
              </a:solidFill>
            </a:endParaRPr>
          </a:p>
        </p:txBody>
      </p:sp>
    </p:spTree>
    <p:extLst>
      <p:ext uri="{BB962C8B-B14F-4D97-AF65-F5344CB8AC3E}">
        <p14:creationId xmlns:p14="http://schemas.microsoft.com/office/powerpoint/2010/main" val="1262538903"/>
      </p:ext>
    </p:extLst>
  </p:cSld>
  <p:clrMapOvr>
    <a:masterClrMapping/>
  </p:clrMapOvr>
  <p:transition spd="slow">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9725" y="180975"/>
            <a:ext cx="3740319" cy="707886"/>
          </a:xfrm>
          <a:prstGeom prst="rect">
            <a:avLst/>
          </a:prstGeom>
          <a:noFill/>
        </p:spPr>
        <p:txBody>
          <a:bodyPr wrap="none" rtlCol="0">
            <a:spAutoFit/>
          </a:bodyPr>
          <a:lstStyle/>
          <a:p>
            <a:r>
              <a:rPr lang="en-US" sz="4000" dirty="0" smtClean="0"/>
              <a:t>DECISION TREE</a:t>
            </a:r>
            <a:endParaRPr lang="en-US" sz="4000" dirty="0"/>
          </a:p>
        </p:txBody>
      </p:sp>
      <p:sp>
        <p:nvSpPr>
          <p:cNvPr id="4" name="TextBox 3"/>
          <p:cNvSpPr txBox="1"/>
          <p:nvPr/>
        </p:nvSpPr>
        <p:spPr>
          <a:xfrm>
            <a:off x="1849204" y="1265972"/>
            <a:ext cx="4720738" cy="1323439"/>
          </a:xfrm>
          <a:prstGeom prst="rect">
            <a:avLst/>
          </a:prstGeom>
          <a:noFill/>
        </p:spPr>
        <p:txBody>
          <a:bodyPr wrap="square" rtlCol="0">
            <a:spAutoFit/>
          </a:bodyPr>
          <a:lstStyle/>
          <a:p>
            <a:r>
              <a:rPr lang="en-US" sz="2000" b="1" dirty="0" smtClean="0"/>
              <a:t>Parameters</a:t>
            </a:r>
          </a:p>
          <a:p>
            <a:pPr marL="285750" indent="-285750">
              <a:buFont typeface="Wingdings" panose="05000000000000000000" pitchFamily="2" charset="2"/>
              <a:buChar char="Ø"/>
            </a:pPr>
            <a:r>
              <a:rPr lang="en-US" sz="2000" dirty="0" smtClean="0"/>
              <a:t>2293		Test Set</a:t>
            </a:r>
          </a:p>
          <a:p>
            <a:pPr marL="285750" indent="-285750">
              <a:buFont typeface="Wingdings" panose="05000000000000000000" pitchFamily="2" charset="2"/>
              <a:buChar char="Ø"/>
            </a:pPr>
            <a:r>
              <a:rPr lang="en-US" sz="2000" dirty="0" smtClean="0"/>
              <a:t>Tree 		Single, no modifications</a:t>
            </a:r>
          </a:p>
          <a:p>
            <a:endParaRPr lang="en-US" sz="2000" dirty="0" smtClean="0"/>
          </a:p>
        </p:txBody>
      </p:sp>
      <p:pic>
        <p:nvPicPr>
          <p:cNvPr id="2" name="Picture 1"/>
          <p:cNvPicPr>
            <a:picLocks noChangeAspect="1"/>
          </p:cNvPicPr>
          <p:nvPr/>
        </p:nvPicPr>
        <p:blipFill>
          <a:blip r:embed="rId3"/>
          <a:stretch>
            <a:fillRect/>
          </a:stretch>
        </p:blipFill>
        <p:spPr>
          <a:xfrm>
            <a:off x="6305523" y="1522154"/>
            <a:ext cx="5886478" cy="2609092"/>
          </a:xfrm>
          <a:prstGeom prst="rect">
            <a:avLst/>
          </a:prstGeom>
        </p:spPr>
      </p:pic>
      <p:sp>
        <p:nvSpPr>
          <p:cNvPr id="8" name="Rectangle 7"/>
          <p:cNvSpPr/>
          <p:nvPr/>
        </p:nvSpPr>
        <p:spPr>
          <a:xfrm>
            <a:off x="6239288" y="1193011"/>
            <a:ext cx="1705916" cy="369332"/>
          </a:xfrm>
          <a:prstGeom prst="rect">
            <a:avLst/>
          </a:prstGeom>
        </p:spPr>
        <p:txBody>
          <a:bodyPr wrap="none">
            <a:spAutoFit/>
          </a:bodyPr>
          <a:lstStyle/>
          <a:p>
            <a:r>
              <a:rPr lang="en-US" b="1" dirty="0" smtClean="0">
                <a:solidFill>
                  <a:schemeClr val="accent1">
                    <a:lumMod val="75000"/>
                  </a:schemeClr>
                </a:solidFill>
              </a:rPr>
              <a:t>TRAINING-SET</a:t>
            </a:r>
            <a:endParaRPr lang="en-US" b="1" dirty="0">
              <a:solidFill>
                <a:schemeClr val="accent1">
                  <a:lumMod val="75000"/>
                </a:schemeClr>
              </a:solidFill>
            </a:endParaRPr>
          </a:p>
        </p:txBody>
      </p:sp>
      <p:sp>
        <p:nvSpPr>
          <p:cNvPr id="6" name="TextBox 5"/>
          <p:cNvSpPr txBox="1"/>
          <p:nvPr/>
        </p:nvSpPr>
        <p:spPr>
          <a:xfrm>
            <a:off x="1849204" y="2880431"/>
            <a:ext cx="4720738" cy="1015663"/>
          </a:xfrm>
          <a:prstGeom prst="rect">
            <a:avLst/>
          </a:prstGeom>
          <a:noFill/>
        </p:spPr>
        <p:txBody>
          <a:bodyPr wrap="square" rtlCol="0">
            <a:spAutoFit/>
          </a:bodyPr>
          <a:lstStyle/>
          <a:p>
            <a:r>
              <a:rPr lang="en-US" sz="2000" b="1" dirty="0" smtClean="0"/>
              <a:t>Results</a:t>
            </a:r>
          </a:p>
          <a:p>
            <a:pPr marL="285750" indent="-285750">
              <a:buFont typeface="Wingdings" panose="05000000000000000000" pitchFamily="2" charset="2"/>
              <a:buChar char="Ø"/>
            </a:pPr>
            <a:r>
              <a:rPr lang="en-US" sz="2000" dirty="0" smtClean="0"/>
              <a:t>0.67	Recall Score for ‘1’</a:t>
            </a:r>
          </a:p>
          <a:p>
            <a:pPr marL="285750" indent="-285750">
              <a:buFont typeface="Wingdings" panose="05000000000000000000" pitchFamily="2" charset="2"/>
              <a:buChar char="Ø"/>
            </a:pPr>
            <a:endParaRPr lang="en-US" sz="2000" dirty="0" smtClean="0"/>
          </a:p>
        </p:txBody>
      </p:sp>
      <p:sp>
        <p:nvSpPr>
          <p:cNvPr id="5" name="Rectangle 4"/>
          <p:cNvSpPr/>
          <p:nvPr/>
        </p:nvSpPr>
        <p:spPr>
          <a:xfrm>
            <a:off x="1849204" y="4236067"/>
            <a:ext cx="6096000" cy="646331"/>
          </a:xfrm>
          <a:prstGeom prst="rect">
            <a:avLst/>
          </a:prstGeom>
        </p:spPr>
        <p:txBody>
          <a:bodyPr>
            <a:spAutoFit/>
          </a:bodyPr>
          <a:lstStyle/>
          <a:p>
            <a:r>
              <a:rPr lang="en-US" b="1" dirty="0" smtClean="0"/>
              <a:t>Observations </a:t>
            </a:r>
            <a:endParaRPr lang="en-US" b="1" dirty="0"/>
          </a:p>
          <a:p>
            <a:pPr marL="285750" indent="-285750">
              <a:buFont typeface="Wingdings" panose="05000000000000000000" pitchFamily="2" charset="2"/>
              <a:buChar char="Ø"/>
            </a:pPr>
            <a:r>
              <a:rPr lang="en-US" dirty="0" smtClean="0"/>
              <a:t>Possibly </a:t>
            </a:r>
            <a:r>
              <a:rPr lang="en-US" dirty="0"/>
              <a:t>under fitting </a:t>
            </a:r>
          </a:p>
        </p:txBody>
      </p:sp>
    </p:spTree>
    <p:extLst>
      <p:ext uri="{BB962C8B-B14F-4D97-AF65-F5344CB8AC3E}">
        <p14:creationId xmlns:p14="http://schemas.microsoft.com/office/powerpoint/2010/main" val="1987837473"/>
      </p:ext>
    </p:extLst>
  </p:cSld>
  <p:clrMapOvr>
    <a:masterClrMapping/>
  </p:clrMapOvr>
  <p:transition spd="slow">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09725" y="180975"/>
            <a:ext cx="6702669" cy="1015663"/>
          </a:xfrm>
          <a:prstGeom prst="rect">
            <a:avLst/>
          </a:prstGeom>
          <a:noFill/>
        </p:spPr>
        <p:txBody>
          <a:bodyPr wrap="none" rtlCol="0">
            <a:spAutoFit/>
          </a:bodyPr>
          <a:lstStyle/>
          <a:p>
            <a:r>
              <a:rPr lang="en-US" sz="4000" dirty="0" smtClean="0"/>
              <a:t>DECISION TREE: </a:t>
            </a:r>
            <a:r>
              <a:rPr lang="en-US" sz="4000" i="1" dirty="0" smtClean="0"/>
              <a:t>‘Visualization’</a:t>
            </a:r>
          </a:p>
          <a:p>
            <a:r>
              <a:rPr lang="en-US" sz="2000" i="1" dirty="0" smtClean="0">
                <a:solidFill>
                  <a:schemeClr val="tx1">
                    <a:lumMod val="65000"/>
                    <a:lumOff val="35000"/>
                  </a:schemeClr>
                </a:solidFill>
              </a:rPr>
              <a:t>Max-Depth =&gt; 6</a:t>
            </a:r>
            <a:endParaRPr lang="en-US" sz="2000" i="1" dirty="0">
              <a:solidFill>
                <a:schemeClr val="tx1">
                  <a:lumMod val="65000"/>
                  <a:lumOff val="35000"/>
                </a:schemeClr>
              </a:solidFill>
            </a:endParaRPr>
          </a:p>
        </p:txBody>
      </p:sp>
      <p:pic>
        <p:nvPicPr>
          <p:cNvPr id="3" name="Picture 2"/>
          <p:cNvPicPr>
            <a:picLocks noChangeAspect="1"/>
          </p:cNvPicPr>
          <p:nvPr/>
        </p:nvPicPr>
        <p:blipFill>
          <a:blip r:embed="rId3"/>
          <a:stretch>
            <a:fillRect/>
          </a:stretch>
        </p:blipFill>
        <p:spPr>
          <a:xfrm>
            <a:off x="1479830" y="1183232"/>
            <a:ext cx="10431514" cy="3699212"/>
          </a:xfrm>
          <a:prstGeom prst="rect">
            <a:avLst/>
          </a:prstGeom>
        </p:spPr>
      </p:pic>
      <p:sp>
        <p:nvSpPr>
          <p:cNvPr id="14" name="Rectangle 13"/>
          <p:cNvSpPr/>
          <p:nvPr/>
        </p:nvSpPr>
        <p:spPr>
          <a:xfrm>
            <a:off x="2749778" y="4979780"/>
            <a:ext cx="8398002" cy="1077218"/>
          </a:xfrm>
          <a:prstGeom prst="rect">
            <a:avLst/>
          </a:prstGeom>
        </p:spPr>
        <p:txBody>
          <a:bodyPr wrap="square">
            <a:spAutoFit/>
          </a:bodyPr>
          <a:lstStyle/>
          <a:p>
            <a:r>
              <a:rPr lang="en-US" sz="1600" b="1" dirty="0"/>
              <a:t>Observations </a:t>
            </a:r>
            <a:r>
              <a:rPr lang="en-US" sz="1600" dirty="0" smtClean="0"/>
              <a:t>:</a:t>
            </a:r>
          </a:p>
          <a:p>
            <a:pPr marL="285750" indent="-285750">
              <a:buFont typeface="Wingdings" panose="05000000000000000000" pitchFamily="2" charset="2"/>
              <a:buChar char="§"/>
            </a:pPr>
            <a:r>
              <a:rPr lang="en-US" sz="1600" dirty="0" smtClean="0"/>
              <a:t>Model feature selection consistent with results from dataset inspection. </a:t>
            </a:r>
          </a:p>
          <a:p>
            <a:pPr marL="285750" indent="-285750">
              <a:buFont typeface="Wingdings" panose="05000000000000000000" pitchFamily="2" charset="2"/>
              <a:buChar char="§"/>
            </a:pPr>
            <a:endParaRPr lang="en-US" sz="1600" dirty="0" smtClean="0"/>
          </a:p>
          <a:p>
            <a:pPr marL="285750" indent="-285750">
              <a:buFont typeface="Wingdings" panose="05000000000000000000" pitchFamily="2" charset="2"/>
              <a:buChar char="§"/>
            </a:pPr>
            <a:r>
              <a:rPr lang="en-US" sz="1600" dirty="0" smtClean="0"/>
              <a:t>Highest contributors:  Employee Count, SIC Code, Revenue and State.</a:t>
            </a:r>
          </a:p>
        </p:txBody>
      </p:sp>
      <p:cxnSp>
        <p:nvCxnSpPr>
          <p:cNvPr id="5" name="Straight Connector 4"/>
          <p:cNvCxnSpPr/>
          <p:nvPr/>
        </p:nvCxnSpPr>
        <p:spPr>
          <a:xfrm flipV="1">
            <a:off x="4810143" y="2172559"/>
            <a:ext cx="806886"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5508976" y="1383757"/>
            <a:ext cx="1761068"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7100727" y="2172559"/>
            <a:ext cx="936368" cy="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693593" y="2967014"/>
            <a:ext cx="1761068"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4702090" y="2967014"/>
            <a:ext cx="997441" cy="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772104" y="2967013"/>
            <a:ext cx="1761068"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8855849" y="2967011"/>
            <a:ext cx="997441" cy="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849321"/>
      </p:ext>
    </p:extLst>
  </p:cSld>
  <p:clrMapOvr>
    <a:masterClrMapping/>
  </p:clrMapOvr>
  <p:transition spd="slow">
    <p:cov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6588121" y="1258193"/>
            <a:ext cx="5010150" cy="5362575"/>
          </a:xfrm>
          <a:prstGeom prst="rect">
            <a:avLst/>
          </a:prstGeom>
        </p:spPr>
      </p:pic>
      <p:sp>
        <p:nvSpPr>
          <p:cNvPr id="7" name="TextBox 6"/>
          <p:cNvSpPr txBox="1"/>
          <p:nvPr/>
        </p:nvSpPr>
        <p:spPr>
          <a:xfrm>
            <a:off x="1609725" y="180975"/>
            <a:ext cx="8084457" cy="1077218"/>
          </a:xfrm>
          <a:prstGeom prst="rect">
            <a:avLst/>
          </a:prstGeom>
          <a:noFill/>
        </p:spPr>
        <p:txBody>
          <a:bodyPr wrap="none" rtlCol="0">
            <a:spAutoFit/>
          </a:bodyPr>
          <a:lstStyle/>
          <a:p>
            <a:r>
              <a:rPr lang="en-US" sz="4000" dirty="0" smtClean="0"/>
              <a:t>DECISION TREE: </a:t>
            </a:r>
            <a:r>
              <a:rPr lang="en-US" sz="4000" i="1" dirty="0" smtClean="0"/>
              <a:t>‘Feature Importance’</a:t>
            </a:r>
          </a:p>
          <a:p>
            <a:r>
              <a:rPr lang="en-US" sz="2400" i="1" dirty="0" smtClean="0">
                <a:solidFill>
                  <a:schemeClr val="tx1">
                    <a:lumMod val="65000"/>
                    <a:lumOff val="35000"/>
                  </a:schemeClr>
                </a:solidFill>
              </a:rPr>
              <a:t>No Max-Depth</a:t>
            </a:r>
            <a:endParaRPr lang="en-US" sz="2400" i="1" dirty="0">
              <a:solidFill>
                <a:schemeClr val="tx1">
                  <a:lumMod val="65000"/>
                  <a:lumOff val="35000"/>
                </a:schemeClr>
              </a:solidFill>
            </a:endParaRPr>
          </a:p>
        </p:txBody>
      </p:sp>
      <p:sp>
        <p:nvSpPr>
          <p:cNvPr id="9" name="Rectangle 8"/>
          <p:cNvSpPr/>
          <p:nvPr/>
        </p:nvSpPr>
        <p:spPr>
          <a:xfrm>
            <a:off x="1598439" y="1536691"/>
            <a:ext cx="3955694" cy="1600438"/>
          </a:xfrm>
          <a:prstGeom prst="rect">
            <a:avLst/>
          </a:prstGeom>
        </p:spPr>
        <p:txBody>
          <a:bodyPr wrap="square">
            <a:spAutoFit/>
          </a:bodyPr>
          <a:lstStyle/>
          <a:p>
            <a:r>
              <a:rPr lang="en-US" sz="1600" b="1" dirty="0"/>
              <a:t>Observations </a:t>
            </a:r>
            <a:r>
              <a:rPr lang="en-US" sz="1600" dirty="0" smtClean="0"/>
              <a:t>:</a:t>
            </a:r>
          </a:p>
          <a:p>
            <a:pPr marL="285750" indent="-285750">
              <a:buFont typeface="Wingdings" panose="05000000000000000000" pitchFamily="2" charset="2"/>
              <a:buChar char="§"/>
            </a:pPr>
            <a:r>
              <a:rPr lang="en-US" sz="1600" dirty="0" smtClean="0"/>
              <a:t>With no maximum depth, the features ‘Employee Count’ &amp; ‘SIC Code’ appears to cause the tree to over-fit both the training and test sets. </a:t>
            </a:r>
          </a:p>
          <a:p>
            <a:pPr marL="285750" indent="-285750">
              <a:buFont typeface="Wingdings" panose="05000000000000000000" pitchFamily="2" charset="2"/>
              <a:buChar char="§"/>
            </a:pPr>
            <a:endParaRPr lang="en-US" sz="1600" dirty="0" smtClean="0"/>
          </a:p>
        </p:txBody>
      </p:sp>
      <p:sp>
        <p:nvSpPr>
          <p:cNvPr id="10" name="Rectangle 9"/>
          <p:cNvSpPr/>
          <p:nvPr/>
        </p:nvSpPr>
        <p:spPr>
          <a:xfrm>
            <a:off x="1609725" y="3709811"/>
            <a:ext cx="3955694" cy="1077218"/>
          </a:xfrm>
          <a:prstGeom prst="rect">
            <a:avLst/>
          </a:prstGeom>
        </p:spPr>
        <p:txBody>
          <a:bodyPr wrap="square">
            <a:spAutoFit/>
          </a:bodyPr>
          <a:lstStyle/>
          <a:p>
            <a:r>
              <a:rPr lang="en-US" sz="1600" b="1" dirty="0" smtClean="0"/>
              <a:t>Key takeaways</a:t>
            </a:r>
            <a:r>
              <a:rPr lang="en-US" sz="1600" dirty="0" smtClean="0"/>
              <a:t>:</a:t>
            </a:r>
          </a:p>
          <a:p>
            <a:pPr marL="285750" indent="-285750">
              <a:buFont typeface="Wingdings" panose="05000000000000000000" pitchFamily="2" charset="2"/>
              <a:buChar char="§"/>
            </a:pPr>
            <a:r>
              <a:rPr lang="en-US" sz="1600" dirty="0" smtClean="0"/>
              <a:t>Look to see if the more predictive features an be grouped in order to obtain a more generalizable model. </a:t>
            </a:r>
          </a:p>
        </p:txBody>
      </p:sp>
      <p:sp>
        <p:nvSpPr>
          <p:cNvPr id="12" name="Rectangle 11"/>
          <p:cNvSpPr/>
          <p:nvPr/>
        </p:nvSpPr>
        <p:spPr>
          <a:xfrm>
            <a:off x="8154400" y="3708748"/>
            <a:ext cx="899221" cy="338554"/>
          </a:xfrm>
          <a:prstGeom prst="rect">
            <a:avLst/>
          </a:prstGeom>
        </p:spPr>
        <p:txBody>
          <a:bodyPr wrap="none">
            <a:spAutoFit/>
          </a:bodyPr>
          <a:lstStyle/>
          <a:p>
            <a:r>
              <a:rPr lang="en-US" sz="1600" b="1" dirty="0" smtClean="0">
                <a:solidFill>
                  <a:schemeClr val="tx1">
                    <a:lumMod val="65000"/>
                    <a:lumOff val="35000"/>
                  </a:schemeClr>
                </a:solidFill>
              </a:rPr>
              <a:t>Test Set</a:t>
            </a:r>
            <a:endParaRPr lang="en-US" sz="1600" dirty="0">
              <a:solidFill>
                <a:schemeClr val="tx1">
                  <a:lumMod val="65000"/>
                  <a:lumOff val="35000"/>
                </a:schemeClr>
              </a:solidFill>
            </a:endParaRPr>
          </a:p>
        </p:txBody>
      </p:sp>
      <p:sp>
        <p:nvSpPr>
          <p:cNvPr id="13" name="Rectangle 12"/>
          <p:cNvSpPr/>
          <p:nvPr/>
        </p:nvSpPr>
        <p:spPr>
          <a:xfrm>
            <a:off x="8154400" y="939322"/>
            <a:ext cx="1248675" cy="338554"/>
          </a:xfrm>
          <a:prstGeom prst="rect">
            <a:avLst/>
          </a:prstGeom>
        </p:spPr>
        <p:txBody>
          <a:bodyPr wrap="none">
            <a:spAutoFit/>
          </a:bodyPr>
          <a:lstStyle/>
          <a:p>
            <a:r>
              <a:rPr lang="en-US" sz="1600" b="1" dirty="0" smtClean="0">
                <a:solidFill>
                  <a:schemeClr val="tx1">
                    <a:lumMod val="65000"/>
                    <a:lumOff val="35000"/>
                  </a:schemeClr>
                </a:solidFill>
              </a:rPr>
              <a:t>Training Set</a:t>
            </a:r>
            <a:endParaRPr lang="en-US" sz="1600" dirty="0">
              <a:solidFill>
                <a:schemeClr val="tx1">
                  <a:lumMod val="65000"/>
                  <a:lumOff val="35000"/>
                </a:schemeClr>
              </a:solidFill>
            </a:endParaRPr>
          </a:p>
        </p:txBody>
      </p:sp>
    </p:spTree>
    <p:extLst>
      <p:ext uri="{BB962C8B-B14F-4D97-AF65-F5344CB8AC3E}">
        <p14:creationId xmlns:p14="http://schemas.microsoft.com/office/powerpoint/2010/main" val="3825813226"/>
      </p:ext>
    </p:extLst>
  </p:cSld>
  <p:clrMapOvr>
    <a:masterClrMapping/>
  </p:clrMapOvr>
  <p:transition spd="slow">
    <p:cov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09725" y="180975"/>
            <a:ext cx="5166992" cy="707886"/>
          </a:xfrm>
          <a:prstGeom prst="rect">
            <a:avLst/>
          </a:prstGeom>
          <a:noFill/>
        </p:spPr>
        <p:txBody>
          <a:bodyPr wrap="none" rtlCol="0">
            <a:spAutoFit/>
          </a:bodyPr>
          <a:lstStyle/>
          <a:p>
            <a:r>
              <a:rPr lang="en-US" sz="4000" dirty="0" smtClean="0"/>
              <a:t>DECISION TREE: </a:t>
            </a:r>
            <a:r>
              <a:rPr lang="en-US" sz="3600" i="1" dirty="0" smtClean="0"/>
              <a:t>‘Depth’</a:t>
            </a:r>
            <a:endParaRPr lang="en-US" sz="4000" i="1" dirty="0"/>
          </a:p>
        </p:txBody>
      </p:sp>
      <p:pic>
        <p:nvPicPr>
          <p:cNvPr id="8" name="Picture 7"/>
          <p:cNvPicPr>
            <a:picLocks noChangeAspect="1"/>
          </p:cNvPicPr>
          <p:nvPr/>
        </p:nvPicPr>
        <p:blipFill>
          <a:blip r:embed="rId3"/>
          <a:stretch>
            <a:fillRect/>
          </a:stretch>
        </p:blipFill>
        <p:spPr>
          <a:xfrm>
            <a:off x="7198146" y="1323861"/>
            <a:ext cx="4405418" cy="4281072"/>
          </a:xfrm>
          <a:prstGeom prst="rect">
            <a:avLst/>
          </a:prstGeom>
        </p:spPr>
      </p:pic>
      <p:sp>
        <p:nvSpPr>
          <p:cNvPr id="9" name="Rectangle 8"/>
          <p:cNvSpPr/>
          <p:nvPr/>
        </p:nvSpPr>
        <p:spPr>
          <a:xfrm>
            <a:off x="1723428" y="1495544"/>
            <a:ext cx="3955694" cy="2554545"/>
          </a:xfrm>
          <a:prstGeom prst="rect">
            <a:avLst/>
          </a:prstGeom>
        </p:spPr>
        <p:txBody>
          <a:bodyPr wrap="square">
            <a:spAutoFit/>
          </a:bodyPr>
          <a:lstStyle/>
          <a:p>
            <a:r>
              <a:rPr lang="en-US" sz="2000" b="1" dirty="0" smtClean="0"/>
              <a:t>Observations</a:t>
            </a:r>
            <a:r>
              <a:rPr lang="en-US" sz="2000" dirty="0" smtClean="0"/>
              <a:t>:</a:t>
            </a:r>
          </a:p>
          <a:p>
            <a:endParaRPr lang="en-US" sz="2000" dirty="0" smtClean="0"/>
          </a:p>
          <a:p>
            <a:pPr marL="342900" indent="-342900">
              <a:buFont typeface="Wingdings" panose="05000000000000000000" pitchFamily="2" charset="2"/>
              <a:buChar char="Ø"/>
            </a:pPr>
            <a:r>
              <a:rPr lang="en-US" sz="2000" dirty="0" smtClean="0"/>
              <a:t>At a max-depth of 6 the model begins to better fit the training set yet under-fit the test set.</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smtClean="0"/>
              <a:t>Depth does not seem sufficient data to make a prediction </a:t>
            </a:r>
          </a:p>
        </p:txBody>
      </p:sp>
    </p:spTree>
    <p:extLst>
      <p:ext uri="{BB962C8B-B14F-4D97-AF65-F5344CB8AC3E}">
        <p14:creationId xmlns:p14="http://schemas.microsoft.com/office/powerpoint/2010/main" val="3933846872"/>
      </p:ext>
    </p:extLst>
  </p:cSld>
  <p:clrMapOvr>
    <a:masterClrMapping/>
  </p:clrMapOvr>
  <p:transition spd="slow">
    <p:cov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9725" y="180975"/>
            <a:ext cx="6150402" cy="707886"/>
          </a:xfrm>
          <a:prstGeom prst="rect">
            <a:avLst/>
          </a:prstGeom>
          <a:noFill/>
        </p:spPr>
        <p:txBody>
          <a:bodyPr wrap="none" rtlCol="0">
            <a:spAutoFit/>
          </a:bodyPr>
          <a:lstStyle/>
          <a:p>
            <a:r>
              <a:rPr lang="en-US" sz="4000" dirty="0" smtClean="0"/>
              <a:t>DECISION TREE: Conclusion</a:t>
            </a:r>
            <a:endParaRPr lang="en-US" sz="4000" dirty="0"/>
          </a:p>
        </p:txBody>
      </p:sp>
      <p:sp>
        <p:nvSpPr>
          <p:cNvPr id="4" name="TextBox 3"/>
          <p:cNvSpPr txBox="1"/>
          <p:nvPr/>
        </p:nvSpPr>
        <p:spPr>
          <a:xfrm>
            <a:off x="1609725" y="1172220"/>
            <a:ext cx="4720738" cy="2031325"/>
          </a:xfrm>
          <a:prstGeom prst="rect">
            <a:avLst/>
          </a:prstGeom>
          <a:noFill/>
        </p:spPr>
        <p:txBody>
          <a:bodyPr wrap="square" rtlCol="0">
            <a:spAutoFit/>
          </a:bodyPr>
          <a:lstStyle/>
          <a:p>
            <a:r>
              <a:rPr lang="en-US" b="1" dirty="0" smtClean="0"/>
              <a:t>Results</a:t>
            </a:r>
          </a:p>
          <a:p>
            <a:endParaRPr lang="en-US" b="1" dirty="0" smtClean="0"/>
          </a:p>
          <a:p>
            <a:pPr marL="285750" indent="-285750">
              <a:buFont typeface="Courier New" panose="02070309020205020404" pitchFamily="49" charset="0"/>
              <a:buChar char="o"/>
            </a:pPr>
            <a:r>
              <a:rPr lang="en-US" dirty="0" smtClean="0"/>
              <a:t>Single tree classifier with no modes does a poor job of generalizing to unknown sample set. </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smtClean="0"/>
              <a:t>0.34 	Recall Score</a:t>
            </a:r>
          </a:p>
        </p:txBody>
      </p:sp>
      <p:pic>
        <p:nvPicPr>
          <p:cNvPr id="9" name="Picture 8"/>
          <p:cNvPicPr>
            <a:picLocks noChangeAspect="1"/>
          </p:cNvPicPr>
          <p:nvPr/>
        </p:nvPicPr>
        <p:blipFill>
          <a:blip r:embed="rId2"/>
          <a:stretch>
            <a:fillRect/>
          </a:stretch>
        </p:blipFill>
        <p:spPr>
          <a:xfrm>
            <a:off x="6722642" y="1492830"/>
            <a:ext cx="4875480" cy="2315445"/>
          </a:xfrm>
          <a:prstGeom prst="rect">
            <a:avLst/>
          </a:prstGeom>
        </p:spPr>
      </p:pic>
      <p:sp>
        <p:nvSpPr>
          <p:cNvPr id="10" name="Rectangle 9"/>
          <p:cNvSpPr/>
          <p:nvPr/>
        </p:nvSpPr>
        <p:spPr>
          <a:xfrm>
            <a:off x="6569892" y="1172220"/>
            <a:ext cx="1184940" cy="369332"/>
          </a:xfrm>
          <a:prstGeom prst="rect">
            <a:avLst/>
          </a:prstGeom>
        </p:spPr>
        <p:txBody>
          <a:bodyPr wrap="none">
            <a:spAutoFit/>
          </a:bodyPr>
          <a:lstStyle/>
          <a:p>
            <a:r>
              <a:rPr lang="en-US" b="1" dirty="0" smtClean="0">
                <a:solidFill>
                  <a:schemeClr val="accent1">
                    <a:lumMod val="75000"/>
                  </a:schemeClr>
                </a:solidFill>
              </a:rPr>
              <a:t>TEST-SET</a:t>
            </a:r>
            <a:endParaRPr lang="en-US" b="1" dirty="0">
              <a:solidFill>
                <a:schemeClr val="accent1">
                  <a:lumMod val="75000"/>
                </a:schemeClr>
              </a:solidFill>
            </a:endParaRPr>
          </a:p>
        </p:txBody>
      </p:sp>
      <p:sp>
        <p:nvSpPr>
          <p:cNvPr id="6" name="TextBox 5"/>
          <p:cNvSpPr txBox="1"/>
          <p:nvPr/>
        </p:nvSpPr>
        <p:spPr>
          <a:xfrm>
            <a:off x="1609725" y="3808275"/>
            <a:ext cx="4720738" cy="1477328"/>
          </a:xfrm>
          <a:prstGeom prst="rect">
            <a:avLst/>
          </a:prstGeom>
          <a:noFill/>
        </p:spPr>
        <p:txBody>
          <a:bodyPr wrap="square" rtlCol="0">
            <a:spAutoFit/>
          </a:bodyPr>
          <a:lstStyle/>
          <a:p>
            <a:r>
              <a:rPr lang="en-US" b="1" dirty="0" smtClean="0"/>
              <a:t>Next Steps</a:t>
            </a:r>
          </a:p>
          <a:p>
            <a:endParaRPr lang="en-US" b="1" dirty="0" smtClean="0"/>
          </a:p>
          <a:p>
            <a:pPr marL="285750" indent="-285750">
              <a:buFont typeface="Courier New" panose="02070309020205020404" pitchFamily="49" charset="0"/>
              <a:buChar char="o"/>
            </a:pPr>
            <a:r>
              <a:rPr lang="en-US" dirty="0" smtClean="0"/>
              <a:t>Ensemble learning</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smtClean="0"/>
              <a:t>Hyper-parameter modification </a:t>
            </a:r>
          </a:p>
        </p:txBody>
      </p:sp>
    </p:spTree>
    <p:extLst>
      <p:ext uri="{BB962C8B-B14F-4D97-AF65-F5344CB8AC3E}">
        <p14:creationId xmlns:p14="http://schemas.microsoft.com/office/powerpoint/2010/main" val="4182753387"/>
      </p:ext>
    </p:extLst>
  </p:cSld>
  <p:clrMapOvr>
    <a:masterClrMapping/>
  </p:clrMapOvr>
  <p:transition spd="slow">
    <p:cov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9725" y="180975"/>
            <a:ext cx="4253087" cy="707886"/>
          </a:xfrm>
          <a:prstGeom prst="rect">
            <a:avLst/>
          </a:prstGeom>
          <a:noFill/>
        </p:spPr>
        <p:txBody>
          <a:bodyPr wrap="none" rtlCol="0">
            <a:spAutoFit/>
          </a:bodyPr>
          <a:lstStyle/>
          <a:p>
            <a:r>
              <a:rPr lang="en-US" sz="4000" dirty="0" smtClean="0"/>
              <a:t>Ensemble Learning</a:t>
            </a:r>
            <a:endParaRPr lang="en-US" sz="4000" dirty="0"/>
          </a:p>
        </p:txBody>
      </p:sp>
      <p:sp>
        <p:nvSpPr>
          <p:cNvPr id="7" name="Rectangle 6"/>
          <p:cNvSpPr/>
          <p:nvPr/>
        </p:nvSpPr>
        <p:spPr>
          <a:xfrm>
            <a:off x="1609725" y="1075360"/>
            <a:ext cx="3947013" cy="5509200"/>
          </a:xfrm>
          <a:prstGeom prst="rect">
            <a:avLst/>
          </a:prstGeom>
        </p:spPr>
        <p:txBody>
          <a:bodyPr wrap="square">
            <a:spAutoFit/>
          </a:bodyPr>
          <a:lstStyle/>
          <a:p>
            <a:r>
              <a:rPr lang="en-US" sz="1600" b="1" dirty="0" smtClean="0"/>
              <a:t>Approach:</a:t>
            </a:r>
          </a:p>
          <a:p>
            <a:pPr marL="285750" indent="-285750">
              <a:buFont typeface="Wingdings" panose="05000000000000000000" pitchFamily="2" charset="2"/>
              <a:buChar char="q"/>
            </a:pPr>
            <a:endParaRPr lang="en-US" sz="1600" dirty="0" smtClean="0"/>
          </a:p>
          <a:p>
            <a:pPr marL="285750" indent="-285750">
              <a:buFont typeface="Wingdings" panose="05000000000000000000" pitchFamily="2" charset="2"/>
              <a:buChar char="Ø"/>
            </a:pPr>
            <a:r>
              <a:rPr lang="en-US" sz="1600" dirty="0" smtClean="0"/>
              <a:t>Feature selection: </a:t>
            </a:r>
          </a:p>
          <a:p>
            <a:pPr marL="742950" lvl="1" indent="-285750">
              <a:buFont typeface="Courier New" panose="02070309020205020404" pitchFamily="49" charset="0"/>
              <a:buChar char="o"/>
            </a:pPr>
            <a:r>
              <a:rPr lang="en-US" sz="1600" dirty="0" smtClean="0"/>
              <a:t>No pruning, </a:t>
            </a:r>
          </a:p>
          <a:p>
            <a:pPr marL="742950" lvl="1" indent="-285750">
              <a:buFont typeface="Courier New" panose="02070309020205020404" pitchFamily="49" charset="0"/>
              <a:buChar char="o"/>
            </a:pPr>
            <a:r>
              <a:rPr lang="en-US" sz="1600" dirty="0" err="1" smtClean="0"/>
              <a:t>Max_samples</a:t>
            </a:r>
            <a:r>
              <a:rPr lang="en-US" sz="1600" dirty="0" smtClean="0"/>
              <a:t> = 2,200</a:t>
            </a:r>
          </a:p>
          <a:p>
            <a:pPr marL="742950" lvl="1" indent="-285750">
              <a:buFont typeface="Courier New" panose="02070309020205020404" pitchFamily="49" charset="0"/>
              <a:buChar char="o"/>
            </a:pPr>
            <a:r>
              <a:rPr lang="en-US" sz="1600" dirty="0" err="1" smtClean="0"/>
              <a:t>n_estimators</a:t>
            </a:r>
            <a:r>
              <a:rPr lang="en-US" sz="1600" dirty="0" smtClean="0"/>
              <a:t> = 500</a:t>
            </a:r>
          </a:p>
          <a:p>
            <a:pPr marL="742950" lvl="1" indent="-285750">
              <a:buFont typeface="Courier New" panose="02070309020205020404" pitchFamily="49" charset="0"/>
              <a:buChar char="o"/>
            </a:pPr>
            <a:r>
              <a:rPr lang="en-US" sz="1600" dirty="0" smtClean="0"/>
              <a:t>Bootstrap = True</a:t>
            </a:r>
          </a:p>
          <a:p>
            <a:endParaRPr lang="en-US" sz="1600" b="1" dirty="0" smtClean="0"/>
          </a:p>
          <a:p>
            <a:r>
              <a:rPr lang="en-US" sz="1600" b="1" dirty="0" smtClean="0"/>
              <a:t>Test Results:</a:t>
            </a:r>
          </a:p>
          <a:p>
            <a:endParaRPr lang="en-US" sz="1600" b="1" dirty="0" smtClean="0"/>
          </a:p>
          <a:p>
            <a:pPr marL="342900" indent="-342900">
              <a:buFont typeface="Wingdings" panose="05000000000000000000" pitchFamily="2" charset="2"/>
              <a:buChar char="Ø"/>
            </a:pPr>
            <a:r>
              <a:rPr lang="en-US" sz="1600" dirty="0" smtClean="0"/>
              <a:t>Recall:		</a:t>
            </a:r>
            <a:r>
              <a:rPr lang="en-US" sz="1600" dirty="0"/>
              <a:t>+</a:t>
            </a:r>
            <a:r>
              <a:rPr lang="en-US" sz="1600" dirty="0" smtClean="0"/>
              <a:t>0.01</a:t>
            </a:r>
          </a:p>
          <a:p>
            <a:pPr marL="342900" indent="-342900">
              <a:buFont typeface="Wingdings" panose="05000000000000000000" pitchFamily="2" charset="2"/>
              <a:buChar char="Ø"/>
            </a:pPr>
            <a:r>
              <a:rPr lang="en-US" sz="1600" dirty="0" smtClean="0"/>
              <a:t>Prevision:	+0.1</a:t>
            </a:r>
          </a:p>
          <a:p>
            <a:pPr marL="342900" indent="-342900">
              <a:buFont typeface="Wingdings" panose="05000000000000000000" pitchFamily="2" charset="2"/>
              <a:buChar char="Ø"/>
            </a:pPr>
            <a:r>
              <a:rPr lang="en-US" sz="1600" dirty="0" smtClean="0"/>
              <a:t>F1 Score:	+ 0.05</a:t>
            </a:r>
          </a:p>
          <a:p>
            <a:endParaRPr lang="en-US" sz="1600" b="1" dirty="0" smtClean="0"/>
          </a:p>
          <a:p>
            <a:r>
              <a:rPr lang="en-US" sz="1600" b="1" dirty="0" smtClean="0"/>
              <a:t>Conclusion</a:t>
            </a:r>
            <a:r>
              <a:rPr lang="en-US" sz="1600" dirty="0" smtClean="0"/>
              <a:t>:</a:t>
            </a:r>
          </a:p>
          <a:p>
            <a:endParaRPr lang="en-US" sz="1600" dirty="0" smtClean="0"/>
          </a:p>
          <a:p>
            <a:pPr marL="285750" indent="-285750">
              <a:buFont typeface="Wingdings" panose="05000000000000000000" pitchFamily="2" charset="2"/>
              <a:buChar char="Ø"/>
            </a:pPr>
            <a:r>
              <a:rPr lang="en-US" sz="1600" dirty="0" smtClean="0"/>
              <a:t>Unclear.  </a:t>
            </a:r>
          </a:p>
          <a:p>
            <a:pPr marL="285750" indent="-285750">
              <a:buFont typeface="Wingdings" panose="05000000000000000000" pitchFamily="2" charset="2"/>
              <a:buChar char="Ø"/>
            </a:pPr>
            <a:r>
              <a:rPr lang="en-US" sz="1600" dirty="0" smtClean="0"/>
              <a:t>Potentially due to lack of hyper parameter tuning. </a:t>
            </a:r>
          </a:p>
          <a:p>
            <a:endParaRPr lang="en-US" sz="1600" dirty="0"/>
          </a:p>
          <a:p>
            <a:pPr marL="285750" indent="-285750">
              <a:buFont typeface="Wingdings" panose="05000000000000000000" pitchFamily="2" charset="2"/>
              <a:buChar char="q"/>
            </a:pPr>
            <a:endParaRPr lang="en-US" sz="1600" dirty="0"/>
          </a:p>
          <a:p>
            <a:endParaRPr lang="en-US" sz="1600" dirty="0" smtClean="0"/>
          </a:p>
        </p:txBody>
      </p:sp>
      <p:sp>
        <p:nvSpPr>
          <p:cNvPr id="5" name="TextBox 4"/>
          <p:cNvSpPr txBox="1"/>
          <p:nvPr/>
        </p:nvSpPr>
        <p:spPr>
          <a:xfrm>
            <a:off x="5747655" y="1017917"/>
            <a:ext cx="1620396" cy="338554"/>
          </a:xfrm>
          <a:prstGeom prst="rect">
            <a:avLst/>
          </a:prstGeom>
          <a:noFill/>
        </p:spPr>
        <p:txBody>
          <a:bodyPr wrap="square" rtlCol="0">
            <a:spAutoFit/>
          </a:bodyPr>
          <a:lstStyle/>
          <a:p>
            <a:r>
              <a:rPr lang="en-US" sz="1600" b="1" dirty="0" smtClean="0"/>
              <a:t>Bagging</a:t>
            </a:r>
            <a:endParaRPr lang="en-US" sz="1600" b="1" dirty="0"/>
          </a:p>
        </p:txBody>
      </p:sp>
      <p:sp>
        <p:nvSpPr>
          <p:cNvPr id="13" name="TextBox 12"/>
          <p:cNvSpPr txBox="1"/>
          <p:nvPr/>
        </p:nvSpPr>
        <p:spPr>
          <a:xfrm>
            <a:off x="5829786" y="4076182"/>
            <a:ext cx="1620398" cy="338554"/>
          </a:xfrm>
          <a:prstGeom prst="rect">
            <a:avLst/>
          </a:prstGeom>
          <a:noFill/>
        </p:spPr>
        <p:txBody>
          <a:bodyPr wrap="square" rtlCol="0">
            <a:spAutoFit/>
          </a:bodyPr>
          <a:lstStyle/>
          <a:p>
            <a:r>
              <a:rPr lang="en-US" sz="1600" b="1" dirty="0" smtClean="0"/>
              <a:t>Random Tree</a:t>
            </a:r>
            <a:endParaRPr lang="en-US" sz="1600" b="1" dirty="0"/>
          </a:p>
        </p:txBody>
      </p:sp>
      <p:pic>
        <p:nvPicPr>
          <p:cNvPr id="4" name="Picture 3"/>
          <p:cNvPicPr>
            <a:picLocks noChangeAspect="1"/>
          </p:cNvPicPr>
          <p:nvPr/>
        </p:nvPicPr>
        <p:blipFill>
          <a:blip r:embed="rId4"/>
          <a:stretch>
            <a:fillRect/>
          </a:stretch>
        </p:blipFill>
        <p:spPr>
          <a:xfrm>
            <a:off x="7450184" y="1073527"/>
            <a:ext cx="4179367" cy="2700514"/>
          </a:xfrm>
          <a:prstGeom prst="rect">
            <a:avLst/>
          </a:prstGeom>
        </p:spPr>
      </p:pic>
      <p:pic>
        <p:nvPicPr>
          <p:cNvPr id="6" name="Picture 5"/>
          <p:cNvPicPr>
            <a:picLocks noChangeAspect="1"/>
          </p:cNvPicPr>
          <p:nvPr/>
        </p:nvPicPr>
        <p:blipFill>
          <a:blip r:embed="rId5"/>
          <a:stretch>
            <a:fillRect/>
          </a:stretch>
        </p:blipFill>
        <p:spPr>
          <a:xfrm>
            <a:off x="7450184" y="4172994"/>
            <a:ext cx="4292842" cy="2628562"/>
          </a:xfrm>
          <a:prstGeom prst="rect">
            <a:avLst/>
          </a:prstGeom>
        </p:spPr>
      </p:pic>
      <p:sp>
        <p:nvSpPr>
          <p:cNvPr id="2" name="Rectangle 1"/>
          <p:cNvSpPr/>
          <p:nvPr/>
        </p:nvSpPr>
        <p:spPr>
          <a:xfrm>
            <a:off x="7992777" y="3177376"/>
            <a:ext cx="3690492" cy="263136"/>
          </a:xfrm>
          <a:prstGeom prst="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custDataLst>
              <p:tags r:id="rId1"/>
            </p:custDataLst>
          </p:nvPr>
        </p:nvSpPr>
        <p:spPr>
          <a:xfrm>
            <a:off x="7992777" y="6260012"/>
            <a:ext cx="3690492" cy="263136"/>
          </a:xfrm>
          <a:prstGeom prst="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4895488"/>
      </p:ext>
    </p:extLst>
  </p:cSld>
  <p:clrMapOvr>
    <a:masterClrMapping/>
  </p:clrMapOvr>
  <p:transition spd="slow">
    <p:cov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9725" y="180975"/>
            <a:ext cx="4791312" cy="707886"/>
          </a:xfrm>
          <a:prstGeom prst="rect">
            <a:avLst/>
          </a:prstGeom>
          <a:noFill/>
        </p:spPr>
        <p:txBody>
          <a:bodyPr wrap="none" rtlCol="0">
            <a:spAutoFit/>
          </a:bodyPr>
          <a:lstStyle/>
          <a:p>
            <a:r>
              <a:rPr lang="en-US" sz="4000" dirty="0" err="1" smtClean="0"/>
              <a:t>GridSearchCV</a:t>
            </a:r>
            <a:r>
              <a:rPr lang="en-US" sz="4000" dirty="0" smtClean="0"/>
              <a:t> </a:t>
            </a:r>
            <a:r>
              <a:rPr lang="en-US" sz="4000" dirty="0" smtClean="0"/>
              <a:t>Results</a:t>
            </a:r>
            <a:endParaRPr lang="en-US" sz="4000" dirty="0"/>
          </a:p>
        </p:txBody>
      </p:sp>
      <p:sp>
        <p:nvSpPr>
          <p:cNvPr id="7" name="Rectangle 6"/>
          <p:cNvSpPr/>
          <p:nvPr/>
        </p:nvSpPr>
        <p:spPr>
          <a:xfrm>
            <a:off x="1609725" y="1525748"/>
            <a:ext cx="3947013" cy="5201424"/>
          </a:xfrm>
          <a:prstGeom prst="rect">
            <a:avLst/>
          </a:prstGeom>
        </p:spPr>
        <p:txBody>
          <a:bodyPr wrap="square">
            <a:spAutoFit/>
          </a:bodyPr>
          <a:lstStyle/>
          <a:p>
            <a:r>
              <a:rPr lang="en-US" sz="1600" b="1" dirty="0" smtClean="0"/>
              <a:t>Parameters Tested:</a:t>
            </a:r>
          </a:p>
          <a:p>
            <a:pPr marL="285750" indent="-285750">
              <a:buFont typeface="Wingdings" panose="05000000000000000000" pitchFamily="2" charset="2"/>
              <a:buChar char="Ø"/>
            </a:pPr>
            <a:r>
              <a:rPr lang="en-US" sz="1600" dirty="0" err="1" smtClean="0"/>
              <a:t>Max_depth</a:t>
            </a:r>
            <a:r>
              <a:rPr lang="en-US" sz="1600" dirty="0" smtClean="0"/>
              <a:t>, </a:t>
            </a:r>
          </a:p>
          <a:p>
            <a:pPr marL="285750" indent="-285750">
              <a:buFont typeface="Wingdings" panose="05000000000000000000" pitchFamily="2" charset="2"/>
              <a:buChar char="Ø"/>
            </a:pPr>
            <a:r>
              <a:rPr lang="en-US" sz="1600" dirty="0" err="1" smtClean="0"/>
              <a:t>Min_samples_split</a:t>
            </a:r>
            <a:endParaRPr lang="en-US" sz="1600" dirty="0" smtClean="0"/>
          </a:p>
          <a:p>
            <a:pPr marL="285750" indent="-285750">
              <a:buFont typeface="Wingdings" panose="05000000000000000000" pitchFamily="2" charset="2"/>
              <a:buChar char="Ø"/>
            </a:pPr>
            <a:r>
              <a:rPr lang="en-US" sz="1600" dirty="0" err="1" smtClean="0"/>
              <a:t>Min_samples_leaf</a:t>
            </a:r>
            <a:endParaRPr lang="en-US" sz="1600" dirty="0" smtClean="0"/>
          </a:p>
          <a:p>
            <a:pPr marL="285750" indent="-285750">
              <a:buFont typeface="Wingdings" panose="05000000000000000000" pitchFamily="2" charset="2"/>
              <a:buChar char="Ø"/>
            </a:pPr>
            <a:r>
              <a:rPr lang="en-US" sz="1600" dirty="0" err="1" smtClean="0"/>
              <a:t>Min_weight_fraction_leaf</a:t>
            </a:r>
            <a:endParaRPr lang="en-US" sz="1600" dirty="0" smtClean="0"/>
          </a:p>
          <a:p>
            <a:pPr marL="285750" indent="-285750">
              <a:buFont typeface="Wingdings" panose="05000000000000000000" pitchFamily="2" charset="2"/>
              <a:buChar char="Ø"/>
            </a:pPr>
            <a:r>
              <a:rPr lang="en-US" sz="1600" dirty="0" err="1" smtClean="0"/>
              <a:t>Max_features</a:t>
            </a:r>
            <a:endParaRPr lang="en-US" sz="1600" dirty="0" smtClean="0"/>
          </a:p>
          <a:p>
            <a:pPr marL="285750" indent="-285750">
              <a:buFont typeface="Wingdings" panose="05000000000000000000" pitchFamily="2" charset="2"/>
              <a:buChar char="Ø"/>
            </a:pPr>
            <a:r>
              <a:rPr lang="en-US" sz="1600" dirty="0" err="1" smtClean="0"/>
              <a:t>Max_leaf_nodes</a:t>
            </a:r>
            <a:endParaRPr lang="en-US" sz="1600" dirty="0" smtClean="0"/>
          </a:p>
          <a:p>
            <a:endParaRPr lang="en-US" sz="1600" dirty="0"/>
          </a:p>
          <a:p>
            <a:r>
              <a:rPr lang="en-US" sz="1600" b="1" dirty="0" smtClean="0"/>
              <a:t>Best fit:</a:t>
            </a:r>
          </a:p>
          <a:p>
            <a:pPr marL="285750" indent="-285750">
              <a:buFont typeface="Wingdings" panose="05000000000000000000" pitchFamily="2" charset="2"/>
              <a:buChar char="Ø"/>
            </a:pPr>
            <a:r>
              <a:rPr lang="en-US" sz="1600" dirty="0" err="1" smtClean="0"/>
              <a:t>n_estimator</a:t>
            </a:r>
            <a:r>
              <a:rPr lang="en-US" sz="1600" dirty="0" smtClean="0"/>
              <a:t> = 		400</a:t>
            </a:r>
          </a:p>
          <a:p>
            <a:pPr marL="285750" indent="-285750">
              <a:buFont typeface="Wingdings" panose="05000000000000000000" pitchFamily="2" charset="2"/>
              <a:buChar char="Ø"/>
            </a:pPr>
            <a:r>
              <a:rPr lang="en-US" sz="1600" dirty="0" err="1" smtClean="0"/>
              <a:t>Max_depth</a:t>
            </a:r>
            <a:r>
              <a:rPr lang="en-US" sz="1600" dirty="0" smtClean="0"/>
              <a:t> = 		20</a:t>
            </a:r>
          </a:p>
          <a:p>
            <a:pPr marL="285750" indent="-285750">
              <a:buFont typeface="Wingdings" panose="05000000000000000000" pitchFamily="2" charset="2"/>
              <a:buChar char="Ø"/>
            </a:pPr>
            <a:r>
              <a:rPr lang="en-US" sz="1600" dirty="0" err="1" smtClean="0"/>
              <a:t>Min_samples_split</a:t>
            </a:r>
            <a:r>
              <a:rPr lang="en-US" sz="1600" dirty="0" smtClean="0"/>
              <a:t>	2-3</a:t>
            </a:r>
          </a:p>
          <a:p>
            <a:pPr marL="285750" indent="-285750">
              <a:buFont typeface="Wingdings" panose="05000000000000000000" pitchFamily="2" charset="2"/>
              <a:buChar char="Ø"/>
            </a:pPr>
            <a:r>
              <a:rPr lang="en-US" sz="1600" dirty="0" err="1" smtClean="0"/>
              <a:t>Max_features</a:t>
            </a:r>
            <a:r>
              <a:rPr lang="en-US" sz="1600" dirty="0" smtClean="0"/>
              <a:t> = 6</a:t>
            </a:r>
          </a:p>
          <a:p>
            <a:r>
              <a:rPr lang="en-US" sz="1200" i="1" dirty="0" smtClean="0"/>
              <a:t>*Other factors detracted from model prediction power. </a:t>
            </a:r>
            <a:endParaRPr lang="en-US" sz="1200" i="1" dirty="0"/>
          </a:p>
          <a:p>
            <a:endParaRPr lang="en-US" sz="1600" dirty="0" smtClean="0"/>
          </a:p>
          <a:p>
            <a:r>
              <a:rPr lang="en-US" sz="1600" b="1" dirty="0" smtClean="0"/>
              <a:t>Test Results:</a:t>
            </a:r>
          </a:p>
          <a:p>
            <a:pPr marL="285750" indent="-285750">
              <a:buFont typeface="Wingdings" panose="05000000000000000000" pitchFamily="2" charset="2"/>
              <a:buChar char="Ø"/>
            </a:pPr>
            <a:r>
              <a:rPr lang="en-US" sz="1600" dirty="0" smtClean="0"/>
              <a:t>Recall 				+0.02</a:t>
            </a:r>
          </a:p>
          <a:p>
            <a:pPr marL="285750" indent="-285750">
              <a:buFont typeface="Wingdings" panose="05000000000000000000" pitchFamily="2" charset="2"/>
              <a:buChar char="Ø"/>
            </a:pPr>
            <a:r>
              <a:rPr lang="en-US" sz="1600" dirty="0" smtClean="0"/>
              <a:t>Prevision 			+0.01</a:t>
            </a:r>
          </a:p>
          <a:p>
            <a:pPr marL="285750" indent="-285750">
              <a:buFont typeface="Wingdings" panose="05000000000000000000" pitchFamily="2" charset="2"/>
              <a:buChar char="Ø"/>
            </a:pPr>
            <a:r>
              <a:rPr lang="en-US" sz="1600" dirty="0" smtClean="0"/>
              <a:t>F1-score			+0.01</a:t>
            </a:r>
            <a:endParaRPr lang="en-US" sz="1600" dirty="0"/>
          </a:p>
          <a:p>
            <a:pPr marL="285750" indent="-285750">
              <a:buFont typeface="Wingdings" panose="05000000000000000000" pitchFamily="2" charset="2"/>
              <a:buChar char="q"/>
            </a:pPr>
            <a:endParaRPr lang="en-US" sz="1600" dirty="0"/>
          </a:p>
          <a:p>
            <a:endParaRPr lang="en-US" sz="1600" dirty="0" smtClean="0"/>
          </a:p>
        </p:txBody>
      </p:sp>
      <p:sp>
        <p:nvSpPr>
          <p:cNvPr id="8" name="TextBox 7"/>
          <p:cNvSpPr txBox="1"/>
          <p:nvPr/>
        </p:nvSpPr>
        <p:spPr>
          <a:xfrm flipH="1">
            <a:off x="1609725" y="1049810"/>
            <a:ext cx="3036148" cy="369332"/>
          </a:xfrm>
          <a:prstGeom prst="rect">
            <a:avLst/>
          </a:prstGeom>
          <a:noFill/>
        </p:spPr>
        <p:txBody>
          <a:bodyPr wrap="square" rtlCol="0">
            <a:spAutoFit/>
          </a:bodyPr>
          <a:lstStyle/>
          <a:p>
            <a:r>
              <a:rPr lang="en-US" b="1" dirty="0" smtClean="0"/>
              <a:t>Define </a:t>
            </a:r>
            <a:r>
              <a:rPr lang="en-US" b="1" dirty="0" err="1" smtClean="0"/>
              <a:t>GridSearchCV</a:t>
            </a:r>
            <a:r>
              <a:rPr lang="en-US" b="1" dirty="0" smtClean="0"/>
              <a:t>:  </a:t>
            </a:r>
            <a:endParaRPr lang="en-US" b="1" dirty="0"/>
          </a:p>
        </p:txBody>
      </p:sp>
      <p:pic>
        <p:nvPicPr>
          <p:cNvPr id="2" name="Picture 1"/>
          <p:cNvPicPr>
            <a:picLocks noChangeAspect="1"/>
          </p:cNvPicPr>
          <p:nvPr/>
        </p:nvPicPr>
        <p:blipFill>
          <a:blip r:embed="rId3"/>
          <a:stretch>
            <a:fillRect/>
          </a:stretch>
        </p:blipFill>
        <p:spPr>
          <a:xfrm>
            <a:off x="5964564" y="1281545"/>
            <a:ext cx="6206803" cy="1855106"/>
          </a:xfrm>
          <a:prstGeom prst="rect">
            <a:avLst/>
          </a:prstGeom>
        </p:spPr>
      </p:pic>
      <p:pic>
        <p:nvPicPr>
          <p:cNvPr id="4" name="Picture 3"/>
          <p:cNvPicPr>
            <a:picLocks noChangeAspect="1"/>
          </p:cNvPicPr>
          <p:nvPr/>
        </p:nvPicPr>
        <p:blipFill>
          <a:blip r:embed="rId4"/>
          <a:stretch>
            <a:fillRect/>
          </a:stretch>
        </p:blipFill>
        <p:spPr>
          <a:xfrm>
            <a:off x="5898446" y="4144522"/>
            <a:ext cx="6067652" cy="2004731"/>
          </a:xfrm>
          <a:prstGeom prst="rect">
            <a:avLst/>
          </a:prstGeom>
        </p:spPr>
      </p:pic>
      <p:sp>
        <p:nvSpPr>
          <p:cNvPr id="9" name="Rectangle 8"/>
          <p:cNvSpPr/>
          <p:nvPr/>
        </p:nvSpPr>
        <p:spPr>
          <a:xfrm>
            <a:off x="6295595" y="2351762"/>
            <a:ext cx="4794968" cy="301383"/>
          </a:xfrm>
          <a:prstGeom prst="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295595" y="5281998"/>
            <a:ext cx="4794968" cy="301383"/>
          </a:xfrm>
          <a:prstGeom prst="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2311694"/>
      </p:ext>
    </p:extLst>
  </p:cSld>
  <p:clrMapOvr>
    <a:masterClrMapping/>
  </p:clrMapOvr>
  <p:transition spd="slow">
    <p:cove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9725" y="180975"/>
            <a:ext cx="4187365" cy="707886"/>
          </a:xfrm>
          <a:prstGeom prst="rect">
            <a:avLst/>
          </a:prstGeom>
          <a:noFill/>
        </p:spPr>
        <p:txBody>
          <a:bodyPr wrap="none" rtlCol="0">
            <a:spAutoFit/>
          </a:bodyPr>
          <a:lstStyle/>
          <a:p>
            <a:r>
              <a:rPr lang="en-US" sz="4000" dirty="0" err="1" smtClean="0"/>
              <a:t>AdaBoostClassifier</a:t>
            </a:r>
            <a:endParaRPr lang="en-US" sz="4000" dirty="0"/>
          </a:p>
        </p:txBody>
      </p:sp>
      <p:sp>
        <p:nvSpPr>
          <p:cNvPr id="7" name="Rectangle 6"/>
          <p:cNvSpPr/>
          <p:nvPr/>
        </p:nvSpPr>
        <p:spPr>
          <a:xfrm>
            <a:off x="1609725" y="1525748"/>
            <a:ext cx="3947013" cy="4770537"/>
          </a:xfrm>
          <a:prstGeom prst="rect">
            <a:avLst/>
          </a:prstGeom>
        </p:spPr>
        <p:txBody>
          <a:bodyPr wrap="square">
            <a:spAutoFit/>
          </a:bodyPr>
          <a:lstStyle/>
          <a:p>
            <a:r>
              <a:rPr lang="en-US" sz="1600" b="1" dirty="0" smtClean="0"/>
              <a:t>Parameters Tested:</a:t>
            </a:r>
          </a:p>
          <a:p>
            <a:pPr marL="285750" indent="-285750">
              <a:buFont typeface="Wingdings" panose="05000000000000000000" pitchFamily="2" charset="2"/>
              <a:buChar char="Ø"/>
            </a:pPr>
            <a:r>
              <a:rPr lang="en-US" sz="1600" dirty="0" smtClean="0"/>
              <a:t>No change</a:t>
            </a:r>
          </a:p>
          <a:p>
            <a:endParaRPr lang="en-US" sz="1600" dirty="0"/>
          </a:p>
          <a:p>
            <a:r>
              <a:rPr lang="en-US" sz="1600" b="1" dirty="0" smtClean="0"/>
              <a:t>Best fit:</a:t>
            </a:r>
          </a:p>
          <a:p>
            <a:pPr marL="285750" indent="-285750">
              <a:buFont typeface="Wingdings" panose="05000000000000000000" pitchFamily="2" charset="2"/>
              <a:buChar char="Ø"/>
            </a:pPr>
            <a:r>
              <a:rPr lang="en-US" sz="1600" dirty="0" smtClean="0"/>
              <a:t>No change</a:t>
            </a:r>
            <a:endParaRPr lang="en-US" sz="1200" i="1" dirty="0"/>
          </a:p>
          <a:p>
            <a:endParaRPr lang="en-US" sz="1600" dirty="0" smtClean="0"/>
          </a:p>
          <a:p>
            <a:r>
              <a:rPr lang="en-US" sz="1600" b="1" dirty="0" smtClean="0"/>
              <a:t>Conclusions:</a:t>
            </a:r>
          </a:p>
          <a:p>
            <a:pPr marL="285750" indent="-285750">
              <a:buFont typeface="Wingdings" panose="05000000000000000000" pitchFamily="2" charset="2"/>
              <a:buChar char="Ø"/>
            </a:pPr>
            <a:endParaRPr lang="en-US" sz="1600" dirty="0" smtClean="0"/>
          </a:p>
          <a:p>
            <a:pPr marL="285750" indent="-285750">
              <a:buFont typeface="Wingdings" panose="05000000000000000000" pitchFamily="2" charset="2"/>
              <a:buChar char="Ø"/>
            </a:pPr>
            <a:r>
              <a:rPr lang="en-US" sz="1600" dirty="0" smtClean="0"/>
              <a:t>No material benefit obtained from parameter optimization. </a:t>
            </a:r>
          </a:p>
          <a:p>
            <a:endParaRPr lang="en-US" sz="1600" dirty="0" smtClean="0"/>
          </a:p>
          <a:p>
            <a:pPr marL="285750" indent="-285750">
              <a:buFont typeface="Wingdings" panose="05000000000000000000" pitchFamily="2" charset="2"/>
              <a:buChar char="Ø"/>
            </a:pPr>
            <a:r>
              <a:rPr lang="en-US" sz="1600" dirty="0" smtClean="0"/>
              <a:t>Model has issues fitting to train set and generalizing to test set. </a:t>
            </a:r>
          </a:p>
          <a:p>
            <a:pPr marL="285750" indent="-285750">
              <a:buFont typeface="Wingdings" panose="05000000000000000000" pitchFamily="2" charset="2"/>
              <a:buChar char="Ø"/>
            </a:pPr>
            <a:endParaRPr lang="en-US" sz="1600" dirty="0" smtClean="0"/>
          </a:p>
          <a:p>
            <a:pPr marL="285750" indent="-285750">
              <a:buFont typeface="Wingdings" panose="05000000000000000000" pitchFamily="2" charset="2"/>
              <a:buChar char="q"/>
            </a:pPr>
            <a:endParaRPr lang="en-US" sz="1600" dirty="0"/>
          </a:p>
          <a:p>
            <a:endParaRPr lang="en-US" sz="1600" b="1" dirty="0" smtClean="0"/>
          </a:p>
          <a:p>
            <a:endParaRPr lang="en-US" sz="1600" dirty="0"/>
          </a:p>
          <a:p>
            <a:pPr marL="285750" indent="-285750">
              <a:buFont typeface="Wingdings" panose="05000000000000000000" pitchFamily="2" charset="2"/>
              <a:buChar char="q"/>
            </a:pPr>
            <a:endParaRPr lang="en-US" sz="1600" dirty="0"/>
          </a:p>
          <a:p>
            <a:endParaRPr lang="en-US" sz="1600" dirty="0" smtClean="0"/>
          </a:p>
        </p:txBody>
      </p:sp>
      <p:sp>
        <p:nvSpPr>
          <p:cNvPr id="8" name="TextBox 7"/>
          <p:cNvSpPr txBox="1"/>
          <p:nvPr/>
        </p:nvSpPr>
        <p:spPr>
          <a:xfrm flipH="1">
            <a:off x="1609725" y="1049810"/>
            <a:ext cx="3036148" cy="369332"/>
          </a:xfrm>
          <a:prstGeom prst="rect">
            <a:avLst/>
          </a:prstGeom>
          <a:noFill/>
        </p:spPr>
        <p:txBody>
          <a:bodyPr wrap="square" rtlCol="0">
            <a:spAutoFit/>
          </a:bodyPr>
          <a:lstStyle/>
          <a:p>
            <a:r>
              <a:rPr lang="en-US" b="1" dirty="0" smtClean="0"/>
              <a:t>Define </a:t>
            </a:r>
            <a:r>
              <a:rPr lang="en-US" b="1" dirty="0" err="1" smtClean="0"/>
              <a:t>AdaBoostClassifer</a:t>
            </a:r>
            <a:r>
              <a:rPr lang="en-US" b="1" dirty="0" smtClean="0"/>
              <a:t>:  </a:t>
            </a:r>
            <a:endParaRPr lang="en-US" b="1" dirty="0"/>
          </a:p>
        </p:txBody>
      </p:sp>
      <p:pic>
        <p:nvPicPr>
          <p:cNvPr id="4" name="Picture 3"/>
          <p:cNvPicPr>
            <a:picLocks noChangeAspect="1"/>
          </p:cNvPicPr>
          <p:nvPr/>
        </p:nvPicPr>
        <p:blipFill>
          <a:blip r:embed="rId3"/>
          <a:stretch>
            <a:fillRect/>
          </a:stretch>
        </p:blipFill>
        <p:spPr>
          <a:xfrm>
            <a:off x="6005336" y="1177572"/>
            <a:ext cx="5543550" cy="3543300"/>
          </a:xfrm>
          <a:prstGeom prst="rect">
            <a:avLst/>
          </a:prstGeom>
        </p:spPr>
      </p:pic>
      <p:sp>
        <p:nvSpPr>
          <p:cNvPr id="6" name="Rectangle 5"/>
          <p:cNvSpPr/>
          <p:nvPr/>
        </p:nvSpPr>
        <p:spPr>
          <a:xfrm>
            <a:off x="6753918" y="2046962"/>
            <a:ext cx="4794968" cy="301383"/>
          </a:xfrm>
          <a:prstGeom prst="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753918" y="3993526"/>
            <a:ext cx="4794968" cy="301383"/>
          </a:xfrm>
          <a:prstGeom prst="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2808567"/>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725" y="1585513"/>
            <a:ext cx="9213988" cy="5078313"/>
          </a:xfrm>
          <a:prstGeom prst="rect">
            <a:avLst/>
          </a:prstGeom>
          <a:noFill/>
        </p:spPr>
        <p:txBody>
          <a:bodyPr wrap="square" rtlCol="0">
            <a:spAutoFit/>
          </a:bodyPr>
          <a:lstStyle/>
          <a:p>
            <a:r>
              <a:rPr lang="en-US" sz="1700" b="1" dirty="0" smtClean="0"/>
              <a:t>Employment </a:t>
            </a:r>
            <a:r>
              <a:rPr lang="en-US" sz="1700" b="1" dirty="0"/>
              <a:t>Practices Liability</a:t>
            </a:r>
            <a:r>
              <a:rPr lang="en-US" sz="1700" dirty="0"/>
              <a:t> </a:t>
            </a:r>
            <a:endParaRPr lang="en-US" sz="1700" dirty="0" smtClean="0"/>
          </a:p>
          <a:p>
            <a:pPr marL="285750" indent="-285750">
              <a:buFontTx/>
              <a:buChar char="-"/>
            </a:pPr>
            <a:r>
              <a:rPr lang="en-US" sz="1700" dirty="0" smtClean="0"/>
              <a:t>Is </a:t>
            </a:r>
            <a:r>
              <a:rPr lang="en-US" sz="1700" dirty="0"/>
              <a:t>an area of </a:t>
            </a:r>
            <a:r>
              <a:rPr lang="en-US" sz="1700" dirty="0">
                <a:hlinkClick r:id="rId3" tooltip="United States law"/>
              </a:rPr>
              <a:t>United States law</a:t>
            </a:r>
            <a:r>
              <a:rPr lang="en-US" sz="1700" dirty="0"/>
              <a:t> that deals with </a:t>
            </a:r>
            <a:r>
              <a:rPr lang="en-US" sz="1700" dirty="0">
                <a:hlinkClick r:id="rId4" tooltip="Wrongful dismissal"/>
              </a:rPr>
              <a:t>wrongful termination</a:t>
            </a:r>
            <a:r>
              <a:rPr lang="en-US" sz="1700" dirty="0"/>
              <a:t>, </a:t>
            </a:r>
            <a:r>
              <a:rPr lang="en-US" sz="1700" dirty="0">
                <a:hlinkClick r:id="rId5" tooltip="Sexual harassment"/>
              </a:rPr>
              <a:t>sexual harassment</a:t>
            </a:r>
            <a:r>
              <a:rPr lang="en-US" sz="1700" dirty="0"/>
              <a:t>, </a:t>
            </a:r>
            <a:r>
              <a:rPr lang="en-US" sz="1700" dirty="0">
                <a:hlinkClick r:id="rId6" tooltip="Discrimination"/>
              </a:rPr>
              <a:t>discrimination</a:t>
            </a:r>
            <a:r>
              <a:rPr lang="en-US" sz="1700" dirty="0"/>
              <a:t>, </a:t>
            </a:r>
            <a:r>
              <a:rPr lang="en-US" sz="1700" dirty="0">
                <a:hlinkClick r:id="rId7" tooltip="Invasion of privacy"/>
              </a:rPr>
              <a:t>invasion of privacy</a:t>
            </a:r>
            <a:r>
              <a:rPr lang="en-US" sz="1700" dirty="0"/>
              <a:t>, </a:t>
            </a:r>
            <a:r>
              <a:rPr lang="en-US" sz="1700" dirty="0">
                <a:hlinkClick r:id="rId8" tooltip="False imprisonment"/>
              </a:rPr>
              <a:t>false imprisonment</a:t>
            </a:r>
            <a:r>
              <a:rPr lang="en-US" sz="1700" dirty="0"/>
              <a:t>, </a:t>
            </a:r>
            <a:r>
              <a:rPr lang="en-US" sz="1700" dirty="0">
                <a:hlinkClick r:id="rId9" tooltip="Breach of contract"/>
              </a:rPr>
              <a:t>breach of contract</a:t>
            </a:r>
            <a:r>
              <a:rPr lang="en-US" sz="1700" dirty="0"/>
              <a:t>, </a:t>
            </a:r>
            <a:r>
              <a:rPr lang="en-US" sz="1700" dirty="0">
                <a:hlinkClick r:id="rId10" tooltip="Intentional infliction of emotional distress"/>
              </a:rPr>
              <a:t>emotional distress</a:t>
            </a:r>
            <a:r>
              <a:rPr lang="en-US" sz="1700" dirty="0"/>
              <a:t>, and </a:t>
            </a:r>
            <a:r>
              <a:rPr lang="en-US" sz="1700" dirty="0">
                <a:hlinkClick r:id="rId11" tooltip="Wage theft"/>
              </a:rPr>
              <a:t>wage</a:t>
            </a:r>
            <a:r>
              <a:rPr lang="en-US" sz="1700" dirty="0"/>
              <a:t> and hour law violations. Employment Practices Liability is part of professional liability</a:t>
            </a:r>
            <a:r>
              <a:rPr lang="en-US" sz="1700" dirty="0" smtClean="0"/>
              <a:t>.</a:t>
            </a:r>
          </a:p>
          <a:p>
            <a:endParaRPr lang="en-US" sz="1700" dirty="0" smtClean="0"/>
          </a:p>
          <a:p>
            <a:r>
              <a:rPr lang="en-US" sz="1700" b="1" dirty="0" smtClean="0"/>
              <a:t>Employment Practice Insurance:</a:t>
            </a:r>
          </a:p>
          <a:p>
            <a:pPr marL="285750" indent="-285750">
              <a:buFontTx/>
              <a:buChar char="-"/>
            </a:pPr>
            <a:r>
              <a:rPr lang="en-US" sz="1700" dirty="0" smtClean="0"/>
              <a:t>Employment </a:t>
            </a:r>
            <a:r>
              <a:rPr lang="en-US" sz="1700" dirty="0"/>
              <a:t>practices liability (EPL) insurance is a type of coverage that protects businesses from the </a:t>
            </a:r>
            <a:r>
              <a:rPr lang="en-US" sz="1700" u="sng" dirty="0">
                <a:solidFill>
                  <a:schemeClr val="accent1"/>
                </a:solidFill>
              </a:rPr>
              <a:t>financial consequences </a:t>
            </a:r>
            <a:r>
              <a:rPr lang="en-US" sz="1700" dirty="0"/>
              <a:t>associated with a variety of </a:t>
            </a:r>
            <a:r>
              <a:rPr lang="en-US" sz="1700" u="sng" dirty="0">
                <a:solidFill>
                  <a:schemeClr val="accent1"/>
                </a:solidFill>
              </a:rPr>
              <a:t>employment-related lawsuits</a:t>
            </a:r>
            <a:r>
              <a:rPr lang="en-US" sz="1700" dirty="0" smtClean="0"/>
              <a:t>.</a:t>
            </a:r>
          </a:p>
          <a:p>
            <a:endParaRPr lang="en-US" sz="1700" b="1" dirty="0" smtClean="0"/>
          </a:p>
          <a:p>
            <a:r>
              <a:rPr lang="en-US" sz="1700" b="1" dirty="0" smtClean="0"/>
              <a:t>Statistics</a:t>
            </a:r>
            <a:r>
              <a:rPr lang="en-US" sz="1700" dirty="0" smtClean="0"/>
              <a:t>:</a:t>
            </a:r>
          </a:p>
          <a:p>
            <a:pPr marL="285750" indent="-285750">
              <a:buFontTx/>
              <a:buChar char="-"/>
            </a:pPr>
            <a:r>
              <a:rPr lang="en-US" sz="1700" u="sng" dirty="0" smtClean="0">
                <a:solidFill>
                  <a:schemeClr val="accent1"/>
                </a:solidFill>
              </a:rPr>
              <a:t>$296m </a:t>
            </a:r>
            <a:r>
              <a:rPr lang="en-US" sz="1700" dirty="0" smtClean="0"/>
              <a:t>was the total cost of the top 10 class action settlements in 2015 totaled.</a:t>
            </a:r>
          </a:p>
          <a:p>
            <a:pPr marL="285750" indent="-285750">
              <a:buFontTx/>
              <a:buChar char="-"/>
            </a:pPr>
            <a:r>
              <a:rPr lang="en-US" sz="1700" u="sng" dirty="0" smtClean="0">
                <a:solidFill>
                  <a:srgbClr val="00B0F0"/>
                </a:solidFill>
              </a:rPr>
              <a:t>$125k </a:t>
            </a:r>
            <a:r>
              <a:rPr lang="en-US" sz="1700" dirty="0" smtClean="0"/>
              <a:t>was the median cost to settle a claim in 2016</a:t>
            </a:r>
          </a:p>
          <a:p>
            <a:pPr marL="285750" indent="-285750">
              <a:buFontTx/>
              <a:buChar char="-"/>
            </a:pPr>
            <a:r>
              <a:rPr lang="en-US" sz="1700" u="sng" dirty="0" smtClean="0">
                <a:solidFill>
                  <a:srgbClr val="00B0F0"/>
                </a:solidFill>
              </a:rPr>
              <a:t>11% </a:t>
            </a:r>
            <a:r>
              <a:rPr lang="en-US" sz="1700" dirty="0" smtClean="0"/>
              <a:t>was the change of any one company incurring an EPLI lawsuit in 2016. </a:t>
            </a:r>
          </a:p>
          <a:p>
            <a:endParaRPr lang="en-US" sz="1700" dirty="0" smtClean="0"/>
          </a:p>
          <a:p>
            <a:r>
              <a:rPr lang="en-US" sz="1700" b="1" dirty="0"/>
              <a:t>Business Problem</a:t>
            </a:r>
            <a:r>
              <a:rPr lang="en-US" sz="1700" dirty="0"/>
              <a:t>:</a:t>
            </a:r>
          </a:p>
          <a:p>
            <a:pPr marL="285750" indent="-285750">
              <a:buFontTx/>
              <a:buChar char="-"/>
            </a:pPr>
            <a:r>
              <a:rPr lang="en-US" sz="1700" dirty="0" smtClean="0"/>
              <a:t>Using </a:t>
            </a:r>
            <a:r>
              <a:rPr lang="en-US" sz="1700" dirty="0"/>
              <a:t>machine learning algorithms, </a:t>
            </a:r>
            <a:r>
              <a:rPr lang="en-US" sz="1700" dirty="0" smtClean="0"/>
              <a:t>attempt to predict </a:t>
            </a:r>
            <a:r>
              <a:rPr lang="en-US" sz="1700" dirty="0"/>
              <a:t>those companies most likely to incur an Employment Practice Liability Claim. </a:t>
            </a:r>
          </a:p>
          <a:p>
            <a:endParaRPr lang="en-US" dirty="0" smtClean="0"/>
          </a:p>
        </p:txBody>
      </p:sp>
      <p:sp>
        <p:nvSpPr>
          <p:cNvPr id="3" name="TextBox 2"/>
          <p:cNvSpPr txBox="1"/>
          <p:nvPr/>
        </p:nvSpPr>
        <p:spPr>
          <a:xfrm>
            <a:off x="1609725" y="180975"/>
            <a:ext cx="4669355" cy="707886"/>
          </a:xfrm>
          <a:prstGeom prst="rect">
            <a:avLst/>
          </a:prstGeom>
          <a:noFill/>
        </p:spPr>
        <p:txBody>
          <a:bodyPr wrap="none" rtlCol="0">
            <a:spAutoFit/>
          </a:bodyPr>
          <a:lstStyle/>
          <a:p>
            <a:r>
              <a:rPr lang="en-US" sz="4000" dirty="0" smtClean="0"/>
              <a:t>SECTION I:  PROBLEM</a:t>
            </a:r>
            <a:endParaRPr lang="en-US" sz="4000" dirty="0"/>
          </a:p>
        </p:txBody>
      </p:sp>
    </p:spTree>
    <p:extLst>
      <p:ext uri="{BB962C8B-B14F-4D97-AF65-F5344CB8AC3E}">
        <p14:creationId xmlns:p14="http://schemas.microsoft.com/office/powerpoint/2010/main" val="3326768442"/>
      </p:ext>
    </p:extLst>
  </p:cSld>
  <p:clrMapOvr>
    <a:masterClrMapping/>
  </p:clrMapOvr>
  <p:transition spd="slow">
    <p:cove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09725" y="180975"/>
            <a:ext cx="7404656" cy="707886"/>
          </a:xfrm>
          <a:prstGeom prst="rect">
            <a:avLst/>
          </a:prstGeom>
          <a:noFill/>
        </p:spPr>
        <p:txBody>
          <a:bodyPr wrap="none" rtlCol="0">
            <a:spAutoFit/>
          </a:bodyPr>
          <a:lstStyle/>
          <a:p>
            <a:r>
              <a:rPr lang="en-US" sz="4000" dirty="0" smtClean="0"/>
              <a:t>DECISION TREE - FINAL RESULTS</a:t>
            </a:r>
          </a:p>
        </p:txBody>
      </p:sp>
      <p:sp>
        <p:nvSpPr>
          <p:cNvPr id="4" name="Rectangle 3"/>
          <p:cNvSpPr/>
          <p:nvPr/>
        </p:nvSpPr>
        <p:spPr>
          <a:xfrm>
            <a:off x="1609725" y="1280382"/>
            <a:ext cx="9903402" cy="4801314"/>
          </a:xfrm>
          <a:prstGeom prst="rect">
            <a:avLst/>
          </a:prstGeom>
        </p:spPr>
        <p:txBody>
          <a:bodyPr wrap="square">
            <a:spAutoFit/>
          </a:bodyPr>
          <a:lstStyle/>
          <a:p>
            <a:r>
              <a:rPr lang="en-US" b="1" dirty="0" smtClean="0"/>
              <a:t>Observations</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Model appears to under-fit as opposed to over-fit the train-set causing issues with generalizing to the test-set.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The ‘Bagging’ and ‘Random Forest’ approach to creating multiple trees generated minimal improvement to the Recall Score. </a:t>
            </a:r>
          </a:p>
          <a:p>
            <a:pPr marL="285750" indent="-285750">
              <a:buFont typeface="Wingdings" panose="05000000000000000000" pitchFamily="2" charset="2"/>
              <a:buChar char="§"/>
            </a:pPr>
            <a:endParaRPr lang="en-US" dirty="0" smtClean="0"/>
          </a:p>
          <a:p>
            <a:pPr marL="285750" indent="-285750">
              <a:lnSpc>
                <a:spcPct val="150000"/>
              </a:lnSpc>
              <a:buFont typeface="Wingdings" panose="05000000000000000000" pitchFamily="2" charset="2"/>
              <a:buChar char="Ø"/>
            </a:pPr>
            <a:r>
              <a:rPr lang="en-US" dirty="0" smtClean="0"/>
              <a:t>Hyper-parameter optimization using the </a:t>
            </a:r>
            <a:r>
              <a:rPr lang="en-US" dirty="0" err="1" smtClean="0"/>
              <a:t>GridSearchCV</a:t>
            </a:r>
            <a:r>
              <a:rPr lang="en-US" dirty="0" smtClean="0"/>
              <a:t> approach yielded less than desirable results in terms of the predictability of the model. </a:t>
            </a:r>
          </a:p>
          <a:p>
            <a:pPr marL="285750" indent="-285750">
              <a:buFont typeface="Wingdings" panose="05000000000000000000" pitchFamily="2" charset="2"/>
              <a:buChar char="Ø"/>
            </a:pPr>
            <a:endParaRPr lang="en-US" dirty="0"/>
          </a:p>
          <a:p>
            <a:endParaRPr lang="en-US" b="1" dirty="0" smtClean="0"/>
          </a:p>
          <a:p>
            <a:r>
              <a:rPr lang="en-US" b="1" dirty="0" smtClean="0"/>
              <a:t>Conclusion</a:t>
            </a:r>
            <a:r>
              <a:rPr lang="en-US" dirty="0" smtClean="0"/>
              <a:t>:</a:t>
            </a:r>
          </a:p>
          <a:p>
            <a:endParaRPr lang="en-US" dirty="0" smtClean="0"/>
          </a:p>
          <a:p>
            <a:pPr marL="285750" indent="-285750">
              <a:buFont typeface="Wingdings" panose="05000000000000000000" pitchFamily="2" charset="2"/>
              <a:buChar char="Ø"/>
            </a:pPr>
            <a:r>
              <a:rPr lang="en-US" dirty="0" smtClean="0"/>
              <a:t>Additional models should be tried before drawing a conclusion as to whether the feature being used allow for the prediction of EPL claims. </a:t>
            </a:r>
          </a:p>
        </p:txBody>
      </p:sp>
    </p:spTree>
    <p:extLst>
      <p:ext uri="{BB962C8B-B14F-4D97-AF65-F5344CB8AC3E}">
        <p14:creationId xmlns:p14="http://schemas.microsoft.com/office/powerpoint/2010/main" val="1679047678"/>
      </p:ext>
    </p:extLst>
  </p:cSld>
  <p:clrMapOvr>
    <a:masterClrMapping/>
  </p:clrMapOvr>
  <p:transition spd="slow">
    <p:cove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9725" y="180975"/>
            <a:ext cx="5966698" cy="707886"/>
          </a:xfrm>
          <a:prstGeom prst="rect">
            <a:avLst/>
          </a:prstGeom>
          <a:noFill/>
        </p:spPr>
        <p:txBody>
          <a:bodyPr wrap="none" rtlCol="0">
            <a:spAutoFit/>
          </a:bodyPr>
          <a:lstStyle/>
          <a:p>
            <a:r>
              <a:rPr lang="en-US" sz="4000" dirty="0" smtClean="0"/>
              <a:t>NEAREST NEIGHBOR (NN)</a:t>
            </a:r>
            <a:endParaRPr lang="en-US" sz="4000" dirty="0"/>
          </a:p>
        </p:txBody>
      </p:sp>
      <p:sp>
        <p:nvSpPr>
          <p:cNvPr id="4" name="TextBox 3"/>
          <p:cNvSpPr txBox="1"/>
          <p:nvPr/>
        </p:nvSpPr>
        <p:spPr>
          <a:xfrm>
            <a:off x="1666170" y="1141881"/>
            <a:ext cx="6215430" cy="707886"/>
          </a:xfrm>
          <a:prstGeom prst="rect">
            <a:avLst/>
          </a:prstGeom>
          <a:noFill/>
        </p:spPr>
        <p:txBody>
          <a:bodyPr wrap="square" rtlCol="0">
            <a:spAutoFit/>
          </a:bodyPr>
          <a:lstStyle/>
          <a:p>
            <a:endParaRPr lang="en-US" sz="2000" dirty="0" smtClean="0"/>
          </a:p>
          <a:p>
            <a:pPr marL="342900" indent="-342900">
              <a:buFont typeface="Courier New" panose="02070309020205020404" pitchFamily="49" charset="0"/>
              <a:buChar char="o"/>
            </a:pPr>
            <a:endParaRPr lang="en-US" sz="2000" dirty="0" smtClean="0"/>
          </a:p>
        </p:txBody>
      </p:sp>
      <p:sp>
        <p:nvSpPr>
          <p:cNvPr id="2" name="Rectangle 1"/>
          <p:cNvSpPr/>
          <p:nvPr/>
        </p:nvSpPr>
        <p:spPr>
          <a:xfrm>
            <a:off x="1705681" y="1141881"/>
            <a:ext cx="8422827" cy="5170646"/>
          </a:xfrm>
          <a:prstGeom prst="rect">
            <a:avLst/>
          </a:prstGeom>
        </p:spPr>
        <p:txBody>
          <a:bodyPr wrap="square">
            <a:spAutoFit/>
          </a:bodyPr>
          <a:lstStyle/>
          <a:p>
            <a:pPr>
              <a:lnSpc>
                <a:spcPct val="150000"/>
              </a:lnSpc>
            </a:pPr>
            <a:r>
              <a:rPr lang="en-US" sz="2000" b="1" dirty="0"/>
              <a:t>Objective</a:t>
            </a:r>
            <a:r>
              <a:rPr lang="en-US" sz="2000" b="1" dirty="0" smtClean="0"/>
              <a:t>:</a:t>
            </a:r>
          </a:p>
          <a:p>
            <a:pPr marL="342900" indent="-342900">
              <a:lnSpc>
                <a:spcPct val="150000"/>
              </a:lnSpc>
              <a:buFont typeface="Wingdings" panose="05000000000000000000" pitchFamily="2" charset="2"/>
              <a:buChar char="Ø"/>
            </a:pPr>
            <a:r>
              <a:rPr lang="en-US" sz="2000" dirty="0" smtClean="0"/>
              <a:t>Using the Nearest Neighbor algorithm, attempt to predict / classify those companies most likely to incur an EPL claim. </a:t>
            </a:r>
          </a:p>
          <a:p>
            <a:pPr>
              <a:lnSpc>
                <a:spcPct val="150000"/>
              </a:lnSpc>
            </a:pPr>
            <a:endParaRPr lang="en-US" sz="2000" dirty="0"/>
          </a:p>
          <a:p>
            <a:pPr>
              <a:lnSpc>
                <a:spcPct val="150000"/>
              </a:lnSpc>
            </a:pPr>
            <a:r>
              <a:rPr lang="en-US" sz="2000" b="1" dirty="0" smtClean="0"/>
              <a:t>Approach:</a:t>
            </a:r>
            <a:endParaRPr lang="en-US" sz="2000" dirty="0" smtClean="0"/>
          </a:p>
          <a:p>
            <a:pPr marL="457200" indent="-457200">
              <a:lnSpc>
                <a:spcPct val="150000"/>
              </a:lnSpc>
              <a:buFont typeface="Wingdings" panose="05000000000000000000" pitchFamily="2" charset="2"/>
              <a:buChar char="Ø"/>
            </a:pPr>
            <a:r>
              <a:rPr lang="en-US" sz="2000" dirty="0" smtClean="0"/>
              <a:t>Prepare data – </a:t>
            </a:r>
            <a:r>
              <a:rPr lang="en-US" sz="2000" dirty="0" err="1" smtClean="0"/>
              <a:t>OneHotEncoding</a:t>
            </a:r>
            <a:endParaRPr lang="en-US" sz="2000" dirty="0" smtClean="0"/>
          </a:p>
          <a:p>
            <a:pPr marL="457200" indent="-457200">
              <a:lnSpc>
                <a:spcPct val="150000"/>
              </a:lnSpc>
              <a:buFont typeface="Wingdings" panose="05000000000000000000" pitchFamily="2" charset="2"/>
              <a:buChar char="Ø"/>
            </a:pPr>
            <a:r>
              <a:rPr lang="en-US" sz="2000" dirty="0" smtClean="0"/>
              <a:t>Prepare a simple NN classifier and obtain predictions. </a:t>
            </a:r>
          </a:p>
          <a:p>
            <a:pPr marL="457200" indent="-457200">
              <a:lnSpc>
                <a:spcPct val="150000"/>
              </a:lnSpc>
              <a:buFont typeface="Wingdings" panose="05000000000000000000" pitchFamily="2" charset="2"/>
              <a:buChar char="Ø"/>
            </a:pPr>
            <a:r>
              <a:rPr lang="en-US" sz="2000" dirty="0" smtClean="0"/>
              <a:t>Modify hyper-parameters to enhance predictability. </a:t>
            </a:r>
          </a:p>
          <a:p>
            <a:pPr>
              <a:lnSpc>
                <a:spcPct val="150000"/>
              </a:lnSpc>
            </a:pPr>
            <a:endParaRPr lang="en-US" sz="2000" b="1" dirty="0"/>
          </a:p>
          <a:p>
            <a:pPr>
              <a:lnSpc>
                <a:spcPct val="150000"/>
              </a:lnSpc>
            </a:pPr>
            <a:r>
              <a:rPr lang="en-US" sz="2000" b="1" dirty="0" smtClean="0"/>
              <a:t>Expectation</a:t>
            </a:r>
            <a:r>
              <a:rPr lang="en-US" sz="2000" dirty="0" smtClean="0"/>
              <a:t>:</a:t>
            </a:r>
          </a:p>
          <a:p>
            <a:pPr marL="457200" indent="-457200">
              <a:lnSpc>
                <a:spcPct val="150000"/>
              </a:lnSpc>
              <a:buFont typeface="Wingdings" panose="05000000000000000000" pitchFamily="2" charset="2"/>
              <a:buChar char="Ø"/>
            </a:pPr>
            <a:r>
              <a:rPr lang="en-US" sz="2000" dirty="0" smtClean="0"/>
              <a:t>That the classifier will yield similar results to that of the Decision Tree. </a:t>
            </a:r>
          </a:p>
        </p:txBody>
      </p:sp>
    </p:spTree>
    <p:extLst>
      <p:ext uri="{BB962C8B-B14F-4D97-AF65-F5344CB8AC3E}">
        <p14:creationId xmlns:p14="http://schemas.microsoft.com/office/powerpoint/2010/main" val="2413761265"/>
      </p:ext>
    </p:extLst>
  </p:cSld>
  <p:clrMapOvr>
    <a:masterClrMapping/>
  </p:clrMapOvr>
  <p:transition spd="slow">
    <p:cove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9725" y="180975"/>
            <a:ext cx="4984057" cy="707886"/>
          </a:xfrm>
          <a:prstGeom prst="rect">
            <a:avLst/>
          </a:prstGeom>
          <a:noFill/>
        </p:spPr>
        <p:txBody>
          <a:bodyPr wrap="none" rtlCol="0">
            <a:spAutoFit/>
          </a:bodyPr>
          <a:lstStyle/>
          <a:p>
            <a:r>
              <a:rPr lang="en-US" sz="4000" dirty="0" smtClean="0"/>
              <a:t>NN – No Modifications</a:t>
            </a:r>
            <a:endParaRPr lang="en-US" sz="4000" dirty="0"/>
          </a:p>
        </p:txBody>
      </p:sp>
      <p:sp>
        <p:nvSpPr>
          <p:cNvPr id="4" name="TextBox 3"/>
          <p:cNvSpPr txBox="1"/>
          <p:nvPr/>
        </p:nvSpPr>
        <p:spPr>
          <a:xfrm>
            <a:off x="1609725" y="1320846"/>
            <a:ext cx="6215430" cy="707886"/>
          </a:xfrm>
          <a:prstGeom prst="rect">
            <a:avLst/>
          </a:prstGeom>
          <a:noFill/>
        </p:spPr>
        <p:txBody>
          <a:bodyPr wrap="square" rtlCol="0">
            <a:spAutoFit/>
          </a:bodyPr>
          <a:lstStyle/>
          <a:p>
            <a:endParaRPr lang="en-US" sz="2000" dirty="0" smtClean="0"/>
          </a:p>
          <a:p>
            <a:pPr marL="342900" indent="-342900">
              <a:buFont typeface="Courier New" panose="02070309020205020404" pitchFamily="49" charset="0"/>
              <a:buChar char="o"/>
            </a:pPr>
            <a:endParaRPr lang="en-US" sz="2000" dirty="0" smtClean="0"/>
          </a:p>
        </p:txBody>
      </p:sp>
      <p:sp>
        <p:nvSpPr>
          <p:cNvPr id="2" name="Rectangle 1"/>
          <p:cNvSpPr/>
          <p:nvPr/>
        </p:nvSpPr>
        <p:spPr>
          <a:xfrm>
            <a:off x="1663795" y="1145869"/>
            <a:ext cx="3692784" cy="4093428"/>
          </a:xfrm>
          <a:prstGeom prst="rect">
            <a:avLst/>
          </a:prstGeom>
        </p:spPr>
        <p:txBody>
          <a:bodyPr wrap="square">
            <a:spAutoFit/>
          </a:bodyPr>
          <a:lstStyle/>
          <a:p>
            <a:r>
              <a:rPr lang="en-US" sz="2000" b="1" dirty="0"/>
              <a:t>Objective</a:t>
            </a:r>
            <a:r>
              <a:rPr lang="en-US" sz="2000" b="1" dirty="0" smtClean="0"/>
              <a:t>:</a:t>
            </a:r>
          </a:p>
          <a:p>
            <a:pPr marL="342900" indent="-342900">
              <a:buFont typeface="Wingdings" panose="05000000000000000000" pitchFamily="2" charset="2"/>
              <a:buChar char="Ø"/>
            </a:pPr>
            <a:r>
              <a:rPr lang="en-US" sz="2000" dirty="0" smtClean="0"/>
              <a:t>Determine the predictability of a simple nearest neighbor classifier. </a:t>
            </a:r>
          </a:p>
          <a:p>
            <a:endParaRPr lang="en-US" sz="2000" dirty="0"/>
          </a:p>
          <a:p>
            <a:r>
              <a:rPr lang="en-US" sz="2000" b="1" dirty="0" smtClean="0"/>
              <a:t>Performance</a:t>
            </a:r>
            <a:r>
              <a:rPr lang="en-US" sz="2000" dirty="0" smtClean="0"/>
              <a:t>:</a:t>
            </a:r>
          </a:p>
          <a:p>
            <a:pPr marL="457200" indent="-457200">
              <a:buFont typeface="Wingdings" panose="05000000000000000000" pitchFamily="2" charset="2"/>
              <a:buChar char="Ø"/>
            </a:pPr>
            <a:r>
              <a:rPr lang="en-US" sz="2000" dirty="0" smtClean="0"/>
              <a:t>Performance relative to the Decision Tree is poor. </a:t>
            </a:r>
          </a:p>
          <a:p>
            <a:endParaRPr lang="en-US" sz="2000" b="1" dirty="0"/>
          </a:p>
          <a:p>
            <a:r>
              <a:rPr lang="en-US" sz="2000" b="1" dirty="0" smtClean="0"/>
              <a:t>Enhancement</a:t>
            </a:r>
            <a:r>
              <a:rPr lang="en-US" sz="2000" dirty="0" smtClean="0"/>
              <a:t>:</a:t>
            </a:r>
          </a:p>
          <a:p>
            <a:pPr marL="457200" indent="-457200">
              <a:buFont typeface="Wingdings" panose="05000000000000000000" pitchFamily="2" charset="2"/>
              <a:buChar char="Ø"/>
            </a:pPr>
            <a:r>
              <a:rPr lang="en-US" sz="2000" dirty="0" smtClean="0"/>
              <a:t>Attempt to enhance the classifier by tuning the hyper-</a:t>
            </a:r>
            <a:r>
              <a:rPr lang="en-US" sz="2000" dirty="0" err="1" smtClean="0"/>
              <a:t>paramemters</a:t>
            </a:r>
            <a:r>
              <a:rPr lang="en-US" sz="2000" dirty="0" smtClean="0"/>
              <a:t>. </a:t>
            </a:r>
          </a:p>
        </p:txBody>
      </p:sp>
      <p:pic>
        <p:nvPicPr>
          <p:cNvPr id="5" name="Picture 4"/>
          <p:cNvPicPr>
            <a:picLocks noChangeAspect="1"/>
          </p:cNvPicPr>
          <p:nvPr/>
        </p:nvPicPr>
        <p:blipFill>
          <a:blip r:embed="rId3"/>
          <a:stretch>
            <a:fillRect/>
          </a:stretch>
        </p:blipFill>
        <p:spPr>
          <a:xfrm>
            <a:off x="5885840" y="1546624"/>
            <a:ext cx="5619750" cy="3552825"/>
          </a:xfrm>
          <a:prstGeom prst="rect">
            <a:avLst/>
          </a:prstGeom>
        </p:spPr>
      </p:pic>
      <p:sp>
        <p:nvSpPr>
          <p:cNvPr id="6" name="Rectangle 5"/>
          <p:cNvSpPr/>
          <p:nvPr/>
        </p:nvSpPr>
        <p:spPr>
          <a:xfrm>
            <a:off x="6539345" y="2407180"/>
            <a:ext cx="4966245" cy="301383"/>
          </a:xfrm>
          <a:prstGeom prst="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custDataLst>
              <p:tags r:id="rId1"/>
            </p:custDataLst>
          </p:nvPr>
        </p:nvSpPr>
        <p:spPr>
          <a:xfrm>
            <a:off x="6593782" y="4319107"/>
            <a:ext cx="4911808" cy="301383"/>
          </a:xfrm>
          <a:prstGeom prst="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0452673"/>
      </p:ext>
    </p:extLst>
  </p:cSld>
  <p:clrMapOvr>
    <a:masterClrMapping/>
  </p:clrMapOvr>
  <p:transition spd="slow">
    <p:cove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9725" y="180975"/>
            <a:ext cx="4855496" cy="707886"/>
          </a:xfrm>
          <a:prstGeom prst="rect">
            <a:avLst/>
          </a:prstGeom>
          <a:noFill/>
        </p:spPr>
        <p:txBody>
          <a:bodyPr wrap="none" rtlCol="0">
            <a:spAutoFit/>
          </a:bodyPr>
          <a:lstStyle/>
          <a:p>
            <a:r>
              <a:rPr lang="en-US" sz="4000" dirty="0" smtClean="0"/>
              <a:t>NN – MODIFICATION</a:t>
            </a:r>
            <a:endParaRPr lang="en-US" sz="4000" dirty="0"/>
          </a:p>
        </p:txBody>
      </p:sp>
      <p:sp>
        <p:nvSpPr>
          <p:cNvPr id="4" name="TextBox 3"/>
          <p:cNvSpPr txBox="1"/>
          <p:nvPr/>
        </p:nvSpPr>
        <p:spPr>
          <a:xfrm>
            <a:off x="1609725" y="1320846"/>
            <a:ext cx="6215430" cy="707886"/>
          </a:xfrm>
          <a:prstGeom prst="rect">
            <a:avLst/>
          </a:prstGeom>
          <a:noFill/>
        </p:spPr>
        <p:txBody>
          <a:bodyPr wrap="square" rtlCol="0">
            <a:spAutoFit/>
          </a:bodyPr>
          <a:lstStyle/>
          <a:p>
            <a:endParaRPr lang="en-US" sz="2000" dirty="0" smtClean="0"/>
          </a:p>
          <a:p>
            <a:pPr marL="342900" indent="-342900">
              <a:buFont typeface="Courier New" panose="02070309020205020404" pitchFamily="49" charset="0"/>
              <a:buChar char="o"/>
            </a:pPr>
            <a:endParaRPr lang="en-US" sz="2000" dirty="0" smtClean="0"/>
          </a:p>
        </p:txBody>
      </p:sp>
      <p:sp>
        <p:nvSpPr>
          <p:cNvPr id="2" name="Rectangle 1"/>
          <p:cNvSpPr/>
          <p:nvPr/>
        </p:nvSpPr>
        <p:spPr>
          <a:xfrm>
            <a:off x="1663795" y="1145869"/>
            <a:ext cx="4054028" cy="4708981"/>
          </a:xfrm>
          <a:prstGeom prst="rect">
            <a:avLst/>
          </a:prstGeom>
        </p:spPr>
        <p:txBody>
          <a:bodyPr wrap="square">
            <a:spAutoFit/>
          </a:bodyPr>
          <a:lstStyle/>
          <a:p>
            <a:r>
              <a:rPr lang="en-US" sz="2000" b="1" dirty="0"/>
              <a:t>Objective</a:t>
            </a:r>
            <a:r>
              <a:rPr lang="en-US" sz="2000" b="1" dirty="0" smtClean="0"/>
              <a:t>:</a:t>
            </a:r>
          </a:p>
          <a:p>
            <a:pPr marL="342900" indent="-342900">
              <a:buFont typeface="Wingdings" panose="05000000000000000000" pitchFamily="2" charset="2"/>
              <a:buChar char="Ø"/>
            </a:pPr>
            <a:r>
              <a:rPr lang="en-US" sz="2000" dirty="0" smtClean="0"/>
              <a:t>Enhance classifier modifying hyper-parameters. </a:t>
            </a:r>
            <a:endParaRPr lang="en-US" sz="2000" dirty="0"/>
          </a:p>
          <a:p>
            <a:endParaRPr lang="en-US" sz="2000" b="1" dirty="0" smtClean="0"/>
          </a:p>
          <a:p>
            <a:r>
              <a:rPr lang="en-US" sz="2000" b="1" dirty="0" smtClean="0"/>
              <a:t>Modifications</a:t>
            </a:r>
            <a:r>
              <a:rPr lang="en-US" sz="2000" dirty="0" smtClean="0"/>
              <a:t>:</a:t>
            </a:r>
          </a:p>
          <a:p>
            <a:pPr marL="457200" indent="-457200">
              <a:buFont typeface="Wingdings" panose="05000000000000000000" pitchFamily="2" charset="2"/>
              <a:buChar char="Ø"/>
            </a:pPr>
            <a:r>
              <a:rPr lang="en-US" sz="2000" dirty="0" smtClean="0"/>
              <a:t>Weights = Nearest</a:t>
            </a:r>
          </a:p>
          <a:p>
            <a:pPr marL="457200" indent="-457200">
              <a:buFont typeface="Wingdings" panose="05000000000000000000" pitchFamily="2" charset="2"/>
              <a:buChar char="Ø"/>
            </a:pPr>
            <a:r>
              <a:rPr lang="en-US" sz="2000" dirty="0" err="1" smtClean="0"/>
              <a:t>n_Neighbors</a:t>
            </a:r>
            <a:r>
              <a:rPr lang="en-US" sz="2000" dirty="0" smtClean="0"/>
              <a:t> = 3</a:t>
            </a:r>
          </a:p>
          <a:p>
            <a:pPr marL="457200" indent="-457200">
              <a:buFont typeface="Wingdings" panose="05000000000000000000" pitchFamily="2" charset="2"/>
              <a:buChar char="Ø"/>
            </a:pPr>
            <a:r>
              <a:rPr lang="en-US" sz="2000" dirty="0" err="1" smtClean="0"/>
              <a:t>Leaf_size</a:t>
            </a:r>
            <a:r>
              <a:rPr lang="en-US" sz="2000" dirty="0" smtClean="0"/>
              <a:t> = 40</a:t>
            </a:r>
          </a:p>
          <a:p>
            <a:pPr marL="457200" indent="-457200">
              <a:buFont typeface="Wingdings" panose="05000000000000000000" pitchFamily="2" charset="2"/>
              <a:buChar char="Ø"/>
            </a:pPr>
            <a:r>
              <a:rPr lang="en-US" sz="2000" dirty="0" smtClean="0"/>
              <a:t>Algorithm = </a:t>
            </a:r>
            <a:r>
              <a:rPr lang="en-US" sz="2000" dirty="0" err="1" smtClean="0"/>
              <a:t>kd_tree</a:t>
            </a:r>
            <a:endParaRPr lang="en-US" sz="2000" dirty="0" smtClean="0"/>
          </a:p>
          <a:p>
            <a:endParaRPr lang="en-US" sz="2000" b="1" dirty="0"/>
          </a:p>
          <a:p>
            <a:r>
              <a:rPr lang="en-US" sz="2000" b="1" dirty="0" smtClean="0"/>
              <a:t>Results:</a:t>
            </a:r>
          </a:p>
          <a:p>
            <a:pPr marL="342900" indent="-342900">
              <a:buFont typeface="Wingdings" panose="05000000000000000000" pitchFamily="2" charset="2"/>
              <a:buChar char="Ø"/>
            </a:pPr>
            <a:r>
              <a:rPr lang="en-US" sz="2000" dirty="0" smtClean="0"/>
              <a:t>Slightly better results were obtained with the modifications. </a:t>
            </a:r>
          </a:p>
          <a:p>
            <a:pPr marL="342900" indent="-342900">
              <a:buFont typeface="Wingdings" panose="05000000000000000000" pitchFamily="2" charset="2"/>
              <a:buChar char="Ø"/>
            </a:pPr>
            <a:r>
              <a:rPr lang="en-US" sz="2000" dirty="0" smtClean="0"/>
              <a:t>+0.04 improvement in Recall score vs Decision Tree. </a:t>
            </a:r>
          </a:p>
        </p:txBody>
      </p:sp>
      <p:pic>
        <p:nvPicPr>
          <p:cNvPr id="18" name="Picture 17"/>
          <p:cNvPicPr>
            <a:picLocks noChangeAspect="1"/>
          </p:cNvPicPr>
          <p:nvPr/>
        </p:nvPicPr>
        <p:blipFill>
          <a:blip r:embed="rId3"/>
          <a:stretch>
            <a:fillRect/>
          </a:stretch>
        </p:blipFill>
        <p:spPr>
          <a:xfrm>
            <a:off x="6027002" y="1145869"/>
            <a:ext cx="5703639" cy="3150391"/>
          </a:xfrm>
          <a:prstGeom prst="rect">
            <a:avLst/>
          </a:prstGeom>
        </p:spPr>
      </p:pic>
    </p:spTree>
    <p:extLst>
      <p:ext uri="{BB962C8B-B14F-4D97-AF65-F5344CB8AC3E}">
        <p14:creationId xmlns:p14="http://schemas.microsoft.com/office/powerpoint/2010/main" val="2522534141"/>
      </p:ext>
    </p:extLst>
  </p:cSld>
  <p:clrMapOvr>
    <a:masterClrMapping/>
  </p:clrMapOvr>
  <p:transition spd="slow">
    <p:cove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09725" y="180975"/>
            <a:ext cx="8539389" cy="707886"/>
          </a:xfrm>
          <a:prstGeom prst="rect">
            <a:avLst/>
          </a:prstGeom>
          <a:noFill/>
        </p:spPr>
        <p:txBody>
          <a:bodyPr wrap="none" rtlCol="0">
            <a:spAutoFit/>
          </a:bodyPr>
          <a:lstStyle/>
          <a:p>
            <a:r>
              <a:rPr lang="en-US" sz="4000" dirty="0" smtClean="0"/>
              <a:t>NEAREST NEIGHBOR- FINAL RESULTS</a:t>
            </a:r>
          </a:p>
        </p:txBody>
      </p:sp>
      <p:sp>
        <p:nvSpPr>
          <p:cNvPr id="4" name="Rectangle 3"/>
          <p:cNvSpPr/>
          <p:nvPr/>
        </p:nvSpPr>
        <p:spPr>
          <a:xfrm>
            <a:off x="1598438" y="1536691"/>
            <a:ext cx="4125029" cy="3170099"/>
          </a:xfrm>
          <a:prstGeom prst="rect">
            <a:avLst/>
          </a:prstGeom>
        </p:spPr>
        <p:txBody>
          <a:bodyPr wrap="square">
            <a:spAutoFit/>
          </a:bodyPr>
          <a:lstStyle/>
          <a:p>
            <a:r>
              <a:rPr lang="en-US" sz="2000" b="1" dirty="0" smtClean="0"/>
              <a:t>Observations</a:t>
            </a:r>
            <a:r>
              <a:rPr lang="en-US" sz="2000" dirty="0" smtClean="0"/>
              <a:t>:</a:t>
            </a:r>
          </a:p>
          <a:p>
            <a:pPr marL="285750" indent="-285750">
              <a:buFont typeface="Wingdings" panose="05000000000000000000" pitchFamily="2" charset="2"/>
              <a:buChar char="Ø"/>
            </a:pPr>
            <a:r>
              <a:rPr lang="en-US" sz="2000" dirty="0" smtClean="0"/>
              <a:t>The Nearest </a:t>
            </a:r>
            <a:r>
              <a:rPr lang="en-US" sz="2000" dirty="0"/>
              <a:t>N</a:t>
            </a:r>
            <a:r>
              <a:rPr lang="en-US" sz="2000" dirty="0" smtClean="0"/>
              <a:t>eighbor classifier post hyper-parameter modifications performed slightly better than the Decision Tree classifier in terms of its Recall Score</a:t>
            </a:r>
            <a:r>
              <a:rPr lang="en-US" sz="2000" dirty="0"/>
              <a:t>.</a:t>
            </a:r>
          </a:p>
          <a:p>
            <a:endParaRPr lang="en-US" sz="2000" b="1" dirty="0" smtClean="0"/>
          </a:p>
          <a:p>
            <a:r>
              <a:rPr lang="en-US" sz="2000" b="1" dirty="0" smtClean="0"/>
              <a:t>Conclusion</a:t>
            </a:r>
            <a:r>
              <a:rPr lang="en-US" sz="2000" dirty="0" smtClean="0"/>
              <a:t>:</a:t>
            </a:r>
          </a:p>
          <a:p>
            <a:pPr marL="285750" indent="-285750">
              <a:buFont typeface="Wingdings" panose="05000000000000000000" pitchFamily="2" charset="2"/>
              <a:buChar char="Ø"/>
            </a:pPr>
            <a:r>
              <a:rPr lang="en-US" sz="2000" dirty="0" smtClean="0"/>
              <a:t>Inconclusive</a:t>
            </a:r>
          </a:p>
        </p:txBody>
      </p:sp>
      <p:pic>
        <p:nvPicPr>
          <p:cNvPr id="6" name="Picture 5"/>
          <p:cNvPicPr>
            <a:picLocks noChangeAspect="1"/>
          </p:cNvPicPr>
          <p:nvPr/>
        </p:nvPicPr>
        <p:blipFill>
          <a:blip r:embed="rId4"/>
          <a:stretch>
            <a:fillRect/>
          </a:stretch>
        </p:blipFill>
        <p:spPr>
          <a:xfrm>
            <a:off x="6290538" y="3298260"/>
            <a:ext cx="5562600" cy="1600200"/>
          </a:xfrm>
          <a:prstGeom prst="rect">
            <a:avLst/>
          </a:prstGeom>
        </p:spPr>
      </p:pic>
      <p:pic>
        <p:nvPicPr>
          <p:cNvPr id="8" name="Picture 7"/>
          <p:cNvPicPr>
            <a:picLocks noChangeAspect="1"/>
          </p:cNvPicPr>
          <p:nvPr/>
        </p:nvPicPr>
        <p:blipFill>
          <a:blip r:embed="rId5"/>
          <a:stretch>
            <a:fillRect/>
          </a:stretch>
        </p:blipFill>
        <p:spPr>
          <a:xfrm>
            <a:off x="6228516" y="1536691"/>
            <a:ext cx="5562600" cy="1543050"/>
          </a:xfrm>
          <a:prstGeom prst="rect">
            <a:avLst/>
          </a:prstGeom>
        </p:spPr>
      </p:pic>
      <p:sp>
        <p:nvSpPr>
          <p:cNvPr id="9" name="Rectangle 8"/>
          <p:cNvSpPr/>
          <p:nvPr/>
        </p:nvSpPr>
        <p:spPr>
          <a:xfrm>
            <a:off x="6946759" y="2406924"/>
            <a:ext cx="4794968" cy="301383"/>
          </a:xfrm>
          <a:prstGeom prst="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custDataLst>
              <p:tags r:id="rId1"/>
            </p:custDataLst>
          </p:nvPr>
        </p:nvSpPr>
        <p:spPr>
          <a:xfrm>
            <a:off x="6946759" y="4119677"/>
            <a:ext cx="4794968" cy="301383"/>
          </a:xfrm>
          <a:prstGeom prst="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0069845"/>
      </p:ext>
    </p:extLst>
  </p:cSld>
  <p:clrMapOvr>
    <a:masterClrMapping/>
  </p:clrMapOvr>
  <p:transition spd="slow">
    <p:cove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9725" y="180975"/>
            <a:ext cx="3842719" cy="707886"/>
          </a:xfrm>
          <a:prstGeom prst="rect">
            <a:avLst/>
          </a:prstGeom>
          <a:noFill/>
        </p:spPr>
        <p:txBody>
          <a:bodyPr wrap="none" rtlCol="0">
            <a:spAutoFit/>
          </a:bodyPr>
          <a:lstStyle/>
          <a:p>
            <a:r>
              <a:rPr lang="en-US" sz="4000" dirty="0" smtClean="0"/>
              <a:t>Naïve Bayes (NB)</a:t>
            </a:r>
            <a:endParaRPr lang="en-US" sz="4000" dirty="0"/>
          </a:p>
        </p:txBody>
      </p:sp>
      <p:sp>
        <p:nvSpPr>
          <p:cNvPr id="4" name="TextBox 3"/>
          <p:cNvSpPr txBox="1"/>
          <p:nvPr/>
        </p:nvSpPr>
        <p:spPr>
          <a:xfrm>
            <a:off x="1666170" y="1141881"/>
            <a:ext cx="6215430" cy="707886"/>
          </a:xfrm>
          <a:prstGeom prst="rect">
            <a:avLst/>
          </a:prstGeom>
          <a:noFill/>
        </p:spPr>
        <p:txBody>
          <a:bodyPr wrap="square" rtlCol="0">
            <a:spAutoFit/>
          </a:bodyPr>
          <a:lstStyle/>
          <a:p>
            <a:endParaRPr lang="en-US" sz="2000" dirty="0" smtClean="0"/>
          </a:p>
          <a:p>
            <a:pPr marL="342900" indent="-342900">
              <a:buFont typeface="Courier New" panose="02070309020205020404" pitchFamily="49" charset="0"/>
              <a:buChar char="o"/>
            </a:pPr>
            <a:endParaRPr lang="en-US" sz="2000" dirty="0" smtClean="0"/>
          </a:p>
        </p:txBody>
      </p:sp>
      <p:sp>
        <p:nvSpPr>
          <p:cNvPr id="2" name="Rectangle 1"/>
          <p:cNvSpPr/>
          <p:nvPr/>
        </p:nvSpPr>
        <p:spPr>
          <a:xfrm>
            <a:off x="1705681" y="1141881"/>
            <a:ext cx="8422827" cy="5170646"/>
          </a:xfrm>
          <a:prstGeom prst="rect">
            <a:avLst/>
          </a:prstGeom>
        </p:spPr>
        <p:txBody>
          <a:bodyPr wrap="square">
            <a:spAutoFit/>
          </a:bodyPr>
          <a:lstStyle/>
          <a:p>
            <a:pPr>
              <a:lnSpc>
                <a:spcPct val="150000"/>
              </a:lnSpc>
            </a:pPr>
            <a:r>
              <a:rPr lang="en-US" sz="2000" b="1" dirty="0"/>
              <a:t>Objective</a:t>
            </a:r>
            <a:r>
              <a:rPr lang="en-US" sz="2000" b="1" dirty="0" smtClean="0"/>
              <a:t>:</a:t>
            </a:r>
          </a:p>
          <a:p>
            <a:pPr marL="342900" indent="-342900">
              <a:lnSpc>
                <a:spcPct val="150000"/>
              </a:lnSpc>
              <a:buFont typeface="Wingdings" panose="05000000000000000000" pitchFamily="2" charset="2"/>
              <a:buChar char="Ø"/>
            </a:pPr>
            <a:r>
              <a:rPr lang="en-US" sz="2000" dirty="0" smtClean="0"/>
              <a:t>Probabilistic classifier based on the Naïve Bayes Theorem.    </a:t>
            </a:r>
          </a:p>
          <a:p>
            <a:pPr marL="342900" indent="-342900">
              <a:lnSpc>
                <a:spcPct val="150000"/>
              </a:lnSpc>
              <a:buFont typeface="Wingdings" panose="05000000000000000000" pitchFamily="2" charset="2"/>
              <a:buChar char="Ø"/>
            </a:pPr>
            <a:r>
              <a:rPr lang="en-US" sz="2000" dirty="0" smtClean="0"/>
              <a:t>Simplistic model based on the product of feature level conditional and feature probabilities. </a:t>
            </a:r>
          </a:p>
          <a:p>
            <a:pPr marL="342900" indent="-342900">
              <a:lnSpc>
                <a:spcPct val="150000"/>
              </a:lnSpc>
              <a:buFont typeface="Wingdings" panose="05000000000000000000" pitchFamily="2" charset="2"/>
              <a:buChar char="Ø"/>
            </a:pPr>
            <a:r>
              <a:rPr lang="en-US" sz="2000" dirty="0" smtClean="0"/>
              <a:t>Assumes feature probability independence. </a:t>
            </a:r>
          </a:p>
          <a:p>
            <a:pPr>
              <a:lnSpc>
                <a:spcPct val="150000"/>
              </a:lnSpc>
            </a:pPr>
            <a:r>
              <a:rPr lang="en-US" sz="2000" b="1" dirty="0" smtClean="0"/>
              <a:t>Approach:</a:t>
            </a:r>
            <a:endParaRPr lang="en-US" sz="2000" dirty="0" smtClean="0"/>
          </a:p>
          <a:p>
            <a:pPr marL="457200" indent="-457200">
              <a:lnSpc>
                <a:spcPct val="150000"/>
              </a:lnSpc>
              <a:buFont typeface="Wingdings" panose="05000000000000000000" pitchFamily="2" charset="2"/>
              <a:buChar char="Ø"/>
            </a:pPr>
            <a:r>
              <a:rPr lang="en-US" sz="2000" dirty="0" smtClean="0"/>
              <a:t>Obtain base line results	</a:t>
            </a:r>
          </a:p>
          <a:p>
            <a:pPr marL="457200" indent="-457200">
              <a:lnSpc>
                <a:spcPct val="150000"/>
              </a:lnSpc>
              <a:buFont typeface="Wingdings" panose="05000000000000000000" pitchFamily="2" charset="2"/>
              <a:buChar char="Ø"/>
            </a:pPr>
            <a:r>
              <a:rPr lang="en-US" sz="2000" dirty="0" smtClean="0"/>
              <a:t>Feature elimination as an attempt to enhance results. </a:t>
            </a:r>
          </a:p>
          <a:p>
            <a:pPr>
              <a:lnSpc>
                <a:spcPct val="150000"/>
              </a:lnSpc>
            </a:pPr>
            <a:r>
              <a:rPr lang="en-US" sz="2000" b="1" dirty="0" smtClean="0"/>
              <a:t>Expectation</a:t>
            </a:r>
            <a:r>
              <a:rPr lang="en-US" sz="2000" dirty="0" smtClean="0"/>
              <a:t>:</a:t>
            </a:r>
          </a:p>
          <a:p>
            <a:pPr marL="457200" indent="-457200">
              <a:lnSpc>
                <a:spcPct val="150000"/>
              </a:lnSpc>
              <a:buFont typeface="Wingdings" panose="05000000000000000000" pitchFamily="2" charset="2"/>
              <a:buChar char="Ø"/>
            </a:pPr>
            <a:r>
              <a:rPr lang="en-US" sz="2000" dirty="0" smtClean="0"/>
              <a:t>Optimistic that the model will yield at minimum comparable results to the former two classifiers. </a:t>
            </a:r>
          </a:p>
        </p:txBody>
      </p:sp>
    </p:spTree>
    <p:extLst>
      <p:ext uri="{BB962C8B-B14F-4D97-AF65-F5344CB8AC3E}">
        <p14:creationId xmlns:p14="http://schemas.microsoft.com/office/powerpoint/2010/main" val="1189513649"/>
      </p:ext>
    </p:extLst>
  </p:cSld>
  <p:clrMapOvr>
    <a:masterClrMapping/>
  </p:clrMapOvr>
  <p:transition spd="slow">
    <p:cove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9725" y="180975"/>
            <a:ext cx="2770310" cy="707886"/>
          </a:xfrm>
          <a:prstGeom prst="rect">
            <a:avLst/>
          </a:prstGeom>
          <a:noFill/>
        </p:spPr>
        <p:txBody>
          <a:bodyPr wrap="none" rtlCol="0">
            <a:spAutoFit/>
          </a:bodyPr>
          <a:lstStyle/>
          <a:p>
            <a:r>
              <a:rPr lang="en-US" sz="4000" dirty="0" smtClean="0"/>
              <a:t>Naïve Bayes</a:t>
            </a:r>
            <a:endParaRPr lang="en-US" sz="4000" dirty="0"/>
          </a:p>
        </p:txBody>
      </p:sp>
      <p:sp>
        <p:nvSpPr>
          <p:cNvPr id="4" name="TextBox 3"/>
          <p:cNvSpPr txBox="1"/>
          <p:nvPr/>
        </p:nvSpPr>
        <p:spPr>
          <a:xfrm>
            <a:off x="1609725" y="1320846"/>
            <a:ext cx="6215430" cy="707886"/>
          </a:xfrm>
          <a:prstGeom prst="rect">
            <a:avLst/>
          </a:prstGeom>
          <a:noFill/>
        </p:spPr>
        <p:txBody>
          <a:bodyPr wrap="square" rtlCol="0">
            <a:spAutoFit/>
          </a:bodyPr>
          <a:lstStyle/>
          <a:p>
            <a:endParaRPr lang="en-US" sz="2000" dirty="0" smtClean="0"/>
          </a:p>
          <a:p>
            <a:pPr marL="342900" indent="-342900">
              <a:buFont typeface="Courier New" panose="02070309020205020404" pitchFamily="49" charset="0"/>
              <a:buChar char="o"/>
            </a:pPr>
            <a:endParaRPr lang="en-US" sz="2000" dirty="0" smtClean="0"/>
          </a:p>
        </p:txBody>
      </p:sp>
      <p:sp>
        <p:nvSpPr>
          <p:cNvPr id="2" name="Rectangle 1"/>
          <p:cNvSpPr/>
          <p:nvPr/>
        </p:nvSpPr>
        <p:spPr>
          <a:xfrm>
            <a:off x="1663795" y="1145869"/>
            <a:ext cx="4054028" cy="4093428"/>
          </a:xfrm>
          <a:prstGeom prst="rect">
            <a:avLst/>
          </a:prstGeom>
        </p:spPr>
        <p:txBody>
          <a:bodyPr wrap="square">
            <a:spAutoFit/>
          </a:bodyPr>
          <a:lstStyle/>
          <a:p>
            <a:r>
              <a:rPr lang="en-US" sz="2000" b="1" dirty="0" smtClean="0"/>
              <a:t>Results</a:t>
            </a:r>
          </a:p>
          <a:p>
            <a:pPr marL="342900" indent="-342900">
              <a:buFont typeface="Wingdings" panose="05000000000000000000" pitchFamily="2" charset="2"/>
              <a:buChar char="Ø"/>
            </a:pPr>
            <a:r>
              <a:rPr lang="en-US" sz="2000" dirty="0"/>
              <a:t>+0.26 &gt; than NN</a:t>
            </a:r>
          </a:p>
          <a:p>
            <a:pPr marL="342900" indent="-342900">
              <a:buFont typeface="Wingdings" panose="05000000000000000000" pitchFamily="2" charset="2"/>
              <a:buChar char="Ø"/>
            </a:pPr>
            <a:r>
              <a:rPr lang="en-US" sz="2000" dirty="0"/>
              <a:t>+0.26 &gt; Decision Tree</a:t>
            </a:r>
          </a:p>
          <a:p>
            <a:endParaRPr lang="en-US" sz="2000" b="1" dirty="0" smtClean="0"/>
          </a:p>
          <a:p>
            <a:r>
              <a:rPr lang="en-US" sz="2000" b="1" dirty="0" smtClean="0"/>
              <a:t>Observations</a:t>
            </a:r>
          </a:p>
          <a:p>
            <a:pPr marL="342900" indent="-342900">
              <a:buFont typeface="Wingdings" panose="05000000000000000000" pitchFamily="2" charset="2"/>
              <a:buChar char="Ø"/>
            </a:pPr>
            <a:r>
              <a:rPr lang="en-US" sz="2000" dirty="0"/>
              <a:t>Initial results were promising.  </a:t>
            </a:r>
          </a:p>
          <a:p>
            <a:pPr marL="342900" indent="-342900">
              <a:buFont typeface="Wingdings" panose="05000000000000000000" pitchFamily="2" charset="2"/>
              <a:buChar char="Ø"/>
            </a:pPr>
            <a:r>
              <a:rPr lang="en-US" sz="2000" dirty="0"/>
              <a:t>With no modifications the recall score for the Training set was 100 for accounts w/ claims and 66 for the Test set.  </a:t>
            </a:r>
          </a:p>
          <a:p>
            <a:endParaRPr lang="en-US" sz="2000" dirty="0" smtClean="0"/>
          </a:p>
          <a:p>
            <a:r>
              <a:rPr lang="en-US" sz="2000" b="1" dirty="0" smtClean="0"/>
              <a:t>Next Steps:</a:t>
            </a:r>
          </a:p>
          <a:p>
            <a:pPr marL="342900" indent="-342900">
              <a:buFont typeface="Wingdings" panose="05000000000000000000" pitchFamily="2" charset="2"/>
              <a:buChar char="Ø"/>
            </a:pPr>
            <a:r>
              <a:rPr lang="en-US" sz="2000" dirty="0" smtClean="0"/>
              <a:t>Feature elimination</a:t>
            </a:r>
          </a:p>
        </p:txBody>
      </p:sp>
      <p:pic>
        <p:nvPicPr>
          <p:cNvPr id="5" name="Picture 4"/>
          <p:cNvPicPr>
            <a:picLocks noChangeAspect="1"/>
          </p:cNvPicPr>
          <p:nvPr/>
        </p:nvPicPr>
        <p:blipFill>
          <a:blip r:embed="rId3"/>
          <a:stretch>
            <a:fillRect/>
          </a:stretch>
        </p:blipFill>
        <p:spPr>
          <a:xfrm>
            <a:off x="6341231" y="1580455"/>
            <a:ext cx="5622390" cy="3400253"/>
          </a:xfrm>
          <a:prstGeom prst="rect">
            <a:avLst/>
          </a:prstGeom>
        </p:spPr>
      </p:pic>
      <p:sp>
        <p:nvSpPr>
          <p:cNvPr id="10" name="TextBox 9"/>
          <p:cNvSpPr txBox="1"/>
          <p:nvPr/>
        </p:nvSpPr>
        <p:spPr>
          <a:xfrm>
            <a:off x="6341231" y="1120791"/>
            <a:ext cx="4588052" cy="400110"/>
          </a:xfrm>
          <a:prstGeom prst="rect">
            <a:avLst/>
          </a:prstGeom>
          <a:noFill/>
        </p:spPr>
        <p:txBody>
          <a:bodyPr wrap="square" rtlCol="0">
            <a:spAutoFit/>
          </a:bodyPr>
          <a:lstStyle/>
          <a:p>
            <a:r>
              <a:rPr lang="en-US" sz="2000" b="1" dirty="0" smtClean="0"/>
              <a:t>Recall Score – No Modifications</a:t>
            </a:r>
            <a:endParaRPr lang="en-US" sz="2000" b="1" dirty="0"/>
          </a:p>
        </p:txBody>
      </p:sp>
      <p:sp>
        <p:nvSpPr>
          <p:cNvPr id="12" name="Rectangle 11"/>
          <p:cNvSpPr/>
          <p:nvPr/>
        </p:nvSpPr>
        <p:spPr>
          <a:xfrm>
            <a:off x="7147223" y="2442161"/>
            <a:ext cx="4794968" cy="301383"/>
          </a:xfrm>
          <a:prstGeom prst="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custDataLst>
              <p:tags r:id="rId1"/>
            </p:custDataLst>
          </p:nvPr>
        </p:nvSpPr>
        <p:spPr>
          <a:xfrm>
            <a:off x="7168653" y="4208015"/>
            <a:ext cx="4794968" cy="301383"/>
          </a:xfrm>
          <a:prstGeom prst="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7336660"/>
      </p:ext>
    </p:extLst>
  </p:cSld>
  <p:clrMapOvr>
    <a:masterClrMapping/>
  </p:clrMapOvr>
  <p:transition spd="slow">
    <p:cove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66170" y="1141881"/>
            <a:ext cx="6215430" cy="707886"/>
          </a:xfrm>
          <a:prstGeom prst="rect">
            <a:avLst/>
          </a:prstGeom>
          <a:noFill/>
        </p:spPr>
        <p:txBody>
          <a:bodyPr wrap="square" rtlCol="0">
            <a:spAutoFit/>
          </a:bodyPr>
          <a:lstStyle/>
          <a:p>
            <a:endParaRPr lang="en-US" sz="2000" dirty="0" smtClean="0"/>
          </a:p>
          <a:p>
            <a:pPr marL="342900" indent="-342900">
              <a:buFont typeface="Courier New" panose="02070309020205020404" pitchFamily="49" charset="0"/>
              <a:buChar char="o"/>
            </a:pPr>
            <a:endParaRPr lang="en-US" sz="2000" dirty="0" smtClean="0"/>
          </a:p>
        </p:txBody>
      </p:sp>
      <p:sp>
        <p:nvSpPr>
          <p:cNvPr id="2" name="Rectangle 1"/>
          <p:cNvSpPr/>
          <p:nvPr/>
        </p:nvSpPr>
        <p:spPr>
          <a:xfrm>
            <a:off x="1666170" y="1068503"/>
            <a:ext cx="4041903" cy="4662815"/>
          </a:xfrm>
          <a:prstGeom prst="rect">
            <a:avLst/>
          </a:prstGeom>
        </p:spPr>
        <p:txBody>
          <a:bodyPr wrap="square">
            <a:spAutoFit/>
          </a:bodyPr>
          <a:lstStyle/>
          <a:p>
            <a:pPr>
              <a:lnSpc>
                <a:spcPct val="150000"/>
              </a:lnSpc>
            </a:pPr>
            <a:r>
              <a:rPr lang="en-US" b="1" dirty="0" smtClean="0"/>
              <a:t>Results:</a:t>
            </a:r>
          </a:p>
          <a:p>
            <a:pPr marL="342900" indent="-342900">
              <a:lnSpc>
                <a:spcPct val="150000"/>
              </a:lnSpc>
              <a:buFont typeface="Wingdings" panose="05000000000000000000" pitchFamily="2" charset="2"/>
              <a:buChar char="Ø"/>
            </a:pPr>
            <a:r>
              <a:rPr lang="en-US" dirty="0" smtClean="0"/>
              <a:t>Largest increases in the Recall score were observed when dropping the SIC Code, Employee Count and Revenue features. </a:t>
            </a:r>
          </a:p>
          <a:p>
            <a:pPr marL="342900" indent="-342900">
              <a:lnSpc>
                <a:spcPct val="150000"/>
              </a:lnSpc>
              <a:buFont typeface="Wingdings" panose="05000000000000000000" pitchFamily="2" charset="2"/>
              <a:buChar char="Ø"/>
            </a:pPr>
            <a:r>
              <a:rPr lang="en-US" dirty="0" smtClean="0"/>
              <a:t>+ 0.04 improvement.  </a:t>
            </a:r>
          </a:p>
          <a:p>
            <a:pPr>
              <a:lnSpc>
                <a:spcPct val="150000"/>
              </a:lnSpc>
            </a:pPr>
            <a:endParaRPr lang="en-US" b="1" dirty="0" smtClean="0"/>
          </a:p>
          <a:p>
            <a:pPr>
              <a:lnSpc>
                <a:spcPct val="150000"/>
              </a:lnSpc>
            </a:pPr>
            <a:r>
              <a:rPr lang="en-US" b="1" dirty="0" smtClean="0"/>
              <a:t>Key Takeaway</a:t>
            </a:r>
          </a:p>
          <a:p>
            <a:pPr marL="342900" indent="-342900">
              <a:lnSpc>
                <a:spcPct val="150000"/>
              </a:lnSpc>
              <a:buFont typeface="Wingdings" panose="05000000000000000000" pitchFamily="2" charset="2"/>
              <a:buChar char="Ø"/>
            </a:pPr>
            <a:r>
              <a:rPr lang="en-US" dirty="0" smtClean="0"/>
              <a:t>Highly correlated features detract from model Accuracy</a:t>
            </a:r>
          </a:p>
          <a:p>
            <a:pPr marL="457200" indent="-457200">
              <a:lnSpc>
                <a:spcPct val="150000"/>
              </a:lnSpc>
              <a:buFont typeface="Wingdings" panose="05000000000000000000" pitchFamily="2" charset="2"/>
              <a:buChar char="Ø"/>
            </a:pPr>
            <a:endParaRPr lang="en-US" dirty="0"/>
          </a:p>
        </p:txBody>
      </p:sp>
      <p:pic>
        <p:nvPicPr>
          <p:cNvPr id="7" name="Picture 6"/>
          <p:cNvPicPr>
            <a:picLocks noChangeAspect="1"/>
          </p:cNvPicPr>
          <p:nvPr/>
        </p:nvPicPr>
        <p:blipFill>
          <a:blip r:embed="rId2"/>
          <a:stretch>
            <a:fillRect/>
          </a:stretch>
        </p:blipFill>
        <p:spPr>
          <a:xfrm>
            <a:off x="7356763" y="3881233"/>
            <a:ext cx="4600459" cy="2976767"/>
          </a:xfrm>
          <a:prstGeom prst="rect">
            <a:avLst/>
          </a:prstGeom>
        </p:spPr>
      </p:pic>
      <p:pic>
        <p:nvPicPr>
          <p:cNvPr id="12" name="Picture 11"/>
          <p:cNvPicPr>
            <a:picLocks noChangeAspect="1"/>
          </p:cNvPicPr>
          <p:nvPr/>
        </p:nvPicPr>
        <p:blipFill>
          <a:blip r:embed="rId3"/>
          <a:stretch>
            <a:fillRect/>
          </a:stretch>
        </p:blipFill>
        <p:spPr>
          <a:xfrm>
            <a:off x="6394694" y="613255"/>
            <a:ext cx="5691698" cy="3120545"/>
          </a:xfrm>
          <a:prstGeom prst="rect">
            <a:avLst/>
          </a:prstGeom>
        </p:spPr>
      </p:pic>
      <p:sp>
        <p:nvSpPr>
          <p:cNvPr id="8" name="Rectangle 7"/>
          <p:cNvSpPr/>
          <p:nvPr/>
        </p:nvSpPr>
        <p:spPr>
          <a:xfrm>
            <a:off x="7162254" y="4790507"/>
            <a:ext cx="4794968" cy="301383"/>
          </a:xfrm>
          <a:prstGeom prst="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162254" y="6252161"/>
            <a:ext cx="4794968" cy="301383"/>
          </a:xfrm>
          <a:prstGeom prst="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609725" y="180975"/>
            <a:ext cx="5452903" cy="707886"/>
          </a:xfrm>
          <a:prstGeom prst="rect">
            <a:avLst/>
          </a:prstGeom>
          <a:noFill/>
        </p:spPr>
        <p:txBody>
          <a:bodyPr wrap="none" rtlCol="0">
            <a:spAutoFit/>
          </a:bodyPr>
          <a:lstStyle/>
          <a:p>
            <a:r>
              <a:rPr lang="en-US" sz="4000" dirty="0" smtClean="0"/>
              <a:t>Naïve Bayes </a:t>
            </a:r>
            <a:r>
              <a:rPr lang="en-US" sz="4000" dirty="0" smtClean="0"/>
              <a:t>- Conclusion</a:t>
            </a:r>
            <a:endParaRPr lang="en-US" sz="4000" dirty="0"/>
          </a:p>
        </p:txBody>
      </p:sp>
    </p:spTree>
    <p:extLst>
      <p:ext uri="{BB962C8B-B14F-4D97-AF65-F5344CB8AC3E}">
        <p14:creationId xmlns:p14="http://schemas.microsoft.com/office/powerpoint/2010/main" val="1773493987"/>
      </p:ext>
    </p:extLst>
  </p:cSld>
  <p:clrMapOvr>
    <a:masterClrMapping/>
  </p:clrMapOvr>
  <p:transition spd="slow">
    <p:cove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9725" y="180975"/>
            <a:ext cx="5197641" cy="707886"/>
          </a:xfrm>
          <a:prstGeom prst="rect">
            <a:avLst/>
          </a:prstGeom>
          <a:noFill/>
        </p:spPr>
        <p:txBody>
          <a:bodyPr wrap="none" rtlCol="0">
            <a:spAutoFit/>
          </a:bodyPr>
          <a:lstStyle/>
          <a:p>
            <a:r>
              <a:rPr lang="en-US" sz="4000" dirty="0" smtClean="0"/>
              <a:t>STUDY CONCLUSIONS</a:t>
            </a:r>
            <a:endParaRPr lang="en-US" sz="4000" dirty="0"/>
          </a:p>
        </p:txBody>
      </p:sp>
      <p:sp>
        <p:nvSpPr>
          <p:cNvPr id="4" name="TextBox 3"/>
          <p:cNvSpPr txBox="1"/>
          <p:nvPr/>
        </p:nvSpPr>
        <p:spPr>
          <a:xfrm>
            <a:off x="1666170" y="1141881"/>
            <a:ext cx="6215430" cy="707886"/>
          </a:xfrm>
          <a:prstGeom prst="rect">
            <a:avLst/>
          </a:prstGeom>
          <a:noFill/>
        </p:spPr>
        <p:txBody>
          <a:bodyPr wrap="square" rtlCol="0">
            <a:spAutoFit/>
          </a:bodyPr>
          <a:lstStyle/>
          <a:p>
            <a:endParaRPr lang="en-US" sz="2000" dirty="0" smtClean="0"/>
          </a:p>
          <a:p>
            <a:pPr marL="342900" indent="-342900">
              <a:buFont typeface="Courier New" panose="02070309020205020404" pitchFamily="49" charset="0"/>
              <a:buChar char="o"/>
            </a:pPr>
            <a:endParaRPr lang="en-US" sz="2000" dirty="0" smtClean="0"/>
          </a:p>
        </p:txBody>
      </p:sp>
      <p:pic>
        <p:nvPicPr>
          <p:cNvPr id="6" name="Picture 5"/>
          <p:cNvPicPr>
            <a:picLocks noChangeAspect="1"/>
          </p:cNvPicPr>
          <p:nvPr/>
        </p:nvPicPr>
        <p:blipFill>
          <a:blip r:embed="rId2"/>
          <a:stretch>
            <a:fillRect/>
          </a:stretch>
        </p:blipFill>
        <p:spPr>
          <a:xfrm>
            <a:off x="6031966" y="1141881"/>
            <a:ext cx="5537778" cy="3163527"/>
          </a:xfrm>
          <a:prstGeom prst="rect">
            <a:avLst/>
          </a:prstGeom>
        </p:spPr>
      </p:pic>
      <p:sp>
        <p:nvSpPr>
          <p:cNvPr id="7" name="Rectangle 6"/>
          <p:cNvSpPr/>
          <p:nvPr/>
        </p:nvSpPr>
        <p:spPr>
          <a:xfrm>
            <a:off x="1666170" y="966123"/>
            <a:ext cx="4041903" cy="1200329"/>
          </a:xfrm>
          <a:prstGeom prst="rect">
            <a:avLst/>
          </a:prstGeom>
        </p:spPr>
        <p:txBody>
          <a:bodyPr wrap="square">
            <a:spAutoFit/>
          </a:bodyPr>
          <a:lstStyle/>
          <a:p>
            <a:pPr>
              <a:lnSpc>
                <a:spcPct val="150000"/>
              </a:lnSpc>
            </a:pPr>
            <a:r>
              <a:rPr lang="en-US" sz="1600" b="1" dirty="0" smtClean="0"/>
              <a:t>Objective:</a:t>
            </a:r>
            <a:endParaRPr lang="en-US" sz="1600" b="1" dirty="0" smtClean="0"/>
          </a:p>
          <a:p>
            <a:pPr marL="342900" indent="-342900">
              <a:lnSpc>
                <a:spcPct val="150000"/>
              </a:lnSpc>
              <a:buFont typeface="Wingdings" panose="05000000000000000000" pitchFamily="2" charset="2"/>
              <a:buChar char="Ø"/>
            </a:pPr>
            <a:r>
              <a:rPr lang="en-US" sz="1600" dirty="0" smtClean="0"/>
              <a:t>Predict EPL claims using machine learning algorithms.  </a:t>
            </a:r>
            <a:endParaRPr lang="en-US" sz="1600" dirty="0" smtClean="0"/>
          </a:p>
        </p:txBody>
      </p:sp>
      <p:sp>
        <p:nvSpPr>
          <p:cNvPr id="8" name="Rectangle 7"/>
          <p:cNvSpPr/>
          <p:nvPr/>
        </p:nvSpPr>
        <p:spPr>
          <a:xfrm>
            <a:off x="6031966" y="4474457"/>
            <a:ext cx="4041903" cy="1569660"/>
          </a:xfrm>
          <a:prstGeom prst="rect">
            <a:avLst/>
          </a:prstGeom>
        </p:spPr>
        <p:txBody>
          <a:bodyPr wrap="square">
            <a:spAutoFit/>
          </a:bodyPr>
          <a:lstStyle/>
          <a:p>
            <a:pPr>
              <a:lnSpc>
                <a:spcPct val="150000"/>
              </a:lnSpc>
            </a:pPr>
            <a:r>
              <a:rPr lang="en-US" sz="1600" b="1" dirty="0" smtClean="0"/>
              <a:t>Possible Uses</a:t>
            </a:r>
            <a:endParaRPr lang="en-US" sz="1600" b="1" dirty="0" smtClean="0"/>
          </a:p>
          <a:p>
            <a:pPr marL="342900" indent="-342900">
              <a:lnSpc>
                <a:spcPct val="150000"/>
              </a:lnSpc>
              <a:buFont typeface="Wingdings" panose="05000000000000000000" pitchFamily="2" charset="2"/>
              <a:buChar char="Ø"/>
            </a:pPr>
            <a:r>
              <a:rPr lang="en-US" sz="1600" dirty="0" smtClean="0"/>
              <a:t>Portfolio segmentation</a:t>
            </a:r>
            <a:endParaRPr lang="en-US" sz="1600" dirty="0"/>
          </a:p>
          <a:p>
            <a:pPr marL="342900" indent="-342900">
              <a:lnSpc>
                <a:spcPct val="150000"/>
              </a:lnSpc>
              <a:buFont typeface="Wingdings" panose="05000000000000000000" pitchFamily="2" charset="2"/>
              <a:buChar char="Ø"/>
            </a:pPr>
            <a:r>
              <a:rPr lang="en-US" sz="1600" dirty="0" smtClean="0"/>
              <a:t>Automated scoring for new clients</a:t>
            </a:r>
          </a:p>
          <a:p>
            <a:pPr marL="342900" indent="-342900">
              <a:lnSpc>
                <a:spcPct val="150000"/>
              </a:lnSpc>
              <a:buFont typeface="Wingdings" panose="05000000000000000000" pitchFamily="2" charset="2"/>
              <a:buChar char="Ø"/>
            </a:pPr>
            <a:r>
              <a:rPr lang="en-US" sz="1600" dirty="0" smtClean="0"/>
              <a:t>Prospect identification. </a:t>
            </a:r>
          </a:p>
        </p:txBody>
      </p:sp>
      <p:sp>
        <p:nvSpPr>
          <p:cNvPr id="9" name="Rectangle 8"/>
          <p:cNvSpPr/>
          <p:nvPr/>
        </p:nvSpPr>
        <p:spPr>
          <a:xfrm>
            <a:off x="1609725" y="3799440"/>
            <a:ext cx="4017644" cy="2308324"/>
          </a:xfrm>
          <a:prstGeom prst="rect">
            <a:avLst/>
          </a:prstGeom>
        </p:spPr>
        <p:txBody>
          <a:bodyPr wrap="square">
            <a:spAutoFit/>
          </a:bodyPr>
          <a:lstStyle/>
          <a:p>
            <a:pPr>
              <a:lnSpc>
                <a:spcPct val="150000"/>
              </a:lnSpc>
            </a:pPr>
            <a:r>
              <a:rPr lang="en-US" sz="1600" b="1" dirty="0" smtClean="0"/>
              <a:t>Key </a:t>
            </a:r>
            <a:r>
              <a:rPr lang="en-US" sz="1600" b="1" dirty="0"/>
              <a:t>Takeaway</a:t>
            </a:r>
          </a:p>
          <a:p>
            <a:pPr marL="342900" indent="-342900">
              <a:lnSpc>
                <a:spcPct val="150000"/>
              </a:lnSpc>
              <a:buFont typeface="Wingdings" panose="05000000000000000000" pitchFamily="2" charset="2"/>
              <a:buChar char="Ø"/>
            </a:pPr>
            <a:r>
              <a:rPr lang="en-US" sz="1600" dirty="0"/>
              <a:t>Need for a more robust data set </a:t>
            </a:r>
          </a:p>
          <a:p>
            <a:pPr marL="342900" indent="-342900">
              <a:lnSpc>
                <a:spcPct val="150000"/>
              </a:lnSpc>
              <a:buFont typeface="Wingdings" panose="05000000000000000000" pitchFamily="2" charset="2"/>
              <a:buChar char="Ø"/>
            </a:pPr>
            <a:r>
              <a:rPr lang="en-US" sz="1600" dirty="0"/>
              <a:t>Need to investigate why the Decision Tree, Random Forest and Nearest Neighbor algorithms did not perform better. </a:t>
            </a:r>
          </a:p>
        </p:txBody>
      </p:sp>
      <p:sp>
        <p:nvSpPr>
          <p:cNvPr id="10" name="Rectangle 9"/>
          <p:cNvSpPr/>
          <p:nvPr/>
        </p:nvSpPr>
        <p:spPr>
          <a:xfrm>
            <a:off x="1666170" y="2419469"/>
            <a:ext cx="3961199" cy="1200329"/>
          </a:xfrm>
          <a:prstGeom prst="rect">
            <a:avLst/>
          </a:prstGeom>
        </p:spPr>
        <p:txBody>
          <a:bodyPr wrap="square">
            <a:spAutoFit/>
          </a:bodyPr>
          <a:lstStyle/>
          <a:p>
            <a:pPr>
              <a:lnSpc>
                <a:spcPct val="150000"/>
              </a:lnSpc>
            </a:pPr>
            <a:r>
              <a:rPr lang="en-US" sz="1600" b="1" dirty="0" smtClean="0"/>
              <a:t>Outcome</a:t>
            </a:r>
            <a:r>
              <a:rPr lang="en-US" sz="1600" b="1" dirty="0"/>
              <a:t>:</a:t>
            </a:r>
            <a:endParaRPr lang="en-US" sz="1600" dirty="0"/>
          </a:p>
          <a:p>
            <a:pPr marL="285750" indent="-285750">
              <a:lnSpc>
                <a:spcPct val="150000"/>
              </a:lnSpc>
              <a:buFont typeface="Wingdings" panose="05000000000000000000" pitchFamily="2" charset="2"/>
              <a:buChar char="Ø"/>
            </a:pPr>
            <a:r>
              <a:rPr lang="en-US" sz="1600" dirty="0"/>
              <a:t>Naïve Bayes algorithm showed promising results. </a:t>
            </a:r>
          </a:p>
        </p:txBody>
      </p:sp>
    </p:spTree>
    <p:extLst>
      <p:ext uri="{BB962C8B-B14F-4D97-AF65-F5344CB8AC3E}">
        <p14:creationId xmlns:p14="http://schemas.microsoft.com/office/powerpoint/2010/main" val="481228473"/>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09725" y="180975"/>
            <a:ext cx="6259727" cy="707886"/>
          </a:xfrm>
          <a:prstGeom prst="rect">
            <a:avLst/>
          </a:prstGeom>
          <a:noFill/>
        </p:spPr>
        <p:txBody>
          <a:bodyPr wrap="none" rtlCol="0">
            <a:spAutoFit/>
          </a:bodyPr>
          <a:lstStyle/>
          <a:p>
            <a:r>
              <a:rPr lang="en-US" sz="4000" dirty="0" smtClean="0"/>
              <a:t>SECTION I:  DATA SOURCES</a:t>
            </a:r>
            <a:endParaRPr lang="en-US" sz="4000" dirty="0"/>
          </a:p>
        </p:txBody>
      </p:sp>
      <p:sp>
        <p:nvSpPr>
          <p:cNvPr id="6" name="TextBox 5"/>
          <p:cNvSpPr txBox="1"/>
          <p:nvPr/>
        </p:nvSpPr>
        <p:spPr>
          <a:xfrm>
            <a:off x="1693996" y="1042588"/>
            <a:ext cx="5828427" cy="923330"/>
          </a:xfrm>
          <a:prstGeom prst="rect">
            <a:avLst/>
          </a:prstGeom>
          <a:noFill/>
        </p:spPr>
        <p:txBody>
          <a:bodyPr wrap="square" rtlCol="0">
            <a:spAutoFit/>
          </a:bodyPr>
          <a:lstStyle/>
          <a:p>
            <a:r>
              <a:rPr lang="en-US" b="1" dirty="0" smtClean="0"/>
              <a:t>Sources:</a:t>
            </a:r>
          </a:p>
          <a:p>
            <a:pPr marL="342900" indent="-342900">
              <a:buAutoNum type="arabicPeriod"/>
            </a:pPr>
            <a:r>
              <a:rPr lang="en-US" dirty="0" smtClean="0"/>
              <a:t>Salesforce </a:t>
            </a:r>
            <a:r>
              <a:rPr lang="en-US" i="1" dirty="0" smtClean="0"/>
              <a:t>(policy data)</a:t>
            </a:r>
          </a:p>
          <a:p>
            <a:pPr marL="342900" indent="-342900">
              <a:buAutoNum type="arabicPeriod"/>
            </a:pPr>
            <a:r>
              <a:rPr lang="en-US" dirty="0" smtClean="0"/>
              <a:t>Loss Report </a:t>
            </a:r>
            <a:r>
              <a:rPr lang="en-US" i="1" dirty="0" smtClean="0"/>
              <a:t>(claims data)</a:t>
            </a:r>
            <a:endParaRPr lang="en-US" i="1" dirty="0"/>
          </a:p>
        </p:txBody>
      </p:sp>
      <p:graphicFrame>
        <p:nvGraphicFramePr>
          <p:cNvPr id="8" name="Table 7"/>
          <p:cNvGraphicFramePr>
            <a:graphicFrameLocks noGrp="1"/>
          </p:cNvGraphicFramePr>
          <p:nvPr>
            <p:extLst>
              <p:ext uri="{D42A27DB-BD31-4B8C-83A1-F6EECF244321}">
                <p14:modId xmlns:p14="http://schemas.microsoft.com/office/powerpoint/2010/main" val="1232000526"/>
              </p:ext>
            </p:extLst>
          </p:nvPr>
        </p:nvGraphicFramePr>
        <p:xfrm>
          <a:off x="1820067" y="2257426"/>
          <a:ext cx="3952082" cy="857250"/>
        </p:xfrm>
        <a:graphic>
          <a:graphicData uri="http://schemas.openxmlformats.org/drawingml/2006/table">
            <a:tbl>
              <a:tblPr/>
              <a:tblGrid>
                <a:gridCol w="1890126">
                  <a:extLst>
                    <a:ext uri="{9D8B030D-6E8A-4147-A177-3AD203B41FA5}">
                      <a16:colId xmlns:a16="http://schemas.microsoft.com/office/drawing/2014/main" val="29525882"/>
                    </a:ext>
                  </a:extLst>
                </a:gridCol>
                <a:gridCol w="1030978">
                  <a:extLst>
                    <a:ext uri="{9D8B030D-6E8A-4147-A177-3AD203B41FA5}">
                      <a16:colId xmlns:a16="http://schemas.microsoft.com/office/drawing/2014/main" val="2042695539"/>
                    </a:ext>
                  </a:extLst>
                </a:gridCol>
                <a:gridCol w="1030978">
                  <a:extLst>
                    <a:ext uri="{9D8B030D-6E8A-4147-A177-3AD203B41FA5}">
                      <a16:colId xmlns:a16="http://schemas.microsoft.com/office/drawing/2014/main" val="2890264160"/>
                    </a:ext>
                  </a:extLst>
                </a:gridCol>
              </a:tblGrid>
              <a:tr h="285750">
                <a:tc>
                  <a:txBody>
                    <a:bodyPr/>
                    <a:lstStyle/>
                    <a:p>
                      <a:pPr algn="l" fontAlgn="b"/>
                      <a:r>
                        <a:rPr lang="en-US" sz="1400" b="1" i="0" u="none" strike="noStrike" dirty="0">
                          <a:solidFill>
                            <a:srgbClr val="000000"/>
                          </a:solidFill>
                          <a:effectLst/>
                          <a:latin typeface="Arial Narrow" panose="020B0606020202030204" pitchFamily="34" charset="0"/>
                        </a:rPr>
                        <a:t>Data Source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Arial Narrow" panose="020B0606020202030204" pitchFamily="34" charset="0"/>
                        </a:rPr>
                        <a:t>Rows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Arial Narrow" panose="020B0606020202030204" pitchFamily="34" charset="0"/>
                        </a:rPr>
                        <a:t>Columns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223597670"/>
                  </a:ext>
                </a:extLst>
              </a:tr>
              <a:tr h="285750">
                <a:tc>
                  <a:txBody>
                    <a:bodyPr/>
                    <a:lstStyle/>
                    <a:p>
                      <a:pPr algn="l" fontAlgn="b"/>
                      <a:r>
                        <a:rPr lang="en-US" sz="1400" b="0" i="0" u="none" strike="noStrike" dirty="0">
                          <a:solidFill>
                            <a:srgbClr val="000000"/>
                          </a:solidFill>
                          <a:effectLst/>
                          <a:latin typeface="Arial Narrow" panose="020B0606020202030204" pitchFamily="34" charset="0"/>
                        </a:rPr>
                        <a:t>Policy </a:t>
                      </a:r>
                      <a:r>
                        <a:rPr lang="en-US" sz="1400" b="0" i="0" u="none" strike="noStrike" dirty="0" smtClean="0">
                          <a:solidFill>
                            <a:srgbClr val="000000"/>
                          </a:solidFill>
                          <a:effectLst/>
                          <a:latin typeface="Arial Narrow" panose="020B0606020202030204" pitchFamily="34" charset="0"/>
                        </a:rPr>
                        <a:t>Data set</a:t>
                      </a:r>
                      <a:endParaRPr lang="en-US" sz="1400" b="0" i="0" u="none" strike="noStrike" dirty="0">
                        <a:solidFill>
                          <a:srgbClr val="000000"/>
                        </a:solidFill>
                        <a:effectLst/>
                        <a:latin typeface="Arial Narrow" panose="020B0606020202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Narrow" panose="020B0606020202030204" pitchFamily="34" charset="0"/>
                        </a:rPr>
                        <a:t>         4,301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Narrow" panose="020B0606020202030204" pitchFamily="34" charset="0"/>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8226542"/>
                  </a:ext>
                </a:extLst>
              </a:tr>
              <a:tr h="285750">
                <a:tc>
                  <a:txBody>
                    <a:bodyPr/>
                    <a:lstStyle/>
                    <a:p>
                      <a:pPr algn="l" fontAlgn="b"/>
                      <a:r>
                        <a:rPr lang="en-US" sz="1400" b="0" i="0" u="none" strike="noStrike" dirty="0">
                          <a:solidFill>
                            <a:srgbClr val="000000"/>
                          </a:solidFill>
                          <a:effectLst/>
                          <a:latin typeface="Arial Narrow" panose="020B0606020202030204" pitchFamily="34" charset="0"/>
                        </a:rPr>
                        <a:t>Claims </a:t>
                      </a:r>
                      <a:r>
                        <a:rPr lang="en-US" sz="1400" b="0" i="0" u="none" strike="noStrike" dirty="0" smtClean="0">
                          <a:solidFill>
                            <a:srgbClr val="000000"/>
                          </a:solidFill>
                          <a:effectLst/>
                          <a:latin typeface="Arial Narrow" panose="020B0606020202030204" pitchFamily="34" charset="0"/>
                        </a:rPr>
                        <a:t>Data set</a:t>
                      </a:r>
                      <a:endParaRPr lang="en-US" sz="1400" b="0" i="0" u="none" strike="noStrike" dirty="0">
                        <a:solidFill>
                          <a:srgbClr val="000000"/>
                        </a:solidFill>
                        <a:effectLst/>
                        <a:latin typeface="Arial Narrow" panose="020B0606020202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Narrow" panose="020B0606020202030204" pitchFamily="34" charset="0"/>
                        </a:rPr>
                        <a:t>       14,652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Narrow" panose="020B0606020202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5455754"/>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388654918"/>
              </p:ext>
            </p:extLst>
          </p:nvPr>
        </p:nvGraphicFramePr>
        <p:xfrm>
          <a:off x="1820067" y="3905250"/>
          <a:ext cx="2654300" cy="1371600"/>
        </p:xfrm>
        <a:graphic>
          <a:graphicData uri="http://schemas.openxmlformats.org/drawingml/2006/table">
            <a:tbl>
              <a:tblPr/>
              <a:tblGrid>
                <a:gridCol w="875253">
                  <a:extLst>
                    <a:ext uri="{9D8B030D-6E8A-4147-A177-3AD203B41FA5}">
                      <a16:colId xmlns:a16="http://schemas.microsoft.com/office/drawing/2014/main" val="3844855462"/>
                    </a:ext>
                  </a:extLst>
                </a:gridCol>
                <a:gridCol w="1779047">
                  <a:extLst>
                    <a:ext uri="{9D8B030D-6E8A-4147-A177-3AD203B41FA5}">
                      <a16:colId xmlns:a16="http://schemas.microsoft.com/office/drawing/2014/main" val="2268320012"/>
                    </a:ext>
                  </a:extLst>
                </a:gridCol>
              </a:tblGrid>
              <a:tr h="228600">
                <a:tc>
                  <a:txBody>
                    <a:bodyPr/>
                    <a:lstStyle/>
                    <a:p>
                      <a:pPr algn="l" fontAlgn="b"/>
                      <a:r>
                        <a:rPr lang="en-US" sz="1400" b="1" i="0" u="none" strike="noStrike" dirty="0">
                          <a:solidFill>
                            <a:srgbClr val="000000"/>
                          </a:solidFill>
                          <a:effectLst/>
                          <a:latin typeface="Arial Narrow" panose="020B0606020202030204" pitchFamily="34" charset="0"/>
                        </a:rPr>
                        <a:t>Data-type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Arial Narrow" panose="020B0606020202030204" pitchFamily="34" charset="0"/>
                        </a:rPr>
                        <a:t>Count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563038926"/>
                  </a:ext>
                </a:extLst>
              </a:tr>
              <a:tr h="228600">
                <a:tc>
                  <a:txBody>
                    <a:bodyPr/>
                    <a:lstStyle/>
                    <a:p>
                      <a:pPr algn="l" fontAlgn="b"/>
                      <a:r>
                        <a:rPr lang="en-US" sz="1400" b="0" i="0" u="none" strike="noStrike" dirty="0">
                          <a:solidFill>
                            <a:srgbClr val="000000"/>
                          </a:solidFill>
                          <a:effectLst/>
                          <a:latin typeface="Arial Narrow" panose="020B0606020202030204" pitchFamily="34" charset="0"/>
                        </a:rPr>
                        <a:t>Categorical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Narrow" panose="020B0606020202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2821383"/>
                  </a:ext>
                </a:extLst>
              </a:tr>
              <a:tr h="228600">
                <a:tc>
                  <a:txBody>
                    <a:bodyPr/>
                    <a:lstStyle/>
                    <a:p>
                      <a:pPr algn="l" fontAlgn="b"/>
                      <a:r>
                        <a:rPr lang="en-US" sz="1400" b="0" i="0" u="none" strike="noStrike" dirty="0">
                          <a:solidFill>
                            <a:srgbClr val="000000"/>
                          </a:solidFill>
                          <a:effectLst/>
                          <a:latin typeface="Arial Narrow" panose="020B0606020202030204" pitchFamily="34" charset="0"/>
                        </a:rPr>
                        <a:t>Numerical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Narrow" panose="020B0606020202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9762006"/>
                  </a:ext>
                </a:extLst>
              </a:tr>
              <a:tr h="228600">
                <a:tc>
                  <a:txBody>
                    <a:bodyPr/>
                    <a:lstStyle/>
                    <a:p>
                      <a:pPr algn="l" fontAlgn="b"/>
                      <a:r>
                        <a:rPr lang="en-US" sz="1400" b="0" i="0" u="none" strike="noStrike" dirty="0">
                          <a:solidFill>
                            <a:srgbClr val="000000"/>
                          </a:solidFill>
                          <a:effectLst/>
                          <a:latin typeface="Arial Narrow" panose="020B0606020202030204" pitchFamily="34" charset="0"/>
                        </a:rPr>
                        <a:t>Text / 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Narrow" panose="020B0606020202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2420543"/>
                  </a:ext>
                </a:extLst>
              </a:tr>
              <a:tr h="228600">
                <a:tc>
                  <a:txBody>
                    <a:bodyPr/>
                    <a:lstStyle/>
                    <a:p>
                      <a:pPr algn="l" fontAlgn="b"/>
                      <a:r>
                        <a:rPr lang="en-US" sz="1400" b="0" i="0" u="none" strike="noStrike" dirty="0">
                          <a:solidFill>
                            <a:srgbClr val="000000"/>
                          </a:solidFill>
                          <a:effectLst/>
                          <a:latin typeface="Arial Narrow" panose="020B0606020202030204" pitchFamily="34" charset="0"/>
                        </a:rPr>
                        <a:t>Date-Time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Narrow" panose="020B0606020202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5238535"/>
                  </a:ext>
                </a:extLst>
              </a:tr>
              <a:tr h="228600">
                <a:tc>
                  <a:txBody>
                    <a:bodyPr/>
                    <a:lstStyle/>
                    <a:p>
                      <a:pPr algn="l" fontAlgn="b"/>
                      <a:r>
                        <a:rPr lang="en-US" sz="1400" b="1" i="0" u="none" strike="noStrike" dirty="0">
                          <a:solidFill>
                            <a:srgbClr val="000000"/>
                          </a:solidFill>
                          <a:effectLst/>
                          <a:latin typeface="Arial Narrow" panose="020B0606020202030204" pitchFamily="34" charset="0"/>
                        </a:rPr>
                        <a:t>Grand 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Arial Narrow" panose="020B0606020202030204" pitchFamily="34" charset="0"/>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564915879"/>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893616682"/>
              </p:ext>
            </p:extLst>
          </p:nvPr>
        </p:nvGraphicFramePr>
        <p:xfrm>
          <a:off x="5772149" y="3905250"/>
          <a:ext cx="2654300" cy="1371600"/>
        </p:xfrm>
        <a:graphic>
          <a:graphicData uri="http://schemas.openxmlformats.org/drawingml/2006/table">
            <a:tbl>
              <a:tblPr/>
              <a:tblGrid>
                <a:gridCol w="875253">
                  <a:extLst>
                    <a:ext uri="{9D8B030D-6E8A-4147-A177-3AD203B41FA5}">
                      <a16:colId xmlns:a16="http://schemas.microsoft.com/office/drawing/2014/main" val="515389595"/>
                    </a:ext>
                  </a:extLst>
                </a:gridCol>
                <a:gridCol w="1779047">
                  <a:extLst>
                    <a:ext uri="{9D8B030D-6E8A-4147-A177-3AD203B41FA5}">
                      <a16:colId xmlns:a16="http://schemas.microsoft.com/office/drawing/2014/main" val="3390337926"/>
                    </a:ext>
                  </a:extLst>
                </a:gridCol>
              </a:tblGrid>
              <a:tr h="228600">
                <a:tc>
                  <a:txBody>
                    <a:bodyPr/>
                    <a:lstStyle/>
                    <a:p>
                      <a:pPr algn="l" fontAlgn="b"/>
                      <a:r>
                        <a:rPr lang="en-US" sz="1400" b="1" i="0" u="none" strike="noStrike" dirty="0">
                          <a:solidFill>
                            <a:srgbClr val="000000"/>
                          </a:solidFill>
                          <a:effectLst/>
                          <a:latin typeface="Arial Narrow" panose="020B0606020202030204" pitchFamily="34" charset="0"/>
                        </a:rPr>
                        <a:t>Data-type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Arial Narrow" panose="020B0606020202030204" pitchFamily="34" charset="0"/>
                        </a:rPr>
                        <a:t>Count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695370981"/>
                  </a:ext>
                </a:extLst>
              </a:tr>
              <a:tr h="228600">
                <a:tc>
                  <a:txBody>
                    <a:bodyPr/>
                    <a:lstStyle/>
                    <a:p>
                      <a:pPr algn="l" fontAlgn="b"/>
                      <a:r>
                        <a:rPr lang="en-US" sz="1400" b="0" i="0" u="none" strike="noStrike" dirty="0">
                          <a:solidFill>
                            <a:srgbClr val="000000"/>
                          </a:solidFill>
                          <a:effectLst/>
                          <a:latin typeface="Arial Narrow" panose="020B0606020202030204" pitchFamily="34" charset="0"/>
                        </a:rPr>
                        <a:t>Text / 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Narrow" panose="020B0606020202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6820393"/>
                  </a:ext>
                </a:extLst>
              </a:tr>
              <a:tr h="228600">
                <a:tc>
                  <a:txBody>
                    <a:bodyPr/>
                    <a:lstStyle/>
                    <a:p>
                      <a:pPr algn="l" fontAlgn="b"/>
                      <a:r>
                        <a:rPr lang="en-US" sz="1400" b="0" i="0" u="none" strike="noStrike" dirty="0">
                          <a:solidFill>
                            <a:srgbClr val="000000"/>
                          </a:solidFill>
                          <a:effectLst/>
                          <a:latin typeface="Arial Narrow" panose="020B0606020202030204" pitchFamily="34" charset="0"/>
                        </a:rPr>
                        <a:t>Date-Time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Narrow" panose="020B0606020202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996378"/>
                  </a:ext>
                </a:extLst>
              </a:tr>
              <a:tr h="228600">
                <a:tc>
                  <a:txBody>
                    <a:bodyPr/>
                    <a:lstStyle/>
                    <a:p>
                      <a:pPr algn="l" fontAlgn="b"/>
                      <a:r>
                        <a:rPr lang="en-US" sz="1400" b="0" i="0" u="none" strike="noStrike" dirty="0">
                          <a:solidFill>
                            <a:srgbClr val="000000"/>
                          </a:solidFill>
                          <a:effectLst/>
                          <a:latin typeface="Arial Narrow" panose="020B0606020202030204" pitchFamily="34" charset="0"/>
                        </a:rPr>
                        <a:t>Categorical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Narrow" panose="020B0606020202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9961999"/>
                  </a:ext>
                </a:extLst>
              </a:tr>
              <a:tr h="228600">
                <a:tc>
                  <a:txBody>
                    <a:bodyPr/>
                    <a:lstStyle/>
                    <a:p>
                      <a:pPr algn="l" fontAlgn="b"/>
                      <a:r>
                        <a:rPr lang="en-US" sz="1400" b="0" i="0" u="none" strike="noStrike" dirty="0">
                          <a:solidFill>
                            <a:srgbClr val="000000"/>
                          </a:solidFill>
                          <a:effectLst/>
                          <a:latin typeface="Arial Narrow" panose="020B0606020202030204" pitchFamily="34" charset="0"/>
                        </a:rPr>
                        <a:t>Numerical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Narrow" panose="020B0606020202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0562671"/>
                  </a:ext>
                </a:extLst>
              </a:tr>
              <a:tr h="228600">
                <a:tc>
                  <a:txBody>
                    <a:bodyPr/>
                    <a:lstStyle/>
                    <a:p>
                      <a:pPr algn="l" fontAlgn="b"/>
                      <a:r>
                        <a:rPr lang="en-US" sz="1400" b="1" i="0" u="none" strike="noStrike" dirty="0">
                          <a:solidFill>
                            <a:srgbClr val="000000"/>
                          </a:solidFill>
                          <a:effectLst/>
                          <a:latin typeface="Arial Narrow" panose="020B0606020202030204" pitchFamily="34" charset="0"/>
                        </a:rPr>
                        <a:t>Grand 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Arial Narrow" panose="020B0606020202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206507721"/>
                  </a:ext>
                </a:extLst>
              </a:tr>
            </a:tbl>
          </a:graphicData>
        </a:graphic>
      </p:graphicFrame>
      <p:sp>
        <p:nvSpPr>
          <p:cNvPr id="15" name="Rectangle 14"/>
          <p:cNvSpPr/>
          <p:nvPr/>
        </p:nvSpPr>
        <p:spPr>
          <a:xfrm>
            <a:off x="2558754" y="3406184"/>
            <a:ext cx="1176925" cy="369332"/>
          </a:xfrm>
          <a:prstGeom prst="rect">
            <a:avLst/>
          </a:prstGeom>
        </p:spPr>
        <p:txBody>
          <a:bodyPr wrap="none">
            <a:spAutoFit/>
          </a:bodyPr>
          <a:lstStyle/>
          <a:p>
            <a:r>
              <a:rPr lang="en-US" u="sng" dirty="0"/>
              <a:t>Salesforce</a:t>
            </a:r>
          </a:p>
        </p:txBody>
      </p:sp>
      <p:sp>
        <p:nvSpPr>
          <p:cNvPr id="16" name="Rectangle 15"/>
          <p:cNvSpPr/>
          <p:nvPr/>
        </p:nvSpPr>
        <p:spPr>
          <a:xfrm>
            <a:off x="6687166" y="3406184"/>
            <a:ext cx="1310295" cy="369332"/>
          </a:xfrm>
          <a:prstGeom prst="rect">
            <a:avLst/>
          </a:prstGeom>
        </p:spPr>
        <p:txBody>
          <a:bodyPr wrap="none">
            <a:spAutoFit/>
          </a:bodyPr>
          <a:lstStyle/>
          <a:p>
            <a:r>
              <a:rPr lang="en-US" u="sng" dirty="0" smtClean="0"/>
              <a:t>Loss Report</a:t>
            </a:r>
            <a:endParaRPr lang="en-US" u="sng" dirty="0"/>
          </a:p>
        </p:txBody>
      </p:sp>
    </p:spTree>
    <p:extLst>
      <p:ext uri="{BB962C8B-B14F-4D97-AF65-F5344CB8AC3E}">
        <p14:creationId xmlns:p14="http://schemas.microsoft.com/office/powerpoint/2010/main" val="2685386031"/>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1150" y="1402938"/>
            <a:ext cx="5438775" cy="3600986"/>
          </a:xfrm>
          <a:prstGeom prst="rect">
            <a:avLst/>
          </a:prstGeom>
          <a:noFill/>
        </p:spPr>
        <p:txBody>
          <a:bodyPr wrap="square" rtlCol="0">
            <a:spAutoFit/>
          </a:bodyPr>
          <a:lstStyle/>
          <a:p>
            <a:r>
              <a:rPr lang="en-US" dirty="0" smtClean="0"/>
              <a:t>Steps – Both Data Tables:</a:t>
            </a:r>
          </a:p>
          <a:p>
            <a:pPr marL="400050" indent="-400050">
              <a:buFont typeface="+mj-lt"/>
              <a:buAutoNum type="romanUcPeriod"/>
            </a:pPr>
            <a:r>
              <a:rPr lang="en-US" dirty="0" smtClean="0"/>
              <a:t>Make uniform column datatypes</a:t>
            </a:r>
          </a:p>
          <a:p>
            <a:pPr marL="400050" indent="-400050">
              <a:buFont typeface="+mj-lt"/>
              <a:buAutoNum type="romanUcPeriod"/>
            </a:pPr>
            <a:r>
              <a:rPr lang="en-US" dirty="0" smtClean="0"/>
              <a:t>Limit claims data to 2014-2017 </a:t>
            </a:r>
          </a:p>
          <a:p>
            <a:pPr marL="400050" indent="-400050">
              <a:buFont typeface="+mj-lt"/>
              <a:buAutoNum type="romanUcPeriod"/>
            </a:pPr>
            <a:r>
              <a:rPr lang="en-US" dirty="0" smtClean="0"/>
              <a:t>Limit data to EPLI coverage &amp; claims </a:t>
            </a:r>
          </a:p>
          <a:p>
            <a:pPr marL="400050" indent="-400050">
              <a:buFont typeface="+mj-lt"/>
              <a:buAutoNum type="romanUcPeriod"/>
            </a:pPr>
            <a:r>
              <a:rPr lang="en-US" dirty="0" smtClean="0"/>
              <a:t>Group claims by policy number </a:t>
            </a:r>
          </a:p>
          <a:p>
            <a:pPr marL="400050" indent="-400050">
              <a:buFont typeface="+mj-lt"/>
              <a:buAutoNum type="romanUcPeriod"/>
            </a:pPr>
            <a:r>
              <a:rPr lang="en-US" dirty="0" smtClean="0"/>
              <a:t>Replace missing industry name using SIC</a:t>
            </a:r>
          </a:p>
          <a:p>
            <a:pPr marL="400050" indent="-400050">
              <a:buFont typeface="+mj-lt"/>
              <a:buAutoNum type="romanUcPeriod"/>
            </a:pPr>
            <a:r>
              <a:rPr lang="en-US" dirty="0" smtClean="0"/>
              <a:t>Convert policy # in claims and policy datasets to </a:t>
            </a:r>
          </a:p>
          <a:p>
            <a:r>
              <a:rPr lang="en-US" dirty="0"/>
              <a:t> </a:t>
            </a:r>
            <a:r>
              <a:rPr lang="en-US" dirty="0" smtClean="0"/>
              <a:t>        ‘</a:t>
            </a:r>
            <a:r>
              <a:rPr lang="en-US" dirty="0" err="1" smtClean="0"/>
              <a:t>str</a:t>
            </a:r>
            <a:r>
              <a:rPr lang="en-US" dirty="0" smtClean="0"/>
              <a:t>’</a:t>
            </a:r>
          </a:p>
          <a:p>
            <a:pPr marL="400050" indent="-400050">
              <a:buAutoNum type="romanUcPeriod" startAt="6"/>
            </a:pPr>
            <a:r>
              <a:rPr lang="en-US" dirty="0" smtClean="0"/>
              <a:t>Merge files.</a:t>
            </a:r>
          </a:p>
          <a:p>
            <a:pPr marL="400050" indent="-400050">
              <a:buAutoNum type="romanUcPeriod" startAt="6"/>
            </a:pPr>
            <a:r>
              <a:rPr lang="en-US" dirty="0" smtClean="0"/>
              <a:t> Eliminate obvious columns w/ no predictive value </a:t>
            </a:r>
            <a:r>
              <a:rPr lang="en-US" sz="1400" i="1" dirty="0" smtClean="0"/>
              <a:t>(Production Region, Pol-number, Sub-name, DUNS number, City, Placing broker, Profit Center, </a:t>
            </a:r>
            <a:r>
              <a:rPr lang="en-US" sz="1400" i="1" dirty="0" err="1" smtClean="0"/>
              <a:t>Covg</a:t>
            </a:r>
            <a:r>
              <a:rPr lang="en-US" sz="1400" i="1" dirty="0" smtClean="0"/>
              <a:t> section verifier, Client Description</a:t>
            </a:r>
            <a:r>
              <a:rPr lang="en-US" sz="1600" i="1" dirty="0" smtClean="0"/>
              <a:t>)</a:t>
            </a:r>
            <a:endParaRPr lang="en-US" i="1" dirty="0" smtClean="0"/>
          </a:p>
          <a:p>
            <a:endParaRPr lang="en-US" dirty="0"/>
          </a:p>
        </p:txBody>
      </p:sp>
      <p:sp>
        <p:nvSpPr>
          <p:cNvPr id="5" name="TextBox 4"/>
          <p:cNvSpPr txBox="1"/>
          <p:nvPr/>
        </p:nvSpPr>
        <p:spPr>
          <a:xfrm>
            <a:off x="1609725" y="180975"/>
            <a:ext cx="6668942" cy="707886"/>
          </a:xfrm>
          <a:prstGeom prst="rect">
            <a:avLst/>
          </a:prstGeom>
          <a:noFill/>
        </p:spPr>
        <p:txBody>
          <a:bodyPr wrap="none" rtlCol="0">
            <a:spAutoFit/>
          </a:bodyPr>
          <a:lstStyle/>
          <a:p>
            <a:r>
              <a:rPr lang="en-US" sz="4000" dirty="0" smtClean="0"/>
              <a:t>SECTION II:  </a:t>
            </a:r>
            <a:r>
              <a:rPr lang="en-US" sz="4000" i="1" dirty="0" smtClean="0"/>
              <a:t>DATA CLEANING</a:t>
            </a:r>
            <a:endParaRPr lang="en-US" sz="4000" i="1" dirty="0"/>
          </a:p>
        </p:txBody>
      </p:sp>
      <p:graphicFrame>
        <p:nvGraphicFramePr>
          <p:cNvPr id="9" name="Table 8"/>
          <p:cNvGraphicFramePr>
            <a:graphicFrameLocks noGrp="1"/>
          </p:cNvGraphicFramePr>
          <p:nvPr>
            <p:extLst>
              <p:ext uri="{D42A27DB-BD31-4B8C-83A1-F6EECF244321}">
                <p14:modId xmlns:p14="http://schemas.microsoft.com/office/powerpoint/2010/main" val="122945339"/>
              </p:ext>
            </p:extLst>
          </p:nvPr>
        </p:nvGraphicFramePr>
        <p:xfrm>
          <a:off x="7067550" y="1402938"/>
          <a:ext cx="5029199" cy="4670596"/>
        </p:xfrm>
        <a:graphic>
          <a:graphicData uri="http://schemas.openxmlformats.org/drawingml/2006/table">
            <a:tbl>
              <a:tblPr/>
              <a:tblGrid>
                <a:gridCol w="2175386">
                  <a:extLst>
                    <a:ext uri="{9D8B030D-6E8A-4147-A177-3AD203B41FA5}">
                      <a16:colId xmlns:a16="http://schemas.microsoft.com/office/drawing/2014/main" val="4208279387"/>
                    </a:ext>
                  </a:extLst>
                </a:gridCol>
                <a:gridCol w="2853813">
                  <a:extLst>
                    <a:ext uri="{9D8B030D-6E8A-4147-A177-3AD203B41FA5}">
                      <a16:colId xmlns:a16="http://schemas.microsoft.com/office/drawing/2014/main" val="3221269869"/>
                    </a:ext>
                  </a:extLst>
                </a:gridCol>
              </a:tblGrid>
              <a:tr h="98992">
                <a:tc>
                  <a:txBody>
                    <a:bodyPr/>
                    <a:lstStyle/>
                    <a:p>
                      <a:pPr algn="l" fontAlgn="b"/>
                      <a:r>
                        <a:rPr lang="en-US" sz="900" b="0" i="0" u="none" strike="noStrike">
                          <a:solidFill>
                            <a:srgbClr val="000000"/>
                          </a:solidFill>
                          <a:effectLst/>
                          <a:latin typeface="Arial" panose="020B0604020202020204" pitchFamily="34" charset="0"/>
                        </a:rPr>
                        <a:t> </a:t>
                      </a:r>
                    </a:p>
                  </a:txBody>
                  <a:tcPr marL="4950" marR="4950" marT="4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t"/>
                      <a:r>
                        <a:rPr lang="en-US" sz="900" b="1" i="0" u="none" strike="noStrike">
                          <a:solidFill>
                            <a:srgbClr val="000000"/>
                          </a:solidFill>
                          <a:effectLst/>
                          <a:latin typeface="Arial" panose="020B0604020202020204" pitchFamily="34" charset="0"/>
                        </a:rPr>
                        <a:t>0</a:t>
                      </a:r>
                    </a:p>
                  </a:txBody>
                  <a:tcPr marL="4950" marR="4950" marT="49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872311723"/>
                  </a:ext>
                </a:extLst>
              </a:tr>
              <a:tr h="98992">
                <a:tc>
                  <a:txBody>
                    <a:bodyPr/>
                    <a:lstStyle/>
                    <a:p>
                      <a:pPr algn="l" fontAlgn="t"/>
                      <a:r>
                        <a:rPr lang="en-US" sz="900" b="1" i="0" u="none" strike="noStrike">
                          <a:solidFill>
                            <a:srgbClr val="000000"/>
                          </a:solidFill>
                          <a:effectLst/>
                          <a:latin typeface="Arial" panose="020B0604020202020204" pitchFamily="34" charset="0"/>
                        </a:rPr>
                        <a:t>Policy Effective Date</a:t>
                      </a:r>
                    </a:p>
                  </a:txBody>
                  <a:tcPr marL="4950" marR="4950" marT="49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rPr>
                        <a:t>2014-01-01 00:00:00</a:t>
                      </a:r>
                    </a:p>
                  </a:txBody>
                  <a:tcPr marL="4950" marR="4950" marT="4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3457142"/>
                  </a:ext>
                </a:extLst>
              </a:tr>
              <a:tr h="98992">
                <a:tc>
                  <a:txBody>
                    <a:bodyPr/>
                    <a:lstStyle/>
                    <a:p>
                      <a:pPr algn="l" fontAlgn="t"/>
                      <a:r>
                        <a:rPr lang="en-US" sz="900" b="1" i="0" u="none" strike="noStrike">
                          <a:solidFill>
                            <a:srgbClr val="000000"/>
                          </a:solidFill>
                          <a:effectLst/>
                          <a:latin typeface="Arial" panose="020B0604020202020204" pitchFamily="34" charset="0"/>
                        </a:rPr>
                        <a:t>Assigned Production Region</a:t>
                      </a:r>
                    </a:p>
                  </a:txBody>
                  <a:tcPr marL="4950" marR="4950" marT="49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smtClean="0">
                          <a:solidFill>
                            <a:srgbClr val="000000"/>
                          </a:solidFill>
                          <a:effectLst/>
                          <a:latin typeface="Arial" panose="020B0604020202020204" pitchFamily="34" charset="0"/>
                        </a:rPr>
                        <a:t>Confidential</a:t>
                      </a:r>
                      <a:endParaRPr lang="en-US" sz="900" b="0" i="0" u="none" strike="noStrike" dirty="0">
                        <a:solidFill>
                          <a:srgbClr val="000000"/>
                        </a:solidFill>
                        <a:effectLst/>
                        <a:latin typeface="Arial" panose="020B0604020202020204" pitchFamily="34" charset="0"/>
                      </a:endParaRPr>
                    </a:p>
                  </a:txBody>
                  <a:tcPr marL="4950" marR="4950" marT="4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8444166"/>
                  </a:ext>
                </a:extLst>
              </a:tr>
              <a:tr h="98992">
                <a:tc>
                  <a:txBody>
                    <a:bodyPr/>
                    <a:lstStyle/>
                    <a:p>
                      <a:pPr algn="l" fontAlgn="t"/>
                      <a:r>
                        <a:rPr lang="en-US" sz="900" b="1" i="0" u="none" strike="noStrike">
                          <a:solidFill>
                            <a:srgbClr val="000000"/>
                          </a:solidFill>
                          <a:effectLst/>
                          <a:latin typeface="Arial" panose="020B0604020202020204" pitchFamily="34" charset="0"/>
                        </a:rPr>
                        <a:t>Policy Number - Current</a:t>
                      </a:r>
                    </a:p>
                  </a:txBody>
                  <a:tcPr marL="4950" marR="4950" marT="49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smtClean="0">
                          <a:solidFill>
                            <a:srgbClr val="000000"/>
                          </a:solidFill>
                          <a:effectLst/>
                          <a:latin typeface="Arial" panose="020B0604020202020204" pitchFamily="34" charset="0"/>
                        </a:rPr>
                        <a:t>Confidential</a:t>
                      </a:r>
                      <a:endParaRPr lang="en-US" sz="900" b="0" i="0" u="none" strike="noStrike" dirty="0">
                        <a:solidFill>
                          <a:srgbClr val="000000"/>
                        </a:solidFill>
                        <a:effectLst/>
                        <a:latin typeface="Arial" panose="020B0604020202020204" pitchFamily="34" charset="0"/>
                      </a:endParaRPr>
                    </a:p>
                  </a:txBody>
                  <a:tcPr marL="4950" marR="4950" marT="4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9278228"/>
                  </a:ext>
                </a:extLst>
              </a:tr>
              <a:tr h="98992">
                <a:tc>
                  <a:txBody>
                    <a:bodyPr/>
                    <a:lstStyle/>
                    <a:p>
                      <a:pPr algn="l" fontAlgn="t"/>
                      <a:r>
                        <a:rPr lang="en-US" sz="900" b="1" i="0" u="none" strike="noStrike">
                          <a:solidFill>
                            <a:srgbClr val="000000"/>
                          </a:solidFill>
                          <a:effectLst/>
                          <a:latin typeface="Arial" panose="020B0604020202020204" pitchFamily="34" charset="0"/>
                        </a:rPr>
                        <a:t>Submission Name</a:t>
                      </a:r>
                    </a:p>
                  </a:txBody>
                  <a:tcPr marL="4950" marR="4950" marT="49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smtClean="0">
                          <a:solidFill>
                            <a:srgbClr val="000000"/>
                          </a:solidFill>
                          <a:effectLst/>
                          <a:latin typeface="Arial" panose="020B0604020202020204" pitchFamily="34" charset="0"/>
                        </a:rPr>
                        <a:t>Confidential</a:t>
                      </a:r>
                      <a:endParaRPr lang="en-US" sz="900" b="0" i="0" u="none" strike="noStrike" dirty="0">
                        <a:solidFill>
                          <a:srgbClr val="000000"/>
                        </a:solidFill>
                        <a:effectLst/>
                        <a:latin typeface="Arial" panose="020B0604020202020204" pitchFamily="34" charset="0"/>
                      </a:endParaRPr>
                    </a:p>
                  </a:txBody>
                  <a:tcPr marL="4950" marR="4950" marT="4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2053469"/>
                  </a:ext>
                </a:extLst>
              </a:tr>
              <a:tr h="98992">
                <a:tc>
                  <a:txBody>
                    <a:bodyPr/>
                    <a:lstStyle/>
                    <a:p>
                      <a:pPr algn="l" fontAlgn="t"/>
                      <a:r>
                        <a:rPr lang="en-US" sz="900" b="1" i="0" u="none" strike="noStrike">
                          <a:solidFill>
                            <a:srgbClr val="000000"/>
                          </a:solidFill>
                          <a:effectLst/>
                          <a:latin typeface="Arial" panose="020B0604020202020204" pitchFamily="34" charset="0"/>
                        </a:rPr>
                        <a:t>DUNS Number</a:t>
                      </a:r>
                    </a:p>
                  </a:txBody>
                  <a:tcPr marL="4950" marR="4950" marT="49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rPr>
                        <a:t>77761062</a:t>
                      </a:r>
                    </a:p>
                  </a:txBody>
                  <a:tcPr marL="4950" marR="4950" marT="4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7477185"/>
                  </a:ext>
                </a:extLst>
              </a:tr>
              <a:tr h="98992">
                <a:tc>
                  <a:txBody>
                    <a:bodyPr/>
                    <a:lstStyle/>
                    <a:p>
                      <a:pPr algn="l" fontAlgn="t"/>
                      <a:r>
                        <a:rPr lang="en-US" sz="900" b="1" i="0" u="none" strike="noStrike">
                          <a:solidFill>
                            <a:srgbClr val="000000"/>
                          </a:solidFill>
                          <a:effectLst/>
                          <a:latin typeface="Arial" panose="020B0604020202020204" pitchFamily="34" charset="0"/>
                        </a:rPr>
                        <a:t>Billing State/Province</a:t>
                      </a:r>
                    </a:p>
                  </a:txBody>
                  <a:tcPr marL="4950" marR="4950" marT="49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OH</a:t>
                      </a:r>
                    </a:p>
                  </a:txBody>
                  <a:tcPr marL="4950" marR="4950" marT="4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8905221"/>
                  </a:ext>
                </a:extLst>
              </a:tr>
              <a:tr h="98992">
                <a:tc>
                  <a:txBody>
                    <a:bodyPr/>
                    <a:lstStyle/>
                    <a:p>
                      <a:pPr algn="l" fontAlgn="t"/>
                      <a:r>
                        <a:rPr lang="en-US" sz="900" b="1" i="0" u="none" strike="noStrike">
                          <a:solidFill>
                            <a:srgbClr val="000000"/>
                          </a:solidFill>
                          <a:effectLst/>
                          <a:latin typeface="Arial" panose="020B0604020202020204" pitchFamily="34" charset="0"/>
                        </a:rPr>
                        <a:t>Billing City</a:t>
                      </a:r>
                    </a:p>
                  </a:txBody>
                  <a:tcPr marL="4950" marR="4950" marT="49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Arial" panose="020B0604020202020204" pitchFamily="34" charset="0"/>
                        </a:rPr>
                        <a:t>Youngstown</a:t>
                      </a:r>
                    </a:p>
                  </a:txBody>
                  <a:tcPr marL="4950" marR="4950" marT="4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0395064"/>
                  </a:ext>
                </a:extLst>
              </a:tr>
              <a:tr h="98992">
                <a:tc>
                  <a:txBody>
                    <a:bodyPr/>
                    <a:lstStyle/>
                    <a:p>
                      <a:pPr algn="l" fontAlgn="t"/>
                      <a:r>
                        <a:rPr lang="en-US" sz="900" b="1" i="0" u="none" strike="noStrike">
                          <a:solidFill>
                            <a:srgbClr val="000000"/>
                          </a:solidFill>
                          <a:effectLst/>
                          <a:latin typeface="Arial" panose="020B0604020202020204" pitchFamily="34" charset="0"/>
                        </a:rPr>
                        <a:t>Placing Broker Ultimate Parent Producer</a:t>
                      </a:r>
                    </a:p>
                  </a:txBody>
                  <a:tcPr marL="4950" marR="4950" marT="49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smtClean="0">
                          <a:solidFill>
                            <a:srgbClr val="000000"/>
                          </a:solidFill>
                          <a:effectLst/>
                          <a:latin typeface="Arial" panose="020B0604020202020204" pitchFamily="34" charset="0"/>
                        </a:rPr>
                        <a:t>Confidential</a:t>
                      </a:r>
                      <a:endParaRPr lang="en-US" sz="900" b="0" i="0" u="none" strike="noStrike" dirty="0">
                        <a:solidFill>
                          <a:srgbClr val="000000"/>
                        </a:solidFill>
                        <a:effectLst/>
                        <a:latin typeface="Arial" panose="020B0604020202020204" pitchFamily="34" charset="0"/>
                      </a:endParaRPr>
                    </a:p>
                  </a:txBody>
                  <a:tcPr marL="4950" marR="4950" marT="4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7688767"/>
                  </a:ext>
                </a:extLst>
              </a:tr>
              <a:tr h="0">
                <a:tc>
                  <a:txBody>
                    <a:bodyPr/>
                    <a:lstStyle/>
                    <a:p>
                      <a:pPr algn="l" fontAlgn="t"/>
                      <a:r>
                        <a:rPr lang="en-US" sz="900" b="1" i="0" u="none" strike="noStrike">
                          <a:solidFill>
                            <a:srgbClr val="000000"/>
                          </a:solidFill>
                          <a:effectLst/>
                          <a:latin typeface="Arial" panose="020B0604020202020204" pitchFamily="34" charset="0"/>
                        </a:rPr>
                        <a:t>Placing Broker</a:t>
                      </a:r>
                    </a:p>
                  </a:txBody>
                  <a:tcPr marL="4950" marR="4950" marT="49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smtClean="0">
                          <a:solidFill>
                            <a:srgbClr val="000000"/>
                          </a:solidFill>
                          <a:effectLst/>
                          <a:latin typeface="Arial" panose="020B0604020202020204" pitchFamily="34" charset="0"/>
                        </a:rPr>
                        <a:t>Confidential</a:t>
                      </a:r>
                      <a:endParaRPr lang="en-US" sz="900" b="0" i="0" u="none" strike="noStrike" dirty="0">
                        <a:solidFill>
                          <a:srgbClr val="000000"/>
                        </a:solidFill>
                        <a:effectLst/>
                        <a:latin typeface="Arial" panose="020B0604020202020204" pitchFamily="34" charset="0"/>
                      </a:endParaRPr>
                    </a:p>
                  </a:txBody>
                  <a:tcPr marL="4950" marR="4950" marT="4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608652"/>
                  </a:ext>
                </a:extLst>
              </a:tr>
              <a:tr h="98992">
                <a:tc>
                  <a:txBody>
                    <a:bodyPr/>
                    <a:lstStyle/>
                    <a:p>
                      <a:pPr algn="l" fontAlgn="t"/>
                      <a:r>
                        <a:rPr lang="en-US" sz="900" b="1" i="0" u="none" strike="noStrike">
                          <a:solidFill>
                            <a:srgbClr val="000000"/>
                          </a:solidFill>
                          <a:effectLst/>
                          <a:latin typeface="Arial" panose="020B0604020202020204" pitchFamily="34" charset="0"/>
                        </a:rPr>
                        <a:t>Product Profit Center</a:t>
                      </a:r>
                    </a:p>
                  </a:txBody>
                  <a:tcPr marL="4950" marR="4950" marT="49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Commercial Not for Profit - 31500</a:t>
                      </a:r>
                    </a:p>
                  </a:txBody>
                  <a:tcPr marL="4950" marR="4950" marT="4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4058318"/>
                  </a:ext>
                </a:extLst>
              </a:tr>
              <a:tr h="98992">
                <a:tc>
                  <a:txBody>
                    <a:bodyPr/>
                    <a:lstStyle/>
                    <a:p>
                      <a:pPr algn="l" fontAlgn="t"/>
                      <a:r>
                        <a:rPr lang="en-US" sz="900" b="1" i="0" u="none" strike="noStrike">
                          <a:solidFill>
                            <a:srgbClr val="000000"/>
                          </a:solidFill>
                          <a:effectLst/>
                          <a:latin typeface="Arial" panose="020B0604020202020204" pitchFamily="34" charset="0"/>
                        </a:rPr>
                        <a:t>Coverage Section Verifier</a:t>
                      </a:r>
                    </a:p>
                  </a:txBody>
                  <a:tcPr marL="4950" marR="4950" marT="49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rPr>
                        <a:t>1</a:t>
                      </a:r>
                    </a:p>
                  </a:txBody>
                  <a:tcPr marL="4950" marR="4950" marT="4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6050514"/>
                  </a:ext>
                </a:extLst>
              </a:tr>
              <a:tr h="569206">
                <a:tc>
                  <a:txBody>
                    <a:bodyPr/>
                    <a:lstStyle/>
                    <a:p>
                      <a:pPr algn="l" fontAlgn="t"/>
                      <a:r>
                        <a:rPr lang="en-US" sz="900" b="1" i="0" u="none" strike="noStrike" dirty="0">
                          <a:solidFill>
                            <a:srgbClr val="000000"/>
                          </a:solidFill>
                          <a:effectLst/>
                          <a:latin typeface="Arial" panose="020B0604020202020204" pitchFamily="34" charset="0"/>
                        </a:rPr>
                        <a:t>Client Description</a:t>
                      </a:r>
                    </a:p>
                  </a:txBody>
                  <a:tcPr marL="4950" marR="4950" marT="49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smtClean="0">
                          <a:solidFill>
                            <a:srgbClr val="000000"/>
                          </a:solidFill>
                          <a:effectLst/>
                          <a:latin typeface="Arial" panose="020B0604020202020204" pitchFamily="34" charset="0"/>
                        </a:rPr>
                        <a:t>Confidential</a:t>
                      </a:r>
                      <a:endParaRPr lang="en-US" sz="900" b="0" i="0" u="none" strike="noStrike" dirty="0">
                        <a:solidFill>
                          <a:srgbClr val="000000"/>
                        </a:solidFill>
                        <a:effectLst/>
                        <a:latin typeface="Arial" panose="020B0604020202020204" pitchFamily="34" charset="0"/>
                      </a:endParaRPr>
                    </a:p>
                  </a:txBody>
                  <a:tcPr marL="4950" marR="4950" marT="4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8653770"/>
                  </a:ext>
                </a:extLst>
              </a:tr>
              <a:tr h="98992">
                <a:tc>
                  <a:txBody>
                    <a:bodyPr/>
                    <a:lstStyle/>
                    <a:p>
                      <a:pPr algn="l" fontAlgn="t"/>
                      <a:r>
                        <a:rPr lang="en-US" sz="900" b="1" i="0" u="none" strike="noStrike">
                          <a:solidFill>
                            <a:srgbClr val="000000"/>
                          </a:solidFill>
                          <a:effectLst/>
                          <a:latin typeface="Arial" panose="020B0604020202020204" pitchFamily="34" charset="0"/>
                        </a:rPr>
                        <a:t>Industry</a:t>
                      </a:r>
                    </a:p>
                  </a:txBody>
                  <a:tcPr marL="4950" marR="4950" marT="49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Consulting</a:t>
                      </a:r>
                    </a:p>
                  </a:txBody>
                  <a:tcPr marL="4950" marR="4950" marT="4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6027805"/>
                  </a:ext>
                </a:extLst>
              </a:tr>
              <a:tr h="98992">
                <a:tc>
                  <a:txBody>
                    <a:bodyPr/>
                    <a:lstStyle/>
                    <a:p>
                      <a:pPr algn="l" fontAlgn="t"/>
                      <a:r>
                        <a:rPr lang="en-US" sz="900" b="1" i="0" u="none" strike="noStrike">
                          <a:solidFill>
                            <a:srgbClr val="000000"/>
                          </a:solidFill>
                          <a:effectLst/>
                          <a:latin typeface="Arial" panose="020B0604020202020204" pitchFamily="34" charset="0"/>
                        </a:rPr>
                        <a:t>SIC Code</a:t>
                      </a:r>
                    </a:p>
                  </a:txBody>
                  <a:tcPr marL="4950" marR="4950" marT="49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rPr>
                        <a:t>8732</a:t>
                      </a:r>
                    </a:p>
                  </a:txBody>
                  <a:tcPr marL="4950" marR="4950" marT="4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9330936"/>
                  </a:ext>
                </a:extLst>
              </a:tr>
              <a:tr h="98992">
                <a:tc>
                  <a:txBody>
                    <a:bodyPr/>
                    <a:lstStyle/>
                    <a:p>
                      <a:pPr algn="l" fontAlgn="t"/>
                      <a:r>
                        <a:rPr lang="en-US" sz="900" b="1" i="0" u="none" strike="noStrike">
                          <a:solidFill>
                            <a:srgbClr val="000000"/>
                          </a:solidFill>
                          <a:effectLst/>
                          <a:latin typeface="Arial" panose="020B0604020202020204" pitchFamily="34" charset="0"/>
                        </a:rPr>
                        <a:t>PriorYearRevenue</a:t>
                      </a:r>
                    </a:p>
                  </a:txBody>
                  <a:tcPr marL="4950" marR="4950" marT="49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rPr>
                        <a:t>$13,422,335</a:t>
                      </a:r>
                    </a:p>
                  </a:txBody>
                  <a:tcPr marL="4950" marR="4950" marT="4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5502147"/>
                  </a:ext>
                </a:extLst>
              </a:tr>
              <a:tr h="98992">
                <a:tc>
                  <a:txBody>
                    <a:bodyPr/>
                    <a:lstStyle/>
                    <a:p>
                      <a:pPr algn="l" fontAlgn="t"/>
                      <a:r>
                        <a:rPr lang="en-US" sz="900" b="1" i="0" u="none" strike="noStrike">
                          <a:solidFill>
                            <a:srgbClr val="000000"/>
                          </a:solidFill>
                          <a:effectLst/>
                          <a:latin typeface="Arial" panose="020B0604020202020204" pitchFamily="34" charset="0"/>
                        </a:rPr>
                        <a:t>Annual Revenue Currency</a:t>
                      </a:r>
                    </a:p>
                  </a:txBody>
                  <a:tcPr marL="4950" marR="4950" marT="49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USD</a:t>
                      </a:r>
                    </a:p>
                  </a:txBody>
                  <a:tcPr marL="4950" marR="4950" marT="4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9384453"/>
                  </a:ext>
                </a:extLst>
              </a:tr>
              <a:tr h="98992">
                <a:tc>
                  <a:txBody>
                    <a:bodyPr/>
                    <a:lstStyle/>
                    <a:p>
                      <a:pPr algn="l" fontAlgn="t"/>
                      <a:r>
                        <a:rPr lang="en-US" sz="900" b="1" i="0" u="none" strike="noStrike">
                          <a:solidFill>
                            <a:srgbClr val="000000"/>
                          </a:solidFill>
                          <a:effectLst/>
                          <a:latin typeface="Arial" panose="020B0604020202020204" pitchFamily="34" charset="0"/>
                        </a:rPr>
                        <a:t>Annual Revenue</a:t>
                      </a:r>
                    </a:p>
                  </a:txBody>
                  <a:tcPr marL="4950" marR="4950" marT="49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rPr>
                        <a:t>$3,290,706</a:t>
                      </a:r>
                    </a:p>
                  </a:txBody>
                  <a:tcPr marL="4950" marR="4950" marT="4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5220741"/>
                  </a:ext>
                </a:extLst>
              </a:tr>
              <a:tr h="98992">
                <a:tc>
                  <a:txBody>
                    <a:bodyPr/>
                    <a:lstStyle/>
                    <a:p>
                      <a:pPr algn="l" fontAlgn="t"/>
                      <a:r>
                        <a:rPr lang="en-US" sz="900" b="1" i="0" u="none" strike="noStrike">
                          <a:solidFill>
                            <a:srgbClr val="000000"/>
                          </a:solidFill>
                          <a:effectLst/>
                          <a:latin typeface="Arial" panose="020B0604020202020204" pitchFamily="34" charset="0"/>
                        </a:rPr>
                        <a:t>PriorYearEmployees</a:t>
                      </a:r>
                    </a:p>
                  </a:txBody>
                  <a:tcPr marL="4950" marR="4950" marT="49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                                                                                        224 </a:t>
                      </a:r>
                    </a:p>
                  </a:txBody>
                  <a:tcPr marL="4950" marR="4950" marT="4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1748152"/>
                  </a:ext>
                </a:extLst>
              </a:tr>
              <a:tr h="98992">
                <a:tc>
                  <a:txBody>
                    <a:bodyPr/>
                    <a:lstStyle/>
                    <a:p>
                      <a:pPr algn="l" fontAlgn="t"/>
                      <a:r>
                        <a:rPr lang="en-US" sz="900" b="1" i="0" u="none" strike="noStrike">
                          <a:solidFill>
                            <a:srgbClr val="000000"/>
                          </a:solidFill>
                          <a:effectLst/>
                          <a:latin typeface="Arial" panose="020B0604020202020204" pitchFamily="34" charset="0"/>
                        </a:rPr>
                        <a:t>Employees</a:t>
                      </a:r>
                    </a:p>
                  </a:txBody>
                  <a:tcPr marL="4950" marR="4950" marT="49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                                                                                        224 </a:t>
                      </a:r>
                    </a:p>
                  </a:txBody>
                  <a:tcPr marL="4950" marR="4950" marT="4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3444929"/>
                  </a:ext>
                </a:extLst>
              </a:tr>
              <a:tr h="179176">
                <a:tc>
                  <a:txBody>
                    <a:bodyPr/>
                    <a:lstStyle/>
                    <a:p>
                      <a:pPr algn="l" fontAlgn="t"/>
                      <a:r>
                        <a:rPr lang="en-US" sz="900" b="1" i="0" u="none" strike="noStrike">
                          <a:solidFill>
                            <a:srgbClr val="000000"/>
                          </a:solidFill>
                          <a:effectLst/>
                          <a:latin typeface="Arial" panose="020B0604020202020204" pitchFamily="34" charset="0"/>
                        </a:rPr>
                        <a:t>100 Percent Policy Booked Premium Currency</a:t>
                      </a:r>
                    </a:p>
                  </a:txBody>
                  <a:tcPr marL="4950" marR="4950" marT="49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USD</a:t>
                      </a:r>
                    </a:p>
                  </a:txBody>
                  <a:tcPr marL="4950" marR="4950" marT="4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9004708"/>
                  </a:ext>
                </a:extLst>
              </a:tr>
              <a:tr h="98992">
                <a:tc>
                  <a:txBody>
                    <a:bodyPr/>
                    <a:lstStyle/>
                    <a:p>
                      <a:pPr algn="l" fontAlgn="t"/>
                      <a:r>
                        <a:rPr lang="en-US" sz="900" b="1" i="0" u="none" strike="noStrike">
                          <a:solidFill>
                            <a:srgbClr val="000000"/>
                          </a:solidFill>
                          <a:effectLst/>
                          <a:latin typeface="Arial" panose="020B0604020202020204" pitchFamily="34" charset="0"/>
                        </a:rPr>
                        <a:t>100 Percent Policy Booked Premium</a:t>
                      </a:r>
                    </a:p>
                  </a:txBody>
                  <a:tcPr marL="4950" marR="4950" marT="49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rPr>
                        <a:t>$6,334</a:t>
                      </a:r>
                    </a:p>
                  </a:txBody>
                  <a:tcPr marL="4950" marR="4950" marT="4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9029181"/>
                  </a:ext>
                </a:extLst>
              </a:tr>
              <a:tr h="98992">
                <a:tc>
                  <a:txBody>
                    <a:bodyPr/>
                    <a:lstStyle/>
                    <a:p>
                      <a:pPr algn="l" fontAlgn="t"/>
                      <a:r>
                        <a:rPr lang="en-US" sz="900" b="1" i="0" u="none" strike="noStrike">
                          <a:solidFill>
                            <a:srgbClr val="000000"/>
                          </a:solidFill>
                          <a:effectLst/>
                          <a:latin typeface="Arial" panose="020B0604020202020204" pitchFamily="34" charset="0"/>
                        </a:rPr>
                        <a:t>Ownership</a:t>
                      </a:r>
                    </a:p>
                  </a:txBody>
                  <a:tcPr marL="4950" marR="4950" marT="49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Private</a:t>
                      </a:r>
                    </a:p>
                  </a:txBody>
                  <a:tcPr marL="4950" marR="4950" marT="4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5473812"/>
                  </a:ext>
                </a:extLst>
              </a:tr>
              <a:tr h="98992">
                <a:tc>
                  <a:txBody>
                    <a:bodyPr/>
                    <a:lstStyle/>
                    <a:p>
                      <a:pPr algn="l" fontAlgn="t"/>
                      <a:r>
                        <a:rPr lang="en-US" sz="900" b="1" i="0" u="none" strike="noStrike">
                          <a:solidFill>
                            <a:srgbClr val="000000"/>
                          </a:solidFill>
                          <a:effectLst/>
                          <a:latin typeface="Arial" panose="020B0604020202020204" pitchFamily="34" charset="0"/>
                        </a:rPr>
                        <a:t>Salesforce Pol Number</a:t>
                      </a:r>
                    </a:p>
                  </a:txBody>
                  <a:tcPr marL="4950" marR="4950" marT="49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0" i="0" u="none" strike="noStrike">
                          <a:solidFill>
                            <a:srgbClr val="000000"/>
                          </a:solidFill>
                          <a:effectLst/>
                          <a:latin typeface="Arial" panose="020B0604020202020204" pitchFamily="34" charset="0"/>
                        </a:rPr>
                        <a:t>SISIFNL20024814</a:t>
                      </a:r>
                    </a:p>
                  </a:txBody>
                  <a:tcPr marL="4950" marR="4950" marT="4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7566547"/>
                  </a:ext>
                </a:extLst>
              </a:tr>
              <a:tr h="98992">
                <a:tc>
                  <a:txBody>
                    <a:bodyPr/>
                    <a:lstStyle/>
                    <a:p>
                      <a:pPr algn="l" fontAlgn="t"/>
                      <a:r>
                        <a:rPr lang="en-US" sz="900" b="1" i="0" u="none" strike="noStrike">
                          <a:solidFill>
                            <a:srgbClr val="000000"/>
                          </a:solidFill>
                          <a:effectLst/>
                          <a:latin typeface="Arial" panose="020B0604020202020204" pitchFamily="34" charset="0"/>
                        </a:rPr>
                        <a:t>Claim Pol Number</a:t>
                      </a:r>
                    </a:p>
                  </a:txBody>
                  <a:tcPr marL="4950" marR="4950" marT="49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0" i="0" u="none" strike="noStrike">
                          <a:solidFill>
                            <a:srgbClr val="000000"/>
                          </a:solidFill>
                          <a:effectLst/>
                          <a:latin typeface="Arial" panose="020B0604020202020204" pitchFamily="34" charset="0"/>
                        </a:rPr>
                        <a:t>SISIFNL20024814</a:t>
                      </a:r>
                    </a:p>
                  </a:txBody>
                  <a:tcPr marL="4950" marR="4950" marT="4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6660277"/>
                  </a:ext>
                </a:extLst>
              </a:tr>
              <a:tr h="98992">
                <a:tc>
                  <a:txBody>
                    <a:bodyPr/>
                    <a:lstStyle/>
                    <a:p>
                      <a:pPr algn="l" fontAlgn="t"/>
                      <a:r>
                        <a:rPr lang="en-US" sz="900" b="1" i="0" u="none" strike="noStrike">
                          <a:solidFill>
                            <a:srgbClr val="000000"/>
                          </a:solidFill>
                          <a:effectLst/>
                          <a:latin typeface="Arial" panose="020B0604020202020204" pitchFamily="34" charset="0"/>
                        </a:rPr>
                        <a:t>Claim Count</a:t>
                      </a:r>
                    </a:p>
                  </a:txBody>
                  <a:tcPr marL="4950" marR="4950" marT="49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900" b="0" i="0" u="none" strike="noStrike" dirty="0">
                          <a:solidFill>
                            <a:srgbClr val="000000"/>
                          </a:solidFill>
                          <a:effectLst/>
                          <a:latin typeface="Arial" panose="020B0604020202020204" pitchFamily="34" charset="0"/>
                        </a:rPr>
                        <a:t>1</a:t>
                      </a:r>
                    </a:p>
                  </a:txBody>
                  <a:tcPr marL="4950" marR="4950" marT="4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7487013"/>
                  </a:ext>
                </a:extLst>
              </a:tr>
            </a:tbl>
          </a:graphicData>
        </a:graphic>
      </p:graphicFrame>
    </p:spTree>
    <p:extLst>
      <p:ext uri="{BB962C8B-B14F-4D97-AF65-F5344CB8AC3E}">
        <p14:creationId xmlns:p14="http://schemas.microsoft.com/office/powerpoint/2010/main" val="1790236548"/>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9725" y="180975"/>
            <a:ext cx="8634223" cy="707886"/>
          </a:xfrm>
          <a:prstGeom prst="rect">
            <a:avLst/>
          </a:prstGeom>
          <a:noFill/>
        </p:spPr>
        <p:txBody>
          <a:bodyPr wrap="none" rtlCol="0">
            <a:spAutoFit/>
          </a:bodyPr>
          <a:lstStyle/>
          <a:p>
            <a:r>
              <a:rPr lang="en-US" sz="4000" i="1" dirty="0" smtClean="0"/>
              <a:t>SECTION III: Analytics Based Table (ABT) </a:t>
            </a:r>
            <a:endParaRPr lang="en-US" sz="4000" i="1" dirty="0"/>
          </a:p>
        </p:txBody>
      </p:sp>
      <p:graphicFrame>
        <p:nvGraphicFramePr>
          <p:cNvPr id="10" name="Table 9"/>
          <p:cNvGraphicFramePr>
            <a:graphicFrameLocks noGrp="1"/>
          </p:cNvGraphicFramePr>
          <p:nvPr>
            <p:extLst>
              <p:ext uri="{D42A27DB-BD31-4B8C-83A1-F6EECF244321}">
                <p14:modId xmlns:p14="http://schemas.microsoft.com/office/powerpoint/2010/main" val="124121312"/>
              </p:ext>
            </p:extLst>
          </p:nvPr>
        </p:nvGraphicFramePr>
        <p:xfrm>
          <a:off x="1685925" y="1051970"/>
          <a:ext cx="9848851" cy="3196175"/>
        </p:xfrm>
        <a:graphic>
          <a:graphicData uri="http://schemas.openxmlformats.org/drawingml/2006/table">
            <a:tbl>
              <a:tblPr/>
              <a:tblGrid>
                <a:gridCol w="266804">
                  <a:extLst>
                    <a:ext uri="{9D8B030D-6E8A-4147-A177-3AD203B41FA5}">
                      <a16:colId xmlns:a16="http://schemas.microsoft.com/office/drawing/2014/main" val="2521873830"/>
                    </a:ext>
                  </a:extLst>
                </a:gridCol>
                <a:gridCol w="449756">
                  <a:extLst>
                    <a:ext uri="{9D8B030D-6E8A-4147-A177-3AD203B41FA5}">
                      <a16:colId xmlns:a16="http://schemas.microsoft.com/office/drawing/2014/main" val="88459928"/>
                    </a:ext>
                  </a:extLst>
                </a:gridCol>
                <a:gridCol w="1646561">
                  <a:extLst>
                    <a:ext uri="{9D8B030D-6E8A-4147-A177-3AD203B41FA5}">
                      <a16:colId xmlns:a16="http://schemas.microsoft.com/office/drawing/2014/main" val="2948444496"/>
                    </a:ext>
                  </a:extLst>
                </a:gridCol>
                <a:gridCol w="996068">
                  <a:extLst>
                    <a:ext uri="{9D8B030D-6E8A-4147-A177-3AD203B41FA5}">
                      <a16:colId xmlns:a16="http://schemas.microsoft.com/office/drawing/2014/main" val="1783420086"/>
                    </a:ext>
                  </a:extLst>
                </a:gridCol>
                <a:gridCol w="467542">
                  <a:extLst>
                    <a:ext uri="{9D8B030D-6E8A-4147-A177-3AD203B41FA5}">
                      <a16:colId xmlns:a16="http://schemas.microsoft.com/office/drawing/2014/main" val="3294561175"/>
                    </a:ext>
                  </a:extLst>
                </a:gridCol>
                <a:gridCol w="1051286">
                  <a:extLst>
                    <a:ext uri="{9D8B030D-6E8A-4147-A177-3AD203B41FA5}">
                      <a16:colId xmlns:a16="http://schemas.microsoft.com/office/drawing/2014/main" val="2712809503"/>
                    </a:ext>
                  </a:extLst>
                </a:gridCol>
                <a:gridCol w="1126343">
                  <a:extLst>
                    <a:ext uri="{9D8B030D-6E8A-4147-A177-3AD203B41FA5}">
                      <a16:colId xmlns:a16="http://schemas.microsoft.com/office/drawing/2014/main" val="1493222743"/>
                    </a:ext>
                  </a:extLst>
                </a:gridCol>
                <a:gridCol w="1039374">
                  <a:extLst>
                    <a:ext uri="{9D8B030D-6E8A-4147-A177-3AD203B41FA5}">
                      <a16:colId xmlns:a16="http://schemas.microsoft.com/office/drawing/2014/main" val="112579183"/>
                    </a:ext>
                  </a:extLst>
                </a:gridCol>
                <a:gridCol w="439482">
                  <a:extLst>
                    <a:ext uri="{9D8B030D-6E8A-4147-A177-3AD203B41FA5}">
                      <a16:colId xmlns:a16="http://schemas.microsoft.com/office/drawing/2014/main" val="3332191037"/>
                    </a:ext>
                  </a:extLst>
                </a:gridCol>
                <a:gridCol w="715566">
                  <a:extLst>
                    <a:ext uri="{9D8B030D-6E8A-4147-A177-3AD203B41FA5}">
                      <a16:colId xmlns:a16="http://schemas.microsoft.com/office/drawing/2014/main" val="1167685119"/>
                    </a:ext>
                  </a:extLst>
                </a:gridCol>
                <a:gridCol w="1031293">
                  <a:extLst>
                    <a:ext uri="{9D8B030D-6E8A-4147-A177-3AD203B41FA5}">
                      <a16:colId xmlns:a16="http://schemas.microsoft.com/office/drawing/2014/main" val="3963087349"/>
                    </a:ext>
                  </a:extLst>
                </a:gridCol>
                <a:gridCol w="618776">
                  <a:extLst>
                    <a:ext uri="{9D8B030D-6E8A-4147-A177-3AD203B41FA5}">
                      <a16:colId xmlns:a16="http://schemas.microsoft.com/office/drawing/2014/main" val="2304034598"/>
                    </a:ext>
                  </a:extLst>
                </a:gridCol>
              </a:tblGrid>
              <a:tr h="517225">
                <a:tc>
                  <a:txBody>
                    <a:bodyPr/>
                    <a:lstStyle/>
                    <a:p>
                      <a:pPr algn="l" fontAlgn="b"/>
                      <a:r>
                        <a:rPr lang="en-US" sz="1050" b="0" i="0" u="none" strike="noStrike" dirty="0">
                          <a:solidFill>
                            <a:srgbClr val="000000"/>
                          </a:solidFill>
                          <a:effectLst/>
                          <a:latin typeface="Arial" panose="020B0604020202020204" pitchFamily="34" charset="0"/>
                          <a:cs typeface="Arial" panose="020B0604020202020204" pitchFamily="34" charset="0"/>
                        </a:rPr>
                        <a:t> </a:t>
                      </a:r>
                      <a:r>
                        <a:rPr lang="en-US" sz="1050" b="0" i="0" u="none" strike="noStrike" dirty="0" err="1" smtClean="0">
                          <a:solidFill>
                            <a:srgbClr val="000000"/>
                          </a:solidFill>
                          <a:effectLst/>
                          <a:latin typeface="Arial" panose="020B0604020202020204" pitchFamily="34" charset="0"/>
                          <a:cs typeface="Arial" panose="020B0604020202020204" pitchFamily="34" charset="0"/>
                        </a:rPr>
                        <a:t>Em</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7049" marR="7049" marT="704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t"/>
                      <a:r>
                        <a:rPr lang="en-US" sz="1050" b="1" i="0" u="none" strike="noStrike">
                          <a:solidFill>
                            <a:srgbClr val="000000"/>
                          </a:solidFill>
                          <a:effectLst/>
                          <a:latin typeface="Arial" panose="020B0604020202020204" pitchFamily="34" charset="0"/>
                          <a:cs typeface="Arial" panose="020B0604020202020204" pitchFamily="34" charset="0"/>
                        </a:rPr>
                        <a:t>State</a:t>
                      </a:r>
                    </a:p>
                  </a:txBody>
                  <a:tcPr marL="7049" marR="7049" marT="70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t"/>
                      <a:r>
                        <a:rPr lang="en-US" sz="1050" b="1" i="0" u="none" strike="noStrike">
                          <a:solidFill>
                            <a:srgbClr val="000000"/>
                          </a:solidFill>
                          <a:effectLst/>
                          <a:latin typeface="Arial" panose="020B0604020202020204" pitchFamily="34" charset="0"/>
                          <a:cs typeface="Arial" panose="020B0604020202020204" pitchFamily="34" charset="0"/>
                        </a:rPr>
                        <a:t>Broker</a:t>
                      </a:r>
                    </a:p>
                  </a:txBody>
                  <a:tcPr marL="7049" marR="7049" marT="70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t"/>
                      <a:r>
                        <a:rPr lang="en-US" sz="1050" b="1" i="0" u="none" strike="noStrike" dirty="0">
                          <a:solidFill>
                            <a:srgbClr val="000000"/>
                          </a:solidFill>
                          <a:effectLst/>
                          <a:latin typeface="Arial" panose="020B0604020202020204" pitchFamily="34" charset="0"/>
                          <a:cs typeface="Arial" panose="020B0604020202020204" pitchFamily="34" charset="0"/>
                        </a:rPr>
                        <a:t>Industry</a:t>
                      </a:r>
                    </a:p>
                  </a:txBody>
                  <a:tcPr marL="7049" marR="7049" marT="70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t"/>
                      <a:r>
                        <a:rPr lang="en-US" sz="1050" b="1" i="0" u="none" strike="noStrike">
                          <a:solidFill>
                            <a:srgbClr val="000000"/>
                          </a:solidFill>
                          <a:effectLst/>
                          <a:latin typeface="Arial" panose="020B0604020202020204" pitchFamily="34" charset="0"/>
                          <a:cs typeface="Arial" panose="020B0604020202020204" pitchFamily="34" charset="0"/>
                        </a:rPr>
                        <a:t>SIC Code</a:t>
                      </a:r>
                    </a:p>
                  </a:txBody>
                  <a:tcPr marL="7049" marR="7049" marT="704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t"/>
                      <a:r>
                        <a:rPr lang="en-US" sz="1050" b="1" i="0" u="none" strike="noStrike" dirty="0">
                          <a:solidFill>
                            <a:srgbClr val="000000"/>
                          </a:solidFill>
                          <a:effectLst/>
                          <a:latin typeface="Arial" panose="020B0604020202020204" pitchFamily="34" charset="0"/>
                          <a:cs typeface="Arial" panose="020B0604020202020204" pitchFamily="34" charset="0"/>
                        </a:rPr>
                        <a:t>Revenues</a:t>
                      </a:r>
                    </a:p>
                  </a:txBody>
                  <a:tcPr marL="7049" marR="7049" marT="704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t"/>
                      <a:r>
                        <a:rPr lang="en-US" sz="1050" b="1" i="0" u="none" strike="noStrike">
                          <a:solidFill>
                            <a:srgbClr val="000000"/>
                          </a:solidFill>
                          <a:effectLst/>
                          <a:latin typeface="Arial" panose="020B0604020202020204" pitchFamily="34" charset="0"/>
                          <a:cs typeface="Arial" panose="020B0604020202020204" pitchFamily="34" charset="0"/>
                        </a:rPr>
                        <a:t>Replace Rev(0) w-Median</a:t>
                      </a:r>
                    </a:p>
                  </a:txBody>
                  <a:tcPr marL="7049" marR="7049" marT="70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t"/>
                      <a:r>
                        <a:rPr lang="en-US" sz="1050" b="1" i="0" u="none" strike="noStrike">
                          <a:solidFill>
                            <a:srgbClr val="000000"/>
                          </a:solidFill>
                          <a:effectLst/>
                          <a:latin typeface="Arial" panose="020B0604020202020204" pitchFamily="34" charset="0"/>
                          <a:cs typeface="Arial" panose="020B0604020202020204" pitchFamily="34" charset="0"/>
                        </a:rPr>
                        <a:t>Change Revenues</a:t>
                      </a:r>
                    </a:p>
                  </a:txBody>
                  <a:tcPr marL="7049" marR="7049" marT="704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t"/>
                      <a:r>
                        <a:rPr lang="en-US" sz="1050" b="1" i="0" u="none" strike="noStrike">
                          <a:solidFill>
                            <a:srgbClr val="000000"/>
                          </a:solidFill>
                          <a:effectLst/>
                          <a:latin typeface="Arial" panose="020B0604020202020204" pitchFamily="34" charset="0"/>
                          <a:cs typeface="Arial" panose="020B0604020202020204" pitchFamily="34" charset="0"/>
                        </a:rPr>
                        <a:t>Employees</a:t>
                      </a:r>
                    </a:p>
                  </a:txBody>
                  <a:tcPr marL="7049" marR="7049" marT="704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t"/>
                      <a:r>
                        <a:rPr lang="en-US" sz="1050" b="1" i="0" u="none" strike="noStrike">
                          <a:solidFill>
                            <a:srgbClr val="000000"/>
                          </a:solidFill>
                          <a:effectLst/>
                          <a:latin typeface="Arial" panose="020B0604020202020204" pitchFamily="34" charset="0"/>
                          <a:cs typeface="Arial" panose="020B0604020202020204" pitchFamily="34" charset="0"/>
                        </a:rPr>
                        <a:t>Replace E-Count(0) w-Median</a:t>
                      </a:r>
                    </a:p>
                  </a:txBody>
                  <a:tcPr marL="7049" marR="7049" marT="70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t"/>
                      <a:r>
                        <a:rPr lang="en-US" sz="1050" b="1" i="0" u="none" strike="noStrike">
                          <a:solidFill>
                            <a:srgbClr val="000000"/>
                          </a:solidFill>
                          <a:effectLst/>
                          <a:latin typeface="Arial" panose="020B0604020202020204" pitchFamily="34" charset="0"/>
                          <a:cs typeface="Arial" panose="020B0604020202020204" pitchFamily="34" charset="0"/>
                        </a:rPr>
                        <a:t>Change Employees</a:t>
                      </a:r>
                    </a:p>
                  </a:txBody>
                  <a:tcPr marL="7049" marR="7049" marT="704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t"/>
                      <a:r>
                        <a:rPr lang="en-US" sz="1050" b="1" i="0" u="none" strike="noStrike">
                          <a:solidFill>
                            <a:srgbClr val="000000"/>
                          </a:solidFill>
                          <a:effectLst/>
                          <a:latin typeface="Arial" panose="020B0604020202020204" pitchFamily="34" charset="0"/>
                          <a:cs typeface="Arial" panose="020B0604020202020204" pitchFamily="34" charset="0"/>
                        </a:rPr>
                        <a:t>Target (Claim 1/0)</a:t>
                      </a:r>
                    </a:p>
                  </a:txBody>
                  <a:tcPr marL="7049" marR="7049" marT="70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835926644"/>
                  </a:ext>
                </a:extLst>
              </a:tr>
              <a:tr h="293157">
                <a:tc>
                  <a:txBody>
                    <a:bodyPr/>
                    <a:lstStyle/>
                    <a:p>
                      <a:pPr algn="ctr" fontAlgn="t"/>
                      <a:r>
                        <a:rPr lang="en-US" sz="1050" b="1" i="0" u="none" strike="noStrike">
                          <a:solidFill>
                            <a:srgbClr val="000000"/>
                          </a:solidFill>
                          <a:effectLst/>
                          <a:latin typeface="Arial" panose="020B0604020202020204" pitchFamily="34" charset="0"/>
                          <a:cs typeface="Arial" panose="020B0604020202020204" pitchFamily="34" charset="0"/>
                        </a:rPr>
                        <a:t>0</a:t>
                      </a:r>
                    </a:p>
                  </a:txBody>
                  <a:tcPr marL="7049" marR="7049" marT="704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50" b="0" i="0" u="none" strike="noStrike">
                          <a:solidFill>
                            <a:srgbClr val="000000"/>
                          </a:solidFill>
                          <a:effectLst/>
                          <a:latin typeface="Arial" panose="020B0604020202020204" pitchFamily="34" charset="0"/>
                          <a:cs typeface="Arial" panose="020B0604020202020204" pitchFamily="34" charset="0"/>
                        </a:rPr>
                        <a:t>OH</a:t>
                      </a: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smtClean="0">
                          <a:solidFill>
                            <a:srgbClr val="000000"/>
                          </a:solidFill>
                          <a:effectLst/>
                          <a:latin typeface="Arial" panose="020B0604020202020204" pitchFamily="34" charset="0"/>
                          <a:cs typeface="Arial" panose="020B0604020202020204" pitchFamily="34" charset="0"/>
                        </a:rPr>
                        <a:t>A</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Arial" panose="020B0604020202020204" pitchFamily="34" charset="0"/>
                          <a:cs typeface="Arial" panose="020B0604020202020204" pitchFamily="34" charset="0"/>
                        </a:rPr>
                        <a:t>Consulting</a:t>
                      </a: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effectLst/>
                          <a:latin typeface="Arial" panose="020B0604020202020204" pitchFamily="34" charset="0"/>
                          <a:cs typeface="Arial" panose="020B0604020202020204" pitchFamily="34" charset="0"/>
                        </a:rPr>
                        <a:t>8732</a:t>
                      </a:r>
                    </a:p>
                  </a:txBody>
                  <a:tcPr marL="7049" marR="7049" marT="70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050" b="0" i="0" u="none" strike="noStrike">
                          <a:solidFill>
                            <a:srgbClr val="000000"/>
                          </a:solidFill>
                          <a:effectLst/>
                          <a:latin typeface="Arial" panose="020B0604020202020204" pitchFamily="34" charset="0"/>
                          <a:cs typeface="Arial" panose="020B0604020202020204" pitchFamily="34" charset="0"/>
                        </a:rPr>
                        <a:t>$3,290,706</a:t>
                      </a:r>
                    </a:p>
                  </a:txBody>
                  <a:tcPr marL="7049" marR="7049" marT="704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effectLst/>
                          <a:latin typeface="Arial" panose="020B0604020202020204" pitchFamily="34" charset="0"/>
                          <a:cs typeface="Arial" panose="020B0604020202020204" pitchFamily="34" charset="0"/>
                        </a:rPr>
                        <a:t>$3,290,706</a:t>
                      </a: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effectLst/>
                          <a:latin typeface="Arial" panose="020B0604020202020204" pitchFamily="34" charset="0"/>
                          <a:cs typeface="Arial" panose="020B0604020202020204" pitchFamily="34" charset="0"/>
                        </a:rPr>
                        <a:t>-$10,131,629</a:t>
                      </a:r>
                    </a:p>
                  </a:txBody>
                  <a:tcPr marL="7049" marR="7049" marT="70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50" b="0" i="0" u="none" strike="noStrike">
                          <a:solidFill>
                            <a:srgbClr val="000000"/>
                          </a:solidFill>
                          <a:effectLst/>
                          <a:latin typeface="Arial" panose="020B0604020202020204" pitchFamily="34" charset="0"/>
                          <a:cs typeface="Arial" panose="020B0604020202020204" pitchFamily="34" charset="0"/>
                        </a:rPr>
                        <a:t>               224 </a:t>
                      </a:r>
                    </a:p>
                  </a:txBody>
                  <a:tcPr marL="7049" marR="7049" marT="704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Arial" panose="020B0604020202020204" pitchFamily="34" charset="0"/>
                          <a:cs typeface="Arial" panose="020B0604020202020204" pitchFamily="34" charset="0"/>
                        </a:rPr>
                        <a:t>                                                       224 </a:t>
                      </a: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Arial" panose="020B0604020202020204" pitchFamily="34" charset="0"/>
                          <a:cs typeface="Arial" panose="020B0604020202020204" pitchFamily="34" charset="0"/>
                        </a:rPr>
                        <a:t>                                   -   </a:t>
                      </a:r>
                    </a:p>
                  </a:txBody>
                  <a:tcPr marL="7049" marR="7049" marT="70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050" b="0" i="0" u="none" strike="noStrike">
                          <a:solidFill>
                            <a:srgbClr val="000000"/>
                          </a:solidFill>
                          <a:effectLst/>
                          <a:latin typeface="Arial" panose="020B0604020202020204" pitchFamily="34" charset="0"/>
                          <a:cs typeface="Arial" panose="020B0604020202020204" pitchFamily="34" charset="0"/>
                        </a:rPr>
                        <a:t>1</a:t>
                      </a:r>
                    </a:p>
                  </a:txBody>
                  <a:tcPr marL="7049" marR="7049" marT="704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060519597"/>
                  </a:ext>
                </a:extLst>
              </a:tr>
              <a:tr h="389327">
                <a:tc>
                  <a:txBody>
                    <a:bodyPr/>
                    <a:lstStyle/>
                    <a:p>
                      <a:pPr algn="ctr" fontAlgn="t"/>
                      <a:r>
                        <a:rPr lang="en-US" sz="1050" b="1" i="0" u="none" strike="noStrike">
                          <a:solidFill>
                            <a:srgbClr val="000000"/>
                          </a:solidFill>
                          <a:effectLst/>
                          <a:latin typeface="Arial" panose="020B0604020202020204" pitchFamily="34" charset="0"/>
                          <a:cs typeface="Arial" panose="020B0604020202020204" pitchFamily="34" charset="0"/>
                        </a:rPr>
                        <a:t>1</a:t>
                      </a:r>
                    </a:p>
                  </a:txBody>
                  <a:tcPr marL="7049" marR="7049" marT="704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50" b="0" i="0" u="none" strike="noStrike">
                          <a:solidFill>
                            <a:srgbClr val="000000"/>
                          </a:solidFill>
                          <a:effectLst/>
                          <a:latin typeface="Arial" panose="020B0604020202020204" pitchFamily="34" charset="0"/>
                          <a:cs typeface="Arial" panose="020B0604020202020204" pitchFamily="34" charset="0"/>
                        </a:rPr>
                        <a:t>TX</a:t>
                      </a: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smtClean="0">
                          <a:solidFill>
                            <a:srgbClr val="000000"/>
                          </a:solidFill>
                          <a:effectLst/>
                          <a:latin typeface="Arial" panose="020B0604020202020204" pitchFamily="34" charset="0"/>
                          <a:cs typeface="Arial" panose="020B0604020202020204" pitchFamily="34" charset="0"/>
                        </a:rPr>
                        <a:t>B</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Arial" panose="020B0604020202020204" pitchFamily="34" charset="0"/>
                          <a:cs typeface="Arial" panose="020B0604020202020204" pitchFamily="34" charset="0"/>
                        </a:rPr>
                        <a:t>Finance</a:t>
                      </a: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effectLst/>
                          <a:latin typeface="Arial" panose="020B0604020202020204" pitchFamily="34" charset="0"/>
                          <a:cs typeface="Arial" panose="020B0604020202020204" pitchFamily="34" charset="0"/>
                        </a:rPr>
                        <a:t>7322</a:t>
                      </a:r>
                    </a:p>
                  </a:txBody>
                  <a:tcPr marL="7049" marR="7049" marT="70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050" b="0" i="0" u="none" strike="noStrike">
                          <a:solidFill>
                            <a:srgbClr val="000000"/>
                          </a:solidFill>
                          <a:effectLst/>
                          <a:latin typeface="Arial" panose="020B0604020202020204" pitchFamily="34" charset="0"/>
                          <a:cs typeface="Arial" panose="020B0604020202020204" pitchFamily="34" charset="0"/>
                        </a:rPr>
                        <a:t>$15,097,958</a:t>
                      </a:r>
                    </a:p>
                  </a:txBody>
                  <a:tcPr marL="7049" marR="7049" marT="704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effectLst/>
                          <a:latin typeface="Arial" panose="020B0604020202020204" pitchFamily="34" charset="0"/>
                          <a:cs typeface="Arial" panose="020B0604020202020204" pitchFamily="34" charset="0"/>
                        </a:rPr>
                        <a:t>$15,097,958</a:t>
                      </a: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effectLst/>
                          <a:latin typeface="Arial" panose="020B0604020202020204" pitchFamily="34" charset="0"/>
                          <a:cs typeface="Arial" panose="020B0604020202020204" pitchFamily="34" charset="0"/>
                        </a:rPr>
                        <a:t>-$2,042</a:t>
                      </a:r>
                    </a:p>
                  </a:txBody>
                  <a:tcPr marL="7049" marR="7049" marT="70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50" b="0" i="0" u="none" strike="noStrike">
                          <a:solidFill>
                            <a:srgbClr val="000000"/>
                          </a:solidFill>
                          <a:effectLst/>
                          <a:latin typeface="Arial" panose="020B0604020202020204" pitchFamily="34" charset="0"/>
                          <a:cs typeface="Arial" panose="020B0604020202020204" pitchFamily="34" charset="0"/>
                        </a:rPr>
                        <a:t>               200 </a:t>
                      </a:r>
                    </a:p>
                  </a:txBody>
                  <a:tcPr marL="7049" marR="7049" marT="704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Arial" panose="020B0604020202020204" pitchFamily="34" charset="0"/>
                          <a:cs typeface="Arial" panose="020B0604020202020204" pitchFamily="34" charset="0"/>
                        </a:rPr>
                        <a:t>                                                       200 </a:t>
                      </a: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Arial" panose="020B0604020202020204" pitchFamily="34" charset="0"/>
                          <a:cs typeface="Arial" panose="020B0604020202020204" pitchFamily="34" charset="0"/>
                        </a:rPr>
                        <a:t>                                   -   </a:t>
                      </a:r>
                    </a:p>
                  </a:txBody>
                  <a:tcPr marL="7049" marR="7049" marT="70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050" b="0" i="0" u="none" strike="noStrike">
                          <a:solidFill>
                            <a:srgbClr val="000000"/>
                          </a:solidFill>
                          <a:effectLst/>
                          <a:latin typeface="Arial" panose="020B0604020202020204" pitchFamily="34" charset="0"/>
                          <a:cs typeface="Arial" panose="020B0604020202020204" pitchFamily="34" charset="0"/>
                        </a:rPr>
                        <a:t>0</a:t>
                      </a:r>
                    </a:p>
                  </a:txBody>
                  <a:tcPr marL="7049" marR="7049" marT="704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448984399"/>
                  </a:ext>
                </a:extLst>
              </a:tr>
              <a:tr h="293157">
                <a:tc>
                  <a:txBody>
                    <a:bodyPr/>
                    <a:lstStyle/>
                    <a:p>
                      <a:pPr algn="ctr" fontAlgn="t"/>
                      <a:r>
                        <a:rPr lang="en-US" sz="1050" b="1" i="0" u="none" strike="noStrike">
                          <a:solidFill>
                            <a:srgbClr val="000000"/>
                          </a:solidFill>
                          <a:effectLst/>
                          <a:latin typeface="Arial" panose="020B0604020202020204" pitchFamily="34" charset="0"/>
                          <a:cs typeface="Arial" panose="020B0604020202020204" pitchFamily="34" charset="0"/>
                        </a:rPr>
                        <a:t>2</a:t>
                      </a:r>
                    </a:p>
                  </a:txBody>
                  <a:tcPr marL="7049" marR="7049" marT="704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50" b="0" i="0" u="none" strike="noStrike">
                          <a:solidFill>
                            <a:srgbClr val="000000"/>
                          </a:solidFill>
                          <a:effectLst/>
                          <a:latin typeface="Arial" panose="020B0604020202020204" pitchFamily="34" charset="0"/>
                          <a:cs typeface="Arial" panose="020B0604020202020204" pitchFamily="34" charset="0"/>
                        </a:rPr>
                        <a:t>VA</a:t>
                      </a: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smtClean="0">
                          <a:solidFill>
                            <a:srgbClr val="000000"/>
                          </a:solidFill>
                          <a:effectLst/>
                          <a:latin typeface="Arial" panose="020B0604020202020204" pitchFamily="34" charset="0"/>
                          <a:cs typeface="Arial" panose="020B0604020202020204" pitchFamily="34" charset="0"/>
                        </a:rPr>
                        <a:t>C</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Arial" panose="020B0604020202020204" pitchFamily="34" charset="0"/>
                          <a:cs typeface="Arial" panose="020B0604020202020204" pitchFamily="34" charset="0"/>
                        </a:rPr>
                        <a:t>Not For Profit</a:t>
                      </a: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effectLst/>
                          <a:latin typeface="Arial" panose="020B0604020202020204" pitchFamily="34" charset="0"/>
                          <a:cs typeface="Arial" panose="020B0604020202020204" pitchFamily="34" charset="0"/>
                        </a:rPr>
                        <a:t>8641</a:t>
                      </a:r>
                    </a:p>
                  </a:txBody>
                  <a:tcPr marL="7049" marR="7049" marT="70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050" b="0" i="0" u="none" strike="noStrike">
                          <a:solidFill>
                            <a:srgbClr val="000000"/>
                          </a:solidFill>
                          <a:effectLst/>
                          <a:latin typeface="Arial" panose="020B0604020202020204" pitchFamily="34" charset="0"/>
                          <a:cs typeface="Arial" panose="020B0604020202020204" pitchFamily="34" charset="0"/>
                        </a:rPr>
                        <a:t>$50,797,720</a:t>
                      </a:r>
                    </a:p>
                  </a:txBody>
                  <a:tcPr marL="7049" marR="7049" marT="704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effectLst/>
                          <a:latin typeface="Arial" panose="020B0604020202020204" pitchFamily="34" charset="0"/>
                          <a:cs typeface="Arial" panose="020B0604020202020204" pitchFamily="34" charset="0"/>
                        </a:rPr>
                        <a:t>$50,797,720</a:t>
                      </a: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effectLst/>
                          <a:latin typeface="Arial" panose="020B0604020202020204" pitchFamily="34" charset="0"/>
                          <a:cs typeface="Arial" panose="020B0604020202020204" pitchFamily="34" charset="0"/>
                        </a:rPr>
                        <a:t>$50,640,188</a:t>
                      </a:r>
                    </a:p>
                  </a:txBody>
                  <a:tcPr marL="7049" marR="7049" marT="70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50" b="0" i="0" u="none" strike="noStrike">
                          <a:solidFill>
                            <a:srgbClr val="000000"/>
                          </a:solidFill>
                          <a:effectLst/>
                          <a:latin typeface="Arial" panose="020B0604020202020204" pitchFamily="34" charset="0"/>
                          <a:cs typeface="Arial" panose="020B0604020202020204" pitchFamily="34" charset="0"/>
                        </a:rPr>
                        <a:t>           2,200 </a:t>
                      </a:r>
                    </a:p>
                  </a:txBody>
                  <a:tcPr marL="7049" marR="7049" marT="704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Arial" panose="020B0604020202020204" pitchFamily="34" charset="0"/>
                          <a:cs typeface="Arial" panose="020B0604020202020204" pitchFamily="34" charset="0"/>
                        </a:rPr>
                        <a:t>                                                    2,200 </a:t>
                      </a: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Arial" panose="020B0604020202020204" pitchFamily="34" charset="0"/>
                          <a:cs typeface="Arial" panose="020B0604020202020204" pitchFamily="34" charset="0"/>
                        </a:rPr>
                        <a:t>                                   -   </a:t>
                      </a:r>
                    </a:p>
                  </a:txBody>
                  <a:tcPr marL="7049" marR="7049" marT="70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050" b="0" i="0" u="none" strike="noStrike">
                          <a:solidFill>
                            <a:srgbClr val="000000"/>
                          </a:solidFill>
                          <a:effectLst/>
                          <a:latin typeface="Arial" panose="020B0604020202020204" pitchFamily="34" charset="0"/>
                          <a:cs typeface="Arial" panose="020B0604020202020204" pitchFamily="34" charset="0"/>
                        </a:rPr>
                        <a:t>1</a:t>
                      </a:r>
                    </a:p>
                  </a:txBody>
                  <a:tcPr marL="7049" marR="7049" marT="704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095507063"/>
                  </a:ext>
                </a:extLst>
              </a:tr>
              <a:tr h="293157">
                <a:tc>
                  <a:txBody>
                    <a:bodyPr/>
                    <a:lstStyle/>
                    <a:p>
                      <a:pPr algn="ctr" fontAlgn="t"/>
                      <a:r>
                        <a:rPr lang="en-US" sz="1050" b="1" i="0" u="none" strike="noStrike">
                          <a:solidFill>
                            <a:srgbClr val="000000"/>
                          </a:solidFill>
                          <a:effectLst/>
                          <a:latin typeface="Arial" panose="020B0604020202020204" pitchFamily="34" charset="0"/>
                          <a:cs typeface="Arial" panose="020B0604020202020204" pitchFamily="34" charset="0"/>
                        </a:rPr>
                        <a:t>3</a:t>
                      </a:r>
                    </a:p>
                  </a:txBody>
                  <a:tcPr marL="7049" marR="7049" marT="704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50" b="0" i="0" u="none" strike="noStrike">
                          <a:solidFill>
                            <a:srgbClr val="000000"/>
                          </a:solidFill>
                          <a:effectLst/>
                          <a:latin typeface="Arial" panose="020B0604020202020204" pitchFamily="34" charset="0"/>
                          <a:cs typeface="Arial" panose="020B0604020202020204" pitchFamily="34" charset="0"/>
                        </a:rPr>
                        <a:t>CA</a:t>
                      </a: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smtClean="0">
                          <a:solidFill>
                            <a:srgbClr val="000000"/>
                          </a:solidFill>
                          <a:effectLst/>
                          <a:latin typeface="Arial" panose="020B0604020202020204" pitchFamily="34" charset="0"/>
                          <a:cs typeface="Arial" panose="020B0604020202020204" pitchFamily="34" charset="0"/>
                        </a:rPr>
                        <a:t>D</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dirty="0">
                          <a:solidFill>
                            <a:srgbClr val="000000"/>
                          </a:solidFill>
                          <a:effectLst/>
                          <a:latin typeface="Arial" panose="020B0604020202020204" pitchFamily="34" charset="0"/>
                          <a:cs typeface="Arial" panose="020B0604020202020204" pitchFamily="34" charset="0"/>
                        </a:rPr>
                        <a:t>Machinery</a:t>
                      </a: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effectLst/>
                          <a:latin typeface="Arial" panose="020B0604020202020204" pitchFamily="34" charset="0"/>
                          <a:cs typeface="Arial" panose="020B0604020202020204" pitchFamily="34" charset="0"/>
                        </a:rPr>
                        <a:t>3541</a:t>
                      </a:r>
                    </a:p>
                  </a:txBody>
                  <a:tcPr marL="7049" marR="7049" marT="70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050" b="0" i="0" u="none" strike="noStrike">
                          <a:solidFill>
                            <a:srgbClr val="000000"/>
                          </a:solidFill>
                          <a:effectLst/>
                          <a:latin typeface="Arial" panose="020B0604020202020204" pitchFamily="34" charset="0"/>
                          <a:cs typeface="Arial" panose="020B0604020202020204" pitchFamily="34" charset="0"/>
                        </a:rPr>
                        <a:t>$234,068,645</a:t>
                      </a:r>
                    </a:p>
                  </a:txBody>
                  <a:tcPr marL="7049" marR="7049" marT="704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effectLst/>
                          <a:latin typeface="Arial" panose="020B0604020202020204" pitchFamily="34" charset="0"/>
                          <a:cs typeface="Arial" panose="020B0604020202020204" pitchFamily="34" charset="0"/>
                        </a:rPr>
                        <a:t>$234,068,645</a:t>
                      </a: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effectLst/>
                          <a:latin typeface="Arial" panose="020B0604020202020204" pitchFamily="34" charset="0"/>
                          <a:cs typeface="Arial" panose="020B0604020202020204" pitchFamily="34" charset="0"/>
                        </a:rPr>
                        <a:t>$234,068,645</a:t>
                      </a:r>
                    </a:p>
                  </a:txBody>
                  <a:tcPr marL="7049" marR="7049" marT="70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50" b="0" i="0" u="none" strike="noStrike">
                          <a:solidFill>
                            <a:srgbClr val="000000"/>
                          </a:solidFill>
                          <a:effectLst/>
                          <a:latin typeface="Arial" panose="020B0604020202020204" pitchFamily="34" charset="0"/>
                          <a:cs typeface="Arial" panose="020B0604020202020204" pitchFamily="34" charset="0"/>
                        </a:rPr>
                        <a:t>           1,400 </a:t>
                      </a:r>
                    </a:p>
                  </a:txBody>
                  <a:tcPr marL="7049" marR="7049" marT="704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Arial" panose="020B0604020202020204" pitchFamily="34" charset="0"/>
                          <a:cs typeface="Arial" panose="020B0604020202020204" pitchFamily="34" charset="0"/>
                        </a:rPr>
                        <a:t>                                                    1,400 </a:t>
                      </a: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Arial" panose="020B0604020202020204" pitchFamily="34" charset="0"/>
                          <a:cs typeface="Arial" panose="020B0604020202020204" pitchFamily="34" charset="0"/>
                        </a:rPr>
                        <a:t>                                400 </a:t>
                      </a:r>
                    </a:p>
                  </a:txBody>
                  <a:tcPr marL="7049" marR="7049" marT="70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050" b="0" i="0" u="none" strike="noStrike">
                          <a:solidFill>
                            <a:srgbClr val="000000"/>
                          </a:solidFill>
                          <a:effectLst/>
                          <a:latin typeface="Arial" panose="020B0604020202020204" pitchFamily="34" charset="0"/>
                          <a:cs typeface="Arial" panose="020B0604020202020204" pitchFamily="34" charset="0"/>
                        </a:rPr>
                        <a:t>0</a:t>
                      </a:r>
                    </a:p>
                  </a:txBody>
                  <a:tcPr marL="7049" marR="7049" marT="704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182086095"/>
                  </a:ext>
                </a:extLst>
              </a:tr>
              <a:tr h="293157">
                <a:tc>
                  <a:txBody>
                    <a:bodyPr/>
                    <a:lstStyle/>
                    <a:p>
                      <a:pPr algn="ctr" fontAlgn="t"/>
                      <a:r>
                        <a:rPr lang="en-US" sz="1050" b="1" i="0" u="none" strike="noStrike">
                          <a:solidFill>
                            <a:srgbClr val="000000"/>
                          </a:solidFill>
                          <a:effectLst/>
                          <a:latin typeface="Arial" panose="020B0604020202020204" pitchFamily="34" charset="0"/>
                          <a:cs typeface="Arial" panose="020B0604020202020204" pitchFamily="34" charset="0"/>
                        </a:rPr>
                        <a:t>4</a:t>
                      </a:r>
                    </a:p>
                  </a:txBody>
                  <a:tcPr marL="7049" marR="7049" marT="704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50" b="0" i="0" u="none" strike="noStrike">
                          <a:solidFill>
                            <a:srgbClr val="000000"/>
                          </a:solidFill>
                          <a:effectLst/>
                          <a:latin typeface="Arial" panose="020B0604020202020204" pitchFamily="34" charset="0"/>
                          <a:cs typeface="Arial" panose="020B0604020202020204" pitchFamily="34" charset="0"/>
                        </a:rPr>
                        <a:t>GA</a:t>
                      </a: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smtClean="0">
                          <a:solidFill>
                            <a:srgbClr val="000000"/>
                          </a:solidFill>
                          <a:effectLst/>
                          <a:latin typeface="Arial" panose="020B0604020202020204" pitchFamily="34" charset="0"/>
                          <a:cs typeface="Arial" panose="020B0604020202020204" pitchFamily="34" charset="0"/>
                        </a:rPr>
                        <a:t>E</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Arial" panose="020B0604020202020204" pitchFamily="34" charset="0"/>
                          <a:cs typeface="Arial" panose="020B0604020202020204" pitchFamily="34" charset="0"/>
                        </a:rPr>
                        <a:t>Telecommunications</a:t>
                      </a: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effectLst/>
                          <a:latin typeface="Arial" panose="020B0604020202020204" pitchFamily="34" charset="0"/>
                          <a:cs typeface="Arial" panose="020B0604020202020204" pitchFamily="34" charset="0"/>
                        </a:rPr>
                        <a:t>4833</a:t>
                      </a:r>
                    </a:p>
                  </a:txBody>
                  <a:tcPr marL="7049" marR="7049" marT="70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050" b="0" i="0" u="none" strike="noStrike">
                          <a:solidFill>
                            <a:srgbClr val="000000"/>
                          </a:solidFill>
                          <a:effectLst/>
                          <a:latin typeface="Arial" panose="020B0604020202020204" pitchFamily="34" charset="0"/>
                          <a:cs typeface="Arial" panose="020B0604020202020204" pitchFamily="34" charset="0"/>
                        </a:rPr>
                        <a:t>$812,465,000</a:t>
                      </a:r>
                    </a:p>
                  </a:txBody>
                  <a:tcPr marL="7049" marR="7049" marT="704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effectLst/>
                          <a:latin typeface="Arial" panose="020B0604020202020204" pitchFamily="34" charset="0"/>
                          <a:cs typeface="Arial" panose="020B0604020202020204" pitchFamily="34" charset="0"/>
                        </a:rPr>
                        <a:t>$812,465,000</a:t>
                      </a: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effectLst/>
                          <a:latin typeface="Arial" panose="020B0604020202020204" pitchFamily="34" charset="0"/>
                          <a:cs typeface="Arial" panose="020B0604020202020204" pitchFamily="34" charset="0"/>
                        </a:rPr>
                        <a:t>$466,167,000</a:t>
                      </a:r>
                    </a:p>
                  </a:txBody>
                  <a:tcPr marL="7049" marR="7049" marT="70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50" b="0" i="0" u="none" strike="noStrike">
                          <a:solidFill>
                            <a:srgbClr val="000000"/>
                          </a:solidFill>
                          <a:effectLst/>
                          <a:latin typeface="Arial" panose="020B0604020202020204" pitchFamily="34" charset="0"/>
                          <a:cs typeface="Arial" panose="020B0604020202020204" pitchFamily="34" charset="0"/>
                        </a:rPr>
                        <a:t>           3,996 </a:t>
                      </a:r>
                    </a:p>
                  </a:txBody>
                  <a:tcPr marL="7049" marR="7049" marT="704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Arial" panose="020B0604020202020204" pitchFamily="34" charset="0"/>
                          <a:cs typeface="Arial" panose="020B0604020202020204" pitchFamily="34" charset="0"/>
                        </a:rPr>
                        <a:t>                                                    3,996 </a:t>
                      </a: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Arial" panose="020B0604020202020204" pitchFamily="34" charset="0"/>
                          <a:cs typeface="Arial" panose="020B0604020202020204" pitchFamily="34" charset="0"/>
                        </a:rPr>
                        <a:t>                            1,748 </a:t>
                      </a:r>
                    </a:p>
                  </a:txBody>
                  <a:tcPr marL="7049" marR="7049" marT="70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050" b="0" i="0" u="none" strike="noStrike">
                          <a:solidFill>
                            <a:srgbClr val="000000"/>
                          </a:solidFill>
                          <a:effectLst/>
                          <a:latin typeface="Arial" panose="020B0604020202020204" pitchFamily="34" charset="0"/>
                          <a:cs typeface="Arial" panose="020B0604020202020204" pitchFamily="34" charset="0"/>
                        </a:rPr>
                        <a:t>0</a:t>
                      </a:r>
                    </a:p>
                  </a:txBody>
                  <a:tcPr marL="7049" marR="7049" marT="704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400451535"/>
                  </a:ext>
                </a:extLst>
              </a:tr>
              <a:tr h="293157">
                <a:tc>
                  <a:txBody>
                    <a:bodyPr/>
                    <a:lstStyle/>
                    <a:p>
                      <a:pPr algn="ctr" fontAlgn="t"/>
                      <a:r>
                        <a:rPr lang="en-US" sz="1050" b="1" i="0" u="none" strike="noStrike">
                          <a:solidFill>
                            <a:srgbClr val="000000"/>
                          </a:solidFill>
                          <a:effectLst/>
                          <a:latin typeface="Arial" panose="020B0604020202020204" pitchFamily="34" charset="0"/>
                          <a:cs typeface="Arial" panose="020B0604020202020204" pitchFamily="34" charset="0"/>
                        </a:rPr>
                        <a:t>5</a:t>
                      </a:r>
                    </a:p>
                  </a:txBody>
                  <a:tcPr marL="7049" marR="7049" marT="704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50" b="0" i="0" u="none" strike="noStrike">
                          <a:solidFill>
                            <a:srgbClr val="000000"/>
                          </a:solidFill>
                          <a:effectLst/>
                          <a:latin typeface="Arial" panose="020B0604020202020204" pitchFamily="34" charset="0"/>
                          <a:cs typeface="Arial" panose="020B0604020202020204" pitchFamily="34" charset="0"/>
                        </a:rPr>
                        <a:t>FL</a:t>
                      </a: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smtClean="0">
                          <a:solidFill>
                            <a:srgbClr val="000000"/>
                          </a:solidFill>
                          <a:effectLst/>
                          <a:latin typeface="Arial" panose="020B0604020202020204" pitchFamily="34" charset="0"/>
                          <a:cs typeface="Arial" panose="020B0604020202020204" pitchFamily="34" charset="0"/>
                        </a:rPr>
                        <a:t>F</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Arial" panose="020B0604020202020204" pitchFamily="34" charset="0"/>
                          <a:cs typeface="Arial" panose="020B0604020202020204" pitchFamily="34" charset="0"/>
                        </a:rPr>
                        <a:t>Insurance</a:t>
                      </a: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effectLst/>
                          <a:latin typeface="Arial" panose="020B0604020202020204" pitchFamily="34" charset="0"/>
                          <a:cs typeface="Arial" panose="020B0604020202020204" pitchFamily="34" charset="0"/>
                        </a:rPr>
                        <a:t>6411</a:t>
                      </a:r>
                    </a:p>
                  </a:txBody>
                  <a:tcPr marL="7049" marR="7049" marT="70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050" b="0" i="0" u="none" strike="noStrike">
                          <a:solidFill>
                            <a:srgbClr val="000000"/>
                          </a:solidFill>
                          <a:effectLst/>
                          <a:latin typeface="Arial" panose="020B0604020202020204" pitchFamily="34" charset="0"/>
                          <a:cs typeface="Arial" panose="020B0604020202020204" pitchFamily="34" charset="0"/>
                        </a:rPr>
                        <a:t>$16,558,563</a:t>
                      </a:r>
                    </a:p>
                  </a:txBody>
                  <a:tcPr marL="7049" marR="7049" marT="704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effectLst/>
                          <a:latin typeface="Arial" panose="020B0604020202020204" pitchFamily="34" charset="0"/>
                          <a:cs typeface="Arial" panose="020B0604020202020204" pitchFamily="34" charset="0"/>
                        </a:rPr>
                        <a:t>$16,558,563</a:t>
                      </a: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effectLst/>
                          <a:latin typeface="Arial" panose="020B0604020202020204" pitchFamily="34" charset="0"/>
                          <a:cs typeface="Arial" panose="020B0604020202020204" pitchFamily="34" charset="0"/>
                        </a:rPr>
                        <a:t>$7,858,563</a:t>
                      </a:r>
                    </a:p>
                  </a:txBody>
                  <a:tcPr marL="7049" marR="7049" marT="70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50" b="0" i="0" u="none" strike="noStrike">
                          <a:solidFill>
                            <a:srgbClr val="000000"/>
                          </a:solidFill>
                          <a:effectLst/>
                          <a:latin typeface="Arial" panose="020B0604020202020204" pitchFamily="34" charset="0"/>
                          <a:cs typeface="Arial" panose="020B0604020202020204" pitchFamily="34" charset="0"/>
                        </a:rPr>
                        <a:t>               100 </a:t>
                      </a:r>
                    </a:p>
                  </a:txBody>
                  <a:tcPr marL="7049" marR="7049" marT="704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dirty="0">
                          <a:solidFill>
                            <a:srgbClr val="000000"/>
                          </a:solidFill>
                          <a:effectLst/>
                          <a:latin typeface="Arial" panose="020B0604020202020204" pitchFamily="34" charset="0"/>
                          <a:cs typeface="Arial" panose="020B0604020202020204" pitchFamily="34" charset="0"/>
                        </a:rPr>
                        <a:t>                                                       100 </a:t>
                      </a: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Arial" panose="020B0604020202020204" pitchFamily="34" charset="0"/>
                          <a:cs typeface="Arial" panose="020B0604020202020204" pitchFamily="34" charset="0"/>
                        </a:rPr>
                        <a:t>                                   -   </a:t>
                      </a:r>
                    </a:p>
                  </a:txBody>
                  <a:tcPr marL="7049" marR="7049" marT="70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050" b="0" i="0" u="none" strike="noStrike">
                          <a:solidFill>
                            <a:srgbClr val="000000"/>
                          </a:solidFill>
                          <a:effectLst/>
                          <a:latin typeface="Arial" panose="020B0604020202020204" pitchFamily="34" charset="0"/>
                          <a:cs typeface="Arial" panose="020B0604020202020204" pitchFamily="34" charset="0"/>
                        </a:rPr>
                        <a:t>0</a:t>
                      </a:r>
                    </a:p>
                  </a:txBody>
                  <a:tcPr marL="7049" marR="7049" marT="704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936712107"/>
                  </a:ext>
                </a:extLst>
              </a:tr>
              <a:tr h="293157">
                <a:tc>
                  <a:txBody>
                    <a:bodyPr/>
                    <a:lstStyle/>
                    <a:p>
                      <a:pPr algn="ctr" fontAlgn="t"/>
                      <a:r>
                        <a:rPr lang="en-US" sz="1050" b="1" i="0" u="none" strike="noStrike">
                          <a:solidFill>
                            <a:srgbClr val="000000"/>
                          </a:solidFill>
                          <a:effectLst/>
                          <a:latin typeface="Arial" panose="020B0604020202020204" pitchFamily="34" charset="0"/>
                          <a:cs typeface="Arial" panose="020B0604020202020204" pitchFamily="34" charset="0"/>
                        </a:rPr>
                        <a:t>6</a:t>
                      </a:r>
                    </a:p>
                  </a:txBody>
                  <a:tcPr marL="7049" marR="7049" marT="704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50" b="0" i="0" u="none" strike="noStrike">
                          <a:solidFill>
                            <a:srgbClr val="000000"/>
                          </a:solidFill>
                          <a:effectLst/>
                          <a:latin typeface="Arial" panose="020B0604020202020204" pitchFamily="34" charset="0"/>
                          <a:cs typeface="Arial" panose="020B0604020202020204" pitchFamily="34" charset="0"/>
                        </a:rPr>
                        <a:t>GA</a:t>
                      </a: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smtClean="0">
                          <a:solidFill>
                            <a:srgbClr val="000000"/>
                          </a:solidFill>
                          <a:effectLst/>
                          <a:latin typeface="Arial" panose="020B0604020202020204" pitchFamily="34" charset="0"/>
                          <a:cs typeface="Arial" panose="020B0604020202020204" pitchFamily="34" charset="0"/>
                        </a:rPr>
                        <a:t>G</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Arial" panose="020B0604020202020204" pitchFamily="34" charset="0"/>
                          <a:cs typeface="Arial" panose="020B0604020202020204" pitchFamily="34" charset="0"/>
                        </a:rPr>
                        <a:t>Retail</a:t>
                      </a: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effectLst/>
                          <a:latin typeface="Arial" panose="020B0604020202020204" pitchFamily="34" charset="0"/>
                          <a:cs typeface="Arial" panose="020B0604020202020204" pitchFamily="34" charset="0"/>
                        </a:rPr>
                        <a:t>5047</a:t>
                      </a:r>
                    </a:p>
                  </a:txBody>
                  <a:tcPr marL="7049" marR="7049" marT="70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050" b="0" i="0" u="none" strike="noStrike" dirty="0">
                          <a:solidFill>
                            <a:srgbClr val="000000"/>
                          </a:solidFill>
                          <a:effectLst/>
                          <a:latin typeface="Arial" panose="020B0604020202020204" pitchFamily="34" charset="0"/>
                          <a:cs typeface="Arial" panose="020B0604020202020204" pitchFamily="34" charset="0"/>
                        </a:rPr>
                        <a:t>$79,811,630</a:t>
                      </a:r>
                    </a:p>
                  </a:txBody>
                  <a:tcPr marL="7049" marR="7049" marT="704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effectLst/>
                          <a:latin typeface="Arial" panose="020B0604020202020204" pitchFamily="34" charset="0"/>
                          <a:cs typeface="Arial" panose="020B0604020202020204" pitchFamily="34" charset="0"/>
                        </a:rPr>
                        <a:t>$79,811,630</a:t>
                      </a: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effectLst/>
                          <a:latin typeface="Arial" panose="020B0604020202020204" pitchFamily="34" charset="0"/>
                          <a:cs typeface="Arial" panose="020B0604020202020204" pitchFamily="34" charset="0"/>
                        </a:rPr>
                        <a:t>$50,511,630</a:t>
                      </a:r>
                    </a:p>
                  </a:txBody>
                  <a:tcPr marL="7049" marR="7049" marT="70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50" b="0" i="0" u="none" strike="noStrike">
                          <a:solidFill>
                            <a:srgbClr val="000000"/>
                          </a:solidFill>
                          <a:effectLst/>
                          <a:latin typeface="Arial" panose="020B0604020202020204" pitchFamily="34" charset="0"/>
                          <a:cs typeface="Arial" panose="020B0604020202020204" pitchFamily="34" charset="0"/>
                        </a:rPr>
                        <a:t>               210 </a:t>
                      </a:r>
                    </a:p>
                  </a:txBody>
                  <a:tcPr marL="7049" marR="7049" marT="704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dirty="0">
                          <a:solidFill>
                            <a:srgbClr val="000000"/>
                          </a:solidFill>
                          <a:effectLst/>
                          <a:latin typeface="Arial" panose="020B0604020202020204" pitchFamily="34" charset="0"/>
                          <a:cs typeface="Arial" panose="020B0604020202020204" pitchFamily="34" charset="0"/>
                        </a:rPr>
                        <a:t>                                                       210 </a:t>
                      </a: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dirty="0">
                          <a:solidFill>
                            <a:srgbClr val="000000"/>
                          </a:solidFill>
                          <a:effectLst/>
                          <a:latin typeface="Arial" panose="020B0604020202020204" pitchFamily="34" charset="0"/>
                          <a:cs typeface="Arial" panose="020B0604020202020204" pitchFamily="34" charset="0"/>
                        </a:rPr>
                        <a:t>                                   -   </a:t>
                      </a:r>
                    </a:p>
                  </a:txBody>
                  <a:tcPr marL="7049" marR="7049" marT="70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050" b="0" i="0" u="none" strike="noStrike">
                          <a:solidFill>
                            <a:srgbClr val="000000"/>
                          </a:solidFill>
                          <a:effectLst/>
                          <a:latin typeface="Arial" panose="020B0604020202020204" pitchFamily="34" charset="0"/>
                          <a:cs typeface="Arial" panose="020B0604020202020204" pitchFamily="34" charset="0"/>
                        </a:rPr>
                        <a:t>1</a:t>
                      </a:r>
                    </a:p>
                  </a:txBody>
                  <a:tcPr marL="7049" marR="7049" marT="704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03956896"/>
                  </a:ext>
                </a:extLst>
              </a:tr>
              <a:tr h="293157">
                <a:tc>
                  <a:txBody>
                    <a:bodyPr/>
                    <a:lstStyle/>
                    <a:p>
                      <a:pPr algn="ctr" fontAlgn="t"/>
                      <a:r>
                        <a:rPr lang="en-US" sz="1050" b="1" i="0" u="none" strike="noStrike">
                          <a:solidFill>
                            <a:srgbClr val="000000"/>
                          </a:solidFill>
                          <a:effectLst/>
                          <a:latin typeface="Arial" panose="020B0604020202020204" pitchFamily="34" charset="0"/>
                          <a:cs typeface="Arial" panose="020B0604020202020204" pitchFamily="34" charset="0"/>
                        </a:rPr>
                        <a:t>348</a:t>
                      </a:r>
                    </a:p>
                  </a:txBody>
                  <a:tcPr marL="7049" marR="7049" marT="704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50" b="0" i="0" u="none" strike="noStrike">
                          <a:solidFill>
                            <a:srgbClr val="000000"/>
                          </a:solidFill>
                          <a:effectLst/>
                          <a:latin typeface="Arial" panose="020B0604020202020204" pitchFamily="34" charset="0"/>
                          <a:cs typeface="Arial" panose="020B0604020202020204" pitchFamily="34" charset="0"/>
                        </a:rPr>
                        <a:t>PA</a:t>
                      </a: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smtClean="0">
                          <a:solidFill>
                            <a:srgbClr val="000000"/>
                          </a:solidFill>
                          <a:effectLst/>
                          <a:latin typeface="Arial" panose="020B0604020202020204" pitchFamily="34" charset="0"/>
                          <a:cs typeface="Arial" panose="020B0604020202020204" pitchFamily="34" charset="0"/>
                        </a:rPr>
                        <a:t>H</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Arial" panose="020B0604020202020204" pitchFamily="34" charset="0"/>
                          <a:cs typeface="Arial" panose="020B0604020202020204" pitchFamily="34" charset="0"/>
                        </a:rPr>
                        <a:t>Mining</a:t>
                      </a: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effectLst/>
                          <a:latin typeface="Arial" panose="020B0604020202020204" pitchFamily="34" charset="0"/>
                          <a:cs typeface="Arial" panose="020B0604020202020204" pitchFamily="34" charset="0"/>
                        </a:rPr>
                        <a:t>1099</a:t>
                      </a:r>
                    </a:p>
                  </a:txBody>
                  <a:tcPr marL="7049" marR="7049" marT="70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050" b="0" i="0" u="none" strike="noStrike">
                          <a:solidFill>
                            <a:srgbClr val="000000"/>
                          </a:solidFill>
                          <a:effectLst/>
                          <a:latin typeface="Arial" panose="020B0604020202020204" pitchFamily="34" charset="0"/>
                          <a:cs typeface="Arial" panose="020B0604020202020204" pitchFamily="34" charset="0"/>
                        </a:rPr>
                        <a:t>$1,388,030,494</a:t>
                      </a:r>
                    </a:p>
                  </a:txBody>
                  <a:tcPr marL="7049" marR="7049" marT="704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effectLst/>
                          <a:latin typeface="Arial" panose="020B0604020202020204" pitchFamily="34" charset="0"/>
                          <a:cs typeface="Arial" panose="020B0604020202020204" pitchFamily="34" charset="0"/>
                        </a:rPr>
                        <a:t>$1,388,030,494</a:t>
                      </a: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effectLst/>
                          <a:latin typeface="Arial" panose="020B0604020202020204" pitchFamily="34" charset="0"/>
                          <a:cs typeface="Arial" panose="020B0604020202020204" pitchFamily="34" charset="0"/>
                        </a:rPr>
                        <a:t>$1,245,230,494</a:t>
                      </a:r>
                    </a:p>
                  </a:txBody>
                  <a:tcPr marL="7049" marR="7049" marT="70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50" b="0" i="0" u="none" strike="noStrike">
                          <a:solidFill>
                            <a:srgbClr val="000000"/>
                          </a:solidFill>
                          <a:effectLst/>
                          <a:latin typeface="Arial" panose="020B0604020202020204" pitchFamily="34" charset="0"/>
                          <a:cs typeface="Arial" panose="020B0604020202020204" pitchFamily="34" charset="0"/>
                        </a:rPr>
                        <a:t>           1,001 </a:t>
                      </a:r>
                    </a:p>
                  </a:txBody>
                  <a:tcPr marL="7049" marR="7049" marT="704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Arial" panose="020B0604020202020204" pitchFamily="34" charset="0"/>
                          <a:cs typeface="Arial" panose="020B0604020202020204" pitchFamily="34" charset="0"/>
                        </a:rPr>
                        <a:t>                                                    1,001 </a:t>
                      </a:r>
                    </a:p>
                  </a:txBody>
                  <a:tcPr marL="7049" marR="7049" marT="7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Arial" panose="020B0604020202020204" pitchFamily="34" charset="0"/>
                          <a:cs typeface="Arial" panose="020B0604020202020204" pitchFamily="34" charset="0"/>
                        </a:rPr>
                        <a:t>                                   -   </a:t>
                      </a:r>
                    </a:p>
                  </a:txBody>
                  <a:tcPr marL="7049" marR="7049" marT="70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050" b="0" i="0" u="none" strike="noStrike" dirty="0">
                          <a:solidFill>
                            <a:srgbClr val="000000"/>
                          </a:solidFill>
                          <a:effectLst/>
                          <a:latin typeface="Arial" panose="020B0604020202020204" pitchFamily="34" charset="0"/>
                          <a:cs typeface="Arial" panose="020B0604020202020204" pitchFamily="34" charset="0"/>
                        </a:rPr>
                        <a:t>1</a:t>
                      </a:r>
                    </a:p>
                  </a:txBody>
                  <a:tcPr marL="7049" marR="7049" marT="704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068670591"/>
                  </a:ext>
                </a:extLst>
              </a:tr>
            </a:tbl>
          </a:graphicData>
        </a:graphic>
      </p:graphicFrame>
      <p:sp>
        <p:nvSpPr>
          <p:cNvPr id="11" name="Rectangle 10"/>
          <p:cNvSpPr/>
          <p:nvPr/>
        </p:nvSpPr>
        <p:spPr>
          <a:xfrm>
            <a:off x="2371725" y="4455551"/>
            <a:ext cx="1990725" cy="2031325"/>
          </a:xfrm>
          <a:prstGeom prst="rect">
            <a:avLst/>
          </a:prstGeom>
        </p:spPr>
        <p:txBody>
          <a:bodyPr wrap="square">
            <a:spAutoFit/>
          </a:bodyPr>
          <a:lstStyle/>
          <a:p>
            <a:r>
              <a:rPr lang="en-US" b="1" dirty="0" smtClean="0"/>
              <a:t>Features</a:t>
            </a:r>
          </a:p>
          <a:p>
            <a:pPr marL="285750" indent="-285750">
              <a:buFont typeface="Wingdings" panose="05000000000000000000" pitchFamily="2" charset="2"/>
              <a:buChar char="§"/>
            </a:pPr>
            <a:r>
              <a:rPr lang="en-US" dirty="0" smtClean="0"/>
              <a:t>State</a:t>
            </a:r>
          </a:p>
          <a:p>
            <a:pPr marL="285750" indent="-285750">
              <a:buFont typeface="Wingdings" panose="05000000000000000000" pitchFamily="2" charset="2"/>
              <a:buChar char="§"/>
            </a:pPr>
            <a:r>
              <a:rPr lang="en-US" dirty="0" smtClean="0"/>
              <a:t>Broker</a:t>
            </a:r>
          </a:p>
          <a:p>
            <a:pPr marL="285750" indent="-285750">
              <a:buFont typeface="Wingdings" panose="05000000000000000000" pitchFamily="2" charset="2"/>
              <a:buChar char="§"/>
            </a:pPr>
            <a:r>
              <a:rPr lang="en-US" dirty="0" smtClean="0"/>
              <a:t>Industry</a:t>
            </a:r>
          </a:p>
          <a:p>
            <a:pPr marL="285750" indent="-285750">
              <a:buFont typeface="Wingdings" panose="05000000000000000000" pitchFamily="2" charset="2"/>
              <a:buChar char="§"/>
            </a:pPr>
            <a:r>
              <a:rPr lang="en-US" dirty="0" smtClean="0"/>
              <a:t>SIC </a:t>
            </a:r>
          </a:p>
          <a:p>
            <a:pPr marL="285750" indent="-285750">
              <a:buFont typeface="Wingdings" panose="05000000000000000000" pitchFamily="2" charset="2"/>
              <a:buChar char="§"/>
            </a:pPr>
            <a:r>
              <a:rPr lang="en-US" dirty="0" smtClean="0"/>
              <a:t>Revenue</a:t>
            </a:r>
          </a:p>
          <a:p>
            <a:pPr marL="285750" indent="-285750">
              <a:buFont typeface="Wingdings" panose="05000000000000000000" pitchFamily="2" charset="2"/>
              <a:buChar char="§"/>
            </a:pPr>
            <a:r>
              <a:rPr lang="en-US" dirty="0" smtClean="0"/>
              <a:t>Revenue ^</a:t>
            </a:r>
            <a:endParaRPr lang="en-US" dirty="0"/>
          </a:p>
        </p:txBody>
      </p:sp>
      <p:sp>
        <p:nvSpPr>
          <p:cNvPr id="12" name="Rectangle 11"/>
          <p:cNvSpPr/>
          <p:nvPr/>
        </p:nvSpPr>
        <p:spPr>
          <a:xfrm>
            <a:off x="4143375" y="4455551"/>
            <a:ext cx="2466975" cy="923330"/>
          </a:xfrm>
          <a:prstGeom prst="rect">
            <a:avLst/>
          </a:prstGeom>
        </p:spPr>
        <p:txBody>
          <a:bodyPr wrap="square">
            <a:spAutoFit/>
          </a:bodyPr>
          <a:lstStyle/>
          <a:p>
            <a:r>
              <a:rPr lang="en-US" b="1" dirty="0" smtClean="0"/>
              <a:t>Features</a:t>
            </a:r>
          </a:p>
          <a:p>
            <a:pPr marL="285750" indent="-285750">
              <a:buFont typeface="Wingdings" panose="05000000000000000000" pitchFamily="2" charset="2"/>
              <a:buChar char="§"/>
            </a:pPr>
            <a:r>
              <a:rPr lang="en-US" dirty="0" smtClean="0"/>
              <a:t>Employee Count</a:t>
            </a:r>
          </a:p>
          <a:p>
            <a:pPr marL="285750" indent="-285750">
              <a:buFont typeface="Wingdings" panose="05000000000000000000" pitchFamily="2" charset="2"/>
              <a:buChar char="§"/>
            </a:pPr>
            <a:r>
              <a:rPr lang="en-US" dirty="0" smtClean="0"/>
              <a:t>Employee Count ^</a:t>
            </a:r>
          </a:p>
        </p:txBody>
      </p:sp>
      <p:sp>
        <p:nvSpPr>
          <p:cNvPr id="13" name="Rectangle 12"/>
          <p:cNvSpPr/>
          <p:nvPr/>
        </p:nvSpPr>
        <p:spPr>
          <a:xfrm>
            <a:off x="4189676" y="5748213"/>
            <a:ext cx="2466975" cy="646331"/>
          </a:xfrm>
          <a:prstGeom prst="rect">
            <a:avLst/>
          </a:prstGeom>
        </p:spPr>
        <p:txBody>
          <a:bodyPr wrap="square">
            <a:spAutoFit/>
          </a:bodyPr>
          <a:lstStyle/>
          <a:p>
            <a:r>
              <a:rPr lang="en-US" b="1" dirty="0" smtClean="0"/>
              <a:t>Target</a:t>
            </a:r>
          </a:p>
          <a:p>
            <a:pPr marL="285750" indent="-285750">
              <a:buFont typeface="Wingdings" panose="05000000000000000000" pitchFamily="2" charset="2"/>
              <a:buChar char="§"/>
            </a:pPr>
            <a:r>
              <a:rPr lang="en-US" dirty="0" smtClean="0"/>
              <a:t>Claim </a:t>
            </a:r>
            <a:r>
              <a:rPr lang="en-US" dirty="0" smtClean="0">
                <a:latin typeface="Arial" panose="020B0604020202020204" pitchFamily="34" charset="0"/>
                <a:cs typeface="Arial" panose="020B0604020202020204" pitchFamily="34" charset="0"/>
              </a:rPr>
              <a:t>1</a:t>
            </a:r>
            <a:r>
              <a:rPr lang="en-US" dirty="0" smtClean="0"/>
              <a:t> or </a:t>
            </a:r>
            <a:r>
              <a:rPr lang="en-US" dirty="0" smtClean="0">
                <a:latin typeface="Arial" panose="020B0604020202020204" pitchFamily="34" charset="0"/>
                <a:cs typeface="Arial" panose="020B0604020202020204" pitchFamily="34" charset="0"/>
              </a:rPr>
              <a:t>0</a:t>
            </a:r>
          </a:p>
        </p:txBody>
      </p:sp>
    </p:spTree>
    <p:extLst>
      <p:ext uri="{BB962C8B-B14F-4D97-AF65-F5344CB8AC3E}">
        <p14:creationId xmlns:p14="http://schemas.microsoft.com/office/powerpoint/2010/main" val="4075054556"/>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1150" y="1369074"/>
            <a:ext cx="6610350" cy="3416320"/>
          </a:xfrm>
          <a:prstGeom prst="rect">
            <a:avLst/>
          </a:prstGeom>
          <a:noFill/>
        </p:spPr>
        <p:txBody>
          <a:bodyPr wrap="square" rtlCol="0">
            <a:spAutoFit/>
          </a:bodyPr>
          <a:lstStyle/>
          <a:p>
            <a:r>
              <a:rPr lang="en-US" dirty="0" smtClean="0"/>
              <a:t>Tables:</a:t>
            </a:r>
          </a:p>
          <a:p>
            <a:endParaRPr lang="en-US" dirty="0" smtClean="0"/>
          </a:p>
          <a:p>
            <a:pPr marL="400050" indent="-400050">
              <a:buFont typeface="+mj-lt"/>
              <a:buAutoNum type="romanUcPeriod"/>
            </a:pPr>
            <a:r>
              <a:rPr lang="en-US" dirty="0" smtClean="0"/>
              <a:t>Scatter Matrix</a:t>
            </a:r>
          </a:p>
          <a:p>
            <a:pPr marL="400050" indent="-400050">
              <a:buFont typeface="+mj-lt"/>
              <a:buAutoNum type="romanUcPeriod"/>
            </a:pPr>
            <a:r>
              <a:rPr lang="en-US" dirty="0" smtClean="0"/>
              <a:t>Incidence of claims relative to revenues &amp; employee count. </a:t>
            </a:r>
          </a:p>
          <a:p>
            <a:pPr marL="400050" indent="-400050">
              <a:buFont typeface="+mj-lt"/>
              <a:buAutoNum type="romanUcPeriod"/>
            </a:pPr>
            <a:r>
              <a:rPr lang="en-US" dirty="0" smtClean="0"/>
              <a:t>Correlation of revenues to employee count. </a:t>
            </a:r>
          </a:p>
          <a:p>
            <a:pPr marL="400050" indent="-400050">
              <a:buFont typeface="+mj-lt"/>
              <a:buAutoNum type="romanUcPeriod"/>
            </a:pPr>
            <a:r>
              <a:rPr lang="en-US" dirty="0" smtClean="0"/>
              <a:t>Incidence of Claims by State</a:t>
            </a:r>
          </a:p>
          <a:p>
            <a:pPr marL="400050" indent="-400050">
              <a:buFont typeface="+mj-lt"/>
              <a:buAutoNum type="romanUcPeriod"/>
            </a:pPr>
            <a:r>
              <a:rPr lang="en-US" dirty="0" smtClean="0"/>
              <a:t>Incidence of Claims by Industry</a:t>
            </a:r>
          </a:p>
          <a:p>
            <a:pPr marL="400050" indent="-400050">
              <a:buFont typeface="+mj-lt"/>
              <a:buAutoNum type="romanUcPeriod"/>
            </a:pPr>
            <a:r>
              <a:rPr lang="en-US" dirty="0" smtClean="0"/>
              <a:t>Incidence of claims by change in revenues / employee count</a:t>
            </a:r>
          </a:p>
          <a:p>
            <a:pPr marL="400050" indent="-400050">
              <a:buFont typeface="+mj-lt"/>
              <a:buAutoNum type="romanUcPeriod"/>
            </a:pPr>
            <a:r>
              <a:rPr lang="en-US" dirty="0" smtClean="0"/>
              <a:t>Correlation between features</a:t>
            </a:r>
          </a:p>
          <a:p>
            <a:pPr marL="400050" indent="-400050">
              <a:buFont typeface="+mj-lt"/>
              <a:buAutoNum type="romanUcPeriod"/>
            </a:pPr>
            <a:endParaRPr lang="en-US" dirty="0" smtClean="0"/>
          </a:p>
          <a:p>
            <a:pPr marL="400050" indent="-400050">
              <a:buFont typeface="+mj-lt"/>
              <a:buAutoNum type="romanUcPeriod"/>
            </a:pPr>
            <a:endParaRPr lang="en-US" dirty="0" smtClean="0"/>
          </a:p>
          <a:p>
            <a:endParaRPr lang="en-US" dirty="0"/>
          </a:p>
        </p:txBody>
      </p:sp>
      <p:sp>
        <p:nvSpPr>
          <p:cNvPr id="5" name="TextBox 4"/>
          <p:cNvSpPr txBox="1"/>
          <p:nvPr/>
        </p:nvSpPr>
        <p:spPr>
          <a:xfrm>
            <a:off x="1609725" y="180975"/>
            <a:ext cx="6574877" cy="707886"/>
          </a:xfrm>
          <a:prstGeom prst="rect">
            <a:avLst/>
          </a:prstGeom>
          <a:noFill/>
        </p:spPr>
        <p:txBody>
          <a:bodyPr wrap="none" rtlCol="0">
            <a:spAutoFit/>
          </a:bodyPr>
          <a:lstStyle/>
          <a:p>
            <a:r>
              <a:rPr lang="en-US" sz="4000" dirty="0" smtClean="0"/>
              <a:t>SECTION IV:  DATA ANALYSIS</a:t>
            </a:r>
            <a:endParaRPr lang="en-US" sz="4000" i="1" dirty="0"/>
          </a:p>
        </p:txBody>
      </p:sp>
    </p:spTree>
    <p:extLst>
      <p:ext uri="{BB962C8B-B14F-4D97-AF65-F5344CB8AC3E}">
        <p14:creationId xmlns:p14="http://schemas.microsoft.com/office/powerpoint/2010/main" val="4003763783"/>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09725" y="180975"/>
            <a:ext cx="9916497" cy="646331"/>
          </a:xfrm>
          <a:prstGeom prst="rect">
            <a:avLst/>
          </a:prstGeom>
          <a:noFill/>
        </p:spPr>
        <p:txBody>
          <a:bodyPr wrap="none" rtlCol="0">
            <a:spAutoFit/>
          </a:bodyPr>
          <a:lstStyle/>
          <a:p>
            <a:r>
              <a:rPr lang="en-US" sz="3600" dirty="0" smtClean="0"/>
              <a:t>SECTION IV: MEASURES OF CENTRAL TENDENCY</a:t>
            </a:r>
            <a:endParaRPr lang="en-US" sz="3600" dirty="0"/>
          </a:p>
        </p:txBody>
      </p:sp>
      <p:graphicFrame>
        <p:nvGraphicFramePr>
          <p:cNvPr id="7" name="Table 6"/>
          <p:cNvGraphicFramePr>
            <a:graphicFrameLocks noGrp="1"/>
          </p:cNvGraphicFramePr>
          <p:nvPr>
            <p:extLst/>
          </p:nvPr>
        </p:nvGraphicFramePr>
        <p:xfrm>
          <a:off x="1731170" y="1271587"/>
          <a:ext cx="9613107" cy="2738441"/>
        </p:xfrm>
        <a:graphic>
          <a:graphicData uri="http://schemas.openxmlformats.org/drawingml/2006/table">
            <a:tbl>
              <a:tblPr/>
              <a:tblGrid>
                <a:gridCol w="517544">
                  <a:extLst>
                    <a:ext uri="{9D8B030D-6E8A-4147-A177-3AD203B41FA5}">
                      <a16:colId xmlns:a16="http://schemas.microsoft.com/office/drawing/2014/main" val="4288181804"/>
                    </a:ext>
                  </a:extLst>
                </a:gridCol>
                <a:gridCol w="690059">
                  <a:extLst>
                    <a:ext uri="{9D8B030D-6E8A-4147-A177-3AD203B41FA5}">
                      <a16:colId xmlns:a16="http://schemas.microsoft.com/office/drawing/2014/main" val="4270403169"/>
                    </a:ext>
                  </a:extLst>
                </a:gridCol>
                <a:gridCol w="1277342">
                  <a:extLst>
                    <a:ext uri="{9D8B030D-6E8A-4147-A177-3AD203B41FA5}">
                      <a16:colId xmlns:a16="http://schemas.microsoft.com/office/drawing/2014/main" val="2298831170"/>
                    </a:ext>
                  </a:extLst>
                </a:gridCol>
                <a:gridCol w="1380119">
                  <a:extLst>
                    <a:ext uri="{9D8B030D-6E8A-4147-A177-3AD203B41FA5}">
                      <a16:colId xmlns:a16="http://schemas.microsoft.com/office/drawing/2014/main" val="3975906336"/>
                    </a:ext>
                  </a:extLst>
                </a:gridCol>
                <a:gridCol w="1398470">
                  <a:extLst>
                    <a:ext uri="{9D8B030D-6E8A-4147-A177-3AD203B41FA5}">
                      <a16:colId xmlns:a16="http://schemas.microsoft.com/office/drawing/2014/main" val="3157405173"/>
                    </a:ext>
                  </a:extLst>
                </a:gridCol>
                <a:gridCol w="954336">
                  <a:extLst>
                    <a:ext uri="{9D8B030D-6E8A-4147-A177-3AD203B41FA5}">
                      <a16:colId xmlns:a16="http://schemas.microsoft.com/office/drawing/2014/main" val="1254263523"/>
                    </a:ext>
                  </a:extLst>
                </a:gridCol>
                <a:gridCol w="1057112">
                  <a:extLst>
                    <a:ext uri="{9D8B030D-6E8A-4147-A177-3AD203B41FA5}">
                      <a16:colId xmlns:a16="http://schemas.microsoft.com/office/drawing/2014/main" val="3475373882"/>
                    </a:ext>
                  </a:extLst>
                </a:gridCol>
                <a:gridCol w="1398470">
                  <a:extLst>
                    <a:ext uri="{9D8B030D-6E8A-4147-A177-3AD203B41FA5}">
                      <a16:colId xmlns:a16="http://schemas.microsoft.com/office/drawing/2014/main" val="2444078380"/>
                    </a:ext>
                  </a:extLst>
                </a:gridCol>
                <a:gridCol w="939655">
                  <a:extLst>
                    <a:ext uri="{9D8B030D-6E8A-4147-A177-3AD203B41FA5}">
                      <a16:colId xmlns:a16="http://schemas.microsoft.com/office/drawing/2014/main" val="925681079"/>
                    </a:ext>
                  </a:extLst>
                </a:gridCol>
              </a:tblGrid>
              <a:tr h="743467">
                <a:tc>
                  <a:txBody>
                    <a:bodyPr/>
                    <a:lstStyle/>
                    <a:p>
                      <a:pPr algn="l" fontAlgn="b"/>
                      <a:r>
                        <a:rPr lang="en-US" sz="12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t"/>
                      <a:r>
                        <a:rPr lang="en-US" sz="1200" b="1" i="0" u="none" strike="noStrike">
                          <a:solidFill>
                            <a:srgbClr val="000000"/>
                          </a:solidFill>
                          <a:effectLst/>
                          <a:latin typeface="Arial" panose="020B0604020202020204" pitchFamily="34" charset="0"/>
                        </a:rPr>
                        <a:t>SIC Code</a:t>
                      </a:r>
                    </a:p>
                  </a:txBody>
                  <a:tcPr marL="9525" marR="9525" marT="952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t"/>
                      <a:r>
                        <a:rPr lang="en-US" sz="1200" b="1" i="0" u="none" strike="noStrike" dirty="0">
                          <a:solidFill>
                            <a:srgbClr val="000000"/>
                          </a:solidFill>
                          <a:effectLst/>
                          <a:latin typeface="Arial" panose="020B0604020202020204" pitchFamily="34" charset="0"/>
                        </a:rPr>
                        <a:t>Revenues</a:t>
                      </a:r>
                    </a:p>
                  </a:txBody>
                  <a:tcPr marL="9525" marR="9525" marT="952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t"/>
                      <a:r>
                        <a:rPr lang="en-US" sz="1200" b="1" i="0" u="none" strike="noStrike">
                          <a:solidFill>
                            <a:srgbClr val="000000"/>
                          </a:solidFill>
                          <a:effectLst/>
                          <a:latin typeface="Arial" panose="020B0604020202020204" pitchFamily="34" charset="0"/>
                        </a:rPr>
                        <a:t>Replace Rev(0) w-Median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t"/>
                      <a:r>
                        <a:rPr lang="en-US" sz="1200" b="1" i="0" u="none" strike="noStrike">
                          <a:solidFill>
                            <a:srgbClr val="000000"/>
                          </a:solidFill>
                          <a:effectLst/>
                          <a:latin typeface="Arial" panose="020B0604020202020204" pitchFamily="34" charset="0"/>
                        </a:rPr>
                        <a:t>Change Revenues</a:t>
                      </a:r>
                    </a:p>
                  </a:txBody>
                  <a:tcPr marL="9525" marR="9525" marT="952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t"/>
                      <a:r>
                        <a:rPr lang="en-US" sz="1200" b="1" i="0" u="none" strike="noStrike">
                          <a:solidFill>
                            <a:srgbClr val="000000"/>
                          </a:solidFill>
                          <a:effectLst/>
                          <a:latin typeface="Arial" panose="020B0604020202020204" pitchFamily="34" charset="0"/>
                        </a:rPr>
                        <a:t>Employees</a:t>
                      </a:r>
                    </a:p>
                  </a:txBody>
                  <a:tcPr marL="9525" marR="9525" marT="952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t"/>
                      <a:r>
                        <a:rPr lang="en-US" sz="1200" b="1" i="0" u="none" strike="noStrike">
                          <a:solidFill>
                            <a:srgbClr val="000000"/>
                          </a:solidFill>
                          <a:effectLst/>
                          <a:latin typeface="Arial" panose="020B0604020202020204" pitchFamily="34" charset="0"/>
                        </a:rPr>
                        <a:t>Replace E-Count(0) w-Median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t"/>
                      <a:r>
                        <a:rPr lang="en-US" sz="1200" b="1" i="0" u="none" strike="noStrike">
                          <a:solidFill>
                            <a:srgbClr val="000000"/>
                          </a:solidFill>
                          <a:effectLst/>
                          <a:latin typeface="Arial" panose="020B0604020202020204" pitchFamily="34" charset="0"/>
                        </a:rPr>
                        <a:t>Change Employees</a:t>
                      </a:r>
                    </a:p>
                  </a:txBody>
                  <a:tcPr marL="9525" marR="9525" marT="952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t"/>
                      <a:r>
                        <a:rPr lang="en-US" sz="1200" b="1" i="0" u="none" strike="noStrike">
                          <a:solidFill>
                            <a:srgbClr val="000000"/>
                          </a:solidFill>
                          <a:effectLst/>
                          <a:latin typeface="Arial" panose="020B0604020202020204" pitchFamily="34" charset="0"/>
                        </a:rPr>
                        <a:t>Claim Count</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788480388"/>
                  </a:ext>
                </a:extLst>
              </a:tr>
              <a:tr h="247823">
                <a:tc>
                  <a:txBody>
                    <a:bodyPr/>
                    <a:lstStyle/>
                    <a:p>
                      <a:pPr algn="ctr" fontAlgn="t"/>
                      <a:r>
                        <a:rPr lang="en-US" sz="1200" b="1" i="0" u="none" strike="noStrike">
                          <a:solidFill>
                            <a:srgbClr val="000000"/>
                          </a:solidFill>
                          <a:effectLst/>
                          <a:latin typeface="Arial" panose="020B0604020202020204" pitchFamily="34" charset="0"/>
                        </a:rPr>
                        <a:t>count</a:t>
                      </a:r>
                    </a:p>
                  </a:txBody>
                  <a:tcPr marL="9525" marR="9525" marT="952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200" b="0" i="0" u="none" strike="noStrike">
                          <a:solidFill>
                            <a:srgbClr val="000000"/>
                          </a:solidFill>
                          <a:effectLst/>
                          <a:latin typeface="Arial" panose="020B0604020202020204" pitchFamily="34" charset="0"/>
                        </a:rPr>
                        <a:t>    3,277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al" panose="020B0604020202020204" pitchFamily="34" charset="0"/>
                        </a:rPr>
                        <a:t>                 3,277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al" panose="020B0604020202020204" pitchFamily="34" charset="0"/>
                        </a:rPr>
                        <a:t>                    3,277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al" panose="020B0604020202020204" pitchFamily="34" charset="0"/>
                        </a:rPr>
                        <a:t>                    3,277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al" panose="020B0604020202020204" pitchFamily="34" charset="0"/>
                        </a:rPr>
                        <a:t>          3,277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al" panose="020B0604020202020204" pitchFamily="34" charset="0"/>
                        </a:rPr>
                        <a:t>            3,277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al" panose="020B0604020202020204" pitchFamily="34" charset="0"/>
                        </a:rPr>
                        <a:t>                    3,277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al" panose="020B0604020202020204" pitchFamily="34" charset="0"/>
                        </a:rPr>
                        <a:t>          3,277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3230697"/>
                  </a:ext>
                </a:extLst>
              </a:tr>
              <a:tr h="247823">
                <a:tc>
                  <a:txBody>
                    <a:bodyPr/>
                    <a:lstStyle/>
                    <a:p>
                      <a:pPr algn="ctr" fontAlgn="t"/>
                      <a:r>
                        <a:rPr lang="en-US" sz="1200" b="1" i="0" u="none" strike="noStrike">
                          <a:solidFill>
                            <a:srgbClr val="000000"/>
                          </a:solidFill>
                          <a:effectLst/>
                          <a:latin typeface="Arial" panose="020B0604020202020204" pitchFamily="34" charset="0"/>
                        </a:rPr>
                        <a:t>mean</a:t>
                      </a:r>
                    </a:p>
                  </a:txBody>
                  <a:tcPr marL="9525" marR="9525" marT="952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Arial" panose="020B0604020202020204" pitchFamily="34" charset="0"/>
                        </a:rPr>
                        <a:t>6841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rPr>
                        <a:t>$279,974,788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$281,074,165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rPr>
                        <a:t>         136,638,270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          1,204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al" panose="020B0604020202020204" pitchFamily="34" charset="0"/>
                        </a:rPr>
                        <a:t>            1,209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Arial" panose="020B0604020202020204" pitchFamily="34" charset="0"/>
                        </a:rPr>
                        <a:t>                       169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19%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621783282"/>
                  </a:ext>
                </a:extLst>
              </a:tr>
              <a:tr h="247823">
                <a:tc>
                  <a:txBody>
                    <a:bodyPr/>
                    <a:lstStyle/>
                    <a:p>
                      <a:pPr algn="ctr" fontAlgn="t"/>
                      <a:r>
                        <a:rPr lang="en-US" sz="1200" b="1" i="0" u="none" strike="noStrike">
                          <a:solidFill>
                            <a:srgbClr val="000000"/>
                          </a:solidFill>
                          <a:effectLst/>
                          <a:latin typeface="Arial" panose="020B0604020202020204" pitchFamily="34" charset="0"/>
                        </a:rPr>
                        <a:t>std</a:t>
                      </a:r>
                    </a:p>
                  </a:txBody>
                  <a:tcPr marL="9525" marR="9525" marT="952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Arial" panose="020B0604020202020204" pitchFamily="34" charset="0"/>
                        </a:rPr>
                        <a:t>2101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$1,594,176,087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$1,593,986,745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      1,194,871,078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          6,304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al" panose="020B0604020202020204" pitchFamily="34" charset="0"/>
                        </a:rPr>
                        <a:t>            6,303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Arial" panose="020B0604020202020204" pitchFamily="34" charset="0"/>
                        </a:rPr>
                        <a:t>                    2,128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39%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994931131"/>
                  </a:ext>
                </a:extLst>
              </a:tr>
              <a:tr h="247823">
                <a:tc>
                  <a:txBody>
                    <a:bodyPr/>
                    <a:lstStyle/>
                    <a:p>
                      <a:pPr algn="ctr" fontAlgn="t"/>
                      <a:r>
                        <a:rPr lang="en-US" sz="1200" b="1" i="0" u="none" strike="noStrike">
                          <a:solidFill>
                            <a:srgbClr val="000000"/>
                          </a:solidFill>
                          <a:effectLst/>
                          <a:latin typeface="Arial" panose="020B0604020202020204" pitchFamily="34" charset="0"/>
                        </a:rPr>
                        <a:t>min</a:t>
                      </a:r>
                    </a:p>
                  </a:txBody>
                  <a:tcPr marL="9525" marR="9525" marT="952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Arial" panose="020B0604020202020204" pitchFamily="34" charset="0"/>
                        </a:rPr>
                        <a:t>174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$223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     (4,291,621,777)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                -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al" panose="020B0604020202020204" pitchFamily="34" charset="0"/>
                        </a:rPr>
                        <a:t>                   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Arial" panose="020B0604020202020204" pitchFamily="34" charset="0"/>
                        </a:rPr>
                        <a:t>                   (3,000)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526438776"/>
                  </a:ext>
                </a:extLst>
              </a:tr>
              <a:tr h="247823">
                <a:tc>
                  <a:txBody>
                    <a:bodyPr/>
                    <a:lstStyle/>
                    <a:p>
                      <a:pPr algn="ctr" fontAlgn="t"/>
                      <a:r>
                        <a:rPr lang="en-US" sz="1200" b="1" i="0" u="none" strike="noStrike">
                          <a:solidFill>
                            <a:srgbClr val="000000"/>
                          </a:solidFill>
                          <a:effectLst/>
                          <a:latin typeface="Arial" panose="020B0604020202020204" pitchFamily="34" charset="0"/>
                        </a:rPr>
                        <a:t>25%</a:t>
                      </a:r>
                    </a:p>
                  </a:txBody>
                  <a:tcPr marL="9525" marR="9525" marT="952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Arial" panose="020B0604020202020204" pitchFamily="34" charset="0"/>
                        </a:rPr>
                        <a:t>5813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$746,000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$2,349,913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                          -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                 7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al" panose="020B0604020202020204" pitchFamily="34" charset="0"/>
                        </a:rPr>
                        <a:t>                 15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al" panose="020B0604020202020204" pitchFamily="34" charset="0"/>
                        </a:rPr>
                        <a:t>                          -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409729144"/>
                  </a:ext>
                </a:extLst>
              </a:tr>
              <a:tr h="247823">
                <a:tc>
                  <a:txBody>
                    <a:bodyPr/>
                    <a:lstStyle/>
                    <a:p>
                      <a:pPr algn="ctr" fontAlgn="t"/>
                      <a:r>
                        <a:rPr lang="en-US" sz="1200" b="1" i="0" u="none" strike="noStrike">
                          <a:solidFill>
                            <a:srgbClr val="000000"/>
                          </a:solidFill>
                          <a:effectLst/>
                          <a:latin typeface="Arial" panose="020B0604020202020204" pitchFamily="34" charset="0"/>
                        </a:rPr>
                        <a:t>50%</a:t>
                      </a:r>
                    </a:p>
                  </a:txBody>
                  <a:tcPr marL="9525" marR="9525" marT="952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Arial" panose="020B0604020202020204" pitchFamily="34" charset="0"/>
                        </a:rPr>
                        <a:t>7381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$12,130,156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$12,130,156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             1,649,503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               68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al" panose="020B0604020202020204" pitchFamily="34" charset="0"/>
                        </a:rPr>
                        <a:t>                 68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al" panose="020B0604020202020204" pitchFamily="34" charset="0"/>
                        </a:rPr>
                        <a:t>                          -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368633019"/>
                  </a:ext>
                </a:extLst>
              </a:tr>
              <a:tr h="247823">
                <a:tc>
                  <a:txBody>
                    <a:bodyPr/>
                    <a:lstStyle/>
                    <a:p>
                      <a:pPr algn="ctr" fontAlgn="t"/>
                      <a:r>
                        <a:rPr lang="en-US" sz="1200" b="1" i="0" u="none" strike="noStrike">
                          <a:solidFill>
                            <a:srgbClr val="000000"/>
                          </a:solidFill>
                          <a:effectLst/>
                          <a:latin typeface="Arial" panose="020B0604020202020204" pitchFamily="34" charset="0"/>
                        </a:rPr>
                        <a:t>75%</a:t>
                      </a:r>
                    </a:p>
                  </a:txBody>
                  <a:tcPr marL="9525" marR="9525" marT="952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Arial" panose="020B0604020202020204" pitchFamily="34" charset="0"/>
                        </a:rPr>
                        <a:t>8361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$77,517,687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$77,517,687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           34,032,820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             400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al" panose="020B0604020202020204" pitchFamily="34" charset="0"/>
                        </a:rPr>
                        <a:t>               400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al" panose="020B0604020202020204" pitchFamily="34" charset="0"/>
                        </a:rPr>
                        <a:t>                          -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842038137"/>
                  </a:ext>
                </a:extLst>
              </a:tr>
              <a:tr h="260213">
                <a:tc>
                  <a:txBody>
                    <a:bodyPr/>
                    <a:lstStyle/>
                    <a:p>
                      <a:pPr algn="ctr" fontAlgn="t"/>
                      <a:r>
                        <a:rPr lang="en-US" sz="1200" b="1" i="0" u="none" strike="noStrike">
                          <a:solidFill>
                            <a:srgbClr val="000000"/>
                          </a:solidFill>
                          <a:effectLst/>
                          <a:latin typeface="Arial" panose="020B0604020202020204" pitchFamily="34" charset="0"/>
                        </a:rPr>
                        <a:t>max</a:t>
                      </a:r>
                    </a:p>
                  </a:txBody>
                  <a:tcPr marL="9525" marR="9525" marT="952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Arial" panose="020B0604020202020204" pitchFamily="34" charset="0"/>
                        </a:rPr>
                        <a:t>9999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$56,800,000,000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$56,800,000,000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    56,730,100,000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      127,368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al" panose="020B0604020202020204" pitchFamily="34" charset="0"/>
                        </a:rPr>
                        <a:t>        127,368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Arial" panose="020B0604020202020204" pitchFamily="34" charset="0"/>
                        </a:rPr>
                        <a:t>                  50,882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rPr>
                        <a:t>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241175113"/>
                  </a:ext>
                </a:extLst>
              </a:tr>
            </a:tbl>
          </a:graphicData>
        </a:graphic>
      </p:graphicFrame>
      <p:sp>
        <p:nvSpPr>
          <p:cNvPr id="8" name="Rectangle 7"/>
          <p:cNvSpPr/>
          <p:nvPr/>
        </p:nvSpPr>
        <p:spPr>
          <a:xfrm>
            <a:off x="1609725" y="4296370"/>
            <a:ext cx="5038725" cy="1754326"/>
          </a:xfrm>
          <a:prstGeom prst="rect">
            <a:avLst/>
          </a:prstGeom>
        </p:spPr>
        <p:txBody>
          <a:bodyPr wrap="square">
            <a:spAutoFit/>
          </a:bodyPr>
          <a:lstStyle/>
          <a:p>
            <a:r>
              <a:rPr lang="en-US" b="1" dirty="0" smtClean="0"/>
              <a:t>ABT </a:t>
            </a:r>
          </a:p>
          <a:p>
            <a:endParaRPr lang="en-US" b="1" dirty="0" smtClean="0"/>
          </a:p>
          <a:p>
            <a:r>
              <a:rPr lang="en-US" dirty="0" smtClean="0"/>
              <a:t>Number of Features 	=&gt;			8</a:t>
            </a:r>
          </a:p>
          <a:p>
            <a:r>
              <a:rPr lang="en-US" dirty="0" smtClean="0"/>
              <a:t>Total </a:t>
            </a:r>
            <a:r>
              <a:rPr lang="en-US" dirty="0"/>
              <a:t>number of records =&gt; </a:t>
            </a:r>
            <a:r>
              <a:rPr lang="en-US" dirty="0" smtClean="0"/>
              <a:t>			3277</a:t>
            </a:r>
            <a:endParaRPr lang="en-US" dirty="0"/>
          </a:p>
          <a:p>
            <a:r>
              <a:rPr lang="en-US" dirty="0"/>
              <a:t>Total number of claims </a:t>
            </a:r>
            <a:r>
              <a:rPr lang="en-US" dirty="0" smtClean="0"/>
              <a:t>	=&gt; 			617</a:t>
            </a:r>
          </a:p>
          <a:p>
            <a:r>
              <a:rPr lang="en-US" dirty="0" smtClean="0"/>
              <a:t>Policies with Claims 	=&gt;			18.9%</a:t>
            </a:r>
          </a:p>
        </p:txBody>
      </p:sp>
      <p:sp>
        <p:nvSpPr>
          <p:cNvPr id="9" name="Rectangle 8"/>
          <p:cNvSpPr/>
          <p:nvPr/>
        </p:nvSpPr>
        <p:spPr>
          <a:xfrm>
            <a:off x="6467475" y="4296370"/>
            <a:ext cx="5724525" cy="2031325"/>
          </a:xfrm>
          <a:prstGeom prst="rect">
            <a:avLst/>
          </a:prstGeom>
        </p:spPr>
        <p:txBody>
          <a:bodyPr wrap="square">
            <a:spAutoFit/>
          </a:bodyPr>
          <a:lstStyle/>
          <a:p>
            <a:r>
              <a:rPr lang="en-US" b="1" dirty="0" smtClean="0"/>
              <a:t>Observations:</a:t>
            </a:r>
          </a:p>
          <a:p>
            <a:endParaRPr lang="en-US" b="1" dirty="0" smtClean="0"/>
          </a:p>
          <a:p>
            <a:r>
              <a:rPr lang="en-US" dirty="0" smtClean="0"/>
              <a:t>Records			=&gt;				Small</a:t>
            </a:r>
          </a:p>
          <a:p>
            <a:r>
              <a:rPr lang="en-US" dirty="0" smtClean="0"/>
              <a:t>Revenue 			=&gt;				High </a:t>
            </a:r>
            <a:r>
              <a:rPr lang="en-US" dirty="0" err="1"/>
              <a:t>S</a:t>
            </a:r>
            <a:r>
              <a:rPr lang="en-US" dirty="0" err="1" smtClean="0"/>
              <a:t>td</a:t>
            </a:r>
            <a:r>
              <a:rPr lang="en-US" dirty="0" smtClean="0"/>
              <a:t> / Errors</a:t>
            </a:r>
          </a:p>
          <a:p>
            <a:r>
              <a:rPr lang="en-US" dirty="0" smtClean="0"/>
              <a:t>Employees		=&gt;				High </a:t>
            </a:r>
            <a:r>
              <a:rPr lang="en-US" dirty="0" err="1" smtClean="0"/>
              <a:t>Std</a:t>
            </a:r>
            <a:r>
              <a:rPr lang="en-US" dirty="0" smtClean="0"/>
              <a:t> / Little ^</a:t>
            </a:r>
          </a:p>
          <a:p>
            <a:r>
              <a:rPr lang="en-US" dirty="0" smtClean="0"/>
              <a:t>Overall 			=&gt; 				Large outliers </a:t>
            </a:r>
          </a:p>
          <a:p>
            <a:endParaRPr lang="en-US" dirty="0" smtClean="0"/>
          </a:p>
        </p:txBody>
      </p:sp>
      <p:sp>
        <p:nvSpPr>
          <p:cNvPr id="3" name="Rectangle 2"/>
          <p:cNvSpPr/>
          <p:nvPr/>
        </p:nvSpPr>
        <p:spPr>
          <a:xfrm>
            <a:off x="2924070" y="2270927"/>
            <a:ext cx="4049486" cy="492370"/>
          </a:xfrm>
          <a:prstGeom prst="rect">
            <a:avLst/>
          </a:prstGeom>
          <a:solidFill>
            <a:schemeClr val="accent4">
              <a:alpha val="2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Rectangle 9"/>
          <p:cNvSpPr/>
          <p:nvPr/>
        </p:nvSpPr>
        <p:spPr>
          <a:xfrm>
            <a:off x="4948813" y="5173532"/>
            <a:ext cx="1055077" cy="554027"/>
          </a:xfrm>
          <a:prstGeom prst="rect">
            <a:avLst/>
          </a:prstGeom>
          <a:solidFill>
            <a:schemeClr val="accent4">
              <a:alpha val="2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ectangle 10"/>
          <p:cNvSpPr/>
          <p:nvPr>
            <p:custDataLst>
              <p:tags r:id="rId1"/>
            </p:custDataLst>
          </p:nvPr>
        </p:nvSpPr>
        <p:spPr>
          <a:xfrm>
            <a:off x="6973556" y="3762637"/>
            <a:ext cx="1055077" cy="247391"/>
          </a:xfrm>
          <a:prstGeom prst="rect">
            <a:avLst/>
          </a:prstGeom>
          <a:solidFill>
            <a:schemeClr val="accent4">
              <a:alpha val="2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p:cNvSpPr/>
          <p:nvPr>
            <p:custDataLst>
              <p:tags r:id="rId2"/>
            </p:custDataLst>
          </p:nvPr>
        </p:nvSpPr>
        <p:spPr>
          <a:xfrm>
            <a:off x="9003323" y="2763297"/>
            <a:ext cx="1381491" cy="999340"/>
          </a:xfrm>
          <a:prstGeom prst="rect">
            <a:avLst/>
          </a:prstGeom>
          <a:solidFill>
            <a:schemeClr val="accent4">
              <a:alpha val="2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6750301"/>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9725" y="180975"/>
            <a:ext cx="6844951" cy="707886"/>
          </a:xfrm>
          <a:prstGeom prst="rect">
            <a:avLst/>
          </a:prstGeom>
          <a:noFill/>
        </p:spPr>
        <p:txBody>
          <a:bodyPr wrap="none" rtlCol="0">
            <a:spAutoFit/>
          </a:bodyPr>
          <a:lstStyle/>
          <a:p>
            <a:r>
              <a:rPr lang="en-US" sz="4000" dirty="0" smtClean="0"/>
              <a:t>SECTION IV: SCATTER MATRIX</a:t>
            </a:r>
            <a:endParaRPr lang="en-US" sz="4000" dirty="0"/>
          </a:p>
        </p:txBody>
      </p:sp>
      <p:pic>
        <p:nvPicPr>
          <p:cNvPr id="2" name="Picture 1"/>
          <p:cNvPicPr>
            <a:picLocks noChangeAspect="1"/>
          </p:cNvPicPr>
          <p:nvPr/>
        </p:nvPicPr>
        <p:blipFill>
          <a:blip r:embed="rId3"/>
          <a:stretch>
            <a:fillRect/>
          </a:stretch>
        </p:blipFill>
        <p:spPr>
          <a:xfrm>
            <a:off x="2552700" y="888860"/>
            <a:ext cx="7880746" cy="5873889"/>
          </a:xfrm>
          <a:prstGeom prst="rect">
            <a:avLst/>
          </a:prstGeom>
        </p:spPr>
      </p:pic>
    </p:spTree>
    <p:extLst>
      <p:ext uri="{BB962C8B-B14F-4D97-AF65-F5344CB8AC3E}">
        <p14:creationId xmlns:p14="http://schemas.microsoft.com/office/powerpoint/2010/main" val="349326001"/>
      </p:ext>
    </p:extLst>
  </p:cSld>
  <p:clrMapOvr>
    <a:masterClrMapping/>
  </p:clrMapOvr>
  <p:transition spd="slow">
    <p:cove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NLINETEXTSHAPEGUID" val="56ccb69c-c794-4197-b71c-1e904a8eea52"/>
</p:tagLst>
</file>

<file path=ppt/tags/tag2.xml><?xml version="1.0" encoding="utf-8"?>
<p:tagLst xmlns:a="http://schemas.openxmlformats.org/drawingml/2006/main" xmlns:r="http://schemas.openxmlformats.org/officeDocument/2006/relationships" xmlns:p="http://schemas.openxmlformats.org/presentationml/2006/main">
  <p:tag name="INLINETEXTSHAPEGUID" val="0055a676-f4f6-4a07-bb2a-dc1361a728a7"/>
</p:tagLst>
</file>

<file path=ppt/tags/tag3.xml><?xml version="1.0" encoding="utf-8"?>
<p:tagLst xmlns:a="http://schemas.openxmlformats.org/drawingml/2006/main" xmlns:r="http://schemas.openxmlformats.org/officeDocument/2006/relationships" xmlns:p="http://schemas.openxmlformats.org/presentationml/2006/main">
  <p:tag name="INLINETEXTSHAPEGUID" val="2c39e4d6-65d1-4c9d-a486-92cb37fb2a1d"/>
</p:tagLst>
</file>

<file path=ppt/tags/tag4.xml><?xml version="1.0" encoding="utf-8"?>
<p:tagLst xmlns:a="http://schemas.openxmlformats.org/drawingml/2006/main" xmlns:r="http://schemas.openxmlformats.org/officeDocument/2006/relationships" xmlns:p="http://schemas.openxmlformats.org/presentationml/2006/main">
  <p:tag name="INLINETEXTSHAPEGUID" val="dbeae489-2860-4b1f-b2a1-307dff3d82d6"/>
</p:tagLst>
</file>

<file path=ppt/tags/tag5.xml><?xml version="1.0" encoding="utf-8"?>
<p:tagLst xmlns:a="http://schemas.openxmlformats.org/drawingml/2006/main" xmlns:r="http://schemas.openxmlformats.org/officeDocument/2006/relationships" xmlns:p="http://schemas.openxmlformats.org/presentationml/2006/main">
  <p:tag name="INLINETEXTSHAPEGUID" val="139abf80-95a0-4786-81da-d088cd047eb6"/>
</p:tagLst>
</file>

<file path=ppt/tags/tag6.xml><?xml version="1.0" encoding="utf-8"?>
<p:tagLst xmlns:a="http://schemas.openxmlformats.org/drawingml/2006/main" xmlns:r="http://schemas.openxmlformats.org/officeDocument/2006/relationships" xmlns:p="http://schemas.openxmlformats.org/presentationml/2006/main">
  <p:tag name="INLINETEXTSHAPEGUID" val="139abf80-95a0-4786-81da-d088cd047eb6"/>
</p:tagLst>
</file>

<file path=ppt/tags/tag7.xml><?xml version="1.0" encoding="utf-8"?>
<p:tagLst xmlns:a="http://schemas.openxmlformats.org/drawingml/2006/main" xmlns:r="http://schemas.openxmlformats.org/officeDocument/2006/relationships" xmlns:p="http://schemas.openxmlformats.org/presentationml/2006/main">
  <p:tag name="INLINETEXTSHAPEGUID" val="dafb108f-8e1e-4b8c-bdc6-55fd75317a8a"/>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9779</TotalTime>
  <Words>3577</Words>
  <Application>Microsoft Office PowerPoint</Application>
  <PresentationFormat>Widescreen</PresentationFormat>
  <Paragraphs>771</Paragraphs>
  <Slides>38</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Arial Narrow</vt:lpstr>
      <vt:lpstr>Calibri</vt:lpstr>
      <vt:lpstr>Corbel</vt:lpstr>
      <vt:lpstr>Courier New</vt:lpstr>
      <vt:lpstr>Times New Roman</vt:lpstr>
      <vt:lpstr>Wingdings</vt:lpstr>
      <vt:lpstr>Parallax</vt:lpstr>
      <vt:lpstr>A Machine Learning Approach to Predicting Employment Practice Liability Claims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Starr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Cirelli</dc:creator>
  <cp:lastModifiedBy>Chris Cirelli</cp:lastModifiedBy>
  <cp:revision>222</cp:revision>
  <cp:lastPrinted>2017-11-29T17:52:29Z</cp:lastPrinted>
  <dcterms:created xsi:type="dcterms:W3CDTF">2017-11-01T09:43:40Z</dcterms:created>
  <dcterms:modified xsi:type="dcterms:W3CDTF">2017-11-29T17:55:38Z</dcterms:modified>
</cp:coreProperties>
</file>