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5143500" type="screen16x9"/>
  <p:notesSz cx="6858000" cy="9144000"/>
  <p:embeddedFontLst>
    <p:embeddedFont>
      <p:font typeface="Lato" panose="020F0502020204030203" pitchFamily="34" charset="77"/>
      <p:regular r:id="rId24"/>
      <p:bold r:id="rId25"/>
      <p:italic r:id="rId26"/>
      <p:boldItalic r:id="rId27"/>
    </p:embeddedFont>
    <p:embeddedFont>
      <p:font typeface="Raleway" panose="020B0503030101060003" pitchFamily="34"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p:cViewPr varScale="1">
        <p:scale>
          <a:sx n="156" d="100"/>
          <a:sy n="156" d="100"/>
        </p:scale>
        <p:origin x="36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ff69046e8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ff69046e8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ff69046e8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ff69046e8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ff69046e8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ff69046e8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ff69046e8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ff69046e8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ff69046e8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ff69046e8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ff69046e8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ff69046e8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ff69046e8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ff69046e8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ff69046e8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ff69046e8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ff69046e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ff69046e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ff69046e8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ff69046e8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ff69046e8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ff69046e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ff69046e8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ff69046e8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ff69046e8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ff69046e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ff69046e8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ff69046e8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ff69046e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ff69046e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ff69046e8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ff69046e8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ff69046e8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ff69046e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ff69046e8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ff69046e8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ff69046e8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ff69046e8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ff69046e8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ff69046e8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Multi-Agent Reinforcement Learning via Knowledge Transfer with Differential Noise and Relevance Weights</a:t>
            </a:r>
            <a:endParaRPr sz="300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t>Authors:</a:t>
            </a:r>
            <a:r>
              <a:rPr lang="zh-CN" altLang="en-US" dirty="0"/>
              <a:t> </a:t>
            </a:r>
            <a:r>
              <a:rPr lang="en-AU" dirty="0"/>
              <a:t>Z</a:t>
            </a:r>
            <a:r>
              <a:rPr lang="en-US" altLang="zh-CN" dirty="0" err="1"/>
              <a:t>ishuo</a:t>
            </a:r>
            <a:r>
              <a:rPr lang="zh-CN" altLang="en-US" dirty="0"/>
              <a:t> </a:t>
            </a:r>
            <a:r>
              <a:rPr lang="en-US" altLang="zh-CN" dirty="0"/>
              <a:t>Cheng,</a:t>
            </a:r>
            <a:r>
              <a:rPr lang="zh-CN" altLang="en-US" dirty="0"/>
              <a:t> </a:t>
            </a:r>
            <a:r>
              <a:rPr lang="en-US" altLang="zh-CN" dirty="0" err="1"/>
              <a:t>Dayong</a:t>
            </a:r>
            <a:r>
              <a:rPr lang="zh-CN" altLang="en-US" dirty="0"/>
              <a:t> </a:t>
            </a:r>
            <a:r>
              <a:rPr lang="en-US" altLang="zh-CN" dirty="0"/>
              <a:t>Ye,</a:t>
            </a:r>
            <a:r>
              <a:rPr lang="zh-CN" altLang="en-US" dirty="0"/>
              <a:t> </a:t>
            </a:r>
            <a:r>
              <a:rPr lang="en-US" altLang="zh-CN" dirty="0" err="1"/>
              <a:t>Tianqing</a:t>
            </a:r>
            <a:r>
              <a:rPr lang="zh-CN" altLang="en-US" dirty="0"/>
              <a:t> </a:t>
            </a:r>
            <a:r>
              <a:rPr lang="en-US" altLang="zh-CN" dirty="0"/>
              <a:t>Zhu,</a:t>
            </a:r>
            <a:r>
              <a:rPr lang="zh-CN" altLang="en-US" dirty="0"/>
              <a:t> </a:t>
            </a:r>
            <a:r>
              <a:rPr lang="en-US" altLang="zh-CN" dirty="0" err="1"/>
              <a:t>Wanlei</a:t>
            </a:r>
            <a:r>
              <a:rPr lang="zh-CN" altLang="en-US" dirty="0"/>
              <a:t> </a:t>
            </a:r>
            <a:r>
              <a:rPr lang="en-US" altLang="zh-CN" dirty="0"/>
              <a:t>Zhou,</a:t>
            </a:r>
            <a:r>
              <a:rPr lang="zh-CN" altLang="en-US" dirty="0"/>
              <a:t> </a:t>
            </a:r>
            <a:r>
              <a:rPr lang="en-US" altLang="zh-CN" dirty="0"/>
              <a:t>Philip</a:t>
            </a:r>
            <a:r>
              <a:rPr lang="zh-CN" altLang="en-US" dirty="0"/>
              <a:t> </a:t>
            </a:r>
            <a:r>
              <a:rPr lang="en-US" altLang="zh-CN" dirty="0"/>
              <a:t>Yu</a:t>
            </a:r>
          </a:p>
          <a:p>
            <a:pPr marL="0" lvl="0" indent="0" rtl="0">
              <a:spcBef>
                <a:spcPts val="0"/>
              </a:spcBef>
              <a:spcAft>
                <a:spcPts val="0"/>
              </a:spcAft>
              <a:buNone/>
            </a:pPr>
            <a:endParaRPr lang="en-US" altLang="zh-CN" dirty="0"/>
          </a:p>
          <a:p>
            <a:pPr marL="0" lvl="0" indent="0" rtl="0">
              <a:spcBef>
                <a:spcPts val="0"/>
              </a:spcBef>
              <a:spcAft>
                <a:spcPts val="0"/>
              </a:spcAft>
              <a:buNone/>
            </a:pPr>
            <a:r>
              <a:rPr lang="en-US" altLang="zh-CN" dirty="0"/>
              <a:t>Submitted</a:t>
            </a:r>
            <a:r>
              <a:rPr lang="zh-CN" altLang="en-US" dirty="0"/>
              <a:t> </a:t>
            </a:r>
            <a:r>
              <a:rPr lang="en-US" altLang="zh-CN" dirty="0"/>
              <a:t>to</a:t>
            </a:r>
            <a:r>
              <a:rPr lang="zh-CN" altLang="en-US" dirty="0"/>
              <a:t> </a:t>
            </a:r>
            <a:r>
              <a:rPr lang="en-US" altLang="zh-CN" dirty="0"/>
              <a:t>IJCAI</a:t>
            </a:r>
            <a:r>
              <a:rPr lang="zh-CN" altLang="en-US" dirty="0"/>
              <a:t> </a:t>
            </a:r>
            <a:r>
              <a:rPr lang="en-US" altLang="zh-CN" dirty="0"/>
              <a:t>2019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a:t>
            </a:r>
            <a:endParaRPr/>
          </a:p>
        </p:txBody>
      </p:sp>
      <p:sp>
        <p:nvSpPr>
          <p:cNvPr id="153" name="Google Shape;153;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dirty="0">
                <a:solidFill>
                  <a:srgbClr val="000000"/>
                </a:solidFill>
              </a:rPr>
              <a:t>Feature </a:t>
            </a:r>
            <a:r>
              <a:rPr lang="en-US" altLang="zh-CN" sz="1400" b="1" dirty="0">
                <a:solidFill>
                  <a:srgbClr val="000000"/>
                </a:solidFill>
              </a:rPr>
              <a:t>ONE</a:t>
            </a:r>
            <a:r>
              <a:rPr lang="en-GB" sz="1400" b="1" dirty="0">
                <a:solidFill>
                  <a:srgbClr val="000000"/>
                </a:solidFill>
              </a:rPr>
              <a:t>: Partially observable environment</a:t>
            </a:r>
            <a:endParaRPr sz="1400" b="1" dirty="0">
              <a:solidFill>
                <a:srgbClr val="000000"/>
              </a:solidFill>
            </a:endParaRPr>
          </a:p>
          <a:p>
            <a:pPr marL="0" lvl="0" indent="0" algn="l" rtl="0">
              <a:spcBef>
                <a:spcPts val="1600"/>
              </a:spcBef>
              <a:spcAft>
                <a:spcPts val="0"/>
              </a:spcAft>
              <a:buNone/>
            </a:pPr>
            <a:r>
              <a:rPr lang="en-GB" sz="1400" dirty="0">
                <a:solidFill>
                  <a:srgbClr val="000000"/>
                </a:solidFill>
              </a:rPr>
              <a:t>To solve the problem of partially observation, DTW adopts a Partially Observable Markov Decision Process (POMDP). </a:t>
            </a:r>
            <a:endParaRPr sz="1400" dirty="0">
              <a:solidFill>
                <a:srgbClr val="000000"/>
              </a:solidFill>
            </a:endParaRPr>
          </a:p>
          <a:p>
            <a:pPr marL="0" lvl="0" indent="0" algn="l" rtl="0">
              <a:spcBef>
                <a:spcPts val="1600"/>
              </a:spcBef>
              <a:spcAft>
                <a:spcPts val="0"/>
              </a:spcAft>
              <a:buNone/>
            </a:pPr>
            <a:r>
              <a:rPr lang="en-GB" sz="1400" b="1" dirty="0">
                <a:solidFill>
                  <a:srgbClr val="000000"/>
                </a:solidFill>
              </a:rPr>
              <a:t>The main difference between MDP and POMDP:</a:t>
            </a:r>
            <a:endParaRPr sz="1400" b="1" dirty="0">
              <a:solidFill>
                <a:srgbClr val="000000"/>
              </a:solidFill>
            </a:endParaRPr>
          </a:p>
          <a:p>
            <a:pPr marL="0" lvl="0" indent="0" algn="l" rtl="0">
              <a:spcBef>
                <a:spcPts val="1600"/>
              </a:spcBef>
              <a:spcAft>
                <a:spcPts val="0"/>
              </a:spcAft>
              <a:buNone/>
            </a:pPr>
            <a:r>
              <a:rPr lang="en-GB" sz="1400" dirty="0">
                <a:solidFill>
                  <a:srgbClr val="000000"/>
                </a:solidFill>
              </a:rPr>
              <a:t>In POMDP,  when an agent takes an action,  it receives an observation instead of moving to a state.</a:t>
            </a:r>
            <a:endParaRPr sz="1400" dirty="0">
              <a:solidFill>
                <a:srgbClr val="000000"/>
              </a:solidFill>
            </a:endParaRPr>
          </a:p>
          <a:p>
            <a:pPr marL="0" lvl="0" indent="0" algn="l" rtl="0">
              <a:spcBef>
                <a:spcPts val="1600"/>
              </a:spcBef>
              <a:spcAft>
                <a:spcPts val="1600"/>
              </a:spcAft>
              <a:buNone/>
            </a:pPr>
            <a:endParaRPr sz="1400"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a:t>
            </a:r>
            <a:endParaRPr/>
          </a:p>
        </p:txBody>
      </p:sp>
      <p:sp>
        <p:nvSpPr>
          <p:cNvPr id="159" name="Google Shape;159;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dirty="0">
                <a:solidFill>
                  <a:srgbClr val="000000"/>
                </a:solidFill>
              </a:rPr>
              <a:t>Feature </a:t>
            </a:r>
            <a:r>
              <a:rPr lang="en-US" altLang="zh-CN" sz="1400" b="1" dirty="0">
                <a:solidFill>
                  <a:srgbClr val="000000"/>
                </a:solidFill>
              </a:rPr>
              <a:t>TWO</a:t>
            </a:r>
            <a:r>
              <a:rPr lang="en-GB" sz="1400" b="1" dirty="0">
                <a:solidFill>
                  <a:srgbClr val="000000"/>
                </a:solidFill>
              </a:rPr>
              <a:t>: Sample size</a:t>
            </a:r>
            <a:endParaRPr sz="1400" b="1" dirty="0">
              <a:solidFill>
                <a:srgbClr val="000000"/>
              </a:solidFill>
            </a:endParaRPr>
          </a:p>
          <a:p>
            <a:pPr marL="0" lvl="0" indent="0" algn="l" rtl="0">
              <a:spcBef>
                <a:spcPts val="1600"/>
              </a:spcBef>
              <a:spcAft>
                <a:spcPts val="0"/>
              </a:spcAft>
              <a:buNone/>
            </a:pPr>
            <a:r>
              <a:rPr lang="en-GB" sz="1400" dirty="0">
                <a:solidFill>
                  <a:srgbClr val="000000"/>
                </a:solidFill>
              </a:rPr>
              <a:t>In our domain, agents learn and transfer knowledge between each other simultaneously.</a:t>
            </a:r>
            <a:endParaRPr sz="1400" dirty="0">
              <a:solidFill>
                <a:srgbClr val="000000"/>
              </a:solidFill>
            </a:endParaRPr>
          </a:p>
          <a:p>
            <a:pPr marL="0" lvl="0" indent="0" algn="l" rtl="0">
              <a:spcBef>
                <a:spcPts val="1600"/>
              </a:spcBef>
              <a:spcAft>
                <a:spcPts val="0"/>
              </a:spcAft>
              <a:buNone/>
            </a:pPr>
            <a:r>
              <a:rPr lang="en-GB" sz="1400" b="1" dirty="0" err="1">
                <a:solidFill>
                  <a:srgbClr val="000000"/>
                </a:solidFill>
              </a:rPr>
              <a:t>Tirinzoni</a:t>
            </a:r>
            <a:r>
              <a:rPr lang="en-GB" sz="1400" b="1" dirty="0">
                <a:solidFill>
                  <a:srgbClr val="000000"/>
                </a:solidFill>
              </a:rPr>
              <a:t> et al. 2018 ICML:</a:t>
            </a:r>
            <a:endParaRPr sz="1400" b="1" dirty="0">
              <a:solidFill>
                <a:srgbClr val="000000"/>
              </a:solidFill>
            </a:endParaRPr>
          </a:p>
          <a:p>
            <a:pPr marL="0" lvl="0" indent="0" algn="l" rtl="0">
              <a:spcBef>
                <a:spcPts val="1600"/>
              </a:spcBef>
              <a:spcAft>
                <a:spcPts val="0"/>
              </a:spcAft>
              <a:buNone/>
            </a:pPr>
            <a:r>
              <a:rPr lang="en-GB" sz="1400" dirty="0">
                <a:solidFill>
                  <a:srgbClr val="000000"/>
                </a:solidFill>
              </a:rPr>
              <a:t>This paper proposed a weighting method in TL. However, it assumes that the samples have been well trained in other models and pre-collected.</a:t>
            </a:r>
            <a:endParaRPr sz="1400" dirty="0">
              <a:solidFill>
                <a:srgbClr val="000000"/>
              </a:solidFill>
            </a:endParaRPr>
          </a:p>
          <a:p>
            <a:pPr marL="0" lvl="0" indent="0" algn="l" rtl="0">
              <a:spcBef>
                <a:spcPts val="1600"/>
              </a:spcBef>
              <a:spcAft>
                <a:spcPts val="1600"/>
              </a:spcAft>
              <a:buClr>
                <a:srgbClr val="000000"/>
              </a:buClr>
              <a:buSzPts val="1100"/>
              <a:buFont typeface="Arial"/>
              <a:buNone/>
            </a:pPr>
            <a:r>
              <a:rPr lang="en-GB" sz="1400" dirty="0">
                <a:solidFill>
                  <a:srgbClr val="000000"/>
                </a:solidFill>
              </a:rPr>
              <a:t>DTW proposed a TL model in an online manner.</a:t>
            </a:r>
            <a:endParaRPr sz="1400"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a:t>
            </a:r>
            <a:endParaRPr/>
          </a:p>
        </p:txBody>
      </p:sp>
      <p:sp>
        <p:nvSpPr>
          <p:cNvPr id="165" name="Google Shape;165;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dirty="0">
                <a:solidFill>
                  <a:srgbClr val="000000"/>
                </a:solidFill>
              </a:rPr>
              <a:t>Feature </a:t>
            </a:r>
            <a:r>
              <a:rPr lang="en-US" altLang="zh-CN" sz="1400" b="1" dirty="0">
                <a:solidFill>
                  <a:srgbClr val="000000"/>
                </a:solidFill>
              </a:rPr>
              <a:t>THREE</a:t>
            </a:r>
            <a:r>
              <a:rPr lang="en-GB" sz="1400" b="1" dirty="0">
                <a:solidFill>
                  <a:srgbClr val="000000"/>
                </a:solidFill>
              </a:rPr>
              <a:t>: Robustness of negative transfer</a:t>
            </a:r>
            <a:endParaRPr sz="1400" b="1" dirty="0">
              <a:solidFill>
                <a:srgbClr val="000000"/>
              </a:solidFill>
            </a:endParaRPr>
          </a:p>
          <a:p>
            <a:pPr marL="0" lvl="0" indent="0" algn="l" rtl="0">
              <a:spcBef>
                <a:spcPts val="1600"/>
              </a:spcBef>
              <a:spcAft>
                <a:spcPts val="0"/>
              </a:spcAft>
              <a:buNone/>
            </a:pPr>
            <a:r>
              <a:rPr lang="en-GB" sz="1400" dirty="0">
                <a:solidFill>
                  <a:srgbClr val="000000"/>
                </a:solidFill>
              </a:rPr>
              <a:t>DTW jointly uses differential noise and relevance weights to improve the robustness to transfer.</a:t>
            </a:r>
            <a:endParaRPr sz="1400" dirty="0">
              <a:solidFill>
                <a:srgbClr val="000000"/>
              </a:solidFill>
            </a:endParaRPr>
          </a:p>
          <a:p>
            <a:pPr marL="0" lvl="0" indent="0" algn="l" rtl="0">
              <a:spcBef>
                <a:spcPts val="1600"/>
              </a:spcBef>
              <a:spcAft>
                <a:spcPts val="0"/>
              </a:spcAft>
              <a:buNone/>
            </a:pPr>
            <a:r>
              <a:rPr lang="en-GB" sz="1400" b="1" dirty="0">
                <a:solidFill>
                  <a:srgbClr val="000000"/>
                </a:solidFill>
              </a:rPr>
              <a:t>Randomisation Property of DP:</a:t>
            </a:r>
            <a:endParaRPr sz="1400" b="1" dirty="0">
              <a:solidFill>
                <a:srgbClr val="000000"/>
              </a:solidFill>
            </a:endParaRPr>
          </a:p>
          <a:p>
            <a:pPr marL="0" lvl="0" indent="0" algn="l" rtl="0">
              <a:spcBef>
                <a:spcPts val="1600"/>
              </a:spcBef>
              <a:spcAft>
                <a:spcPts val="0"/>
              </a:spcAft>
              <a:buNone/>
            </a:pPr>
            <a:r>
              <a:rPr lang="en-GB" sz="1400" dirty="0">
                <a:solidFill>
                  <a:srgbClr val="000000"/>
                </a:solidFill>
              </a:rPr>
              <a:t>Differential privacy is a privacy model that guarantees that an individual record being stored in or removed from a dataset will make little difference to the an analytical output of the dataset.</a:t>
            </a:r>
            <a:endParaRPr sz="1400" dirty="0">
              <a:solidFill>
                <a:srgbClr val="000000"/>
              </a:solidFill>
            </a:endParaRPr>
          </a:p>
          <a:p>
            <a:pPr marL="0" lvl="0" indent="0" algn="l" rtl="0">
              <a:spcBef>
                <a:spcPts val="0"/>
              </a:spcBef>
              <a:spcAft>
                <a:spcPts val="1600"/>
              </a:spcAft>
              <a:buNone/>
            </a:pPr>
            <a:endParaRPr sz="1400" dirty="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a:t>
            </a:r>
            <a:endParaRPr/>
          </a:p>
        </p:txBody>
      </p:sp>
      <p:sp>
        <p:nvSpPr>
          <p:cNvPr id="171" name="Google Shape;171;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2" name="Google Shape;172;p26"/>
          <p:cNvPicPr preferRelativeResize="0"/>
          <p:nvPr/>
        </p:nvPicPr>
        <p:blipFill>
          <a:blip r:embed="rId3">
            <a:alphaModFix/>
          </a:blip>
          <a:stretch>
            <a:fillRect/>
          </a:stretch>
        </p:blipFill>
        <p:spPr>
          <a:xfrm>
            <a:off x="2789826" y="2078875"/>
            <a:ext cx="3564351" cy="2702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a:t>
            </a:r>
            <a:endParaRPr/>
          </a:p>
        </p:txBody>
      </p:sp>
      <p:sp>
        <p:nvSpPr>
          <p:cNvPr id="178" name="Google Shape;178;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9" name="Google Shape;179;p27"/>
          <p:cNvPicPr preferRelativeResize="0"/>
          <p:nvPr/>
        </p:nvPicPr>
        <p:blipFill>
          <a:blip r:embed="rId3">
            <a:alphaModFix/>
          </a:blip>
          <a:stretch>
            <a:fillRect/>
          </a:stretch>
        </p:blipFill>
        <p:spPr>
          <a:xfrm>
            <a:off x="3823776" y="666200"/>
            <a:ext cx="4594376" cy="4198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a:t>
            </a:r>
            <a:endParaRPr/>
          </a:p>
        </p:txBody>
      </p:sp>
      <p:sp>
        <p:nvSpPr>
          <p:cNvPr id="185" name="Google Shape;185;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6" name="Google Shape;186;p28"/>
          <p:cNvPicPr preferRelativeResize="0"/>
          <p:nvPr/>
        </p:nvPicPr>
        <p:blipFill>
          <a:blip r:embed="rId3">
            <a:alphaModFix/>
          </a:blip>
          <a:stretch>
            <a:fillRect/>
          </a:stretch>
        </p:blipFill>
        <p:spPr>
          <a:xfrm>
            <a:off x="729450" y="2141375"/>
            <a:ext cx="7631975" cy="180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a:t>
            </a:r>
            <a:endParaRPr/>
          </a:p>
        </p:txBody>
      </p:sp>
      <p:sp>
        <p:nvSpPr>
          <p:cNvPr id="192" name="Google Shape;192;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endParaRPr>
          </a:p>
          <a:p>
            <a:pPr marL="0" lvl="0" indent="0" algn="l" rtl="0">
              <a:spcBef>
                <a:spcPts val="1600"/>
              </a:spcBef>
              <a:spcAft>
                <a:spcPts val="0"/>
              </a:spcAft>
              <a:buNone/>
            </a:pPr>
            <a:endParaRPr sz="1400">
              <a:solidFill>
                <a:srgbClr val="000000"/>
              </a:solidFill>
            </a:endParaRPr>
          </a:p>
          <a:p>
            <a:pPr marL="0" lvl="0" indent="0" algn="l" rtl="0">
              <a:spcBef>
                <a:spcPts val="1600"/>
              </a:spcBef>
              <a:spcAft>
                <a:spcPts val="0"/>
              </a:spcAft>
              <a:buNone/>
            </a:pPr>
            <a:endParaRPr sz="1400">
              <a:solidFill>
                <a:srgbClr val="000000"/>
              </a:solidFill>
            </a:endParaRPr>
          </a:p>
          <a:p>
            <a:pPr marL="0" lvl="0" indent="0" algn="l" rtl="0">
              <a:spcBef>
                <a:spcPts val="1600"/>
              </a:spcBef>
              <a:spcAft>
                <a:spcPts val="0"/>
              </a:spcAft>
              <a:buNone/>
            </a:pPr>
            <a:endParaRPr sz="1400">
              <a:solidFill>
                <a:srgbClr val="000000"/>
              </a:solidFill>
            </a:endParaRPr>
          </a:p>
          <a:p>
            <a:pPr marL="0" lvl="0" indent="0" algn="l" rtl="0">
              <a:spcBef>
                <a:spcPts val="1600"/>
              </a:spcBef>
              <a:spcAft>
                <a:spcPts val="1600"/>
              </a:spcAft>
              <a:buNone/>
            </a:pPr>
            <a:r>
              <a:rPr lang="en-GB" sz="1400">
                <a:solidFill>
                  <a:srgbClr val="000000"/>
                </a:solidFill>
              </a:rPr>
              <a:t>The similarity between o and o’ is ⅛.</a:t>
            </a:r>
            <a:endParaRPr sz="1400">
              <a:solidFill>
                <a:srgbClr val="000000"/>
              </a:solidFill>
            </a:endParaRPr>
          </a:p>
        </p:txBody>
      </p:sp>
      <p:pic>
        <p:nvPicPr>
          <p:cNvPr id="2" name="Picture 1">
            <a:extLst>
              <a:ext uri="{FF2B5EF4-FFF2-40B4-BE49-F238E27FC236}">
                <a16:creationId xmlns:a16="http://schemas.microsoft.com/office/drawing/2014/main" id="{6A7F6136-E15C-714D-9EC5-19589D266151}"/>
              </a:ext>
            </a:extLst>
          </p:cNvPr>
          <p:cNvPicPr>
            <a:picLocks noChangeAspect="1"/>
          </p:cNvPicPr>
          <p:nvPr/>
        </p:nvPicPr>
        <p:blipFill>
          <a:blip r:embed="rId3"/>
          <a:stretch>
            <a:fillRect/>
          </a:stretch>
        </p:blipFill>
        <p:spPr>
          <a:xfrm>
            <a:off x="725850" y="1853850"/>
            <a:ext cx="7385956" cy="19650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a:t>
            </a:r>
            <a:endParaRPr/>
          </a:p>
        </p:txBody>
      </p:sp>
      <p:sp>
        <p:nvSpPr>
          <p:cNvPr id="199" name="Google Shape;199;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000000"/>
              </a:buClr>
              <a:buSzPts val="1400"/>
              <a:buChar char="●"/>
            </a:pPr>
            <a:r>
              <a:rPr lang="en-GB" sz="1400" dirty="0">
                <a:solidFill>
                  <a:srgbClr val="000000"/>
                </a:solidFill>
              </a:rPr>
              <a:t>Relevance Weights is calculated regarding the similarity and experience.</a:t>
            </a:r>
            <a:endParaRPr sz="1400" dirty="0">
              <a:solidFill>
                <a:srgbClr val="000000"/>
              </a:solidFill>
            </a:endParaRPr>
          </a:p>
          <a:p>
            <a:pPr marL="457200" lvl="0" indent="0" algn="l" rtl="0">
              <a:lnSpc>
                <a:spcPct val="100000"/>
              </a:lnSpc>
              <a:spcBef>
                <a:spcPts val="1600"/>
              </a:spcBef>
              <a:spcAft>
                <a:spcPts val="0"/>
              </a:spcAft>
              <a:buNone/>
            </a:pPr>
            <a:endParaRPr sz="1400" dirty="0">
              <a:solidFill>
                <a:srgbClr val="000000"/>
              </a:solidFill>
            </a:endParaRPr>
          </a:p>
          <a:p>
            <a:pPr marL="457200" lvl="0" indent="-317500" algn="l" rtl="0">
              <a:lnSpc>
                <a:spcPct val="100000"/>
              </a:lnSpc>
              <a:spcBef>
                <a:spcPts val="1600"/>
              </a:spcBef>
              <a:spcAft>
                <a:spcPts val="0"/>
              </a:spcAft>
              <a:buClr>
                <a:srgbClr val="000000"/>
              </a:buClr>
              <a:buSzPts val="1400"/>
              <a:buChar char="●"/>
            </a:pPr>
            <a:r>
              <a:rPr lang="en-GB" sz="1400" dirty="0">
                <a:solidFill>
                  <a:srgbClr val="000000"/>
                </a:solidFill>
              </a:rPr>
              <a:t>Noise is produced from an exponential mechanism.</a:t>
            </a:r>
            <a:endParaRPr sz="1400" dirty="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Experiments</a:t>
            </a:r>
            <a:endParaRPr/>
          </a:p>
        </p:txBody>
      </p:sp>
      <p:sp>
        <p:nvSpPr>
          <p:cNvPr id="205" name="Google Shape;205;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400" b="1" dirty="0">
                <a:solidFill>
                  <a:srgbClr val="000000"/>
                </a:solidFill>
              </a:rPr>
              <a:t>Two experimental domains:</a:t>
            </a:r>
            <a:endParaRPr sz="1400" b="1" dirty="0">
              <a:solidFill>
                <a:srgbClr val="000000"/>
              </a:solidFill>
            </a:endParaRPr>
          </a:p>
          <a:p>
            <a:pPr marL="457200" lvl="0" indent="-317500" algn="l" rtl="0">
              <a:lnSpc>
                <a:spcPct val="100000"/>
              </a:lnSpc>
              <a:spcBef>
                <a:spcPts val="1600"/>
              </a:spcBef>
              <a:spcAft>
                <a:spcPts val="0"/>
              </a:spcAft>
              <a:buClr>
                <a:srgbClr val="000000"/>
              </a:buClr>
              <a:buSzPts val="1400"/>
              <a:buAutoNum type="arabicPeriod"/>
            </a:pPr>
            <a:r>
              <a:rPr lang="en-GB" sz="1400" dirty="0">
                <a:solidFill>
                  <a:srgbClr val="000000"/>
                </a:solidFill>
              </a:rPr>
              <a:t>Rubbish Cleaning: </a:t>
            </a:r>
            <a:r>
              <a:rPr lang="en-GB" sz="1400" dirty="0">
                <a:solidFill>
                  <a:srgbClr val="000000"/>
                </a:solidFill>
                <a:latin typeface="Arial"/>
                <a:ea typeface="Arial"/>
                <a:cs typeface="Arial"/>
                <a:sym typeface="Arial"/>
              </a:rPr>
              <a:t>a domain contains a fixed amount of rubbish and obstacles in fixed positions;</a:t>
            </a:r>
            <a:endParaRPr sz="1400" dirty="0">
              <a:solidFill>
                <a:srgbClr val="000000"/>
              </a:solidFill>
            </a:endParaRPr>
          </a:p>
          <a:p>
            <a:pPr marL="457200" lvl="0" indent="-317500" algn="l" rtl="0">
              <a:lnSpc>
                <a:spcPct val="100000"/>
              </a:lnSpc>
              <a:spcBef>
                <a:spcPts val="0"/>
              </a:spcBef>
              <a:spcAft>
                <a:spcPts val="0"/>
              </a:spcAft>
              <a:buClr>
                <a:srgbClr val="000000"/>
              </a:buClr>
              <a:buSzPts val="1400"/>
              <a:buAutoNum type="arabicPeriod"/>
            </a:pPr>
            <a:r>
              <a:rPr lang="en-GB" sz="1400" dirty="0">
                <a:solidFill>
                  <a:srgbClr val="000000"/>
                </a:solidFill>
              </a:rPr>
              <a:t>Victim Rescuing: </a:t>
            </a:r>
            <a:r>
              <a:rPr lang="en-GB" sz="1400" dirty="0">
                <a:solidFill>
                  <a:srgbClr val="000000"/>
                </a:solidFill>
                <a:latin typeface="Arial"/>
                <a:ea typeface="Arial"/>
                <a:cs typeface="Arial"/>
                <a:sym typeface="Arial"/>
              </a:rPr>
              <a:t>a domain contains a fixed amount of obstacles in fixed positions and a fixed number of victims moving dynamically.</a:t>
            </a:r>
            <a:endParaRPr sz="1400" dirty="0">
              <a:solidFill>
                <a:srgbClr val="000000"/>
              </a:solidFill>
              <a:latin typeface="Arial"/>
              <a:ea typeface="Arial"/>
              <a:cs typeface="Arial"/>
              <a:sym typeface="Arial"/>
            </a:endParaRPr>
          </a:p>
          <a:p>
            <a:pPr marL="0" lvl="0" indent="0" algn="l" rtl="0">
              <a:lnSpc>
                <a:spcPct val="100000"/>
              </a:lnSpc>
              <a:spcBef>
                <a:spcPts val="1600"/>
              </a:spcBef>
              <a:spcAft>
                <a:spcPts val="0"/>
              </a:spcAft>
              <a:buNone/>
            </a:pPr>
            <a:r>
              <a:rPr lang="en-GB" sz="1400" b="1" dirty="0">
                <a:solidFill>
                  <a:srgbClr val="000000"/>
                </a:solidFill>
                <a:latin typeface="Arial"/>
                <a:ea typeface="Arial"/>
                <a:cs typeface="Arial"/>
                <a:sym typeface="Arial"/>
              </a:rPr>
              <a:t>Two domain sizes:</a:t>
            </a:r>
            <a:endParaRPr sz="1400" b="1" dirty="0">
              <a:solidFill>
                <a:srgbClr val="000000"/>
              </a:solidFill>
              <a:latin typeface="Arial"/>
              <a:ea typeface="Arial"/>
              <a:cs typeface="Arial"/>
              <a:sym typeface="Arial"/>
            </a:endParaRPr>
          </a:p>
          <a:p>
            <a:pPr marL="457200" lvl="0" indent="-317500" algn="l" rtl="0">
              <a:lnSpc>
                <a:spcPct val="100000"/>
              </a:lnSpc>
              <a:spcBef>
                <a:spcPts val="1600"/>
              </a:spcBef>
              <a:spcAft>
                <a:spcPts val="0"/>
              </a:spcAft>
              <a:buClr>
                <a:srgbClr val="000000"/>
              </a:buClr>
              <a:buSzPts val="1400"/>
              <a:buFont typeface="Arial"/>
              <a:buAutoNum type="arabicPeriod"/>
            </a:pPr>
            <a:r>
              <a:rPr lang="en-GB" sz="1400" dirty="0">
                <a:solidFill>
                  <a:srgbClr val="000000"/>
                </a:solidFill>
                <a:latin typeface="Arial"/>
                <a:ea typeface="Arial"/>
                <a:cs typeface="Arial"/>
                <a:sym typeface="Arial"/>
              </a:rPr>
              <a:t>18x12 grids: 4 agents, 40 goals, 25 obstacles</a:t>
            </a:r>
            <a:endParaRPr sz="1400" dirty="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AutoNum type="arabicPeriod"/>
            </a:pPr>
            <a:r>
              <a:rPr lang="en-GB" sz="1400" dirty="0">
                <a:solidFill>
                  <a:srgbClr val="000000"/>
                </a:solidFill>
                <a:latin typeface="Arial"/>
                <a:ea typeface="Arial"/>
                <a:cs typeface="Arial"/>
                <a:sym typeface="Arial"/>
              </a:rPr>
              <a:t>24x16 grids: 6 agents, 60 goals, 45 obstacles</a:t>
            </a:r>
            <a:endParaRPr sz="1400" dirty="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Experiments</a:t>
            </a:r>
            <a:endParaRPr/>
          </a:p>
        </p:txBody>
      </p:sp>
      <p:sp>
        <p:nvSpPr>
          <p:cNvPr id="211" name="Google Shape;211;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400" b="1" dirty="0">
                <a:solidFill>
                  <a:srgbClr val="000000"/>
                </a:solidFill>
              </a:rPr>
              <a:t>Compared DTW with four benchmark methods:</a:t>
            </a:r>
            <a:endParaRPr sz="1400" b="1" dirty="0">
              <a:solidFill>
                <a:srgbClr val="000000"/>
              </a:solidFill>
            </a:endParaRPr>
          </a:p>
          <a:p>
            <a:pPr marL="457200" lvl="0" indent="-317500" algn="l" rtl="0">
              <a:lnSpc>
                <a:spcPct val="150000"/>
              </a:lnSpc>
              <a:spcBef>
                <a:spcPts val="1600"/>
              </a:spcBef>
              <a:spcAft>
                <a:spcPts val="0"/>
              </a:spcAft>
              <a:buClr>
                <a:srgbClr val="000000"/>
              </a:buClr>
              <a:buSzPts val="1400"/>
              <a:buAutoNum type="arabicPeriod"/>
            </a:pPr>
            <a:r>
              <a:rPr lang="en-GB" sz="1400" dirty="0">
                <a:solidFill>
                  <a:srgbClr val="000000"/>
                </a:solidFill>
              </a:rPr>
              <a:t>Random</a:t>
            </a:r>
            <a:r>
              <a:rPr lang="zh-CN" altLang="en-US" sz="1400" dirty="0">
                <a:solidFill>
                  <a:srgbClr val="000000"/>
                </a:solidFill>
              </a:rPr>
              <a:t> </a:t>
            </a:r>
            <a:r>
              <a:rPr lang="en-US" altLang="zh-CN" sz="1400" dirty="0">
                <a:solidFill>
                  <a:srgbClr val="000000"/>
                </a:solidFill>
              </a:rPr>
              <a:t>–</a:t>
            </a:r>
            <a:r>
              <a:rPr lang="zh-CN" altLang="en-US" sz="1400" dirty="0">
                <a:solidFill>
                  <a:srgbClr val="000000"/>
                </a:solidFill>
              </a:rPr>
              <a:t> </a:t>
            </a:r>
            <a:r>
              <a:rPr lang="en-US" altLang="zh-CN" sz="1400" dirty="0">
                <a:solidFill>
                  <a:srgbClr val="000000"/>
                </a:solidFill>
              </a:rPr>
              <a:t>Without</a:t>
            </a:r>
            <a:r>
              <a:rPr lang="zh-CN" altLang="en-US" sz="1400" dirty="0">
                <a:solidFill>
                  <a:srgbClr val="000000"/>
                </a:solidFill>
              </a:rPr>
              <a:t> </a:t>
            </a:r>
            <a:r>
              <a:rPr lang="en-US" altLang="zh-CN" sz="1400" dirty="0">
                <a:solidFill>
                  <a:srgbClr val="000000"/>
                </a:solidFill>
              </a:rPr>
              <a:t>Learning</a:t>
            </a:r>
            <a:r>
              <a:rPr lang="zh-CN" altLang="en-US" sz="1400" dirty="0">
                <a:solidFill>
                  <a:srgbClr val="000000"/>
                </a:solidFill>
              </a:rPr>
              <a:t> </a:t>
            </a:r>
            <a:r>
              <a:rPr lang="en-US" altLang="zh-CN" sz="1400" dirty="0">
                <a:solidFill>
                  <a:srgbClr val="000000"/>
                </a:solidFill>
              </a:rPr>
              <a:t>Capability</a:t>
            </a:r>
            <a:endParaRPr sz="1400" dirty="0">
              <a:solidFill>
                <a:srgbClr val="000000"/>
              </a:solidFill>
            </a:endParaRPr>
          </a:p>
          <a:p>
            <a:pPr marL="457200" lvl="0" indent="-317500" algn="l" rtl="0">
              <a:lnSpc>
                <a:spcPct val="150000"/>
              </a:lnSpc>
              <a:spcBef>
                <a:spcPts val="0"/>
              </a:spcBef>
              <a:spcAft>
                <a:spcPts val="0"/>
              </a:spcAft>
              <a:buClr>
                <a:srgbClr val="000000"/>
              </a:buClr>
              <a:buSzPts val="1400"/>
              <a:buAutoNum type="arabicPeriod"/>
            </a:pPr>
            <a:r>
              <a:rPr lang="en-GB" sz="1400" dirty="0">
                <a:solidFill>
                  <a:srgbClr val="000000"/>
                </a:solidFill>
              </a:rPr>
              <a:t>Multi-agent Reinforcement Learning (MRL)</a:t>
            </a:r>
            <a:r>
              <a:rPr lang="zh-CN" altLang="en-US" sz="1400" dirty="0">
                <a:solidFill>
                  <a:srgbClr val="000000"/>
                </a:solidFill>
              </a:rPr>
              <a:t> </a:t>
            </a:r>
            <a:r>
              <a:rPr lang="en-US" altLang="zh-CN" sz="1400" dirty="0">
                <a:solidFill>
                  <a:srgbClr val="000000"/>
                </a:solidFill>
              </a:rPr>
              <a:t>–</a:t>
            </a:r>
            <a:r>
              <a:rPr lang="zh-CN" altLang="en-US" sz="1400" dirty="0">
                <a:solidFill>
                  <a:srgbClr val="000000"/>
                </a:solidFill>
              </a:rPr>
              <a:t> </a:t>
            </a:r>
            <a:r>
              <a:rPr lang="en-US" altLang="zh-CN" sz="1400" dirty="0">
                <a:solidFill>
                  <a:srgbClr val="000000"/>
                </a:solidFill>
              </a:rPr>
              <a:t>Basic</a:t>
            </a:r>
            <a:r>
              <a:rPr lang="zh-CN" altLang="en-US" sz="1400" dirty="0">
                <a:solidFill>
                  <a:srgbClr val="000000"/>
                </a:solidFill>
              </a:rPr>
              <a:t> </a:t>
            </a:r>
            <a:r>
              <a:rPr lang="en-US" altLang="zh-CN" sz="1400" dirty="0">
                <a:solidFill>
                  <a:srgbClr val="000000"/>
                </a:solidFill>
              </a:rPr>
              <a:t>MRL</a:t>
            </a:r>
            <a:endParaRPr sz="1400" dirty="0">
              <a:solidFill>
                <a:srgbClr val="000000"/>
              </a:solidFill>
            </a:endParaRPr>
          </a:p>
          <a:p>
            <a:pPr marL="457200" lvl="0" indent="-317500" algn="l" rtl="0">
              <a:lnSpc>
                <a:spcPct val="150000"/>
              </a:lnSpc>
              <a:spcBef>
                <a:spcPts val="0"/>
              </a:spcBef>
              <a:spcAft>
                <a:spcPts val="0"/>
              </a:spcAft>
              <a:buClr>
                <a:srgbClr val="000000"/>
              </a:buClr>
              <a:buSzPts val="1400"/>
              <a:buAutoNum type="arabicPeriod"/>
            </a:pPr>
            <a:r>
              <a:rPr lang="en-GB" sz="1400" dirty="0">
                <a:solidFill>
                  <a:srgbClr val="000000"/>
                </a:solidFill>
              </a:rPr>
              <a:t>Transfer Learning (TL)</a:t>
            </a:r>
            <a:r>
              <a:rPr lang="zh-CN" altLang="en-US" sz="1400" dirty="0">
                <a:solidFill>
                  <a:srgbClr val="000000"/>
                </a:solidFill>
              </a:rPr>
              <a:t> </a:t>
            </a:r>
            <a:r>
              <a:rPr lang="en-US" altLang="zh-CN" sz="1400" dirty="0">
                <a:solidFill>
                  <a:srgbClr val="000000"/>
                </a:solidFill>
              </a:rPr>
              <a:t>–</a:t>
            </a:r>
            <a:r>
              <a:rPr lang="zh-CN" altLang="en-US" sz="1400" dirty="0">
                <a:solidFill>
                  <a:srgbClr val="000000"/>
                </a:solidFill>
              </a:rPr>
              <a:t> </a:t>
            </a:r>
            <a:r>
              <a:rPr lang="en-US" altLang="zh-CN" sz="1400" dirty="0">
                <a:solidFill>
                  <a:srgbClr val="000000"/>
                </a:solidFill>
              </a:rPr>
              <a:t>Basic</a:t>
            </a:r>
            <a:r>
              <a:rPr lang="zh-CN" altLang="en-US" sz="1400" dirty="0">
                <a:solidFill>
                  <a:srgbClr val="000000"/>
                </a:solidFill>
              </a:rPr>
              <a:t> </a:t>
            </a:r>
            <a:r>
              <a:rPr lang="en-US" altLang="zh-CN" sz="1400" dirty="0">
                <a:solidFill>
                  <a:srgbClr val="000000"/>
                </a:solidFill>
              </a:rPr>
              <a:t>Knowledge</a:t>
            </a:r>
            <a:r>
              <a:rPr lang="zh-CN" altLang="en-US" sz="1400" dirty="0">
                <a:solidFill>
                  <a:srgbClr val="000000"/>
                </a:solidFill>
              </a:rPr>
              <a:t> </a:t>
            </a:r>
            <a:r>
              <a:rPr lang="en-US" altLang="zh-CN" sz="1400" dirty="0">
                <a:solidFill>
                  <a:srgbClr val="000000"/>
                </a:solidFill>
              </a:rPr>
              <a:t>Transfer</a:t>
            </a:r>
            <a:endParaRPr sz="1400" dirty="0">
              <a:solidFill>
                <a:srgbClr val="000000"/>
              </a:solidFill>
            </a:endParaRPr>
          </a:p>
          <a:p>
            <a:pPr marL="457200" lvl="0" indent="-317500" algn="l" rtl="0">
              <a:lnSpc>
                <a:spcPct val="150000"/>
              </a:lnSpc>
              <a:spcBef>
                <a:spcPts val="0"/>
              </a:spcBef>
              <a:spcAft>
                <a:spcPts val="0"/>
              </a:spcAft>
              <a:buClr>
                <a:srgbClr val="000000"/>
              </a:buClr>
              <a:buSzPts val="1400"/>
              <a:buAutoNum type="arabicPeriod"/>
            </a:pPr>
            <a:r>
              <a:rPr lang="en-GB" sz="1400" dirty="0">
                <a:solidFill>
                  <a:srgbClr val="000000"/>
                </a:solidFill>
              </a:rPr>
              <a:t>Transfer with Relevance Weights (TW)</a:t>
            </a:r>
            <a:r>
              <a:rPr lang="zh-CN" altLang="en-US" sz="1400" dirty="0">
                <a:solidFill>
                  <a:srgbClr val="000000"/>
                </a:solidFill>
              </a:rPr>
              <a:t> </a:t>
            </a:r>
            <a:r>
              <a:rPr lang="en-US" altLang="zh-CN" sz="1400" dirty="0">
                <a:solidFill>
                  <a:srgbClr val="000000"/>
                </a:solidFill>
              </a:rPr>
              <a:t>–</a:t>
            </a:r>
            <a:r>
              <a:rPr lang="zh-CN" altLang="en-US" sz="1400" dirty="0">
                <a:solidFill>
                  <a:srgbClr val="000000"/>
                </a:solidFill>
              </a:rPr>
              <a:t> </a:t>
            </a:r>
            <a:r>
              <a:rPr lang="en-US" altLang="zh-CN" sz="1400" dirty="0">
                <a:solidFill>
                  <a:srgbClr val="000000"/>
                </a:solidFill>
              </a:rPr>
              <a:t>Without</a:t>
            </a:r>
            <a:r>
              <a:rPr lang="zh-CN" altLang="en-US" sz="1400" dirty="0">
                <a:solidFill>
                  <a:srgbClr val="000000"/>
                </a:solidFill>
              </a:rPr>
              <a:t> </a:t>
            </a:r>
            <a:r>
              <a:rPr lang="en-US" altLang="zh-CN" sz="1400" dirty="0">
                <a:solidFill>
                  <a:srgbClr val="000000"/>
                </a:solidFill>
              </a:rPr>
              <a:t>Differential</a:t>
            </a:r>
            <a:r>
              <a:rPr lang="zh-CN" altLang="en-US" sz="1400" dirty="0">
                <a:solidFill>
                  <a:srgbClr val="000000"/>
                </a:solidFill>
              </a:rPr>
              <a:t> </a:t>
            </a:r>
            <a:r>
              <a:rPr lang="en-US" altLang="zh-CN" sz="1400" dirty="0">
                <a:solidFill>
                  <a:srgbClr val="000000"/>
                </a:solidFill>
              </a:rPr>
              <a:t>Noise</a:t>
            </a:r>
            <a:endParaRPr sz="14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Char char="●"/>
            </a:pPr>
            <a:r>
              <a:rPr lang="en-GB" sz="1400" dirty="0">
                <a:solidFill>
                  <a:srgbClr val="000000"/>
                </a:solidFill>
              </a:rPr>
              <a:t>Introduction</a:t>
            </a:r>
            <a:endParaRPr sz="1400" dirty="0">
              <a:solidFill>
                <a:srgbClr val="000000"/>
              </a:solidFill>
            </a:endParaRPr>
          </a:p>
          <a:p>
            <a:pPr marL="457200" lvl="0" indent="-317500" algn="l" rtl="0">
              <a:lnSpc>
                <a:spcPct val="150000"/>
              </a:lnSpc>
              <a:spcBef>
                <a:spcPts val="0"/>
              </a:spcBef>
              <a:spcAft>
                <a:spcPts val="0"/>
              </a:spcAft>
              <a:buClr>
                <a:srgbClr val="000000"/>
              </a:buClr>
              <a:buSzPts val="1400"/>
              <a:buChar char="●"/>
            </a:pPr>
            <a:r>
              <a:rPr lang="en-GB" sz="1400" dirty="0">
                <a:solidFill>
                  <a:srgbClr val="000000"/>
                </a:solidFill>
              </a:rPr>
              <a:t>Challenges &amp; Contributions</a:t>
            </a:r>
            <a:endParaRPr sz="1400" dirty="0">
              <a:solidFill>
                <a:srgbClr val="000000"/>
              </a:solidFill>
            </a:endParaRPr>
          </a:p>
          <a:p>
            <a:pPr marL="457200" lvl="0" indent="-317500" algn="l" rtl="0">
              <a:lnSpc>
                <a:spcPct val="150000"/>
              </a:lnSpc>
              <a:spcBef>
                <a:spcPts val="0"/>
              </a:spcBef>
              <a:spcAft>
                <a:spcPts val="0"/>
              </a:spcAft>
              <a:buClr>
                <a:srgbClr val="000000"/>
              </a:buClr>
              <a:buSzPts val="1400"/>
              <a:buChar char="●"/>
            </a:pPr>
            <a:r>
              <a:rPr lang="en-GB" sz="1400" dirty="0">
                <a:solidFill>
                  <a:srgbClr val="000000"/>
                </a:solidFill>
              </a:rPr>
              <a:t>Method</a:t>
            </a:r>
            <a:endParaRPr sz="1400" dirty="0">
              <a:solidFill>
                <a:srgbClr val="000000"/>
              </a:solidFill>
            </a:endParaRPr>
          </a:p>
          <a:p>
            <a:pPr marL="457200" lvl="0" indent="-317500" algn="l" rtl="0">
              <a:lnSpc>
                <a:spcPct val="150000"/>
              </a:lnSpc>
              <a:spcBef>
                <a:spcPts val="0"/>
              </a:spcBef>
              <a:spcAft>
                <a:spcPts val="0"/>
              </a:spcAft>
              <a:buClr>
                <a:srgbClr val="000000"/>
              </a:buClr>
              <a:buSzPts val="1400"/>
              <a:buChar char="●"/>
            </a:pPr>
            <a:r>
              <a:rPr lang="en-GB" sz="1400" dirty="0">
                <a:solidFill>
                  <a:srgbClr val="000000"/>
                </a:solidFill>
              </a:rPr>
              <a:t>Experiments</a:t>
            </a:r>
            <a:endParaRPr sz="1400" dirty="0">
              <a:solidFill>
                <a:srgbClr val="000000"/>
              </a:solidFill>
            </a:endParaRPr>
          </a:p>
          <a:p>
            <a:pPr marL="457200" lvl="0" indent="-317500" algn="l" rtl="0">
              <a:lnSpc>
                <a:spcPct val="150000"/>
              </a:lnSpc>
              <a:spcBef>
                <a:spcPts val="0"/>
              </a:spcBef>
              <a:spcAft>
                <a:spcPts val="0"/>
              </a:spcAft>
              <a:buClr>
                <a:srgbClr val="000000"/>
              </a:buClr>
              <a:buSzPts val="1400"/>
              <a:buChar char="●"/>
            </a:pPr>
            <a:r>
              <a:rPr lang="en-GB" sz="1400" dirty="0">
                <a:solidFill>
                  <a:srgbClr val="000000"/>
                </a:solidFill>
              </a:rPr>
              <a:t>Conclusion</a:t>
            </a:r>
            <a:endParaRPr sz="14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Experiments</a:t>
            </a:r>
            <a:endParaRPr/>
          </a:p>
        </p:txBody>
      </p:sp>
      <p:sp>
        <p:nvSpPr>
          <p:cNvPr id="217" name="Google Shape;217;p33"/>
          <p:cNvSpPr txBox="1">
            <a:spLocks noGrp="1"/>
          </p:cNvSpPr>
          <p:nvPr>
            <p:ph type="body" idx="1"/>
          </p:nvPr>
        </p:nvSpPr>
        <p:spPr>
          <a:xfrm>
            <a:off x="729450" y="2078875"/>
            <a:ext cx="2206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rgbClr val="000000"/>
                </a:solidFill>
              </a:rPr>
              <a:t>TW was 2%~4.5% fewer than MRL and 40%~54% fewer than Random. </a:t>
            </a:r>
            <a:endParaRPr sz="1400">
              <a:solidFill>
                <a:srgbClr val="000000"/>
              </a:solidFill>
            </a:endParaRPr>
          </a:p>
          <a:p>
            <a:pPr marL="0" lvl="0" indent="0" algn="l" rtl="0">
              <a:spcBef>
                <a:spcPts val="0"/>
              </a:spcBef>
              <a:spcAft>
                <a:spcPts val="0"/>
              </a:spcAft>
              <a:buClr>
                <a:srgbClr val="000000"/>
              </a:buClr>
              <a:buSzPts val="1100"/>
              <a:buFont typeface="Arial"/>
              <a:buNone/>
            </a:pPr>
            <a:endParaRPr sz="1400">
              <a:solidFill>
                <a:srgbClr val="000000"/>
              </a:solidFill>
            </a:endParaRPr>
          </a:p>
          <a:p>
            <a:pPr marL="0" lvl="0" indent="0" algn="l" rtl="0">
              <a:spcBef>
                <a:spcPts val="0"/>
              </a:spcBef>
              <a:spcAft>
                <a:spcPts val="0"/>
              </a:spcAft>
              <a:buNone/>
            </a:pPr>
            <a:r>
              <a:rPr lang="en-GB" sz="1400">
                <a:solidFill>
                  <a:srgbClr val="000000"/>
                </a:solidFill>
              </a:rPr>
              <a:t>DTW was 8.5% ~9.5% fewer than MRL and 44% ~56% fewer than Random. </a:t>
            </a:r>
            <a:endParaRPr sz="1400">
              <a:solidFill>
                <a:srgbClr val="000000"/>
              </a:solidFill>
            </a:endParaRPr>
          </a:p>
          <a:p>
            <a:pPr marL="0" lvl="0" indent="0" algn="l" rtl="0">
              <a:spcBef>
                <a:spcPts val="0"/>
              </a:spcBef>
              <a:spcAft>
                <a:spcPts val="0"/>
              </a:spcAft>
              <a:buClr>
                <a:srgbClr val="000000"/>
              </a:buClr>
              <a:buSzPts val="1100"/>
              <a:buFont typeface="Arial"/>
              <a:buNone/>
            </a:pPr>
            <a:endParaRPr sz="1400">
              <a:solidFill>
                <a:srgbClr val="000000"/>
              </a:solidFill>
            </a:endParaRPr>
          </a:p>
          <a:p>
            <a:pPr marL="0" lvl="0" indent="0" algn="l" rtl="0">
              <a:spcBef>
                <a:spcPts val="0"/>
              </a:spcBef>
              <a:spcAft>
                <a:spcPts val="0"/>
              </a:spcAft>
              <a:buNone/>
            </a:pPr>
            <a:r>
              <a:rPr lang="en-GB" sz="1400">
                <a:solidFill>
                  <a:srgbClr val="000000"/>
                </a:solidFill>
              </a:rPr>
              <a:t>DTW also costed 5% fewer steps than TW.</a:t>
            </a:r>
            <a:endParaRPr sz="1400">
              <a:solidFill>
                <a:srgbClr val="000000"/>
              </a:solidFill>
            </a:endParaRPr>
          </a:p>
        </p:txBody>
      </p:sp>
      <p:pic>
        <p:nvPicPr>
          <p:cNvPr id="218" name="Google Shape;218;p33"/>
          <p:cNvPicPr preferRelativeResize="0"/>
          <p:nvPr/>
        </p:nvPicPr>
        <p:blipFill>
          <a:blip r:embed="rId3">
            <a:alphaModFix/>
          </a:blip>
          <a:stretch>
            <a:fillRect/>
          </a:stretch>
        </p:blipFill>
        <p:spPr>
          <a:xfrm>
            <a:off x="2883851" y="2078873"/>
            <a:ext cx="5661650" cy="2874150"/>
          </a:xfrm>
          <a:prstGeom prst="rect">
            <a:avLst/>
          </a:prstGeom>
          <a:noFill/>
          <a:ln>
            <a:noFill/>
          </a:ln>
        </p:spPr>
      </p:pic>
      <p:pic>
        <p:nvPicPr>
          <p:cNvPr id="219" name="Google Shape;219;p33"/>
          <p:cNvPicPr preferRelativeResize="0"/>
          <p:nvPr/>
        </p:nvPicPr>
        <p:blipFill>
          <a:blip r:embed="rId4">
            <a:alphaModFix/>
          </a:blip>
          <a:stretch>
            <a:fillRect/>
          </a:stretch>
        </p:blipFill>
        <p:spPr>
          <a:xfrm>
            <a:off x="2936000" y="616925"/>
            <a:ext cx="5609502" cy="147566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a:t>
            </a:r>
            <a:endParaRPr/>
          </a:p>
        </p:txBody>
      </p:sp>
      <p:sp>
        <p:nvSpPr>
          <p:cNvPr id="225" name="Google Shape;225;p34"/>
          <p:cNvSpPr txBox="1">
            <a:spLocks noGrp="1"/>
          </p:cNvSpPr>
          <p:nvPr>
            <p:ph type="body" idx="1"/>
          </p:nvPr>
        </p:nvSpPr>
        <p:spPr>
          <a:xfrm>
            <a:off x="729450" y="2078875"/>
            <a:ext cx="7813800" cy="2261100"/>
          </a:xfrm>
          <a:prstGeom prst="rect">
            <a:avLst/>
          </a:prstGeom>
        </p:spPr>
        <p:txBody>
          <a:bodyPr spcFirstLastPara="1" wrap="square" lIns="91425" tIns="91425" rIns="91425" bIns="91425" anchor="t" anchorCtr="0">
            <a:noAutofit/>
          </a:bodyPr>
          <a:lstStyle/>
          <a:p>
            <a:pPr marL="482600" lvl="0" indent="-342900" algn="l" rtl="0">
              <a:spcBef>
                <a:spcPts val="0"/>
              </a:spcBef>
              <a:spcAft>
                <a:spcPts val="0"/>
              </a:spcAft>
              <a:buClr>
                <a:srgbClr val="000000"/>
              </a:buClr>
              <a:buSzPts val="1400"/>
              <a:buFont typeface="+mj-lt"/>
              <a:buAutoNum type="arabicPeriod"/>
            </a:pPr>
            <a:r>
              <a:rPr lang="en-GB" sz="1400" dirty="0">
                <a:solidFill>
                  <a:srgbClr val="000000"/>
                </a:solidFill>
              </a:rPr>
              <a:t>To our knowledge, this method is the first to jointly apply differential noise and relevance weights to knowledge transfer among multiple players in a partially-observable environment. </a:t>
            </a:r>
            <a:endParaRPr sz="1400" dirty="0">
              <a:solidFill>
                <a:srgbClr val="000000"/>
              </a:solidFill>
            </a:endParaRPr>
          </a:p>
          <a:p>
            <a:pPr marL="800100" lvl="0" indent="-342900" algn="l" rtl="0">
              <a:spcBef>
                <a:spcPts val="0"/>
              </a:spcBef>
              <a:spcAft>
                <a:spcPts val="0"/>
              </a:spcAft>
              <a:buFont typeface="+mj-lt"/>
              <a:buAutoNum type="arabicPeriod"/>
            </a:pPr>
            <a:endParaRPr sz="1400" dirty="0">
              <a:solidFill>
                <a:srgbClr val="000000"/>
              </a:solidFill>
            </a:endParaRPr>
          </a:p>
          <a:p>
            <a:pPr marL="482600" lvl="0" indent="-342900" algn="l" rtl="0">
              <a:spcBef>
                <a:spcPts val="0"/>
              </a:spcBef>
              <a:spcAft>
                <a:spcPts val="0"/>
              </a:spcAft>
              <a:buClr>
                <a:srgbClr val="000000"/>
              </a:buClr>
              <a:buSzPts val="1400"/>
              <a:buFont typeface="+mj-lt"/>
              <a:buAutoNum type="arabicPeriod"/>
            </a:pPr>
            <a:r>
              <a:rPr lang="en-GB" sz="1400" dirty="0">
                <a:solidFill>
                  <a:srgbClr val="000000"/>
                </a:solidFill>
              </a:rPr>
              <a:t>Compared to existing methods, DTW enables to not only augment the sample sizes but also further improve the robustness of negative transfer.</a:t>
            </a:r>
            <a:endParaRPr sz="1400" dirty="0">
              <a:solidFill>
                <a:srgbClr val="000000"/>
              </a:solidFill>
            </a:endParaRPr>
          </a:p>
          <a:p>
            <a:pPr marL="342900" lvl="0" indent="-342900" algn="l" rtl="0">
              <a:spcBef>
                <a:spcPts val="0"/>
              </a:spcBef>
              <a:spcAft>
                <a:spcPts val="1600"/>
              </a:spcAft>
              <a:buFont typeface="+mj-lt"/>
              <a:buAutoNum type="arabicPeriod"/>
            </a:pPr>
            <a:endParaRPr sz="14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1A1A1A"/>
              </a:buClr>
              <a:buSzPts val="1400"/>
              <a:buChar char="●"/>
            </a:pPr>
            <a:r>
              <a:rPr lang="en-GB" sz="1400" dirty="0">
                <a:solidFill>
                  <a:srgbClr val="1A1A1A"/>
                </a:solidFill>
              </a:rPr>
              <a:t>Multi-agent reinforcement learning (MRL) is a learning process that enables multiple participants to learn appropriate behaviours in an interactive environment.</a:t>
            </a:r>
            <a:endParaRPr sz="1400" dirty="0">
              <a:solidFill>
                <a:srgbClr val="1A1A1A"/>
              </a:solidFill>
            </a:endParaRPr>
          </a:p>
          <a:p>
            <a:pPr marL="457200" lvl="0" indent="-317500" algn="l" rtl="0">
              <a:lnSpc>
                <a:spcPct val="150000"/>
              </a:lnSpc>
              <a:spcBef>
                <a:spcPts val="0"/>
              </a:spcBef>
              <a:spcAft>
                <a:spcPts val="0"/>
              </a:spcAft>
              <a:buClr>
                <a:srgbClr val="1A1A1A"/>
              </a:buClr>
              <a:buSzPts val="1400"/>
              <a:buChar char="●"/>
            </a:pPr>
            <a:r>
              <a:rPr lang="en-GB" sz="1400" dirty="0">
                <a:solidFill>
                  <a:srgbClr val="1A1A1A"/>
                </a:solidFill>
              </a:rPr>
              <a:t>One of the essential aspects in MRL is to improve the learning performance.</a:t>
            </a:r>
            <a:endParaRPr sz="1400" dirty="0">
              <a:solidFill>
                <a:srgbClr val="1A1A1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25450" indent="-285750">
              <a:lnSpc>
                <a:spcPct val="150000"/>
              </a:lnSpc>
              <a:buClr>
                <a:srgbClr val="1A1A1A"/>
              </a:buClr>
              <a:buSzPts val="1400"/>
            </a:pPr>
            <a:r>
              <a:rPr lang="en-AU" sz="1400" dirty="0">
                <a:solidFill>
                  <a:schemeClr val="bg2"/>
                </a:solidFill>
              </a:rPr>
              <a:t>Transfer learning (TL) is one of the popular methods to speed up MRL algorithms by using the samples collected from the source to train the agents in the environment.</a:t>
            </a:r>
            <a:endParaRPr lang="en-GB" sz="1400" dirty="0">
              <a:solidFill>
                <a:schemeClr val="bg2"/>
              </a:solidFill>
            </a:endParaRPr>
          </a:p>
          <a:p>
            <a:pPr marL="425450" indent="-285750">
              <a:lnSpc>
                <a:spcPct val="150000"/>
              </a:lnSpc>
              <a:buClr>
                <a:srgbClr val="1A1A1A"/>
              </a:buClr>
              <a:buSzPts val="1400"/>
            </a:pPr>
            <a:r>
              <a:rPr lang="en-GB" sz="1400" dirty="0">
                <a:solidFill>
                  <a:schemeClr val="bg2"/>
                </a:solidFill>
              </a:rPr>
              <a:t>Transfer learning is a research problem in machine learning that focuses on storing knowledge gained while solving one problem and applying it to a different but related problem.</a:t>
            </a:r>
            <a:endParaRPr sz="1400"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Challenges</a:t>
            </a:r>
            <a:endParaRPr/>
          </a:p>
        </p:txBody>
      </p:sp>
      <p:sp>
        <p:nvSpPr>
          <p:cNvPr id="123" name="Google Shape;123;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400">
                <a:solidFill>
                  <a:srgbClr val="000000"/>
                </a:solidFill>
              </a:rPr>
              <a:t>However, the existing methods consider the problem in a more ideal condition. Thus, there are three challenges for the existing methods when applying TL to MRL to solve a realistic problem:</a:t>
            </a:r>
            <a:endParaRPr sz="1400">
              <a:solidFill>
                <a:srgbClr val="000000"/>
              </a:solidFill>
            </a:endParaRPr>
          </a:p>
          <a:p>
            <a:pPr marL="457200" lvl="0" indent="-317500" algn="l" rtl="0">
              <a:lnSpc>
                <a:spcPct val="150000"/>
              </a:lnSpc>
              <a:spcBef>
                <a:spcPts val="1600"/>
              </a:spcBef>
              <a:spcAft>
                <a:spcPts val="0"/>
              </a:spcAft>
              <a:buClr>
                <a:srgbClr val="000000"/>
              </a:buClr>
              <a:buSzPts val="1400"/>
              <a:buAutoNum type="arabicPeriod"/>
            </a:pPr>
            <a:r>
              <a:rPr lang="en-GB" sz="1400">
                <a:solidFill>
                  <a:srgbClr val="000000"/>
                </a:solidFill>
              </a:rPr>
              <a:t>Environment complexity</a:t>
            </a:r>
            <a:endParaRPr sz="1400">
              <a:solidFill>
                <a:srgbClr val="000000"/>
              </a:solidFill>
            </a:endParaRPr>
          </a:p>
          <a:p>
            <a:pPr marL="457200" lvl="0" indent="-317500" algn="l" rtl="0">
              <a:lnSpc>
                <a:spcPct val="150000"/>
              </a:lnSpc>
              <a:spcBef>
                <a:spcPts val="0"/>
              </a:spcBef>
              <a:spcAft>
                <a:spcPts val="0"/>
              </a:spcAft>
              <a:buClr>
                <a:srgbClr val="000000"/>
              </a:buClr>
              <a:buSzPts val="1400"/>
              <a:buAutoNum type="arabicPeriod"/>
            </a:pPr>
            <a:r>
              <a:rPr lang="en-GB" sz="1400">
                <a:solidFill>
                  <a:srgbClr val="000000"/>
                </a:solidFill>
              </a:rPr>
              <a:t>Size of sample set</a:t>
            </a:r>
            <a:endParaRPr sz="1400">
              <a:solidFill>
                <a:srgbClr val="000000"/>
              </a:solidFill>
            </a:endParaRPr>
          </a:p>
          <a:p>
            <a:pPr marL="457200" lvl="0" indent="-317500" algn="l" rtl="0">
              <a:lnSpc>
                <a:spcPct val="150000"/>
              </a:lnSpc>
              <a:spcBef>
                <a:spcPts val="0"/>
              </a:spcBef>
              <a:spcAft>
                <a:spcPts val="0"/>
              </a:spcAft>
              <a:buClr>
                <a:srgbClr val="000000"/>
              </a:buClr>
              <a:buSzPts val="1400"/>
              <a:buAutoNum type="arabicPeriod"/>
            </a:pPr>
            <a:r>
              <a:rPr lang="en-GB" sz="1400">
                <a:solidFill>
                  <a:srgbClr val="000000"/>
                </a:solidFill>
              </a:rPr>
              <a:t>Negative transfer</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Challenge 1 - Environment Complexity</a:t>
            </a:r>
            <a:endParaRPr/>
          </a:p>
        </p:txBody>
      </p:sp>
      <p:sp>
        <p:nvSpPr>
          <p:cNvPr id="129" name="Google Shape;129;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400" dirty="0">
                <a:solidFill>
                  <a:srgbClr val="000000"/>
                </a:solidFill>
              </a:rPr>
              <a:t>The existing methods apply TL to MRL in a fully observable environment with a MDP model(S, A, P, R). </a:t>
            </a:r>
            <a:endParaRPr sz="1400" dirty="0">
              <a:solidFill>
                <a:srgbClr val="000000"/>
              </a:solidFill>
            </a:endParaRPr>
          </a:p>
          <a:p>
            <a:pPr marL="0" lvl="0" indent="0" algn="l" rtl="0">
              <a:lnSpc>
                <a:spcPct val="150000"/>
              </a:lnSpc>
              <a:spcBef>
                <a:spcPts val="1600"/>
              </a:spcBef>
              <a:spcAft>
                <a:spcPts val="1600"/>
              </a:spcAft>
              <a:buNone/>
            </a:pPr>
            <a:r>
              <a:rPr lang="en-GB" sz="1400" dirty="0">
                <a:solidFill>
                  <a:srgbClr val="000000"/>
                </a:solidFill>
              </a:rPr>
              <a:t>However, a real-world environment can be much more complex, such as partially observable condition.</a:t>
            </a:r>
            <a:endParaRPr sz="1400"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Challenge 2 - Size of Sample Set</a:t>
            </a:r>
            <a:endParaRPr/>
          </a:p>
        </p:txBody>
      </p:sp>
      <p:sp>
        <p:nvSpPr>
          <p:cNvPr id="135" name="Google Shape;135;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400" dirty="0">
                <a:solidFill>
                  <a:srgbClr val="000000"/>
                </a:solidFill>
              </a:rPr>
              <a:t>The existing methods assume that samples has been pre-collected before transfer learning. One of the main works for most existing methods is to identify the similarity between samples and target and then to define the transfer method.</a:t>
            </a:r>
            <a:endParaRPr sz="1400" dirty="0">
              <a:solidFill>
                <a:srgbClr val="000000"/>
              </a:solidFill>
            </a:endParaRPr>
          </a:p>
          <a:p>
            <a:pPr marL="0" lvl="0" indent="0" algn="l" rtl="0">
              <a:lnSpc>
                <a:spcPct val="150000"/>
              </a:lnSpc>
              <a:spcBef>
                <a:spcPts val="1600"/>
              </a:spcBef>
              <a:spcAft>
                <a:spcPts val="1600"/>
              </a:spcAft>
              <a:buNone/>
            </a:pPr>
            <a:r>
              <a:rPr lang="en-GB" sz="1400" dirty="0">
                <a:solidFill>
                  <a:srgbClr val="000000"/>
                </a:solidFill>
              </a:rPr>
              <a:t>However, for most real-world environments, especially an unknown environment, the samples are rare and difficult to be pre-collected.</a:t>
            </a:r>
            <a:endParaRPr sz="1400"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Challenge 3 - Negative Transfer</a:t>
            </a:r>
            <a:endParaRPr/>
          </a:p>
        </p:txBody>
      </p:sp>
      <p:sp>
        <p:nvSpPr>
          <p:cNvPr id="141" name="Google Shape;141;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solidFill>
                  <a:srgbClr val="1A1A1A"/>
                </a:solidFill>
              </a:rPr>
              <a:t>Negative transfer is a critical challenge for all the transfer learning methods, which is the interference of the previous knowledge with new learning tasks, where one set of events could hurt performance on related tasks.</a:t>
            </a:r>
            <a:endParaRPr sz="1400" dirty="0">
              <a:solidFill>
                <a:srgbClr val="1A1A1A"/>
              </a:solidFill>
            </a:endParaRPr>
          </a:p>
          <a:p>
            <a:pPr marL="0" lvl="0" indent="0" algn="l" rtl="0">
              <a:spcBef>
                <a:spcPts val="1600"/>
              </a:spcBef>
              <a:spcAft>
                <a:spcPts val="0"/>
              </a:spcAft>
              <a:buNone/>
            </a:pPr>
            <a:r>
              <a:rPr lang="en-GB" sz="1400" dirty="0">
                <a:solidFill>
                  <a:srgbClr val="1A1A1A"/>
                </a:solidFill>
              </a:rPr>
              <a:t>Numerous existing methods attempt to improve the robustness of negative transfer, and adding relevance weights is one of the effective ways.</a:t>
            </a:r>
            <a:endParaRPr sz="1400" dirty="0">
              <a:solidFill>
                <a:srgbClr val="1A1A1A"/>
              </a:solidFill>
            </a:endParaRPr>
          </a:p>
          <a:p>
            <a:pPr marL="0" lvl="0" indent="0" algn="l" rtl="0">
              <a:spcBef>
                <a:spcPts val="1600"/>
              </a:spcBef>
              <a:spcAft>
                <a:spcPts val="1600"/>
              </a:spcAft>
              <a:buNone/>
            </a:pPr>
            <a:r>
              <a:rPr lang="en-GB" sz="1400" dirty="0">
                <a:solidFill>
                  <a:srgbClr val="1A1A1A"/>
                </a:solidFill>
              </a:rPr>
              <a:t>However, in a complex environment, adding relevance weight is still not enough to reduce the interference of negative transfer.</a:t>
            </a:r>
            <a:endParaRPr sz="1400" dirty="0">
              <a:solidFill>
                <a:srgbClr val="1A1A1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Contributions</a:t>
            </a:r>
            <a:endParaRPr/>
          </a:p>
        </p:txBody>
      </p:sp>
      <p:sp>
        <p:nvSpPr>
          <p:cNvPr id="147" name="Google Shape;147;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400" dirty="0">
                <a:solidFill>
                  <a:srgbClr val="000000"/>
                </a:solidFill>
              </a:rPr>
              <a:t>To overcome these three challenges, we proposed a novel TL method for MRL, called differential knowledge transfer with relevance weights (denoted as DTW). It has the features as follows:</a:t>
            </a:r>
            <a:endParaRPr sz="1400" dirty="0">
              <a:solidFill>
                <a:srgbClr val="000000"/>
              </a:solidFill>
            </a:endParaRPr>
          </a:p>
          <a:p>
            <a:pPr marL="457200" lvl="0" indent="-317500" algn="l" rtl="0">
              <a:lnSpc>
                <a:spcPct val="150000"/>
              </a:lnSpc>
              <a:spcBef>
                <a:spcPts val="1600"/>
              </a:spcBef>
              <a:spcAft>
                <a:spcPts val="0"/>
              </a:spcAft>
              <a:buClr>
                <a:srgbClr val="000000"/>
              </a:buClr>
              <a:buSzPts val="1400"/>
              <a:buAutoNum type="arabicPeriod"/>
            </a:pPr>
            <a:r>
              <a:rPr lang="en-GB" sz="1400" dirty="0">
                <a:solidFill>
                  <a:srgbClr val="000000"/>
                </a:solidFill>
              </a:rPr>
              <a:t>Our method is applicable in a partially observable environment.</a:t>
            </a:r>
            <a:endParaRPr sz="1400" dirty="0">
              <a:solidFill>
                <a:srgbClr val="000000"/>
              </a:solidFill>
            </a:endParaRPr>
          </a:p>
          <a:p>
            <a:pPr marL="457200" lvl="0" indent="-317500" algn="l" rtl="0">
              <a:lnSpc>
                <a:spcPct val="150000"/>
              </a:lnSpc>
              <a:spcBef>
                <a:spcPts val="1600"/>
              </a:spcBef>
              <a:spcAft>
                <a:spcPts val="0"/>
              </a:spcAft>
              <a:buClr>
                <a:srgbClr val="000000"/>
              </a:buClr>
              <a:buSzPts val="1400"/>
              <a:buAutoNum type="arabicPeriod"/>
            </a:pPr>
            <a:r>
              <a:rPr lang="en-GB" sz="1400" dirty="0">
                <a:solidFill>
                  <a:srgbClr val="000000"/>
                </a:solidFill>
              </a:rPr>
              <a:t>Our method transfers knowledge simultaneously in MRL algorithm, which means that it does not require to pre-collect samples.</a:t>
            </a:r>
            <a:endParaRPr sz="1400" dirty="0">
              <a:solidFill>
                <a:srgbClr val="000000"/>
              </a:solidFill>
            </a:endParaRPr>
          </a:p>
          <a:p>
            <a:pPr marL="457200" lvl="0" indent="-317500" algn="l" rtl="0">
              <a:lnSpc>
                <a:spcPct val="150000"/>
              </a:lnSpc>
              <a:spcBef>
                <a:spcPts val="0"/>
              </a:spcBef>
              <a:spcAft>
                <a:spcPts val="0"/>
              </a:spcAft>
              <a:buClr>
                <a:srgbClr val="000000"/>
              </a:buClr>
              <a:buSzPts val="1400"/>
              <a:buAutoNum type="arabicPeriod"/>
            </a:pPr>
            <a:r>
              <a:rPr lang="en-GB" sz="1400" dirty="0">
                <a:solidFill>
                  <a:srgbClr val="000000"/>
                </a:solidFill>
              </a:rPr>
              <a:t>Our method is robust to negative transfer even in a complex environment.</a:t>
            </a:r>
            <a:endParaRPr sz="1400" dirty="0">
              <a:solidFill>
                <a:srgbClr val="000000"/>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893</Words>
  <Application>Microsoft Macintosh PowerPoint</Application>
  <PresentationFormat>On-screen Show (16:9)</PresentationFormat>
  <Paragraphs>88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Lato</vt:lpstr>
      <vt:lpstr>Arial</vt:lpstr>
      <vt:lpstr>Raleway</vt:lpstr>
      <vt:lpstr>Streamline</vt:lpstr>
      <vt:lpstr>Multi-Agent Reinforcement Learning via Knowledge Transfer with Differential Noise and Relevance Weights</vt:lpstr>
      <vt:lpstr>Overview</vt:lpstr>
      <vt:lpstr>Introduction</vt:lpstr>
      <vt:lpstr>Introduction</vt:lpstr>
      <vt:lpstr>Challenges</vt:lpstr>
      <vt:lpstr>Challenge 1 - Environment Complexity</vt:lpstr>
      <vt:lpstr>Challenge 2 - Size of Sample Set</vt:lpstr>
      <vt:lpstr>Challenge 3 - Negative Transfer</vt:lpstr>
      <vt:lpstr>Contributions</vt:lpstr>
      <vt:lpstr>Method</vt:lpstr>
      <vt:lpstr>Method</vt:lpstr>
      <vt:lpstr>Method</vt:lpstr>
      <vt:lpstr>Method</vt:lpstr>
      <vt:lpstr>Method</vt:lpstr>
      <vt:lpstr>Method</vt:lpstr>
      <vt:lpstr>Method</vt:lpstr>
      <vt:lpstr>Method</vt:lpstr>
      <vt:lpstr>Experiments</vt:lpstr>
      <vt:lpstr>Experiments</vt:lpstr>
      <vt:lpstr>Experiments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Multi-Agent Reinforcement Learning via Knowledge Transfer with Differential Noise and Relevance Weights</dc:title>
  <cp:lastModifiedBy>Steven Cheng</cp:lastModifiedBy>
  <cp:revision>3</cp:revision>
  <dcterms:modified xsi:type="dcterms:W3CDTF">2019-03-29T01:24:38Z</dcterms:modified>
</cp:coreProperties>
</file>