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Nunito" pitchFamily="2" charset="77"/>
      <p:regular r:id="rId3"/>
      <p:bold r:id="rId4"/>
      <p:italic r:id="rId5"/>
      <p:boldItalic r:id="rId6"/>
    </p:embeddedFont>
    <p:embeddedFont>
      <p:font typeface="Nunito Black" pitchFamily="2" charset="77"/>
      <p:bold r:id="rId7"/>
      <p:italic r:id="rId8"/>
      <p:bold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F1F8"/>
    <a:srgbClr val="A0BEC8"/>
    <a:srgbClr val="666666"/>
    <a:srgbClr val="C8E1C8"/>
    <a:srgbClr val="CCECF8"/>
    <a:srgbClr val="C1E9F7"/>
    <a:srgbClr val="C8EBF8"/>
    <a:srgbClr val="D6F1FA"/>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32" d="100"/>
          <a:sy n="32" d="100"/>
        </p:scale>
        <p:origin x="1320" y="-68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presProps" Target="pres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32F7583-1F2E-4A0D-89A2-8757FB6C046D}" type="slidenum">
              <a:rPr lang="en-US"/>
              <a:pPr>
                <a:defRPr/>
              </a:pPr>
              <a:t>‹#›</a:t>
            </a:fld>
            <a:endParaRPr lang="en-US"/>
          </a:p>
        </p:txBody>
      </p:sp>
    </p:spTree>
    <p:extLst>
      <p:ext uri="{BB962C8B-B14F-4D97-AF65-F5344CB8AC3E}">
        <p14:creationId xmlns:p14="http://schemas.microsoft.com/office/powerpoint/2010/main" val="33988107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9CBABAE-C7B7-4F8E-A01D-1845599FDD82}" type="slidenum">
              <a:rPr lang="en-US"/>
              <a:pPr>
                <a:defRPr/>
              </a:pPr>
              <a:t>‹#›</a:t>
            </a:fld>
            <a:endParaRPr lang="en-US"/>
          </a:p>
        </p:txBody>
      </p:sp>
    </p:spTree>
    <p:extLst>
      <p:ext uri="{BB962C8B-B14F-4D97-AF65-F5344CB8AC3E}">
        <p14:creationId xmlns:p14="http://schemas.microsoft.com/office/powerpoint/2010/main" val="221416611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513" y="1319213"/>
            <a:ext cx="29475112"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F7E91C4-4AF7-40C1-B437-FA58F4C898C6}" type="slidenum">
              <a:rPr lang="en-US"/>
              <a:pPr>
                <a:defRPr/>
              </a:pPr>
              <a:t>‹#›</a:t>
            </a:fld>
            <a:endParaRPr lang="en-US"/>
          </a:p>
        </p:txBody>
      </p:sp>
    </p:spTree>
    <p:extLst>
      <p:ext uri="{BB962C8B-B14F-4D97-AF65-F5344CB8AC3E}">
        <p14:creationId xmlns:p14="http://schemas.microsoft.com/office/powerpoint/2010/main" val="21524780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7C20414-372A-41A8-9C7E-815AA41B1C22}" type="slidenum">
              <a:rPr lang="en-US"/>
              <a:pPr>
                <a:defRPr/>
              </a:pPr>
              <a:t>‹#›</a:t>
            </a:fld>
            <a:endParaRPr lang="en-US"/>
          </a:p>
        </p:txBody>
      </p:sp>
    </p:spTree>
    <p:extLst>
      <p:ext uri="{BB962C8B-B14F-4D97-AF65-F5344CB8AC3E}">
        <p14:creationId xmlns:p14="http://schemas.microsoft.com/office/powerpoint/2010/main" val="298555789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F90D1AA-2AB5-4265-A84E-A08A77402E80}" type="slidenum">
              <a:rPr lang="en-US"/>
              <a:pPr>
                <a:defRPr/>
              </a:pPr>
              <a:t>‹#›</a:t>
            </a:fld>
            <a:endParaRPr lang="en-US"/>
          </a:p>
        </p:txBody>
      </p:sp>
    </p:spTree>
    <p:extLst>
      <p:ext uri="{BB962C8B-B14F-4D97-AF65-F5344CB8AC3E}">
        <p14:creationId xmlns:p14="http://schemas.microsoft.com/office/powerpoint/2010/main" val="22547789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513" y="7681913"/>
            <a:ext cx="1967388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1913"/>
            <a:ext cx="19675475"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107C36F-0099-4FE0-ACAF-B1039AAFBCD5}" type="slidenum">
              <a:rPr lang="en-US"/>
              <a:pPr>
                <a:defRPr/>
              </a:pPr>
              <a:t>‹#›</a:t>
            </a:fld>
            <a:endParaRPr lang="en-US"/>
          </a:p>
        </p:txBody>
      </p:sp>
    </p:spTree>
    <p:extLst>
      <p:ext uri="{BB962C8B-B14F-4D97-AF65-F5344CB8AC3E}">
        <p14:creationId xmlns:p14="http://schemas.microsoft.com/office/powerpoint/2010/main" val="3445003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0135CE0-8D06-4438-94EA-8ECC994DF412}" type="slidenum">
              <a:rPr lang="en-US"/>
              <a:pPr>
                <a:defRPr/>
              </a:pPr>
              <a:t>‹#›</a:t>
            </a:fld>
            <a:endParaRPr lang="en-US"/>
          </a:p>
        </p:txBody>
      </p:sp>
    </p:spTree>
    <p:extLst>
      <p:ext uri="{BB962C8B-B14F-4D97-AF65-F5344CB8AC3E}">
        <p14:creationId xmlns:p14="http://schemas.microsoft.com/office/powerpoint/2010/main" val="42655058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02464342-44A8-4BF0-82F7-BEF55BE6F5AA}" type="slidenum">
              <a:rPr lang="en-US"/>
              <a:pPr>
                <a:defRPr/>
              </a:pPr>
              <a:t>‹#›</a:t>
            </a:fld>
            <a:endParaRPr lang="en-US"/>
          </a:p>
        </p:txBody>
      </p:sp>
    </p:spTree>
    <p:extLst>
      <p:ext uri="{BB962C8B-B14F-4D97-AF65-F5344CB8AC3E}">
        <p14:creationId xmlns:p14="http://schemas.microsoft.com/office/powerpoint/2010/main" val="16906301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C58F61E3-F1B1-4C93-8E0B-A94AC7364D8E}" type="slidenum">
              <a:rPr lang="en-US"/>
              <a:pPr>
                <a:defRPr/>
              </a:pPr>
              <a:t>‹#›</a:t>
            </a:fld>
            <a:endParaRPr lang="en-US"/>
          </a:p>
        </p:txBody>
      </p:sp>
    </p:spTree>
    <p:extLst>
      <p:ext uri="{BB962C8B-B14F-4D97-AF65-F5344CB8AC3E}">
        <p14:creationId xmlns:p14="http://schemas.microsoft.com/office/powerpoint/2010/main" val="71189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0F6AF16-7A4E-4CCF-8238-DA2023A0ED33}" type="slidenum">
              <a:rPr lang="en-US"/>
              <a:pPr>
                <a:defRPr/>
              </a:pPr>
              <a:t>‹#›</a:t>
            </a:fld>
            <a:endParaRPr lang="en-US"/>
          </a:p>
        </p:txBody>
      </p:sp>
    </p:spTree>
    <p:extLst>
      <p:ext uri="{BB962C8B-B14F-4D97-AF65-F5344CB8AC3E}">
        <p14:creationId xmlns:p14="http://schemas.microsoft.com/office/powerpoint/2010/main" val="32279274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C9C478-6178-4E05-8724-034EA2774309}" type="slidenum">
              <a:rPr lang="en-US"/>
              <a:pPr>
                <a:defRPr/>
              </a:pPr>
              <a:t>‹#›</a:t>
            </a:fld>
            <a:endParaRPr lang="en-US"/>
          </a:p>
        </p:txBody>
      </p:sp>
    </p:spTree>
    <p:extLst>
      <p:ext uri="{BB962C8B-B14F-4D97-AF65-F5344CB8AC3E}">
        <p14:creationId xmlns:p14="http://schemas.microsoft.com/office/powerpoint/2010/main" val="37332033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9A1A43B9-AFC3-461A-A4D0-5B0FD2995BC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intuitivecerulean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DCF1F8"/>
            </a:gs>
            <a:gs pos="100000">
              <a:srgbClr val="FFFFFF"/>
            </a:gs>
          </a:gsLst>
          <a:lin ang="16200000" scaled="0"/>
        </a:gradFill>
        <a:effectLst/>
      </p:bgPr>
    </p:bg>
    <p:spTree>
      <p:nvGrpSpPr>
        <p:cNvPr id="1" name=""/>
        <p:cNvGrpSpPr/>
        <p:nvPr/>
      </p:nvGrpSpPr>
      <p:grpSpPr>
        <a:xfrm>
          <a:off x="0" y="0"/>
          <a:ext cx="0" cy="0"/>
          <a:chOff x="0" y="0"/>
          <a:chExt cx="0" cy="0"/>
        </a:xfrm>
      </p:grpSpPr>
      <p:sp>
        <p:nvSpPr>
          <p:cNvPr id="2050" name="Rectangle 6"/>
          <p:cNvSpPr>
            <a:spLocks noChangeArrowheads="1"/>
          </p:cNvSpPr>
          <p:nvPr/>
        </p:nvSpPr>
        <p:spPr bwMode="auto">
          <a:xfrm>
            <a:off x="0" y="0"/>
            <a:ext cx="43891200" cy="6474084"/>
          </a:xfrm>
          <a:prstGeom prst="rect">
            <a:avLst/>
          </a:prstGeom>
          <a:solidFill>
            <a:srgbClr val="1482A5"/>
          </a:solidFill>
          <a:ln w="9525">
            <a:noFill/>
            <a:miter lim="800000"/>
          </a:ln>
          <a:effectLst/>
        </p:spPr>
        <p:txBody>
          <a:bodyPr lIns="137160" tIns="68580" rIns="137160" bIns="68580" anchor="ctr"/>
          <a:lstStyle>
            <a:defPPr>
              <a:defRPr kern="1200" smtId="4294967295"/>
            </a:defPPr>
          </a:lstStyle>
          <a:p>
            <a:pPr algn="ctr" defTabSz="4703763"/>
            <a:endParaRPr lang="en-US" sz="4800">
              <a:solidFill>
                <a:schemeClr val="bg1"/>
              </a:solidFill>
            </a:endParaRPr>
          </a:p>
        </p:txBody>
      </p:sp>
      <p:sp>
        <p:nvSpPr>
          <p:cNvPr id="16" name="Text Placeholder 5">
            <a:extLst>
              <a:ext uri="{FF2B5EF4-FFF2-40B4-BE49-F238E27FC236}">
                <a16:creationId xmlns:a16="http://schemas.microsoft.com/office/drawing/2014/main" id="{D3B51F6E-41A5-4D7C-9B15-CDBAC096BAD1}"/>
              </a:ext>
            </a:extLst>
          </p:cNvPr>
          <p:cNvSpPr txBox="1"/>
          <p:nvPr/>
        </p:nvSpPr>
        <p:spPr>
          <a:xfrm>
            <a:off x="3657600" y="7620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latin typeface="Nunito Black" panose="00000A00000000000000" pitchFamily="2" charset="0"/>
              </a:rPr>
              <a:t>Multi-Agent Reinforcement Learning via Knowledge Transfer with Differential Noise and Relevance Weights</a:t>
            </a:r>
          </a:p>
        </p:txBody>
      </p:sp>
      <p:sp>
        <p:nvSpPr>
          <p:cNvPr id="17" name="Text Placeholder 5">
            <a:extLst>
              <a:ext uri="{FF2B5EF4-FFF2-40B4-BE49-F238E27FC236}">
                <a16:creationId xmlns:a16="http://schemas.microsoft.com/office/drawing/2014/main" id="{0A363635-BCEE-4B55-ADB3-58433C0697E0}"/>
              </a:ext>
            </a:extLst>
          </p:cNvPr>
          <p:cNvSpPr txBox="1"/>
          <p:nvPr/>
        </p:nvSpPr>
        <p:spPr>
          <a:xfrm>
            <a:off x="3657600" y="3925688"/>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Zishuo</a:t>
            </a: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 Cheng, </a:t>
            </a:r>
            <a:r>
              <a:rPr lang="en-US" sz="5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Dayong</a:t>
            </a: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 Ye, </a:t>
            </a:r>
            <a:r>
              <a:rPr lang="en-US" sz="5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Tianqing</a:t>
            </a: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 Zhu, </a:t>
            </a:r>
            <a:r>
              <a:rPr lang="en-US" sz="5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Wanlei</a:t>
            </a: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 Zhou, Philip Yu</a:t>
            </a:r>
          </a:p>
          <a:p>
            <a:pPr algn="ctr">
              <a:defRPr/>
            </a:pPr>
            <a:r>
              <a:rPr lang="en-US" sz="5600" dirty="0">
                <a:solidFill>
                  <a:schemeClr val="bg1"/>
                </a:solidFill>
                <a:latin typeface="Open Sans" panose="020B0606030504020204" pitchFamily="34" charset="0"/>
                <a:ea typeface="Open Sans" panose="020B0606030504020204" pitchFamily="34" charset="0"/>
                <a:cs typeface="Open Sans" panose="020B0606030504020204" pitchFamily="34" charset="0"/>
              </a:rPr>
              <a:t>University of Technology Sydney, School of Software</a:t>
            </a:r>
          </a:p>
        </p:txBody>
      </p:sp>
      <p:sp>
        <p:nvSpPr>
          <p:cNvPr id="18" name="TextBox 19">
            <a:extLst>
              <a:ext uri="{FF2B5EF4-FFF2-40B4-BE49-F238E27FC236}">
                <a16:creationId xmlns:a16="http://schemas.microsoft.com/office/drawing/2014/main" id="{660D2150-C4B6-4E14-B13B-A9330CA0275C}"/>
              </a:ext>
            </a:extLst>
          </p:cNvPr>
          <p:cNvSpPr txBox="1">
            <a:spLocks noChangeArrowheads="1"/>
          </p:cNvSpPr>
          <p:nvPr/>
        </p:nvSpPr>
        <p:spPr bwMode="auto">
          <a:xfrm>
            <a:off x="609600" y="8359828"/>
            <a:ext cx="9601200" cy="4524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AU" sz="2400" dirty="0"/>
              <a:t>In multi-agent reinforcement learning, there are three challenges to apply transfer learning in reinforcement learning in order to speed up the learning performance. Firstly, most real-world environments are partially rather than fully observable. Secondly, knowledge samples are difficult to be pre-collected in unknown environments. Thirdly, negative transfer impedes the learning progress. We observe that differentially private mechanisms can overcome the last two challenges due to their randomisation properties. Therefore, we propose a novel differential transfer learning method for multi-agent reinforcement learning to overcome these three challenges. Moreover, we implement two experiments to demonstrate the effectiveness of our proposed method.</a:t>
            </a:r>
          </a:p>
        </p:txBody>
      </p:sp>
      <p:sp>
        <p:nvSpPr>
          <p:cNvPr id="19" name="Rectangle 10">
            <a:extLst>
              <a:ext uri="{FF2B5EF4-FFF2-40B4-BE49-F238E27FC236}">
                <a16:creationId xmlns:a16="http://schemas.microsoft.com/office/drawing/2014/main" id="{56B51769-050A-4089-A605-7F5F55540FEF}"/>
              </a:ext>
            </a:extLst>
          </p:cNvPr>
          <p:cNvSpPr>
            <a:spLocks noChangeArrowheads="1"/>
          </p:cNvSpPr>
          <p:nvPr/>
        </p:nvSpPr>
        <p:spPr bwMode="auto">
          <a:xfrm>
            <a:off x="609600" y="7134146"/>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a:solidFill>
                  <a:schemeClr val="bg1"/>
                </a:solidFill>
                <a:latin typeface="Nunito" panose="00000500000000000000" pitchFamily="2" charset="0"/>
              </a:rPr>
              <a:t>Abstract</a:t>
            </a:r>
          </a:p>
        </p:txBody>
      </p:sp>
      <p:sp>
        <p:nvSpPr>
          <p:cNvPr id="20" name="TextBox 19">
            <a:extLst>
              <a:ext uri="{FF2B5EF4-FFF2-40B4-BE49-F238E27FC236}">
                <a16:creationId xmlns:a16="http://schemas.microsoft.com/office/drawing/2014/main" id="{9BF71E88-A0A1-440B-ABF9-DBF8076C9D49}"/>
              </a:ext>
            </a:extLst>
          </p:cNvPr>
          <p:cNvSpPr txBox="1">
            <a:spLocks noChangeArrowheads="1"/>
          </p:cNvSpPr>
          <p:nvPr/>
        </p:nvSpPr>
        <p:spPr bwMode="auto">
          <a:xfrm>
            <a:off x="11633200" y="7099191"/>
            <a:ext cx="9601200" cy="291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altLang="zh-CN" sz="2400" b="1" dirty="0">
                <a:latin typeface="Open Sans" panose="020B0606030504020204" pitchFamily="34" charset="0"/>
                <a:ea typeface="Open Sans" panose="020B0606030504020204" pitchFamily="34" charset="0"/>
                <a:cs typeface="Open Sans" panose="020B0606030504020204" pitchFamily="34" charset="0"/>
              </a:rPr>
              <a:t>A</a:t>
            </a:r>
            <a:r>
              <a:rPr lang="en-AU" sz="2400" b="1" dirty="0" err="1">
                <a:latin typeface="Open Sans" panose="020B0606030504020204" pitchFamily="34" charset="0"/>
                <a:ea typeface="Open Sans" panose="020B0606030504020204" pitchFamily="34" charset="0"/>
                <a:cs typeface="Open Sans" panose="020B0606030504020204" pitchFamily="34" charset="0"/>
              </a:rPr>
              <a:t>dvantages</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of</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DTW</a:t>
            </a:r>
            <a:r>
              <a:rPr lang="en-AU" sz="2400" b="1" dirty="0">
                <a:latin typeface="Open Sans" panose="020B0606030504020204" pitchFamily="34" charset="0"/>
                <a:ea typeface="Open Sans" panose="020B0606030504020204" pitchFamily="34" charset="0"/>
                <a:cs typeface="Open Sans" panose="020B0606030504020204" pitchFamily="34" charset="0"/>
              </a:rPr>
              <a:t>: </a:t>
            </a:r>
          </a:p>
          <a:p>
            <a:pPr marL="457200" indent="-457200" algn="just">
              <a:lnSpc>
                <a:spcPct val="110000"/>
              </a:lnSpc>
              <a:buAutoNum type="arabicParenR"/>
            </a:pPr>
            <a:r>
              <a:rPr lang="en-AU" sz="2400" dirty="0">
                <a:latin typeface="Open Sans" panose="020B0606030504020204" pitchFamily="34" charset="0"/>
                <a:ea typeface="Open Sans" panose="020B0606030504020204" pitchFamily="34" charset="0"/>
                <a:cs typeface="Open Sans" panose="020B0606030504020204" pitchFamily="34" charset="0"/>
              </a:rPr>
              <a:t>DTW is applicable to partially-observable environments; </a:t>
            </a:r>
          </a:p>
          <a:p>
            <a:pPr marL="457200" indent="-457200" algn="just">
              <a:lnSpc>
                <a:spcPct val="110000"/>
              </a:lnSpc>
              <a:buAutoNum type="arabicParenR"/>
            </a:pPr>
            <a:r>
              <a:rPr lang="en-AU" sz="2400" dirty="0">
                <a:latin typeface="Open Sans" panose="020B0606030504020204" pitchFamily="34" charset="0"/>
                <a:ea typeface="Open Sans" panose="020B0606030504020204" pitchFamily="34" charset="0"/>
                <a:cs typeface="Open Sans" panose="020B0606030504020204" pitchFamily="34" charset="0"/>
              </a:rPr>
              <a:t>DTW does not require sample pre-collection, but instead collects samples in an online manner; </a:t>
            </a:r>
          </a:p>
          <a:p>
            <a:pPr marL="457200" indent="-457200" algn="just">
              <a:lnSpc>
                <a:spcPct val="110000"/>
              </a:lnSpc>
              <a:buAutoNum type="arabicParenR"/>
            </a:pPr>
            <a:r>
              <a:rPr lang="en-AU" sz="2400" dirty="0">
                <a:latin typeface="Open Sans" panose="020B0606030504020204" pitchFamily="34" charset="0"/>
                <a:ea typeface="Open Sans" panose="020B0606030504020204" pitchFamily="34" charset="0"/>
                <a:cs typeface="Open Sans" panose="020B0606030504020204" pitchFamily="34" charset="0"/>
              </a:rPr>
              <a:t>DTW improves transfer learning performance from by augmenting sample size and further enhancing the robustness of negative transfer.</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10">
            <a:extLst>
              <a:ext uri="{FF2B5EF4-FFF2-40B4-BE49-F238E27FC236}">
                <a16:creationId xmlns:a16="http://schemas.microsoft.com/office/drawing/2014/main" id="{D199CE64-341D-4865-BAC0-9C2B0065BF53}"/>
              </a:ext>
            </a:extLst>
          </p:cNvPr>
          <p:cNvSpPr>
            <a:spLocks noChangeArrowheads="1"/>
          </p:cNvSpPr>
          <p:nvPr/>
        </p:nvSpPr>
        <p:spPr bwMode="auto">
          <a:xfrm>
            <a:off x="11590184" y="10076135"/>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Methodology</a:t>
            </a:r>
          </a:p>
        </p:txBody>
      </p:sp>
      <p:sp>
        <p:nvSpPr>
          <p:cNvPr id="22" name="TextBox 19">
            <a:extLst>
              <a:ext uri="{FF2B5EF4-FFF2-40B4-BE49-F238E27FC236}">
                <a16:creationId xmlns:a16="http://schemas.microsoft.com/office/drawing/2014/main" id="{62B2D60D-B2E1-4903-BD59-716F7CEA0668}"/>
              </a:ext>
            </a:extLst>
          </p:cNvPr>
          <p:cNvSpPr txBox="1">
            <a:spLocks noChangeArrowheads="1"/>
          </p:cNvSpPr>
          <p:nvPr/>
        </p:nvSpPr>
        <p:spPr bwMode="auto">
          <a:xfrm>
            <a:off x="22580600" y="13862270"/>
            <a:ext cx="9601200" cy="941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altLang="zh-CN" sz="2400" b="1" dirty="0">
                <a:latin typeface="Open Sans" panose="020B0606030504020204" pitchFamily="34" charset="0"/>
                <a:ea typeface="Open Sans" panose="020B0606030504020204" pitchFamily="34" charset="0"/>
                <a:cs typeface="Open Sans" panose="020B0606030504020204" pitchFamily="34" charset="0"/>
              </a:rPr>
              <a:t>T</a:t>
            </a:r>
            <a:r>
              <a:rPr lang="en-AU" sz="2400" b="1" dirty="0">
                <a:latin typeface="Open Sans" panose="020B0606030504020204" pitchFamily="34" charset="0"/>
                <a:ea typeface="Open Sans" panose="020B0606030504020204" pitchFamily="34" charset="0"/>
                <a:cs typeface="Open Sans" panose="020B0606030504020204" pitchFamily="34" charset="0"/>
              </a:rPr>
              <a:t>wo different domains with increasing levels of complexity: </a:t>
            </a:r>
          </a:p>
          <a:p>
            <a:pPr marL="457200" indent="-457200" algn="just">
              <a:lnSpc>
                <a:spcPct val="110000"/>
              </a:lnSpc>
              <a:buAutoNum type="arabicParenR"/>
            </a:pPr>
            <a:r>
              <a:rPr lang="en-AU" sz="2400" dirty="0">
                <a:latin typeface="Open Sans" panose="020B0606030504020204" pitchFamily="34" charset="0"/>
                <a:ea typeface="Open Sans" panose="020B0606030504020204" pitchFamily="34" charset="0"/>
                <a:cs typeface="Open Sans" panose="020B0606030504020204" pitchFamily="34" charset="0"/>
              </a:rPr>
              <a:t>Rubbish Cleaning is a domain contains a fixed amount of rubbish and obstacles in fixed positions; and </a:t>
            </a:r>
          </a:p>
          <a:p>
            <a:pPr marL="457200" indent="-457200" algn="just">
              <a:lnSpc>
                <a:spcPct val="110000"/>
              </a:lnSpc>
              <a:buAutoNum type="arabicParenR"/>
            </a:pPr>
            <a:r>
              <a:rPr lang="en-AU" sz="2400" dirty="0">
                <a:latin typeface="Open Sans" panose="020B0606030504020204" pitchFamily="34" charset="0"/>
                <a:ea typeface="Open Sans" panose="020B0606030504020204" pitchFamily="34" charset="0"/>
                <a:cs typeface="Open Sans" panose="020B0606030504020204" pitchFamily="34" charset="0"/>
              </a:rPr>
              <a:t>Victim Rescuing is a domain contains a fixed amount of obstacles in fixed positions and a fixed number of victims moving dynamically. </a:t>
            </a:r>
          </a:p>
          <a:p>
            <a:pPr algn="just">
              <a:lnSpc>
                <a:spcPct val="110000"/>
              </a:lnSpc>
            </a:pPr>
            <a:r>
              <a:rPr lang="en-AU" sz="2400" dirty="0">
                <a:latin typeface="Open Sans" panose="020B0606030504020204" pitchFamily="34" charset="0"/>
                <a:ea typeface="Open Sans" panose="020B0606030504020204" pitchFamily="34" charset="0"/>
                <a:cs typeface="Open Sans" panose="020B0606030504020204" pitchFamily="34" charset="0"/>
              </a:rPr>
              <a:t>The domain size varies from 18</a:t>
            </a:r>
            <a:r>
              <a:rPr lang="en-US" altLang="zh-CN" sz="2400" dirty="0">
                <a:latin typeface="Open Sans" panose="020B0606030504020204" pitchFamily="34" charset="0"/>
                <a:ea typeface="Open Sans" panose="020B0606030504020204" pitchFamily="34" charset="0"/>
                <a:cs typeface="Open Sans" panose="020B0606030504020204" pitchFamily="34" charset="0"/>
              </a:rPr>
              <a:t>X</a:t>
            </a:r>
            <a:r>
              <a:rPr lang="en-AU" sz="2400" dirty="0">
                <a:latin typeface="Open Sans" panose="020B0606030504020204" pitchFamily="34" charset="0"/>
                <a:ea typeface="Open Sans" panose="020B0606030504020204" pitchFamily="34" charset="0"/>
                <a:cs typeface="Open Sans" panose="020B0606030504020204" pitchFamily="34" charset="0"/>
              </a:rPr>
              <a:t>12 grids to 24</a:t>
            </a:r>
            <a:r>
              <a:rPr lang="en-US" altLang="zh-CN" sz="2400" dirty="0">
                <a:latin typeface="Open Sans" panose="020B0606030504020204" pitchFamily="34" charset="0"/>
                <a:ea typeface="Open Sans" panose="020B0606030504020204" pitchFamily="34" charset="0"/>
                <a:cs typeface="Open Sans" panose="020B0606030504020204" pitchFamily="34" charset="0"/>
              </a:rPr>
              <a:t>X</a:t>
            </a:r>
            <a:r>
              <a:rPr lang="en-AU" sz="2400" dirty="0">
                <a:latin typeface="Open Sans" panose="020B0606030504020204" pitchFamily="34" charset="0"/>
                <a:ea typeface="Open Sans" panose="020B0606030504020204" pitchFamily="34" charset="0"/>
                <a:cs typeface="Open Sans" panose="020B0606030504020204" pitchFamily="34" charset="0"/>
              </a:rPr>
              <a:t>16 grids, and the number of players, targets, and obstacles vary from 4 to 6, 40 to 80, and 25 to 45. </a:t>
            </a:r>
          </a:p>
          <a:p>
            <a:pPr algn="just">
              <a:lnSpc>
                <a:spcPct val="110000"/>
              </a:lnSpc>
            </a:pPr>
            <a:endParaRPr lang="en-AU"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altLang="zh-CN" sz="2400" b="1" dirty="0">
                <a:latin typeface="Open Sans" panose="020B0606030504020204" pitchFamily="34" charset="0"/>
                <a:ea typeface="Open Sans" panose="020B0606030504020204" pitchFamily="34" charset="0"/>
                <a:cs typeface="Open Sans" panose="020B0606030504020204" pitchFamily="34" charset="0"/>
              </a:rPr>
              <a:t>Four</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bench</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mark</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AU" sz="2400" b="1" dirty="0">
                <a:latin typeface="Open Sans" panose="020B0606030504020204" pitchFamily="34" charset="0"/>
                <a:ea typeface="Open Sans" panose="020B0606030504020204" pitchFamily="34" charset="0"/>
                <a:cs typeface="Open Sans" panose="020B0606030504020204" pitchFamily="34" charset="0"/>
              </a:rPr>
              <a:t>algorithms: </a:t>
            </a:r>
          </a:p>
          <a:p>
            <a:pPr marL="457200" indent="-457200" algn="just">
              <a:lnSpc>
                <a:spcPct val="110000"/>
              </a:lnSpc>
              <a:buAutoNum type="alphaLcParenR"/>
            </a:pPr>
            <a:r>
              <a:rPr lang="en-AU" sz="2400" dirty="0">
                <a:latin typeface="Open Sans" panose="020B0606030504020204" pitchFamily="34" charset="0"/>
                <a:ea typeface="Open Sans" panose="020B0606030504020204" pitchFamily="34" charset="0"/>
                <a:cs typeface="Open Sans" panose="020B0606030504020204" pitchFamily="34" charset="0"/>
              </a:rPr>
              <a:t>random, denoted as Random; </a:t>
            </a:r>
          </a:p>
          <a:p>
            <a:pPr marL="457200" indent="-457200" algn="just">
              <a:lnSpc>
                <a:spcPct val="110000"/>
              </a:lnSpc>
              <a:buAutoNum type="alphaLcParenR"/>
            </a:pPr>
            <a:r>
              <a:rPr lang="en-AU" sz="2400" dirty="0">
                <a:latin typeface="Open Sans" panose="020B0606030504020204" pitchFamily="34" charset="0"/>
                <a:ea typeface="Open Sans" panose="020B0606030504020204" pitchFamily="34" charset="0"/>
                <a:cs typeface="Open Sans" panose="020B0606030504020204" pitchFamily="34" charset="0"/>
              </a:rPr>
              <a:t>multi-agent reinforcement learning, denoted as MRL, is a Q-learning algorithm for POMDP; </a:t>
            </a:r>
          </a:p>
          <a:p>
            <a:pPr marL="457200" indent="-457200" algn="just">
              <a:lnSpc>
                <a:spcPct val="110000"/>
              </a:lnSpc>
              <a:buAutoNum type="alphaLcParenR"/>
            </a:pPr>
            <a:r>
              <a:rPr lang="en-AU" sz="2400" dirty="0">
                <a:latin typeface="Open Sans" panose="020B0606030504020204" pitchFamily="34" charset="0"/>
                <a:ea typeface="Open Sans" panose="020B0606030504020204" pitchFamily="34" charset="0"/>
                <a:cs typeface="Open Sans" panose="020B0606030504020204" pitchFamily="34" charset="0"/>
              </a:rPr>
              <a:t>knowledge transfer in reinforcement learning, denoted as TL, is a transfer learning without weights and noise; and </a:t>
            </a:r>
          </a:p>
          <a:p>
            <a:pPr marL="457200" indent="-457200" algn="just">
              <a:lnSpc>
                <a:spcPct val="110000"/>
              </a:lnSpc>
              <a:buAutoNum type="alphaLcParenR"/>
            </a:pPr>
            <a:r>
              <a:rPr lang="en-AU" sz="2400" dirty="0">
                <a:latin typeface="Open Sans" panose="020B0606030504020204" pitchFamily="34" charset="0"/>
                <a:ea typeface="Open Sans" panose="020B0606030504020204" pitchFamily="34" charset="0"/>
                <a:cs typeface="Open Sans" panose="020B0606030504020204" pitchFamily="34" charset="0"/>
              </a:rPr>
              <a:t>knowledge transfer with relevance weights, denoted as TW is a TL method with relevance weights only. </a:t>
            </a:r>
          </a:p>
          <a:p>
            <a:pPr marL="457200" indent="-457200" algn="just">
              <a:lnSpc>
                <a:spcPct val="110000"/>
              </a:lnSpc>
              <a:buAutoNum type="alphaLcParenR"/>
            </a:pPr>
            <a:endParaRPr lang="en-AU"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AU" sz="2400" b="1" dirty="0">
                <a:latin typeface="Open Sans" panose="020B0606030504020204" pitchFamily="34" charset="0"/>
                <a:ea typeface="Open Sans" panose="020B0606030504020204" pitchFamily="34" charset="0"/>
                <a:cs typeface="Open Sans" panose="020B0606030504020204" pitchFamily="34" charset="0"/>
              </a:rPr>
              <a:t>The parameters set</a:t>
            </a:r>
            <a:r>
              <a:rPr lang="en-US" altLang="zh-CN" sz="2400" b="1" dirty="0">
                <a:latin typeface="Open Sans" panose="020B0606030504020204" pitchFamily="34" charset="0"/>
                <a:ea typeface="Open Sans" panose="020B0606030504020204" pitchFamily="34" charset="0"/>
                <a:cs typeface="Open Sans" panose="020B0606030504020204" pitchFamily="34" charset="0"/>
              </a:rPr>
              <a:t>ting:</a:t>
            </a:r>
            <a:r>
              <a:rPr lang="en-AU" sz="2400" b="1" dirty="0">
                <a:latin typeface="Open Sans" panose="020B0606030504020204" pitchFamily="34" charset="0"/>
                <a:ea typeface="Open Sans" panose="020B0606030504020204" pitchFamily="34" charset="0"/>
                <a:cs typeface="Open Sans" panose="020B0606030504020204" pitchFamily="34" charset="0"/>
              </a:rPr>
              <a:t> </a:t>
            </a:r>
          </a:p>
          <a:p>
            <a:pPr algn="just">
              <a:lnSpc>
                <a:spcPct val="110000"/>
              </a:lnSpc>
            </a:pPr>
            <a:r>
              <a:rPr lang="zh-CN" altLang="en-US" sz="2400" dirty="0">
                <a:latin typeface="Open Sans" panose="020B0606030504020204" pitchFamily="34" charset="0"/>
                <a:ea typeface="Open Sans" panose="020B0606030504020204" pitchFamily="34" charset="0"/>
                <a:cs typeface="Open Sans" panose="020B0606030504020204" pitchFamily="34" charset="0"/>
              </a:rPr>
              <a:t>⍺</a:t>
            </a:r>
            <a:r>
              <a:rPr lang="en-AU" sz="2400" dirty="0">
                <a:latin typeface="Open Sans" panose="020B0606030504020204" pitchFamily="34" charset="0"/>
                <a:ea typeface="Open Sans" panose="020B0606030504020204" pitchFamily="34" charset="0"/>
                <a:cs typeface="Open Sans" panose="020B0606030504020204" pitchFamily="34" charset="0"/>
              </a:rPr>
              <a:t> = 0</a:t>
            </a:r>
            <a:r>
              <a:rPr lang="en-US" altLang="zh-CN" sz="2400" dirty="0">
                <a:latin typeface="Open Sans" panose="020B0606030504020204" pitchFamily="34" charset="0"/>
                <a:ea typeface="Open Sans" panose="020B0606030504020204" pitchFamily="34" charset="0"/>
                <a:cs typeface="Open Sans" panose="020B0606030504020204" pitchFamily="34" charset="0"/>
              </a:rPr>
              <a:t>.</a:t>
            </a:r>
            <a:r>
              <a:rPr lang="en-AU" sz="2400" dirty="0">
                <a:latin typeface="Open Sans" panose="020B0606030504020204" pitchFamily="34" charset="0"/>
                <a:ea typeface="Open Sans" panose="020B0606030504020204" pitchFamily="34" charset="0"/>
                <a:cs typeface="Open Sans" panose="020B0606030504020204" pitchFamily="34" charset="0"/>
              </a:rPr>
              <a:t>2, </a:t>
            </a:r>
            <a:r>
              <a:rPr lang="zh-CN" altLang="en-US" sz="2400" dirty="0">
                <a:latin typeface="Open Sans" panose="020B0606030504020204" pitchFamily="34" charset="0"/>
                <a:ea typeface="Open Sans" panose="020B0606030504020204" pitchFamily="34" charset="0"/>
                <a:cs typeface="Open Sans" panose="020B0606030504020204" pitchFamily="34" charset="0"/>
              </a:rPr>
              <a:t>𝛾 </a:t>
            </a:r>
            <a:r>
              <a:rPr lang="en-AU" sz="2400" dirty="0">
                <a:latin typeface="Open Sans" panose="020B0606030504020204" pitchFamily="34" charset="0"/>
                <a:ea typeface="Open Sans" panose="020B0606030504020204" pitchFamily="34" charset="0"/>
                <a:cs typeface="Open Sans" panose="020B0606030504020204" pitchFamily="34" charset="0"/>
              </a:rPr>
              <a:t>= 0</a:t>
            </a:r>
            <a:r>
              <a:rPr lang="en-US" altLang="zh-CN" sz="2400" dirty="0">
                <a:latin typeface="Open Sans" panose="020B0606030504020204" pitchFamily="34" charset="0"/>
                <a:ea typeface="Open Sans" panose="020B0606030504020204" pitchFamily="34" charset="0"/>
                <a:cs typeface="Open Sans" panose="020B0606030504020204" pitchFamily="34" charset="0"/>
              </a:rPr>
              <a:t>.</a:t>
            </a:r>
            <a:r>
              <a:rPr lang="en-AU" sz="2400" dirty="0">
                <a:latin typeface="Open Sans" panose="020B0606030504020204" pitchFamily="34" charset="0"/>
                <a:ea typeface="Open Sans" panose="020B0606030504020204" pitchFamily="34" charset="0"/>
                <a:cs typeface="Open Sans" panose="020B0606030504020204" pitchFamily="34" charset="0"/>
              </a:rPr>
              <a:t>85, </a:t>
            </a:r>
            <a:r>
              <a:rPr lang="zh-CN" altLang="en-US" sz="2400" dirty="0">
                <a:latin typeface="Open Sans" panose="020B0606030504020204" pitchFamily="34" charset="0"/>
                <a:ea typeface="Open Sans" panose="020B0606030504020204" pitchFamily="34" charset="0"/>
                <a:cs typeface="Open Sans" panose="020B0606030504020204" pitchFamily="34" charset="0"/>
              </a:rPr>
              <a:t>𝜁</a:t>
            </a:r>
            <a:r>
              <a:rPr lang="en-AU" sz="2400" dirty="0">
                <a:latin typeface="Open Sans" panose="020B0606030504020204" pitchFamily="34" charset="0"/>
                <a:ea typeface="Open Sans" panose="020B0606030504020204" pitchFamily="34" charset="0"/>
                <a:cs typeface="Open Sans" panose="020B0606030504020204" pitchFamily="34" charset="0"/>
              </a:rPr>
              <a:t> = 0</a:t>
            </a:r>
            <a:r>
              <a:rPr lang="en-US" altLang="zh-CN" sz="2400" dirty="0">
                <a:latin typeface="Open Sans" panose="020B0606030504020204" pitchFamily="34" charset="0"/>
                <a:ea typeface="Open Sans" panose="020B0606030504020204" pitchFamily="34" charset="0"/>
                <a:cs typeface="Open Sans" panose="020B0606030504020204" pitchFamily="34" charset="0"/>
              </a:rPr>
              <a:t>.</a:t>
            </a:r>
            <a:r>
              <a:rPr lang="en-AU" sz="2400" dirty="0">
                <a:latin typeface="Open Sans" panose="020B0606030504020204" pitchFamily="34" charset="0"/>
                <a:ea typeface="Open Sans" panose="020B0606030504020204" pitchFamily="34" charset="0"/>
                <a:cs typeface="Open Sans" panose="020B0606030504020204" pitchFamily="34" charset="0"/>
              </a:rPr>
              <a:t>1, </a:t>
            </a:r>
            <a:r>
              <a:rPr lang="zh-CN" altLang="en-US" sz="2400" dirty="0">
                <a:latin typeface="Open Sans" panose="020B0606030504020204" pitchFamily="34" charset="0"/>
                <a:ea typeface="Open Sans" panose="020B0606030504020204" pitchFamily="34" charset="0"/>
                <a:cs typeface="Open Sans" panose="020B0606030504020204" pitchFamily="34" charset="0"/>
              </a:rPr>
              <a:t>𝛥</a:t>
            </a:r>
            <a:r>
              <a:rPr lang="en-AU" sz="2400" dirty="0">
                <a:latin typeface="Open Sans" panose="020B0606030504020204" pitchFamily="34" charset="0"/>
                <a:ea typeface="Open Sans" panose="020B0606030504020204" pitchFamily="34" charset="0"/>
                <a:cs typeface="Open Sans" panose="020B0606030504020204" pitchFamily="34" charset="0"/>
              </a:rPr>
              <a:t>S = 3, and </a:t>
            </a:r>
            <a:r>
              <a:rPr lang="zh-CN" altLang="en-US" sz="2400" dirty="0">
                <a:latin typeface="Open Sans" panose="020B0606030504020204" pitchFamily="34" charset="0"/>
                <a:ea typeface="Open Sans" panose="020B0606030504020204" pitchFamily="34" charset="0"/>
                <a:cs typeface="Open Sans" panose="020B0606030504020204" pitchFamily="34" charset="0"/>
              </a:rPr>
              <a:t>𝝐</a:t>
            </a:r>
            <a:r>
              <a:rPr lang="en-AU" sz="2400" dirty="0">
                <a:latin typeface="Open Sans" panose="020B0606030504020204" pitchFamily="34" charset="0"/>
                <a:ea typeface="Open Sans" panose="020B0606030504020204" pitchFamily="34" charset="0"/>
                <a:cs typeface="Open Sans" panose="020B0606030504020204" pitchFamily="34" charset="0"/>
              </a:rPr>
              <a:t> = 1. The rewards given to a player for moving a step, reaching a target, and hitting an obstacle were set to 0, 10 and -5, respectively.</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10">
            <a:extLst>
              <a:ext uri="{FF2B5EF4-FFF2-40B4-BE49-F238E27FC236}">
                <a16:creationId xmlns:a16="http://schemas.microsoft.com/office/drawing/2014/main" id="{649B2B52-1DC3-4E00-AA81-9A9BDF50D0C9}"/>
              </a:ext>
            </a:extLst>
          </p:cNvPr>
          <p:cNvSpPr>
            <a:spLocks noChangeArrowheads="1"/>
          </p:cNvSpPr>
          <p:nvPr/>
        </p:nvSpPr>
        <p:spPr bwMode="auto">
          <a:xfrm>
            <a:off x="22580600" y="12810060"/>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altLang="zh-CN" sz="3600" b="1" dirty="0">
                <a:solidFill>
                  <a:schemeClr val="bg1"/>
                </a:solidFill>
                <a:latin typeface="Nunito" panose="00000500000000000000" pitchFamily="2" charset="0"/>
              </a:rPr>
              <a:t>Experiments</a:t>
            </a:r>
            <a:endParaRPr lang="en-US" sz="3600" b="1" dirty="0">
              <a:solidFill>
                <a:schemeClr val="bg1"/>
              </a:solidFill>
              <a:latin typeface="Nunito" panose="00000500000000000000" pitchFamily="2" charset="0"/>
            </a:endParaRPr>
          </a:p>
        </p:txBody>
      </p:sp>
      <p:sp>
        <p:nvSpPr>
          <p:cNvPr id="24" name="TextBox 19">
            <a:extLst>
              <a:ext uri="{FF2B5EF4-FFF2-40B4-BE49-F238E27FC236}">
                <a16:creationId xmlns:a16="http://schemas.microsoft.com/office/drawing/2014/main" id="{E26A9AEA-EC62-46B3-990F-8C6758BC775D}"/>
              </a:ext>
            </a:extLst>
          </p:cNvPr>
          <p:cNvSpPr txBox="1">
            <a:spLocks noChangeArrowheads="1"/>
          </p:cNvSpPr>
          <p:nvPr/>
        </p:nvSpPr>
        <p:spPr bwMode="auto">
          <a:xfrm>
            <a:off x="33680400" y="15424790"/>
            <a:ext cx="9601200" cy="738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AU" sz="2400" dirty="0" err="1">
                <a:latin typeface="Open Sans" panose="020B0606030504020204" pitchFamily="34" charset="0"/>
                <a:ea typeface="Open Sans" panose="020B0606030504020204" pitchFamily="34" charset="0"/>
                <a:cs typeface="Open Sans" panose="020B0606030504020204" pitchFamily="34" charset="0"/>
              </a:rPr>
              <a:t>Lazaric</a:t>
            </a:r>
            <a:r>
              <a:rPr lang="en-AU" sz="2400" dirty="0">
                <a:latin typeface="Open Sans" panose="020B0606030504020204" pitchFamily="34" charset="0"/>
                <a:ea typeface="Open Sans" panose="020B0606030504020204" pitchFamily="34" charset="0"/>
                <a:cs typeface="Open Sans" panose="020B0606030504020204" pitchFamily="34" charset="0"/>
              </a:rPr>
              <a:t> et al. [2008] develop an algorithm to transfer samples from source tasks to target tasks. Their algorithm selects samples from the source tasks that are the most similar to a target task. </a:t>
            </a:r>
            <a:r>
              <a:rPr lang="en-AU" sz="2400" dirty="0" err="1">
                <a:latin typeface="Open Sans" panose="020B0606030504020204" pitchFamily="34" charset="0"/>
                <a:ea typeface="Open Sans" panose="020B0606030504020204" pitchFamily="34" charset="0"/>
                <a:cs typeface="Open Sans" panose="020B0606030504020204" pitchFamily="34" charset="0"/>
              </a:rPr>
              <a:t>Lazaric</a:t>
            </a:r>
            <a:r>
              <a:rPr lang="en-AU" sz="2400" dirty="0">
                <a:latin typeface="Open Sans" panose="020B0606030504020204" pitchFamily="34" charset="0"/>
                <a:ea typeface="Open Sans" panose="020B0606030504020204" pitchFamily="34" charset="0"/>
                <a:cs typeface="Open Sans" panose="020B0606030504020204" pitchFamily="34" charset="0"/>
              </a:rPr>
              <a:t> and </a:t>
            </a:r>
            <a:r>
              <a:rPr lang="en-AU" sz="2400" dirty="0" err="1">
                <a:latin typeface="Open Sans" panose="020B0606030504020204" pitchFamily="34" charset="0"/>
                <a:ea typeface="Open Sans" panose="020B0606030504020204" pitchFamily="34" charset="0"/>
                <a:cs typeface="Open Sans" panose="020B0606030504020204" pitchFamily="34" charset="0"/>
              </a:rPr>
              <a:t>Restelli</a:t>
            </a:r>
            <a:r>
              <a:rPr lang="en-AU" sz="2400" dirty="0">
                <a:latin typeface="Open Sans" panose="020B0606030504020204" pitchFamily="34" charset="0"/>
                <a:ea typeface="Open Sans" panose="020B0606030504020204" pitchFamily="34" charset="0"/>
                <a:cs typeface="Open Sans" panose="020B0606030504020204" pitchFamily="34" charset="0"/>
              </a:rPr>
              <a:t> [2011] propose three sample-transfer algorithms based on fitted Q-iteration. The authors then analyse the relevance of the average MDP (Markov decision process) obtained by combining the source tasks. Laroche and </a:t>
            </a:r>
            <a:r>
              <a:rPr lang="en-AU" sz="2400" dirty="0" err="1">
                <a:latin typeface="Open Sans" panose="020B0606030504020204" pitchFamily="34" charset="0"/>
                <a:ea typeface="Open Sans" panose="020B0606030504020204" pitchFamily="34" charset="0"/>
                <a:cs typeface="Open Sans" panose="020B0606030504020204" pitchFamily="34" charset="0"/>
              </a:rPr>
              <a:t>Barlier</a:t>
            </a:r>
            <a:r>
              <a:rPr lang="en-AU" sz="2400" dirty="0">
                <a:latin typeface="Open Sans" panose="020B0606030504020204" pitchFamily="34" charset="0"/>
                <a:ea typeface="Open Sans" panose="020B0606030504020204" pitchFamily="34" charset="0"/>
                <a:cs typeface="Open Sans" panose="020B0606030504020204" pitchFamily="34" charset="0"/>
              </a:rPr>
              <a:t> [2017] develop a transfer reinforcement learning method underpinned by two main concepts. The first concept is that transition samples obtained from a task can be used in other tasks; the second involves adopting the, optimism in the face of uncertainty, principle and using upper bound reward estimates. while only the reward function does. </a:t>
            </a:r>
            <a:r>
              <a:rPr lang="en-AU" sz="2400" dirty="0" err="1">
                <a:latin typeface="Open Sans" panose="020B0606030504020204" pitchFamily="34" charset="0"/>
                <a:ea typeface="Open Sans" panose="020B0606030504020204" pitchFamily="34" charset="0"/>
                <a:cs typeface="Open Sans" panose="020B0606030504020204" pitchFamily="34" charset="0"/>
              </a:rPr>
              <a:t>Tirinzoni</a:t>
            </a:r>
            <a:r>
              <a:rPr lang="en-AU" sz="2400" dirty="0">
                <a:latin typeface="Open Sans" panose="020B0606030504020204" pitchFamily="34" charset="0"/>
                <a:ea typeface="Open Sans" panose="020B0606030504020204" pitchFamily="34" charset="0"/>
                <a:cs typeface="Open Sans" panose="020B0606030504020204" pitchFamily="34" charset="0"/>
              </a:rPr>
              <a:t> et al. [2018] propose an approach for the transfer of samples in reinforcement learning. These samples are prioritised based on their relevance weights, which is estimated using a model-based technique. All these methods are proposed in fully observable environments and require pre-collected samples from source tasks.</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10">
            <a:extLst>
              <a:ext uri="{FF2B5EF4-FFF2-40B4-BE49-F238E27FC236}">
                <a16:creationId xmlns:a16="http://schemas.microsoft.com/office/drawing/2014/main" id="{3134479B-87AD-48CB-BE42-1B7030F3B1C7}"/>
              </a:ext>
            </a:extLst>
          </p:cNvPr>
          <p:cNvSpPr>
            <a:spLocks noChangeArrowheads="1"/>
          </p:cNvSpPr>
          <p:nvPr/>
        </p:nvSpPr>
        <p:spPr bwMode="auto">
          <a:xfrm>
            <a:off x="33680400" y="14514147"/>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altLang="zh-CN" sz="3600" b="1" dirty="0">
                <a:solidFill>
                  <a:schemeClr val="bg1"/>
                </a:solidFill>
                <a:latin typeface="Nunito" panose="00000500000000000000" pitchFamily="2" charset="0"/>
              </a:rPr>
              <a:t>Related</a:t>
            </a:r>
            <a:r>
              <a:rPr lang="zh-CN" altLang="en-US" sz="3600" b="1" dirty="0">
                <a:solidFill>
                  <a:schemeClr val="bg1"/>
                </a:solidFill>
                <a:latin typeface="Nunito" panose="00000500000000000000" pitchFamily="2" charset="0"/>
              </a:rPr>
              <a:t> </a:t>
            </a:r>
            <a:r>
              <a:rPr lang="en-US" altLang="zh-CN" sz="3600" b="1" dirty="0">
                <a:solidFill>
                  <a:schemeClr val="bg1"/>
                </a:solidFill>
                <a:latin typeface="Nunito" panose="00000500000000000000" pitchFamily="2" charset="0"/>
              </a:rPr>
              <a:t>Works</a:t>
            </a:r>
            <a:endParaRPr lang="en-US" sz="3600" b="1" dirty="0">
              <a:solidFill>
                <a:schemeClr val="bg1"/>
              </a:solidFill>
              <a:latin typeface="Nunito" panose="00000500000000000000" pitchFamily="2" charset="0"/>
            </a:endParaRPr>
          </a:p>
        </p:txBody>
      </p:sp>
      <p:sp>
        <p:nvSpPr>
          <p:cNvPr id="26" name="TextBox 19">
            <a:extLst>
              <a:ext uri="{FF2B5EF4-FFF2-40B4-BE49-F238E27FC236}">
                <a16:creationId xmlns:a16="http://schemas.microsoft.com/office/drawing/2014/main" id="{08B27C09-FD47-44CE-8AD0-B239C49C4F5D}"/>
              </a:ext>
            </a:extLst>
          </p:cNvPr>
          <p:cNvSpPr txBox="1">
            <a:spLocks noChangeArrowheads="1"/>
          </p:cNvSpPr>
          <p:nvPr/>
        </p:nvSpPr>
        <p:spPr bwMode="auto">
          <a:xfrm>
            <a:off x="609600" y="14482602"/>
            <a:ext cx="9601200" cy="1753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AU" sz="2400" dirty="0">
                <a:latin typeface="Open Sans" panose="020B0606030504020204" pitchFamily="34" charset="0"/>
                <a:ea typeface="Open Sans" panose="020B0606030504020204" pitchFamily="34" charset="0"/>
                <a:cs typeface="Open Sans" panose="020B0606030504020204" pitchFamily="34" charset="0"/>
              </a:rPr>
              <a:t>Multi-agent reinforcement learning (MRL) is a learning process that enables multiple participants to learn appropriate behaviours in an interactive environment [Sutton and </a:t>
            </a:r>
            <a:r>
              <a:rPr lang="en-AU" sz="2400" dirty="0" err="1">
                <a:latin typeface="Open Sans" panose="020B0606030504020204" pitchFamily="34" charset="0"/>
                <a:ea typeface="Open Sans" panose="020B0606030504020204" pitchFamily="34" charset="0"/>
                <a:cs typeface="Open Sans" panose="020B0606030504020204" pitchFamily="34" charset="0"/>
              </a:rPr>
              <a:t>Barto</a:t>
            </a:r>
            <a:r>
              <a:rPr lang="en-AU" sz="2400" dirty="0">
                <a:latin typeface="Open Sans" panose="020B0606030504020204" pitchFamily="34" charset="0"/>
                <a:ea typeface="Open Sans" panose="020B0606030504020204" pitchFamily="34" charset="0"/>
                <a:cs typeface="Open Sans" panose="020B0606030504020204" pitchFamily="34" charset="0"/>
              </a:rPr>
              <a:t>, 2018]. For MRL, one of the essential aspects of performance evaluations is the learning effectiveness, which can be significantly improved by transfer learning</a:t>
            </a:r>
            <a:r>
              <a:rPr lang="en-US" altLang="zh-CN" sz="2400" dirty="0">
                <a:latin typeface="Open Sans" panose="020B0606030504020204" pitchFamily="34" charset="0"/>
                <a:ea typeface="Open Sans" panose="020B0606030504020204" pitchFamily="34" charset="0"/>
                <a:cs typeface="Open Sans" panose="020B0606030504020204" pitchFamily="34" charset="0"/>
              </a:rPr>
              <a:t>.</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AU" sz="2400" dirty="0">
                <a:latin typeface="Open Sans" panose="020B0606030504020204" pitchFamily="34" charset="0"/>
                <a:ea typeface="Open Sans" panose="020B0606030504020204" pitchFamily="34" charset="0"/>
                <a:cs typeface="Open Sans" panose="020B0606030504020204" pitchFamily="34" charset="0"/>
              </a:rPr>
              <a:t>This paper focuses on the problem of how to transfer the relevant knowledge samples from player 1 to augment the knowledge set of player 2 and guarantee the quality of transferred sample in this process. </a:t>
            </a:r>
          </a:p>
          <a:p>
            <a:pPr algn="just">
              <a:lnSpc>
                <a:spcPct val="110000"/>
              </a:lnSpc>
            </a:pPr>
            <a:endParaRPr lang="en-AU" altLang="zh-CN"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altLang="zh-CN" sz="2400" b="1" dirty="0">
                <a:latin typeface="Open Sans" panose="020B0606030504020204" pitchFamily="34" charset="0"/>
                <a:ea typeface="Open Sans" panose="020B0606030504020204" pitchFamily="34" charset="0"/>
                <a:cs typeface="Open Sans" panose="020B0606030504020204" pitchFamily="34" charset="0"/>
              </a:rPr>
              <a:t>D</a:t>
            </a:r>
            <a:r>
              <a:rPr lang="en-AU" sz="2400" b="1" dirty="0" err="1">
                <a:latin typeface="Open Sans" panose="020B0606030504020204" pitchFamily="34" charset="0"/>
                <a:ea typeface="Open Sans" panose="020B0606030504020204" pitchFamily="34" charset="0"/>
                <a:cs typeface="Open Sans" panose="020B0606030504020204" pitchFamily="34" charset="0"/>
              </a:rPr>
              <a:t>rawbacks</a:t>
            </a:r>
            <a:r>
              <a:rPr lang="en-AU" sz="2400" b="1" dirty="0">
                <a:latin typeface="Open Sans" panose="020B0606030504020204" pitchFamily="34" charset="0"/>
                <a:ea typeface="Open Sans" panose="020B0606030504020204" pitchFamily="34" charset="0"/>
                <a:cs typeface="Open Sans" panose="020B0606030504020204" pitchFamily="34" charset="0"/>
              </a:rPr>
              <a:t> of existing methods</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knowledge</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samples</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transfer</a:t>
            </a:r>
            <a:r>
              <a:rPr lang="en-AU" sz="2400" dirty="0">
                <a:latin typeface="Open Sans" panose="020B0606030504020204" pitchFamily="34" charset="0"/>
                <a:ea typeface="Open Sans" panose="020B0606030504020204" pitchFamily="34" charset="0"/>
                <a:cs typeface="Open Sans" panose="020B0606030504020204" pitchFamily="34" charset="0"/>
              </a:rPr>
              <a:t>: </a:t>
            </a:r>
          </a:p>
          <a:p>
            <a:pPr marL="457200" indent="-457200" algn="just">
              <a:lnSpc>
                <a:spcPct val="110000"/>
              </a:lnSpc>
              <a:buAutoNum type="arabicParenR"/>
            </a:pPr>
            <a:r>
              <a:rPr lang="en-AU" sz="2400" dirty="0">
                <a:latin typeface="Open Sans" panose="020B0606030504020204" pitchFamily="34" charset="0"/>
                <a:ea typeface="Open Sans" panose="020B0606030504020204" pitchFamily="34" charset="0"/>
                <a:cs typeface="Open Sans" panose="020B0606030504020204" pitchFamily="34" charset="0"/>
              </a:rPr>
              <a:t>existing methods are developed in fully observable environments; </a:t>
            </a:r>
          </a:p>
          <a:p>
            <a:pPr marL="457200" indent="-457200" algn="just">
              <a:lnSpc>
                <a:spcPct val="110000"/>
              </a:lnSpc>
              <a:buAutoNum type="arabicParenR"/>
            </a:pPr>
            <a:r>
              <a:rPr lang="en-AU" sz="2400" dirty="0">
                <a:latin typeface="Open Sans" panose="020B0606030504020204" pitchFamily="34" charset="0"/>
                <a:ea typeface="Open Sans" panose="020B0606030504020204" pitchFamily="34" charset="0"/>
                <a:cs typeface="Open Sans" panose="020B0606030504020204" pitchFamily="34" charset="0"/>
              </a:rPr>
              <a:t>existing methods assume that samples have already been collected; and </a:t>
            </a:r>
          </a:p>
          <a:p>
            <a:pPr marL="457200" indent="-457200" algn="just">
              <a:lnSpc>
                <a:spcPct val="110000"/>
              </a:lnSpc>
              <a:buAutoNum type="arabicParenR"/>
            </a:pPr>
            <a:r>
              <a:rPr lang="en-AU" sz="2400" dirty="0">
                <a:latin typeface="Open Sans" panose="020B0606030504020204" pitchFamily="34" charset="0"/>
                <a:ea typeface="Open Sans" panose="020B0606030504020204" pitchFamily="34" charset="0"/>
                <a:cs typeface="Open Sans" panose="020B0606030504020204" pitchFamily="34" charset="0"/>
              </a:rPr>
              <a:t>existing methods do not fully exploit the similarity between sample tasks and target tasks so that negative transfer remains probable.</a:t>
            </a:r>
          </a:p>
          <a:p>
            <a:pPr algn="just">
              <a:lnSpc>
                <a:spcPct val="110000"/>
              </a:lnSpc>
            </a:pPr>
            <a:r>
              <a:rPr lang="en-AU" sz="2400" dirty="0">
                <a:latin typeface="Open Sans" panose="020B0606030504020204" pitchFamily="34" charset="0"/>
                <a:ea typeface="Open Sans" panose="020B0606030504020204" pitchFamily="34" charset="0"/>
                <a:cs typeface="Open Sans" panose="020B0606030504020204" pitchFamily="34" charset="0"/>
              </a:rPr>
              <a:t> </a:t>
            </a:r>
          </a:p>
          <a:p>
            <a:pPr algn="just">
              <a:lnSpc>
                <a:spcPct val="110000"/>
              </a:lnSpc>
            </a:pPr>
            <a:r>
              <a:rPr lang="en-US" altLang="zh-CN" sz="2400" b="1" dirty="0">
                <a:latin typeface="Open Sans" panose="020B0606030504020204" pitchFamily="34" charset="0"/>
                <a:ea typeface="Open Sans" panose="020B0606030504020204" pitchFamily="34" charset="0"/>
                <a:cs typeface="Open Sans" panose="020B0606030504020204" pitchFamily="34" charset="0"/>
              </a:rPr>
              <a:t>Challenges:</a:t>
            </a:r>
          </a:p>
          <a:p>
            <a:pPr marL="457200" indent="-457200" algn="just">
              <a:lnSpc>
                <a:spcPct val="110000"/>
              </a:lnSpc>
              <a:buAutoNum type="arabicParenR"/>
            </a:pPr>
            <a:r>
              <a:rPr lang="en-AU" sz="2400" dirty="0">
                <a:latin typeface="Open Sans" panose="020B0606030504020204" pitchFamily="34" charset="0"/>
                <a:ea typeface="Open Sans" panose="020B0606030504020204" pitchFamily="34" charset="0"/>
                <a:cs typeface="Open Sans" panose="020B0606030504020204" pitchFamily="34" charset="0"/>
              </a:rPr>
              <a:t>in partially observable environments, each player receives observations only about areas in the vicinity, and making the different observations useful between players is a challenging. </a:t>
            </a:r>
          </a:p>
          <a:p>
            <a:pPr marL="457200" indent="-457200" algn="just">
              <a:lnSpc>
                <a:spcPct val="110000"/>
              </a:lnSpc>
              <a:buAutoNum type="arabicParenR"/>
            </a:pPr>
            <a:r>
              <a:rPr lang="en-AU" sz="2400" dirty="0">
                <a:latin typeface="Open Sans" panose="020B0606030504020204" pitchFamily="34" charset="0"/>
                <a:ea typeface="Open Sans" panose="020B0606030504020204" pitchFamily="34" charset="0"/>
                <a:cs typeface="Open Sans" panose="020B0606030504020204" pitchFamily="34" charset="0"/>
              </a:rPr>
              <a:t>in some unknown environments, it may be impossible to pre-collect relevant samples. </a:t>
            </a:r>
          </a:p>
          <a:p>
            <a:pPr marL="457200" indent="-457200" algn="just">
              <a:lnSpc>
                <a:spcPct val="110000"/>
              </a:lnSpc>
              <a:buAutoNum type="arabicParenR"/>
            </a:pPr>
            <a:r>
              <a:rPr lang="en-AU" sz="2400" dirty="0">
                <a:latin typeface="Open Sans" panose="020B0606030504020204" pitchFamily="34" charset="0"/>
                <a:ea typeface="Open Sans" panose="020B0606030504020204" pitchFamily="34" charset="0"/>
                <a:cs typeface="Open Sans" panose="020B0606030504020204" pitchFamily="34" charset="0"/>
              </a:rPr>
              <a:t>further decreasing the interference of negative transfer in a more complex environment is a challenging issue. </a:t>
            </a:r>
          </a:p>
          <a:p>
            <a:pPr marL="457200" indent="-457200" algn="just">
              <a:lnSpc>
                <a:spcPct val="110000"/>
              </a:lnSpc>
              <a:buAutoNum type="arabicParenR"/>
            </a:pPr>
            <a:endParaRPr lang="en-AU"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altLang="zh-CN" sz="2400" dirty="0">
                <a:latin typeface="Open Sans" panose="020B0606030504020204" pitchFamily="34" charset="0"/>
                <a:ea typeface="Open Sans" panose="020B0606030504020204" pitchFamily="34" charset="0"/>
                <a:cs typeface="Open Sans" panose="020B0606030504020204" pitchFamily="34" charset="0"/>
              </a:rPr>
              <a:t>We</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AU" sz="2400" dirty="0">
                <a:latin typeface="Open Sans" panose="020B0606030504020204" pitchFamily="34" charset="0"/>
                <a:ea typeface="Open Sans" panose="020B0606030504020204" pitchFamily="34" charset="0"/>
                <a:cs typeface="Open Sans" panose="020B0606030504020204" pitchFamily="34" charset="0"/>
              </a:rPr>
              <a:t>develop a novel method for transferring knowledge samples. We refer to this method as differential knowledge transfer with relevance weight, or </a:t>
            </a:r>
            <a:r>
              <a:rPr lang="en-AU" sz="2400" b="1" dirty="0">
                <a:latin typeface="Open Sans" panose="020B0606030504020204" pitchFamily="34" charset="0"/>
                <a:ea typeface="Open Sans" panose="020B0606030504020204" pitchFamily="34" charset="0"/>
                <a:cs typeface="Open Sans" panose="020B0606030504020204" pitchFamily="34" charset="0"/>
              </a:rPr>
              <a:t>DTW</a:t>
            </a:r>
            <a:r>
              <a:rPr lang="en-AU" sz="2400" dirty="0">
                <a:latin typeface="Open Sans" panose="020B0606030504020204" pitchFamily="34" charset="0"/>
                <a:ea typeface="Open Sans" panose="020B0606030504020204" pitchFamily="34" charset="0"/>
                <a:cs typeface="Open Sans" panose="020B0606030504020204" pitchFamily="34" charset="0"/>
              </a:rPr>
              <a:t>. This method is designed from a new and atypical perspective in that it incorporates differential privacy mechanism.</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endParaRPr lang="en-AU" altLang="zh-CN"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endParaRPr lang="en-AU" sz="24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AU" sz="2400" b="1" dirty="0">
                <a:latin typeface="Open Sans" panose="020B0606030504020204" pitchFamily="34" charset="0"/>
                <a:ea typeface="Open Sans" panose="020B0606030504020204" pitchFamily="34" charset="0"/>
                <a:cs typeface="Open Sans" panose="020B0606030504020204" pitchFamily="34" charset="0"/>
              </a:rPr>
              <a:t>Differential privacy </a:t>
            </a:r>
            <a:r>
              <a:rPr lang="en-AU" sz="2400" dirty="0">
                <a:latin typeface="Open Sans" panose="020B0606030504020204" pitchFamily="34" charset="0"/>
                <a:ea typeface="Open Sans" panose="020B0606030504020204" pitchFamily="34" charset="0"/>
                <a:cs typeface="Open Sans" panose="020B0606030504020204" pitchFamily="34" charset="0"/>
              </a:rPr>
              <a:t>is a privacy model that guarantees that an individual record being stored in or removed from a dataset will make little difference to the an analytical output of the dataset [</a:t>
            </a:r>
            <a:r>
              <a:rPr lang="en-AU" sz="2400" dirty="0" err="1">
                <a:latin typeface="Open Sans" panose="020B0606030504020204" pitchFamily="34" charset="0"/>
                <a:ea typeface="Open Sans" panose="020B0606030504020204" pitchFamily="34" charset="0"/>
                <a:cs typeface="Open Sans" panose="020B0606030504020204" pitchFamily="34" charset="0"/>
              </a:rPr>
              <a:t>Dwork</a:t>
            </a:r>
            <a:r>
              <a:rPr lang="en-AU" sz="2400" dirty="0">
                <a:latin typeface="Open Sans" panose="020B0606030504020204" pitchFamily="34" charset="0"/>
                <a:ea typeface="Open Sans" panose="020B0606030504020204" pitchFamily="34" charset="0"/>
                <a:cs typeface="Open Sans" panose="020B0606030504020204" pitchFamily="34" charset="0"/>
              </a:rPr>
              <a:t>, 2006]. This property of differential privacy can be used in our work to guarantee that the knowledge embodied in an observation can still be used for another different observation if the two observations differ in at most one record.</a:t>
            </a:r>
          </a:p>
          <a:p>
            <a:pPr algn="just">
              <a:lnSpc>
                <a:spcPct val="110000"/>
              </a:lnSpc>
            </a:pPr>
            <a:endParaRPr lang="en-AU"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10">
            <a:extLst>
              <a:ext uri="{FF2B5EF4-FFF2-40B4-BE49-F238E27FC236}">
                <a16:creationId xmlns:a16="http://schemas.microsoft.com/office/drawing/2014/main" id="{98D14DB5-1AFE-4838-B666-0B2184BF559F}"/>
              </a:ext>
            </a:extLst>
          </p:cNvPr>
          <p:cNvSpPr>
            <a:spLocks noChangeArrowheads="1"/>
          </p:cNvSpPr>
          <p:nvPr/>
        </p:nvSpPr>
        <p:spPr bwMode="auto">
          <a:xfrm>
            <a:off x="609600" y="13246711"/>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Introduction</a:t>
            </a:r>
          </a:p>
        </p:txBody>
      </p:sp>
      <p:sp>
        <p:nvSpPr>
          <p:cNvPr id="28" name="TextBox 19">
            <a:extLst>
              <a:ext uri="{FF2B5EF4-FFF2-40B4-BE49-F238E27FC236}">
                <a16:creationId xmlns:a16="http://schemas.microsoft.com/office/drawing/2014/main" id="{6258151E-49CC-4DED-BAB7-C6568770CA38}"/>
              </a:ext>
            </a:extLst>
          </p:cNvPr>
          <p:cNvSpPr txBox="1">
            <a:spLocks noChangeArrowheads="1"/>
          </p:cNvSpPr>
          <p:nvPr/>
        </p:nvSpPr>
        <p:spPr bwMode="auto">
          <a:xfrm>
            <a:off x="33776974" y="24224967"/>
            <a:ext cx="9601200" cy="494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AU" sz="2400" dirty="0">
                <a:latin typeface="Open Sans" panose="020B0606030504020204" pitchFamily="34" charset="0"/>
                <a:ea typeface="Open Sans" panose="020B0606030504020204" pitchFamily="34" charset="0"/>
                <a:cs typeface="Open Sans" panose="020B0606030504020204" pitchFamily="34" charset="0"/>
              </a:rPr>
              <a:t>In this paper, we propose DTW, which is a novel transfer learning method with differential noise and relevance weights for multi-agent reinforcement learning. To our knowledge, this method is the first to jointly apply differential noise and relevance weights to knowledge transfer among multiple players in a partially-observable environment. In addition, compared to existing methods, DTW enables to not only augment the sample sizes but also further improve the robustness of negative transfer. Finally, we implement DTW in two experimental environments at the same time of augmenting the sample sizes. The experimental results indicate that DTW outperforms the benchmark methods in numerous aspects.</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10">
            <a:extLst>
              <a:ext uri="{FF2B5EF4-FFF2-40B4-BE49-F238E27FC236}">
                <a16:creationId xmlns:a16="http://schemas.microsoft.com/office/drawing/2014/main" id="{B159E2ED-58ED-4C4D-AADA-65963204CFC8}"/>
              </a:ext>
            </a:extLst>
          </p:cNvPr>
          <p:cNvSpPr>
            <a:spLocks noChangeArrowheads="1"/>
          </p:cNvSpPr>
          <p:nvPr/>
        </p:nvSpPr>
        <p:spPr bwMode="auto">
          <a:xfrm>
            <a:off x="33811610" y="23018079"/>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altLang="zh-CN" sz="3600" b="1" dirty="0">
                <a:solidFill>
                  <a:schemeClr val="bg1"/>
                </a:solidFill>
                <a:latin typeface="Nunito" panose="00000500000000000000" pitchFamily="2" charset="0"/>
              </a:rPr>
              <a:t>Conclusion</a:t>
            </a:r>
            <a:endParaRPr lang="en-US" sz="3600" b="1" dirty="0">
              <a:solidFill>
                <a:schemeClr val="bg1"/>
              </a:solidFill>
              <a:latin typeface="Nunito" panose="00000500000000000000" pitchFamily="2" charset="0"/>
            </a:endParaRPr>
          </a:p>
        </p:txBody>
      </p:sp>
      <p:sp>
        <p:nvSpPr>
          <p:cNvPr id="30" name="TextBox 19">
            <a:extLst>
              <a:ext uri="{FF2B5EF4-FFF2-40B4-BE49-F238E27FC236}">
                <a16:creationId xmlns:a16="http://schemas.microsoft.com/office/drawing/2014/main" id="{418E6029-BC8D-48A6-B73A-6AF8EE0DED0C}"/>
              </a:ext>
            </a:extLst>
          </p:cNvPr>
          <p:cNvSpPr txBox="1">
            <a:spLocks noChangeArrowheads="1"/>
          </p:cNvSpPr>
          <p:nvPr/>
        </p:nvSpPr>
        <p:spPr bwMode="auto">
          <a:xfrm>
            <a:off x="22580600" y="24295677"/>
            <a:ext cx="9601200" cy="738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457200" indent="-457200" algn="just">
              <a:lnSpc>
                <a:spcPct val="110000"/>
              </a:lnSpc>
              <a:buFont typeface="+mj-lt"/>
              <a:buAutoNum type="arabicPeriod"/>
            </a:pPr>
            <a:r>
              <a:rPr lang="en-US" altLang="zh-CN" sz="2400" dirty="0">
                <a:latin typeface="Open Sans" panose="020B0606030504020204" pitchFamily="34" charset="0"/>
                <a:ea typeface="Open Sans" panose="020B0606030504020204" pitchFamily="34" charset="0"/>
                <a:cs typeface="Open Sans" panose="020B0606030504020204" pitchFamily="34" charset="0"/>
              </a:rPr>
              <a:t>I</a:t>
            </a:r>
            <a:r>
              <a:rPr lang="en-AU" sz="2400" dirty="0">
                <a:latin typeface="Open Sans" panose="020B0606030504020204" pitchFamily="34" charset="0"/>
                <a:ea typeface="Open Sans" panose="020B0606030504020204" pitchFamily="34" charset="0"/>
                <a:cs typeface="Open Sans" panose="020B0606030504020204" pitchFamily="34" charset="0"/>
              </a:rPr>
              <a:t>n all three experiments, TL performed only better than Random and even worse than MRL on average. This demonstrates that implementing a transfer learning method which just simply augments sample size without taking negative transfer learning into account in MRL cannot improve learning performance. </a:t>
            </a:r>
          </a:p>
          <a:p>
            <a:pPr marL="457200" indent="-457200" algn="just">
              <a:lnSpc>
                <a:spcPct val="110000"/>
              </a:lnSpc>
              <a:buFont typeface="+mj-lt"/>
              <a:buAutoNum type="arabicPeriod"/>
            </a:pPr>
            <a:r>
              <a:rPr lang="en-US" altLang="zh-CN" sz="2400" dirty="0">
                <a:latin typeface="Open Sans" panose="020B0606030504020204" pitchFamily="34" charset="0"/>
                <a:ea typeface="Open Sans" panose="020B0606030504020204" pitchFamily="34" charset="0"/>
                <a:cs typeface="Open Sans" panose="020B0606030504020204" pitchFamily="34" charset="0"/>
              </a:rPr>
              <a:t>T</a:t>
            </a:r>
            <a:r>
              <a:rPr lang="en-AU" sz="2400" dirty="0">
                <a:latin typeface="Open Sans" panose="020B0606030504020204" pitchFamily="34" charset="0"/>
                <a:ea typeface="Open Sans" panose="020B0606030504020204" pitchFamily="34" charset="0"/>
                <a:cs typeface="Open Sans" panose="020B0606030504020204" pitchFamily="34" charset="0"/>
              </a:rPr>
              <a:t>he average step cost required with TW was 2% </a:t>
            </a:r>
            <a:r>
              <a:rPr lang="en-US" altLang="zh-CN" sz="2400" dirty="0">
                <a:latin typeface="Open Sans" panose="020B0606030504020204" pitchFamily="34" charset="0"/>
                <a:ea typeface="Open Sans" panose="020B0606030504020204" pitchFamily="34" charset="0"/>
                <a:cs typeface="Open Sans" panose="020B0606030504020204" pitchFamily="34" charset="0"/>
              </a:rPr>
              <a:t>~</a:t>
            </a:r>
            <a:r>
              <a:rPr lang="en-AU" sz="2400" dirty="0">
                <a:latin typeface="Open Sans" panose="020B0606030504020204" pitchFamily="34" charset="0"/>
                <a:ea typeface="Open Sans" panose="020B0606030504020204" pitchFamily="34" charset="0"/>
                <a:cs typeface="Open Sans" panose="020B0606030504020204" pitchFamily="34" charset="0"/>
              </a:rPr>
              <a:t> 4</a:t>
            </a:r>
            <a:r>
              <a:rPr lang="en-US" altLang="zh-CN" sz="2400" dirty="0">
                <a:latin typeface="Open Sans" panose="020B0606030504020204" pitchFamily="34" charset="0"/>
                <a:ea typeface="Open Sans" panose="020B0606030504020204" pitchFamily="34" charset="0"/>
                <a:cs typeface="Open Sans" panose="020B0606030504020204" pitchFamily="34" charset="0"/>
              </a:rPr>
              <a:t>.</a:t>
            </a:r>
            <a:r>
              <a:rPr lang="en-AU" sz="2400" dirty="0">
                <a:latin typeface="Open Sans" panose="020B0606030504020204" pitchFamily="34" charset="0"/>
                <a:ea typeface="Open Sans" panose="020B0606030504020204" pitchFamily="34" charset="0"/>
                <a:cs typeface="Open Sans" panose="020B0606030504020204" pitchFamily="34" charset="0"/>
              </a:rPr>
              <a:t>5% fewer than MRL and 40% </a:t>
            </a:r>
            <a:r>
              <a:rPr lang="en-US" altLang="zh-CN" sz="2400" dirty="0">
                <a:latin typeface="Open Sans" panose="020B0606030504020204" pitchFamily="34" charset="0"/>
                <a:ea typeface="Open Sans" panose="020B0606030504020204" pitchFamily="34" charset="0"/>
                <a:cs typeface="Open Sans" panose="020B0606030504020204" pitchFamily="34" charset="0"/>
              </a:rPr>
              <a:t>~</a:t>
            </a:r>
            <a:r>
              <a:rPr lang="en-AU" sz="2400" dirty="0">
                <a:latin typeface="Open Sans" panose="020B0606030504020204" pitchFamily="34" charset="0"/>
                <a:ea typeface="Open Sans" panose="020B0606030504020204" pitchFamily="34" charset="0"/>
                <a:cs typeface="Open Sans" panose="020B0606030504020204" pitchFamily="34" charset="0"/>
              </a:rPr>
              <a:t> 54% fewer than Random. This shows that transfer learning with relevance weights is an effective way to optimise the learning performance of MRL algorithm. </a:t>
            </a:r>
          </a:p>
          <a:p>
            <a:pPr marL="457200" indent="-457200" algn="just">
              <a:lnSpc>
                <a:spcPct val="110000"/>
              </a:lnSpc>
              <a:buFont typeface="+mj-lt"/>
              <a:buAutoNum type="arabicPeriod"/>
            </a:pPr>
            <a:r>
              <a:rPr lang="en-US" altLang="zh-CN" sz="2400" dirty="0">
                <a:latin typeface="Open Sans" panose="020B0606030504020204" pitchFamily="34" charset="0"/>
                <a:ea typeface="Open Sans" panose="020B0606030504020204" pitchFamily="34" charset="0"/>
                <a:cs typeface="Open Sans" panose="020B0606030504020204" pitchFamily="34" charset="0"/>
              </a:rPr>
              <a:t>T</a:t>
            </a:r>
            <a:r>
              <a:rPr lang="en-AU" sz="2400" dirty="0">
                <a:latin typeface="Open Sans" panose="020B0606030504020204" pitchFamily="34" charset="0"/>
                <a:ea typeface="Open Sans" panose="020B0606030504020204" pitchFamily="34" charset="0"/>
                <a:cs typeface="Open Sans" panose="020B0606030504020204" pitchFamily="34" charset="0"/>
              </a:rPr>
              <a:t>he average step cost required with DTW was 8</a:t>
            </a:r>
            <a:r>
              <a:rPr lang="en-US" altLang="zh-CN" sz="2400" dirty="0">
                <a:latin typeface="Open Sans" panose="020B0606030504020204" pitchFamily="34" charset="0"/>
                <a:ea typeface="Open Sans" panose="020B0606030504020204" pitchFamily="34" charset="0"/>
                <a:cs typeface="Open Sans" panose="020B0606030504020204" pitchFamily="34" charset="0"/>
              </a:rPr>
              <a:t>.</a:t>
            </a:r>
            <a:r>
              <a:rPr lang="en-AU" sz="2400" dirty="0">
                <a:latin typeface="Open Sans" panose="020B0606030504020204" pitchFamily="34" charset="0"/>
                <a:ea typeface="Open Sans" panose="020B0606030504020204" pitchFamily="34" charset="0"/>
                <a:cs typeface="Open Sans" panose="020B0606030504020204" pitchFamily="34" charset="0"/>
              </a:rPr>
              <a:t>5% </a:t>
            </a:r>
            <a:r>
              <a:rPr lang="en-US" altLang="zh-CN" sz="2400" dirty="0">
                <a:latin typeface="Open Sans" panose="020B0606030504020204" pitchFamily="34" charset="0"/>
                <a:ea typeface="Open Sans" panose="020B0606030504020204" pitchFamily="34" charset="0"/>
                <a:cs typeface="Open Sans" panose="020B0606030504020204" pitchFamily="34" charset="0"/>
              </a:rPr>
              <a:t>~</a:t>
            </a:r>
            <a:r>
              <a:rPr lang="en-AU" sz="2400" dirty="0">
                <a:latin typeface="Open Sans" panose="020B0606030504020204" pitchFamily="34" charset="0"/>
                <a:ea typeface="Open Sans" panose="020B0606030504020204" pitchFamily="34" charset="0"/>
                <a:cs typeface="Open Sans" panose="020B0606030504020204" pitchFamily="34" charset="0"/>
              </a:rPr>
              <a:t> 9</a:t>
            </a:r>
            <a:r>
              <a:rPr lang="en-US" altLang="zh-CN" sz="2400" dirty="0">
                <a:latin typeface="Open Sans" panose="020B0606030504020204" pitchFamily="34" charset="0"/>
                <a:ea typeface="Open Sans" panose="020B0606030504020204" pitchFamily="34" charset="0"/>
                <a:cs typeface="Open Sans" panose="020B0606030504020204" pitchFamily="34" charset="0"/>
              </a:rPr>
              <a:t>.</a:t>
            </a:r>
            <a:r>
              <a:rPr lang="en-AU" sz="2400" dirty="0">
                <a:latin typeface="Open Sans" panose="020B0606030504020204" pitchFamily="34" charset="0"/>
                <a:ea typeface="Open Sans" panose="020B0606030504020204" pitchFamily="34" charset="0"/>
                <a:cs typeface="Open Sans" panose="020B0606030504020204" pitchFamily="34" charset="0"/>
              </a:rPr>
              <a:t>5% fewer than MRL and 44% </a:t>
            </a:r>
            <a:r>
              <a:rPr lang="en-US" altLang="zh-CN" sz="2400" dirty="0">
                <a:latin typeface="Open Sans" panose="020B0606030504020204" pitchFamily="34" charset="0"/>
                <a:ea typeface="Open Sans" panose="020B0606030504020204" pitchFamily="34" charset="0"/>
                <a:cs typeface="Open Sans" panose="020B0606030504020204" pitchFamily="34" charset="0"/>
              </a:rPr>
              <a:t>~</a:t>
            </a:r>
            <a:r>
              <a:rPr lang="en-AU" sz="2400" dirty="0">
                <a:latin typeface="Open Sans" panose="020B0606030504020204" pitchFamily="34" charset="0"/>
                <a:ea typeface="Open Sans" panose="020B0606030504020204" pitchFamily="34" charset="0"/>
                <a:cs typeface="Open Sans" panose="020B0606030504020204" pitchFamily="34" charset="0"/>
              </a:rPr>
              <a:t> 56% fewer than Random. DTW also costed 5% fewer steps than TW. This illustrates that in some more complex scenarios, such as partially-observable environments required with online knowledge transfer, the improvement by adding relevance weight in transfer learning becomes lower. In this context, implementing differentially private techniques can further improve the outcomes.</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Rectangle 10">
            <a:extLst>
              <a:ext uri="{FF2B5EF4-FFF2-40B4-BE49-F238E27FC236}">
                <a16:creationId xmlns:a16="http://schemas.microsoft.com/office/drawing/2014/main" id="{6127A719-505A-4C44-8032-B19C962A0648}"/>
              </a:ext>
            </a:extLst>
          </p:cNvPr>
          <p:cNvSpPr>
            <a:spLocks noChangeArrowheads="1"/>
          </p:cNvSpPr>
          <p:nvPr/>
        </p:nvSpPr>
        <p:spPr bwMode="auto">
          <a:xfrm>
            <a:off x="22590119" y="23349466"/>
            <a:ext cx="9601200" cy="873301"/>
          </a:xfrm>
          <a:prstGeom prst="rect">
            <a:avLst/>
          </a:prstGeom>
          <a:solidFill>
            <a:srgbClr val="A0BEC8"/>
          </a:solidFill>
          <a:ln w="12700">
            <a:noFill/>
            <a:miter lim="800000"/>
          </a:ln>
        </p:spPr>
        <p:txBody>
          <a:bodyPr wrap="none" lIns="274320" tIns="73152" rIns="274320" bIns="68563" anchor="ctr" anchorCtr="0"/>
          <a:lstStyle>
            <a:defPPr>
              <a:defRPr kern="1200" smtId="4294967295"/>
            </a:defPPr>
          </a:lstStyle>
          <a:p>
            <a:pPr algn="ctr" defTabSz="4702588">
              <a:defRPr/>
            </a:pPr>
            <a:r>
              <a:rPr lang="en-US" sz="3600" b="1" dirty="0">
                <a:solidFill>
                  <a:schemeClr val="bg1"/>
                </a:solidFill>
                <a:latin typeface="Nunito" panose="00000500000000000000" pitchFamily="2" charset="0"/>
              </a:rPr>
              <a:t>Re</a:t>
            </a:r>
            <a:r>
              <a:rPr lang="en-US" altLang="zh-CN" sz="3600" b="1" dirty="0">
                <a:solidFill>
                  <a:schemeClr val="bg1"/>
                </a:solidFill>
                <a:latin typeface="Nunito" panose="00000500000000000000" pitchFamily="2" charset="0"/>
              </a:rPr>
              <a:t>sults</a:t>
            </a:r>
            <a:r>
              <a:rPr lang="zh-CN" altLang="en-US" sz="3600" b="1" dirty="0">
                <a:solidFill>
                  <a:schemeClr val="bg1"/>
                </a:solidFill>
                <a:latin typeface="Nunito" panose="00000500000000000000" pitchFamily="2" charset="0"/>
              </a:rPr>
              <a:t> </a:t>
            </a:r>
            <a:r>
              <a:rPr lang="en-US" altLang="zh-CN" sz="3600" b="1" dirty="0">
                <a:solidFill>
                  <a:schemeClr val="bg1"/>
                </a:solidFill>
                <a:latin typeface="Nunito" panose="00000500000000000000" pitchFamily="2" charset="0"/>
              </a:rPr>
              <a:t>Discussion</a:t>
            </a:r>
            <a:endParaRPr lang="en-US" sz="3600" b="1" dirty="0">
              <a:solidFill>
                <a:schemeClr val="bg1"/>
              </a:solidFill>
              <a:latin typeface="Nunito" panose="00000500000000000000" pitchFamily="2" charset="0"/>
            </a:endParaRPr>
          </a:p>
        </p:txBody>
      </p:sp>
      <p:sp>
        <p:nvSpPr>
          <p:cNvPr id="32" name="TextBox 19">
            <a:extLst>
              <a:ext uri="{FF2B5EF4-FFF2-40B4-BE49-F238E27FC236}">
                <a16:creationId xmlns:a16="http://schemas.microsoft.com/office/drawing/2014/main" id="{1C797325-5D35-384B-846B-F79C6DBF60DC}"/>
              </a:ext>
            </a:extLst>
          </p:cNvPr>
          <p:cNvSpPr txBox="1">
            <a:spLocks noChangeArrowheads="1"/>
          </p:cNvSpPr>
          <p:nvPr/>
        </p:nvSpPr>
        <p:spPr bwMode="auto">
          <a:xfrm>
            <a:off x="11590183" y="11126662"/>
            <a:ext cx="3517269" cy="211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altLang="zh-CN" sz="2400" b="1" dirty="0">
                <a:latin typeface="Open Sans" panose="020B0606030504020204" pitchFamily="34" charset="0"/>
                <a:ea typeface="Open Sans" panose="020B0606030504020204" pitchFamily="34" charset="0"/>
                <a:cs typeface="Open Sans" panose="020B0606030504020204" pitchFamily="34" charset="0"/>
              </a:rPr>
              <a:t>Algorithm</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Structure:</a:t>
            </a:r>
          </a:p>
          <a:p>
            <a:r>
              <a:rPr lang="en-AU" dirty="0"/>
              <a:t>We develop DTW embedded into the Q-learning algorithm</a:t>
            </a:r>
          </a:p>
          <a:p>
            <a:r>
              <a:rPr lang="en-AU" dirty="0"/>
              <a:t>to augment sample size and overcome negative transfer.</a:t>
            </a:r>
          </a:p>
          <a:p>
            <a:pPr algn="just">
              <a:lnSpc>
                <a:spcPct val="110000"/>
              </a:lnSpc>
            </a:pP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s://lh5.googleusercontent.com/fJcmdhJohXawLuwnp1dCt3oKgYQRSBw2zDEiUz9isjscUoFh5ajHBQtszW1QeI1AFy0ewAjLu_vicp5JybQ59VUhRP1I5Q-UW6VCUKTQ_s3U02_Roey1OAH1F7f6rX_tgXfZuDZYsd0">
            <a:extLst>
              <a:ext uri="{FF2B5EF4-FFF2-40B4-BE49-F238E27FC236}">
                <a16:creationId xmlns:a16="http://schemas.microsoft.com/office/drawing/2014/main" id="{B367864B-7145-484F-9723-EBEF1A6A8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0793" y="12783615"/>
            <a:ext cx="3635829" cy="27563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2YHSRxq3K3Qf7COhO0pFY6NiBUBl-WBFDfAa2y_i13DrozgNesZU4dXpLyEy9oHylquNvsq6bAAI2_LgakBcwK0FhQ29PtYWPyiwadPpGB-JD-E5N6QdoPW4OPfEZKUxNCMqzSJSrug">
            <a:extLst>
              <a:ext uri="{FF2B5EF4-FFF2-40B4-BE49-F238E27FC236}">
                <a16:creationId xmlns:a16="http://schemas.microsoft.com/office/drawing/2014/main" id="{AED611E7-76C0-074B-B704-485AD6A36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6835" y="11710353"/>
            <a:ext cx="4105275" cy="37511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y_5aSTbB18lqYlcoR9GT_gKvB9qwFfL0BSwBuMgxeErzbZhqgFTkR76PeQkVZ_XpiBwi1xk_G6FELVdx4jbg7FenlVTWSIjR9w55p7Y1sHMHsjRzAzFdC6xN0RRuhcPi69GikOWd2RQ">
            <a:extLst>
              <a:ext uri="{FF2B5EF4-FFF2-40B4-BE49-F238E27FC236}">
                <a16:creationId xmlns:a16="http://schemas.microsoft.com/office/drawing/2014/main" id="{41E1D756-854C-AD48-9CDF-FCAEDE176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18269" y="16024975"/>
            <a:ext cx="8432800" cy="19975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6.googleusercontent.com/BY6W0kjmA-hldXmKflIzy5Y97_JcyU2hvaWGpBZ7OYsxQFfEMqzHWXL3GmCdmLnSzJJOIhKU0os37d96H5Sw4UQRbdqSZ-3O639E8YjXI80a7fdKrP5DMU4fDI53-e8Z6QH01jozcYA">
            <a:extLst>
              <a:ext uri="{FF2B5EF4-FFF2-40B4-BE49-F238E27FC236}">
                <a16:creationId xmlns:a16="http://schemas.microsoft.com/office/drawing/2014/main" id="{D994CFA7-8507-1B4E-8831-BA7A97120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570" y="6979373"/>
            <a:ext cx="9334860" cy="24562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3.googleusercontent.com/arR652dTtkfJd6FFg0yVRm6yL-7PNU1_bqbn2kVZ3Wfx1PYQ0MXZ_m213E9CssOPJPqyC2riXOIoEB1m6PSKLX6nXeaWJUa9cX-jTmxNpo6MDI0-u8qY4xydHpyBIFCP5rtSwfeHA50">
            <a:extLst>
              <a:ext uri="{FF2B5EF4-FFF2-40B4-BE49-F238E27FC236}">
                <a16:creationId xmlns:a16="http://schemas.microsoft.com/office/drawing/2014/main" id="{4887802C-8144-5B4F-A780-F9E99204B7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1610" y="9437472"/>
            <a:ext cx="9308958" cy="47242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40B9534-D943-D841-91CE-B962804DD07A}"/>
              </a:ext>
            </a:extLst>
          </p:cNvPr>
          <p:cNvPicPr>
            <a:picLocks noChangeAspect="1"/>
          </p:cNvPicPr>
          <p:nvPr/>
        </p:nvPicPr>
        <p:blipFill>
          <a:blip r:embed="rId7"/>
          <a:stretch>
            <a:fillRect/>
          </a:stretch>
        </p:blipFill>
        <p:spPr>
          <a:xfrm>
            <a:off x="22590119" y="7560514"/>
            <a:ext cx="4755447" cy="3369299"/>
          </a:xfrm>
          <a:prstGeom prst="rect">
            <a:avLst/>
          </a:prstGeom>
        </p:spPr>
      </p:pic>
      <p:pic>
        <p:nvPicPr>
          <p:cNvPr id="4" name="Picture 3">
            <a:extLst>
              <a:ext uri="{FF2B5EF4-FFF2-40B4-BE49-F238E27FC236}">
                <a16:creationId xmlns:a16="http://schemas.microsoft.com/office/drawing/2014/main" id="{0683BD66-CDEF-B04C-901F-300556C427FB}"/>
              </a:ext>
            </a:extLst>
          </p:cNvPr>
          <p:cNvPicPr>
            <a:picLocks noChangeAspect="1"/>
          </p:cNvPicPr>
          <p:nvPr/>
        </p:nvPicPr>
        <p:blipFill>
          <a:blip r:embed="rId8"/>
          <a:stretch>
            <a:fillRect/>
          </a:stretch>
        </p:blipFill>
        <p:spPr>
          <a:xfrm>
            <a:off x="27402473" y="7570796"/>
            <a:ext cx="4788846" cy="4056353"/>
          </a:xfrm>
          <a:prstGeom prst="rect">
            <a:avLst/>
          </a:prstGeom>
        </p:spPr>
      </p:pic>
      <p:pic>
        <p:nvPicPr>
          <p:cNvPr id="5" name="Picture 4">
            <a:extLst>
              <a:ext uri="{FF2B5EF4-FFF2-40B4-BE49-F238E27FC236}">
                <a16:creationId xmlns:a16="http://schemas.microsoft.com/office/drawing/2014/main" id="{FB7D1D3D-41D4-B343-AB72-CA956E82E294}"/>
              </a:ext>
            </a:extLst>
          </p:cNvPr>
          <p:cNvPicPr>
            <a:picLocks noChangeAspect="1"/>
          </p:cNvPicPr>
          <p:nvPr/>
        </p:nvPicPr>
        <p:blipFill>
          <a:blip r:embed="rId9"/>
          <a:stretch>
            <a:fillRect/>
          </a:stretch>
        </p:blipFill>
        <p:spPr>
          <a:xfrm>
            <a:off x="22590120" y="11180065"/>
            <a:ext cx="4755446" cy="1358699"/>
          </a:xfrm>
          <a:prstGeom prst="rect">
            <a:avLst/>
          </a:prstGeom>
        </p:spPr>
      </p:pic>
      <p:sp>
        <p:nvSpPr>
          <p:cNvPr id="33" name="TextBox 19">
            <a:extLst>
              <a:ext uri="{FF2B5EF4-FFF2-40B4-BE49-F238E27FC236}">
                <a16:creationId xmlns:a16="http://schemas.microsoft.com/office/drawing/2014/main" id="{CCDD7224-063A-5E43-BF5E-C3885EEC1EAD}"/>
              </a:ext>
            </a:extLst>
          </p:cNvPr>
          <p:cNvSpPr txBox="1">
            <a:spLocks noChangeArrowheads="1"/>
          </p:cNvSpPr>
          <p:nvPr/>
        </p:nvSpPr>
        <p:spPr bwMode="auto">
          <a:xfrm>
            <a:off x="15773400" y="11126662"/>
            <a:ext cx="9601200"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altLang="zh-CN" sz="2400" b="1" dirty="0">
                <a:latin typeface="Open Sans" panose="020B0606030504020204" pitchFamily="34" charset="0"/>
                <a:ea typeface="Open Sans" panose="020B0606030504020204" pitchFamily="34" charset="0"/>
                <a:cs typeface="Open Sans" panose="020B0606030504020204" pitchFamily="34" charset="0"/>
              </a:rPr>
              <a:t>Work</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flow</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of</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each</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player</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at</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a</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Step:</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TextBox 19">
            <a:extLst>
              <a:ext uri="{FF2B5EF4-FFF2-40B4-BE49-F238E27FC236}">
                <a16:creationId xmlns:a16="http://schemas.microsoft.com/office/drawing/2014/main" id="{6C07C509-26A5-734B-8723-2C9B646AD8CD}"/>
              </a:ext>
            </a:extLst>
          </p:cNvPr>
          <p:cNvSpPr txBox="1">
            <a:spLocks noChangeArrowheads="1"/>
          </p:cNvSpPr>
          <p:nvPr/>
        </p:nvSpPr>
        <p:spPr bwMode="auto">
          <a:xfrm>
            <a:off x="11494478" y="15548520"/>
            <a:ext cx="9601200"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altLang="zh-CN" sz="2400" b="1" dirty="0">
                <a:latin typeface="Open Sans" panose="020B0606030504020204" pitchFamily="34" charset="0"/>
                <a:ea typeface="Open Sans" panose="020B0606030504020204" pitchFamily="34" charset="0"/>
                <a:cs typeface="Open Sans" panose="020B0606030504020204" pitchFamily="34" charset="0"/>
              </a:rPr>
              <a:t>Work</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flow</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of</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knowledge</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transfer:</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19">
            <a:extLst>
              <a:ext uri="{FF2B5EF4-FFF2-40B4-BE49-F238E27FC236}">
                <a16:creationId xmlns:a16="http://schemas.microsoft.com/office/drawing/2014/main" id="{58DAA0D0-72A7-A641-B08C-BB7E85AB51FB}"/>
              </a:ext>
            </a:extLst>
          </p:cNvPr>
          <p:cNvSpPr txBox="1">
            <a:spLocks noChangeArrowheads="1"/>
          </p:cNvSpPr>
          <p:nvPr/>
        </p:nvSpPr>
        <p:spPr bwMode="auto">
          <a:xfrm>
            <a:off x="11550793" y="17939708"/>
            <a:ext cx="9601200" cy="128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altLang="zh-CN" sz="2400" b="1" dirty="0">
                <a:latin typeface="Open Sans" panose="020B0606030504020204" pitchFamily="34" charset="0"/>
                <a:ea typeface="Open Sans" panose="020B0606030504020204" pitchFamily="34" charset="0"/>
                <a:cs typeface="Open Sans" panose="020B0606030504020204" pitchFamily="34" charset="0"/>
              </a:rPr>
              <a:t>Definition</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of</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similar</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knowledge:</a:t>
            </a:r>
          </a:p>
          <a:p>
            <a:pPr algn="just">
              <a:lnSpc>
                <a:spcPct val="110000"/>
              </a:lnSpc>
            </a:pPr>
            <a:r>
              <a:rPr lang="en-US" altLang="zh-CN" sz="2400" dirty="0">
                <a:latin typeface="Open Sans" panose="020B0606030504020204" pitchFamily="34" charset="0"/>
                <a:ea typeface="Open Sans" panose="020B0606030504020204" pitchFamily="34" charset="0"/>
                <a:cs typeface="Open Sans" panose="020B0606030504020204" pitchFamily="34" charset="0"/>
              </a:rPr>
              <a:t>If</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two</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observation</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have</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at</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least</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ONE</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common</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record,</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they</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are</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similar</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to</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each</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other.</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For</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US" altLang="zh-CN" sz="2400" dirty="0">
                <a:latin typeface="Open Sans" panose="020B0606030504020204" pitchFamily="34" charset="0"/>
                <a:ea typeface="Open Sans" panose="020B0606030504020204" pitchFamily="34" charset="0"/>
                <a:cs typeface="Open Sans" panose="020B0606030504020204" pitchFamily="34" charset="0"/>
              </a:rPr>
              <a:t>example:</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6" name="Picture 35">
            <a:extLst>
              <a:ext uri="{FF2B5EF4-FFF2-40B4-BE49-F238E27FC236}">
                <a16:creationId xmlns:a16="http://schemas.microsoft.com/office/drawing/2014/main" id="{5E9EBCC5-4F69-BC46-9857-952B4E41AB04}"/>
              </a:ext>
            </a:extLst>
          </p:cNvPr>
          <p:cNvPicPr>
            <a:picLocks noChangeAspect="1"/>
          </p:cNvPicPr>
          <p:nvPr/>
        </p:nvPicPr>
        <p:blipFill>
          <a:blip r:embed="rId10"/>
          <a:stretch>
            <a:fillRect/>
          </a:stretch>
        </p:blipFill>
        <p:spPr>
          <a:xfrm>
            <a:off x="12952143" y="19228575"/>
            <a:ext cx="6685869" cy="1778809"/>
          </a:xfrm>
          <a:prstGeom prst="rect">
            <a:avLst/>
          </a:prstGeom>
        </p:spPr>
      </p:pic>
      <p:sp>
        <p:nvSpPr>
          <p:cNvPr id="38" name="TextBox 19">
            <a:extLst>
              <a:ext uri="{FF2B5EF4-FFF2-40B4-BE49-F238E27FC236}">
                <a16:creationId xmlns:a16="http://schemas.microsoft.com/office/drawing/2014/main" id="{A6E3177D-49A0-3440-AFBF-8F10A2A71827}"/>
              </a:ext>
            </a:extLst>
          </p:cNvPr>
          <p:cNvSpPr txBox="1">
            <a:spLocks noChangeArrowheads="1"/>
          </p:cNvSpPr>
          <p:nvPr/>
        </p:nvSpPr>
        <p:spPr bwMode="auto">
          <a:xfrm>
            <a:off x="22580600" y="7094341"/>
            <a:ext cx="9601200" cy="47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altLang="zh-CN" sz="2400" b="1" dirty="0">
                <a:latin typeface="Open Sans" panose="020B0606030504020204" pitchFamily="34" charset="0"/>
                <a:ea typeface="Open Sans" panose="020B0606030504020204" pitchFamily="34" charset="0"/>
                <a:cs typeface="Open Sans" panose="020B0606030504020204" pitchFamily="34" charset="0"/>
              </a:rPr>
              <a:t>Algorithms:</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TextBox 19">
            <a:extLst>
              <a:ext uri="{FF2B5EF4-FFF2-40B4-BE49-F238E27FC236}">
                <a16:creationId xmlns:a16="http://schemas.microsoft.com/office/drawing/2014/main" id="{372592D0-5333-3C47-BBC3-A14276F5D789}"/>
              </a:ext>
            </a:extLst>
          </p:cNvPr>
          <p:cNvSpPr txBox="1">
            <a:spLocks noChangeArrowheads="1"/>
          </p:cNvSpPr>
          <p:nvPr/>
        </p:nvSpPr>
        <p:spPr bwMode="auto">
          <a:xfrm>
            <a:off x="11681487" y="20920367"/>
            <a:ext cx="9601200" cy="46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dirty="0"/>
              <a:t>The similarity between o and o</a:t>
            </a:r>
            <a:r>
              <a:rPr lang="en-US" altLang="zh-CN" sz="2400" dirty="0"/>
              <a:t>’</a:t>
            </a:r>
            <a:r>
              <a:rPr lang="en-US" sz="2400" dirty="0"/>
              <a:t> is 1</a:t>
            </a:r>
            <a:r>
              <a:rPr lang="en-US" altLang="zh-CN" sz="2400" dirty="0"/>
              <a:t>/</a:t>
            </a:r>
            <a:r>
              <a:rPr lang="en-US" sz="2400" dirty="0"/>
              <a:t>8.</a:t>
            </a:r>
          </a:p>
        </p:txBody>
      </p:sp>
      <p:sp>
        <p:nvSpPr>
          <p:cNvPr id="40" name="TextBox 19">
            <a:extLst>
              <a:ext uri="{FF2B5EF4-FFF2-40B4-BE49-F238E27FC236}">
                <a16:creationId xmlns:a16="http://schemas.microsoft.com/office/drawing/2014/main" id="{03B86562-0290-DC4A-9704-7CCBECC16410}"/>
              </a:ext>
            </a:extLst>
          </p:cNvPr>
          <p:cNvSpPr txBox="1">
            <a:spLocks noChangeArrowheads="1"/>
          </p:cNvSpPr>
          <p:nvPr/>
        </p:nvSpPr>
        <p:spPr bwMode="auto">
          <a:xfrm>
            <a:off x="11633200" y="20981068"/>
            <a:ext cx="9601200" cy="1063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AU"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altLang="zh-CN" sz="2400" b="1" dirty="0">
                <a:latin typeface="Open Sans" panose="020B0606030504020204" pitchFamily="34" charset="0"/>
                <a:ea typeface="Open Sans" panose="020B0606030504020204" pitchFamily="34" charset="0"/>
                <a:cs typeface="Open Sans" panose="020B0606030504020204" pitchFamily="34" charset="0"/>
              </a:rPr>
              <a:t>Method</a:t>
            </a:r>
            <a:r>
              <a:rPr lang="zh-CN" altLang="en-US" sz="2400" b="1" dirty="0">
                <a:latin typeface="Open Sans" panose="020B0606030504020204" pitchFamily="34" charset="0"/>
                <a:ea typeface="Open Sans" panose="020B0606030504020204" pitchFamily="34" charset="0"/>
                <a:cs typeface="Open Sans" panose="020B0606030504020204" pitchFamily="34" charset="0"/>
              </a:rPr>
              <a:t> </a:t>
            </a:r>
            <a:r>
              <a:rPr lang="en-US" altLang="zh-CN" sz="2400" b="1" dirty="0">
                <a:latin typeface="Open Sans" panose="020B0606030504020204" pitchFamily="34" charset="0"/>
                <a:ea typeface="Open Sans" panose="020B0606030504020204" pitchFamily="34" charset="0"/>
                <a:cs typeface="Open Sans" panose="020B0606030504020204" pitchFamily="34" charset="0"/>
              </a:rPr>
              <a:t>overview:</a:t>
            </a:r>
            <a:endParaRPr lang="en-AU" sz="24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altLang="zh-CN" sz="2400" dirty="0">
                <a:latin typeface="Open Sans" panose="020B0606030504020204" pitchFamily="34" charset="0"/>
                <a:ea typeface="Open Sans" panose="020B0606030504020204" pitchFamily="34" charset="0"/>
                <a:cs typeface="Open Sans" panose="020B0606030504020204" pitchFamily="34" charset="0"/>
              </a:rPr>
              <a:t>If</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AU" sz="2400" dirty="0">
                <a:latin typeface="Open Sans" panose="020B0606030504020204" pitchFamily="34" charset="0"/>
                <a:ea typeface="Open Sans" panose="020B0606030504020204" pitchFamily="34" charset="0"/>
                <a:cs typeface="Open Sans" panose="020B0606030504020204" pitchFamily="34" charset="0"/>
              </a:rPr>
              <a:t>a player does not observe any neighbours, it moves based on its own knowledge by implementing the Q-learning algorithm. Once the player observes one or more neighbours, it begins to play the role of a knowledge requestor who sends a request message to its neighbours asking for knowledge samples. </a:t>
            </a:r>
          </a:p>
          <a:p>
            <a:pPr algn="just">
              <a:lnSpc>
                <a:spcPct val="110000"/>
              </a:lnSpc>
            </a:pPr>
            <a:endParaRPr lang="en-AU"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US" altLang="zh-CN" sz="2400" dirty="0">
                <a:latin typeface="Open Sans" panose="020B0606030504020204" pitchFamily="34" charset="0"/>
                <a:ea typeface="Open Sans" panose="020B0606030504020204" pitchFamily="34" charset="0"/>
                <a:cs typeface="Open Sans" panose="020B0606030504020204" pitchFamily="34" charset="0"/>
              </a:rPr>
              <a:t>If</a:t>
            </a:r>
            <a:r>
              <a:rPr lang="zh-CN" altLang="en-US" sz="2400" dirty="0">
                <a:latin typeface="Open Sans" panose="020B0606030504020204" pitchFamily="34" charset="0"/>
                <a:ea typeface="Open Sans" panose="020B0606030504020204" pitchFamily="34" charset="0"/>
                <a:cs typeface="Open Sans" panose="020B0606030504020204" pitchFamily="34" charset="0"/>
              </a:rPr>
              <a:t> </a:t>
            </a:r>
            <a:r>
              <a:rPr lang="en-AU" sz="2400" dirty="0">
                <a:latin typeface="Open Sans" panose="020B0606030504020204" pitchFamily="34" charset="0"/>
                <a:ea typeface="Open Sans" panose="020B0606030504020204" pitchFamily="34" charset="0"/>
                <a:cs typeface="Open Sans" panose="020B0606030504020204" pitchFamily="34" charset="0"/>
              </a:rPr>
              <a:t>a player receives a request message, it begins to play the role of a knowledge provider. Knowledge providers firstly retrieve their own knowledge base. If they do not have any knowledge samples, they reject the request. If they do have knowledge samples, they store these samples to a knowledge samples set. Additionally, to further increase the size of samples set, the knowledge requestor also stores its own knowledge samples to the knowledge samples set to facilitate self-transfer learning. </a:t>
            </a:r>
          </a:p>
          <a:p>
            <a:pPr algn="just">
              <a:lnSpc>
                <a:spcPct val="110000"/>
              </a:lnSpc>
            </a:pPr>
            <a:endParaRPr lang="en-AU" sz="2400" dirty="0">
              <a:latin typeface="Open Sans" panose="020B0606030504020204" pitchFamily="34" charset="0"/>
              <a:ea typeface="Open Sans" panose="020B0606030504020204" pitchFamily="34" charset="0"/>
              <a:cs typeface="Open Sans" panose="020B0606030504020204" pitchFamily="34" charset="0"/>
            </a:endParaRPr>
          </a:p>
          <a:p>
            <a:pPr algn="just">
              <a:lnSpc>
                <a:spcPct val="110000"/>
              </a:lnSpc>
            </a:pPr>
            <a:r>
              <a:rPr lang="en-AU" sz="2400" dirty="0">
                <a:latin typeface="Open Sans" panose="020B0606030504020204" pitchFamily="34" charset="0"/>
                <a:ea typeface="Open Sans" panose="020B0606030504020204" pitchFamily="34" charset="0"/>
                <a:cs typeface="Open Sans" panose="020B0606030504020204" pitchFamily="34" charset="0"/>
              </a:rPr>
              <a:t>After the knowledge samples set has been collected, those samples cannot be used directly by the knowledge requestor due to the potential for negative transfer. Therefore, the knowledge requestor firstly implements the DTW to add relevance weights and differentially-exponential noise into the knowledge samples, and then learns from the processed outcome. Finally, the knowledge requestor implements the Q-learning based on the transferred knowledge.</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tuitivecerulean|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454</TotalTime>
  <Words>1521</Words>
  <Application>Microsoft Macintosh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Nunito</vt:lpstr>
      <vt:lpstr>Nunito Black</vt:lpstr>
      <vt:lpstr>Arial</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Steven Cheng</cp:lastModifiedBy>
  <cp:revision>43</cp:revision>
  <dcterms:modified xsi:type="dcterms:W3CDTF">2019-03-29T06:08:54Z</dcterms:modified>
  <cp:category>research posters template</cp:category>
</cp:coreProperties>
</file>