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8" r:id="rId2"/>
    <p:sldId id="279" r:id="rId3"/>
    <p:sldId id="320" r:id="rId4"/>
    <p:sldId id="321" r:id="rId5"/>
    <p:sldId id="31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5" r:id="rId20"/>
    <p:sldId id="296" r:id="rId21"/>
    <p:sldId id="297" r:id="rId22"/>
    <p:sldId id="298" r:id="rId23"/>
    <p:sldId id="299" r:id="rId24"/>
    <p:sldId id="300" r:id="rId25"/>
    <p:sldId id="305" r:id="rId26"/>
    <p:sldId id="308" r:id="rId27"/>
    <p:sldId id="309" r:id="rId28"/>
    <p:sldId id="312" r:id="rId29"/>
    <p:sldId id="313" r:id="rId30"/>
    <p:sldId id="316" r:id="rId31"/>
    <p:sldId id="32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D5C75-CB01-4CDF-A4BC-D208940FEC8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D37D-C1FB-4222-8354-EC667B2DC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3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62823-A03F-44A0-9D11-1B1F600C66F6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C2CD-91A2-490A-92B9-09A13E406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106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Leaning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Precision Medicine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3276600"/>
            <a:ext cx="3429000" cy="22097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Jinyan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head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Institute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UTS, Australia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3352800"/>
            <a:ext cx="3429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Sarwar Kamal    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Ph.D. Student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Institute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UTS, Australia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matrix [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score calculated by using following equation: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compare the feature, F1 of patient P1 and P11 we find out the similarity score is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S_Score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=1- |(0.2-0.6)|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=1-0.4 =0.6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743200"/>
            <a:ext cx="3657600" cy="5334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Matrix Generation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92180"/>
              </p:ext>
            </p:extLst>
          </p:nvPr>
        </p:nvGraphicFramePr>
        <p:xfrm>
          <a:off x="533400" y="1447800"/>
          <a:ext cx="8458200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Patient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Fn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Types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74934"/>
              </p:ext>
            </p:extLst>
          </p:nvPr>
        </p:nvGraphicFramePr>
        <p:xfrm>
          <a:off x="685800" y="2286000"/>
          <a:ext cx="8229600" cy="79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Patient ID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F1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F2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Fn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Types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P11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0.6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0.7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?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04800" y="3276600"/>
          <a:ext cx="8534400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Patient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Types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505200" y="2209800"/>
            <a:ext cx="2514600" cy="6096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Compare with F1 feature of P1 and P11 patient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6200000" flipV="1">
            <a:off x="2654091" y="1079709"/>
            <a:ext cx="317874" cy="21208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rot="5400000">
            <a:off x="2730291" y="1752436"/>
            <a:ext cx="165474" cy="21208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524000" y="4343400"/>
            <a:ext cx="2514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|0.2-0.6|=0.4&lt;1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  value of P1 assign in relevance matrix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rot="16200000" flipV="1">
            <a:off x="1854387" y="3416487"/>
            <a:ext cx="444126" cy="14097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1800" y="838200"/>
            <a:ext cx="21336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Training data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5181600" y="1232274"/>
            <a:ext cx="1739856" cy="21552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10400" y="3200400"/>
            <a:ext cx="21336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data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rot="16200000" flipV="1">
            <a:off x="6701936" y="2657591"/>
            <a:ext cx="319789" cy="92205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67400" y="4191000"/>
            <a:ext cx="21336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Relevance Matrix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867400" y="3581400"/>
            <a:ext cx="693460" cy="6245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matrix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01027"/>
              </p:ext>
            </p:extLst>
          </p:nvPr>
        </p:nvGraphicFramePr>
        <p:xfrm>
          <a:off x="457200" y="1600200"/>
          <a:ext cx="8534400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Patient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Fn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Types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Graph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bipartite graph from relevance matrix.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133600" y="26670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167596" y="3352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201592" y="4114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P3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2201592" y="4876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P4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187524" y="5638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5867400" y="26670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5901396" y="3352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5935392" y="4114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F3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5935392" y="4876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F4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5921324" y="56388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Fn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stCxn id="8" idx="6"/>
          </p:cNvCxnSpPr>
          <p:nvPr/>
        </p:nvCxnSpPr>
        <p:spPr>
          <a:xfrm flipV="1">
            <a:off x="2777196" y="3048000"/>
            <a:ext cx="3090204" cy="571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6"/>
            <a:endCxn id="16" idx="2"/>
          </p:cNvCxnSpPr>
          <p:nvPr/>
        </p:nvCxnSpPr>
        <p:spPr>
          <a:xfrm>
            <a:off x="2777196" y="3619500"/>
            <a:ext cx="315819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5" idx="2"/>
          </p:cNvCxnSpPr>
          <p:nvPr/>
        </p:nvCxnSpPr>
        <p:spPr>
          <a:xfrm>
            <a:off x="2777196" y="3619500"/>
            <a:ext cx="3124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7" idx="2"/>
          </p:cNvCxnSpPr>
          <p:nvPr/>
        </p:nvCxnSpPr>
        <p:spPr>
          <a:xfrm>
            <a:off x="2811192" y="4381500"/>
            <a:ext cx="31242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6"/>
            <a:endCxn id="15" idx="2"/>
          </p:cNvCxnSpPr>
          <p:nvPr/>
        </p:nvCxnSpPr>
        <p:spPr>
          <a:xfrm flipV="1">
            <a:off x="2811192" y="3619500"/>
            <a:ext cx="30902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6" idx="2"/>
          </p:cNvCxnSpPr>
          <p:nvPr/>
        </p:nvCxnSpPr>
        <p:spPr>
          <a:xfrm flipV="1">
            <a:off x="2971800" y="4381500"/>
            <a:ext cx="2963592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6"/>
            <a:endCxn id="18" idx="1"/>
          </p:cNvCxnSpPr>
          <p:nvPr/>
        </p:nvCxnSpPr>
        <p:spPr>
          <a:xfrm>
            <a:off x="2811192" y="5143500"/>
            <a:ext cx="3199406" cy="573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6" idx="2"/>
          </p:cNvCxnSpPr>
          <p:nvPr/>
        </p:nvCxnSpPr>
        <p:spPr>
          <a:xfrm flipV="1">
            <a:off x="2811192" y="4381500"/>
            <a:ext cx="31242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4" idx="3"/>
          </p:cNvCxnSpPr>
          <p:nvPr/>
        </p:nvCxnSpPr>
        <p:spPr>
          <a:xfrm flipV="1">
            <a:off x="2797124" y="3122285"/>
            <a:ext cx="3159550" cy="2783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6"/>
            <a:endCxn id="17" idx="2"/>
          </p:cNvCxnSpPr>
          <p:nvPr/>
        </p:nvCxnSpPr>
        <p:spPr>
          <a:xfrm flipV="1">
            <a:off x="2797124" y="5143500"/>
            <a:ext cx="3138268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743200" y="5867400"/>
            <a:ext cx="3114998" cy="74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7396" y="3581400"/>
            <a:ext cx="1413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Patients    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Set</a:t>
            </a:r>
          </a:p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81800" y="3720405"/>
            <a:ext cx="137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Features    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Set</a:t>
            </a:r>
          </a:p>
          <a:p>
            <a:endParaRPr lang="en-US" dirty="0"/>
          </a:p>
        </p:txBody>
      </p:sp>
      <p:cxnSp>
        <p:nvCxnSpPr>
          <p:cNvPr id="30" name="Straight Arrow Connector 29"/>
          <p:cNvCxnSpPr>
            <a:endCxn id="14" idx="2"/>
          </p:cNvCxnSpPr>
          <p:nvPr/>
        </p:nvCxnSpPr>
        <p:spPr>
          <a:xfrm>
            <a:off x="2743200" y="2933700"/>
            <a:ext cx="3124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6"/>
            <a:endCxn id="15" idx="2"/>
          </p:cNvCxnSpPr>
          <p:nvPr/>
        </p:nvCxnSpPr>
        <p:spPr>
          <a:xfrm>
            <a:off x="2743200" y="2933700"/>
            <a:ext cx="315819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Sub-graph generation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K-connected approach is used for sub graphing.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k-connected?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K-edge connected graph are efficiently connected in graph decomposing .  K-edge connected graph significantly increased.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Sub-Graph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 connected sub graphing are proceeded until all the features are covered. When we find all the features then we stop k-connected sub graph.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of K-connected for sub graph: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6-connected  graph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7-connected graph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8-connected graph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9-connected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457200" y="1295400"/>
            <a:ext cx="3429000" cy="2743200"/>
            <a:chOff x="2133600" y="2667000"/>
            <a:chExt cx="4411392" cy="3505200"/>
          </a:xfrm>
        </p:grpSpPr>
        <p:sp>
          <p:nvSpPr>
            <p:cNvPr id="5" name="Flowchart: Connector 4"/>
            <p:cNvSpPr/>
            <p:nvPr/>
          </p:nvSpPr>
          <p:spPr>
            <a:xfrm>
              <a:off x="2133600" y="26670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P1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2167596" y="33528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P2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201592" y="41148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P3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201592" y="48768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P4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87524" y="56388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Pn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867400" y="26670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901396" y="33528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F2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935392" y="41148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F3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935392" y="48768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F4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921324" y="5638800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Fn</a:t>
              </a:r>
              <a:endParaRPr lang="en-US" sz="1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743200" y="2933700"/>
              <a:ext cx="3124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11" idx="2"/>
            </p:cNvCxnSpPr>
            <p:nvPr/>
          </p:nvCxnSpPr>
          <p:spPr>
            <a:xfrm>
              <a:off x="2743200" y="2933700"/>
              <a:ext cx="315819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</p:cNvCxnSpPr>
            <p:nvPr/>
          </p:nvCxnSpPr>
          <p:spPr>
            <a:xfrm flipV="1">
              <a:off x="2777196" y="3048000"/>
              <a:ext cx="3090204" cy="5715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12" idx="2"/>
            </p:cNvCxnSpPr>
            <p:nvPr/>
          </p:nvCxnSpPr>
          <p:spPr>
            <a:xfrm>
              <a:off x="2777196" y="3619500"/>
              <a:ext cx="315819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11" idx="2"/>
            </p:cNvCxnSpPr>
            <p:nvPr/>
          </p:nvCxnSpPr>
          <p:spPr>
            <a:xfrm>
              <a:off x="2777196" y="3619500"/>
              <a:ext cx="3124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13" idx="2"/>
            </p:cNvCxnSpPr>
            <p:nvPr/>
          </p:nvCxnSpPr>
          <p:spPr>
            <a:xfrm>
              <a:off x="2811192" y="4381500"/>
              <a:ext cx="312420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  <a:endCxn id="11" idx="2"/>
            </p:cNvCxnSpPr>
            <p:nvPr/>
          </p:nvCxnSpPr>
          <p:spPr>
            <a:xfrm flipV="1">
              <a:off x="2811192" y="3619500"/>
              <a:ext cx="30902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2"/>
            </p:cNvCxnSpPr>
            <p:nvPr/>
          </p:nvCxnSpPr>
          <p:spPr>
            <a:xfrm flipV="1">
              <a:off x="2971800" y="4381500"/>
              <a:ext cx="2963592" cy="38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14" idx="1"/>
            </p:cNvCxnSpPr>
            <p:nvPr/>
          </p:nvCxnSpPr>
          <p:spPr>
            <a:xfrm>
              <a:off x="2811192" y="5143500"/>
              <a:ext cx="3199406" cy="57341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12" idx="2"/>
            </p:cNvCxnSpPr>
            <p:nvPr/>
          </p:nvCxnSpPr>
          <p:spPr>
            <a:xfrm flipV="1">
              <a:off x="2811192" y="4381500"/>
              <a:ext cx="312420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6"/>
              <a:endCxn id="10" idx="3"/>
            </p:cNvCxnSpPr>
            <p:nvPr/>
          </p:nvCxnSpPr>
          <p:spPr>
            <a:xfrm flipV="1">
              <a:off x="2797124" y="3122285"/>
              <a:ext cx="3159550" cy="278321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6"/>
              <a:endCxn id="13" idx="2"/>
            </p:cNvCxnSpPr>
            <p:nvPr/>
          </p:nvCxnSpPr>
          <p:spPr>
            <a:xfrm flipV="1">
              <a:off x="2797124" y="5143500"/>
              <a:ext cx="3138268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4" idx="1"/>
            </p:cNvCxnSpPr>
            <p:nvPr/>
          </p:nvCxnSpPr>
          <p:spPr>
            <a:xfrm flipV="1">
              <a:off x="2895600" y="5716915"/>
              <a:ext cx="3114998" cy="7428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Content Placeholder 3" descr="k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5486400" y="1066800"/>
            <a:ext cx="1981199" cy="1981199"/>
          </a:xfrm>
        </p:spPr>
      </p:pic>
      <p:pic>
        <p:nvPicPr>
          <p:cNvPr id="30" name="Picture 29" descr="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24503" y="3238501"/>
            <a:ext cx="2057399" cy="19812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90600" y="4267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Bipartite Graph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85543" y="1753657"/>
            <a:ext cx="186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6-connected Graph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7237943" y="4039657"/>
            <a:ext cx="186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7-connected Graph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endCxn id="29" idx="0"/>
          </p:cNvCxnSpPr>
          <p:nvPr/>
        </p:nvCxnSpPr>
        <p:spPr>
          <a:xfrm flipV="1">
            <a:off x="3962400" y="2057399"/>
            <a:ext cx="1524000" cy="2286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14800" y="3048000"/>
            <a:ext cx="10668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14800" y="5715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Patient </a:t>
            </a:r>
            <a:endParaRPr lang="en-US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stCxn id="9" idx="5"/>
            <a:endCxn id="38" idx="0"/>
          </p:cNvCxnSpPr>
          <p:nvPr/>
        </p:nvCxnSpPr>
        <p:spPr>
          <a:xfrm rot="16200000" flipH="1">
            <a:off x="1926168" y="2954867"/>
            <a:ext cx="1737533" cy="37827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695702" y="3848100"/>
            <a:ext cx="2971799" cy="76199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914903" y="5219701"/>
            <a:ext cx="685799" cy="60959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76328" y="585233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Feature </a:t>
            </a:r>
            <a:endParaRPr lang="en-US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6896102" y="5295900"/>
            <a:ext cx="685798" cy="45720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4352999" y="3343201"/>
            <a:ext cx="1889932" cy="312833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5676902" y="4076703"/>
            <a:ext cx="2895600" cy="53339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14800" y="22860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 graphing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2356460">
            <a:off x="3983295" y="379370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 graphing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/>
      <p:bldP spid="32" grpId="0"/>
      <p:bldP spid="33" grpId="0"/>
      <p:bldP spid="38" grpId="0"/>
      <p:bldP spid="47" grpId="0"/>
      <p:bldP spid="6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classification or theorem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cancer patient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generalized equation of Bayesian classification is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 (MAP)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find the largest one from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probabilities output by a discriminative probabilistic classifier</a:t>
            </a: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Sub-graph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value for 6-connected graph: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value for 7-connected graph: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value for 9-connected graph: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         F2</a:t>
                      </a:r>
                      <a:endParaRPr lang="en-US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F8</a:t>
                      </a:r>
                      <a:endParaRPr lang="en-US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0.48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(N)</a:t>
                      </a:r>
                      <a:endParaRPr lang="en-US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0.17 (P)</a:t>
                      </a:r>
                      <a:endParaRPr lang="en-US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3962400"/>
          <a:ext cx="518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       F5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  F6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F9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               0.76 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  0.47 (P)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 0.67 (P)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5867400"/>
          <a:ext cx="5029200" cy="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                 F1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  F3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F4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               0.042(P)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0.169 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 0.36 (P)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/>
          <a:lstStyle/>
          <a:p>
            <a:pPr lvl="1" algn="just">
              <a:spcBef>
                <a:spcPct val="5000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medicine for Cancer diagnosis is significant for improving current healthcare system.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graph Analysis [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value for 9-connected graph: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value for whole bipartite  graph: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Patient is                   type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286000"/>
          <a:ext cx="4495800" cy="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                 F7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  F10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                  0.041(N)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  0.080 (P)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114800"/>
          <a:ext cx="807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F1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F2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F3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F4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F5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F6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F7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F8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F9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F10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0.042 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0.48 (N)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0.169(P)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0.36(P)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0.76 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0.47 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0.041(N)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0.17 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0.67 (P)</a:t>
                      </a:r>
                      <a:endParaRPr lang="en-US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0.080(P)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5410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0" y="5486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 rot="16200000" flipH="1">
            <a:off x="781050" y="4781550"/>
            <a:ext cx="685800" cy="571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1371600" y="4724400"/>
            <a:ext cx="58674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rot="10800000" flipV="1">
            <a:off x="1409700" y="4724400"/>
            <a:ext cx="49911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447800" y="4648200"/>
            <a:ext cx="35052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rot="10800000" flipV="1">
            <a:off x="1409700" y="4724400"/>
            <a:ext cx="27051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rot="10800000" flipV="1">
            <a:off x="1409700" y="4724400"/>
            <a:ext cx="20193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rot="10800000" flipV="1">
            <a:off x="1409700" y="4800600"/>
            <a:ext cx="1257300" cy="609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562600" y="4876800"/>
            <a:ext cx="6858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1828800" y="4800600"/>
            <a:ext cx="43053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0"/>
          </p:cNvCxnSpPr>
          <p:nvPr/>
        </p:nvCxnSpPr>
        <p:spPr>
          <a:xfrm rot="10800000" flipV="1">
            <a:off x="1409700" y="4724400"/>
            <a:ext cx="65913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3200400" y="5562600"/>
            <a:ext cx="1600200" cy="457200"/>
          </a:xfrm>
          <a:prstGeom prst="wedgeRoundRectCallout">
            <a:avLst>
              <a:gd name="adj1" fmla="val -2371"/>
              <a:gd name="adj2" fmla="val 11480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Applying MAP Rule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29000" y="6172200"/>
            <a:ext cx="152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	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and Weka tool.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ultiple datasets.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parameters: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	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…]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proportion of the data points our model says was relevant actually were relevant.  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40013" y="4343400"/>
          <a:ext cx="348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3" imgW="1117440" imgH="177480" progId="Equation.3">
                  <p:embed/>
                </p:oleObj>
              </mc:Choice>
              <mc:Fallback>
                <p:oleObj name="Equation" r:id="rId3" imgW="111744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343400"/>
                        <a:ext cx="3482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[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…]	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ability to find all relevant instances in a dataset.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Improving precision typically reduces recall and vice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versa.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13112" y="3402013"/>
          <a:ext cx="30084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3" imgW="1015920" imgH="177480" progId="Equation.3">
                  <p:embed/>
                </p:oleObj>
              </mc:Choice>
              <mc:Fallback>
                <p:oleObj name="Equation" r:id="rId3" imgW="10159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2" y="3402013"/>
                        <a:ext cx="3008487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[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…]	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intuitive performance measure and it is simply a ratio of correctly predicted observation to the total observations. </a:t>
            </a:r>
          </a:p>
          <a:p>
            <a:pPr algn="ctr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weighted average of Precision and Recall. It takes both false positives and false negatives.</a:t>
            </a:r>
          </a:p>
          <a:p>
            <a:pPr algn="ctr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7000" y="3048000"/>
          <a:ext cx="4191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Equation" r:id="rId3" imgW="2755800" imgH="431640" progId="Equation.3">
                  <p:embed/>
                </p:oleObj>
              </mc:Choice>
              <mc:Fallback>
                <p:oleObj name="Equation" r:id="rId3" imgW="27558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4191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4953000"/>
          <a:ext cx="571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5" imgW="3695400" imgH="431640" progId="Equation.3">
                  <p:embed/>
                </p:oleObj>
              </mc:Choice>
              <mc:Fallback>
                <p:oleObj name="Equation" r:id="rId5" imgW="3695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5715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Precision vs. Recall</a:t>
            </a:r>
            <a:endParaRPr lang="en-US" dirty="0"/>
          </a:p>
        </p:txBody>
      </p:sp>
      <p:pic>
        <p:nvPicPr>
          <p:cNvPr id="4" name="Content Placeholder 3" descr="Precision_reca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1" y="1295400"/>
            <a:ext cx="8305800" cy="4830763"/>
          </a:xfrm>
        </p:spPr>
      </p:pic>
      <p:sp>
        <p:nvSpPr>
          <p:cNvPr id="5" name="Rounded Rectangular Callout 4"/>
          <p:cNvSpPr/>
          <p:nvPr/>
        </p:nvSpPr>
        <p:spPr>
          <a:xfrm>
            <a:off x="1828800" y="838200"/>
            <a:ext cx="2590800" cy="914400"/>
          </a:xfrm>
          <a:prstGeom prst="wedgeRoundRectCallout">
            <a:avLst>
              <a:gd name="adj1" fmla="val -5087"/>
              <a:gd name="adj2" fmla="val 1025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High Precision for IBL</a:t>
            </a:r>
            <a:endParaRPr lang="en-US" b="1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find out the similarity between the patients.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the test patient with training data set and make several group which are most similar or not. 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make three groups:</a:t>
            </a:r>
          </a:p>
          <a:p>
            <a:pPr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Group1: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100% to 90% is maximum similar. </a:t>
            </a:r>
          </a:p>
          <a:p>
            <a:pPr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89% to 80% is average similar</a:t>
            </a:r>
          </a:p>
          <a:p>
            <a:pPr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3: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80% is less similar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similar group indicates that the test patient is most similar with the patients that belong in Group1.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Group [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0" y="31242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Mean  Comparison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77"/>
          <p:cNvGrpSpPr/>
          <p:nvPr/>
        </p:nvGrpSpPr>
        <p:grpSpPr>
          <a:xfrm>
            <a:off x="6248400" y="990600"/>
            <a:ext cx="990600" cy="1676401"/>
            <a:chOff x="7543800" y="2743199"/>
            <a:chExt cx="990600" cy="1676401"/>
          </a:xfrm>
        </p:grpSpPr>
        <p:grpSp>
          <p:nvGrpSpPr>
            <p:cNvPr id="8" name="Group 76"/>
            <p:cNvGrpSpPr/>
            <p:nvPr/>
          </p:nvGrpSpPr>
          <p:grpSpPr>
            <a:xfrm>
              <a:off x="7620000" y="2952750"/>
              <a:ext cx="769937" cy="1314450"/>
              <a:chOff x="7620000" y="2952750"/>
              <a:chExt cx="769937" cy="1314450"/>
            </a:xfrm>
          </p:grpSpPr>
          <p:sp>
            <p:nvSpPr>
              <p:cNvPr id="15" name="Flowchart: Connector 14"/>
              <p:cNvSpPr/>
              <p:nvPr/>
            </p:nvSpPr>
            <p:spPr bwMode="auto">
              <a:xfrm>
                <a:off x="7639050" y="2952750"/>
                <a:ext cx="742950" cy="2476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G11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Flowchart: Connector 15"/>
              <p:cNvSpPr/>
              <p:nvPr/>
            </p:nvSpPr>
            <p:spPr bwMode="auto">
              <a:xfrm>
                <a:off x="7668334" y="3261062"/>
                <a:ext cx="693738" cy="24413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G12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Flowchart: Connector 16"/>
              <p:cNvSpPr/>
              <p:nvPr/>
            </p:nvSpPr>
            <p:spPr bwMode="auto">
              <a:xfrm>
                <a:off x="7620000" y="3962400"/>
                <a:ext cx="769937" cy="3048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G1n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Flowchart: Connector 17"/>
              <p:cNvSpPr/>
              <p:nvPr/>
            </p:nvSpPr>
            <p:spPr bwMode="auto">
              <a:xfrm>
                <a:off x="7671290" y="3601125"/>
                <a:ext cx="704850" cy="27686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G13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7543800" y="2743199"/>
              <a:ext cx="990600" cy="167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81000" y="968324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Training Value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 rot="5400000">
            <a:off x="-158234" y="4958834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 to 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cxnSp>
        <p:nvCxnSpPr>
          <p:cNvPr id="32" name="Straight Arrow Connector 31"/>
          <p:cNvCxnSpPr>
            <a:cxnSpLocks noChangeShapeType="1"/>
            <a:stCxn id="65" idx="0"/>
            <a:endCxn id="11" idx="2"/>
          </p:cNvCxnSpPr>
          <p:nvPr/>
        </p:nvCxnSpPr>
        <p:spPr bwMode="auto">
          <a:xfrm flipV="1">
            <a:off x="1295400" y="3429000"/>
            <a:ext cx="2514600" cy="18669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5486400" y="3429000"/>
            <a:ext cx="762000" cy="1588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 rot="5400000">
            <a:off x="6587697" y="1351747"/>
            <a:ext cx="15240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Group 1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(100 % to 90%)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cxnSpLocks noChangeShapeType="1"/>
            <a:stCxn id="11" idx="6"/>
            <a:endCxn id="14" idx="1"/>
          </p:cNvCxnSpPr>
          <p:nvPr/>
        </p:nvCxnSpPr>
        <p:spPr bwMode="auto">
          <a:xfrm flipV="1">
            <a:off x="5486400" y="1828801"/>
            <a:ext cx="762000" cy="1600199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grpSp>
        <p:nvGrpSpPr>
          <p:cNvPr id="10" name="Group 47"/>
          <p:cNvGrpSpPr/>
          <p:nvPr/>
        </p:nvGrpSpPr>
        <p:grpSpPr>
          <a:xfrm>
            <a:off x="228600" y="1447800"/>
            <a:ext cx="1676400" cy="2667000"/>
            <a:chOff x="228600" y="1447800"/>
            <a:chExt cx="1600200" cy="2667000"/>
          </a:xfrm>
        </p:grpSpPr>
        <p:sp>
          <p:nvSpPr>
            <p:cNvPr id="4" name="Flowchart: Connector 3"/>
            <p:cNvSpPr/>
            <p:nvPr/>
          </p:nvSpPr>
          <p:spPr bwMode="auto">
            <a:xfrm>
              <a:off x="323544" y="1733538"/>
              <a:ext cx="649942" cy="32386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F11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Flowchart: Connector 4"/>
            <p:cNvSpPr/>
            <p:nvPr/>
          </p:nvSpPr>
          <p:spPr bwMode="auto">
            <a:xfrm>
              <a:off x="347582" y="2266943"/>
              <a:ext cx="677014" cy="32385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F12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lowchart: Connector 5"/>
            <p:cNvSpPr/>
            <p:nvPr/>
          </p:nvSpPr>
          <p:spPr bwMode="auto">
            <a:xfrm>
              <a:off x="357540" y="3462345"/>
              <a:ext cx="675264" cy="3778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F1n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lowchart: Connector 6"/>
            <p:cNvSpPr/>
            <p:nvPr/>
          </p:nvSpPr>
          <p:spPr bwMode="auto">
            <a:xfrm>
              <a:off x="352864" y="2832101"/>
              <a:ext cx="609600" cy="3778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F13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8600" y="1447800"/>
              <a:ext cx="1600200" cy="2667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 bwMode="auto">
            <a:xfrm>
              <a:off x="1044524" y="1724464"/>
              <a:ext cx="649942" cy="32386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F21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lowchart: Connector 44"/>
            <p:cNvSpPr/>
            <p:nvPr/>
          </p:nvSpPr>
          <p:spPr bwMode="auto">
            <a:xfrm>
              <a:off x="1068562" y="2257869"/>
              <a:ext cx="677014" cy="32385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F22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lowchart: Connector 45"/>
            <p:cNvSpPr/>
            <p:nvPr/>
          </p:nvSpPr>
          <p:spPr bwMode="auto">
            <a:xfrm>
              <a:off x="1078520" y="3453271"/>
              <a:ext cx="675264" cy="3778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F2n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lowchart: Connector 46"/>
            <p:cNvSpPr/>
            <p:nvPr/>
          </p:nvSpPr>
          <p:spPr bwMode="auto">
            <a:xfrm>
              <a:off x="1073844" y="2823027"/>
              <a:ext cx="609600" cy="3778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F23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62"/>
          <p:cNvGrpSpPr/>
          <p:nvPr/>
        </p:nvGrpSpPr>
        <p:grpSpPr>
          <a:xfrm>
            <a:off x="2133600" y="1447800"/>
            <a:ext cx="990600" cy="2667000"/>
            <a:chOff x="2133600" y="1447800"/>
            <a:chExt cx="990600" cy="2667000"/>
          </a:xfrm>
        </p:grpSpPr>
        <p:sp>
          <p:nvSpPr>
            <p:cNvPr id="50" name="Flowchart: Connector 49"/>
            <p:cNvSpPr/>
            <p:nvPr/>
          </p:nvSpPr>
          <p:spPr bwMode="auto">
            <a:xfrm>
              <a:off x="2233065" y="1733538"/>
              <a:ext cx="680892" cy="32386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T1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lowchart: Connector 50"/>
            <p:cNvSpPr/>
            <p:nvPr/>
          </p:nvSpPr>
          <p:spPr bwMode="auto">
            <a:xfrm>
              <a:off x="2258248" y="2266943"/>
              <a:ext cx="709253" cy="32385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T2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lowchart: Connector 51"/>
            <p:cNvSpPr/>
            <p:nvPr/>
          </p:nvSpPr>
          <p:spPr bwMode="auto">
            <a:xfrm>
              <a:off x="2268680" y="3462345"/>
              <a:ext cx="707419" cy="3778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err="1" smtClean="0">
                  <a:latin typeface="Times New Roman" pitchFamily="18" charset="0"/>
                  <a:cs typeface="Times New Roman" pitchFamily="18" charset="0"/>
                </a:rPr>
                <a:t>Tn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lowchart: Connector 52"/>
            <p:cNvSpPr/>
            <p:nvPr/>
          </p:nvSpPr>
          <p:spPr bwMode="auto">
            <a:xfrm>
              <a:off x="2263781" y="2832101"/>
              <a:ext cx="638629" cy="3778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T3</a:t>
              </a:r>
              <a:endParaRPr 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133600" y="1447800"/>
              <a:ext cx="990600" cy="2667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133600" y="1120724"/>
            <a:ext cx="106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Test Value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266700" y="49911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Fuzzy Value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(Training Data)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1866900" y="49149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Fuzzy Value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(Test Data)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11" idx="2"/>
          </p:cNvCxnSpPr>
          <p:nvPr/>
        </p:nvCxnSpPr>
        <p:spPr bwMode="auto">
          <a:xfrm flipV="1">
            <a:off x="2895600" y="3429000"/>
            <a:ext cx="914400" cy="17907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6" name="TextBox 75"/>
          <p:cNvSpPr txBox="1">
            <a:spLocks noChangeArrowheads="1"/>
          </p:cNvSpPr>
          <p:nvPr/>
        </p:nvSpPr>
        <p:spPr bwMode="auto">
          <a:xfrm rot="5400000">
            <a:off x="1365766" y="4882634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 to 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grpSp>
        <p:nvGrpSpPr>
          <p:cNvPr id="13" name="Group 91"/>
          <p:cNvGrpSpPr/>
          <p:nvPr/>
        </p:nvGrpSpPr>
        <p:grpSpPr>
          <a:xfrm>
            <a:off x="6248400" y="2971800"/>
            <a:ext cx="990600" cy="1676401"/>
            <a:chOff x="6248400" y="2971800"/>
            <a:chExt cx="990600" cy="1676401"/>
          </a:xfrm>
        </p:grpSpPr>
        <p:grpSp>
          <p:nvGrpSpPr>
            <p:cNvPr id="19" name="Group 90"/>
            <p:cNvGrpSpPr/>
            <p:nvPr/>
          </p:nvGrpSpPr>
          <p:grpSpPr>
            <a:xfrm>
              <a:off x="6324600" y="3181351"/>
              <a:ext cx="769937" cy="1314450"/>
              <a:chOff x="6324600" y="3181351"/>
              <a:chExt cx="769937" cy="1314450"/>
            </a:xfrm>
          </p:grpSpPr>
          <p:sp>
            <p:nvSpPr>
              <p:cNvPr id="87" name="Flowchart: Connector 86"/>
              <p:cNvSpPr/>
              <p:nvPr/>
            </p:nvSpPr>
            <p:spPr bwMode="auto">
              <a:xfrm>
                <a:off x="6343650" y="3181351"/>
                <a:ext cx="742950" cy="2476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G21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Flowchart: Connector 87"/>
              <p:cNvSpPr/>
              <p:nvPr/>
            </p:nvSpPr>
            <p:spPr bwMode="auto">
              <a:xfrm>
                <a:off x="6372934" y="3489663"/>
                <a:ext cx="693738" cy="24413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G22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Flowchart: Connector 88"/>
              <p:cNvSpPr/>
              <p:nvPr/>
            </p:nvSpPr>
            <p:spPr bwMode="auto">
              <a:xfrm>
                <a:off x="6324600" y="4191001"/>
                <a:ext cx="769937" cy="3048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G2n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lowchart: Connector 89"/>
              <p:cNvSpPr/>
              <p:nvPr/>
            </p:nvSpPr>
            <p:spPr bwMode="auto">
              <a:xfrm>
                <a:off x="6375890" y="3829726"/>
                <a:ext cx="704850" cy="27686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G23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 bwMode="auto">
            <a:xfrm>
              <a:off x="6248400" y="2971800"/>
              <a:ext cx="990600" cy="167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" name="Group 101"/>
          <p:cNvGrpSpPr/>
          <p:nvPr/>
        </p:nvGrpSpPr>
        <p:grpSpPr>
          <a:xfrm>
            <a:off x="6248400" y="4953000"/>
            <a:ext cx="990600" cy="1676401"/>
            <a:chOff x="6248400" y="4953000"/>
            <a:chExt cx="990600" cy="1676401"/>
          </a:xfrm>
        </p:grpSpPr>
        <p:grpSp>
          <p:nvGrpSpPr>
            <p:cNvPr id="21" name="Group 100"/>
            <p:cNvGrpSpPr/>
            <p:nvPr/>
          </p:nvGrpSpPr>
          <p:grpSpPr>
            <a:xfrm>
              <a:off x="6324600" y="5086351"/>
              <a:ext cx="769937" cy="1314450"/>
              <a:chOff x="6324600" y="5086351"/>
              <a:chExt cx="769937" cy="1314450"/>
            </a:xfrm>
          </p:grpSpPr>
          <p:sp>
            <p:nvSpPr>
              <p:cNvPr id="97" name="Flowchart: Connector 96"/>
              <p:cNvSpPr/>
              <p:nvPr/>
            </p:nvSpPr>
            <p:spPr bwMode="auto">
              <a:xfrm>
                <a:off x="6343650" y="5086351"/>
                <a:ext cx="742950" cy="2476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G31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lowchart: Connector 97"/>
              <p:cNvSpPr/>
              <p:nvPr/>
            </p:nvSpPr>
            <p:spPr bwMode="auto">
              <a:xfrm>
                <a:off x="6372934" y="5394663"/>
                <a:ext cx="693738" cy="24413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G32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lowchart: Connector 98"/>
              <p:cNvSpPr/>
              <p:nvPr/>
            </p:nvSpPr>
            <p:spPr bwMode="auto">
              <a:xfrm>
                <a:off x="6324600" y="6096001"/>
                <a:ext cx="769937" cy="3048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G3n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lowchart: Connector 99"/>
              <p:cNvSpPr/>
              <p:nvPr/>
            </p:nvSpPr>
            <p:spPr bwMode="auto">
              <a:xfrm>
                <a:off x="6375890" y="5734726"/>
                <a:ext cx="704850" cy="27686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>
                    <a:latin typeface="Times New Roman" pitchFamily="18" charset="0"/>
                    <a:cs typeface="Times New Roman" pitchFamily="18" charset="0"/>
                  </a:rPr>
                  <a:t>G33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 bwMode="auto">
            <a:xfrm>
              <a:off x="6248400" y="4953000"/>
              <a:ext cx="990600" cy="167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03" name="Straight Arrow Connector 102"/>
          <p:cNvCxnSpPr>
            <a:cxnSpLocks noChangeShapeType="1"/>
            <a:stCxn id="11" idx="6"/>
            <a:endCxn id="96" idx="1"/>
          </p:cNvCxnSpPr>
          <p:nvPr/>
        </p:nvCxnSpPr>
        <p:spPr bwMode="auto">
          <a:xfrm>
            <a:off x="5486400" y="3429000"/>
            <a:ext cx="762000" cy="2362201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08" name="Straight Arrow Connector 107"/>
          <p:cNvCxnSpPr>
            <a:cxnSpLocks noChangeShapeType="1"/>
            <a:endCxn id="65" idx="1"/>
          </p:cNvCxnSpPr>
          <p:nvPr/>
        </p:nvCxnSpPr>
        <p:spPr bwMode="auto">
          <a:xfrm rot="5400000">
            <a:off x="762794" y="4343400"/>
            <a:ext cx="456406" cy="794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13" name="Straight Arrow Connector 112"/>
          <p:cNvCxnSpPr>
            <a:cxnSpLocks noChangeShapeType="1"/>
            <a:endCxn id="66" idx="1"/>
          </p:cNvCxnSpPr>
          <p:nvPr/>
        </p:nvCxnSpPr>
        <p:spPr bwMode="auto">
          <a:xfrm rot="5400000">
            <a:off x="2400697" y="4304903"/>
            <a:ext cx="381000" cy="794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15" name="TextBox 114"/>
          <p:cNvSpPr txBox="1">
            <a:spLocks noChangeArrowheads="1"/>
          </p:cNvSpPr>
          <p:nvPr/>
        </p:nvSpPr>
        <p:spPr bwMode="auto">
          <a:xfrm rot="5698966">
            <a:off x="6573053" y="3332947"/>
            <a:ext cx="15240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Group 2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(89 % to 80%)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 rot="5400000">
            <a:off x="6573053" y="5161747"/>
            <a:ext cx="15240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Group 3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(less than 80%)</a:t>
            </a:r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/>
      <p:bldP spid="29" grpId="0"/>
      <p:bldP spid="37" grpId="0"/>
      <p:bldP spid="64" grpId="0"/>
      <p:bldP spid="65" grpId="0" animBg="1"/>
      <p:bldP spid="66" grpId="0" animBg="1"/>
      <p:bldP spid="76" grpId="0"/>
      <p:bldP spid="115" grpId="0"/>
      <p:bldP spid="1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Ranking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rank the gene list that are responsible for corresponding cancer disease. 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generate a rank list based on mean of fluorescent value.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average value of fluorescent is indicates the most responsible gene.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use </a:t>
            </a:r>
            <a:r>
              <a:rPr lang="en-US" sz="2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GSEA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to justify our rank list.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rank lists (GSEA and Our method) are same.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[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58888" y="1165225"/>
            <a:ext cx="1295400" cy="3287713"/>
            <a:chOff x="1259033" y="1165097"/>
            <a:chExt cx="1295400" cy="328726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620981" y="1755554"/>
              <a:ext cx="571503" cy="2106347"/>
              <a:chOff x="1361207" y="2578420"/>
              <a:chExt cx="571503" cy="2106347"/>
            </a:xfrm>
          </p:grpSpPr>
          <p:sp>
            <p:nvSpPr>
              <p:cNvPr id="4" name="Flowchart: Connector 3"/>
              <p:cNvSpPr/>
              <p:nvPr/>
            </p:nvSpPr>
            <p:spPr>
              <a:xfrm>
                <a:off x="1399309" y="2578432"/>
                <a:ext cx="533400" cy="34285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F1</a:t>
                </a:r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1372321" y="3111759"/>
                <a:ext cx="533400" cy="34285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F2</a:t>
                </a: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1372321" y="4306983"/>
                <a:ext cx="533400" cy="3777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err="1">
                    <a:latin typeface="Times New Roman" pitchFamily="18" charset="0"/>
                    <a:cs typeface="Times New Roman" pitchFamily="18" charset="0"/>
                  </a:rPr>
                  <a:t>Fn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Flowchart: Connector 6"/>
              <p:cNvSpPr/>
              <p:nvPr/>
            </p:nvSpPr>
            <p:spPr>
              <a:xfrm>
                <a:off x="1361209" y="3676831"/>
                <a:ext cx="533400" cy="3777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F3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259033" y="1165097"/>
              <a:ext cx="1295400" cy="328726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3514725" y="2487613"/>
            <a:ext cx="819150" cy="528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Mean value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086350" y="1108075"/>
            <a:ext cx="1295400" cy="3287713"/>
            <a:chOff x="1259033" y="1165097"/>
            <a:chExt cx="1295400" cy="3287262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1620981" y="1755554"/>
              <a:ext cx="571503" cy="2106347"/>
              <a:chOff x="1361207" y="2578420"/>
              <a:chExt cx="571503" cy="2106347"/>
            </a:xfrm>
          </p:grpSpPr>
          <p:sp>
            <p:nvSpPr>
              <p:cNvPr id="15" name="Flowchart: Connector 14"/>
              <p:cNvSpPr/>
              <p:nvPr/>
            </p:nvSpPr>
            <p:spPr>
              <a:xfrm>
                <a:off x="1399309" y="2578432"/>
                <a:ext cx="533400" cy="34285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F1</a:t>
                </a:r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1372322" y="3111759"/>
                <a:ext cx="533400" cy="34285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F2</a:t>
                </a:r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1372322" y="4306983"/>
                <a:ext cx="533400" cy="3777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err="1">
                    <a:latin typeface="Times New Roman" pitchFamily="18" charset="0"/>
                    <a:cs typeface="Times New Roman" pitchFamily="18" charset="0"/>
                  </a:rPr>
                  <a:t>Fn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1361209" y="3676831"/>
                <a:ext cx="533400" cy="3777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F3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259033" y="1165097"/>
              <a:ext cx="1295400" cy="328726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258888" y="5029200"/>
            <a:ext cx="129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Florescent Value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105400" y="5029200"/>
            <a:ext cx="129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Training Data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078663" y="4746625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Rank Gene</a:t>
            </a:r>
          </a:p>
        </p:txBody>
      </p:sp>
      <p:cxnSp>
        <p:nvCxnSpPr>
          <p:cNvPr id="32" name="Straight Arrow Connector 31"/>
          <p:cNvCxnSpPr>
            <a:cxnSpLocks noChangeShapeType="1"/>
            <a:endCxn id="11" idx="2"/>
          </p:cNvCxnSpPr>
          <p:nvPr/>
        </p:nvCxnSpPr>
        <p:spPr bwMode="auto">
          <a:xfrm flipV="1">
            <a:off x="2554288" y="2751138"/>
            <a:ext cx="960437" cy="103187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566988" y="2774950"/>
            <a:ext cx="993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Mean </a:t>
            </a:r>
          </a:p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Calculation </a:t>
            </a:r>
          </a:p>
        </p:txBody>
      </p:sp>
      <p:cxnSp>
        <p:nvCxnSpPr>
          <p:cNvPr id="35" name="Straight Arrow Connector 34"/>
          <p:cNvCxnSpPr>
            <a:cxnSpLocks noChangeShapeType="1"/>
            <a:endCxn id="14" idx="1"/>
          </p:cNvCxnSpPr>
          <p:nvPr/>
        </p:nvCxnSpPr>
        <p:spPr bwMode="auto">
          <a:xfrm>
            <a:off x="4348163" y="2727325"/>
            <a:ext cx="738187" cy="23813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197350" y="2809875"/>
            <a:ext cx="8207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Euclidian</a:t>
            </a:r>
          </a:p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Distance </a:t>
            </a:r>
          </a:p>
          <a:p>
            <a:pPr algn="ctr"/>
            <a:endParaRPr lang="en-US" sz="12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>
            <a:off x="6381750" y="2590800"/>
            <a:ext cx="925513" cy="0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434138" y="2678113"/>
            <a:ext cx="8207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Gene Order</a:t>
            </a:r>
          </a:p>
          <a:p>
            <a:pPr algn="ctr"/>
            <a:endParaRPr lang="en-US" sz="12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7307263" y="1108075"/>
            <a:ext cx="1166812" cy="3314700"/>
            <a:chOff x="7306541" y="1108015"/>
            <a:chExt cx="1167209" cy="3314967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7577591" y="1800495"/>
              <a:ext cx="774221" cy="2106347"/>
              <a:chOff x="7577591" y="1800495"/>
              <a:chExt cx="774221" cy="2106347"/>
            </a:xfrm>
          </p:grpSpPr>
          <p:sp>
            <p:nvSpPr>
              <p:cNvPr id="22" name="Flowchart: Connector 21"/>
              <p:cNvSpPr/>
              <p:nvPr/>
            </p:nvSpPr>
            <p:spPr>
              <a:xfrm>
                <a:off x="7605092" y="1800221"/>
                <a:ext cx="709853" cy="34292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RF1</a:t>
                </a:r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7578095" y="2333664"/>
                <a:ext cx="709854" cy="34292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RF2</a:t>
                </a:r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7633677" y="3529149"/>
                <a:ext cx="717794" cy="37785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err="1">
                    <a:latin typeface="Times New Roman" pitchFamily="18" charset="0"/>
                    <a:cs typeface="Times New Roman" pitchFamily="18" charset="0"/>
                  </a:rPr>
                  <a:t>RFn</a:t>
                </a:r>
                <a:endParaRPr lang="en-US" sz="1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Flowchart: Connector 24"/>
              <p:cNvSpPr/>
              <p:nvPr/>
            </p:nvSpPr>
            <p:spPr>
              <a:xfrm>
                <a:off x="7624149" y="2898860"/>
                <a:ext cx="693973" cy="37785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RF3</a:t>
                </a:r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>
              <a:off x="7324009" y="1108015"/>
              <a:ext cx="0" cy="32879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473750" y="1135005"/>
              <a:ext cx="0" cy="32879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324009" y="1108015"/>
              <a:ext cx="1149741" cy="269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306541" y="4381704"/>
              <a:ext cx="1149741" cy="269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/>
      <p:bldP spid="29" grpId="0"/>
      <p:bldP spid="30" grpId="0"/>
      <p:bldP spid="34" grpId="0"/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/>
          <a:lstStyle/>
          <a:p>
            <a:pPr lvl="1" algn="just">
              <a:spcBef>
                <a:spcPct val="50000"/>
              </a:spcBef>
              <a:buNone/>
            </a:pP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Existing researches are working on a fixed model. They Consider all analysis with a global approach.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2296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Gene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(Rank list)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GSTO2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AXIN2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LOC89944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ZNRF3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ARHGAP8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ARHGAP8 /// LOC55315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MARCKSL1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DEGS2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MYCL1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APEX1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PATZ1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GBAS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EIF4B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RP5-875H10.1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EIF3S7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FAM86C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…………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[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AU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/>
          <a:lstStyle/>
          <a:p>
            <a:pPr lvl="1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a global learning approach be summaries with an instance centric approach?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propose treatment planning for a new unknown patient?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spcBef>
                <a:spcPct val="5000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patient is an instance.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Scanning a test instance to all training instances and form a relevance matrix to predict cancer is called Instance-based learning.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47800"/>
            <a:ext cx="7315199" cy="4678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Instances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862056"/>
              </p:ext>
            </p:extLst>
          </p:nvPr>
        </p:nvGraphicFramePr>
        <p:xfrm>
          <a:off x="533400" y="1447800"/>
          <a:ext cx="8458200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Patient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Fn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Types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Negative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Positive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Instance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94609"/>
              </p:ext>
            </p:extLst>
          </p:nvPr>
        </p:nvGraphicFramePr>
        <p:xfrm>
          <a:off x="457200" y="1600200"/>
          <a:ext cx="8229600" cy="79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Patient ID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F1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F2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Fn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Types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P11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 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 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 ?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matrix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relevance matrix by using following formulas: 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compare the feature, F1 of patient P1 and P11 we find out the similarity score is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=|(0.2-0.6)|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=0.4 , so assign 0.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743200"/>
            <a:ext cx="5334000" cy="838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1588</Words>
  <Application>Microsoft Office PowerPoint</Application>
  <PresentationFormat>On-screen Show (4:3)</PresentationFormat>
  <Paragraphs>861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Wingdings</vt:lpstr>
      <vt:lpstr>Office Theme</vt:lpstr>
      <vt:lpstr>Equation</vt:lpstr>
      <vt:lpstr>Instance-Based Leaning for Precision Medicine</vt:lpstr>
      <vt:lpstr>Background</vt:lpstr>
      <vt:lpstr>Research Gap</vt:lpstr>
      <vt:lpstr>Research Question</vt:lpstr>
      <vt:lpstr>Instance-Based Learning</vt:lpstr>
      <vt:lpstr>Architecture</vt:lpstr>
      <vt:lpstr>Training Instances</vt:lpstr>
      <vt:lpstr>Test Instance</vt:lpstr>
      <vt:lpstr>Relevance matrix </vt:lpstr>
      <vt:lpstr>Relevance matrix [ Cont…]</vt:lpstr>
      <vt:lpstr>Relevance Matrix Generation </vt:lpstr>
      <vt:lpstr>Relevance matrix </vt:lpstr>
      <vt:lpstr>Bipartite Graph</vt:lpstr>
      <vt:lpstr>Sub-graph generation</vt:lpstr>
      <vt:lpstr>Sub-Graph</vt:lpstr>
      <vt:lpstr>Sub-Graph</vt:lpstr>
      <vt:lpstr>Statistical Model</vt:lpstr>
      <vt:lpstr>Maximum A Posterior (MAP)</vt:lpstr>
      <vt:lpstr>Sub-graph Analysis</vt:lpstr>
      <vt:lpstr>Sub graph Analysis [ Cont…]</vt:lpstr>
      <vt:lpstr>Implementation  </vt:lpstr>
      <vt:lpstr>Implementation [ Cont…] </vt:lpstr>
      <vt:lpstr>Implementation [ Cont…] </vt:lpstr>
      <vt:lpstr>Implementation [ Cont…] </vt:lpstr>
      <vt:lpstr>Precision vs. Recall</vt:lpstr>
      <vt:lpstr>Similarity Group</vt:lpstr>
      <vt:lpstr>Similarity Group [ Cont…]</vt:lpstr>
      <vt:lpstr>Gene Ranking </vt:lpstr>
      <vt:lpstr>Gene Ranking [ Cont…]</vt:lpstr>
      <vt:lpstr>Gene Ranking [ Cont…]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based lear</dc:title>
  <dc:creator>Linkon Chowdhury</dc:creator>
  <cp:lastModifiedBy>Md. Sarwar Kamal</cp:lastModifiedBy>
  <cp:revision>84</cp:revision>
  <dcterms:created xsi:type="dcterms:W3CDTF">2019-03-09T07:33:33Z</dcterms:created>
  <dcterms:modified xsi:type="dcterms:W3CDTF">2019-03-29T01:05:58Z</dcterms:modified>
</cp:coreProperties>
</file>