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0275213" cy="42803763"/>
  <p:notesSz cx="7315200" cy="9601200"/>
  <p:defaultTextStyle>
    <a:defPPr>
      <a:defRPr lang="es-ES"/>
    </a:defPPr>
    <a:lvl1pPr algn="l" defTabSz="2087093" rtl="0" fontAlgn="base">
      <a:spcBef>
        <a:spcPct val="0"/>
      </a:spcBef>
      <a:spcAft>
        <a:spcPct val="0"/>
      </a:spcAft>
      <a:defRPr sz="8198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2087093" indent="-1629996" algn="l" defTabSz="2087093" rtl="0" fontAlgn="base">
      <a:spcBef>
        <a:spcPct val="0"/>
      </a:spcBef>
      <a:spcAft>
        <a:spcPct val="0"/>
      </a:spcAft>
      <a:defRPr sz="8198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4174186" indent="-3259991" algn="l" defTabSz="2087093" rtl="0" fontAlgn="base">
      <a:spcBef>
        <a:spcPct val="0"/>
      </a:spcBef>
      <a:spcAft>
        <a:spcPct val="0"/>
      </a:spcAft>
      <a:defRPr sz="8198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6262865" indent="-4891574" algn="l" defTabSz="2087093" rtl="0" fontAlgn="base">
      <a:spcBef>
        <a:spcPct val="0"/>
      </a:spcBef>
      <a:spcAft>
        <a:spcPct val="0"/>
      </a:spcAft>
      <a:defRPr sz="8198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8349959" indent="-6521571" algn="l" defTabSz="2087093" rtl="0" fontAlgn="base">
      <a:spcBef>
        <a:spcPct val="0"/>
      </a:spcBef>
      <a:spcAft>
        <a:spcPct val="0"/>
      </a:spcAft>
      <a:defRPr sz="8198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5485" algn="l" defTabSz="914195" rtl="0" eaLnBrk="1" latinLnBrk="0" hangingPunct="1">
      <a:defRPr sz="8198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2583" algn="l" defTabSz="914195" rtl="0" eaLnBrk="1" latinLnBrk="0" hangingPunct="1">
      <a:defRPr sz="8198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199680" algn="l" defTabSz="914195" rtl="0" eaLnBrk="1" latinLnBrk="0" hangingPunct="1">
      <a:defRPr sz="8198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6777" algn="l" defTabSz="914195" rtl="0" eaLnBrk="1" latinLnBrk="0" hangingPunct="1">
      <a:defRPr sz="8198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2" autoAdjust="0"/>
    <p:restoredTop sz="94660"/>
  </p:normalViewPr>
  <p:slideViewPr>
    <p:cSldViewPr snapToGrid="0" snapToObjects="1" showGuides="1">
      <p:cViewPr varScale="1">
        <p:scale>
          <a:sx n="14" d="100"/>
          <a:sy n="14" d="100"/>
        </p:scale>
        <p:origin x="2981" y="115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97E80-CA99-4093-B7AA-257356E4193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1425" y="1200150"/>
            <a:ext cx="22923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1A43C-D812-424B-B4FE-86BA98E4B2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53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1A43C-D812-424B-B4FE-86BA98E4B2F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95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0642" y="13296913"/>
            <a:ext cx="25733931" cy="9175066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282" y="24255465"/>
            <a:ext cx="21192650" cy="109387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44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16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88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6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32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04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57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E26F31-72A3-4170-AE7B-A69E05AC1FD7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E52FD-A49C-48CC-AE7D-E8D5D452449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57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8E263-49F8-4D41-8DB2-FAD9245E47DE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894AF-C9B1-449A-810D-E0615C9FDE8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556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49530" y="1714140"/>
            <a:ext cx="6811923" cy="3652191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3761" y="1714140"/>
            <a:ext cx="19931182" cy="3652191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220A2E-7CBA-42DD-AA19-FADCBE737A18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80FFD-DB46-4146-800B-73CE4F49722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6522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1FEDF7-CF1D-438F-A102-6B7C9D7C6C9F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F9B57-8582-486E-90CA-89FD11E2AE3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7648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534" y="27505386"/>
            <a:ext cx="25733931" cy="8501302"/>
          </a:xfrm>
        </p:spPr>
        <p:txBody>
          <a:bodyPr anchor="t"/>
          <a:lstStyle>
            <a:lvl1pPr algn="l">
              <a:defRPr sz="18159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91534" y="18142064"/>
            <a:ext cx="25733931" cy="9363320"/>
          </a:xfrm>
        </p:spPr>
        <p:txBody>
          <a:bodyPr anchor="b"/>
          <a:lstStyle>
            <a:lvl1pPr marL="0" indent="0">
              <a:buNone/>
              <a:defRPr sz="9030">
                <a:solidFill>
                  <a:schemeClr val="tx1">
                    <a:tint val="75000"/>
                  </a:schemeClr>
                </a:solidFill>
              </a:defRPr>
            </a:lvl1pPr>
            <a:lvl2pPr marL="2072091" indent="0">
              <a:buNone/>
              <a:defRPr sz="8137">
                <a:solidFill>
                  <a:schemeClr val="tx1">
                    <a:tint val="75000"/>
                  </a:schemeClr>
                </a:solidFill>
              </a:defRPr>
            </a:lvl2pPr>
            <a:lvl3pPr marL="4144181" indent="0">
              <a:buNone/>
              <a:defRPr sz="7244">
                <a:solidFill>
                  <a:schemeClr val="tx1">
                    <a:tint val="75000"/>
                  </a:schemeClr>
                </a:solidFill>
              </a:defRPr>
            </a:lvl3pPr>
            <a:lvl4pPr marL="6216272" indent="0">
              <a:buNone/>
              <a:defRPr sz="6351">
                <a:solidFill>
                  <a:schemeClr val="tx1">
                    <a:tint val="75000"/>
                  </a:schemeClr>
                </a:solidFill>
              </a:defRPr>
            </a:lvl4pPr>
            <a:lvl5pPr marL="8288362" indent="0">
              <a:buNone/>
              <a:defRPr sz="6351">
                <a:solidFill>
                  <a:schemeClr val="tx1">
                    <a:tint val="75000"/>
                  </a:schemeClr>
                </a:solidFill>
              </a:defRPr>
            </a:lvl5pPr>
            <a:lvl6pPr marL="10360453" indent="0">
              <a:buNone/>
              <a:defRPr sz="6351">
                <a:solidFill>
                  <a:schemeClr val="tx1">
                    <a:tint val="75000"/>
                  </a:schemeClr>
                </a:solidFill>
              </a:defRPr>
            </a:lvl6pPr>
            <a:lvl7pPr marL="12432544" indent="0">
              <a:buNone/>
              <a:defRPr sz="6351">
                <a:solidFill>
                  <a:schemeClr val="tx1">
                    <a:tint val="75000"/>
                  </a:schemeClr>
                </a:solidFill>
              </a:defRPr>
            </a:lvl7pPr>
            <a:lvl8pPr marL="14504635" indent="0">
              <a:buNone/>
              <a:defRPr sz="6351">
                <a:solidFill>
                  <a:schemeClr val="tx1">
                    <a:tint val="75000"/>
                  </a:schemeClr>
                </a:solidFill>
              </a:defRPr>
            </a:lvl8pPr>
            <a:lvl9pPr marL="16576725" indent="0">
              <a:buNone/>
              <a:defRPr sz="63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7F4FC-204A-4450-879B-0BAE0A4E56AC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F0E44-F676-4032-B829-FA210F203CC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472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3762" y="9987549"/>
            <a:ext cx="13371552" cy="28248505"/>
          </a:xfrm>
        </p:spPr>
        <p:txBody>
          <a:bodyPr/>
          <a:lstStyle>
            <a:lvl1pPr>
              <a:defRPr sz="12701"/>
            </a:lvl1pPr>
            <a:lvl2pPr>
              <a:defRPr sz="10915"/>
            </a:lvl2pPr>
            <a:lvl3pPr>
              <a:defRPr sz="9030"/>
            </a:lvl3pPr>
            <a:lvl4pPr>
              <a:defRPr sz="8137"/>
            </a:lvl4pPr>
            <a:lvl5pPr>
              <a:defRPr sz="8137"/>
            </a:lvl5pPr>
            <a:lvl6pPr>
              <a:defRPr sz="8137"/>
            </a:lvl6pPr>
            <a:lvl7pPr>
              <a:defRPr sz="8137"/>
            </a:lvl7pPr>
            <a:lvl8pPr>
              <a:defRPr sz="8137"/>
            </a:lvl8pPr>
            <a:lvl9pPr>
              <a:defRPr sz="8137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389900" y="9987549"/>
            <a:ext cx="13371552" cy="28248505"/>
          </a:xfrm>
        </p:spPr>
        <p:txBody>
          <a:bodyPr/>
          <a:lstStyle>
            <a:lvl1pPr>
              <a:defRPr sz="12701"/>
            </a:lvl1pPr>
            <a:lvl2pPr>
              <a:defRPr sz="10915"/>
            </a:lvl2pPr>
            <a:lvl3pPr>
              <a:defRPr sz="9030"/>
            </a:lvl3pPr>
            <a:lvl4pPr>
              <a:defRPr sz="8137"/>
            </a:lvl4pPr>
            <a:lvl5pPr>
              <a:defRPr sz="8137"/>
            </a:lvl5pPr>
            <a:lvl6pPr>
              <a:defRPr sz="8137"/>
            </a:lvl6pPr>
            <a:lvl7pPr>
              <a:defRPr sz="8137"/>
            </a:lvl7pPr>
            <a:lvl8pPr>
              <a:defRPr sz="8137"/>
            </a:lvl8pPr>
            <a:lvl9pPr>
              <a:defRPr sz="8137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A59192-E19D-4591-9780-228BA541706A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E3BBA-2F63-4280-85EC-4A21B9D6136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21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13762" y="9581309"/>
            <a:ext cx="13376810" cy="3993034"/>
          </a:xfrm>
        </p:spPr>
        <p:txBody>
          <a:bodyPr anchor="b"/>
          <a:lstStyle>
            <a:lvl1pPr marL="0" indent="0">
              <a:buNone/>
              <a:defRPr sz="10915" b="1"/>
            </a:lvl1pPr>
            <a:lvl2pPr marL="2072091" indent="0">
              <a:buNone/>
              <a:defRPr sz="9030" b="1"/>
            </a:lvl2pPr>
            <a:lvl3pPr marL="4144181" indent="0">
              <a:buNone/>
              <a:defRPr sz="8137" b="1"/>
            </a:lvl3pPr>
            <a:lvl4pPr marL="6216272" indent="0">
              <a:buNone/>
              <a:defRPr sz="7244" b="1"/>
            </a:lvl4pPr>
            <a:lvl5pPr marL="8288362" indent="0">
              <a:buNone/>
              <a:defRPr sz="7244" b="1"/>
            </a:lvl5pPr>
            <a:lvl6pPr marL="10360453" indent="0">
              <a:buNone/>
              <a:defRPr sz="7244" b="1"/>
            </a:lvl6pPr>
            <a:lvl7pPr marL="12432544" indent="0">
              <a:buNone/>
              <a:defRPr sz="7244" b="1"/>
            </a:lvl7pPr>
            <a:lvl8pPr marL="14504635" indent="0">
              <a:buNone/>
              <a:defRPr sz="7244" b="1"/>
            </a:lvl8pPr>
            <a:lvl9pPr marL="16576725" indent="0">
              <a:buNone/>
              <a:defRPr sz="724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13762" y="13574343"/>
            <a:ext cx="13376810" cy="24661708"/>
          </a:xfrm>
        </p:spPr>
        <p:txBody>
          <a:bodyPr/>
          <a:lstStyle>
            <a:lvl1pPr>
              <a:defRPr sz="10915"/>
            </a:lvl1pPr>
            <a:lvl2pPr>
              <a:defRPr sz="9030"/>
            </a:lvl2pPr>
            <a:lvl3pPr>
              <a:defRPr sz="8137"/>
            </a:lvl3pPr>
            <a:lvl4pPr>
              <a:defRPr sz="7244"/>
            </a:lvl4pPr>
            <a:lvl5pPr>
              <a:defRPr sz="7244"/>
            </a:lvl5pPr>
            <a:lvl6pPr>
              <a:defRPr sz="7244"/>
            </a:lvl6pPr>
            <a:lvl7pPr>
              <a:defRPr sz="7244"/>
            </a:lvl7pPr>
            <a:lvl8pPr>
              <a:defRPr sz="7244"/>
            </a:lvl8pPr>
            <a:lvl9pPr>
              <a:defRPr sz="724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79390" y="9581309"/>
            <a:ext cx="13382065" cy="3993034"/>
          </a:xfrm>
        </p:spPr>
        <p:txBody>
          <a:bodyPr anchor="b"/>
          <a:lstStyle>
            <a:lvl1pPr marL="0" indent="0">
              <a:buNone/>
              <a:defRPr sz="10915" b="1"/>
            </a:lvl1pPr>
            <a:lvl2pPr marL="2072091" indent="0">
              <a:buNone/>
              <a:defRPr sz="9030" b="1"/>
            </a:lvl2pPr>
            <a:lvl3pPr marL="4144181" indent="0">
              <a:buNone/>
              <a:defRPr sz="8137" b="1"/>
            </a:lvl3pPr>
            <a:lvl4pPr marL="6216272" indent="0">
              <a:buNone/>
              <a:defRPr sz="7244" b="1"/>
            </a:lvl4pPr>
            <a:lvl5pPr marL="8288362" indent="0">
              <a:buNone/>
              <a:defRPr sz="7244" b="1"/>
            </a:lvl5pPr>
            <a:lvl6pPr marL="10360453" indent="0">
              <a:buNone/>
              <a:defRPr sz="7244" b="1"/>
            </a:lvl6pPr>
            <a:lvl7pPr marL="12432544" indent="0">
              <a:buNone/>
              <a:defRPr sz="7244" b="1"/>
            </a:lvl7pPr>
            <a:lvl8pPr marL="14504635" indent="0">
              <a:buNone/>
              <a:defRPr sz="7244" b="1"/>
            </a:lvl8pPr>
            <a:lvl9pPr marL="16576725" indent="0">
              <a:buNone/>
              <a:defRPr sz="724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79390" y="13574343"/>
            <a:ext cx="13382065" cy="24661708"/>
          </a:xfrm>
        </p:spPr>
        <p:txBody>
          <a:bodyPr/>
          <a:lstStyle>
            <a:lvl1pPr>
              <a:defRPr sz="10915"/>
            </a:lvl1pPr>
            <a:lvl2pPr>
              <a:defRPr sz="9030"/>
            </a:lvl2pPr>
            <a:lvl3pPr>
              <a:defRPr sz="8137"/>
            </a:lvl3pPr>
            <a:lvl4pPr>
              <a:defRPr sz="7244"/>
            </a:lvl4pPr>
            <a:lvl5pPr>
              <a:defRPr sz="7244"/>
            </a:lvl5pPr>
            <a:lvl6pPr>
              <a:defRPr sz="7244"/>
            </a:lvl6pPr>
            <a:lvl7pPr>
              <a:defRPr sz="7244"/>
            </a:lvl7pPr>
            <a:lvl8pPr>
              <a:defRPr sz="7244"/>
            </a:lvl8pPr>
            <a:lvl9pPr>
              <a:defRPr sz="724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667F63-521A-43F7-8441-1F3626B7CF06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31C2F-A72F-4D5E-B1DB-BF2AC0B7E59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9586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BD2E08-614F-43F8-9421-2FCA0C2C0264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76090-19DE-48F7-8153-58367C3A02E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6343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4CFF0A-908F-4F72-9A6C-4FDC64556548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0B062-A077-4404-91A6-1C6B5E49E78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916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1"/>
          </a:xfrm>
        </p:spPr>
        <p:txBody>
          <a:bodyPr anchor="b"/>
          <a:lstStyle>
            <a:lvl1pPr algn="l">
              <a:defRPr sz="903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36768" y="1704228"/>
            <a:ext cx="16924685" cy="36531826"/>
          </a:xfrm>
        </p:spPr>
        <p:txBody>
          <a:bodyPr/>
          <a:lstStyle>
            <a:lvl1pPr>
              <a:defRPr sz="14488"/>
            </a:lvl1pPr>
            <a:lvl2pPr>
              <a:defRPr sz="12701"/>
            </a:lvl2pPr>
            <a:lvl3pPr>
              <a:defRPr sz="10915"/>
            </a:lvl3pPr>
            <a:lvl4pPr>
              <a:defRPr sz="9030"/>
            </a:lvl4pPr>
            <a:lvl5pPr>
              <a:defRPr sz="9030"/>
            </a:lvl5pPr>
            <a:lvl6pPr>
              <a:defRPr sz="9030"/>
            </a:lvl6pPr>
            <a:lvl7pPr>
              <a:defRPr sz="9030"/>
            </a:lvl7pPr>
            <a:lvl8pPr>
              <a:defRPr sz="9030"/>
            </a:lvl8pPr>
            <a:lvl9pPr>
              <a:defRPr sz="903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513763" y="8957088"/>
            <a:ext cx="9960336" cy="29278965"/>
          </a:xfrm>
        </p:spPr>
        <p:txBody>
          <a:bodyPr/>
          <a:lstStyle>
            <a:lvl1pPr marL="0" indent="0">
              <a:buNone/>
              <a:defRPr sz="6351"/>
            </a:lvl1pPr>
            <a:lvl2pPr marL="2072091" indent="0">
              <a:buNone/>
              <a:defRPr sz="5458"/>
            </a:lvl2pPr>
            <a:lvl3pPr marL="4144181" indent="0">
              <a:buNone/>
              <a:defRPr sz="4565"/>
            </a:lvl3pPr>
            <a:lvl4pPr marL="6216272" indent="0">
              <a:buNone/>
              <a:defRPr sz="4068"/>
            </a:lvl4pPr>
            <a:lvl5pPr marL="8288362" indent="0">
              <a:buNone/>
              <a:defRPr sz="4068"/>
            </a:lvl5pPr>
            <a:lvl6pPr marL="10360453" indent="0">
              <a:buNone/>
              <a:defRPr sz="4068"/>
            </a:lvl6pPr>
            <a:lvl7pPr marL="12432544" indent="0">
              <a:buNone/>
              <a:defRPr sz="4068"/>
            </a:lvl7pPr>
            <a:lvl8pPr marL="14504635" indent="0">
              <a:buNone/>
              <a:defRPr sz="4068"/>
            </a:lvl8pPr>
            <a:lvl9pPr marL="16576725" indent="0">
              <a:buNone/>
              <a:defRPr sz="4068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2C6F9-FB31-4C04-A852-D49748D3A4DF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54EC8-CCB7-4D33-8729-49420CF23D6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4813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8"/>
          </a:xfrm>
        </p:spPr>
        <p:txBody>
          <a:bodyPr anchor="b"/>
          <a:lstStyle>
            <a:lvl1pPr algn="l">
              <a:defRPr sz="903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934154" y="3824596"/>
            <a:ext cx="18165128" cy="25682258"/>
          </a:xfrm>
        </p:spPr>
        <p:txBody>
          <a:bodyPr rtlCol="0">
            <a:normAutofit/>
          </a:bodyPr>
          <a:lstStyle>
            <a:lvl1pPr marL="0" indent="0">
              <a:buNone/>
              <a:defRPr sz="14488"/>
            </a:lvl1pPr>
            <a:lvl2pPr marL="2072091" indent="0">
              <a:buNone/>
              <a:defRPr sz="12701"/>
            </a:lvl2pPr>
            <a:lvl3pPr marL="4144181" indent="0">
              <a:buNone/>
              <a:defRPr sz="10915"/>
            </a:lvl3pPr>
            <a:lvl4pPr marL="6216272" indent="0">
              <a:buNone/>
              <a:defRPr sz="9030"/>
            </a:lvl4pPr>
            <a:lvl5pPr marL="8288362" indent="0">
              <a:buNone/>
              <a:defRPr sz="9030"/>
            </a:lvl5pPr>
            <a:lvl6pPr marL="10360453" indent="0">
              <a:buNone/>
              <a:defRPr sz="9030"/>
            </a:lvl6pPr>
            <a:lvl7pPr marL="12432544" indent="0">
              <a:buNone/>
              <a:defRPr sz="9030"/>
            </a:lvl7pPr>
            <a:lvl8pPr marL="14504635" indent="0">
              <a:buNone/>
              <a:defRPr sz="9030"/>
            </a:lvl8pPr>
            <a:lvl9pPr marL="16576725" indent="0">
              <a:buNone/>
              <a:defRPr sz="903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351"/>
            </a:lvl1pPr>
            <a:lvl2pPr marL="2072091" indent="0">
              <a:buNone/>
              <a:defRPr sz="5458"/>
            </a:lvl2pPr>
            <a:lvl3pPr marL="4144181" indent="0">
              <a:buNone/>
              <a:defRPr sz="4565"/>
            </a:lvl3pPr>
            <a:lvl4pPr marL="6216272" indent="0">
              <a:buNone/>
              <a:defRPr sz="4068"/>
            </a:lvl4pPr>
            <a:lvl5pPr marL="8288362" indent="0">
              <a:buNone/>
              <a:defRPr sz="4068"/>
            </a:lvl5pPr>
            <a:lvl6pPr marL="10360453" indent="0">
              <a:buNone/>
              <a:defRPr sz="4068"/>
            </a:lvl6pPr>
            <a:lvl7pPr marL="12432544" indent="0">
              <a:buNone/>
              <a:defRPr sz="4068"/>
            </a:lvl7pPr>
            <a:lvl8pPr marL="14504635" indent="0">
              <a:buNone/>
              <a:defRPr sz="4068"/>
            </a:lvl8pPr>
            <a:lvl9pPr marL="16576725" indent="0">
              <a:buNone/>
              <a:defRPr sz="4068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FCA33-3321-4AF1-BB55-6014F9E6A0F5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50C46-7460-4C75-A0EC-1B157450697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8738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1514475" y="1714183"/>
            <a:ext cx="27246263" cy="713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34" tIns="208817" rIns="417634" bIns="2088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/>
              <a:t>Clic para editar título</a:t>
            </a:r>
            <a:endParaRPr lang="es-ES" altLang="en-U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1514475" y="9988287"/>
            <a:ext cx="27246263" cy="2824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34" tIns="208817" rIns="417634" bIns="208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/>
              <a:t>Haga clic para modificar el estilo de texto del patrón</a:t>
            </a:r>
          </a:p>
          <a:p>
            <a:pPr lvl="1"/>
            <a:r>
              <a:rPr lang="es-ES_tradnl" altLang="en-US"/>
              <a:t>Segundo nivel</a:t>
            </a:r>
          </a:p>
          <a:p>
            <a:pPr lvl="2"/>
            <a:r>
              <a:rPr lang="es-ES_tradnl" altLang="en-US"/>
              <a:t>Tercer nivel</a:t>
            </a:r>
          </a:p>
          <a:p>
            <a:pPr lvl="3"/>
            <a:r>
              <a:rPr lang="es-ES_tradnl" altLang="en-US"/>
              <a:t>Cuarto nivel</a:t>
            </a:r>
          </a:p>
          <a:p>
            <a:pPr lvl="4"/>
            <a:r>
              <a:rPr lang="es-ES_tradnl" altLang="en-US"/>
              <a:t>Quinto nivel</a:t>
            </a:r>
            <a:endParaRPr lang="es-ES" alt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514475" y="39672208"/>
            <a:ext cx="7062788" cy="2279227"/>
          </a:xfrm>
          <a:prstGeom prst="rect">
            <a:avLst/>
          </a:prstGeom>
        </p:spPr>
        <p:txBody>
          <a:bodyPr vert="horz" wrap="square" lIns="417634" tIns="208817" rIns="417634" bIns="208817" numCol="1" anchor="ctr" anchorCtr="0" compatLnSpc="1">
            <a:prstTxWarp prst="textNoShape">
              <a:avLst/>
            </a:prstTxWarp>
          </a:bodyPr>
          <a:lstStyle>
            <a:lvl1pPr>
              <a:defRPr sz="5458">
                <a:solidFill>
                  <a:srgbClr val="898989"/>
                </a:solidFill>
              </a:defRPr>
            </a:lvl1pPr>
          </a:lstStyle>
          <a:p>
            <a:fld id="{639889A3-22A3-497A-9D0F-A44210D8479B}" type="datetimeFigureOut">
              <a:rPr lang="es-ES" altLang="en-US"/>
              <a:pPr/>
              <a:t>30/03/2019</a:t>
            </a:fld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344150" y="39672208"/>
            <a:ext cx="9586913" cy="22792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 defTabSz="2072091" fontAlgn="auto">
              <a:spcBef>
                <a:spcPts val="0"/>
              </a:spcBef>
              <a:spcAft>
                <a:spcPts val="0"/>
              </a:spcAft>
              <a:defRPr sz="5458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1697950" y="39672208"/>
            <a:ext cx="7062788" cy="2279227"/>
          </a:xfrm>
          <a:prstGeom prst="rect">
            <a:avLst/>
          </a:prstGeom>
        </p:spPr>
        <p:txBody>
          <a:bodyPr vert="horz" wrap="square" lIns="417634" tIns="208817" rIns="417634" bIns="208817" numCol="1" anchor="ctr" anchorCtr="0" compatLnSpc="1">
            <a:prstTxWarp prst="textNoShape">
              <a:avLst/>
            </a:prstTxWarp>
          </a:bodyPr>
          <a:lstStyle>
            <a:lvl1pPr algn="r">
              <a:defRPr sz="5458">
                <a:solidFill>
                  <a:srgbClr val="898989"/>
                </a:solidFill>
              </a:defRPr>
            </a:lvl1pPr>
          </a:lstStyle>
          <a:p>
            <a:fld id="{449DF9EA-B355-4E27-915E-23BD96FDDA21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1489" rtl="0" eaLnBrk="0" fontAlgn="base" hangingPunct="0">
        <a:spcBef>
          <a:spcPct val="0"/>
        </a:spcBef>
        <a:spcAft>
          <a:spcPct val="0"/>
        </a:spcAft>
        <a:defRPr sz="19945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2071489" rtl="0" eaLnBrk="0" fontAlgn="base" hangingPunct="0">
        <a:spcBef>
          <a:spcPct val="0"/>
        </a:spcBef>
        <a:spcAft>
          <a:spcPct val="0"/>
        </a:spcAft>
        <a:defRPr sz="19945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2071489" rtl="0" eaLnBrk="0" fontAlgn="base" hangingPunct="0">
        <a:spcBef>
          <a:spcPct val="0"/>
        </a:spcBef>
        <a:spcAft>
          <a:spcPct val="0"/>
        </a:spcAft>
        <a:defRPr sz="19945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2071489" rtl="0" eaLnBrk="0" fontAlgn="base" hangingPunct="0">
        <a:spcBef>
          <a:spcPct val="0"/>
        </a:spcBef>
        <a:spcAft>
          <a:spcPct val="0"/>
        </a:spcAft>
        <a:defRPr sz="19945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2071489" rtl="0" eaLnBrk="0" fontAlgn="base" hangingPunct="0">
        <a:spcBef>
          <a:spcPct val="0"/>
        </a:spcBef>
        <a:spcAft>
          <a:spcPct val="0"/>
        </a:spcAft>
        <a:defRPr sz="19945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3680" algn="ctr" defTabSz="2071489" rtl="0" fontAlgn="base">
        <a:spcBef>
          <a:spcPct val="0"/>
        </a:spcBef>
        <a:spcAft>
          <a:spcPct val="0"/>
        </a:spcAft>
        <a:defRPr sz="1994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07359" algn="ctr" defTabSz="2071489" rtl="0" fontAlgn="base">
        <a:spcBef>
          <a:spcPct val="0"/>
        </a:spcBef>
        <a:spcAft>
          <a:spcPct val="0"/>
        </a:spcAft>
        <a:defRPr sz="1994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61039" algn="ctr" defTabSz="2071489" rtl="0" fontAlgn="base">
        <a:spcBef>
          <a:spcPct val="0"/>
        </a:spcBef>
        <a:spcAft>
          <a:spcPct val="0"/>
        </a:spcAft>
        <a:defRPr sz="1994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14718" algn="ctr" defTabSz="2071489" rtl="0" fontAlgn="base">
        <a:spcBef>
          <a:spcPct val="0"/>
        </a:spcBef>
        <a:spcAft>
          <a:spcPct val="0"/>
        </a:spcAft>
        <a:defRPr sz="19945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553222" indent="-1553222" algn="l" defTabSz="20714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488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366366" indent="-1294877" algn="l" defTabSz="20714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70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5179508" indent="-1034957" algn="l" defTabSz="20714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15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7250997" indent="-1034957" algn="l" defTabSz="20714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3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9324061" indent="-1034957" algn="l" defTabSz="20714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3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1396499" indent="-1036046" algn="l" defTabSz="2072091" rtl="0" eaLnBrk="1" latinLnBrk="0" hangingPunct="1">
        <a:spcBef>
          <a:spcPct val="20000"/>
        </a:spcBef>
        <a:buFont typeface="Arial"/>
        <a:buChar char="•"/>
        <a:defRPr sz="9030" kern="1200">
          <a:solidFill>
            <a:schemeClr val="tx1"/>
          </a:solidFill>
          <a:latin typeface="+mn-lt"/>
          <a:ea typeface="+mn-ea"/>
          <a:cs typeface="+mn-cs"/>
        </a:defRPr>
      </a:lvl6pPr>
      <a:lvl7pPr marL="13468589" indent="-1036046" algn="l" defTabSz="2072091" rtl="0" eaLnBrk="1" latinLnBrk="0" hangingPunct="1">
        <a:spcBef>
          <a:spcPct val="20000"/>
        </a:spcBef>
        <a:buFont typeface="Arial"/>
        <a:buChar char="•"/>
        <a:defRPr sz="903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680" indent="-1036046" algn="l" defTabSz="2072091" rtl="0" eaLnBrk="1" latinLnBrk="0" hangingPunct="1">
        <a:spcBef>
          <a:spcPct val="20000"/>
        </a:spcBef>
        <a:buFont typeface="Arial"/>
        <a:buChar char="•"/>
        <a:defRPr sz="9030" kern="1200">
          <a:solidFill>
            <a:schemeClr val="tx1"/>
          </a:solidFill>
          <a:latin typeface="+mn-lt"/>
          <a:ea typeface="+mn-ea"/>
          <a:cs typeface="+mn-cs"/>
        </a:defRPr>
      </a:lvl8pPr>
      <a:lvl9pPr marL="17612770" indent="-1036046" algn="l" defTabSz="2072091" rtl="0" eaLnBrk="1" latinLnBrk="0" hangingPunct="1">
        <a:spcBef>
          <a:spcPct val="20000"/>
        </a:spcBef>
        <a:buFont typeface="Arial"/>
        <a:buChar char="•"/>
        <a:defRPr sz="90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072091" rtl="0" eaLnBrk="1" latinLnBrk="0" hangingPunct="1">
        <a:defRPr sz="8137" kern="1200">
          <a:solidFill>
            <a:schemeClr val="tx1"/>
          </a:solidFill>
          <a:latin typeface="+mn-lt"/>
          <a:ea typeface="+mn-ea"/>
          <a:cs typeface="+mn-cs"/>
        </a:defRPr>
      </a:lvl1pPr>
      <a:lvl2pPr marL="2072091" algn="l" defTabSz="2072091" rtl="0" eaLnBrk="1" latinLnBrk="0" hangingPunct="1">
        <a:defRPr sz="8137" kern="1200">
          <a:solidFill>
            <a:schemeClr val="tx1"/>
          </a:solidFill>
          <a:latin typeface="+mn-lt"/>
          <a:ea typeface="+mn-ea"/>
          <a:cs typeface="+mn-cs"/>
        </a:defRPr>
      </a:lvl2pPr>
      <a:lvl3pPr marL="4144181" algn="l" defTabSz="2072091" rtl="0" eaLnBrk="1" latinLnBrk="0" hangingPunct="1">
        <a:defRPr sz="8137" kern="1200">
          <a:solidFill>
            <a:schemeClr val="tx1"/>
          </a:solidFill>
          <a:latin typeface="+mn-lt"/>
          <a:ea typeface="+mn-ea"/>
          <a:cs typeface="+mn-cs"/>
        </a:defRPr>
      </a:lvl3pPr>
      <a:lvl4pPr marL="6216272" algn="l" defTabSz="2072091" rtl="0" eaLnBrk="1" latinLnBrk="0" hangingPunct="1">
        <a:defRPr sz="8137" kern="1200">
          <a:solidFill>
            <a:schemeClr val="tx1"/>
          </a:solidFill>
          <a:latin typeface="+mn-lt"/>
          <a:ea typeface="+mn-ea"/>
          <a:cs typeface="+mn-cs"/>
        </a:defRPr>
      </a:lvl4pPr>
      <a:lvl5pPr marL="8288362" algn="l" defTabSz="2072091" rtl="0" eaLnBrk="1" latinLnBrk="0" hangingPunct="1">
        <a:defRPr sz="8137" kern="1200">
          <a:solidFill>
            <a:schemeClr val="tx1"/>
          </a:solidFill>
          <a:latin typeface="+mn-lt"/>
          <a:ea typeface="+mn-ea"/>
          <a:cs typeface="+mn-cs"/>
        </a:defRPr>
      </a:lvl5pPr>
      <a:lvl6pPr marL="10360453" algn="l" defTabSz="2072091" rtl="0" eaLnBrk="1" latinLnBrk="0" hangingPunct="1">
        <a:defRPr sz="8137" kern="1200">
          <a:solidFill>
            <a:schemeClr val="tx1"/>
          </a:solidFill>
          <a:latin typeface="+mn-lt"/>
          <a:ea typeface="+mn-ea"/>
          <a:cs typeface="+mn-cs"/>
        </a:defRPr>
      </a:lvl6pPr>
      <a:lvl7pPr marL="12432544" algn="l" defTabSz="2072091" rtl="0" eaLnBrk="1" latinLnBrk="0" hangingPunct="1">
        <a:defRPr sz="8137" kern="1200">
          <a:solidFill>
            <a:schemeClr val="tx1"/>
          </a:solidFill>
          <a:latin typeface="+mn-lt"/>
          <a:ea typeface="+mn-ea"/>
          <a:cs typeface="+mn-cs"/>
        </a:defRPr>
      </a:lvl7pPr>
      <a:lvl8pPr marL="14504635" algn="l" defTabSz="2072091" rtl="0" eaLnBrk="1" latinLnBrk="0" hangingPunct="1">
        <a:defRPr sz="8137" kern="1200">
          <a:solidFill>
            <a:schemeClr val="tx1"/>
          </a:solidFill>
          <a:latin typeface="+mn-lt"/>
          <a:ea typeface="+mn-ea"/>
          <a:cs typeface="+mn-cs"/>
        </a:defRPr>
      </a:lvl8pPr>
      <a:lvl9pPr marL="16576725" algn="l" defTabSz="2072091" rtl="0" eaLnBrk="1" latinLnBrk="0" hangingPunct="1">
        <a:defRPr sz="8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adroTexto 5">
            <a:extLst>
              <a:ext uri="{FF2B5EF4-FFF2-40B4-BE49-F238E27FC236}">
                <a16:creationId xmlns:a16="http://schemas.microsoft.com/office/drawing/2014/main" id="{94930E3C-CF80-426A-AB7A-765F2F53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41" y="5459383"/>
            <a:ext cx="14348701" cy="2648417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eaLnBrk="1" hangingPunct="1">
              <a:spcAft>
                <a:spcPts val="600"/>
              </a:spcAft>
              <a:buAutoNum type="arabicPeriod"/>
            </a:pPr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Weighting source instances according to a class-speciﬁc weighting strategy and increasing  the   inter-class margins by reducing the intra-class variations.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How to reweighting source domain 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arbitrary class c, the weight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 follows: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=Pt(At(c))/Ps(As(c)),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At(c) is the pre-image of image c for labeling function ft and As(c) is the pre-image of image c for labeling function fs.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the reweighted source distribution as WPs.</a:t>
            </a:r>
          </a:p>
          <a:p>
            <a:endParaRPr lang="en-US" sz="28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Theoretical analysis (Reason for the idea):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1.    Assume the MMD kernel map ϕ is a Lipschitz function with a Lipschitz constant L, and fs = ft (the assumption for DA), if there is a transformation T to make the l2 distance for every class T(As(c)) is smaller than a&gt;0 , then </a:t>
            </a:r>
          </a:p>
          <a:p>
            <a:pPr algn="ctr" eaLnBrk="1" hangingPunct="1"/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MMD(T(WPs),T(Pt)) &lt; 2La.</a:t>
            </a:r>
          </a:p>
          <a:p>
            <a:pPr eaLnBrk="1" hangingPunct="1"/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1  tells us that if we find a transformation to make the intraclass variations for source domain small, then after transformation T, the reweighted source domain and target domain will also be small enough.</a:t>
            </a:r>
          </a:p>
          <a:p>
            <a:pPr eaLnBrk="1" hangingPunct="1"/>
            <a:endParaRPr lang="en-US" altLang="en-US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7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uadroTexto 5"/>
          <p:cNvSpPr txBox="1">
            <a:spLocks noChangeArrowheads="1"/>
          </p:cNvSpPr>
          <p:nvPr/>
        </p:nvSpPr>
        <p:spPr bwMode="auto">
          <a:xfrm>
            <a:off x="-1" y="404303"/>
            <a:ext cx="30275213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6000" b="1" dirty="0"/>
              <a:t>Unsupervised Domain Adaptation </a:t>
            </a:r>
          </a:p>
          <a:p>
            <a:pPr algn="ctr" eaLnBrk="1" hangingPunct="1"/>
            <a:r>
              <a:rPr lang="en-US" sz="6000" b="1" dirty="0"/>
              <a:t>with Sphere Retracting Transformation</a:t>
            </a:r>
          </a:p>
          <a:p>
            <a:pPr algn="ctr" eaLnBrk="1" hangingPunct="1"/>
            <a:r>
              <a:rPr lang="en-US" altLang="en-US" sz="4400" i="1" dirty="0">
                <a:latin typeface="Cambria" panose="02040503050406030204" pitchFamily="18" charset="0"/>
              </a:rPr>
              <a:t>Zhen Fang, </a:t>
            </a:r>
            <a:r>
              <a:rPr lang="en-US" altLang="en-US" sz="4400" i="1" dirty="0" err="1">
                <a:latin typeface="Cambria" panose="02040503050406030204" pitchFamily="18" charset="0"/>
              </a:rPr>
              <a:t>Jie</a:t>
            </a:r>
            <a:r>
              <a:rPr lang="en-US" altLang="en-US" sz="4400" i="1" dirty="0">
                <a:latin typeface="Cambria" panose="02040503050406030204" pitchFamily="18" charset="0"/>
              </a:rPr>
              <a:t> Lu, Feng Liu, </a:t>
            </a:r>
            <a:r>
              <a:rPr lang="en-US" altLang="en-US" sz="4400" i="1" dirty="0" err="1">
                <a:latin typeface="Cambria" panose="02040503050406030204" pitchFamily="18" charset="0"/>
              </a:rPr>
              <a:t>Guangquan</a:t>
            </a:r>
            <a:r>
              <a:rPr lang="en-US" altLang="en-US" sz="4400" i="1" dirty="0">
                <a:latin typeface="Cambria" panose="02040503050406030204" pitchFamily="18" charset="0"/>
              </a:rPr>
              <a:t> Zhang</a:t>
            </a:r>
          </a:p>
          <a:p>
            <a:pPr algn="ctr" eaLnBrk="1" hangingPunct="1"/>
            <a:r>
              <a:rPr lang="en-US" altLang="en-US" sz="4400" i="1" dirty="0">
                <a:latin typeface="Cambria" panose="02040503050406030204" pitchFamily="18" charset="0"/>
              </a:rPr>
              <a:t>Centre for Artificial Intelligence, School of Software,</a:t>
            </a:r>
          </a:p>
          <a:p>
            <a:pPr algn="ctr" eaLnBrk="1" hangingPunct="1"/>
            <a:r>
              <a:rPr lang="en-US" altLang="en-US" sz="4400" i="1" dirty="0">
                <a:latin typeface="Cambria" panose="02040503050406030204" pitchFamily="18" charset="0"/>
              </a:rPr>
              <a:t>Faculty of  Engineering and Information Technology, University of Technology Sydney, Australia</a:t>
            </a:r>
          </a:p>
          <a:p>
            <a:pPr algn="ctr" eaLnBrk="1" hangingPunct="1"/>
            <a:r>
              <a:rPr lang="en-US" altLang="en-US" sz="4400" dirty="0">
                <a:latin typeface="Cambria" panose="02040503050406030204" pitchFamily="18" charset="0"/>
              </a:rPr>
              <a:t>{</a:t>
            </a:r>
            <a:r>
              <a:rPr lang="en-US" altLang="en-US" sz="4400" i="1" dirty="0" err="1">
                <a:latin typeface="Cambria" panose="02040503050406030204" pitchFamily="18" charset="0"/>
              </a:rPr>
              <a:t>Zhen.Fang</a:t>
            </a:r>
            <a:r>
              <a:rPr lang="en-US" altLang="en-US" sz="4400" i="1" dirty="0">
                <a:latin typeface="Cambria" panose="02040503050406030204" pitchFamily="18" charset="0"/>
              </a:rPr>
              <a:t>, Feng.Liu-2</a:t>
            </a:r>
            <a:r>
              <a:rPr lang="en-US" altLang="en-US" sz="4400" dirty="0">
                <a:latin typeface="Cambria" panose="02040503050406030204" pitchFamily="18" charset="0"/>
              </a:rPr>
              <a:t>}</a:t>
            </a:r>
            <a:r>
              <a:rPr lang="en-US" altLang="en-US" sz="4400" i="1" dirty="0">
                <a:latin typeface="Cambria" panose="02040503050406030204" pitchFamily="18" charset="0"/>
              </a:rPr>
              <a:t>@student.uts.edu.au, </a:t>
            </a:r>
            <a:r>
              <a:rPr lang="en-US" altLang="en-US" sz="4400" dirty="0">
                <a:latin typeface="Cambria" panose="02040503050406030204" pitchFamily="18" charset="0"/>
              </a:rPr>
              <a:t>{</a:t>
            </a:r>
            <a:r>
              <a:rPr lang="en-US" altLang="en-US" sz="4400" i="1" dirty="0" err="1">
                <a:latin typeface="Cambria" panose="02040503050406030204" pitchFamily="18" charset="0"/>
              </a:rPr>
              <a:t>Guangquan.Zhang</a:t>
            </a:r>
            <a:r>
              <a:rPr lang="en-US" altLang="en-US" sz="4400" i="1" dirty="0">
                <a:latin typeface="Cambria" panose="02040503050406030204" pitchFamily="18" charset="0"/>
              </a:rPr>
              <a:t>, </a:t>
            </a:r>
            <a:r>
              <a:rPr lang="en-US" altLang="en-US" sz="4400" i="1" dirty="0" err="1">
                <a:latin typeface="Cambria" panose="02040503050406030204" pitchFamily="18" charset="0"/>
              </a:rPr>
              <a:t>Jie.Lu</a:t>
            </a:r>
            <a:r>
              <a:rPr lang="en-US" altLang="en-US" sz="4400" dirty="0">
                <a:latin typeface="Cambria" panose="02040503050406030204" pitchFamily="18" charset="0"/>
              </a:rPr>
              <a:t>}</a:t>
            </a:r>
            <a:r>
              <a:rPr lang="en-US" altLang="en-US" sz="4400" i="1" dirty="0">
                <a:latin typeface="Cambria" panose="02040503050406030204" pitchFamily="18" charset="0"/>
              </a:rPr>
              <a:t>@uts.edu.au</a:t>
            </a:r>
            <a:endParaRPr lang="en-US" altLang="en-US" sz="6600" dirty="0">
              <a:latin typeface="Cambria" panose="02040503050406030204" pitchFamily="18" charset="0"/>
            </a:endParaRPr>
          </a:p>
        </p:txBody>
      </p:sp>
      <p:sp>
        <p:nvSpPr>
          <p:cNvPr id="11" name="CuadroTexto 5"/>
          <p:cNvSpPr txBox="1">
            <a:spLocks noChangeArrowheads="1"/>
          </p:cNvSpPr>
          <p:nvPr/>
        </p:nvSpPr>
        <p:spPr bwMode="auto">
          <a:xfrm>
            <a:off x="229854" y="32158086"/>
            <a:ext cx="29833827" cy="87716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4400" b="1" dirty="0">
              <a:latin typeface="Cambria" panose="02040503050406030204" pitchFamily="18" charset="0"/>
            </a:endParaRPr>
          </a:p>
          <a:p>
            <a:pPr eaLnBrk="1" hangingPunct="1"/>
            <a:endParaRPr lang="en-US" altLang="en-US" sz="3600" dirty="0">
              <a:latin typeface="+mn-lt"/>
            </a:endParaRPr>
          </a:p>
        </p:txBody>
      </p:sp>
      <p:sp>
        <p:nvSpPr>
          <p:cNvPr id="12" name="CuadroTexto 5"/>
          <p:cNvSpPr txBox="1">
            <a:spLocks noChangeArrowheads="1"/>
          </p:cNvSpPr>
          <p:nvPr/>
        </p:nvSpPr>
        <p:spPr bwMode="auto">
          <a:xfrm>
            <a:off x="14864316" y="21008340"/>
            <a:ext cx="15199365" cy="1092606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7EA28-0D5C-4796-AFEA-41300D6F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uadroTexto 5"/>
          <p:cNvSpPr txBox="1">
            <a:spLocks noChangeArrowheads="1"/>
          </p:cNvSpPr>
          <p:nvPr/>
        </p:nvSpPr>
        <p:spPr bwMode="auto">
          <a:xfrm>
            <a:off x="14845993" y="5421924"/>
            <a:ext cx="15199365" cy="154965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875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eaLnBrk="1" hangingPunct="1"/>
            <a:endParaRPr lang="en-US" altLang="en-US" sz="28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for finding latent space:</a:t>
            </a: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use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transformation 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use </a:t>
            </a:r>
            <a:r>
              <a:rPr lang="it-IT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pseudo label reﬁnement strategy</a:t>
            </a:r>
            <a:r>
              <a:rPr lang="it-IT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we haven’t the labels for target.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3000"/>
              </a:spcBef>
            </a:pP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857250" indent="-85725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inter-class margins while matching distributions.</a:t>
            </a:r>
          </a:p>
          <a:p>
            <a:pPr marL="857250" indent="-857250" eaLnBrk="1" hangingPunct="1">
              <a:buFont typeface="Wingdings" panose="05000000000000000000" pitchFamily="2" charset="2"/>
              <a:buChar char="q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eaLnBrk="1" hangingPunct="1">
              <a:buFont typeface="Wingdings" panose="05000000000000000000" pitchFamily="2" charset="2"/>
              <a:buChar char="q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 instances belonging to different classes are disordered in the constructed latent space. </a:t>
            </a:r>
          </a:p>
        </p:txBody>
      </p:sp>
      <p:sp>
        <p:nvSpPr>
          <p:cNvPr id="665" name="Title 1"/>
          <p:cNvSpPr txBox="1">
            <a:spLocks/>
          </p:cNvSpPr>
          <p:nvPr/>
        </p:nvSpPr>
        <p:spPr bwMode="auto">
          <a:xfrm>
            <a:off x="253642" y="5324344"/>
            <a:ext cx="12890521" cy="10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2071489" rtl="0" eaLnBrk="0" fontAlgn="base" hangingPunct="0">
              <a:spcBef>
                <a:spcPct val="0"/>
              </a:spcBef>
              <a:spcAft>
                <a:spcPct val="0"/>
              </a:spcAft>
              <a:defRPr sz="19945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defTabSz="2071489" rtl="0" eaLnBrk="0" fontAlgn="base" hangingPunct="0">
              <a:spcBef>
                <a:spcPct val="0"/>
              </a:spcBef>
              <a:spcAft>
                <a:spcPct val="0"/>
              </a:spcAft>
              <a:defRPr sz="19945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2071489" rtl="0" eaLnBrk="0" fontAlgn="base" hangingPunct="0">
              <a:spcBef>
                <a:spcPct val="0"/>
              </a:spcBef>
              <a:spcAft>
                <a:spcPct val="0"/>
              </a:spcAft>
              <a:defRPr sz="19945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2071489" rtl="0" eaLnBrk="0" fontAlgn="base" hangingPunct="0">
              <a:spcBef>
                <a:spcPct val="0"/>
              </a:spcBef>
              <a:spcAft>
                <a:spcPct val="0"/>
              </a:spcAft>
              <a:defRPr sz="19945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2071489" rtl="0" eaLnBrk="0" fontAlgn="base" hangingPunct="0">
              <a:spcBef>
                <a:spcPct val="0"/>
              </a:spcBef>
              <a:spcAft>
                <a:spcPct val="0"/>
              </a:spcAft>
              <a:defRPr sz="19945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3680" algn="ctr" defTabSz="2071489" rtl="0" fontAlgn="base">
              <a:spcBef>
                <a:spcPct val="0"/>
              </a:spcBef>
              <a:spcAft>
                <a:spcPct val="0"/>
              </a:spcAft>
              <a:defRPr sz="19945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07359" algn="ctr" defTabSz="2071489" rtl="0" fontAlgn="base">
              <a:spcBef>
                <a:spcPct val="0"/>
              </a:spcBef>
              <a:spcAft>
                <a:spcPct val="0"/>
              </a:spcAft>
              <a:defRPr sz="19945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61039" algn="ctr" defTabSz="2071489" rtl="0" fontAlgn="base">
              <a:spcBef>
                <a:spcPct val="0"/>
              </a:spcBef>
              <a:spcAft>
                <a:spcPct val="0"/>
              </a:spcAft>
              <a:defRPr sz="19945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14718" algn="ctr" defTabSz="2071489" rtl="0" fontAlgn="base">
              <a:spcBef>
                <a:spcPct val="0"/>
              </a:spcBef>
              <a:spcAft>
                <a:spcPct val="0"/>
              </a:spcAft>
              <a:defRPr sz="19945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kumimoji="1" lang="en-US" altLang="zh-CN" sz="4400" b="1" dirty="0"/>
              <a:t>              </a:t>
            </a:r>
            <a:r>
              <a:rPr kumimoji="1" lang="en-US" altLang="zh-CN" sz="44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14077804" y="32740600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3000" dirty="0"/>
          </a:p>
        </p:txBody>
      </p:sp>
      <p:pic>
        <p:nvPicPr>
          <p:cNvPr id="1058" name="Picture 105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81284" y="1"/>
            <a:ext cx="7793929" cy="1247694"/>
          </a:xfrm>
          <a:prstGeom prst="rect">
            <a:avLst/>
          </a:prstGeom>
          <a:noFill/>
        </p:spPr>
      </p:pic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B88E7AE3-E6AB-410B-997D-AE2FB5FFA351}"/>
              </a:ext>
            </a:extLst>
          </p:cNvPr>
          <p:cNvCxnSpPr/>
          <p:nvPr/>
        </p:nvCxnSpPr>
        <p:spPr>
          <a:xfrm>
            <a:off x="510573" y="15179678"/>
            <a:ext cx="134280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A3D07E3-E585-4849-A1AF-29EB3AAB53A3}"/>
              </a:ext>
            </a:extLst>
          </p:cNvPr>
          <p:cNvSpPr/>
          <p:nvPr/>
        </p:nvSpPr>
        <p:spPr>
          <a:xfrm>
            <a:off x="229855" y="5437974"/>
            <a:ext cx="14373228" cy="8322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55689-4113-43C8-B085-748007581586}"/>
              </a:ext>
            </a:extLst>
          </p:cNvPr>
          <p:cNvSpPr txBox="1"/>
          <p:nvPr/>
        </p:nvSpPr>
        <p:spPr>
          <a:xfrm>
            <a:off x="332155" y="6448540"/>
            <a:ext cx="1408546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training data and testing data have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distribution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P(X,Y) 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application: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and testing data have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distributions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Ps(X,Y) and Pt(X,Y).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Apaptation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(DA):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to solve the problem: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marginal distributions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Ps(X) and Pt(X);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labeling functions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fs(X) and ft(X).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domain adaptation (UDA)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leverage the knowledge in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(source domain)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performance of tasks in the remaining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unlabeled data (target domain)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mitigating the effect of the distribution discrepancy. </a:t>
            </a:r>
          </a:p>
          <a:p>
            <a:endParaRPr lang="en-US" sz="28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resolve UDA mainly: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data into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latent space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discrepancy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domains is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domain shift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domain.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However, most of  approaches based on method 1) share a common issue that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neglect inter-class margins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distributions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a signiﬁcant impact on classiﬁcation performance . 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40B9D-9141-4F2D-BC8D-6AB53A10A839}"/>
              </a:ext>
            </a:extLst>
          </p:cNvPr>
          <p:cNvSpPr txBox="1"/>
          <p:nvPr/>
        </p:nvSpPr>
        <p:spPr>
          <a:xfrm>
            <a:off x="14689567" y="20883509"/>
            <a:ext cx="91440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3BF27-82D6-48CB-A63B-0BE9446C7090}"/>
              </a:ext>
            </a:extLst>
          </p:cNvPr>
          <p:cNvSpPr txBox="1"/>
          <p:nvPr/>
        </p:nvSpPr>
        <p:spPr>
          <a:xfrm>
            <a:off x="455991" y="15388702"/>
            <a:ext cx="13663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Ideas for our method: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assigning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class-speciﬁc weights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in the source domain;</a:t>
            </a:r>
          </a:p>
          <a:p>
            <a:pPr marL="514350" indent="-514350">
              <a:buFontTx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intraclass variations.</a:t>
            </a:r>
          </a:p>
          <a:p>
            <a:pPr marL="514350" indent="-514350">
              <a:buAutoNum type="arabicParenR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F40AA8-577D-42FF-8235-B308EEA4B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17" y="17040583"/>
            <a:ext cx="13883003" cy="36719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0EB0445-32E2-4EBA-B92B-80F593C9DB18}"/>
              </a:ext>
            </a:extLst>
          </p:cNvPr>
          <p:cNvSpPr/>
          <p:nvPr/>
        </p:nvSpPr>
        <p:spPr>
          <a:xfrm>
            <a:off x="14864316" y="5434964"/>
            <a:ext cx="15278661" cy="8322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58950-F15D-4480-BEC7-0A960D9D9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0332" y="8343541"/>
            <a:ext cx="9088710" cy="2667976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95658B-9B45-4B7E-A445-F2FFCF40D53E}"/>
              </a:ext>
            </a:extLst>
          </p:cNvPr>
          <p:cNvSpPr/>
          <p:nvPr/>
        </p:nvSpPr>
        <p:spPr>
          <a:xfrm rot="19068277">
            <a:off x="19773900" y="7700011"/>
            <a:ext cx="251460" cy="978408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CED94-3D06-4905-8E41-BFE5A035E9D9}"/>
              </a:ext>
            </a:extLst>
          </p:cNvPr>
          <p:cNvSpPr txBox="1"/>
          <p:nvPr/>
        </p:nvSpPr>
        <p:spPr>
          <a:xfrm>
            <a:off x="17858424" y="7313169"/>
            <a:ext cx="340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matching</a:t>
            </a:r>
            <a:endParaRPr lang="en-A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8E24E17-CA48-448F-92C4-B9D95005816A}"/>
              </a:ext>
            </a:extLst>
          </p:cNvPr>
          <p:cNvSpPr/>
          <p:nvPr/>
        </p:nvSpPr>
        <p:spPr>
          <a:xfrm rot="18773455">
            <a:off x="25056079" y="7580898"/>
            <a:ext cx="272880" cy="1176334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AA80E5-E6EF-4999-8BBE-BD1CA69E35D1}"/>
              </a:ext>
            </a:extLst>
          </p:cNvPr>
          <p:cNvSpPr txBox="1"/>
          <p:nvPr/>
        </p:nvSpPr>
        <p:spPr>
          <a:xfrm>
            <a:off x="23657436" y="7268303"/>
            <a:ext cx="664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endParaRPr lang="en-A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580913D-5E1B-4600-AF74-3FB6028AC8A7}"/>
              </a:ext>
            </a:extLst>
          </p:cNvPr>
          <p:cNvSpPr/>
          <p:nvPr/>
        </p:nvSpPr>
        <p:spPr>
          <a:xfrm rot="13221236">
            <a:off x="25066790" y="11104826"/>
            <a:ext cx="251460" cy="978408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B47A6-7D7C-48E0-92B5-2FAEBA1E93C8}"/>
              </a:ext>
            </a:extLst>
          </p:cNvPr>
          <p:cNvSpPr txBox="1"/>
          <p:nvPr/>
        </p:nvSpPr>
        <p:spPr>
          <a:xfrm>
            <a:off x="17649971" y="12001165"/>
            <a:ext cx="429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Retracting class c for source</a:t>
            </a:r>
            <a:endParaRPr lang="en-A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8452054D-6E07-4013-889B-8768DDC53926}"/>
              </a:ext>
            </a:extLst>
          </p:cNvPr>
          <p:cNvSpPr/>
          <p:nvPr/>
        </p:nvSpPr>
        <p:spPr>
          <a:xfrm rot="13221236">
            <a:off x="19998359" y="11257227"/>
            <a:ext cx="251460" cy="978408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0BC9AC-A871-4BE7-AFC8-E6D4E05E093D}"/>
              </a:ext>
            </a:extLst>
          </p:cNvPr>
          <p:cNvSpPr txBox="1"/>
          <p:nvPr/>
        </p:nvSpPr>
        <p:spPr>
          <a:xfrm>
            <a:off x="22896382" y="12075469"/>
            <a:ext cx="5417429" cy="178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Retracting pseudo class c for target</a:t>
            </a:r>
            <a:endParaRPr lang="en-A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48564-48DA-45D7-A667-C06060920E65}"/>
              </a:ext>
            </a:extLst>
          </p:cNvPr>
          <p:cNvSpPr txBox="1"/>
          <p:nvPr/>
        </p:nvSpPr>
        <p:spPr>
          <a:xfrm>
            <a:off x="15076967" y="12778309"/>
            <a:ext cx="1303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is  the parameters from Neural network.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C67711-4BFE-4AD7-A8BC-410FB4773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934" y="12900883"/>
            <a:ext cx="290365" cy="353084"/>
          </a:xfrm>
          <a:prstGeom prst="rect">
            <a:avLst/>
          </a:prstGeom>
        </p:spPr>
      </p:pic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43FD8-C927-45D8-8083-9755D6C6D6B2}"/>
              </a:ext>
            </a:extLst>
          </p:cNvPr>
          <p:cNvSpPr/>
          <p:nvPr/>
        </p:nvSpPr>
        <p:spPr>
          <a:xfrm rot="21394122" flipH="1">
            <a:off x="19953372" y="19029535"/>
            <a:ext cx="341433" cy="853964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99C949-9B02-43A3-9536-0E6327631BD9}"/>
              </a:ext>
            </a:extLst>
          </p:cNvPr>
          <p:cNvSpPr/>
          <p:nvPr/>
        </p:nvSpPr>
        <p:spPr>
          <a:xfrm>
            <a:off x="14864315" y="21042260"/>
            <a:ext cx="15199365" cy="81065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3CBD4E-9424-4C3E-9A62-F78AC3D276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5191" y="22132197"/>
            <a:ext cx="9373255" cy="92016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AB2731-EC48-49DC-97F4-1A301EADC336}"/>
              </a:ext>
            </a:extLst>
          </p:cNvPr>
          <p:cNvSpPr txBox="1"/>
          <p:nvPr/>
        </p:nvSpPr>
        <p:spPr>
          <a:xfrm>
            <a:off x="24328446" y="21993616"/>
            <a:ext cx="569312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TCA, which uses MMD to match distributions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TJM, which jointly matches the feature representations and reweights the source data.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JDA, which jointly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mathches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marignal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distributions and conditional distributions.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Although the discrepancy between domains is reduced for the TCA, TJM, and JDA,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instances in different clusters are disordered because there may not be a latent feature space to simultaneously reduce domain difference and preserve the original 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after the application of SRT,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clusters are separated and most instances in class 3 converge into one cluster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2" name="Picture 671">
            <a:extLst>
              <a:ext uri="{FF2B5EF4-FFF2-40B4-BE49-F238E27FC236}">
                <a16:creationId xmlns:a16="http://schemas.microsoft.com/office/drawing/2014/main" id="{38AEB8ED-5C85-4701-875D-A2FA9306B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0005" y="32740600"/>
            <a:ext cx="12132226" cy="2442730"/>
          </a:xfrm>
          <a:prstGeom prst="rect">
            <a:avLst/>
          </a:prstGeom>
        </p:spPr>
      </p:pic>
      <p:pic>
        <p:nvPicPr>
          <p:cNvPr id="674" name="Picture 673">
            <a:extLst>
              <a:ext uri="{FF2B5EF4-FFF2-40B4-BE49-F238E27FC236}">
                <a16:creationId xmlns:a16="http://schemas.microsoft.com/office/drawing/2014/main" id="{0FEE6CCF-7A6C-4251-B1FD-09833E621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19237" y="32531832"/>
            <a:ext cx="12710942" cy="2822705"/>
          </a:xfrm>
          <a:prstGeom prst="rect">
            <a:avLst/>
          </a:prstGeom>
        </p:spPr>
      </p:pic>
      <p:pic>
        <p:nvPicPr>
          <p:cNvPr id="676" name="Picture 675">
            <a:extLst>
              <a:ext uri="{FF2B5EF4-FFF2-40B4-BE49-F238E27FC236}">
                <a16:creationId xmlns:a16="http://schemas.microsoft.com/office/drawing/2014/main" id="{93F19676-248C-4624-B0DC-AED2E91D5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4015" y="35183329"/>
            <a:ext cx="12061720" cy="5689491"/>
          </a:xfrm>
          <a:prstGeom prst="rect">
            <a:avLst/>
          </a:prstGeom>
        </p:spPr>
      </p:pic>
      <p:pic>
        <p:nvPicPr>
          <p:cNvPr id="680" name="Picture 679">
            <a:extLst>
              <a:ext uri="{FF2B5EF4-FFF2-40B4-BE49-F238E27FC236}">
                <a16:creationId xmlns:a16="http://schemas.microsoft.com/office/drawing/2014/main" id="{407B1929-BB92-4BF8-ACA0-1CE1A8DE02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0393" y="35134971"/>
            <a:ext cx="11893286" cy="56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7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Custom</PresentationFormat>
  <Paragraphs>130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Times New Roman</vt:lpstr>
      <vt:lpstr>Wingdings</vt:lpstr>
      <vt:lpstr>Tema de Office</vt:lpstr>
      <vt:lpstr>PowerPoint Presentation</vt:lpstr>
    </vt:vector>
  </TitlesOfParts>
  <Company>IIIA-CSIC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Tito Cruz</dc:creator>
  <cp:lastModifiedBy>Fang Zhen</cp:lastModifiedBy>
  <cp:revision>286</cp:revision>
  <cp:lastPrinted>2016-07-04T01:26:11Z</cp:lastPrinted>
  <dcterms:created xsi:type="dcterms:W3CDTF">2013-05-24T10:54:49Z</dcterms:created>
  <dcterms:modified xsi:type="dcterms:W3CDTF">2019-03-30T10:22:31Z</dcterms:modified>
</cp:coreProperties>
</file>