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9" r:id="rId2"/>
  </p:sldIdLst>
  <p:sldSz cx="43891200" cy="32918400"/>
  <p:notesSz cx="6858000" cy="9144000"/>
  <p:embeddedFontLst>
    <p:embeddedFont>
      <p:font typeface="Bree Serif" panose="02010600030101010101" charset="0"/>
      <p:regular r:id="rId4"/>
    </p:embeddedFont>
    <p:embeddedFont>
      <p:font typeface="Open Sans" panose="02010600030101010101" charset="0"/>
      <p:regular r:id="rId5"/>
      <p:bold r:id="rId6"/>
      <p:italic r:id="rId7"/>
      <p:boldItalic r:id="rId8"/>
    </p:embeddedFont>
    <p:embeddedFont>
      <p:font typeface="Calibri" panose="020F0502020204030204" pitchFamily="34" charset="0"/>
      <p:regular r:id="rId9"/>
      <p:bold r:id="rId10"/>
      <p:italic r:id="rId11"/>
      <p:boldItalic r:id="rId12"/>
    </p:embeddedFont>
  </p:embeddedFontLst>
  <p:custDataLst>
    <p:tags r:id="rId13"/>
  </p:custDataLst>
  <p:defaultText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F5B5B"/>
    <a:srgbClr val="23363D"/>
    <a:srgbClr val="8CB1BE"/>
    <a:srgbClr val="E1EBEF"/>
    <a:srgbClr val="9FBEC9"/>
    <a:srgbClr val="B5CDD5"/>
    <a:srgbClr val="EEF4F6"/>
    <a:srgbClr val="E4EDF0"/>
    <a:srgbClr val="D7E4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519" autoAdjust="0"/>
  </p:normalViewPr>
  <p:slideViewPr>
    <p:cSldViewPr snapToGrid="0">
      <p:cViewPr varScale="1">
        <p:scale>
          <a:sx n="14" d="100"/>
          <a:sy n="14" d="100"/>
        </p:scale>
        <p:origin x="1512" y="8"/>
      </p:cViewPr>
      <p:guideLst>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gs" Target="tags/tag1.xml"/><Relationship Id="rId1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smtId="4294967295"/>
            </a:defPPr>
            <a:lvl1pPr algn="r">
              <a:defRPr sz="1200"/>
            </a:lvl1pPr>
          </a:lstStyle>
          <a:p>
            <a:fld id="{7B0E8FA9-8B5F-4493-A208-FBBD06A1EBF4}" type="datetimeFigureOut">
              <a:rPr lang="en-US" smtClean="0"/>
              <a:t>3/28/2019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smtId="4294967295"/>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9028" rtl="0" eaLnBrk="1" latinLnBrk="0" hangingPunct="1">
      <a:defRPr sz="5700" kern="1200">
        <a:solidFill>
          <a:schemeClr val="tx1"/>
        </a:solidFill>
        <a:latin typeface="+mn-lt"/>
        <a:ea typeface="+mn-ea"/>
        <a:cs typeface="+mn-cs"/>
      </a:defRPr>
    </a:lvl1pPr>
    <a:lvl2pPr marL="2194514" algn="l" defTabSz="4389028" rtl="0" eaLnBrk="1" latinLnBrk="0" hangingPunct="1">
      <a:defRPr sz="5700" kern="1200">
        <a:solidFill>
          <a:schemeClr val="tx1"/>
        </a:solidFill>
        <a:latin typeface="+mn-lt"/>
        <a:ea typeface="+mn-ea"/>
        <a:cs typeface="+mn-cs"/>
      </a:defRPr>
    </a:lvl2pPr>
    <a:lvl3pPr marL="4389028" algn="l" defTabSz="4389028" rtl="0" eaLnBrk="1" latinLnBrk="0" hangingPunct="1">
      <a:defRPr sz="5700" kern="1200">
        <a:solidFill>
          <a:schemeClr val="tx1"/>
        </a:solidFill>
        <a:latin typeface="+mn-lt"/>
        <a:ea typeface="+mn-ea"/>
        <a:cs typeface="+mn-cs"/>
      </a:defRPr>
    </a:lvl3pPr>
    <a:lvl4pPr marL="6583543" algn="l" defTabSz="4389028" rtl="0" eaLnBrk="1" latinLnBrk="0" hangingPunct="1">
      <a:defRPr sz="5700" kern="1200">
        <a:solidFill>
          <a:schemeClr val="tx1"/>
        </a:solidFill>
        <a:latin typeface="+mn-lt"/>
        <a:ea typeface="+mn-ea"/>
        <a:cs typeface="+mn-cs"/>
      </a:defRPr>
    </a:lvl4pPr>
    <a:lvl5pPr marL="8778057" algn="l" defTabSz="4389028" rtl="0" eaLnBrk="1" latinLnBrk="0" hangingPunct="1">
      <a:defRPr sz="5700" kern="1200">
        <a:solidFill>
          <a:schemeClr val="tx1"/>
        </a:solidFill>
        <a:latin typeface="+mn-lt"/>
        <a:ea typeface="+mn-ea"/>
        <a:cs typeface="+mn-cs"/>
      </a:defRPr>
    </a:lvl5pPr>
    <a:lvl6pPr marL="10972571" algn="l" defTabSz="4389028" rtl="0" eaLnBrk="1" latinLnBrk="0" hangingPunct="1">
      <a:defRPr sz="5700" kern="1200">
        <a:solidFill>
          <a:schemeClr val="tx1"/>
        </a:solidFill>
        <a:latin typeface="+mn-lt"/>
        <a:ea typeface="+mn-ea"/>
        <a:cs typeface="+mn-cs"/>
      </a:defRPr>
    </a:lvl6pPr>
    <a:lvl7pPr marL="13167085" algn="l" defTabSz="4389028" rtl="0" eaLnBrk="1" latinLnBrk="0" hangingPunct="1">
      <a:defRPr sz="5700" kern="1200">
        <a:solidFill>
          <a:schemeClr val="tx1"/>
        </a:solidFill>
        <a:latin typeface="+mn-lt"/>
        <a:ea typeface="+mn-ea"/>
        <a:cs typeface="+mn-cs"/>
      </a:defRPr>
    </a:lvl7pPr>
    <a:lvl8pPr marL="15361599" algn="l" defTabSz="4389028" rtl="0" eaLnBrk="1" latinLnBrk="0" hangingPunct="1">
      <a:defRPr sz="5700" kern="1200">
        <a:solidFill>
          <a:schemeClr val="tx1"/>
        </a:solidFill>
        <a:latin typeface="+mn-lt"/>
        <a:ea typeface="+mn-ea"/>
        <a:cs typeface="+mn-cs"/>
      </a:defRPr>
    </a:lvl8pPr>
    <a:lvl9pPr marL="17556115" algn="l" defTabSz="4389028"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25895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A1C7F76D-A730-4432-85DE-CA47D32BB251}" type="datetimeFigureOut">
              <a:rPr lang="en-US" smtClean="0"/>
              <a:t>3/28/2019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21245764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5" y="4221482"/>
            <a:ext cx="35547303" cy="8987790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7901946" y="4221482"/>
            <a:ext cx="105925615" cy="8987790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A1C7F76D-A730-4432-85DE-CA47D32BB251}" type="datetimeFigureOut">
              <a:rPr lang="en-US" smtClean="0"/>
              <a:t>3/28/2019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69728983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A1C7F76D-A730-4432-85DE-CA47D32BB251}" type="datetimeFigureOut">
              <a:rPr lang="en-US" smtClean="0"/>
              <a:t>3/28/2019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10389816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3"/>
            <a:ext cx="37307521" cy="6537960"/>
          </a:xfrm>
        </p:spPr>
        <p:txBody>
          <a:bodyPr anchor="t"/>
          <a:lstStyle>
            <a:defPPr>
              <a:defRPr kern="1200" smtId="4294967295"/>
            </a:defPPr>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4"/>
            <a:ext cx="37307521" cy="7200897"/>
          </a:xfrm>
        </p:spPr>
        <p:txBody>
          <a:bodyPr anchor="b"/>
          <a:lstStyle>
            <a:defPPr>
              <a:defRPr kern="1200" smtId="4294967295"/>
            </a:defPPr>
            <a:lvl1pPr marL="0" indent="0">
              <a:buNone/>
              <a:defRPr sz="9700">
                <a:solidFill>
                  <a:schemeClr val="tx1">
                    <a:tint val="75000"/>
                  </a:schemeClr>
                </a:solidFill>
              </a:defRPr>
            </a:lvl1pPr>
            <a:lvl2pPr marL="2194514" indent="0">
              <a:buNone/>
              <a:defRPr sz="8700">
                <a:solidFill>
                  <a:schemeClr val="tx1">
                    <a:tint val="75000"/>
                  </a:schemeClr>
                </a:solidFill>
              </a:defRPr>
            </a:lvl2pPr>
            <a:lvl3pPr marL="4389028"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5" indent="0">
              <a:buNone/>
              <a:defRPr sz="6700">
                <a:solidFill>
                  <a:schemeClr val="tx1">
                    <a:tint val="75000"/>
                  </a:schemeClr>
                </a:solidFill>
              </a:defRPr>
            </a:lvl7pPr>
            <a:lvl8pPr marL="15361599" indent="0">
              <a:buNone/>
              <a:defRPr sz="6700">
                <a:solidFill>
                  <a:schemeClr val="tx1">
                    <a:tint val="75000"/>
                  </a:schemeClr>
                </a:solidFill>
              </a:defRPr>
            </a:lvl8pPr>
            <a:lvl9pPr marL="17556114"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A1C7F76D-A730-4432-85DE-CA47D32BB251}" type="datetimeFigureOut">
              <a:rPr lang="en-US" smtClean="0"/>
              <a:t>3/28/2019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22765487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7901943" y="24582121"/>
            <a:ext cx="70736458" cy="69517264"/>
          </a:xfrm>
        </p:spPr>
        <p:txBody>
          <a:bodyPr/>
          <a:lstStyle>
            <a:defPPr>
              <a:defRPr kern="1200" smtId="4294967295"/>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1" y="24582121"/>
            <a:ext cx="70736464" cy="69517264"/>
          </a:xfrm>
        </p:spPr>
        <p:txBody>
          <a:bodyPr/>
          <a:lstStyle>
            <a:defPPr>
              <a:defRPr kern="1200" smtId="4294967295"/>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A1C7F76D-A730-4432-85DE-CA47D32BB251}" type="datetimeFigureOut">
              <a:rPr lang="en-US" smtClean="0"/>
              <a:t>3/28/2019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8766608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79"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7"/>
          </a:xfrm>
        </p:spPr>
        <p:txBody>
          <a:bodyPr anchor="b"/>
          <a:lstStyle>
            <a:defPPr>
              <a:defRPr kern="1200" smtId="4294967295"/>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0"/>
            <a:ext cx="19392903" cy="18966183"/>
          </a:xfrm>
        </p:spPr>
        <p:txBody>
          <a:bodyPr/>
          <a:lstStyle>
            <a:defPPr>
              <a:defRPr kern="1200" smtId="4294967295"/>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7"/>
          </a:xfrm>
        </p:spPr>
        <p:txBody>
          <a:bodyPr anchor="b"/>
          <a:lstStyle>
            <a:defPPr>
              <a:defRPr kern="1200" smtId="4294967295"/>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3"/>
          </a:xfrm>
        </p:spPr>
        <p:txBody>
          <a:bodyPr/>
          <a:lstStyle>
            <a:defPPr>
              <a:defRPr kern="1200" smtId="4294967295"/>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A1C7F76D-A730-4432-85DE-CA47D32BB251}" type="datetimeFigureOut">
              <a:rPr lang="en-US" smtClean="0"/>
              <a:t>3/28/2019</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277414171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A1C7F76D-A730-4432-85DE-CA47D32BB251}" type="datetimeFigureOut">
              <a:rPr lang="en-US" smtClean="0"/>
              <a:t>3/28/2019</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26884266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A1C7F76D-A730-4432-85DE-CA47D32BB251}" type="datetimeFigureOut">
              <a:rPr lang="en-US" smtClean="0"/>
              <a:t>3/28/2019</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30469849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defPPr>
              <a:defRPr kern="1200" smtId="4294967295"/>
            </a:defPPr>
            <a:lvl1pPr algn="l">
              <a:defRPr sz="97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smtId="4294967295"/>
            </a:defPPr>
            <a:lvl1pPr>
              <a:defRPr sz="15400"/>
            </a:lvl1pPr>
            <a:lvl2pPr>
              <a:defRPr sz="134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1"/>
            <a:ext cx="14439903" cy="22517103"/>
          </a:xfrm>
        </p:spPr>
        <p:txBody>
          <a:bodyPr/>
          <a:lstStyle>
            <a:defPPr>
              <a:defRPr kern="1200" smtId="4294967295"/>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A1C7F76D-A730-4432-85DE-CA47D32BB251}" type="datetimeFigureOut">
              <a:rPr lang="en-US" smtClean="0"/>
              <a:t>3/28/2019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15812620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1" cy="2720343"/>
          </a:xfrm>
        </p:spPr>
        <p:txBody>
          <a:bodyPr anchor="b"/>
          <a:lstStyle>
            <a:defPPr>
              <a:defRPr kern="1200" smtId="4294967295"/>
            </a:defPPr>
            <a:lvl1pPr algn="l">
              <a:defRPr sz="9700" b="1"/>
            </a:lvl1pPr>
          </a:lstStyle>
          <a:p>
            <a:r>
              <a:rPr lang="en-US"/>
              <a:t>Click to edit Master title style</a:t>
            </a:r>
          </a:p>
        </p:txBody>
      </p:sp>
      <p:sp>
        <p:nvSpPr>
          <p:cNvPr id="3" name="Picture Placeholder 2"/>
          <p:cNvSpPr>
            <a:spLocks noGrp="1"/>
          </p:cNvSpPr>
          <p:nvPr>
            <p:ph type="pic" idx="1"/>
          </p:nvPr>
        </p:nvSpPr>
        <p:spPr>
          <a:xfrm>
            <a:off x="8602983" y="2941320"/>
            <a:ext cx="26334721" cy="19751039"/>
          </a:xfrm>
        </p:spPr>
        <p:txBody>
          <a:bodyPr/>
          <a:lstStyle>
            <a:defPPr>
              <a:defRPr kern="1200" smtId="4294967295"/>
            </a:defPPr>
            <a:lvl1pPr marL="0" indent="0">
              <a:buNone/>
              <a:defRPr sz="15400"/>
            </a:lvl1pPr>
            <a:lvl2pPr marL="2194514" indent="0">
              <a:buNone/>
              <a:defRPr sz="13400"/>
            </a:lvl2pPr>
            <a:lvl3pPr marL="4389028" indent="0">
              <a:buNone/>
              <a:defRPr sz="11500"/>
            </a:lvl3pPr>
            <a:lvl4pPr marL="6583543" indent="0">
              <a:buNone/>
              <a:defRPr sz="9700"/>
            </a:lvl4pPr>
            <a:lvl5pPr marL="8778057" indent="0">
              <a:buNone/>
              <a:defRPr sz="9700"/>
            </a:lvl5pPr>
            <a:lvl6pPr marL="10972571" indent="0">
              <a:buNone/>
              <a:defRPr sz="9700"/>
            </a:lvl6pPr>
            <a:lvl7pPr marL="13167085" indent="0">
              <a:buNone/>
              <a:defRPr sz="9700"/>
            </a:lvl7pPr>
            <a:lvl8pPr marL="15361599" indent="0">
              <a:buNone/>
              <a:defRPr sz="9700"/>
            </a:lvl8pPr>
            <a:lvl9pPr marL="17556114" indent="0">
              <a:buNone/>
              <a:defRPr sz="9700"/>
            </a:lvl9pPr>
          </a:lstStyle>
          <a:p>
            <a:endParaRPr lang="en-US"/>
          </a:p>
        </p:txBody>
      </p:sp>
      <p:sp>
        <p:nvSpPr>
          <p:cNvPr id="4" name="Text Placeholder 3"/>
          <p:cNvSpPr>
            <a:spLocks noGrp="1"/>
          </p:cNvSpPr>
          <p:nvPr>
            <p:ph type="body" sz="half" idx="2"/>
          </p:nvPr>
        </p:nvSpPr>
        <p:spPr>
          <a:xfrm>
            <a:off x="8602983" y="25763223"/>
            <a:ext cx="26334721" cy="3863337"/>
          </a:xfrm>
        </p:spPr>
        <p:txBody>
          <a:bodyPr/>
          <a:lstStyle>
            <a:defPPr>
              <a:defRPr kern="1200" smtId="4294967295"/>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A1C7F76D-A730-4432-85DE-CA47D32BB251}" type="datetimeFigureOut">
              <a:rPr lang="en-US" smtClean="0"/>
              <a:t>3/28/2019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09D57CD0-55F5-4017-8E2F-F1A5FF8435B8}" type="slidenum">
              <a:rPr lang="en-US" smtClean="0"/>
              <a:t>‹#›</a:t>
            </a:fld>
            <a:endParaRPr lang="en-US"/>
          </a:p>
        </p:txBody>
      </p:sp>
    </p:spTree>
    <p:extLst>
      <p:ext uri="{BB962C8B-B14F-4D97-AF65-F5344CB8AC3E}">
        <p14:creationId xmlns:p14="http://schemas.microsoft.com/office/powerpoint/2010/main" val="11144171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438903" tIns="219451" rIns="438903" bIns="219451"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438903" tIns="219451" rIns="438903" bIns="219451"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03" tIns="219451" rIns="438903" bIns="219451" rtlCol="0" anchor="ctr"/>
          <a:lstStyle>
            <a:defPPr>
              <a:defRPr kern="1200" smtId="4294967295"/>
            </a:defPPr>
            <a:lvl1pPr algn="l">
              <a:defRPr sz="5700">
                <a:solidFill>
                  <a:schemeClr val="tx1">
                    <a:tint val="75000"/>
                  </a:schemeClr>
                </a:solidFill>
              </a:defRPr>
            </a:lvl1pPr>
          </a:lstStyle>
          <a:p>
            <a:fld id="{A1C7F76D-A730-4432-85DE-CA47D32BB251}" type="datetimeFigureOut">
              <a:rPr lang="en-US" smtClean="0"/>
              <a:t>3/28/2019</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903" tIns="219451" rIns="438903" bIns="219451" rtlCol="0" anchor="ctr"/>
          <a:lstStyle>
            <a:defPPr>
              <a:defRPr kern="1200" smtId="4294967295"/>
            </a:defPPr>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903" tIns="219451" rIns="438903" bIns="219451" rtlCol="0" anchor="ctr"/>
          <a:lstStyle>
            <a:defPPr>
              <a:defRPr kern="1200" smtId="4294967295"/>
            </a:defPPr>
            <a:lvl1pPr algn="r">
              <a:defRPr sz="5700">
                <a:solidFill>
                  <a:schemeClr val="tx1">
                    <a:tint val="75000"/>
                  </a:schemeClr>
                </a:solidFill>
              </a:defRPr>
            </a:lvl1pPr>
          </a:lstStyle>
          <a:p>
            <a:fld id="{09D57CD0-55F5-4017-8E2F-F1A5FF8435B8}" type="slidenum">
              <a:rPr lang="en-US" smtClean="0"/>
              <a:t>‹#›</a:t>
            </a:fld>
            <a:endParaRPr lang="en-US"/>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0" y="33426400"/>
            <a:ext cx="29972000" cy="1549400"/>
          </a:xfrm>
          <a:prstGeom prst="rect">
            <a:avLst/>
          </a:prstGeom>
        </p:spPr>
      </p:pic>
      <p:sp>
        <p:nvSpPr>
          <p:cNvPr id="10"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contemplativecloud  Size: 48x36</a:t>
            </a:r>
          </a:p>
        </p:txBody>
      </p:sp>
    </p:spTree>
    <p:extLst>
      <p:ext uri="{BB962C8B-B14F-4D97-AF65-F5344CB8AC3E}">
        <p14:creationId xmlns:p14="http://schemas.microsoft.com/office/powerpoint/2010/main" val="1191322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389028" rtl="0" eaLnBrk="1" latinLnBrk="0" hangingPunct="1">
        <a:spcBef>
          <a:spcPct val="0"/>
        </a:spcBef>
        <a:buNone/>
        <a:defRPr sz="21100" kern="1200">
          <a:solidFill>
            <a:schemeClr val="tx1"/>
          </a:solidFill>
          <a:latin typeface="+mj-lt"/>
          <a:ea typeface="+mj-ea"/>
          <a:cs typeface="+mj-cs"/>
        </a:defRPr>
      </a:lvl1pPr>
    </p:titleStyle>
    <p:bodyStyle>
      <a:defPPr>
        <a:defRPr kern="1200" smtId="4294967295"/>
      </a:defPPr>
      <a:lvl1pPr marL="1645886" indent="-1645886" algn="l" defTabSz="438902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 y="0"/>
            <a:ext cx="43891203" cy="3291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35" name="Rectangle 34"/>
          <p:cNvSpPr/>
          <p:nvPr/>
        </p:nvSpPr>
        <p:spPr>
          <a:xfrm>
            <a:off x="-1" y="-1"/>
            <a:ext cx="43891203" cy="5858413"/>
          </a:xfrm>
          <a:prstGeom prst="rect">
            <a:avLst/>
          </a:prstGeom>
          <a:gradFill flip="none" rotWithShape="1">
            <a:gsLst>
              <a:gs pos="0">
                <a:srgbClr val="8CB1BE"/>
              </a:gs>
              <a:gs pos="9000">
                <a:srgbClr val="E1EBE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7" name="Rectangle 46"/>
          <p:cNvSpPr/>
          <p:nvPr/>
        </p:nvSpPr>
        <p:spPr>
          <a:xfrm>
            <a:off x="-2" y="5858412"/>
            <a:ext cx="43891203" cy="320040"/>
          </a:xfrm>
          <a:prstGeom prst="rect">
            <a:avLst/>
          </a:prstGeom>
          <a:solidFill>
            <a:srgbClr val="233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8" name="Rectangle 47"/>
          <p:cNvSpPr/>
          <p:nvPr/>
        </p:nvSpPr>
        <p:spPr>
          <a:xfrm>
            <a:off x="-1" y="32063879"/>
            <a:ext cx="43891203" cy="854521"/>
          </a:xfrm>
          <a:prstGeom prst="rect">
            <a:avLst/>
          </a:prstGeom>
          <a:solidFill>
            <a:srgbClr val="233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36" name="Text Placeholder 9">
            <a:extLst>
              <a:ext uri="{FF2B5EF4-FFF2-40B4-BE49-F238E27FC236}">
                <a16:creationId xmlns:a16="http://schemas.microsoft.com/office/drawing/2014/main" id="{ADC1708B-DBA7-405A-832D-BDB694DCC894}"/>
              </a:ext>
            </a:extLst>
          </p:cNvPr>
          <p:cNvSpPr txBox="1"/>
          <p:nvPr/>
        </p:nvSpPr>
        <p:spPr>
          <a:xfrm>
            <a:off x="3657600" y="406086"/>
            <a:ext cx="36576000" cy="2796588"/>
          </a:xfrm>
          <a:prstGeom prst="rect">
            <a:avLst/>
          </a:prstGeom>
        </p:spPr>
        <p:txBody>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8500" b="1" dirty="0">
                <a:solidFill>
                  <a:srgbClr val="C00000"/>
                </a:solidFill>
                <a:latin typeface="Bree Serif" panose="02000503040000020004" pitchFamily="2" charset="0"/>
                <a:cs typeface="Arial" panose="020B0604020202020204" pitchFamily="34" charset="0"/>
              </a:rPr>
              <a:t>Differential Private Reinforcement Learning </a:t>
            </a:r>
          </a:p>
          <a:p>
            <a:pPr algn="ctr"/>
            <a:r>
              <a:rPr lang="en-US" sz="8500" b="1" dirty="0">
                <a:solidFill>
                  <a:srgbClr val="C00000"/>
                </a:solidFill>
                <a:latin typeface="Bree Serif" panose="02000503040000020004" pitchFamily="2" charset="0"/>
                <a:cs typeface="Arial" panose="020B0604020202020204" pitchFamily="34" charset="0"/>
              </a:rPr>
              <a:t>for the Evolution of Cooperation</a:t>
            </a:r>
            <a:endParaRPr lang="en-US" sz="8500" b="1" dirty="0">
              <a:solidFill>
                <a:srgbClr val="C00000"/>
              </a:solidFill>
              <a:effectLst/>
              <a:latin typeface="Bree Serif" panose="02000503040000020004" pitchFamily="2" charset="0"/>
              <a:cs typeface="Arial" panose="020B0604020202020204" pitchFamily="34" charset="0"/>
            </a:endParaRPr>
          </a:p>
        </p:txBody>
      </p:sp>
      <p:sp>
        <p:nvSpPr>
          <p:cNvPr id="37" name="Text Placeholder 11">
            <a:extLst>
              <a:ext uri="{FF2B5EF4-FFF2-40B4-BE49-F238E27FC236}">
                <a16:creationId xmlns:a16="http://schemas.microsoft.com/office/drawing/2014/main" id="{D99616FF-2607-417E-B672-719261008DB5}"/>
              </a:ext>
            </a:extLst>
          </p:cNvPr>
          <p:cNvSpPr txBox="1"/>
          <p:nvPr/>
        </p:nvSpPr>
        <p:spPr>
          <a:xfrm>
            <a:off x="3657600" y="3380299"/>
            <a:ext cx="36576000" cy="1988237"/>
          </a:xfrm>
          <a:prstGeom prst="rect">
            <a:avLst/>
          </a:prstGeom>
        </p:spPr>
        <p:txBody>
          <a:bodyPr>
            <a:spAutoFit/>
          </a:bodyPr>
          <a:lstStyle>
            <a:defPPr>
              <a:defRPr kern="1200" smtId="4294967295"/>
            </a:defPPr>
            <a:lvl1pPr marL="0" indent="0" algn="l" defTabSz="4389028" rtl="0" eaLnBrk="1" latinLnBrk="0" hangingPunct="1">
              <a:spcBef>
                <a:spcPct val="20000"/>
              </a:spcBef>
              <a:buFont typeface="Arial" pitchFamily="34" charset="0"/>
              <a:buNone/>
              <a:defRPr sz="13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latin typeface="Open Sans" panose="020B0606030504020204" pitchFamily="34" charset="0"/>
                <a:ea typeface="Open Sans" panose="020B0606030504020204" pitchFamily="34" charset="0"/>
                <a:cs typeface="Open Sans" panose="020B0606030504020204" pitchFamily="34" charset="0"/>
              </a:rPr>
              <a:t>Tao Zhang, </a:t>
            </a:r>
            <a:r>
              <a:rPr lang="en-US" sz="5600" dirty="0" err="1">
                <a:latin typeface="Open Sans" panose="020B0606030504020204" pitchFamily="34" charset="0"/>
                <a:ea typeface="Open Sans" panose="020B0606030504020204" pitchFamily="34" charset="0"/>
                <a:cs typeface="Open Sans" panose="020B0606030504020204" pitchFamily="34" charset="0"/>
              </a:rPr>
              <a:t>Dayong</a:t>
            </a:r>
            <a:r>
              <a:rPr lang="en-US" sz="5600" dirty="0">
                <a:latin typeface="Open Sans" panose="020B0606030504020204" pitchFamily="34" charset="0"/>
                <a:ea typeface="Open Sans" panose="020B0606030504020204" pitchFamily="34" charset="0"/>
                <a:cs typeface="Open Sans" panose="020B0606030504020204" pitchFamily="34" charset="0"/>
              </a:rPr>
              <a:t> Ye, </a:t>
            </a:r>
            <a:r>
              <a:rPr lang="en-US" sz="5600" dirty="0" err="1">
                <a:latin typeface="Open Sans" panose="020B0606030504020204" pitchFamily="34" charset="0"/>
                <a:ea typeface="Open Sans" panose="020B0606030504020204" pitchFamily="34" charset="0"/>
                <a:cs typeface="Open Sans" panose="020B0606030504020204" pitchFamily="34" charset="0"/>
              </a:rPr>
              <a:t>Tingting</a:t>
            </a:r>
            <a:r>
              <a:rPr lang="en-US" sz="5600" dirty="0">
                <a:latin typeface="Open Sans" panose="020B0606030504020204" pitchFamily="34" charset="0"/>
                <a:ea typeface="Open Sans" panose="020B0606030504020204" pitchFamily="34" charset="0"/>
                <a:cs typeface="Open Sans" panose="020B0606030504020204" pitchFamily="34" charset="0"/>
              </a:rPr>
              <a:t> Liao, </a:t>
            </a:r>
            <a:r>
              <a:rPr lang="en-US" sz="5600" dirty="0" err="1">
                <a:latin typeface="Open Sans" panose="020B0606030504020204" pitchFamily="34" charset="0"/>
                <a:ea typeface="Open Sans" panose="020B0606030504020204" pitchFamily="34" charset="0"/>
                <a:cs typeface="Open Sans" panose="020B0606030504020204" pitchFamily="34" charset="0"/>
              </a:rPr>
              <a:t>Tianqing</a:t>
            </a:r>
            <a:r>
              <a:rPr lang="en-US" sz="5600" dirty="0">
                <a:latin typeface="Open Sans" panose="020B0606030504020204" pitchFamily="34" charset="0"/>
                <a:ea typeface="Open Sans" panose="020B0606030504020204" pitchFamily="34" charset="0"/>
                <a:cs typeface="Open Sans" panose="020B0606030504020204" pitchFamily="34" charset="0"/>
              </a:rPr>
              <a:t> Zhu, </a:t>
            </a:r>
            <a:r>
              <a:rPr lang="en-US" sz="5600" dirty="0" err="1">
                <a:latin typeface="Open Sans" panose="020B0606030504020204" pitchFamily="34" charset="0"/>
                <a:ea typeface="Open Sans" panose="020B0606030504020204" pitchFamily="34" charset="0"/>
                <a:cs typeface="Open Sans" panose="020B0606030504020204" pitchFamily="34" charset="0"/>
              </a:rPr>
              <a:t>Wanlei</a:t>
            </a:r>
            <a:r>
              <a:rPr lang="en-US" sz="5600" dirty="0">
                <a:latin typeface="Open Sans" panose="020B0606030504020204" pitchFamily="34" charset="0"/>
                <a:ea typeface="Open Sans" panose="020B0606030504020204" pitchFamily="34" charset="0"/>
                <a:cs typeface="Open Sans" panose="020B0606030504020204" pitchFamily="34" charset="0"/>
              </a:rPr>
              <a:t> Zhou</a:t>
            </a:r>
          </a:p>
          <a:p>
            <a:pPr algn="ctr"/>
            <a:r>
              <a:rPr lang="en-US" sz="5600" dirty="0">
                <a:latin typeface="Open Sans" panose="020B0606030504020204" pitchFamily="34" charset="0"/>
                <a:ea typeface="Open Sans" panose="020B0606030504020204" pitchFamily="34" charset="0"/>
                <a:cs typeface="Open Sans" panose="020B0606030504020204" pitchFamily="34" charset="0"/>
              </a:rPr>
              <a:t>School of Software Engineering</a:t>
            </a:r>
          </a:p>
        </p:txBody>
      </p:sp>
      <p:sp>
        <p:nvSpPr>
          <p:cNvPr id="40" name="TextBox 39">
            <a:extLst>
              <a:ext uri="{FF2B5EF4-FFF2-40B4-BE49-F238E27FC236}">
                <a16:creationId xmlns:a16="http://schemas.microsoft.com/office/drawing/2014/main" id="{987A6BEF-F37F-4836-9F1B-39E6B78A92AA}"/>
              </a:ext>
            </a:extLst>
          </p:cNvPr>
          <p:cNvSpPr txBox="1"/>
          <p:nvPr/>
        </p:nvSpPr>
        <p:spPr>
          <a:xfrm>
            <a:off x="11680390" y="7885234"/>
            <a:ext cx="9857035" cy="2308324"/>
          </a:xfrm>
          <a:prstGeom prst="rect">
            <a:avLst/>
          </a:prstGeom>
          <a:noFill/>
        </p:spPr>
        <p:txBody>
          <a:bodyPr wrap="square" rtlCol="0">
            <a:spAutoFit/>
          </a:bodyPr>
          <a:lstStyle>
            <a:defPPr>
              <a:defRPr kern="1200" smtId="4294967295"/>
            </a:defPPr>
          </a:lstStyle>
          <a:p>
            <a:pPr algn="just"/>
            <a:r>
              <a:rPr lang="en-US" sz="2400" dirty="0">
                <a:latin typeface="Open Sans" panose="020B0606030504020204" pitchFamily="34" charset="0"/>
                <a:ea typeface="Open Sans" panose="020B0606030504020204" pitchFamily="34" charset="0"/>
                <a:cs typeface="Open Sans" panose="020B0606030504020204" pitchFamily="34" charset="0"/>
              </a:rPr>
              <a:t>Figure 1a is a simple network, showing the interaction between agents, where agents correspond to nodes, and links correspond to the connection. Two types of agents are considered in the system: common agents (Circle) and malicious agents (Triangle), and they interact with each other independently and simultaneously whether they decide to Cooperate (C) or Defect (D).</a:t>
            </a:r>
          </a:p>
        </p:txBody>
      </p:sp>
      <p:sp>
        <p:nvSpPr>
          <p:cNvPr id="31" name="TextBox 30">
            <a:extLst>
              <a:ext uri="{FF2B5EF4-FFF2-40B4-BE49-F238E27FC236}">
                <a16:creationId xmlns:a16="http://schemas.microsoft.com/office/drawing/2014/main" id="{AB0889A3-6EEC-4AA1-918E-CA70E2D1BC52}"/>
              </a:ext>
            </a:extLst>
          </p:cNvPr>
          <p:cNvSpPr txBox="1"/>
          <p:nvPr/>
        </p:nvSpPr>
        <p:spPr>
          <a:xfrm>
            <a:off x="11720938" y="6807041"/>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Model description</a:t>
            </a:r>
          </a:p>
        </p:txBody>
      </p:sp>
      <p:sp>
        <p:nvSpPr>
          <p:cNvPr id="44" name="TextBox 43">
            <a:extLst>
              <a:ext uri="{FF2B5EF4-FFF2-40B4-BE49-F238E27FC236}">
                <a16:creationId xmlns:a16="http://schemas.microsoft.com/office/drawing/2014/main" id="{8A1D3E82-FBCF-4BB0-8304-8D41CF532A89}"/>
              </a:ext>
            </a:extLst>
          </p:cNvPr>
          <p:cNvSpPr txBox="1"/>
          <p:nvPr/>
        </p:nvSpPr>
        <p:spPr>
          <a:xfrm>
            <a:off x="1031414" y="25944604"/>
            <a:ext cx="9857035" cy="4524315"/>
          </a:xfrm>
          <a:prstGeom prst="rect">
            <a:avLst/>
          </a:prstGeom>
          <a:noFill/>
        </p:spPr>
        <p:txBody>
          <a:bodyPr wrap="square" rtlCol="0">
            <a:spAutoFit/>
          </a:bodyPr>
          <a:lstStyle>
            <a:defPPr>
              <a:defRPr kern="1200" smtId="4294967295"/>
            </a:defPPr>
          </a:lstStyle>
          <a:p>
            <a:pPr algn="just"/>
            <a:r>
              <a:rPr lang="en-US" sz="2400" dirty="0">
                <a:latin typeface="Open Sans" panose="020B0606030504020204" pitchFamily="34" charset="0"/>
                <a:ea typeface="Open Sans" panose="020B0606030504020204" pitchFamily="34" charset="0"/>
                <a:cs typeface="Open Sans" panose="020B0606030504020204" pitchFamily="34" charset="0"/>
              </a:rPr>
              <a:t>We firstly use the property of randomization in differential privacy to relieve the impact of malicious agents on the evolution of cooperation. This helps agents make decisions to resist the interference by malicious agents.</a:t>
            </a:r>
          </a:p>
          <a:p>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2400" dirty="0">
                <a:latin typeface="Open Sans" panose="020B0606030504020204" pitchFamily="34" charset="0"/>
                <a:ea typeface="Open Sans" panose="020B0606030504020204" pitchFamily="34" charset="0"/>
                <a:cs typeface="Open Sans" panose="020B0606030504020204" pitchFamily="34" charset="0"/>
              </a:rPr>
              <a:t>We design a mechanism for the evolution of cooperation based on RL, which combines the advantages of direct and indirect mechanisms. This provides a desirable adaptivity to fit various conditions in MAS.</a:t>
            </a:r>
          </a:p>
          <a:p>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2400" dirty="0">
                <a:latin typeface="Open Sans" panose="020B0606030504020204" pitchFamily="34" charset="0"/>
                <a:ea typeface="Open Sans" panose="020B0606030504020204" pitchFamily="34" charset="0"/>
                <a:cs typeface="Open Sans" panose="020B0606030504020204" pitchFamily="34" charset="0"/>
              </a:rPr>
              <a:t>We theoretically analyze our proposed mechanism and conduct experiments to validate the effectiveness of proposed mechanism.</a:t>
            </a:r>
          </a:p>
        </p:txBody>
      </p:sp>
      <p:sp>
        <p:nvSpPr>
          <p:cNvPr id="33" name="TextBox 32">
            <a:extLst>
              <a:ext uri="{FF2B5EF4-FFF2-40B4-BE49-F238E27FC236}">
                <a16:creationId xmlns:a16="http://schemas.microsoft.com/office/drawing/2014/main" id="{0F3AA5BC-7CBE-48E0-A4F2-EE63DEB30196}"/>
              </a:ext>
            </a:extLst>
          </p:cNvPr>
          <p:cNvSpPr txBox="1"/>
          <p:nvPr/>
        </p:nvSpPr>
        <p:spPr>
          <a:xfrm>
            <a:off x="12001531" y="18773078"/>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Method</a:t>
            </a:r>
          </a:p>
        </p:txBody>
      </p:sp>
      <p:sp>
        <p:nvSpPr>
          <p:cNvPr id="28" name="TextBox 27">
            <a:extLst>
              <a:ext uri="{FF2B5EF4-FFF2-40B4-BE49-F238E27FC236}">
                <a16:creationId xmlns:a16="http://schemas.microsoft.com/office/drawing/2014/main" id="{C3FEB7B2-C6D8-4575-8681-61A508AC12E2}"/>
              </a:ext>
            </a:extLst>
          </p:cNvPr>
          <p:cNvSpPr txBox="1"/>
          <p:nvPr/>
        </p:nvSpPr>
        <p:spPr>
          <a:xfrm>
            <a:off x="1045031" y="15807080"/>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Introduction</a:t>
            </a:r>
          </a:p>
        </p:txBody>
      </p:sp>
      <p:sp>
        <p:nvSpPr>
          <p:cNvPr id="29" name="TextBox 28">
            <a:extLst>
              <a:ext uri="{FF2B5EF4-FFF2-40B4-BE49-F238E27FC236}">
                <a16:creationId xmlns:a16="http://schemas.microsoft.com/office/drawing/2014/main" id="{C8CF195C-51C5-4513-BC8D-A4C0776E21CE}"/>
              </a:ext>
            </a:extLst>
          </p:cNvPr>
          <p:cNvSpPr txBox="1"/>
          <p:nvPr/>
        </p:nvSpPr>
        <p:spPr>
          <a:xfrm>
            <a:off x="911677" y="6807041"/>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Abstract</a:t>
            </a:r>
          </a:p>
        </p:txBody>
      </p:sp>
      <p:sp>
        <p:nvSpPr>
          <p:cNvPr id="940" name="TextBox 939">
            <a:extLst>
              <a:ext uri="{FF2B5EF4-FFF2-40B4-BE49-F238E27FC236}">
                <a16:creationId xmlns:a16="http://schemas.microsoft.com/office/drawing/2014/main" id="{E85DBFDF-867A-4822-886E-00090E8226DD}"/>
              </a:ext>
            </a:extLst>
          </p:cNvPr>
          <p:cNvSpPr txBox="1"/>
          <p:nvPr/>
        </p:nvSpPr>
        <p:spPr>
          <a:xfrm>
            <a:off x="920646" y="7966563"/>
            <a:ext cx="9857035" cy="7478970"/>
          </a:xfrm>
          <a:prstGeom prst="rect">
            <a:avLst/>
          </a:prstGeom>
          <a:noFill/>
        </p:spPr>
        <p:txBody>
          <a:bodyPr wrap="square" rtlCol="0">
            <a:spAutoFit/>
          </a:bodyPr>
          <a:lstStyle>
            <a:defPPr>
              <a:defRPr kern="1200" smtId="4294967295"/>
            </a:defPPr>
          </a:lstStyle>
          <a:p>
            <a:pPr algn="just"/>
            <a:r>
              <a:rPr lang="en-US" altLang="zh-CN" sz="2400" dirty="0">
                <a:solidFill>
                  <a:srgbClr val="000000"/>
                </a:solidFill>
                <a:latin typeface="Open Sans" panose="02010600030101010101" charset="0"/>
                <a:ea typeface="Open Sans" panose="02010600030101010101" charset="0"/>
                <a:cs typeface="Open Sans" panose="02010600030101010101" charset="0"/>
              </a:rPr>
              <a:t>Designing mechanisms that promotes the level of cooperation between agents has been a challenge in multiagent systems. Existing mechanisms have two common drawbacks. The first drawback is that malicious agents are not taken into account. Malicious agents can exist in multiagent systems and they can easily degrade the level of cooperation by interfering agents’ actions. The second drawback is that most existing mechanisms have limited adaptivity. The performance of existing mechanisms heavily depends on some factors, such as network structures, the initial proportion of cooperators, and so on.</a:t>
            </a:r>
          </a:p>
          <a:p>
            <a:pPr algn="just"/>
            <a:endParaRPr lang="en-US" altLang="zh-CN" sz="2400" dirty="0">
              <a:solidFill>
                <a:srgbClr val="000000"/>
              </a:solidFill>
              <a:latin typeface="Open Sans" panose="02010600030101010101" charset="0"/>
              <a:ea typeface="Open Sans" panose="02010600030101010101" charset="0"/>
              <a:cs typeface="Open Sans" panose="02010600030101010101" charset="0"/>
            </a:endParaRPr>
          </a:p>
          <a:p>
            <a:pPr algn="just"/>
            <a:r>
              <a:rPr lang="en-US" altLang="zh-CN" sz="2400" dirty="0">
                <a:solidFill>
                  <a:srgbClr val="000000"/>
                </a:solidFill>
                <a:latin typeface="Open Sans" panose="02010600030101010101" charset="0"/>
                <a:ea typeface="Open Sans" panose="02010600030101010101" charset="0"/>
                <a:cs typeface="Open Sans" panose="02010600030101010101" charset="0"/>
              </a:rPr>
              <a:t>To solve these two drawbacks, we propose a novel mechanism which adopts differential privacy and reinforcement learning. Differential privacy can resist the impact of malicious agents by exploiting the property of randomization. Reinforcement learning enables agents to learn how to make decisions in various situations. In this way, the stability and adaptivity of the mechanism can be enhanced to promote the evolution of cooperation. </a:t>
            </a:r>
          </a:p>
          <a:p>
            <a:pPr algn="just"/>
            <a:br>
              <a:rPr lang="en-US" altLang="zh-CN" sz="2400" dirty="0">
                <a:latin typeface="Open Sans" panose="02010600030101010101" charset="0"/>
                <a:ea typeface="Open Sans" panose="02010600030101010101" charset="0"/>
                <a:cs typeface="Open Sans" panose="02010600030101010101" charset="0"/>
              </a:rPr>
            </a:br>
            <a:endParaRPr lang="en-US" sz="2400" dirty="0">
              <a:latin typeface="Open Sans" panose="02010600030101010101" charset="0"/>
              <a:ea typeface="Open Sans" panose="02010600030101010101" charset="0"/>
              <a:cs typeface="Open Sans" panose="02010600030101010101" charset="0"/>
            </a:endParaRPr>
          </a:p>
        </p:txBody>
      </p:sp>
      <p:sp>
        <p:nvSpPr>
          <p:cNvPr id="941" name="TextBox 940">
            <a:extLst>
              <a:ext uri="{FF2B5EF4-FFF2-40B4-BE49-F238E27FC236}">
                <a16:creationId xmlns:a16="http://schemas.microsoft.com/office/drawing/2014/main" id="{1BDBC9FB-2A89-4EA1-8C7C-3F23168D79F9}"/>
              </a:ext>
            </a:extLst>
          </p:cNvPr>
          <p:cNvSpPr txBox="1"/>
          <p:nvPr/>
        </p:nvSpPr>
        <p:spPr>
          <a:xfrm>
            <a:off x="1004179" y="17040493"/>
            <a:ext cx="9857035" cy="6370975"/>
          </a:xfrm>
          <a:prstGeom prst="rect">
            <a:avLst/>
          </a:prstGeom>
          <a:noFill/>
        </p:spPr>
        <p:txBody>
          <a:bodyPr wrap="square" rtlCol="0">
            <a:spAutoFit/>
          </a:bodyPr>
          <a:lstStyle>
            <a:defPPr>
              <a:defRPr kern="1200" smtId="4294967295"/>
            </a:defPPr>
          </a:lstStyle>
          <a:p>
            <a:pPr algn="just"/>
            <a:r>
              <a:rPr lang="en-US" sz="2400" dirty="0">
                <a:latin typeface="Open Sans" panose="020B0606030504020204" pitchFamily="34" charset="0"/>
                <a:ea typeface="Open Sans" panose="020B0606030504020204" pitchFamily="34" charset="0"/>
                <a:cs typeface="Open Sans" panose="020B0606030504020204" pitchFamily="34" charset="0"/>
              </a:rPr>
              <a:t>Cooperation is an essential behavior in multiagent systems (MAS). Many tasks in artificial intelligence (AI) require the collaboration of multiple agents. The problem of cooperation is often illustrated as the issue in the iterated prisoner’s dilemma (PD) game in MAS, in which the Nash equilibrium cannot provide a desirable learning target. </a:t>
            </a:r>
          </a:p>
          <a:p>
            <a:endParaRPr lang="en-US" sz="2400" dirty="0">
              <a:latin typeface="Open Sans" panose="020B0606030504020204" pitchFamily="34" charset="0"/>
              <a:ea typeface="Open Sans" panose="020B0606030504020204" pitchFamily="34" charset="0"/>
              <a:cs typeface="Open Sans" panose="020B0606030504020204" pitchFamily="34" charset="0"/>
            </a:endParaRPr>
          </a:p>
          <a:p>
            <a:r>
              <a:rPr lang="en-US" sz="2400" dirty="0">
                <a:latin typeface="Open Sans" panose="020B0606030504020204" pitchFamily="34" charset="0"/>
                <a:ea typeface="Open Sans" panose="020B0606030504020204" pitchFamily="34" charset="0"/>
                <a:cs typeface="Open Sans" panose="020B0606030504020204" pitchFamily="34" charset="0"/>
              </a:rPr>
              <a:t>Until now, a large body of mechanisms that have been proposed to motivate the evolution of cooperation, e.g., direct mechanisms and indirect mechanisms. </a:t>
            </a:r>
            <a:r>
              <a:rPr lang="en-US" altLang="zh-CN" sz="2400" dirty="0">
                <a:latin typeface="Open Sans" panose="020B0606030504020204" pitchFamily="34" charset="0"/>
                <a:ea typeface="Open Sans" panose="020B0606030504020204" pitchFamily="34" charset="0"/>
                <a:cs typeface="Open Sans" panose="020B0606030504020204" pitchFamily="34" charset="0"/>
              </a:rPr>
              <a:t>Since learning is a popular method applied in MAS, RL has also been investigated in the iterative PD game for the evolution of cooperation in MAS.</a:t>
            </a:r>
          </a:p>
          <a:p>
            <a:pPr algn="just"/>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2400" dirty="0">
                <a:latin typeface="Open Sans" panose="020B0606030504020204" pitchFamily="34" charset="0"/>
                <a:ea typeface="Open Sans" panose="020B0606030504020204" pitchFamily="34" charset="0"/>
                <a:cs typeface="Open Sans" panose="020B0606030504020204" pitchFamily="34" charset="0"/>
              </a:rPr>
              <a:t>Generally, recent work has two challenges: 1) how should the evolution of cooperation resist the impact caused by malicious agents in MAS; 2) how should the evolution of cooperation adapt in various scenarios.</a:t>
            </a:r>
          </a:p>
        </p:txBody>
      </p:sp>
      <p:sp>
        <p:nvSpPr>
          <p:cNvPr id="52" name="TextBox 51">
            <a:extLst>
              <a:ext uri="{FF2B5EF4-FFF2-40B4-BE49-F238E27FC236}">
                <a16:creationId xmlns:a16="http://schemas.microsoft.com/office/drawing/2014/main" id="{B0E4BFE5-3F36-45C0-9D0A-F0C45C1EC990}"/>
              </a:ext>
            </a:extLst>
          </p:cNvPr>
          <p:cNvSpPr txBox="1"/>
          <p:nvPr/>
        </p:nvSpPr>
        <p:spPr>
          <a:xfrm>
            <a:off x="11974296" y="15950659"/>
            <a:ext cx="9857035" cy="2308324"/>
          </a:xfrm>
          <a:prstGeom prst="rect">
            <a:avLst/>
          </a:prstGeom>
          <a:noFill/>
        </p:spPr>
        <p:txBody>
          <a:bodyPr wrap="square" rtlCol="0">
            <a:spAutoFit/>
          </a:bodyPr>
          <a:lstStyle>
            <a:defPPr>
              <a:defRPr kern="1200" smtId="4294967295"/>
            </a:defPPr>
          </a:lstStyle>
          <a:p>
            <a:pPr algn="just"/>
            <a:r>
              <a:rPr lang="en-US" sz="2400" dirty="0">
                <a:latin typeface="Open Sans" panose="020B0606030504020204" pitchFamily="34" charset="0"/>
                <a:ea typeface="Open Sans" panose="020B0606030504020204" pitchFamily="34" charset="0"/>
                <a:cs typeface="Open Sans" panose="020B0606030504020204" pitchFamily="34" charset="0"/>
              </a:rPr>
              <a:t>Figure 1b is the payoff matrix. When agents cooperate with each other, they receive Reward payoff (R); when they defect with each other, they receive the Punishment payoff (P). When one agent chooses to cooperate and the other chooses to defect, the first one receives the Sucker payoff (S) and the second one receives the Temptation payoff (T). </a:t>
            </a:r>
          </a:p>
        </p:txBody>
      </p:sp>
      <p:sp>
        <p:nvSpPr>
          <p:cNvPr id="34" name="TextBox 49">
            <a:extLst>
              <a:ext uri="{FF2B5EF4-FFF2-40B4-BE49-F238E27FC236}">
                <a16:creationId xmlns:a16="http://schemas.microsoft.com/office/drawing/2014/main" id="{3ED2C6D1-E721-4301-9AFB-47921299C33F}"/>
              </a:ext>
            </a:extLst>
          </p:cNvPr>
          <p:cNvSpPr txBox="1"/>
          <p:nvPr/>
        </p:nvSpPr>
        <p:spPr>
          <a:xfrm>
            <a:off x="1058649" y="24614469"/>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Contribution </a:t>
            </a:r>
          </a:p>
        </p:txBody>
      </p:sp>
      <p:pic>
        <p:nvPicPr>
          <p:cNvPr id="22" name="图片 21">
            <a:extLst>
              <a:ext uri="{FF2B5EF4-FFF2-40B4-BE49-F238E27FC236}">
                <a16:creationId xmlns:a16="http://schemas.microsoft.com/office/drawing/2014/main" id="{35F51F6C-B8A9-4181-A14C-281A3F87B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8165" y="10534036"/>
            <a:ext cx="4545834" cy="3801604"/>
          </a:xfrm>
          <a:prstGeom prst="rect">
            <a:avLst/>
          </a:prstGeom>
        </p:spPr>
      </p:pic>
      <p:pic>
        <p:nvPicPr>
          <p:cNvPr id="24" name="图片 23">
            <a:extLst>
              <a:ext uri="{FF2B5EF4-FFF2-40B4-BE49-F238E27FC236}">
                <a16:creationId xmlns:a16="http://schemas.microsoft.com/office/drawing/2014/main" id="{EEFF02B1-A3B3-461E-A720-4572D9B95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18860" y="10964279"/>
            <a:ext cx="3591939" cy="3646364"/>
          </a:xfrm>
          <a:prstGeom prst="rect">
            <a:avLst/>
          </a:prstGeom>
        </p:spPr>
      </p:pic>
      <p:sp>
        <p:nvSpPr>
          <p:cNvPr id="25" name="矩形 24">
            <a:extLst>
              <a:ext uri="{FF2B5EF4-FFF2-40B4-BE49-F238E27FC236}">
                <a16:creationId xmlns:a16="http://schemas.microsoft.com/office/drawing/2014/main" id="{922CA983-D795-4C72-A20B-539BB21C833C}"/>
              </a:ext>
            </a:extLst>
          </p:cNvPr>
          <p:cNvSpPr/>
          <p:nvPr/>
        </p:nvSpPr>
        <p:spPr>
          <a:xfrm>
            <a:off x="12001531" y="14821551"/>
            <a:ext cx="9720936" cy="830997"/>
          </a:xfrm>
          <a:prstGeom prst="rect">
            <a:avLst/>
          </a:prstGeom>
        </p:spPr>
        <p:txBody>
          <a:bodyPr wrap="square">
            <a:spAutoFit/>
          </a:bodyPr>
          <a:lstStyle/>
          <a:p>
            <a:r>
              <a:rPr lang="en-US" altLang="zh-CN" sz="2400" dirty="0">
                <a:latin typeface="Open Sans" panose="02010600030101010101" charset="0"/>
                <a:ea typeface="Open Sans" panose="02010600030101010101" charset="0"/>
                <a:cs typeface="Open Sans" panose="02010600030101010101" charset="0"/>
              </a:rPr>
              <a:t>Figure 1: (a) Interactions between diverse agents in the PD game</a:t>
            </a:r>
          </a:p>
          <a:p>
            <a:r>
              <a:rPr lang="en-US" altLang="zh-CN" sz="2400" dirty="0">
                <a:latin typeface="Open Sans" panose="02010600030101010101" charset="0"/>
                <a:ea typeface="Open Sans" panose="02010600030101010101" charset="0"/>
                <a:cs typeface="Open Sans" panose="02010600030101010101" charset="0"/>
              </a:rPr>
              <a:t>(b) Payoff matrix</a:t>
            </a:r>
          </a:p>
        </p:txBody>
      </p:sp>
      <p:pic>
        <p:nvPicPr>
          <p:cNvPr id="27" name="图片 26">
            <a:extLst>
              <a:ext uri="{FF2B5EF4-FFF2-40B4-BE49-F238E27FC236}">
                <a16:creationId xmlns:a16="http://schemas.microsoft.com/office/drawing/2014/main" id="{4FB30E94-4C6C-4B1A-9595-C1BE960EC2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30940" y="20335653"/>
            <a:ext cx="8007647" cy="4678278"/>
          </a:xfrm>
          <a:prstGeom prst="rect">
            <a:avLst/>
          </a:prstGeom>
        </p:spPr>
      </p:pic>
      <p:sp>
        <p:nvSpPr>
          <p:cNvPr id="51" name="TextBox 51">
            <a:extLst>
              <a:ext uri="{FF2B5EF4-FFF2-40B4-BE49-F238E27FC236}">
                <a16:creationId xmlns:a16="http://schemas.microsoft.com/office/drawing/2014/main" id="{4B9FA220-6EBE-4F56-8C90-F39CA63AD9DC}"/>
              </a:ext>
            </a:extLst>
          </p:cNvPr>
          <p:cNvSpPr txBox="1"/>
          <p:nvPr/>
        </p:nvSpPr>
        <p:spPr>
          <a:xfrm>
            <a:off x="12147538" y="26388975"/>
            <a:ext cx="9857035" cy="4524315"/>
          </a:xfrm>
          <a:prstGeom prst="rect">
            <a:avLst/>
          </a:prstGeom>
          <a:noFill/>
        </p:spPr>
        <p:txBody>
          <a:bodyPr wrap="square" rtlCol="0">
            <a:spAutoFit/>
          </a:bodyPr>
          <a:lstStyle>
            <a:defPPr>
              <a:defRPr kern="1200" smtId="4294967295"/>
            </a:defPPr>
          </a:lstStyle>
          <a:p>
            <a:pPr algn="just"/>
            <a:r>
              <a:rPr lang="en-US" altLang="zh-CN" sz="2400" dirty="0">
                <a:latin typeface="Open Sans" panose="02010600030101010101" charset="0"/>
                <a:ea typeface="Open Sans" panose="02010600030101010101" charset="0"/>
                <a:cs typeface="Open Sans" panose="02010600030101010101" charset="0"/>
              </a:rPr>
              <a:t>Figure 2 shows a general description of how agents make decisions in terms of RL when interacting with other neighboring agents in the evolution of cooperation. The design of the Q-function in Step 2 and the application of DP noise in Step 3 are two crucial steps.</a:t>
            </a:r>
          </a:p>
          <a:p>
            <a:pPr algn="just"/>
            <a:endParaRPr lang="en-US" altLang="zh-CN" sz="2400" dirty="0">
              <a:latin typeface="Open Sans" panose="02010600030101010101" charset="0"/>
              <a:ea typeface="Open Sans" panose="02010600030101010101" charset="0"/>
              <a:cs typeface="Open Sans" panose="02010600030101010101" charset="0"/>
            </a:endParaRPr>
          </a:p>
          <a:p>
            <a:pPr algn="just"/>
            <a:r>
              <a:rPr lang="en-US" altLang="zh-CN" sz="2400" dirty="0">
                <a:latin typeface="Open Sans" panose="02010600030101010101" charset="0"/>
                <a:ea typeface="Open Sans" panose="02010600030101010101" charset="0"/>
                <a:cs typeface="Open Sans" panose="02010600030101010101" charset="0"/>
              </a:rPr>
              <a:t>In step 2, we design the reward in Q-function which includes the agent’s payoff and its neighbors’ payoff. The expected reward is designed to consider the neighboring agents’ historic behaviors. </a:t>
            </a:r>
          </a:p>
          <a:p>
            <a:pPr algn="just"/>
            <a:endParaRPr lang="en-US" altLang="zh-CN" sz="2400" dirty="0">
              <a:latin typeface="Open Sans" panose="02010600030101010101" charset="0"/>
              <a:ea typeface="Open Sans" panose="02010600030101010101" charset="0"/>
              <a:cs typeface="Open Sans" panose="02010600030101010101" charset="0"/>
            </a:endParaRPr>
          </a:p>
          <a:p>
            <a:pPr algn="just"/>
            <a:r>
              <a:rPr lang="en-US" altLang="zh-CN" sz="2400" dirty="0">
                <a:latin typeface="Open Sans" panose="02010600030101010101" charset="0"/>
                <a:ea typeface="Open Sans" panose="02010600030101010101" charset="0"/>
                <a:cs typeface="Open Sans" panose="02010600030101010101" charset="0"/>
              </a:rPr>
              <a:t>In step 3, we use the property of randomization in differential privacy to adjust agents’ actions.</a:t>
            </a:r>
          </a:p>
          <a:p>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TextBox 51">
            <a:extLst>
              <a:ext uri="{FF2B5EF4-FFF2-40B4-BE49-F238E27FC236}">
                <a16:creationId xmlns:a16="http://schemas.microsoft.com/office/drawing/2014/main" id="{110AFC1D-C2CA-42E0-B437-82DC17B4A3AB}"/>
              </a:ext>
            </a:extLst>
          </p:cNvPr>
          <p:cNvSpPr txBox="1"/>
          <p:nvPr/>
        </p:nvSpPr>
        <p:spPr>
          <a:xfrm>
            <a:off x="13742434" y="25418317"/>
            <a:ext cx="9857035" cy="461665"/>
          </a:xfrm>
          <a:prstGeom prst="rect">
            <a:avLst/>
          </a:prstGeom>
          <a:noFill/>
        </p:spPr>
        <p:txBody>
          <a:bodyPr wrap="square" rtlCol="0">
            <a:spAutoFit/>
          </a:bodyPr>
          <a:lstStyle>
            <a:defPPr>
              <a:defRPr kern="1200" smtId="4294967295"/>
            </a:defPPr>
          </a:lstStyle>
          <a:p>
            <a:r>
              <a:rPr lang="en-US" sz="2400" dirty="0">
                <a:latin typeface="Open Sans" panose="020B0606030504020204" pitchFamily="34" charset="0"/>
                <a:ea typeface="Open Sans" panose="020B0606030504020204" pitchFamily="34" charset="0"/>
                <a:cs typeface="Open Sans" panose="020B0606030504020204" pitchFamily="34" charset="0"/>
              </a:rPr>
              <a:t>Figure 2: General description of the method</a:t>
            </a:r>
          </a:p>
        </p:txBody>
      </p:sp>
      <p:sp>
        <p:nvSpPr>
          <p:cNvPr id="56" name="TextBox 51">
            <a:extLst>
              <a:ext uri="{FF2B5EF4-FFF2-40B4-BE49-F238E27FC236}">
                <a16:creationId xmlns:a16="http://schemas.microsoft.com/office/drawing/2014/main" id="{052F3A5B-D239-4597-AC56-1D434522EEBD}"/>
              </a:ext>
            </a:extLst>
          </p:cNvPr>
          <p:cNvSpPr txBox="1"/>
          <p:nvPr/>
        </p:nvSpPr>
        <p:spPr>
          <a:xfrm>
            <a:off x="22812429" y="14384892"/>
            <a:ext cx="9691776" cy="1200329"/>
          </a:xfrm>
          <a:prstGeom prst="rect">
            <a:avLst/>
          </a:prstGeom>
          <a:noFill/>
        </p:spPr>
        <p:txBody>
          <a:bodyPr wrap="square" rtlCol="0">
            <a:spAutoFit/>
          </a:bodyPr>
          <a:lstStyle>
            <a:defPPr>
              <a:defRPr kern="1200" smtId="4294967295"/>
            </a:defPPr>
          </a:lstStyle>
          <a:p>
            <a:pPr algn="just"/>
            <a:r>
              <a:rPr lang="en-US" sz="2400" dirty="0">
                <a:latin typeface="Open Sans" panose="020B0606030504020204" pitchFamily="34" charset="0"/>
                <a:ea typeface="Open Sans" panose="020B0606030504020204" pitchFamily="34" charset="0"/>
                <a:cs typeface="Open Sans" panose="020B0606030504020204" pitchFamily="34" charset="0"/>
              </a:rPr>
              <a:t>Algorithm 1 describes our DP-RL approach. The goal of our algorithm is to learn a policy, which tells agents how to cooperate with others in the iterated PD game.</a:t>
            </a:r>
          </a:p>
        </p:txBody>
      </p:sp>
      <p:sp>
        <p:nvSpPr>
          <p:cNvPr id="38" name="矩形 37">
            <a:extLst>
              <a:ext uri="{FF2B5EF4-FFF2-40B4-BE49-F238E27FC236}">
                <a16:creationId xmlns:a16="http://schemas.microsoft.com/office/drawing/2014/main" id="{DAA56F0F-8AB8-4251-B8B0-2F36422CC2BD}"/>
              </a:ext>
            </a:extLst>
          </p:cNvPr>
          <p:cNvSpPr/>
          <p:nvPr/>
        </p:nvSpPr>
        <p:spPr>
          <a:xfrm>
            <a:off x="22978960" y="29018709"/>
            <a:ext cx="9644455" cy="830997"/>
          </a:xfrm>
          <a:prstGeom prst="rect">
            <a:avLst/>
          </a:prstGeom>
        </p:spPr>
        <p:txBody>
          <a:bodyPr wrap="square">
            <a:spAutoFit/>
          </a:bodyPr>
          <a:lstStyle/>
          <a:p>
            <a:r>
              <a:rPr lang="en-US" altLang="zh-CN" sz="2400" dirty="0">
                <a:latin typeface="Open Sans" panose="02010600030101010101" charset="0"/>
                <a:ea typeface="Open Sans" panose="02010600030101010101" charset="0"/>
                <a:cs typeface="Open Sans" panose="02010600030101010101" charset="0"/>
              </a:rPr>
              <a:t>Figure 3: The stability to resist the impact by malicious agents for four mechanisms</a:t>
            </a:r>
            <a:endParaRPr lang="zh-CN" altLang="en-US" sz="2400" dirty="0">
              <a:latin typeface="Open Sans" panose="02010600030101010101" charset="0"/>
              <a:cs typeface="Open Sans" panose="02010600030101010101" charset="0"/>
            </a:endParaRPr>
          </a:p>
        </p:txBody>
      </p:sp>
      <p:sp>
        <p:nvSpPr>
          <p:cNvPr id="59" name="TextBox 51">
            <a:extLst>
              <a:ext uri="{FF2B5EF4-FFF2-40B4-BE49-F238E27FC236}">
                <a16:creationId xmlns:a16="http://schemas.microsoft.com/office/drawing/2014/main" id="{28B8013A-396E-47AB-8E0A-C2DE8ABF95A5}"/>
              </a:ext>
            </a:extLst>
          </p:cNvPr>
          <p:cNvSpPr txBox="1"/>
          <p:nvPr/>
        </p:nvSpPr>
        <p:spPr>
          <a:xfrm>
            <a:off x="33285980" y="22565026"/>
            <a:ext cx="10021560" cy="830997"/>
          </a:xfrm>
          <a:prstGeom prst="rect">
            <a:avLst/>
          </a:prstGeom>
          <a:noFill/>
        </p:spPr>
        <p:txBody>
          <a:bodyPr wrap="square" rtlCol="0">
            <a:spAutoFit/>
          </a:bodyPr>
          <a:lstStyle>
            <a:defPPr>
              <a:defRPr kern="1200" smtId="4294967295"/>
            </a:defPPr>
          </a:lstStyle>
          <a:p>
            <a:r>
              <a:rPr lang="en-US" sz="2400" dirty="0">
                <a:latin typeface="Open Sans" panose="020B0606030504020204" pitchFamily="34" charset="0"/>
                <a:ea typeface="Open Sans" panose="020B0606030504020204" pitchFamily="34" charset="0"/>
                <a:cs typeface="Open Sans" panose="020B0606030504020204" pitchFamily="34" charset="0"/>
              </a:rPr>
              <a:t>Figure 5: The adaptivity on structured networks and initial proportion</a:t>
            </a:r>
          </a:p>
          <a:p>
            <a:r>
              <a:rPr lang="en-US" sz="2400" dirty="0">
                <a:latin typeface="Open Sans" panose="020B0606030504020204" pitchFamily="34" charset="0"/>
                <a:ea typeface="Open Sans" panose="020B0606030504020204" pitchFamily="34" charset="0"/>
                <a:cs typeface="Open Sans" panose="020B0606030504020204" pitchFamily="34" charset="0"/>
              </a:rPr>
              <a:t> of cooperators for four mechanisms</a:t>
            </a:r>
          </a:p>
        </p:txBody>
      </p:sp>
      <p:pic>
        <p:nvPicPr>
          <p:cNvPr id="39" name="图片 38">
            <a:extLst>
              <a:ext uri="{FF2B5EF4-FFF2-40B4-BE49-F238E27FC236}">
                <a16:creationId xmlns:a16="http://schemas.microsoft.com/office/drawing/2014/main" id="{21692203-0FB5-4B51-8ACC-559FBDB52C6D}"/>
              </a:ext>
            </a:extLst>
          </p:cNvPr>
          <p:cNvPicPr>
            <a:picLocks noChangeAspect="1"/>
          </p:cNvPicPr>
          <p:nvPr/>
        </p:nvPicPr>
        <p:blipFill>
          <a:blip r:embed="rId5"/>
          <a:stretch>
            <a:fillRect/>
          </a:stretch>
        </p:blipFill>
        <p:spPr>
          <a:xfrm>
            <a:off x="23139359" y="8159766"/>
            <a:ext cx="8312577" cy="5658141"/>
          </a:xfrm>
          <a:prstGeom prst="rect">
            <a:avLst/>
          </a:prstGeom>
        </p:spPr>
      </p:pic>
      <p:sp>
        <p:nvSpPr>
          <p:cNvPr id="41" name="TextBox 49">
            <a:extLst>
              <a:ext uri="{FF2B5EF4-FFF2-40B4-BE49-F238E27FC236}">
                <a16:creationId xmlns:a16="http://schemas.microsoft.com/office/drawing/2014/main" id="{6B70B8E5-8F6F-465B-8F43-86307A8660F2}"/>
              </a:ext>
            </a:extLst>
          </p:cNvPr>
          <p:cNvSpPr txBox="1"/>
          <p:nvPr/>
        </p:nvSpPr>
        <p:spPr>
          <a:xfrm>
            <a:off x="22388212" y="6801753"/>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endParaRPr lang="en-US" sz="3600" dirty="0">
              <a:latin typeface="Bree Serif" panose="02000503040000020004" pitchFamily="2" charset="0"/>
            </a:endParaRPr>
          </a:p>
        </p:txBody>
      </p:sp>
      <p:sp>
        <p:nvSpPr>
          <p:cNvPr id="42" name="TextBox 49">
            <a:extLst>
              <a:ext uri="{FF2B5EF4-FFF2-40B4-BE49-F238E27FC236}">
                <a16:creationId xmlns:a16="http://schemas.microsoft.com/office/drawing/2014/main" id="{ECEB79EF-E453-4E65-A3EC-D93442ED1078}"/>
              </a:ext>
            </a:extLst>
          </p:cNvPr>
          <p:cNvSpPr txBox="1"/>
          <p:nvPr/>
        </p:nvSpPr>
        <p:spPr>
          <a:xfrm>
            <a:off x="22886289" y="16143407"/>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Results</a:t>
            </a:r>
          </a:p>
        </p:txBody>
      </p:sp>
      <p:sp>
        <p:nvSpPr>
          <p:cNvPr id="3" name="矩形 2">
            <a:extLst>
              <a:ext uri="{FF2B5EF4-FFF2-40B4-BE49-F238E27FC236}">
                <a16:creationId xmlns:a16="http://schemas.microsoft.com/office/drawing/2014/main" id="{3917BA4C-2865-43D5-B6C1-16B3BC8315BE}"/>
              </a:ext>
            </a:extLst>
          </p:cNvPr>
          <p:cNvSpPr/>
          <p:nvPr/>
        </p:nvSpPr>
        <p:spPr>
          <a:xfrm>
            <a:off x="22927103" y="17477317"/>
            <a:ext cx="9748171" cy="3416320"/>
          </a:xfrm>
          <a:prstGeom prst="rect">
            <a:avLst/>
          </a:prstGeom>
        </p:spPr>
        <p:txBody>
          <a:bodyPr wrap="square">
            <a:spAutoFit/>
          </a:bodyPr>
          <a:lstStyle/>
          <a:p>
            <a:pPr algn="just"/>
            <a:r>
              <a:rPr lang="en-US" altLang="zh-CN" sz="2400" dirty="0">
                <a:latin typeface="Open Sans" panose="02010600030101010101" charset="0"/>
                <a:ea typeface="Open Sans" panose="02010600030101010101" charset="0"/>
                <a:cs typeface="Open Sans" panose="02010600030101010101" charset="0"/>
              </a:rPr>
              <a:t>Three baselines, Imitate-Best-Neighbor (IBN), Imitate-Best-Strategy (IBS)  and Local-Redistribution-Strategy (LRS) are considered in three types of networks.</a:t>
            </a:r>
          </a:p>
          <a:p>
            <a:pPr algn="just"/>
            <a:endParaRPr lang="en-US" altLang="zh-CN" sz="2400" dirty="0">
              <a:latin typeface="Open Sans" panose="02010600030101010101" charset="0"/>
              <a:ea typeface="Open Sans" panose="02010600030101010101" charset="0"/>
              <a:cs typeface="Open Sans" panose="02010600030101010101" charset="0"/>
            </a:endParaRPr>
          </a:p>
          <a:p>
            <a:pPr algn="just"/>
            <a:r>
              <a:rPr lang="en-US" altLang="zh-CN" sz="2400" dirty="0">
                <a:solidFill>
                  <a:srgbClr val="000000"/>
                </a:solidFill>
                <a:latin typeface="Open Sans" panose="02010600030101010101" charset="0"/>
                <a:ea typeface="Open Sans" panose="02010600030101010101" charset="0"/>
                <a:cs typeface="Open Sans" panose="02010600030101010101" charset="0"/>
              </a:rPr>
              <a:t>The goal of our scheme is to improve the evolution of cooperation with a desirable stability and adaptivity. Stability is tested with two variables - the proportion of malicious agents and the scale of DP noise. Adaptivity is tested with two variables - the initial cooperation level and structured networks.</a:t>
            </a:r>
            <a:endParaRPr lang="en-US" altLang="zh-CN" sz="2400" dirty="0">
              <a:latin typeface="Open Sans" panose="02010600030101010101" charset="0"/>
              <a:ea typeface="Open Sans" panose="02010600030101010101" charset="0"/>
              <a:cs typeface="Open Sans" panose="02010600030101010101" charset="0"/>
            </a:endParaRPr>
          </a:p>
        </p:txBody>
      </p:sp>
      <p:pic>
        <p:nvPicPr>
          <p:cNvPr id="45" name="图片 44">
            <a:extLst>
              <a:ext uri="{FF2B5EF4-FFF2-40B4-BE49-F238E27FC236}">
                <a16:creationId xmlns:a16="http://schemas.microsoft.com/office/drawing/2014/main" id="{1CC7EAEF-1911-4F47-A808-0E23DD6422FE}"/>
              </a:ext>
            </a:extLst>
          </p:cNvPr>
          <p:cNvPicPr>
            <a:picLocks noChangeAspect="1"/>
          </p:cNvPicPr>
          <p:nvPr/>
        </p:nvPicPr>
        <p:blipFill>
          <a:blip r:embed="rId6"/>
          <a:stretch>
            <a:fillRect/>
          </a:stretch>
        </p:blipFill>
        <p:spPr>
          <a:xfrm>
            <a:off x="22933283" y="21257792"/>
            <a:ext cx="9741991" cy="281303"/>
          </a:xfrm>
          <a:prstGeom prst="rect">
            <a:avLst/>
          </a:prstGeom>
        </p:spPr>
      </p:pic>
      <p:pic>
        <p:nvPicPr>
          <p:cNvPr id="46" name="图片 45">
            <a:extLst>
              <a:ext uri="{FF2B5EF4-FFF2-40B4-BE49-F238E27FC236}">
                <a16:creationId xmlns:a16="http://schemas.microsoft.com/office/drawing/2014/main" id="{54F2789B-E70F-426B-A94D-B8A494C24DFA}"/>
              </a:ext>
            </a:extLst>
          </p:cNvPr>
          <p:cNvPicPr>
            <a:picLocks noChangeAspect="1"/>
          </p:cNvPicPr>
          <p:nvPr/>
        </p:nvPicPr>
        <p:blipFill>
          <a:blip r:embed="rId7"/>
          <a:stretch>
            <a:fillRect/>
          </a:stretch>
        </p:blipFill>
        <p:spPr>
          <a:xfrm>
            <a:off x="23900260" y="21853307"/>
            <a:ext cx="7278240" cy="267150"/>
          </a:xfrm>
          <a:prstGeom prst="rect">
            <a:avLst/>
          </a:prstGeom>
        </p:spPr>
      </p:pic>
      <p:pic>
        <p:nvPicPr>
          <p:cNvPr id="49" name="图片 48">
            <a:extLst>
              <a:ext uri="{FF2B5EF4-FFF2-40B4-BE49-F238E27FC236}">
                <a16:creationId xmlns:a16="http://schemas.microsoft.com/office/drawing/2014/main" id="{7633837D-C918-4222-950F-5B69EFDC6F39}"/>
              </a:ext>
            </a:extLst>
          </p:cNvPr>
          <p:cNvPicPr>
            <a:picLocks noChangeAspect="1"/>
          </p:cNvPicPr>
          <p:nvPr/>
        </p:nvPicPr>
        <p:blipFill>
          <a:blip r:embed="rId8"/>
          <a:stretch>
            <a:fillRect/>
          </a:stretch>
        </p:blipFill>
        <p:spPr>
          <a:xfrm>
            <a:off x="23759523" y="22692485"/>
            <a:ext cx="7797588" cy="5958647"/>
          </a:xfrm>
          <a:prstGeom prst="rect">
            <a:avLst/>
          </a:prstGeom>
        </p:spPr>
      </p:pic>
      <p:pic>
        <p:nvPicPr>
          <p:cNvPr id="60" name="图片 59">
            <a:extLst>
              <a:ext uri="{FF2B5EF4-FFF2-40B4-BE49-F238E27FC236}">
                <a16:creationId xmlns:a16="http://schemas.microsoft.com/office/drawing/2014/main" id="{54F89528-13AA-4597-AC40-D02111BCB621}"/>
              </a:ext>
            </a:extLst>
          </p:cNvPr>
          <p:cNvPicPr>
            <a:picLocks noChangeAspect="1"/>
          </p:cNvPicPr>
          <p:nvPr/>
        </p:nvPicPr>
        <p:blipFill>
          <a:blip r:embed="rId9"/>
          <a:stretch>
            <a:fillRect/>
          </a:stretch>
        </p:blipFill>
        <p:spPr>
          <a:xfrm>
            <a:off x="33285980" y="7937935"/>
            <a:ext cx="7453889" cy="6090822"/>
          </a:xfrm>
          <a:prstGeom prst="rect">
            <a:avLst/>
          </a:prstGeom>
        </p:spPr>
      </p:pic>
      <p:pic>
        <p:nvPicPr>
          <p:cNvPr id="61" name="图片 60">
            <a:extLst>
              <a:ext uri="{FF2B5EF4-FFF2-40B4-BE49-F238E27FC236}">
                <a16:creationId xmlns:a16="http://schemas.microsoft.com/office/drawing/2014/main" id="{D8C02273-5BD8-405C-8649-D1BB649BD4BF}"/>
              </a:ext>
            </a:extLst>
          </p:cNvPr>
          <p:cNvPicPr>
            <a:picLocks noChangeAspect="1"/>
          </p:cNvPicPr>
          <p:nvPr/>
        </p:nvPicPr>
        <p:blipFill>
          <a:blip r:embed="rId10"/>
          <a:stretch>
            <a:fillRect/>
          </a:stretch>
        </p:blipFill>
        <p:spPr>
          <a:xfrm>
            <a:off x="40986528" y="8278977"/>
            <a:ext cx="1428278" cy="5026092"/>
          </a:xfrm>
          <a:prstGeom prst="rect">
            <a:avLst/>
          </a:prstGeom>
        </p:spPr>
      </p:pic>
      <p:sp>
        <p:nvSpPr>
          <p:cNvPr id="4" name="矩形 3">
            <a:extLst>
              <a:ext uri="{FF2B5EF4-FFF2-40B4-BE49-F238E27FC236}">
                <a16:creationId xmlns:a16="http://schemas.microsoft.com/office/drawing/2014/main" id="{DE80BEE2-7F86-4C3B-ADB4-6ABC716D3C9C}"/>
              </a:ext>
            </a:extLst>
          </p:cNvPr>
          <p:cNvSpPr/>
          <p:nvPr/>
        </p:nvSpPr>
        <p:spPr>
          <a:xfrm>
            <a:off x="33246738" y="14240473"/>
            <a:ext cx="9658178" cy="830997"/>
          </a:xfrm>
          <a:prstGeom prst="rect">
            <a:avLst/>
          </a:prstGeom>
        </p:spPr>
        <p:txBody>
          <a:bodyPr wrap="square">
            <a:spAutoFit/>
          </a:bodyPr>
          <a:lstStyle/>
          <a:p>
            <a:r>
              <a:rPr lang="en-US" altLang="zh-CN" sz="2400" dirty="0">
                <a:latin typeface="Open Sans" panose="02010600030101010101" charset="0"/>
                <a:ea typeface="Open Sans" panose="02010600030101010101" charset="0"/>
                <a:cs typeface="Open Sans" panose="02010600030101010101" charset="0"/>
              </a:rPr>
              <a:t>Figure 4: The impact of varying privacy budgets and the proportion of malicious agents on the evolution of cooperation</a:t>
            </a:r>
            <a:endParaRPr lang="zh-CN" altLang="en-US" sz="2400" dirty="0">
              <a:latin typeface="Open Sans" panose="02010600030101010101" charset="0"/>
              <a:cs typeface="Open Sans" panose="02010600030101010101" charset="0"/>
            </a:endParaRPr>
          </a:p>
        </p:txBody>
      </p:sp>
      <p:sp>
        <p:nvSpPr>
          <p:cNvPr id="62" name="TextBox 49">
            <a:extLst>
              <a:ext uri="{FF2B5EF4-FFF2-40B4-BE49-F238E27FC236}">
                <a16:creationId xmlns:a16="http://schemas.microsoft.com/office/drawing/2014/main" id="{34E567D6-3859-4311-A61A-9B69F4C0E147}"/>
              </a:ext>
            </a:extLst>
          </p:cNvPr>
          <p:cNvSpPr txBox="1"/>
          <p:nvPr/>
        </p:nvSpPr>
        <p:spPr>
          <a:xfrm>
            <a:off x="33055486" y="6814365"/>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endParaRPr lang="en-US" sz="3600" dirty="0">
              <a:latin typeface="Bree Serif" panose="02000503040000020004" pitchFamily="2" charset="0"/>
            </a:endParaRPr>
          </a:p>
        </p:txBody>
      </p:sp>
      <p:pic>
        <p:nvPicPr>
          <p:cNvPr id="5" name="图片 4">
            <a:extLst>
              <a:ext uri="{FF2B5EF4-FFF2-40B4-BE49-F238E27FC236}">
                <a16:creationId xmlns:a16="http://schemas.microsoft.com/office/drawing/2014/main" id="{14EACF95-DA92-4195-BA8E-AC11904BC96D}"/>
              </a:ext>
            </a:extLst>
          </p:cNvPr>
          <p:cNvPicPr>
            <a:picLocks noChangeAspect="1"/>
          </p:cNvPicPr>
          <p:nvPr/>
        </p:nvPicPr>
        <p:blipFill>
          <a:blip r:embed="rId11"/>
          <a:stretch>
            <a:fillRect/>
          </a:stretch>
        </p:blipFill>
        <p:spPr>
          <a:xfrm>
            <a:off x="34075138" y="15437354"/>
            <a:ext cx="7790496" cy="667926"/>
          </a:xfrm>
          <a:prstGeom prst="rect">
            <a:avLst/>
          </a:prstGeom>
        </p:spPr>
      </p:pic>
      <p:pic>
        <p:nvPicPr>
          <p:cNvPr id="7" name="图片 6">
            <a:extLst>
              <a:ext uri="{FF2B5EF4-FFF2-40B4-BE49-F238E27FC236}">
                <a16:creationId xmlns:a16="http://schemas.microsoft.com/office/drawing/2014/main" id="{C6E97F1D-4390-4CDC-8E9C-EC02344C24FD}"/>
              </a:ext>
            </a:extLst>
          </p:cNvPr>
          <p:cNvPicPr>
            <a:picLocks noChangeAspect="1"/>
          </p:cNvPicPr>
          <p:nvPr/>
        </p:nvPicPr>
        <p:blipFill>
          <a:blip r:embed="rId12"/>
          <a:stretch>
            <a:fillRect/>
          </a:stretch>
        </p:blipFill>
        <p:spPr>
          <a:xfrm>
            <a:off x="33982080" y="16196925"/>
            <a:ext cx="7663869" cy="6164020"/>
          </a:xfrm>
          <a:prstGeom prst="rect">
            <a:avLst/>
          </a:prstGeom>
        </p:spPr>
      </p:pic>
      <p:sp>
        <p:nvSpPr>
          <p:cNvPr id="65" name="TextBox 49">
            <a:extLst>
              <a:ext uri="{FF2B5EF4-FFF2-40B4-BE49-F238E27FC236}">
                <a16:creationId xmlns:a16="http://schemas.microsoft.com/office/drawing/2014/main" id="{BC879FB3-3CE0-4533-B757-7C13C8FC3EC4}"/>
              </a:ext>
            </a:extLst>
          </p:cNvPr>
          <p:cNvSpPr txBox="1"/>
          <p:nvPr/>
        </p:nvSpPr>
        <p:spPr>
          <a:xfrm>
            <a:off x="33313215" y="24062929"/>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Conclusion</a:t>
            </a:r>
          </a:p>
        </p:txBody>
      </p:sp>
      <p:sp>
        <p:nvSpPr>
          <p:cNvPr id="10" name="矩形 9">
            <a:extLst>
              <a:ext uri="{FF2B5EF4-FFF2-40B4-BE49-F238E27FC236}">
                <a16:creationId xmlns:a16="http://schemas.microsoft.com/office/drawing/2014/main" id="{DB27E409-4ADA-4E3E-9551-30959739D69C}"/>
              </a:ext>
            </a:extLst>
          </p:cNvPr>
          <p:cNvSpPr/>
          <p:nvPr/>
        </p:nvSpPr>
        <p:spPr>
          <a:xfrm>
            <a:off x="33285980" y="25205940"/>
            <a:ext cx="9857035" cy="5262979"/>
          </a:xfrm>
          <a:prstGeom prst="rect">
            <a:avLst/>
          </a:prstGeom>
        </p:spPr>
        <p:txBody>
          <a:bodyPr wrap="square">
            <a:spAutoFit/>
          </a:bodyPr>
          <a:lstStyle/>
          <a:p>
            <a:pPr algn="just"/>
            <a:r>
              <a:rPr lang="en-US" altLang="zh-CN" sz="2400" dirty="0">
                <a:latin typeface="Open Sans" panose="02010600030101010101" charset="0"/>
                <a:ea typeface="Open Sans" panose="02010600030101010101" charset="0"/>
                <a:cs typeface="Open Sans" panose="02010600030101010101" charset="0"/>
              </a:rPr>
              <a:t>we mainly focus on two problems 1) the impact of malicious agents in MAS; 2) the impact of the structured networks and the initial proportion of cooperators. </a:t>
            </a:r>
          </a:p>
          <a:p>
            <a:endParaRPr lang="en-US" altLang="zh-CN" sz="2400" dirty="0">
              <a:latin typeface="Open Sans" panose="02010600030101010101" charset="0"/>
              <a:ea typeface="Open Sans" panose="02010600030101010101" charset="0"/>
              <a:cs typeface="Open Sans" panose="02010600030101010101" charset="0"/>
            </a:endParaRPr>
          </a:p>
          <a:p>
            <a:pPr algn="just"/>
            <a:r>
              <a:rPr lang="en-US" altLang="zh-CN" sz="2400" dirty="0">
                <a:latin typeface="Open Sans" panose="02010600030101010101" charset="0"/>
                <a:ea typeface="Open Sans" panose="02010600030101010101" charset="0"/>
                <a:cs typeface="Open Sans" panose="02010600030101010101" charset="0"/>
              </a:rPr>
              <a:t>To overcome these problems, we design DP-RL mechanism to</a:t>
            </a:r>
            <a:br>
              <a:rPr lang="en-US" altLang="zh-CN" sz="2400" dirty="0">
                <a:latin typeface="Open Sans" panose="02010600030101010101" charset="0"/>
                <a:ea typeface="Open Sans" panose="02010600030101010101" charset="0"/>
                <a:cs typeface="Open Sans" panose="02010600030101010101" charset="0"/>
              </a:rPr>
            </a:br>
            <a:r>
              <a:rPr lang="en-US" altLang="zh-CN" sz="2400" dirty="0">
                <a:latin typeface="Open Sans" panose="02010600030101010101" charset="0"/>
                <a:ea typeface="Open Sans" panose="02010600030101010101" charset="0"/>
                <a:cs typeface="Open Sans" panose="02010600030101010101" charset="0"/>
              </a:rPr>
              <a:t>enable the evolution of cooperation in MAS. The reinforcement learning method can learn the benefits of direct mechanisms and indirect mechanisms by updating the designed Q-function. More importantly, we apply differential privacy to adjust the agents’ action in order to resist the impact of malicious agents.</a:t>
            </a:r>
          </a:p>
          <a:p>
            <a:pPr algn="just"/>
            <a:endParaRPr lang="en-US" altLang="zh-CN" sz="2400" dirty="0">
              <a:latin typeface="Open Sans" panose="02010600030101010101" charset="0"/>
              <a:ea typeface="Open Sans" panose="02010600030101010101" charset="0"/>
              <a:cs typeface="Open Sans" panose="02010600030101010101" charset="0"/>
            </a:endParaRPr>
          </a:p>
          <a:p>
            <a:pPr algn="just"/>
            <a:r>
              <a:rPr lang="en-US" altLang="zh-CN" sz="2400" dirty="0">
                <a:latin typeface="Open Sans" panose="02010600030101010101" charset="0"/>
                <a:cs typeface="Open Sans" panose="02010600030101010101" charset="0"/>
              </a:rPr>
              <a:t>The experimental results prove that our proposed mechanism can improve the evolution of cooperation with a reliable stability and adaptivity in different scenarios. </a:t>
            </a:r>
            <a:endParaRPr lang="zh-CN" altLang="en-US" sz="2400" dirty="0">
              <a:latin typeface="Open Sans" panose="02010600030101010101" charset="0"/>
              <a:cs typeface="Open Sans" panose="02010600030101010101" charset="0"/>
            </a:endParaRPr>
          </a:p>
        </p:txBody>
      </p:sp>
    </p:spTree>
    <p:extLst>
      <p:ext uri="{BB962C8B-B14F-4D97-AF65-F5344CB8AC3E}">
        <p14:creationId xmlns:p14="http://schemas.microsoft.com/office/powerpoint/2010/main" val="215091641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templativecloud|09-20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918</Words>
  <Application>Microsoft Office PowerPoint</Application>
  <PresentationFormat>自定义</PresentationFormat>
  <Paragraphs>48</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Bree Serif</vt:lpstr>
      <vt:lpstr>Open Sans</vt:lpstr>
      <vt:lpstr>宋体</vt:lpstr>
      <vt:lpstr>Arial</vt:lpstr>
      <vt:lpstr>Calibri</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Tao Zhang</cp:lastModifiedBy>
  <cp:revision>55</cp:revision>
  <dcterms:modified xsi:type="dcterms:W3CDTF">2019-03-28T05:04:25Z</dcterms:modified>
  <cp:category>research posters template</cp:category>
</cp:coreProperties>
</file>