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431" r:id="rId3"/>
    <p:sldId id="275" r:id="rId4"/>
    <p:sldId id="424" r:id="rId5"/>
    <p:sldId id="426" r:id="rId6"/>
    <p:sldId id="425" r:id="rId7"/>
    <p:sldId id="260" r:id="rId8"/>
    <p:sldId id="261" r:id="rId9"/>
    <p:sldId id="427" r:id="rId10"/>
    <p:sldId id="289" r:id="rId11"/>
    <p:sldId id="428" r:id="rId12"/>
    <p:sldId id="429" r:id="rId13"/>
    <p:sldId id="430" r:id="rId14"/>
    <p:sldId id="432"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CBC9"/>
    <a:srgbClr val="0000FF"/>
    <a:srgbClr val="2900D1"/>
    <a:srgbClr val="5ED05A"/>
    <a:srgbClr val="FA0000"/>
    <a:srgbClr val="FF0000"/>
    <a:srgbClr val="231E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72" autoAdjust="0"/>
  </p:normalViewPr>
  <p:slideViewPr>
    <p:cSldViewPr snapToGrid="0">
      <p:cViewPr>
        <p:scale>
          <a:sx n="75" d="100"/>
          <a:sy n="75" d="100"/>
        </p:scale>
        <p:origin x="1866" y="6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40E96-FB06-467F-8BA2-27F91DA94E55}" type="datetimeFigureOut">
              <a:rPr lang="en-AU" smtClean="0"/>
              <a:t>27/03/2019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B4AF0-6978-4EAD-B08D-90E07C9AD199}" type="slidenum">
              <a:rPr lang="en-AU" smtClean="0"/>
              <a:t>‹#›</a:t>
            </a:fld>
            <a:endParaRPr lang="en-AU"/>
          </a:p>
        </p:txBody>
      </p:sp>
    </p:spTree>
    <p:extLst>
      <p:ext uri="{BB962C8B-B14F-4D97-AF65-F5344CB8AC3E}">
        <p14:creationId xmlns:p14="http://schemas.microsoft.com/office/powerpoint/2010/main" val="380959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a:t>Hello, everyone. My name is Yiliao Song.</a:t>
            </a:r>
          </a:p>
          <a:p>
            <a:endParaRPr lang="en-US" baseline="0" dirty="0"/>
          </a:p>
          <a:p>
            <a:r>
              <a:rPr lang="en-US" baseline="0" dirty="0"/>
              <a:t>Today I’m very happy to share something about my research with you. </a:t>
            </a:r>
          </a:p>
          <a:p>
            <a:endParaRPr lang="en-US" baseline="0" dirty="0"/>
          </a:p>
          <a:p>
            <a:r>
              <a:rPr lang="en-US" baseline="0" dirty="0"/>
              <a:t>My research topic is to predict under changing distributions and </a:t>
            </a:r>
          </a:p>
          <a:p>
            <a:r>
              <a:rPr lang="en-US" baseline="0" dirty="0"/>
              <a:t>In this report, I will explain what is the problem, why this problem is important, one of my proposed solutions to this problem and the experimental evaluation of the proposed solution.</a:t>
            </a:r>
          </a:p>
          <a:p>
            <a:endParaRPr lang="en-AU" baseline="0" dirty="0"/>
          </a:p>
          <a:p>
            <a:endParaRPr lang="en-AU" baseline="0" dirty="0"/>
          </a:p>
        </p:txBody>
      </p:sp>
      <p:sp>
        <p:nvSpPr>
          <p:cNvPr id="4" name="Slide Number Placeholder 3"/>
          <p:cNvSpPr>
            <a:spLocks noGrp="1"/>
          </p:cNvSpPr>
          <p:nvPr>
            <p:ph type="sldNum" sz="quarter" idx="10"/>
          </p:nvPr>
        </p:nvSpPr>
        <p:spPr/>
        <p:txBody>
          <a:bodyPr/>
          <a:lstStyle/>
          <a:p>
            <a:fld id="{AB0B4AF0-6978-4EAD-B08D-90E07C9AD199}" type="slidenum">
              <a:rPr lang="en-AU" smtClean="0"/>
              <a:t>1</a:t>
            </a:fld>
            <a:endParaRPr lang="en-AU"/>
          </a:p>
        </p:txBody>
      </p:sp>
    </p:spTree>
    <p:extLst>
      <p:ext uri="{BB962C8B-B14F-4D97-AF65-F5344CB8AC3E}">
        <p14:creationId xmlns:p14="http://schemas.microsoft.com/office/powerpoint/2010/main" val="329461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baseline="0" dirty="0"/>
              <a:t>To solve these two difficulties. We propose to introduce Fuzzy logic to construct a K-nearest neighbour based drift adaptation model. The proposed model can identify different concepts and select relevant data instances to the current concept, to build a proper predictive model.</a:t>
            </a:r>
            <a:br>
              <a:rPr lang="en-AU" baseline="0" dirty="0"/>
            </a:br>
            <a:endParaRPr lang="en-AU" baseline="0" dirty="0"/>
          </a:p>
          <a:p>
            <a:r>
              <a:rPr lang="en-AU" baseline="0" dirty="0"/>
              <a:t>In addition to learning models from the training set, a fuzzy membership matrix is also trained. The fuzzy membership matrix helps to identify concepts and designate the membership of data belonging to these concepts.</a:t>
            </a:r>
          </a:p>
          <a:p>
            <a:endParaRPr lang="en-AU" baseline="0" dirty="0"/>
          </a:p>
          <a:p>
            <a:r>
              <a:rPr lang="en-AU" baseline="0" dirty="0"/>
              <a:t>During testing, the new case will be first assigned a fuzzy membership and its label is predicted by the trained models and the membership matrix.</a:t>
            </a:r>
          </a:p>
        </p:txBody>
      </p:sp>
      <p:sp>
        <p:nvSpPr>
          <p:cNvPr id="4" name="Slide Number Placeholder 3"/>
          <p:cNvSpPr>
            <a:spLocks noGrp="1"/>
          </p:cNvSpPr>
          <p:nvPr>
            <p:ph type="sldNum" sz="quarter" idx="10"/>
          </p:nvPr>
        </p:nvSpPr>
        <p:spPr/>
        <p:txBody>
          <a:bodyPr/>
          <a:lstStyle/>
          <a:p>
            <a:fld id="{AB0B4AF0-6978-4EAD-B08D-90E07C9AD199}" type="slidenum">
              <a:rPr lang="en-AU" smtClean="0"/>
              <a:t>10</a:t>
            </a:fld>
            <a:endParaRPr lang="en-AU"/>
          </a:p>
        </p:txBody>
      </p:sp>
    </p:spTree>
    <p:extLst>
      <p:ext uri="{BB962C8B-B14F-4D97-AF65-F5344CB8AC3E}">
        <p14:creationId xmlns:p14="http://schemas.microsoft.com/office/powerpoint/2010/main" val="3095864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dirty="0"/>
              <a:t>Here is how fuzzy logic affects the KNN-based predictor</a:t>
            </a:r>
          </a:p>
          <a:p>
            <a:endParaRPr lang="en-AU" dirty="0"/>
          </a:p>
          <a:p>
            <a:r>
              <a:rPr lang="en-AU" dirty="0"/>
              <a:t>The blue dot is the instance to predict.</a:t>
            </a:r>
          </a:p>
          <a:p>
            <a:endParaRPr lang="en-AU" dirty="0"/>
          </a:p>
          <a:p>
            <a:r>
              <a:rPr lang="en-AU" dirty="0"/>
              <a:t>The left one shows its original K-nearest neighbours where the nearest neighbours are selected by the </a:t>
            </a:r>
            <a:r>
              <a:rPr lang="en-US" sz="1200" b="0" i="0" kern="1200" dirty="0">
                <a:solidFill>
                  <a:schemeClr val="tx1"/>
                </a:solidFill>
                <a:effectLst/>
                <a:latin typeface="+mn-lt"/>
                <a:ea typeface="+mn-ea"/>
                <a:cs typeface="+mn-cs"/>
              </a:rPr>
              <a:t>Euclidean</a:t>
            </a:r>
            <a:r>
              <a:rPr lang="en-AU" dirty="0"/>
              <a:t> distance.</a:t>
            </a:r>
          </a:p>
          <a:p>
            <a:endParaRPr lang="en-AU" dirty="0"/>
          </a:p>
          <a:p>
            <a:r>
              <a:rPr lang="en-AU" dirty="0"/>
              <a:t>The right one is its KNN after introducing fuzzy membership. Four squares in red are excluded from its </a:t>
            </a:r>
            <a:r>
              <a:rPr lang="en-AU" dirty="0" err="1"/>
              <a:t>neighbors</a:t>
            </a:r>
            <a:r>
              <a:rPr lang="en-AU" dirty="0"/>
              <a:t> because they are less similar according to the fuzzy membership matrix. </a:t>
            </a:r>
          </a:p>
        </p:txBody>
      </p:sp>
      <p:sp>
        <p:nvSpPr>
          <p:cNvPr id="4" name="Slide Number Placeholder 3"/>
          <p:cNvSpPr>
            <a:spLocks noGrp="1"/>
          </p:cNvSpPr>
          <p:nvPr>
            <p:ph type="sldNum" sz="quarter" idx="10"/>
          </p:nvPr>
        </p:nvSpPr>
        <p:spPr/>
        <p:txBody>
          <a:bodyPr/>
          <a:lstStyle/>
          <a:p>
            <a:fld id="{AB0B4AF0-6978-4EAD-B08D-90E07C9AD199}" type="slidenum">
              <a:rPr lang="en-AU" smtClean="0"/>
              <a:t>11</a:t>
            </a:fld>
            <a:endParaRPr lang="en-AU"/>
          </a:p>
        </p:txBody>
      </p:sp>
    </p:spTree>
    <p:extLst>
      <p:ext uri="{BB962C8B-B14F-4D97-AF65-F5344CB8AC3E}">
        <p14:creationId xmlns:p14="http://schemas.microsoft.com/office/powerpoint/2010/main" val="3131985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a:solidFill>
                  <a:schemeClr val="tx1"/>
                </a:solidFill>
                <a:effectLst/>
                <a:latin typeface="Arial" pitchFamily="-108" charset="0"/>
                <a:ea typeface="Geneva" pitchFamily="-108" charset="-70"/>
                <a:cs typeface="Geneva" pitchFamily="-108" charset="-70"/>
              </a:rPr>
              <a:t>Next, let’s us see the difference between two KNN predictors when they are applied to predict the continuous labels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200" kern="1200" dirty="0">
              <a:solidFill>
                <a:schemeClr val="tx1"/>
              </a:solidFill>
              <a:effectLst/>
              <a:latin typeface="Arial" pitchFamily="-108" charset="0"/>
              <a:ea typeface="Geneva" pitchFamily="-108" charset="-70"/>
              <a:cs typeface="Geneva" pitchFamily="-108" charset="-7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a:solidFill>
                  <a:schemeClr val="tx1"/>
                </a:solidFill>
                <a:effectLst/>
                <a:latin typeface="Arial" pitchFamily="-108" charset="0"/>
                <a:ea typeface="Geneva" pitchFamily="-108" charset="-70"/>
                <a:cs typeface="Geneva" pitchFamily="-108" charset="-70"/>
              </a:rPr>
              <a:t>Given a period of data stream like this, the X and y have linear relationships. It can be seen that the concept is changed from the blue one to the red during this period.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200" kern="1200" dirty="0">
              <a:solidFill>
                <a:schemeClr val="tx1"/>
              </a:solidFill>
              <a:effectLst/>
              <a:latin typeface="Arial" pitchFamily="-108" charset="0"/>
              <a:ea typeface="Geneva" pitchFamily="-108" charset="-70"/>
              <a:cs typeface="Geneva" pitchFamily="-108" charset="-7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a:solidFill>
                  <a:schemeClr val="tx1"/>
                </a:solidFill>
                <a:effectLst/>
                <a:latin typeface="Arial" pitchFamily="-108" charset="0"/>
                <a:ea typeface="Geneva" pitchFamily="-108" charset="-70"/>
                <a:cs typeface="Geneva" pitchFamily="-108" charset="-70"/>
              </a:rPr>
              <a:t>However, when this period of data stream is recorded in the training data, the time label is lost as is shown here. The same X have two corresponding y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200" kern="1200" dirty="0">
              <a:solidFill>
                <a:schemeClr val="tx1"/>
              </a:solidFill>
              <a:effectLst/>
              <a:latin typeface="Arial" pitchFamily="-108" charset="0"/>
              <a:ea typeface="Geneva" pitchFamily="-108" charset="-70"/>
              <a:cs typeface="Geneva" pitchFamily="-108" charset="-7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a:solidFill>
                  <a:schemeClr val="tx1"/>
                </a:solidFill>
                <a:effectLst/>
                <a:latin typeface="Arial" pitchFamily="-108" charset="0"/>
                <a:ea typeface="Geneva" pitchFamily="-108" charset="-70"/>
                <a:cs typeface="Geneva" pitchFamily="-108" charset="-70"/>
              </a:rPr>
              <a:t>When we use conventional machine learning methods, it couldn’t build a well-trained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a:solidFill>
                  <a:schemeClr val="tx1"/>
                </a:solidFill>
                <a:effectLst/>
                <a:latin typeface="Arial" pitchFamily="-108" charset="0"/>
                <a:ea typeface="Geneva" pitchFamily="-108" charset="-70"/>
                <a:cs typeface="Geneva" pitchFamily="-108" charset="-70"/>
              </a:rPr>
              <a:t>By using fuzzy logic, the model is well established when there are several patterns in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200" kern="1200" dirty="0">
              <a:solidFill>
                <a:schemeClr val="tx1"/>
              </a:solidFill>
              <a:effectLst/>
              <a:latin typeface="Arial" pitchFamily="-108" charset="0"/>
              <a:ea typeface="Geneva" pitchFamily="-108" charset="-70"/>
              <a:cs typeface="Geneva" pitchFamily="-108" charset="-7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200" kern="1200" dirty="0">
              <a:solidFill>
                <a:schemeClr val="tx1"/>
              </a:solidFill>
              <a:effectLst/>
              <a:latin typeface="Arial" pitchFamily="-108" charset="0"/>
              <a:ea typeface="Geneva" pitchFamily="-108" charset="-70"/>
              <a:cs typeface="Geneva" pitchFamily="-108" charset="-70"/>
            </a:endParaRPr>
          </a:p>
        </p:txBody>
      </p:sp>
      <p:sp>
        <p:nvSpPr>
          <p:cNvPr id="4" name="Slide Number Placeholder 3"/>
          <p:cNvSpPr>
            <a:spLocks noGrp="1"/>
          </p:cNvSpPr>
          <p:nvPr>
            <p:ph type="sldNum" sz="quarter" idx="10"/>
          </p:nvPr>
        </p:nvSpPr>
        <p:spPr/>
        <p:txBody>
          <a:bodyPr/>
          <a:lstStyle/>
          <a:p>
            <a:fld id="{AB0B4AF0-6978-4EAD-B08D-90E07C9AD199}" type="slidenum">
              <a:rPr lang="en-AU" smtClean="0"/>
              <a:t>12</a:t>
            </a:fld>
            <a:endParaRPr lang="en-AU"/>
          </a:p>
        </p:txBody>
      </p:sp>
    </p:spTree>
    <p:extLst>
      <p:ext uri="{BB962C8B-B14F-4D97-AF65-F5344CB8AC3E}">
        <p14:creationId xmlns:p14="http://schemas.microsoft.com/office/powerpoint/2010/main" val="318757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Arial" pitchFamily="-108" charset="0"/>
                <a:ea typeface="Geneva" pitchFamily="-108" charset="-70"/>
                <a:cs typeface="Geneva" pitchFamily="-108" charset="-70"/>
              </a:rPr>
              <a:t>This is the experimental results on a real-world data stream SMEAR. </a:t>
            </a:r>
            <a:r>
              <a:rPr lang="en-US" sz="1200" b="0" i="0" u="none" strike="noStrike" kern="1200" baseline="0" dirty="0">
                <a:solidFill>
                  <a:schemeClr val="tx1"/>
                </a:solidFill>
                <a:latin typeface="+mn-lt"/>
                <a:ea typeface="+mn-ea"/>
                <a:cs typeface="+mn-cs"/>
              </a:rPr>
              <a:t>SMEAR is a set of 30-minute interval environment</a:t>
            </a:r>
          </a:p>
          <a:p>
            <a:r>
              <a:rPr lang="en-US" sz="1200" b="0" i="0" u="none" strike="noStrike" kern="1200" baseline="0" dirty="0">
                <a:solidFill>
                  <a:schemeClr val="tx1"/>
                </a:solidFill>
                <a:latin typeface="+mn-lt"/>
                <a:ea typeface="+mn-ea"/>
                <a:cs typeface="+mn-cs"/>
              </a:rPr>
              <a:t>observation data collected from the SMEAR II station in Finland. It contains more than 140,000 (140,576) data instances of 43 variables from 15 April 2005 to April 2013.</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task is to predict solar-radiation </a:t>
            </a:r>
          </a:p>
          <a:p>
            <a:endParaRPr kumimoji="1" lang="en-US" sz="1200" kern="1200" dirty="0">
              <a:solidFill>
                <a:schemeClr val="tx1"/>
              </a:solidFill>
              <a:effectLst/>
              <a:latin typeface="Arial" pitchFamily="-108" charset="0"/>
              <a:ea typeface="Geneva" pitchFamily="-108" charset="-70"/>
              <a:cs typeface="Geneva" pitchFamily="-108" charset="-70"/>
            </a:endParaRPr>
          </a:p>
          <a:p>
            <a:r>
              <a:rPr kumimoji="1" lang="en-US" sz="1200" kern="1200" dirty="0">
                <a:solidFill>
                  <a:schemeClr val="tx1"/>
                </a:solidFill>
                <a:effectLst/>
                <a:latin typeface="Arial" pitchFamily="-108" charset="0"/>
                <a:ea typeface="Geneva" pitchFamily="-108" charset="-70"/>
                <a:cs typeface="Geneva" pitchFamily="-108" charset="-70"/>
              </a:rPr>
              <a:t>This figure shows the prediction result of two periods in the SMEAR data stream. The black line is the real value of these points, the green line is for the prediction of our proposed method, and red dotted line is for the machine learning method without fuzzy logic.</a:t>
            </a:r>
          </a:p>
          <a:p>
            <a:endParaRPr kumimoji="1" lang="en-US" sz="1200" kern="1200" dirty="0">
              <a:solidFill>
                <a:schemeClr val="tx1"/>
              </a:solidFill>
              <a:effectLst/>
              <a:latin typeface="Arial" pitchFamily="-108" charset="0"/>
              <a:ea typeface="Geneva" pitchFamily="-108" charset="-70"/>
              <a:cs typeface="Geneva" pitchFamily="-108" charset="-70"/>
            </a:endParaRPr>
          </a:p>
          <a:p>
            <a:r>
              <a:rPr kumimoji="1" lang="en-US" sz="1200" kern="1200" dirty="0">
                <a:solidFill>
                  <a:schemeClr val="tx1"/>
                </a:solidFill>
                <a:effectLst/>
                <a:latin typeface="Arial" pitchFamily="-108" charset="0"/>
                <a:ea typeface="Geneva" pitchFamily="-108" charset="-70"/>
                <a:cs typeface="Geneva" pitchFamily="-108" charset="-70"/>
              </a:rPr>
              <a:t>SMEAR contains continuous concept drift that a pattern of repeated increases and decreases shows. </a:t>
            </a:r>
          </a:p>
          <a:p>
            <a:r>
              <a:rPr kumimoji="1" lang="en-US" sz="1200" kern="1200" dirty="0">
                <a:solidFill>
                  <a:schemeClr val="tx1"/>
                </a:solidFill>
                <a:effectLst/>
                <a:latin typeface="Arial" pitchFamily="-108" charset="0"/>
                <a:ea typeface="Geneva" pitchFamily="-108" charset="-70"/>
                <a:cs typeface="Geneva" pitchFamily="-108" charset="-70"/>
              </a:rPr>
              <a:t>The original machine learning method reacts to this changing concepts slowly and unsteadily. </a:t>
            </a:r>
          </a:p>
          <a:p>
            <a:r>
              <a:rPr kumimoji="1" lang="en-US" sz="1200" kern="1200" dirty="0">
                <a:solidFill>
                  <a:schemeClr val="tx1"/>
                </a:solidFill>
                <a:effectLst/>
                <a:latin typeface="Arial" pitchFamily="-108" charset="0"/>
                <a:ea typeface="Geneva" pitchFamily="-108" charset="-70"/>
                <a:cs typeface="Geneva" pitchFamily="-108" charset="-70"/>
              </a:rPr>
              <a:t>But our proposed method could handle this drift swiftly.</a:t>
            </a:r>
          </a:p>
        </p:txBody>
      </p:sp>
      <p:sp>
        <p:nvSpPr>
          <p:cNvPr id="4" name="Slide Number Placeholder 3"/>
          <p:cNvSpPr>
            <a:spLocks noGrp="1"/>
          </p:cNvSpPr>
          <p:nvPr>
            <p:ph type="sldNum" sz="quarter" idx="10"/>
          </p:nvPr>
        </p:nvSpPr>
        <p:spPr/>
        <p:txBody>
          <a:bodyPr/>
          <a:lstStyle/>
          <a:p>
            <a:fld id="{AB0B4AF0-6978-4EAD-B08D-90E07C9AD199}" type="slidenum">
              <a:rPr lang="en-AU" smtClean="0"/>
              <a:t>13</a:t>
            </a:fld>
            <a:endParaRPr lang="en-AU"/>
          </a:p>
        </p:txBody>
      </p:sp>
    </p:spTree>
    <p:extLst>
      <p:ext uri="{BB962C8B-B14F-4D97-AF65-F5344CB8AC3E}">
        <p14:creationId xmlns:p14="http://schemas.microsoft.com/office/powerpoint/2010/main" val="632719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baseline="0" dirty="0"/>
              <a:t>We also compare our method to other drift adaptation methods. We also successfully beat them.</a:t>
            </a:r>
          </a:p>
          <a:p>
            <a:endParaRPr lang="en-AU" baseline="0" dirty="0"/>
          </a:p>
          <a:p>
            <a:r>
              <a:rPr lang="en-AU" baseline="0" dirty="0"/>
              <a:t>The significance test is given to verify whether the difference on MAE of these methods is statistical significant. The results shows these difference is statistical significant.</a:t>
            </a:r>
          </a:p>
        </p:txBody>
      </p:sp>
      <p:sp>
        <p:nvSpPr>
          <p:cNvPr id="4" name="Slide Number Placeholder 3"/>
          <p:cNvSpPr>
            <a:spLocks noGrp="1"/>
          </p:cNvSpPr>
          <p:nvPr>
            <p:ph type="sldNum" sz="quarter" idx="10"/>
          </p:nvPr>
        </p:nvSpPr>
        <p:spPr/>
        <p:txBody>
          <a:bodyPr/>
          <a:lstStyle/>
          <a:p>
            <a:fld id="{AB0B4AF0-6978-4EAD-B08D-90E07C9AD199}" type="slidenum">
              <a:rPr lang="en-AU" smtClean="0"/>
              <a:t>14</a:t>
            </a:fld>
            <a:endParaRPr lang="en-AU"/>
          </a:p>
        </p:txBody>
      </p:sp>
    </p:spTree>
    <p:extLst>
      <p:ext uri="{BB962C8B-B14F-4D97-AF65-F5344CB8AC3E}">
        <p14:creationId xmlns:p14="http://schemas.microsoft.com/office/powerpoint/2010/main" val="1316874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B4AF0-6978-4EAD-B08D-90E07C9AD199}" type="slidenum">
              <a:rPr lang="en-AU" smtClean="0"/>
              <a:t>15</a:t>
            </a:fld>
            <a:endParaRPr lang="en-AU"/>
          </a:p>
        </p:txBody>
      </p:sp>
    </p:spTree>
    <p:extLst>
      <p:ext uri="{BB962C8B-B14F-4D97-AF65-F5344CB8AC3E}">
        <p14:creationId xmlns:p14="http://schemas.microsoft.com/office/powerpoint/2010/main" val="104462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baseline="0" dirty="0"/>
              <a:t>I think most of you here are very familiar to the Prediction task. Prediction has many mature applications in our daily life.</a:t>
            </a:r>
          </a:p>
          <a:p>
            <a:r>
              <a:rPr lang="en-AU" baseline="0" dirty="0"/>
              <a:t>For example, the email filtering system helps us to block spams, which is to predict the discrete label of “Spam” or “Not Spam”.</a:t>
            </a:r>
          </a:p>
          <a:p>
            <a:r>
              <a:rPr lang="en-AU" baseline="0" dirty="0"/>
              <a:t>And weather forecast is to predict the atmospheric factors which is a continuous label</a:t>
            </a:r>
          </a:p>
        </p:txBody>
      </p:sp>
      <p:sp>
        <p:nvSpPr>
          <p:cNvPr id="4" name="Slide Number Placeholder 3"/>
          <p:cNvSpPr>
            <a:spLocks noGrp="1"/>
          </p:cNvSpPr>
          <p:nvPr>
            <p:ph type="sldNum" sz="quarter" idx="10"/>
          </p:nvPr>
        </p:nvSpPr>
        <p:spPr/>
        <p:txBody>
          <a:bodyPr/>
          <a:lstStyle/>
          <a:p>
            <a:fld id="{AB0B4AF0-6978-4EAD-B08D-90E07C9AD199}" type="slidenum">
              <a:rPr lang="en-AU" smtClean="0"/>
              <a:t>2</a:t>
            </a:fld>
            <a:endParaRPr lang="en-AU"/>
          </a:p>
        </p:txBody>
      </p:sp>
    </p:spTree>
    <p:extLst>
      <p:ext uri="{BB962C8B-B14F-4D97-AF65-F5344CB8AC3E}">
        <p14:creationId xmlns:p14="http://schemas.microsoft.com/office/powerpoint/2010/main" val="373228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baseline="0" dirty="0"/>
              <a:t>There are many ways to predict labels, such as partial differential equations and dynamic Systems, . </a:t>
            </a:r>
            <a:r>
              <a:rPr lang="en-US" baseline="0" dirty="0"/>
              <a:t>But today I’m going to talk about how to predict by machine learning methods.</a:t>
            </a:r>
          </a:p>
          <a:p>
            <a:endParaRPr lang="en-AU" baseline="0" dirty="0"/>
          </a:p>
          <a:p>
            <a:r>
              <a:rPr lang="en-US" baseline="0" dirty="0"/>
              <a:t>Here is the process. Machine learning methods trains a model from the training data that contains both the attributes and the desired labels. </a:t>
            </a:r>
          </a:p>
          <a:p>
            <a:r>
              <a:rPr lang="en-US" baseline="0" dirty="0"/>
              <a:t>Once the model is trained, it will be applied to predict the label of a new data instance that only contains attributes.</a:t>
            </a:r>
          </a:p>
          <a:p>
            <a:endParaRPr lang="en-US" baseline="0" dirty="0"/>
          </a:p>
          <a:p>
            <a:r>
              <a:rPr lang="en-US" baseline="0" dirty="0"/>
              <a:t>There are many existing machine learning methods use this train-and-test process to solve prediction problems.</a:t>
            </a:r>
          </a:p>
          <a:p>
            <a:endParaRPr lang="en-US" baseline="0" dirty="0"/>
          </a:p>
          <a:p>
            <a:r>
              <a:rPr lang="en-US" baseline="0" dirty="0"/>
              <a:t>(Click)However, few of them have realized that a basic assumption of why such process is effective is that the training data and testing data have the same data distribution.</a:t>
            </a:r>
          </a:p>
          <a:p>
            <a:endParaRPr lang="en-US" baseline="0" dirty="0"/>
          </a:p>
          <a:p>
            <a:r>
              <a:rPr lang="en-US" baseline="0" dirty="0"/>
              <a:t>One of main reason that the conventional machine learning methods can still achieve good prediction results is because their prediction tasks are based a stationary setting. Once the prediction is in a dynamic setting, the identical distribution assumption may be broken and the conventional machine learning methods will be invalid.</a:t>
            </a:r>
          </a:p>
        </p:txBody>
      </p:sp>
      <p:sp>
        <p:nvSpPr>
          <p:cNvPr id="4" name="Slide Number Placeholder 3"/>
          <p:cNvSpPr>
            <a:spLocks noGrp="1"/>
          </p:cNvSpPr>
          <p:nvPr>
            <p:ph type="sldNum" sz="quarter" idx="10"/>
          </p:nvPr>
        </p:nvSpPr>
        <p:spPr/>
        <p:txBody>
          <a:bodyPr/>
          <a:lstStyle/>
          <a:p>
            <a:fld id="{AB0B4AF0-6978-4EAD-B08D-90E07C9AD199}" type="slidenum">
              <a:rPr lang="en-AU" smtClean="0"/>
              <a:t>3</a:t>
            </a:fld>
            <a:endParaRPr lang="en-AU"/>
          </a:p>
        </p:txBody>
      </p:sp>
    </p:spTree>
    <p:extLst>
      <p:ext uri="{BB962C8B-B14F-4D97-AF65-F5344CB8AC3E}">
        <p14:creationId xmlns:p14="http://schemas.microsoft.com/office/powerpoint/2010/main" val="302066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baseline="0" dirty="0"/>
              <a:t>This is the difference between a stationary setting and dynamic setting.</a:t>
            </a:r>
          </a:p>
          <a:p>
            <a:endParaRPr lang="en-AU" baseline="0" dirty="0"/>
          </a:p>
          <a:p>
            <a:r>
              <a:rPr lang="en-AU" baseline="0" dirty="0"/>
              <a:t>In the stationary setting, this is our targeted population, and we want to learn the pattern of this population, namely, the boundary between blue dots and red dots. </a:t>
            </a:r>
          </a:p>
          <a:p>
            <a:r>
              <a:rPr lang="en-AU" baseline="0" dirty="0"/>
              <a:t>Normally, we cannot get all data from this population or don’t have to do that. but we can observe a small sample from it as is shown in the training set. </a:t>
            </a:r>
          </a:p>
          <a:p>
            <a:r>
              <a:rPr lang="en-AU" baseline="0" dirty="0"/>
              <a:t>We use this small sample to learn the pattern and known that if dots in the left of this curve is blue and in the right is the red.</a:t>
            </a:r>
          </a:p>
          <a:p>
            <a:endParaRPr lang="en-AU" baseline="0" dirty="0"/>
          </a:p>
          <a:p>
            <a:r>
              <a:rPr lang="en-AU" baseline="0" dirty="0"/>
              <a:t>In contrast, in the dynamic setting, data comes as a stream. The patterns of the targeted population is changing overtime. Here we can see, in the first pattern, the number of red dots is equal to that of the blue dots, but in the second pattern, blue dots are much more that the red.</a:t>
            </a:r>
          </a:p>
          <a:p>
            <a:endParaRPr lang="en-AU" baseline="0" dirty="0"/>
          </a:p>
          <a:p>
            <a:r>
              <a:rPr lang="en-AU" baseline="0" dirty="0"/>
              <a:t>This is called concept drift. The term “concept” refers to the patterns of the data.</a:t>
            </a:r>
          </a:p>
        </p:txBody>
      </p:sp>
      <p:sp>
        <p:nvSpPr>
          <p:cNvPr id="4" name="Slide Number Placeholder 3"/>
          <p:cNvSpPr>
            <a:spLocks noGrp="1"/>
          </p:cNvSpPr>
          <p:nvPr>
            <p:ph type="sldNum" sz="quarter" idx="10"/>
          </p:nvPr>
        </p:nvSpPr>
        <p:spPr/>
        <p:txBody>
          <a:bodyPr/>
          <a:lstStyle/>
          <a:p>
            <a:fld id="{AB0B4AF0-6978-4EAD-B08D-90E07C9AD199}" type="slidenum">
              <a:rPr lang="en-AU" smtClean="0"/>
              <a:t>4</a:t>
            </a:fld>
            <a:endParaRPr lang="en-AU"/>
          </a:p>
        </p:txBody>
      </p:sp>
    </p:spTree>
    <p:extLst>
      <p:ext uri="{BB962C8B-B14F-4D97-AF65-F5344CB8AC3E}">
        <p14:creationId xmlns:p14="http://schemas.microsoft.com/office/powerpoint/2010/main" val="137479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dirty="0"/>
              <a:t>Why concept drift occurs? Or why we need to consider the prediction tasks in a dynamic setting?</a:t>
            </a:r>
          </a:p>
          <a:p>
            <a:r>
              <a:rPr lang="en-AU" dirty="0"/>
              <a:t>Here is an example.</a:t>
            </a:r>
          </a:p>
          <a:p>
            <a:endParaRPr lang="en-AU" dirty="0"/>
          </a:p>
          <a:p>
            <a:r>
              <a:rPr lang="en-AU" dirty="0"/>
              <a:t>A customer </a:t>
            </a:r>
            <a:r>
              <a:rPr lang="en-US" sz="1200" b="0" i="0" u="none" strike="noStrike" kern="1200" baseline="0" dirty="0">
                <a:solidFill>
                  <a:schemeClr val="tx1"/>
                </a:solidFill>
                <a:latin typeface="+mn-lt"/>
                <a:ea typeface="+mn-ea"/>
                <a:cs typeface="+mn-cs"/>
              </a:rPr>
              <a:t>wanted to buy a new car in August, and he subscribed a lot of car ads during that time.</a:t>
            </a:r>
          </a:p>
          <a:p>
            <a:r>
              <a:rPr lang="en-US" sz="1200" b="0" i="0" u="none" strike="noStrike" kern="1200" baseline="0" dirty="0">
                <a:solidFill>
                  <a:schemeClr val="tx1"/>
                </a:solidFill>
                <a:latin typeface="+mn-lt"/>
                <a:ea typeface="+mn-ea"/>
                <a:cs typeface="+mn-cs"/>
              </a:rPr>
              <a:t>He finally got a fancy car at the beginning of September and he did not want to receive car ads anymore.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During these two months, the car ads are labelled as ”not spam” in August as well as ”spam” in September in Tom’s spam filtering system.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Clearly, the distribution of email context and the label that whether an email is a spam is changing during this period.</a:t>
            </a:r>
            <a:endParaRPr lang="en-AU" dirty="0"/>
          </a:p>
        </p:txBody>
      </p:sp>
      <p:sp>
        <p:nvSpPr>
          <p:cNvPr id="4" name="Slide Number Placeholder 3"/>
          <p:cNvSpPr>
            <a:spLocks noGrp="1"/>
          </p:cNvSpPr>
          <p:nvPr>
            <p:ph type="sldNum" sz="quarter" idx="10"/>
          </p:nvPr>
        </p:nvSpPr>
        <p:spPr/>
        <p:txBody>
          <a:bodyPr/>
          <a:lstStyle/>
          <a:p>
            <a:fld id="{AB0B4AF0-6978-4EAD-B08D-90E07C9AD199}" type="slidenum">
              <a:rPr lang="en-AU" smtClean="0"/>
              <a:t>5</a:t>
            </a:fld>
            <a:endParaRPr lang="en-AU"/>
          </a:p>
        </p:txBody>
      </p:sp>
    </p:spTree>
    <p:extLst>
      <p:ext uri="{BB962C8B-B14F-4D97-AF65-F5344CB8AC3E}">
        <p14:creationId xmlns:p14="http://schemas.microsoft.com/office/powerpoint/2010/main" val="269093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baseline="0" dirty="0"/>
              <a:t>Once concept drift occurs, the conventional machine learning method is probably invalid because the trained model may not be applicable to the upcoming sample anymore.</a:t>
            </a:r>
          </a:p>
        </p:txBody>
      </p:sp>
      <p:sp>
        <p:nvSpPr>
          <p:cNvPr id="4" name="Slide Number Placeholder 3"/>
          <p:cNvSpPr>
            <a:spLocks noGrp="1"/>
          </p:cNvSpPr>
          <p:nvPr>
            <p:ph type="sldNum" sz="quarter" idx="10"/>
          </p:nvPr>
        </p:nvSpPr>
        <p:spPr/>
        <p:txBody>
          <a:bodyPr/>
          <a:lstStyle/>
          <a:p>
            <a:fld id="{AB0B4AF0-6978-4EAD-B08D-90E07C9AD199}" type="slidenum">
              <a:rPr lang="en-AU" smtClean="0"/>
              <a:t>6</a:t>
            </a:fld>
            <a:endParaRPr lang="en-AU"/>
          </a:p>
        </p:txBody>
      </p:sp>
    </p:spTree>
    <p:extLst>
      <p:ext uri="{BB962C8B-B14F-4D97-AF65-F5344CB8AC3E}">
        <p14:creationId xmlns:p14="http://schemas.microsoft.com/office/powerpoint/2010/main" val="237454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baseline="0" dirty="0"/>
              <a:t>Such as the blue batches of data instances in the figure, they are gradually changing to another pattern, which are denoted in grey.</a:t>
            </a:r>
          </a:p>
          <a:p>
            <a:endParaRPr lang="en-AU" baseline="0" dirty="0"/>
          </a:p>
          <a:p>
            <a:r>
              <a:rPr lang="en-AU" dirty="0"/>
              <a:t>If we train a model based on the first batch of data, and apply this model to predict the following instances. We can see that the error increases if the dots are more  likely belonging to the grey pattern.</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prstClr val="black"/>
                </a:solidFill>
              </a:rPr>
              <a:t>So How to precisely predict labels when data distribution is changing?</a:t>
            </a:r>
            <a:endParaRPr lang="en-US" sz="1200" b="1" dirty="0">
              <a:solidFill>
                <a:srgbClr val="C00000"/>
              </a:solidFill>
            </a:endParaRPr>
          </a:p>
          <a:p>
            <a:endParaRPr lang="en-AU" dirty="0"/>
          </a:p>
        </p:txBody>
      </p:sp>
      <p:sp>
        <p:nvSpPr>
          <p:cNvPr id="4" name="Slide Number Placeholder 3"/>
          <p:cNvSpPr>
            <a:spLocks noGrp="1"/>
          </p:cNvSpPr>
          <p:nvPr>
            <p:ph type="sldNum" sz="quarter" idx="10"/>
          </p:nvPr>
        </p:nvSpPr>
        <p:spPr/>
        <p:txBody>
          <a:bodyPr/>
          <a:lstStyle/>
          <a:p>
            <a:fld id="{AB0B4AF0-6978-4EAD-B08D-90E07C9AD199}" type="slidenum">
              <a:rPr lang="en-AU" smtClean="0"/>
              <a:t>7</a:t>
            </a:fld>
            <a:endParaRPr lang="en-AU"/>
          </a:p>
        </p:txBody>
      </p:sp>
    </p:spTree>
    <p:extLst>
      <p:ext uri="{BB962C8B-B14F-4D97-AF65-F5344CB8AC3E}">
        <p14:creationId xmlns:p14="http://schemas.microsoft.com/office/powerpoint/2010/main" val="1116065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dirty="0"/>
              <a:t>The ideal solution to handle concept drift problem is to predict different concepts by different models.</a:t>
            </a:r>
          </a:p>
          <a:p>
            <a:endParaRPr lang="en-AU" dirty="0"/>
          </a:p>
          <a:p>
            <a:r>
              <a:rPr lang="en-AU" dirty="0"/>
              <a:t>Such as shown here, there are four drifted points which separates the data into five groups. The data instances in each group belong to the same concept, and a model is trained especially for this group.</a:t>
            </a:r>
          </a:p>
        </p:txBody>
      </p:sp>
      <p:sp>
        <p:nvSpPr>
          <p:cNvPr id="4" name="Slide Number Placeholder 3"/>
          <p:cNvSpPr>
            <a:spLocks noGrp="1"/>
          </p:cNvSpPr>
          <p:nvPr>
            <p:ph type="sldNum" sz="quarter" idx="10"/>
          </p:nvPr>
        </p:nvSpPr>
        <p:spPr/>
        <p:txBody>
          <a:bodyPr/>
          <a:lstStyle/>
          <a:p>
            <a:fld id="{AB0B4AF0-6978-4EAD-B08D-90E07C9AD199}" type="slidenum">
              <a:rPr lang="en-AU" smtClean="0"/>
              <a:t>8</a:t>
            </a:fld>
            <a:endParaRPr lang="en-AU"/>
          </a:p>
        </p:txBody>
      </p:sp>
    </p:spTree>
    <p:extLst>
      <p:ext uri="{BB962C8B-B14F-4D97-AF65-F5344CB8AC3E}">
        <p14:creationId xmlns:p14="http://schemas.microsoft.com/office/powerpoint/2010/main" val="8910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dirty="0"/>
              <a:t>If we know when concept drift occurs and which instances belong to the same concept, we can solve this problem ideally. </a:t>
            </a:r>
          </a:p>
          <a:p>
            <a:endParaRPr lang="en-AU" dirty="0"/>
          </a:p>
          <a:p>
            <a:r>
              <a:rPr lang="en-AU" dirty="0"/>
              <a:t>Unfortunately, none of these two are available.</a:t>
            </a:r>
          </a:p>
          <a:p>
            <a:endParaRPr lang="en-AU" dirty="0"/>
          </a:p>
          <a:p>
            <a:r>
              <a:rPr lang="en-AU" dirty="0"/>
              <a:t>In the real data stream, we only have data instances like this. Besides the data distribution changing problems, our observed training data is very likely to contain more than one concept, which leads to a situation that the same attribute values could correspond to several different labels. This makes prediction tasks even harder.</a:t>
            </a:r>
          </a:p>
        </p:txBody>
      </p:sp>
      <p:sp>
        <p:nvSpPr>
          <p:cNvPr id="4" name="Slide Number Placeholder 3"/>
          <p:cNvSpPr>
            <a:spLocks noGrp="1"/>
          </p:cNvSpPr>
          <p:nvPr>
            <p:ph type="sldNum" sz="quarter" idx="10"/>
          </p:nvPr>
        </p:nvSpPr>
        <p:spPr/>
        <p:txBody>
          <a:bodyPr/>
          <a:lstStyle/>
          <a:p>
            <a:fld id="{AB0B4AF0-6978-4EAD-B08D-90E07C9AD199}" type="slidenum">
              <a:rPr lang="en-AU" smtClean="0"/>
              <a:t>9</a:t>
            </a:fld>
            <a:endParaRPr lang="en-AU"/>
          </a:p>
        </p:txBody>
      </p:sp>
    </p:spTree>
    <p:extLst>
      <p:ext uri="{BB962C8B-B14F-4D97-AF65-F5344CB8AC3E}">
        <p14:creationId xmlns:p14="http://schemas.microsoft.com/office/powerpoint/2010/main" val="3453859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086B62-C95D-40D3-9521-CDD237CC8D50}" type="datetimeFigureOut">
              <a:rPr lang="en-AU" smtClean="0"/>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199314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86B62-C95D-40D3-9521-CDD237CC8D50}" type="datetimeFigureOut">
              <a:rPr lang="en-AU" smtClean="0"/>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271242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86B62-C95D-40D3-9521-CDD237CC8D50}" type="datetimeFigureOut">
              <a:rPr lang="en-AU" smtClean="0"/>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416914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05164"/>
          </a:xfrm>
          <a:solidFill>
            <a:srgbClr val="231E1F"/>
          </a:solidFill>
        </p:spPr>
        <p:txBody>
          <a:bodyPr>
            <a:normAutofit/>
          </a:bodyPr>
          <a:lstStyle>
            <a:lvl1pPr marL="360000">
              <a:defRPr sz="28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35086B62-C95D-40D3-9521-CDD237CC8D50}" type="datetimeFigureOut">
              <a:rPr lang="en-AU" smtClean="0"/>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D35F44-2D8E-4D8F-8BD9-341448FFA248}" type="slidenum">
              <a:rPr lang="en-AU" smtClean="0"/>
              <a:t>‹#›</a:t>
            </a:fld>
            <a:endParaRPr lang="en-AU"/>
          </a:p>
        </p:txBody>
      </p:sp>
      <p:sp>
        <p:nvSpPr>
          <p:cNvPr id="7" name="Title 1">
            <a:extLst>
              <a:ext uri="{FF2B5EF4-FFF2-40B4-BE49-F238E27FC236}">
                <a16:creationId xmlns:a16="http://schemas.microsoft.com/office/drawing/2014/main" id="{C04893E2-5E79-4B65-AC2A-E41539A6A3DD}"/>
              </a:ext>
            </a:extLst>
          </p:cNvPr>
          <p:cNvSpPr txBox="1">
            <a:spLocks/>
          </p:cNvSpPr>
          <p:nvPr userDrawn="1"/>
        </p:nvSpPr>
        <p:spPr>
          <a:xfrm>
            <a:off x="0" y="6418054"/>
            <a:ext cx="9144000" cy="439946"/>
          </a:xfrm>
          <a:prstGeom prst="rect">
            <a:avLst/>
          </a:prstGeom>
          <a:solidFill>
            <a:srgbClr val="231E1F"/>
          </a:solidFill>
        </p:spPr>
        <p:txBody>
          <a:bodyPr vert="horz" lIns="91440" tIns="45720" rIns="91440" bIns="45720" rtlCol="0" anchor="ctr">
            <a:normAutofit fontScale="92500" lnSpcReduction="10000"/>
          </a:bodyPr>
          <a:lstStyle>
            <a:lvl1pPr marL="360000" algn="l" defTabSz="914400" rtl="0" eaLnBrk="1" latinLnBrk="0" hangingPunct="1">
              <a:lnSpc>
                <a:spcPct val="90000"/>
              </a:lnSpc>
              <a:spcBef>
                <a:spcPct val="0"/>
              </a:spcBef>
              <a:buNone/>
              <a:defRPr sz="2800" b="1" kern="1200">
                <a:solidFill>
                  <a:schemeClr val="bg1"/>
                </a:solidFill>
                <a:latin typeface="Arial" panose="020B0604020202020204" pitchFamily="34" charset="0"/>
                <a:ea typeface="+mj-ea"/>
                <a:cs typeface="Arial" panose="020B0604020202020204" pitchFamily="34" charset="0"/>
              </a:defRPr>
            </a:lvl1pPr>
          </a:lstStyle>
          <a:p>
            <a:endParaRPr lang="en-US" b="0" dirty="0">
              <a:latin typeface="+mj-lt"/>
            </a:endParaRPr>
          </a:p>
        </p:txBody>
      </p:sp>
    </p:spTree>
    <p:extLst>
      <p:ext uri="{BB962C8B-B14F-4D97-AF65-F5344CB8AC3E}">
        <p14:creationId xmlns:p14="http://schemas.microsoft.com/office/powerpoint/2010/main" val="291346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086B62-C95D-40D3-9521-CDD237CC8D50}" type="datetimeFigureOut">
              <a:rPr lang="en-AU" smtClean="0"/>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401241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086B62-C95D-40D3-9521-CDD237CC8D50}" type="datetimeFigureOut">
              <a:rPr lang="en-AU" smtClean="0"/>
              <a:t>27/03/2019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27412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086B62-C95D-40D3-9521-CDD237CC8D50}" type="datetimeFigureOut">
              <a:rPr lang="en-AU" smtClean="0"/>
              <a:t>27/03/2019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263656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86B62-C95D-40D3-9521-CDD237CC8D50}" type="datetimeFigureOut">
              <a:rPr lang="en-AU" smtClean="0"/>
              <a:t>27/03/2019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373781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86B62-C95D-40D3-9521-CDD237CC8D50}" type="datetimeFigureOut">
              <a:rPr lang="en-AU" smtClean="0"/>
              <a:t>27/03/2019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195477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086B62-C95D-40D3-9521-CDD237CC8D50}" type="datetimeFigureOut">
              <a:rPr lang="en-AU" smtClean="0"/>
              <a:t>27/03/2019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1790724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086B62-C95D-40D3-9521-CDD237CC8D50}" type="datetimeFigureOut">
              <a:rPr lang="en-AU" smtClean="0"/>
              <a:t>27/03/2019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D35F44-2D8E-4D8F-8BD9-341448FFA248}" type="slidenum">
              <a:rPr lang="en-AU" smtClean="0"/>
              <a:t>‹#›</a:t>
            </a:fld>
            <a:endParaRPr lang="en-AU"/>
          </a:p>
        </p:txBody>
      </p:sp>
    </p:spTree>
    <p:extLst>
      <p:ext uri="{BB962C8B-B14F-4D97-AF65-F5344CB8AC3E}">
        <p14:creationId xmlns:p14="http://schemas.microsoft.com/office/powerpoint/2010/main" val="172987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86B62-C95D-40D3-9521-CDD237CC8D50}" type="datetimeFigureOut">
              <a:rPr lang="en-AU" smtClean="0"/>
              <a:t>27/03/2019</a:t>
            </a:fld>
            <a:endParaRPr lang="en-AU"/>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35F44-2D8E-4D8F-8BD9-341448FFA248}" type="slidenum">
              <a:rPr lang="en-AU" smtClean="0"/>
              <a:t>‹#›</a:t>
            </a:fld>
            <a:endParaRPr lang="en-AU"/>
          </a:p>
        </p:txBody>
      </p:sp>
    </p:spTree>
    <p:extLst>
      <p:ext uri="{BB962C8B-B14F-4D97-AF65-F5344CB8AC3E}">
        <p14:creationId xmlns:p14="http://schemas.microsoft.com/office/powerpoint/2010/main" val="265483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23.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sv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565074" y="2323902"/>
            <a:ext cx="8110113" cy="646331"/>
          </a:xfrm>
          <a:prstGeom prst="rect">
            <a:avLst/>
          </a:prstGeom>
          <a:noFill/>
        </p:spPr>
        <p:txBody>
          <a:bodyPr wrap="square" rtlCol="0">
            <a:spAutoFit/>
          </a:bodyPr>
          <a:lstStyle/>
          <a:p>
            <a:pPr algn="ctr"/>
            <a:r>
              <a:rPr lang="en-AU" sz="2800" dirty="0"/>
              <a:t> </a:t>
            </a:r>
            <a:r>
              <a:rPr lang="en-US" sz="3600" b="1" dirty="0"/>
              <a:t>Prediction under Changing Distributions</a:t>
            </a:r>
            <a:endParaRPr lang="en-AU" sz="3600" b="1" dirty="0"/>
          </a:p>
        </p:txBody>
      </p:sp>
      <p:sp>
        <p:nvSpPr>
          <p:cNvPr id="8" name="Subtitle 2"/>
          <p:cNvSpPr txBox="1">
            <a:spLocks/>
          </p:cNvSpPr>
          <p:nvPr/>
        </p:nvSpPr>
        <p:spPr>
          <a:xfrm>
            <a:off x="1476438" y="3019930"/>
            <a:ext cx="5996763" cy="2223191"/>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altLang="zh-CN" sz="2600" dirty="0">
                <a:cs typeface="Arial" pitchFamily="34" charset="0"/>
              </a:rPr>
              <a:t>Reporter: Yiliao Song</a:t>
            </a:r>
            <a:endParaRPr lang="en-AU" altLang="zh-CN" sz="2600" dirty="0">
              <a:ea typeface="SimSun" pitchFamily="2" charset="-122"/>
              <a:cs typeface="Arial" pitchFamily="34" charset="0"/>
            </a:endParaRPr>
          </a:p>
          <a:p>
            <a:pPr marL="0" indent="0" algn="ctr">
              <a:buNone/>
            </a:pPr>
            <a:endParaRPr lang="en-AU" altLang="zh-CN" sz="2600" dirty="0">
              <a:ea typeface="SimSun" pitchFamily="2" charset="-122"/>
              <a:cs typeface="Arial" pitchFamily="34" charset="0"/>
            </a:endParaRPr>
          </a:p>
          <a:p>
            <a:pPr marL="0" indent="0" algn="ctr">
              <a:buNone/>
            </a:pPr>
            <a:r>
              <a:rPr lang="en-AU" altLang="zh-CN" sz="2600" dirty="0">
                <a:ea typeface="SimSun" pitchFamily="2" charset="-122"/>
                <a:cs typeface="Arial" pitchFamily="34" charset="0"/>
              </a:rPr>
              <a:t>Centre for Artificial Intelligence</a:t>
            </a:r>
          </a:p>
          <a:p>
            <a:pPr marL="0" indent="0" algn="ctr">
              <a:buNone/>
            </a:pPr>
            <a:r>
              <a:rPr lang="en-US" altLang="zh-CN" sz="2600" dirty="0">
                <a:ea typeface="SimSun" pitchFamily="2" charset="-122"/>
                <a:cs typeface="Arial" pitchFamily="34" charset="0"/>
              </a:rPr>
              <a:t>Faculty of Engineering and Information Technology </a:t>
            </a:r>
            <a:r>
              <a:rPr lang="en-US" altLang="zh-CN" sz="2600" dirty="0">
                <a:cs typeface="Arial" pitchFamily="34" charset="0"/>
              </a:rPr>
              <a:t>University of Technology Sydney (UTS)</a:t>
            </a:r>
          </a:p>
        </p:txBody>
      </p:sp>
      <p:sp>
        <p:nvSpPr>
          <p:cNvPr id="10" name="Flowchart: Connector 9">
            <a:extLst>
              <a:ext uri="{FF2B5EF4-FFF2-40B4-BE49-F238E27FC236}">
                <a16:creationId xmlns:a16="http://schemas.microsoft.com/office/drawing/2014/main" id="{9DBCB03C-4F28-4DA0-8993-64BB15534F10}"/>
              </a:ext>
            </a:extLst>
          </p:cNvPr>
          <p:cNvSpPr/>
          <p:nvPr/>
        </p:nvSpPr>
        <p:spPr>
          <a:xfrm>
            <a:off x="7075538" y="36218"/>
            <a:ext cx="1727689" cy="1727689"/>
          </a:xfrm>
          <a:prstGeom prst="flowChartConnector">
            <a:avLst/>
          </a:prstGeom>
          <a:solidFill>
            <a:srgbClr val="A5A5A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endParaRPr lang="en-AU" sz="2400" b="1" kern="0" dirty="0">
              <a:solidFill>
                <a:prstClr val="white"/>
              </a:solidFill>
              <a:latin typeface="Calibri" panose="020F0502020204030204"/>
            </a:endParaRPr>
          </a:p>
        </p:txBody>
      </p:sp>
      <p:sp>
        <p:nvSpPr>
          <p:cNvPr id="11" name="Flowchart: Connector 10">
            <a:extLst>
              <a:ext uri="{FF2B5EF4-FFF2-40B4-BE49-F238E27FC236}">
                <a16:creationId xmlns:a16="http://schemas.microsoft.com/office/drawing/2014/main" id="{FAE249FF-3C39-4C5D-AC07-815A310BA03B}"/>
              </a:ext>
            </a:extLst>
          </p:cNvPr>
          <p:cNvSpPr/>
          <p:nvPr/>
        </p:nvSpPr>
        <p:spPr>
          <a:xfrm>
            <a:off x="2608159" y="-10328"/>
            <a:ext cx="1727689" cy="1727689"/>
          </a:xfrm>
          <a:prstGeom prst="flowChartConnector">
            <a:avLst/>
          </a:prstGeom>
          <a:solidFill>
            <a:srgbClr val="ED7D31"/>
          </a:solidFill>
          <a:ln w="12700" cap="flat" cmpd="sng" algn="ctr">
            <a:noFill/>
            <a:prstDash val="solid"/>
            <a:miter lim="800000"/>
          </a:ln>
          <a:effectLst>
            <a:outerShdw blurRad="50800" dist="38100" dir="5400000" algn="t" rotWithShape="0">
              <a:prstClr val="black">
                <a:alpha val="40000"/>
              </a:prstClr>
            </a:outerShdw>
          </a:effectLst>
        </p:spPr>
        <p:txBody>
          <a:bodyPr rtlCol="0" anchor="ctr"/>
          <a:lstStyle/>
          <a:p>
            <a:pPr algn="ctr"/>
            <a:endParaRPr lang="en-AU" b="1" kern="0" dirty="0">
              <a:solidFill>
                <a:prstClr val="white"/>
              </a:solidFill>
              <a:latin typeface="Calibri" panose="020F0502020204030204"/>
            </a:endParaRPr>
          </a:p>
        </p:txBody>
      </p:sp>
      <p:sp>
        <p:nvSpPr>
          <p:cNvPr id="12" name="Flowchart: Connector 11">
            <a:extLst>
              <a:ext uri="{FF2B5EF4-FFF2-40B4-BE49-F238E27FC236}">
                <a16:creationId xmlns:a16="http://schemas.microsoft.com/office/drawing/2014/main" id="{365F822C-1183-410F-AD14-5352213CFB4B}"/>
              </a:ext>
            </a:extLst>
          </p:cNvPr>
          <p:cNvSpPr/>
          <p:nvPr/>
        </p:nvSpPr>
        <p:spPr>
          <a:xfrm>
            <a:off x="399618" y="36218"/>
            <a:ext cx="1727689" cy="1727689"/>
          </a:xfrm>
          <a:prstGeom prst="flowChartConnector">
            <a:avLst/>
          </a:prstGeom>
          <a:solidFill>
            <a:srgbClr val="5B9BD5"/>
          </a:solidFill>
          <a:ln w="12700" cap="flat" cmpd="sng" algn="ctr">
            <a:noFill/>
            <a:prstDash val="solid"/>
            <a:miter lim="800000"/>
          </a:ln>
          <a:effectLst>
            <a:outerShdw blurRad="50800" dist="38100" dir="8100000" algn="tr" rotWithShape="0">
              <a:prstClr val="black">
                <a:alpha val="40000"/>
              </a:prstClr>
            </a:outerShdw>
          </a:effectLst>
        </p:spPr>
        <p:txBody>
          <a:bodyPr rtlCol="0" anchor="ctr"/>
          <a:lstStyle/>
          <a:p>
            <a:pPr algn="ctr"/>
            <a:endParaRPr lang="en-AU" sz="2400" b="1" kern="0" dirty="0">
              <a:solidFill>
                <a:prstClr val="white"/>
              </a:solidFill>
              <a:latin typeface="Calibri" panose="020F0502020204030204"/>
            </a:endParaRPr>
          </a:p>
        </p:txBody>
      </p:sp>
      <p:sp>
        <p:nvSpPr>
          <p:cNvPr id="13" name="Flowchart: Connector 4">
            <a:extLst>
              <a:ext uri="{FF2B5EF4-FFF2-40B4-BE49-F238E27FC236}">
                <a16:creationId xmlns:a16="http://schemas.microsoft.com/office/drawing/2014/main" id="{A4BF5A02-29E7-493B-8B4F-8CD8E26FABC2}"/>
              </a:ext>
            </a:extLst>
          </p:cNvPr>
          <p:cNvSpPr/>
          <p:nvPr/>
        </p:nvSpPr>
        <p:spPr>
          <a:xfrm>
            <a:off x="4866994" y="36218"/>
            <a:ext cx="1727689" cy="1727689"/>
          </a:xfrm>
          <a:prstGeom prst="flowChartConnector">
            <a:avLst/>
          </a:prstGeom>
          <a:solidFill>
            <a:srgbClr val="00B050"/>
          </a:solidFill>
          <a:ln w="12700" cap="flat" cmpd="sng" algn="ctr">
            <a:noFill/>
            <a:prstDash val="solid"/>
            <a:miter lim="800000"/>
          </a:ln>
          <a:effectLst>
            <a:outerShdw blurRad="50800" dist="38100" dir="5400000" algn="t" rotWithShape="0">
              <a:prstClr val="black">
                <a:alpha val="40000"/>
              </a:prstClr>
            </a:outerShdw>
          </a:effectLst>
        </p:spPr>
        <p:txBody>
          <a:bodyPr rtlCol="0" anchor="ctr"/>
          <a:lstStyle/>
          <a:p>
            <a:pPr algn="ctr"/>
            <a:endParaRPr lang="en-AU" sz="2400" b="1" kern="0" dirty="0">
              <a:solidFill>
                <a:prstClr val="white"/>
              </a:solidFill>
              <a:latin typeface="Calibri" panose="020F0502020204030204"/>
            </a:endParaRPr>
          </a:p>
        </p:txBody>
      </p:sp>
      <p:sp>
        <p:nvSpPr>
          <p:cNvPr id="2" name="Rectangle 1">
            <a:extLst>
              <a:ext uri="{FF2B5EF4-FFF2-40B4-BE49-F238E27FC236}">
                <a16:creationId xmlns:a16="http://schemas.microsoft.com/office/drawing/2014/main" id="{69C89402-7C98-4C09-B9F1-4043B11255C9}"/>
              </a:ext>
            </a:extLst>
          </p:cNvPr>
          <p:cNvSpPr/>
          <p:nvPr/>
        </p:nvSpPr>
        <p:spPr>
          <a:xfrm>
            <a:off x="2624655" y="668850"/>
            <a:ext cx="1694696" cy="461665"/>
          </a:xfrm>
          <a:prstGeom prst="rect">
            <a:avLst/>
          </a:prstGeom>
        </p:spPr>
        <p:txBody>
          <a:bodyPr wrap="none">
            <a:spAutoFit/>
          </a:bodyPr>
          <a:lstStyle/>
          <a:p>
            <a:pPr algn="ctr"/>
            <a:r>
              <a:rPr lang="en-AU" sz="2400" b="1" kern="0" dirty="0">
                <a:solidFill>
                  <a:prstClr val="white"/>
                </a:solidFill>
              </a:rPr>
              <a:t>Significance</a:t>
            </a:r>
          </a:p>
        </p:txBody>
      </p:sp>
      <p:sp>
        <p:nvSpPr>
          <p:cNvPr id="3" name="Rectangle 2">
            <a:extLst>
              <a:ext uri="{FF2B5EF4-FFF2-40B4-BE49-F238E27FC236}">
                <a16:creationId xmlns:a16="http://schemas.microsoft.com/office/drawing/2014/main" id="{C3F8B579-A0BD-4C3C-AF8A-B2EDEC5159A4}"/>
              </a:ext>
            </a:extLst>
          </p:cNvPr>
          <p:cNvSpPr/>
          <p:nvPr/>
        </p:nvSpPr>
        <p:spPr>
          <a:xfrm>
            <a:off x="399615" y="668850"/>
            <a:ext cx="1727689" cy="461665"/>
          </a:xfrm>
          <a:prstGeom prst="rect">
            <a:avLst/>
          </a:prstGeom>
        </p:spPr>
        <p:txBody>
          <a:bodyPr wrap="square">
            <a:spAutoFit/>
          </a:bodyPr>
          <a:lstStyle/>
          <a:p>
            <a:pPr algn="ctr"/>
            <a:r>
              <a:rPr lang="en-AU" sz="2400" b="1" kern="0" dirty="0">
                <a:solidFill>
                  <a:prstClr val="white"/>
                </a:solidFill>
              </a:rPr>
              <a:t>Problem</a:t>
            </a:r>
          </a:p>
        </p:txBody>
      </p:sp>
      <p:sp>
        <p:nvSpPr>
          <p:cNvPr id="4" name="Rectangle 3">
            <a:extLst>
              <a:ext uri="{FF2B5EF4-FFF2-40B4-BE49-F238E27FC236}">
                <a16:creationId xmlns:a16="http://schemas.microsoft.com/office/drawing/2014/main" id="{96AB31C3-A24D-4295-A822-84643A886BCC}"/>
              </a:ext>
            </a:extLst>
          </p:cNvPr>
          <p:cNvSpPr/>
          <p:nvPr/>
        </p:nvSpPr>
        <p:spPr>
          <a:xfrm>
            <a:off x="4866995" y="668850"/>
            <a:ext cx="1727688" cy="461665"/>
          </a:xfrm>
          <a:prstGeom prst="rect">
            <a:avLst/>
          </a:prstGeom>
        </p:spPr>
        <p:txBody>
          <a:bodyPr wrap="square">
            <a:spAutoFit/>
          </a:bodyPr>
          <a:lstStyle/>
          <a:p>
            <a:pPr algn="ctr"/>
            <a:r>
              <a:rPr lang="en-AU" sz="2400" b="1" kern="0" dirty="0">
                <a:solidFill>
                  <a:prstClr val="white"/>
                </a:solidFill>
              </a:rPr>
              <a:t>Solution</a:t>
            </a:r>
          </a:p>
        </p:txBody>
      </p:sp>
      <p:sp>
        <p:nvSpPr>
          <p:cNvPr id="5" name="Rectangle 4">
            <a:extLst>
              <a:ext uri="{FF2B5EF4-FFF2-40B4-BE49-F238E27FC236}">
                <a16:creationId xmlns:a16="http://schemas.microsoft.com/office/drawing/2014/main" id="{3DF44E38-0298-460C-A980-40FE98B66197}"/>
              </a:ext>
            </a:extLst>
          </p:cNvPr>
          <p:cNvSpPr/>
          <p:nvPr/>
        </p:nvSpPr>
        <p:spPr>
          <a:xfrm>
            <a:off x="7075535" y="668850"/>
            <a:ext cx="1699179" cy="461665"/>
          </a:xfrm>
          <a:prstGeom prst="rect">
            <a:avLst/>
          </a:prstGeom>
        </p:spPr>
        <p:txBody>
          <a:bodyPr wrap="square">
            <a:spAutoFit/>
          </a:bodyPr>
          <a:lstStyle/>
          <a:p>
            <a:pPr algn="ctr"/>
            <a:r>
              <a:rPr lang="en-AU" sz="2400" b="1" kern="0" dirty="0">
                <a:solidFill>
                  <a:prstClr val="white"/>
                </a:solidFill>
              </a:rPr>
              <a:t>Evaluation</a:t>
            </a:r>
          </a:p>
        </p:txBody>
      </p:sp>
    </p:spTree>
    <p:extLst>
      <p:ext uri="{BB962C8B-B14F-4D97-AF65-F5344CB8AC3E}">
        <p14:creationId xmlns:p14="http://schemas.microsoft.com/office/powerpoint/2010/main" val="1389064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ABCFE-5DF0-4BF3-8926-7682026D33B5}"/>
              </a:ext>
            </a:extLst>
          </p:cNvPr>
          <p:cNvSpPr>
            <a:spLocks noGrp="1"/>
          </p:cNvSpPr>
          <p:nvPr>
            <p:ph type="title"/>
          </p:nvPr>
        </p:nvSpPr>
        <p:spPr/>
        <p:txBody>
          <a:bodyPr/>
          <a:lstStyle/>
          <a:p>
            <a:r>
              <a:rPr lang="en-AU" dirty="0"/>
              <a:t>A Proposed Solution to Handle Concept Drift</a:t>
            </a:r>
            <a:endParaRPr lang="en-US" dirty="0"/>
          </a:p>
        </p:txBody>
      </p:sp>
      <p:sp>
        <p:nvSpPr>
          <p:cNvPr id="117" name="Rectangle 116">
            <a:extLst>
              <a:ext uri="{FF2B5EF4-FFF2-40B4-BE49-F238E27FC236}">
                <a16:creationId xmlns:a16="http://schemas.microsoft.com/office/drawing/2014/main" id="{2701941A-9332-4D55-BA59-041312419E69}"/>
              </a:ext>
            </a:extLst>
          </p:cNvPr>
          <p:cNvSpPr/>
          <p:nvPr/>
        </p:nvSpPr>
        <p:spPr>
          <a:xfrm>
            <a:off x="583532" y="1287959"/>
            <a:ext cx="8193507" cy="1107996"/>
          </a:xfrm>
          <a:prstGeom prst="rect">
            <a:avLst/>
          </a:prstGeom>
        </p:spPr>
        <p:txBody>
          <a:bodyPr wrap="square">
            <a:spAutoFit/>
          </a:bodyPr>
          <a:lstStyle/>
          <a:p>
            <a:pPr marL="285744" indent="-285744">
              <a:buFont typeface="Arial" panose="020B0604020202020204" pitchFamily="34" charset="0"/>
              <a:buChar char="•"/>
            </a:pPr>
            <a:r>
              <a:rPr lang="en-US" altLang="en-US" sz="2200" kern="0" dirty="0">
                <a:latin typeface="Arial" panose="020B0604020202020204" pitchFamily="34" charset="0"/>
                <a:ea typeface="Geneva" pitchFamily="-108" charset="0"/>
                <a:cs typeface="Arial" panose="020B0604020202020204" pitchFamily="34" charset="0"/>
              </a:rPr>
              <a:t>Introducing </a:t>
            </a:r>
            <a:r>
              <a:rPr lang="en-US" altLang="en-US" sz="2200" b="1" kern="0" dirty="0">
                <a:solidFill>
                  <a:srgbClr val="FF0000"/>
                </a:solidFill>
                <a:latin typeface="Arial" panose="020B0604020202020204" pitchFamily="34" charset="0"/>
                <a:ea typeface="Geneva" pitchFamily="-108" charset="0"/>
                <a:cs typeface="Arial" panose="020B0604020202020204" pitchFamily="34" charset="0"/>
              </a:rPr>
              <a:t>Fuzzy Logic</a:t>
            </a:r>
            <a:r>
              <a:rPr lang="en-US" altLang="en-US" sz="2200" kern="0" dirty="0">
                <a:latin typeface="Arial" panose="020B0604020202020204" pitchFamily="34" charset="0"/>
                <a:ea typeface="Geneva" pitchFamily="-108" charset="0"/>
                <a:cs typeface="Arial" panose="020B0604020202020204" pitchFamily="34" charset="0"/>
              </a:rPr>
              <a:t> to construct drift adaptation model which can select the relevant data instances to current concept to construct a proper KNN-based predictive model</a:t>
            </a:r>
            <a:endParaRPr lang="en-US" sz="2200" dirty="0"/>
          </a:p>
        </p:txBody>
      </p:sp>
      <p:grpSp>
        <p:nvGrpSpPr>
          <p:cNvPr id="169" name="Group 168">
            <a:extLst>
              <a:ext uri="{FF2B5EF4-FFF2-40B4-BE49-F238E27FC236}">
                <a16:creationId xmlns:a16="http://schemas.microsoft.com/office/drawing/2014/main" id="{6DB34E6B-22EB-4E3A-9D87-73D1E9E2A919}"/>
              </a:ext>
            </a:extLst>
          </p:cNvPr>
          <p:cNvGrpSpPr/>
          <p:nvPr/>
        </p:nvGrpSpPr>
        <p:grpSpPr>
          <a:xfrm>
            <a:off x="720655" y="2756009"/>
            <a:ext cx="7702691" cy="3199677"/>
            <a:chOff x="984106" y="2431152"/>
            <a:chExt cx="7702691" cy="3199677"/>
          </a:xfrm>
        </p:grpSpPr>
        <p:sp>
          <p:nvSpPr>
            <p:cNvPr id="151" name="Rectangle 150">
              <a:extLst>
                <a:ext uri="{FF2B5EF4-FFF2-40B4-BE49-F238E27FC236}">
                  <a16:creationId xmlns:a16="http://schemas.microsoft.com/office/drawing/2014/main" id="{8DFB62DD-FABF-42C2-95C0-BCC299308323}"/>
                </a:ext>
              </a:extLst>
            </p:cNvPr>
            <p:cNvSpPr/>
            <p:nvPr/>
          </p:nvSpPr>
          <p:spPr>
            <a:xfrm>
              <a:off x="2215586" y="5281232"/>
              <a:ext cx="409667" cy="3495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139">
              <a:extLst>
                <a:ext uri="{FF2B5EF4-FFF2-40B4-BE49-F238E27FC236}">
                  <a16:creationId xmlns:a16="http://schemas.microsoft.com/office/drawing/2014/main" id="{181910EB-439E-450D-B2F2-3797DEA5578F}"/>
                </a:ext>
              </a:extLst>
            </p:cNvPr>
            <p:cNvGrpSpPr/>
            <p:nvPr/>
          </p:nvGrpSpPr>
          <p:grpSpPr>
            <a:xfrm>
              <a:off x="984106" y="3163903"/>
              <a:ext cx="1394997" cy="467726"/>
              <a:chOff x="1840302" y="2537326"/>
              <a:chExt cx="1394997" cy="467726"/>
            </a:xfrm>
          </p:grpSpPr>
          <p:sp>
            <p:nvSpPr>
              <p:cNvPr id="149" name="Rectangle: Rounded Corners 148">
                <a:extLst>
                  <a:ext uri="{FF2B5EF4-FFF2-40B4-BE49-F238E27FC236}">
                    <a16:creationId xmlns:a16="http://schemas.microsoft.com/office/drawing/2014/main" id="{01F4D1C0-53D1-4573-8D18-B7F7AB6D405F}"/>
                  </a:ext>
                </a:extLst>
              </p:cNvPr>
              <p:cNvSpPr/>
              <p:nvPr/>
            </p:nvSpPr>
            <p:spPr>
              <a:xfrm>
                <a:off x="1840303" y="2537326"/>
                <a:ext cx="1372786" cy="46772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a:extLst>
                  <a:ext uri="{FF2B5EF4-FFF2-40B4-BE49-F238E27FC236}">
                    <a16:creationId xmlns:a16="http://schemas.microsoft.com/office/drawing/2014/main" id="{413A8FB4-E8BF-42FC-B46E-0B743019A103}"/>
                  </a:ext>
                </a:extLst>
              </p:cNvPr>
              <p:cNvSpPr/>
              <p:nvPr/>
            </p:nvSpPr>
            <p:spPr>
              <a:xfrm>
                <a:off x="1840302" y="2564907"/>
                <a:ext cx="1394997" cy="369332"/>
              </a:xfrm>
              <a:prstGeom prst="rect">
                <a:avLst/>
              </a:prstGeom>
            </p:spPr>
            <p:txBody>
              <a:bodyPr wrap="none">
                <a:spAutoFit/>
              </a:bodyPr>
              <a:lstStyle/>
              <a:p>
                <a:pPr algn="ctr"/>
                <a:r>
                  <a:rPr lang="en-US" dirty="0"/>
                  <a:t>Training data</a:t>
                </a:r>
              </a:p>
            </p:txBody>
          </p:sp>
        </p:grpSp>
        <p:sp>
          <p:nvSpPr>
            <p:cNvPr id="147" name="Oval 146">
              <a:extLst>
                <a:ext uri="{FF2B5EF4-FFF2-40B4-BE49-F238E27FC236}">
                  <a16:creationId xmlns:a16="http://schemas.microsoft.com/office/drawing/2014/main" id="{ACCF036B-B515-45BE-BD4F-CBF0DD3CE79E}"/>
                </a:ext>
              </a:extLst>
            </p:cNvPr>
            <p:cNvSpPr/>
            <p:nvPr/>
          </p:nvSpPr>
          <p:spPr>
            <a:xfrm>
              <a:off x="5143210" y="2855176"/>
              <a:ext cx="272583" cy="2725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3CAF8E0F-D829-4137-AFC6-0E8139697B91}"/>
                </a:ext>
              </a:extLst>
            </p:cNvPr>
            <p:cNvSpPr/>
            <p:nvPr/>
          </p:nvSpPr>
          <p:spPr>
            <a:xfrm>
              <a:off x="4375025" y="4013163"/>
              <a:ext cx="1619546" cy="369332"/>
            </a:xfrm>
            <a:prstGeom prst="rect">
              <a:avLst/>
            </a:prstGeom>
          </p:spPr>
          <p:txBody>
            <a:bodyPr wrap="none">
              <a:spAutoFit/>
            </a:bodyPr>
            <a:lstStyle/>
            <a:p>
              <a:pPr algn="ctr"/>
              <a:r>
                <a:rPr lang="en-US" dirty="0"/>
                <a:t>Trained models</a:t>
              </a:r>
            </a:p>
          </p:txBody>
        </p:sp>
        <p:cxnSp>
          <p:nvCxnSpPr>
            <p:cNvPr id="142" name="直线箭头连接符 13">
              <a:extLst>
                <a:ext uri="{FF2B5EF4-FFF2-40B4-BE49-F238E27FC236}">
                  <a16:creationId xmlns:a16="http://schemas.microsoft.com/office/drawing/2014/main" id="{0B7CBFF5-15A5-49B2-9134-4193E9A4AD9F}"/>
                </a:ext>
              </a:extLst>
            </p:cNvPr>
            <p:cNvCxnSpPr>
              <a:cxnSpLocks/>
              <a:stCxn id="149" idx="3"/>
            </p:cNvCxnSpPr>
            <p:nvPr/>
          </p:nvCxnSpPr>
          <p:spPr>
            <a:xfrm flipV="1">
              <a:off x="2356893" y="3389360"/>
              <a:ext cx="2044223" cy="8406"/>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cxnSp>
          <p:nvCxnSpPr>
            <p:cNvPr id="143" name="直线箭头连接符 13">
              <a:extLst>
                <a:ext uri="{FF2B5EF4-FFF2-40B4-BE49-F238E27FC236}">
                  <a16:creationId xmlns:a16="http://schemas.microsoft.com/office/drawing/2014/main" id="{9D664378-9A96-4EF3-AED6-9A603B966AE2}"/>
                </a:ext>
              </a:extLst>
            </p:cNvPr>
            <p:cNvCxnSpPr>
              <a:cxnSpLocks/>
            </p:cNvCxnSpPr>
            <p:nvPr/>
          </p:nvCxnSpPr>
          <p:spPr>
            <a:xfrm flipV="1">
              <a:off x="3583837" y="5436724"/>
              <a:ext cx="3769710" cy="19306"/>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sp>
          <p:nvSpPr>
            <p:cNvPr id="144" name="Rectangle 143">
              <a:extLst>
                <a:ext uri="{FF2B5EF4-FFF2-40B4-BE49-F238E27FC236}">
                  <a16:creationId xmlns:a16="http://schemas.microsoft.com/office/drawing/2014/main" id="{7D9A7069-53FB-4D53-A3EB-FBA3D2E7D940}"/>
                </a:ext>
              </a:extLst>
            </p:cNvPr>
            <p:cNvSpPr/>
            <p:nvPr/>
          </p:nvSpPr>
          <p:spPr>
            <a:xfrm>
              <a:off x="2418335" y="2431152"/>
              <a:ext cx="1864613" cy="923330"/>
            </a:xfrm>
            <a:prstGeom prst="rect">
              <a:avLst/>
            </a:prstGeom>
          </p:spPr>
          <p:txBody>
            <a:bodyPr wrap="none">
              <a:spAutoFit/>
            </a:bodyPr>
            <a:lstStyle/>
            <a:p>
              <a:pPr algn="ctr"/>
              <a:r>
                <a:rPr lang="en-US" dirty="0"/>
                <a:t>Machine Learning</a:t>
              </a:r>
            </a:p>
            <a:p>
              <a:pPr algn="ctr"/>
              <a:r>
                <a:rPr lang="en-US" dirty="0"/>
                <a:t>and</a:t>
              </a:r>
            </a:p>
            <a:p>
              <a:pPr algn="ctr"/>
              <a:r>
                <a:rPr lang="en-US" dirty="0"/>
                <a:t>Fuzzy Logic</a:t>
              </a:r>
            </a:p>
          </p:txBody>
        </p:sp>
        <p:sp>
          <p:nvSpPr>
            <p:cNvPr id="146" name="Rectangle 145">
              <a:extLst>
                <a:ext uri="{FF2B5EF4-FFF2-40B4-BE49-F238E27FC236}">
                  <a16:creationId xmlns:a16="http://schemas.microsoft.com/office/drawing/2014/main" id="{3CF4D5D4-858F-452B-8C44-D427B33D272C}"/>
                </a:ext>
              </a:extLst>
            </p:cNvPr>
            <p:cNvSpPr/>
            <p:nvPr/>
          </p:nvSpPr>
          <p:spPr>
            <a:xfrm>
              <a:off x="5704256" y="4787309"/>
              <a:ext cx="696023" cy="369332"/>
            </a:xfrm>
            <a:prstGeom prst="rect">
              <a:avLst/>
            </a:prstGeom>
          </p:spPr>
          <p:txBody>
            <a:bodyPr wrap="none">
              <a:spAutoFit/>
            </a:bodyPr>
            <a:lstStyle/>
            <a:p>
              <a:pPr algn="ctr"/>
              <a:r>
                <a:rPr lang="en-US" dirty="0"/>
                <a:t>apply</a:t>
              </a:r>
            </a:p>
          </p:txBody>
        </p:sp>
        <p:sp>
          <p:nvSpPr>
            <p:cNvPr id="155" name="Oval 154">
              <a:extLst>
                <a:ext uri="{FF2B5EF4-FFF2-40B4-BE49-F238E27FC236}">
                  <a16:creationId xmlns:a16="http://schemas.microsoft.com/office/drawing/2014/main" id="{34D2DAA3-A172-4139-A592-4424D4F482D7}"/>
                </a:ext>
              </a:extLst>
            </p:cNvPr>
            <p:cNvSpPr/>
            <p:nvPr/>
          </p:nvSpPr>
          <p:spPr>
            <a:xfrm>
              <a:off x="5143210" y="3253069"/>
              <a:ext cx="272583" cy="2725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a:extLst>
                <a:ext uri="{FF2B5EF4-FFF2-40B4-BE49-F238E27FC236}">
                  <a16:creationId xmlns:a16="http://schemas.microsoft.com/office/drawing/2014/main" id="{00463091-FE15-4F78-80D0-ED49000108BE}"/>
                </a:ext>
              </a:extLst>
            </p:cNvPr>
            <p:cNvSpPr/>
            <p:nvPr/>
          </p:nvSpPr>
          <p:spPr>
            <a:xfrm>
              <a:off x="5143210" y="3650962"/>
              <a:ext cx="272583" cy="2725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id="{4F56660F-BFCA-4A27-ADC6-99AE42937EED}"/>
                </a:ext>
              </a:extLst>
            </p:cNvPr>
            <p:cNvSpPr/>
            <p:nvPr/>
          </p:nvSpPr>
          <p:spPr>
            <a:xfrm>
              <a:off x="6548286" y="2855175"/>
              <a:ext cx="1651241" cy="1068370"/>
            </a:xfrm>
            <a:prstGeom prst="rect">
              <a:avLst/>
            </a:prstGeom>
            <a:solidFill>
              <a:srgbClr val="5ED05A"/>
            </a:solidFill>
            <a:ln>
              <a:solidFill>
                <a:srgbClr val="5ED0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158">
              <a:extLst>
                <a:ext uri="{FF2B5EF4-FFF2-40B4-BE49-F238E27FC236}">
                  <a16:creationId xmlns:a16="http://schemas.microsoft.com/office/drawing/2014/main" id="{4181E1DA-55FB-48B6-A083-D6C23E05B122}"/>
                </a:ext>
              </a:extLst>
            </p:cNvPr>
            <p:cNvSpPr/>
            <p:nvPr/>
          </p:nvSpPr>
          <p:spPr>
            <a:xfrm>
              <a:off x="6024343" y="4005209"/>
              <a:ext cx="2589042" cy="369332"/>
            </a:xfrm>
            <a:prstGeom prst="rect">
              <a:avLst/>
            </a:prstGeom>
          </p:spPr>
          <p:txBody>
            <a:bodyPr wrap="none">
              <a:spAutoFit/>
            </a:bodyPr>
            <a:lstStyle/>
            <a:p>
              <a:pPr algn="ctr"/>
              <a:r>
                <a:rPr lang="en-US" dirty="0"/>
                <a:t>Fuzzy membership matrix</a:t>
              </a:r>
            </a:p>
          </p:txBody>
        </p:sp>
        <p:pic>
          <p:nvPicPr>
            <p:cNvPr id="160" name="Graphic 159" descr="Add">
              <a:extLst>
                <a:ext uri="{FF2B5EF4-FFF2-40B4-BE49-F238E27FC236}">
                  <a16:creationId xmlns:a16="http://schemas.microsoft.com/office/drawing/2014/main" id="{01E8B6C4-5D93-4E97-9756-55D15876B5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1075" y="3163903"/>
              <a:ext cx="468520" cy="468520"/>
            </a:xfrm>
            <a:prstGeom prst="rect">
              <a:avLst/>
            </a:prstGeom>
          </p:spPr>
        </p:pic>
        <p:cxnSp>
          <p:nvCxnSpPr>
            <p:cNvPr id="161" name="直线箭头连接符 13">
              <a:extLst>
                <a:ext uri="{FF2B5EF4-FFF2-40B4-BE49-F238E27FC236}">
                  <a16:creationId xmlns:a16="http://schemas.microsoft.com/office/drawing/2014/main" id="{36B00993-93F5-4CCF-9E0D-1EDE567E3262}"/>
                </a:ext>
              </a:extLst>
            </p:cNvPr>
            <p:cNvCxnSpPr>
              <a:cxnSpLocks/>
            </p:cNvCxnSpPr>
            <p:nvPr/>
          </p:nvCxnSpPr>
          <p:spPr>
            <a:xfrm>
              <a:off x="5583936" y="4572958"/>
              <a:ext cx="0" cy="863764"/>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sp>
          <p:nvSpPr>
            <p:cNvPr id="164" name="Isosceles Triangle 163">
              <a:extLst>
                <a:ext uri="{FF2B5EF4-FFF2-40B4-BE49-F238E27FC236}">
                  <a16:creationId xmlns:a16="http://schemas.microsoft.com/office/drawing/2014/main" id="{81DE2641-655B-4252-AFB5-4E16411C659F}"/>
                </a:ext>
              </a:extLst>
            </p:cNvPr>
            <p:cNvSpPr/>
            <p:nvPr/>
          </p:nvSpPr>
          <p:spPr>
            <a:xfrm>
              <a:off x="7353547" y="5261923"/>
              <a:ext cx="409667" cy="349597"/>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Rounded Corners 164">
              <a:extLst>
                <a:ext uri="{FF2B5EF4-FFF2-40B4-BE49-F238E27FC236}">
                  <a16:creationId xmlns:a16="http://schemas.microsoft.com/office/drawing/2014/main" id="{39404AD0-AD6D-4C78-8E88-83E82C2EC317}"/>
                </a:ext>
              </a:extLst>
            </p:cNvPr>
            <p:cNvSpPr/>
            <p:nvPr/>
          </p:nvSpPr>
          <p:spPr>
            <a:xfrm>
              <a:off x="4381345" y="2699686"/>
              <a:ext cx="4305452" cy="1706884"/>
            </a:xfrm>
            <a:prstGeom prst="roundRect">
              <a:avLst>
                <a:gd name="adj" fmla="val 8325"/>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C00000"/>
                </a:solidFill>
              </a:endParaRPr>
            </a:p>
          </p:txBody>
        </p:sp>
      </p:grpSp>
      <p:sp>
        <p:nvSpPr>
          <p:cNvPr id="23" name="Rectangle 22">
            <a:extLst>
              <a:ext uri="{FF2B5EF4-FFF2-40B4-BE49-F238E27FC236}">
                <a16:creationId xmlns:a16="http://schemas.microsoft.com/office/drawing/2014/main" id="{C52574B3-D1C6-4922-B5A1-424B7681DC01}"/>
              </a:ext>
            </a:extLst>
          </p:cNvPr>
          <p:cNvSpPr/>
          <p:nvPr/>
        </p:nvSpPr>
        <p:spPr>
          <a:xfrm>
            <a:off x="0" y="6452571"/>
            <a:ext cx="9143999"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r>
              <a:rPr lang="zh-CN" altLang="en-US" kern="0" dirty="0">
                <a:solidFill>
                  <a:prstClr val="white"/>
                </a:solidFill>
                <a:latin typeface="+mj-lt"/>
              </a:rPr>
              <a:t>→</a:t>
            </a:r>
            <a:r>
              <a:rPr lang="en-US" altLang="zh-CN" kern="0" dirty="0">
                <a:solidFill>
                  <a:prstClr val="white"/>
                </a:solidFill>
                <a:latin typeface="+mj-lt"/>
              </a:rPr>
              <a:t>Significance</a:t>
            </a:r>
            <a:r>
              <a:rPr lang="zh-CN" altLang="en-US" kern="0" dirty="0">
                <a:solidFill>
                  <a:prstClr val="white"/>
                </a:solidFill>
                <a:latin typeface="+mj-lt"/>
              </a:rPr>
              <a:t>→</a:t>
            </a:r>
            <a:r>
              <a:rPr lang="en-US" altLang="zh-CN" kern="0" dirty="0">
                <a:solidFill>
                  <a:prstClr val="white"/>
                </a:solidFill>
                <a:latin typeface="+mj-lt"/>
              </a:rPr>
              <a:t>Solution</a:t>
            </a:r>
            <a:endParaRPr lang="en-AU" kern="0" dirty="0">
              <a:solidFill>
                <a:prstClr val="white"/>
              </a:solidFill>
              <a:latin typeface="+mj-lt"/>
            </a:endParaRPr>
          </a:p>
        </p:txBody>
      </p:sp>
      <p:sp>
        <p:nvSpPr>
          <p:cNvPr id="25" name="Rectangle 24">
            <a:extLst>
              <a:ext uri="{FF2B5EF4-FFF2-40B4-BE49-F238E27FC236}">
                <a16:creationId xmlns:a16="http://schemas.microsoft.com/office/drawing/2014/main" id="{ADD8DF6D-D98B-46DF-9381-30A21D20E145}"/>
              </a:ext>
            </a:extLst>
          </p:cNvPr>
          <p:cNvSpPr/>
          <p:nvPr/>
        </p:nvSpPr>
        <p:spPr>
          <a:xfrm>
            <a:off x="2910719" y="5163539"/>
            <a:ext cx="409667" cy="3495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lus Sign 2">
            <a:extLst>
              <a:ext uri="{FF2B5EF4-FFF2-40B4-BE49-F238E27FC236}">
                <a16:creationId xmlns:a16="http://schemas.microsoft.com/office/drawing/2014/main" id="{17686099-6032-4EB4-BFEF-E09E99E7D099}"/>
              </a:ext>
            </a:extLst>
          </p:cNvPr>
          <p:cNvSpPr/>
          <p:nvPr/>
        </p:nvSpPr>
        <p:spPr>
          <a:xfrm>
            <a:off x="2445457" y="5300038"/>
            <a:ext cx="344943" cy="362919"/>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9EFB3CD7-CB31-4885-80B1-CDFB78A03EC7}"/>
              </a:ext>
            </a:extLst>
          </p:cNvPr>
          <p:cNvSpPr/>
          <p:nvPr/>
        </p:nvSpPr>
        <p:spPr>
          <a:xfrm rot="19929461">
            <a:off x="1714679" y="5046888"/>
            <a:ext cx="1806499" cy="99764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38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ABCFE-5DF0-4BF3-8926-7682026D33B5}"/>
              </a:ext>
            </a:extLst>
          </p:cNvPr>
          <p:cNvSpPr>
            <a:spLocks noGrp="1"/>
          </p:cNvSpPr>
          <p:nvPr>
            <p:ph type="title"/>
          </p:nvPr>
        </p:nvSpPr>
        <p:spPr/>
        <p:txBody>
          <a:bodyPr/>
          <a:lstStyle/>
          <a:p>
            <a:r>
              <a:rPr lang="en-AU" dirty="0"/>
              <a:t>A Proposed Solution to Handle Concept Drift</a:t>
            </a:r>
            <a:endParaRPr lang="en-US" dirty="0"/>
          </a:p>
        </p:txBody>
      </p:sp>
      <p:grpSp>
        <p:nvGrpSpPr>
          <p:cNvPr id="10" name="Group 9">
            <a:extLst>
              <a:ext uri="{FF2B5EF4-FFF2-40B4-BE49-F238E27FC236}">
                <a16:creationId xmlns:a16="http://schemas.microsoft.com/office/drawing/2014/main" id="{DFA55D72-3284-4D97-8AF7-6EAE5780A6EF}"/>
              </a:ext>
            </a:extLst>
          </p:cNvPr>
          <p:cNvGrpSpPr/>
          <p:nvPr/>
        </p:nvGrpSpPr>
        <p:grpSpPr>
          <a:xfrm>
            <a:off x="734890" y="1348875"/>
            <a:ext cx="2927351" cy="2952751"/>
            <a:chOff x="734888" y="1348874"/>
            <a:chExt cx="2927350" cy="2952750"/>
          </a:xfrm>
        </p:grpSpPr>
        <p:sp>
          <p:nvSpPr>
            <p:cNvPr id="5" name="Rectangle 4">
              <a:extLst>
                <a:ext uri="{FF2B5EF4-FFF2-40B4-BE49-F238E27FC236}">
                  <a16:creationId xmlns:a16="http://schemas.microsoft.com/office/drawing/2014/main" id="{34C87D36-6FDA-413B-B1A1-5FFAA64A860A}"/>
                </a:ext>
              </a:extLst>
            </p:cNvPr>
            <p:cNvSpPr/>
            <p:nvPr/>
          </p:nvSpPr>
          <p:spPr>
            <a:xfrm>
              <a:off x="734888" y="1348874"/>
              <a:ext cx="2927350" cy="2952750"/>
            </a:xfrm>
            <a:prstGeom prst="rect">
              <a:avLst/>
            </a:prstGeom>
            <a:solidFill>
              <a:schemeClr val="bg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C0B922F-8AA0-442F-900D-C7238E52945C}"/>
                </a:ext>
              </a:extLst>
            </p:cNvPr>
            <p:cNvSpPr/>
            <p:nvPr/>
          </p:nvSpPr>
          <p:spPr>
            <a:xfrm>
              <a:off x="2180782" y="2734760"/>
              <a:ext cx="180975" cy="180975"/>
            </a:xfrm>
            <a:prstGeom prst="ellipse">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C9352E-E937-4D58-A6E3-7A5C82C7A06F}"/>
                </a:ext>
              </a:extLst>
            </p:cNvPr>
            <p:cNvSpPr/>
            <p:nvPr/>
          </p:nvSpPr>
          <p:spPr>
            <a:xfrm>
              <a:off x="1140208" y="1709937"/>
              <a:ext cx="2260083" cy="22600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E61818D-BF27-4E15-9131-CB0232516547}"/>
                </a:ext>
              </a:extLst>
            </p:cNvPr>
            <p:cNvSpPr/>
            <p:nvPr/>
          </p:nvSpPr>
          <p:spPr>
            <a:xfrm>
              <a:off x="1614362" y="2193740"/>
              <a:ext cx="1296477" cy="1296477"/>
            </a:xfrm>
            <a:prstGeom prst="ellipse">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C074D4-61CF-4BE4-BECB-32F22C9EB22C}"/>
                </a:ext>
              </a:extLst>
            </p:cNvPr>
            <p:cNvSpPr/>
            <p:nvPr/>
          </p:nvSpPr>
          <p:spPr>
            <a:xfrm>
              <a:off x="1836420" y="150876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59C5632-61B8-48EE-9315-F4D034D48110}"/>
                </a:ext>
              </a:extLst>
            </p:cNvPr>
            <p:cNvSpPr/>
            <p:nvPr/>
          </p:nvSpPr>
          <p:spPr>
            <a:xfrm>
              <a:off x="2669982" y="1484393"/>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B68C5B4-E73F-4869-8526-A523D4D2DEC4}"/>
                </a:ext>
              </a:extLst>
            </p:cNvPr>
            <p:cNvSpPr/>
            <p:nvPr/>
          </p:nvSpPr>
          <p:spPr>
            <a:xfrm>
              <a:off x="3457931" y="1709937"/>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486BB92-236E-4882-A6D0-B74ADC07A080}"/>
                </a:ext>
              </a:extLst>
            </p:cNvPr>
            <p:cNvSpPr/>
            <p:nvPr/>
          </p:nvSpPr>
          <p:spPr>
            <a:xfrm>
              <a:off x="2300287" y="1895686"/>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14F2B2-9730-4777-8B5F-C2B82DB8753B}"/>
                </a:ext>
              </a:extLst>
            </p:cNvPr>
            <p:cNvSpPr/>
            <p:nvPr/>
          </p:nvSpPr>
          <p:spPr>
            <a:xfrm>
              <a:off x="2508346" y="2582361"/>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D4A382C-D2D1-4E8B-9A69-CE8252B5BAD4}"/>
                </a:ext>
              </a:extLst>
            </p:cNvPr>
            <p:cNvSpPr/>
            <p:nvPr/>
          </p:nvSpPr>
          <p:spPr>
            <a:xfrm>
              <a:off x="2349759" y="287443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3B00AB8-79B2-484A-BF8D-60AB1E0637DA}"/>
                </a:ext>
              </a:extLst>
            </p:cNvPr>
            <p:cNvSpPr/>
            <p:nvPr/>
          </p:nvSpPr>
          <p:spPr>
            <a:xfrm>
              <a:off x="1691330" y="279823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971E615-2E1C-4B41-8132-F00036B560C0}"/>
                </a:ext>
              </a:extLst>
            </p:cNvPr>
            <p:cNvSpPr/>
            <p:nvPr/>
          </p:nvSpPr>
          <p:spPr>
            <a:xfrm>
              <a:off x="1259302" y="2429961"/>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AD3F6F-48CD-416A-A8B6-FA181708B97B}"/>
                </a:ext>
              </a:extLst>
            </p:cNvPr>
            <p:cNvSpPr/>
            <p:nvPr/>
          </p:nvSpPr>
          <p:spPr>
            <a:xfrm>
              <a:off x="847541" y="1661160"/>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4A409DC-F786-4220-9FE4-FD1535354E23}"/>
                </a:ext>
              </a:extLst>
            </p:cNvPr>
            <p:cNvSpPr/>
            <p:nvPr/>
          </p:nvSpPr>
          <p:spPr>
            <a:xfrm>
              <a:off x="793625" y="2429961"/>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0EC808-4ACF-49C2-A870-A4E0D5DA7479}"/>
                </a:ext>
              </a:extLst>
            </p:cNvPr>
            <p:cNvSpPr/>
            <p:nvPr/>
          </p:nvSpPr>
          <p:spPr>
            <a:xfrm>
              <a:off x="869825" y="2793666"/>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DE9A30-1C12-44A3-BC1B-BB2F0A5C8857}"/>
                </a:ext>
              </a:extLst>
            </p:cNvPr>
            <p:cNvSpPr/>
            <p:nvPr/>
          </p:nvSpPr>
          <p:spPr>
            <a:xfrm>
              <a:off x="1961876" y="3091115"/>
              <a:ext cx="601447" cy="369332"/>
            </a:xfrm>
            <a:prstGeom prst="rect">
              <a:avLst/>
            </a:prstGeom>
          </p:spPr>
          <p:txBody>
            <a:bodyPr wrap="none">
              <a:spAutoFit/>
            </a:bodyPr>
            <a:lstStyle/>
            <a:p>
              <a:r>
                <a:rPr lang="en-US" altLang="en-US" kern="0" dirty="0">
                  <a:latin typeface="Arial" panose="020B0604020202020204" pitchFamily="34" charset="0"/>
                  <a:ea typeface="Geneva" pitchFamily="-108" charset="0"/>
                  <a:cs typeface="Arial" panose="020B0604020202020204" pitchFamily="34" charset="0"/>
                </a:rPr>
                <a:t>K=3</a:t>
              </a:r>
              <a:endParaRPr lang="en-US" dirty="0"/>
            </a:p>
          </p:txBody>
        </p:sp>
        <p:sp>
          <p:nvSpPr>
            <p:cNvPr id="42" name="Rectangle 41">
              <a:extLst>
                <a:ext uri="{FF2B5EF4-FFF2-40B4-BE49-F238E27FC236}">
                  <a16:creationId xmlns:a16="http://schemas.microsoft.com/office/drawing/2014/main" id="{7A29BCD4-D15B-4987-9B48-BAD731930B59}"/>
                </a:ext>
              </a:extLst>
            </p:cNvPr>
            <p:cNvSpPr/>
            <p:nvPr/>
          </p:nvSpPr>
          <p:spPr>
            <a:xfrm>
              <a:off x="1830166" y="3567180"/>
              <a:ext cx="601447" cy="369332"/>
            </a:xfrm>
            <a:prstGeom prst="rect">
              <a:avLst/>
            </a:prstGeom>
          </p:spPr>
          <p:txBody>
            <a:bodyPr wrap="none">
              <a:spAutoFit/>
            </a:bodyPr>
            <a:lstStyle/>
            <a:p>
              <a:r>
                <a:rPr lang="en-US" altLang="en-US" kern="0" dirty="0">
                  <a:latin typeface="Arial" panose="020B0604020202020204" pitchFamily="34" charset="0"/>
                  <a:ea typeface="Geneva" pitchFamily="-108" charset="0"/>
                  <a:cs typeface="Arial" panose="020B0604020202020204" pitchFamily="34" charset="0"/>
                </a:rPr>
                <a:t>K=5</a:t>
              </a:r>
              <a:endParaRPr lang="en-US" dirty="0"/>
            </a:p>
          </p:txBody>
        </p:sp>
      </p:grpSp>
      <p:grpSp>
        <p:nvGrpSpPr>
          <p:cNvPr id="11" name="Group 10">
            <a:extLst>
              <a:ext uri="{FF2B5EF4-FFF2-40B4-BE49-F238E27FC236}">
                <a16:creationId xmlns:a16="http://schemas.microsoft.com/office/drawing/2014/main" id="{21D0657E-33EE-4DF4-AC7C-C0BC8A47AB4E}"/>
              </a:ext>
            </a:extLst>
          </p:cNvPr>
          <p:cNvGrpSpPr/>
          <p:nvPr/>
        </p:nvGrpSpPr>
        <p:grpSpPr>
          <a:xfrm>
            <a:off x="5481763" y="3105481"/>
            <a:ext cx="2927351" cy="2952751"/>
            <a:chOff x="5481762" y="3622842"/>
            <a:chExt cx="2927350" cy="2952750"/>
          </a:xfrm>
        </p:grpSpPr>
        <p:sp>
          <p:nvSpPr>
            <p:cNvPr id="45" name="Rectangle 44">
              <a:extLst>
                <a:ext uri="{FF2B5EF4-FFF2-40B4-BE49-F238E27FC236}">
                  <a16:creationId xmlns:a16="http://schemas.microsoft.com/office/drawing/2014/main" id="{A9720319-F029-46DC-9496-865420B64BDA}"/>
                </a:ext>
              </a:extLst>
            </p:cNvPr>
            <p:cNvSpPr/>
            <p:nvPr/>
          </p:nvSpPr>
          <p:spPr>
            <a:xfrm>
              <a:off x="5481762" y="3622842"/>
              <a:ext cx="2927350" cy="2952750"/>
            </a:xfrm>
            <a:prstGeom prst="rect">
              <a:avLst/>
            </a:prstGeom>
            <a:solidFill>
              <a:schemeClr val="bg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4A43254-0568-4AB3-B502-6B71A4271CA7}"/>
                </a:ext>
              </a:extLst>
            </p:cNvPr>
            <p:cNvSpPr/>
            <p:nvPr/>
          </p:nvSpPr>
          <p:spPr>
            <a:xfrm>
              <a:off x="6926387" y="4996029"/>
              <a:ext cx="180975" cy="180975"/>
            </a:xfrm>
            <a:prstGeom prst="ellipse">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4892BB1-8B6C-4C4C-A244-F0D78EAF5B04}"/>
                </a:ext>
              </a:extLst>
            </p:cNvPr>
            <p:cNvSpPr/>
            <p:nvPr/>
          </p:nvSpPr>
          <p:spPr>
            <a:xfrm>
              <a:off x="6927656" y="5008728"/>
              <a:ext cx="180975" cy="180975"/>
            </a:xfrm>
            <a:prstGeom prst="ellipse">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06B7BEE-45A0-4104-93F0-22D1F3314F8B}"/>
                </a:ext>
              </a:extLst>
            </p:cNvPr>
            <p:cNvSpPr/>
            <p:nvPr/>
          </p:nvSpPr>
          <p:spPr>
            <a:xfrm>
              <a:off x="6128096" y="4196468"/>
              <a:ext cx="1789044" cy="1789044"/>
            </a:xfrm>
            <a:prstGeom prst="ellipse">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17CDDC8-0DFC-4BFC-B539-016F49990060}"/>
                </a:ext>
              </a:extLst>
            </p:cNvPr>
            <p:cNvSpPr/>
            <p:nvPr/>
          </p:nvSpPr>
          <p:spPr>
            <a:xfrm>
              <a:off x="6583294" y="3782728"/>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E844552-4C05-44DB-BBAB-EA418F669788}"/>
                </a:ext>
              </a:extLst>
            </p:cNvPr>
            <p:cNvSpPr/>
            <p:nvPr/>
          </p:nvSpPr>
          <p:spPr>
            <a:xfrm>
              <a:off x="7416856" y="3758361"/>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6DF3CEA-7CA3-43D1-A718-E88A28986A69}"/>
                </a:ext>
              </a:extLst>
            </p:cNvPr>
            <p:cNvSpPr/>
            <p:nvPr/>
          </p:nvSpPr>
          <p:spPr>
            <a:xfrm>
              <a:off x="8204805" y="3983905"/>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D32A9D2-AF84-434F-AD09-0C14CCA9EF29}"/>
                </a:ext>
              </a:extLst>
            </p:cNvPr>
            <p:cNvSpPr/>
            <p:nvPr/>
          </p:nvSpPr>
          <p:spPr>
            <a:xfrm>
              <a:off x="7047161" y="4169654"/>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8DC0D19-D235-4301-8173-3232F924FE9E}"/>
                </a:ext>
              </a:extLst>
            </p:cNvPr>
            <p:cNvSpPr/>
            <p:nvPr/>
          </p:nvSpPr>
          <p:spPr>
            <a:xfrm>
              <a:off x="7255220" y="4856329"/>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F6E4992-B737-4347-BE77-DB247A07C119}"/>
                </a:ext>
              </a:extLst>
            </p:cNvPr>
            <p:cNvSpPr/>
            <p:nvPr/>
          </p:nvSpPr>
          <p:spPr>
            <a:xfrm>
              <a:off x="7096633" y="5148398"/>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B84019B-BC77-4D92-BDD4-B643435961BC}"/>
                </a:ext>
              </a:extLst>
            </p:cNvPr>
            <p:cNvSpPr/>
            <p:nvPr/>
          </p:nvSpPr>
          <p:spPr>
            <a:xfrm>
              <a:off x="6438204" y="507219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2D39D8E-1091-472E-BE05-73E305A1103B}"/>
                </a:ext>
              </a:extLst>
            </p:cNvPr>
            <p:cNvSpPr/>
            <p:nvPr/>
          </p:nvSpPr>
          <p:spPr>
            <a:xfrm>
              <a:off x="6006176" y="4703929"/>
              <a:ext cx="152400" cy="15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A965B65-18FC-4E13-8EC0-7BDA326A337F}"/>
                </a:ext>
              </a:extLst>
            </p:cNvPr>
            <p:cNvSpPr/>
            <p:nvPr/>
          </p:nvSpPr>
          <p:spPr>
            <a:xfrm>
              <a:off x="5594415" y="3935128"/>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238684E-7EA9-4A3D-840F-A4907B39B476}"/>
                </a:ext>
              </a:extLst>
            </p:cNvPr>
            <p:cNvSpPr/>
            <p:nvPr/>
          </p:nvSpPr>
          <p:spPr>
            <a:xfrm>
              <a:off x="5540499" y="4703929"/>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3B28388-FD51-4E78-B2FB-A74596958CD0}"/>
                </a:ext>
              </a:extLst>
            </p:cNvPr>
            <p:cNvSpPr/>
            <p:nvPr/>
          </p:nvSpPr>
          <p:spPr>
            <a:xfrm>
              <a:off x="5616699" y="5067634"/>
              <a:ext cx="152400" cy="1524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0031B00-5573-4BE1-884E-CD3D76BA34A6}"/>
                </a:ext>
              </a:extLst>
            </p:cNvPr>
            <p:cNvSpPr/>
            <p:nvPr/>
          </p:nvSpPr>
          <p:spPr>
            <a:xfrm>
              <a:off x="6746436" y="5481647"/>
              <a:ext cx="601447" cy="369332"/>
            </a:xfrm>
            <a:prstGeom prst="rect">
              <a:avLst/>
            </a:prstGeom>
          </p:spPr>
          <p:txBody>
            <a:bodyPr wrap="none">
              <a:spAutoFit/>
            </a:bodyPr>
            <a:lstStyle/>
            <a:p>
              <a:r>
                <a:rPr lang="en-US" altLang="en-US" kern="0" dirty="0">
                  <a:latin typeface="Arial" panose="020B0604020202020204" pitchFamily="34" charset="0"/>
                  <a:ea typeface="Geneva" pitchFamily="-108" charset="0"/>
                  <a:cs typeface="Arial" panose="020B0604020202020204" pitchFamily="34" charset="0"/>
                </a:rPr>
                <a:t>K=3</a:t>
              </a:r>
              <a:endParaRPr lang="en-US" dirty="0"/>
            </a:p>
          </p:txBody>
        </p:sp>
        <p:sp>
          <p:nvSpPr>
            <p:cNvPr id="61" name="Rectangle 60">
              <a:extLst>
                <a:ext uri="{FF2B5EF4-FFF2-40B4-BE49-F238E27FC236}">
                  <a16:creationId xmlns:a16="http://schemas.microsoft.com/office/drawing/2014/main" id="{EAA0C536-89F6-4EC8-BA05-EC94E7419EE5}"/>
                </a:ext>
              </a:extLst>
            </p:cNvPr>
            <p:cNvSpPr/>
            <p:nvPr/>
          </p:nvSpPr>
          <p:spPr>
            <a:xfrm>
              <a:off x="6433824" y="5954565"/>
              <a:ext cx="601447" cy="369332"/>
            </a:xfrm>
            <a:prstGeom prst="rect">
              <a:avLst/>
            </a:prstGeom>
          </p:spPr>
          <p:txBody>
            <a:bodyPr wrap="none">
              <a:spAutoFit/>
            </a:bodyPr>
            <a:lstStyle/>
            <a:p>
              <a:r>
                <a:rPr lang="en-US" altLang="en-US" kern="0" dirty="0">
                  <a:latin typeface="Arial" panose="020B0604020202020204" pitchFamily="34" charset="0"/>
                  <a:ea typeface="Geneva" pitchFamily="-108" charset="0"/>
                  <a:cs typeface="Arial" panose="020B0604020202020204" pitchFamily="34" charset="0"/>
                </a:rPr>
                <a:t>K=5</a:t>
              </a:r>
              <a:endParaRPr lang="en-US" dirty="0"/>
            </a:p>
          </p:txBody>
        </p:sp>
        <p:sp>
          <p:nvSpPr>
            <p:cNvPr id="62" name="Oval 61">
              <a:extLst>
                <a:ext uri="{FF2B5EF4-FFF2-40B4-BE49-F238E27FC236}">
                  <a16:creationId xmlns:a16="http://schemas.microsoft.com/office/drawing/2014/main" id="{1A870998-38D5-4AC3-8143-BCC0816FABAC}"/>
                </a:ext>
              </a:extLst>
            </p:cNvPr>
            <p:cNvSpPr/>
            <p:nvPr/>
          </p:nvSpPr>
          <p:spPr>
            <a:xfrm>
              <a:off x="5706368" y="3781373"/>
              <a:ext cx="2627047" cy="26270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191F84E-1328-4104-A7BF-24DE632972CF}"/>
              </a:ext>
            </a:extLst>
          </p:cNvPr>
          <p:cNvSpPr/>
          <p:nvPr/>
        </p:nvSpPr>
        <p:spPr>
          <a:xfrm>
            <a:off x="3759624" y="1661160"/>
            <a:ext cx="1531188" cy="369332"/>
          </a:xfrm>
          <a:prstGeom prst="rect">
            <a:avLst/>
          </a:prstGeom>
        </p:spPr>
        <p:txBody>
          <a:bodyPr wrap="none">
            <a:spAutoFit/>
          </a:bodyPr>
          <a:lstStyle/>
          <a:p>
            <a:r>
              <a:rPr lang="en-AU" dirty="0"/>
              <a:t>Original KN</a:t>
            </a:r>
            <a:r>
              <a:rPr lang="en-US" altLang="zh-CN" dirty="0"/>
              <a:t>Ns</a:t>
            </a:r>
            <a:endParaRPr lang="en-US" dirty="0"/>
          </a:p>
        </p:txBody>
      </p:sp>
      <p:cxnSp>
        <p:nvCxnSpPr>
          <p:cNvPr id="67" name="直线箭头连接符 13">
            <a:extLst>
              <a:ext uri="{FF2B5EF4-FFF2-40B4-BE49-F238E27FC236}">
                <a16:creationId xmlns:a16="http://schemas.microsoft.com/office/drawing/2014/main" id="{E37437F7-10A5-4FB9-BAFB-8853CE2FA3F8}"/>
              </a:ext>
            </a:extLst>
          </p:cNvPr>
          <p:cNvCxnSpPr>
            <a:cxnSpLocks/>
            <a:stCxn id="5" idx="3"/>
            <a:endCxn id="45" idx="1"/>
          </p:cNvCxnSpPr>
          <p:nvPr/>
        </p:nvCxnSpPr>
        <p:spPr>
          <a:xfrm>
            <a:off x="3662241" y="2825251"/>
            <a:ext cx="1819522" cy="1756606"/>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AE2BE70-E9D2-4EB2-82C3-9AA09E234E42}"/>
              </a:ext>
            </a:extLst>
          </p:cNvPr>
          <p:cNvSpPr/>
          <p:nvPr/>
        </p:nvSpPr>
        <p:spPr>
          <a:xfrm>
            <a:off x="1463656" y="5524935"/>
            <a:ext cx="4088299" cy="369332"/>
          </a:xfrm>
          <a:prstGeom prst="rect">
            <a:avLst/>
          </a:prstGeom>
        </p:spPr>
        <p:txBody>
          <a:bodyPr wrap="none">
            <a:spAutoFit/>
          </a:bodyPr>
          <a:lstStyle/>
          <a:p>
            <a:r>
              <a:rPr lang="en-AU" dirty="0"/>
              <a:t>KNNs after introducing fuzzy membership</a:t>
            </a:r>
            <a:endParaRPr lang="en-US" dirty="0"/>
          </a:p>
        </p:txBody>
      </p:sp>
      <p:sp>
        <p:nvSpPr>
          <p:cNvPr id="43" name="Rectangle 42">
            <a:extLst>
              <a:ext uri="{FF2B5EF4-FFF2-40B4-BE49-F238E27FC236}">
                <a16:creationId xmlns:a16="http://schemas.microsoft.com/office/drawing/2014/main" id="{70BFE81A-1CAB-4F3A-803F-B226A841E49E}"/>
              </a:ext>
            </a:extLst>
          </p:cNvPr>
          <p:cNvSpPr/>
          <p:nvPr/>
        </p:nvSpPr>
        <p:spPr>
          <a:xfrm>
            <a:off x="0" y="6452571"/>
            <a:ext cx="9143999"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r>
              <a:rPr lang="zh-CN" altLang="en-US" kern="0" dirty="0">
                <a:solidFill>
                  <a:prstClr val="white"/>
                </a:solidFill>
                <a:latin typeface="+mj-lt"/>
              </a:rPr>
              <a:t>→</a:t>
            </a:r>
            <a:r>
              <a:rPr lang="en-US" altLang="zh-CN" kern="0" dirty="0">
                <a:solidFill>
                  <a:prstClr val="white"/>
                </a:solidFill>
                <a:latin typeface="+mj-lt"/>
              </a:rPr>
              <a:t>Significance</a:t>
            </a:r>
            <a:r>
              <a:rPr lang="zh-CN" altLang="en-US" kern="0" dirty="0">
                <a:solidFill>
                  <a:prstClr val="white"/>
                </a:solidFill>
                <a:latin typeface="+mj-lt"/>
              </a:rPr>
              <a:t>→</a:t>
            </a:r>
            <a:r>
              <a:rPr lang="en-US" altLang="zh-CN" kern="0" dirty="0">
                <a:solidFill>
                  <a:prstClr val="white"/>
                </a:solidFill>
                <a:latin typeface="+mj-lt"/>
              </a:rPr>
              <a:t>Solution</a:t>
            </a:r>
            <a:endParaRPr lang="en-AU" kern="0" dirty="0">
              <a:solidFill>
                <a:prstClr val="white"/>
              </a:solidFill>
              <a:latin typeface="+mj-lt"/>
            </a:endParaRPr>
          </a:p>
        </p:txBody>
      </p:sp>
    </p:spTree>
    <p:extLst>
      <p:ext uri="{BB962C8B-B14F-4D97-AF65-F5344CB8AC3E}">
        <p14:creationId xmlns:p14="http://schemas.microsoft.com/office/powerpoint/2010/main" val="233606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ABCFE-5DF0-4BF3-8926-7682026D33B5}"/>
              </a:ext>
            </a:extLst>
          </p:cNvPr>
          <p:cNvSpPr>
            <a:spLocks noGrp="1"/>
          </p:cNvSpPr>
          <p:nvPr>
            <p:ph type="title"/>
          </p:nvPr>
        </p:nvSpPr>
        <p:spPr/>
        <p:txBody>
          <a:bodyPr/>
          <a:lstStyle/>
          <a:p>
            <a:r>
              <a:rPr lang="en-AU" dirty="0"/>
              <a:t>An Example of Prediction </a:t>
            </a:r>
            <a:r>
              <a:rPr lang="en-AU"/>
              <a:t>for Continuous </a:t>
            </a:r>
            <a:r>
              <a:rPr lang="en-AU" dirty="0"/>
              <a:t>Labels</a:t>
            </a:r>
            <a:endParaRPr lang="en-US" dirty="0"/>
          </a:p>
        </p:txBody>
      </p:sp>
      <p:grpSp>
        <p:nvGrpSpPr>
          <p:cNvPr id="14" name="Group 13">
            <a:extLst>
              <a:ext uri="{FF2B5EF4-FFF2-40B4-BE49-F238E27FC236}">
                <a16:creationId xmlns:a16="http://schemas.microsoft.com/office/drawing/2014/main" id="{3817E4B7-CCA2-47BC-B6C4-FBFF3A9A0C5C}"/>
              </a:ext>
            </a:extLst>
          </p:cNvPr>
          <p:cNvGrpSpPr/>
          <p:nvPr/>
        </p:nvGrpSpPr>
        <p:grpSpPr>
          <a:xfrm>
            <a:off x="6180687" y="1096364"/>
            <a:ext cx="2306975" cy="2422468"/>
            <a:chOff x="6640835" y="1317041"/>
            <a:chExt cx="2306974" cy="2422468"/>
          </a:xfrm>
        </p:grpSpPr>
        <p:grpSp>
          <p:nvGrpSpPr>
            <p:cNvPr id="44" name="Group 43">
              <a:extLst>
                <a:ext uri="{FF2B5EF4-FFF2-40B4-BE49-F238E27FC236}">
                  <a16:creationId xmlns:a16="http://schemas.microsoft.com/office/drawing/2014/main" id="{200FFE83-DCA8-4A75-A25D-68CD48A3ECEE}"/>
                </a:ext>
              </a:extLst>
            </p:cNvPr>
            <p:cNvGrpSpPr/>
            <p:nvPr/>
          </p:nvGrpSpPr>
          <p:grpSpPr>
            <a:xfrm>
              <a:off x="6715642" y="1718205"/>
              <a:ext cx="2177716" cy="2021304"/>
              <a:chOff x="5891465" y="2185740"/>
              <a:chExt cx="2177716" cy="2021304"/>
            </a:xfrm>
          </p:grpSpPr>
          <p:pic>
            <p:nvPicPr>
              <p:cNvPr id="65" name="Picture 64">
                <a:extLst>
                  <a:ext uri="{FF2B5EF4-FFF2-40B4-BE49-F238E27FC236}">
                    <a16:creationId xmlns:a16="http://schemas.microsoft.com/office/drawing/2014/main" id="{5055644D-B314-4ADD-AEB0-756134050D52}"/>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30000"/>
                        </a14:imgEffect>
                      </a14:imgLayer>
                    </a14:imgProps>
                  </a:ext>
                  <a:ext uri="{28A0092B-C50C-407E-A947-70E740481C1C}">
                    <a14:useLocalDpi xmlns:a14="http://schemas.microsoft.com/office/drawing/2010/main" val="0"/>
                  </a:ext>
                </a:extLst>
              </a:blip>
              <a:srcRect l="11570" r="14589"/>
              <a:stretch/>
            </p:blipFill>
            <p:spPr>
              <a:xfrm>
                <a:off x="5891465" y="2185740"/>
                <a:ext cx="2177716" cy="2021304"/>
              </a:xfrm>
              <a:prstGeom prst="rect">
                <a:avLst/>
              </a:prstGeom>
              <a:ln>
                <a:solidFill>
                  <a:schemeClr val="tx1"/>
                </a:solidFill>
                <a:prstDash val="dashDot"/>
              </a:ln>
            </p:spPr>
          </p:pic>
          <p:cxnSp>
            <p:nvCxnSpPr>
              <p:cNvPr id="20" name="Straight Connector 19">
                <a:extLst>
                  <a:ext uri="{FF2B5EF4-FFF2-40B4-BE49-F238E27FC236}">
                    <a16:creationId xmlns:a16="http://schemas.microsoft.com/office/drawing/2014/main" id="{643E72A4-DA2D-4735-92EE-6310D5CBC86E}"/>
                  </a:ext>
                </a:extLst>
              </p:cNvPr>
              <p:cNvCxnSpPr>
                <a:cxnSpLocks/>
              </p:cNvCxnSpPr>
              <p:nvPr/>
            </p:nvCxnSpPr>
            <p:spPr>
              <a:xfrm>
                <a:off x="6188244" y="3196392"/>
                <a:ext cx="16924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6" name="Rectangle 75">
              <a:extLst>
                <a:ext uri="{FF2B5EF4-FFF2-40B4-BE49-F238E27FC236}">
                  <a16:creationId xmlns:a16="http://schemas.microsoft.com/office/drawing/2014/main" id="{CC441BF7-2CBA-45FE-9A3B-0FE5C3624B85}"/>
                </a:ext>
              </a:extLst>
            </p:cNvPr>
            <p:cNvSpPr/>
            <p:nvPr/>
          </p:nvSpPr>
          <p:spPr>
            <a:xfrm>
              <a:off x="6640835" y="1317041"/>
              <a:ext cx="2306974" cy="369332"/>
            </a:xfrm>
            <a:prstGeom prst="rect">
              <a:avLst/>
            </a:prstGeom>
          </p:spPr>
          <p:txBody>
            <a:bodyPr wrap="square">
              <a:spAutoFit/>
            </a:bodyPr>
            <a:lstStyle/>
            <a:p>
              <a:pPr algn="ctr"/>
              <a:r>
                <a:rPr lang="en-AU" dirty="0"/>
                <a:t>Conventional learning</a:t>
              </a:r>
              <a:endParaRPr lang="en-US" dirty="0"/>
            </a:p>
          </p:txBody>
        </p:sp>
      </p:grpSp>
      <p:grpSp>
        <p:nvGrpSpPr>
          <p:cNvPr id="13" name="Group 12">
            <a:extLst>
              <a:ext uri="{FF2B5EF4-FFF2-40B4-BE49-F238E27FC236}">
                <a16:creationId xmlns:a16="http://schemas.microsoft.com/office/drawing/2014/main" id="{8BDEA3F0-8864-4FD7-A8B0-9E283DA43B6D}"/>
              </a:ext>
            </a:extLst>
          </p:cNvPr>
          <p:cNvGrpSpPr/>
          <p:nvPr/>
        </p:nvGrpSpPr>
        <p:grpSpPr>
          <a:xfrm>
            <a:off x="5922453" y="3705896"/>
            <a:ext cx="2923521" cy="2389575"/>
            <a:chOff x="6422963" y="3552823"/>
            <a:chExt cx="2923522" cy="2389575"/>
          </a:xfrm>
        </p:grpSpPr>
        <p:grpSp>
          <p:nvGrpSpPr>
            <p:cNvPr id="47" name="Group 46">
              <a:extLst>
                <a:ext uri="{FF2B5EF4-FFF2-40B4-BE49-F238E27FC236}">
                  <a16:creationId xmlns:a16="http://schemas.microsoft.com/office/drawing/2014/main" id="{016E8AB4-11A5-4F4D-BC02-BF5E7882F0BE}"/>
                </a:ext>
              </a:extLst>
            </p:cNvPr>
            <p:cNvGrpSpPr/>
            <p:nvPr/>
          </p:nvGrpSpPr>
          <p:grpSpPr>
            <a:xfrm>
              <a:off x="6795867" y="3921094"/>
              <a:ext cx="2177716" cy="2021304"/>
              <a:chOff x="5891465" y="4476967"/>
              <a:chExt cx="2177716" cy="2021304"/>
            </a:xfrm>
          </p:grpSpPr>
          <p:pic>
            <p:nvPicPr>
              <p:cNvPr id="66" name="Picture 65">
                <a:extLst>
                  <a:ext uri="{FF2B5EF4-FFF2-40B4-BE49-F238E27FC236}">
                    <a16:creationId xmlns:a16="http://schemas.microsoft.com/office/drawing/2014/main" id="{F75DB9B1-A302-4037-80E0-A16DDFDE841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30000"/>
                        </a14:imgEffect>
                      </a14:imgLayer>
                    </a14:imgProps>
                  </a:ext>
                  <a:ext uri="{28A0092B-C50C-407E-A947-70E740481C1C}">
                    <a14:useLocalDpi xmlns:a14="http://schemas.microsoft.com/office/drawing/2010/main" val="0"/>
                  </a:ext>
                </a:extLst>
              </a:blip>
              <a:srcRect l="11570" r="14589"/>
              <a:stretch/>
            </p:blipFill>
            <p:spPr>
              <a:xfrm>
                <a:off x="5891465" y="4476967"/>
                <a:ext cx="2177716" cy="2021304"/>
              </a:xfrm>
              <a:prstGeom prst="rect">
                <a:avLst/>
              </a:prstGeom>
              <a:ln>
                <a:solidFill>
                  <a:schemeClr val="tx1"/>
                </a:solidFill>
                <a:prstDash val="dashDot"/>
              </a:ln>
            </p:spPr>
          </p:pic>
          <p:cxnSp>
            <p:nvCxnSpPr>
              <p:cNvPr id="68" name="Straight Connector 67">
                <a:extLst>
                  <a:ext uri="{FF2B5EF4-FFF2-40B4-BE49-F238E27FC236}">
                    <a16:creationId xmlns:a16="http://schemas.microsoft.com/office/drawing/2014/main" id="{F9B9D500-EB76-47FA-B289-D8D4AA5E214D}"/>
                  </a:ext>
                </a:extLst>
              </p:cNvPr>
              <p:cNvCxnSpPr>
                <a:cxnSpLocks/>
              </p:cNvCxnSpPr>
              <p:nvPr/>
            </p:nvCxnSpPr>
            <p:spPr>
              <a:xfrm>
                <a:off x="6188244" y="5767139"/>
                <a:ext cx="1487903" cy="3809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B9AA59A-7D25-442F-BB28-63D3F12B8E75}"/>
                  </a:ext>
                </a:extLst>
              </p:cNvPr>
              <p:cNvCxnSpPr>
                <a:cxnSpLocks/>
              </p:cNvCxnSpPr>
              <p:nvPr/>
            </p:nvCxnSpPr>
            <p:spPr>
              <a:xfrm flipV="1">
                <a:off x="6188244" y="4620126"/>
                <a:ext cx="1487903" cy="39330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3FEFDCCE-BE9D-4595-BB62-327B7F37EA14}"/>
                </a:ext>
              </a:extLst>
            </p:cNvPr>
            <p:cNvSpPr/>
            <p:nvPr/>
          </p:nvSpPr>
          <p:spPr>
            <a:xfrm>
              <a:off x="6422963" y="3552823"/>
              <a:ext cx="2923522" cy="369332"/>
            </a:xfrm>
            <a:prstGeom prst="rect">
              <a:avLst/>
            </a:prstGeom>
          </p:spPr>
          <p:txBody>
            <a:bodyPr wrap="square">
              <a:spAutoFit/>
            </a:bodyPr>
            <a:lstStyle/>
            <a:p>
              <a:pPr algn="ctr"/>
              <a:r>
                <a:rPr lang="en-AU" dirty="0"/>
                <a:t>Learning under Fuzzy logic</a:t>
              </a:r>
              <a:endParaRPr lang="en-US" dirty="0"/>
            </a:p>
          </p:txBody>
        </p:sp>
      </p:grpSp>
      <p:grpSp>
        <p:nvGrpSpPr>
          <p:cNvPr id="88" name="Group 87">
            <a:extLst>
              <a:ext uri="{FF2B5EF4-FFF2-40B4-BE49-F238E27FC236}">
                <a16:creationId xmlns:a16="http://schemas.microsoft.com/office/drawing/2014/main" id="{E8F73FF7-1FE3-4451-82DA-A63BF601064D}"/>
              </a:ext>
            </a:extLst>
          </p:cNvPr>
          <p:cNvGrpSpPr/>
          <p:nvPr/>
        </p:nvGrpSpPr>
        <p:grpSpPr>
          <a:xfrm>
            <a:off x="26767" y="2745858"/>
            <a:ext cx="3246201" cy="1768688"/>
            <a:chOff x="738537" y="1146869"/>
            <a:chExt cx="4681430" cy="2550673"/>
          </a:xfrm>
        </p:grpSpPr>
        <p:sp>
          <p:nvSpPr>
            <p:cNvPr id="50" name="Rectangle 49">
              <a:extLst>
                <a:ext uri="{FF2B5EF4-FFF2-40B4-BE49-F238E27FC236}">
                  <a16:creationId xmlns:a16="http://schemas.microsoft.com/office/drawing/2014/main" id="{19F77EF5-0FFF-4544-9EE3-56576B209C78}"/>
                </a:ext>
              </a:extLst>
            </p:cNvPr>
            <p:cNvSpPr/>
            <p:nvPr/>
          </p:nvSpPr>
          <p:spPr>
            <a:xfrm>
              <a:off x="3412632" y="3328210"/>
              <a:ext cx="284053" cy="369332"/>
            </a:xfrm>
            <a:prstGeom prst="rect">
              <a:avLst/>
            </a:prstGeom>
          </p:spPr>
          <p:txBody>
            <a:bodyPr wrap="none">
              <a:spAutoFit/>
            </a:bodyPr>
            <a:lstStyle/>
            <a:p>
              <a:r>
                <a:rPr lang="en-US" dirty="0"/>
                <a:t>x</a:t>
              </a:r>
            </a:p>
          </p:txBody>
        </p:sp>
        <p:grpSp>
          <p:nvGrpSpPr>
            <p:cNvPr id="54" name="Group 53">
              <a:extLst>
                <a:ext uri="{FF2B5EF4-FFF2-40B4-BE49-F238E27FC236}">
                  <a16:creationId xmlns:a16="http://schemas.microsoft.com/office/drawing/2014/main" id="{BA4091CD-DC8F-4FEC-AFC3-341600A23A8A}"/>
                </a:ext>
              </a:extLst>
            </p:cNvPr>
            <p:cNvGrpSpPr/>
            <p:nvPr/>
          </p:nvGrpSpPr>
          <p:grpSpPr>
            <a:xfrm>
              <a:off x="738537" y="1146869"/>
              <a:ext cx="4681430" cy="2361828"/>
              <a:chOff x="738537" y="1146869"/>
              <a:chExt cx="4681430" cy="2361828"/>
            </a:xfrm>
          </p:grpSpPr>
          <p:grpSp>
            <p:nvGrpSpPr>
              <p:cNvPr id="32" name="Group 31">
                <a:extLst>
                  <a:ext uri="{FF2B5EF4-FFF2-40B4-BE49-F238E27FC236}">
                    <a16:creationId xmlns:a16="http://schemas.microsoft.com/office/drawing/2014/main" id="{A106F201-BD8F-4017-AB27-FB7FEC7B6D87}"/>
                  </a:ext>
                </a:extLst>
              </p:cNvPr>
              <p:cNvGrpSpPr/>
              <p:nvPr/>
            </p:nvGrpSpPr>
            <p:grpSpPr>
              <a:xfrm>
                <a:off x="956089" y="1146869"/>
                <a:ext cx="4302273" cy="2361828"/>
                <a:chOff x="956089" y="1146869"/>
                <a:chExt cx="4302273" cy="2361828"/>
              </a:xfrm>
            </p:grpSpPr>
            <p:pic>
              <p:nvPicPr>
                <p:cNvPr id="6" name="Picture 5" descr="A screenshot of a cell phone&#10;&#10;Description automatically generated">
                  <a:extLst>
                    <a:ext uri="{FF2B5EF4-FFF2-40B4-BE49-F238E27FC236}">
                      <a16:creationId xmlns:a16="http://schemas.microsoft.com/office/drawing/2014/main" id="{BBD2D5A9-3B6E-4E99-B271-8573BE71674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a14:imgEffect>
                        </a14:imgLayer>
                      </a14:imgProps>
                    </a:ext>
                    <a:ext uri="{28A0092B-C50C-407E-A947-70E740481C1C}">
                      <a14:useLocalDpi xmlns:a14="http://schemas.microsoft.com/office/drawing/2010/main" val="0"/>
                    </a:ext>
                  </a:extLst>
                </a:blip>
                <a:stretch>
                  <a:fillRect/>
                </a:stretch>
              </p:blipFill>
              <p:spPr>
                <a:xfrm>
                  <a:off x="956089" y="1148011"/>
                  <a:ext cx="4302273" cy="2360686"/>
                </a:xfrm>
                <a:prstGeom prst="rect">
                  <a:avLst/>
                </a:prstGeom>
              </p:spPr>
            </p:pic>
            <p:sp>
              <p:nvSpPr>
                <p:cNvPr id="30" name="Rectangle 29">
                  <a:extLst>
                    <a:ext uri="{FF2B5EF4-FFF2-40B4-BE49-F238E27FC236}">
                      <a16:creationId xmlns:a16="http://schemas.microsoft.com/office/drawing/2014/main" id="{31E7AFEF-EBBE-4023-8AF5-09C8C14594C9}"/>
                    </a:ext>
                  </a:extLst>
                </p:cNvPr>
                <p:cNvSpPr/>
                <p:nvPr/>
              </p:nvSpPr>
              <p:spPr>
                <a:xfrm>
                  <a:off x="1117694" y="1148013"/>
                  <a:ext cx="1639689" cy="1919037"/>
                </a:xfrm>
                <a:custGeom>
                  <a:avLst/>
                  <a:gdLst>
                    <a:gd name="connsiteX0" fmla="*/ 0 w 2263576"/>
                    <a:gd name="connsiteY0" fmla="*/ 0 h 1804737"/>
                    <a:gd name="connsiteX1" fmla="*/ 2263576 w 2263576"/>
                    <a:gd name="connsiteY1" fmla="*/ 0 h 1804737"/>
                    <a:gd name="connsiteX2" fmla="*/ 2263576 w 2263576"/>
                    <a:gd name="connsiteY2" fmla="*/ 1804737 h 1804737"/>
                    <a:gd name="connsiteX3" fmla="*/ 0 w 2263576"/>
                    <a:gd name="connsiteY3" fmla="*/ 1804737 h 1804737"/>
                    <a:gd name="connsiteX4" fmla="*/ 0 w 2263576"/>
                    <a:gd name="connsiteY4" fmla="*/ 0 h 1804737"/>
                    <a:gd name="connsiteX0" fmla="*/ 0 w 2263576"/>
                    <a:gd name="connsiteY0" fmla="*/ 476250 h 2280987"/>
                    <a:gd name="connsiteX1" fmla="*/ 1634926 w 2263576"/>
                    <a:gd name="connsiteY1" fmla="*/ 0 h 2280987"/>
                    <a:gd name="connsiteX2" fmla="*/ 2263576 w 2263576"/>
                    <a:gd name="connsiteY2" fmla="*/ 2280987 h 2280987"/>
                    <a:gd name="connsiteX3" fmla="*/ 0 w 2263576"/>
                    <a:gd name="connsiteY3" fmla="*/ 2280987 h 2280987"/>
                    <a:gd name="connsiteX4" fmla="*/ 0 w 2263576"/>
                    <a:gd name="connsiteY4" fmla="*/ 476250 h 2280987"/>
                    <a:gd name="connsiteX0" fmla="*/ 0 w 1647626"/>
                    <a:gd name="connsiteY0" fmla="*/ 476250 h 2280987"/>
                    <a:gd name="connsiteX1" fmla="*/ 1634926 w 1647626"/>
                    <a:gd name="connsiteY1" fmla="*/ 0 h 2280987"/>
                    <a:gd name="connsiteX2" fmla="*/ 1647626 w 1647626"/>
                    <a:gd name="connsiteY2" fmla="*/ 1391987 h 2280987"/>
                    <a:gd name="connsiteX3" fmla="*/ 0 w 1647626"/>
                    <a:gd name="connsiteY3" fmla="*/ 2280987 h 2280987"/>
                    <a:gd name="connsiteX4" fmla="*/ 0 w 1647626"/>
                    <a:gd name="connsiteY4" fmla="*/ 476250 h 2280987"/>
                    <a:gd name="connsiteX0" fmla="*/ 0 w 1647626"/>
                    <a:gd name="connsiteY0" fmla="*/ 476250 h 1919037"/>
                    <a:gd name="connsiteX1" fmla="*/ 1634926 w 1647626"/>
                    <a:gd name="connsiteY1" fmla="*/ 0 h 1919037"/>
                    <a:gd name="connsiteX2" fmla="*/ 1647626 w 1647626"/>
                    <a:gd name="connsiteY2" fmla="*/ 1391987 h 1919037"/>
                    <a:gd name="connsiteX3" fmla="*/ 0 w 1647626"/>
                    <a:gd name="connsiteY3" fmla="*/ 1919037 h 1919037"/>
                    <a:gd name="connsiteX4" fmla="*/ 0 w 1647626"/>
                    <a:gd name="connsiteY4" fmla="*/ 476250 h 1919037"/>
                    <a:gd name="connsiteX0" fmla="*/ 0 w 1642864"/>
                    <a:gd name="connsiteY0" fmla="*/ 476250 h 1919037"/>
                    <a:gd name="connsiteX1" fmla="*/ 1634926 w 1642864"/>
                    <a:gd name="connsiteY1" fmla="*/ 0 h 1919037"/>
                    <a:gd name="connsiteX2" fmla="*/ 1642864 w 1642864"/>
                    <a:gd name="connsiteY2" fmla="*/ 1382462 h 1919037"/>
                    <a:gd name="connsiteX3" fmla="*/ 0 w 1642864"/>
                    <a:gd name="connsiteY3" fmla="*/ 1919037 h 1919037"/>
                    <a:gd name="connsiteX4" fmla="*/ 0 w 1642864"/>
                    <a:gd name="connsiteY4" fmla="*/ 476250 h 1919037"/>
                    <a:gd name="connsiteX0" fmla="*/ 0 w 1687314"/>
                    <a:gd name="connsiteY0" fmla="*/ 476250 h 1919037"/>
                    <a:gd name="connsiteX1" fmla="*/ 1634926 w 1687314"/>
                    <a:gd name="connsiteY1" fmla="*/ 0 h 1919037"/>
                    <a:gd name="connsiteX2" fmla="*/ 1687314 w 1687314"/>
                    <a:gd name="connsiteY2" fmla="*/ 1404687 h 1919037"/>
                    <a:gd name="connsiteX3" fmla="*/ 0 w 1687314"/>
                    <a:gd name="connsiteY3" fmla="*/ 1919037 h 1919037"/>
                    <a:gd name="connsiteX4" fmla="*/ 0 w 1687314"/>
                    <a:gd name="connsiteY4" fmla="*/ 476250 h 1919037"/>
                    <a:gd name="connsiteX0" fmla="*/ 0 w 1639689"/>
                    <a:gd name="connsiteY0" fmla="*/ 476250 h 1919037"/>
                    <a:gd name="connsiteX1" fmla="*/ 1634926 w 1639689"/>
                    <a:gd name="connsiteY1" fmla="*/ 0 h 1919037"/>
                    <a:gd name="connsiteX2" fmla="*/ 1639689 w 1639689"/>
                    <a:gd name="connsiteY2" fmla="*/ 1417387 h 1919037"/>
                    <a:gd name="connsiteX3" fmla="*/ 0 w 1639689"/>
                    <a:gd name="connsiteY3" fmla="*/ 1919037 h 1919037"/>
                    <a:gd name="connsiteX4" fmla="*/ 0 w 1639689"/>
                    <a:gd name="connsiteY4" fmla="*/ 476250 h 1919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689" h="1919037">
                      <a:moveTo>
                        <a:pt x="0" y="476250"/>
                      </a:moveTo>
                      <a:lnTo>
                        <a:pt x="1634926" y="0"/>
                      </a:lnTo>
                      <a:cubicBezTo>
                        <a:pt x="1636514" y="472462"/>
                        <a:pt x="1638101" y="944925"/>
                        <a:pt x="1639689" y="1417387"/>
                      </a:cubicBezTo>
                      <a:lnTo>
                        <a:pt x="0" y="1919037"/>
                      </a:lnTo>
                      <a:lnTo>
                        <a:pt x="0" y="476250"/>
                      </a:lnTo>
                      <a:close/>
                    </a:path>
                  </a:pathLst>
                </a:custGeom>
                <a:noFill/>
                <a:ln w="952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Rectangle 29">
                  <a:extLst>
                    <a:ext uri="{FF2B5EF4-FFF2-40B4-BE49-F238E27FC236}">
                      <a16:creationId xmlns:a16="http://schemas.microsoft.com/office/drawing/2014/main" id="{87E2F8E0-B916-4B6A-B362-887C6A8FAA44}"/>
                    </a:ext>
                  </a:extLst>
                </p:cNvPr>
                <p:cNvSpPr/>
                <p:nvPr/>
              </p:nvSpPr>
              <p:spPr>
                <a:xfrm>
                  <a:off x="2755795" y="1146869"/>
                  <a:ext cx="2328726" cy="1769812"/>
                </a:xfrm>
                <a:custGeom>
                  <a:avLst/>
                  <a:gdLst>
                    <a:gd name="connsiteX0" fmla="*/ 0 w 2263576"/>
                    <a:gd name="connsiteY0" fmla="*/ 0 h 1804737"/>
                    <a:gd name="connsiteX1" fmla="*/ 2263576 w 2263576"/>
                    <a:gd name="connsiteY1" fmla="*/ 0 h 1804737"/>
                    <a:gd name="connsiteX2" fmla="*/ 2263576 w 2263576"/>
                    <a:gd name="connsiteY2" fmla="*/ 1804737 h 1804737"/>
                    <a:gd name="connsiteX3" fmla="*/ 0 w 2263576"/>
                    <a:gd name="connsiteY3" fmla="*/ 1804737 h 1804737"/>
                    <a:gd name="connsiteX4" fmla="*/ 0 w 2263576"/>
                    <a:gd name="connsiteY4" fmla="*/ 0 h 1804737"/>
                    <a:gd name="connsiteX0" fmla="*/ 0 w 2263576"/>
                    <a:gd name="connsiteY0" fmla="*/ 476250 h 2280987"/>
                    <a:gd name="connsiteX1" fmla="*/ 1634926 w 2263576"/>
                    <a:gd name="connsiteY1" fmla="*/ 0 h 2280987"/>
                    <a:gd name="connsiteX2" fmla="*/ 2263576 w 2263576"/>
                    <a:gd name="connsiteY2" fmla="*/ 2280987 h 2280987"/>
                    <a:gd name="connsiteX3" fmla="*/ 0 w 2263576"/>
                    <a:gd name="connsiteY3" fmla="*/ 2280987 h 2280987"/>
                    <a:gd name="connsiteX4" fmla="*/ 0 w 2263576"/>
                    <a:gd name="connsiteY4" fmla="*/ 476250 h 2280987"/>
                    <a:gd name="connsiteX0" fmla="*/ 0 w 1647626"/>
                    <a:gd name="connsiteY0" fmla="*/ 476250 h 2280987"/>
                    <a:gd name="connsiteX1" fmla="*/ 1634926 w 1647626"/>
                    <a:gd name="connsiteY1" fmla="*/ 0 h 2280987"/>
                    <a:gd name="connsiteX2" fmla="*/ 1647626 w 1647626"/>
                    <a:gd name="connsiteY2" fmla="*/ 1391987 h 2280987"/>
                    <a:gd name="connsiteX3" fmla="*/ 0 w 1647626"/>
                    <a:gd name="connsiteY3" fmla="*/ 2280987 h 2280987"/>
                    <a:gd name="connsiteX4" fmla="*/ 0 w 1647626"/>
                    <a:gd name="connsiteY4" fmla="*/ 476250 h 2280987"/>
                    <a:gd name="connsiteX0" fmla="*/ 0 w 1647626"/>
                    <a:gd name="connsiteY0" fmla="*/ 476250 h 1919037"/>
                    <a:gd name="connsiteX1" fmla="*/ 1634926 w 1647626"/>
                    <a:gd name="connsiteY1" fmla="*/ 0 h 1919037"/>
                    <a:gd name="connsiteX2" fmla="*/ 1647626 w 1647626"/>
                    <a:gd name="connsiteY2" fmla="*/ 1391987 h 1919037"/>
                    <a:gd name="connsiteX3" fmla="*/ 0 w 1647626"/>
                    <a:gd name="connsiteY3" fmla="*/ 1919037 h 1919037"/>
                    <a:gd name="connsiteX4" fmla="*/ 0 w 1647626"/>
                    <a:gd name="connsiteY4" fmla="*/ 476250 h 1919037"/>
                    <a:gd name="connsiteX0" fmla="*/ 0 w 1642864"/>
                    <a:gd name="connsiteY0" fmla="*/ 476250 h 1919037"/>
                    <a:gd name="connsiteX1" fmla="*/ 1634926 w 1642864"/>
                    <a:gd name="connsiteY1" fmla="*/ 0 h 1919037"/>
                    <a:gd name="connsiteX2" fmla="*/ 1642864 w 1642864"/>
                    <a:gd name="connsiteY2" fmla="*/ 1382462 h 1919037"/>
                    <a:gd name="connsiteX3" fmla="*/ 0 w 1642864"/>
                    <a:gd name="connsiteY3" fmla="*/ 1919037 h 1919037"/>
                    <a:gd name="connsiteX4" fmla="*/ 0 w 1642864"/>
                    <a:gd name="connsiteY4" fmla="*/ 476250 h 1919037"/>
                    <a:gd name="connsiteX0" fmla="*/ 0 w 1687314"/>
                    <a:gd name="connsiteY0" fmla="*/ 476250 h 1919037"/>
                    <a:gd name="connsiteX1" fmla="*/ 1634926 w 1687314"/>
                    <a:gd name="connsiteY1" fmla="*/ 0 h 1919037"/>
                    <a:gd name="connsiteX2" fmla="*/ 1687314 w 1687314"/>
                    <a:gd name="connsiteY2" fmla="*/ 1404687 h 1919037"/>
                    <a:gd name="connsiteX3" fmla="*/ 0 w 1687314"/>
                    <a:gd name="connsiteY3" fmla="*/ 1919037 h 1919037"/>
                    <a:gd name="connsiteX4" fmla="*/ 0 w 1687314"/>
                    <a:gd name="connsiteY4" fmla="*/ 476250 h 1919037"/>
                    <a:gd name="connsiteX0" fmla="*/ 0 w 1639689"/>
                    <a:gd name="connsiteY0" fmla="*/ 476250 h 1919037"/>
                    <a:gd name="connsiteX1" fmla="*/ 1634926 w 1639689"/>
                    <a:gd name="connsiteY1" fmla="*/ 0 h 1919037"/>
                    <a:gd name="connsiteX2" fmla="*/ 1639689 w 1639689"/>
                    <a:gd name="connsiteY2" fmla="*/ 1417387 h 1919037"/>
                    <a:gd name="connsiteX3" fmla="*/ 0 w 1639689"/>
                    <a:gd name="connsiteY3" fmla="*/ 1919037 h 1919037"/>
                    <a:gd name="connsiteX4" fmla="*/ 0 w 1639689"/>
                    <a:gd name="connsiteY4" fmla="*/ 476250 h 1919037"/>
                    <a:gd name="connsiteX0" fmla="*/ 0 w 2312789"/>
                    <a:gd name="connsiteY0" fmla="*/ 476250 h 2280987"/>
                    <a:gd name="connsiteX1" fmla="*/ 1634926 w 2312789"/>
                    <a:gd name="connsiteY1" fmla="*/ 0 h 2280987"/>
                    <a:gd name="connsiteX2" fmla="*/ 2312789 w 2312789"/>
                    <a:gd name="connsiteY2" fmla="*/ 2280987 h 2280987"/>
                    <a:gd name="connsiteX3" fmla="*/ 0 w 2312789"/>
                    <a:gd name="connsiteY3" fmla="*/ 1919037 h 2280987"/>
                    <a:gd name="connsiteX4" fmla="*/ 0 w 2312789"/>
                    <a:gd name="connsiteY4" fmla="*/ 476250 h 2280987"/>
                    <a:gd name="connsiteX0" fmla="*/ 0 w 2327178"/>
                    <a:gd name="connsiteY0" fmla="*/ 0 h 1804737"/>
                    <a:gd name="connsiteX1" fmla="*/ 2327076 w 2327178"/>
                    <a:gd name="connsiteY1" fmla="*/ 203200 h 1804737"/>
                    <a:gd name="connsiteX2" fmla="*/ 2312789 w 2327178"/>
                    <a:gd name="connsiteY2" fmla="*/ 1804737 h 1804737"/>
                    <a:gd name="connsiteX3" fmla="*/ 0 w 2327178"/>
                    <a:gd name="connsiteY3" fmla="*/ 1442787 h 1804737"/>
                    <a:gd name="connsiteX4" fmla="*/ 0 w 2327178"/>
                    <a:gd name="connsiteY4" fmla="*/ 0 h 1804737"/>
                    <a:gd name="connsiteX0" fmla="*/ 0 w 2327136"/>
                    <a:gd name="connsiteY0" fmla="*/ 0 h 1785687"/>
                    <a:gd name="connsiteX1" fmla="*/ 2327076 w 2327136"/>
                    <a:gd name="connsiteY1" fmla="*/ 203200 h 1785687"/>
                    <a:gd name="connsiteX2" fmla="*/ 2300089 w 2327136"/>
                    <a:gd name="connsiteY2" fmla="*/ 1785687 h 1785687"/>
                    <a:gd name="connsiteX3" fmla="*/ 0 w 2327136"/>
                    <a:gd name="connsiteY3" fmla="*/ 1442787 h 1785687"/>
                    <a:gd name="connsiteX4" fmla="*/ 0 w 2327136"/>
                    <a:gd name="connsiteY4" fmla="*/ 0 h 1785687"/>
                    <a:gd name="connsiteX0" fmla="*/ 0 w 2327126"/>
                    <a:gd name="connsiteY0" fmla="*/ 0 h 1766637"/>
                    <a:gd name="connsiteX1" fmla="*/ 2327076 w 2327126"/>
                    <a:gd name="connsiteY1" fmla="*/ 203200 h 1766637"/>
                    <a:gd name="connsiteX2" fmla="*/ 2293739 w 2327126"/>
                    <a:gd name="connsiteY2" fmla="*/ 1766637 h 1766637"/>
                    <a:gd name="connsiteX3" fmla="*/ 0 w 2327126"/>
                    <a:gd name="connsiteY3" fmla="*/ 1442787 h 1766637"/>
                    <a:gd name="connsiteX4" fmla="*/ 0 w 2327126"/>
                    <a:gd name="connsiteY4" fmla="*/ 0 h 1766637"/>
                    <a:gd name="connsiteX0" fmla="*/ 0 w 2327126"/>
                    <a:gd name="connsiteY0" fmla="*/ 0 h 1766637"/>
                    <a:gd name="connsiteX1" fmla="*/ 2327076 w 2327126"/>
                    <a:gd name="connsiteY1" fmla="*/ 203200 h 1766637"/>
                    <a:gd name="connsiteX2" fmla="*/ 2293739 w 2327126"/>
                    <a:gd name="connsiteY2" fmla="*/ 1766637 h 1766637"/>
                    <a:gd name="connsiteX3" fmla="*/ 0 w 2327126"/>
                    <a:gd name="connsiteY3" fmla="*/ 1430087 h 1766637"/>
                    <a:gd name="connsiteX4" fmla="*/ 0 w 2327126"/>
                    <a:gd name="connsiteY4" fmla="*/ 0 h 1766637"/>
                    <a:gd name="connsiteX0" fmla="*/ 0 w 2346176"/>
                    <a:gd name="connsiteY0" fmla="*/ 0 h 1760287"/>
                    <a:gd name="connsiteX1" fmla="*/ 2346126 w 2346176"/>
                    <a:gd name="connsiteY1" fmla="*/ 196850 h 1760287"/>
                    <a:gd name="connsiteX2" fmla="*/ 2312789 w 2346176"/>
                    <a:gd name="connsiteY2" fmla="*/ 1760287 h 1760287"/>
                    <a:gd name="connsiteX3" fmla="*/ 19050 w 2346176"/>
                    <a:gd name="connsiteY3" fmla="*/ 1423737 h 1760287"/>
                    <a:gd name="connsiteX4" fmla="*/ 0 w 2346176"/>
                    <a:gd name="connsiteY4" fmla="*/ 0 h 1760287"/>
                    <a:gd name="connsiteX0" fmla="*/ 0 w 2333476"/>
                    <a:gd name="connsiteY0" fmla="*/ 0 h 1760287"/>
                    <a:gd name="connsiteX1" fmla="*/ 2333426 w 2333476"/>
                    <a:gd name="connsiteY1" fmla="*/ 196850 h 1760287"/>
                    <a:gd name="connsiteX2" fmla="*/ 2300089 w 2333476"/>
                    <a:gd name="connsiteY2" fmla="*/ 1760287 h 1760287"/>
                    <a:gd name="connsiteX3" fmla="*/ 6350 w 2333476"/>
                    <a:gd name="connsiteY3" fmla="*/ 1423737 h 1760287"/>
                    <a:gd name="connsiteX4" fmla="*/ 0 w 2333476"/>
                    <a:gd name="connsiteY4" fmla="*/ 0 h 1760287"/>
                    <a:gd name="connsiteX0" fmla="*/ 0 w 2333488"/>
                    <a:gd name="connsiteY0" fmla="*/ 0 h 1767431"/>
                    <a:gd name="connsiteX1" fmla="*/ 2333426 w 2333488"/>
                    <a:gd name="connsiteY1" fmla="*/ 196850 h 1767431"/>
                    <a:gd name="connsiteX2" fmla="*/ 2307232 w 2333488"/>
                    <a:gd name="connsiteY2" fmla="*/ 1767431 h 1767431"/>
                    <a:gd name="connsiteX3" fmla="*/ 6350 w 2333488"/>
                    <a:gd name="connsiteY3" fmla="*/ 1423737 h 1767431"/>
                    <a:gd name="connsiteX4" fmla="*/ 0 w 2333488"/>
                    <a:gd name="connsiteY4" fmla="*/ 0 h 1767431"/>
                    <a:gd name="connsiteX0" fmla="*/ 0 w 2328726"/>
                    <a:gd name="connsiteY0" fmla="*/ 0 h 1769812"/>
                    <a:gd name="connsiteX1" fmla="*/ 2328664 w 2328726"/>
                    <a:gd name="connsiteY1" fmla="*/ 199231 h 1769812"/>
                    <a:gd name="connsiteX2" fmla="*/ 2302470 w 2328726"/>
                    <a:gd name="connsiteY2" fmla="*/ 1769812 h 1769812"/>
                    <a:gd name="connsiteX3" fmla="*/ 1588 w 2328726"/>
                    <a:gd name="connsiteY3" fmla="*/ 1426118 h 1769812"/>
                    <a:gd name="connsiteX4" fmla="*/ 0 w 2328726"/>
                    <a:gd name="connsiteY4" fmla="*/ 0 h 1769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8726" h="1769812">
                      <a:moveTo>
                        <a:pt x="0" y="0"/>
                      </a:moveTo>
                      <a:lnTo>
                        <a:pt x="2328664" y="199231"/>
                      </a:lnTo>
                      <a:cubicBezTo>
                        <a:pt x="2330252" y="671693"/>
                        <a:pt x="2300882" y="1297350"/>
                        <a:pt x="2302470" y="1769812"/>
                      </a:cubicBezTo>
                      <a:lnTo>
                        <a:pt x="1588" y="1426118"/>
                      </a:lnTo>
                      <a:cubicBezTo>
                        <a:pt x="-529" y="951539"/>
                        <a:pt x="2117" y="474579"/>
                        <a:pt x="0" y="0"/>
                      </a:cubicBezTo>
                      <a:close/>
                    </a:path>
                  </a:pathLst>
                </a:custGeom>
                <a:noFill/>
                <a:ln w="952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Rectangle 30">
                  <a:extLst>
                    <a:ext uri="{FF2B5EF4-FFF2-40B4-BE49-F238E27FC236}">
                      <a16:creationId xmlns:a16="http://schemas.microsoft.com/office/drawing/2014/main" id="{C2FEDC03-E74C-474F-85D7-99AF8C4427FE}"/>
                    </a:ext>
                  </a:extLst>
                </p:cNvPr>
                <p:cNvSpPr/>
                <p:nvPr/>
              </p:nvSpPr>
              <p:spPr>
                <a:xfrm>
                  <a:off x="1117694" y="2571750"/>
                  <a:ext cx="3933731" cy="841845"/>
                </a:xfrm>
                <a:custGeom>
                  <a:avLst/>
                  <a:gdLst>
                    <a:gd name="connsiteX0" fmla="*/ 0 w 3225706"/>
                    <a:gd name="connsiteY0" fmla="*/ 0 h 384645"/>
                    <a:gd name="connsiteX1" fmla="*/ 3225706 w 3225706"/>
                    <a:gd name="connsiteY1" fmla="*/ 0 h 384645"/>
                    <a:gd name="connsiteX2" fmla="*/ 3225706 w 3225706"/>
                    <a:gd name="connsiteY2" fmla="*/ 384645 h 384645"/>
                    <a:gd name="connsiteX3" fmla="*/ 0 w 3225706"/>
                    <a:gd name="connsiteY3" fmla="*/ 384645 h 384645"/>
                    <a:gd name="connsiteX4" fmla="*/ 0 w 3225706"/>
                    <a:gd name="connsiteY4" fmla="*/ 0 h 384645"/>
                    <a:gd name="connsiteX0" fmla="*/ 0 w 3225706"/>
                    <a:gd name="connsiteY0" fmla="*/ 495300 h 879945"/>
                    <a:gd name="connsiteX1" fmla="*/ 1625506 w 3225706"/>
                    <a:gd name="connsiteY1" fmla="*/ 0 h 879945"/>
                    <a:gd name="connsiteX2" fmla="*/ 3225706 w 3225706"/>
                    <a:gd name="connsiteY2" fmla="*/ 879945 h 879945"/>
                    <a:gd name="connsiteX3" fmla="*/ 0 w 3225706"/>
                    <a:gd name="connsiteY3" fmla="*/ 879945 h 879945"/>
                    <a:gd name="connsiteX4" fmla="*/ 0 w 3225706"/>
                    <a:gd name="connsiteY4" fmla="*/ 495300 h 879945"/>
                    <a:gd name="connsiteX0" fmla="*/ 0 w 3911506"/>
                    <a:gd name="connsiteY0" fmla="*/ 495300 h 879945"/>
                    <a:gd name="connsiteX1" fmla="*/ 1625506 w 3911506"/>
                    <a:gd name="connsiteY1" fmla="*/ 0 h 879945"/>
                    <a:gd name="connsiteX2" fmla="*/ 3911506 w 3911506"/>
                    <a:gd name="connsiteY2" fmla="*/ 327495 h 879945"/>
                    <a:gd name="connsiteX3" fmla="*/ 0 w 3911506"/>
                    <a:gd name="connsiteY3" fmla="*/ 879945 h 879945"/>
                    <a:gd name="connsiteX4" fmla="*/ 0 w 3911506"/>
                    <a:gd name="connsiteY4" fmla="*/ 495300 h 879945"/>
                    <a:gd name="connsiteX0" fmla="*/ 0 w 3911506"/>
                    <a:gd name="connsiteY0" fmla="*/ 495300 h 841845"/>
                    <a:gd name="connsiteX1" fmla="*/ 1625506 w 3911506"/>
                    <a:gd name="connsiteY1" fmla="*/ 0 h 841845"/>
                    <a:gd name="connsiteX2" fmla="*/ 3911506 w 3911506"/>
                    <a:gd name="connsiteY2" fmla="*/ 327495 h 841845"/>
                    <a:gd name="connsiteX3" fmla="*/ 2305050 w 3911506"/>
                    <a:gd name="connsiteY3" fmla="*/ 841845 h 841845"/>
                    <a:gd name="connsiteX4" fmla="*/ 0 w 3911506"/>
                    <a:gd name="connsiteY4" fmla="*/ 495300 h 841845"/>
                    <a:gd name="connsiteX0" fmla="*/ 0 w 3933731"/>
                    <a:gd name="connsiteY0" fmla="*/ 495300 h 841845"/>
                    <a:gd name="connsiteX1" fmla="*/ 1625506 w 3933731"/>
                    <a:gd name="connsiteY1" fmla="*/ 0 h 841845"/>
                    <a:gd name="connsiteX2" fmla="*/ 3933731 w 3933731"/>
                    <a:gd name="connsiteY2" fmla="*/ 346545 h 841845"/>
                    <a:gd name="connsiteX3" fmla="*/ 2305050 w 3933731"/>
                    <a:gd name="connsiteY3" fmla="*/ 841845 h 841845"/>
                    <a:gd name="connsiteX4" fmla="*/ 0 w 3933731"/>
                    <a:gd name="connsiteY4" fmla="*/ 495300 h 841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3731" h="841845">
                      <a:moveTo>
                        <a:pt x="0" y="495300"/>
                      </a:moveTo>
                      <a:lnTo>
                        <a:pt x="1625506" y="0"/>
                      </a:lnTo>
                      <a:lnTo>
                        <a:pt x="3933731" y="346545"/>
                      </a:lnTo>
                      <a:lnTo>
                        <a:pt x="2305050" y="841845"/>
                      </a:lnTo>
                      <a:lnTo>
                        <a:pt x="0" y="495300"/>
                      </a:lnTo>
                      <a:close/>
                    </a:path>
                  </a:pathLst>
                </a:custGeom>
                <a:noFill/>
                <a:ln w="952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34" name="Straight Arrow Connector 33">
                <a:extLst>
                  <a:ext uri="{FF2B5EF4-FFF2-40B4-BE49-F238E27FC236}">
                    <a16:creationId xmlns:a16="http://schemas.microsoft.com/office/drawing/2014/main" id="{2F1E3857-E825-4009-9358-52DFF2F1580A}"/>
                  </a:ext>
                </a:extLst>
              </p:cNvPr>
              <p:cNvCxnSpPr>
                <a:cxnSpLocks/>
                <a:stCxn id="31" idx="0"/>
              </p:cNvCxnSpPr>
              <p:nvPr/>
            </p:nvCxnSpPr>
            <p:spPr>
              <a:xfrm>
                <a:off x="1117694" y="3067050"/>
                <a:ext cx="2731881" cy="41541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C55219C-8D3B-421F-9F85-CE174C43DC9B}"/>
                  </a:ext>
                </a:extLst>
              </p:cNvPr>
              <p:cNvCxnSpPr>
                <a:cxnSpLocks/>
                <a:stCxn id="31" idx="0"/>
              </p:cNvCxnSpPr>
              <p:nvPr/>
            </p:nvCxnSpPr>
            <p:spPr>
              <a:xfrm flipV="1">
                <a:off x="1117694" y="1385002"/>
                <a:ext cx="0" cy="16820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57E6F101-1214-45B8-A549-AAEE45F4E54D}"/>
                  </a:ext>
                </a:extLst>
              </p:cNvPr>
              <p:cNvCxnSpPr>
                <a:cxnSpLocks/>
                <a:stCxn id="31" idx="3"/>
              </p:cNvCxnSpPr>
              <p:nvPr/>
            </p:nvCxnSpPr>
            <p:spPr>
              <a:xfrm flipV="1">
                <a:off x="3422744" y="2808542"/>
                <a:ext cx="1997223" cy="6050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935A2E5B-F005-45C2-83F3-1D0460647FA4}"/>
                  </a:ext>
                </a:extLst>
              </p:cNvPr>
              <p:cNvSpPr/>
              <p:nvPr/>
            </p:nvSpPr>
            <p:spPr>
              <a:xfrm>
                <a:off x="738537" y="1162900"/>
                <a:ext cx="288862" cy="369331"/>
              </a:xfrm>
              <a:prstGeom prst="rect">
                <a:avLst/>
              </a:prstGeom>
            </p:spPr>
            <p:txBody>
              <a:bodyPr wrap="none">
                <a:spAutoFit/>
              </a:bodyPr>
              <a:lstStyle/>
              <a:p>
                <a:r>
                  <a:rPr lang="en-US" dirty="0"/>
                  <a:t>y</a:t>
                </a:r>
              </a:p>
            </p:txBody>
          </p:sp>
          <p:sp>
            <p:nvSpPr>
              <p:cNvPr id="64" name="Rectangle 63">
                <a:extLst>
                  <a:ext uri="{FF2B5EF4-FFF2-40B4-BE49-F238E27FC236}">
                    <a16:creationId xmlns:a16="http://schemas.microsoft.com/office/drawing/2014/main" id="{BD7E0ED2-D804-48E2-AF11-503EE3BBB9C9}"/>
                  </a:ext>
                </a:extLst>
              </p:cNvPr>
              <p:cNvSpPr/>
              <p:nvPr/>
            </p:nvSpPr>
            <p:spPr>
              <a:xfrm rot="20487661">
                <a:off x="4516125" y="2877792"/>
                <a:ext cx="614271" cy="369332"/>
              </a:xfrm>
              <a:prstGeom prst="rect">
                <a:avLst/>
              </a:prstGeom>
            </p:spPr>
            <p:txBody>
              <a:bodyPr wrap="none">
                <a:spAutoFit/>
              </a:bodyPr>
              <a:lstStyle/>
              <a:p>
                <a:r>
                  <a:rPr lang="en-US" dirty="0"/>
                  <a:t>time</a:t>
                </a:r>
              </a:p>
            </p:txBody>
          </p:sp>
        </p:grpSp>
        <p:sp>
          <p:nvSpPr>
            <p:cNvPr id="67" name="Rectangle 30">
              <a:extLst>
                <a:ext uri="{FF2B5EF4-FFF2-40B4-BE49-F238E27FC236}">
                  <a16:creationId xmlns:a16="http://schemas.microsoft.com/office/drawing/2014/main" id="{F3F9A375-FF41-453F-A81F-D4E395CFCFC4}"/>
                </a:ext>
              </a:extLst>
            </p:cNvPr>
            <p:cNvSpPr/>
            <p:nvPr/>
          </p:nvSpPr>
          <p:spPr>
            <a:xfrm>
              <a:off x="1506174" y="1835862"/>
              <a:ext cx="2345945" cy="502048"/>
            </a:xfrm>
            <a:custGeom>
              <a:avLst/>
              <a:gdLst>
                <a:gd name="connsiteX0" fmla="*/ 0 w 3225706"/>
                <a:gd name="connsiteY0" fmla="*/ 0 h 384645"/>
                <a:gd name="connsiteX1" fmla="*/ 3225706 w 3225706"/>
                <a:gd name="connsiteY1" fmla="*/ 0 h 384645"/>
                <a:gd name="connsiteX2" fmla="*/ 3225706 w 3225706"/>
                <a:gd name="connsiteY2" fmla="*/ 384645 h 384645"/>
                <a:gd name="connsiteX3" fmla="*/ 0 w 3225706"/>
                <a:gd name="connsiteY3" fmla="*/ 384645 h 384645"/>
                <a:gd name="connsiteX4" fmla="*/ 0 w 3225706"/>
                <a:gd name="connsiteY4" fmla="*/ 0 h 384645"/>
                <a:gd name="connsiteX0" fmla="*/ 0 w 3225706"/>
                <a:gd name="connsiteY0" fmla="*/ 495300 h 879945"/>
                <a:gd name="connsiteX1" fmla="*/ 1625506 w 3225706"/>
                <a:gd name="connsiteY1" fmla="*/ 0 h 879945"/>
                <a:gd name="connsiteX2" fmla="*/ 3225706 w 3225706"/>
                <a:gd name="connsiteY2" fmla="*/ 879945 h 879945"/>
                <a:gd name="connsiteX3" fmla="*/ 0 w 3225706"/>
                <a:gd name="connsiteY3" fmla="*/ 879945 h 879945"/>
                <a:gd name="connsiteX4" fmla="*/ 0 w 3225706"/>
                <a:gd name="connsiteY4" fmla="*/ 495300 h 879945"/>
                <a:gd name="connsiteX0" fmla="*/ 0 w 3911506"/>
                <a:gd name="connsiteY0" fmla="*/ 495300 h 879945"/>
                <a:gd name="connsiteX1" fmla="*/ 1625506 w 3911506"/>
                <a:gd name="connsiteY1" fmla="*/ 0 h 879945"/>
                <a:gd name="connsiteX2" fmla="*/ 3911506 w 3911506"/>
                <a:gd name="connsiteY2" fmla="*/ 327495 h 879945"/>
                <a:gd name="connsiteX3" fmla="*/ 0 w 3911506"/>
                <a:gd name="connsiteY3" fmla="*/ 879945 h 879945"/>
                <a:gd name="connsiteX4" fmla="*/ 0 w 3911506"/>
                <a:gd name="connsiteY4" fmla="*/ 495300 h 879945"/>
                <a:gd name="connsiteX0" fmla="*/ 0 w 3911506"/>
                <a:gd name="connsiteY0" fmla="*/ 495300 h 841845"/>
                <a:gd name="connsiteX1" fmla="*/ 1625506 w 3911506"/>
                <a:gd name="connsiteY1" fmla="*/ 0 h 841845"/>
                <a:gd name="connsiteX2" fmla="*/ 3911506 w 3911506"/>
                <a:gd name="connsiteY2" fmla="*/ 327495 h 841845"/>
                <a:gd name="connsiteX3" fmla="*/ 2305050 w 3911506"/>
                <a:gd name="connsiteY3" fmla="*/ 841845 h 841845"/>
                <a:gd name="connsiteX4" fmla="*/ 0 w 3911506"/>
                <a:gd name="connsiteY4" fmla="*/ 495300 h 841845"/>
                <a:gd name="connsiteX0" fmla="*/ 0 w 3933731"/>
                <a:gd name="connsiteY0" fmla="*/ 495300 h 841845"/>
                <a:gd name="connsiteX1" fmla="*/ 1625506 w 3933731"/>
                <a:gd name="connsiteY1" fmla="*/ 0 h 841845"/>
                <a:gd name="connsiteX2" fmla="*/ 3933731 w 3933731"/>
                <a:gd name="connsiteY2" fmla="*/ 346545 h 841845"/>
                <a:gd name="connsiteX3" fmla="*/ 2305050 w 3933731"/>
                <a:gd name="connsiteY3" fmla="*/ 841845 h 841845"/>
                <a:gd name="connsiteX4" fmla="*/ 0 w 3933731"/>
                <a:gd name="connsiteY4" fmla="*/ 495300 h 841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3731" h="841845">
                  <a:moveTo>
                    <a:pt x="0" y="495300"/>
                  </a:moveTo>
                  <a:lnTo>
                    <a:pt x="1625506" y="0"/>
                  </a:lnTo>
                  <a:lnTo>
                    <a:pt x="3933731" y="346545"/>
                  </a:lnTo>
                  <a:lnTo>
                    <a:pt x="2305050" y="841845"/>
                  </a:lnTo>
                  <a:lnTo>
                    <a:pt x="0" y="495300"/>
                  </a:lnTo>
                  <a:close/>
                </a:path>
              </a:pathLst>
            </a:custGeom>
            <a:noFill/>
            <a:ln w="9525">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30">
              <a:extLst>
                <a:ext uri="{FF2B5EF4-FFF2-40B4-BE49-F238E27FC236}">
                  <a16:creationId xmlns:a16="http://schemas.microsoft.com/office/drawing/2014/main" id="{3C6162D4-F321-45CC-B60A-D625546A922B}"/>
                </a:ext>
              </a:extLst>
            </p:cNvPr>
            <p:cNvSpPr/>
            <p:nvPr/>
          </p:nvSpPr>
          <p:spPr>
            <a:xfrm rot="871920">
              <a:off x="1330839" y="1406136"/>
              <a:ext cx="2510534" cy="831583"/>
            </a:xfrm>
            <a:custGeom>
              <a:avLst/>
              <a:gdLst>
                <a:gd name="connsiteX0" fmla="*/ 0 w 3225706"/>
                <a:gd name="connsiteY0" fmla="*/ 0 h 384645"/>
                <a:gd name="connsiteX1" fmla="*/ 3225706 w 3225706"/>
                <a:gd name="connsiteY1" fmla="*/ 0 h 384645"/>
                <a:gd name="connsiteX2" fmla="*/ 3225706 w 3225706"/>
                <a:gd name="connsiteY2" fmla="*/ 384645 h 384645"/>
                <a:gd name="connsiteX3" fmla="*/ 0 w 3225706"/>
                <a:gd name="connsiteY3" fmla="*/ 384645 h 384645"/>
                <a:gd name="connsiteX4" fmla="*/ 0 w 3225706"/>
                <a:gd name="connsiteY4" fmla="*/ 0 h 384645"/>
                <a:gd name="connsiteX0" fmla="*/ 0 w 3225706"/>
                <a:gd name="connsiteY0" fmla="*/ 495300 h 879945"/>
                <a:gd name="connsiteX1" fmla="*/ 1625506 w 3225706"/>
                <a:gd name="connsiteY1" fmla="*/ 0 h 879945"/>
                <a:gd name="connsiteX2" fmla="*/ 3225706 w 3225706"/>
                <a:gd name="connsiteY2" fmla="*/ 879945 h 879945"/>
                <a:gd name="connsiteX3" fmla="*/ 0 w 3225706"/>
                <a:gd name="connsiteY3" fmla="*/ 879945 h 879945"/>
                <a:gd name="connsiteX4" fmla="*/ 0 w 3225706"/>
                <a:gd name="connsiteY4" fmla="*/ 495300 h 879945"/>
                <a:gd name="connsiteX0" fmla="*/ 0 w 3911506"/>
                <a:gd name="connsiteY0" fmla="*/ 495300 h 879945"/>
                <a:gd name="connsiteX1" fmla="*/ 1625506 w 3911506"/>
                <a:gd name="connsiteY1" fmla="*/ 0 h 879945"/>
                <a:gd name="connsiteX2" fmla="*/ 3911506 w 3911506"/>
                <a:gd name="connsiteY2" fmla="*/ 327495 h 879945"/>
                <a:gd name="connsiteX3" fmla="*/ 0 w 3911506"/>
                <a:gd name="connsiteY3" fmla="*/ 879945 h 879945"/>
                <a:gd name="connsiteX4" fmla="*/ 0 w 3911506"/>
                <a:gd name="connsiteY4" fmla="*/ 495300 h 879945"/>
                <a:gd name="connsiteX0" fmla="*/ 0 w 3911506"/>
                <a:gd name="connsiteY0" fmla="*/ 495300 h 841845"/>
                <a:gd name="connsiteX1" fmla="*/ 1625506 w 3911506"/>
                <a:gd name="connsiteY1" fmla="*/ 0 h 841845"/>
                <a:gd name="connsiteX2" fmla="*/ 3911506 w 3911506"/>
                <a:gd name="connsiteY2" fmla="*/ 327495 h 841845"/>
                <a:gd name="connsiteX3" fmla="*/ 2305050 w 3911506"/>
                <a:gd name="connsiteY3" fmla="*/ 841845 h 841845"/>
                <a:gd name="connsiteX4" fmla="*/ 0 w 3911506"/>
                <a:gd name="connsiteY4" fmla="*/ 495300 h 841845"/>
                <a:gd name="connsiteX0" fmla="*/ 0 w 3933731"/>
                <a:gd name="connsiteY0" fmla="*/ 495300 h 841845"/>
                <a:gd name="connsiteX1" fmla="*/ 1625506 w 3933731"/>
                <a:gd name="connsiteY1" fmla="*/ 0 h 841845"/>
                <a:gd name="connsiteX2" fmla="*/ 3933731 w 3933731"/>
                <a:gd name="connsiteY2" fmla="*/ 346545 h 841845"/>
                <a:gd name="connsiteX3" fmla="*/ 2305050 w 3933731"/>
                <a:gd name="connsiteY3" fmla="*/ 841845 h 841845"/>
                <a:gd name="connsiteX4" fmla="*/ 0 w 3933731"/>
                <a:gd name="connsiteY4" fmla="*/ 495300 h 841845"/>
                <a:gd name="connsiteX0" fmla="*/ 0 w 3933731"/>
                <a:gd name="connsiteY0" fmla="*/ 495300 h 1192831"/>
                <a:gd name="connsiteX1" fmla="*/ 1625506 w 3933731"/>
                <a:gd name="connsiteY1" fmla="*/ 0 h 1192831"/>
                <a:gd name="connsiteX2" fmla="*/ 3933731 w 3933731"/>
                <a:gd name="connsiteY2" fmla="*/ 346545 h 1192831"/>
                <a:gd name="connsiteX3" fmla="*/ 2574474 w 3933731"/>
                <a:gd name="connsiteY3" fmla="*/ 1192830 h 1192831"/>
                <a:gd name="connsiteX4" fmla="*/ 0 w 3933731"/>
                <a:gd name="connsiteY4" fmla="*/ 495300 h 1192831"/>
                <a:gd name="connsiteX0" fmla="*/ 0 w 3762533"/>
                <a:gd name="connsiteY0" fmla="*/ 733867 h 1192829"/>
                <a:gd name="connsiteX1" fmla="*/ 1454308 w 3762533"/>
                <a:gd name="connsiteY1" fmla="*/ 0 h 1192829"/>
                <a:gd name="connsiteX2" fmla="*/ 3762533 w 3762533"/>
                <a:gd name="connsiteY2" fmla="*/ 346545 h 1192829"/>
                <a:gd name="connsiteX3" fmla="*/ 2403276 w 3762533"/>
                <a:gd name="connsiteY3" fmla="*/ 1192830 h 1192829"/>
                <a:gd name="connsiteX4" fmla="*/ 0 w 3762533"/>
                <a:gd name="connsiteY4" fmla="*/ 733867 h 1192829"/>
                <a:gd name="connsiteX0" fmla="*/ -1 w 3612489"/>
                <a:gd name="connsiteY0" fmla="*/ 813320 h 1192831"/>
                <a:gd name="connsiteX1" fmla="*/ 1304264 w 3612489"/>
                <a:gd name="connsiteY1" fmla="*/ 0 h 1192831"/>
                <a:gd name="connsiteX2" fmla="*/ 3612489 w 3612489"/>
                <a:gd name="connsiteY2" fmla="*/ 346545 h 1192831"/>
                <a:gd name="connsiteX3" fmla="*/ 2253232 w 3612489"/>
                <a:gd name="connsiteY3" fmla="*/ 1192830 h 1192831"/>
                <a:gd name="connsiteX4" fmla="*/ -1 w 3612489"/>
                <a:gd name="connsiteY4" fmla="*/ 813320 h 1192831"/>
                <a:gd name="connsiteX0" fmla="*/ 1 w 3629287"/>
                <a:gd name="connsiteY0" fmla="*/ 813320 h 1192829"/>
                <a:gd name="connsiteX1" fmla="*/ 1304266 w 3629287"/>
                <a:gd name="connsiteY1" fmla="*/ 0 h 1192829"/>
                <a:gd name="connsiteX2" fmla="*/ 3629288 w 3629287"/>
                <a:gd name="connsiteY2" fmla="*/ 347692 h 1192829"/>
                <a:gd name="connsiteX3" fmla="*/ 2253234 w 3629287"/>
                <a:gd name="connsiteY3" fmla="*/ 1192830 h 1192829"/>
                <a:gd name="connsiteX4" fmla="*/ 1 w 3629287"/>
                <a:gd name="connsiteY4" fmla="*/ 813320 h 1192829"/>
                <a:gd name="connsiteX0" fmla="*/ 1 w 4361273"/>
                <a:gd name="connsiteY0" fmla="*/ 684069 h 1192831"/>
                <a:gd name="connsiteX1" fmla="*/ 2036251 w 4361273"/>
                <a:gd name="connsiteY1" fmla="*/ 0 h 1192831"/>
                <a:gd name="connsiteX2" fmla="*/ 4361273 w 4361273"/>
                <a:gd name="connsiteY2" fmla="*/ 347692 h 1192831"/>
                <a:gd name="connsiteX3" fmla="*/ 2985219 w 4361273"/>
                <a:gd name="connsiteY3" fmla="*/ 1192830 h 1192831"/>
                <a:gd name="connsiteX4" fmla="*/ 1 w 4361273"/>
                <a:gd name="connsiteY4" fmla="*/ 684069 h 1192831"/>
                <a:gd name="connsiteX0" fmla="*/ -1 w 4361271"/>
                <a:gd name="connsiteY0" fmla="*/ 885655 h 1394415"/>
                <a:gd name="connsiteX1" fmla="*/ 1456009 w 4361271"/>
                <a:gd name="connsiteY1" fmla="*/ 0 h 1394415"/>
                <a:gd name="connsiteX2" fmla="*/ 4361271 w 4361271"/>
                <a:gd name="connsiteY2" fmla="*/ 549278 h 1394415"/>
                <a:gd name="connsiteX3" fmla="*/ 2985217 w 4361271"/>
                <a:gd name="connsiteY3" fmla="*/ 1394416 h 1394415"/>
                <a:gd name="connsiteX4" fmla="*/ -1 w 4361271"/>
                <a:gd name="connsiteY4" fmla="*/ 885655 h 1394415"/>
                <a:gd name="connsiteX0" fmla="*/ 0 w 4209717"/>
                <a:gd name="connsiteY0" fmla="*/ 791371 h 1394417"/>
                <a:gd name="connsiteX1" fmla="*/ 1304455 w 4209717"/>
                <a:gd name="connsiteY1" fmla="*/ 0 h 1394417"/>
                <a:gd name="connsiteX2" fmla="*/ 4209717 w 4209717"/>
                <a:gd name="connsiteY2" fmla="*/ 549278 h 1394417"/>
                <a:gd name="connsiteX3" fmla="*/ 2833663 w 4209717"/>
                <a:gd name="connsiteY3" fmla="*/ 1394416 h 1394417"/>
                <a:gd name="connsiteX4" fmla="*/ 0 w 4209717"/>
                <a:gd name="connsiteY4" fmla="*/ 791371 h 1394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9717" h="1394417">
                  <a:moveTo>
                    <a:pt x="0" y="791371"/>
                  </a:moveTo>
                  <a:lnTo>
                    <a:pt x="1304455" y="0"/>
                  </a:lnTo>
                  <a:lnTo>
                    <a:pt x="4209717" y="549278"/>
                  </a:lnTo>
                  <a:lnTo>
                    <a:pt x="2833663" y="1394416"/>
                  </a:lnTo>
                  <a:lnTo>
                    <a:pt x="0" y="791371"/>
                  </a:lnTo>
                  <a:close/>
                </a:path>
              </a:pathLst>
            </a:custGeom>
            <a:noFill/>
            <a:ln w="9525">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8" name="Group 57">
              <a:extLst>
                <a:ext uri="{FF2B5EF4-FFF2-40B4-BE49-F238E27FC236}">
                  <a16:creationId xmlns:a16="http://schemas.microsoft.com/office/drawing/2014/main" id="{04A03921-9DA7-4376-8D61-16332CF49EDA}"/>
                </a:ext>
              </a:extLst>
            </p:cNvPr>
            <p:cNvGrpSpPr/>
            <p:nvPr/>
          </p:nvGrpSpPr>
          <p:grpSpPr>
            <a:xfrm>
              <a:off x="2234162" y="2287541"/>
              <a:ext cx="2761883" cy="612667"/>
              <a:chOff x="2173159" y="2344161"/>
              <a:chExt cx="2761883" cy="612667"/>
            </a:xfrm>
          </p:grpSpPr>
          <p:sp>
            <p:nvSpPr>
              <p:cNvPr id="79" name="Rectangle 30">
                <a:extLst>
                  <a:ext uri="{FF2B5EF4-FFF2-40B4-BE49-F238E27FC236}">
                    <a16:creationId xmlns:a16="http://schemas.microsoft.com/office/drawing/2014/main" id="{BC0CF0BD-B7CD-4B2E-AD24-835677B5D810}"/>
                  </a:ext>
                </a:extLst>
              </p:cNvPr>
              <p:cNvSpPr/>
              <p:nvPr/>
            </p:nvSpPr>
            <p:spPr>
              <a:xfrm rot="20823799">
                <a:off x="2184111" y="2344161"/>
                <a:ext cx="2750931" cy="351584"/>
              </a:xfrm>
              <a:custGeom>
                <a:avLst/>
                <a:gdLst>
                  <a:gd name="connsiteX0" fmla="*/ 0 w 3225706"/>
                  <a:gd name="connsiteY0" fmla="*/ 0 h 384645"/>
                  <a:gd name="connsiteX1" fmla="*/ 3225706 w 3225706"/>
                  <a:gd name="connsiteY1" fmla="*/ 0 h 384645"/>
                  <a:gd name="connsiteX2" fmla="*/ 3225706 w 3225706"/>
                  <a:gd name="connsiteY2" fmla="*/ 384645 h 384645"/>
                  <a:gd name="connsiteX3" fmla="*/ 0 w 3225706"/>
                  <a:gd name="connsiteY3" fmla="*/ 384645 h 384645"/>
                  <a:gd name="connsiteX4" fmla="*/ 0 w 3225706"/>
                  <a:gd name="connsiteY4" fmla="*/ 0 h 384645"/>
                  <a:gd name="connsiteX0" fmla="*/ 0 w 3225706"/>
                  <a:gd name="connsiteY0" fmla="*/ 495300 h 879945"/>
                  <a:gd name="connsiteX1" fmla="*/ 1625506 w 3225706"/>
                  <a:gd name="connsiteY1" fmla="*/ 0 h 879945"/>
                  <a:gd name="connsiteX2" fmla="*/ 3225706 w 3225706"/>
                  <a:gd name="connsiteY2" fmla="*/ 879945 h 879945"/>
                  <a:gd name="connsiteX3" fmla="*/ 0 w 3225706"/>
                  <a:gd name="connsiteY3" fmla="*/ 879945 h 879945"/>
                  <a:gd name="connsiteX4" fmla="*/ 0 w 3225706"/>
                  <a:gd name="connsiteY4" fmla="*/ 495300 h 879945"/>
                  <a:gd name="connsiteX0" fmla="*/ 0 w 3911506"/>
                  <a:gd name="connsiteY0" fmla="*/ 495300 h 879945"/>
                  <a:gd name="connsiteX1" fmla="*/ 1625506 w 3911506"/>
                  <a:gd name="connsiteY1" fmla="*/ 0 h 879945"/>
                  <a:gd name="connsiteX2" fmla="*/ 3911506 w 3911506"/>
                  <a:gd name="connsiteY2" fmla="*/ 327495 h 879945"/>
                  <a:gd name="connsiteX3" fmla="*/ 0 w 3911506"/>
                  <a:gd name="connsiteY3" fmla="*/ 879945 h 879945"/>
                  <a:gd name="connsiteX4" fmla="*/ 0 w 3911506"/>
                  <a:gd name="connsiteY4" fmla="*/ 495300 h 879945"/>
                  <a:gd name="connsiteX0" fmla="*/ 0 w 3911506"/>
                  <a:gd name="connsiteY0" fmla="*/ 495300 h 841845"/>
                  <a:gd name="connsiteX1" fmla="*/ 1625506 w 3911506"/>
                  <a:gd name="connsiteY1" fmla="*/ 0 h 841845"/>
                  <a:gd name="connsiteX2" fmla="*/ 3911506 w 3911506"/>
                  <a:gd name="connsiteY2" fmla="*/ 327495 h 841845"/>
                  <a:gd name="connsiteX3" fmla="*/ 2305050 w 3911506"/>
                  <a:gd name="connsiteY3" fmla="*/ 841845 h 841845"/>
                  <a:gd name="connsiteX4" fmla="*/ 0 w 3911506"/>
                  <a:gd name="connsiteY4" fmla="*/ 495300 h 841845"/>
                  <a:gd name="connsiteX0" fmla="*/ 0 w 3933731"/>
                  <a:gd name="connsiteY0" fmla="*/ 495300 h 841845"/>
                  <a:gd name="connsiteX1" fmla="*/ 1625506 w 3933731"/>
                  <a:gd name="connsiteY1" fmla="*/ 0 h 841845"/>
                  <a:gd name="connsiteX2" fmla="*/ 3933731 w 3933731"/>
                  <a:gd name="connsiteY2" fmla="*/ 346545 h 841845"/>
                  <a:gd name="connsiteX3" fmla="*/ 2305050 w 3933731"/>
                  <a:gd name="connsiteY3" fmla="*/ 841845 h 841845"/>
                  <a:gd name="connsiteX4" fmla="*/ 0 w 3933731"/>
                  <a:gd name="connsiteY4" fmla="*/ 495300 h 841845"/>
                  <a:gd name="connsiteX0" fmla="*/ 0 w 4406494"/>
                  <a:gd name="connsiteY0" fmla="*/ 405858 h 841845"/>
                  <a:gd name="connsiteX1" fmla="*/ 2098269 w 4406494"/>
                  <a:gd name="connsiteY1" fmla="*/ 0 h 841845"/>
                  <a:gd name="connsiteX2" fmla="*/ 4406494 w 4406494"/>
                  <a:gd name="connsiteY2" fmla="*/ 346545 h 841845"/>
                  <a:gd name="connsiteX3" fmla="*/ 2777813 w 4406494"/>
                  <a:gd name="connsiteY3" fmla="*/ 841845 h 841845"/>
                  <a:gd name="connsiteX4" fmla="*/ 0 w 4406494"/>
                  <a:gd name="connsiteY4" fmla="*/ 405858 h 841845"/>
                  <a:gd name="connsiteX0" fmla="*/ 0 w 4406494"/>
                  <a:gd name="connsiteY0" fmla="*/ 456968 h 892955"/>
                  <a:gd name="connsiteX1" fmla="*/ 1689393 w 4406494"/>
                  <a:gd name="connsiteY1" fmla="*/ 0 h 892955"/>
                  <a:gd name="connsiteX2" fmla="*/ 4406494 w 4406494"/>
                  <a:gd name="connsiteY2" fmla="*/ 397655 h 892955"/>
                  <a:gd name="connsiteX3" fmla="*/ 2777813 w 4406494"/>
                  <a:gd name="connsiteY3" fmla="*/ 892955 h 892955"/>
                  <a:gd name="connsiteX4" fmla="*/ 0 w 4406494"/>
                  <a:gd name="connsiteY4" fmla="*/ 456968 h 892955"/>
                  <a:gd name="connsiteX0" fmla="*/ 0 w 4835619"/>
                  <a:gd name="connsiteY0" fmla="*/ 456968 h 892955"/>
                  <a:gd name="connsiteX1" fmla="*/ 1689393 w 4835619"/>
                  <a:gd name="connsiteY1" fmla="*/ 0 h 892955"/>
                  <a:gd name="connsiteX2" fmla="*/ 4835619 w 4835619"/>
                  <a:gd name="connsiteY2" fmla="*/ 470006 h 892955"/>
                  <a:gd name="connsiteX3" fmla="*/ 2777813 w 4835619"/>
                  <a:gd name="connsiteY3" fmla="*/ 892955 h 892955"/>
                  <a:gd name="connsiteX4" fmla="*/ 0 w 4835619"/>
                  <a:gd name="connsiteY4" fmla="*/ 456968 h 892955"/>
                  <a:gd name="connsiteX0" fmla="*/ 0 w 4835619"/>
                  <a:gd name="connsiteY0" fmla="*/ 456968 h 962124"/>
                  <a:gd name="connsiteX1" fmla="*/ 1689393 w 4835619"/>
                  <a:gd name="connsiteY1" fmla="*/ 0 h 962124"/>
                  <a:gd name="connsiteX2" fmla="*/ 4835619 w 4835619"/>
                  <a:gd name="connsiteY2" fmla="*/ 470006 h 962124"/>
                  <a:gd name="connsiteX3" fmla="*/ 2565273 w 4835619"/>
                  <a:gd name="connsiteY3" fmla="*/ 962124 h 962124"/>
                  <a:gd name="connsiteX4" fmla="*/ 0 w 4835619"/>
                  <a:gd name="connsiteY4" fmla="*/ 456968 h 962124"/>
                  <a:gd name="connsiteX0" fmla="*/ 0 w 4835619"/>
                  <a:gd name="connsiteY0" fmla="*/ 456968 h 979288"/>
                  <a:gd name="connsiteX1" fmla="*/ 1689393 w 4835619"/>
                  <a:gd name="connsiteY1" fmla="*/ 0 h 979288"/>
                  <a:gd name="connsiteX2" fmla="*/ 4835619 w 4835619"/>
                  <a:gd name="connsiteY2" fmla="*/ 470006 h 979288"/>
                  <a:gd name="connsiteX3" fmla="*/ 2639988 w 4835619"/>
                  <a:gd name="connsiteY3" fmla="*/ 979288 h 979288"/>
                  <a:gd name="connsiteX4" fmla="*/ 0 w 4835619"/>
                  <a:gd name="connsiteY4" fmla="*/ 456968 h 979288"/>
                  <a:gd name="connsiteX0" fmla="*/ 0 w 4255380"/>
                  <a:gd name="connsiteY0" fmla="*/ 456968 h 979288"/>
                  <a:gd name="connsiteX1" fmla="*/ 1689393 w 4255380"/>
                  <a:gd name="connsiteY1" fmla="*/ 0 h 979288"/>
                  <a:gd name="connsiteX2" fmla="*/ 4255380 w 4255380"/>
                  <a:gd name="connsiteY2" fmla="*/ 598926 h 979288"/>
                  <a:gd name="connsiteX3" fmla="*/ 2639988 w 4255380"/>
                  <a:gd name="connsiteY3" fmla="*/ 979288 h 979288"/>
                  <a:gd name="connsiteX4" fmla="*/ 0 w 4255380"/>
                  <a:gd name="connsiteY4" fmla="*/ 456968 h 979288"/>
                  <a:gd name="connsiteX0" fmla="*/ 0 w 4255380"/>
                  <a:gd name="connsiteY0" fmla="*/ 70085 h 592405"/>
                  <a:gd name="connsiteX1" fmla="*/ 1718514 w 4255380"/>
                  <a:gd name="connsiteY1" fmla="*/ 0 h 592405"/>
                  <a:gd name="connsiteX2" fmla="*/ 4255380 w 4255380"/>
                  <a:gd name="connsiteY2" fmla="*/ 212043 h 592405"/>
                  <a:gd name="connsiteX3" fmla="*/ 2639988 w 4255380"/>
                  <a:gd name="connsiteY3" fmla="*/ 592405 h 592405"/>
                  <a:gd name="connsiteX4" fmla="*/ 0 w 4255380"/>
                  <a:gd name="connsiteY4" fmla="*/ 70085 h 592405"/>
                  <a:gd name="connsiteX0" fmla="*/ 0 w 4612820"/>
                  <a:gd name="connsiteY0" fmla="*/ 70085 h 592405"/>
                  <a:gd name="connsiteX1" fmla="*/ 1718514 w 4612820"/>
                  <a:gd name="connsiteY1" fmla="*/ 0 h 592405"/>
                  <a:gd name="connsiteX2" fmla="*/ 4612820 w 4612820"/>
                  <a:gd name="connsiteY2" fmla="*/ 425249 h 592405"/>
                  <a:gd name="connsiteX3" fmla="*/ 2639988 w 4612820"/>
                  <a:gd name="connsiteY3" fmla="*/ 592405 h 592405"/>
                  <a:gd name="connsiteX4" fmla="*/ 0 w 4612820"/>
                  <a:gd name="connsiteY4" fmla="*/ 70085 h 592405"/>
                  <a:gd name="connsiteX0" fmla="*/ 0 w 4612820"/>
                  <a:gd name="connsiteY0" fmla="*/ 70085 h 589544"/>
                  <a:gd name="connsiteX1" fmla="*/ 1718514 w 4612820"/>
                  <a:gd name="connsiteY1" fmla="*/ 0 h 589544"/>
                  <a:gd name="connsiteX2" fmla="*/ 4612820 w 4612820"/>
                  <a:gd name="connsiteY2" fmla="*/ 425249 h 589544"/>
                  <a:gd name="connsiteX3" fmla="*/ 2627533 w 4612820"/>
                  <a:gd name="connsiteY3" fmla="*/ 589544 h 589544"/>
                  <a:gd name="connsiteX4" fmla="*/ 0 w 4612820"/>
                  <a:gd name="connsiteY4" fmla="*/ 70085 h 589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2820" h="589544">
                    <a:moveTo>
                      <a:pt x="0" y="70085"/>
                    </a:moveTo>
                    <a:lnTo>
                      <a:pt x="1718514" y="0"/>
                    </a:lnTo>
                    <a:lnTo>
                      <a:pt x="4612820" y="425249"/>
                    </a:lnTo>
                    <a:lnTo>
                      <a:pt x="2627533" y="589544"/>
                    </a:lnTo>
                    <a:lnTo>
                      <a:pt x="0" y="70085"/>
                    </a:lnTo>
                    <a:close/>
                  </a:path>
                </a:pathLst>
              </a:custGeom>
              <a:noFill/>
              <a:ln w="952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Rectangle 30">
                <a:extLst>
                  <a:ext uri="{FF2B5EF4-FFF2-40B4-BE49-F238E27FC236}">
                    <a16:creationId xmlns:a16="http://schemas.microsoft.com/office/drawing/2014/main" id="{A77B4E5F-601F-4718-A364-DC306F162B9D}"/>
                  </a:ext>
                </a:extLst>
              </p:cNvPr>
              <p:cNvSpPr/>
              <p:nvPr/>
            </p:nvSpPr>
            <p:spPr>
              <a:xfrm>
                <a:off x="2173159" y="2424300"/>
                <a:ext cx="2627885" cy="532528"/>
              </a:xfrm>
              <a:custGeom>
                <a:avLst/>
                <a:gdLst>
                  <a:gd name="connsiteX0" fmla="*/ 0 w 3225706"/>
                  <a:gd name="connsiteY0" fmla="*/ 0 h 384645"/>
                  <a:gd name="connsiteX1" fmla="*/ 3225706 w 3225706"/>
                  <a:gd name="connsiteY1" fmla="*/ 0 h 384645"/>
                  <a:gd name="connsiteX2" fmla="*/ 3225706 w 3225706"/>
                  <a:gd name="connsiteY2" fmla="*/ 384645 h 384645"/>
                  <a:gd name="connsiteX3" fmla="*/ 0 w 3225706"/>
                  <a:gd name="connsiteY3" fmla="*/ 384645 h 384645"/>
                  <a:gd name="connsiteX4" fmla="*/ 0 w 3225706"/>
                  <a:gd name="connsiteY4" fmla="*/ 0 h 384645"/>
                  <a:gd name="connsiteX0" fmla="*/ 0 w 3225706"/>
                  <a:gd name="connsiteY0" fmla="*/ 495300 h 879945"/>
                  <a:gd name="connsiteX1" fmla="*/ 1625506 w 3225706"/>
                  <a:gd name="connsiteY1" fmla="*/ 0 h 879945"/>
                  <a:gd name="connsiteX2" fmla="*/ 3225706 w 3225706"/>
                  <a:gd name="connsiteY2" fmla="*/ 879945 h 879945"/>
                  <a:gd name="connsiteX3" fmla="*/ 0 w 3225706"/>
                  <a:gd name="connsiteY3" fmla="*/ 879945 h 879945"/>
                  <a:gd name="connsiteX4" fmla="*/ 0 w 3225706"/>
                  <a:gd name="connsiteY4" fmla="*/ 495300 h 879945"/>
                  <a:gd name="connsiteX0" fmla="*/ 0 w 3911506"/>
                  <a:gd name="connsiteY0" fmla="*/ 495300 h 879945"/>
                  <a:gd name="connsiteX1" fmla="*/ 1625506 w 3911506"/>
                  <a:gd name="connsiteY1" fmla="*/ 0 h 879945"/>
                  <a:gd name="connsiteX2" fmla="*/ 3911506 w 3911506"/>
                  <a:gd name="connsiteY2" fmla="*/ 327495 h 879945"/>
                  <a:gd name="connsiteX3" fmla="*/ 0 w 3911506"/>
                  <a:gd name="connsiteY3" fmla="*/ 879945 h 879945"/>
                  <a:gd name="connsiteX4" fmla="*/ 0 w 3911506"/>
                  <a:gd name="connsiteY4" fmla="*/ 495300 h 879945"/>
                  <a:gd name="connsiteX0" fmla="*/ 0 w 3911506"/>
                  <a:gd name="connsiteY0" fmla="*/ 495300 h 841845"/>
                  <a:gd name="connsiteX1" fmla="*/ 1625506 w 3911506"/>
                  <a:gd name="connsiteY1" fmla="*/ 0 h 841845"/>
                  <a:gd name="connsiteX2" fmla="*/ 3911506 w 3911506"/>
                  <a:gd name="connsiteY2" fmla="*/ 327495 h 841845"/>
                  <a:gd name="connsiteX3" fmla="*/ 2305050 w 3911506"/>
                  <a:gd name="connsiteY3" fmla="*/ 841845 h 841845"/>
                  <a:gd name="connsiteX4" fmla="*/ 0 w 3911506"/>
                  <a:gd name="connsiteY4" fmla="*/ 495300 h 841845"/>
                  <a:gd name="connsiteX0" fmla="*/ 0 w 3933731"/>
                  <a:gd name="connsiteY0" fmla="*/ 495300 h 841845"/>
                  <a:gd name="connsiteX1" fmla="*/ 1625506 w 3933731"/>
                  <a:gd name="connsiteY1" fmla="*/ 0 h 841845"/>
                  <a:gd name="connsiteX2" fmla="*/ 3933731 w 3933731"/>
                  <a:gd name="connsiteY2" fmla="*/ 346545 h 841845"/>
                  <a:gd name="connsiteX3" fmla="*/ 2305050 w 3933731"/>
                  <a:gd name="connsiteY3" fmla="*/ 841845 h 841845"/>
                  <a:gd name="connsiteX4" fmla="*/ 0 w 3933731"/>
                  <a:gd name="connsiteY4" fmla="*/ 495300 h 841845"/>
                  <a:gd name="connsiteX0" fmla="*/ 0 w 4406494"/>
                  <a:gd name="connsiteY0" fmla="*/ 405858 h 841845"/>
                  <a:gd name="connsiteX1" fmla="*/ 2098269 w 4406494"/>
                  <a:gd name="connsiteY1" fmla="*/ 0 h 841845"/>
                  <a:gd name="connsiteX2" fmla="*/ 4406494 w 4406494"/>
                  <a:gd name="connsiteY2" fmla="*/ 346545 h 841845"/>
                  <a:gd name="connsiteX3" fmla="*/ 2777813 w 4406494"/>
                  <a:gd name="connsiteY3" fmla="*/ 841845 h 841845"/>
                  <a:gd name="connsiteX4" fmla="*/ 0 w 4406494"/>
                  <a:gd name="connsiteY4" fmla="*/ 405858 h 841845"/>
                  <a:gd name="connsiteX0" fmla="*/ 0 w 4406494"/>
                  <a:gd name="connsiteY0" fmla="*/ 456968 h 892955"/>
                  <a:gd name="connsiteX1" fmla="*/ 1689393 w 4406494"/>
                  <a:gd name="connsiteY1" fmla="*/ 0 h 892955"/>
                  <a:gd name="connsiteX2" fmla="*/ 4406494 w 4406494"/>
                  <a:gd name="connsiteY2" fmla="*/ 397655 h 892955"/>
                  <a:gd name="connsiteX3" fmla="*/ 2777813 w 4406494"/>
                  <a:gd name="connsiteY3" fmla="*/ 892955 h 892955"/>
                  <a:gd name="connsiteX4" fmla="*/ 0 w 4406494"/>
                  <a:gd name="connsiteY4" fmla="*/ 456968 h 89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6494" h="892955">
                    <a:moveTo>
                      <a:pt x="0" y="456968"/>
                    </a:moveTo>
                    <a:lnTo>
                      <a:pt x="1689393" y="0"/>
                    </a:lnTo>
                    <a:lnTo>
                      <a:pt x="4406494" y="397655"/>
                    </a:lnTo>
                    <a:lnTo>
                      <a:pt x="2777813" y="892955"/>
                    </a:lnTo>
                    <a:lnTo>
                      <a:pt x="0" y="456968"/>
                    </a:lnTo>
                    <a:close/>
                  </a:path>
                </a:pathLst>
              </a:custGeom>
              <a:noFill/>
              <a:ln w="952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0" name="Rectangle 89">
            <a:extLst>
              <a:ext uri="{FF2B5EF4-FFF2-40B4-BE49-F238E27FC236}">
                <a16:creationId xmlns:a16="http://schemas.microsoft.com/office/drawing/2014/main" id="{F080AABF-6D76-4E12-BF77-F3C933EC549E}"/>
              </a:ext>
            </a:extLst>
          </p:cNvPr>
          <p:cNvSpPr/>
          <p:nvPr/>
        </p:nvSpPr>
        <p:spPr>
          <a:xfrm>
            <a:off x="0" y="6452571"/>
            <a:ext cx="9143999"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r>
              <a:rPr lang="zh-CN" altLang="en-US" kern="0" dirty="0">
                <a:solidFill>
                  <a:prstClr val="white"/>
                </a:solidFill>
                <a:latin typeface="+mj-lt"/>
              </a:rPr>
              <a:t>→</a:t>
            </a:r>
            <a:r>
              <a:rPr lang="en-US" altLang="zh-CN" kern="0" dirty="0">
                <a:solidFill>
                  <a:prstClr val="white"/>
                </a:solidFill>
                <a:latin typeface="+mj-lt"/>
              </a:rPr>
              <a:t>Significance</a:t>
            </a:r>
            <a:r>
              <a:rPr lang="zh-CN" altLang="en-US" kern="0" dirty="0">
                <a:solidFill>
                  <a:prstClr val="white"/>
                </a:solidFill>
                <a:latin typeface="+mj-lt"/>
              </a:rPr>
              <a:t>→</a:t>
            </a:r>
            <a:r>
              <a:rPr lang="en-US" altLang="zh-CN" kern="0" dirty="0">
                <a:solidFill>
                  <a:prstClr val="white"/>
                </a:solidFill>
                <a:latin typeface="+mj-lt"/>
              </a:rPr>
              <a:t>Solution</a:t>
            </a:r>
            <a:endParaRPr lang="en-AU" kern="0" dirty="0">
              <a:solidFill>
                <a:prstClr val="white"/>
              </a:solidFill>
              <a:latin typeface="+mj-lt"/>
            </a:endParaRPr>
          </a:p>
        </p:txBody>
      </p:sp>
      <p:grpSp>
        <p:nvGrpSpPr>
          <p:cNvPr id="89" name="Group 88">
            <a:extLst>
              <a:ext uri="{FF2B5EF4-FFF2-40B4-BE49-F238E27FC236}">
                <a16:creationId xmlns:a16="http://schemas.microsoft.com/office/drawing/2014/main" id="{9420CA28-4A43-49D7-B4A4-81ECE5C9DC16}"/>
              </a:ext>
            </a:extLst>
          </p:cNvPr>
          <p:cNvGrpSpPr/>
          <p:nvPr/>
        </p:nvGrpSpPr>
        <p:grpSpPr>
          <a:xfrm>
            <a:off x="3770788" y="2657068"/>
            <a:ext cx="1927585" cy="2316129"/>
            <a:chOff x="6334142" y="1910687"/>
            <a:chExt cx="1700475" cy="2043242"/>
          </a:xfrm>
        </p:grpSpPr>
        <p:grpSp>
          <p:nvGrpSpPr>
            <p:cNvPr id="15" name="Group 14">
              <a:extLst>
                <a:ext uri="{FF2B5EF4-FFF2-40B4-BE49-F238E27FC236}">
                  <a16:creationId xmlns:a16="http://schemas.microsoft.com/office/drawing/2014/main" id="{E7FBEDB4-968A-4D79-BD92-CC5FF1B7F251}"/>
                </a:ext>
              </a:extLst>
            </p:cNvPr>
            <p:cNvGrpSpPr/>
            <p:nvPr/>
          </p:nvGrpSpPr>
          <p:grpSpPr>
            <a:xfrm>
              <a:off x="6593912" y="2140526"/>
              <a:ext cx="1275412" cy="1813403"/>
              <a:chOff x="1593004" y="4336789"/>
              <a:chExt cx="1275412" cy="1813403"/>
            </a:xfrm>
          </p:grpSpPr>
          <p:pic>
            <p:nvPicPr>
              <p:cNvPr id="16" name="Picture 15">
                <a:extLst>
                  <a:ext uri="{FF2B5EF4-FFF2-40B4-BE49-F238E27FC236}">
                    <a16:creationId xmlns:a16="http://schemas.microsoft.com/office/drawing/2014/main" id="{6B71E22E-632B-4002-9ADC-74186F4E2947}"/>
                  </a:ext>
                </a:extLst>
              </p:cNvPr>
              <p:cNvPicPr>
                <a:picLocks noChangeAspect="1"/>
              </p:cNvPicPr>
              <p:nvPr/>
            </p:nvPicPr>
            <p:blipFill rotWithShape="1">
              <a:blip r:embed="rId7" cstate="print">
                <a:extLst>
                  <a:ext uri="{BEBA8EAE-BF5A-486C-A8C5-ECC9F3942E4B}">
                    <a14:imgProps xmlns:a14="http://schemas.microsoft.com/office/drawing/2010/main">
                      <a14:imgLayer r:embed="rId8">
                        <a14:imgEffect>
                          <a14:brightnessContrast bright="-30000"/>
                        </a14:imgEffect>
                      </a14:imgLayer>
                    </a14:imgProps>
                  </a:ext>
                  <a:ext uri="{28A0092B-C50C-407E-A947-70E740481C1C}">
                    <a14:useLocalDpi xmlns:a14="http://schemas.microsoft.com/office/drawing/2010/main" val="0"/>
                  </a:ext>
                </a:extLst>
              </a:blip>
              <a:srcRect l="11570" r="14589"/>
              <a:stretch/>
            </p:blipFill>
            <p:spPr>
              <a:xfrm>
                <a:off x="1593004" y="4336789"/>
                <a:ext cx="1228327" cy="1140104"/>
              </a:xfrm>
              <a:prstGeom prst="rect">
                <a:avLst/>
              </a:prstGeom>
              <a:ln>
                <a:solidFill>
                  <a:schemeClr val="tx1"/>
                </a:solidFill>
                <a:prstDash val="dashDot"/>
              </a:ln>
            </p:spPr>
          </p:pic>
          <p:sp>
            <p:nvSpPr>
              <p:cNvPr id="70" name="Rectangle 69">
                <a:extLst>
                  <a:ext uri="{FF2B5EF4-FFF2-40B4-BE49-F238E27FC236}">
                    <a16:creationId xmlns:a16="http://schemas.microsoft.com/office/drawing/2014/main" id="{DAB536A1-F379-42DA-921D-670C0DE1354A}"/>
                  </a:ext>
                </a:extLst>
              </p:cNvPr>
              <p:cNvSpPr/>
              <p:nvPr/>
            </p:nvSpPr>
            <p:spPr>
              <a:xfrm>
                <a:off x="1603953" y="5580012"/>
                <a:ext cx="1264463" cy="570180"/>
              </a:xfrm>
              <a:prstGeom prst="rect">
                <a:avLst/>
              </a:prstGeom>
            </p:spPr>
            <p:txBody>
              <a:bodyPr wrap="none">
                <a:spAutoFit/>
              </a:bodyPr>
              <a:lstStyle/>
              <a:p>
                <a:r>
                  <a:rPr lang="en-US" dirty="0"/>
                  <a:t>The recorded</a:t>
                </a:r>
              </a:p>
              <a:p>
                <a:pPr algn="ctr"/>
                <a:r>
                  <a:rPr lang="en-US" dirty="0"/>
                  <a:t>training data</a:t>
                </a:r>
              </a:p>
            </p:txBody>
          </p:sp>
        </p:grpSp>
        <p:sp>
          <p:nvSpPr>
            <p:cNvPr id="83" name="Rectangle 82">
              <a:extLst>
                <a:ext uri="{FF2B5EF4-FFF2-40B4-BE49-F238E27FC236}">
                  <a16:creationId xmlns:a16="http://schemas.microsoft.com/office/drawing/2014/main" id="{D169D257-044F-4E74-AD36-ABDF55CD86E9}"/>
                </a:ext>
              </a:extLst>
            </p:cNvPr>
            <p:cNvSpPr/>
            <p:nvPr/>
          </p:nvSpPr>
          <p:spPr>
            <a:xfrm>
              <a:off x="7659029" y="3180257"/>
              <a:ext cx="250585" cy="325817"/>
            </a:xfrm>
            <a:prstGeom prst="rect">
              <a:avLst/>
            </a:prstGeom>
          </p:spPr>
          <p:txBody>
            <a:bodyPr wrap="none">
              <a:spAutoFit/>
            </a:bodyPr>
            <a:lstStyle/>
            <a:p>
              <a:r>
                <a:rPr lang="en-US" dirty="0"/>
                <a:t>x</a:t>
              </a:r>
            </a:p>
          </p:txBody>
        </p:sp>
        <p:sp>
          <p:nvSpPr>
            <p:cNvPr id="84" name="Rectangle 83">
              <a:extLst>
                <a:ext uri="{FF2B5EF4-FFF2-40B4-BE49-F238E27FC236}">
                  <a16:creationId xmlns:a16="http://schemas.microsoft.com/office/drawing/2014/main" id="{EAF2B79B-B1C7-4221-8375-FEA5E45F046B}"/>
                </a:ext>
              </a:extLst>
            </p:cNvPr>
            <p:cNvSpPr/>
            <p:nvPr/>
          </p:nvSpPr>
          <p:spPr>
            <a:xfrm>
              <a:off x="6334142" y="1973800"/>
              <a:ext cx="254828" cy="325817"/>
            </a:xfrm>
            <a:prstGeom prst="rect">
              <a:avLst/>
            </a:prstGeom>
          </p:spPr>
          <p:txBody>
            <a:bodyPr wrap="none">
              <a:spAutoFit/>
            </a:bodyPr>
            <a:lstStyle/>
            <a:p>
              <a:r>
                <a:rPr lang="en-US" dirty="0"/>
                <a:t>y</a:t>
              </a:r>
            </a:p>
          </p:txBody>
        </p:sp>
        <p:cxnSp>
          <p:nvCxnSpPr>
            <p:cNvPr id="85" name="Straight Arrow Connector 84">
              <a:extLst>
                <a:ext uri="{FF2B5EF4-FFF2-40B4-BE49-F238E27FC236}">
                  <a16:creationId xmlns:a16="http://schemas.microsoft.com/office/drawing/2014/main" id="{D620FF48-346E-41C0-ABFE-7C37CC57CCED}"/>
                </a:ext>
              </a:extLst>
            </p:cNvPr>
            <p:cNvCxnSpPr>
              <a:cxnSpLocks/>
            </p:cNvCxnSpPr>
            <p:nvPr/>
          </p:nvCxnSpPr>
          <p:spPr>
            <a:xfrm flipV="1">
              <a:off x="6580009" y="3274758"/>
              <a:ext cx="1454608" cy="144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34A5B161-C7CB-4294-9FB6-B6B08E98A211}"/>
                </a:ext>
              </a:extLst>
            </p:cNvPr>
            <p:cNvCxnSpPr>
              <a:cxnSpLocks/>
            </p:cNvCxnSpPr>
            <p:nvPr/>
          </p:nvCxnSpPr>
          <p:spPr>
            <a:xfrm flipV="1">
              <a:off x="6593913" y="1910687"/>
              <a:ext cx="0" cy="13785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132" name="Straight Arrow Connector 131">
            <a:extLst>
              <a:ext uri="{FF2B5EF4-FFF2-40B4-BE49-F238E27FC236}">
                <a16:creationId xmlns:a16="http://schemas.microsoft.com/office/drawing/2014/main" id="{F2F0D176-23FC-4DBB-A78F-DF5139CD7006}"/>
              </a:ext>
            </a:extLst>
          </p:cNvPr>
          <p:cNvCxnSpPr>
            <a:stCxn id="16" idx="3"/>
            <a:endCxn id="65" idx="1"/>
          </p:cNvCxnSpPr>
          <p:nvPr/>
        </p:nvCxnSpPr>
        <p:spPr>
          <a:xfrm flipV="1">
            <a:off x="5457630" y="2508180"/>
            <a:ext cx="797864" cy="1055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FD012380-5785-4742-A746-66DB0350603A}"/>
              </a:ext>
            </a:extLst>
          </p:cNvPr>
          <p:cNvCxnSpPr>
            <a:cxnSpLocks/>
            <a:stCxn id="16" idx="3"/>
            <a:endCxn id="66" idx="1"/>
          </p:cNvCxnSpPr>
          <p:nvPr/>
        </p:nvCxnSpPr>
        <p:spPr>
          <a:xfrm>
            <a:off x="5457630" y="3563789"/>
            <a:ext cx="837727" cy="1521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D863A7B4-C36E-4A0F-BD10-6214F8E0B9EE}"/>
              </a:ext>
            </a:extLst>
          </p:cNvPr>
          <p:cNvCxnSpPr>
            <a:cxnSpLocks/>
            <a:stCxn id="6" idx="3"/>
            <a:endCxn id="16" idx="1"/>
          </p:cNvCxnSpPr>
          <p:nvPr/>
        </p:nvCxnSpPr>
        <p:spPr>
          <a:xfrm flipV="1">
            <a:off x="3160908" y="3563789"/>
            <a:ext cx="904344" cy="1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34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2"/>
                                        </p:tgtEl>
                                        <p:attrNameLst>
                                          <p:attrName>style.visibility</p:attrName>
                                        </p:attrNameLst>
                                      </p:cBhvr>
                                      <p:to>
                                        <p:strVal val="visible"/>
                                      </p:to>
                                    </p:set>
                                    <p:animEffect transition="in" filter="fade">
                                      <p:cBhvr>
                                        <p:cTn id="20" dur="500"/>
                                        <p:tgtEl>
                                          <p:spTgt spid="132"/>
                                        </p:tgtEl>
                                      </p:cBhvr>
                                    </p:animEffect>
                                  </p:childTnLst>
                                </p:cTn>
                              </p:par>
                              <p:par>
                                <p:cTn id="21" presetID="10" presetClass="entr" presetSubtype="0" fill="hold" nodeType="withEffect">
                                  <p:stCondLst>
                                    <p:cond delay="0"/>
                                  </p:stCondLst>
                                  <p:childTnLst>
                                    <p:set>
                                      <p:cBhvr>
                                        <p:cTn id="22" dur="1" fill="hold">
                                          <p:stCondLst>
                                            <p:cond delay="0"/>
                                          </p:stCondLst>
                                        </p:cTn>
                                        <p:tgtEl>
                                          <p:spTgt spid="133"/>
                                        </p:tgtEl>
                                        <p:attrNameLst>
                                          <p:attrName>style.visibility</p:attrName>
                                        </p:attrNameLst>
                                      </p:cBhvr>
                                      <p:to>
                                        <p:strVal val="visible"/>
                                      </p:to>
                                    </p:set>
                                    <p:animEffect transition="in" filter="fade">
                                      <p:cBhvr>
                                        <p:cTn id="23" dur="500"/>
                                        <p:tgtEl>
                                          <p:spTgt spid="13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object&#10;&#10;Description automatically generated">
            <a:extLst>
              <a:ext uri="{FF2B5EF4-FFF2-40B4-BE49-F238E27FC236}">
                <a16:creationId xmlns:a16="http://schemas.microsoft.com/office/drawing/2014/main" id="{4A259D4C-FEB8-45F6-A6AB-1F92B39F4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483" y="2088684"/>
            <a:ext cx="8221154" cy="3822468"/>
          </a:xfrm>
          <a:prstGeom prst="rect">
            <a:avLst/>
          </a:prstGeom>
        </p:spPr>
      </p:pic>
      <p:sp>
        <p:nvSpPr>
          <p:cNvPr id="2" name="标题 1">
            <a:extLst>
              <a:ext uri="{FF2B5EF4-FFF2-40B4-BE49-F238E27FC236}">
                <a16:creationId xmlns:a16="http://schemas.microsoft.com/office/drawing/2014/main" id="{6D8ABCFE-5DF0-4BF3-8926-7682026D33B5}"/>
              </a:ext>
            </a:extLst>
          </p:cNvPr>
          <p:cNvSpPr>
            <a:spLocks noGrp="1"/>
          </p:cNvSpPr>
          <p:nvPr>
            <p:ph type="title"/>
          </p:nvPr>
        </p:nvSpPr>
        <p:spPr>
          <a:xfrm>
            <a:off x="0" y="2"/>
            <a:ext cx="9144000" cy="905164"/>
          </a:xfrm>
        </p:spPr>
        <p:txBody>
          <a:bodyPr/>
          <a:lstStyle/>
          <a:p>
            <a:r>
              <a:rPr lang="en-AU" dirty="0"/>
              <a:t>Experimental Results</a:t>
            </a:r>
            <a:endParaRPr lang="en-US" dirty="0"/>
          </a:p>
        </p:txBody>
      </p:sp>
      <p:sp>
        <p:nvSpPr>
          <p:cNvPr id="12" name="TextBox 11">
            <a:extLst>
              <a:ext uri="{FF2B5EF4-FFF2-40B4-BE49-F238E27FC236}">
                <a16:creationId xmlns:a16="http://schemas.microsoft.com/office/drawing/2014/main" id="{52769CA7-DC28-407F-B795-366D81ED593B}"/>
              </a:ext>
            </a:extLst>
          </p:cNvPr>
          <p:cNvSpPr txBox="1"/>
          <p:nvPr/>
        </p:nvSpPr>
        <p:spPr>
          <a:xfrm>
            <a:off x="385014" y="1327648"/>
            <a:ext cx="8386009" cy="707886"/>
          </a:xfrm>
          <a:prstGeom prst="rect">
            <a:avLst/>
          </a:prstGeom>
          <a:noFill/>
        </p:spPr>
        <p:txBody>
          <a:bodyPr wrap="square" rtlCol="0">
            <a:spAutoFit/>
          </a:bodyPr>
          <a:lstStyle/>
          <a:p>
            <a:pPr marL="342891" indent="-342891" algn="just">
              <a:buFont typeface="Arial" panose="020B0604020202020204" pitchFamily="34" charset="0"/>
              <a:buChar char="•"/>
            </a:pPr>
            <a:r>
              <a:rPr lang="en-US" sz="2000" dirty="0"/>
              <a:t>SMEAR is a 30-miniute-interval weather observation data. </a:t>
            </a:r>
          </a:p>
          <a:p>
            <a:pPr marL="342891" indent="-342891" algn="just">
              <a:buFont typeface="Arial" panose="020B0604020202020204" pitchFamily="34" charset="0"/>
              <a:buChar char="•"/>
            </a:pPr>
            <a:r>
              <a:rPr lang="en-US" sz="2000" dirty="0"/>
              <a:t>The task is to predict the solar-radiation.</a:t>
            </a:r>
          </a:p>
        </p:txBody>
      </p:sp>
      <p:sp>
        <p:nvSpPr>
          <p:cNvPr id="5" name="Rectangle 4">
            <a:extLst>
              <a:ext uri="{FF2B5EF4-FFF2-40B4-BE49-F238E27FC236}">
                <a16:creationId xmlns:a16="http://schemas.microsoft.com/office/drawing/2014/main" id="{AB106351-2AD5-4819-BF8E-6602B3772905}"/>
              </a:ext>
            </a:extLst>
          </p:cNvPr>
          <p:cNvSpPr/>
          <p:nvPr/>
        </p:nvSpPr>
        <p:spPr>
          <a:xfrm>
            <a:off x="5494096" y="4214065"/>
            <a:ext cx="1095172" cy="369332"/>
          </a:xfrm>
          <a:prstGeom prst="rect">
            <a:avLst/>
          </a:prstGeom>
        </p:spPr>
        <p:txBody>
          <a:bodyPr wrap="none">
            <a:spAutoFit/>
          </a:bodyPr>
          <a:lstStyle/>
          <a:p>
            <a:r>
              <a:rPr lang="en-US" dirty="0"/>
              <a:t>real value</a:t>
            </a:r>
          </a:p>
        </p:txBody>
      </p:sp>
      <p:sp>
        <p:nvSpPr>
          <p:cNvPr id="18" name="Rectangle 17">
            <a:extLst>
              <a:ext uri="{FF2B5EF4-FFF2-40B4-BE49-F238E27FC236}">
                <a16:creationId xmlns:a16="http://schemas.microsoft.com/office/drawing/2014/main" id="{A2B3D787-1A9F-47A0-9039-420C761F271A}"/>
              </a:ext>
            </a:extLst>
          </p:cNvPr>
          <p:cNvSpPr/>
          <p:nvPr/>
        </p:nvSpPr>
        <p:spPr>
          <a:xfrm>
            <a:off x="5494096" y="4739640"/>
            <a:ext cx="2102307" cy="646331"/>
          </a:xfrm>
          <a:prstGeom prst="rect">
            <a:avLst/>
          </a:prstGeom>
        </p:spPr>
        <p:txBody>
          <a:bodyPr wrap="none">
            <a:spAutoFit/>
          </a:bodyPr>
          <a:lstStyle/>
          <a:p>
            <a:r>
              <a:rPr lang="en-US" dirty="0"/>
              <a:t>predicted value</a:t>
            </a:r>
          </a:p>
          <a:p>
            <a:r>
              <a:rPr lang="en-US" dirty="0"/>
              <a:t>with fuzz adaptation</a:t>
            </a:r>
          </a:p>
        </p:txBody>
      </p:sp>
      <p:sp>
        <p:nvSpPr>
          <p:cNvPr id="19" name="Rectangle 18">
            <a:extLst>
              <a:ext uri="{FF2B5EF4-FFF2-40B4-BE49-F238E27FC236}">
                <a16:creationId xmlns:a16="http://schemas.microsoft.com/office/drawing/2014/main" id="{ED807E57-7710-418E-9926-1D1CE2803CD5}"/>
              </a:ext>
            </a:extLst>
          </p:cNvPr>
          <p:cNvSpPr/>
          <p:nvPr/>
        </p:nvSpPr>
        <p:spPr>
          <a:xfrm>
            <a:off x="5494097" y="5342942"/>
            <a:ext cx="2851618" cy="646331"/>
          </a:xfrm>
          <a:prstGeom prst="rect">
            <a:avLst/>
          </a:prstGeom>
        </p:spPr>
        <p:txBody>
          <a:bodyPr wrap="square">
            <a:spAutoFit/>
          </a:bodyPr>
          <a:lstStyle/>
          <a:p>
            <a:r>
              <a:rPr lang="en-US" dirty="0"/>
              <a:t>predicted value of machine learning method</a:t>
            </a:r>
          </a:p>
        </p:txBody>
      </p:sp>
      <p:sp>
        <p:nvSpPr>
          <p:cNvPr id="8" name="Rectangle 7">
            <a:extLst>
              <a:ext uri="{FF2B5EF4-FFF2-40B4-BE49-F238E27FC236}">
                <a16:creationId xmlns:a16="http://schemas.microsoft.com/office/drawing/2014/main" id="{01F8C53C-2C83-46CE-9024-63AE4862CEEF}"/>
              </a:ext>
            </a:extLst>
          </p:cNvPr>
          <p:cNvSpPr/>
          <p:nvPr/>
        </p:nvSpPr>
        <p:spPr>
          <a:xfrm>
            <a:off x="0" y="6452571"/>
            <a:ext cx="9143999"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r>
              <a:rPr lang="zh-CN" altLang="en-US" kern="0" dirty="0">
                <a:solidFill>
                  <a:prstClr val="white"/>
                </a:solidFill>
                <a:latin typeface="+mj-lt"/>
              </a:rPr>
              <a:t>→</a:t>
            </a:r>
            <a:r>
              <a:rPr lang="en-US" altLang="zh-CN" kern="0" dirty="0">
                <a:solidFill>
                  <a:prstClr val="white"/>
                </a:solidFill>
                <a:latin typeface="+mj-lt"/>
              </a:rPr>
              <a:t>Significance</a:t>
            </a:r>
            <a:r>
              <a:rPr lang="zh-CN" altLang="en-US" kern="0" dirty="0">
                <a:solidFill>
                  <a:prstClr val="white"/>
                </a:solidFill>
                <a:latin typeface="+mj-lt"/>
              </a:rPr>
              <a:t>→</a:t>
            </a:r>
            <a:r>
              <a:rPr lang="en-US" altLang="zh-CN" kern="0" dirty="0">
                <a:solidFill>
                  <a:prstClr val="white"/>
                </a:solidFill>
                <a:latin typeface="+mj-lt"/>
              </a:rPr>
              <a:t>Solution</a:t>
            </a:r>
            <a:r>
              <a:rPr lang="zh-CN" altLang="en-US" kern="0" dirty="0">
                <a:solidFill>
                  <a:prstClr val="white"/>
                </a:solidFill>
                <a:latin typeface="+mj-lt"/>
              </a:rPr>
              <a:t>→</a:t>
            </a:r>
            <a:r>
              <a:rPr lang="en-US" altLang="zh-CN" kern="0" dirty="0">
                <a:solidFill>
                  <a:prstClr val="white"/>
                </a:solidFill>
                <a:latin typeface="+mj-lt"/>
              </a:rPr>
              <a:t>Evaluation</a:t>
            </a:r>
          </a:p>
        </p:txBody>
      </p:sp>
    </p:spTree>
    <p:extLst>
      <p:ext uri="{BB962C8B-B14F-4D97-AF65-F5344CB8AC3E}">
        <p14:creationId xmlns:p14="http://schemas.microsoft.com/office/powerpoint/2010/main" val="26128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ABCFE-5DF0-4BF3-8926-7682026D33B5}"/>
              </a:ext>
            </a:extLst>
          </p:cNvPr>
          <p:cNvSpPr>
            <a:spLocks noGrp="1"/>
          </p:cNvSpPr>
          <p:nvPr>
            <p:ph type="title"/>
          </p:nvPr>
        </p:nvSpPr>
        <p:spPr>
          <a:xfrm>
            <a:off x="0" y="2"/>
            <a:ext cx="9144000" cy="905164"/>
          </a:xfrm>
        </p:spPr>
        <p:txBody>
          <a:bodyPr/>
          <a:lstStyle/>
          <a:p>
            <a:r>
              <a:rPr lang="en-AU" dirty="0"/>
              <a:t>Experimental Results</a:t>
            </a:r>
            <a:endParaRPr lang="en-US" dirty="0"/>
          </a:p>
        </p:txBody>
      </p:sp>
      <p:sp>
        <p:nvSpPr>
          <p:cNvPr id="8" name="Rectangle 7">
            <a:extLst>
              <a:ext uri="{FF2B5EF4-FFF2-40B4-BE49-F238E27FC236}">
                <a16:creationId xmlns:a16="http://schemas.microsoft.com/office/drawing/2014/main" id="{01F8C53C-2C83-46CE-9024-63AE4862CEEF}"/>
              </a:ext>
            </a:extLst>
          </p:cNvPr>
          <p:cNvSpPr/>
          <p:nvPr/>
        </p:nvSpPr>
        <p:spPr>
          <a:xfrm>
            <a:off x="0" y="6452571"/>
            <a:ext cx="9143999"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r>
              <a:rPr lang="zh-CN" altLang="en-US" kern="0" dirty="0">
                <a:solidFill>
                  <a:prstClr val="white"/>
                </a:solidFill>
                <a:latin typeface="+mj-lt"/>
              </a:rPr>
              <a:t>→</a:t>
            </a:r>
            <a:r>
              <a:rPr lang="en-US" altLang="zh-CN" kern="0" dirty="0">
                <a:solidFill>
                  <a:prstClr val="white"/>
                </a:solidFill>
                <a:latin typeface="+mj-lt"/>
              </a:rPr>
              <a:t>Significance</a:t>
            </a:r>
            <a:r>
              <a:rPr lang="zh-CN" altLang="en-US" kern="0" dirty="0">
                <a:solidFill>
                  <a:prstClr val="white"/>
                </a:solidFill>
                <a:latin typeface="+mj-lt"/>
              </a:rPr>
              <a:t>→</a:t>
            </a:r>
            <a:r>
              <a:rPr lang="en-US" altLang="zh-CN" kern="0" dirty="0">
                <a:solidFill>
                  <a:prstClr val="white"/>
                </a:solidFill>
                <a:latin typeface="+mj-lt"/>
              </a:rPr>
              <a:t>Solution</a:t>
            </a:r>
            <a:r>
              <a:rPr lang="zh-CN" altLang="en-US" kern="0" dirty="0">
                <a:solidFill>
                  <a:prstClr val="white"/>
                </a:solidFill>
                <a:latin typeface="+mj-lt"/>
              </a:rPr>
              <a:t>→</a:t>
            </a:r>
            <a:r>
              <a:rPr lang="en-US" altLang="zh-CN" kern="0" dirty="0">
                <a:solidFill>
                  <a:prstClr val="white"/>
                </a:solidFill>
                <a:latin typeface="+mj-lt"/>
              </a:rPr>
              <a:t>Evaluation</a:t>
            </a:r>
          </a:p>
        </p:txBody>
      </p:sp>
      <p:graphicFrame>
        <p:nvGraphicFramePr>
          <p:cNvPr id="3" name="Table 2">
            <a:extLst>
              <a:ext uri="{FF2B5EF4-FFF2-40B4-BE49-F238E27FC236}">
                <a16:creationId xmlns:a16="http://schemas.microsoft.com/office/drawing/2014/main" id="{42B53108-832D-4EBF-BA23-3B377418467A}"/>
              </a:ext>
            </a:extLst>
          </p:cNvPr>
          <p:cNvGraphicFramePr>
            <a:graphicFrameLocks noGrp="1"/>
          </p:cNvGraphicFramePr>
          <p:nvPr>
            <p:extLst>
              <p:ext uri="{D42A27DB-BD31-4B8C-83A1-F6EECF244321}">
                <p14:modId xmlns:p14="http://schemas.microsoft.com/office/powerpoint/2010/main" val="1078946001"/>
              </p:ext>
            </p:extLst>
          </p:nvPr>
        </p:nvGraphicFramePr>
        <p:xfrm>
          <a:off x="210456" y="1986108"/>
          <a:ext cx="8723086" cy="1188720"/>
        </p:xfrm>
        <a:graphic>
          <a:graphicData uri="http://schemas.openxmlformats.org/drawingml/2006/table">
            <a:tbl>
              <a:tblPr firstRow="1" bandRow="1">
                <a:tableStyleId>{073A0DAA-6AF3-43AB-8588-CEC1D06C72B9}</a:tableStyleId>
              </a:tblPr>
              <a:tblGrid>
                <a:gridCol w="943427">
                  <a:extLst>
                    <a:ext uri="{9D8B030D-6E8A-4147-A177-3AD203B41FA5}">
                      <a16:colId xmlns:a16="http://schemas.microsoft.com/office/drawing/2014/main" val="54203294"/>
                    </a:ext>
                  </a:extLst>
                </a:gridCol>
                <a:gridCol w="1335315">
                  <a:extLst>
                    <a:ext uri="{9D8B030D-6E8A-4147-A177-3AD203B41FA5}">
                      <a16:colId xmlns:a16="http://schemas.microsoft.com/office/drawing/2014/main" val="1775870246"/>
                    </a:ext>
                  </a:extLst>
                </a:gridCol>
                <a:gridCol w="1281101">
                  <a:extLst>
                    <a:ext uri="{9D8B030D-6E8A-4147-A177-3AD203B41FA5}">
                      <a16:colId xmlns:a16="http://schemas.microsoft.com/office/drawing/2014/main" val="2285913885"/>
                    </a:ext>
                  </a:extLst>
                </a:gridCol>
                <a:gridCol w="1424778">
                  <a:extLst>
                    <a:ext uri="{9D8B030D-6E8A-4147-A177-3AD203B41FA5}">
                      <a16:colId xmlns:a16="http://schemas.microsoft.com/office/drawing/2014/main" val="3701356658"/>
                    </a:ext>
                  </a:extLst>
                </a:gridCol>
                <a:gridCol w="1246155">
                  <a:extLst>
                    <a:ext uri="{9D8B030D-6E8A-4147-A177-3AD203B41FA5}">
                      <a16:colId xmlns:a16="http://schemas.microsoft.com/office/drawing/2014/main" val="696193532"/>
                    </a:ext>
                  </a:extLst>
                </a:gridCol>
                <a:gridCol w="1246155">
                  <a:extLst>
                    <a:ext uri="{9D8B030D-6E8A-4147-A177-3AD203B41FA5}">
                      <a16:colId xmlns:a16="http://schemas.microsoft.com/office/drawing/2014/main" val="3252963747"/>
                    </a:ext>
                  </a:extLst>
                </a:gridCol>
                <a:gridCol w="1246155">
                  <a:extLst>
                    <a:ext uri="{9D8B030D-6E8A-4147-A177-3AD203B41FA5}">
                      <a16:colId xmlns:a16="http://schemas.microsoft.com/office/drawing/2014/main" val="2342300867"/>
                    </a:ext>
                  </a:extLst>
                </a:gridCol>
              </a:tblGrid>
              <a:tr h="370840">
                <a:tc>
                  <a:txBody>
                    <a:bodyPr/>
                    <a:lstStyle/>
                    <a:p>
                      <a:pPr algn="ctr"/>
                      <a:endParaRPr lang="en-US" sz="2200" dirty="0"/>
                    </a:p>
                  </a:txBody>
                  <a:tcPr/>
                </a:tc>
                <a:tc>
                  <a:txBody>
                    <a:bodyPr/>
                    <a:lstStyle/>
                    <a:p>
                      <a:pPr algn="ctr"/>
                      <a:r>
                        <a:rPr lang="en-US" sz="2200" b="0" dirty="0"/>
                        <a:t>ORTO</a:t>
                      </a:r>
                    </a:p>
                  </a:txBody>
                  <a:tcPr anchor="ctr"/>
                </a:tc>
                <a:tc>
                  <a:txBody>
                    <a:bodyPr/>
                    <a:lstStyle/>
                    <a:p>
                      <a:pPr algn="ctr"/>
                      <a:r>
                        <a:rPr lang="en-US" sz="2200" b="0" dirty="0"/>
                        <a:t>FIMT</a:t>
                      </a:r>
                    </a:p>
                  </a:txBody>
                  <a:tcPr anchor="ctr"/>
                </a:tc>
                <a:tc>
                  <a:txBody>
                    <a:bodyPr/>
                    <a:lstStyle/>
                    <a:p>
                      <a:pPr algn="ctr"/>
                      <a:r>
                        <a:rPr lang="en-US" sz="2200" b="0" dirty="0" err="1"/>
                        <a:t>metaAMR</a:t>
                      </a:r>
                      <a:endParaRPr lang="en-US" sz="2200" b="0" dirty="0"/>
                    </a:p>
                  </a:txBody>
                  <a:tcPr anchor="ctr"/>
                </a:tc>
                <a:tc>
                  <a:txBody>
                    <a:bodyPr/>
                    <a:lstStyle/>
                    <a:p>
                      <a:pPr algn="ctr"/>
                      <a:r>
                        <a:rPr lang="en-US" sz="2200" b="0" dirty="0"/>
                        <a:t>AMR</a:t>
                      </a:r>
                    </a:p>
                  </a:txBody>
                  <a:tcPr anchor="ctr"/>
                </a:tc>
                <a:tc>
                  <a:txBody>
                    <a:bodyPr/>
                    <a:lstStyle/>
                    <a:p>
                      <a:pPr algn="ctr"/>
                      <a:r>
                        <a:rPr lang="en-US" sz="2200" b="0" dirty="0"/>
                        <a:t>PRE</a:t>
                      </a:r>
                    </a:p>
                  </a:txBody>
                  <a:tcPr anchor="ctr"/>
                </a:tc>
                <a:tc>
                  <a:txBody>
                    <a:bodyPr/>
                    <a:lstStyle/>
                    <a:p>
                      <a:pPr algn="ctr"/>
                      <a:r>
                        <a:rPr lang="en-US" sz="2200" dirty="0"/>
                        <a:t>Our method</a:t>
                      </a:r>
                    </a:p>
                  </a:txBody>
                  <a:tcPr anchor="ctr"/>
                </a:tc>
                <a:extLst>
                  <a:ext uri="{0D108BD9-81ED-4DB2-BD59-A6C34878D82A}">
                    <a16:rowId xmlns:a16="http://schemas.microsoft.com/office/drawing/2014/main" val="3743773686"/>
                  </a:ext>
                </a:extLst>
              </a:tr>
              <a:tr h="370840">
                <a:tc>
                  <a:txBody>
                    <a:bodyPr/>
                    <a:lstStyle/>
                    <a:p>
                      <a:pPr algn="ctr"/>
                      <a:r>
                        <a:rPr lang="en-US" sz="2200" dirty="0"/>
                        <a:t>MAE</a:t>
                      </a:r>
                    </a:p>
                  </a:txBody>
                  <a:tcPr/>
                </a:tc>
                <a:tc>
                  <a:txBody>
                    <a:bodyPr/>
                    <a:lstStyle/>
                    <a:p>
                      <a:pPr algn="ctr"/>
                      <a:r>
                        <a:rPr lang="en-US" sz="2200" dirty="0"/>
                        <a:t>3.39E+01</a:t>
                      </a:r>
                    </a:p>
                  </a:txBody>
                  <a:tcPr/>
                </a:tc>
                <a:tc>
                  <a:txBody>
                    <a:bodyPr/>
                    <a:lstStyle/>
                    <a:p>
                      <a:pPr algn="ctr"/>
                      <a:r>
                        <a:rPr lang="en-US" sz="2200" dirty="0"/>
                        <a:t>2.34E+01</a:t>
                      </a:r>
                    </a:p>
                  </a:txBody>
                  <a:tcPr/>
                </a:tc>
                <a:tc>
                  <a:txBody>
                    <a:bodyPr/>
                    <a:lstStyle/>
                    <a:p>
                      <a:pPr algn="ctr"/>
                      <a:r>
                        <a:rPr lang="en-US" sz="2200" dirty="0"/>
                        <a:t>1.98E+01</a:t>
                      </a:r>
                    </a:p>
                  </a:txBody>
                  <a:tcPr/>
                </a:tc>
                <a:tc>
                  <a:txBody>
                    <a:bodyPr/>
                    <a:lstStyle/>
                    <a:p>
                      <a:pPr algn="ctr"/>
                      <a:r>
                        <a:rPr lang="en-US" sz="2200" dirty="0"/>
                        <a:t>1.44E+01</a:t>
                      </a:r>
                    </a:p>
                  </a:txBody>
                  <a:tcPr/>
                </a:tc>
                <a:tc>
                  <a:txBody>
                    <a:bodyPr/>
                    <a:lstStyle/>
                    <a:p>
                      <a:pPr algn="ctr"/>
                      <a:r>
                        <a:rPr lang="en-US" sz="2200" dirty="0"/>
                        <a:t>3.75E+01</a:t>
                      </a:r>
                    </a:p>
                  </a:txBody>
                  <a:tcPr/>
                </a:tc>
                <a:tc>
                  <a:txBody>
                    <a:bodyPr/>
                    <a:lstStyle/>
                    <a:p>
                      <a:pPr algn="ctr"/>
                      <a:r>
                        <a:rPr lang="en-US" sz="2200" b="1" dirty="0"/>
                        <a:t>1.04E+01</a:t>
                      </a:r>
                    </a:p>
                  </a:txBody>
                  <a:tcPr/>
                </a:tc>
                <a:extLst>
                  <a:ext uri="{0D108BD9-81ED-4DB2-BD59-A6C34878D82A}">
                    <a16:rowId xmlns:a16="http://schemas.microsoft.com/office/drawing/2014/main" val="1463972214"/>
                  </a:ext>
                </a:extLst>
              </a:tr>
            </a:tbl>
          </a:graphicData>
        </a:graphic>
      </p:graphicFrame>
      <p:sp>
        <p:nvSpPr>
          <p:cNvPr id="6" name="Rectangle 5">
            <a:extLst>
              <a:ext uri="{FF2B5EF4-FFF2-40B4-BE49-F238E27FC236}">
                <a16:creationId xmlns:a16="http://schemas.microsoft.com/office/drawing/2014/main" id="{D2BABABE-0C9A-4211-8309-C7AAEAC9FEE4}"/>
              </a:ext>
            </a:extLst>
          </p:cNvPr>
          <p:cNvSpPr/>
          <p:nvPr/>
        </p:nvSpPr>
        <p:spPr>
          <a:xfrm>
            <a:off x="210456" y="1181556"/>
            <a:ext cx="8723087" cy="769441"/>
          </a:xfrm>
          <a:prstGeom prst="rect">
            <a:avLst/>
          </a:prstGeom>
        </p:spPr>
        <p:txBody>
          <a:bodyPr wrap="square">
            <a:spAutoFit/>
          </a:bodyPr>
          <a:lstStyle/>
          <a:p>
            <a:pPr marL="342891" indent="-342891" algn="just">
              <a:buFont typeface="Arial" panose="020B0604020202020204" pitchFamily="34" charset="0"/>
              <a:buChar char="•"/>
            </a:pPr>
            <a:r>
              <a:rPr lang="en-US" sz="2200" dirty="0"/>
              <a:t>Our method compares to other concept drift adaptation methods: using </a:t>
            </a:r>
            <a:r>
              <a:rPr lang="en-US" sz="2200" i="1" dirty="0"/>
              <a:t>Mean Absolute Error </a:t>
            </a:r>
            <a:r>
              <a:rPr lang="en-US" sz="2200" dirty="0"/>
              <a:t>(MAE) as the evaluation metric</a:t>
            </a:r>
          </a:p>
        </p:txBody>
      </p:sp>
      <p:sp>
        <p:nvSpPr>
          <p:cNvPr id="11" name="Rectangle 10">
            <a:extLst>
              <a:ext uri="{FF2B5EF4-FFF2-40B4-BE49-F238E27FC236}">
                <a16:creationId xmlns:a16="http://schemas.microsoft.com/office/drawing/2014/main" id="{EA78ECD1-9623-428B-A1D8-A35F9BB7687A}"/>
              </a:ext>
            </a:extLst>
          </p:cNvPr>
          <p:cNvSpPr/>
          <p:nvPr/>
        </p:nvSpPr>
        <p:spPr>
          <a:xfrm>
            <a:off x="210456" y="3529396"/>
            <a:ext cx="8723085" cy="769441"/>
          </a:xfrm>
          <a:prstGeom prst="rect">
            <a:avLst/>
          </a:prstGeom>
        </p:spPr>
        <p:txBody>
          <a:bodyPr wrap="square">
            <a:spAutoFit/>
          </a:bodyPr>
          <a:lstStyle/>
          <a:p>
            <a:pPr marL="342891" indent="-342891" algn="just">
              <a:buFont typeface="Arial" panose="020B0604020202020204" pitchFamily="34" charset="0"/>
              <a:buChar char="•"/>
            </a:pPr>
            <a:r>
              <a:rPr lang="en-US" sz="2200" dirty="0"/>
              <a:t>Significance test of MAE: Friedman Test and its post-hoc test after Conover (based on five data streams)</a:t>
            </a:r>
          </a:p>
        </p:txBody>
      </p:sp>
      <p:graphicFrame>
        <p:nvGraphicFramePr>
          <p:cNvPr id="7" name="Table 6">
            <a:extLst>
              <a:ext uri="{FF2B5EF4-FFF2-40B4-BE49-F238E27FC236}">
                <a16:creationId xmlns:a16="http://schemas.microsoft.com/office/drawing/2014/main" id="{C769C305-CDC4-4922-98B1-A38F38376AB0}"/>
              </a:ext>
            </a:extLst>
          </p:cNvPr>
          <p:cNvGraphicFramePr>
            <a:graphicFrameLocks noGrp="1"/>
          </p:cNvGraphicFramePr>
          <p:nvPr>
            <p:extLst>
              <p:ext uri="{D42A27DB-BD31-4B8C-83A1-F6EECF244321}">
                <p14:modId xmlns:p14="http://schemas.microsoft.com/office/powerpoint/2010/main" val="3074403669"/>
              </p:ext>
            </p:extLst>
          </p:nvPr>
        </p:nvGraphicFramePr>
        <p:xfrm>
          <a:off x="210456" y="5141024"/>
          <a:ext cx="8723086" cy="853440"/>
        </p:xfrm>
        <a:graphic>
          <a:graphicData uri="http://schemas.openxmlformats.org/drawingml/2006/table">
            <a:tbl>
              <a:tblPr firstRow="1" bandRow="1">
                <a:tableStyleId>{073A0DAA-6AF3-43AB-8588-CEC1D06C72B9}</a:tableStyleId>
              </a:tblPr>
              <a:tblGrid>
                <a:gridCol w="1995715">
                  <a:extLst>
                    <a:ext uri="{9D8B030D-6E8A-4147-A177-3AD203B41FA5}">
                      <a16:colId xmlns:a16="http://schemas.microsoft.com/office/drawing/2014/main" val="443176696"/>
                    </a:ext>
                  </a:extLst>
                </a:gridCol>
                <a:gridCol w="1233715">
                  <a:extLst>
                    <a:ext uri="{9D8B030D-6E8A-4147-A177-3AD203B41FA5}">
                      <a16:colId xmlns:a16="http://schemas.microsoft.com/office/drawing/2014/main" val="1416788241"/>
                    </a:ext>
                  </a:extLst>
                </a:gridCol>
                <a:gridCol w="1335314">
                  <a:extLst>
                    <a:ext uri="{9D8B030D-6E8A-4147-A177-3AD203B41FA5}">
                      <a16:colId xmlns:a16="http://schemas.microsoft.com/office/drawing/2014/main" val="1698644437"/>
                    </a:ext>
                  </a:extLst>
                </a:gridCol>
                <a:gridCol w="1509486">
                  <a:extLst>
                    <a:ext uri="{9D8B030D-6E8A-4147-A177-3AD203B41FA5}">
                      <a16:colId xmlns:a16="http://schemas.microsoft.com/office/drawing/2014/main" val="1743828978"/>
                    </a:ext>
                  </a:extLst>
                </a:gridCol>
                <a:gridCol w="1204685">
                  <a:extLst>
                    <a:ext uri="{9D8B030D-6E8A-4147-A177-3AD203B41FA5}">
                      <a16:colId xmlns:a16="http://schemas.microsoft.com/office/drawing/2014/main" val="331707931"/>
                    </a:ext>
                  </a:extLst>
                </a:gridCol>
                <a:gridCol w="1444171">
                  <a:extLst>
                    <a:ext uri="{9D8B030D-6E8A-4147-A177-3AD203B41FA5}">
                      <a16:colId xmlns:a16="http://schemas.microsoft.com/office/drawing/2014/main" val="183239021"/>
                    </a:ext>
                  </a:extLst>
                </a:gridCol>
              </a:tblGrid>
              <a:tr h="370840">
                <a:tc>
                  <a:txBody>
                    <a:bodyPr/>
                    <a:lstStyle/>
                    <a:p>
                      <a:pPr algn="ctr"/>
                      <a:r>
                        <a:rPr lang="en-US" sz="2200" dirty="0"/>
                        <a:t>Our method to</a:t>
                      </a:r>
                    </a:p>
                  </a:txBody>
                  <a:tcPr/>
                </a:tc>
                <a:tc>
                  <a:txBody>
                    <a:bodyPr/>
                    <a:lstStyle/>
                    <a:p>
                      <a:pPr algn="ctr"/>
                      <a:r>
                        <a:rPr lang="en-US" sz="2200" b="0" dirty="0"/>
                        <a:t>ORTO</a:t>
                      </a:r>
                    </a:p>
                  </a:txBody>
                  <a:tcPr anchor="ctr"/>
                </a:tc>
                <a:tc>
                  <a:txBody>
                    <a:bodyPr/>
                    <a:lstStyle/>
                    <a:p>
                      <a:pPr algn="ctr"/>
                      <a:r>
                        <a:rPr lang="en-US" sz="2200" b="0" dirty="0"/>
                        <a:t>FIMT</a:t>
                      </a:r>
                    </a:p>
                  </a:txBody>
                  <a:tcPr anchor="ctr"/>
                </a:tc>
                <a:tc>
                  <a:txBody>
                    <a:bodyPr/>
                    <a:lstStyle/>
                    <a:p>
                      <a:pPr algn="ctr"/>
                      <a:r>
                        <a:rPr lang="en-US" sz="2200" b="0" dirty="0" err="1"/>
                        <a:t>metaAMR</a:t>
                      </a:r>
                      <a:endParaRPr lang="en-US" sz="2200" b="0" dirty="0"/>
                    </a:p>
                  </a:txBody>
                  <a:tcPr anchor="ctr"/>
                </a:tc>
                <a:tc>
                  <a:txBody>
                    <a:bodyPr/>
                    <a:lstStyle/>
                    <a:p>
                      <a:pPr algn="ctr"/>
                      <a:r>
                        <a:rPr lang="en-US" sz="2200" b="0" dirty="0"/>
                        <a:t>AMR</a:t>
                      </a:r>
                    </a:p>
                  </a:txBody>
                  <a:tcPr anchor="ctr"/>
                </a:tc>
                <a:tc>
                  <a:txBody>
                    <a:bodyPr/>
                    <a:lstStyle/>
                    <a:p>
                      <a:pPr algn="ctr"/>
                      <a:r>
                        <a:rPr lang="en-US" sz="2200" b="0" dirty="0"/>
                        <a:t>PRE</a:t>
                      </a:r>
                    </a:p>
                  </a:txBody>
                  <a:tcPr anchor="ctr"/>
                </a:tc>
                <a:extLst>
                  <a:ext uri="{0D108BD9-81ED-4DB2-BD59-A6C34878D82A}">
                    <a16:rowId xmlns:a16="http://schemas.microsoft.com/office/drawing/2014/main" val="1146823530"/>
                  </a:ext>
                </a:extLst>
              </a:tr>
              <a:tr h="370840">
                <a:tc>
                  <a:txBody>
                    <a:bodyPr/>
                    <a:lstStyle/>
                    <a:p>
                      <a:pPr algn="ctr"/>
                      <a:r>
                        <a:rPr lang="en-US" sz="2200" dirty="0"/>
                        <a:t>P-value</a:t>
                      </a:r>
                    </a:p>
                  </a:txBody>
                  <a:tcPr/>
                </a:tc>
                <a:tc>
                  <a:txBody>
                    <a:bodyPr/>
                    <a:lstStyle/>
                    <a:p>
                      <a:pPr algn="ctr"/>
                      <a:r>
                        <a:rPr lang="en-US" sz="2200" dirty="0"/>
                        <a:t>&lt;0.01**</a:t>
                      </a:r>
                    </a:p>
                  </a:txBody>
                  <a:tcPr/>
                </a:tc>
                <a:tc>
                  <a:txBody>
                    <a:bodyPr/>
                    <a:lstStyle/>
                    <a:p>
                      <a:pPr algn="ctr"/>
                      <a:r>
                        <a:rPr lang="en-US" sz="2200" dirty="0"/>
                        <a:t>0.007**</a:t>
                      </a:r>
                    </a:p>
                  </a:txBody>
                  <a:tcPr/>
                </a:tc>
                <a:tc>
                  <a:txBody>
                    <a:bodyPr/>
                    <a:lstStyle/>
                    <a:p>
                      <a:pPr algn="ctr"/>
                      <a:r>
                        <a:rPr lang="en-US" sz="2200" dirty="0"/>
                        <a:t>0.0898</a:t>
                      </a:r>
                      <a:r>
                        <a:rPr lang="en-US" sz="2200" baseline="30000" dirty="0"/>
                        <a:t>+</a:t>
                      </a:r>
                    </a:p>
                  </a:txBody>
                  <a:tcPr/>
                </a:tc>
                <a:tc>
                  <a:txBody>
                    <a:bodyPr/>
                    <a:lstStyle/>
                    <a:p>
                      <a:pPr algn="ctr"/>
                      <a:r>
                        <a:rPr lang="en-US" sz="2200" dirty="0"/>
                        <a:t>0.0706</a:t>
                      </a:r>
                      <a:r>
                        <a:rPr lang="en-US" sz="2200" baseline="30000" dirty="0"/>
                        <a:t>+</a:t>
                      </a:r>
                    </a:p>
                  </a:txBody>
                  <a:tcPr/>
                </a:tc>
                <a:tc>
                  <a:txBody>
                    <a:bodyPr/>
                    <a:lstStyle/>
                    <a:p>
                      <a:pPr algn="ctr"/>
                      <a:r>
                        <a:rPr lang="en-US" sz="2200" dirty="0"/>
                        <a:t>0.0051**</a:t>
                      </a:r>
                    </a:p>
                  </a:txBody>
                  <a:tcPr/>
                </a:tc>
                <a:extLst>
                  <a:ext uri="{0D108BD9-81ED-4DB2-BD59-A6C34878D82A}">
                    <a16:rowId xmlns:a16="http://schemas.microsoft.com/office/drawing/2014/main" val="2252582553"/>
                  </a:ext>
                </a:extLst>
              </a:tr>
            </a:tbl>
          </a:graphicData>
        </a:graphic>
      </p:graphicFrame>
      <p:graphicFrame>
        <p:nvGraphicFramePr>
          <p:cNvPr id="9" name="Table 8">
            <a:extLst>
              <a:ext uri="{FF2B5EF4-FFF2-40B4-BE49-F238E27FC236}">
                <a16:creationId xmlns:a16="http://schemas.microsoft.com/office/drawing/2014/main" id="{29B25E3D-EEAD-4B99-AB8A-AC813F03FDEF}"/>
              </a:ext>
            </a:extLst>
          </p:cNvPr>
          <p:cNvGraphicFramePr>
            <a:graphicFrameLocks noGrp="1"/>
          </p:cNvGraphicFramePr>
          <p:nvPr>
            <p:extLst>
              <p:ext uri="{D42A27DB-BD31-4B8C-83A1-F6EECF244321}">
                <p14:modId xmlns:p14="http://schemas.microsoft.com/office/powerpoint/2010/main" val="232612502"/>
              </p:ext>
            </p:extLst>
          </p:nvPr>
        </p:nvGraphicFramePr>
        <p:xfrm>
          <a:off x="210456" y="4372864"/>
          <a:ext cx="8723086" cy="426720"/>
        </p:xfrm>
        <a:graphic>
          <a:graphicData uri="http://schemas.openxmlformats.org/drawingml/2006/table">
            <a:tbl>
              <a:tblPr firstRow="1" bandRow="1">
                <a:tableStyleId>{073A0DAA-6AF3-43AB-8588-CEC1D06C72B9}</a:tableStyleId>
              </a:tblPr>
              <a:tblGrid>
                <a:gridCol w="2213430">
                  <a:extLst>
                    <a:ext uri="{9D8B030D-6E8A-4147-A177-3AD203B41FA5}">
                      <a16:colId xmlns:a16="http://schemas.microsoft.com/office/drawing/2014/main" val="3719861911"/>
                    </a:ext>
                  </a:extLst>
                </a:gridCol>
                <a:gridCol w="2771191">
                  <a:extLst>
                    <a:ext uri="{9D8B030D-6E8A-4147-A177-3AD203B41FA5}">
                      <a16:colId xmlns:a16="http://schemas.microsoft.com/office/drawing/2014/main" val="4055222041"/>
                    </a:ext>
                  </a:extLst>
                </a:gridCol>
                <a:gridCol w="3738465">
                  <a:extLst>
                    <a:ext uri="{9D8B030D-6E8A-4147-A177-3AD203B41FA5}">
                      <a16:colId xmlns:a16="http://schemas.microsoft.com/office/drawing/2014/main" val="3145982033"/>
                    </a:ext>
                  </a:extLst>
                </a:gridCol>
              </a:tblGrid>
              <a:tr h="370840">
                <a:tc>
                  <a:txBody>
                    <a:bodyPr/>
                    <a:lstStyle/>
                    <a:p>
                      <a:pPr algn="ctr"/>
                      <a:r>
                        <a:rPr lang="en-US" sz="2200" dirty="0"/>
                        <a:t>Friedman Test</a:t>
                      </a:r>
                    </a:p>
                  </a:txBody>
                  <a:tcPr/>
                </a:tc>
                <a:tc>
                  <a:txBody>
                    <a:bodyPr/>
                    <a:lstStyle/>
                    <a:p>
                      <a:pPr algn="ctr"/>
                      <a:r>
                        <a:rPr lang="en-US" sz="2200" b="0" dirty="0">
                          <a:solidFill>
                            <a:schemeClr val="tx1"/>
                          </a:solidFill>
                        </a:rPr>
                        <a:t>19.6</a:t>
                      </a:r>
                    </a:p>
                  </a:txBody>
                  <a:tcPr anchor="ctr">
                    <a:solidFill>
                      <a:srgbClr val="CBCBC9"/>
                    </a:solidFill>
                  </a:tcPr>
                </a:tc>
                <a:tc>
                  <a:txBody>
                    <a:bodyPr/>
                    <a:lstStyle/>
                    <a:p>
                      <a:pPr algn="ctr"/>
                      <a:r>
                        <a:rPr lang="en-US" sz="2200" b="0" dirty="0">
                          <a:solidFill>
                            <a:schemeClr val="tx1"/>
                          </a:solidFill>
                        </a:rPr>
                        <a:t>0.0065**</a:t>
                      </a:r>
                    </a:p>
                  </a:txBody>
                  <a:tcPr anchor="ctr">
                    <a:solidFill>
                      <a:srgbClr val="CBCBC9"/>
                    </a:solidFill>
                  </a:tcPr>
                </a:tc>
                <a:extLst>
                  <a:ext uri="{0D108BD9-81ED-4DB2-BD59-A6C34878D82A}">
                    <a16:rowId xmlns:a16="http://schemas.microsoft.com/office/drawing/2014/main" val="4280956987"/>
                  </a:ext>
                </a:extLst>
              </a:tr>
            </a:tbl>
          </a:graphicData>
        </a:graphic>
      </p:graphicFrame>
      <p:graphicFrame>
        <p:nvGraphicFramePr>
          <p:cNvPr id="14" name="Table 13">
            <a:extLst>
              <a:ext uri="{FF2B5EF4-FFF2-40B4-BE49-F238E27FC236}">
                <a16:creationId xmlns:a16="http://schemas.microsoft.com/office/drawing/2014/main" id="{2A3BA226-BDA3-496E-855B-7E2153089E6E}"/>
              </a:ext>
            </a:extLst>
          </p:cNvPr>
          <p:cNvGraphicFramePr>
            <a:graphicFrameLocks noGrp="1"/>
          </p:cNvGraphicFramePr>
          <p:nvPr>
            <p:extLst>
              <p:ext uri="{D42A27DB-BD31-4B8C-83A1-F6EECF244321}">
                <p14:modId xmlns:p14="http://schemas.microsoft.com/office/powerpoint/2010/main" val="2884018191"/>
              </p:ext>
            </p:extLst>
          </p:nvPr>
        </p:nvGraphicFramePr>
        <p:xfrm>
          <a:off x="210456" y="4756944"/>
          <a:ext cx="8723086" cy="426720"/>
        </p:xfrm>
        <a:graphic>
          <a:graphicData uri="http://schemas.openxmlformats.org/drawingml/2006/table">
            <a:tbl>
              <a:tblPr firstRow="1" bandRow="1">
                <a:tableStyleId>{073A0DAA-6AF3-43AB-8588-CEC1D06C72B9}</a:tableStyleId>
              </a:tblPr>
              <a:tblGrid>
                <a:gridCol w="8723086">
                  <a:extLst>
                    <a:ext uri="{9D8B030D-6E8A-4147-A177-3AD203B41FA5}">
                      <a16:colId xmlns:a16="http://schemas.microsoft.com/office/drawing/2014/main" val="3719861911"/>
                    </a:ext>
                  </a:extLst>
                </a:gridCol>
              </a:tblGrid>
              <a:tr h="0">
                <a:tc>
                  <a:txBody>
                    <a:bodyPr/>
                    <a:lstStyle/>
                    <a:p>
                      <a:pPr algn="ctr"/>
                      <a:r>
                        <a:rPr lang="en-US" sz="2200" dirty="0"/>
                        <a:t>Friedman- post-hoc test after Conover</a:t>
                      </a:r>
                    </a:p>
                  </a:txBody>
                  <a:tcPr>
                    <a:lnT w="2857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80956987"/>
                  </a:ext>
                </a:extLst>
              </a:tr>
            </a:tbl>
          </a:graphicData>
        </a:graphic>
      </p:graphicFrame>
    </p:spTree>
    <p:extLst>
      <p:ext uri="{BB962C8B-B14F-4D97-AF65-F5344CB8AC3E}">
        <p14:creationId xmlns:p14="http://schemas.microsoft.com/office/powerpoint/2010/main" val="422594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EE6F6F-E4F2-4235-ABD0-CA1E40E207F0}"/>
              </a:ext>
            </a:extLst>
          </p:cNvPr>
          <p:cNvSpPr txBox="1"/>
          <p:nvPr/>
        </p:nvSpPr>
        <p:spPr>
          <a:xfrm>
            <a:off x="0" y="2120952"/>
            <a:ext cx="9144000" cy="2616101"/>
          </a:xfrm>
          <a:prstGeom prst="rect">
            <a:avLst/>
          </a:prstGeom>
          <a:noFill/>
        </p:spPr>
        <p:txBody>
          <a:bodyPr wrap="square" rtlCol="0">
            <a:spAutoFit/>
          </a:bodyPr>
          <a:lstStyle/>
          <a:p>
            <a:pPr algn="ctr">
              <a:spcAft>
                <a:spcPts val="1200"/>
              </a:spcAft>
            </a:pPr>
            <a:r>
              <a:rPr lang="en-US" sz="4800" dirty="0"/>
              <a:t>THANK YOU</a:t>
            </a:r>
          </a:p>
          <a:p>
            <a:pPr algn="ctr">
              <a:spcAft>
                <a:spcPts val="1200"/>
              </a:spcAft>
            </a:pPr>
            <a:r>
              <a:rPr lang="en-US" sz="4800" dirty="0"/>
              <a:t>ANY QUESTIONS?</a:t>
            </a:r>
          </a:p>
          <a:p>
            <a:pPr algn="ctr">
              <a:spcAft>
                <a:spcPts val="1200"/>
              </a:spcAft>
            </a:pPr>
            <a:r>
              <a:rPr lang="en-US" sz="4800" dirty="0"/>
              <a:t>Yiliao.Song@student.uts.edu.au</a:t>
            </a:r>
          </a:p>
        </p:txBody>
      </p:sp>
    </p:spTree>
    <p:extLst>
      <p:ext uri="{BB962C8B-B14F-4D97-AF65-F5344CB8AC3E}">
        <p14:creationId xmlns:p14="http://schemas.microsoft.com/office/powerpoint/2010/main" val="71166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rgbClr val="FFFFFF"/>
                </a:solidFill>
              </a:rPr>
              <a:t>Prediction Tasks</a:t>
            </a:r>
            <a:endParaRPr lang="en-AU" sz="3000" dirty="0">
              <a:latin typeface="+mn-lt"/>
            </a:endParaRPr>
          </a:p>
        </p:txBody>
      </p:sp>
      <p:pic>
        <p:nvPicPr>
          <p:cNvPr id="32" name="Picture 2" descr="https://alssl.askleomedia.com/wp-content/uploads/2007/08/spam_warn.jpg">
            <a:extLst>
              <a:ext uri="{FF2B5EF4-FFF2-40B4-BE49-F238E27FC236}">
                <a16:creationId xmlns:a16="http://schemas.microsoft.com/office/drawing/2014/main" id="{B8DE7FF3-4948-4380-A75B-E3073587D4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7" y="1635061"/>
            <a:ext cx="3787205" cy="359813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creen of a cell phone&#10;&#10;Description automatically generated">
            <a:extLst>
              <a:ext uri="{FF2B5EF4-FFF2-40B4-BE49-F238E27FC236}">
                <a16:creationId xmlns:a16="http://schemas.microsoft.com/office/drawing/2014/main" id="{DDB64FB9-2BA1-4780-840B-FF439EEDCC14}"/>
              </a:ext>
            </a:extLst>
          </p:cNvPr>
          <p:cNvPicPr>
            <a:picLocks noChangeAspect="1"/>
          </p:cNvPicPr>
          <p:nvPr/>
        </p:nvPicPr>
        <p:blipFill rotWithShape="1">
          <a:blip r:embed="rId4">
            <a:extLst>
              <a:ext uri="{28A0092B-C50C-407E-A947-70E740481C1C}">
                <a14:useLocalDpi xmlns:a14="http://schemas.microsoft.com/office/drawing/2010/main" val="0"/>
              </a:ext>
            </a:extLst>
          </a:blip>
          <a:srcRect t="8222" b="28890"/>
          <a:stretch/>
        </p:blipFill>
        <p:spPr>
          <a:xfrm>
            <a:off x="5127669" y="1497761"/>
            <a:ext cx="3460139" cy="3862483"/>
          </a:xfrm>
          <a:prstGeom prst="rect">
            <a:avLst/>
          </a:prstGeom>
        </p:spPr>
      </p:pic>
      <p:pic>
        <p:nvPicPr>
          <p:cNvPr id="35" name="Picture 2" descr="https://alssl.askleomedia.com/wp-content/uploads/2007/08/spam_warn.jpg">
            <a:extLst>
              <a:ext uri="{FF2B5EF4-FFF2-40B4-BE49-F238E27FC236}">
                <a16:creationId xmlns:a16="http://schemas.microsoft.com/office/drawing/2014/main" id="{C11333EA-C073-428E-A985-A8F60EC489DD}"/>
              </a:ext>
            </a:extLst>
          </p:cNvPr>
          <p:cNvPicPr>
            <a:picLocks noChangeAspect="1" noChangeArrowheads="1"/>
          </p:cNvPicPr>
          <p:nvPr/>
        </p:nvPicPr>
        <p:blipFill>
          <a:blip r:embed="rId5" cstate="print">
            <a:duotone>
              <a:prstClr val="black"/>
              <a:schemeClr val="accent3">
                <a:tint val="45000"/>
                <a:satMod val="400000"/>
              </a:schemeClr>
            </a:duotone>
            <a:alphaModFix/>
            <a:extLst>
              <a:ext uri="{BEBA8EAE-BF5A-486C-A8C5-ECC9F3942E4B}">
                <a14:imgProps xmlns:a14="http://schemas.microsoft.com/office/drawing/2010/main">
                  <a14:imgLayer r:embed="rId6">
                    <a14:imgEffect>
                      <a14:brightnessContrast bright="-87000"/>
                    </a14:imgEffect>
                  </a14:imgLayer>
                </a14:imgProps>
              </a:ext>
              <a:ext uri="{28A0092B-C50C-407E-A947-70E740481C1C}">
                <a14:useLocalDpi xmlns:a14="http://schemas.microsoft.com/office/drawing/2010/main" val="0"/>
              </a:ext>
            </a:extLst>
          </a:blip>
          <a:srcRect/>
          <a:stretch>
            <a:fillRect/>
          </a:stretch>
        </p:blipFill>
        <p:spPr bwMode="auto">
          <a:xfrm>
            <a:off x="556197" y="1629932"/>
            <a:ext cx="3787205" cy="359813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Screen of a cell phone&#10;&#10;Description automatically generated">
            <a:extLst>
              <a:ext uri="{FF2B5EF4-FFF2-40B4-BE49-F238E27FC236}">
                <a16:creationId xmlns:a16="http://schemas.microsoft.com/office/drawing/2014/main" id="{E996851D-ED74-402A-8A90-62C39539B380}"/>
              </a:ext>
            </a:extLst>
          </p:cNvPr>
          <p:cNvPicPr>
            <a:picLocks noChangeAspect="1"/>
          </p:cNvPicPr>
          <p:nvPr/>
        </p:nvPicPr>
        <p:blipFill rotWithShape="1">
          <a:blip r:embed="rId7">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brightnessContrast bright="-90000"/>
                    </a14:imgEffect>
                  </a14:imgLayer>
                </a14:imgProps>
              </a:ext>
              <a:ext uri="{28A0092B-C50C-407E-A947-70E740481C1C}">
                <a14:useLocalDpi xmlns:a14="http://schemas.microsoft.com/office/drawing/2010/main" val="0"/>
              </a:ext>
            </a:extLst>
          </a:blip>
          <a:srcRect t="8222" b="28890"/>
          <a:stretch/>
        </p:blipFill>
        <p:spPr>
          <a:xfrm>
            <a:off x="5127669" y="1497761"/>
            <a:ext cx="3460139" cy="3862483"/>
          </a:xfrm>
          <a:prstGeom prst="rect">
            <a:avLst/>
          </a:prstGeom>
        </p:spPr>
      </p:pic>
      <p:cxnSp>
        <p:nvCxnSpPr>
          <p:cNvPr id="6" name="Straight Connector 5">
            <a:extLst>
              <a:ext uri="{FF2B5EF4-FFF2-40B4-BE49-F238E27FC236}">
                <a16:creationId xmlns:a16="http://schemas.microsoft.com/office/drawing/2014/main" id="{E2B7FBB9-B99F-4AB0-ACA8-274A0B5CD49A}"/>
              </a:ext>
            </a:extLst>
          </p:cNvPr>
          <p:cNvCxnSpPr/>
          <p:nvPr/>
        </p:nvCxnSpPr>
        <p:spPr>
          <a:xfrm>
            <a:off x="4740443" y="1299411"/>
            <a:ext cx="0" cy="4319336"/>
          </a:xfrm>
          <a:prstGeom prst="line">
            <a:avLst/>
          </a:prstGeom>
          <a:ln w="47625" cmpd="dbl"/>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ECEDA9D8-F039-457F-8B27-B65960E705EA}"/>
              </a:ext>
            </a:extLst>
          </p:cNvPr>
          <p:cNvSpPr/>
          <p:nvPr/>
        </p:nvSpPr>
        <p:spPr>
          <a:xfrm>
            <a:off x="4074107" y="3244334"/>
            <a:ext cx="995785" cy="369332"/>
          </a:xfrm>
          <a:prstGeom prst="rect">
            <a:avLst/>
          </a:prstGeom>
        </p:spPr>
        <p:txBody>
          <a:bodyPr wrap="none">
            <a:spAutoFit/>
          </a:bodyPr>
          <a:lstStyle/>
          <a:p>
            <a:pPr algn="ctr"/>
            <a:r>
              <a:rPr lang="en-AU" b="1" kern="0" dirty="0">
                <a:solidFill>
                  <a:prstClr val="white"/>
                </a:solidFill>
              </a:rPr>
              <a:t>Problem</a:t>
            </a:r>
          </a:p>
        </p:txBody>
      </p:sp>
      <p:sp>
        <p:nvSpPr>
          <p:cNvPr id="9" name="Rectangle 8">
            <a:extLst>
              <a:ext uri="{FF2B5EF4-FFF2-40B4-BE49-F238E27FC236}">
                <a16:creationId xmlns:a16="http://schemas.microsoft.com/office/drawing/2014/main" id="{610D4624-CE34-4ECB-AA48-BA1C8CAB1C6F}"/>
              </a:ext>
            </a:extLst>
          </p:cNvPr>
          <p:cNvSpPr/>
          <p:nvPr/>
        </p:nvSpPr>
        <p:spPr>
          <a:xfrm>
            <a:off x="0" y="6452571"/>
            <a:ext cx="9143994"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p>
        </p:txBody>
      </p:sp>
    </p:spTree>
    <p:extLst>
      <p:ext uri="{BB962C8B-B14F-4D97-AF65-F5344CB8AC3E}">
        <p14:creationId xmlns:p14="http://schemas.microsoft.com/office/powerpoint/2010/main" val="5691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148D1F2-7236-4847-A4D9-F1BB6D469C1B}"/>
              </a:ext>
            </a:extLst>
          </p:cNvPr>
          <p:cNvGrpSpPr/>
          <p:nvPr/>
        </p:nvGrpSpPr>
        <p:grpSpPr>
          <a:xfrm>
            <a:off x="564367" y="2485460"/>
            <a:ext cx="3229567" cy="2987532"/>
            <a:chOff x="564367" y="2485460"/>
            <a:chExt cx="3229567" cy="2987532"/>
          </a:xfrm>
        </p:grpSpPr>
        <p:sp>
          <p:nvSpPr>
            <p:cNvPr id="54" name="Rectangle: Rounded Corners 53">
              <a:extLst>
                <a:ext uri="{FF2B5EF4-FFF2-40B4-BE49-F238E27FC236}">
                  <a16:creationId xmlns:a16="http://schemas.microsoft.com/office/drawing/2014/main" id="{411D034D-F914-4923-A620-DD38C9688BE5}"/>
                </a:ext>
              </a:extLst>
            </p:cNvPr>
            <p:cNvSpPr/>
            <p:nvPr/>
          </p:nvSpPr>
          <p:spPr>
            <a:xfrm>
              <a:off x="564367" y="2854497"/>
              <a:ext cx="3229567" cy="2618495"/>
            </a:xfrm>
            <a:prstGeom prst="roundRect">
              <a:avLst>
                <a:gd name="adj" fmla="val 8325"/>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C00000"/>
                </a:solidFill>
              </a:endParaRPr>
            </a:p>
          </p:txBody>
        </p:sp>
        <p:sp>
          <p:nvSpPr>
            <p:cNvPr id="4" name="Rectangle 3">
              <a:extLst>
                <a:ext uri="{FF2B5EF4-FFF2-40B4-BE49-F238E27FC236}">
                  <a16:creationId xmlns:a16="http://schemas.microsoft.com/office/drawing/2014/main" id="{E17D72AE-1A57-419F-BCE3-84CAA51762BD}"/>
                </a:ext>
              </a:extLst>
            </p:cNvPr>
            <p:cNvSpPr/>
            <p:nvPr/>
          </p:nvSpPr>
          <p:spPr>
            <a:xfrm>
              <a:off x="973949" y="2485460"/>
              <a:ext cx="2605457" cy="400110"/>
            </a:xfrm>
            <a:prstGeom prst="rect">
              <a:avLst/>
            </a:prstGeom>
          </p:spPr>
          <p:txBody>
            <a:bodyPr wrap="none">
              <a:spAutoFit/>
            </a:bodyPr>
            <a:lstStyle/>
            <a:p>
              <a:pPr algn="ctr"/>
              <a:r>
                <a:rPr lang="en-AU" sz="2000" b="1" dirty="0">
                  <a:solidFill>
                    <a:srgbClr val="C00000"/>
                  </a:solidFill>
                </a:rPr>
                <a:t>Same data distribution</a:t>
              </a:r>
              <a:endParaRPr lang="en-US" sz="2000" b="1" dirty="0">
                <a:solidFill>
                  <a:srgbClr val="C00000"/>
                </a:solidFill>
              </a:endParaRPr>
            </a:p>
          </p:txBody>
        </p:sp>
      </p:grpSp>
      <p:sp>
        <p:nvSpPr>
          <p:cNvPr id="2" name="Title 1"/>
          <p:cNvSpPr>
            <a:spLocks noGrp="1"/>
          </p:cNvSpPr>
          <p:nvPr>
            <p:ph type="title"/>
          </p:nvPr>
        </p:nvSpPr>
        <p:spPr/>
        <p:txBody>
          <a:bodyPr>
            <a:normAutofit/>
          </a:bodyPr>
          <a:lstStyle/>
          <a:p>
            <a:r>
              <a:rPr lang="en-AU" sz="3000" dirty="0">
                <a:latin typeface="+mn-lt"/>
              </a:rPr>
              <a:t>Prediction by Machine Learning</a:t>
            </a:r>
          </a:p>
        </p:txBody>
      </p:sp>
      <p:sp>
        <p:nvSpPr>
          <p:cNvPr id="3" name="内容占位符 4"/>
          <p:cNvSpPr txBox="1">
            <a:spLocks/>
          </p:cNvSpPr>
          <p:nvPr/>
        </p:nvSpPr>
        <p:spPr>
          <a:xfrm>
            <a:off x="199285" y="1084293"/>
            <a:ext cx="8658473" cy="13967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zh-CN" sz="2000" b="1" dirty="0"/>
              <a:t>Machine learning </a:t>
            </a:r>
            <a:r>
              <a:rPr lang="en-US" altLang="zh-CN" sz="2000" dirty="0"/>
              <a:t>is a computational process of discovering patterns from historical information</a:t>
            </a:r>
          </a:p>
          <a:p>
            <a:r>
              <a:rPr lang="en-US" altLang="zh-CN" sz="2000" dirty="0"/>
              <a:t>The overall </a:t>
            </a:r>
            <a:r>
              <a:rPr lang="en-US" altLang="zh-CN" sz="2000" b="1" dirty="0"/>
              <a:t>goal</a:t>
            </a:r>
            <a:r>
              <a:rPr lang="en-US" altLang="zh-CN" sz="2000" dirty="0"/>
              <a:t> of machine learning is to extract useful information from  data and transform it into an understandable structure (knowledge) for </a:t>
            </a:r>
            <a:r>
              <a:rPr lang="en-US" altLang="zh-CN" sz="2000" b="1" dirty="0"/>
              <a:t>further use</a:t>
            </a:r>
            <a:r>
              <a:rPr lang="en-US" altLang="zh-CN" sz="2000" dirty="0"/>
              <a:t>.</a:t>
            </a:r>
            <a:endParaRPr lang="en-AU" altLang="zh-CN" sz="2000" dirty="0"/>
          </a:p>
          <a:p>
            <a:endParaRPr lang="en-US" altLang="zh-CN" sz="2000" dirty="0"/>
          </a:p>
          <a:p>
            <a:endParaRPr lang="en-US" altLang="zh-CN" sz="2000" dirty="0"/>
          </a:p>
        </p:txBody>
      </p:sp>
      <p:grpSp>
        <p:nvGrpSpPr>
          <p:cNvPr id="52" name="Group 51">
            <a:extLst>
              <a:ext uri="{FF2B5EF4-FFF2-40B4-BE49-F238E27FC236}">
                <a16:creationId xmlns:a16="http://schemas.microsoft.com/office/drawing/2014/main" id="{EE0968A9-BC22-4704-B7B4-8164BF71E85A}"/>
              </a:ext>
            </a:extLst>
          </p:cNvPr>
          <p:cNvGrpSpPr/>
          <p:nvPr/>
        </p:nvGrpSpPr>
        <p:grpSpPr>
          <a:xfrm>
            <a:off x="761070" y="3091158"/>
            <a:ext cx="7387858" cy="2381834"/>
            <a:chOff x="761068" y="2417388"/>
            <a:chExt cx="7387857" cy="2381833"/>
          </a:xfrm>
        </p:grpSpPr>
        <p:grpSp>
          <p:nvGrpSpPr>
            <p:cNvPr id="29" name="Group 28">
              <a:extLst>
                <a:ext uri="{FF2B5EF4-FFF2-40B4-BE49-F238E27FC236}">
                  <a16:creationId xmlns:a16="http://schemas.microsoft.com/office/drawing/2014/main" id="{2AEE4747-6AFE-4F66-831F-E11CBF3B471A}"/>
                </a:ext>
              </a:extLst>
            </p:cNvPr>
            <p:cNvGrpSpPr/>
            <p:nvPr/>
          </p:nvGrpSpPr>
          <p:grpSpPr>
            <a:xfrm>
              <a:off x="761068" y="3754477"/>
              <a:ext cx="2836161" cy="1044744"/>
              <a:chOff x="761068" y="3828102"/>
              <a:chExt cx="2836161" cy="1044744"/>
            </a:xfrm>
          </p:grpSpPr>
          <p:sp>
            <p:nvSpPr>
              <p:cNvPr id="20" name="Rectangle 19">
                <a:extLst>
                  <a:ext uri="{FF2B5EF4-FFF2-40B4-BE49-F238E27FC236}">
                    <a16:creationId xmlns:a16="http://schemas.microsoft.com/office/drawing/2014/main" id="{6F9BEB4D-9983-44BE-9F36-83716BC6B09E}"/>
                  </a:ext>
                </a:extLst>
              </p:cNvPr>
              <p:cNvSpPr/>
              <p:nvPr/>
            </p:nvSpPr>
            <p:spPr>
              <a:xfrm>
                <a:off x="1946425" y="3828102"/>
                <a:ext cx="409667" cy="3495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Rectangle 22">
                <a:extLst>
                  <a:ext uri="{FF2B5EF4-FFF2-40B4-BE49-F238E27FC236}">
                    <a16:creationId xmlns:a16="http://schemas.microsoft.com/office/drawing/2014/main" id="{5BA3EE12-B9D1-460D-9462-E2DE00B7D7E0}"/>
                  </a:ext>
                </a:extLst>
              </p:cNvPr>
              <p:cNvSpPr/>
              <p:nvPr/>
            </p:nvSpPr>
            <p:spPr>
              <a:xfrm>
                <a:off x="761068" y="4164960"/>
                <a:ext cx="2836161" cy="707886"/>
              </a:xfrm>
              <a:prstGeom prst="rect">
                <a:avLst/>
              </a:prstGeom>
            </p:spPr>
            <p:txBody>
              <a:bodyPr wrap="none">
                <a:spAutoFit/>
              </a:bodyPr>
              <a:lstStyle/>
              <a:p>
                <a:pPr algn="ctr"/>
                <a:r>
                  <a:rPr lang="en-US" sz="2000" dirty="0"/>
                  <a:t>New data need to predict</a:t>
                </a:r>
              </a:p>
              <a:p>
                <a:pPr algn="ctr"/>
                <a:r>
                  <a:rPr lang="en-US" sz="2000" dirty="0"/>
                  <a:t>(testing data)</a:t>
                </a:r>
              </a:p>
            </p:txBody>
          </p:sp>
        </p:grpSp>
        <p:grpSp>
          <p:nvGrpSpPr>
            <p:cNvPr id="27" name="Group 26">
              <a:extLst>
                <a:ext uri="{FF2B5EF4-FFF2-40B4-BE49-F238E27FC236}">
                  <a16:creationId xmlns:a16="http://schemas.microsoft.com/office/drawing/2014/main" id="{E2E23203-C829-41A4-BEEA-1B0CDB56799E}"/>
                </a:ext>
              </a:extLst>
            </p:cNvPr>
            <p:cNvGrpSpPr/>
            <p:nvPr/>
          </p:nvGrpSpPr>
          <p:grpSpPr>
            <a:xfrm>
              <a:off x="1211411" y="2563581"/>
              <a:ext cx="1995263" cy="467726"/>
              <a:chOff x="1217826" y="2537326"/>
              <a:chExt cx="1995263" cy="467726"/>
            </a:xfrm>
          </p:grpSpPr>
          <p:sp>
            <p:nvSpPr>
              <p:cNvPr id="18" name="Rectangle: Rounded Corners 17">
                <a:extLst>
                  <a:ext uri="{FF2B5EF4-FFF2-40B4-BE49-F238E27FC236}">
                    <a16:creationId xmlns:a16="http://schemas.microsoft.com/office/drawing/2014/main" id="{8C6935A0-09EA-410F-8058-368BDDAA8A35}"/>
                  </a:ext>
                </a:extLst>
              </p:cNvPr>
              <p:cNvSpPr/>
              <p:nvPr/>
            </p:nvSpPr>
            <p:spPr>
              <a:xfrm>
                <a:off x="1217826" y="2537326"/>
                <a:ext cx="1995263" cy="46772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 name="Rectangle 23">
                <a:extLst>
                  <a:ext uri="{FF2B5EF4-FFF2-40B4-BE49-F238E27FC236}">
                    <a16:creationId xmlns:a16="http://schemas.microsoft.com/office/drawing/2014/main" id="{727CA223-E640-47D8-B311-A21879629FF2}"/>
                  </a:ext>
                </a:extLst>
              </p:cNvPr>
              <p:cNvSpPr/>
              <p:nvPr/>
            </p:nvSpPr>
            <p:spPr>
              <a:xfrm>
                <a:off x="1392593" y="2568129"/>
                <a:ext cx="1530162" cy="400110"/>
              </a:xfrm>
              <a:prstGeom prst="rect">
                <a:avLst/>
              </a:prstGeom>
            </p:spPr>
            <p:txBody>
              <a:bodyPr wrap="none">
                <a:spAutoFit/>
              </a:bodyPr>
              <a:lstStyle/>
              <a:p>
                <a:pPr algn="ctr"/>
                <a:r>
                  <a:rPr lang="en-US" sz="2000" dirty="0"/>
                  <a:t>Training data</a:t>
                </a:r>
              </a:p>
            </p:txBody>
          </p:sp>
        </p:grpSp>
        <p:grpSp>
          <p:nvGrpSpPr>
            <p:cNvPr id="28" name="Group 27">
              <a:extLst>
                <a:ext uri="{FF2B5EF4-FFF2-40B4-BE49-F238E27FC236}">
                  <a16:creationId xmlns:a16="http://schemas.microsoft.com/office/drawing/2014/main" id="{D47B3D17-D2E0-4931-B3DD-E4093661C64E}"/>
                </a:ext>
              </a:extLst>
            </p:cNvPr>
            <p:cNvGrpSpPr/>
            <p:nvPr/>
          </p:nvGrpSpPr>
          <p:grpSpPr>
            <a:xfrm>
              <a:off x="5204614" y="2486379"/>
              <a:ext cx="2257555" cy="653493"/>
              <a:chOff x="5204614" y="2486379"/>
              <a:chExt cx="2257555" cy="653493"/>
            </a:xfrm>
          </p:grpSpPr>
          <p:sp>
            <p:nvSpPr>
              <p:cNvPr id="19" name="Oval 18">
                <a:extLst>
                  <a:ext uri="{FF2B5EF4-FFF2-40B4-BE49-F238E27FC236}">
                    <a16:creationId xmlns:a16="http://schemas.microsoft.com/office/drawing/2014/main" id="{2B0E0514-D968-4ED7-949D-E501705ACB68}"/>
                  </a:ext>
                </a:extLst>
              </p:cNvPr>
              <p:cNvSpPr/>
              <p:nvPr/>
            </p:nvSpPr>
            <p:spPr>
              <a:xfrm>
                <a:off x="5204614" y="2486379"/>
                <a:ext cx="653493" cy="65349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 name="Rectangle 24">
                <a:extLst>
                  <a:ext uri="{FF2B5EF4-FFF2-40B4-BE49-F238E27FC236}">
                    <a16:creationId xmlns:a16="http://schemas.microsoft.com/office/drawing/2014/main" id="{FE109CFC-6D1B-4BDA-BE2C-66D90CD0BA5E}"/>
                  </a:ext>
                </a:extLst>
              </p:cNvPr>
              <p:cNvSpPr/>
              <p:nvPr/>
            </p:nvSpPr>
            <p:spPr>
              <a:xfrm>
                <a:off x="5783825" y="2592408"/>
                <a:ext cx="1678344" cy="400110"/>
              </a:xfrm>
              <a:prstGeom prst="rect">
                <a:avLst/>
              </a:prstGeom>
            </p:spPr>
            <p:txBody>
              <a:bodyPr wrap="none">
                <a:spAutoFit/>
              </a:bodyPr>
              <a:lstStyle/>
              <a:p>
                <a:pPr algn="ctr"/>
                <a:r>
                  <a:rPr lang="en-US" sz="2000" dirty="0"/>
                  <a:t>Trained model</a:t>
                </a:r>
              </a:p>
            </p:txBody>
          </p:sp>
        </p:grpSp>
        <p:grpSp>
          <p:nvGrpSpPr>
            <p:cNvPr id="30" name="Group 29">
              <a:extLst>
                <a:ext uri="{FF2B5EF4-FFF2-40B4-BE49-F238E27FC236}">
                  <a16:creationId xmlns:a16="http://schemas.microsoft.com/office/drawing/2014/main" id="{C51822B3-64B0-4E67-AC47-7BFA16767AAC}"/>
                </a:ext>
              </a:extLst>
            </p:cNvPr>
            <p:cNvGrpSpPr/>
            <p:nvPr/>
          </p:nvGrpSpPr>
          <p:grpSpPr>
            <a:xfrm>
              <a:off x="6404280" y="3714815"/>
              <a:ext cx="1744645" cy="809723"/>
              <a:chOff x="6404280" y="3642236"/>
              <a:chExt cx="1744645" cy="809723"/>
            </a:xfrm>
          </p:grpSpPr>
          <p:sp>
            <p:nvSpPr>
              <p:cNvPr id="21" name="Isosceles Triangle 20">
                <a:extLst>
                  <a:ext uri="{FF2B5EF4-FFF2-40B4-BE49-F238E27FC236}">
                    <a16:creationId xmlns:a16="http://schemas.microsoft.com/office/drawing/2014/main" id="{03AF5F8B-ED05-417C-A0D1-6BF11C8097D4}"/>
                  </a:ext>
                </a:extLst>
              </p:cNvPr>
              <p:cNvSpPr/>
              <p:nvPr/>
            </p:nvSpPr>
            <p:spPr>
              <a:xfrm>
                <a:off x="6971198" y="3642236"/>
                <a:ext cx="452753" cy="390304"/>
              </a:xfrm>
              <a:prstGeom prst="triangl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Rectangle 25">
                <a:extLst>
                  <a:ext uri="{FF2B5EF4-FFF2-40B4-BE49-F238E27FC236}">
                    <a16:creationId xmlns:a16="http://schemas.microsoft.com/office/drawing/2014/main" id="{D058D90D-010E-4BD7-AC6C-E401A5EB03FE}"/>
                  </a:ext>
                </a:extLst>
              </p:cNvPr>
              <p:cNvSpPr/>
              <p:nvPr/>
            </p:nvSpPr>
            <p:spPr>
              <a:xfrm>
                <a:off x="6404280" y="4051849"/>
                <a:ext cx="1744645" cy="400110"/>
              </a:xfrm>
              <a:prstGeom prst="rect">
                <a:avLst/>
              </a:prstGeom>
            </p:spPr>
            <p:txBody>
              <a:bodyPr wrap="none">
                <a:spAutoFit/>
              </a:bodyPr>
              <a:lstStyle/>
              <a:p>
                <a:r>
                  <a:rPr lang="en-US" sz="2000" dirty="0"/>
                  <a:t>Predicted label</a:t>
                </a:r>
              </a:p>
            </p:txBody>
          </p:sp>
        </p:grpSp>
        <p:cxnSp>
          <p:nvCxnSpPr>
            <p:cNvPr id="31" name="直线箭头连接符 13">
              <a:extLst>
                <a:ext uri="{FF2B5EF4-FFF2-40B4-BE49-F238E27FC236}">
                  <a16:creationId xmlns:a16="http://schemas.microsoft.com/office/drawing/2014/main" id="{6CE0FCE1-0AED-4E30-A787-F7209A597551}"/>
                </a:ext>
              </a:extLst>
            </p:cNvPr>
            <p:cNvCxnSpPr>
              <a:cxnSpLocks/>
              <a:stCxn id="18" idx="3"/>
              <a:endCxn id="19" idx="2"/>
            </p:cNvCxnSpPr>
            <p:nvPr/>
          </p:nvCxnSpPr>
          <p:spPr>
            <a:xfrm>
              <a:off x="3206674" y="2797444"/>
              <a:ext cx="1997940" cy="15682"/>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cxnSp>
          <p:nvCxnSpPr>
            <p:cNvPr id="34" name="直线箭头连接符 13">
              <a:extLst>
                <a:ext uri="{FF2B5EF4-FFF2-40B4-BE49-F238E27FC236}">
                  <a16:creationId xmlns:a16="http://schemas.microsoft.com/office/drawing/2014/main" id="{E0606538-BB3C-405A-BE78-5246D2F7BB0E}"/>
                </a:ext>
              </a:extLst>
            </p:cNvPr>
            <p:cNvCxnSpPr>
              <a:cxnSpLocks/>
              <a:stCxn id="20" idx="3"/>
              <a:endCxn id="21" idx="1"/>
            </p:cNvCxnSpPr>
            <p:nvPr/>
          </p:nvCxnSpPr>
          <p:spPr>
            <a:xfrm flipV="1">
              <a:off x="2356092" y="3909967"/>
              <a:ext cx="4728294" cy="19309"/>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7354840F-67F7-4DF7-ABA9-2636C2FE2658}"/>
                </a:ext>
              </a:extLst>
            </p:cNvPr>
            <p:cNvSpPr/>
            <p:nvPr/>
          </p:nvSpPr>
          <p:spPr>
            <a:xfrm>
              <a:off x="3748378" y="2417388"/>
              <a:ext cx="1009892" cy="400110"/>
            </a:xfrm>
            <a:prstGeom prst="rect">
              <a:avLst/>
            </a:prstGeom>
          </p:spPr>
          <p:txBody>
            <a:bodyPr wrap="none">
              <a:spAutoFit/>
            </a:bodyPr>
            <a:lstStyle/>
            <a:p>
              <a:pPr algn="ctr"/>
              <a:r>
                <a:rPr lang="en-US" sz="2000" dirty="0"/>
                <a:t>Training</a:t>
              </a:r>
            </a:p>
          </p:txBody>
        </p:sp>
        <p:cxnSp>
          <p:nvCxnSpPr>
            <p:cNvPr id="49" name="Straight Arrow Connector 48">
              <a:extLst>
                <a:ext uri="{FF2B5EF4-FFF2-40B4-BE49-F238E27FC236}">
                  <a16:creationId xmlns:a16="http://schemas.microsoft.com/office/drawing/2014/main" id="{148E9F4B-F9F5-4BF3-B2B6-38DDC06303A1}"/>
                </a:ext>
              </a:extLst>
            </p:cNvPr>
            <p:cNvCxnSpPr>
              <a:cxnSpLocks/>
              <a:stCxn id="19" idx="4"/>
            </p:cNvCxnSpPr>
            <p:nvPr/>
          </p:nvCxnSpPr>
          <p:spPr>
            <a:xfrm>
              <a:off x="5531361" y="3139872"/>
              <a:ext cx="0" cy="762923"/>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B72522BF-1428-4A8E-8B39-615ACDCE66FC}"/>
                </a:ext>
              </a:extLst>
            </p:cNvPr>
            <p:cNvSpPr/>
            <p:nvPr/>
          </p:nvSpPr>
          <p:spPr>
            <a:xfrm>
              <a:off x="5501705" y="3295362"/>
              <a:ext cx="777777" cy="400110"/>
            </a:xfrm>
            <a:prstGeom prst="rect">
              <a:avLst/>
            </a:prstGeom>
          </p:spPr>
          <p:txBody>
            <a:bodyPr wrap="none">
              <a:spAutoFit/>
            </a:bodyPr>
            <a:lstStyle/>
            <a:p>
              <a:pPr algn="ctr"/>
              <a:r>
                <a:rPr lang="en-US" sz="2000" dirty="0"/>
                <a:t>Apply</a:t>
              </a:r>
            </a:p>
          </p:txBody>
        </p:sp>
      </p:grpSp>
      <p:sp>
        <p:nvSpPr>
          <p:cNvPr id="7" name="Rectangle 6">
            <a:extLst>
              <a:ext uri="{FF2B5EF4-FFF2-40B4-BE49-F238E27FC236}">
                <a16:creationId xmlns:a16="http://schemas.microsoft.com/office/drawing/2014/main" id="{875E1EFE-74FA-418D-857E-3FABC02711B6}"/>
              </a:ext>
            </a:extLst>
          </p:cNvPr>
          <p:cNvSpPr/>
          <p:nvPr/>
        </p:nvSpPr>
        <p:spPr>
          <a:xfrm>
            <a:off x="199285" y="5578912"/>
            <a:ext cx="8658473" cy="707886"/>
          </a:xfrm>
          <a:prstGeom prst="rect">
            <a:avLst/>
          </a:prstGeom>
        </p:spPr>
        <p:txBody>
          <a:bodyPr wrap="square">
            <a:spAutoFit/>
          </a:bodyPr>
          <a:lstStyle/>
          <a:p>
            <a:pPr marL="342891" indent="-342891">
              <a:buFont typeface="Arial" panose="020B0604020202020204" pitchFamily="34" charset="0"/>
              <a:buChar char="•"/>
            </a:pPr>
            <a:r>
              <a:rPr lang="en-US" altLang="zh-CN" sz="2000" dirty="0">
                <a:solidFill>
                  <a:prstClr val="black"/>
                </a:solidFill>
              </a:rPr>
              <a:t>A </a:t>
            </a:r>
            <a:r>
              <a:rPr lang="en-US" altLang="zh-CN" sz="2000" b="1" dirty="0">
                <a:solidFill>
                  <a:prstClr val="black"/>
                </a:solidFill>
              </a:rPr>
              <a:t>basic assumption</a:t>
            </a:r>
            <a:r>
              <a:rPr lang="en-US" altLang="zh-CN" sz="2000" dirty="0">
                <a:solidFill>
                  <a:prstClr val="black"/>
                </a:solidFill>
              </a:rPr>
              <a:t> of machine learning is historical data and the new data have the </a:t>
            </a:r>
            <a:r>
              <a:rPr lang="en-US" altLang="zh-CN" sz="2000" b="1" dirty="0">
                <a:solidFill>
                  <a:srgbClr val="C00000"/>
                </a:solidFill>
              </a:rPr>
              <a:t>same distribution</a:t>
            </a:r>
            <a:endParaRPr lang="en-US" sz="2000" dirty="0">
              <a:solidFill>
                <a:srgbClr val="C00000"/>
              </a:solidFill>
            </a:endParaRPr>
          </a:p>
        </p:txBody>
      </p:sp>
      <p:sp>
        <p:nvSpPr>
          <p:cNvPr id="33" name="Rectangle 32">
            <a:extLst>
              <a:ext uri="{FF2B5EF4-FFF2-40B4-BE49-F238E27FC236}">
                <a16:creationId xmlns:a16="http://schemas.microsoft.com/office/drawing/2014/main" id="{E8FEBF00-23A3-41A8-90CC-1734FAEDBEB1}"/>
              </a:ext>
            </a:extLst>
          </p:cNvPr>
          <p:cNvSpPr/>
          <p:nvPr/>
        </p:nvSpPr>
        <p:spPr>
          <a:xfrm>
            <a:off x="0" y="6452571"/>
            <a:ext cx="9143994"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p>
        </p:txBody>
      </p:sp>
    </p:spTree>
    <p:extLst>
      <p:ext uri="{BB962C8B-B14F-4D97-AF65-F5344CB8AC3E}">
        <p14:creationId xmlns:p14="http://schemas.microsoft.com/office/powerpoint/2010/main" val="203755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Data Streams with Evolving Data Distribution</a:t>
            </a:r>
          </a:p>
        </p:txBody>
      </p:sp>
      <p:sp>
        <p:nvSpPr>
          <p:cNvPr id="14" name="内容占位符 4">
            <a:extLst>
              <a:ext uri="{FF2B5EF4-FFF2-40B4-BE49-F238E27FC236}">
                <a16:creationId xmlns:a16="http://schemas.microsoft.com/office/drawing/2014/main" id="{B5A42BFA-43EC-4F48-91A8-6E5AC9B3A46C}"/>
              </a:ext>
            </a:extLst>
          </p:cNvPr>
          <p:cNvSpPr txBox="1">
            <a:spLocks/>
          </p:cNvSpPr>
          <p:nvPr/>
        </p:nvSpPr>
        <p:spPr>
          <a:xfrm>
            <a:off x="235381" y="1096325"/>
            <a:ext cx="8658473" cy="5038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zh-CN" sz="2000" b="1" dirty="0"/>
              <a:t>Stationary setting</a:t>
            </a:r>
            <a:r>
              <a:rPr lang="en-US" altLang="zh-CN" sz="2000" b="1" dirty="0"/>
              <a:t> </a:t>
            </a:r>
            <a:r>
              <a:rPr lang="en-US" altLang="zh-CN" sz="2000" dirty="0"/>
              <a:t> in data sets</a:t>
            </a:r>
          </a:p>
        </p:txBody>
      </p:sp>
      <p:sp>
        <p:nvSpPr>
          <p:cNvPr id="6" name="Rectangle 5">
            <a:extLst>
              <a:ext uri="{FF2B5EF4-FFF2-40B4-BE49-F238E27FC236}">
                <a16:creationId xmlns:a16="http://schemas.microsoft.com/office/drawing/2014/main" id="{8E74F4B0-A2BC-4EDC-8B64-57996E01E9C0}"/>
              </a:ext>
            </a:extLst>
          </p:cNvPr>
          <p:cNvSpPr/>
          <p:nvPr/>
        </p:nvSpPr>
        <p:spPr>
          <a:xfrm>
            <a:off x="241926" y="4247139"/>
            <a:ext cx="8658473" cy="400110"/>
          </a:xfrm>
          <a:prstGeom prst="rect">
            <a:avLst/>
          </a:prstGeom>
        </p:spPr>
        <p:txBody>
          <a:bodyPr wrap="square">
            <a:spAutoFit/>
          </a:bodyPr>
          <a:lstStyle/>
          <a:p>
            <a:pPr marL="342891" indent="-342891">
              <a:buFont typeface="Arial" panose="020B0604020202020204" pitchFamily="34" charset="0"/>
              <a:buChar char="•"/>
            </a:pPr>
            <a:r>
              <a:rPr lang="en-US" altLang="zh-CN" sz="2000" b="1" dirty="0">
                <a:solidFill>
                  <a:prstClr val="black"/>
                </a:solidFill>
              </a:rPr>
              <a:t>Dynamic setting </a:t>
            </a:r>
            <a:r>
              <a:rPr lang="en-US" altLang="zh-CN" sz="2000" dirty="0">
                <a:solidFill>
                  <a:prstClr val="black"/>
                </a:solidFill>
              </a:rPr>
              <a:t>in data streams (Concept drift)</a:t>
            </a:r>
          </a:p>
        </p:txBody>
      </p:sp>
      <p:grpSp>
        <p:nvGrpSpPr>
          <p:cNvPr id="218" name="Group 217">
            <a:extLst>
              <a:ext uri="{FF2B5EF4-FFF2-40B4-BE49-F238E27FC236}">
                <a16:creationId xmlns:a16="http://schemas.microsoft.com/office/drawing/2014/main" id="{3A5A5340-8CC5-4DB6-B5DB-6EE54A801D10}"/>
              </a:ext>
            </a:extLst>
          </p:cNvPr>
          <p:cNvGrpSpPr/>
          <p:nvPr/>
        </p:nvGrpSpPr>
        <p:grpSpPr>
          <a:xfrm>
            <a:off x="883647" y="4434527"/>
            <a:ext cx="7629233" cy="369332"/>
            <a:chOff x="846948" y="4477795"/>
            <a:chExt cx="7629233" cy="369332"/>
          </a:xfrm>
        </p:grpSpPr>
        <p:cxnSp>
          <p:nvCxnSpPr>
            <p:cNvPr id="216" name="Straight Arrow Connector 215">
              <a:extLst>
                <a:ext uri="{FF2B5EF4-FFF2-40B4-BE49-F238E27FC236}">
                  <a16:creationId xmlns:a16="http://schemas.microsoft.com/office/drawing/2014/main" id="{D6BDB2EC-C5A5-4D85-B7F4-20B8B66E5DFB}"/>
                </a:ext>
              </a:extLst>
            </p:cNvPr>
            <p:cNvCxnSpPr/>
            <p:nvPr/>
          </p:nvCxnSpPr>
          <p:spPr>
            <a:xfrm>
              <a:off x="846948" y="4796348"/>
              <a:ext cx="75270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7" name="Rectangle 216">
              <a:extLst>
                <a:ext uri="{FF2B5EF4-FFF2-40B4-BE49-F238E27FC236}">
                  <a16:creationId xmlns:a16="http://schemas.microsoft.com/office/drawing/2014/main" id="{0F0FE6C4-B4FB-4C3C-AF2A-1C4CA6EF47AB}"/>
                </a:ext>
              </a:extLst>
            </p:cNvPr>
            <p:cNvSpPr/>
            <p:nvPr/>
          </p:nvSpPr>
          <p:spPr>
            <a:xfrm>
              <a:off x="7861910" y="4477795"/>
              <a:ext cx="614271" cy="369332"/>
            </a:xfrm>
            <a:prstGeom prst="rect">
              <a:avLst/>
            </a:prstGeom>
          </p:spPr>
          <p:txBody>
            <a:bodyPr wrap="none">
              <a:spAutoFit/>
            </a:bodyPr>
            <a:lstStyle/>
            <a:p>
              <a:r>
                <a:rPr lang="en-US" altLang="zh-CN" dirty="0">
                  <a:solidFill>
                    <a:prstClr val="black"/>
                  </a:solidFill>
                </a:rPr>
                <a:t>time</a:t>
              </a:r>
              <a:endParaRPr lang="en-US" dirty="0"/>
            </a:p>
          </p:txBody>
        </p:sp>
      </p:grpSp>
      <p:sp>
        <p:nvSpPr>
          <p:cNvPr id="219" name="Rectangle 218">
            <a:extLst>
              <a:ext uri="{FF2B5EF4-FFF2-40B4-BE49-F238E27FC236}">
                <a16:creationId xmlns:a16="http://schemas.microsoft.com/office/drawing/2014/main" id="{C01FB386-1AB7-4FD3-8D37-A8C64EF28097}"/>
              </a:ext>
            </a:extLst>
          </p:cNvPr>
          <p:cNvSpPr/>
          <p:nvPr/>
        </p:nvSpPr>
        <p:spPr>
          <a:xfrm>
            <a:off x="574253" y="4644796"/>
            <a:ext cx="343364" cy="369332"/>
          </a:xfrm>
          <a:prstGeom prst="rect">
            <a:avLst/>
          </a:prstGeom>
        </p:spPr>
        <p:txBody>
          <a:bodyPr wrap="none">
            <a:spAutoFit/>
          </a:bodyPr>
          <a:lstStyle/>
          <a:p>
            <a:r>
              <a:rPr lang="en-US" altLang="zh-CN" dirty="0">
                <a:solidFill>
                  <a:prstClr val="black"/>
                </a:solidFill>
              </a:rPr>
              <a:t>…</a:t>
            </a:r>
            <a:endParaRPr lang="en-US" dirty="0"/>
          </a:p>
        </p:txBody>
      </p:sp>
      <p:sp>
        <p:nvSpPr>
          <p:cNvPr id="215" name="Oval 214">
            <a:extLst>
              <a:ext uri="{FF2B5EF4-FFF2-40B4-BE49-F238E27FC236}">
                <a16:creationId xmlns:a16="http://schemas.microsoft.com/office/drawing/2014/main" id="{405FCD2B-B7F2-4143-99F3-6A400B8F6AB9}"/>
              </a:ext>
            </a:extLst>
          </p:cNvPr>
          <p:cNvSpPr/>
          <p:nvPr/>
        </p:nvSpPr>
        <p:spPr>
          <a:xfrm>
            <a:off x="1041640" y="482946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D07319E-FEC1-4A27-BA82-C61F4209A72B}"/>
              </a:ext>
            </a:extLst>
          </p:cNvPr>
          <p:cNvSpPr/>
          <p:nvPr/>
        </p:nvSpPr>
        <p:spPr>
          <a:xfrm>
            <a:off x="1368078" y="482946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CB0AA749-87A9-44A0-ACA9-A173A265B648}"/>
              </a:ext>
            </a:extLst>
          </p:cNvPr>
          <p:cNvSpPr/>
          <p:nvPr/>
        </p:nvSpPr>
        <p:spPr>
          <a:xfrm>
            <a:off x="2347392" y="4829462"/>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178AB849-A43A-4474-AF96-86FAD2735FF3}"/>
              </a:ext>
            </a:extLst>
          </p:cNvPr>
          <p:cNvSpPr/>
          <p:nvPr/>
        </p:nvSpPr>
        <p:spPr>
          <a:xfrm>
            <a:off x="1694516" y="4829462"/>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B4ABC734-CCB5-407D-B1A7-9289EC7473B1}"/>
              </a:ext>
            </a:extLst>
          </p:cNvPr>
          <p:cNvSpPr/>
          <p:nvPr/>
        </p:nvSpPr>
        <p:spPr>
          <a:xfrm>
            <a:off x="2673830" y="4829462"/>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59198833-8AA3-40B6-9E77-1F56F2DA63E0}"/>
              </a:ext>
            </a:extLst>
          </p:cNvPr>
          <p:cNvSpPr/>
          <p:nvPr/>
        </p:nvSpPr>
        <p:spPr>
          <a:xfrm>
            <a:off x="3000268" y="482946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96E3868C-0C37-4DCF-B634-0BE263B010BE}"/>
              </a:ext>
            </a:extLst>
          </p:cNvPr>
          <p:cNvSpPr/>
          <p:nvPr/>
        </p:nvSpPr>
        <p:spPr>
          <a:xfrm>
            <a:off x="2020954" y="482946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Arrow Connector 249">
            <a:extLst>
              <a:ext uri="{FF2B5EF4-FFF2-40B4-BE49-F238E27FC236}">
                <a16:creationId xmlns:a16="http://schemas.microsoft.com/office/drawing/2014/main" id="{252D0E26-0CD2-45E9-9CDE-233F71135405}"/>
              </a:ext>
            </a:extLst>
          </p:cNvPr>
          <p:cNvCxnSpPr/>
          <p:nvPr/>
        </p:nvCxnSpPr>
        <p:spPr>
          <a:xfrm>
            <a:off x="2076961" y="5033557"/>
            <a:ext cx="0" cy="237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5" name="Rectangle 254">
            <a:extLst>
              <a:ext uri="{FF2B5EF4-FFF2-40B4-BE49-F238E27FC236}">
                <a16:creationId xmlns:a16="http://schemas.microsoft.com/office/drawing/2014/main" id="{6202CC25-9E8C-45EF-ADEC-06D270255E99}"/>
              </a:ext>
            </a:extLst>
          </p:cNvPr>
          <p:cNvSpPr/>
          <p:nvPr/>
        </p:nvSpPr>
        <p:spPr>
          <a:xfrm>
            <a:off x="574253" y="5231897"/>
            <a:ext cx="2704933" cy="923330"/>
          </a:xfrm>
          <a:prstGeom prst="rect">
            <a:avLst/>
          </a:prstGeom>
        </p:spPr>
        <p:txBody>
          <a:bodyPr wrap="square">
            <a:spAutoFit/>
          </a:bodyPr>
          <a:lstStyle/>
          <a:p>
            <a:pPr algn="ctr"/>
            <a:r>
              <a:rPr lang="en-US" dirty="0"/>
              <a:t>A sample of </a:t>
            </a:r>
            <a:r>
              <a:rPr lang="en-US" i="1" dirty="0"/>
              <a:t>population following pattern 1</a:t>
            </a:r>
          </a:p>
          <a:p>
            <a:pPr algn="ctr"/>
            <a:r>
              <a:rPr lang="en-US" dirty="0"/>
              <a:t>(Concept 1)</a:t>
            </a:r>
          </a:p>
        </p:txBody>
      </p:sp>
      <p:sp>
        <p:nvSpPr>
          <p:cNvPr id="225" name="Oval 224">
            <a:extLst>
              <a:ext uri="{FF2B5EF4-FFF2-40B4-BE49-F238E27FC236}">
                <a16:creationId xmlns:a16="http://schemas.microsoft.com/office/drawing/2014/main" id="{7CC14357-5D39-4A67-B375-3F4FBE77DBDF}"/>
              </a:ext>
            </a:extLst>
          </p:cNvPr>
          <p:cNvSpPr/>
          <p:nvPr/>
        </p:nvSpPr>
        <p:spPr>
          <a:xfrm>
            <a:off x="3653144" y="516283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50158D65-485A-439C-B437-758883FFCA82}"/>
              </a:ext>
            </a:extLst>
          </p:cNvPr>
          <p:cNvSpPr/>
          <p:nvPr/>
        </p:nvSpPr>
        <p:spPr>
          <a:xfrm>
            <a:off x="4306020" y="516283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13C05B9F-86B3-42BB-8F2C-84982CE2C5B0}"/>
              </a:ext>
            </a:extLst>
          </p:cNvPr>
          <p:cNvSpPr/>
          <p:nvPr/>
        </p:nvSpPr>
        <p:spPr>
          <a:xfrm>
            <a:off x="4958896" y="516283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4E55B61-C73D-49B2-AB44-222FDB71A056}"/>
              </a:ext>
            </a:extLst>
          </p:cNvPr>
          <p:cNvSpPr/>
          <p:nvPr/>
        </p:nvSpPr>
        <p:spPr>
          <a:xfrm>
            <a:off x="5611772" y="516283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022359A1-1C70-4116-AB20-227009929CED}"/>
              </a:ext>
            </a:extLst>
          </p:cNvPr>
          <p:cNvSpPr/>
          <p:nvPr/>
        </p:nvSpPr>
        <p:spPr>
          <a:xfrm>
            <a:off x="3326706" y="516283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0D521A46-C922-4573-A32F-BD00C0A69AF7}"/>
              </a:ext>
            </a:extLst>
          </p:cNvPr>
          <p:cNvSpPr/>
          <p:nvPr/>
        </p:nvSpPr>
        <p:spPr>
          <a:xfrm>
            <a:off x="5938210" y="516283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DC5A100E-9DA8-4DA2-BDC7-6A2ADAD86DA4}"/>
              </a:ext>
            </a:extLst>
          </p:cNvPr>
          <p:cNvSpPr/>
          <p:nvPr/>
        </p:nvSpPr>
        <p:spPr>
          <a:xfrm>
            <a:off x="3979582" y="516283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21BCC1AE-9128-4799-9104-182736626AED}"/>
              </a:ext>
            </a:extLst>
          </p:cNvPr>
          <p:cNvSpPr/>
          <p:nvPr/>
        </p:nvSpPr>
        <p:spPr>
          <a:xfrm>
            <a:off x="4632458" y="516283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1B475FA1-552B-48A2-9BC1-D5455AB4611C}"/>
              </a:ext>
            </a:extLst>
          </p:cNvPr>
          <p:cNvSpPr/>
          <p:nvPr/>
        </p:nvSpPr>
        <p:spPr>
          <a:xfrm>
            <a:off x="5285334" y="516283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Arrow Connector 250">
            <a:extLst>
              <a:ext uri="{FF2B5EF4-FFF2-40B4-BE49-F238E27FC236}">
                <a16:creationId xmlns:a16="http://schemas.microsoft.com/office/drawing/2014/main" id="{8B253C52-074D-48F7-A770-19BD425443B8}"/>
              </a:ext>
            </a:extLst>
          </p:cNvPr>
          <p:cNvCxnSpPr/>
          <p:nvPr/>
        </p:nvCxnSpPr>
        <p:spPr>
          <a:xfrm>
            <a:off x="4688601" y="5381913"/>
            <a:ext cx="0" cy="237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7" name="Rectangle 256">
            <a:extLst>
              <a:ext uri="{FF2B5EF4-FFF2-40B4-BE49-F238E27FC236}">
                <a16:creationId xmlns:a16="http://schemas.microsoft.com/office/drawing/2014/main" id="{DC9BB27A-0320-4D53-AFCF-8C23480E73C0}"/>
              </a:ext>
            </a:extLst>
          </p:cNvPr>
          <p:cNvSpPr/>
          <p:nvPr/>
        </p:nvSpPr>
        <p:spPr>
          <a:xfrm>
            <a:off x="4131010" y="5583917"/>
            <a:ext cx="1132618" cy="369332"/>
          </a:xfrm>
          <a:prstGeom prst="rect">
            <a:avLst/>
          </a:prstGeom>
        </p:spPr>
        <p:txBody>
          <a:bodyPr wrap="none">
            <a:spAutoFit/>
          </a:bodyPr>
          <a:lstStyle/>
          <a:p>
            <a:r>
              <a:rPr lang="en-US" dirty="0"/>
              <a:t>Concept 2</a:t>
            </a:r>
          </a:p>
        </p:txBody>
      </p:sp>
      <p:sp>
        <p:nvSpPr>
          <p:cNvPr id="229" name="Oval 228">
            <a:extLst>
              <a:ext uri="{FF2B5EF4-FFF2-40B4-BE49-F238E27FC236}">
                <a16:creationId xmlns:a16="http://schemas.microsoft.com/office/drawing/2014/main" id="{ABA43FD7-C961-40C4-93BF-6D01672E6818}"/>
              </a:ext>
            </a:extLst>
          </p:cNvPr>
          <p:cNvSpPr/>
          <p:nvPr/>
        </p:nvSpPr>
        <p:spPr>
          <a:xfrm>
            <a:off x="6591086" y="5553363"/>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BBC5FA82-54D5-4C72-B4DF-8B614CEF387C}"/>
              </a:ext>
            </a:extLst>
          </p:cNvPr>
          <p:cNvSpPr/>
          <p:nvPr/>
        </p:nvSpPr>
        <p:spPr>
          <a:xfrm>
            <a:off x="7570398" y="5553363"/>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96081D0D-724D-47EC-80F3-B1F5CE41DCE4}"/>
              </a:ext>
            </a:extLst>
          </p:cNvPr>
          <p:cNvSpPr/>
          <p:nvPr/>
        </p:nvSpPr>
        <p:spPr>
          <a:xfrm>
            <a:off x="6264648" y="555336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FADD7572-778C-4248-A34C-ED2B6C343A5C}"/>
              </a:ext>
            </a:extLst>
          </p:cNvPr>
          <p:cNvSpPr/>
          <p:nvPr/>
        </p:nvSpPr>
        <p:spPr>
          <a:xfrm>
            <a:off x="6917524" y="5553363"/>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8A0A3C7C-D4C5-442A-AFB6-7E2F8D05E70B}"/>
              </a:ext>
            </a:extLst>
          </p:cNvPr>
          <p:cNvSpPr/>
          <p:nvPr/>
        </p:nvSpPr>
        <p:spPr>
          <a:xfrm>
            <a:off x="7243962" y="555336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Arrow Connector 251">
            <a:extLst>
              <a:ext uri="{FF2B5EF4-FFF2-40B4-BE49-F238E27FC236}">
                <a16:creationId xmlns:a16="http://schemas.microsoft.com/office/drawing/2014/main" id="{93A40F95-376E-42B0-AD3C-0AFE0B897C6B}"/>
              </a:ext>
            </a:extLst>
          </p:cNvPr>
          <p:cNvCxnSpPr/>
          <p:nvPr/>
        </p:nvCxnSpPr>
        <p:spPr>
          <a:xfrm>
            <a:off x="6980883" y="5769991"/>
            <a:ext cx="0" cy="237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8" name="Rectangle 257">
            <a:extLst>
              <a:ext uri="{FF2B5EF4-FFF2-40B4-BE49-F238E27FC236}">
                <a16:creationId xmlns:a16="http://schemas.microsoft.com/office/drawing/2014/main" id="{D4525EE8-C7BB-41FA-A5DC-0B942343AF64}"/>
              </a:ext>
            </a:extLst>
          </p:cNvPr>
          <p:cNvSpPr/>
          <p:nvPr/>
        </p:nvSpPr>
        <p:spPr>
          <a:xfrm>
            <a:off x="6414574" y="5942991"/>
            <a:ext cx="1132618" cy="369332"/>
          </a:xfrm>
          <a:prstGeom prst="rect">
            <a:avLst/>
          </a:prstGeom>
        </p:spPr>
        <p:txBody>
          <a:bodyPr wrap="none">
            <a:spAutoFit/>
          </a:bodyPr>
          <a:lstStyle/>
          <a:p>
            <a:r>
              <a:rPr lang="en-US" dirty="0"/>
              <a:t>Concept 3</a:t>
            </a:r>
          </a:p>
        </p:txBody>
      </p:sp>
      <p:sp>
        <p:nvSpPr>
          <p:cNvPr id="263" name="Rectangle 262">
            <a:extLst>
              <a:ext uri="{FF2B5EF4-FFF2-40B4-BE49-F238E27FC236}">
                <a16:creationId xmlns:a16="http://schemas.microsoft.com/office/drawing/2014/main" id="{BA55D99F-2A9B-4E69-AAC1-6D1BE53B553D}"/>
              </a:ext>
            </a:extLst>
          </p:cNvPr>
          <p:cNvSpPr/>
          <p:nvPr/>
        </p:nvSpPr>
        <p:spPr>
          <a:xfrm>
            <a:off x="7806440" y="5352086"/>
            <a:ext cx="343364" cy="369332"/>
          </a:xfrm>
          <a:prstGeom prst="rect">
            <a:avLst/>
          </a:prstGeom>
        </p:spPr>
        <p:txBody>
          <a:bodyPr wrap="none">
            <a:spAutoFit/>
          </a:bodyPr>
          <a:lstStyle/>
          <a:p>
            <a:r>
              <a:rPr lang="en-US" altLang="zh-CN" dirty="0">
                <a:solidFill>
                  <a:prstClr val="black"/>
                </a:solidFill>
              </a:rPr>
              <a:t>…</a:t>
            </a:r>
            <a:endParaRPr lang="en-US" dirty="0"/>
          </a:p>
        </p:txBody>
      </p:sp>
      <p:grpSp>
        <p:nvGrpSpPr>
          <p:cNvPr id="3" name="Group 2">
            <a:extLst>
              <a:ext uri="{FF2B5EF4-FFF2-40B4-BE49-F238E27FC236}">
                <a16:creationId xmlns:a16="http://schemas.microsoft.com/office/drawing/2014/main" id="{A3280487-4CB0-4031-AED6-6FAEFEDE06F8}"/>
              </a:ext>
            </a:extLst>
          </p:cNvPr>
          <p:cNvGrpSpPr/>
          <p:nvPr/>
        </p:nvGrpSpPr>
        <p:grpSpPr>
          <a:xfrm>
            <a:off x="405734" y="1873258"/>
            <a:ext cx="2759485" cy="2304520"/>
            <a:chOff x="360545" y="2278691"/>
            <a:chExt cx="2759485" cy="2304518"/>
          </a:xfrm>
        </p:grpSpPr>
        <p:grpSp>
          <p:nvGrpSpPr>
            <p:cNvPr id="11" name="Group 10">
              <a:extLst>
                <a:ext uri="{FF2B5EF4-FFF2-40B4-BE49-F238E27FC236}">
                  <a16:creationId xmlns:a16="http://schemas.microsoft.com/office/drawing/2014/main" id="{9BDBF96C-A720-49C8-8A67-9BF8B17FB6F0}"/>
                </a:ext>
              </a:extLst>
            </p:cNvPr>
            <p:cNvGrpSpPr/>
            <p:nvPr/>
          </p:nvGrpSpPr>
          <p:grpSpPr>
            <a:xfrm>
              <a:off x="664547" y="2278691"/>
              <a:ext cx="2130652" cy="1684422"/>
              <a:chOff x="664547" y="1941807"/>
              <a:chExt cx="2130652" cy="1684422"/>
            </a:xfrm>
          </p:grpSpPr>
          <p:sp>
            <p:nvSpPr>
              <p:cNvPr id="7" name="Rectangle 6">
                <a:extLst>
                  <a:ext uri="{FF2B5EF4-FFF2-40B4-BE49-F238E27FC236}">
                    <a16:creationId xmlns:a16="http://schemas.microsoft.com/office/drawing/2014/main" id="{49EA5173-4D1F-41DD-A57C-BD532FE88146}"/>
                  </a:ext>
                </a:extLst>
              </p:cNvPr>
              <p:cNvSpPr/>
              <p:nvPr/>
            </p:nvSpPr>
            <p:spPr>
              <a:xfrm>
                <a:off x="664547" y="1946292"/>
                <a:ext cx="2130652" cy="1679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DF8B411-16C6-475A-A143-F779599F8DF4}"/>
                  </a:ext>
                </a:extLst>
              </p:cNvPr>
              <p:cNvSpPr/>
              <p:nvPr/>
            </p:nvSpPr>
            <p:spPr>
              <a:xfrm>
                <a:off x="1308234" y="2282466"/>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71BDE7-9945-4491-8D19-90A9B0C19935}"/>
                  </a:ext>
                </a:extLst>
              </p:cNvPr>
              <p:cNvSpPr/>
              <p:nvPr/>
            </p:nvSpPr>
            <p:spPr>
              <a:xfrm>
                <a:off x="2336935" y="2448787"/>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0C14A6-81E3-4877-BB21-8797AE564A69}"/>
                  </a:ext>
                </a:extLst>
              </p:cNvPr>
              <p:cNvSpPr/>
              <p:nvPr/>
            </p:nvSpPr>
            <p:spPr>
              <a:xfrm>
                <a:off x="1514776" y="284588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1336DF0-3D19-43E0-942D-39F2E531C2D6}"/>
                  </a:ext>
                </a:extLst>
              </p:cNvPr>
              <p:cNvSpPr/>
              <p:nvPr/>
            </p:nvSpPr>
            <p:spPr>
              <a:xfrm>
                <a:off x="1775743" y="2886407"/>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11EBFC3-AC73-45F0-A56A-5741B44296AA}"/>
                  </a:ext>
                </a:extLst>
              </p:cNvPr>
              <p:cNvSpPr/>
              <p:nvPr/>
            </p:nvSpPr>
            <p:spPr>
              <a:xfrm>
                <a:off x="1506285" y="226501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9BF65-8F14-4DE6-935D-CF8F9AFD4054}"/>
                  </a:ext>
                </a:extLst>
              </p:cNvPr>
              <p:cNvSpPr/>
              <p:nvPr/>
            </p:nvSpPr>
            <p:spPr>
              <a:xfrm>
                <a:off x="855044" y="329512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A8C64F9-4951-4408-B03C-C26174F5B4E3}"/>
                  </a:ext>
                </a:extLst>
              </p:cNvPr>
              <p:cNvSpPr/>
              <p:nvPr/>
            </p:nvSpPr>
            <p:spPr>
              <a:xfrm>
                <a:off x="1182907" y="270310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EC5B575-EF62-46BC-ADB5-7577C8C35CBF}"/>
                  </a:ext>
                </a:extLst>
              </p:cNvPr>
              <p:cNvSpPr/>
              <p:nvPr/>
            </p:nvSpPr>
            <p:spPr>
              <a:xfrm>
                <a:off x="1500740" y="325690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EC90C0D-3348-48D2-B6E9-D766FFAABB1A}"/>
                  </a:ext>
                </a:extLst>
              </p:cNvPr>
              <p:cNvSpPr/>
              <p:nvPr/>
            </p:nvSpPr>
            <p:spPr>
              <a:xfrm>
                <a:off x="2141419" y="268175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633F9C1-B257-4515-BB24-E60D797F72D5}"/>
                  </a:ext>
                </a:extLst>
              </p:cNvPr>
              <p:cNvSpPr/>
              <p:nvPr/>
            </p:nvSpPr>
            <p:spPr>
              <a:xfrm>
                <a:off x="2141419" y="313518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1EC408-D44B-4E2A-816E-71E60F4ED5CD}"/>
                  </a:ext>
                </a:extLst>
              </p:cNvPr>
              <p:cNvSpPr/>
              <p:nvPr/>
            </p:nvSpPr>
            <p:spPr>
              <a:xfrm>
                <a:off x="2330918" y="340340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A6500C9-F257-4473-9641-6E297857D561}"/>
                  </a:ext>
                </a:extLst>
              </p:cNvPr>
              <p:cNvSpPr/>
              <p:nvPr/>
            </p:nvSpPr>
            <p:spPr>
              <a:xfrm>
                <a:off x="2468309" y="2671491"/>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A81DF65-EC3E-4A8E-9A50-B9DD775DC35C}"/>
                  </a:ext>
                </a:extLst>
              </p:cNvPr>
              <p:cNvSpPr/>
              <p:nvPr/>
            </p:nvSpPr>
            <p:spPr>
              <a:xfrm>
                <a:off x="849969" y="2290018"/>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DF09C8B-6873-4188-8C1C-17D317A3B80C}"/>
                  </a:ext>
                </a:extLst>
              </p:cNvPr>
              <p:cNvSpPr/>
              <p:nvPr/>
            </p:nvSpPr>
            <p:spPr>
              <a:xfrm>
                <a:off x="2468309" y="304997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4A7A6A93-0999-4112-B50A-EC94CCB0839D}"/>
                  </a:ext>
                </a:extLst>
              </p:cNvPr>
              <p:cNvSpPr/>
              <p:nvPr/>
            </p:nvSpPr>
            <p:spPr>
              <a:xfrm>
                <a:off x="1237049" y="325690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404748D-B898-4B2D-A40A-417AC746BFD6}"/>
                  </a:ext>
                </a:extLst>
              </p:cNvPr>
              <p:cNvSpPr/>
              <p:nvPr/>
            </p:nvSpPr>
            <p:spPr>
              <a:xfrm>
                <a:off x="1974921" y="3457550"/>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A946FBF-472F-460A-AEE2-3D7B4FD3DD01}"/>
                  </a:ext>
                </a:extLst>
              </p:cNvPr>
              <p:cNvSpPr/>
              <p:nvPr/>
            </p:nvSpPr>
            <p:spPr>
              <a:xfrm>
                <a:off x="1852428" y="2254870"/>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16F7AEF-2096-4A0D-85CB-599F5E5EBE43}"/>
                  </a:ext>
                </a:extLst>
              </p:cNvPr>
              <p:cNvSpPr/>
              <p:nvPr/>
            </p:nvSpPr>
            <p:spPr>
              <a:xfrm>
                <a:off x="1237049" y="287578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667F2B6-80DA-478B-81FA-732172AAD5C2}"/>
                  </a:ext>
                </a:extLst>
              </p:cNvPr>
              <p:cNvSpPr/>
              <p:nvPr/>
            </p:nvSpPr>
            <p:spPr>
              <a:xfrm>
                <a:off x="2508916" y="2129830"/>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AD324A-2940-4DEA-9A70-58CBB8833D5F}"/>
                  </a:ext>
                </a:extLst>
              </p:cNvPr>
              <p:cNvSpPr/>
              <p:nvPr/>
            </p:nvSpPr>
            <p:spPr>
              <a:xfrm>
                <a:off x="1074623" y="2101756"/>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8DB21AA-6ACE-4DBA-9786-A3BB5400C578}"/>
                  </a:ext>
                </a:extLst>
              </p:cNvPr>
              <p:cNvSpPr/>
              <p:nvPr/>
            </p:nvSpPr>
            <p:spPr>
              <a:xfrm>
                <a:off x="972856" y="270935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9A02296-1155-4944-BE2D-923F02AE7FB5}"/>
                  </a:ext>
                </a:extLst>
              </p:cNvPr>
              <p:cNvSpPr/>
              <p:nvPr/>
            </p:nvSpPr>
            <p:spPr>
              <a:xfrm>
                <a:off x="864572" y="299362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EC6C479-E639-4027-816B-72B27D8625CE}"/>
                  </a:ext>
                </a:extLst>
              </p:cNvPr>
              <p:cNvSpPr/>
              <p:nvPr/>
            </p:nvSpPr>
            <p:spPr>
              <a:xfrm>
                <a:off x="2025053" y="256721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EB01EAC-6CAC-40DD-B1BE-223699DD6E41}"/>
                  </a:ext>
                </a:extLst>
              </p:cNvPr>
              <p:cNvSpPr/>
              <p:nvPr/>
            </p:nvSpPr>
            <p:spPr>
              <a:xfrm>
                <a:off x="2222634" y="222832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9CB038D-4F03-4F09-BB40-B1728764B43E}"/>
                  </a:ext>
                </a:extLst>
              </p:cNvPr>
              <p:cNvSpPr/>
              <p:nvPr/>
            </p:nvSpPr>
            <p:spPr>
              <a:xfrm>
                <a:off x="1428884" y="1941807"/>
                <a:ext cx="511009" cy="1684421"/>
              </a:xfrm>
              <a:custGeom>
                <a:avLst/>
                <a:gdLst>
                  <a:gd name="connsiteX0" fmla="*/ 512372 w 2726182"/>
                  <a:gd name="connsiteY0" fmla="*/ 0 h 1686572"/>
                  <a:gd name="connsiteX1" fmla="*/ 199551 w 2726182"/>
                  <a:gd name="connsiteY1" fmla="*/ 553452 h 1686572"/>
                  <a:gd name="connsiteX2" fmla="*/ 7046 w 2726182"/>
                  <a:gd name="connsiteY2" fmla="*/ 1167063 h 1686572"/>
                  <a:gd name="connsiteX3" fmla="*/ 416119 w 2726182"/>
                  <a:gd name="connsiteY3" fmla="*/ 1251284 h 1686572"/>
                  <a:gd name="connsiteX4" fmla="*/ 115330 w 2726182"/>
                  <a:gd name="connsiteY4" fmla="*/ 1684421 h 1686572"/>
                  <a:gd name="connsiteX5" fmla="*/ 2726182 w 2726182"/>
                  <a:gd name="connsiteY5" fmla="*/ 1046747 h 1686572"/>
                  <a:gd name="connsiteX6" fmla="*/ 2726182 w 2726182"/>
                  <a:gd name="connsiteY6" fmla="*/ 1046747 h 1686572"/>
                  <a:gd name="connsiteX0" fmla="*/ 512372 w 2726182"/>
                  <a:gd name="connsiteY0" fmla="*/ 0 h 1686572"/>
                  <a:gd name="connsiteX1" fmla="*/ 199551 w 2726182"/>
                  <a:gd name="connsiteY1" fmla="*/ 553452 h 1686572"/>
                  <a:gd name="connsiteX2" fmla="*/ 7046 w 2726182"/>
                  <a:gd name="connsiteY2" fmla="*/ 1167063 h 1686572"/>
                  <a:gd name="connsiteX3" fmla="*/ 416119 w 2726182"/>
                  <a:gd name="connsiteY3" fmla="*/ 1251284 h 1686572"/>
                  <a:gd name="connsiteX4" fmla="*/ 115330 w 2726182"/>
                  <a:gd name="connsiteY4" fmla="*/ 1684421 h 1686572"/>
                  <a:gd name="connsiteX5" fmla="*/ 2726182 w 2726182"/>
                  <a:gd name="connsiteY5" fmla="*/ 1046747 h 1686572"/>
                  <a:gd name="connsiteX0" fmla="*/ 512372 w 512372"/>
                  <a:gd name="connsiteY0" fmla="*/ 0 h 1686572"/>
                  <a:gd name="connsiteX1" fmla="*/ 199551 w 512372"/>
                  <a:gd name="connsiteY1" fmla="*/ 553452 h 1686572"/>
                  <a:gd name="connsiteX2" fmla="*/ 7046 w 512372"/>
                  <a:gd name="connsiteY2" fmla="*/ 1167063 h 1686572"/>
                  <a:gd name="connsiteX3" fmla="*/ 416119 w 512372"/>
                  <a:gd name="connsiteY3" fmla="*/ 1251284 h 1686572"/>
                  <a:gd name="connsiteX4" fmla="*/ 115330 w 512372"/>
                  <a:gd name="connsiteY4" fmla="*/ 1684421 h 1686572"/>
                  <a:gd name="connsiteX0" fmla="*/ 511009 w 511009"/>
                  <a:gd name="connsiteY0" fmla="*/ 0 h 1684421"/>
                  <a:gd name="connsiteX1" fmla="*/ 198188 w 511009"/>
                  <a:gd name="connsiteY1" fmla="*/ 553452 h 1684421"/>
                  <a:gd name="connsiteX2" fmla="*/ 5683 w 511009"/>
                  <a:gd name="connsiteY2" fmla="*/ 1167063 h 1684421"/>
                  <a:gd name="connsiteX3" fmla="*/ 414756 w 511009"/>
                  <a:gd name="connsiteY3" fmla="*/ 1251284 h 1684421"/>
                  <a:gd name="connsiteX4" fmla="*/ 113967 w 511009"/>
                  <a:gd name="connsiteY4" fmla="*/ 1684421 h 1684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009" h="1684421">
                    <a:moveTo>
                      <a:pt x="511009" y="0"/>
                    </a:moveTo>
                    <a:cubicBezTo>
                      <a:pt x="396709" y="179471"/>
                      <a:pt x="282409" y="358942"/>
                      <a:pt x="198188" y="553452"/>
                    </a:cubicBezTo>
                    <a:cubicBezTo>
                      <a:pt x="113967" y="747963"/>
                      <a:pt x="-30412" y="1050758"/>
                      <a:pt x="5683" y="1167063"/>
                    </a:cubicBezTo>
                    <a:cubicBezTo>
                      <a:pt x="41778" y="1283368"/>
                      <a:pt x="396709" y="1165058"/>
                      <a:pt x="414756" y="1251284"/>
                    </a:cubicBezTo>
                    <a:cubicBezTo>
                      <a:pt x="432803" y="1337510"/>
                      <a:pt x="-266280" y="1632785"/>
                      <a:pt x="113967" y="1684421"/>
                    </a:cubicBezTo>
                  </a:path>
                </a:pathLst>
              </a:cu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57150">
                    <a:solidFill>
                      <a:schemeClr val="tx1"/>
                    </a:solidFill>
                  </a:ln>
                </a:endParaRPr>
              </a:p>
            </p:txBody>
          </p:sp>
          <p:sp>
            <p:nvSpPr>
              <p:cNvPr id="104" name="Oval 103">
                <a:extLst>
                  <a:ext uri="{FF2B5EF4-FFF2-40B4-BE49-F238E27FC236}">
                    <a16:creationId xmlns:a16="http://schemas.microsoft.com/office/drawing/2014/main" id="{7CC8873A-36C9-43B7-B00E-0E6D9C79D001}"/>
                  </a:ext>
                </a:extLst>
              </p:cNvPr>
              <p:cNvSpPr/>
              <p:nvPr/>
            </p:nvSpPr>
            <p:spPr>
              <a:xfrm>
                <a:off x="1122042" y="2300906"/>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8FF723B-F1B4-4EA2-8DEF-0D5FE8ABA165}"/>
                  </a:ext>
                </a:extLst>
              </p:cNvPr>
              <p:cNvSpPr/>
              <p:nvPr/>
            </p:nvSpPr>
            <p:spPr>
              <a:xfrm>
                <a:off x="1408316" y="208229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14EED196-4DC7-4CE9-992B-B20CC3BFDAAA}"/>
                  </a:ext>
                </a:extLst>
              </p:cNvPr>
              <p:cNvSpPr/>
              <p:nvPr/>
            </p:nvSpPr>
            <p:spPr>
              <a:xfrm>
                <a:off x="913501" y="242802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E17D605-D8D5-418B-9C53-D70C4BD68FF7}"/>
                  </a:ext>
                </a:extLst>
              </p:cNvPr>
              <p:cNvSpPr/>
              <p:nvPr/>
            </p:nvSpPr>
            <p:spPr>
              <a:xfrm>
                <a:off x="1259594" y="247555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1CFC82-6BDB-42B1-96FF-B65898A2D77B}"/>
                  </a:ext>
                </a:extLst>
              </p:cNvPr>
              <p:cNvSpPr/>
              <p:nvPr/>
            </p:nvSpPr>
            <p:spPr>
              <a:xfrm>
                <a:off x="1074623" y="287926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1FCAE065-BE53-48F0-93B0-BA8928D1E612}"/>
                  </a:ext>
                </a:extLst>
              </p:cNvPr>
              <p:cNvSpPr/>
              <p:nvPr/>
            </p:nvSpPr>
            <p:spPr>
              <a:xfrm>
                <a:off x="769823" y="253977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FFC5936-9C22-4EF1-A557-B71E9E2E9680}"/>
                  </a:ext>
                </a:extLst>
              </p:cNvPr>
              <p:cNvSpPr/>
              <p:nvPr/>
            </p:nvSpPr>
            <p:spPr>
              <a:xfrm>
                <a:off x="1707072" y="199347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6E93AD1A-76DF-4C71-9AFD-12C5AAA0EDA3}"/>
                  </a:ext>
                </a:extLst>
              </p:cNvPr>
              <p:cNvSpPr/>
              <p:nvPr/>
            </p:nvSpPr>
            <p:spPr>
              <a:xfrm>
                <a:off x="769823" y="201709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C77B3598-F07B-4354-BF73-BB012D96043E}"/>
                  </a:ext>
                </a:extLst>
              </p:cNvPr>
              <p:cNvSpPr/>
              <p:nvPr/>
            </p:nvSpPr>
            <p:spPr>
              <a:xfrm>
                <a:off x="1036496" y="255591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C540B48-E0B3-450B-B71B-A77CB508D553}"/>
                  </a:ext>
                </a:extLst>
              </p:cNvPr>
              <p:cNvSpPr/>
              <p:nvPr/>
            </p:nvSpPr>
            <p:spPr>
              <a:xfrm>
                <a:off x="762805" y="275724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F8B9CED-5828-4459-8EDB-70C26FDB9604}"/>
                  </a:ext>
                </a:extLst>
              </p:cNvPr>
              <p:cNvSpPr/>
              <p:nvPr/>
            </p:nvSpPr>
            <p:spPr>
              <a:xfrm>
                <a:off x="709033" y="297204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30356A1-5510-4F4A-BDCC-58DB7D6C601E}"/>
                  </a:ext>
                </a:extLst>
              </p:cNvPr>
              <p:cNvSpPr/>
              <p:nvPr/>
            </p:nvSpPr>
            <p:spPr>
              <a:xfrm>
                <a:off x="1227023" y="2254156"/>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7C0CB1B-81D3-472A-ACE9-5057381EF7B6}"/>
                  </a:ext>
                </a:extLst>
              </p:cNvPr>
              <p:cNvSpPr/>
              <p:nvPr/>
            </p:nvSpPr>
            <p:spPr>
              <a:xfrm>
                <a:off x="1057995" y="305543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4C26DB-B257-4B2C-A173-C0AC14AC4D89}"/>
                  </a:ext>
                </a:extLst>
              </p:cNvPr>
              <p:cNvSpPr/>
              <p:nvPr/>
            </p:nvSpPr>
            <p:spPr>
              <a:xfrm>
                <a:off x="1090638" y="328146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44521F0E-57BE-48D6-BDDC-670068F9B425}"/>
                  </a:ext>
                </a:extLst>
              </p:cNvPr>
              <p:cNvSpPr/>
              <p:nvPr/>
            </p:nvSpPr>
            <p:spPr>
              <a:xfrm>
                <a:off x="1258493" y="309223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68757123-F56F-4AE8-836D-1A91C9570F47}"/>
                  </a:ext>
                </a:extLst>
              </p:cNvPr>
              <p:cNvSpPr/>
              <p:nvPr/>
            </p:nvSpPr>
            <p:spPr>
              <a:xfrm>
                <a:off x="1364171" y="3200399"/>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DBAB2E6-4735-45EC-AD57-0B2F689EED66}"/>
                  </a:ext>
                </a:extLst>
              </p:cNvPr>
              <p:cNvSpPr/>
              <p:nvPr/>
            </p:nvSpPr>
            <p:spPr>
              <a:xfrm>
                <a:off x="1334304" y="265904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869A9471-6E61-40AF-A691-15D3EAE3C8FD}"/>
                  </a:ext>
                </a:extLst>
              </p:cNvPr>
              <p:cNvSpPr/>
              <p:nvPr/>
            </p:nvSpPr>
            <p:spPr>
              <a:xfrm>
                <a:off x="1432127" y="246728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12D48D49-38CF-4388-A5E6-21CE40F205EC}"/>
                  </a:ext>
                </a:extLst>
              </p:cNvPr>
              <p:cNvSpPr/>
              <p:nvPr/>
            </p:nvSpPr>
            <p:spPr>
              <a:xfrm>
                <a:off x="1104966" y="244970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99BA246-0B4C-4F55-9363-69A64087483E}"/>
                  </a:ext>
                </a:extLst>
              </p:cNvPr>
              <p:cNvSpPr/>
              <p:nvPr/>
            </p:nvSpPr>
            <p:spPr>
              <a:xfrm>
                <a:off x="1248842" y="206348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9CE8216-040A-4DCD-B9A5-91611F571DFA}"/>
                  </a:ext>
                </a:extLst>
              </p:cNvPr>
              <p:cNvSpPr/>
              <p:nvPr/>
            </p:nvSpPr>
            <p:spPr>
              <a:xfrm>
                <a:off x="938028" y="218448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5FD42D4-D159-4B92-81B9-86632188898E}"/>
                  </a:ext>
                </a:extLst>
              </p:cNvPr>
              <p:cNvSpPr/>
              <p:nvPr/>
            </p:nvSpPr>
            <p:spPr>
              <a:xfrm>
                <a:off x="1546709" y="203743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B2037973-C47F-4DF4-972B-DB044B957397}"/>
                  </a:ext>
                </a:extLst>
              </p:cNvPr>
              <p:cNvSpPr/>
              <p:nvPr/>
            </p:nvSpPr>
            <p:spPr>
              <a:xfrm>
                <a:off x="913709" y="200574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0380D25-0A7F-477C-B379-605FE6BB70EA}"/>
                  </a:ext>
                </a:extLst>
              </p:cNvPr>
              <p:cNvSpPr/>
              <p:nvPr/>
            </p:nvSpPr>
            <p:spPr>
              <a:xfrm>
                <a:off x="1157658" y="197486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03EE00C4-C990-48AB-98DD-BB11845D6C34}"/>
                  </a:ext>
                </a:extLst>
              </p:cNvPr>
              <p:cNvSpPr/>
              <p:nvPr/>
            </p:nvSpPr>
            <p:spPr>
              <a:xfrm>
                <a:off x="738664" y="2166718"/>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261B064-DB06-466B-B2F9-5ACF778D09B9}"/>
                  </a:ext>
                </a:extLst>
              </p:cNvPr>
              <p:cNvSpPr/>
              <p:nvPr/>
            </p:nvSpPr>
            <p:spPr>
              <a:xfrm>
                <a:off x="714616" y="236761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D5CDCE6B-5B25-4E45-9626-49E04D5285A3}"/>
                  </a:ext>
                </a:extLst>
              </p:cNvPr>
              <p:cNvSpPr/>
              <p:nvPr/>
            </p:nvSpPr>
            <p:spPr>
              <a:xfrm>
                <a:off x="892466" y="2557298"/>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1D0E4D58-20AB-412F-BFA8-DDDB43798875}"/>
                  </a:ext>
                </a:extLst>
              </p:cNvPr>
              <p:cNvSpPr/>
              <p:nvPr/>
            </p:nvSpPr>
            <p:spPr>
              <a:xfrm>
                <a:off x="883686" y="2827728"/>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513D9F5-BEFC-4761-BF2A-5196FBF64576}"/>
                  </a:ext>
                </a:extLst>
              </p:cNvPr>
              <p:cNvSpPr/>
              <p:nvPr/>
            </p:nvSpPr>
            <p:spPr>
              <a:xfrm>
                <a:off x="930128" y="312922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1AEB282A-9F8C-4C17-9A42-EA9EC0447AB4}"/>
                  </a:ext>
                </a:extLst>
              </p:cNvPr>
              <p:cNvSpPr/>
              <p:nvPr/>
            </p:nvSpPr>
            <p:spPr>
              <a:xfrm>
                <a:off x="739874" y="3183369"/>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E353CCF-6FCC-46C1-81F7-67F38F253E74}"/>
                  </a:ext>
                </a:extLst>
              </p:cNvPr>
              <p:cNvSpPr/>
              <p:nvPr/>
            </p:nvSpPr>
            <p:spPr>
              <a:xfrm>
                <a:off x="967488" y="337453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CDDDB718-998D-4837-ACD3-7BF3857C4734}"/>
                  </a:ext>
                </a:extLst>
              </p:cNvPr>
              <p:cNvSpPr/>
              <p:nvPr/>
            </p:nvSpPr>
            <p:spPr>
              <a:xfrm>
                <a:off x="1135579" y="313931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42368C4E-FA76-4E6D-AD9D-26C47CC1BFF4}"/>
                  </a:ext>
                </a:extLst>
              </p:cNvPr>
              <p:cNvSpPr/>
              <p:nvPr/>
            </p:nvSpPr>
            <p:spPr>
              <a:xfrm>
                <a:off x="1395037" y="337453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A20F1638-B1B8-47B6-B66A-E6E0C4F7DE75}"/>
                  </a:ext>
                </a:extLst>
              </p:cNvPr>
              <p:cNvSpPr/>
              <p:nvPr/>
            </p:nvSpPr>
            <p:spPr>
              <a:xfrm>
                <a:off x="1632004" y="3191976"/>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675D385-5756-48C6-A870-7FC046DCDC94}"/>
                  </a:ext>
                </a:extLst>
              </p:cNvPr>
              <p:cNvSpPr/>
              <p:nvPr/>
            </p:nvSpPr>
            <p:spPr>
              <a:xfrm>
                <a:off x="700301" y="336225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01C3D5C0-4AA8-400C-99EF-1BBE9188ED6F}"/>
                  </a:ext>
                </a:extLst>
              </p:cNvPr>
              <p:cNvSpPr/>
              <p:nvPr/>
            </p:nvSpPr>
            <p:spPr>
              <a:xfrm>
                <a:off x="860273" y="268175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1F72FF6-0488-4C3C-8581-6085BFE8AB9D}"/>
                  </a:ext>
                </a:extLst>
              </p:cNvPr>
              <p:cNvSpPr/>
              <p:nvPr/>
            </p:nvSpPr>
            <p:spPr>
              <a:xfrm>
                <a:off x="807706" y="3426418"/>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0BFE129A-3FFF-4433-BC1B-3EE1531C1177}"/>
                  </a:ext>
                </a:extLst>
              </p:cNvPr>
              <p:cNvSpPr/>
              <p:nvPr/>
            </p:nvSpPr>
            <p:spPr>
              <a:xfrm>
                <a:off x="1110550" y="3458271"/>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1A58CCD-C985-408B-B50B-B1144D74206E}"/>
                  </a:ext>
                </a:extLst>
              </p:cNvPr>
              <p:cNvSpPr/>
              <p:nvPr/>
            </p:nvSpPr>
            <p:spPr>
              <a:xfrm>
                <a:off x="1265455" y="343557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182B0B70-1EB6-41F2-92A9-91778354F4C9}"/>
                  </a:ext>
                </a:extLst>
              </p:cNvPr>
              <p:cNvSpPr/>
              <p:nvPr/>
            </p:nvSpPr>
            <p:spPr>
              <a:xfrm>
                <a:off x="938028" y="3493766"/>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5276FEF7-C22E-447E-938B-3252C4614F57}"/>
                  </a:ext>
                </a:extLst>
              </p:cNvPr>
              <p:cNvSpPr/>
              <p:nvPr/>
            </p:nvSpPr>
            <p:spPr>
              <a:xfrm>
                <a:off x="1142788" y="297039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59C1D4E7-6506-43FB-8D9E-6394FB2DF98F}"/>
                  </a:ext>
                </a:extLst>
              </p:cNvPr>
              <p:cNvSpPr/>
              <p:nvPr/>
            </p:nvSpPr>
            <p:spPr>
              <a:xfrm>
                <a:off x="678124" y="3489148"/>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EE226CC-44F4-49CB-BE66-41D4703FEA14}"/>
                  </a:ext>
                </a:extLst>
              </p:cNvPr>
              <p:cNvSpPr/>
              <p:nvPr/>
            </p:nvSpPr>
            <p:spPr>
              <a:xfrm>
                <a:off x="2372093" y="224466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8ED046A4-479B-44C1-B9FD-E2F75C6734C9}"/>
                  </a:ext>
                </a:extLst>
              </p:cNvPr>
              <p:cNvSpPr/>
              <p:nvPr/>
            </p:nvSpPr>
            <p:spPr>
              <a:xfrm>
                <a:off x="2085811" y="234315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07785AD2-16B6-48D3-90D4-CD2E533B492E}"/>
                  </a:ext>
                </a:extLst>
              </p:cNvPr>
              <p:cNvSpPr/>
              <p:nvPr/>
            </p:nvSpPr>
            <p:spPr>
              <a:xfrm>
                <a:off x="1974758" y="240327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60C2A46A-2ABF-479B-89F2-20489ECBC7D4}"/>
                  </a:ext>
                </a:extLst>
              </p:cNvPr>
              <p:cNvSpPr/>
              <p:nvPr/>
            </p:nvSpPr>
            <p:spPr>
              <a:xfrm>
                <a:off x="1688476" y="250177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EC499F65-E627-4BF4-9A6C-184D7B5D0592}"/>
                  </a:ext>
                </a:extLst>
              </p:cNvPr>
              <p:cNvSpPr/>
              <p:nvPr/>
            </p:nvSpPr>
            <p:spPr>
              <a:xfrm>
                <a:off x="2242428" y="2830551"/>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FBCB3566-CD62-47E8-9FEA-DE229FC352D3}"/>
                  </a:ext>
                </a:extLst>
              </p:cNvPr>
              <p:cNvSpPr/>
              <p:nvPr/>
            </p:nvSpPr>
            <p:spPr>
              <a:xfrm>
                <a:off x="1956146" y="2929045"/>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1CA8868D-154F-4D1D-B956-01D1172F4ACD}"/>
                  </a:ext>
                </a:extLst>
              </p:cNvPr>
              <p:cNvSpPr/>
              <p:nvPr/>
            </p:nvSpPr>
            <p:spPr>
              <a:xfrm>
                <a:off x="2537707" y="245900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D15AFBC9-CDCB-4AF7-A02A-E71ACF7E04DB}"/>
                  </a:ext>
                </a:extLst>
              </p:cNvPr>
              <p:cNvSpPr/>
              <p:nvPr/>
            </p:nvSpPr>
            <p:spPr>
              <a:xfrm>
                <a:off x="2251425" y="255750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2842B7BC-380A-4F2A-A73E-F22264D10D3F}"/>
                  </a:ext>
                </a:extLst>
              </p:cNvPr>
              <p:cNvSpPr/>
              <p:nvPr/>
            </p:nvSpPr>
            <p:spPr>
              <a:xfrm>
                <a:off x="2577857" y="290666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2955E13-F87C-4CD8-B7E5-4DD15C6500AA}"/>
                  </a:ext>
                </a:extLst>
              </p:cNvPr>
              <p:cNvSpPr/>
              <p:nvPr/>
            </p:nvSpPr>
            <p:spPr>
              <a:xfrm>
                <a:off x="2291575" y="300516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681728A-D6A4-4F94-943C-BB7A30D5D67C}"/>
                  </a:ext>
                </a:extLst>
              </p:cNvPr>
              <p:cNvSpPr/>
              <p:nvPr/>
            </p:nvSpPr>
            <p:spPr>
              <a:xfrm>
                <a:off x="2547813" y="3151800"/>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AEB6A6C8-3516-4CFD-A038-451B5D8C9C2D}"/>
                  </a:ext>
                </a:extLst>
              </p:cNvPr>
              <p:cNvSpPr/>
              <p:nvPr/>
            </p:nvSpPr>
            <p:spPr>
              <a:xfrm>
                <a:off x="2261531" y="325029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1BB65DBE-85D8-4D0D-99D0-1FB4AFD19E39}"/>
                  </a:ext>
                </a:extLst>
              </p:cNvPr>
              <p:cNvSpPr/>
              <p:nvPr/>
            </p:nvSpPr>
            <p:spPr>
              <a:xfrm>
                <a:off x="2013818" y="327105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E9136A7-0284-402D-A219-F5875387BB6D}"/>
                  </a:ext>
                </a:extLst>
              </p:cNvPr>
              <p:cNvSpPr/>
              <p:nvPr/>
            </p:nvSpPr>
            <p:spPr>
              <a:xfrm>
                <a:off x="1727536" y="336954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137C3271-AF49-4A6D-8927-7C096F3A68B1}"/>
                  </a:ext>
                </a:extLst>
              </p:cNvPr>
              <p:cNvSpPr/>
              <p:nvPr/>
            </p:nvSpPr>
            <p:spPr>
              <a:xfrm>
                <a:off x="1921716" y="2671491"/>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24FE71E2-B3CD-4BED-8A04-97496CEA81B8}"/>
                  </a:ext>
                </a:extLst>
              </p:cNvPr>
              <p:cNvSpPr/>
              <p:nvPr/>
            </p:nvSpPr>
            <p:spPr>
              <a:xfrm>
                <a:off x="1635434" y="2769985"/>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8AA0D683-0D0B-4633-8700-85950637BB86}"/>
                  </a:ext>
                </a:extLst>
              </p:cNvPr>
              <p:cNvSpPr/>
              <p:nvPr/>
            </p:nvSpPr>
            <p:spPr>
              <a:xfrm>
                <a:off x="2447490" y="324519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a:extLst>
                  <a:ext uri="{FF2B5EF4-FFF2-40B4-BE49-F238E27FC236}">
                    <a16:creationId xmlns:a16="http://schemas.microsoft.com/office/drawing/2014/main" id="{65CE53C2-44A6-428A-8DBD-52E1816558BE}"/>
                  </a:ext>
                </a:extLst>
              </p:cNvPr>
              <p:cNvSpPr/>
              <p:nvPr/>
            </p:nvSpPr>
            <p:spPr>
              <a:xfrm>
                <a:off x="2526994" y="334701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1A38145-F617-4D45-94EA-F8ED06EE1610}"/>
                  </a:ext>
                </a:extLst>
              </p:cNvPr>
              <p:cNvSpPr/>
              <p:nvPr/>
            </p:nvSpPr>
            <p:spPr>
              <a:xfrm>
                <a:off x="1928271" y="207881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06E98393-3BD6-4A91-9AE1-EAA4C7A05F3B}"/>
                  </a:ext>
                </a:extLst>
              </p:cNvPr>
              <p:cNvSpPr/>
              <p:nvPr/>
            </p:nvSpPr>
            <p:spPr>
              <a:xfrm>
                <a:off x="2007775" y="218063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084F742-7AB1-4424-86D7-A64DD8C3C7D3}"/>
                  </a:ext>
                </a:extLst>
              </p:cNvPr>
              <p:cNvSpPr/>
              <p:nvPr/>
            </p:nvSpPr>
            <p:spPr>
              <a:xfrm>
                <a:off x="2581549" y="2268780"/>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a:extLst>
                  <a:ext uri="{FF2B5EF4-FFF2-40B4-BE49-F238E27FC236}">
                    <a16:creationId xmlns:a16="http://schemas.microsoft.com/office/drawing/2014/main" id="{5AECCC10-AB7C-4FB7-8AF7-D92285B6F001}"/>
                  </a:ext>
                </a:extLst>
              </p:cNvPr>
              <p:cNvSpPr/>
              <p:nvPr/>
            </p:nvSpPr>
            <p:spPr>
              <a:xfrm>
                <a:off x="2661053" y="237060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D55537B-32F2-48A9-A190-AB053AE2A7E4}"/>
                  </a:ext>
                </a:extLst>
              </p:cNvPr>
              <p:cNvSpPr/>
              <p:nvPr/>
            </p:nvSpPr>
            <p:spPr>
              <a:xfrm>
                <a:off x="2372493" y="273350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DCC0308-0208-4FFD-978F-218A3DAD9296}"/>
                  </a:ext>
                </a:extLst>
              </p:cNvPr>
              <p:cNvSpPr/>
              <p:nvPr/>
            </p:nvSpPr>
            <p:spPr>
              <a:xfrm>
                <a:off x="2445126" y="287245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a:extLst>
                  <a:ext uri="{FF2B5EF4-FFF2-40B4-BE49-F238E27FC236}">
                    <a16:creationId xmlns:a16="http://schemas.microsoft.com/office/drawing/2014/main" id="{A17EE489-C6DC-4D9D-B91A-E805E958C4AB}"/>
                  </a:ext>
                </a:extLst>
              </p:cNvPr>
              <p:cNvSpPr/>
              <p:nvPr/>
            </p:nvSpPr>
            <p:spPr>
              <a:xfrm>
                <a:off x="2045112" y="279975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86A7FB53-5A38-412B-B93F-78EA6BA1E3BF}"/>
                  </a:ext>
                </a:extLst>
              </p:cNvPr>
              <p:cNvSpPr/>
              <p:nvPr/>
            </p:nvSpPr>
            <p:spPr>
              <a:xfrm>
                <a:off x="2117745" y="293870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9ACC3A6E-7C55-4784-9D88-397A08D1424B}"/>
                  </a:ext>
                </a:extLst>
              </p:cNvPr>
              <p:cNvSpPr/>
              <p:nvPr/>
            </p:nvSpPr>
            <p:spPr>
              <a:xfrm>
                <a:off x="1868375" y="3005663"/>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128F52DA-06CF-4CB8-91AE-C236762D49C9}"/>
                  </a:ext>
                </a:extLst>
              </p:cNvPr>
              <p:cNvSpPr/>
              <p:nvPr/>
            </p:nvSpPr>
            <p:spPr>
              <a:xfrm>
                <a:off x="1941008" y="3144613"/>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a:extLst>
                  <a:ext uri="{FF2B5EF4-FFF2-40B4-BE49-F238E27FC236}">
                    <a16:creationId xmlns:a16="http://schemas.microsoft.com/office/drawing/2014/main" id="{08402A53-F5C5-46FE-AAE6-7593594D6E3A}"/>
                  </a:ext>
                </a:extLst>
              </p:cNvPr>
              <p:cNvSpPr/>
              <p:nvPr/>
            </p:nvSpPr>
            <p:spPr>
              <a:xfrm>
                <a:off x="1766015" y="262837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ACBDC032-E8E1-4430-B454-CD7AAF803908}"/>
                  </a:ext>
                </a:extLst>
              </p:cNvPr>
              <p:cNvSpPr/>
              <p:nvPr/>
            </p:nvSpPr>
            <p:spPr>
              <a:xfrm>
                <a:off x="1838648" y="276732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a:extLst>
                  <a:ext uri="{FF2B5EF4-FFF2-40B4-BE49-F238E27FC236}">
                    <a16:creationId xmlns:a16="http://schemas.microsoft.com/office/drawing/2014/main" id="{207828E6-5E8E-4642-A902-580B9DE8626B}"/>
                  </a:ext>
                </a:extLst>
              </p:cNvPr>
              <p:cNvSpPr/>
              <p:nvPr/>
            </p:nvSpPr>
            <p:spPr>
              <a:xfrm>
                <a:off x="1547702" y="300187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5DFA4DCE-23E1-4AE2-BF55-5206D2935DEA}"/>
                  </a:ext>
                </a:extLst>
              </p:cNvPr>
              <p:cNvSpPr/>
              <p:nvPr/>
            </p:nvSpPr>
            <p:spPr>
              <a:xfrm>
                <a:off x="1678283" y="2860267"/>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F14743CF-7EF0-4C72-B20B-166B1735E067}"/>
                  </a:ext>
                </a:extLst>
              </p:cNvPr>
              <p:cNvSpPr/>
              <p:nvPr/>
            </p:nvSpPr>
            <p:spPr>
              <a:xfrm>
                <a:off x="1785244" y="3491250"/>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07DBCCAB-0FD9-430E-8511-75761C4C731E}"/>
                  </a:ext>
                </a:extLst>
              </p:cNvPr>
              <p:cNvSpPr/>
              <p:nvPr/>
            </p:nvSpPr>
            <p:spPr>
              <a:xfrm>
                <a:off x="1915825" y="3349639"/>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49B5D8CF-E02C-4803-B7F6-E537DDE63054}"/>
                  </a:ext>
                </a:extLst>
              </p:cNvPr>
              <p:cNvSpPr/>
              <p:nvPr/>
            </p:nvSpPr>
            <p:spPr>
              <a:xfrm>
                <a:off x="1613581" y="3452413"/>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8E51341A-D394-4B43-85DA-445E903EEBB3}"/>
                  </a:ext>
                </a:extLst>
              </p:cNvPr>
              <p:cNvSpPr/>
              <p:nvPr/>
            </p:nvSpPr>
            <p:spPr>
              <a:xfrm>
                <a:off x="1514776" y="3503171"/>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D3CCCF49-6CE1-407C-BBF6-780FF8D26C87}"/>
                  </a:ext>
                </a:extLst>
              </p:cNvPr>
              <p:cNvSpPr/>
              <p:nvPr/>
            </p:nvSpPr>
            <p:spPr>
              <a:xfrm>
                <a:off x="2175789" y="3279769"/>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3A0B39B-DDA7-4F33-920B-E51E7B2B8C67}"/>
                  </a:ext>
                </a:extLst>
              </p:cNvPr>
              <p:cNvSpPr/>
              <p:nvPr/>
            </p:nvSpPr>
            <p:spPr>
              <a:xfrm>
                <a:off x="2175789" y="343962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B63B3E9-ACA8-4F99-8544-59AEAFA3E2B8}"/>
                  </a:ext>
                </a:extLst>
              </p:cNvPr>
              <p:cNvSpPr/>
              <p:nvPr/>
            </p:nvSpPr>
            <p:spPr>
              <a:xfrm>
                <a:off x="2424639" y="3477830"/>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552FED7C-4C56-488C-A1D6-E3D533DBD89E}"/>
                  </a:ext>
                </a:extLst>
              </p:cNvPr>
              <p:cNvSpPr/>
              <p:nvPr/>
            </p:nvSpPr>
            <p:spPr>
              <a:xfrm>
                <a:off x="2575532" y="3496275"/>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B8C7EF19-65DF-4C85-84BA-38941B9C6558}"/>
                  </a:ext>
                </a:extLst>
              </p:cNvPr>
              <p:cNvSpPr/>
              <p:nvPr/>
            </p:nvSpPr>
            <p:spPr>
              <a:xfrm>
                <a:off x="2082849" y="3383331"/>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9447F161-9911-4ED2-9AE9-8C65070DEF46}"/>
                  </a:ext>
                </a:extLst>
              </p:cNvPr>
              <p:cNvSpPr/>
              <p:nvPr/>
            </p:nvSpPr>
            <p:spPr>
              <a:xfrm>
                <a:off x="2568662" y="272204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B4F83364-DF0A-40D3-8499-B315B099C576}"/>
                  </a:ext>
                </a:extLst>
              </p:cNvPr>
              <p:cNvSpPr/>
              <p:nvPr/>
            </p:nvSpPr>
            <p:spPr>
              <a:xfrm>
                <a:off x="1709301" y="301474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6132F0D-341A-4F9B-8A3F-3F3ADB0F32CB}"/>
                  </a:ext>
                </a:extLst>
              </p:cNvPr>
              <p:cNvSpPr/>
              <p:nvPr/>
            </p:nvSpPr>
            <p:spPr>
              <a:xfrm>
                <a:off x="2035907" y="3049340"/>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6216C066-15DE-4083-99BA-38F8ED14C352}"/>
                  </a:ext>
                </a:extLst>
              </p:cNvPr>
              <p:cNvSpPr/>
              <p:nvPr/>
            </p:nvSpPr>
            <p:spPr>
              <a:xfrm>
                <a:off x="2356430" y="3146885"/>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E010BC97-DFD3-44D2-9D05-C728B9097770}"/>
                  </a:ext>
                </a:extLst>
              </p:cNvPr>
              <p:cNvSpPr/>
              <p:nvPr/>
            </p:nvSpPr>
            <p:spPr>
              <a:xfrm>
                <a:off x="1820157" y="3225627"/>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2B0B999A-F5F7-440F-910F-846B5405E0BE}"/>
                  </a:ext>
                </a:extLst>
              </p:cNvPr>
              <p:cNvSpPr/>
              <p:nvPr/>
            </p:nvSpPr>
            <p:spPr>
              <a:xfrm>
                <a:off x="2146682" y="247640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9C817EE-38AE-4140-AD4B-F71BFD909E55}"/>
                  </a:ext>
                </a:extLst>
              </p:cNvPr>
              <p:cNvSpPr/>
              <p:nvPr/>
            </p:nvSpPr>
            <p:spPr>
              <a:xfrm>
                <a:off x="2232207" y="2363201"/>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4382FE0B-AC0A-4C8F-8ECB-7EF9BB8F4C36}"/>
                  </a:ext>
                </a:extLst>
              </p:cNvPr>
              <p:cNvSpPr/>
              <p:nvPr/>
            </p:nvSpPr>
            <p:spPr>
              <a:xfrm>
                <a:off x="2452288" y="2350119"/>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A8A3B6AC-7D37-421F-A68F-4D52456D83AA}"/>
                  </a:ext>
                </a:extLst>
              </p:cNvPr>
              <p:cNvSpPr/>
              <p:nvPr/>
            </p:nvSpPr>
            <p:spPr>
              <a:xfrm>
                <a:off x="2419777" y="2553565"/>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75C4A23A-1CCC-4CF3-A79D-5AAEF3D47D78}"/>
                  </a:ext>
                </a:extLst>
              </p:cNvPr>
              <p:cNvSpPr/>
              <p:nvPr/>
            </p:nvSpPr>
            <p:spPr>
              <a:xfrm>
                <a:off x="2643183" y="2567139"/>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204D20F9-5DC6-4E81-BD9C-A564718F658A}"/>
                  </a:ext>
                </a:extLst>
              </p:cNvPr>
              <p:cNvSpPr/>
              <p:nvPr/>
            </p:nvSpPr>
            <p:spPr>
              <a:xfrm>
                <a:off x="2648136" y="303950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0B490A9C-A78E-4F36-8F77-E7099A76E4D5}"/>
                  </a:ext>
                </a:extLst>
              </p:cNvPr>
              <p:cNvSpPr/>
              <p:nvPr/>
            </p:nvSpPr>
            <p:spPr>
              <a:xfrm>
                <a:off x="2646916" y="3279769"/>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1E5F3E4-B5C2-4967-A4E9-30556192281A}"/>
                  </a:ext>
                </a:extLst>
              </p:cNvPr>
              <p:cNvSpPr/>
              <p:nvPr/>
            </p:nvSpPr>
            <p:spPr>
              <a:xfrm>
                <a:off x="1896754" y="2519791"/>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96B73C5E-2045-4D2B-8ECF-0005C2FFF4DE}"/>
                  </a:ext>
                </a:extLst>
              </p:cNvPr>
              <p:cNvSpPr/>
              <p:nvPr/>
            </p:nvSpPr>
            <p:spPr>
              <a:xfrm>
                <a:off x="1595084" y="2630103"/>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89C6C78-141F-40F3-8F18-9379FAFAFACB}"/>
                  </a:ext>
                </a:extLst>
              </p:cNvPr>
              <p:cNvSpPr/>
              <p:nvPr/>
            </p:nvSpPr>
            <p:spPr>
              <a:xfrm>
                <a:off x="1794289" y="2394420"/>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E912B79B-BC9A-44E7-9953-E8E303B9497E}"/>
                  </a:ext>
                </a:extLst>
              </p:cNvPr>
              <p:cNvSpPr/>
              <p:nvPr/>
            </p:nvSpPr>
            <p:spPr>
              <a:xfrm>
                <a:off x="2146682" y="208761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ED0F4FC6-2F9A-440A-B125-E0781F9734C8}"/>
                  </a:ext>
                </a:extLst>
              </p:cNvPr>
              <p:cNvSpPr/>
              <p:nvPr/>
            </p:nvSpPr>
            <p:spPr>
              <a:xfrm>
                <a:off x="2304709" y="203489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803F55C-EAAF-4E2D-A331-964AF92E2DE9}"/>
                  </a:ext>
                </a:extLst>
              </p:cNvPr>
              <p:cNvSpPr/>
              <p:nvPr/>
            </p:nvSpPr>
            <p:spPr>
              <a:xfrm>
                <a:off x="2446484" y="1970231"/>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CCD1DB8B-5067-42FD-A80F-C7BD887E3B9F}"/>
                  </a:ext>
                </a:extLst>
              </p:cNvPr>
              <p:cNvSpPr/>
              <p:nvPr/>
            </p:nvSpPr>
            <p:spPr>
              <a:xfrm>
                <a:off x="2056566" y="199397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67C11DE-CCC4-4312-90B3-E24D12DF48C7}"/>
                  </a:ext>
                </a:extLst>
              </p:cNvPr>
              <p:cNvSpPr/>
              <p:nvPr/>
            </p:nvSpPr>
            <p:spPr>
              <a:xfrm>
                <a:off x="2403177" y="2109011"/>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6288E652-C920-44D3-BBD8-4B3BF5604391}"/>
                  </a:ext>
                </a:extLst>
              </p:cNvPr>
              <p:cNvSpPr/>
              <p:nvPr/>
            </p:nvSpPr>
            <p:spPr>
              <a:xfrm>
                <a:off x="2616269" y="196995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B4CAE25D-5373-4582-8012-E1DAD1C69706}"/>
                  </a:ext>
                </a:extLst>
              </p:cNvPr>
              <p:cNvSpPr/>
              <p:nvPr/>
            </p:nvSpPr>
            <p:spPr>
              <a:xfrm>
                <a:off x="2665346" y="2106385"/>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3AC6AF5-896B-43E3-976E-E9575DBABAB7}"/>
                  </a:ext>
                </a:extLst>
              </p:cNvPr>
              <p:cNvSpPr/>
              <p:nvPr/>
            </p:nvSpPr>
            <p:spPr>
              <a:xfrm>
                <a:off x="1970478" y="2287424"/>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E934AA3C-D0AC-42D0-8CAF-CD43D6BF8BC9}"/>
                  </a:ext>
                </a:extLst>
              </p:cNvPr>
              <p:cNvSpPr/>
              <p:nvPr/>
            </p:nvSpPr>
            <p:spPr>
              <a:xfrm>
                <a:off x="2214009" y="1965953"/>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D54D54D9-3B61-4120-BD0B-6384CE828292}"/>
                  </a:ext>
                </a:extLst>
              </p:cNvPr>
              <p:cNvSpPr/>
              <p:nvPr/>
            </p:nvSpPr>
            <p:spPr>
              <a:xfrm>
                <a:off x="1725149" y="272173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1237D5B1-4ED1-4C2A-B35E-279EF50CE239}"/>
                  </a:ext>
                </a:extLst>
              </p:cNvPr>
              <p:cNvSpPr/>
              <p:nvPr/>
            </p:nvSpPr>
            <p:spPr>
              <a:xfrm>
                <a:off x="2328281" y="2897385"/>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C2DEB82D-552C-4199-AB06-2CCF12F62029}"/>
                </a:ext>
              </a:extLst>
            </p:cNvPr>
            <p:cNvSpPr/>
            <p:nvPr/>
          </p:nvSpPr>
          <p:spPr>
            <a:xfrm>
              <a:off x="360545" y="3936878"/>
              <a:ext cx="2759485" cy="646331"/>
            </a:xfrm>
            <a:prstGeom prst="rect">
              <a:avLst/>
            </a:prstGeom>
          </p:spPr>
          <p:txBody>
            <a:bodyPr wrap="square">
              <a:spAutoFit/>
            </a:bodyPr>
            <a:lstStyle/>
            <a:p>
              <a:pPr algn="ctr"/>
              <a:r>
                <a:rPr lang="en-US" dirty="0"/>
                <a:t>One targeted population</a:t>
              </a:r>
            </a:p>
            <a:p>
              <a:pPr algn="ctr"/>
              <a:r>
                <a:rPr lang="en-US" dirty="0"/>
                <a:t>following a specific pattern</a:t>
              </a:r>
            </a:p>
          </p:txBody>
        </p:sp>
      </p:grpSp>
      <p:grpSp>
        <p:nvGrpSpPr>
          <p:cNvPr id="4" name="Group 3">
            <a:extLst>
              <a:ext uri="{FF2B5EF4-FFF2-40B4-BE49-F238E27FC236}">
                <a16:creationId xmlns:a16="http://schemas.microsoft.com/office/drawing/2014/main" id="{845D8E8E-8F5C-411C-BEDB-E9237DA2558A}"/>
              </a:ext>
            </a:extLst>
          </p:cNvPr>
          <p:cNvGrpSpPr/>
          <p:nvPr/>
        </p:nvGrpSpPr>
        <p:grpSpPr>
          <a:xfrm>
            <a:off x="2957316" y="1261686"/>
            <a:ext cx="3428374" cy="2295996"/>
            <a:chOff x="2912127" y="1667119"/>
            <a:chExt cx="3428374" cy="2295994"/>
          </a:xfrm>
        </p:grpSpPr>
        <p:grpSp>
          <p:nvGrpSpPr>
            <p:cNvPr id="50" name="Group 49">
              <a:extLst>
                <a:ext uri="{FF2B5EF4-FFF2-40B4-BE49-F238E27FC236}">
                  <a16:creationId xmlns:a16="http://schemas.microsoft.com/office/drawing/2014/main" id="{6AE6D2A5-7CCA-41F6-B1A6-B786EB0A4F37}"/>
                </a:ext>
              </a:extLst>
            </p:cNvPr>
            <p:cNvGrpSpPr/>
            <p:nvPr/>
          </p:nvGrpSpPr>
          <p:grpSpPr>
            <a:xfrm>
              <a:off x="3575951" y="2283176"/>
              <a:ext cx="2130652" cy="1679937"/>
              <a:chOff x="794087" y="1725000"/>
              <a:chExt cx="2130652" cy="1679937"/>
            </a:xfrm>
          </p:grpSpPr>
          <p:sp>
            <p:nvSpPr>
              <p:cNvPr id="51" name="Rectangle 50">
                <a:extLst>
                  <a:ext uri="{FF2B5EF4-FFF2-40B4-BE49-F238E27FC236}">
                    <a16:creationId xmlns:a16="http://schemas.microsoft.com/office/drawing/2014/main" id="{85D07BF8-C2DA-453E-81CC-2AC18A1B8A3F}"/>
                  </a:ext>
                </a:extLst>
              </p:cNvPr>
              <p:cNvSpPr/>
              <p:nvPr/>
            </p:nvSpPr>
            <p:spPr>
              <a:xfrm>
                <a:off x="794087" y="1725000"/>
                <a:ext cx="2130652" cy="1679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A98F390-CDA3-4F14-B4A4-BB87FF3709EE}"/>
                  </a:ext>
                </a:extLst>
              </p:cNvPr>
              <p:cNvSpPr/>
              <p:nvPr/>
            </p:nvSpPr>
            <p:spPr>
              <a:xfrm>
                <a:off x="1437774" y="206117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C1B5A56-AF9D-496A-BA4D-EF1A06665BEA}"/>
                  </a:ext>
                </a:extLst>
              </p:cNvPr>
              <p:cNvSpPr/>
              <p:nvPr/>
            </p:nvSpPr>
            <p:spPr>
              <a:xfrm>
                <a:off x="2466475" y="2227495"/>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31B7741-DA48-4D84-B1B5-3E898FC99B75}"/>
                  </a:ext>
                </a:extLst>
              </p:cNvPr>
              <p:cNvSpPr/>
              <p:nvPr/>
            </p:nvSpPr>
            <p:spPr>
              <a:xfrm>
                <a:off x="1644316" y="262459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0453A3B-BE25-46B2-8E6D-42A71325BE27}"/>
                  </a:ext>
                </a:extLst>
              </p:cNvPr>
              <p:cNvSpPr/>
              <p:nvPr/>
            </p:nvSpPr>
            <p:spPr>
              <a:xfrm>
                <a:off x="1905283" y="2665115"/>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A1C8187-8DCD-488A-BACC-57A7B6E1C212}"/>
                  </a:ext>
                </a:extLst>
              </p:cNvPr>
              <p:cNvSpPr/>
              <p:nvPr/>
            </p:nvSpPr>
            <p:spPr>
              <a:xfrm>
                <a:off x="1635825" y="204372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7140399-C518-4E6F-9F47-0C9913BC9841}"/>
                  </a:ext>
                </a:extLst>
              </p:cNvPr>
              <p:cNvSpPr/>
              <p:nvPr/>
            </p:nvSpPr>
            <p:spPr>
              <a:xfrm>
                <a:off x="984584" y="3073832"/>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C7AC815F-DE9E-44B9-817D-E5BE805E5792}"/>
                  </a:ext>
                </a:extLst>
              </p:cNvPr>
              <p:cNvSpPr/>
              <p:nvPr/>
            </p:nvSpPr>
            <p:spPr>
              <a:xfrm>
                <a:off x="1312447" y="248181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35E9EAE-7822-4072-BCD5-934186A693CB}"/>
                  </a:ext>
                </a:extLst>
              </p:cNvPr>
              <p:cNvSpPr/>
              <p:nvPr/>
            </p:nvSpPr>
            <p:spPr>
              <a:xfrm>
                <a:off x="1630280" y="3035611"/>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FFF5BED-F9C8-40FA-BC88-79ABFF58F1CF}"/>
                  </a:ext>
                </a:extLst>
              </p:cNvPr>
              <p:cNvSpPr/>
              <p:nvPr/>
            </p:nvSpPr>
            <p:spPr>
              <a:xfrm>
                <a:off x="2270959" y="246046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D8B1785-7389-451F-98BE-0E00EA17A125}"/>
                  </a:ext>
                </a:extLst>
              </p:cNvPr>
              <p:cNvSpPr/>
              <p:nvPr/>
            </p:nvSpPr>
            <p:spPr>
              <a:xfrm>
                <a:off x="2270959" y="291389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D1ED1C9-3666-4BFF-9E51-2CD8C6CE4B34}"/>
                  </a:ext>
                </a:extLst>
              </p:cNvPr>
              <p:cNvSpPr/>
              <p:nvPr/>
            </p:nvSpPr>
            <p:spPr>
              <a:xfrm>
                <a:off x="2460458" y="318211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894CEF8-1241-4004-AF24-85205FB58ACA}"/>
                  </a:ext>
                </a:extLst>
              </p:cNvPr>
              <p:cNvSpPr/>
              <p:nvPr/>
            </p:nvSpPr>
            <p:spPr>
              <a:xfrm>
                <a:off x="2597849" y="2450199"/>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E303B54-6B27-488E-A996-244945CD67FC}"/>
                  </a:ext>
                </a:extLst>
              </p:cNvPr>
              <p:cNvSpPr/>
              <p:nvPr/>
            </p:nvSpPr>
            <p:spPr>
              <a:xfrm>
                <a:off x="979509" y="2068726"/>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C566165-7229-4D80-B973-D99412A3D61C}"/>
                  </a:ext>
                </a:extLst>
              </p:cNvPr>
              <p:cNvSpPr/>
              <p:nvPr/>
            </p:nvSpPr>
            <p:spPr>
              <a:xfrm>
                <a:off x="2597849" y="282868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1750412-B5D0-420B-BF8C-A5D3F64090CA}"/>
                  </a:ext>
                </a:extLst>
              </p:cNvPr>
              <p:cNvSpPr/>
              <p:nvPr/>
            </p:nvSpPr>
            <p:spPr>
              <a:xfrm>
                <a:off x="1366589" y="3035611"/>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DB5FDC5-A728-46D0-BC58-3B53DA8A2868}"/>
                  </a:ext>
                </a:extLst>
              </p:cNvPr>
              <p:cNvSpPr/>
              <p:nvPr/>
            </p:nvSpPr>
            <p:spPr>
              <a:xfrm>
                <a:off x="2104461" y="323625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859ACEA-8179-4D42-B8C4-5DAC6CF5B5D5}"/>
                  </a:ext>
                </a:extLst>
              </p:cNvPr>
              <p:cNvSpPr/>
              <p:nvPr/>
            </p:nvSpPr>
            <p:spPr>
              <a:xfrm>
                <a:off x="1981968" y="203357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FC7F45B-F636-4398-871D-A54C737FB14D}"/>
                  </a:ext>
                </a:extLst>
              </p:cNvPr>
              <p:cNvSpPr/>
              <p:nvPr/>
            </p:nvSpPr>
            <p:spPr>
              <a:xfrm>
                <a:off x="1366589" y="265449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839F61F-7923-46E2-934E-F406BA59DD65}"/>
                  </a:ext>
                </a:extLst>
              </p:cNvPr>
              <p:cNvSpPr/>
              <p:nvPr/>
            </p:nvSpPr>
            <p:spPr>
              <a:xfrm>
                <a:off x="2638456" y="1908538"/>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CA01BDD-5D65-4C10-8416-876E435570BE}"/>
                  </a:ext>
                </a:extLst>
              </p:cNvPr>
              <p:cNvSpPr/>
              <p:nvPr/>
            </p:nvSpPr>
            <p:spPr>
              <a:xfrm>
                <a:off x="1204163" y="1880464"/>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C18F936E-55BE-4324-96B7-3B331745D149}"/>
                  </a:ext>
                </a:extLst>
              </p:cNvPr>
              <p:cNvSpPr/>
              <p:nvPr/>
            </p:nvSpPr>
            <p:spPr>
              <a:xfrm>
                <a:off x="1102396" y="2488058"/>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F5999A6-CEEE-47C6-A3CE-05F5C6FDEF52}"/>
                  </a:ext>
                </a:extLst>
              </p:cNvPr>
              <p:cNvSpPr/>
              <p:nvPr/>
            </p:nvSpPr>
            <p:spPr>
              <a:xfrm>
                <a:off x="994112" y="2772333"/>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ECF1999-BE4E-4D46-94F6-272C272086D4}"/>
                  </a:ext>
                </a:extLst>
              </p:cNvPr>
              <p:cNvSpPr/>
              <p:nvPr/>
            </p:nvSpPr>
            <p:spPr>
              <a:xfrm>
                <a:off x="2154593" y="2345926"/>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D1EBD1F5-9D46-4C21-ACBA-64E629AEDF09}"/>
                  </a:ext>
                </a:extLst>
              </p:cNvPr>
              <p:cNvSpPr/>
              <p:nvPr/>
            </p:nvSpPr>
            <p:spPr>
              <a:xfrm>
                <a:off x="2352174" y="2007032"/>
                <a:ext cx="108284" cy="10828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01C8609-1DBB-458A-980E-B6AB0A831EB3}"/>
                </a:ext>
              </a:extLst>
            </p:cNvPr>
            <p:cNvSpPr/>
            <p:nvPr/>
          </p:nvSpPr>
          <p:spPr>
            <a:xfrm>
              <a:off x="2912127" y="1667119"/>
              <a:ext cx="3428374" cy="646330"/>
            </a:xfrm>
            <a:prstGeom prst="rect">
              <a:avLst/>
            </a:prstGeom>
          </p:spPr>
          <p:txBody>
            <a:bodyPr wrap="square">
              <a:spAutoFit/>
            </a:bodyPr>
            <a:lstStyle/>
            <a:p>
              <a:pPr algn="ctr"/>
              <a:r>
                <a:rPr lang="en-US" dirty="0"/>
                <a:t>Training set:</a:t>
              </a:r>
            </a:p>
            <a:p>
              <a:pPr algn="ctr"/>
              <a:r>
                <a:rPr lang="en-US" dirty="0"/>
                <a:t>Observations from the population</a:t>
              </a:r>
            </a:p>
          </p:txBody>
        </p:sp>
      </p:grpSp>
      <p:grpSp>
        <p:nvGrpSpPr>
          <p:cNvPr id="5" name="Group 4">
            <a:extLst>
              <a:ext uri="{FF2B5EF4-FFF2-40B4-BE49-F238E27FC236}">
                <a16:creationId xmlns:a16="http://schemas.microsoft.com/office/drawing/2014/main" id="{79523BC1-7621-4011-98C2-A445552A3B52}"/>
              </a:ext>
            </a:extLst>
          </p:cNvPr>
          <p:cNvGrpSpPr/>
          <p:nvPr/>
        </p:nvGrpSpPr>
        <p:grpSpPr>
          <a:xfrm>
            <a:off x="6509700" y="1872160"/>
            <a:ext cx="2153497" cy="2051145"/>
            <a:chOff x="6464511" y="2277593"/>
            <a:chExt cx="2153497" cy="2051144"/>
          </a:xfrm>
        </p:grpSpPr>
        <p:sp>
          <p:nvSpPr>
            <p:cNvPr id="78" name="Rectangle 77">
              <a:extLst>
                <a:ext uri="{FF2B5EF4-FFF2-40B4-BE49-F238E27FC236}">
                  <a16:creationId xmlns:a16="http://schemas.microsoft.com/office/drawing/2014/main" id="{D37EA875-FF89-408B-939C-C6844D802EF7}"/>
                </a:ext>
              </a:extLst>
            </p:cNvPr>
            <p:cNvSpPr/>
            <p:nvPr/>
          </p:nvSpPr>
          <p:spPr>
            <a:xfrm>
              <a:off x="6487356" y="2283176"/>
              <a:ext cx="2130652" cy="167993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69B3928C-9B27-4B47-B1D9-44CC65230977}"/>
                </a:ext>
              </a:extLst>
            </p:cNvPr>
            <p:cNvSpPr/>
            <p:nvPr/>
          </p:nvSpPr>
          <p:spPr>
            <a:xfrm>
              <a:off x="6464511" y="3959405"/>
              <a:ext cx="2099998" cy="369332"/>
            </a:xfrm>
            <a:prstGeom prst="rect">
              <a:avLst/>
            </a:prstGeom>
          </p:spPr>
          <p:txBody>
            <a:bodyPr wrap="none">
              <a:spAutoFit/>
            </a:bodyPr>
            <a:lstStyle/>
            <a:p>
              <a:r>
                <a:rPr lang="en-US" dirty="0"/>
                <a:t>Prediction boundary</a:t>
              </a:r>
            </a:p>
          </p:txBody>
        </p:sp>
        <p:sp>
          <p:nvSpPr>
            <p:cNvPr id="214" name="Freeform: Shape 213">
              <a:extLst>
                <a:ext uri="{FF2B5EF4-FFF2-40B4-BE49-F238E27FC236}">
                  <a16:creationId xmlns:a16="http://schemas.microsoft.com/office/drawing/2014/main" id="{B5778DC2-9AB6-4FDD-BEA9-895E3E271A17}"/>
                </a:ext>
              </a:extLst>
            </p:cNvPr>
            <p:cNvSpPr/>
            <p:nvPr/>
          </p:nvSpPr>
          <p:spPr>
            <a:xfrm>
              <a:off x="6477221" y="2277593"/>
              <a:ext cx="1285461" cy="1693478"/>
            </a:xfrm>
            <a:custGeom>
              <a:avLst/>
              <a:gdLst>
                <a:gd name="connsiteX0" fmla="*/ 512372 w 2726182"/>
                <a:gd name="connsiteY0" fmla="*/ 0 h 1686572"/>
                <a:gd name="connsiteX1" fmla="*/ 199551 w 2726182"/>
                <a:gd name="connsiteY1" fmla="*/ 553452 h 1686572"/>
                <a:gd name="connsiteX2" fmla="*/ 7046 w 2726182"/>
                <a:gd name="connsiteY2" fmla="*/ 1167063 h 1686572"/>
                <a:gd name="connsiteX3" fmla="*/ 416119 w 2726182"/>
                <a:gd name="connsiteY3" fmla="*/ 1251284 h 1686572"/>
                <a:gd name="connsiteX4" fmla="*/ 115330 w 2726182"/>
                <a:gd name="connsiteY4" fmla="*/ 1684421 h 1686572"/>
                <a:gd name="connsiteX5" fmla="*/ 2726182 w 2726182"/>
                <a:gd name="connsiteY5" fmla="*/ 1046747 h 1686572"/>
                <a:gd name="connsiteX6" fmla="*/ 2726182 w 2726182"/>
                <a:gd name="connsiteY6" fmla="*/ 1046747 h 1686572"/>
                <a:gd name="connsiteX0" fmla="*/ 512372 w 2726182"/>
                <a:gd name="connsiteY0" fmla="*/ 0 h 1686572"/>
                <a:gd name="connsiteX1" fmla="*/ 199551 w 2726182"/>
                <a:gd name="connsiteY1" fmla="*/ 553452 h 1686572"/>
                <a:gd name="connsiteX2" fmla="*/ 7046 w 2726182"/>
                <a:gd name="connsiteY2" fmla="*/ 1167063 h 1686572"/>
                <a:gd name="connsiteX3" fmla="*/ 416119 w 2726182"/>
                <a:gd name="connsiteY3" fmla="*/ 1251284 h 1686572"/>
                <a:gd name="connsiteX4" fmla="*/ 115330 w 2726182"/>
                <a:gd name="connsiteY4" fmla="*/ 1684421 h 1686572"/>
                <a:gd name="connsiteX5" fmla="*/ 2726182 w 2726182"/>
                <a:gd name="connsiteY5" fmla="*/ 1046747 h 1686572"/>
                <a:gd name="connsiteX0" fmla="*/ 512372 w 512372"/>
                <a:gd name="connsiteY0" fmla="*/ 0 h 1686572"/>
                <a:gd name="connsiteX1" fmla="*/ 199551 w 512372"/>
                <a:gd name="connsiteY1" fmla="*/ 553452 h 1686572"/>
                <a:gd name="connsiteX2" fmla="*/ 7046 w 512372"/>
                <a:gd name="connsiteY2" fmla="*/ 1167063 h 1686572"/>
                <a:gd name="connsiteX3" fmla="*/ 416119 w 512372"/>
                <a:gd name="connsiteY3" fmla="*/ 1251284 h 1686572"/>
                <a:gd name="connsiteX4" fmla="*/ 115330 w 512372"/>
                <a:gd name="connsiteY4" fmla="*/ 1684421 h 1686572"/>
                <a:gd name="connsiteX0" fmla="*/ 512372 w 512372"/>
                <a:gd name="connsiteY0" fmla="*/ 0 h 1684421"/>
                <a:gd name="connsiteX1" fmla="*/ 199551 w 512372"/>
                <a:gd name="connsiteY1" fmla="*/ 553452 h 1684421"/>
                <a:gd name="connsiteX2" fmla="*/ 7046 w 512372"/>
                <a:gd name="connsiteY2" fmla="*/ 1167063 h 1684421"/>
                <a:gd name="connsiteX3" fmla="*/ 416119 w 512372"/>
                <a:gd name="connsiteY3" fmla="*/ 1251284 h 1684421"/>
                <a:gd name="connsiteX4" fmla="*/ 115330 w 512372"/>
                <a:gd name="connsiteY4" fmla="*/ 1684421 h 1684421"/>
                <a:gd name="connsiteX0" fmla="*/ 512372 w 539579"/>
                <a:gd name="connsiteY0" fmla="*/ 46261 h 1730682"/>
                <a:gd name="connsiteX1" fmla="*/ 517491 w 539579"/>
                <a:gd name="connsiteY1" fmla="*/ 39560 h 1730682"/>
                <a:gd name="connsiteX2" fmla="*/ 199551 w 539579"/>
                <a:gd name="connsiteY2" fmla="*/ 599713 h 1730682"/>
                <a:gd name="connsiteX3" fmla="*/ 7046 w 539579"/>
                <a:gd name="connsiteY3" fmla="*/ 1213324 h 1730682"/>
                <a:gd name="connsiteX4" fmla="*/ 416119 w 539579"/>
                <a:gd name="connsiteY4" fmla="*/ 1297545 h 1730682"/>
                <a:gd name="connsiteX5" fmla="*/ 115330 w 539579"/>
                <a:gd name="connsiteY5" fmla="*/ 1730682 h 1730682"/>
                <a:gd name="connsiteX0" fmla="*/ 512372 w 517491"/>
                <a:gd name="connsiteY0" fmla="*/ 6701 h 1691122"/>
                <a:gd name="connsiteX1" fmla="*/ 517491 w 517491"/>
                <a:gd name="connsiteY1" fmla="*/ 0 h 1691122"/>
                <a:gd name="connsiteX2" fmla="*/ 199551 w 517491"/>
                <a:gd name="connsiteY2" fmla="*/ 560153 h 1691122"/>
                <a:gd name="connsiteX3" fmla="*/ 7046 w 517491"/>
                <a:gd name="connsiteY3" fmla="*/ 1173764 h 1691122"/>
                <a:gd name="connsiteX4" fmla="*/ 416119 w 517491"/>
                <a:gd name="connsiteY4" fmla="*/ 1257985 h 1691122"/>
                <a:gd name="connsiteX5" fmla="*/ 115330 w 517491"/>
                <a:gd name="connsiteY5" fmla="*/ 1691122 h 1691122"/>
                <a:gd name="connsiteX0" fmla="*/ 512372 w 512373"/>
                <a:gd name="connsiteY0" fmla="*/ 25 h 1684446"/>
                <a:gd name="connsiteX1" fmla="*/ 496060 w 512373"/>
                <a:gd name="connsiteY1" fmla="*/ 33805 h 1684446"/>
                <a:gd name="connsiteX2" fmla="*/ 199551 w 512373"/>
                <a:gd name="connsiteY2" fmla="*/ 553477 h 1684446"/>
                <a:gd name="connsiteX3" fmla="*/ 7046 w 512373"/>
                <a:gd name="connsiteY3" fmla="*/ 1167088 h 1684446"/>
                <a:gd name="connsiteX4" fmla="*/ 416119 w 512373"/>
                <a:gd name="connsiteY4" fmla="*/ 1251309 h 1684446"/>
                <a:gd name="connsiteX5" fmla="*/ 115330 w 512373"/>
                <a:gd name="connsiteY5" fmla="*/ 1684446 h 1684446"/>
                <a:gd name="connsiteX0" fmla="*/ 0 w 1257656"/>
                <a:gd name="connsiteY0" fmla="*/ 22 h 1686824"/>
                <a:gd name="connsiteX1" fmla="*/ 1257656 w 1257656"/>
                <a:gd name="connsiteY1" fmla="*/ 36183 h 1686824"/>
                <a:gd name="connsiteX2" fmla="*/ 961147 w 1257656"/>
                <a:gd name="connsiteY2" fmla="*/ 555855 h 1686824"/>
                <a:gd name="connsiteX3" fmla="*/ 768642 w 1257656"/>
                <a:gd name="connsiteY3" fmla="*/ 1169466 h 1686824"/>
                <a:gd name="connsiteX4" fmla="*/ 1177715 w 1257656"/>
                <a:gd name="connsiteY4" fmla="*/ 1253687 h 1686824"/>
                <a:gd name="connsiteX5" fmla="*/ 876926 w 1257656"/>
                <a:gd name="connsiteY5" fmla="*/ 1686824 h 1686824"/>
                <a:gd name="connsiteX0" fmla="*/ 0 w 1279088"/>
                <a:gd name="connsiteY0" fmla="*/ 122 h 1686924"/>
                <a:gd name="connsiteX1" fmla="*/ 1279088 w 1279088"/>
                <a:gd name="connsiteY1" fmla="*/ 2945 h 1686924"/>
                <a:gd name="connsiteX2" fmla="*/ 961147 w 1279088"/>
                <a:gd name="connsiteY2" fmla="*/ 555955 h 1686924"/>
                <a:gd name="connsiteX3" fmla="*/ 768642 w 1279088"/>
                <a:gd name="connsiteY3" fmla="*/ 1169566 h 1686924"/>
                <a:gd name="connsiteX4" fmla="*/ 1177715 w 1279088"/>
                <a:gd name="connsiteY4" fmla="*/ 1253787 h 1686924"/>
                <a:gd name="connsiteX5" fmla="*/ 876926 w 1279088"/>
                <a:gd name="connsiteY5" fmla="*/ 1686924 h 1686924"/>
                <a:gd name="connsiteX0" fmla="*/ 0 w 1274325"/>
                <a:gd name="connsiteY0" fmla="*/ 1940 h 1683979"/>
                <a:gd name="connsiteX1" fmla="*/ 1274325 w 1274325"/>
                <a:gd name="connsiteY1" fmla="*/ 0 h 1683979"/>
                <a:gd name="connsiteX2" fmla="*/ 956384 w 1274325"/>
                <a:gd name="connsiteY2" fmla="*/ 553010 h 1683979"/>
                <a:gd name="connsiteX3" fmla="*/ 763879 w 1274325"/>
                <a:gd name="connsiteY3" fmla="*/ 1166621 h 1683979"/>
                <a:gd name="connsiteX4" fmla="*/ 1172952 w 1274325"/>
                <a:gd name="connsiteY4" fmla="*/ 1250842 h 1683979"/>
                <a:gd name="connsiteX5" fmla="*/ 872163 w 1274325"/>
                <a:gd name="connsiteY5" fmla="*/ 1683979 h 1683979"/>
                <a:gd name="connsiteX0" fmla="*/ 0 w 1274325"/>
                <a:gd name="connsiteY0" fmla="*/ 1940 h 1715488"/>
                <a:gd name="connsiteX1" fmla="*/ 1274325 w 1274325"/>
                <a:gd name="connsiteY1" fmla="*/ 0 h 1715488"/>
                <a:gd name="connsiteX2" fmla="*/ 956384 w 1274325"/>
                <a:gd name="connsiteY2" fmla="*/ 553010 h 1715488"/>
                <a:gd name="connsiteX3" fmla="*/ 763879 w 1274325"/>
                <a:gd name="connsiteY3" fmla="*/ 1166621 h 1715488"/>
                <a:gd name="connsiteX4" fmla="*/ 1172952 w 1274325"/>
                <a:gd name="connsiteY4" fmla="*/ 1250842 h 1715488"/>
                <a:gd name="connsiteX5" fmla="*/ 872163 w 1274325"/>
                <a:gd name="connsiteY5" fmla="*/ 1683979 h 1715488"/>
                <a:gd name="connsiteX6" fmla="*/ 874274 w 1274325"/>
                <a:gd name="connsiteY6" fmla="*/ 1681957 h 1715488"/>
                <a:gd name="connsiteX0" fmla="*/ 0 w 1274325"/>
                <a:gd name="connsiteY0" fmla="*/ 1940 h 1715488"/>
                <a:gd name="connsiteX1" fmla="*/ 1274325 w 1274325"/>
                <a:gd name="connsiteY1" fmla="*/ 0 h 1715488"/>
                <a:gd name="connsiteX2" fmla="*/ 956384 w 1274325"/>
                <a:gd name="connsiteY2" fmla="*/ 553010 h 1715488"/>
                <a:gd name="connsiteX3" fmla="*/ 763879 w 1274325"/>
                <a:gd name="connsiteY3" fmla="*/ 1166621 h 1715488"/>
                <a:gd name="connsiteX4" fmla="*/ 1172952 w 1274325"/>
                <a:gd name="connsiteY4" fmla="*/ 1250842 h 1715488"/>
                <a:gd name="connsiteX5" fmla="*/ 872163 w 1274325"/>
                <a:gd name="connsiteY5" fmla="*/ 1683979 h 1715488"/>
                <a:gd name="connsiteX6" fmla="*/ 874274 w 1274325"/>
                <a:gd name="connsiteY6" fmla="*/ 1681957 h 1715488"/>
                <a:gd name="connsiteX0" fmla="*/ 0 w 1274325"/>
                <a:gd name="connsiteY0" fmla="*/ 1940 h 1715488"/>
                <a:gd name="connsiteX1" fmla="*/ 1274325 w 1274325"/>
                <a:gd name="connsiteY1" fmla="*/ 0 h 1715488"/>
                <a:gd name="connsiteX2" fmla="*/ 956384 w 1274325"/>
                <a:gd name="connsiteY2" fmla="*/ 553010 h 1715488"/>
                <a:gd name="connsiteX3" fmla="*/ 763879 w 1274325"/>
                <a:gd name="connsiteY3" fmla="*/ 1166621 h 1715488"/>
                <a:gd name="connsiteX4" fmla="*/ 1172952 w 1274325"/>
                <a:gd name="connsiteY4" fmla="*/ 1250842 h 1715488"/>
                <a:gd name="connsiteX5" fmla="*/ 872163 w 1274325"/>
                <a:gd name="connsiteY5" fmla="*/ 1683979 h 1715488"/>
                <a:gd name="connsiteX6" fmla="*/ 874274 w 1274325"/>
                <a:gd name="connsiteY6" fmla="*/ 1681957 h 1715488"/>
                <a:gd name="connsiteX0" fmla="*/ 0 w 1274325"/>
                <a:gd name="connsiteY0" fmla="*/ 1940 h 1715488"/>
                <a:gd name="connsiteX1" fmla="*/ 1274325 w 1274325"/>
                <a:gd name="connsiteY1" fmla="*/ 0 h 1715488"/>
                <a:gd name="connsiteX2" fmla="*/ 956384 w 1274325"/>
                <a:gd name="connsiteY2" fmla="*/ 553010 h 1715488"/>
                <a:gd name="connsiteX3" fmla="*/ 763879 w 1274325"/>
                <a:gd name="connsiteY3" fmla="*/ 1166621 h 1715488"/>
                <a:gd name="connsiteX4" fmla="*/ 1172952 w 1274325"/>
                <a:gd name="connsiteY4" fmla="*/ 1250842 h 1715488"/>
                <a:gd name="connsiteX5" fmla="*/ 872163 w 1274325"/>
                <a:gd name="connsiteY5" fmla="*/ 1683979 h 1715488"/>
                <a:gd name="connsiteX6" fmla="*/ 874274 w 1274325"/>
                <a:gd name="connsiteY6" fmla="*/ 1681957 h 1715488"/>
                <a:gd name="connsiteX0" fmla="*/ 0 w 1274325"/>
                <a:gd name="connsiteY0" fmla="*/ 1940 h 1683979"/>
                <a:gd name="connsiteX1" fmla="*/ 1274325 w 1274325"/>
                <a:gd name="connsiteY1" fmla="*/ 0 h 1683979"/>
                <a:gd name="connsiteX2" fmla="*/ 956384 w 1274325"/>
                <a:gd name="connsiteY2" fmla="*/ 553010 h 1683979"/>
                <a:gd name="connsiteX3" fmla="*/ 763879 w 1274325"/>
                <a:gd name="connsiteY3" fmla="*/ 1166621 h 1683979"/>
                <a:gd name="connsiteX4" fmla="*/ 1172952 w 1274325"/>
                <a:gd name="connsiteY4" fmla="*/ 1250842 h 1683979"/>
                <a:gd name="connsiteX5" fmla="*/ 872163 w 1274325"/>
                <a:gd name="connsiteY5" fmla="*/ 1683979 h 1683979"/>
                <a:gd name="connsiteX0" fmla="*/ 0 w 1274325"/>
                <a:gd name="connsiteY0" fmla="*/ 1940 h 1683979"/>
                <a:gd name="connsiteX1" fmla="*/ 1274325 w 1274325"/>
                <a:gd name="connsiteY1" fmla="*/ 0 h 1683979"/>
                <a:gd name="connsiteX2" fmla="*/ 956384 w 1274325"/>
                <a:gd name="connsiteY2" fmla="*/ 553010 h 1683979"/>
                <a:gd name="connsiteX3" fmla="*/ 763879 w 1274325"/>
                <a:gd name="connsiteY3" fmla="*/ 1166621 h 1683979"/>
                <a:gd name="connsiteX4" fmla="*/ 1172952 w 1274325"/>
                <a:gd name="connsiteY4" fmla="*/ 1250842 h 1683979"/>
                <a:gd name="connsiteX5" fmla="*/ 872163 w 1274325"/>
                <a:gd name="connsiteY5" fmla="*/ 1683979 h 1683979"/>
                <a:gd name="connsiteX0" fmla="*/ 0 w 1274325"/>
                <a:gd name="connsiteY0" fmla="*/ 1940 h 1715001"/>
                <a:gd name="connsiteX1" fmla="*/ 1274325 w 1274325"/>
                <a:gd name="connsiteY1" fmla="*/ 0 h 1715001"/>
                <a:gd name="connsiteX2" fmla="*/ 956384 w 1274325"/>
                <a:gd name="connsiteY2" fmla="*/ 553010 h 1715001"/>
                <a:gd name="connsiteX3" fmla="*/ 763879 w 1274325"/>
                <a:gd name="connsiteY3" fmla="*/ 1166621 h 1715001"/>
                <a:gd name="connsiteX4" fmla="*/ 1172952 w 1274325"/>
                <a:gd name="connsiteY4" fmla="*/ 1250842 h 1715001"/>
                <a:gd name="connsiteX5" fmla="*/ 872163 w 1274325"/>
                <a:gd name="connsiteY5" fmla="*/ 1683979 h 1715001"/>
                <a:gd name="connsiteX6" fmla="*/ 867981 w 1274325"/>
                <a:gd name="connsiteY6" fmla="*/ 1680208 h 1715001"/>
                <a:gd name="connsiteX0" fmla="*/ 0 w 1274325"/>
                <a:gd name="connsiteY0" fmla="*/ 1940 h 1731600"/>
                <a:gd name="connsiteX1" fmla="*/ 1274325 w 1274325"/>
                <a:gd name="connsiteY1" fmla="*/ 0 h 1731600"/>
                <a:gd name="connsiteX2" fmla="*/ 956384 w 1274325"/>
                <a:gd name="connsiteY2" fmla="*/ 553010 h 1731600"/>
                <a:gd name="connsiteX3" fmla="*/ 763879 w 1274325"/>
                <a:gd name="connsiteY3" fmla="*/ 1166621 h 1731600"/>
                <a:gd name="connsiteX4" fmla="*/ 1172952 w 1274325"/>
                <a:gd name="connsiteY4" fmla="*/ 1250842 h 1731600"/>
                <a:gd name="connsiteX5" fmla="*/ 872163 w 1274325"/>
                <a:gd name="connsiteY5" fmla="*/ 1683979 h 1731600"/>
                <a:gd name="connsiteX6" fmla="*/ 998156 w 1274325"/>
                <a:gd name="connsiteY6" fmla="*/ 1724658 h 1731600"/>
                <a:gd name="connsiteX0" fmla="*/ 0 w 1274325"/>
                <a:gd name="connsiteY0" fmla="*/ 1940 h 1715804"/>
                <a:gd name="connsiteX1" fmla="*/ 1274325 w 1274325"/>
                <a:gd name="connsiteY1" fmla="*/ 0 h 1715804"/>
                <a:gd name="connsiteX2" fmla="*/ 956384 w 1274325"/>
                <a:gd name="connsiteY2" fmla="*/ 553010 h 1715804"/>
                <a:gd name="connsiteX3" fmla="*/ 763879 w 1274325"/>
                <a:gd name="connsiteY3" fmla="*/ 1166621 h 1715804"/>
                <a:gd name="connsiteX4" fmla="*/ 1172952 w 1274325"/>
                <a:gd name="connsiteY4" fmla="*/ 1250842 h 1715804"/>
                <a:gd name="connsiteX5" fmla="*/ 872163 w 1274325"/>
                <a:gd name="connsiteY5" fmla="*/ 1683979 h 1715804"/>
                <a:gd name="connsiteX6" fmla="*/ 147256 w 1274325"/>
                <a:gd name="connsiteY6" fmla="*/ 1683383 h 1715804"/>
                <a:gd name="connsiteX0" fmla="*/ 0 w 1274325"/>
                <a:gd name="connsiteY0" fmla="*/ 1940 h 1712814"/>
                <a:gd name="connsiteX1" fmla="*/ 1274325 w 1274325"/>
                <a:gd name="connsiteY1" fmla="*/ 0 h 1712814"/>
                <a:gd name="connsiteX2" fmla="*/ 956384 w 1274325"/>
                <a:gd name="connsiteY2" fmla="*/ 553010 h 1712814"/>
                <a:gd name="connsiteX3" fmla="*/ 763879 w 1274325"/>
                <a:gd name="connsiteY3" fmla="*/ 1166621 h 1712814"/>
                <a:gd name="connsiteX4" fmla="*/ 1172952 w 1274325"/>
                <a:gd name="connsiteY4" fmla="*/ 1250842 h 1712814"/>
                <a:gd name="connsiteX5" fmla="*/ 872163 w 1274325"/>
                <a:gd name="connsiteY5" fmla="*/ 1683979 h 1712814"/>
                <a:gd name="connsiteX6" fmla="*/ 1206 w 1274325"/>
                <a:gd name="connsiteY6" fmla="*/ 1670683 h 1712814"/>
                <a:gd name="connsiteX0" fmla="*/ 0 w 1274325"/>
                <a:gd name="connsiteY0" fmla="*/ 1940 h 1683979"/>
                <a:gd name="connsiteX1" fmla="*/ 1274325 w 1274325"/>
                <a:gd name="connsiteY1" fmla="*/ 0 h 1683979"/>
                <a:gd name="connsiteX2" fmla="*/ 956384 w 1274325"/>
                <a:gd name="connsiteY2" fmla="*/ 553010 h 1683979"/>
                <a:gd name="connsiteX3" fmla="*/ 763879 w 1274325"/>
                <a:gd name="connsiteY3" fmla="*/ 1166621 h 1683979"/>
                <a:gd name="connsiteX4" fmla="*/ 1172952 w 1274325"/>
                <a:gd name="connsiteY4" fmla="*/ 1250842 h 1683979"/>
                <a:gd name="connsiteX5" fmla="*/ 872163 w 1274325"/>
                <a:gd name="connsiteY5" fmla="*/ 1683979 h 1683979"/>
                <a:gd name="connsiteX6" fmla="*/ 1206 w 1274325"/>
                <a:gd name="connsiteY6" fmla="*/ 1670683 h 1683979"/>
                <a:gd name="connsiteX0" fmla="*/ 0 w 1274325"/>
                <a:gd name="connsiteY0" fmla="*/ 1940 h 1683979"/>
                <a:gd name="connsiteX1" fmla="*/ 1274325 w 1274325"/>
                <a:gd name="connsiteY1" fmla="*/ 0 h 1683979"/>
                <a:gd name="connsiteX2" fmla="*/ 956384 w 1274325"/>
                <a:gd name="connsiteY2" fmla="*/ 553010 h 1683979"/>
                <a:gd name="connsiteX3" fmla="*/ 763879 w 1274325"/>
                <a:gd name="connsiteY3" fmla="*/ 1166621 h 1683979"/>
                <a:gd name="connsiteX4" fmla="*/ 1172952 w 1274325"/>
                <a:gd name="connsiteY4" fmla="*/ 1250842 h 1683979"/>
                <a:gd name="connsiteX5" fmla="*/ 872163 w 1274325"/>
                <a:gd name="connsiteY5" fmla="*/ 1683979 h 1683979"/>
                <a:gd name="connsiteX6" fmla="*/ 1206 w 1274325"/>
                <a:gd name="connsiteY6" fmla="*/ 1670683 h 1683979"/>
                <a:gd name="connsiteX0" fmla="*/ 0 w 1274325"/>
                <a:gd name="connsiteY0" fmla="*/ 1940 h 1683979"/>
                <a:gd name="connsiteX1" fmla="*/ 1274325 w 1274325"/>
                <a:gd name="connsiteY1" fmla="*/ 0 h 1683979"/>
                <a:gd name="connsiteX2" fmla="*/ 956384 w 1274325"/>
                <a:gd name="connsiteY2" fmla="*/ 553010 h 1683979"/>
                <a:gd name="connsiteX3" fmla="*/ 763879 w 1274325"/>
                <a:gd name="connsiteY3" fmla="*/ 1166621 h 1683979"/>
                <a:gd name="connsiteX4" fmla="*/ 1172952 w 1274325"/>
                <a:gd name="connsiteY4" fmla="*/ 1250842 h 1683979"/>
                <a:gd name="connsiteX5" fmla="*/ 872163 w 1274325"/>
                <a:gd name="connsiteY5" fmla="*/ 1683979 h 1683979"/>
                <a:gd name="connsiteX6" fmla="*/ 1206 w 1274325"/>
                <a:gd name="connsiteY6" fmla="*/ 1683383 h 1683979"/>
                <a:gd name="connsiteX0" fmla="*/ 1969 w 1276294"/>
                <a:gd name="connsiteY0" fmla="*/ 1940 h 1683979"/>
                <a:gd name="connsiteX1" fmla="*/ 1276294 w 1276294"/>
                <a:gd name="connsiteY1" fmla="*/ 0 h 1683979"/>
                <a:gd name="connsiteX2" fmla="*/ 958353 w 1276294"/>
                <a:gd name="connsiteY2" fmla="*/ 553010 h 1683979"/>
                <a:gd name="connsiteX3" fmla="*/ 765848 w 1276294"/>
                <a:gd name="connsiteY3" fmla="*/ 1166621 h 1683979"/>
                <a:gd name="connsiteX4" fmla="*/ 1174921 w 1276294"/>
                <a:gd name="connsiteY4" fmla="*/ 1250842 h 1683979"/>
                <a:gd name="connsiteX5" fmla="*/ 874132 w 1276294"/>
                <a:gd name="connsiteY5" fmla="*/ 1683979 h 1683979"/>
                <a:gd name="connsiteX6" fmla="*/ 0 w 1276294"/>
                <a:gd name="connsiteY6" fmla="*/ 1670683 h 1683979"/>
                <a:gd name="connsiteX0" fmla="*/ 1969 w 1276294"/>
                <a:gd name="connsiteY0" fmla="*/ 1940 h 1683979"/>
                <a:gd name="connsiteX1" fmla="*/ 1276294 w 1276294"/>
                <a:gd name="connsiteY1" fmla="*/ 0 h 1683979"/>
                <a:gd name="connsiteX2" fmla="*/ 958353 w 1276294"/>
                <a:gd name="connsiteY2" fmla="*/ 553010 h 1683979"/>
                <a:gd name="connsiteX3" fmla="*/ 765848 w 1276294"/>
                <a:gd name="connsiteY3" fmla="*/ 1166621 h 1683979"/>
                <a:gd name="connsiteX4" fmla="*/ 1174921 w 1276294"/>
                <a:gd name="connsiteY4" fmla="*/ 1250842 h 1683979"/>
                <a:gd name="connsiteX5" fmla="*/ 874132 w 1276294"/>
                <a:gd name="connsiteY5" fmla="*/ 1683979 h 1683979"/>
                <a:gd name="connsiteX6" fmla="*/ 0 w 1276294"/>
                <a:gd name="connsiteY6" fmla="*/ 1670683 h 1683979"/>
                <a:gd name="connsiteX0" fmla="*/ 1969 w 1276294"/>
                <a:gd name="connsiteY0" fmla="*/ 1940 h 1683979"/>
                <a:gd name="connsiteX1" fmla="*/ 1276294 w 1276294"/>
                <a:gd name="connsiteY1" fmla="*/ 0 h 1683979"/>
                <a:gd name="connsiteX2" fmla="*/ 958353 w 1276294"/>
                <a:gd name="connsiteY2" fmla="*/ 553010 h 1683979"/>
                <a:gd name="connsiteX3" fmla="*/ 765848 w 1276294"/>
                <a:gd name="connsiteY3" fmla="*/ 1166621 h 1683979"/>
                <a:gd name="connsiteX4" fmla="*/ 1174921 w 1276294"/>
                <a:gd name="connsiteY4" fmla="*/ 1250842 h 1683979"/>
                <a:gd name="connsiteX5" fmla="*/ 874132 w 1276294"/>
                <a:gd name="connsiteY5" fmla="*/ 1683979 h 1683979"/>
                <a:gd name="connsiteX6" fmla="*/ 0 w 1276294"/>
                <a:gd name="connsiteY6" fmla="*/ 1670683 h 1683979"/>
                <a:gd name="connsiteX7" fmla="*/ 1969 w 1276294"/>
                <a:gd name="connsiteY7" fmla="*/ 1940 h 1683979"/>
                <a:gd name="connsiteX0" fmla="*/ 1969 w 1276294"/>
                <a:gd name="connsiteY0" fmla="*/ 1940 h 1670997"/>
                <a:gd name="connsiteX1" fmla="*/ 1276294 w 1276294"/>
                <a:gd name="connsiteY1" fmla="*/ 0 h 1670997"/>
                <a:gd name="connsiteX2" fmla="*/ 958353 w 1276294"/>
                <a:gd name="connsiteY2" fmla="*/ 553010 h 1670997"/>
                <a:gd name="connsiteX3" fmla="*/ 765848 w 1276294"/>
                <a:gd name="connsiteY3" fmla="*/ 1166621 h 1670997"/>
                <a:gd name="connsiteX4" fmla="*/ 1174921 w 1276294"/>
                <a:gd name="connsiteY4" fmla="*/ 1250842 h 1670997"/>
                <a:gd name="connsiteX5" fmla="*/ 859845 w 1276294"/>
                <a:gd name="connsiteY5" fmla="*/ 1651274 h 1670997"/>
                <a:gd name="connsiteX6" fmla="*/ 0 w 1276294"/>
                <a:gd name="connsiteY6" fmla="*/ 1670683 h 1670997"/>
                <a:gd name="connsiteX7" fmla="*/ 1969 w 1276294"/>
                <a:gd name="connsiteY7" fmla="*/ 1940 h 1670997"/>
                <a:gd name="connsiteX0" fmla="*/ 1969 w 1276294"/>
                <a:gd name="connsiteY0" fmla="*/ 1940 h 1671656"/>
                <a:gd name="connsiteX1" fmla="*/ 1276294 w 1276294"/>
                <a:gd name="connsiteY1" fmla="*/ 0 h 1671656"/>
                <a:gd name="connsiteX2" fmla="*/ 958353 w 1276294"/>
                <a:gd name="connsiteY2" fmla="*/ 553010 h 1671656"/>
                <a:gd name="connsiteX3" fmla="*/ 765848 w 1276294"/>
                <a:gd name="connsiteY3" fmla="*/ 1166621 h 1671656"/>
                <a:gd name="connsiteX4" fmla="*/ 1174921 w 1276294"/>
                <a:gd name="connsiteY4" fmla="*/ 1250842 h 1671656"/>
                <a:gd name="connsiteX5" fmla="*/ 859845 w 1276294"/>
                <a:gd name="connsiteY5" fmla="*/ 1651274 h 1671656"/>
                <a:gd name="connsiteX6" fmla="*/ 0 w 1276294"/>
                <a:gd name="connsiteY6" fmla="*/ 1670683 h 1671656"/>
                <a:gd name="connsiteX7" fmla="*/ 1969 w 1276294"/>
                <a:gd name="connsiteY7" fmla="*/ 1940 h 1671656"/>
                <a:gd name="connsiteX0" fmla="*/ 1969 w 1276294"/>
                <a:gd name="connsiteY0" fmla="*/ 1940 h 1663465"/>
                <a:gd name="connsiteX1" fmla="*/ 1276294 w 1276294"/>
                <a:gd name="connsiteY1" fmla="*/ 0 h 1663465"/>
                <a:gd name="connsiteX2" fmla="*/ 958353 w 1276294"/>
                <a:gd name="connsiteY2" fmla="*/ 553010 h 1663465"/>
                <a:gd name="connsiteX3" fmla="*/ 765848 w 1276294"/>
                <a:gd name="connsiteY3" fmla="*/ 1166621 h 1663465"/>
                <a:gd name="connsiteX4" fmla="*/ 1174921 w 1276294"/>
                <a:gd name="connsiteY4" fmla="*/ 1250842 h 1663465"/>
                <a:gd name="connsiteX5" fmla="*/ 859845 w 1276294"/>
                <a:gd name="connsiteY5" fmla="*/ 1651274 h 1663465"/>
                <a:gd name="connsiteX6" fmla="*/ 0 w 1276294"/>
                <a:gd name="connsiteY6" fmla="*/ 1661339 h 1663465"/>
                <a:gd name="connsiteX7" fmla="*/ 1969 w 1276294"/>
                <a:gd name="connsiteY7" fmla="*/ 1940 h 1663465"/>
                <a:gd name="connsiteX0" fmla="*/ 1969 w 1276294"/>
                <a:gd name="connsiteY0" fmla="*/ 1940 h 1661339"/>
                <a:gd name="connsiteX1" fmla="*/ 1276294 w 1276294"/>
                <a:gd name="connsiteY1" fmla="*/ 0 h 1661339"/>
                <a:gd name="connsiteX2" fmla="*/ 958353 w 1276294"/>
                <a:gd name="connsiteY2" fmla="*/ 553010 h 1661339"/>
                <a:gd name="connsiteX3" fmla="*/ 765848 w 1276294"/>
                <a:gd name="connsiteY3" fmla="*/ 1166621 h 1661339"/>
                <a:gd name="connsiteX4" fmla="*/ 1174921 w 1276294"/>
                <a:gd name="connsiteY4" fmla="*/ 1250842 h 1661339"/>
                <a:gd name="connsiteX5" fmla="*/ 859845 w 1276294"/>
                <a:gd name="connsiteY5" fmla="*/ 1651274 h 1661339"/>
                <a:gd name="connsiteX6" fmla="*/ 0 w 1276294"/>
                <a:gd name="connsiteY6" fmla="*/ 1661339 h 1661339"/>
                <a:gd name="connsiteX7" fmla="*/ 1969 w 1276294"/>
                <a:gd name="connsiteY7" fmla="*/ 1940 h 1661339"/>
                <a:gd name="connsiteX0" fmla="*/ 34 w 1283884"/>
                <a:gd name="connsiteY0" fmla="*/ 1940 h 1661339"/>
                <a:gd name="connsiteX1" fmla="*/ 1283884 w 1283884"/>
                <a:gd name="connsiteY1" fmla="*/ 0 h 1661339"/>
                <a:gd name="connsiteX2" fmla="*/ 965943 w 1283884"/>
                <a:gd name="connsiteY2" fmla="*/ 553010 h 1661339"/>
                <a:gd name="connsiteX3" fmla="*/ 773438 w 1283884"/>
                <a:gd name="connsiteY3" fmla="*/ 1166621 h 1661339"/>
                <a:gd name="connsiteX4" fmla="*/ 1182511 w 1283884"/>
                <a:gd name="connsiteY4" fmla="*/ 1250842 h 1661339"/>
                <a:gd name="connsiteX5" fmla="*/ 867435 w 1283884"/>
                <a:gd name="connsiteY5" fmla="*/ 1651274 h 1661339"/>
                <a:gd name="connsiteX6" fmla="*/ 7590 w 1283884"/>
                <a:gd name="connsiteY6" fmla="*/ 1661339 h 1661339"/>
                <a:gd name="connsiteX7" fmla="*/ 34 w 1283884"/>
                <a:gd name="connsiteY7" fmla="*/ 1940 h 1661339"/>
                <a:gd name="connsiteX0" fmla="*/ 34 w 1283884"/>
                <a:gd name="connsiteY0" fmla="*/ 1940 h 1661339"/>
                <a:gd name="connsiteX1" fmla="*/ 1283884 w 1283884"/>
                <a:gd name="connsiteY1" fmla="*/ 0 h 1661339"/>
                <a:gd name="connsiteX2" fmla="*/ 965943 w 1283884"/>
                <a:gd name="connsiteY2" fmla="*/ 553010 h 1661339"/>
                <a:gd name="connsiteX3" fmla="*/ 773438 w 1283884"/>
                <a:gd name="connsiteY3" fmla="*/ 1166621 h 1661339"/>
                <a:gd name="connsiteX4" fmla="*/ 1182511 w 1283884"/>
                <a:gd name="connsiteY4" fmla="*/ 1250842 h 1661339"/>
                <a:gd name="connsiteX5" fmla="*/ 867435 w 1283884"/>
                <a:gd name="connsiteY5" fmla="*/ 1651274 h 1661339"/>
                <a:gd name="connsiteX6" fmla="*/ 7590 w 1283884"/>
                <a:gd name="connsiteY6" fmla="*/ 1661339 h 1661339"/>
                <a:gd name="connsiteX7" fmla="*/ 34 w 1283884"/>
                <a:gd name="connsiteY7" fmla="*/ 1940 h 1661339"/>
                <a:gd name="connsiteX0" fmla="*/ 1611 w 1285461"/>
                <a:gd name="connsiteY0" fmla="*/ 1940 h 1661339"/>
                <a:gd name="connsiteX1" fmla="*/ 1285461 w 1285461"/>
                <a:gd name="connsiteY1" fmla="*/ 0 h 1661339"/>
                <a:gd name="connsiteX2" fmla="*/ 967520 w 1285461"/>
                <a:gd name="connsiteY2" fmla="*/ 553010 h 1661339"/>
                <a:gd name="connsiteX3" fmla="*/ 775015 w 1285461"/>
                <a:gd name="connsiteY3" fmla="*/ 1166621 h 1661339"/>
                <a:gd name="connsiteX4" fmla="*/ 1184088 w 1285461"/>
                <a:gd name="connsiteY4" fmla="*/ 1250842 h 1661339"/>
                <a:gd name="connsiteX5" fmla="*/ 869012 w 1285461"/>
                <a:gd name="connsiteY5" fmla="*/ 1651274 h 1661339"/>
                <a:gd name="connsiteX6" fmla="*/ 9167 w 1285461"/>
                <a:gd name="connsiteY6" fmla="*/ 1661339 h 1661339"/>
                <a:gd name="connsiteX7" fmla="*/ 1611 w 1285461"/>
                <a:gd name="connsiteY7" fmla="*/ 1940 h 1661339"/>
                <a:gd name="connsiteX0" fmla="*/ 1611 w 1285461"/>
                <a:gd name="connsiteY0" fmla="*/ 1940 h 1661339"/>
                <a:gd name="connsiteX1" fmla="*/ 1285461 w 1285461"/>
                <a:gd name="connsiteY1" fmla="*/ 0 h 1661339"/>
                <a:gd name="connsiteX2" fmla="*/ 967520 w 1285461"/>
                <a:gd name="connsiteY2" fmla="*/ 553010 h 1661339"/>
                <a:gd name="connsiteX3" fmla="*/ 775015 w 1285461"/>
                <a:gd name="connsiteY3" fmla="*/ 1166621 h 1661339"/>
                <a:gd name="connsiteX4" fmla="*/ 1184088 w 1285461"/>
                <a:gd name="connsiteY4" fmla="*/ 1250842 h 1661339"/>
                <a:gd name="connsiteX5" fmla="*/ 869012 w 1285461"/>
                <a:gd name="connsiteY5" fmla="*/ 1651274 h 1661339"/>
                <a:gd name="connsiteX6" fmla="*/ 9167 w 1285461"/>
                <a:gd name="connsiteY6" fmla="*/ 1661339 h 1661339"/>
                <a:gd name="connsiteX7" fmla="*/ 1611 w 1285461"/>
                <a:gd name="connsiteY7" fmla="*/ 1940 h 1661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5461" h="1661339">
                  <a:moveTo>
                    <a:pt x="1611" y="1940"/>
                  </a:moveTo>
                  <a:cubicBezTo>
                    <a:pt x="2464" y="823"/>
                    <a:pt x="980410" y="3008"/>
                    <a:pt x="1285461" y="0"/>
                  </a:cubicBezTo>
                  <a:cubicBezTo>
                    <a:pt x="1233324" y="92242"/>
                    <a:pt x="1052594" y="358573"/>
                    <a:pt x="967520" y="553010"/>
                  </a:cubicBezTo>
                  <a:cubicBezTo>
                    <a:pt x="882446" y="747447"/>
                    <a:pt x="738920" y="1050316"/>
                    <a:pt x="775015" y="1166621"/>
                  </a:cubicBezTo>
                  <a:cubicBezTo>
                    <a:pt x="811110" y="1282926"/>
                    <a:pt x="1168422" y="1170067"/>
                    <a:pt x="1184088" y="1250842"/>
                  </a:cubicBezTo>
                  <a:cubicBezTo>
                    <a:pt x="1199754" y="1331617"/>
                    <a:pt x="484002" y="1618688"/>
                    <a:pt x="869012" y="1651274"/>
                  </a:cubicBezTo>
                  <a:cubicBezTo>
                    <a:pt x="566523" y="1663673"/>
                    <a:pt x="424369" y="1651756"/>
                    <a:pt x="9167" y="1661339"/>
                  </a:cubicBezTo>
                  <a:cubicBezTo>
                    <a:pt x="-4465" y="834108"/>
                    <a:pt x="955" y="558188"/>
                    <a:pt x="1611" y="1940"/>
                  </a:cubicBezTo>
                  <a:close/>
                </a:path>
              </a:pathLst>
            </a:custGeom>
            <a:solidFill>
              <a:srgbClr val="00B0F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D1B0616E-7C33-42C1-9E6C-D08CB5A84961}"/>
                </a:ext>
              </a:extLst>
            </p:cNvPr>
            <p:cNvSpPr/>
            <p:nvPr/>
          </p:nvSpPr>
          <p:spPr>
            <a:xfrm>
              <a:off x="7245264" y="2278691"/>
              <a:ext cx="517438" cy="1668546"/>
            </a:xfrm>
            <a:custGeom>
              <a:avLst/>
              <a:gdLst>
                <a:gd name="connsiteX0" fmla="*/ 512372 w 2726182"/>
                <a:gd name="connsiteY0" fmla="*/ 0 h 1686572"/>
                <a:gd name="connsiteX1" fmla="*/ 199551 w 2726182"/>
                <a:gd name="connsiteY1" fmla="*/ 553452 h 1686572"/>
                <a:gd name="connsiteX2" fmla="*/ 7046 w 2726182"/>
                <a:gd name="connsiteY2" fmla="*/ 1167063 h 1686572"/>
                <a:gd name="connsiteX3" fmla="*/ 416119 w 2726182"/>
                <a:gd name="connsiteY3" fmla="*/ 1251284 h 1686572"/>
                <a:gd name="connsiteX4" fmla="*/ 115330 w 2726182"/>
                <a:gd name="connsiteY4" fmla="*/ 1684421 h 1686572"/>
                <a:gd name="connsiteX5" fmla="*/ 2726182 w 2726182"/>
                <a:gd name="connsiteY5" fmla="*/ 1046747 h 1686572"/>
                <a:gd name="connsiteX6" fmla="*/ 2726182 w 2726182"/>
                <a:gd name="connsiteY6" fmla="*/ 1046747 h 1686572"/>
                <a:gd name="connsiteX0" fmla="*/ 512372 w 2726182"/>
                <a:gd name="connsiteY0" fmla="*/ 0 h 1686572"/>
                <a:gd name="connsiteX1" fmla="*/ 199551 w 2726182"/>
                <a:gd name="connsiteY1" fmla="*/ 553452 h 1686572"/>
                <a:gd name="connsiteX2" fmla="*/ 7046 w 2726182"/>
                <a:gd name="connsiteY2" fmla="*/ 1167063 h 1686572"/>
                <a:gd name="connsiteX3" fmla="*/ 416119 w 2726182"/>
                <a:gd name="connsiteY3" fmla="*/ 1251284 h 1686572"/>
                <a:gd name="connsiteX4" fmla="*/ 115330 w 2726182"/>
                <a:gd name="connsiteY4" fmla="*/ 1684421 h 1686572"/>
                <a:gd name="connsiteX5" fmla="*/ 2726182 w 2726182"/>
                <a:gd name="connsiteY5" fmla="*/ 1046747 h 1686572"/>
                <a:gd name="connsiteX0" fmla="*/ 512372 w 512372"/>
                <a:gd name="connsiteY0" fmla="*/ 0 h 1686572"/>
                <a:gd name="connsiteX1" fmla="*/ 199551 w 512372"/>
                <a:gd name="connsiteY1" fmla="*/ 553452 h 1686572"/>
                <a:gd name="connsiteX2" fmla="*/ 7046 w 512372"/>
                <a:gd name="connsiteY2" fmla="*/ 1167063 h 1686572"/>
                <a:gd name="connsiteX3" fmla="*/ 416119 w 512372"/>
                <a:gd name="connsiteY3" fmla="*/ 1251284 h 1686572"/>
                <a:gd name="connsiteX4" fmla="*/ 115330 w 512372"/>
                <a:gd name="connsiteY4" fmla="*/ 1684421 h 1686572"/>
                <a:gd name="connsiteX0" fmla="*/ 512372 w 512372"/>
                <a:gd name="connsiteY0" fmla="*/ 0 h 1684421"/>
                <a:gd name="connsiteX1" fmla="*/ 199551 w 512372"/>
                <a:gd name="connsiteY1" fmla="*/ 553452 h 1684421"/>
                <a:gd name="connsiteX2" fmla="*/ 7046 w 512372"/>
                <a:gd name="connsiteY2" fmla="*/ 1167063 h 1684421"/>
                <a:gd name="connsiteX3" fmla="*/ 416119 w 512372"/>
                <a:gd name="connsiteY3" fmla="*/ 1251284 h 1684421"/>
                <a:gd name="connsiteX4" fmla="*/ 115330 w 512372"/>
                <a:gd name="connsiteY4" fmla="*/ 1684421 h 1684421"/>
                <a:gd name="connsiteX0" fmla="*/ 511009 w 511009"/>
                <a:gd name="connsiteY0" fmla="*/ 0 h 1684421"/>
                <a:gd name="connsiteX1" fmla="*/ 198188 w 511009"/>
                <a:gd name="connsiteY1" fmla="*/ 553452 h 1684421"/>
                <a:gd name="connsiteX2" fmla="*/ 5683 w 511009"/>
                <a:gd name="connsiteY2" fmla="*/ 1167063 h 1684421"/>
                <a:gd name="connsiteX3" fmla="*/ 414756 w 511009"/>
                <a:gd name="connsiteY3" fmla="*/ 1251284 h 1684421"/>
                <a:gd name="connsiteX4" fmla="*/ 113967 w 511009"/>
                <a:gd name="connsiteY4" fmla="*/ 1684421 h 1684421"/>
                <a:gd name="connsiteX0" fmla="*/ 544402 w 544402"/>
                <a:gd name="connsiteY0" fmla="*/ 0 h 1684421"/>
                <a:gd name="connsiteX1" fmla="*/ 231581 w 544402"/>
                <a:gd name="connsiteY1" fmla="*/ 553452 h 1684421"/>
                <a:gd name="connsiteX2" fmla="*/ 39076 w 544402"/>
                <a:gd name="connsiteY2" fmla="*/ 1167063 h 1684421"/>
                <a:gd name="connsiteX3" fmla="*/ 448149 w 544402"/>
                <a:gd name="connsiteY3" fmla="*/ 1251284 h 1684421"/>
                <a:gd name="connsiteX4" fmla="*/ 147360 w 544402"/>
                <a:gd name="connsiteY4" fmla="*/ 1684421 h 1684421"/>
                <a:gd name="connsiteX0" fmla="*/ 544402 w 544402"/>
                <a:gd name="connsiteY0" fmla="*/ 0 h 1668546"/>
                <a:gd name="connsiteX1" fmla="*/ 231581 w 544402"/>
                <a:gd name="connsiteY1" fmla="*/ 553452 h 1668546"/>
                <a:gd name="connsiteX2" fmla="*/ 39076 w 544402"/>
                <a:gd name="connsiteY2" fmla="*/ 1167063 h 1668546"/>
                <a:gd name="connsiteX3" fmla="*/ 448149 w 544402"/>
                <a:gd name="connsiteY3" fmla="*/ 1251284 h 1668546"/>
                <a:gd name="connsiteX4" fmla="*/ 147360 w 544402"/>
                <a:gd name="connsiteY4" fmla="*/ 1668546 h 1668546"/>
                <a:gd name="connsiteX0" fmla="*/ 517438 w 517438"/>
                <a:gd name="connsiteY0" fmla="*/ 0 h 1668546"/>
                <a:gd name="connsiteX1" fmla="*/ 204617 w 517438"/>
                <a:gd name="connsiteY1" fmla="*/ 553452 h 1668546"/>
                <a:gd name="connsiteX2" fmla="*/ 12112 w 517438"/>
                <a:gd name="connsiteY2" fmla="*/ 1167063 h 1668546"/>
                <a:gd name="connsiteX3" fmla="*/ 421185 w 517438"/>
                <a:gd name="connsiteY3" fmla="*/ 1251284 h 1668546"/>
                <a:gd name="connsiteX4" fmla="*/ 120396 w 517438"/>
                <a:gd name="connsiteY4" fmla="*/ 1668546 h 166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438" h="1668546">
                  <a:moveTo>
                    <a:pt x="517438" y="0"/>
                  </a:moveTo>
                  <a:cubicBezTo>
                    <a:pt x="403138" y="179471"/>
                    <a:pt x="288838" y="358942"/>
                    <a:pt x="204617" y="553452"/>
                  </a:cubicBezTo>
                  <a:cubicBezTo>
                    <a:pt x="120396" y="747963"/>
                    <a:pt x="-23983" y="1050758"/>
                    <a:pt x="12112" y="1167063"/>
                  </a:cubicBezTo>
                  <a:cubicBezTo>
                    <a:pt x="48207" y="1283368"/>
                    <a:pt x="403138" y="1167704"/>
                    <a:pt x="421185" y="1251284"/>
                  </a:cubicBezTo>
                  <a:cubicBezTo>
                    <a:pt x="439232" y="1334864"/>
                    <a:pt x="-277314" y="1639135"/>
                    <a:pt x="120396" y="1668546"/>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4" name="Rectangle 253">
            <a:extLst>
              <a:ext uri="{FF2B5EF4-FFF2-40B4-BE49-F238E27FC236}">
                <a16:creationId xmlns:a16="http://schemas.microsoft.com/office/drawing/2014/main" id="{E2DF4846-914D-424A-A223-2F0D4960B96C}"/>
              </a:ext>
            </a:extLst>
          </p:cNvPr>
          <p:cNvSpPr/>
          <p:nvPr/>
        </p:nvSpPr>
        <p:spPr>
          <a:xfrm>
            <a:off x="0" y="6452571"/>
            <a:ext cx="9143994"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p>
        </p:txBody>
      </p:sp>
      <p:grpSp>
        <p:nvGrpSpPr>
          <p:cNvPr id="16" name="Group 15">
            <a:extLst>
              <a:ext uri="{FF2B5EF4-FFF2-40B4-BE49-F238E27FC236}">
                <a16:creationId xmlns:a16="http://schemas.microsoft.com/office/drawing/2014/main" id="{253BAF4C-1175-466E-B693-AFC22B5AE107}"/>
              </a:ext>
            </a:extLst>
          </p:cNvPr>
          <p:cNvGrpSpPr/>
          <p:nvPr/>
        </p:nvGrpSpPr>
        <p:grpSpPr>
          <a:xfrm>
            <a:off x="2768042" y="2689746"/>
            <a:ext cx="962443" cy="369332"/>
            <a:chOff x="2768042" y="2689746"/>
            <a:chExt cx="962443" cy="369332"/>
          </a:xfrm>
        </p:grpSpPr>
        <p:cxnSp>
          <p:nvCxnSpPr>
            <p:cNvPr id="12" name="Straight Arrow Connector 11">
              <a:extLst>
                <a:ext uri="{FF2B5EF4-FFF2-40B4-BE49-F238E27FC236}">
                  <a16:creationId xmlns:a16="http://schemas.microsoft.com/office/drawing/2014/main" id="{7B801FEF-FC9E-4487-ABAF-D1A12A6DFD25}"/>
                </a:ext>
              </a:extLst>
            </p:cNvPr>
            <p:cNvCxnSpPr>
              <a:stCxn id="7" idx="3"/>
              <a:endCxn id="51" idx="1"/>
            </p:cNvCxnSpPr>
            <p:nvPr/>
          </p:nvCxnSpPr>
          <p:spPr>
            <a:xfrm>
              <a:off x="2840388" y="2717713"/>
              <a:ext cx="7807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7DEFEE94-7DA1-4738-9669-2D1A572ED325}"/>
                </a:ext>
              </a:extLst>
            </p:cNvPr>
            <p:cNvSpPr/>
            <p:nvPr/>
          </p:nvSpPr>
          <p:spPr>
            <a:xfrm>
              <a:off x="2768042" y="2689746"/>
              <a:ext cx="962443" cy="369332"/>
            </a:xfrm>
            <a:prstGeom prst="rect">
              <a:avLst/>
            </a:prstGeom>
          </p:spPr>
          <p:txBody>
            <a:bodyPr wrap="none">
              <a:spAutoFit/>
            </a:bodyPr>
            <a:lstStyle/>
            <a:p>
              <a:r>
                <a:rPr lang="en-US" dirty="0"/>
                <a:t>observe</a:t>
              </a:r>
            </a:p>
          </p:txBody>
        </p:sp>
      </p:grpSp>
      <p:grpSp>
        <p:nvGrpSpPr>
          <p:cNvPr id="17" name="Group 16">
            <a:extLst>
              <a:ext uri="{FF2B5EF4-FFF2-40B4-BE49-F238E27FC236}">
                <a16:creationId xmlns:a16="http://schemas.microsoft.com/office/drawing/2014/main" id="{1925456D-1312-4333-92C9-8125C5EA46BD}"/>
              </a:ext>
            </a:extLst>
          </p:cNvPr>
          <p:cNvGrpSpPr/>
          <p:nvPr/>
        </p:nvGrpSpPr>
        <p:grpSpPr>
          <a:xfrm>
            <a:off x="5751792" y="2697682"/>
            <a:ext cx="757908" cy="369332"/>
            <a:chOff x="5751792" y="2697682"/>
            <a:chExt cx="757908" cy="369332"/>
          </a:xfrm>
        </p:grpSpPr>
        <p:cxnSp>
          <p:nvCxnSpPr>
            <p:cNvPr id="248" name="Straight Arrow Connector 247">
              <a:extLst>
                <a:ext uri="{FF2B5EF4-FFF2-40B4-BE49-F238E27FC236}">
                  <a16:creationId xmlns:a16="http://schemas.microsoft.com/office/drawing/2014/main" id="{22DBDF1D-11A5-48E0-8733-35C3476ACC0E}"/>
                </a:ext>
              </a:extLst>
            </p:cNvPr>
            <p:cNvCxnSpPr>
              <a:cxnSpLocks/>
              <a:stCxn id="51" idx="3"/>
            </p:cNvCxnSpPr>
            <p:nvPr/>
          </p:nvCxnSpPr>
          <p:spPr>
            <a:xfrm>
              <a:off x="5751792" y="2717713"/>
              <a:ext cx="7579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0" name="Rectangle 239">
              <a:extLst>
                <a:ext uri="{FF2B5EF4-FFF2-40B4-BE49-F238E27FC236}">
                  <a16:creationId xmlns:a16="http://schemas.microsoft.com/office/drawing/2014/main" id="{810BF3C1-299C-4B8C-83AA-F376637DA424}"/>
                </a:ext>
              </a:extLst>
            </p:cNvPr>
            <p:cNvSpPr/>
            <p:nvPr/>
          </p:nvSpPr>
          <p:spPr>
            <a:xfrm>
              <a:off x="5797962" y="2697682"/>
              <a:ext cx="665567" cy="369332"/>
            </a:xfrm>
            <a:prstGeom prst="rect">
              <a:avLst/>
            </a:prstGeom>
          </p:spPr>
          <p:txBody>
            <a:bodyPr wrap="none">
              <a:spAutoFit/>
            </a:bodyPr>
            <a:lstStyle/>
            <a:p>
              <a:r>
                <a:rPr lang="en-US" dirty="0"/>
                <a:t>learn</a:t>
              </a:r>
            </a:p>
          </p:txBody>
        </p:sp>
      </p:grpSp>
    </p:spTree>
    <p:extLst>
      <p:ext uri="{BB962C8B-B14F-4D97-AF65-F5344CB8AC3E}">
        <p14:creationId xmlns:p14="http://schemas.microsoft.com/office/powerpoint/2010/main" val="298312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219"/>
                                        </p:tgtEl>
                                        <p:attrNameLst>
                                          <p:attrName>style.visibility</p:attrName>
                                        </p:attrNameLst>
                                      </p:cBhvr>
                                      <p:to>
                                        <p:strVal val="visible"/>
                                      </p:to>
                                    </p:set>
                                  </p:childTnLst>
                                </p:cTn>
                              </p:par>
                              <p:par>
                                <p:cTn id="28" presetID="1" presetClass="entr" presetSubtype="0" fill="hold" grpId="0" nodeType="withEffect">
                                  <p:stCondLst>
                                    <p:cond delay="500"/>
                                  </p:stCondLst>
                                  <p:childTnLst>
                                    <p:set>
                                      <p:cBhvr>
                                        <p:cTn id="29" dur="1" fill="hold">
                                          <p:stCondLst>
                                            <p:cond delay="0"/>
                                          </p:stCondLst>
                                        </p:cTn>
                                        <p:tgtEl>
                                          <p:spTgt spid="215"/>
                                        </p:tgtEl>
                                        <p:attrNameLst>
                                          <p:attrName>style.visibility</p:attrName>
                                        </p:attrNameLst>
                                      </p:cBhvr>
                                      <p:to>
                                        <p:strVal val="visible"/>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20"/>
                                        </p:tgtEl>
                                        <p:attrNameLst>
                                          <p:attrName>style.visibility</p:attrName>
                                        </p:attrNameLst>
                                      </p:cBhvr>
                                      <p:to>
                                        <p:strVal val="visible"/>
                                      </p:to>
                                    </p:set>
                                    <p:animEffect transition="in" filter="fade">
                                      <p:cBhvr>
                                        <p:cTn id="33" dur="500"/>
                                        <p:tgtEl>
                                          <p:spTgt spid="2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2"/>
                                        </p:tgtEl>
                                        <p:attrNameLst>
                                          <p:attrName>style.visibility</p:attrName>
                                        </p:attrNameLst>
                                      </p:cBhvr>
                                      <p:to>
                                        <p:strVal val="visible"/>
                                      </p:to>
                                    </p:set>
                                    <p:animEffect transition="in" filter="fade">
                                      <p:cBhvr>
                                        <p:cTn id="37" dur="500"/>
                                        <p:tgtEl>
                                          <p:spTgt spid="222"/>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33"/>
                                        </p:tgtEl>
                                        <p:attrNameLst>
                                          <p:attrName>style.visibility</p:attrName>
                                        </p:attrNameLst>
                                      </p:cBhvr>
                                      <p:to>
                                        <p:strVal val="visible"/>
                                      </p:to>
                                    </p:set>
                                    <p:animEffect transition="in" filter="fade">
                                      <p:cBhvr>
                                        <p:cTn id="41" dur="500"/>
                                        <p:tgtEl>
                                          <p:spTgt spid="233"/>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221"/>
                                        </p:tgtEl>
                                        <p:attrNameLst>
                                          <p:attrName>style.visibility</p:attrName>
                                        </p:attrNameLst>
                                      </p:cBhvr>
                                      <p:to>
                                        <p:strVal val="visible"/>
                                      </p:to>
                                    </p:set>
                                    <p:animEffect transition="in" filter="fade">
                                      <p:cBhvr>
                                        <p:cTn id="45" dur="500"/>
                                        <p:tgtEl>
                                          <p:spTgt spid="221"/>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223"/>
                                        </p:tgtEl>
                                        <p:attrNameLst>
                                          <p:attrName>style.visibility</p:attrName>
                                        </p:attrNameLst>
                                      </p:cBhvr>
                                      <p:to>
                                        <p:strVal val="visible"/>
                                      </p:to>
                                    </p:set>
                                    <p:animEffect transition="in" filter="fade">
                                      <p:cBhvr>
                                        <p:cTn id="49" dur="500"/>
                                        <p:tgtEl>
                                          <p:spTgt spid="223"/>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24"/>
                                        </p:tgtEl>
                                        <p:attrNameLst>
                                          <p:attrName>style.visibility</p:attrName>
                                        </p:attrNameLst>
                                      </p:cBhvr>
                                      <p:to>
                                        <p:strVal val="visible"/>
                                      </p:to>
                                    </p:set>
                                    <p:animEffect transition="in" filter="fade">
                                      <p:cBhvr>
                                        <p:cTn id="53" dur="500"/>
                                        <p:tgtEl>
                                          <p:spTgt spid="224"/>
                                        </p:tgtEl>
                                      </p:cBhvr>
                                    </p:animEffect>
                                  </p:childTnLst>
                                </p:cTn>
                              </p:par>
                            </p:childTnLst>
                          </p:cTn>
                        </p:par>
                        <p:par>
                          <p:cTn id="54" fill="hold">
                            <p:stCondLst>
                              <p:cond delay="3500"/>
                            </p:stCondLst>
                            <p:childTnLst>
                              <p:par>
                                <p:cTn id="55" presetID="1" presetClass="entr" presetSubtype="0" fill="hold" grpId="0" nodeType="afterEffect">
                                  <p:stCondLst>
                                    <p:cond delay="0"/>
                                  </p:stCondLst>
                                  <p:childTnLst>
                                    <p:set>
                                      <p:cBhvr>
                                        <p:cTn id="56" dur="1" fill="hold">
                                          <p:stCondLst>
                                            <p:cond delay="0"/>
                                          </p:stCondLst>
                                        </p:cTn>
                                        <p:tgtEl>
                                          <p:spTgt spid="2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0"/>
                                        </p:tgtEl>
                                        <p:attrNameLst>
                                          <p:attrName>style.visibility</p:attrName>
                                        </p:attrNameLst>
                                      </p:cBhvr>
                                      <p:to>
                                        <p:strVal val="visible"/>
                                      </p:to>
                                    </p:set>
                                  </p:childTnLst>
                                </p:cTn>
                              </p:par>
                            </p:childTnLst>
                          </p:cTn>
                        </p:par>
                        <p:par>
                          <p:cTn id="59" fill="hold">
                            <p:stCondLst>
                              <p:cond delay="3500"/>
                            </p:stCondLst>
                            <p:childTnLst>
                              <p:par>
                                <p:cTn id="60" presetID="10" presetClass="entr" presetSubtype="0" fill="hold" grpId="0" nodeType="afterEffect">
                                  <p:stCondLst>
                                    <p:cond delay="0"/>
                                  </p:stCondLst>
                                  <p:childTnLst>
                                    <p:set>
                                      <p:cBhvr>
                                        <p:cTn id="61" dur="1" fill="hold">
                                          <p:stCondLst>
                                            <p:cond delay="0"/>
                                          </p:stCondLst>
                                        </p:cTn>
                                        <p:tgtEl>
                                          <p:spTgt spid="231"/>
                                        </p:tgtEl>
                                        <p:attrNameLst>
                                          <p:attrName>style.visibility</p:attrName>
                                        </p:attrNameLst>
                                      </p:cBhvr>
                                      <p:to>
                                        <p:strVal val="visible"/>
                                      </p:to>
                                    </p:set>
                                    <p:animEffect transition="in" filter="fade">
                                      <p:cBhvr>
                                        <p:cTn id="62" dur="500"/>
                                        <p:tgtEl>
                                          <p:spTgt spid="231"/>
                                        </p:tgtEl>
                                      </p:cBhvr>
                                    </p:animEffect>
                                  </p:childTnLst>
                                </p:cTn>
                              </p:par>
                            </p:childTnLst>
                          </p:cTn>
                        </p:par>
                        <p:par>
                          <p:cTn id="63" fill="hold">
                            <p:stCondLst>
                              <p:cond delay="4000"/>
                            </p:stCondLst>
                            <p:childTnLst>
                              <p:par>
                                <p:cTn id="64" presetID="10" presetClass="entr" presetSubtype="0" fill="hold" grpId="0" nodeType="afterEffect">
                                  <p:stCondLst>
                                    <p:cond delay="0"/>
                                  </p:stCondLst>
                                  <p:childTnLst>
                                    <p:set>
                                      <p:cBhvr>
                                        <p:cTn id="65" dur="1" fill="hold">
                                          <p:stCondLst>
                                            <p:cond delay="0"/>
                                          </p:stCondLst>
                                        </p:cTn>
                                        <p:tgtEl>
                                          <p:spTgt spid="225"/>
                                        </p:tgtEl>
                                        <p:attrNameLst>
                                          <p:attrName>style.visibility</p:attrName>
                                        </p:attrNameLst>
                                      </p:cBhvr>
                                      <p:to>
                                        <p:strVal val="visible"/>
                                      </p:to>
                                    </p:set>
                                    <p:animEffect transition="in" filter="fade">
                                      <p:cBhvr>
                                        <p:cTn id="66" dur="500"/>
                                        <p:tgtEl>
                                          <p:spTgt spid="225"/>
                                        </p:tgtEl>
                                      </p:cBhvr>
                                    </p:animEffect>
                                  </p:childTnLst>
                                </p:cTn>
                              </p:par>
                            </p:childTnLst>
                          </p:cTn>
                        </p:par>
                        <p:par>
                          <p:cTn id="67" fill="hold">
                            <p:stCondLst>
                              <p:cond delay="4500"/>
                            </p:stCondLst>
                            <p:childTnLst>
                              <p:par>
                                <p:cTn id="68" presetID="10" presetClass="entr" presetSubtype="0" fill="hold" grpId="0" nodeType="afterEffect">
                                  <p:stCondLst>
                                    <p:cond delay="0"/>
                                  </p:stCondLst>
                                  <p:childTnLst>
                                    <p:set>
                                      <p:cBhvr>
                                        <p:cTn id="69" dur="1" fill="hold">
                                          <p:stCondLst>
                                            <p:cond delay="0"/>
                                          </p:stCondLst>
                                        </p:cTn>
                                        <p:tgtEl>
                                          <p:spTgt spid="234"/>
                                        </p:tgtEl>
                                        <p:attrNameLst>
                                          <p:attrName>style.visibility</p:attrName>
                                        </p:attrNameLst>
                                      </p:cBhvr>
                                      <p:to>
                                        <p:strVal val="visible"/>
                                      </p:to>
                                    </p:set>
                                    <p:animEffect transition="in" filter="fade">
                                      <p:cBhvr>
                                        <p:cTn id="70" dur="500"/>
                                        <p:tgtEl>
                                          <p:spTgt spid="234"/>
                                        </p:tgtEl>
                                      </p:cBhvr>
                                    </p:animEffect>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226"/>
                                        </p:tgtEl>
                                        <p:attrNameLst>
                                          <p:attrName>style.visibility</p:attrName>
                                        </p:attrNameLst>
                                      </p:cBhvr>
                                      <p:to>
                                        <p:strVal val="visible"/>
                                      </p:to>
                                    </p:set>
                                    <p:animEffect transition="in" filter="fade">
                                      <p:cBhvr>
                                        <p:cTn id="74" dur="500"/>
                                        <p:tgtEl>
                                          <p:spTgt spid="226"/>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235"/>
                                        </p:tgtEl>
                                        <p:attrNameLst>
                                          <p:attrName>style.visibility</p:attrName>
                                        </p:attrNameLst>
                                      </p:cBhvr>
                                      <p:to>
                                        <p:strVal val="visible"/>
                                      </p:to>
                                    </p:set>
                                    <p:animEffect transition="in" filter="fade">
                                      <p:cBhvr>
                                        <p:cTn id="78" dur="500"/>
                                        <p:tgtEl>
                                          <p:spTgt spid="235"/>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227"/>
                                        </p:tgtEl>
                                        <p:attrNameLst>
                                          <p:attrName>style.visibility</p:attrName>
                                        </p:attrNameLst>
                                      </p:cBhvr>
                                      <p:to>
                                        <p:strVal val="visible"/>
                                      </p:to>
                                    </p:set>
                                    <p:animEffect transition="in" filter="fade">
                                      <p:cBhvr>
                                        <p:cTn id="82" dur="500"/>
                                        <p:tgtEl>
                                          <p:spTgt spid="227"/>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236"/>
                                        </p:tgtEl>
                                        <p:attrNameLst>
                                          <p:attrName>style.visibility</p:attrName>
                                        </p:attrNameLst>
                                      </p:cBhvr>
                                      <p:to>
                                        <p:strVal val="visible"/>
                                      </p:to>
                                    </p:set>
                                    <p:animEffect transition="in" filter="fade">
                                      <p:cBhvr>
                                        <p:cTn id="86" dur="500"/>
                                        <p:tgtEl>
                                          <p:spTgt spid="236"/>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228"/>
                                        </p:tgtEl>
                                        <p:attrNameLst>
                                          <p:attrName>style.visibility</p:attrName>
                                        </p:attrNameLst>
                                      </p:cBhvr>
                                      <p:to>
                                        <p:strVal val="visible"/>
                                      </p:to>
                                    </p:set>
                                    <p:animEffect transition="in" filter="fade">
                                      <p:cBhvr>
                                        <p:cTn id="90" dur="500"/>
                                        <p:tgtEl>
                                          <p:spTgt spid="228"/>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232"/>
                                        </p:tgtEl>
                                        <p:attrNameLst>
                                          <p:attrName>style.visibility</p:attrName>
                                        </p:attrNameLst>
                                      </p:cBhvr>
                                      <p:to>
                                        <p:strVal val="visible"/>
                                      </p:to>
                                    </p:set>
                                    <p:animEffect transition="in" filter="fade">
                                      <p:cBhvr>
                                        <p:cTn id="94" dur="500"/>
                                        <p:tgtEl>
                                          <p:spTgt spid="232"/>
                                        </p:tgtEl>
                                      </p:cBhvr>
                                    </p:animEffect>
                                  </p:childTnLst>
                                </p:cTn>
                              </p:par>
                            </p:childTnLst>
                          </p:cTn>
                        </p:par>
                        <p:par>
                          <p:cTn id="95" fill="hold">
                            <p:stCondLst>
                              <p:cond delay="8000"/>
                            </p:stCondLst>
                            <p:childTnLst>
                              <p:par>
                                <p:cTn id="96" presetID="1" presetClass="entr" presetSubtype="0" fill="hold" nodeType="afterEffect">
                                  <p:stCondLst>
                                    <p:cond delay="0"/>
                                  </p:stCondLst>
                                  <p:childTnLst>
                                    <p:set>
                                      <p:cBhvr>
                                        <p:cTn id="97" dur="1" fill="hold">
                                          <p:stCondLst>
                                            <p:cond delay="0"/>
                                          </p:stCondLst>
                                        </p:cTn>
                                        <p:tgtEl>
                                          <p:spTgt spid="251"/>
                                        </p:tgtEl>
                                        <p:attrNameLst>
                                          <p:attrName>style.visibility</p:attrName>
                                        </p:attrNameLst>
                                      </p:cBhvr>
                                      <p:to>
                                        <p:strVal val="visible"/>
                                      </p:to>
                                    </p:set>
                                  </p:childTnLst>
                                </p:cTn>
                              </p:par>
                            </p:childTnLst>
                          </p:cTn>
                        </p:par>
                        <p:par>
                          <p:cTn id="98" fill="hold">
                            <p:stCondLst>
                              <p:cond delay="8000"/>
                            </p:stCondLst>
                            <p:childTnLst>
                              <p:par>
                                <p:cTn id="99" presetID="1" presetClass="entr" presetSubtype="0" fill="hold" grpId="0" nodeType="afterEffect">
                                  <p:stCondLst>
                                    <p:cond delay="0"/>
                                  </p:stCondLst>
                                  <p:childTnLst>
                                    <p:set>
                                      <p:cBhvr>
                                        <p:cTn id="100" dur="1" fill="hold">
                                          <p:stCondLst>
                                            <p:cond delay="0"/>
                                          </p:stCondLst>
                                        </p:cTn>
                                        <p:tgtEl>
                                          <p:spTgt spid="257"/>
                                        </p:tgtEl>
                                        <p:attrNameLst>
                                          <p:attrName>style.visibility</p:attrName>
                                        </p:attrNameLst>
                                      </p:cBhvr>
                                      <p:to>
                                        <p:strVal val="visible"/>
                                      </p:to>
                                    </p:set>
                                  </p:childTnLst>
                                </p:cTn>
                              </p:par>
                            </p:childTnLst>
                          </p:cTn>
                        </p:par>
                        <p:par>
                          <p:cTn id="101" fill="hold">
                            <p:stCondLst>
                              <p:cond delay="8000"/>
                            </p:stCondLst>
                            <p:childTnLst>
                              <p:par>
                                <p:cTn id="102" presetID="10" presetClass="entr" presetSubtype="0" fill="hold" grpId="0" nodeType="afterEffect">
                                  <p:stCondLst>
                                    <p:cond delay="0"/>
                                  </p:stCondLst>
                                  <p:childTnLst>
                                    <p:set>
                                      <p:cBhvr>
                                        <p:cTn id="103" dur="1" fill="hold">
                                          <p:stCondLst>
                                            <p:cond delay="0"/>
                                          </p:stCondLst>
                                        </p:cTn>
                                        <p:tgtEl>
                                          <p:spTgt spid="237"/>
                                        </p:tgtEl>
                                        <p:attrNameLst>
                                          <p:attrName>style.visibility</p:attrName>
                                        </p:attrNameLst>
                                      </p:cBhvr>
                                      <p:to>
                                        <p:strVal val="visible"/>
                                      </p:to>
                                    </p:set>
                                    <p:animEffect transition="in" filter="fade">
                                      <p:cBhvr>
                                        <p:cTn id="104" dur="500"/>
                                        <p:tgtEl>
                                          <p:spTgt spid="237"/>
                                        </p:tgtEl>
                                      </p:cBhvr>
                                    </p:animEffect>
                                  </p:childTnLst>
                                </p:cTn>
                              </p:par>
                            </p:childTnLst>
                          </p:cTn>
                        </p:par>
                        <p:par>
                          <p:cTn id="105" fill="hold">
                            <p:stCondLst>
                              <p:cond delay="8500"/>
                            </p:stCondLst>
                            <p:childTnLst>
                              <p:par>
                                <p:cTn id="106" presetID="10" presetClass="entr" presetSubtype="0" fill="hold" grpId="0" nodeType="afterEffect">
                                  <p:stCondLst>
                                    <p:cond delay="0"/>
                                  </p:stCondLst>
                                  <p:childTnLst>
                                    <p:set>
                                      <p:cBhvr>
                                        <p:cTn id="107" dur="1" fill="hold">
                                          <p:stCondLst>
                                            <p:cond delay="0"/>
                                          </p:stCondLst>
                                        </p:cTn>
                                        <p:tgtEl>
                                          <p:spTgt spid="229"/>
                                        </p:tgtEl>
                                        <p:attrNameLst>
                                          <p:attrName>style.visibility</p:attrName>
                                        </p:attrNameLst>
                                      </p:cBhvr>
                                      <p:to>
                                        <p:strVal val="visible"/>
                                      </p:to>
                                    </p:set>
                                    <p:animEffect transition="in" filter="fade">
                                      <p:cBhvr>
                                        <p:cTn id="108" dur="500"/>
                                        <p:tgtEl>
                                          <p:spTgt spid="22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238"/>
                                        </p:tgtEl>
                                        <p:attrNameLst>
                                          <p:attrName>style.visibility</p:attrName>
                                        </p:attrNameLst>
                                      </p:cBhvr>
                                      <p:to>
                                        <p:strVal val="visible"/>
                                      </p:to>
                                    </p:set>
                                    <p:animEffect transition="in" filter="fade">
                                      <p:cBhvr>
                                        <p:cTn id="112" dur="500"/>
                                        <p:tgtEl>
                                          <p:spTgt spid="238"/>
                                        </p:tgtEl>
                                      </p:cBhvr>
                                    </p:animEffect>
                                  </p:childTnLst>
                                </p:cTn>
                              </p:par>
                            </p:childTnLst>
                          </p:cTn>
                        </p:par>
                        <p:par>
                          <p:cTn id="113" fill="hold">
                            <p:stCondLst>
                              <p:cond delay="9500"/>
                            </p:stCondLst>
                            <p:childTnLst>
                              <p:par>
                                <p:cTn id="114" presetID="10" presetClass="entr" presetSubtype="0" fill="hold" grpId="0" nodeType="afterEffect">
                                  <p:stCondLst>
                                    <p:cond delay="0"/>
                                  </p:stCondLst>
                                  <p:childTnLst>
                                    <p:set>
                                      <p:cBhvr>
                                        <p:cTn id="115" dur="1" fill="hold">
                                          <p:stCondLst>
                                            <p:cond delay="0"/>
                                          </p:stCondLst>
                                        </p:cTn>
                                        <p:tgtEl>
                                          <p:spTgt spid="239"/>
                                        </p:tgtEl>
                                        <p:attrNameLst>
                                          <p:attrName>style.visibility</p:attrName>
                                        </p:attrNameLst>
                                      </p:cBhvr>
                                      <p:to>
                                        <p:strVal val="visible"/>
                                      </p:to>
                                    </p:set>
                                    <p:animEffect transition="in" filter="fade">
                                      <p:cBhvr>
                                        <p:cTn id="116" dur="500"/>
                                        <p:tgtEl>
                                          <p:spTgt spid="239"/>
                                        </p:tgtEl>
                                      </p:cBhvr>
                                    </p:animEffect>
                                  </p:childTnLst>
                                </p:cTn>
                              </p:par>
                            </p:childTnLst>
                          </p:cTn>
                        </p:par>
                        <p:par>
                          <p:cTn id="117" fill="hold">
                            <p:stCondLst>
                              <p:cond delay="10000"/>
                            </p:stCondLst>
                            <p:childTnLst>
                              <p:par>
                                <p:cTn id="118" presetID="10" presetClass="entr" presetSubtype="0" fill="hold" grpId="0" nodeType="afterEffect">
                                  <p:stCondLst>
                                    <p:cond delay="0"/>
                                  </p:stCondLst>
                                  <p:childTnLst>
                                    <p:set>
                                      <p:cBhvr>
                                        <p:cTn id="119" dur="1" fill="hold">
                                          <p:stCondLst>
                                            <p:cond delay="0"/>
                                          </p:stCondLst>
                                        </p:cTn>
                                        <p:tgtEl>
                                          <p:spTgt spid="230"/>
                                        </p:tgtEl>
                                        <p:attrNameLst>
                                          <p:attrName>style.visibility</p:attrName>
                                        </p:attrNameLst>
                                      </p:cBhvr>
                                      <p:to>
                                        <p:strVal val="visible"/>
                                      </p:to>
                                    </p:set>
                                    <p:animEffect transition="in" filter="fade">
                                      <p:cBhvr>
                                        <p:cTn id="120" dur="500"/>
                                        <p:tgtEl>
                                          <p:spTgt spid="230"/>
                                        </p:tgtEl>
                                      </p:cBhvr>
                                    </p:animEffect>
                                  </p:childTnLst>
                                </p:cTn>
                              </p:par>
                            </p:childTnLst>
                          </p:cTn>
                        </p:par>
                        <p:par>
                          <p:cTn id="121" fill="hold">
                            <p:stCondLst>
                              <p:cond delay="10500"/>
                            </p:stCondLst>
                            <p:childTnLst>
                              <p:par>
                                <p:cTn id="122" presetID="1" presetClass="entr" presetSubtype="0" fill="hold" nodeType="afterEffect">
                                  <p:stCondLst>
                                    <p:cond delay="0"/>
                                  </p:stCondLst>
                                  <p:childTnLst>
                                    <p:set>
                                      <p:cBhvr>
                                        <p:cTn id="123" dur="1" fill="hold">
                                          <p:stCondLst>
                                            <p:cond delay="0"/>
                                          </p:stCondLst>
                                        </p:cTn>
                                        <p:tgtEl>
                                          <p:spTgt spid="252"/>
                                        </p:tgtEl>
                                        <p:attrNameLst>
                                          <p:attrName>style.visibility</p:attrName>
                                        </p:attrNameLst>
                                      </p:cBhvr>
                                      <p:to>
                                        <p:strVal val="visible"/>
                                      </p:to>
                                    </p:set>
                                  </p:childTnLst>
                                </p:cTn>
                              </p:par>
                            </p:childTnLst>
                          </p:cTn>
                        </p:par>
                        <p:par>
                          <p:cTn id="124" fill="hold">
                            <p:stCondLst>
                              <p:cond delay="10500"/>
                            </p:stCondLst>
                            <p:childTnLst>
                              <p:par>
                                <p:cTn id="125" presetID="1" presetClass="entr" presetSubtype="0" fill="hold" grpId="0" nodeType="afterEffect">
                                  <p:stCondLst>
                                    <p:cond delay="0"/>
                                  </p:stCondLst>
                                  <p:childTnLst>
                                    <p:set>
                                      <p:cBhvr>
                                        <p:cTn id="126" dur="1" fill="hold">
                                          <p:stCondLst>
                                            <p:cond delay="0"/>
                                          </p:stCondLst>
                                        </p:cTn>
                                        <p:tgtEl>
                                          <p:spTgt spid="258"/>
                                        </p:tgtEl>
                                        <p:attrNameLst>
                                          <p:attrName>style.visibility</p:attrName>
                                        </p:attrNameLst>
                                      </p:cBhvr>
                                      <p:to>
                                        <p:strVal val="visible"/>
                                      </p:to>
                                    </p:set>
                                  </p:childTnLst>
                                </p:cTn>
                              </p:par>
                            </p:childTnLst>
                          </p:cTn>
                        </p:par>
                        <p:par>
                          <p:cTn id="127" fill="hold">
                            <p:stCondLst>
                              <p:cond delay="10500"/>
                            </p:stCondLst>
                            <p:childTnLst>
                              <p:par>
                                <p:cTn id="128" presetID="1" presetClass="entr" presetSubtype="0" fill="hold" grpId="0" nodeType="afterEffect">
                                  <p:stCondLst>
                                    <p:cond delay="0"/>
                                  </p:stCondLst>
                                  <p:childTnLst>
                                    <p:set>
                                      <p:cBhvr>
                                        <p:cTn id="129"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9" grpId="0"/>
      <p:bldP spid="215" grpId="0" animBg="1"/>
      <p:bldP spid="220" grpId="0" animBg="1"/>
      <p:bldP spid="221" grpId="0" animBg="1"/>
      <p:bldP spid="222" grpId="0" animBg="1"/>
      <p:bldP spid="223" grpId="0" animBg="1"/>
      <p:bldP spid="224" grpId="0" animBg="1"/>
      <p:bldP spid="233" grpId="0" animBg="1"/>
      <p:bldP spid="255" grpId="0"/>
      <p:bldP spid="225" grpId="0" animBg="1"/>
      <p:bldP spid="226" grpId="0" animBg="1"/>
      <p:bldP spid="227" grpId="0" animBg="1"/>
      <p:bldP spid="228" grpId="0" animBg="1"/>
      <p:bldP spid="231" grpId="0" animBg="1"/>
      <p:bldP spid="232" grpId="0" animBg="1"/>
      <p:bldP spid="234" grpId="0" animBg="1"/>
      <p:bldP spid="235" grpId="0" animBg="1"/>
      <p:bldP spid="236" grpId="0" animBg="1"/>
      <p:bldP spid="257" grpId="0"/>
      <p:bldP spid="229" grpId="0" animBg="1"/>
      <p:bldP spid="230" grpId="0" animBg="1"/>
      <p:bldP spid="237" grpId="0" animBg="1"/>
      <p:bldP spid="238" grpId="0" animBg="1"/>
      <p:bldP spid="239" grpId="0" animBg="1"/>
      <p:bldP spid="258" grpId="0"/>
      <p:bldP spid="2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 of Concept Drift</a:t>
            </a:r>
          </a:p>
        </p:txBody>
      </p:sp>
      <p:pic>
        <p:nvPicPr>
          <p:cNvPr id="2049" name="Graphic 2048" descr="User">
            <a:extLst>
              <a:ext uri="{FF2B5EF4-FFF2-40B4-BE49-F238E27FC236}">
                <a16:creationId xmlns:a16="http://schemas.microsoft.com/office/drawing/2014/main" id="{4387F086-6789-453C-A614-156A05A8AD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506" y="1700690"/>
            <a:ext cx="920691" cy="920691"/>
          </a:xfrm>
          <a:prstGeom prst="rect">
            <a:avLst/>
          </a:prstGeom>
        </p:spPr>
      </p:pic>
      <p:sp>
        <p:nvSpPr>
          <p:cNvPr id="2051" name="TextBox 2050">
            <a:extLst>
              <a:ext uri="{FF2B5EF4-FFF2-40B4-BE49-F238E27FC236}">
                <a16:creationId xmlns:a16="http://schemas.microsoft.com/office/drawing/2014/main" id="{675A2B74-F00A-432A-B1DF-F9D92DF7156A}"/>
              </a:ext>
            </a:extLst>
          </p:cNvPr>
          <p:cNvSpPr txBox="1"/>
          <p:nvPr/>
        </p:nvSpPr>
        <p:spPr>
          <a:xfrm>
            <a:off x="2278389" y="1845208"/>
            <a:ext cx="942379" cy="400110"/>
          </a:xfrm>
          <a:prstGeom prst="rect">
            <a:avLst/>
          </a:prstGeom>
          <a:noFill/>
        </p:spPr>
        <p:txBody>
          <a:bodyPr wrap="square" rtlCol="0">
            <a:spAutoFit/>
          </a:bodyPr>
          <a:lstStyle/>
          <a:p>
            <a:r>
              <a:rPr lang="en-US" sz="2000" b="1" dirty="0"/>
              <a:t>August</a:t>
            </a:r>
          </a:p>
        </p:txBody>
      </p:sp>
      <p:cxnSp>
        <p:nvCxnSpPr>
          <p:cNvPr id="2055" name="Straight Arrow Connector 2054">
            <a:extLst>
              <a:ext uri="{FF2B5EF4-FFF2-40B4-BE49-F238E27FC236}">
                <a16:creationId xmlns:a16="http://schemas.microsoft.com/office/drawing/2014/main" id="{1026D31D-561D-4196-AE6B-D923A1EDA252}"/>
              </a:ext>
            </a:extLst>
          </p:cNvPr>
          <p:cNvCxnSpPr>
            <a:cxnSpLocks/>
          </p:cNvCxnSpPr>
          <p:nvPr/>
        </p:nvCxnSpPr>
        <p:spPr>
          <a:xfrm>
            <a:off x="2133600" y="1752603"/>
            <a:ext cx="0" cy="44436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BBDBDC92-1EB0-48D4-B309-7D8BCF9A4710}"/>
              </a:ext>
            </a:extLst>
          </p:cNvPr>
          <p:cNvSpPr txBox="1"/>
          <p:nvPr/>
        </p:nvSpPr>
        <p:spPr>
          <a:xfrm>
            <a:off x="2280188" y="3485417"/>
            <a:ext cx="1493515" cy="400110"/>
          </a:xfrm>
          <a:prstGeom prst="rect">
            <a:avLst/>
          </a:prstGeom>
          <a:noFill/>
        </p:spPr>
        <p:txBody>
          <a:bodyPr wrap="square" rtlCol="0">
            <a:spAutoFit/>
          </a:bodyPr>
          <a:lstStyle/>
          <a:p>
            <a:r>
              <a:rPr lang="en-US" sz="2000" b="1" dirty="0"/>
              <a:t>September</a:t>
            </a:r>
          </a:p>
        </p:txBody>
      </p:sp>
      <p:pic>
        <p:nvPicPr>
          <p:cNvPr id="2056" name="Picture 8" descr="âbuy a carâçå¾çæç´¢ç»æ">
            <a:extLst>
              <a:ext uri="{FF2B5EF4-FFF2-40B4-BE49-F238E27FC236}">
                <a16:creationId xmlns:a16="http://schemas.microsoft.com/office/drawing/2014/main" id="{8D0BFBE3-AC1C-4C6A-82CD-2C5CD1417B0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57225" y="3038822"/>
            <a:ext cx="2114549" cy="138956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067" name="Group 2066">
            <a:extLst>
              <a:ext uri="{FF2B5EF4-FFF2-40B4-BE49-F238E27FC236}">
                <a16:creationId xmlns:a16="http://schemas.microsoft.com/office/drawing/2014/main" id="{84A239FD-1D18-44A6-B44F-8990C477A0FA}"/>
              </a:ext>
            </a:extLst>
          </p:cNvPr>
          <p:cNvGrpSpPr/>
          <p:nvPr/>
        </p:nvGrpSpPr>
        <p:grpSpPr>
          <a:xfrm>
            <a:off x="5938554" y="1323980"/>
            <a:ext cx="1922729" cy="1439771"/>
            <a:chOff x="5782139" y="1323977"/>
            <a:chExt cx="1922729" cy="1439771"/>
          </a:xfrm>
        </p:grpSpPr>
        <p:pic>
          <p:nvPicPr>
            <p:cNvPr id="2050" name="Picture 2" descr="https://www.advertgallery.com/wp-content/uploads/2016/04/audi-q5-toi-mum-8-4-2016.jpg">
              <a:extLst>
                <a:ext uri="{FF2B5EF4-FFF2-40B4-BE49-F238E27FC236}">
                  <a16:creationId xmlns:a16="http://schemas.microsoft.com/office/drawing/2014/main" id="{167DBB7C-AEF6-4932-9FDA-EB700785467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11031"/>
            <a:stretch/>
          </p:blipFill>
          <p:spPr bwMode="auto">
            <a:xfrm>
              <a:off x="6115430" y="1611513"/>
              <a:ext cx="1589438" cy="11522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tios Liva">
              <a:extLst>
                <a:ext uri="{FF2B5EF4-FFF2-40B4-BE49-F238E27FC236}">
                  <a16:creationId xmlns:a16="http://schemas.microsoft.com/office/drawing/2014/main" id="{8E955F94-F5D0-4165-BDFF-624470E320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4581" y="1469146"/>
              <a:ext cx="1606701" cy="115223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0" descr="âcar advertisementâçå¾çæç´¢ç»æ">
              <a:extLst>
                <a:ext uri="{FF2B5EF4-FFF2-40B4-BE49-F238E27FC236}">
                  <a16:creationId xmlns:a16="http://schemas.microsoft.com/office/drawing/2014/main" id="{139C0D84-7250-4FD7-BB27-9BAC91094A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2139" y="1323977"/>
              <a:ext cx="1538293" cy="11522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5" name="Group 2064">
            <a:extLst>
              <a:ext uri="{FF2B5EF4-FFF2-40B4-BE49-F238E27FC236}">
                <a16:creationId xmlns:a16="http://schemas.microsoft.com/office/drawing/2014/main" id="{F5C4F72E-375C-4D40-9A9D-C675CD2B8126}"/>
              </a:ext>
            </a:extLst>
          </p:cNvPr>
          <p:cNvGrpSpPr/>
          <p:nvPr/>
        </p:nvGrpSpPr>
        <p:grpSpPr>
          <a:xfrm>
            <a:off x="5938552" y="4896267"/>
            <a:ext cx="1926003" cy="1466871"/>
            <a:chOff x="5782139" y="4583438"/>
            <a:chExt cx="1926002" cy="1466870"/>
          </a:xfrm>
        </p:grpSpPr>
        <p:pic>
          <p:nvPicPr>
            <p:cNvPr id="2064" name="Picture 16" descr="ç¸å³å¾ç">
              <a:extLst>
                <a:ext uri="{FF2B5EF4-FFF2-40B4-BE49-F238E27FC236}">
                  <a16:creationId xmlns:a16="http://schemas.microsoft.com/office/drawing/2014/main" id="{C4CC5933-E233-42CF-A489-669968FD6B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2973" y="4868175"/>
              <a:ext cx="1685168" cy="118213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ç¸å³å¾ç">
              <a:extLst>
                <a:ext uri="{FF2B5EF4-FFF2-40B4-BE49-F238E27FC236}">
                  <a16:creationId xmlns:a16="http://schemas.microsoft.com/office/drawing/2014/main" id="{B8780072-FEA7-436E-9A64-0D375D919F6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02556" y="4725807"/>
              <a:ext cx="1662034" cy="1210746"/>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âcar advertisement emailâçå¾çæç´¢ç»æ">
              <a:extLst>
                <a:ext uri="{FF2B5EF4-FFF2-40B4-BE49-F238E27FC236}">
                  <a16:creationId xmlns:a16="http://schemas.microsoft.com/office/drawing/2014/main" id="{81BF4B43-3BE0-4479-BB28-44D3A9358418}"/>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1526" r="15640" b="188"/>
            <a:stretch/>
          </p:blipFill>
          <p:spPr bwMode="auto">
            <a:xfrm>
              <a:off x="5782139" y="4583438"/>
              <a:ext cx="1662034" cy="1210746"/>
            </a:xfrm>
            <a:prstGeom prst="rect">
              <a:avLst/>
            </a:prstGeom>
            <a:noFill/>
            <a:extLst>
              <a:ext uri="{909E8E84-426E-40DD-AFC4-6F175D3DCCD1}">
                <a14:hiddenFill xmlns:a14="http://schemas.microsoft.com/office/drawing/2010/main">
                  <a:solidFill>
                    <a:srgbClr val="FFFFFF"/>
                  </a:solidFill>
                </a14:hiddenFill>
              </a:ext>
            </a:extLst>
          </p:spPr>
        </p:pic>
      </p:grpSp>
      <p:sp>
        <p:nvSpPr>
          <p:cNvPr id="111" name="TextBox 110">
            <a:extLst>
              <a:ext uri="{FF2B5EF4-FFF2-40B4-BE49-F238E27FC236}">
                <a16:creationId xmlns:a16="http://schemas.microsoft.com/office/drawing/2014/main" id="{CA434749-65C9-479F-A697-E6448257CF17}"/>
              </a:ext>
            </a:extLst>
          </p:cNvPr>
          <p:cNvSpPr txBox="1"/>
          <p:nvPr/>
        </p:nvSpPr>
        <p:spPr>
          <a:xfrm>
            <a:off x="2254022" y="5069956"/>
            <a:ext cx="1920935" cy="400110"/>
          </a:xfrm>
          <a:prstGeom prst="rect">
            <a:avLst/>
          </a:prstGeom>
          <a:noFill/>
        </p:spPr>
        <p:txBody>
          <a:bodyPr wrap="square" rtlCol="0">
            <a:spAutoFit/>
          </a:bodyPr>
          <a:lstStyle/>
          <a:p>
            <a:r>
              <a:rPr lang="en-US" sz="2000" b="1" dirty="0"/>
              <a:t>After purchase</a:t>
            </a:r>
          </a:p>
        </p:txBody>
      </p:sp>
      <p:sp>
        <p:nvSpPr>
          <p:cNvPr id="112" name="TextBox 111">
            <a:extLst>
              <a:ext uri="{FF2B5EF4-FFF2-40B4-BE49-F238E27FC236}">
                <a16:creationId xmlns:a16="http://schemas.microsoft.com/office/drawing/2014/main" id="{FA31D354-12B5-4B70-884A-C672DC334CA4}"/>
              </a:ext>
            </a:extLst>
          </p:cNvPr>
          <p:cNvSpPr txBox="1"/>
          <p:nvPr/>
        </p:nvSpPr>
        <p:spPr>
          <a:xfrm>
            <a:off x="5945591" y="5093529"/>
            <a:ext cx="1662031" cy="830997"/>
          </a:xfrm>
          <a:prstGeom prst="rect">
            <a:avLst/>
          </a:prstGeom>
          <a:noFill/>
        </p:spPr>
        <p:txBody>
          <a:bodyPr wrap="square" rtlCol="0">
            <a:spAutoFit/>
          </a:bodyPr>
          <a:lstStyle/>
          <a:p>
            <a:r>
              <a:rPr lang="en-US" sz="4800" b="1" dirty="0">
                <a:solidFill>
                  <a:srgbClr val="C00000"/>
                </a:solidFill>
              </a:rPr>
              <a:t>SPAM</a:t>
            </a:r>
          </a:p>
        </p:txBody>
      </p:sp>
      <p:sp>
        <p:nvSpPr>
          <p:cNvPr id="113" name="TextBox 112">
            <a:extLst>
              <a:ext uri="{FF2B5EF4-FFF2-40B4-BE49-F238E27FC236}">
                <a16:creationId xmlns:a16="http://schemas.microsoft.com/office/drawing/2014/main" id="{1D1330CE-9A01-4C76-B73A-9D3AF615ADA2}"/>
              </a:ext>
            </a:extLst>
          </p:cNvPr>
          <p:cNvSpPr txBox="1"/>
          <p:nvPr/>
        </p:nvSpPr>
        <p:spPr>
          <a:xfrm>
            <a:off x="3095443" y="2204578"/>
            <a:ext cx="2899432" cy="707886"/>
          </a:xfrm>
          <a:prstGeom prst="rect">
            <a:avLst/>
          </a:prstGeom>
          <a:noFill/>
        </p:spPr>
        <p:txBody>
          <a:bodyPr wrap="square" rtlCol="0">
            <a:spAutoFit/>
          </a:bodyPr>
          <a:lstStyle/>
          <a:p>
            <a:r>
              <a:rPr lang="en-US" sz="2000" dirty="0"/>
              <a:t>Intends to buy a new car</a:t>
            </a:r>
          </a:p>
          <a:p>
            <a:r>
              <a:rPr lang="en-US" sz="2000" dirty="0"/>
              <a:t>Subscribes many car ads</a:t>
            </a:r>
          </a:p>
        </p:txBody>
      </p:sp>
      <p:sp>
        <p:nvSpPr>
          <p:cNvPr id="114" name="TextBox 113">
            <a:extLst>
              <a:ext uri="{FF2B5EF4-FFF2-40B4-BE49-F238E27FC236}">
                <a16:creationId xmlns:a16="http://schemas.microsoft.com/office/drawing/2014/main" id="{86B27885-6CAD-42BD-B463-9BDD438AC3F0}"/>
              </a:ext>
            </a:extLst>
          </p:cNvPr>
          <p:cNvSpPr txBox="1"/>
          <p:nvPr/>
        </p:nvSpPr>
        <p:spPr>
          <a:xfrm>
            <a:off x="3220768" y="4011823"/>
            <a:ext cx="2536451" cy="400110"/>
          </a:xfrm>
          <a:prstGeom prst="rect">
            <a:avLst/>
          </a:prstGeom>
          <a:noFill/>
        </p:spPr>
        <p:txBody>
          <a:bodyPr wrap="square" rtlCol="0">
            <a:spAutoFit/>
          </a:bodyPr>
          <a:lstStyle/>
          <a:p>
            <a:pPr algn="ctr"/>
            <a:r>
              <a:rPr lang="en-US" sz="2000" dirty="0"/>
              <a:t>Gets a new car</a:t>
            </a:r>
          </a:p>
        </p:txBody>
      </p:sp>
      <p:sp>
        <p:nvSpPr>
          <p:cNvPr id="115" name="TextBox 114">
            <a:extLst>
              <a:ext uri="{FF2B5EF4-FFF2-40B4-BE49-F238E27FC236}">
                <a16:creationId xmlns:a16="http://schemas.microsoft.com/office/drawing/2014/main" id="{94397C93-5867-4BED-97FC-E1E12C68D803}"/>
              </a:ext>
            </a:extLst>
          </p:cNvPr>
          <p:cNvSpPr txBox="1"/>
          <p:nvPr/>
        </p:nvSpPr>
        <p:spPr>
          <a:xfrm>
            <a:off x="3095443" y="5501640"/>
            <a:ext cx="2661768" cy="400110"/>
          </a:xfrm>
          <a:prstGeom prst="rect">
            <a:avLst/>
          </a:prstGeom>
          <a:noFill/>
        </p:spPr>
        <p:txBody>
          <a:bodyPr wrap="square" rtlCol="0">
            <a:spAutoFit/>
          </a:bodyPr>
          <a:lstStyle/>
          <a:p>
            <a:pPr algn="ctr"/>
            <a:r>
              <a:rPr lang="en-US" sz="2000" dirty="0"/>
              <a:t>No more needs car ads</a:t>
            </a:r>
          </a:p>
        </p:txBody>
      </p:sp>
      <p:sp>
        <p:nvSpPr>
          <p:cNvPr id="116" name="TextBox 115">
            <a:extLst>
              <a:ext uri="{FF2B5EF4-FFF2-40B4-BE49-F238E27FC236}">
                <a16:creationId xmlns:a16="http://schemas.microsoft.com/office/drawing/2014/main" id="{9DA8B4D8-E5A8-49BC-A94D-D2E289C1682A}"/>
              </a:ext>
            </a:extLst>
          </p:cNvPr>
          <p:cNvSpPr txBox="1"/>
          <p:nvPr/>
        </p:nvSpPr>
        <p:spPr>
          <a:xfrm>
            <a:off x="1733886" y="1145228"/>
            <a:ext cx="942371" cy="400110"/>
          </a:xfrm>
          <a:prstGeom prst="rect">
            <a:avLst/>
          </a:prstGeom>
          <a:noFill/>
        </p:spPr>
        <p:txBody>
          <a:bodyPr wrap="square" rtlCol="0">
            <a:spAutoFit/>
          </a:bodyPr>
          <a:lstStyle/>
          <a:p>
            <a:r>
              <a:rPr lang="en-US" sz="2000" b="1" dirty="0"/>
              <a:t>Time</a:t>
            </a:r>
          </a:p>
        </p:txBody>
      </p:sp>
      <p:sp>
        <p:nvSpPr>
          <p:cNvPr id="23" name="Rectangle 22">
            <a:extLst>
              <a:ext uri="{FF2B5EF4-FFF2-40B4-BE49-F238E27FC236}">
                <a16:creationId xmlns:a16="http://schemas.microsoft.com/office/drawing/2014/main" id="{75EBC963-2286-4232-B9CD-D533FD59D21F}"/>
              </a:ext>
            </a:extLst>
          </p:cNvPr>
          <p:cNvSpPr/>
          <p:nvPr/>
        </p:nvSpPr>
        <p:spPr>
          <a:xfrm>
            <a:off x="0" y="6452571"/>
            <a:ext cx="9143994"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p>
        </p:txBody>
      </p:sp>
    </p:spTree>
    <p:extLst>
      <p:ext uri="{BB962C8B-B14F-4D97-AF65-F5344CB8AC3E}">
        <p14:creationId xmlns:p14="http://schemas.microsoft.com/office/powerpoint/2010/main" val="419178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000" dirty="0"/>
              <a:t>Challenges of Concept Drift</a:t>
            </a:r>
          </a:p>
        </p:txBody>
      </p:sp>
      <p:grpSp>
        <p:nvGrpSpPr>
          <p:cNvPr id="52" name="Group 51">
            <a:extLst>
              <a:ext uri="{FF2B5EF4-FFF2-40B4-BE49-F238E27FC236}">
                <a16:creationId xmlns:a16="http://schemas.microsoft.com/office/drawing/2014/main" id="{EE0968A9-BC22-4704-B7B4-8164BF71E85A}"/>
              </a:ext>
            </a:extLst>
          </p:cNvPr>
          <p:cNvGrpSpPr/>
          <p:nvPr/>
        </p:nvGrpSpPr>
        <p:grpSpPr>
          <a:xfrm>
            <a:off x="824321" y="2118603"/>
            <a:ext cx="6953590" cy="2581702"/>
            <a:chOff x="434295" y="2417388"/>
            <a:chExt cx="6953590" cy="2581701"/>
          </a:xfrm>
        </p:grpSpPr>
        <p:grpSp>
          <p:nvGrpSpPr>
            <p:cNvPr id="29" name="Group 28">
              <a:extLst>
                <a:ext uri="{FF2B5EF4-FFF2-40B4-BE49-F238E27FC236}">
                  <a16:creationId xmlns:a16="http://schemas.microsoft.com/office/drawing/2014/main" id="{2AEE4747-6AFE-4F66-831F-E11CBF3B471A}"/>
                </a:ext>
              </a:extLst>
            </p:cNvPr>
            <p:cNvGrpSpPr/>
            <p:nvPr/>
          </p:nvGrpSpPr>
          <p:grpSpPr>
            <a:xfrm>
              <a:off x="434295" y="4259808"/>
              <a:ext cx="3549498" cy="739281"/>
              <a:chOff x="434295" y="4333433"/>
              <a:chExt cx="3549498" cy="739281"/>
            </a:xfrm>
          </p:grpSpPr>
          <p:sp>
            <p:nvSpPr>
              <p:cNvPr id="20" name="Rectangle 19">
                <a:extLst>
                  <a:ext uri="{FF2B5EF4-FFF2-40B4-BE49-F238E27FC236}">
                    <a16:creationId xmlns:a16="http://schemas.microsoft.com/office/drawing/2014/main" id="{6F9BEB4D-9983-44BE-9F36-83716BC6B09E}"/>
                  </a:ext>
                </a:extLst>
              </p:cNvPr>
              <p:cNvSpPr/>
              <p:nvPr/>
            </p:nvSpPr>
            <p:spPr>
              <a:xfrm>
                <a:off x="1946425" y="4333433"/>
                <a:ext cx="409667" cy="3495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BA3EE12-B9D1-460D-9462-E2DE00B7D7E0}"/>
                  </a:ext>
                </a:extLst>
              </p:cNvPr>
              <p:cNvSpPr/>
              <p:nvPr/>
            </p:nvSpPr>
            <p:spPr>
              <a:xfrm>
                <a:off x="434295" y="4703382"/>
                <a:ext cx="3549498" cy="369332"/>
              </a:xfrm>
              <a:prstGeom prst="rect">
                <a:avLst/>
              </a:prstGeom>
            </p:spPr>
            <p:txBody>
              <a:bodyPr wrap="none">
                <a:spAutoFit/>
              </a:bodyPr>
              <a:lstStyle/>
              <a:p>
                <a:pPr algn="ctr"/>
                <a:r>
                  <a:rPr lang="en-US" dirty="0"/>
                  <a:t>concept 2’s sample needs to predict</a:t>
                </a:r>
              </a:p>
            </p:txBody>
          </p:sp>
        </p:grpSp>
        <p:grpSp>
          <p:nvGrpSpPr>
            <p:cNvPr id="27" name="Group 26">
              <a:extLst>
                <a:ext uri="{FF2B5EF4-FFF2-40B4-BE49-F238E27FC236}">
                  <a16:creationId xmlns:a16="http://schemas.microsoft.com/office/drawing/2014/main" id="{E2E23203-C829-41A4-BEEA-1B0CDB56799E}"/>
                </a:ext>
              </a:extLst>
            </p:cNvPr>
            <p:cNvGrpSpPr/>
            <p:nvPr/>
          </p:nvGrpSpPr>
          <p:grpSpPr>
            <a:xfrm>
              <a:off x="1036213" y="2563581"/>
              <a:ext cx="2170461" cy="467726"/>
              <a:chOff x="1042628" y="2537326"/>
              <a:chExt cx="2170461" cy="467726"/>
            </a:xfrm>
          </p:grpSpPr>
          <p:sp>
            <p:nvSpPr>
              <p:cNvPr id="18" name="Rectangle: Rounded Corners 17">
                <a:extLst>
                  <a:ext uri="{FF2B5EF4-FFF2-40B4-BE49-F238E27FC236}">
                    <a16:creationId xmlns:a16="http://schemas.microsoft.com/office/drawing/2014/main" id="{8C6935A0-09EA-410F-8058-368BDDAA8A35}"/>
                  </a:ext>
                </a:extLst>
              </p:cNvPr>
              <p:cNvSpPr/>
              <p:nvPr/>
            </p:nvSpPr>
            <p:spPr>
              <a:xfrm>
                <a:off x="1042628" y="2537326"/>
                <a:ext cx="2170461" cy="46772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27CA223-E640-47D8-B311-A21879629FF2}"/>
                  </a:ext>
                </a:extLst>
              </p:cNvPr>
              <p:cNvSpPr/>
              <p:nvPr/>
            </p:nvSpPr>
            <p:spPr>
              <a:xfrm>
                <a:off x="1174588" y="2568129"/>
                <a:ext cx="1966179" cy="369332"/>
              </a:xfrm>
              <a:prstGeom prst="rect">
                <a:avLst/>
              </a:prstGeom>
            </p:spPr>
            <p:txBody>
              <a:bodyPr wrap="none">
                <a:spAutoFit/>
              </a:bodyPr>
              <a:lstStyle/>
              <a:p>
                <a:pPr algn="ctr"/>
                <a:r>
                  <a:rPr lang="en-US" dirty="0"/>
                  <a:t>concept 1’s sample</a:t>
                </a:r>
              </a:p>
            </p:txBody>
          </p:sp>
        </p:grpSp>
        <p:grpSp>
          <p:nvGrpSpPr>
            <p:cNvPr id="28" name="Group 27">
              <a:extLst>
                <a:ext uri="{FF2B5EF4-FFF2-40B4-BE49-F238E27FC236}">
                  <a16:creationId xmlns:a16="http://schemas.microsoft.com/office/drawing/2014/main" id="{D47B3D17-D2E0-4931-B3DD-E4093661C64E}"/>
                </a:ext>
              </a:extLst>
            </p:cNvPr>
            <p:cNvGrpSpPr/>
            <p:nvPr/>
          </p:nvGrpSpPr>
          <p:grpSpPr>
            <a:xfrm>
              <a:off x="5204614" y="2486379"/>
              <a:ext cx="2183271" cy="653493"/>
              <a:chOff x="5204614" y="2486379"/>
              <a:chExt cx="2183271" cy="653493"/>
            </a:xfrm>
          </p:grpSpPr>
          <p:sp>
            <p:nvSpPr>
              <p:cNvPr id="19" name="Oval 18">
                <a:extLst>
                  <a:ext uri="{FF2B5EF4-FFF2-40B4-BE49-F238E27FC236}">
                    <a16:creationId xmlns:a16="http://schemas.microsoft.com/office/drawing/2014/main" id="{2B0E0514-D968-4ED7-949D-E501705ACB68}"/>
                  </a:ext>
                </a:extLst>
              </p:cNvPr>
              <p:cNvSpPr/>
              <p:nvPr/>
            </p:nvSpPr>
            <p:spPr>
              <a:xfrm>
                <a:off x="5204614" y="2486379"/>
                <a:ext cx="653493" cy="65349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109CFC-6D1B-4BDA-BE2C-66D90CD0BA5E}"/>
                  </a:ext>
                </a:extLst>
              </p:cNvPr>
              <p:cNvSpPr/>
              <p:nvPr/>
            </p:nvSpPr>
            <p:spPr>
              <a:xfrm>
                <a:off x="5858107" y="2592408"/>
                <a:ext cx="1529778" cy="369332"/>
              </a:xfrm>
              <a:prstGeom prst="rect">
                <a:avLst/>
              </a:prstGeom>
            </p:spPr>
            <p:txBody>
              <a:bodyPr wrap="none">
                <a:spAutoFit/>
              </a:bodyPr>
              <a:lstStyle/>
              <a:p>
                <a:pPr algn="ctr"/>
                <a:r>
                  <a:rPr lang="en-US" dirty="0"/>
                  <a:t>Trained model</a:t>
                </a:r>
              </a:p>
            </p:txBody>
          </p:sp>
        </p:grpSp>
        <p:cxnSp>
          <p:nvCxnSpPr>
            <p:cNvPr id="31" name="直线箭头连接符 13">
              <a:extLst>
                <a:ext uri="{FF2B5EF4-FFF2-40B4-BE49-F238E27FC236}">
                  <a16:creationId xmlns:a16="http://schemas.microsoft.com/office/drawing/2014/main" id="{6CE0FCE1-0AED-4E30-A787-F7209A597551}"/>
                </a:ext>
              </a:extLst>
            </p:cNvPr>
            <p:cNvCxnSpPr>
              <a:cxnSpLocks/>
              <a:stCxn id="18" idx="3"/>
              <a:endCxn id="19" idx="2"/>
            </p:cNvCxnSpPr>
            <p:nvPr/>
          </p:nvCxnSpPr>
          <p:spPr>
            <a:xfrm>
              <a:off x="3206674" y="2797444"/>
              <a:ext cx="1997940" cy="15682"/>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cxnSp>
          <p:nvCxnSpPr>
            <p:cNvPr id="34" name="直线箭头连接符 13">
              <a:extLst>
                <a:ext uri="{FF2B5EF4-FFF2-40B4-BE49-F238E27FC236}">
                  <a16:creationId xmlns:a16="http://schemas.microsoft.com/office/drawing/2014/main" id="{E0606538-BB3C-405A-BE78-5246D2F7BB0E}"/>
                </a:ext>
              </a:extLst>
            </p:cNvPr>
            <p:cNvCxnSpPr>
              <a:cxnSpLocks/>
              <a:stCxn id="20" idx="3"/>
            </p:cNvCxnSpPr>
            <p:nvPr/>
          </p:nvCxnSpPr>
          <p:spPr>
            <a:xfrm flipV="1">
              <a:off x="2356092" y="4415298"/>
              <a:ext cx="4728294" cy="19309"/>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7354840F-67F7-4DF7-ABA9-2636C2FE2658}"/>
                </a:ext>
              </a:extLst>
            </p:cNvPr>
            <p:cNvSpPr/>
            <p:nvPr/>
          </p:nvSpPr>
          <p:spPr>
            <a:xfrm>
              <a:off x="3741672" y="2417388"/>
              <a:ext cx="927049" cy="369332"/>
            </a:xfrm>
            <a:prstGeom prst="rect">
              <a:avLst/>
            </a:prstGeom>
          </p:spPr>
          <p:txBody>
            <a:bodyPr wrap="none">
              <a:spAutoFit/>
            </a:bodyPr>
            <a:lstStyle/>
            <a:p>
              <a:pPr algn="ctr"/>
              <a:r>
                <a:rPr lang="en-US" dirty="0"/>
                <a:t>Training</a:t>
              </a:r>
            </a:p>
          </p:txBody>
        </p:sp>
        <p:cxnSp>
          <p:nvCxnSpPr>
            <p:cNvPr id="49" name="Straight Arrow Connector 48">
              <a:extLst>
                <a:ext uri="{FF2B5EF4-FFF2-40B4-BE49-F238E27FC236}">
                  <a16:creationId xmlns:a16="http://schemas.microsoft.com/office/drawing/2014/main" id="{148E9F4B-F9F5-4BF3-B2B6-38DDC06303A1}"/>
                </a:ext>
              </a:extLst>
            </p:cNvPr>
            <p:cNvCxnSpPr>
              <a:cxnSpLocks/>
              <a:stCxn id="19" idx="4"/>
            </p:cNvCxnSpPr>
            <p:nvPr/>
          </p:nvCxnSpPr>
          <p:spPr>
            <a:xfrm>
              <a:off x="5531361" y="3139872"/>
              <a:ext cx="0" cy="1192484"/>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B72522BF-1428-4A8E-8B39-615ACDCE66FC}"/>
                </a:ext>
              </a:extLst>
            </p:cNvPr>
            <p:cNvSpPr/>
            <p:nvPr/>
          </p:nvSpPr>
          <p:spPr>
            <a:xfrm>
              <a:off x="5935645" y="3429546"/>
              <a:ext cx="696023" cy="369332"/>
            </a:xfrm>
            <a:prstGeom prst="rect">
              <a:avLst/>
            </a:prstGeom>
          </p:spPr>
          <p:txBody>
            <a:bodyPr wrap="none">
              <a:spAutoFit/>
            </a:bodyPr>
            <a:lstStyle/>
            <a:p>
              <a:pPr algn="ctr"/>
              <a:r>
                <a:rPr lang="en-US" dirty="0"/>
                <a:t>apply</a:t>
              </a:r>
            </a:p>
          </p:txBody>
        </p:sp>
      </p:grpSp>
      <p:pic>
        <p:nvPicPr>
          <p:cNvPr id="6" name="Graphic 5" descr="Help">
            <a:extLst>
              <a:ext uri="{FF2B5EF4-FFF2-40B4-BE49-F238E27FC236}">
                <a16:creationId xmlns:a16="http://schemas.microsoft.com/office/drawing/2014/main" id="{92C351BD-1D65-421A-A744-3AD01531F0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4412" y="3752447"/>
            <a:ext cx="686079" cy="686079"/>
          </a:xfrm>
          <a:prstGeom prst="rect">
            <a:avLst/>
          </a:prstGeom>
        </p:spPr>
      </p:pic>
      <p:pic>
        <p:nvPicPr>
          <p:cNvPr id="8" name="Graphic 7" descr="Close">
            <a:extLst>
              <a:ext uri="{FF2B5EF4-FFF2-40B4-BE49-F238E27FC236}">
                <a16:creationId xmlns:a16="http://schemas.microsoft.com/office/drawing/2014/main" id="{9C9899D7-C6B1-40A7-8655-D5F9D36DDF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5404" y="2878407"/>
            <a:ext cx="914400" cy="914400"/>
          </a:xfrm>
          <a:prstGeom prst="rect">
            <a:avLst/>
          </a:prstGeom>
        </p:spPr>
      </p:pic>
      <p:sp>
        <p:nvSpPr>
          <p:cNvPr id="9" name="Rectangle 8">
            <a:extLst>
              <a:ext uri="{FF2B5EF4-FFF2-40B4-BE49-F238E27FC236}">
                <a16:creationId xmlns:a16="http://schemas.microsoft.com/office/drawing/2014/main" id="{EB3C4002-06BF-4D02-838A-11A7CF7F71A5}"/>
              </a:ext>
            </a:extLst>
          </p:cNvPr>
          <p:cNvSpPr/>
          <p:nvPr/>
        </p:nvSpPr>
        <p:spPr>
          <a:xfrm>
            <a:off x="254212" y="4925641"/>
            <a:ext cx="8565941" cy="400110"/>
          </a:xfrm>
          <a:prstGeom prst="rect">
            <a:avLst/>
          </a:prstGeom>
        </p:spPr>
        <p:txBody>
          <a:bodyPr wrap="square">
            <a:spAutoFit/>
          </a:bodyPr>
          <a:lstStyle/>
          <a:p>
            <a:pPr marL="342891" indent="-342891" algn="ctr">
              <a:buFont typeface="Arial" panose="020B0604020202020204" pitchFamily="34" charset="0"/>
              <a:buChar char="•"/>
            </a:pPr>
            <a:r>
              <a:rPr lang="en-US" altLang="zh-CN" sz="2000" b="1" dirty="0">
                <a:solidFill>
                  <a:prstClr val="black"/>
                </a:solidFill>
              </a:rPr>
              <a:t>How to precisely predict labels when data distribution is changing?</a:t>
            </a:r>
            <a:endParaRPr lang="en-US" sz="2000" b="1" dirty="0">
              <a:solidFill>
                <a:srgbClr val="C00000"/>
              </a:solidFill>
            </a:endParaRPr>
          </a:p>
        </p:txBody>
      </p:sp>
      <p:sp>
        <p:nvSpPr>
          <p:cNvPr id="11" name="Rectangle 10">
            <a:extLst>
              <a:ext uri="{FF2B5EF4-FFF2-40B4-BE49-F238E27FC236}">
                <a16:creationId xmlns:a16="http://schemas.microsoft.com/office/drawing/2014/main" id="{D87C532F-B567-4633-8E53-73E881632667}"/>
              </a:ext>
            </a:extLst>
          </p:cNvPr>
          <p:cNvSpPr/>
          <p:nvPr/>
        </p:nvSpPr>
        <p:spPr>
          <a:xfrm>
            <a:off x="316543" y="1205837"/>
            <a:ext cx="8503601" cy="707886"/>
          </a:xfrm>
          <a:prstGeom prst="rect">
            <a:avLst/>
          </a:prstGeom>
        </p:spPr>
        <p:txBody>
          <a:bodyPr wrap="square">
            <a:spAutoFit/>
          </a:bodyPr>
          <a:lstStyle/>
          <a:p>
            <a:pPr marL="342891" indent="-342891">
              <a:buFont typeface="Arial" panose="020B0604020202020204" pitchFamily="34" charset="0"/>
              <a:buChar char="•"/>
            </a:pPr>
            <a:r>
              <a:rPr lang="en-US" altLang="zh-CN" sz="2000" b="1" dirty="0"/>
              <a:t>Concept drift problem</a:t>
            </a:r>
            <a:r>
              <a:rPr lang="en-US" altLang="zh-CN" sz="2000" dirty="0"/>
              <a:t>: prediction by machine learning is invalid in data streams with evolving data distribution</a:t>
            </a:r>
          </a:p>
        </p:txBody>
      </p:sp>
      <p:sp>
        <p:nvSpPr>
          <p:cNvPr id="22" name="Rectangle 21">
            <a:extLst>
              <a:ext uri="{FF2B5EF4-FFF2-40B4-BE49-F238E27FC236}">
                <a16:creationId xmlns:a16="http://schemas.microsoft.com/office/drawing/2014/main" id="{69561B75-F666-4264-B244-5CB071ECC36B}"/>
              </a:ext>
            </a:extLst>
          </p:cNvPr>
          <p:cNvSpPr/>
          <p:nvPr/>
        </p:nvSpPr>
        <p:spPr>
          <a:xfrm>
            <a:off x="0" y="6452571"/>
            <a:ext cx="9143999"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r>
              <a:rPr lang="zh-CN" altLang="en-US" kern="0" dirty="0">
                <a:solidFill>
                  <a:prstClr val="white"/>
                </a:solidFill>
                <a:latin typeface="+mj-lt"/>
              </a:rPr>
              <a:t>→</a:t>
            </a:r>
            <a:r>
              <a:rPr lang="en-US" altLang="zh-CN" kern="0" dirty="0">
                <a:solidFill>
                  <a:prstClr val="white"/>
                </a:solidFill>
                <a:latin typeface="+mj-lt"/>
              </a:rPr>
              <a:t>Significance</a:t>
            </a:r>
            <a:endParaRPr lang="en-AU" kern="0" dirty="0">
              <a:solidFill>
                <a:prstClr val="white"/>
              </a:solidFill>
              <a:latin typeface="+mj-lt"/>
            </a:endParaRPr>
          </a:p>
        </p:txBody>
      </p:sp>
    </p:spTree>
    <p:extLst>
      <p:ext uri="{BB962C8B-B14F-4D97-AF65-F5344CB8AC3E}">
        <p14:creationId xmlns:p14="http://schemas.microsoft.com/office/powerpoint/2010/main" val="76198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Invalid Prediction When Concept Drift Occurs</a:t>
            </a:r>
          </a:p>
        </p:txBody>
      </p:sp>
      <p:sp>
        <p:nvSpPr>
          <p:cNvPr id="3" name="Content Placeholder 2"/>
          <p:cNvSpPr txBox="1">
            <a:spLocks/>
          </p:cNvSpPr>
          <p:nvPr/>
        </p:nvSpPr>
        <p:spPr>
          <a:xfrm>
            <a:off x="120789" y="1013577"/>
            <a:ext cx="8658473" cy="50674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Arial" panose="020B0604020202020204" pitchFamily="34" charset="0"/>
                <a:cs typeface="Arial" panose="020B0604020202020204" pitchFamily="34" charset="0"/>
              </a:rPr>
              <a:t>The unchanged model is the </a:t>
            </a:r>
            <a:r>
              <a:rPr lang="en-US" sz="1800" b="1" dirty="0">
                <a:solidFill>
                  <a:srgbClr val="C00000"/>
                </a:solidFill>
                <a:latin typeface="Arial" panose="020B0604020202020204" pitchFamily="34" charset="0"/>
                <a:cs typeface="Arial" panose="020B0604020202020204" pitchFamily="34" charset="0"/>
              </a:rPr>
              <a:t>root cause of accuracy degradation</a:t>
            </a:r>
            <a:r>
              <a:rPr lang="en-US" sz="1800" dirty="0">
                <a:latin typeface="Arial" panose="020B0604020202020204" pitchFamily="34" charset="0"/>
                <a:cs typeface="Arial" panose="020B0604020202020204" pitchFamily="34" charset="0"/>
              </a:rPr>
              <a:t>. The change of data distribution leads to the increasing of learner error rates</a:t>
            </a:r>
            <a:r>
              <a:rPr lang="en-US" altLang="zh-CN"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grpSp>
        <p:nvGrpSpPr>
          <p:cNvPr id="28" name="组 28"/>
          <p:cNvGrpSpPr/>
          <p:nvPr/>
        </p:nvGrpSpPr>
        <p:grpSpPr>
          <a:xfrm>
            <a:off x="162174" y="3535321"/>
            <a:ext cx="8128950" cy="1246184"/>
            <a:chOff x="611387" y="3634649"/>
            <a:chExt cx="8128949" cy="1246183"/>
          </a:xfrm>
        </p:grpSpPr>
        <p:cxnSp>
          <p:nvCxnSpPr>
            <p:cNvPr id="29" name="直线连接符 21">
              <a:extLst>
                <a:ext uri="{FF2B5EF4-FFF2-40B4-BE49-F238E27FC236}">
                  <a16:creationId xmlns:a16="http://schemas.microsoft.com/office/drawing/2014/main" id="{9A9F0ADF-0CEB-4511-AC10-68B00F756696}"/>
                </a:ext>
              </a:extLst>
            </p:cNvPr>
            <p:cNvCxnSpPr/>
            <p:nvPr/>
          </p:nvCxnSpPr>
          <p:spPr>
            <a:xfrm>
              <a:off x="2076295" y="4742334"/>
              <a:ext cx="6207511" cy="0"/>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文本框 18">
              <a:extLst>
                <a:ext uri="{FF2B5EF4-FFF2-40B4-BE49-F238E27FC236}">
                  <a16:creationId xmlns:a16="http://schemas.microsoft.com/office/drawing/2014/main" id="{FE22113F-F46B-4869-9E0E-70C900FABEA0}"/>
                </a:ext>
              </a:extLst>
            </p:cNvPr>
            <p:cNvSpPr txBox="1"/>
            <p:nvPr/>
          </p:nvSpPr>
          <p:spPr>
            <a:xfrm>
              <a:off x="8238275" y="4603833"/>
              <a:ext cx="502061" cy="276999"/>
            </a:xfrm>
            <a:prstGeom prst="rect">
              <a:avLst/>
            </a:prstGeom>
            <a:noFill/>
          </p:spPr>
          <p:txBody>
            <a:bodyPr wrap="none" rtlCol="0">
              <a:spAutoFit/>
            </a:bodyPr>
            <a:lstStyle/>
            <a:p>
              <a:r>
                <a:rPr kumimoji="1" lang="en-US" altLang="zh-CN" sz="1200" b="1" dirty="0"/>
                <a:t>Time</a:t>
              </a:r>
              <a:endParaRPr kumimoji="1" lang="zh-CN" altLang="en-US" sz="1200" b="1" dirty="0"/>
            </a:p>
          </p:txBody>
        </p:sp>
        <p:cxnSp>
          <p:nvCxnSpPr>
            <p:cNvPr id="31" name="直线连接符 23">
              <a:extLst>
                <a:ext uri="{FF2B5EF4-FFF2-40B4-BE49-F238E27FC236}">
                  <a16:creationId xmlns:a16="http://schemas.microsoft.com/office/drawing/2014/main" id="{3AE132A0-8E14-4482-A2EE-B52A096B90B8}"/>
                </a:ext>
              </a:extLst>
            </p:cNvPr>
            <p:cNvCxnSpPr/>
            <p:nvPr/>
          </p:nvCxnSpPr>
          <p:spPr>
            <a:xfrm flipV="1">
              <a:off x="2073684" y="3634649"/>
              <a:ext cx="0" cy="1119561"/>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文本框 20">
              <a:extLst>
                <a:ext uri="{FF2B5EF4-FFF2-40B4-BE49-F238E27FC236}">
                  <a16:creationId xmlns:a16="http://schemas.microsoft.com/office/drawing/2014/main" id="{650EDCEC-21C9-4C44-86D1-5A5CE9D61595}"/>
                </a:ext>
              </a:extLst>
            </p:cNvPr>
            <p:cNvSpPr txBox="1"/>
            <p:nvPr/>
          </p:nvSpPr>
          <p:spPr>
            <a:xfrm>
              <a:off x="611387" y="3698374"/>
              <a:ext cx="1657415" cy="369332"/>
            </a:xfrm>
            <a:prstGeom prst="rect">
              <a:avLst/>
            </a:prstGeom>
            <a:noFill/>
          </p:spPr>
          <p:txBody>
            <a:bodyPr wrap="square" rtlCol="0">
              <a:spAutoFit/>
            </a:bodyPr>
            <a:lstStyle/>
            <a:p>
              <a:r>
                <a:rPr kumimoji="1" lang="en-US" altLang="zh-CN" b="1" dirty="0">
                  <a:solidFill>
                    <a:schemeClr val="accent2"/>
                  </a:solidFill>
                </a:rPr>
                <a:t>Learner Error</a:t>
              </a:r>
              <a:endParaRPr kumimoji="1" lang="zh-CN" altLang="en-US" b="1" dirty="0">
                <a:solidFill>
                  <a:schemeClr val="accent2"/>
                </a:solidFill>
              </a:endParaRPr>
            </a:p>
          </p:txBody>
        </p:sp>
        <p:sp>
          <p:nvSpPr>
            <p:cNvPr id="33" name="磁盘 25">
              <a:extLst>
                <a:ext uri="{FF2B5EF4-FFF2-40B4-BE49-F238E27FC236}">
                  <a16:creationId xmlns:a16="http://schemas.microsoft.com/office/drawing/2014/main" id="{A22CE742-BB56-4AAE-90D4-240FBCE2C7B3}"/>
                </a:ext>
              </a:extLst>
            </p:cNvPr>
            <p:cNvSpPr/>
            <p:nvPr/>
          </p:nvSpPr>
          <p:spPr>
            <a:xfrm>
              <a:off x="2173583"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磁盘 26">
              <a:extLst>
                <a:ext uri="{FF2B5EF4-FFF2-40B4-BE49-F238E27FC236}">
                  <a16:creationId xmlns:a16="http://schemas.microsoft.com/office/drawing/2014/main" id="{FE0A9CAD-9224-4151-BD9D-50A6456CB3AB}"/>
                </a:ext>
              </a:extLst>
            </p:cNvPr>
            <p:cNvSpPr/>
            <p:nvPr/>
          </p:nvSpPr>
          <p:spPr>
            <a:xfrm>
              <a:off x="2497135"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磁盘 27">
              <a:extLst>
                <a:ext uri="{FF2B5EF4-FFF2-40B4-BE49-F238E27FC236}">
                  <a16:creationId xmlns:a16="http://schemas.microsoft.com/office/drawing/2014/main" id="{7F2E8127-0A89-4A51-86DD-E391D7E84AA6}"/>
                </a:ext>
              </a:extLst>
            </p:cNvPr>
            <p:cNvSpPr/>
            <p:nvPr/>
          </p:nvSpPr>
          <p:spPr>
            <a:xfrm>
              <a:off x="2820687"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磁盘 28">
              <a:extLst>
                <a:ext uri="{FF2B5EF4-FFF2-40B4-BE49-F238E27FC236}">
                  <a16:creationId xmlns:a16="http://schemas.microsoft.com/office/drawing/2014/main" id="{873B0DF2-0A99-4047-9823-A5673B371423}"/>
                </a:ext>
              </a:extLst>
            </p:cNvPr>
            <p:cNvSpPr/>
            <p:nvPr/>
          </p:nvSpPr>
          <p:spPr>
            <a:xfrm>
              <a:off x="3140194" y="4289877"/>
              <a:ext cx="258973" cy="321832"/>
            </a:xfrm>
            <a:prstGeom prst="flowChartMagneticDisk">
              <a:avLst/>
            </a:prstGeom>
            <a:solidFill>
              <a:schemeClr val="accent1">
                <a:lumMod val="60000"/>
                <a:lumOff val="4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1">
                    <a:lumMod val="60000"/>
                    <a:lumOff val="40000"/>
                  </a:schemeClr>
                </a:solidFill>
              </a:endParaRPr>
            </a:p>
          </p:txBody>
        </p:sp>
        <p:sp>
          <p:nvSpPr>
            <p:cNvPr id="37" name="磁盘 29">
              <a:extLst>
                <a:ext uri="{FF2B5EF4-FFF2-40B4-BE49-F238E27FC236}">
                  <a16:creationId xmlns:a16="http://schemas.microsoft.com/office/drawing/2014/main" id="{5624B2B2-DEFB-48B0-A6AF-B71264AAC74E}"/>
                </a:ext>
              </a:extLst>
            </p:cNvPr>
            <p:cNvSpPr/>
            <p:nvPr/>
          </p:nvSpPr>
          <p:spPr>
            <a:xfrm>
              <a:off x="3463746" y="4242377"/>
              <a:ext cx="258973" cy="321832"/>
            </a:xfrm>
            <a:prstGeom prst="flowChartMagneticDisk">
              <a:avLst/>
            </a:prstGeom>
            <a:solidFill>
              <a:schemeClr val="accent1">
                <a:lumMod val="40000"/>
                <a:lumOff val="6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磁盘 30">
              <a:extLst>
                <a:ext uri="{FF2B5EF4-FFF2-40B4-BE49-F238E27FC236}">
                  <a16:creationId xmlns:a16="http://schemas.microsoft.com/office/drawing/2014/main" id="{2EC1B0A1-D7C6-45E1-9F58-5FE2B1A19249}"/>
                </a:ext>
              </a:extLst>
            </p:cNvPr>
            <p:cNvSpPr/>
            <p:nvPr/>
          </p:nvSpPr>
          <p:spPr>
            <a:xfrm>
              <a:off x="3787298" y="4194877"/>
              <a:ext cx="258973" cy="321832"/>
            </a:xfrm>
            <a:prstGeom prst="flowChartMagneticDisk">
              <a:avLst/>
            </a:prstGeom>
            <a:solidFill>
              <a:schemeClr val="accent1">
                <a:lumMod val="20000"/>
                <a:lumOff val="8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磁盘 31">
              <a:extLst>
                <a:ext uri="{FF2B5EF4-FFF2-40B4-BE49-F238E27FC236}">
                  <a16:creationId xmlns:a16="http://schemas.microsoft.com/office/drawing/2014/main" id="{E33CFE95-1678-4802-835C-A291561D0753}"/>
                </a:ext>
              </a:extLst>
            </p:cNvPr>
            <p:cNvSpPr/>
            <p:nvPr/>
          </p:nvSpPr>
          <p:spPr>
            <a:xfrm>
              <a:off x="4124210" y="4147377"/>
              <a:ext cx="258973" cy="321832"/>
            </a:xfrm>
            <a:prstGeom prst="flowChartMagneticDisk">
              <a:avLst/>
            </a:prstGeom>
            <a:solidFill>
              <a:schemeClr val="accent3">
                <a:lumMod val="20000"/>
                <a:lumOff val="8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磁盘 32">
              <a:extLst>
                <a:ext uri="{FF2B5EF4-FFF2-40B4-BE49-F238E27FC236}">
                  <a16:creationId xmlns:a16="http://schemas.microsoft.com/office/drawing/2014/main" id="{5D424FAB-261D-4F2D-AF12-0C555123FFEB}"/>
                </a:ext>
              </a:extLst>
            </p:cNvPr>
            <p:cNvSpPr/>
            <p:nvPr/>
          </p:nvSpPr>
          <p:spPr>
            <a:xfrm>
              <a:off x="4447762" y="4099877"/>
              <a:ext cx="258973" cy="321832"/>
            </a:xfrm>
            <a:prstGeom prst="flowChartMagneticDisk">
              <a:avLst/>
            </a:prstGeom>
            <a:solidFill>
              <a:schemeClr val="accent3">
                <a:lumMod val="40000"/>
                <a:lumOff val="6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磁盘 33">
              <a:extLst>
                <a:ext uri="{FF2B5EF4-FFF2-40B4-BE49-F238E27FC236}">
                  <a16:creationId xmlns:a16="http://schemas.microsoft.com/office/drawing/2014/main" id="{86DD879B-000C-433C-BFC4-CE63EE261D68}"/>
                </a:ext>
              </a:extLst>
            </p:cNvPr>
            <p:cNvSpPr/>
            <p:nvPr/>
          </p:nvSpPr>
          <p:spPr>
            <a:xfrm>
              <a:off x="4771314" y="3921752"/>
              <a:ext cx="258973" cy="321832"/>
            </a:xfrm>
            <a:prstGeom prst="flowChartMagneticDisk">
              <a:avLst/>
            </a:prstGeom>
            <a:solidFill>
              <a:schemeClr val="accent3">
                <a:lumMod val="60000"/>
                <a:lumOff val="4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磁盘 34">
              <a:extLst>
                <a:ext uri="{FF2B5EF4-FFF2-40B4-BE49-F238E27FC236}">
                  <a16:creationId xmlns:a16="http://schemas.microsoft.com/office/drawing/2014/main" id="{B465521A-C09E-4339-BAD8-9B6622B50B6C}"/>
                </a:ext>
              </a:extLst>
            </p:cNvPr>
            <p:cNvSpPr/>
            <p:nvPr/>
          </p:nvSpPr>
          <p:spPr>
            <a:xfrm>
              <a:off x="5085060" y="3922177"/>
              <a:ext cx="258973" cy="321832"/>
            </a:xfrm>
            <a:prstGeom prst="flowChartMagneticDisk">
              <a:avLst/>
            </a:prstGeom>
            <a:solidFill>
              <a:schemeClr val="accent3">
                <a:lumMod val="60000"/>
                <a:lumOff val="4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磁盘 35">
              <a:extLst>
                <a:ext uri="{FF2B5EF4-FFF2-40B4-BE49-F238E27FC236}">
                  <a16:creationId xmlns:a16="http://schemas.microsoft.com/office/drawing/2014/main" id="{E132E0CF-E207-466D-92C1-A1ED5ADA8C71}"/>
                </a:ext>
              </a:extLst>
            </p:cNvPr>
            <p:cNvSpPr/>
            <p:nvPr/>
          </p:nvSpPr>
          <p:spPr>
            <a:xfrm>
              <a:off x="5408612" y="3744052"/>
              <a:ext cx="258973" cy="321832"/>
            </a:xfrm>
            <a:prstGeom prst="flowChartMagneticDisk">
              <a:avLst/>
            </a:prstGeom>
            <a:solidFill>
              <a:schemeClr val="accent3">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磁盘 36">
              <a:extLst>
                <a:ext uri="{FF2B5EF4-FFF2-40B4-BE49-F238E27FC236}">
                  <a16:creationId xmlns:a16="http://schemas.microsoft.com/office/drawing/2014/main" id="{6F4A1998-65F2-45A5-821E-F6ADA0690178}"/>
                </a:ext>
              </a:extLst>
            </p:cNvPr>
            <p:cNvSpPr/>
            <p:nvPr/>
          </p:nvSpPr>
          <p:spPr>
            <a:xfrm>
              <a:off x="5732164" y="3744052"/>
              <a:ext cx="258973" cy="321832"/>
            </a:xfrm>
            <a:prstGeom prst="flowChartMagneticDisk">
              <a:avLst/>
            </a:prstGeom>
            <a:solidFill>
              <a:schemeClr val="accent3">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磁盘 37">
              <a:extLst>
                <a:ext uri="{FF2B5EF4-FFF2-40B4-BE49-F238E27FC236}">
                  <a16:creationId xmlns:a16="http://schemas.microsoft.com/office/drawing/2014/main" id="{7303D603-3481-4B2B-A964-951D30D9B13D}"/>
                </a:ext>
              </a:extLst>
            </p:cNvPr>
            <p:cNvSpPr/>
            <p:nvPr/>
          </p:nvSpPr>
          <p:spPr>
            <a:xfrm>
              <a:off x="6090115" y="3744052"/>
              <a:ext cx="258973" cy="321832"/>
            </a:xfrm>
            <a:prstGeom prst="flowChartMagneticDisk">
              <a:avLst/>
            </a:prstGeom>
            <a:solidFill>
              <a:schemeClr val="accent3">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磁盘 38">
              <a:extLst>
                <a:ext uri="{FF2B5EF4-FFF2-40B4-BE49-F238E27FC236}">
                  <a16:creationId xmlns:a16="http://schemas.microsoft.com/office/drawing/2014/main" id="{E45F26E8-9123-45F5-A8D9-C590A23E4A14}"/>
                </a:ext>
              </a:extLst>
            </p:cNvPr>
            <p:cNvSpPr/>
            <p:nvPr/>
          </p:nvSpPr>
          <p:spPr>
            <a:xfrm>
              <a:off x="6447530"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磁盘 39">
              <a:extLst>
                <a:ext uri="{FF2B5EF4-FFF2-40B4-BE49-F238E27FC236}">
                  <a16:creationId xmlns:a16="http://schemas.microsoft.com/office/drawing/2014/main" id="{93EAE0B8-FE50-4E60-8CCE-BA29924CF0BB}"/>
                </a:ext>
              </a:extLst>
            </p:cNvPr>
            <p:cNvSpPr/>
            <p:nvPr/>
          </p:nvSpPr>
          <p:spPr>
            <a:xfrm>
              <a:off x="6771082"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磁盘 40">
              <a:extLst>
                <a:ext uri="{FF2B5EF4-FFF2-40B4-BE49-F238E27FC236}">
                  <a16:creationId xmlns:a16="http://schemas.microsoft.com/office/drawing/2014/main" id="{5B2606CB-669C-4800-9116-E8F824D60881}"/>
                </a:ext>
              </a:extLst>
            </p:cNvPr>
            <p:cNvSpPr/>
            <p:nvPr/>
          </p:nvSpPr>
          <p:spPr>
            <a:xfrm>
              <a:off x="7097910"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磁盘 49">
              <a:extLst>
                <a:ext uri="{FF2B5EF4-FFF2-40B4-BE49-F238E27FC236}">
                  <a16:creationId xmlns:a16="http://schemas.microsoft.com/office/drawing/2014/main" id="{7CDBA3E0-02E6-4E41-8459-30182453EE0B}"/>
                </a:ext>
              </a:extLst>
            </p:cNvPr>
            <p:cNvSpPr/>
            <p:nvPr/>
          </p:nvSpPr>
          <p:spPr>
            <a:xfrm>
              <a:off x="7436005" y="4342331"/>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磁盘 49">
              <a:extLst>
                <a:ext uri="{FF2B5EF4-FFF2-40B4-BE49-F238E27FC236}">
                  <a16:creationId xmlns:a16="http://schemas.microsoft.com/office/drawing/2014/main" id="{0BBE661D-EA83-4EBE-97C3-C52F3C6B3836}"/>
                </a:ext>
              </a:extLst>
            </p:cNvPr>
            <p:cNvSpPr/>
            <p:nvPr/>
          </p:nvSpPr>
          <p:spPr>
            <a:xfrm>
              <a:off x="7781871" y="4331440"/>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文本框 79">
              <a:extLst>
                <a:ext uri="{FF2B5EF4-FFF2-40B4-BE49-F238E27FC236}">
                  <a16:creationId xmlns:a16="http://schemas.microsoft.com/office/drawing/2014/main" id="{DB920D85-044B-4461-895C-5BCB867158A8}"/>
                </a:ext>
              </a:extLst>
            </p:cNvPr>
            <p:cNvSpPr txBox="1"/>
            <p:nvPr/>
          </p:nvSpPr>
          <p:spPr>
            <a:xfrm>
              <a:off x="8040843" y="4265708"/>
              <a:ext cx="343364" cy="369332"/>
            </a:xfrm>
            <a:prstGeom prst="rect">
              <a:avLst/>
            </a:prstGeom>
            <a:noFill/>
          </p:spPr>
          <p:txBody>
            <a:bodyPr wrap="none" rtlCol="0">
              <a:spAutoFit/>
            </a:bodyPr>
            <a:lstStyle/>
            <a:p>
              <a:r>
                <a:rPr lang="en-US" dirty="0"/>
                <a:t>…</a:t>
              </a:r>
            </a:p>
          </p:txBody>
        </p:sp>
      </p:grpSp>
      <p:grpSp>
        <p:nvGrpSpPr>
          <p:cNvPr id="54" name="training"/>
          <p:cNvGrpSpPr/>
          <p:nvPr/>
        </p:nvGrpSpPr>
        <p:grpSpPr>
          <a:xfrm>
            <a:off x="402003" y="4559884"/>
            <a:ext cx="1948703" cy="1284539"/>
            <a:chOff x="851217" y="4344419"/>
            <a:chExt cx="1948703" cy="1284539"/>
          </a:xfrm>
        </p:grpSpPr>
        <p:sp>
          <p:nvSpPr>
            <p:cNvPr id="55" name="Pentagon 23"/>
            <p:cNvSpPr/>
            <p:nvPr/>
          </p:nvSpPr>
          <p:spPr>
            <a:xfrm rot="16200000">
              <a:off x="2008825" y="4837863"/>
              <a:ext cx="519957" cy="106223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dirty="0">
                  <a:solidFill>
                    <a:schemeClr val="bg1"/>
                  </a:solidFill>
                </a:rPr>
                <a:t>Model</a:t>
              </a:r>
            </a:p>
          </p:txBody>
        </p:sp>
        <p:sp>
          <p:nvSpPr>
            <p:cNvPr id="56" name="TextBox 55"/>
            <p:cNvSpPr txBox="1"/>
            <p:nvPr/>
          </p:nvSpPr>
          <p:spPr>
            <a:xfrm>
              <a:off x="851217" y="5197160"/>
              <a:ext cx="643318" cy="369332"/>
            </a:xfrm>
            <a:prstGeom prst="rect">
              <a:avLst/>
            </a:prstGeom>
            <a:noFill/>
          </p:spPr>
          <p:txBody>
            <a:bodyPr wrap="none" rtlCol="0">
              <a:spAutoFit/>
            </a:bodyPr>
            <a:lstStyle/>
            <a:p>
              <a:r>
                <a:rPr lang="en-US" altLang="zh-CN" dirty="0">
                  <a:solidFill>
                    <a:schemeClr val="accent1"/>
                  </a:solidFill>
                </a:rPr>
                <a:t>Train</a:t>
              </a:r>
              <a:endParaRPr lang="en-AU" dirty="0">
                <a:solidFill>
                  <a:schemeClr val="accent1"/>
                </a:solidFill>
              </a:endParaRPr>
            </a:p>
          </p:txBody>
        </p:sp>
        <p:cxnSp>
          <p:nvCxnSpPr>
            <p:cNvPr id="57" name="Elbow Connector 56"/>
            <p:cNvCxnSpPr>
              <a:stCxn id="33" idx="3"/>
            </p:cNvCxnSpPr>
            <p:nvPr/>
          </p:nvCxnSpPr>
          <p:spPr>
            <a:xfrm rot="5400000">
              <a:off x="1484257" y="4643370"/>
              <a:ext cx="1117765" cy="519863"/>
            </a:xfrm>
            <a:prstGeom prst="bentConnector4">
              <a:avLst>
                <a:gd name="adj1" fmla="val 39029"/>
                <a:gd name="adj2" fmla="val 14397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error1"/>
          <p:cNvCxnSpPr/>
          <p:nvPr/>
        </p:nvCxnSpPr>
        <p:spPr>
          <a:xfrm>
            <a:off x="2053985" y="4420749"/>
            <a:ext cx="24684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CD5F98A6-15B4-481D-9659-35A54CA9774C}"/>
              </a:ext>
            </a:extLst>
          </p:cNvPr>
          <p:cNvGrpSpPr/>
          <p:nvPr/>
        </p:nvGrpSpPr>
        <p:grpSpPr>
          <a:xfrm>
            <a:off x="2177409" y="4559883"/>
            <a:ext cx="1270211" cy="1117765"/>
            <a:chOff x="2177409" y="4559883"/>
            <a:chExt cx="1270211" cy="1117765"/>
          </a:xfrm>
        </p:grpSpPr>
        <p:cxnSp>
          <p:nvCxnSpPr>
            <p:cNvPr id="59" name="predict1"/>
            <p:cNvCxnSpPr>
              <a:endCxn id="34" idx="3"/>
            </p:cNvCxnSpPr>
            <p:nvPr/>
          </p:nvCxnSpPr>
          <p:spPr>
            <a:xfrm flipH="1" flipV="1">
              <a:off x="2177409" y="4559883"/>
              <a:ext cx="196311" cy="1117765"/>
            </a:xfrm>
            <a:prstGeom prst="bentConnector4">
              <a:avLst>
                <a:gd name="adj1" fmla="val -65211"/>
                <a:gd name="adj2" fmla="val 6097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predict text 1"/>
            <p:cNvSpPr txBox="1"/>
            <p:nvPr/>
          </p:nvSpPr>
          <p:spPr>
            <a:xfrm>
              <a:off x="2350797" y="5179081"/>
              <a:ext cx="1096823" cy="369332"/>
            </a:xfrm>
            <a:prstGeom prst="rect">
              <a:avLst/>
            </a:prstGeom>
            <a:noFill/>
          </p:spPr>
          <p:txBody>
            <a:bodyPr wrap="square" rtlCol="0">
              <a:spAutoFit/>
            </a:bodyPr>
            <a:lstStyle/>
            <a:p>
              <a:pPr algn="ctr"/>
              <a:r>
                <a:rPr lang="en-US" altLang="zh-CN" dirty="0">
                  <a:solidFill>
                    <a:schemeClr val="accent6"/>
                  </a:solidFill>
                </a:rPr>
                <a:t>Predict</a:t>
              </a:r>
              <a:endParaRPr lang="en-AU" dirty="0">
                <a:solidFill>
                  <a:schemeClr val="accent6"/>
                </a:solidFill>
              </a:endParaRPr>
            </a:p>
          </p:txBody>
        </p:sp>
      </p:grpSp>
      <p:cxnSp>
        <p:nvCxnSpPr>
          <p:cNvPr id="61" name="error2">
            <a:extLst>
              <a:ext uri="{FF2B5EF4-FFF2-40B4-BE49-F238E27FC236}">
                <a16:creationId xmlns:a16="http://schemas.microsoft.com/office/drawing/2014/main" id="{E6874D24-FEB8-4431-8B2A-848D39E216F9}"/>
              </a:ext>
            </a:extLst>
          </p:cNvPr>
          <p:cNvCxnSpPr/>
          <p:nvPr/>
        </p:nvCxnSpPr>
        <p:spPr>
          <a:xfrm flipV="1">
            <a:off x="2058282" y="4415447"/>
            <a:ext cx="560965" cy="70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rror3">
            <a:extLst>
              <a:ext uri="{FF2B5EF4-FFF2-40B4-BE49-F238E27FC236}">
                <a16:creationId xmlns:a16="http://schemas.microsoft.com/office/drawing/2014/main" id="{9C309049-34CD-4061-B6AA-38B1DBC835D7}"/>
              </a:ext>
            </a:extLst>
          </p:cNvPr>
          <p:cNvCxnSpPr>
            <a:cxnSpLocks/>
          </p:cNvCxnSpPr>
          <p:nvPr/>
        </p:nvCxnSpPr>
        <p:spPr>
          <a:xfrm flipV="1">
            <a:off x="2624184" y="4356929"/>
            <a:ext cx="392907" cy="587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09E37F53-D0B2-4531-A096-5F3A000168F3}"/>
              </a:ext>
            </a:extLst>
          </p:cNvPr>
          <p:cNvGrpSpPr/>
          <p:nvPr/>
        </p:nvGrpSpPr>
        <p:grpSpPr>
          <a:xfrm>
            <a:off x="2373723" y="4512384"/>
            <a:ext cx="1430760" cy="1165265"/>
            <a:chOff x="2373723" y="4512384"/>
            <a:chExt cx="1430760" cy="1165265"/>
          </a:xfrm>
        </p:grpSpPr>
        <p:sp>
          <p:nvSpPr>
            <p:cNvPr id="63" name="predict text 2"/>
            <p:cNvSpPr txBox="1"/>
            <p:nvPr/>
          </p:nvSpPr>
          <p:spPr>
            <a:xfrm>
              <a:off x="2707660" y="4719754"/>
              <a:ext cx="1096823" cy="369332"/>
            </a:xfrm>
            <a:prstGeom prst="rect">
              <a:avLst/>
            </a:prstGeom>
            <a:noFill/>
          </p:spPr>
          <p:txBody>
            <a:bodyPr wrap="square" rtlCol="0">
              <a:spAutoFit/>
            </a:bodyPr>
            <a:lstStyle/>
            <a:p>
              <a:pPr algn="ctr"/>
              <a:r>
                <a:rPr lang="en-US" altLang="zh-CN" dirty="0">
                  <a:solidFill>
                    <a:schemeClr val="accent6"/>
                  </a:solidFill>
                </a:rPr>
                <a:t>Predict</a:t>
              </a:r>
              <a:endParaRPr lang="en-AU" dirty="0">
                <a:solidFill>
                  <a:schemeClr val="accent6"/>
                </a:solidFill>
              </a:endParaRPr>
            </a:p>
          </p:txBody>
        </p:sp>
        <p:cxnSp>
          <p:nvCxnSpPr>
            <p:cNvPr id="65" name="predict3">
              <a:extLst>
                <a:ext uri="{FF2B5EF4-FFF2-40B4-BE49-F238E27FC236}">
                  <a16:creationId xmlns:a16="http://schemas.microsoft.com/office/drawing/2014/main" id="{26B35AC5-7402-4D4E-8DDF-1629A94CD817}"/>
                </a:ext>
              </a:extLst>
            </p:cNvPr>
            <p:cNvCxnSpPr/>
            <p:nvPr/>
          </p:nvCxnSpPr>
          <p:spPr>
            <a:xfrm flipV="1">
              <a:off x="2373723" y="4512384"/>
              <a:ext cx="446749" cy="1165265"/>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A384103E-A984-4989-9D56-767E5133F09E}"/>
              </a:ext>
            </a:extLst>
          </p:cNvPr>
          <p:cNvGrpSpPr/>
          <p:nvPr/>
        </p:nvGrpSpPr>
        <p:grpSpPr>
          <a:xfrm>
            <a:off x="2372164" y="4562663"/>
            <a:ext cx="1175009" cy="1117765"/>
            <a:chOff x="2372164" y="4562663"/>
            <a:chExt cx="1175009" cy="1117765"/>
          </a:xfrm>
        </p:grpSpPr>
        <p:cxnSp>
          <p:nvCxnSpPr>
            <p:cNvPr id="62" name="predict2">
              <a:extLst>
                <a:ext uri="{FF2B5EF4-FFF2-40B4-BE49-F238E27FC236}">
                  <a16:creationId xmlns:a16="http://schemas.microsoft.com/office/drawing/2014/main" id="{508C52F3-3F4E-467C-9753-C64BB071311D}"/>
                </a:ext>
              </a:extLst>
            </p:cNvPr>
            <p:cNvCxnSpPr/>
            <p:nvPr/>
          </p:nvCxnSpPr>
          <p:spPr>
            <a:xfrm flipV="1">
              <a:off x="2372164" y="4562663"/>
              <a:ext cx="127243" cy="1117765"/>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6" name="predict text 3">
              <a:extLst>
                <a:ext uri="{FF2B5EF4-FFF2-40B4-BE49-F238E27FC236}">
                  <a16:creationId xmlns:a16="http://schemas.microsoft.com/office/drawing/2014/main" id="{EF53EAE7-78D4-421A-ABAE-29EC702852BD}"/>
                </a:ext>
              </a:extLst>
            </p:cNvPr>
            <p:cNvSpPr txBox="1"/>
            <p:nvPr/>
          </p:nvSpPr>
          <p:spPr>
            <a:xfrm>
              <a:off x="2450350" y="4909755"/>
              <a:ext cx="1096823" cy="369332"/>
            </a:xfrm>
            <a:prstGeom prst="rect">
              <a:avLst/>
            </a:prstGeom>
            <a:noFill/>
          </p:spPr>
          <p:txBody>
            <a:bodyPr wrap="square" rtlCol="0">
              <a:spAutoFit/>
            </a:bodyPr>
            <a:lstStyle/>
            <a:p>
              <a:pPr algn="ctr"/>
              <a:r>
                <a:rPr lang="en-US" altLang="zh-CN" dirty="0">
                  <a:solidFill>
                    <a:schemeClr val="accent6"/>
                  </a:solidFill>
                </a:rPr>
                <a:t>Predict</a:t>
              </a:r>
              <a:endParaRPr lang="en-AU" dirty="0">
                <a:solidFill>
                  <a:schemeClr val="accent6"/>
                </a:solidFill>
              </a:endParaRPr>
            </a:p>
          </p:txBody>
        </p:sp>
      </p:grpSp>
      <p:cxnSp>
        <p:nvCxnSpPr>
          <p:cNvPr id="67" name="error4">
            <a:extLst>
              <a:ext uri="{FF2B5EF4-FFF2-40B4-BE49-F238E27FC236}">
                <a16:creationId xmlns:a16="http://schemas.microsoft.com/office/drawing/2014/main" id="{D1E9375E-FA3F-4BD2-A357-00186F472090}"/>
              </a:ext>
            </a:extLst>
          </p:cNvPr>
          <p:cNvCxnSpPr/>
          <p:nvPr/>
        </p:nvCxnSpPr>
        <p:spPr>
          <a:xfrm flipV="1">
            <a:off x="2619247" y="4185815"/>
            <a:ext cx="1650865" cy="23626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E9F1E6A4-E7FD-4F4C-A356-8FC839848579}"/>
              </a:ext>
            </a:extLst>
          </p:cNvPr>
          <p:cNvGrpSpPr/>
          <p:nvPr/>
        </p:nvGrpSpPr>
        <p:grpSpPr>
          <a:xfrm>
            <a:off x="2373723" y="4322384"/>
            <a:ext cx="2782265" cy="1355265"/>
            <a:chOff x="2373723" y="4322384"/>
            <a:chExt cx="2782265" cy="1355265"/>
          </a:xfrm>
        </p:grpSpPr>
        <p:cxnSp>
          <p:nvCxnSpPr>
            <p:cNvPr id="68" name="predict4">
              <a:extLst>
                <a:ext uri="{FF2B5EF4-FFF2-40B4-BE49-F238E27FC236}">
                  <a16:creationId xmlns:a16="http://schemas.microsoft.com/office/drawing/2014/main" id="{63924C2E-8013-43D9-BAE7-9FEBD63A0EE6}"/>
                </a:ext>
              </a:extLst>
            </p:cNvPr>
            <p:cNvCxnSpPr/>
            <p:nvPr/>
          </p:nvCxnSpPr>
          <p:spPr>
            <a:xfrm flipV="1">
              <a:off x="2373723" y="4322384"/>
              <a:ext cx="1754317" cy="1355265"/>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9" name="predict text 4">
              <a:extLst>
                <a:ext uri="{FF2B5EF4-FFF2-40B4-BE49-F238E27FC236}">
                  <a16:creationId xmlns:a16="http://schemas.microsoft.com/office/drawing/2014/main" id="{DE3A3E9B-1E35-4B78-B03E-63D7E9E025A2}"/>
                </a:ext>
              </a:extLst>
            </p:cNvPr>
            <p:cNvSpPr txBox="1"/>
            <p:nvPr/>
          </p:nvSpPr>
          <p:spPr>
            <a:xfrm>
              <a:off x="4059165" y="5100565"/>
              <a:ext cx="1096823" cy="369332"/>
            </a:xfrm>
            <a:prstGeom prst="rect">
              <a:avLst/>
            </a:prstGeom>
            <a:noFill/>
          </p:spPr>
          <p:txBody>
            <a:bodyPr wrap="square" rtlCol="0">
              <a:spAutoFit/>
            </a:bodyPr>
            <a:lstStyle/>
            <a:p>
              <a:pPr algn="ctr"/>
              <a:r>
                <a:rPr lang="en-US" altLang="zh-CN" dirty="0">
                  <a:solidFill>
                    <a:schemeClr val="accent6"/>
                  </a:solidFill>
                </a:rPr>
                <a:t>Predict</a:t>
              </a:r>
              <a:endParaRPr lang="en-AU" dirty="0">
                <a:solidFill>
                  <a:schemeClr val="accent6"/>
                </a:solidFill>
              </a:endParaRPr>
            </a:p>
          </p:txBody>
        </p:sp>
      </p:grpSp>
      <p:cxnSp>
        <p:nvCxnSpPr>
          <p:cNvPr id="70" name="error6">
            <a:extLst>
              <a:ext uri="{FF2B5EF4-FFF2-40B4-BE49-F238E27FC236}">
                <a16:creationId xmlns:a16="http://schemas.microsoft.com/office/drawing/2014/main" id="{D0FDDB08-59AF-4D8F-9873-539D728CC4D6}"/>
              </a:ext>
            </a:extLst>
          </p:cNvPr>
          <p:cNvCxnSpPr/>
          <p:nvPr/>
        </p:nvCxnSpPr>
        <p:spPr>
          <a:xfrm flipV="1">
            <a:off x="4249787" y="3983339"/>
            <a:ext cx="72315" cy="20993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rror7">
            <a:extLst>
              <a:ext uri="{FF2B5EF4-FFF2-40B4-BE49-F238E27FC236}">
                <a16:creationId xmlns:a16="http://schemas.microsoft.com/office/drawing/2014/main" id="{19B00C44-C228-4105-971B-AB59EEC54E89}"/>
              </a:ext>
            </a:extLst>
          </p:cNvPr>
          <p:cNvCxnSpPr/>
          <p:nvPr/>
        </p:nvCxnSpPr>
        <p:spPr>
          <a:xfrm>
            <a:off x="4332911" y="4000552"/>
            <a:ext cx="554233" cy="85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rror8">
            <a:extLst>
              <a:ext uri="{FF2B5EF4-FFF2-40B4-BE49-F238E27FC236}">
                <a16:creationId xmlns:a16="http://schemas.microsoft.com/office/drawing/2014/main" id="{CAFF4B0B-AE7A-4DBB-8BC1-8ECCD0B1363F}"/>
              </a:ext>
            </a:extLst>
          </p:cNvPr>
          <p:cNvCxnSpPr/>
          <p:nvPr/>
        </p:nvCxnSpPr>
        <p:spPr>
          <a:xfrm flipV="1">
            <a:off x="4878814" y="3805644"/>
            <a:ext cx="80584" cy="21376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rror9">
            <a:extLst>
              <a:ext uri="{FF2B5EF4-FFF2-40B4-BE49-F238E27FC236}">
                <a16:creationId xmlns:a16="http://schemas.microsoft.com/office/drawing/2014/main" id="{E1FB6D57-6CF4-4F6C-990F-EE9722ECC42C}"/>
              </a:ext>
            </a:extLst>
          </p:cNvPr>
          <p:cNvCxnSpPr/>
          <p:nvPr/>
        </p:nvCxnSpPr>
        <p:spPr>
          <a:xfrm>
            <a:off x="4959403" y="3813087"/>
            <a:ext cx="966469" cy="85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rror10">
            <a:extLst>
              <a:ext uri="{FF2B5EF4-FFF2-40B4-BE49-F238E27FC236}">
                <a16:creationId xmlns:a16="http://schemas.microsoft.com/office/drawing/2014/main" id="{47B398F4-0F9C-46B8-87B2-06EE28A782F3}"/>
              </a:ext>
            </a:extLst>
          </p:cNvPr>
          <p:cNvCxnSpPr/>
          <p:nvPr/>
        </p:nvCxnSpPr>
        <p:spPr>
          <a:xfrm>
            <a:off x="5899875" y="3805643"/>
            <a:ext cx="98443" cy="59332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rror11">
            <a:extLst>
              <a:ext uri="{FF2B5EF4-FFF2-40B4-BE49-F238E27FC236}">
                <a16:creationId xmlns:a16="http://schemas.microsoft.com/office/drawing/2014/main" id="{D68F82E6-C4C0-4C87-B19B-A309A12F6192}"/>
              </a:ext>
            </a:extLst>
          </p:cNvPr>
          <p:cNvCxnSpPr/>
          <p:nvPr/>
        </p:nvCxnSpPr>
        <p:spPr>
          <a:xfrm>
            <a:off x="5990505" y="4417014"/>
            <a:ext cx="1603767" cy="85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58CB9AD6-E5A2-4C40-BCDE-FA5FD9DF861A}"/>
              </a:ext>
            </a:extLst>
          </p:cNvPr>
          <p:cNvGrpSpPr/>
          <p:nvPr/>
        </p:nvGrpSpPr>
        <p:grpSpPr>
          <a:xfrm>
            <a:off x="2373719" y="4553944"/>
            <a:ext cx="6124328" cy="1123703"/>
            <a:chOff x="2373719" y="4553944"/>
            <a:chExt cx="6124328" cy="1123703"/>
          </a:xfrm>
        </p:grpSpPr>
        <p:cxnSp>
          <p:nvCxnSpPr>
            <p:cNvPr id="76" name="preidct11">
              <a:extLst>
                <a:ext uri="{FF2B5EF4-FFF2-40B4-BE49-F238E27FC236}">
                  <a16:creationId xmlns:a16="http://schemas.microsoft.com/office/drawing/2014/main" id="{0A560B79-2AA4-47E2-9ADE-25BE890494F2}"/>
                </a:ext>
              </a:extLst>
            </p:cNvPr>
            <p:cNvCxnSpPr/>
            <p:nvPr/>
          </p:nvCxnSpPr>
          <p:spPr>
            <a:xfrm flipV="1">
              <a:off x="2373719" y="4553944"/>
              <a:ext cx="5088427" cy="1123703"/>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7" name="predict text 11">
              <a:extLst>
                <a:ext uri="{FF2B5EF4-FFF2-40B4-BE49-F238E27FC236}">
                  <a16:creationId xmlns:a16="http://schemas.microsoft.com/office/drawing/2014/main" id="{4F910600-DA93-41CB-89BE-9953B9790DA4}"/>
                </a:ext>
              </a:extLst>
            </p:cNvPr>
            <p:cNvSpPr txBox="1"/>
            <p:nvPr/>
          </p:nvSpPr>
          <p:spPr>
            <a:xfrm>
              <a:off x="7401224" y="5102128"/>
              <a:ext cx="1096823" cy="369332"/>
            </a:xfrm>
            <a:prstGeom prst="rect">
              <a:avLst/>
            </a:prstGeom>
            <a:noFill/>
          </p:spPr>
          <p:txBody>
            <a:bodyPr wrap="square" rtlCol="0">
              <a:spAutoFit/>
            </a:bodyPr>
            <a:lstStyle/>
            <a:p>
              <a:pPr algn="ctr"/>
              <a:r>
                <a:rPr lang="en-US" altLang="zh-CN" dirty="0">
                  <a:solidFill>
                    <a:schemeClr val="accent6"/>
                  </a:solidFill>
                </a:rPr>
                <a:t>Predict</a:t>
              </a:r>
              <a:endParaRPr lang="en-AU" dirty="0">
                <a:solidFill>
                  <a:schemeClr val="accent6"/>
                </a:solidFill>
              </a:endParaRPr>
            </a:p>
          </p:txBody>
        </p:sp>
      </p:grpSp>
      <p:grpSp>
        <p:nvGrpSpPr>
          <p:cNvPr id="81" name="Group 80">
            <a:extLst>
              <a:ext uri="{FF2B5EF4-FFF2-40B4-BE49-F238E27FC236}">
                <a16:creationId xmlns:a16="http://schemas.microsoft.com/office/drawing/2014/main" id="{4FB9E1A6-4160-435B-AA18-70F179DEC910}"/>
              </a:ext>
            </a:extLst>
          </p:cNvPr>
          <p:cNvGrpSpPr/>
          <p:nvPr/>
        </p:nvGrpSpPr>
        <p:grpSpPr>
          <a:xfrm>
            <a:off x="364738" y="2118700"/>
            <a:ext cx="8081881" cy="1284299"/>
            <a:chOff x="364738" y="2118700"/>
            <a:chExt cx="8081881" cy="1284299"/>
          </a:xfrm>
        </p:grpSpPr>
        <p:grpSp>
          <p:nvGrpSpPr>
            <p:cNvPr id="4" name="组 29"/>
            <p:cNvGrpSpPr/>
            <p:nvPr/>
          </p:nvGrpSpPr>
          <p:grpSpPr>
            <a:xfrm>
              <a:off x="364738" y="2118700"/>
              <a:ext cx="8081881" cy="1284299"/>
              <a:chOff x="813947" y="2218027"/>
              <a:chExt cx="8081880" cy="1284300"/>
            </a:xfrm>
          </p:grpSpPr>
          <p:sp>
            <p:nvSpPr>
              <p:cNvPr id="5" name="文本框 3">
                <a:extLst>
                  <a:ext uri="{FF2B5EF4-FFF2-40B4-BE49-F238E27FC236}">
                    <a16:creationId xmlns:a16="http://schemas.microsoft.com/office/drawing/2014/main" id="{AA657B34-A584-4147-8D46-3046729E9ADF}"/>
                  </a:ext>
                </a:extLst>
              </p:cNvPr>
              <p:cNvSpPr txBox="1"/>
              <p:nvPr/>
            </p:nvSpPr>
            <p:spPr>
              <a:xfrm>
                <a:off x="8047623" y="2774587"/>
                <a:ext cx="343364" cy="369332"/>
              </a:xfrm>
              <a:prstGeom prst="rect">
                <a:avLst/>
              </a:prstGeom>
              <a:noFill/>
            </p:spPr>
            <p:txBody>
              <a:bodyPr wrap="none" rtlCol="0">
                <a:spAutoFit/>
              </a:bodyPr>
              <a:lstStyle/>
              <a:p>
                <a:r>
                  <a:rPr lang="en-US" dirty="0"/>
                  <a:t>…</a:t>
                </a:r>
              </a:p>
            </p:txBody>
          </p:sp>
          <p:cxnSp>
            <p:nvCxnSpPr>
              <p:cNvPr id="6" name="直线连接符 21">
                <a:extLst>
                  <a:ext uri="{FF2B5EF4-FFF2-40B4-BE49-F238E27FC236}">
                    <a16:creationId xmlns:a16="http://schemas.microsoft.com/office/drawing/2014/main" id="{9A9F0ADF-0CEB-4511-AC10-68B00F756696}"/>
                  </a:ext>
                </a:extLst>
              </p:cNvPr>
              <p:cNvCxnSpPr/>
              <p:nvPr/>
            </p:nvCxnSpPr>
            <p:spPr>
              <a:xfrm>
                <a:off x="2076295" y="3271494"/>
                <a:ext cx="6207511" cy="0"/>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 name="文本框 18">
                <a:extLst>
                  <a:ext uri="{FF2B5EF4-FFF2-40B4-BE49-F238E27FC236}">
                    <a16:creationId xmlns:a16="http://schemas.microsoft.com/office/drawing/2014/main" id="{FE22113F-F46B-4869-9E0E-70C900FABEA0}"/>
                  </a:ext>
                </a:extLst>
              </p:cNvPr>
              <p:cNvSpPr txBox="1"/>
              <p:nvPr/>
            </p:nvSpPr>
            <p:spPr>
              <a:xfrm>
                <a:off x="8238275" y="3132995"/>
                <a:ext cx="657552" cy="369332"/>
              </a:xfrm>
              <a:prstGeom prst="rect">
                <a:avLst/>
              </a:prstGeom>
              <a:noFill/>
            </p:spPr>
            <p:txBody>
              <a:bodyPr wrap="none" rtlCol="0">
                <a:spAutoFit/>
              </a:bodyPr>
              <a:lstStyle/>
              <a:p>
                <a:r>
                  <a:rPr kumimoji="1" lang="en-US" altLang="zh-CN" b="1" dirty="0"/>
                  <a:t>Time</a:t>
                </a:r>
                <a:endParaRPr kumimoji="1" lang="zh-CN" altLang="en-US" b="1" dirty="0"/>
              </a:p>
            </p:txBody>
          </p:sp>
          <p:sp>
            <p:nvSpPr>
              <p:cNvPr id="9" name="文本框 20">
                <a:extLst>
                  <a:ext uri="{FF2B5EF4-FFF2-40B4-BE49-F238E27FC236}">
                    <a16:creationId xmlns:a16="http://schemas.microsoft.com/office/drawing/2014/main" id="{650EDCEC-21C9-4C44-86D1-5A5CE9D61595}"/>
                  </a:ext>
                </a:extLst>
              </p:cNvPr>
              <p:cNvSpPr txBox="1"/>
              <p:nvPr/>
            </p:nvSpPr>
            <p:spPr>
              <a:xfrm>
                <a:off x="813947" y="2218027"/>
                <a:ext cx="1444350" cy="369332"/>
              </a:xfrm>
              <a:prstGeom prst="rect">
                <a:avLst/>
              </a:prstGeom>
              <a:noFill/>
            </p:spPr>
            <p:txBody>
              <a:bodyPr wrap="square" rtlCol="0">
                <a:spAutoFit/>
              </a:bodyPr>
              <a:lstStyle/>
              <a:p>
                <a:pPr algn="ctr"/>
                <a:r>
                  <a:rPr kumimoji="1" lang="en-US" altLang="zh-CN" dirty="0"/>
                  <a:t>Data Samples</a:t>
                </a:r>
                <a:endParaRPr kumimoji="1" lang="zh-CN" altLang="en-US" dirty="0"/>
              </a:p>
            </p:txBody>
          </p:sp>
          <p:sp>
            <p:nvSpPr>
              <p:cNvPr id="10" name="磁盘 25">
                <a:extLst>
                  <a:ext uri="{FF2B5EF4-FFF2-40B4-BE49-F238E27FC236}">
                    <a16:creationId xmlns:a16="http://schemas.microsoft.com/office/drawing/2014/main" id="{A22CE742-BB56-4AAE-90D4-240FBCE2C7B3}"/>
                  </a:ext>
                </a:extLst>
              </p:cNvPr>
              <p:cNvSpPr/>
              <p:nvPr/>
            </p:nvSpPr>
            <p:spPr>
              <a:xfrm>
                <a:off x="2173583"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磁盘 26">
                <a:extLst>
                  <a:ext uri="{FF2B5EF4-FFF2-40B4-BE49-F238E27FC236}">
                    <a16:creationId xmlns:a16="http://schemas.microsoft.com/office/drawing/2014/main" id="{FE0A9CAD-9224-4151-BD9D-50A6456CB3AB}"/>
                  </a:ext>
                </a:extLst>
              </p:cNvPr>
              <p:cNvSpPr/>
              <p:nvPr/>
            </p:nvSpPr>
            <p:spPr>
              <a:xfrm>
                <a:off x="2497135"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磁盘 27">
                <a:extLst>
                  <a:ext uri="{FF2B5EF4-FFF2-40B4-BE49-F238E27FC236}">
                    <a16:creationId xmlns:a16="http://schemas.microsoft.com/office/drawing/2014/main" id="{7F2E8127-0A89-4A51-86DD-E391D7E84AA6}"/>
                  </a:ext>
                </a:extLst>
              </p:cNvPr>
              <p:cNvSpPr/>
              <p:nvPr/>
            </p:nvSpPr>
            <p:spPr>
              <a:xfrm>
                <a:off x="2820687"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磁盘 28">
                <a:extLst>
                  <a:ext uri="{FF2B5EF4-FFF2-40B4-BE49-F238E27FC236}">
                    <a16:creationId xmlns:a16="http://schemas.microsoft.com/office/drawing/2014/main" id="{873B0DF2-0A99-4047-9823-A5673B371423}"/>
                  </a:ext>
                </a:extLst>
              </p:cNvPr>
              <p:cNvSpPr/>
              <p:nvPr/>
            </p:nvSpPr>
            <p:spPr>
              <a:xfrm>
                <a:off x="3140194" y="2819037"/>
                <a:ext cx="258973" cy="32183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1">
                      <a:lumMod val="60000"/>
                      <a:lumOff val="40000"/>
                    </a:schemeClr>
                  </a:solidFill>
                </a:endParaRPr>
              </a:p>
            </p:txBody>
          </p:sp>
          <p:sp>
            <p:nvSpPr>
              <p:cNvPr id="14" name="磁盘 29">
                <a:extLst>
                  <a:ext uri="{FF2B5EF4-FFF2-40B4-BE49-F238E27FC236}">
                    <a16:creationId xmlns:a16="http://schemas.microsoft.com/office/drawing/2014/main" id="{5624B2B2-DEFB-48B0-A6AF-B71264AAC74E}"/>
                  </a:ext>
                </a:extLst>
              </p:cNvPr>
              <p:cNvSpPr/>
              <p:nvPr/>
            </p:nvSpPr>
            <p:spPr>
              <a:xfrm>
                <a:off x="3463746" y="2771537"/>
                <a:ext cx="258973" cy="321832"/>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磁盘 30">
                <a:extLst>
                  <a:ext uri="{FF2B5EF4-FFF2-40B4-BE49-F238E27FC236}">
                    <a16:creationId xmlns:a16="http://schemas.microsoft.com/office/drawing/2014/main" id="{2EC1B0A1-D7C6-45E1-9F58-5FE2B1A19249}"/>
                  </a:ext>
                </a:extLst>
              </p:cNvPr>
              <p:cNvSpPr/>
              <p:nvPr/>
            </p:nvSpPr>
            <p:spPr>
              <a:xfrm>
                <a:off x="3787298" y="2724037"/>
                <a:ext cx="258973" cy="321832"/>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磁盘 31">
                <a:extLst>
                  <a:ext uri="{FF2B5EF4-FFF2-40B4-BE49-F238E27FC236}">
                    <a16:creationId xmlns:a16="http://schemas.microsoft.com/office/drawing/2014/main" id="{E33CFE95-1678-4802-835C-A291561D0753}"/>
                  </a:ext>
                </a:extLst>
              </p:cNvPr>
              <p:cNvSpPr/>
              <p:nvPr/>
            </p:nvSpPr>
            <p:spPr>
              <a:xfrm>
                <a:off x="4124210" y="2676537"/>
                <a:ext cx="258973" cy="321832"/>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磁盘 32">
                <a:extLst>
                  <a:ext uri="{FF2B5EF4-FFF2-40B4-BE49-F238E27FC236}">
                    <a16:creationId xmlns:a16="http://schemas.microsoft.com/office/drawing/2014/main" id="{5D424FAB-261D-4F2D-AF12-0C555123FFEB}"/>
                  </a:ext>
                </a:extLst>
              </p:cNvPr>
              <p:cNvSpPr/>
              <p:nvPr/>
            </p:nvSpPr>
            <p:spPr>
              <a:xfrm>
                <a:off x="4447762" y="2629037"/>
                <a:ext cx="258973" cy="321832"/>
              </a:xfrm>
              <a:prstGeom prst="flowChartMagneticDisk">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磁盘 33">
                <a:extLst>
                  <a:ext uri="{FF2B5EF4-FFF2-40B4-BE49-F238E27FC236}">
                    <a16:creationId xmlns:a16="http://schemas.microsoft.com/office/drawing/2014/main" id="{86DD879B-000C-433C-BFC4-CE63EE261D68}"/>
                  </a:ext>
                </a:extLst>
              </p:cNvPr>
              <p:cNvSpPr/>
              <p:nvPr/>
            </p:nvSpPr>
            <p:spPr>
              <a:xfrm>
                <a:off x="4771314" y="2450912"/>
                <a:ext cx="258973" cy="321832"/>
              </a:xfrm>
              <a:prstGeom prst="flowChartMagneticDisk">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磁盘 34">
                <a:extLst>
                  <a:ext uri="{FF2B5EF4-FFF2-40B4-BE49-F238E27FC236}">
                    <a16:creationId xmlns:a16="http://schemas.microsoft.com/office/drawing/2014/main" id="{B465521A-C09E-4339-BAD8-9B6622B50B6C}"/>
                  </a:ext>
                </a:extLst>
              </p:cNvPr>
              <p:cNvSpPr/>
              <p:nvPr/>
            </p:nvSpPr>
            <p:spPr>
              <a:xfrm>
                <a:off x="5085060" y="2451337"/>
                <a:ext cx="258973" cy="321832"/>
              </a:xfrm>
              <a:prstGeom prst="flowChartMagneticDisk">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磁盘 35">
                <a:extLst>
                  <a:ext uri="{FF2B5EF4-FFF2-40B4-BE49-F238E27FC236}">
                    <a16:creationId xmlns:a16="http://schemas.microsoft.com/office/drawing/2014/main" id="{E132E0CF-E207-466D-92C1-A1ED5ADA8C71}"/>
                  </a:ext>
                </a:extLst>
              </p:cNvPr>
              <p:cNvSpPr/>
              <p:nvPr/>
            </p:nvSpPr>
            <p:spPr>
              <a:xfrm>
                <a:off x="5408612" y="2273212"/>
                <a:ext cx="258973" cy="321832"/>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磁盘 36">
                <a:extLst>
                  <a:ext uri="{FF2B5EF4-FFF2-40B4-BE49-F238E27FC236}">
                    <a16:creationId xmlns:a16="http://schemas.microsoft.com/office/drawing/2014/main" id="{6F4A1998-65F2-45A5-821E-F6ADA0690178}"/>
                  </a:ext>
                </a:extLst>
              </p:cNvPr>
              <p:cNvSpPr/>
              <p:nvPr/>
            </p:nvSpPr>
            <p:spPr>
              <a:xfrm>
                <a:off x="5732164" y="2273212"/>
                <a:ext cx="258973" cy="321832"/>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磁盘 37">
                <a:extLst>
                  <a:ext uri="{FF2B5EF4-FFF2-40B4-BE49-F238E27FC236}">
                    <a16:creationId xmlns:a16="http://schemas.microsoft.com/office/drawing/2014/main" id="{7303D603-3481-4B2B-A964-951D30D9B13D}"/>
                  </a:ext>
                </a:extLst>
              </p:cNvPr>
              <p:cNvSpPr/>
              <p:nvPr/>
            </p:nvSpPr>
            <p:spPr>
              <a:xfrm>
                <a:off x="6090115" y="2273212"/>
                <a:ext cx="258973" cy="321832"/>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磁盘 38">
                <a:extLst>
                  <a:ext uri="{FF2B5EF4-FFF2-40B4-BE49-F238E27FC236}">
                    <a16:creationId xmlns:a16="http://schemas.microsoft.com/office/drawing/2014/main" id="{E45F26E8-9123-45F5-A8D9-C590A23E4A14}"/>
                  </a:ext>
                </a:extLst>
              </p:cNvPr>
              <p:cNvSpPr/>
              <p:nvPr/>
            </p:nvSpPr>
            <p:spPr>
              <a:xfrm>
                <a:off x="6447530"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磁盘 39">
                <a:extLst>
                  <a:ext uri="{FF2B5EF4-FFF2-40B4-BE49-F238E27FC236}">
                    <a16:creationId xmlns:a16="http://schemas.microsoft.com/office/drawing/2014/main" id="{93EAE0B8-FE50-4E60-8CCE-BA29924CF0BB}"/>
                  </a:ext>
                </a:extLst>
              </p:cNvPr>
              <p:cNvSpPr/>
              <p:nvPr/>
            </p:nvSpPr>
            <p:spPr>
              <a:xfrm>
                <a:off x="6771082"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磁盘 40">
                <a:extLst>
                  <a:ext uri="{FF2B5EF4-FFF2-40B4-BE49-F238E27FC236}">
                    <a16:creationId xmlns:a16="http://schemas.microsoft.com/office/drawing/2014/main" id="{5B2606CB-669C-4800-9116-E8F824D60881}"/>
                  </a:ext>
                </a:extLst>
              </p:cNvPr>
              <p:cNvSpPr/>
              <p:nvPr/>
            </p:nvSpPr>
            <p:spPr>
              <a:xfrm>
                <a:off x="7097910"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磁盘 49">
                <a:extLst>
                  <a:ext uri="{FF2B5EF4-FFF2-40B4-BE49-F238E27FC236}">
                    <a16:creationId xmlns:a16="http://schemas.microsoft.com/office/drawing/2014/main" id="{7CDBA3E0-02E6-4E41-8459-30182453EE0B}"/>
                  </a:ext>
                </a:extLst>
              </p:cNvPr>
              <p:cNvSpPr/>
              <p:nvPr/>
            </p:nvSpPr>
            <p:spPr>
              <a:xfrm>
                <a:off x="7436005" y="2871491"/>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磁盘 49">
                <a:extLst>
                  <a:ext uri="{FF2B5EF4-FFF2-40B4-BE49-F238E27FC236}">
                    <a16:creationId xmlns:a16="http://schemas.microsoft.com/office/drawing/2014/main" id="{0BBE661D-EA83-4EBE-97C3-C52F3C6B3836}"/>
                  </a:ext>
                </a:extLst>
              </p:cNvPr>
              <p:cNvSpPr/>
              <p:nvPr/>
            </p:nvSpPr>
            <p:spPr>
              <a:xfrm>
                <a:off x="7781871" y="2860600"/>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8" name="TextBox 77"/>
            <p:cNvSpPr txBox="1"/>
            <p:nvPr/>
          </p:nvSpPr>
          <p:spPr>
            <a:xfrm>
              <a:off x="3405613" y="2849001"/>
              <a:ext cx="2495427" cy="369332"/>
            </a:xfrm>
            <a:prstGeom prst="rect">
              <a:avLst/>
            </a:prstGeom>
            <a:noFill/>
          </p:spPr>
          <p:txBody>
            <a:bodyPr wrap="none" rtlCol="0">
              <a:spAutoFit/>
            </a:bodyPr>
            <a:lstStyle/>
            <a:p>
              <a:r>
                <a:rPr lang="en-AU" dirty="0"/>
                <a:t>data arrived in sequence</a:t>
              </a:r>
            </a:p>
          </p:txBody>
        </p:sp>
      </p:grpSp>
      <p:sp>
        <p:nvSpPr>
          <p:cNvPr id="79" name="Rectangle 78">
            <a:extLst>
              <a:ext uri="{FF2B5EF4-FFF2-40B4-BE49-F238E27FC236}">
                <a16:creationId xmlns:a16="http://schemas.microsoft.com/office/drawing/2014/main" id="{5F4EBE56-754F-4DA7-8417-5A55E650AECC}"/>
              </a:ext>
            </a:extLst>
          </p:cNvPr>
          <p:cNvSpPr/>
          <p:nvPr/>
        </p:nvSpPr>
        <p:spPr>
          <a:xfrm>
            <a:off x="0" y="6452571"/>
            <a:ext cx="9143999"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r>
              <a:rPr lang="zh-CN" altLang="en-US" kern="0" dirty="0">
                <a:solidFill>
                  <a:prstClr val="white"/>
                </a:solidFill>
                <a:latin typeface="+mj-lt"/>
              </a:rPr>
              <a:t>→</a:t>
            </a:r>
            <a:r>
              <a:rPr lang="en-US" altLang="zh-CN" kern="0" dirty="0">
                <a:solidFill>
                  <a:prstClr val="white"/>
                </a:solidFill>
                <a:latin typeface="+mj-lt"/>
              </a:rPr>
              <a:t>Significance</a:t>
            </a:r>
            <a:endParaRPr lang="en-AU" kern="0" dirty="0">
              <a:solidFill>
                <a:prstClr val="white"/>
              </a:solidFill>
              <a:latin typeface="+mj-lt"/>
            </a:endParaRPr>
          </a:p>
        </p:txBody>
      </p:sp>
    </p:spTree>
    <p:extLst>
      <p:ext uri="{BB962C8B-B14F-4D97-AF65-F5344CB8AC3E}">
        <p14:creationId xmlns:p14="http://schemas.microsoft.com/office/powerpoint/2010/main" val="4283415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82"/>
                                        </p:tgtEl>
                                        <p:attrNameLst>
                                          <p:attrName>style.visibility</p:attrName>
                                        </p:attrNameLst>
                                      </p:cBhvr>
                                      <p:to>
                                        <p:strVal val="visible"/>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par>
                          <p:cTn id="18" fill="hold">
                            <p:stCondLst>
                              <p:cond delay="1000"/>
                            </p:stCondLst>
                            <p:childTnLst>
                              <p:par>
                                <p:cTn id="19" presetID="10" presetClass="exit" presetSubtype="0" fill="hold" nodeType="afterEffect">
                                  <p:stCondLst>
                                    <p:cond delay="0"/>
                                  </p:stCondLst>
                                  <p:childTnLst>
                                    <p:animEffect transition="out" filter="fade">
                                      <p:cBhvr>
                                        <p:cTn id="20" dur="500"/>
                                        <p:tgtEl>
                                          <p:spTgt spid="82"/>
                                        </p:tgtEl>
                                      </p:cBhvr>
                                    </p:animEffect>
                                    <p:set>
                                      <p:cBhvr>
                                        <p:cTn id="21" dur="1" fill="hold">
                                          <p:stCondLst>
                                            <p:cond delay="499"/>
                                          </p:stCondLst>
                                        </p:cTn>
                                        <p:tgtEl>
                                          <p:spTgt spid="8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1500"/>
                            </p:stCondLst>
                            <p:childTnLst>
                              <p:par>
                                <p:cTn id="26" presetID="10" presetClass="entr" presetSubtype="0" fill="hold" nodeType="afterEffect">
                                  <p:stCondLst>
                                    <p:cond delay="50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83"/>
                                        </p:tgtEl>
                                      </p:cBhvr>
                                    </p:animEffect>
                                    <p:set>
                                      <p:cBhvr>
                                        <p:cTn id="32" dur="1" fill="hold">
                                          <p:stCondLst>
                                            <p:cond delay="499"/>
                                          </p:stCondLst>
                                        </p:cTn>
                                        <p:tgtEl>
                                          <p:spTgt spid="8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500"/>
                                        <p:tgtEl>
                                          <p:spTgt spid="67"/>
                                        </p:tgtEl>
                                      </p:cBhvr>
                                    </p:animEffect>
                                  </p:childTnLst>
                                </p:cTn>
                              </p:par>
                            </p:childTnLst>
                          </p:cTn>
                        </p:par>
                        <p:par>
                          <p:cTn id="39" fill="hold">
                            <p:stCondLst>
                              <p:cond delay="3500"/>
                            </p:stCondLst>
                            <p:childTnLst>
                              <p:par>
                                <p:cTn id="40" presetID="10" presetClass="exit" presetSubtype="0" fill="hold" nodeType="afterEffect">
                                  <p:stCondLst>
                                    <p:cond delay="0"/>
                                  </p:stCondLst>
                                  <p:childTnLst>
                                    <p:animEffect transition="out" filter="fade">
                                      <p:cBhvr>
                                        <p:cTn id="41" dur="500"/>
                                        <p:tgtEl>
                                          <p:spTgt spid="84"/>
                                        </p:tgtEl>
                                      </p:cBhvr>
                                    </p:animEffect>
                                    <p:set>
                                      <p:cBhvr>
                                        <p:cTn id="42" dur="1" fill="hold">
                                          <p:stCondLst>
                                            <p:cond delay="499"/>
                                          </p:stCondLst>
                                        </p:cTn>
                                        <p:tgtEl>
                                          <p:spTgt spid="8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par>
                          <p:cTn id="45" fill="hold">
                            <p:stCondLst>
                              <p:cond delay="4000"/>
                            </p:stCondLst>
                            <p:childTnLst>
                              <p:par>
                                <p:cTn id="46" presetID="10" presetClass="exit" presetSubtype="0" fill="hold" nodeType="afterEffect">
                                  <p:stCondLst>
                                    <p:cond delay="0"/>
                                  </p:stCondLst>
                                  <p:childTnLst>
                                    <p:animEffect transition="out" filter="fade">
                                      <p:cBhvr>
                                        <p:cTn id="47" dur="500"/>
                                        <p:tgtEl>
                                          <p:spTgt spid="85"/>
                                        </p:tgtEl>
                                      </p:cBhvr>
                                    </p:animEffect>
                                    <p:set>
                                      <p:cBhvr>
                                        <p:cTn id="48" dur="1" fill="hold">
                                          <p:stCondLst>
                                            <p:cond delay="499"/>
                                          </p:stCondLst>
                                        </p:cTn>
                                        <p:tgtEl>
                                          <p:spTgt spid="85"/>
                                        </p:tgtEl>
                                        <p:attrNameLst>
                                          <p:attrName>style.visibility</p:attrName>
                                        </p:attrNameLst>
                                      </p:cBhvr>
                                      <p:to>
                                        <p:strVal val="hidden"/>
                                      </p:to>
                                    </p:se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500"/>
                                        <p:tgtEl>
                                          <p:spTgt spid="70"/>
                                        </p:tgtEl>
                                      </p:cBhvr>
                                    </p:animEffect>
                                  </p:childTnLst>
                                </p:cTn>
                              </p:par>
                            </p:childTnLst>
                          </p:cTn>
                        </p:par>
                        <p:par>
                          <p:cTn id="53" fill="hold">
                            <p:stCondLst>
                              <p:cond delay="5000"/>
                            </p:stCondLst>
                            <p:childTnLst>
                              <p:par>
                                <p:cTn id="54" presetID="10" presetClass="entr" presetSubtype="0"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500"/>
                                        <p:tgtEl>
                                          <p:spTgt spid="71"/>
                                        </p:tgtEl>
                                      </p:cBhvr>
                                    </p:animEffect>
                                  </p:childTnLst>
                                </p:cTn>
                              </p:par>
                            </p:childTnLst>
                          </p:cTn>
                        </p:par>
                        <p:par>
                          <p:cTn id="57" fill="hold">
                            <p:stCondLst>
                              <p:cond delay="5500"/>
                            </p:stCondLst>
                            <p:childTnLst>
                              <p:par>
                                <p:cTn id="58" presetID="10" presetClass="entr" presetSubtype="0" fill="hold" nodeType="after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500"/>
                                        <p:tgtEl>
                                          <p:spTgt spid="72"/>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childTnLst>
                          </p:cTn>
                        </p:par>
                        <p:par>
                          <p:cTn id="65" fill="hold">
                            <p:stCondLst>
                              <p:cond delay="6500"/>
                            </p:stCondLst>
                            <p:childTnLst>
                              <p:par>
                                <p:cTn id="66" presetID="10" presetClass="entr" presetSubtype="0" fill="hold"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7000"/>
                            </p:stCondLst>
                            <p:childTnLst>
                              <p:par>
                                <p:cTn id="70" presetID="10" presetClass="entr" presetSubtype="0"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par>
                                <p:cTn id="73" presetID="1" presetClass="entr" presetSubtype="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Ideal Solution to Handle Concept Drift</a:t>
            </a:r>
          </a:p>
        </p:txBody>
      </p:sp>
      <p:sp>
        <p:nvSpPr>
          <p:cNvPr id="96" name="Content Placeholder 2"/>
          <p:cNvSpPr txBox="1">
            <a:spLocks/>
          </p:cNvSpPr>
          <p:nvPr/>
        </p:nvSpPr>
        <p:spPr>
          <a:xfrm>
            <a:off x="517366" y="1206204"/>
            <a:ext cx="8222971" cy="3717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Arial" panose="020B0604020202020204" pitchFamily="34" charset="0"/>
                <a:cs typeface="Arial" panose="020B0604020202020204" pitchFamily="34" charset="0"/>
              </a:rPr>
              <a:t>Machine learning models should adapt to the current concept (population)</a:t>
            </a:r>
          </a:p>
        </p:txBody>
      </p:sp>
      <p:grpSp>
        <p:nvGrpSpPr>
          <p:cNvPr id="97" name="组 29"/>
          <p:cNvGrpSpPr/>
          <p:nvPr/>
        </p:nvGrpSpPr>
        <p:grpSpPr>
          <a:xfrm>
            <a:off x="1779593" y="1653045"/>
            <a:ext cx="6960749" cy="1444350"/>
            <a:chOff x="1779588" y="2013998"/>
            <a:chExt cx="6960748" cy="1444351"/>
          </a:xfrm>
        </p:grpSpPr>
        <p:sp>
          <p:nvSpPr>
            <p:cNvPr id="98" name="文本框 3">
              <a:extLst>
                <a:ext uri="{FF2B5EF4-FFF2-40B4-BE49-F238E27FC236}">
                  <a16:creationId xmlns:a16="http://schemas.microsoft.com/office/drawing/2014/main" id="{AA657B34-A584-4147-8D46-3046729E9ADF}"/>
                </a:ext>
              </a:extLst>
            </p:cNvPr>
            <p:cNvSpPr txBox="1"/>
            <p:nvPr/>
          </p:nvSpPr>
          <p:spPr>
            <a:xfrm>
              <a:off x="8047623" y="2774587"/>
              <a:ext cx="343364" cy="369332"/>
            </a:xfrm>
            <a:prstGeom prst="rect">
              <a:avLst/>
            </a:prstGeom>
            <a:noFill/>
          </p:spPr>
          <p:txBody>
            <a:bodyPr wrap="none" rtlCol="0">
              <a:spAutoFit/>
            </a:bodyPr>
            <a:lstStyle/>
            <a:p>
              <a:r>
                <a:rPr lang="en-US" dirty="0"/>
                <a:t>…</a:t>
              </a:r>
            </a:p>
          </p:txBody>
        </p:sp>
        <p:cxnSp>
          <p:nvCxnSpPr>
            <p:cNvPr id="99" name="直线连接符 21">
              <a:extLst>
                <a:ext uri="{FF2B5EF4-FFF2-40B4-BE49-F238E27FC236}">
                  <a16:creationId xmlns:a16="http://schemas.microsoft.com/office/drawing/2014/main" id="{9A9F0ADF-0CEB-4511-AC10-68B00F756696}"/>
                </a:ext>
              </a:extLst>
            </p:cNvPr>
            <p:cNvCxnSpPr/>
            <p:nvPr/>
          </p:nvCxnSpPr>
          <p:spPr>
            <a:xfrm>
              <a:off x="2076295" y="3271494"/>
              <a:ext cx="6207511" cy="0"/>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0" name="文本框 18">
              <a:extLst>
                <a:ext uri="{FF2B5EF4-FFF2-40B4-BE49-F238E27FC236}">
                  <a16:creationId xmlns:a16="http://schemas.microsoft.com/office/drawing/2014/main" id="{FE22113F-F46B-4869-9E0E-70C900FABEA0}"/>
                </a:ext>
              </a:extLst>
            </p:cNvPr>
            <p:cNvSpPr txBox="1"/>
            <p:nvPr/>
          </p:nvSpPr>
          <p:spPr>
            <a:xfrm>
              <a:off x="8238275" y="3132995"/>
              <a:ext cx="502061" cy="276999"/>
            </a:xfrm>
            <a:prstGeom prst="rect">
              <a:avLst/>
            </a:prstGeom>
            <a:noFill/>
          </p:spPr>
          <p:txBody>
            <a:bodyPr wrap="none" rtlCol="0">
              <a:spAutoFit/>
            </a:bodyPr>
            <a:lstStyle/>
            <a:p>
              <a:r>
                <a:rPr kumimoji="1" lang="en-US" altLang="zh-CN" sz="1200" b="1" dirty="0"/>
                <a:t>Time</a:t>
              </a:r>
              <a:endParaRPr kumimoji="1" lang="zh-CN" altLang="en-US" sz="1200" b="1" dirty="0"/>
            </a:p>
          </p:txBody>
        </p:sp>
        <p:cxnSp>
          <p:nvCxnSpPr>
            <p:cNvPr id="101" name="直线连接符 23">
              <a:extLst>
                <a:ext uri="{FF2B5EF4-FFF2-40B4-BE49-F238E27FC236}">
                  <a16:creationId xmlns:a16="http://schemas.microsoft.com/office/drawing/2014/main" id="{3AE132A0-8E14-4482-A2EE-B52A096B90B8}"/>
                </a:ext>
              </a:extLst>
            </p:cNvPr>
            <p:cNvCxnSpPr/>
            <p:nvPr/>
          </p:nvCxnSpPr>
          <p:spPr>
            <a:xfrm flipV="1">
              <a:off x="2073684" y="2163809"/>
              <a:ext cx="0" cy="1119561"/>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2" name="文本框 20">
              <a:extLst>
                <a:ext uri="{FF2B5EF4-FFF2-40B4-BE49-F238E27FC236}">
                  <a16:creationId xmlns:a16="http://schemas.microsoft.com/office/drawing/2014/main" id="{650EDCEC-21C9-4C44-86D1-5A5CE9D61595}"/>
                </a:ext>
              </a:extLst>
            </p:cNvPr>
            <p:cNvSpPr txBox="1"/>
            <p:nvPr/>
          </p:nvSpPr>
          <p:spPr>
            <a:xfrm rot="16200000">
              <a:off x="1195912" y="2597674"/>
              <a:ext cx="1444351" cy="276999"/>
            </a:xfrm>
            <a:prstGeom prst="rect">
              <a:avLst/>
            </a:prstGeom>
            <a:noFill/>
          </p:spPr>
          <p:txBody>
            <a:bodyPr wrap="square" rtlCol="0">
              <a:spAutoFit/>
            </a:bodyPr>
            <a:lstStyle/>
            <a:p>
              <a:pPr algn="ctr"/>
              <a:r>
                <a:rPr kumimoji="1" lang="en-US" altLang="zh-CN" sz="1200" b="1" dirty="0"/>
                <a:t>Data</a:t>
              </a:r>
              <a:endParaRPr kumimoji="1" lang="zh-CN" altLang="en-US" sz="1200" b="1" dirty="0"/>
            </a:p>
          </p:txBody>
        </p:sp>
        <p:sp>
          <p:nvSpPr>
            <p:cNvPr id="103" name="磁盘 25">
              <a:extLst>
                <a:ext uri="{FF2B5EF4-FFF2-40B4-BE49-F238E27FC236}">
                  <a16:creationId xmlns:a16="http://schemas.microsoft.com/office/drawing/2014/main" id="{A22CE742-BB56-4AAE-90D4-240FBCE2C7B3}"/>
                </a:ext>
              </a:extLst>
            </p:cNvPr>
            <p:cNvSpPr/>
            <p:nvPr/>
          </p:nvSpPr>
          <p:spPr>
            <a:xfrm>
              <a:off x="2173583"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磁盘 26">
              <a:extLst>
                <a:ext uri="{FF2B5EF4-FFF2-40B4-BE49-F238E27FC236}">
                  <a16:creationId xmlns:a16="http://schemas.microsoft.com/office/drawing/2014/main" id="{FE0A9CAD-9224-4151-BD9D-50A6456CB3AB}"/>
                </a:ext>
              </a:extLst>
            </p:cNvPr>
            <p:cNvSpPr/>
            <p:nvPr/>
          </p:nvSpPr>
          <p:spPr>
            <a:xfrm>
              <a:off x="2497135"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磁盘 27">
              <a:extLst>
                <a:ext uri="{FF2B5EF4-FFF2-40B4-BE49-F238E27FC236}">
                  <a16:creationId xmlns:a16="http://schemas.microsoft.com/office/drawing/2014/main" id="{7F2E8127-0A89-4A51-86DD-E391D7E84AA6}"/>
                </a:ext>
              </a:extLst>
            </p:cNvPr>
            <p:cNvSpPr/>
            <p:nvPr/>
          </p:nvSpPr>
          <p:spPr>
            <a:xfrm>
              <a:off x="2820687"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磁盘 28">
              <a:extLst>
                <a:ext uri="{FF2B5EF4-FFF2-40B4-BE49-F238E27FC236}">
                  <a16:creationId xmlns:a16="http://schemas.microsoft.com/office/drawing/2014/main" id="{873B0DF2-0A99-4047-9823-A5673B371423}"/>
                </a:ext>
              </a:extLst>
            </p:cNvPr>
            <p:cNvSpPr/>
            <p:nvPr/>
          </p:nvSpPr>
          <p:spPr>
            <a:xfrm>
              <a:off x="3140194" y="2819037"/>
              <a:ext cx="258973" cy="32183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1">
                    <a:lumMod val="60000"/>
                    <a:lumOff val="40000"/>
                  </a:schemeClr>
                </a:solidFill>
              </a:endParaRPr>
            </a:p>
          </p:txBody>
        </p:sp>
        <p:sp>
          <p:nvSpPr>
            <p:cNvPr id="107" name="磁盘 29">
              <a:extLst>
                <a:ext uri="{FF2B5EF4-FFF2-40B4-BE49-F238E27FC236}">
                  <a16:creationId xmlns:a16="http://schemas.microsoft.com/office/drawing/2014/main" id="{5624B2B2-DEFB-48B0-A6AF-B71264AAC74E}"/>
                </a:ext>
              </a:extLst>
            </p:cNvPr>
            <p:cNvSpPr/>
            <p:nvPr/>
          </p:nvSpPr>
          <p:spPr>
            <a:xfrm>
              <a:off x="3463746" y="2771537"/>
              <a:ext cx="258973" cy="321832"/>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磁盘 30">
              <a:extLst>
                <a:ext uri="{FF2B5EF4-FFF2-40B4-BE49-F238E27FC236}">
                  <a16:creationId xmlns:a16="http://schemas.microsoft.com/office/drawing/2014/main" id="{2EC1B0A1-D7C6-45E1-9F58-5FE2B1A19249}"/>
                </a:ext>
              </a:extLst>
            </p:cNvPr>
            <p:cNvSpPr/>
            <p:nvPr/>
          </p:nvSpPr>
          <p:spPr>
            <a:xfrm>
              <a:off x="3787298" y="2724037"/>
              <a:ext cx="258973" cy="321832"/>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磁盘 31">
              <a:extLst>
                <a:ext uri="{FF2B5EF4-FFF2-40B4-BE49-F238E27FC236}">
                  <a16:creationId xmlns:a16="http://schemas.microsoft.com/office/drawing/2014/main" id="{E33CFE95-1678-4802-835C-A291561D0753}"/>
                </a:ext>
              </a:extLst>
            </p:cNvPr>
            <p:cNvSpPr/>
            <p:nvPr/>
          </p:nvSpPr>
          <p:spPr>
            <a:xfrm>
              <a:off x="4124210" y="2676537"/>
              <a:ext cx="258973" cy="321832"/>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磁盘 32">
              <a:extLst>
                <a:ext uri="{FF2B5EF4-FFF2-40B4-BE49-F238E27FC236}">
                  <a16:creationId xmlns:a16="http://schemas.microsoft.com/office/drawing/2014/main" id="{5D424FAB-261D-4F2D-AF12-0C555123FFEB}"/>
                </a:ext>
              </a:extLst>
            </p:cNvPr>
            <p:cNvSpPr/>
            <p:nvPr/>
          </p:nvSpPr>
          <p:spPr>
            <a:xfrm>
              <a:off x="4447762" y="2629037"/>
              <a:ext cx="258973" cy="321832"/>
            </a:xfrm>
            <a:prstGeom prst="flowChartMagneticDisk">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磁盘 33">
              <a:extLst>
                <a:ext uri="{FF2B5EF4-FFF2-40B4-BE49-F238E27FC236}">
                  <a16:creationId xmlns:a16="http://schemas.microsoft.com/office/drawing/2014/main" id="{86DD879B-000C-433C-BFC4-CE63EE261D68}"/>
                </a:ext>
              </a:extLst>
            </p:cNvPr>
            <p:cNvSpPr/>
            <p:nvPr/>
          </p:nvSpPr>
          <p:spPr>
            <a:xfrm>
              <a:off x="4771314" y="2450912"/>
              <a:ext cx="258973" cy="321832"/>
            </a:xfrm>
            <a:prstGeom prst="flowChartMagneticDisk">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磁盘 34">
              <a:extLst>
                <a:ext uri="{FF2B5EF4-FFF2-40B4-BE49-F238E27FC236}">
                  <a16:creationId xmlns:a16="http://schemas.microsoft.com/office/drawing/2014/main" id="{B465521A-C09E-4339-BAD8-9B6622B50B6C}"/>
                </a:ext>
              </a:extLst>
            </p:cNvPr>
            <p:cNvSpPr/>
            <p:nvPr/>
          </p:nvSpPr>
          <p:spPr>
            <a:xfrm>
              <a:off x="5085060" y="2451337"/>
              <a:ext cx="258973" cy="321832"/>
            </a:xfrm>
            <a:prstGeom prst="flowChartMagneticDisk">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磁盘 35">
              <a:extLst>
                <a:ext uri="{FF2B5EF4-FFF2-40B4-BE49-F238E27FC236}">
                  <a16:creationId xmlns:a16="http://schemas.microsoft.com/office/drawing/2014/main" id="{E132E0CF-E207-466D-92C1-A1ED5ADA8C71}"/>
                </a:ext>
              </a:extLst>
            </p:cNvPr>
            <p:cNvSpPr/>
            <p:nvPr/>
          </p:nvSpPr>
          <p:spPr>
            <a:xfrm>
              <a:off x="5408612" y="2273212"/>
              <a:ext cx="258973" cy="321832"/>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磁盘 36">
              <a:extLst>
                <a:ext uri="{FF2B5EF4-FFF2-40B4-BE49-F238E27FC236}">
                  <a16:creationId xmlns:a16="http://schemas.microsoft.com/office/drawing/2014/main" id="{6F4A1998-65F2-45A5-821E-F6ADA0690178}"/>
                </a:ext>
              </a:extLst>
            </p:cNvPr>
            <p:cNvSpPr/>
            <p:nvPr/>
          </p:nvSpPr>
          <p:spPr>
            <a:xfrm>
              <a:off x="5732164" y="2273212"/>
              <a:ext cx="258973" cy="321832"/>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磁盘 37">
              <a:extLst>
                <a:ext uri="{FF2B5EF4-FFF2-40B4-BE49-F238E27FC236}">
                  <a16:creationId xmlns:a16="http://schemas.microsoft.com/office/drawing/2014/main" id="{7303D603-3481-4B2B-A964-951D30D9B13D}"/>
                </a:ext>
              </a:extLst>
            </p:cNvPr>
            <p:cNvSpPr/>
            <p:nvPr/>
          </p:nvSpPr>
          <p:spPr>
            <a:xfrm>
              <a:off x="6090115" y="2273212"/>
              <a:ext cx="258973" cy="321832"/>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磁盘 38">
              <a:extLst>
                <a:ext uri="{FF2B5EF4-FFF2-40B4-BE49-F238E27FC236}">
                  <a16:creationId xmlns:a16="http://schemas.microsoft.com/office/drawing/2014/main" id="{E45F26E8-9123-45F5-A8D9-C590A23E4A14}"/>
                </a:ext>
              </a:extLst>
            </p:cNvPr>
            <p:cNvSpPr/>
            <p:nvPr/>
          </p:nvSpPr>
          <p:spPr>
            <a:xfrm>
              <a:off x="6447530"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7" name="磁盘 39">
              <a:extLst>
                <a:ext uri="{FF2B5EF4-FFF2-40B4-BE49-F238E27FC236}">
                  <a16:creationId xmlns:a16="http://schemas.microsoft.com/office/drawing/2014/main" id="{93EAE0B8-FE50-4E60-8CCE-BA29924CF0BB}"/>
                </a:ext>
              </a:extLst>
            </p:cNvPr>
            <p:cNvSpPr/>
            <p:nvPr/>
          </p:nvSpPr>
          <p:spPr>
            <a:xfrm>
              <a:off x="6771082"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磁盘 40">
              <a:extLst>
                <a:ext uri="{FF2B5EF4-FFF2-40B4-BE49-F238E27FC236}">
                  <a16:creationId xmlns:a16="http://schemas.microsoft.com/office/drawing/2014/main" id="{5B2606CB-669C-4800-9116-E8F824D60881}"/>
                </a:ext>
              </a:extLst>
            </p:cNvPr>
            <p:cNvSpPr/>
            <p:nvPr/>
          </p:nvSpPr>
          <p:spPr>
            <a:xfrm>
              <a:off x="7097910" y="2866537"/>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磁盘 49">
              <a:extLst>
                <a:ext uri="{FF2B5EF4-FFF2-40B4-BE49-F238E27FC236}">
                  <a16:creationId xmlns:a16="http://schemas.microsoft.com/office/drawing/2014/main" id="{7CDBA3E0-02E6-4E41-8459-30182453EE0B}"/>
                </a:ext>
              </a:extLst>
            </p:cNvPr>
            <p:cNvSpPr/>
            <p:nvPr/>
          </p:nvSpPr>
          <p:spPr>
            <a:xfrm>
              <a:off x="7436005" y="2871491"/>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磁盘 49">
              <a:extLst>
                <a:ext uri="{FF2B5EF4-FFF2-40B4-BE49-F238E27FC236}">
                  <a16:creationId xmlns:a16="http://schemas.microsoft.com/office/drawing/2014/main" id="{0BBE661D-EA83-4EBE-97C3-C52F3C6B3836}"/>
                </a:ext>
              </a:extLst>
            </p:cNvPr>
            <p:cNvSpPr/>
            <p:nvPr/>
          </p:nvSpPr>
          <p:spPr>
            <a:xfrm>
              <a:off x="7781871" y="2860600"/>
              <a:ext cx="258973" cy="321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21" name="组 28"/>
          <p:cNvGrpSpPr/>
          <p:nvPr/>
        </p:nvGrpSpPr>
        <p:grpSpPr>
          <a:xfrm>
            <a:off x="1797914" y="3213076"/>
            <a:ext cx="6942424" cy="1657415"/>
            <a:chOff x="1797913" y="3309327"/>
            <a:chExt cx="6942423" cy="1657414"/>
          </a:xfrm>
        </p:grpSpPr>
        <p:cxnSp>
          <p:nvCxnSpPr>
            <p:cNvPr id="122" name="直线连接符 21">
              <a:extLst>
                <a:ext uri="{FF2B5EF4-FFF2-40B4-BE49-F238E27FC236}">
                  <a16:creationId xmlns:a16="http://schemas.microsoft.com/office/drawing/2014/main" id="{9A9F0ADF-0CEB-4511-AC10-68B00F756696}"/>
                </a:ext>
              </a:extLst>
            </p:cNvPr>
            <p:cNvCxnSpPr/>
            <p:nvPr/>
          </p:nvCxnSpPr>
          <p:spPr>
            <a:xfrm>
              <a:off x="2076295" y="4742334"/>
              <a:ext cx="6207511" cy="0"/>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3" name="文本框 18">
              <a:extLst>
                <a:ext uri="{FF2B5EF4-FFF2-40B4-BE49-F238E27FC236}">
                  <a16:creationId xmlns:a16="http://schemas.microsoft.com/office/drawing/2014/main" id="{FE22113F-F46B-4869-9E0E-70C900FABEA0}"/>
                </a:ext>
              </a:extLst>
            </p:cNvPr>
            <p:cNvSpPr txBox="1"/>
            <p:nvPr/>
          </p:nvSpPr>
          <p:spPr>
            <a:xfrm>
              <a:off x="8238275" y="4603833"/>
              <a:ext cx="502061" cy="276999"/>
            </a:xfrm>
            <a:prstGeom prst="rect">
              <a:avLst/>
            </a:prstGeom>
            <a:noFill/>
          </p:spPr>
          <p:txBody>
            <a:bodyPr wrap="none" rtlCol="0">
              <a:spAutoFit/>
            </a:bodyPr>
            <a:lstStyle/>
            <a:p>
              <a:r>
                <a:rPr kumimoji="1" lang="en-US" altLang="zh-CN" sz="1200" b="1" dirty="0"/>
                <a:t>Time</a:t>
              </a:r>
              <a:endParaRPr kumimoji="1" lang="zh-CN" altLang="en-US" sz="1200" b="1" dirty="0"/>
            </a:p>
          </p:txBody>
        </p:sp>
        <p:cxnSp>
          <p:nvCxnSpPr>
            <p:cNvPr id="124" name="直线连接符 23">
              <a:extLst>
                <a:ext uri="{FF2B5EF4-FFF2-40B4-BE49-F238E27FC236}">
                  <a16:creationId xmlns:a16="http://schemas.microsoft.com/office/drawing/2014/main" id="{3AE132A0-8E14-4482-A2EE-B52A096B90B8}"/>
                </a:ext>
              </a:extLst>
            </p:cNvPr>
            <p:cNvCxnSpPr/>
            <p:nvPr/>
          </p:nvCxnSpPr>
          <p:spPr>
            <a:xfrm flipV="1">
              <a:off x="2073684" y="3634649"/>
              <a:ext cx="0" cy="1119561"/>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5" name="文本框 20">
              <a:extLst>
                <a:ext uri="{FF2B5EF4-FFF2-40B4-BE49-F238E27FC236}">
                  <a16:creationId xmlns:a16="http://schemas.microsoft.com/office/drawing/2014/main" id="{650EDCEC-21C9-4C44-86D1-5A5CE9D61595}"/>
                </a:ext>
              </a:extLst>
            </p:cNvPr>
            <p:cNvSpPr txBox="1"/>
            <p:nvPr/>
          </p:nvSpPr>
          <p:spPr>
            <a:xfrm rot="16200000">
              <a:off x="1107706" y="3999534"/>
              <a:ext cx="1657414" cy="276999"/>
            </a:xfrm>
            <a:prstGeom prst="rect">
              <a:avLst/>
            </a:prstGeom>
            <a:noFill/>
          </p:spPr>
          <p:txBody>
            <a:bodyPr wrap="square" rtlCol="0">
              <a:spAutoFit/>
            </a:bodyPr>
            <a:lstStyle/>
            <a:p>
              <a:r>
                <a:rPr kumimoji="1" lang="en-US" altLang="zh-CN" sz="1200" b="1" dirty="0">
                  <a:solidFill>
                    <a:schemeClr val="accent2"/>
                  </a:solidFill>
                </a:rPr>
                <a:t>Learner Error Rate</a:t>
              </a:r>
              <a:endParaRPr kumimoji="1" lang="zh-CN" altLang="en-US" sz="1200" b="1" dirty="0">
                <a:solidFill>
                  <a:schemeClr val="accent2"/>
                </a:solidFill>
              </a:endParaRPr>
            </a:p>
          </p:txBody>
        </p:sp>
        <p:sp>
          <p:nvSpPr>
            <p:cNvPr id="126" name="磁盘 25">
              <a:extLst>
                <a:ext uri="{FF2B5EF4-FFF2-40B4-BE49-F238E27FC236}">
                  <a16:creationId xmlns:a16="http://schemas.microsoft.com/office/drawing/2014/main" id="{A22CE742-BB56-4AAE-90D4-240FBCE2C7B3}"/>
                </a:ext>
              </a:extLst>
            </p:cNvPr>
            <p:cNvSpPr/>
            <p:nvPr/>
          </p:nvSpPr>
          <p:spPr>
            <a:xfrm>
              <a:off x="2173583"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磁盘 26">
              <a:extLst>
                <a:ext uri="{FF2B5EF4-FFF2-40B4-BE49-F238E27FC236}">
                  <a16:creationId xmlns:a16="http://schemas.microsoft.com/office/drawing/2014/main" id="{FE0A9CAD-9224-4151-BD9D-50A6456CB3AB}"/>
                </a:ext>
              </a:extLst>
            </p:cNvPr>
            <p:cNvSpPr/>
            <p:nvPr/>
          </p:nvSpPr>
          <p:spPr>
            <a:xfrm>
              <a:off x="2497135"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磁盘 27">
              <a:extLst>
                <a:ext uri="{FF2B5EF4-FFF2-40B4-BE49-F238E27FC236}">
                  <a16:creationId xmlns:a16="http://schemas.microsoft.com/office/drawing/2014/main" id="{7F2E8127-0A89-4A51-86DD-E391D7E84AA6}"/>
                </a:ext>
              </a:extLst>
            </p:cNvPr>
            <p:cNvSpPr/>
            <p:nvPr/>
          </p:nvSpPr>
          <p:spPr>
            <a:xfrm>
              <a:off x="2820687"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磁盘 28">
              <a:extLst>
                <a:ext uri="{FF2B5EF4-FFF2-40B4-BE49-F238E27FC236}">
                  <a16:creationId xmlns:a16="http://schemas.microsoft.com/office/drawing/2014/main" id="{873B0DF2-0A99-4047-9823-A5673B371423}"/>
                </a:ext>
              </a:extLst>
            </p:cNvPr>
            <p:cNvSpPr/>
            <p:nvPr/>
          </p:nvSpPr>
          <p:spPr>
            <a:xfrm>
              <a:off x="3140194" y="4289877"/>
              <a:ext cx="258973" cy="321832"/>
            </a:xfrm>
            <a:prstGeom prst="flowChartMagneticDisk">
              <a:avLst/>
            </a:prstGeom>
            <a:solidFill>
              <a:schemeClr val="accent1">
                <a:lumMod val="60000"/>
                <a:lumOff val="4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1">
                    <a:lumMod val="60000"/>
                    <a:lumOff val="40000"/>
                  </a:schemeClr>
                </a:solidFill>
              </a:endParaRPr>
            </a:p>
          </p:txBody>
        </p:sp>
        <p:sp>
          <p:nvSpPr>
            <p:cNvPr id="130" name="磁盘 29">
              <a:extLst>
                <a:ext uri="{FF2B5EF4-FFF2-40B4-BE49-F238E27FC236}">
                  <a16:creationId xmlns:a16="http://schemas.microsoft.com/office/drawing/2014/main" id="{5624B2B2-DEFB-48B0-A6AF-B71264AAC74E}"/>
                </a:ext>
              </a:extLst>
            </p:cNvPr>
            <p:cNvSpPr/>
            <p:nvPr/>
          </p:nvSpPr>
          <p:spPr>
            <a:xfrm>
              <a:off x="3463746" y="4242377"/>
              <a:ext cx="258973" cy="321832"/>
            </a:xfrm>
            <a:prstGeom prst="flowChartMagneticDisk">
              <a:avLst/>
            </a:prstGeom>
            <a:solidFill>
              <a:schemeClr val="accent1">
                <a:lumMod val="40000"/>
                <a:lumOff val="6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磁盘 30">
              <a:extLst>
                <a:ext uri="{FF2B5EF4-FFF2-40B4-BE49-F238E27FC236}">
                  <a16:creationId xmlns:a16="http://schemas.microsoft.com/office/drawing/2014/main" id="{2EC1B0A1-D7C6-45E1-9F58-5FE2B1A19249}"/>
                </a:ext>
              </a:extLst>
            </p:cNvPr>
            <p:cNvSpPr/>
            <p:nvPr/>
          </p:nvSpPr>
          <p:spPr>
            <a:xfrm>
              <a:off x="3787298" y="4194877"/>
              <a:ext cx="258973" cy="321832"/>
            </a:xfrm>
            <a:prstGeom prst="flowChartMagneticDisk">
              <a:avLst/>
            </a:prstGeom>
            <a:solidFill>
              <a:schemeClr val="accent1">
                <a:lumMod val="20000"/>
                <a:lumOff val="8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磁盘 31">
              <a:extLst>
                <a:ext uri="{FF2B5EF4-FFF2-40B4-BE49-F238E27FC236}">
                  <a16:creationId xmlns:a16="http://schemas.microsoft.com/office/drawing/2014/main" id="{E33CFE95-1678-4802-835C-A291561D0753}"/>
                </a:ext>
              </a:extLst>
            </p:cNvPr>
            <p:cNvSpPr/>
            <p:nvPr/>
          </p:nvSpPr>
          <p:spPr>
            <a:xfrm>
              <a:off x="4124210" y="4147377"/>
              <a:ext cx="258973" cy="321832"/>
            </a:xfrm>
            <a:prstGeom prst="flowChartMagneticDisk">
              <a:avLst/>
            </a:prstGeom>
            <a:solidFill>
              <a:schemeClr val="accent3">
                <a:lumMod val="20000"/>
                <a:lumOff val="8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3" name="磁盘 32">
              <a:extLst>
                <a:ext uri="{FF2B5EF4-FFF2-40B4-BE49-F238E27FC236}">
                  <a16:creationId xmlns:a16="http://schemas.microsoft.com/office/drawing/2014/main" id="{5D424FAB-261D-4F2D-AF12-0C555123FFEB}"/>
                </a:ext>
              </a:extLst>
            </p:cNvPr>
            <p:cNvSpPr/>
            <p:nvPr/>
          </p:nvSpPr>
          <p:spPr>
            <a:xfrm>
              <a:off x="4447762" y="4099877"/>
              <a:ext cx="258973" cy="321832"/>
            </a:xfrm>
            <a:prstGeom prst="flowChartMagneticDisk">
              <a:avLst/>
            </a:prstGeom>
            <a:solidFill>
              <a:schemeClr val="accent3">
                <a:lumMod val="40000"/>
                <a:lumOff val="6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磁盘 33">
              <a:extLst>
                <a:ext uri="{FF2B5EF4-FFF2-40B4-BE49-F238E27FC236}">
                  <a16:creationId xmlns:a16="http://schemas.microsoft.com/office/drawing/2014/main" id="{86DD879B-000C-433C-BFC4-CE63EE261D68}"/>
                </a:ext>
              </a:extLst>
            </p:cNvPr>
            <p:cNvSpPr/>
            <p:nvPr/>
          </p:nvSpPr>
          <p:spPr>
            <a:xfrm>
              <a:off x="4771314" y="3921752"/>
              <a:ext cx="258973" cy="321832"/>
            </a:xfrm>
            <a:prstGeom prst="flowChartMagneticDisk">
              <a:avLst/>
            </a:prstGeom>
            <a:solidFill>
              <a:schemeClr val="accent3">
                <a:lumMod val="60000"/>
                <a:lumOff val="4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磁盘 34">
              <a:extLst>
                <a:ext uri="{FF2B5EF4-FFF2-40B4-BE49-F238E27FC236}">
                  <a16:creationId xmlns:a16="http://schemas.microsoft.com/office/drawing/2014/main" id="{B465521A-C09E-4339-BAD8-9B6622B50B6C}"/>
                </a:ext>
              </a:extLst>
            </p:cNvPr>
            <p:cNvSpPr/>
            <p:nvPr/>
          </p:nvSpPr>
          <p:spPr>
            <a:xfrm>
              <a:off x="5085060" y="3922177"/>
              <a:ext cx="258973" cy="321832"/>
            </a:xfrm>
            <a:prstGeom prst="flowChartMagneticDisk">
              <a:avLst/>
            </a:prstGeom>
            <a:solidFill>
              <a:schemeClr val="accent3">
                <a:lumMod val="60000"/>
                <a:lumOff val="4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磁盘 35">
              <a:extLst>
                <a:ext uri="{FF2B5EF4-FFF2-40B4-BE49-F238E27FC236}">
                  <a16:creationId xmlns:a16="http://schemas.microsoft.com/office/drawing/2014/main" id="{E132E0CF-E207-466D-92C1-A1ED5ADA8C71}"/>
                </a:ext>
              </a:extLst>
            </p:cNvPr>
            <p:cNvSpPr/>
            <p:nvPr/>
          </p:nvSpPr>
          <p:spPr>
            <a:xfrm>
              <a:off x="5408612" y="3744052"/>
              <a:ext cx="258973" cy="321832"/>
            </a:xfrm>
            <a:prstGeom prst="flowChartMagneticDisk">
              <a:avLst/>
            </a:prstGeom>
            <a:solidFill>
              <a:schemeClr val="accent3">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磁盘 36">
              <a:extLst>
                <a:ext uri="{FF2B5EF4-FFF2-40B4-BE49-F238E27FC236}">
                  <a16:creationId xmlns:a16="http://schemas.microsoft.com/office/drawing/2014/main" id="{6F4A1998-65F2-45A5-821E-F6ADA0690178}"/>
                </a:ext>
              </a:extLst>
            </p:cNvPr>
            <p:cNvSpPr/>
            <p:nvPr/>
          </p:nvSpPr>
          <p:spPr>
            <a:xfrm>
              <a:off x="5732164" y="3744052"/>
              <a:ext cx="258973" cy="321832"/>
            </a:xfrm>
            <a:prstGeom prst="flowChartMagneticDisk">
              <a:avLst/>
            </a:prstGeom>
            <a:solidFill>
              <a:schemeClr val="accent3">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磁盘 37">
              <a:extLst>
                <a:ext uri="{FF2B5EF4-FFF2-40B4-BE49-F238E27FC236}">
                  <a16:creationId xmlns:a16="http://schemas.microsoft.com/office/drawing/2014/main" id="{7303D603-3481-4B2B-A964-951D30D9B13D}"/>
                </a:ext>
              </a:extLst>
            </p:cNvPr>
            <p:cNvSpPr/>
            <p:nvPr/>
          </p:nvSpPr>
          <p:spPr>
            <a:xfrm>
              <a:off x="6090115" y="3744052"/>
              <a:ext cx="258973" cy="321832"/>
            </a:xfrm>
            <a:prstGeom prst="flowChartMagneticDisk">
              <a:avLst/>
            </a:prstGeom>
            <a:solidFill>
              <a:schemeClr val="accent3">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9" name="磁盘 38">
              <a:extLst>
                <a:ext uri="{FF2B5EF4-FFF2-40B4-BE49-F238E27FC236}">
                  <a16:creationId xmlns:a16="http://schemas.microsoft.com/office/drawing/2014/main" id="{E45F26E8-9123-45F5-A8D9-C590A23E4A14}"/>
                </a:ext>
              </a:extLst>
            </p:cNvPr>
            <p:cNvSpPr/>
            <p:nvPr/>
          </p:nvSpPr>
          <p:spPr>
            <a:xfrm>
              <a:off x="6447530"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0" name="磁盘 39">
              <a:extLst>
                <a:ext uri="{FF2B5EF4-FFF2-40B4-BE49-F238E27FC236}">
                  <a16:creationId xmlns:a16="http://schemas.microsoft.com/office/drawing/2014/main" id="{93EAE0B8-FE50-4E60-8CCE-BA29924CF0BB}"/>
                </a:ext>
              </a:extLst>
            </p:cNvPr>
            <p:cNvSpPr/>
            <p:nvPr/>
          </p:nvSpPr>
          <p:spPr>
            <a:xfrm>
              <a:off x="6771082"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1" name="磁盘 40">
              <a:extLst>
                <a:ext uri="{FF2B5EF4-FFF2-40B4-BE49-F238E27FC236}">
                  <a16:creationId xmlns:a16="http://schemas.microsoft.com/office/drawing/2014/main" id="{5B2606CB-669C-4800-9116-E8F824D60881}"/>
                </a:ext>
              </a:extLst>
            </p:cNvPr>
            <p:cNvSpPr/>
            <p:nvPr/>
          </p:nvSpPr>
          <p:spPr>
            <a:xfrm>
              <a:off x="7097910" y="4337377"/>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磁盘 49">
              <a:extLst>
                <a:ext uri="{FF2B5EF4-FFF2-40B4-BE49-F238E27FC236}">
                  <a16:creationId xmlns:a16="http://schemas.microsoft.com/office/drawing/2014/main" id="{7CDBA3E0-02E6-4E41-8459-30182453EE0B}"/>
                </a:ext>
              </a:extLst>
            </p:cNvPr>
            <p:cNvSpPr/>
            <p:nvPr/>
          </p:nvSpPr>
          <p:spPr>
            <a:xfrm>
              <a:off x="7436005" y="4342331"/>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磁盘 49">
              <a:extLst>
                <a:ext uri="{FF2B5EF4-FFF2-40B4-BE49-F238E27FC236}">
                  <a16:creationId xmlns:a16="http://schemas.microsoft.com/office/drawing/2014/main" id="{0BBE661D-EA83-4EBE-97C3-C52F3C6B3836}"/>
                </a:ext>
              </a:extLst>
            </p:cNvPr>
            <p:cNvSpPr/>
            <p:nvPr/>
          </p:nvSpPr>
          <p:spPr>
            <a:xfrm>
              <a:off x="7781871" y="4331440"/>
              <a:ext cx="258973" cy="321832"/>
            </a:xfrm>
            <a:prstGeom prst="flowChartMagneticDisk">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 name="文本框 79">
              <a:extLst>
                <a:ext uri="{FF2B5EF4-FFF2-40B4-BE49-F238E27FC236}">
                  <a16:creationId xmlns:a16="http://schemas.microsoft.com/office/drawing/2014/main" id="{DB920D85-044B-4461-895C-5BCB867158A8}"/>
                </a:ext>
              </a:extLst>
            </p:cNvPr>
            <p:cNvSpPr txBox="1"/>
            <p:nvPr/>
          </p:nvSpPr>
          <p:spPr>
            <a:xfrm>
              <a:off x="8040843" y="4265708"/>
              <a:ext cx="343364" cy="369332"/>
            </a:xfrm>
            <a:prstGeom prst="rect">
              <a:avLst/>
            </a:prstGeom>
            <a:noFill/>
          </p:spPr>
          <p:txBody>
            <a:bodyPr wrap="none" rtlCol="0">
              <a:spAutoFit/>
            </a:bodyPr>
            <a:lstStyle/>
            <a:p>
              <a:r>
                <a:rPr lang="en-US" dirty="0"/>
                <a:t>…</a:t>
              </a:r>
            </a:p>
          </p:txBody>
        </p:sp>
      </p:grpSp>
      <p:sp>
        <p:nvSpPr>
          <p:cNvPr id="145" name="U-Turn Arrow 144"/>
          <p:cNvSpPr/>
          <p:nvPr/>
        </p:nvSpPr>
        <p:spPr>
          <a:xfrm rot="16200000" flipH="1">
            <a:off x="785537" y="2934060"/>
            <a:ext cx="1822516" cy="250339"/>
          </a:xfrm>
          <a:prstGeom prst="uturnArrow">
            <a:avLst>
              <a:gd name="adj1" fmla="val 25000"/>
              <a:gd name="adj2" fmla="val 25000"/>
              <a:gd name="adj3" fmla="val 25000"/>
              <a:gd name="adj4" fmla="val 19027"/>
              <a:gd name="adj5" fmla="val 100000"/>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46" name="Distribution drift"/>
          <p:cNvSpPr txBox="1"/>
          <p:nvPr/>
        </p:nvSpPr>
        <p:spPr>
          <a:xfrm>
            <a:off x="232571" y="2281705"/>
            <a:ext cx="1453556" cy="1569660"/>
          </a:xfrm>
          <a:prstGeom prst="rect">
            <a:avLst/>
          </a:prstGeom>
          <a:noFill/>
        </p:spPr>
        <p:txBody>
          <a:bodyPr wrap="square" rtlCol="0">
            <a:spAutoFit/>
          </a:bodyPr>
          <a:lstStyle/>
          <a:p>
            <a:r>
              <a:rPr lang="en-AU" sz="1600" dirty="0"/>
              <a:t>Distribution drift causes accuracy degradation or error rates increasing</a:t>
            </a:r>
          </a:p>
        </p:txBody>
      </p:sp>
      <p:sp>
        <p:nvSpPr>
          <p:cNvPr id="147" name="TextBox 146"/>
          <p:cNvSpPr txBox="1"/>
          <p:nvPr/>
        </p:nvSpPr>
        <p:spPr>
          <a:xfrm>
            <a:off x="3805319" y="3143801"/>
            <a:ext cx="2495427" cy="369332"/>
          </a:xfrm>
          <a:prstGeom prst="rect">
            <a:avLst/>
          </a:prstGeom>
          <a:noFill/>
        </p:spPr>
        <p:txBody>
          <a:bodyPr wrap="none" rtlCol="0">
            <a:spAutoFit/>
          </a:bodyPr>
          <a:lstStyle/>
          <a:p>
            <a:r>
              <a:rPr lang="en-AU" dirty="0"/>
              <a:t>data arrived in sequence</a:t>
            </a:r>
          </a:p>
        </p:txBody>
      </p:sp>
      <p:cxnSp>
        <p:nvCxnSpPr>
          <p:cNvPr id="148" name="Straight Connector 147"/>
          <p:cNvCxnSpPr/>
          <p:nvPr/>
        </p:nvCxnSpPr>
        <p:spPr>
          <a:xfrm flipV="1">
            <a:off x="3114795" y="3623843"/>
            <a:ext cx="0" cy="10445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5380475" y="3597325"/>
            <a:ext cx="0" cy="10445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4746668" y="3613394"/>
            <a:ext cx="0" cy="10445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401555" y="3597325"/>
            <a:ext cx="0" cy="10445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Pentagon 23"/>
          <p:cNvSpPr/>
          <p:nvPr/>
        </p:nvSpPr>
        <p:spPr>
          <a:xfrm rot="16200000">
            <a:off x="1389511" y="5349061"/>
            <a:ext cx="384837" cy="9893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sz="1400" dirty="0">
                <a:solidFill>
                  <a:schemeClr val="bg1"/>
                </a:solidFill>
              </a:rPr>
              <a:t>Model</a:t>
            </a:r>
            <a:r>
              <a:rPr lang="en-US" sz="1400" baseline="-25000" dirty="0">
                <a:solidFill>
                  <a:schemeClr val="bg1"/>
                </a:solidFill>
              </a:rPr>
              <a:t>0</a:t>
            </a:r>
          </a:p>
        </p:txBody>
      </p:sp>
      <p:sp>
        <p:nvSpPr>
          <p:cNvPr id="153" name="TextBox 152"/>
          <p:cNvSpPr txBox="1"/>
          <p:nvPr/>
        </p:nvSpPr>
        <p:spPr>
          <a:xfrm>
            <a:off x="869703" y="4984892"/>
            <a:ext cx="643318" cy="369332"/>
          </a:xfrm>
          <a:prstGeom prst="rect">
            <a:avLst/>
          </a:prstGeom>
          <a:noFill/>
        </p:spPr>
        <p:txBody>
          <a:bodyPr wrap="none" rtlCol="0">
            <a:spAutoFit/>
          </a:bodyPr>
          <a:lstStyle/>
          <a:p>
            <a:r>
              <a:rPr lang="en-US" altLang="zh-CN" dirty="0">
                <a:solidFill>
                  <a:schemeClr val="accent1"/>
                </a:solidFill>
              </a:rPr>
              <a:t>Train</a:t>
            </a:r>
            <a:endParaRPr lang="en-AU" dirty="0">
              <a:solidFill>
                <a:schemeClr val="accent1"/>
              </a:solidFill>
            </a:endParaRPr>
          </a:p>
        </p:txBody>
      </p:sp>
      <p:cxnSp>
        <p:nvCxnSpPr>
          <p:cNvPr id="154" name="Elbow Connector 153"/>
          <p:cNvCxnSpPr>
            <a:cxnSpLocks/>
            <a:stCxn id="129" idx="3"/>
            <a:endCxn id="157" idx="0"/>
          </p:cNvCxnSpPr>
          <p:nvPr/>
        </p:nvCxnSpPr>
        <p:spPr>
          <a:xfrm rot="16200000" flipH="1">
            <a:off x="2648485" y="5136660"/>
            <a:ext cx="1420229" cy="177829"/>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endCxn id="152" idx="0"/>
          </p:cNvCxnSpPr>
          <p:nvPr/>
        </p:nvCxnSpPr>
        <p:spPr>
          <a:xfrm rot="5400000">
            <a:off x="1006656" y="4643546"/>
            <a:ext cx="1377000" cy="1215833"/>
          </a:xfrm>
          <a:prstGeom prst="bentConnector4">
            <a:avLst>
              <a:gd name="adj1" fmla="val 28544"/>
              <a:gd name="adj2" fmla="val 11880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2076612" y="5755291"/>
            <a:ext cx="845296" cy="369332"/>
          </a:xfrm>
          <a:prstGeom prst="rect">
            <a:avLst/>
          </a:prstGeom>
          <a:noFill/>
        </p:spPr>
        <p:txBody>
          <a:bodyPr wrap="none" rtlCol="0">
            <a:spAutoFit/>
          </a:bodyPr>
          <a:lstStyle/>
          <a:p>
            <a:r>
              <a:rPr lang="en-US" dirty="0">
                <a:solidFill>
                  <a:schemeClr val="accent6"/>
                </a:solidFill>
              </a:rPr>
              <a:t>Predict</a:t>
            </a:r>
            <a:endParaRPr lang="en-AU" dirty="0">
              <a:solidFill>
                <a:schemeClr val="accent6"/>
              </a:solidFill>
            </a:endParaRPr>
          </a:p>
        </p:txBody>
      </p:sp>
      <p:sp>
        <p:nvSpPr>
          <p:cNvPr id="157" name="Pentagon 23"/>
          <p:cNvSpPr/>
          <p:nvPr/>
        </p:nvSpPr>
        <p:spPr>
          <a:xfrm rot="16200000">
            <a:off x="3749781" y="5344790"/>
            <a:ext cx="384837" cy="9893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sz="1400" dirty="0">
                <a:solidFill>
                  <a:schemeClr val="bg1"/>
                </a:solidFill>
              </a:rPr>
              <a:t>Model</a:t>
            </a:r>
            <a:r>
              <a:rPr lang="en-US" sz="1400" baseline="-25000" dirty="0">
                <a:solidFill>
                  <a:schemeClr val="bg1"/>
                </a:solidFill>
              </a:rPr>
              <a:t>1</a:t>
            </a:r>
          </a:p>
        </p:txBody>
      </p:sp>
      <p:cxnSp>
        <p:nvCxnSpPr>
          <p:cNvPr id="158" name="Straight Arrow Connector 157"/>
          <p:cNvCxnSpPr>
            <a:cxnSpLocks/>
            <a:stCxn id="152" idx="2"/>
            <a:endCxn id="127" idx="3"/>
          </p:cNvCxnSpPr>
          <p:nvPr/>
        </p:nvCxnSpPr>
        <p:spPr>
          <a:xfrm flipV="1">
            <a:off x="2076616" y="4562956"/>
            <a:ext cx="550011" cy="137700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cxnSpLocks/>
            <a:stCxn id="152" idx="2"/>
            <a:endCxn id="128" idx="3"/>
          </p:cNvCxnSpPr>
          <p:nvPr/>
        </p:nvCxnSpPr>
        <p:spPr>
          <a:xfrm flipV="1">
            <a:off x="2076616" y="4562956"/>
            <a:ext cx="873563" cy="137700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985478" y="5368737"/>
            <a:ext cx="845296" cy="369332"/>
          </a:xfrm>
          <a:prstGeom prst="rect">
            <a:avLst/>
          </a:prstGeom>
          <a:noFill/>
        </p:spPr>
        <p:txBody>
          <a:bodyPr wrap="none" rtlCol="0">
            <a:spAutoFit/>
          </a:bodyPr>
          <a:lstStyle/>
          <a:p>
            <a:r>
              <a:rPr lang="en-US" dirty="0">
                <a:solidFill>
                  <a:schemeClr val="accent6"/>
                </a:solidFill>
              </a:rPr>
              <a:t>Predict</a:t>
            </a:r>
            <a:endParaRPr lang="en-AU" dirty="0">
              <a:solidFill>
                <a:schemeClr val="accent6"/>
              </a:solidFill>
            </a:endParaRPr>
          </a:p>
        </p:txBody>
      </p:sp>
      <p:cxnSp>
        <p:nvCxnSpPr>
          <p:cNvPr id="161" name="Straight Arrow Connector 160"/>
          <p:cNvCxnSpPr>
            <a:cxnSpLocks/>
            <a:stCxn id="157" idx="3"/>
            <a:endCxn id="130" idx="3"/>
          </p:cNvCxnSpPr>
          <p:nvPr/>
        </p:nvCxnSpPr>
        <p:spPr>
          <a:xfrm flipH="1" flipV="1">
            <a:off x="3593238" y="4467961"/>
            <a:ext cx="348963" cy="117910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cxnSpLocks/>
            <a:stCxn id="157" idx="3"/>
            <a:endCxn id="131" idx="3"/>
          </p:cNvCxnSpPr>
          <p:nvPr/>
        </p:nvCxnSpPr>
        <p:spPr>
          <a:xfrm flipH="1" flipV="1">
            <a:off x="3916790" y="4420462"/>
            <a:ext cx="25411" cy="122660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cxnSpLocks/>
            <a:stCxn id="157" idx="3"/>
            <a:endCxn id="132" idx="3"/>
          </p:cNvCxnSpPr>
          <p:nvPr/>
        </p:nvCxnSpPr>
        <p:spPr>
          <a:xfrm flipV="1">
            <a:off x="3942201" y="4372961"/>
            <a:ext cx="311501" cy="127410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cxnSpLocks/>
            <a:stCxn id="157" idx="3"/>
            <a:endCxn id="133" idx="3"/>
          </p:cNvCxnSpPr>
          <p:nvPr/>
        </p:nvCxnSpPr>
        <p:spPr>
          <a:xfrm flipV="1">
            <a:off x="3942201" y="4325462"/>
            <a:ext cx="635053" cy="132160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cxnSpLocks/>
            <a:stCxn id="134" idx="3"/>
            <a:endCxn id="166" idx="0"/>
          </p:cNvCxnSpPr>
          <p:nvPr/>
        </p:nvCxnSpPr>
        <p:spPr>
          <a:xfrm rot="16200000" flipH="1">
            <a:off x="4055592" y="4992546"/>
            <a:ext cx="1788355" cy="97935"/>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6" name="Pentagon 23"/>
          <p:cNvSpPr/>
          <p:nvPr/>
        </p:nvSpPr>
        <p:spPr>
          <a:xfrm rot="16200000">
            <a:off x="5301008" y="5344790"/>
            <a:ext cx="384837" cy="9893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sz="1400" dirty="0">
                <a:solidFill>
                  <a:schemeClr val="bg1"/>
                </a:solidFill>
              </a:rPr>
              <a:t>Model</a:t>
            </a:r>
            <a:r>
              <a:rPr lang="en-US" sz="1400" baseline="-25000" dirty="0">
                <a:solidFill>
                  <a:schemeClr val="bg1"/>
                </a:solidFill>
              </a:rPr>
              <a:t>2</a:t>
            </a:r>
          </a:p>
        </p:txBody>
      </p:sp>
      <p:cxnSp>
        <p:nvCxnSpPr>
          <p:cNvPr id="167" name="Straight Arrow Connector 166"/>
          <p:cNvCxnSpPr>
            <a:cxnSpLocks/>
            <a:stCxn id="166" idx="3"/>
            <a:endCxn id="135" idx="3"/>
          </p:cNvCxnSpPr>
          <p:nvPr/>
        </p:nvCxnSpPr>
        <p:spPr>
          <a:xfrm flipH="1" flipV="1">
            <a:off x="5214552" y="4147761"/>
            <a:ext cx="278875" cy="149930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453718" y="5288887"/>
            <a:ext cx="845296" cy="369332"/>
          </a:xfrm>
          <a:prstGeom prst="rect">
            <a:avLst/>
          </a:prstGeom>
          <a:noFill/>
        </p:spPr>
        <p:txBody>
          <a:bodyPr wrap="none" rtlCol="0">
            <a:spAutoFit/>
          </a:bodyPr>
          <a:lstStyle/>
          <a:p>
            <a:r>
              <a:rPr lang="en-US" dirty="0">
                <a:solidFill>
                  <a:schemeClr val="accent6"/>
                </a:solidFill>
              </a:rPr>
              <a:t>Predict</a:t>
            </a:r>
            <a:endParaRPr lang="en-AU" dirty="0">
              <a:solidFill>
                <a:schemeClr val="accent6"/>
              </a:solidFill>
            </a:endParaRPr>
          </a:p>
        </p:txBody>
      </p:sp>
      <p:cxnSp>
        <p:nvCxnSpPr>
          <p:cNvPr id="169" name="Elbow Connector 168"/>
          <p:cNvCxnSpPr>
            <a:cxnSpLocks/>
            <a:stCxn id="136" idx="3"/>
            <a:endCxn id="170" idx="0"/>
          </p:cNvCxnSpPr>
          <p:nvPr/>
        </p:nvCxnSpPr>
        <p:spPr>
          <a:xfrm rot="5400000">
            <a:off x="5019734" y="4488001"/>
            <a:ext cx="1036739" cy="12700"/>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0" name="Pentagon 23"/>
          <p:cNvSpPr/>
          <p:nvPr/>
        </p:nvSpPr>
        <p:spPr>
          <a:xfrm rot="16200000">
            <a:off x="5840371" y="4415475"/>
            <a:ext cx="384837" cy="9893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sz="1400" dirty="0">
                <a:solidFill>
                  <a:schemeClr val="bg1"/>
                </a:solidFill>
              </a:rPr>
              <a:t>Model</a:t>
            </a:r>
            <a:r>
              <a:rPr lang="en-US" sz="1400" baseline="-25000" dirty="0">
                <a:solidFill>
                  <a:schemeClr val="bg1"/>
                </a:solidFill>
              </a:rPr>
              <a:t>3</a:t>
            </a:r>
          </a:p>
        </p:txBody>
      </p:sp>
      <p:cxnSp>
        <p:nvCxnSpPr>
          <p:cNvPr id="171" name="Straight Arrow Connector 170"/>
          <p:cNvCxnSpPr>
            <a:cxnSpLocks/>
            <a:stCxn id="170" idx="3"/>
            <a:endCxn id="137" idx="3"/>
          </p:cNvCxnSpPr>
          <p:nvPr/>
        </p:nvCxnSpPr>
        <p:spPr>
          <a:xfrm flipH="1" flipV="1">
            <a:off x="5861652" y="3969636"/>
            <a:ext cx="171135" cy="74811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cxnSpLocks/>
            <a:stCxn id="170" idx="3"/>
            <a:endCxn id="138" idx="3"/>
          </p:cNvCxnSpPr>
          <p:nvPr/>
        </p:nvCxnSpPr>
        <p:spPr>
          <a:xfrm flipV="1">
            <a:off x="6032790" y="3969636"/>
            <a:ext cx="186817" cy="74811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Elbow Connector 172"/>
          <p:cNvCxnSpPr>
            <a:cxnSpLocks/>
            <a:stCxn id="139" idx="3"/>
            <a:endCxn id="174" idx="0"/>
          </p:cNvCxnSpPr>
          <p:nvPr/>
        </p:nvCxnSpPr>
        <p:spPr>
          <a:xfrm rot="16200000" flipH="1">
            <a:off x="6171159" y="4968822"/>
            <a:ext cx="1069769" cy="258043"/>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4" name="Pentagon 23"/>
          <p:cNvSpPr/>
          <p:nvPr/>
        </p:nvSpPr>
        <p:spPr>
          <a:xfrm rot="16200000">
            <a:off x="7137332" y="5041830"/>
            <a:ext cx="384837" cy="9893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sz="1400" dirty="0">
                <a:solidFill>
                  <a:schemeClr val="bg1"/>
                </a:solidFill>
              </a:rPr>
              <a:t>Model</a:t>
            </a:r>
            <a:r>
              <a:rPr lang="en-US" sz="1400" baseline="-25000" dirty="0">
                <a:solidFill>
                  <a:schemeClr val="bg1"/>
                </a:solidFill>
              </a:rPr>
              <a:t>4</a:t>
            </a:r>
          </a:p>
        </p:txBody>
      </p:sp>
      <p:cxnSp>
        <p:nvCxnSpPr>
          <p:cNvPr id="175" name="Straight Arrow Connector 174"/>
          <p:cNvCxnSpPr>
            <a:cxnSpLocks/>
            <a:stCxn id="174" idx="3"/>
            <a:endCxn id="140" idx="3"/>
          </p:cNvCxnSpPr>
          <p:nvPr/>
        </p:nvCxnSpPr>
        <p:spPr>
          <a:xfrm flipH="1" flipV="1">
            <a:off x="6900574" y="4562961"/>
            <a:ext cx="429177" cy="78114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cxnSpLocks/>
            <a:stCxn id="174" idx="3"/>
            <a:endCxn id="141" idx="3"/>
          </p:cNvCxnSpPr>
          <p:nvPr/>
        </p:nvCxnSpPr>
        <p:spPr>
          <a:xfrm flipH="1" flipV="1">
            <a:off x="7227401" y="4562961"/>
            <a:ext cx="102349" cy="78114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cxnSpLocks/>
            <a:stCxn id="174" idx="3"/>
            <a:endCxn id="142" idx="3"/>
          </p:cNvCxnSpPr>
          <p:nvPr/>
        </p:nvCxnSpPr>
        <p:spPr>
          <a:xfrm flipV="1">
            <a:off x="7329746" y="4567914"/>
            <a:ext cx="235747" cy="77618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cxnSpLocks/>
            <a:stCxn id="174" idx="3"/>
            <a:endCxn id="143" idx="3"/>
          </p:cNvCxnSpPr>
          <p:nvPr/>
        </p:nvCxnSpPr>
        <p:spPr>
          <a:xfrm flipV="1">
            <a:off x="7329747" y="4557020"/>
            <a:ext cx="581612" cy="787079"/>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7477078" y="5040903"/>
            <a:ext cx="845296" cy="369332"/>
          </a:xfrm>
          <a:prstGeom prst="rect">
            <a:avLst/>
          </a:prstGeom>
          <a:noFill/>
        </p:spPr>
        <p:txBody>
          <a:bodyPr wrap="none" rtlCol="0">
            <a:spAutoFit/>
          </a:bodyPr>
          <a:lstStyle/>
          <a:p>
            <a:r>
              <a:rPr lang="en-US" dirty="0">
                <a:solidFill>
                  <a:schemeClr val="accent6"/>
                </a:solidFill>
              </a:rPr>
              <a:t>Predict</a:t>
            </a:r>
            <a:endParaRPr lang="en-AU" dirty="0">
              <a:solidFill>
                <a:schemeClr val="accent6"/>
              </a:solidFill>
            </a:endParaRPr>
          </a:p>
        </p:txBody>
      </p:sp>
      <p:sp>
        <p:nvSpPr>
          <p:cNvPr id="180" name="TextBox 179"/>
          <p:cNvSpPr txBox="1"/>
          <p:nvPr/>
        </p:nvSpPr>
        <p:spPr>
          <a:xfrm>
            <a:off x="5479619" y="3385370"/>
            <a:ext cx="943592" cy="338554"/>
          </a:xfrm>
          <a:prstGeom prst="rect">
            <a:avLst/>
          </a:prstGeom>
          <a:noFill/>
        </p:spPr>
        <p:txBody>
          <a:bodyPr wrap="none" rtlCol="0">
            <a:spAutoFit/>
          </a:bodyPr>
          <a:lstStyle/>
          <a:p>
            <a:r>
              <a:rPr lang="en-US" sz="1600" dirty="0">
                <a:solidFill>
                  <a:srgbClr val="C00000"/>
                </a:solidFill>
              </a:rPr>
              <a:t>Concept</a:t>
            </a:r>
            <a:r>
              <a:rPr lang="en-US" sz="1600" baseline="-25000" dirty="0">
                <a:solidFill>
                  <a:srgbClr val="C00000"/>
                </a:solidFill>
              </a:rPr>
              <a:t>4</a:t>
            </a:r>
            <a:endParaRPr lang="en-AU" sz="1600" baseline="-25000" dirty="0">
              <a:solidFill>
                <a:srgbClr val="C00000"/>
              </a:solidFill>
            </a:endParaRPr>
          </a:p>
        </p:txBody>
      </p:sp>
      <p:sp>
        <p:nvSpPr>
          <p:cNvPr id="181" name="TextBox 180"/>
          <p:cNvSpPr txBox="1"/>
          <p:nvPr/>
        </p:nvSpPr>
        <p:spPr>
          <a:xfrm>
            <a:off x="3440409" y="3654058"/>
            <a:ext cx="943592" cy="338554"/>
          </a:xfrm>
          <a:prstGeom prst="rect">
            <a:avLst/>
          </a:prstGeom>
          <a:noFill/>
        </p:spPr>
        <p:txBody>
          <a:bodyPr wrap="none" rtlCol="0">
            <a:spAutoFit/>
          </a:bodyPr>
          <a:lstStyle/>
          <a:p>
            <a:r>
              <a:rPr lang="en-US" sz="1600" dirty="0">
                <a:solidFill>
                  <a:srgbClr val="C00000"/>
                </a:solidFill>
              </a:rPr>
              <a:t>Concept</a:t>
            </a:r>
            <a:r>
              <a:rPr lang="en-US" sz="1600" baseline="-25000" dirty="0">
                <a:solidFill>
                  <a:srgbClr val="C00000"/>
                </a:solidFill>
              </a:rPr>
              <a:t>2</a:t>
            </a:r>
            <a:endParaRPr lang="en-AU" sz="1600" baseline="-25000" dirty="0">
              <a:solidFill>
                <a:srgbClr val="C00000"/>
              </a:solidFill>
            </a:endParaRPr>
          </a:p>
        </p:txBody>
      </p:sp>
      <p:sp>
        <p:nvSpPr>
          <p:cNvPr id="182" name="TextBox 181"/>
          <p:cNvSpPr txBox="1"/>
          <p:nvPr/>
        </p:nvSpPr>
        <p:spPr>
          <a:xfrm>
            <a:off x="4575251" y="3385370"/>
            <a:ext cx="943592" cy="338554"/>
          </a:xfrm>
          <a:prstGeom prst="rect">
            <a:avLst/>
          </a:prstGeom>
          <a:noFill/>
        </p:spPr>
        <p:txBody>
          <a:bodyPr wrap="none" rtlCol="0">
            <a:spAutoFit/>
          </a:bodyPr>
          <a:lstStyle/>
          <a:p>
            <a:r>
              <a:rPr lang="en-US" sz="1600" dirty="0">
                <a:solidFill>
                  <a:srgbClr val="C00000"/>
                </a:solidFill>
              </a:rPr>
              <a:t>Concept</a:t>
            </a:r>
            <a:r>
              <a:rPr lang="en-US" sz="1600" baseline="-25000" dirty="0">
                <a:solidFill>
                  <a:srgbClr val="C00000"/>
                </a:solidFill>
              </a:rPr>
              <a:t>3</a:t>
            </a:r>
            <a:endParaRPr lang="en-AU" sz="1600" baseline="-25000" dirty="0">
              <a:solidFill>
                <a:srgbClr val="C00000"/>
              </a:solidFill>
            </a:endParaRPr>
          </a:p>
        </p:txBody>
      </p:sp>
      <p:sp>
        <p:nvSpPr>
          <p:cNvPr id="183" name="TextBox 182"/>
          <p:cNvSpPr txBox="1"/>
          <p:nvPr/>
        </p:nvSpPr>
        <p:spPr>
          <a:xfrm>
            <a:off x="2121687" y="3933454"/>
            <a:ext cx="943592" cy="338554"/>
          </a:xfrm>
          <a:prstGeom prst="rect">
            <a:avLst/>
          </a:prstGeom>
          <a:noFill/>
        </p:spPr>
        <p:txBody>
          <a:bodyPr wrap="none" rtlCol="0">
            <a:spAutoFit/>
          </a:bodyPr>
          <a:lstStyle/>
          <a:p>
            <a:r>
              <a:rPr lang="en-US" sz="1600" dirty="0">
                <a:solidFill>
                  <a:srgbClr val="C00000"/>
                </a:solidFill>
              </a:rPr>
              <a:t>Concept</a:t>
            </a:r>
            <a:r>
              <a:rPr lang="en-US" sz="1600" baseline="-25000" dirty="0">
                <a:solidFill>
                  <a:srgbClr val="C00000"/>
                </a:solidFill>
              </a:rPr>
              <a:t>1</a:t>
            </a:r>
            <a:endParaRPr lang="en-AU" sz="1600" baseline="-25000" dirty="0">
              <a:solidFill>
                <a:srgbClr val="C00000"/>
              </a:solidFill>
            </a:endParaRPr>
          </a:p>
        </p:txBody>
      </p:sp>
      <p:sp>
        <p:nvSpPr>
          <p:cNvPr id="184" name="TextBox 183"/>
          <p:cNvSpPr txBox="1"/>
          <p:nvPr/>
        </p:nvSpPr>
        <p:spPr>
          <a:xfrm>
            <a:off x="6771083" y="3868440"/>
            <a:ext cx="943592" cy="338554"/>
          </a:xfrm>
          <a:prstGeom prst="rect">
            <a:avLst/>
          </a:prstGeom>
          <a:noFill/>
        </p:spPr>
        <p:txBody>
          <a:bodyPr wrap="none" rtlCol="0">
            <a:spAutoFit/>
          </a:bodyPr>
          <a:lstStyle/>
          <a:p>
            <a:r>
              <a:rPr lang="en-US" sz="1600" dirty="0">
                <a:solidFill>
                  <a:srgbClr val="C00000"/>
                </a:solidFill>
              </a:rPr>
              <a:t>Concept</a:t>
            </a:r>
            <a:r>
              <a:rPr lang="en-US" sz="1600" baseline="-25000" dirty="0">
                <a:solidFill>
                  <a:srgbClr val="C00000"/>
                </a:solidFill>
              </a:rPr>
              <a:t>5</a:t>
            </a:r>
            <a:endParaRPr lang="en-AU" sz="1600" baseline="-25000" dirty="0">
              <a:solidFill>
                <a:srgbClr val="C00000"/>
              </a:solidFill>
            </a:endParaRPr>
          </a:p>
        </p:txBody>
      </p:sp>
      <p:cxnSp>
        <p:nvCxnSpPr>
          <p:cNvPr id="185" name="Straight Arrow Connector 184"/>
          <p:cNvCxnSpPr>
            <a:cxnSpLocks/>
            <a:stCxn id="156" idx="1"/>
            <a:endCxn id="129" idx="3"/>
          </p:cNvCxnSpPr>
          <p:nvPr/>
        </p:nvCxnSpPr>
        <p:spPr>
          <a:xfrm flipV="1">
            <a:off x="2076612" y="4515459"/>
            <a:ext cx="1193070" cy="1424499"/>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error3">
            <a:extLst>
              <a:ext uri="{FF2B5EF4-FFF2-40B4-BE49-F238E27FC236}">
                <a16:creationId xmlns:a16="http://schemas.microsoft.com/office/drawing/2014/main" id="{9C309049-34CD-4061-B6AA-38B1DBC835D7}"/>
              </a:ext>
            </a:extLst>
          </p:cNvPr>
          <p:cNvCxnSpPr/>
          <p:nvPr/>
        </p:nvCxnSpPr>
        <p:spPr>
          <a:xfrm flipV="1">
            <a:off x="2922400" y="4402046"/>
            <a:ext cx="392907" cy="587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2319936" y="3608984"/>
            <a:ext cx="1615827" cy="369332"/>
          </a:xfrm>
          <a:prstGeom prst="rect">
            <a:avLst/>
          </a:prstGeom>
          <a:noFill/>
        </p:spPr>
        <p:txBody>
          <a:bodyPr wrap="none" rtlCol="0">
            <a:spAutoFit/>
          </a:bodyPr>
          <a:lstStyle/>
          <a:p>
            <a:r>
              <a:rPr lang="en-AU" dirty="0"/>
              <a:t>Error Increased</a:t>
            </a:r>
          </a:p>
        </p:txBody>
      </p:sp>
      <p:cxnSp>
        <p:nvCxnSpPr>
          <p:cNvPr id="188" name="Straight Arrow Connector 187"/>
          <p:cNvCxnSpPr>
            <a:cxnSpLocks/>
            <a:stCxn id="187" idx="2"/>
            <a:endCxn id="129" idx="2"/>
          </p:cNvCxnSpPr>
          <p:nvPr/>
        </p:nvCxnSpPr>
        <p:spPr>
          <a:xfrm>
            <a:off x="3127849" y="3978316"/>
            <a:ext cx="12346" cy="37622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1955374" y="6027895"/>
            <a:ext cx="5521704" cy="369332"/>
          </a:xfrm>
          <a:prstGeom prst="rect">
            <a:avLst/>
          </a:prstGeom>
          <a:noFill/>
        </p:spPr>
        <p:txBody>
          <a:bodyPr wrap="none" rtlCol="0">
            <a:spAutoFit/>
          </a:bodyPr>
          <a:lstStyle/>
          <a:p>
            <a:r>
              <a:rPr lang="en-AU" b="1" dirty="0"/>
              <a:t>Objective: </a:t>
            </a:r>
            <a:r>
              <a:rPr lang="en-AU" dirty="0"/>
              <a:t>predict different </a:t>
            </a:r>
            <a:r>
              <a:rPr lang="en-AU" b="1" dirty="0">
                <a:solidFill>
                  <a:srgbClr val="C00000"/>
                </a:solidFill>
              </a:rPr>
              <a:t>concepts </a:t>
            </a:r>
            <a:r>
              <a:rPr lang="en-AU" dirty="0"/>
              <a:t>by different models</a:t>
            </a:r>
          </a:p>
        </p:txBody>
      </p:sp>
      <p:sp>
        <p:nvSpPr>
          <p:cNvPr id="190" name="Rectangle 189">
            <a:extLst>
              <a:ext uri="{FF2B5EF4-FFF2-40B4-BE49-F238E27FC236}">
                <a16:creationId xmlns:a16="http://schemas.microsoft.com/office/drawing/2014/main" id="{04EF020C-65F3-495B-AE23-53A2544513B1}"/>
              </a:ext>
            </a:extLst>
          </p:cNvPr>
          <p:cNvSpPr/>
          <p:nvPr/>
        </p:nvSpPr>
        <p:spPr>
          <a:xfrm>
            <a:off x="0" y="6452571"/>
            <a:ext cx="9143999"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r>
              <a:rPr lang="zh-CN" altLang="en-US" kern="0" dirty="0">
                <a:solidFill>
                  <a:prstClr val="white"/>
                </a:solidFill>
                <a:latin typeface="+mj-lt"/>
              </a:rPr>
              <a:t>→</a:t>
            </a:r>
            <a:r>
              <a:rPr lang="en-US" altLang="zh-CN" kern="0" dirty="0">
                <a:solidFill>
                  <a:prstClr val="white"/>
                </a:solidFill>
                <a:latin typeface="+mj-lt"/>
              </a:rPr>
              <a:t>Significance</a:t>
            </a:r>
            <a:endParaRPr lang="en-AU" kern="0" dirty="0">
              <a:solidFill>
                <a:prstClr val="white"/>
              </a:solidFill>
              <a:latin typeface="+mj-lt"/>
            </a:endParaRPr>
          </a:p>
        </p:txBody>
      </p:sp>
    </p:spTree>
    <p:extLst>
      <p:ext uri="{BB962C8B-B14F-4D97-AF65-F5344CB8AC3E}">
        <p14:creationId xmlns:p14="http://schemas.microsoft.com/office/powerpoint/2010/main" val="531698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par>
                                <p:cTn id="11" presetID="10" presetClass="entr" presetSubtype="0" fill="hold" nodeType="withEffect">
                                  <p:stCondLst>
                                    <p:cond delay="50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nodeType="withEffect">
                                  <p:stCondLst>
                                    <p:cond delay="1000"/>
                                  </p:stCondLst>
                                  <p:childTnLst>
                                    <p:set>
                                      <p:cBhvr>
                                        <p:cTn id="15" dur="1" fill="hold">
                                          <p:stCondLst>
                                            <p:cond delay="0"/>
                                          </p:stCondLst>
                                        </p:cTn>
                                        <p:tgtEl>
                                          <p:spTgt spid="185"/>
                                        </p:tgtEl>
                                        <p:attrNameLst>
                                          <p:attrName>style.visibility</p:attrName>
                                        </p:attrNameLst>
                                      </p:cBhvr>
                                      <p:to>
                                        <p:strVal val="visible"/>
                                      </p:to>
                                    </p:set>
                                    <p:animEffect transition="in" filter="fade">
                                      <p:cBhvr>
                                        <p:cTn id="16" dur="500"/>
                                        <p:tgtEl>
                                          <p:spTgt spid="18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6"/>
                                        </p:tgtEl>
                                        <p:attrNameLst>
                                          <p:attrName>style.visibility</p:attrName>
                                        </p:attrNameLst>
                                      </p:cBhvr>
                                      <p:to>
                                        <p:strVal val="visible"/>
                                      </p:to>
                                    </p:set>
                                    <p:animEffect transition="in" filter="fade">
                                      <p:cBhvr>
                                        <p:cTn id="21" dur="500"/>
                                        <p:tgtEl>
                                          <p:spTgt spid="186"/>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87"/>
                                        </p:tgtEl>
                                        <p:attrNameLst>
                                          <p:attrName>style.visibility</p:attrName>
                                        </p:attrNameLst>
                                      </p:cBhvr>
                                      <p:to>
                                        <p:strVal val="visible"/>
                                      </p:to>
                                    </p:set>
                                    <p:animEffect transition="in" filter="fade">
                                      <p:cBhvr>
                                        <p:cTn id="24" dur="500"/>
                                        <p:tgtEl>
                                          <p:spTgt spid="187"/>
                                        </p:tgtEl>
                                      </p:cBhvr>
                                    </p:animEffect>
                                  </p:childTnLst>
                                </p:cTn>
                              </p:par>
                              <p:par>
                                <p:cTn id="25" presetID="10" presetClass="entr" presetSubtype="0" fill="hold" nodeType="withEffect">
                                  <p:stCondLst>
                                    <p:cond delay="500"/>
                                  </p:stCondLst>
                                  <p:childTnLst>
                                    <p:set>
                                      <p:cBhvr>
                                        <p:cTn id="26" dur="1" fill="hold">
                                          <p:stCondLst>
                                            <p:cond delay="0"/>
                                          </p:stCondLst>
                                        </p:cTn>
                                        <p:tgtEl>
                                          <p:spTgt spid="188"/>
                                        </p:tgtEl>
                                        <p:attrNameLst>
                                          <p:attrName>style.visibility</p:attrName>
                                        </p:attrNameLst>
                                      </p:cBhvr>
                                      <p:to>
                                        <p:strVal val="visible"/>
                                      </p:to>
                                    </p:set>
                                    <p:animEffect transition="in" filter="fade">
                                      <p:cBhvr>
                                        <p:cTn id="27" dur="500"/>
                                        <p:tgtEl>
                                          <p:spTgt spid="1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500"/>
                                        <p:tgtEl>
                                          <p:spTgt spid="14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3"/>
                                        </p:tgtEl>
                                        <p:attrNameLst>
                                          <p:attrName>style.visibility</p:attrName>
                                        </p:attrNameLst>
                                      </p:cBhvr>
                                      <p:to>
                                        <p:strVal val="visible"/>
                                      </p:to>
                                    </p:set>
                                    <p:animEffect transition="in" filter="fade">
                                      <p:cBhvr>
                                        <p:cTn id="35" dur="500"/>
                                        <p:tgtEl>
                                          <p:spTgt spid="183"/>
                                        </p:tgtEl>
                                      </p:cBhvr>
                                    </p:animEffect>
                                  </p:childTnLst>
                                </p:cTn>
                              </p:par>
                              <p:par>
                                <p:cTn id="36" presetID="10" presetClass="exit" presetSubtype="0" fill="hold" nodeType="withEffect">
                                  <p:stCondLst>
                                    <p:cond delay="0"/>
                                  </p:stCondLst>
                                  <p:childTnLst>
                                    <p:animEffect transition="out" filter="fade">
                                      <p:cBhvr>
                                        <p:cTn id="37" dur="500"/>
                                        <p:tgtEl>
                                          <p:spTgt spid="186"/>
                                        </p:tgtEl>
                                      </p:cBhvr>
                                    </p:animEffect>
                                    <p:set>
                                      <p:cBhvr>
                                        <p:cTn id="38" dur="1" fill="hold">
                                          <p:stCondLst>
                                            <p:cond delay="499"/>
                                          </p:stCondLst>
                                        </p:cTn>
                                        <p:tgtEl>
                                          <p:spTgt spid="18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87"/>
                                        </p:tgtEl>
                                      </p:cBhvr>
                                    </p:animEffect>
                                    <p:set>
                                      <p:cBhvr>
                                        <p:cTn id="41" dur="1" fill="hold">
                                          <p:stCondLst>
                                            <p:cond delay="499"/>
                                          </p:stCondLst>
                                        </p:cTn>
                                        <p:tgtEl>
                                          <p:spTgt spid="18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88"/>
                                        </p:tgtEl>
                                      </p:cBhvr>
                                    </p:animEffect>
                                    <p:set>
                                      <p:cBhvr>
                                        <p:cTn id="44" dur="1" fill="hold">
                                          <p:stCondLst>
                                            <p:cond delay="499"/>
                                          </p:stCondLst>
                                        </p:cTn>
                                        <p:tgtEl>
                                          <p:spTgt spid="18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85"/>
                                        </p:tgtEl>
                                      </p:cBhvr>
                                    </p:animEffect>
                                    <p:set>
                                      <p:cBhvr>
                                        <p:cTn id="47" dur="1" fill="hold">
                                          <p:stCondLst>
                                            <p:cond delay="499"/>
                                          </p:stCondLst>
                                        </p:cTn>
                                        <p:tgtEl>
                                          <p:spTgt spid="185"/>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fade">
                                      <p:cBhvr>
                                        <p:cTn id="50" dur="500"/>
                                        <p:tgtEl>
                                          <p:spTgt spid="15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7"/>
                                        </p:tgtEl>
                                        <p:attrNameLst>
                                          <p:attrName>style.visibility</p:attrName>
                                        </p:attrNameLst>
                                      </p:cBhvr>
                                      <p:to>
                                        <p:strVal val="visible"/>
                                      </p:to>
                                    </p:set>
                                    <p:animEffect transition="in" filter="fade">
                                      <p:cBhvr>
                                        <p:cTn id="53" dur="500"/>
                                        <p:tgtEl>
                                          <p:spTgt spid="157"/>
                                        </p:tgtEl>
                                      </p:cBhvr>
                                    </p:animEffect>
                                  </p:childTnLst>
                                </p:cTn>
                              </p:par>
                              <p:par>
                                <p:cTn id="54" presetID="10" presetClass="entr" presetSubtype="0" fill="hold" nodeType="withEffect">
                                  <p:stCondLst>
                                    <p:cond delay="500"/>
                                  </p:stCondLst>
                                  <p:childTnLst>
                                    <p:set>
                                      <p:cBhvr>
                                        <p:cTn id="55" dur="1" fill="hold">
                                          <p:stCondLst>
                                            <p:cond delay="0"/>
                                          </p:stCondLst>
                                        </p:cTn>
                                        <p:tgtEl>
                                          <p:spTgt spid="161"/>
                                        </p:tgtEl>
                                        <p:attrNameLst>
                                          <p:attrName>style.visibility</p:attrName>
                                        </p:attrNameLst>
                                      </p:cBhvr>
                                      <p:to>
                                        <p:strVal val="visible"/>
                                      </p:to>
                                    </p:set>
                                    <p:animEffect transition="in" filter="fade">
                                      <p:cBhvr>
                                        <p:cTn id="56" dur="500"/>
                                        <p:tgtEl>
                                          <p:spTgt spid="161"/>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160"/>
                                        </p:tgtEl>
                                        <p:attrNameLst>
                                          <p:attrName>style.visibility</p:attrName>
                                        </p:attrNameLst>
                                      </p:cBhvr>
                                      <p:to>
                                        <p:strVal val="visible"/>
                                      </p:to>
                                    </p:set>
                                    <p:animEffect transition="in" filter="fade">
                                      <p:cBhvr>
                                        <p:cTn id="59" dur="500"/>
                                        <p:tgtEl>
                                          <p:spTgt spid="160"/>
                                        </p:tgtEl>
                                      </p:cBhvr>
                                    </p:animEffect>
                                  </p:childTnLst>
                                </p:cTn>
                              </p:par>
                              <p:par>
                                <p:cTn id="60" presetID="10" presetClass="entr" presetSubtype="0" fill="hold" nodeType="withEffect">
                                  <p:stCondLst>
                                    <p:cond delay="1000"/>
                                  </p:stCondLst>
                                  <p:childTnLst>
                                    <p:set>
                                      <p:cBhvr>
                                        <p:cTn id="61" dur="1" fill="hold">
                                          <p:stCondLst>
                                            <p:cond delay="0"/>
                                          </p:stCondLst>
                                        </p:cTn>
                                        <p:tgtEl>
                                          <p:spTgt spid="162"/>
                                        </p:tgtEl>
                                        <p:attrNameLst>
                                          <p:attrName>style.visibility</p:attrName>
                                        </p:attrNameLst>
                                      </p:cBhvr>
                                      <p:to>
                                        <p:strVal val="visible"/>
                                      </p:to>
                                    </p:set>
                                    <p:animEffect transition="in" filter="fade">
                                      <p:cBhvr>
                                        <p:cTn id="62" dur="500"/>
                                        <p:tgtEl>
                                          <p:spTgt spid="162"/>
                                        </p:tgtEl>
                                      </p:cBhvr>
                                    </p:animEffect>
                                  </p:childTnLst>
                                </p:cTn>
                              </p:par>
                              <p:par>
                                <p:cTn id="63" presetID="10" presetClass="entr" presetSubtype="0" fill="hold" nodeType="withEffect">
                                  <p:stCondLst>
                                    <p:cond delay="1500"/>
                                  </p:stCondLst>
                                  <p:childTnLst>
                                    <p:set>
                                      <p:cBhvr>
                                        <p:cTn id="64" dur="1" fill="hold">
                                          <p:stCondLst>
                                            <p:cond delay="0"/>
                                          </p:stCondLst>
                                        </p:cTn>
                                        <p:tgtEl>
                                          <p:spTgt spid="163"/>
                                        </p:tgtEl>
                                        <p:attrNameLst>
                                          <p:attrName>style.visibility</p:attrName>
                                        </p:attrNameLst>
                                      </p:cBhvr>
                                      <p:to>
                                        <p:strVal val="visible"/>
                                      </p:to>
                                    </p:set>
                                    <p:animEffect transition="in" filter="fade">
                                      <p:cBhvr>
                                        <p:cTn id="65" dur="500"/>
                                        <p:tgtEl>
                                          <p:spTgt spid="163"/>
                                        </p:tgtEl>
                                      </p:cBhvr>
                                    </p:animEffect>
                                  </p:childTnLst>
                                </p:cTn>
                              </p:par>
                              <p:par>
                                <p:cTn id="66" presetID="10" presetClass="entr" presetSubtype="0" fill="hold" nodeType="withEffect">
                                  <p:stCondLst>
                                    <p:cond delay="2000"/>
                                  </p:stCondLst>
                                  <p:childTnLst>
                                    <p:set>
                                      <p:cBhvr>
                                        <p:cTn id="67" dur="1" fill="hold">
                                          <p:stCondLst>
                                            <p:cond delay="0"/>
                                          </p:stCondLst>
                                        </p:cTn>
                                        <p:tgtEl>
                                          <p:spTgt spid="164"/>
                                        </p:tgtEl>
                                        <p:attrNameLst>
                                          <p:attrName>style.visibility</p:attrName>
                                        </p:attrNameLst>
                                      </p:cBhvr>
                                      <p:to>
                                        <p:strVal val="visible"/>
                                      </p:to>
                                    </p:set>
                                    <p:animEffect transition="in" filter="fade">
                                      <p:cBhvr>
                                        <p:cTn id="68" dur="500"/>
                                        <p:tgtEl>
                                          <p:spTgt spid="164"/>
                                        </p:tgtEl>
                                      </p:cBhvr>
                                    </p:animEffect>
                                  </p:childTnLst>
                                </p:cTn>
                              </p:par>
                              <p:par>
                                <p:cTn id="69" presetID="10" presetClass="entr" presetSubtype="0" fill="hold" grpId="0" nodeType="withEffect">
                                  <p:stCondLst>
                                    <p:cond delay="2500"/>
                                  </p:stCondLst>
                                  <p:childTnLst>
                                    <p:set>
                                      <p:cBhvr>
                                        <p:cTn id="70" dur="1" fill="hold">
                                          <p:stCondLst>
                                            <p:cond delay="0"/>
                                          </p:stCondLst>
                                        </p:cTn>
                                        <p:tgtEl>
                                          <p:spTgt spid="181"/>
                                        </p:tgtEl>
                                        <p:attrNameLst>
                                          <p:attrName>style.visibility</p:attrName>
                                        </p:attrNameLst>
                                      </p:cBhvr>
                                      <p:to>
                                        <p:strVal val="visible"/>
                                      </p:to>
                                    </p:set>
                                    <p:animEffect transition="in" filter="fade">
                                      <p:cBhvr>
                                        <p:cTn id="71" dur="500"/>
                                        <p:tgtEl>
                                          <p:spTgt spid="181"/>
                                        </p:tgtEl>
                                      </p:cBhvr>
                                    </p:animEffect>
                                  </p:childTnLst>
                                </p:cTn>
                              </p:par>
                              <p:par>
                                <p:cTn id="72" presetID="10" presetClass="entr" presetSubtype="0" fill="hold" nodeType="withEffect">
                                  <p:stCondLst>
                                    <p:cond delay="2500"/>
                                  </p:stCondLst>
                                  <p:childTnLst>
                                    <p:set>
                                      <p:cBhvr>
                                        <p:cTn id="73" dur="1" fill="hold">
                                          <p:stCondLst>
                                            <p:cond delay="0"/>
                                          </p:stCondLst>
                                        </p:cTn>
                                        <p:tgtEl>
                                          <p:spTgt spid="150"/>
                                        </p:tgtEl>
                                        <p:attrNameLst>
                                          <p:attrName>style.visibility</p:attrName>
                                        </p:attrNameLst>
                                      </p:cBhvr>
                                      <p:to>
                                        <p:strVal val="visible"/>
                                      </p:to>
                                    </p:set>
                                    <p:animEffect transition="in" filter="fade">
                                      <p:cBhvr>
                                        <p:cTn id="74" dur="500"/>
                                        <p:tgtEl>
                                          <p:spTgt spid="150"/>
                                        </p:tgtEl>
                                      </p:cBhvr>
                                    </p:animEffect>
                                  </p:childTnLst>
                                </p:cTn>
                              </p:par>
                              <p:par>
                                <p:cTn id="75" presetID="10" presetClass="entr" presetSubtype="0" fill="hold" nodeType="withEffect">
                                  <p:stCondLst>
                                    <p:cond delay="2500"/>
                                  </p:stCondLst>
                                  <p:childTnLst>
                                    <p:set>
                                      <p:cBhvr>
                                        <p:cTn id="76" dur="1" fill="hold">
                                          <p:stCondLst>
                                            <p:cond delay="0"/>
                                          </p:stCondLst>
                                        </p:cTn>
                                        <p:tgtEl>
                                          <p:spTgt spid="165"/>
                                        </p:tgtEl>
                                        <p:attrNameLst>
                                          <p:attrName>style.visibility</p:attrName>
                                        </p:attrNameLst>
                                      </p:cBhvr>
                                      <p:to>
                                        <p:strVal val="visible"/>
                                      </p:to>
                                    </p:set>
                                    <p:animEffect transition="in" filter="fade">
                                      <p:cBhvr>
                                        <p:cTn id="77" dur="500"/>
                                        <p:tgtEl>
                                          <p:spTgt spid="165"/>
                                        </p:tgtEl>
                                      </p:cBhvr>
                                    </p:animEffect>
                                  </p:childTnLst>
                                </p:cTn>
                              </p:par>
                              <p:par>
                                <p:cTn id="78" presetID="10" presetClass="entr" presetSubtype="0" fill="hold" grpId="0" nodeType="withEffect">
                                  <p:stCondLst>
                                    <p:cond delay="2500"/>
                                  </p:stCondLst>
                                  <p:childTnLst>
                                    <p:set>
                                      <p:cBhvr>
                                        <p:cTn id="79" dur="1" fill="hold">
                                          <p:stCondLst>
                                            <p:cond delay="0"/>
                                          </p:stCondLst>
                                        </p:cTn>
                                        <p:tgtEl>
                                          <p:spTgt spid="166"/>
                                        </p:tgtEl>
                                        <p:attrNameLst>
                                          <p:attrName>style.visibility</p:attrName>
                                        </p:attrNameLst>
                                      </p:cBhvr>
                                      <p:to>
                                        <p:strVal val="visible"/>
                                      </p:to>
                                    </p:set>
                                    <p:animEffect transition="in" filter="fade">
                                      <p:cBhvr>
                                        <p:cTn id="80" dur="500"/>
                                        <p:tgtEl>
                                          <p:spTgt spid="166"/>
                                        </p:tgtEl>
                                      </p:cBhvr>
                                    </p:animEffect>
                                  </p:childTnLst>
                                </p:cTn>
                              </p:par>
                            </p:childTnLst>
                          </p:cTn>
                        </p:par>
                        <p:par>
                          <p:cTn id="81" fill="hold">
                            <p:stCondLst>
                              <p:cond delay="3000"/>
                            </p:stCondLst>
                            <p:childTnLst>
                              <p:par>
                                <p:cTn id="82" presetID="10" presetClass="entr" presetSubtype="0" fill="hold" nodeType="afterEffect">
                                  <p:stCondLst>
                                    <p:cond delay="0"/>
                                  </p:stCondLst>
                                  <p:childTnLst>
                                    <p:set>
                                      <p:cBhvr>
                                        <p:cTn id="83" dur="1" fill="hold">
                                          <p:stCondLst>
                                            <p:cond delay="0"/>
                                          </p:stCondLst>
                                        </p:cTn>
                                        <p:tgtEl>
                                          <p:spTgt spid="167"/>
                                        </p:tgtEl>
                                        <p:attrNameLst>
                                          <p:attrName>style.visibility</p:attrName>
                                        </p:attrNameLst>
                                      </p:cBhvr>
                                      <p:to>
                                        <p:strVal val="visible"/>
                                      </p:to>
                                    </p:set>
                                    <p:animEffect transition="in" filter="fade">
                                      <p:cBhvr>
                                        <p:cTn id="84" dur="500"/>
                                        <p:tgtEl>
                                          <p:spTgt spid="16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68"/>
                                        </p:tgtEl>
                                        <p:attrNameLst>
                                          <p:attrName>style.visibility</p:attrName>
                                        </p:attrNameLst>
                                      </p:cBhvr>
                                      <p:to>
                                        <p:strVal val="visible"/>
                                      </p:to>
                                    </p:set>
                                    <p:animEffect transition="in" filter="fade">
                                      <p:cBhvr>
                                        <p:cTn id="87" dur="500"/>
                                        <p:tgtEl>
                                          <p:spTgt spid="168"/>
                                        </p:tgtEl>
                                      </p:cBhvr>
                                    </p:animEffect>
                                  </p:childTnLst>
                                </p:cTn>
                              </p:par>
                            </p:childTnLst>
                          </p:cTn>
                        </p:par>
                        <p:par>
                          <p:cTn id="88" fill="hold">
                            <p:stCondLst>
                              <p:cond delay="3500"/>
                            </p:stCondLst>
                            <p:childTnLst>
                              <p:par>
                                <p:cTn id="89" presetID="10" presetClass="entr" presetSubtype="0" fill="hold" nodeType="afterEffect">
                                  <p:stCondLst>
                                    <p:cond delay="0"/>
                                  </p:stCondLst>
                                  <p:childTnLst>
                                    <p:set>
                                      <p:cBhvr>
                                        <p:cTn id="90" dur="1" fill="hold">
                                          <p:stCondLst>
                                            <p:cond delay="0"/>
                                          </p:stCondLst>
                                        </p:cTn>
                                        <p:tgtEl>
                                          <p:spTgt spid="149"/>
                                        </p:tgtEl>
                                        <p:attrNameLst>
                                          <p:attrName>style.visibility</p:attrName>
                                        </p:attrNameLst>
                                      </p:cBhvr>
                                      <p:to>
                                        <p:strVal val="visible"/>
                                      </p:to>
                                    </p:set>
                                    <p:animEffect transition="in" filter="fade">
                                      <p:cBhvr>
                                        <p:cTn id="91" dur="500"/>
                                        <p:tgtEl>
                                          <p:spTgt spid="1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2"/>
                                        </p:tgtEl>
                                        <p:attrNameLst>
                                          <p:attrName>style.visibility</p:attrName>
                                        </p:attrNameLst>
                                      </p:cBhvr>
                                      <p:to>
                                        <p:strVal val="visible"/>
                                      </p:to>
                                    </p:set>
                                    <p:animEffect transition="in" filter="fade">
                                      <p:cBhvr>
                                        <p:cTn id="94" dur="500"/>
                                        <p:tgtEl>
                                          <p:spTgt spid="182"/>
                                        </p:tgtEl>
                                      </p:cBhvr>
                                    </p:animEffect>
                                  </p:childTnLst>
                                </p:cTn>
                              </p:par>
                            </p:childTnLst>
                          </p:cTn>
                        </p:par>
                        <p:par>
                          <p:cTn id="95" fill="hold">
                            <p:stCondLst>
                              <p:cond delay="4000"/>
                            </p:stCondLst>
                            <p:childTnLst>
                              <p:par>
                                <p:cTn id="96" presetID="10" presetClass="entr" presetSubtype="0" fill="hold" nodeType="afterEffect">
                                  <p:stCondLst>
                                    <p:cond delay="0"/>
                                  </p:stCondLst>
                                  <p:childTnLst>
                                    <p:set>
                                      <p:cBhvr>
                                        <p:cTn id="97" dur="1" fill="hold">
                                          <p:stCondLst>
                                            <p:cond delay="0"/>
                                          </p:stCondLst>
                                        </p:cTn>
                                        <p:tgtEl>
                                          <p:spTgt spid="169"/>
                                        </p:tgtEl>
                                        <p:attrNameLst>
                                          <p:attrName>style.visibility</p:attrName>
                                        </p:attrNameLst>
                                      </p:cBhvr>
                                      <p:to>
                                        <p:strVal val="visible"/>
                                      </p:to>
                                    </p:set>
                                    <p:animEffect transition="in" filter="fade">
                                      <p:cBhvr>
                                        <p:cTn id="98" dur="500"/>
                                        <p:tgtEl>
                                          <p:spTgt spid="16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0"/>
                                        </p:tgtEl>
                                        <p:attrNameLst>
                                          <p:attrName>style.visibility</p:attrName>
                                        </p:attrNameLst>
                                      </p:cBhvr>
                                      <p:to>
                                        <p:strVal val="visible"/>
                                      </p:to>
                                    </p:set>
                                    <p:animEffect transition="in" filter="fade">
                                      <p:cBhvr>
                                        <p:cTn id="101" dur="500"/>
                                        <p:tgtEl>
                                          <p:spTgt spid="170"/>
                                        </p:tgtEl>
                                      </p:cBhvr>
                                    </p:animEffect>
                                  </p:childTnLst>
                                </p:cTn>
                              </p:par>
                            </p:childTnLst>
                          </p:cTn>
                        </p:par>
                        <p:par>
                          <p:cTn id="102" fill="hold">
                            <p:stCondLst>
                              <p:cond delay="4500"/>
                            </p:stCondLst>
                            <p:childTnLst>
                              <p:par>
                                <p:cTn id="103" presetID="10" presetClass="entr" presetSubtype="0" fill="hold" nodeType="afterEffect">
                                  <p:stCondLst>
                                    <p:cond delay="0"/>
                                  </p:stCondLst>
                                  <p:childTnLst>
                                    <p:set>
                                      <p:cBhvr>
                                        <p:cTn id="104" dur="1" fill="hold">
                                          <p:stCondLst>
                                            <p:cond delay="0"/>
                                          </p:stCondLst>
                                        </p:cTn>
                                        <p:tgtEl>
                                          <p:spTgt spid="171"/>
                                        </p:tgtEl>
                                        <p:attrNameLst>
                                          <p:attrName>style.visibility</p:attrName>
                                        </p:attrNameLst>
                                      </p:cBhvr>
                                      <p:to>
                                        <p:strVal val="visible"/>
                                      </p:to>
                                    </p:set>
                                    <p:animEffect transition="in" filter="fade">
                                      <p:cBhvr>
                                        <p:cTn id="105" dur="500"/>
                                        <p:tgtEl>
                                          <p:spTgt spid="171"/>
                                        </p:tgtEl>
                                      </p:cBhvr>
                                    </p:animEffect>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72"/>
                                        </p:tgtEl>
                                        <p:attrNameLst>
                                          <p:attrName>style.visibility</p:attrName>
                                        </p:attrNameLst>
                                      </p:cBhvr>
                                      <p:to>
                                        <p:strVal val="visible"/>
                                      </p:to>
                                    </p:set>
                                    <p:animEffect transition="in" filter="fade">
                                      <p:cBhvr>
                                        <p:cTn id="109" dur="500"/>
                                        <p:tgtEl>
                                          <p:spTgt spid="172"/>
                                        </p:tgtEl>
                                      </p:cBhvr>
                                    </p:animEffect>
                                  </p:childTnLst>
                                </p:cTn>
                              </p:par>
                            </p:childTnLst>
                          </p:cTn>
                        </p:par>
                        <p:par>
                          <p:cTn id="110" fill="hold">
                            <p:stCondLst>
                              <p:cond delay="5500"/>
                            </p:stCondLst>
                            <p:childTnLst>
                              <p:par>
                                <p:cTn id="111" presetID="10" presetClass="entr" presetSubtype="0" fill="hold" nodeType="afterEffect">
                                  <p:stCondLst>
                                    <p:cond delay="0"/>
                                  </p:stCondLst>
                                  <p:childTnLst>
                                    <p:set>
                                      <p:cBhvr>
                                        <p:cTn id="112" dur="1" fill="hold">
                                          <p:stCondLst>
                                            <p:cond delay="0"/>
                                          </p:stCondLst>
                                        </p:cTn>
                                        <p:tgtEl>
                                          <p:spTgt spid="151"/>
                                        </p:tgtEl>
                                        <p:attrNameLst>
                                          <p:attrName>style.visibility</p:attrName>
                                        </p:attrNameLst>
                                      </p:cBhvr>
                                      <p:to>
                                        <p:strVal val="visible"/>
                                      </p:to>
                                    </p:set>
                                    <p:animEffect transition="in" filter="fade">
                                      <p:cBhvr>
                                        <p:cTn id="113" dur="500"/>
                                        <p:tgtEl>
                                          <p:spTgt spid="15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80"/>
                                        </p:tgtEl>
                                        <p:attrNameLst>
                                          <p:attrName>style.visibility</p:attrName>
                                        </p:attrNameLst>
                                      </p:cBhvr>
                                      <p:to>
                                        <p:strVal val="visible"/>
                                      </p:to>
                                    </p:set>
                                    <p:animEffect transition="in" filter="fade">
                                      <p:cBhvr>
                                        <p:cTn id="116" dur="500"/>
                                        <p:tgtEl>
                                          <p:spTgt spid="180"/>
                                        </p:tgtEl>
                                      </p:cBhvr>
                                    </p:animEffect>
                                  </p:childTnLst>
                                </p:cTn>
                              </p:par>
                            </p:childTnLst>
                          </p:cTn>
                        </p:par>
                        <p:par>
                          <p:cTn id="117" fill="hold">
                            <p:stCondLst>
                              <p:cond delay="6000"/>
                            </p:stCondLst>
                            <p:childTnLst>
                              <p:par>
                                <p:cTn id="118" presetID="10" presetClass="entr" presetSubtype="0" fill="hold" nodeType="afterEffect">
                                  <p:stCondLst>
                                    <p:cond delay="0"/>
                                  </p:stCondLst>
                                  <p:childTnLst>
                                    <p:set>
                                      <p:cBhvr>
                                        <p:cTn id="119" dur="1" fill="hold">
                                          <p:stCondLst>
                                            <p:cond delay="0"/>
                                          </p:stCondLst>
                                        </p:cTn>
                                        <p:tgtEl>
                                          <p:spTgt spid="173"/>
                                        </p:tgtEl>
                                        <p:attrNameLst>
                                          <p:attrName>style.visibility</p:attrName>
                                        </p:attrNameLst>
                                      </p:cBhvr>
                                      <p:to>
                                        <p:strVal val="visible"/>
                                      </p:to>
                                    </p:set>
                                    <p:animEffect transition="in" filter="fade">
                                      <p:cBhvr>
                                        <p:cTn id="120" dur="500"/>
                                        <p:tgtEl>
                                          <p:spTgt spid="17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74"/>
                                        </p:tgtEl>
                                        <p:attrNameLst>
                                          <p:attrName>style.visibility</p:attrName>
                                        </p:attrNameLst>
                                      </p:cBhvr>
                                      <p:to>
                                        <p:strVal val="visible"/>
                                      </p:to>
                                    </p:set>
                                    <p:animEffect transition="in" filter="fade">
                                      <p:cBhvr>
                                        <p:cTn id="123" dur="500"/>
                                        <p:tgtEl>
                                          <p:spTgt spid="174"/>
                                        </p:tgtEl>
                                      </p:cBhvr>
                                    </p:animEffect>
                                  </p:childTnLst>
                                </p:cTn>
                              </p:par>
                            </p:childTnLst>
                          </p:cTn>
                        </p:par>
                        <p:par>
                          <p:cTn id="124" fill="hold">
                            <p:stCondLst>
                              <p:cond delay="6500"/>
                            </p:stCondLst>
                            <p:childTnLst>
                              <p:par>
                                <p:cTn id="125" presetID="10" presetClass="entr" presetSubtype="0" fill="hold" nodeType="afterEffect">
                                  <p:stCondLst>
                                    <p:cond delay="0"/>
                                  </p:stCondLst>
                                  <p:childTnLst>
                                    <p:set>
                                      <p:cBhvr>
                                        <p:cTn id="126" dur="1" fill="hold">
                                          <p:stCondLst>
                                            <p:cond delay="0"/>
                                          </p:stCondLst>
                                        </p:cTn>
                                        <p:tgtEl>
                                          <p:spTgt spid="175"/>
                                        </p:tgtEl>
                                        <p:attrNameLst>
                                          <p:attrName>style.visibility</p:attrName>
                                        </p:attrNameLst>
                                      </p:cBhvr>
                                      <p:to>
                                        <p:strVal val="visible"/>
                                      </p:to>
                                    </p:set>
                                    <p:animEffect transition="in" filter="fade">
                                      <p:cBhvr>
                                        <p:cTn id="127" dur="500"/>
                                        <p:tgtEl>
                                          <p:spTgt spid="17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79"/>
                                        </p:tgtEl>
                                        <p:attrNameLst>
                                          <p:attrName>style.visibility</p:attrName>
                                        </p:attrNameLst>
                                      </p:cBhvr>
                                      <p:to>
                                        <p:strVal val="visible"/>
                                      </p:to>
                                    </p:set>
                                    <p:animEffect transition="in" filter="fade">
                                      <p:cBhvr>
                                        <p:cTn id="130" dur="500"/>
                                        <p:tgtEl>
                                          <p:spTgt spid="179"/>
                                        </p:tgtEl>
                                      </p:cBhvr>
                                    </p:animEffect>
                                  </p:childTnLst>
                                </p:cTn>
                              </p:par>
                            </p:childTnLst>
                          </p:cTn>
                        </p:par>
                        <p:par>
                          <p:cTn id="131" fill="hold">
                            <p:stCondLst>
                              <p:cond delay="7000"/>
                            </p:stCondLst>
                            <p:childTnLst>
                              <p:par>
                                <p:cTn id="132" presetID="10" presetClass="entr" presetSubtype="0" fill="hold" nodeType="afterEffect">
                                  <p:stCondLst>
                                    <p:cond delay="0"/>
                                  </p:stCondLst>
                                  <p:childTnLst>
                                    <p:set>
                                      <p:cBhvr>
                                        <p:cTn id="133" dur="1" fill="hold">
                                          <p:stCondLst>
                                            <p:cond delay="0"/>
                                          </p:stCondLst>
                                        </p:cTn>
                                        <p:tgtEl>
                                          <p:spTgt spid="176"/>
                                        </p:tgtEl>
                                        <p:attrNameLst>
                                          <p:attrName>style.visibility</p:attrName>
                                        </p:attrNameLst>
                                      </p:cBhvr>
                                      <p:to>
                                        <p:strVal val="visible"/>
                                      </p:to>
                                    </p:set>
                                    <p:animEffect transition="in" filter="fade">
                                      <p:cBhvr>
                                        <p:cTn id="134" dur="500"/>
                                        <p:tgtEl>
                                          <p:spTgt spid="176"/>
                                        </p:tgtEl>
                                      </p:cBhvr>
                                    </p:animEffect>
                                  </p:childTnLst>
                                </p:cTn>
                              </p:par>
                            </p:childTnLst>
                          </p:cTn>
                        </p:par>
                        <p:par>
                          <p:cTn id="135" fill="hold">
                            <p:stCondLst>
                              <p:cond delay="7500"/>
                            </p:stCondLst>
                            <p:childTnLst>
                              <p:par>
                                <p:cTn id="136" presetID="10" presetClass="entr" presetSubtype="0" fill="hold" nodeType="afterEffect">
                                  <p:stCondLst>
                                    <p:cond delay="0"/>
                                  </p:stCondLst>
                                  <p:childTnLst>
                                    <p:set>
                                      <p:cBhvr>
                                        <p:cTn id="137" dur="1" fill="hold">
                                          <p:stCondLst>
                                            <p:cond delay="0"/>
                                          </p:stCondLst>
                                        </p:cTn>
                                        <p:tgtEl>
                                          <p:spTgt spid="177"/>
                                        </p:tgtEl>
                                        <p:attrNameLst>
                                          <p:attrName>style.visibility</p:attrName>
                                        </p:attrNameLst>
                                      </p:cBhvr>
                                      <p:to>
                                        <p:strVal val="visible"/>
                                      </p:to>
                                    </p:set>
                                    <p:animEffect transition="in" filter="fade">
                                      <p:cBhvr>
                                        <p:cTn id="138" dur="500"/>
                                        <p:tgtEl>
                                          <p:spTgt spid="177"/>
                                        </p:tgtEl>
                                      </p:cBhvr>
                                    </p:animEffect>
                                  </p:childTnLst>
                                </p:cTn>
                              </p:par>
                            </p:childTnLst>
                          </p:cTn>
                        </p:par>
                        <p:par>
                          <p:cTn id="139" fill="hold">
                            <p:stCondLst>
                              <p:cond delay="8000"/>
                            </p:stCondLst>
                            <p:childTnLst>
                              <p:par>
                                <p:cTn id="140" presetID="10" presetClass="entr" presetSubtype="0" fill="hold" nodeType="afterEffect">
                                  <p:stCondLst>
                                    <p:cond delay="0"/>
                                  </p:stCondLst>
                                  <p:childTnLst>
                                    <p:set>
                                      <p:cBhvr>
                                        <p:cTn id="141" dur="1" fill="hold">
                                          <p:stCondLst>
                                            <p:cond delay="0"/>
                                          </p:stCondLst>
                                        </p:cTn>
                                        <p:tgtEl>
                                          <p:spTgt spid="178"/>
                                        </p:tgtEl>
                                        <p:attrNameLst>
                                          <p:attrName>style.visibility</p:attrName>
                                        </p:attrNameLst>
                                      </p:cBhvr>
                                      <p:to>
                                        <p:strVal val="visible"/>
                                      </p:to>
                                    </p:set>
                                    <p:animEffect transition="in" filter="fade">
                                      <p:cBhvr>
                                        <p:cTn id="142" dur="500"/>
                                        <p:tgtEl>
                                          <p:spTgt spid="178"/>
                                        </p:tgtEl>
                                      </p:cBhvr>
                                    </p:animEffect>
                                  </p:childTnLst>
                                </p:cTn>
                              </p:par>
                            </p:childTnLst>
                          </p:cTn>
                        </p:par>
                        <p:par>
                          <p:cTn id="143" fill="hold">
                            <p:stCondLst>
                              <p:cond delay="8500"/>
                            </p:stCondLst>
                            <p:childTnLst>
                              <p:par>
                                <p:cTn id="144" presetID="10" presetClass="entr" presetSubtype="0" fill="hold" grpId="0" nodeType="afterEffect">
                                  <p:stCondLst>
                                    <p:cond delay="0"/>
                                  </p:stCondLst>
                                  <p:childTnLst>
                                    <p:set>
                                      <p:cBhvr>
                                        <p:cTn id="145" dur="1" fill="hold">
                                          <p:stCondLst>
                                            <p:cond delay="0"/>
                                          </p:stCondLst>
                                        </p:cTn>
                                        <p:tgtEl>
                                          <p:spTgt spid="184"/>
                                        </p:tgtEl>
                                        <p:attrNameLst>
                                          <p:attrName>style.visibility</p:attrName>
                                        </p:attrNameLst>
                                      </p:cBhvr>
                                      <p:to>
                                        <p:strVal val="visible"/>
                                      </p:to>
                                    </p:set>
                                    <p:animEffect transition="in" filter="fade">
                                      <p:cBhvr>
                                        <p:cTn id="146"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P spid="157" grpId="0" animBg="1"/>
      <p:bldP spid="160" grpId="0"/>
      <p:bldP spid="166" grpId="0" animBg="1"/>
      <p:bldP spid="168" grpId="0"/>
      <p:bldP spid="170" grpId="0" animBg="1"/>
      <p:bldP spid="174" grpId="0" animBg="1"/>
      <p:bldP spid="179" grpId="0"/>
      <p:bldP spid="180" grpId="0"/>
      <p:bldP spid="181" grpId="0"/>
      <p:bldP spid="182" grpId="0"/>
      <p:bldP spid="183" grpId="0"/>
      <p:bldP spid="184" grpId="0"/>
      <p:bldP spid="187" grpId="0"/>
      <p:bldP spid="18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Difficulties to Ideally Handle Concept Drift</a:t>
            </a:r>
          </a:p>
        </p:txBody>
      </p:sp>
      <p:sp>
        <p:nvSpPr>
          <p:cNvPr id="96" name="Content Placeholder 2"/>
          <p:cNvSpPr txBox="1">
            <a:spLocks/>
          </p:cNvSpPr>
          <p:nvPr/>
        </p:nvSpPr>
        <p:spPr>
          <a:xfrm>
            <a:off x="517366" y="1206203"/>
            <a:ext cx="8222971" cy="13444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Arial" panose="020B0604020202020204" pitchFamily="34" charset="0"/>
                <a:cs typeface="Arial" panose="020B0604020202020204" pitchFamily="34" charset="0"/>
              </a:rPr>
              <a:t>It is </a:t>
            </a:r>
            <a:r>
              <a:rPr lang="en-US" sz="1800" b="1" dirty="0">
                <a:solidFill>
                  <a:srgbClr val="C00000"/>
                </a:solidFill>
                <a:latin typeface="Arial" panose="020B0604020202020204" pitchFamily="34" charset="0"/>
                <a:cs typeface="Arial" panose="020B0604020202020204" pitchFamily="34" charset="0"/>
              </a:rPr>
              <a:t>Unknown </a:t>
            </a:r>
            <a:r>
              <a:rPr lang="en-US" sz="1800" dirty="0">
                <a:latin typeface="Arial" panose="020B0604020202020204" pitchFamily="34" charset="0"/>
                <a:cs typeface="Arial" panose="020B0604020202020204" pitchFamily="34" charset="0"/>
              </a:rPr>
              <a:t>in advance hat</a:t>
            </a:r>
          </a:p>
          <a:p>
            <a:pPr>
              <a:lnSpc>
                <a:spcPct val="100000"/>
              </a:lnSpc>
            </a:pPr>
            <a:r>
              <a:rPr lang="en-US" sz="1800" dirty="0">
                <a:latin typeface="Arial" panose="020B0604020202020204" pitchFamily="34" charset="0"/>
                <a:cs typeface="Arial" panose="020B0604020202020204" pitchFamily="34" charset="0"/>
              </a:rPr>
              <a:t>when the drift occurs (distribution changes)</a:t>
            </a:r>
          </a:p>
          <a:p>
            <a:pPr>
              <a:lnSpc>
                <a:spcPct val="100000"/>
              </a:lnSpc>
            </a:pPr>
            <a:r>
              <a:rPr lang="en-US" sz="1800" dirty="0">
                <a:latin typeface="Arial" panose="020B0604020202020204" pitchFamily="34" charset="0"/>
                <a:cs typeface="Arial" panose="020B0604020202020204" pitchFamily="34" charset="0"/>
              </a:rPr>
              <a:t>which data instances belongs to the same concept (population).</a:t>
            </a:r>
          </a:p>
        </p:txBody>
      </p:sp>
      <p:grpSp>
        <p:nvGrpSpPr>
          <p:cNvPr id="15" name="Group 14">
            <a:extLst>
              <a:ext uri="{FF2B5EF4-FFF2-40B4-BE49-F238E27FC236}">
                <a16:creationId xmlns:a16="http://schemas.microsoft.com/office/drawing/2014/main" id="{9C09879D-4AC3-4003-B011-115D24B0E4D5}"/>
              </a:ext>
            </a:extLst>
          </p:cNvPr>
          <p:cNvGrpSpPr/>
          <p:nvPr/>
        </p:nvGrpSpPr>
        <p:grpSpPr>
          <a:xfrm>
            <a:off x="1959223" y="2648210"/>
            <a:ext cx="6459476" cy="2140882"/>
            <a:chOff x="1754682" y="2648206"/>
            <a:chExt cx="6459476" cy="2140881"/>
          </a:xfrm>
        </p:grpSpPr>
        <p:grpSp>
          <p:nvGrpSpPr>
            <p:cNvPr id="8" name="Group 7">
              <a:extLst>
                <a:ext uri="{FF2B5EF4-FFF2-40B4-BE49-F238E27FC236}">
                  <a16:creationId xmlns:a16="http://schemas.microsoft.com/office/drawing/2014/main" id="{0EE17EC6-2ECB-4FC9-A4A0-06DC6BF120C1}"/>
                </a:ext>
              </a:extLst>
            </p:cNvPr>
            <p:cNvGrpSpPr/>
            <p:nvPr/>
          </p:nvGrpSpPr>
          <p:grpSpPr>
            <a:xfrm>
              <a:off x="1754682" y="2648206"/>
              <a:ext cx="6459476" cy="2140881"/>
              <a:chOff x="794094" y="2298032"/>
              <a:chExt cx="6459476" cy="2140881"/>
            </a:xfrm>
          </p:grpSpPr>
          <p:sp>
            <p:nvSpPr>
              <p:cNvPr id="236" name="Rectangle: Rounded Corners 235">
                <a:extLst>
                  <a:ext uri="{FF2B5EF4-FFF2-40B4-BE49-F238E27FC236}">
                    <a16:creationId xmlns:a16="http://schemas.microsoft.com/office/drawing/2014/main" id="{56E2984A-4786-4E37-8150-73A2CEB84AA2}"/>
                  </a:ext>
                </a:extLst>
              </p:cNvPr>
              <p:cNvSpPr/>
              <p:nvPr/>
            </p:nvSpPr>
            <p:spPr>
              <a:xfrm>
                <a:off x="814238" y="2298032"/>
                <a:ext cx="6439332" cy="2140880"/>
              </a:xfrm>
              <a:prstGeom prst="roundRect">
                <a:avLst>
                  <a:gd name="adj" fmla="val 8325"/>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C00000"/>
                  </a:solidFill>
                </a:endParaRPr>
              </a:p>
            </p:txBody>
          </p:sp>
          <p:grpSp>
            <p:nvGrpSpPr>
              <p:cNvPr id="190" name="Group 189">
                <a:extLst>
                  <a:ext uri="{FF2B5EF4-FFF2-40B4-BE49-F238E27FC236}">
                    <a16:creationId xmlns:a16="http://schemas.microsoft.com/office/drawing/2014/main" id="{39FB4D56-A445-44B8-8E58-86EE39C6895A}"/>
                  </a:ext>
                </a:extLst>
              </p:cNvPr>
              <p:cNvGrpSpPr/>
              <p:nvPr/>
            </p:nvGrpSpPr>
            <p:grpSpPr>
              <a:xfrm>
                <a:off x="1111184" y="2514194"/>
                <a:ext cx="5998241" cy="369332"/>
                <a:chOff x="846948" y="4441294"/>
                <a:chExt cx="5495146" cy="369332"/>
              </a:xfrm>
            </p:grpSpPr>
            <p:cxnSp>
              <p:nvCxnSpPr>
                <p:cNvPr id="191" name="Straight Arrow Connector 190">
                  <a:extLst>
                    <a:ext uri="{FF2B5EF4-FFF2-40B4-BE49-F238E27FC236}">
                      <a16:creationId xmlns:a16="http://schemas.microsoft.com/office/drawing/2014/main" id="{3768CE67-A500-4850-BDFA-A2E284891B6D}"/>
                    </a:ext>
                  </a:extLst>
                </p:cNvPr>
                <p:cNvCxnSpPr>
                  <a:cxnSpLocks/>
                </p:cNvCxnSpPr>
                <p:nvPr/>
              </p:nvCxnSpPr>
              <p:spPr>
                <a:xfrm>
                  <a:off x="846948" y="4796348"/>
                  <a:ext cx="5495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2" name="Rectangle 191">
                  <a:extLst>
                    <a:ext uri="{FF2B5EF4-FFF2-40B4-BE49-F238E27FC236}">
                      <a16:creationId xmlns:a16="http://schemas.microsoft.com/office/drawing/2014/main" id="{FB9F5F69-B00D-4F6C-90A4-57F16E685401}"/>
                    </a:ext>
                  </a:extLst>
                </p:cNvPr>
                <p:cNvSpPr/>
                <p:nvPr/>
              </p:nvSpPr>
              <p:spPr>
                <a:xfrm>
                  <a:off x="5744888" y="4441294"/>
                  <a:ext cx="562750" cy="369332"/>
                </a:xfrm>
                <a:prstGeom prst="rect">
                  <a:avLst/>
                </a:prstGeom>
              </p:spPr>
              <p:txBody>
                <a:bodyPr wrap="none">
                  <a:spAutoFit/>
                </a:bodyPr>
                <a:lstStyle/>
                <a:p>
                  <a:r>
                    <a:rPr lang="en-US" altLang="zh-CN" dirty="0">
                      <a:solidFill>
                        <a:prstClr val="black"/>
                      </a:solidFill>
                    </a:rPr>
                    <a:t>time</a:t>
                  </a:r>
                  <a:endParaRPr lang="en-US" dirty="0"/>
                </a:p>
              </p:txBody>
            </p:sp>
          </p:grpSp>
          <p:sp>
            <p:nvSpPr>
              <p:cNvPr id="193" name="Rectangle 192">
                <a:extLst>
                  <a:ext uri="{FF2B5EF4-FFF2-40B4-BE49-F238E27FC236}">
                    <a16:creationId xmlns:a16="http://schemas.microsoft.com/office/drawing/2014/main" id="{ABCB2D15-0E70-42B2-A59C-097032D83CC0}"/>
                  </a:ext>
                </a:extLst>
              </p:cNvPr>
              <p:cNvSpPr/>
              <p:nvPr/>
            </p:nvSpPr>
            <p:spPr>
              <a:xfrm>
                <a:off x="794094" y="2869248"/>
                <a:ext cx="343364" cy="369332"/>
              </a:xfrm>
              <a:prstGeom prst="rect">
                <a:avLst/>
              </a:prstGeom>
            </p:spPr>
            <p:txBody>
              <a:bodyPr wrap="none">
                <a:spAutoFit/>
              </a:bodyPr>
              <a:lstStyle/>
              <a:p>
                <a:r>
                  <a:rPr lang="en-US" altLang="zh-CN" dirty="0">
                    <a:solidFill>
                      <a:prstClr val="black"/>
                    </a:solidFill>
                  </a:rPr>
                  <a:t>…</a:t>
                </a:r>
                <a:endParaRPr lang="en-US" dirty="0"/>
              </a:p>
            </p:txBody>
          </p:sp>
          <p:grpSp>
            <p:nvGrpSpPr>
              <p:cNvPr id="194" name="Group 193">
                <a:extLst>
                  <a:ext uri="{FF2B5EF4-FFF2-40B4-BE49-F238E27FC236}">
                    <a16:creationId xmlns:a16="http://schemas.microsoft.com/office/drawing/2014/main" id="{1214BBEC-F568-4475-906C-DCC20C6A3FE1}"/>
                  </a:ext>
                </a:extLst>
              </p:cNvPr>
              <p:cNvGrpSpPr/>
              <p:nvPr/>
            </p:nvGrpSpPr>
            <p:grpSpPr>
              <a:xfrm>
                <a:off x="1269177" y="2945630"/>
                <a:ext cx="1511048" cy="1036294"/>
                <a:chOff x="1004941" y="4720330"/>
                <a:chExt cx="1511048" cy="1036294"/>
              </a:xfrm>
            </p:grpSpPr>
            <p:sp>
              <p:nvSpPr>
                <p:cNvPr id="195" name="Oval 194">
                  <a:extLst>
                    <a:ext uri="{FF2B5EF4-FFF2-40B4-BE49-F238E27FC236}">
                      <a16:creationId xmlns:a16="http://schemas.microsoft.com/office/drawing/2014/main" id="{46BB8A9A-FBA2-4688-9DF6-8356B912AE9B}"/>
                    </a:ext>
                  </a:extLst>
                </p:cNvPr>
                <p:cNvSpPr/>
                <p:nvPr/>
              </p:nvSpPr>
              <p:spPr>
                <a:xfrm>
                  <a:off x="1004941" y="472033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5AA7661F-8A24-4667-8BF9-A437B63BD563}"/>
                    </a:ext>
                  </a:extLst>
                </p:cNvPr>
                <p:cNvSpPr/>
                <p:nvPr/>
              </p:nvSpPr>
              <p:spPr>
                <a:xfrm>
                  <a:off x="1238735" y="472033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8B3401FE-43A8-405D-A0E4-DD9904DA4416}"/>
                    </a:ext>
                  </a:extLst>
                </p:cNvPr>
                <p:cNvSpPr/>
                <p:nvPr/>
              </p:nvSpPr>
              <p:spPr>
                <a:xfrm>
                  <a:off x="1940117" y="4720330"/>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6D38519E-DBDC-4F12-9B17-4994EB15E338}"/>
                    </a:ext>
                  </a:extLst>
                </p:cNvPr>
                <p:cNvSpPr/>
                <p:nvPr/>
              </p:nvSpPr>
              <p:spPr>
                <a:xfrm>
                  <a:off x="1472529" y="4720330"/>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4098AB10-A4BE-4EFD-BF4F-2ED6C92932CC}"/>
                    </a:ext>
                  </a:extLst>
                </p:cNvPr>
                <p:cNvSpPr/>
                <p:nvPr/>
              </p:nvSpPr>
              <p:spPr>
                <a:xfrm>
                  <a:off x="2173911" y="4720330"/>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4F00ED94-B2B3-4FC3-A413-CEF2233DF493}"/>
                    </a:ext>
                  </a:extLst>
                </p:cNvPr>
                <p:cNvSpPr/>
                <p:nvPr/>
              </p:nvSpPr>
              <p:spPr>
                <a:xfrm>
                  <a:off x="2407705" y="472033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746A58D5-A511-4580-A9FC-E853F4156DC6}"/>
                    </a:ext>
                  </a:extLst>
                </p:cNvPr>
                <p:cNvSpPr/>
                <p:nvPr/>
              </p:nvSpPr>
              <p:spPr>
                <a:xfrm>
                  <a:off x="1706323" y="472033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Arrow Connector 201">
                  <a:extLst>
                    <a:ext uri="{FF2B5EF4-FFF2-40B4-BE49-F238E27FC236}">
                      <a16:creationId xmlns:a16="http://schemas.microsoft.com/office/drawing/2014/main" id="{B0EAEEBA-0BC4-45B0-878C-3A36D8E0CECC}"/>
                    </a:ext>
                  </a:extLst>
                </p:cNvPr>
                <p:cNvCxnSpPr/>
                <p:nvPr/>
              </p:nvCxnSpPr>
              <p:spPr>
                <a:xfrm>
                  <a:off x="1703368" y="4924425"/>
                  <a:ext cx="0" cy="237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3" name="Rectangle 202">
                  <a:extLst>
                    <a:ext uri="{FF2B5EF4-FFF2-40B4-BE49-F238E27FC236}">
                      <a16:creationId xmlns:a16="http://schemas.microsoft.com/office/drawing/2014/main" id="{17FC5EDB-310B-455A-BE3B-BE874037F9CB}"/>
                    </a:ext>
                  </a:extLst>
                </p:cNvPr>
                <p:cNvSpPr/>
                <p:nvPr/>
              </p:nvSpPr>
              <p:spPr>
                <a:xfrm>
                  <a:off x="1030894" y="5110294"/>
                  <a:ext cx="1368965" cy="646330"/>
                </a:xfrm>
                <a:prstGeom prst="rect">
                  <a:avLst/>
                </a:prstGeom>
              </p:spPr>
              <p:txBody>
                <a:bodyPr wrap="none">
                  <a:spAutoFit/>
                </a:bodyPr>
                <a:lstStyle/>
                <a:p>
                  <a:r>
                    <a:rPr lang="en-US" dirty="0"/>
                    <a:t>A sample of</a:t>
                  </a:r>
                </a:p>
                <a:p>
                  <a:r>
                    <a:rPr lang="en-US" dirty="0"/>
                    <a:t>Population 1</a:t>
                  </a:r>
                </a:p>
              </p:txBody>
            </p:sp>
          </p:grpSp>
          <p:grpSp>
            <p:nvGrpSpPr>
              <p:cNvPr id="204" name="Group 203">
                <a:extLst>
                  <a:ext uri="{FF2B5EF4-FFF2-40B4-BE49-F238E27FC236}">
                    <a16:creationId xmlns:a16="http://schemas.microsoft.com/office/drawing/2014/main" id="{498C7A6F-8514-48EB-A623-8905AC7D974F}"/>
                  </a:ext>
                </a:extLst>
              </p:cNvPr>
              <p:cNvGrpSpPr/>
              <p:nvPr/>
            </p:nvGrpSpPr>
            <p:grpSpPr>
              <a:xfrm>
                <a:off x="3182465" y="3279005"/>
                <a:ext cx="1978636" cy="813998"/>
                <a:chOff x="2641499" y="5053705"/>
                <a:chExt cx="1978636" cy="813998"/>
              </a:xfrm>
            </p:grpSpPr>
            <p:sp>
              <p:nvSpPr>
                <p:cNvPr id="205" name="Oval 204">
                  <a:extLst>
                    <a:ext uri="{FF2B5EF4-FFF2-40B4-BE49-F238E27FC236}">
                      <a16:creationId xmlns:a16="http://schemas.microsoft.com/office/drawing/2014/main" id="{F71887BF-61BF-4B95-BB0E-3CAFFFF2D1FA}"/>
                    </a:ext>
                  </a:extLst>
                </p:cNvPr>
                <p:cNvSpPr/>
                <p:nvPr/>
              </p:nvSpPr>
              <p:spPr>
                <a:xfrm>
                  <a:off x="2875293" y="505370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00168C6A-2733-43E0-B8B4-B3D91004BF22}"/>
                    </a:ext>
                  </a:extLst>
                </p:cNvPr>
                <p:cNvSpPr/>
                <p:nvPr/>
              </p:nvSpPr>
              <p:spPr>
                <a:xfrm>
                  <a:off x="3342881" y="5053705"/>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9130E0B3-080D-4DA9-8A85-FF98FF89A435}"/>
                    </a:ext>
                  </a:extLst>
                </p:cNvPr>
                <p:cNvSpPr/>
                <p:nvPr/>
              </p:nvSpPr>
              <p:spPr>
                <a:xfrm>
                  <a:off x="3810469" y="505370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4827E4E-DF8C-4D15-9CBF-B407F6E6C631}"/>
                    </a:ext>
                  </a:extLst>
                </p:cNvPr>
                <p:cNvSpPr/>
                <p:nvPr/>
              </p:nvSpPr>
              <p:spPr>
                <a:xfrm>
                  <a:off x="4278057" y="5053705"/>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CBEF91D4-217A-422A-B5DA-0A0ED38333A0}"/>
                    </a:ext>
                  </a:extLst>
                </p:cNvPr>
                <p:cNvSpPr/>
                <p:nvPr/>
              </p:nvSpPr>
              <p:spPr>
                <a:xfrm>
                  <a:off x="2641499" y="505370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ECC60E50-3B84-4950-86CE-A5ADE18BB90D}"/>
                    </a:ext>
                  </a:extLst>
                </p:cNvPr>
                <p:cNvSpPr/>
                <p:nvPr/>
              </p:nvSpPr>
              <p:spPr>
                <a:xfrm>
                  <a:off x="4511851" y="505370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FD11C998-4461-4873-909F-C71CE9D920D2}"/>
                    </a:ext>
                  </a:extLst>
                </p:cNvPr>
                <p:cNvSpPr/>
                <p:nvPr/>
              </p:nvSpPr>
              <p:spPr>
                <a:xfrm>
                  <a:off x="3109087" y="505370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6CF52F88-2C85-4188-B8A2-6A89E982B6E5}"/>
                    </a:ext>
                  </a:extLst>
                </p:cNvPr>
                <p:cNvSpPr/>
                <p:nvPr/>
              </p:nvSpPr>
              <p:spPr>
                <a:xfrm>
                  <a:off x="3576675" y="505370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99BB4C0-51DD-4D1C-B856-C062BDFD4A40}"/>
                    </a:ext>
                  </a:extLst>
                </p:cNvPr>
                <p:cNvSpPr/>
                <p:nvPr/>
              </p:nvSpPr>
              <p:spPr>
                <a:xfrm>
                  <a:off x="4044263" y="5053705"/>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Arrow Connector 213">
                  <a:extLst>
                    <a:ext uri="{FF2B5EF4-FFF2-40B4-BE49-F238E27FC236}">
                      <a16:creationId xmlns:a16="http://schemas.microsoft.com/office/drawing/2014/main" id="{64939321-34C1-4A7C-A573-1142C14AE06F}"/>
                    </a:ext>
                  </a:extLst>
                </p:cNvPr>
                <p:cNvCxnSpPr/>
                <p:nvPr/>
              </p:nvCxnSpPr>
              <p:spPr>
                <a:xfrm>
                  <a:off x="3629210" y="5272780"/>
                  <a:ext cx="0" cy="237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5" name="Rectangle 214">
                  <a:extLst>
                    <a:ext uri="{FF2B5EF4-FFF2-40B4-BE49-F238E27FC236}">
                      <a16:creationId xmlns:a16="http://schemas.microsoft.com/office/drawing/2014/main" id="{47FC04B2-C330-4B5D-80D7-1766A2B55382}"/>
                    </a:ext>
                  </a:extLst>
                </p:cNvPr>
                <p:cNvSpPr/>
                <p:nvPr/>
              </p:nvSpPr>
              <p:spPr>
                <a:xfrm>
                  <a:off x="2866715" y="5498371"/>
                  <a:ext cx="1502334" cy="369332"/>
                </a:xfrm>
                <a:prstGeom prst="rect">
                  <a:avLst/>
                </a:prstGeom>
              </p:spPr>
              <p:txBody>
                <a:bodyPr wrap="none">
                  <a:spAutoFit/>
                </a:bodyPr>
                <a:lstStyle/>
                <a:p>
                  <a:r>
                    <a:rPr lang="en-US" dirty="0"/>
                    <a:t>Population 2’s</a:t>
                  </a:r>
                </a:p>
              </p:txBody>
            </p:sp>
          </p:grpSp>
          <p:grpSp>
            <p:nvGrpSpPr>
              <p:cNvPr id="216" name="Group 215">
                <a:extLst>
                  <a:ext uri="{FF2B5EF4-FFF2-40B4-BE49-F238E27FC236}">
                    <a16:creationId xmlns:a16="http://schemas.microsoft.com/office/drawing/2014/main" id="{927CCE0D-0E32-47A0-B523-A6C6919121EE}"/>
                  </a:ext>
                </a:extLst>
              </p:cNvPr>
              <p:cNvGrpSpPr/>
              <p:nvPr/>
            </p:nvGrpSpPr>
            <p:grpSpPr>
              <a:xfrm>
                <a:off x="5270942" y="3669530"/>
                <a:ext cx="1502334" cy="769383"/>
                <a:chOff x="4477314" y="5444230"/>
                <a:chExt cx="1502334" cy="769383"/>
              </a:xfrm>
            </p:grpSpPr>
            <p:sp>
              <p:nvSpPr>
                <p:cNvPr id="217" name="Oval 216">
                  <a:extLst>
                    <a:ext uri="{FF2B5EF4-FFF2-40B4-BE49-F238E27FC236}">
                      <a16:creationId xmlns:a16="http://schemas.microsoft.com/office/drawing/2014/main" id="{6E8FC2C3-EC7A-4D1F-93C4-9E79CF357814}"/>
                    </a:ext>
                  </a:extLst>
                </p:cNvPr>
                <p:cNvSpPr/>
                <p:nvPr/>
              </p:nvSpPr>
              <p:spPr>
                <a:xfrm>
                  <a:off x="4979439" y="5444230"/>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78050272-17AF-40C9-9A5D-ED973D773ED4}"/>
                    </a:ext>
                  </a:extLst>
                </p:cNvPr>
                <p:cNvSpPr/>
                <p:nvPr/>
              </p:nvSpPr>
              <p:spPr>
                <a:xfrm>
                  <a:off x="5680821" y="5444230"/>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A132C61C-2432-4F71-B9A3-9EEDD55F2280}"/>
                    </a:ext>
                  </a:extLst>
                </p:cNvPr>
                <p:cNvSpPr/>
                <p:nvPr/>
              </p:nvSpPr>
              <p:spPr>
                <a:xfrm>
                  <a:off x="4745645" y="544423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8C873884-2336-4B9B-A6CD-87A2F9F60B43}"/>
                    </a:ext>
                  </a:extLst>
                </p:cNvPr>
                <p:cNvSpPr/>
                <p:nvPr/>
              </p:nvSpPr>
              <p:spPr>
                <a:xfrm>
                  <a:off x="5213233" y="5444230"/>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E2EA2F2-BED8-41AF-AF0F-29189A8003A2}"/>
                    </a:ext>
                  </a:extLst>
                </p:cNvPr>
                <p:cNvSpPr/>
                <p:nvPr/>
              </p:nvSpPr>
              <p:spPr>
                <a:xfrm>
                  <a:off x="5447027" y="5444230"/>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2" name="Straight Arrow Connector 221">
                  <a:extLst>
                    <a:ext uri="{FF2B5EF4-FFF2-40B4-BE49-F238E27FC236}">
                      <a16:creationId xmlns:a16="http://schemas.microsoft.com/office/drawing/2014/main" id="{9EDD32DD-C3E6-4BA0-B563-33BC3B230CC4}"/>
                    </a:ext>
                  </a:extLst>
                </p:cNvPr>
                <p:cNvCxnSpPr/>
                <p:nvPr/>
              </p:nvCxnSpPr>
              <p:spPr>
                <a:xfrm>
                  <a:off x="5211626" y="5660858"/>
                  <a:ext cx="0" cy="237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3" name="Rectangle 222">
                  <a:extLst>
                    <a:ext uri="{FF2B5EF4-FFF2-40B4-BE49-F238E27FC236}">
                      <a16:creationId xmlns:a16="http://schemas.microsoft.com/office/drawing/2014/main" id="{4FA00DA1-6216-4565-B827-DA5F23FF8FE0}"/>
                    </a:ext>
                  </a:extLst>
                </p:cNvPr>
                <p:cNvSpPr/>
                <p:nvPr/>
              </p:nvSpPr>
              <p:spPr>
                <a:xfrm>
                  <a:off x="4477314" y="5844281"/>
                  <a:ext cx="1502334" cy="369332"/>
                </a:xfrm>
                <a:prstGeom prst="rect">
                  <a:avLst/>
                </a:prstGeom>
              </p:spPr>
              <p:txBody>
                <a:bodyPr wrap="none">
                  <a:spAutoFit/>
                </a:bodyPr>
                <a:lstStyle/>
                <a:p>
                  <a:r>
                    <a:rPr lang="en-US" dirty="0"/>
                    <a:t>Population 3’s</a:t>
                  </a:r>
                </a:p>
              </p:txBody>
            </p:sp>
          </p:grpSp>
          <p:sp>
            <p:nvSpPr>
              <p:cNvPr id="235" name="Rectangle 234">
                <a:extLst>
                  <a:ext uri="{FF2B5EF4-FFF2-40B4-BE49-F238E27FC236}">
                    <a16:creationId xmlns:a16="http://schemas.microsoft.com/office/drawing/2014/main" id="{489FA1D5-74B5-42E0-8126-E67C14CF534A}"/>
                  </a:ext>
                </a:extLst>
              </p:cNvPr>
              <p:cNvSpPr/>
              <p:nvPr/>
            </p:nvSpPr>
            <p:spPr>
              <a:xfrm>
                <a:off x="6641171" y="3468333"/>
                <a:ext cx="343364" cy="369332"/>
              </a:xfrm>
              <a:prstGeom prst="rect">
                <a:avLst/>
              </a:prstGeom>
            </p:spPr>
            <p:txBody>
              <a:bodyPr wrap="none">
                <a:spAutoFit/>
              </a:bodyPr>
              <a:lstStyle/>
              <a:p>
                <a:r>
                  <a:rPr lang="en-US" altLang="zh-CN" dirty="0">
                    <a:solidFill>
                      <a:prstClr val="black"/>
                    </a:solidFill>
                  </a:rPr>
                  <a:t>…</a:t>
                </a:r>
                <a:endParaRPr lang="en-US" dirty="0"/>
              </a:p>
            </p:txBody>
          </p:sp>
        </p:grpSp>
        <p:cxnSp>
          <p:nvCxnSpPr>
            <p:cNvPr id="10" name="Straight Connector 9">
              <a:extLst>
                <a:ext uri="{FF2B5EF4-FFF2-40B4-BE49-F238E27FC236}">
                  <a16:creationId xmlns:a16="http://schemas.microsoft.com/office/drawing/2014/main" id="{D45C2F3C-B471-43C6-ACDA-A13B03C05964}"/>
                </a:ext>
              </a:extLst>
            </p:cNvPr>
            <p:cNvCxnSpPr>
              <a:cxnSpLocks/>
            </p:cNvCxnSpPr>
            <p:nvPr/>
          </p:nvCxnSpPr>
          <p:spPr>
            <a:xfrm>
              <a:off x="3980454" y="3049034"/>
              <a:ext cx="0" cy="746484"/>
            </a:xfrm>
            <a:prstGeom prst="line">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5" name="Straight Connector 284">
              <a:extLst>
                <a:ext uri="{FF2B5EF4-FFF2-40B4-BE49-F238E27FC236}">
                  <a16:creationId xmlns:a16="http://schemas.microsoft.com/office/drawing/2014/main" id="{875546CE-3D52-4F8C-9F84-E93818F27644}"/>
                </a:ext>
              </a:extLst>
            </p:cNvPr>
            <p:cNvCxnSpPr>
              <a:cxnSpLocks/>
            </p:cNvCxnSpPr>
            <p:nvPr/>
          </p:nvCxnSpPr>
          <p:spPr>
            <a:xfrm>
              <a:off x="6300353" y="3049034"/>
              <a:ext cx="0" cy="769472"/>
            </a:xfrm>
            <a:prstGeom prst="line">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C4ECF23F-9D73-407E-A72B-280E2ACDF115}"/>
                </a:ext>
              </a:extLst>
            </p:cNvPr>
            <p:cNvSpPr/>
            <p:nvPr/>
          </p:nvSpPr>
          <p:spPr>
            <a:xfrm>
              <a:off x="3686671" y="2740061"/>
              <a:ext cx="569387" cy="369332"/>
            </a:xfrm>
            <a:prstGeom prst="rect">
              <a:avLst/>
            </a:prstGeom>
          </p:spPr>
          <p:txBody>
            <a:bodyPr wrap="none">
              <a:spAutoFit/>
            </a:bodyPr>
            <a:lstStyle/>
            <a:p>
              <a:r>
                <a:rPr lang="en-US">
                  <a:latin typeface="Arial" panose="020B0604020202020204" pitchFamily="34" charset="0"/>
                  <a:cs typeface="Arial" panose="020B0604020202020204" pitchFamily="34" charset="0"/>
                </a:rPr>
                <a:t>drift</a:t>
              </a:r>
              <a:endParaRPr lang="en-US" dirty="0"/>
            </a:p>
          </p:txBody>
        </p:sp>
        <p:sp>
          <p:nvSpPr>
            <p:cNvPr id="14" name="Rectangle 13">
              <a:extLst>
                <a:ext uri="{FF2B5EF4-FFF2-40B4-BE49-F238E27FC236}">
                  <a16:creationId xmlns:a16="http://schemas.microsoft.com/office/drawing/2014/main" id="{DA09A33A-9C10-4E76-9746-AB9FB27C73BD}"/>
                </a:ext>
              </a:extLst>
            </p:cNvPr>
            <p:cNvSpPr/>
            <p:nvPr/>
          </p:nvSpPr>
          <p:spPr>
            <a:xfrm>
              <a:off x="6033700" y="2750462"/>
              <a:ext cx="569387"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drift</a:t>
              </a:r>
              <a:endParaRPr lang="en-US" dirty="0"/>
            </a:p>
          </p:txBody>
        </p:sp>
      </p:grpSp>
      <p:grpSp>
        <p:nvGrpSpPr>
          <p:cNvPr id="16" name="Group 15">
            <a:extLst>
              <a:ext uri="{FF2B5EF4-FFF2-40B4-BE49-F238E27FC236}">
                <a16:creationId xmlns:a16="http://schemas.microsoft.com/office/drawing/2014/main" id="{E26D68DB-3830-4129-827C-9EA6929887E2}"/>
              </a:ext>
            </a:extLst>
          </p:cNvPr>
          <p:cNvGrpSpPr/>
          <p:nvPr/>
        </p:nvGrpSpPr>
        <p:grpSpPr>
          <a:xfrm>
            <a:off x="1993131" y="5378610"/>
            <a:ext cx="6459476" cy="936859"/>
            <a:chOff x="1764754" y="5080852"/>
            <a:chExt cx="6459476" cy="936858"/>
          </a:xfrm>
        </p:grpSpPr>
        <p:sp>
          <p:nvSpPr>
            <p:cNvPr id="238" name="Rectangle: Rounded Corners 237">
              <a:extLst>
                <a:ext uri="{FF2B5EF4-FFF2-40B4-BE49-F238E27FC236}">
                  <a16:creationId xmlns:a16="http://schemas.microsoft.com/office/drawing/2014/main" id="{79E1A5C4-B51B-4131-82B7-2E1F4587BB57}"/>
                </a:ext>
              </a:extLst>
            </p:cNvPr>
            <p:cNvSpPr/>
            <p:nvPr/>
          </p:nvSpPr>
          <p:spPr>
            <a:xfrm>
              <a:off x="1764754" y="5080852"/>
              <a:ext cx="6459476" cy="936858"/>
            </a:xfrm>
            <a:prstGeom prst="roundRect">
              <a:avLst>
                <a:gd name="adj" fmla="val 8325"/>
              </a:avLst>
            </a:prstGeom>
            <a:solidFill>
              <a:schemeClr val="accent2">
                <a:lumMod val="20000"/>
                <a:lumOff val="8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C00000"/>
                </a:solidFill>
              </a:endParaRPr>
            </a:p>
          </p:txBody>
        </p:sp>
        <p:grpSp>
          <p:nvGrpSpPr>
            <p:cNvPr id="293" name="Group 292">
              <a:extLst>
                <a:ext uri="{FF2B5EF4-FFF2-40B4-BE49-F238E27FC236}">
                  <a16:creationId xmlns:a16="http://schemas.microsoft.com/office/drawing/2014/main" id="{7C5BD228-F468-4634-B472-6D45512B6EF1}"/>
                </a:ext>
              </a:extLst>
            </p:cNvPr>
            <p:cNvGrpSpPr/>
            <p:nvPr/>
          </p:nvGrpSpPr>
          <p:grpSpPr>
            <a:xfrm>
              <a:off x="2091916" y="5204281"/>
              <a:ext cx="5998241" cy="369331"/>
              <a:chOff x="846948" y="4441294"/>
              <a:chExt cx="5495146" cy="369331"/>
            </a:xfrm>
          </p:grpSpPr>
          <p:cxnSp>
            <p:nvCxnSpPr>
              <p:cNvPr id="326" name="Straight Arrow Connector 325">
                <a:extLst>
                  <a:ext uri="{FF2B5EF4-FFF2-40B4-BE49-F238E27FC236}">
                    <a16:creationId xmlns:a16="http://schemas.microsoft.com/office/drawing/2014/main" id="{5DA94DE6-8EB7-4DFB-B734-BC5A8729C00C}"/>
                  </a:ext>
                </a:extLst>
              </p:cNvPr>
              <p:cNvCxnSpPr>
                <a:cxnSpLocks/>
              </p:cNvCxnSpPr>
              <p:nvPr/>
            </p:nvCxnSpPr>
            <p:spPr>
              <a:xfrm>
                <a:off x="846948" y="4796348"/>
                <a:ext cx="5495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7" name="Rectangle 326">
                <a:extLst>
                  <a:ext uri="{FF2B5EF4-FFF2-40B4-BE49-F238E27FC236}">
                    <a16:creationId xmlns:a16="http://schemas.microsoft.com/office/drawing/2014/main" id="{4D6296CC-AC12-404B-BCE0-40B0C1AEA077}"/>
                  </a:ext>
                </a:extLst>
              </p:cNvPr>
              <p:cNvSpPr/>
              <p:nvPr/>
            </p:nvSpPr>
            <p:spPr>
              <a:xfrm>
                <a:off x="5744888" y="4441294"/>
                <a:ext cx="562750" cy="369331"/>
              </a:xfrm>
              <a:prstGeom prst="rect">
                <a:avLst/>
              </a:prstGeom>
            </p:spPr>
            <p:txBody>
              <a:bodyPr wrap="none">
                <a:spAutoFit/>
              </a:bodyPr>
              <a:lstStyle/>
              <a:p>
                <a:r>
                  <a:rPr lang="en-US" altLang="zh-CN" dirty="0">
                    <a:solidFill>
                      <a:prstClr val="black"/>
                    </a:solidFill>
                  </a:rPr>
                  <a:t>time</a:t>
                </a:r>
                <a:endParaRPr lang="en-US" dirty="0"/>
              </a:p>
            </p:txBody>
          </p:sp>
        </p:grpSp>
        <p:sp>
          <p:nvSpPr>
            <p:cNvPr id="294" name="Rectangle 293">
              <a:extLst>
                <a:ext uri="{FF2B5EF4-FFF2-40B4-BE49-F238E27FC236}">
                  <a16:creationId xmlns:a16="http://schemas.microsoft.com/office/drawing/2014/main" id="{97E680D5-3DBA-4338-9FFD-16B265C3B9CF}"/>
                </a:ext>
              </a:extLst>
            </p:cNvPr>
            <p:cNvSpPr/>
            <p:nvPr/>
          </p:nvSpPr>
          <p:spPr>
            <a:xfrm>
              <a:off x="1774826" y="5426986"/>
              <a:ext cx="343364" cy="369332"/>
            </a:xfrm>
            <a:prstGeom prst="rect">
              <a:avLst/>
            </a:prstGeom>
          </p:spPr>
          <p:txBody>
            <a:bodyPr wrap="none">
              <a:spAutoFit/>
            </a:bodyPr>
            <a:lstStyle/>
            <a:p>
              <a:r>
                <a:rPr lang="en-US" altLang="zh-CN" dirty="0">
                  <a:solidFill>
                    <a:prstClr val="black"/>
                  </a:solidFill>
                </a:rPr>
                <a:t>…</a:t>
              </a:r>
              <a:endParaRPr lang="en-US" dirty="0"/>
            </a:p>
          </p:txBody>
        </p:sp>
        <p:sp>
          <p:nvSpPr>
            <p:cNvPr id="317" name="Oval 316">
              <a:extLst>
                <a:ext uri="{FF2B5EF4-FFF2-40B4-BE49-F238E27FC236}">
                  <a16:creationId xmlns:a16="http://schemas.microsoft.com/office/drawing/2014/main" id="{1EA57F9B-C274-4E0A-B1D5-294D455F5EB1}"/>
                </a:ext>
              </a:extLst>
            </p:cNvPr>
            <p:cNvSpPr/>
            <p:nvPr/>
          </p:nvSpPr>
          <p:spPr>
            <a:xfrm>
              <a:off x="2249909"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AE7CE00F-380E-4CD7-BCED-2490C6525BB8}"/>
                </a:ext>
              </a:extLst>
            </p:cNvPr>
            <p:cNvSpPr/>
            <p:nvPr/>
          </p:nvSpPr>
          <p:spPr>
            <a:xfrm>
              <a:off x="2510173"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DC10B74B-05BE-4F5A-AB4E-25946BB9932C}"/>
                </a:ext>
              </a:extLst>
            </p:cNvPr>
            <p:cNvSpPr/>
            <p:nvPr/>
          </p:nvSpPr>
          <p:spPr>
            <a:xfrm>
              <a:off x="3290965" y="563571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0BC756BF-E417-4B3E-A14D-3D3685BD6BE2}"/>
                </a:ext>
              </a:extLst>
            </p:cNvPr>
            <p:cNvSpPr/>
            <p:nvPr/>
          </p:nvSpPr>
          <p:spPr>
            <a:xfrm>
              <a:off x="2770437" y="563571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8E99FC81-6705-4552-87F6-4B6C8097B20D}"/>
                </a:ext>
              </a:extLst>
            </p:cNvPr>
            <p:cNvSpPr/>
            <p:nvPr/>
          </p:nvSpPr>
          <p:spPr>
            <a:xfrm>
              <a:off x="3551229" y="563571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D6719BB0-A57C-4AA7-BF8C-42A353FF43AC}"/>
                </a:ext>
              </a:extLst>
            </p:cNvPr>
            <p:cNvSpPr/>
            <p:nvPr/>
          </p:nvSpPr>
          <p:spPr>
            <a:xfrm>
              <a:off x="3811493"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0137D311-721A-4395-B006-B9D702623DAB}"/>
                </a:ext>
              </a:extLst>
            </p:cNvPr>
            <p:cNvSpPr/>
            <p:nvPr/>
          </p:nvSpPr>
          <p:spPr>
            <a:xfrm>
              <a:off x="3030701"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CB58EA55-991C-4EF1-9906-D3D8E90D0E5C}"/>
                </a:ext>
              </a:extLst>
            </p:cNvPr>
            <p:cNvSpPr/>
            <p:nvPr/>
          </p:nvSpPr>
          <p:spPr>
            <a:xfrm>
              <a:off x="4332021"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E0E5EC6F-B4EE-4C4A-956B-6BCBDC18BA72}"/>
                </a:ext>
              </a:extLst>
            </p:cNvPr>
            <p:cNvSpPr/>
            <p:nvPr/>
          </p:nvSpPr>
          <p:spPr>
            <a:xfrm>
              <a:off x="4852549" y="563571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5F2677AF-5603-43F0-8483-72CC681EA051}"/>
                </a:ext>
              </a:extLst>
            </p:cNvPr>
            <p:cNvSpPr/>
            <p:nvPr/>
          </p:nvSpPr>
          <p:spPr>
            <a:xfrm>
              <a:off x="5373077"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EB4D3940-8A73-4957-A6AF-98B4A4389F84}"/>
                </a:ext>
              </a:extLst>
            </p:cNvPr>
            <p:cNvSpPr/>
            <p:nvPr/>
          </p:nvSpPr>
          <p:spPr>
            <a:xfrm>
              <a:off x="5893605" y="563571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14CA87B0-89FD-4487-9F9C-F71608CB955B}"/>
                </a:ext>
              </a:extLst>
            </p:cNvPr>
            <p:cNvSpPr/>
            <p:nvPr/>
          </p:nvSpPr>
          <p:spPr>
            <a:xfrm>
              <a:off x="4071757"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F60ED84D-005F-4AE4-AE51-FFACAEC4FAAC}"/>
                </a:ext>
              </a:extLst>
            </p:cNvPr>
            <p:cNvSpPr/>
            <p:nvPr/>
          </p:nvSpPr>
          <p:spPr>
            <a:xfrm>
              <a:off x="6153869"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B3AA98B3-81FD-4B9B-BE9F-EB1C8638881C}"/>
                </a:ext>
              </a:extLst>
            </p:cNvPr>
            <p:cNvSpPr/>
            <p:nvPr/>
          </p:nvSpPr>
          <p:spPr>
            <a:xfrm>
              <a:off x="4592285"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34EF9E0C-5F6E-44A6-96BE-D2AC104EBACF}"/>
                </a:ext>
              </a:extLst>
            </p:cNvPr>
            <p:cNvSpPr/>
            <p:nvPr/>
          </p:nvSpPr>
          <p:spPr>
            <a:xfrm>
              <a:off x="5112813"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D69DFE79-C1A1-4698-A4D1-8B74B0E21853}"/>
                </a:ext>
              </a:extLst>
            </p:cNvPr>
            <p:cNvSpPr/>
            <p:nvPr/>
          </p:nvSpPr>
          <p:spPr>
            <a:xfrm>
              <a:off x="5633341"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0D89ABD6-AC37-4D51-B6D6-4C884DCB0866}"/>
                </a:ext>
              </a:extLst>
            </p:cNvPr>
            <p:cNvSpPr/>
            <p:nvPr/>
          </p:nvSpPr>
          <p:spPr>
            <a:xfrm>
              <a:off x="6674397" y="563571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CF4D1827-3F25-47A5-8F16-3F7CD11DACAD}"/>
                </a:ext>
              </a:extLst>
            </p:cNvPr>
            <p:cNvSpPr/>
            <p:nvPr/>
          </p:nvSpPr>
          <p:spPr>
            <a:xfrm>
              <a:off x="7455181" y="563571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608610C4-187A-4B93-8A95-10F189F11ED1}"/>
                </a:ext>
              </a:extLst>
            </p:cNvPr>
            <p:cNvSpPr/>
            <p:nvPr/>
          </p:nvSpPr>
          <p:spPr>
            <a:xfrm>
              <a:off x="6414133"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357E0560-E3F3-4B08-B2A7-98E4CEFD5D91}"/>
                </a:ext>
              </a:extLst>
            </p:cNvPr>
            <p:cNvSpPr/>
            <p:nvPr/>
          </p:nvSpPr>
          <p:spPr>
            <a:xfrm>
              <a:off x="6934661" y="5635717"/>
              <a:ext cx="108284" cy="108284"/>
            </a:xfrm>
            <a:prstGeom prst="ellipse">
              <a:avLst/>
            </a:prstGeom>
            <a:solidFill>
              <a:srgbClr val="F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EADDBBF4-583C-477A-9EC1-7D1658312097}"/>
                </a:ext>
              </a:extLst>
            </p:cNvPr>
            <p:cNvSpPr/>
            <p:nvPr/>
          </p:nvSpPr>
          <p:spPr>
            <a:xfrm>
              <a:off x="7194925" y="5635717"/>
              <a:ext cx="108284" cy="10828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34313FE2-DFAF-490F-9F48-C74DC7E96FA5}"/>
                </a:ext>
              </a:extLst>
            </p:cNvPr>
            <p:cNvSpPr/>
            <p:nvPr/>
          </p:nvSpPr>
          <p:spPr>
            <a:xfrm>
              <a:off x="7621903" y="5436517"/>
              <a:ext cx="343364" cy="369332"/>
            </a:xfrm>
            <a:prstGeom prst="rect">
              <a:avLst/>
            </a:prstGeom>
          </p:spPr>
          <p:txBody>
            <a:bodyPr wrap="none">
              <a:spAutoFit/>
            </a:bodyPr>
            <a:lstStyle/>
            <a:p>
              <a:r>
                <a:rPr lang="en-US" altLang="zh-CN" dirty="0">
                  <a:solidFill>
                    <a:prstClr val="black"/>
                  </a:solidFill>
                </a:rPr>
                <a:t>…</a:t>
              </a:r>
              <a:endParaRPr lang="en-US" dirty="0"/>
            </a:p>
          </p:txBody>
        </p:sp>
      </p:grpSp>
      <p:cxnSp>
        <p:nvCxnSpPr>
          <p:cNvPr id="18" name="Connector: Elbow 17">
            <a:extLst>
              <a:ext uri="{FF2B5EF4-FFF2-40B4-BE49-F238E27FC236}">
                <a16:creationId xmlns:a16="http://schemas.microsoft.com/office/drawing/2014/main" id="{A552FB1B-37B3-4752-8F1A-1BD2ED295236}"/>
              </a:ext>
            </a:extLst>
          </p:cNvPr>
          <p:cNvCxnSpPr>
            <a:cxnSpLocks/>
          </p:cNvCxnSpPr>
          <p:nvPr/>
        </p:nvCxnSpPr>
        <p:spPr>
          <a:xfrm rot="10800000" flipH="1" flipV="1">
            <a:off x="1980078" y="2880567"/>
            <a:ext cx="12351" cy="2733297"/>
          </a:xfrm>
          <a:prstGeom prst="bentConnector3">
            <a:avLst>
              <a:gd name="adj1" fmla="val -10520687"/>
            </a:avLst>
          </a:prstGeom>
          <a:ln w="12700"/>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8CDB9473-0102-452C-85B0-391C91B3856E}"/>
              </a:ext>
            </a:extLst>
          </p:cNvPr>
          <p:cNvSpPr/>
          <p:nvPr/>
        </p:nvSpPr>
        <p:spPr>
          <a:xfrm>
            <a:off x="1066687" y="2515725"/>
            <a:ext cx="671979"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ideal</a:t>
            </a:r>
            <a:endParaRPr lang="en-US" dirty="0"/>
          </a:p>
        </p:txBody>
      </p:sp>
      <p:sp>
        <p:nvSpPr>
          <p:cNvPr id="328" name="Rectangle 327">
            <a:extLst>
              <a:ext uri="{FF2B5EF4-FFF2-40B4-BE49-F238E27FC236}">
                <a16:creationId xmlns:a16="http://schemas.microsoft.com/office/drawing/2014/main" id="{2F7675C0-E9A7-4530-9798-29BD131DB903}"/>
              </a:ext>
            </a:extLst>
          </p:cNvPr>
          <p:cNvSpPr/>
          <p:nvPr/>
        </p:nvSpPr>
        <p:spPr>
          <a:xfrm>
            <a:off x="989180" y="5244529"/>
            <a:ext cx="800219"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reality</a:t>
            </a:r>
            <a:endParaRPr lang="en-US" dirty="0"/>
          </a:p>
        </p:txBody>
      </p:sp>
      <p:sp>
        <p:nvSpPr>
          <p:cNvPr id="77" name="Rectangle 76">
            <a:extLst>
              <a:ext uri="{FF2B5EF4-FFF2-40B4-BE49-F238E27FC236}">
                <a16:creationId xmlns:a16="http://schemas.microsoft.com/office/drawing/2014/main" id="{A587F5D8-4B98-4FA0-908B-302F0B17A003}"/>
              </a:ext>
            </a:extLst>
          </p:cNvPr>
          <p:cNvSpPr/>
          <p:nvPr/>
        </p:nvSpPr>
        <p:spPr>
          <a:xfrm>
            <a:off x="0" y="6452571"/>
            <a:ext cx="9143999" cy="369332"/>
          </a:xfrm>
          <a:prstGeom prst="rect">
            <a:avLst/>
          </a:prstGeom>
        </p:spPr>
        <p:txBody>
          <a:bodyPr wrap="square">
            <a:spAutoFit/>
          </a:bodyPr>
          <a:lstStyle/>
          <a:p>
            <a:pPr marL="285750" indent="-285750">
              <a:buFont typeface="Arial" panose="020B0604020202020204" pitchFamily="34" charset="0"/>
              <a:buChar char="•"/>
            </a:pPr>
            <a:r>
              <a:rPr lang="en-AU" kern="0" dirty="0">
                <a:solidFill>
                  <a:prstClr val="white"/>
                </a:solidFill>
                <a:latin typeface="+mj-lt"/>
              </a:rPr>
              <a:t>Problem</a:t>
            </a:r>
            <a:r>
              <a:rPr lang="zh-CN" altLang="en-US" kern="0" dirty="0">
                <a:solidFill>
                  <a:prstClr val="white"/>
                </a:solidFill>
                <a:latin typeface="+mj-lt"/>
              </a:rPr>
              <a:t>→</a:t>
            </a:r>
            <a:r>
              <a:rPr lang="en-US" altLang="zh-CN" kern="0" dirty="0">
                <a:solidFill>
                  <a:prstClr val="white"/>
                </a:solidFill>
                <a:latin typeface="+mj-lt"/>
              </a:rPr>
              <a:t>Significance</a:t>
            </a:r>
            <a:endParaRPr lang="en-AU" kern="0" dirty="0">
              <a:solidFill>
                <a:prstClr val="white"/>
              </a:solidFill>
              <a:latin typeface="+mj-lt"/>
            </a:endParaRPr>
          </a:p>
        </p:txBody>
      </p:sp>
    </p:spTree>
    <p:extLst>
      <p:ext uri="{BB962C8B-B14F-4D97-AF65-F5344CB8AC3E}">
        <p14:creationId xmlns:p14="http://schemas.microsoft.com/office/powerpoint/2010/main" val="249930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8"/>
                                        </p:tgtEl>
                                        <p:attrNameLst>
                                          <p:attrName>style.visibility</p:attrName>
                                        </p:attrNameLst>
                                      </p:cBhvr>
                                      <p:to>
                                        <p:strVal val="visible"/>
                                      </p:to>
                                    </p:set>
                                    <p:animEffect transition="in" filter="fade">
                                      <p:cBhvr>
                                        <p:cTn id="10" dur="500"/>
                                        <p:tgtEl>
                                          <p:spTgt spid="328"/>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2003</TotalTime>
  <Words>2032</Words>
  <Application>Microsoft Office PowerPoint</Application>
  <PresentationFormat>On-screen Show (4:3)</PresentationFormat>
  <Paragraphs>298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Prediction Tasks</vt:lpstr>
      <vt:lpstr>Prediction by Machine Learning</vt:lpstr>
      <vt:lpstr>Data Streams with Evolving Data Distribution</vt:lpstr>
      <vt:lpstr>Example of Concept Drift</vt:lpstr>
      <vt:lpstr>Challenges of Concept Drift</vt:lpstr>
      <vt:lpstr>Invalid Prediction When Concept Drift Occurs</vt:lpstr>
      <vt:lpstr>The Ideal Solution to Handle Concept Drift</vt:lpstr>
      <vt:lpstr>Difficulties to Ideally Handle Concept Drift</vt:lpstr>
      <vt:lpstr>A Proposed Solution to Handle Concept Drift</vt:lpstr>
      <vt:lpstr>A Proposed Solution to Handle Concept Drift</vt:lpstr>
      <vt:lpstr>An Example of Prediction for Continuous Labels</vt:lpstr>
      <vt:lpstr>Experimental Results</vt:lpstr>
      <vt:lpstr>Experimental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Yiliao Song</dc:creator>
  <cp:lastModifiedBy>Yiliao Song</cp:lastModifiedBy>
  <cp:revision>179</cp:revision>
  <dcterms:created xsi:type="dcterms:W3CDTF">2019-03-18T12:01:57Z</dcterms:created>
  <dcterms:modified xsi:type="dcterms:W3CDTF">2019-03-27T08:02:23Z</dcterms:modified>
</cp:coreProperties>
</file>