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
  </p:notesMasterIdLst>
  <p:sldIdLst>
    <p:sldId id="256" r:id="rId2"/>
  </p:sldIdLst>
  <p:sldSz cx="45720000" cy="27432000"/>
  <p:notesSz cx="7004050" cy="92837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44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E0E3"/>
    <a:srgbClr val="003366"/>
    <a:srgbClr val="DDDDDD"/>
    <a:srgbClr val="336699"/>
    <a:srgbClr val="990033"/>
    <a:srgbClr val="640021"/>
    <a:srgbClr val="EAEAEA"/>
    <a:srgbClr val="003A74"/>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5232" autoAdjust="0"/>
  </p:normalViewPr>
  <p:slideViewPr>
    <p:cSldViewPr>
      <p:cViewPr>
        <p:scale>
          <a:sx n="20" d="100"/>
          <a:sy n="20" d="100"/>
        </p:scale>
        <p:origin x="139" y="96"/>
      </p:cViewPr>
      <p:guideLst>
        <p:guide orient="horz" pos="8640"/>
        <p:guide pos="144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5300" cy="465138"/>
          </a:xfrm>
          <a:prstGeom prst="rect">
            <a:avLst/>
          </a:prstGeom>
        </p:spPr>
        <p:txBody>
          <a:bodyPr vert="horz" lIns="91421" tIns="45710" rIns="91421" bIns="45710" rtlCol="0"/>
          <a:lstStyle>
            <a:lvl1pPr algn="l">
              <a:defRPr sz="1200"/>
            </a:lvl1pPr>
          </a:lstStyle>
          <a:p>
            <a:endParaRPr lang="zh-CN" altLang="en-US"/>
          </a:p>
        </p:txBody>
      </p:sp>
      <p:sp>
        <p:nvSpPr>
          <p:cNvPr id="3" name="Date Placeholder 2"/>
          <p:cNvSpPr>
            <a:spLocks noGrp="1"/>
          </p:cNvSpPr>
          <p:nvPr>
            <p:ph type="dt" idx="1"/>
          </p:nvPr>
        </p:nvSpPr>
        <p:spPr>
          <a:xfrm>
            <a:off x="3967163" y="1"/>
            <a:ext cx="3035300" cy="465138"/>
          </a:xfrm>
          <a:prstGeom prst="rect">
            <a:avLst/>
          </a:prstGeom>
        </p:spPr>
        <p:txBody>
          <a:bodyPr vert="horz" lIns="91421" tIns="45710" rIns="91421" bIns="45710" rtlCol="0"/>
          <a:lstStyle>
            <a:lvl1pPr algn="r">
              <a:defRPr sz="1200"/>
            </a:lvl1pPr>
          </a:lstStyle>
          <a:p>
            <a:fld id="{905FE201-3256-49E7-8400-39A6EAB02F4F}" type="datetimeFigureOut">
              <a:rPr lang="zh-CN" altLang="en-US" smtClean="0"/>
              <a:t>2019/3/26</a:t>
            </a:fld>
            <a:endParaRPr lang="zh-CN" altLang="en-US"/>
          </a:p>
        </p:txBody>
      </p:sp>
      <p:sp>
        <p:nvSpPr>
          <p:cNvPr id="4" name="Slide Image Placeholder 3"/>
          <p:cNvSpPr>
            <a:spLocks noGrp="1" noRot="1" noChangeAspect="1"/>
          </p:cNvSpPr>
          <p:nvPr>
            <p:ph type="sldImg" idx="2"/>
          </p:nvPr>
        </p:nvSpPr>
        <p:spPr>
          <a:xfrm>
            <a:off x="890588" y="1160463"/>
            <a:ext cx="5222875" cy="3133725"/>
          </a:xfrm>
          <a:prstGeom prst="rect">
            <a:avLst/>
          </a:prstGeom>
          <a:noFill/>
          <a:ln w="12700">
            <a:solidFill>
              <a:prstClr val="black"/>
            </a:solidFill>
          </a:ln>
        </p:spPr>
        <p:txBody>
          <a:bodyPr vert="horz" lIns="91421" tIns="45710" rIns="91421" bIns="45710" rtlCol="0" anchor="ctr"/>
          <a:lstStyle/>
          <a:p>
            <a:endParaRPr lang="zh-CN" altLang="en-US"/>
          </a:p>
        </p:txBody>
      </p:sp>
      <p:sp>
        <p:nvSpPr>
          <p:cNvPr id="5" name="Notes Placeholder 4"/>
          <p:cNvSpPr>
            <a:spLocks noGrp="1"/>
          </p:cNvSpPr>
          <p:nvPr>
            <p:ph type="body" sz="quarter" idx="3"/>
          </p:nvPr>
        </p:nvSpPr>
        <p:spPr>
          <a:xfrm>
            <a:off x="700089" y="4467226"/>
            <a:ext cx="5603875" cy="3656013"/>
          </a:xfrm>
          <a:prstGeom prst="rect">
            <a:avLst/>
          </a:prstGeom>
        </p:spPr>
        <p:txBody>
          <a:bodyPr vert="horz" lIns="91421" tIns="45710" rIns="91421" bIns="4571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818563"/>
            <a:ext cx="3035300" cy="465137"/>
          </a:xfrm>
          <a:prstGeom prst="rect">
            <a:avLst/>
          </a:prstGeom>
        </p:spPr>
        <p:txBody>
          <a:bodyPr vert="horz" lIns="91421" tIns="45710" rIns="91421" bIns="4571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67163" y="8818563"/>
            <a:ext cx="3035300" cy="465137"/>
          </a:xfrm>
          <a:prstGeom prst="rect">
            <a:avLst/>
          </a:prstGeom>
        </p:spPr>
        <p:txBody>
          <a:bodyPr vert="horz" lIns="91421" tIns="45710" rIns="91421" bIns="45710" rtlCol="0" anchor="b"/>
          <a:lstStyle>
            <a:lvl1pPr algn="r">
              <a:defRPr sz="1200"/>
            </a:lvl1pPr>
          </a:lstStyle>
          <a:p>
            <a:fld id="{73F2084E-EDE8-4CD3-B163-2A66CEFCA90E}" type="slidenum">
              <a:rPr lang="zh-CN" altLang="en-US" smtClean="0"/>
              <a:t>‹#›</a:t>
            </a:fld>
            <a:endParaRPr lang="zh-CN" altLang="en-US"/>
          </a:p>
        </p:txBody>
      </p:sp>
    </p:spTree>
    <p:extLst>
      <p:ext uri="{BB962C8B-B14F-4D97-AF65-F5344CB8AC3E}">
        <p14:creationId xmlns:p14="http://schemas.microsoft.com/office/powerpoint/2010/main" val="413385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3F2084E-EDE8-4CD3-B163-2A66CEFCA90E}" type="slidenum">
              <a:rPr lang="zh-CN" altLang="en-US" smtClean="0"/>
              <a:t>1</a:t>
            </a:fld>
            <a:endParaRPr lang="zh-CN" altLang="en-US"/>
          </a:p>
        </p:txBody>
      </p:sp>
    </p:spTree>
    <p:extLst>
      <p:ext uri="{BB962C8B-B14F-4D97-AF65-F5344CB8AC3E}">
        <p14:creationId xmlns:p14="http://schemas.microsoft.com/office/powerpoint/2010/main" val="3206739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19480-C9AB-4C4A-8B2E-F9B954A9100D}"/>
              </a:ext>
            </a:extLst>
          </p:cNvPr>
          <p:cNvSpPr>
            <a:spLocks noGrp="1"/>
          </p:cNvSpPr>
          <p:nvPr>
            <p:ph type="ctrTitle"/>
          </p:nvPr>
        </p:nvSpPr>
        <p:spPr>
          <a:xfrm>
            <a:off x="5715000" y="4489450"/>
            <a:ext cx="34290000" cy="9550400"/>
          </a:xfrm>
          <a:prstGeom prst="rect">
            <a:avLst/>
          </a:prstGeo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D8F66627-33E0-4E0E-843F-32788292017C}"/>
              </a:ext>
            </a:extLst>
          </p:cNvPr>
          <p:cNvSpPr>
            <a:spLocks noGrp="1"/>
          </p:cNvSpPr>
          <p:nvPr>
            <p:ph type="subTitle" idx="1"/>
          </p:nvPr>
        </p:nvSpPr>
        <p:spPr>
          <a:xfrm>
            <a:off x="5715000" y="14408150"/>
            <a:ext cx="34290000" cy="662305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Tree>
    <p:extLst>
      <p:ext uri="{BB962C8B-B14F-4D97-AF65-F5344CB8AC3E}">
        <p14:creationId xmlns:p14="http://schemas.microsoft.com/office/powerpoint/2010/main" val="12326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84CD-4669-4BD0-B31D-E8BB3B6EA88B}"/>
              </a:ext>
            </a:extLst>
          </p:cNvPr>
          <p:cNvSpPr>
            <a:spLocks noGrp="1"/>
          </p:cNvSpPr>
          <p:nvPr>
            <p:ph type="title"/>
          </p:nvPr>
        </p:nvSpPr>
        <p:spPr>
          <a:xfrm>
            <a:off x="3143250" y="1460500"/>
            <a:ext cx="39433500" cy="5302250"/>
          </a:xfrm>
          <a:prstGeom prst="rect">
            <a:avLst/>
          </a:prstGeom>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2368A6A-1FDC-4530-8033-C8861F7DAD63}"/>
              </a:ext>
            </a:extLst>
          </p:cNvPr>
          <p:cNvSpPr>
            <a:spLocks noGrp="1"/>
          </p:cNvSpPr>
          <p:nvPr>
            <p:ph type="body" orient="vert" idx="1"/>
          </p:nvPr>
        </p:nvSpPr>
        <p:spPr>
          <a:xfrm>
            <a:off x="3143250" y="7302500"/>
            <a:ext cx="39433500" cy="17405350"/>
          </a:xfrm>
          <a:prstGeom prst="rect">
            <a:avLst/>
          </a:prstGeo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25767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926DE0-2006-43D9-BB4B-5035E519C917}"/>
              </a:ext>
            </a:extLst>
          </p:cNvPr>
          <p:cNvSpPr>
            <a:spLocks noGrp="1"/>
          </p:cNvSpPr>
          <p:nvPr>
            <p:ph type="title" orient="vert"/>
          </p:nvPr>
        </p:nvSpPr>
        <p:spPr>
          <a:xfrm>
            <a:off x="32718375" y="1460500"/>
            <a:ext cx="9858375" cy="23247350"/>
          </a:xfrm>
          <a:prstGeom prst="rect">
            <a:avLst/>
          </a:prstGeo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7F43B4D-6799-4C1C-A5AA-A70EC7316FFD}"/>
              </a:ext>
            </a:extLst>
          </p:cNvPr>
          <p:cNvSpPr>
            <a:spLocks noGrp="1"/>
          </p:cNvSpPr>
          <p:nvPr>
            <p:ph type="body" orient="vert" idx="1"/>
          </p:nvPr>
        </p:nvSpPr>
        <p:spPr>
          <a:xfrm>
            <a:off x="3143250" y="1460500"/>
            <a:ext cx="29422725" cy="23247350"/>
          </a:xfrm>
          <a:prstGeom prst="rect">
            <a:avLst/>
          </a:prstGeo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12950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19D9-AD2E-4E4F-9683-97FDA8CFBB03}"/>
              </a:ext>
            </a:extLst>
          </p:cNvPr>
          <p:cNvSpPr>
            <a:spLocks noGrp="1"/>
          </p:cNvSpPr>
          <p:nvPr>
            <p:ph type="title"/>
          </p:nvPr>
        </p:nvSpPr>
        <p:spPr>
          <a:xfrm>
            <a:off x="3143250" y="1460500"/>
            <a:ext cx="39433500" cy="5302250"/>
          </a:xfrm>
          <a:prstGeom prst="rect">
            <a:avLst/>
          </a:prstGeom>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C258F09-1B09-443B-BDB6-9C1938E343E9}"/>
              </a:ext>
            </a:extLst>
          </p:cNvPr>
          <p:cNvSpPr>
            <a:spLocks noGrp="1"/>
          </p:cNvSpPr>
          <p:nvPr>
            <p:ph idx="1"/>
          </p:nvPr>
        </p:nvSpPr>
        <p:spPr>
          <a:xfrm>
            <a:off x="3143250" y="7302500"/>
            <a:ext cx="39433500" cy="17405350"/>
          </a:xfrm>
          <a:prstGeom prst="rect">
            <a:avLst/>
          </a:prstGeo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879981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CA9E-A762-40E8-8E24-54F459E23BA8}"/>
              </a:ext>
            </a:extLst>
          </p:cNvPr>
          <p:cNvSpPr>
            <a:spLocks noGrp="1"/>
          </p:cNvSpPr>
          <p:nvPr>
            <p:ph type="title"/>
          </p:nvPr>
        </p:nvSpPr>
        <p:spPr>
          <a:xfrm>
            <a:off x="3119438" y="6838950"/>
            <a:ext cx="39433500" cy="11410950"/>
          </a:xfrm>
          <a:prstGeom prst="rect">
            <a:avLst/>
          </a:prstGeo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FC97C33-A4A5-4B6C-8C78-595D04FA4216}"/>
              </a:ext>
            </a:extLst>
          </p:cNvPr>
          <p:cNvSpPr>
            <a:spLocks noGrp="1"/>
          </p:cNvSpPr>
          <p:nvPr>
            <p:ph type="body" idx="1"/>
          </p:nvPr>
        </p:nvSpPr>
        <p:spPr>
          <a:xfrm>
            <a:off x="3119438" y="18357850"/>
            <a:ext cx="39433500" cy="600075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Edit Master text styles</a:t>
            </a:r>
          </a:p>
        </p:txBody>
      </p:sp>
    </p:spTree>
    <p:extLst>
      <p:ext uri="{BB962C8B-B14F-4D97-AF65-F5344CB8AC3E}">
        <p14:creationId xmlns:p14="http://schemas.microsoft.com/office/powerpoint/2010/main" val="183618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1BFA-A877-452F-BD45-AC828FD1661F}"/>
              </a:ext>
            </a:extLst>
          </p:cNvPr>
          <p:cNvSpPr>
            <a:spLocks noGrp="1"/>
          </p:cNvSpPr>
          <p:nvPr>
            <p:ph type="title"/>
          </p:nvPr>
        </p:nvSpPr>
        <p:spPr>
          <a:xfrm>
            <a:off x="3143250" y="1460500"/>
            <a:ext cx="39433500" cy="5302250"/>
          </a:xfrm>
          <a:prstGeom prst="rect">
            <a:avLst/>
          </a:prstGeom>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7B8AC51-3D19-4D06-AF85-C2029CDFF949}"/>
              </a:ext>
            </a:extLst>
          </p:cNvPr>
          <p:cNvSpPr>
            <a:spLocks noGrp="1"/>
          </p:cNvSpPr>
          <p:nvPr>
            <p:ph sz="half" idx="1"/>
          </p:nvPr>
        </p:nvSpPr>
        <p:spPr>
          <a:xfrm>
            <a:off x="3143250" y="7302500"/>
            <a:ext cx="19640550" cy="17405350"/>
          </a:xfrm>
          <a:prstGeom prst="rect">
            <a:avLst/>
          </a:prstGeo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5876A7E-9C5C-42D7-AFD3-D0993A7359D1}"/>
              </a:ext>
            </a:extLst>
          </p:cNvPr>
          <p:cNvSpPr>
            <a:spLocks noGrp="1"/>
          </p:cNvSpPr>
          <p:nvPr>
            <p:ph sz="half" idx="2"/>
          </p:nvPr>
        </p:nvSpPr>
        <p:spPr>
          <a:xfrm>
            <a:off x="22936200" y="7302500"/>
            <a:ext cx="19640550" cy="17405350"/>
          </a:xfrm>
          <a:prstGeom prst="rect">
            <a:avLst/>
          </a:prstGeo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413505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B92C-4428-4A13-BE6A-38FD5448FB78}"/>
              </a:ext>
            </a:extLst>
          </p:cNvPr>
          <p:cNvSpPr>
            <a:spLocks noGrp="1"/>
          </p:cNvSpPr>
          <p:nvPr>
            <p:ph type="title"/>
          </p:nvPr>
        </p:nvSpPr>
        <p:spPr>
          <a:xfrm>
            <a:off x="3149600" y="1460500"/>
            <a:ext cx="39433500" cy="5302250"/>
          </a:xfrm>
          <a:prstGeom prst="rect">
            <a:avLst/>
          </a:prstGeo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FB14A7B-864F-4290-8B69-8CB6EEA0821B}"/>
              </a:ext>
            </a:extLst>
          </p:cNvPr>
          <p:cNvSpPr>
            <a:spLocks noGrp="1"/>
          </p:cNvSpPr>
          <p:nvPr>
            <p:ph type="body" idx="1"/>
          </p:nvPr>
        </p:nvSpPr>
        <p:spPr>
          <a:xfrm>
            <a:off x="3149600" y="6724650"/>
            <a:ext cx="19342100" cy="32956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BC70816F-B597-4C5B-8D22-13D4A735061B}"/>
              </a:ext>
            </a:extLst>
          </p:cNvPr>
          <p:cNvSpPr>
            <a:spLocks noGrp="1"/>
          </p:cNvSpPr>
          <p:nvPr>
            <p:ph sz="half" idx="2"/>
          </p:nvPr>
        </p:nvSpPr>
        <p:spPr>
          <a:xfrm>
            <a:off x="3149600" y="10020300"/>
            <a:ext cx="19342100" cy="14738350"/>
          </a:xfrm>
          <a:prstGeom prst="rect">
            <a:avLst/>
          </a:prstGeo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1F501BC-408C-46CE-B789-65997136FCFD}"/>
              </a:ext>
            </a:extLst>
          </p:cNvPr>
          <p:cNvSpPr>
            <a:spLocks noGrp="1"/>
          </p:cNvSpPr>
          <p:nvPr>
            <p:ph type="body" sz="quarter" idx="3"/>
          </p:nvPr>
        </p:nvSpPr>
        <p:spPr>
          <a:xfrm>
            <a:off x="23145750" y="6724650"/>
            <a:ext cx="19437350" cy="32956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7F99113E-C0FB-454E-8A4D-E4920FB13E35}"/>
              </a:ext>
            </a:extLst>
          </p:cNvPr>
          <p:cNvSpPr>
            <a:spLocks noGrp="1"/>
          </p:cNvSpPr>
          <p:nvPr>
            <p:ph sz="quarter" idx="4"/>
          </p:nvPr>
        </p:nvSpPr>
        <p:spPr>
          <a:xfrm>
            <a:off x="23145750" y="10020300"/>
            <a:ext cx="19437350" cy="14738350"/>
          </a:xfrm>
          <a:prstGeom prst="rect">
            <a:avLst/>
          </a:prstGeo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14344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8CDD-DD3A-47AF-AB8C-89CF98A5BAF3}"/>
              </a:ext>
            </a:extLst>
          </p:cNvPr>
          <p:cNvSpPr>
            <a:spLocks noGrp="1"/>
          </p:cNvSpPr>
          <p:nvPr>
            <p:ph type="title"/>
          </p:nvPr>
        </p:nvSpPr>
        <p:spPr>
          <a:xfrm>
            <a:off x="3143250" y="1460500"/>
            <a:ext cx="39433500" cy="5302250"/>
          </a:xfrm>
          <a:prstGeom prst="rect">
            <a:avLst/>
          </a:prstGeom>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86759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8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9DB2-8725-4F85-94E5-959378AE8BA9}"/>
              </a:ext>
            </a:extLst>
          </p:cNvPr>
          <p:cNvSpPr>
            <a:spLocks noGrp="1"/>
          </p:cNvSpPr>
          <p:nvPr>
            <p:ph type="title"/>
          </p:nvPr>
        </p:nvSpPr>
        <p:spPr>
          <a:xfrm>
            <a:off x="3149600" y="1828800"/>
            <a:ext cx="14746288" cy="6400800"/>
          </a:xfrm>
          <a:prstGeom prst="rect">
            <a:avLst/>
          </a:prstGeo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1452E8F-14A9-4D40-B822-CB0020C6D62C}"/>
              </a:ext>
            </a:extLst>
          </p:cNvPr>
          <p:cNvSpPr>
            <a:spLocks noGrp="1"/>
          </p:cNvSpPr>
          <p:nvPr>
            <p:ph idx="1"/>
          </p:nvPr>
        </p:nvSpPr>
        <p:spPr>
          <a:xfrm>
            <a:off x="19437350" y="3949700"/>
            <a:ext cx="23145750" cy="194945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A4C5855F-D326-4DC8-96CF-E0A9FE5B970D}"/>
              </a:ext>
            </a:extLst>
          </p:cNvPr>
          <p:cNvSpPr>
            <a:spLocks noGrp="1"/>
          </p:cNvSpPr>
          <p:nvPr>
            <p:ph type="body" sz="half" idx="2"/>
          </p:nvPr>
        </p:nvSpPr>
        <p:spPr>
          <a:xfrm>
            <a:off x="3149600" y="8229600"/>
            <a:ext cx="14746288" cy="152463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Tree>
    <p:extLst>
      <p:ext uri="{BB962C8B-B14F-4D97-AF65-F5344CB8AC3E}">
        <p14:creationId xmlns:p14="http://schemas.microsoft.com/office/powerpoint/2010/main" val="297054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7F47-1209-45EE-8CF2-41D82D983B02}"/>
              </a:ext>
            </a:extLst>
          </p:cNvPr>
          <p:cNvSpPr>
            <a:spLocks noGrp="1"/>
          </p:cNvSpPr>
          <p:nvPr>
            <p:ph type="title"/>
          </p:nvPr>
        </p:nvSpPr>
        <p:spPr>
          <a:xfrm>
            <a:off x="3149600" y="1828800"/>
            <a:ext cx="14746288" cy="6400800"/>
          </a:xfrm>
          <a:prstGeom prst="rect">
            <a:avLst/>
          </a:prstGeo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A9D6615-C7E5-42AA-81D6-8F958D8C48FC}"/>
              </a:ext>
            </a:extLst>
          </p:cNvPr>
          <p:cNvSpPr>
            <a:spLocks noGrp="1"/>
          </p:cNvSpPr>
          <p:nvPr>
            <p:ph type="pic" idx="1"/>
          </p:nvPr>
        </p:nvSpPr>
        <p:spPr>
          <a:xfrm>
            <a:off x="19437350" y="3949700"/>
            <a:ext cx="23145750" cy="194945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a:extLst>
              <a:ext uri="{FF2B5EF4-FFF2-40B4-BE49-F238E27FC236}">
                <a16:creationId xmlns:a16="http://schemas.microsoft.com/office/drawing/2014/main" id="{DFCC01F2-68B2-41D6-8FC7-30D1D6D5A288}"/>
              </a:ext>
            </a:extLst>
          </p:cNvPr>
          <p:cNvSpPr>
            <a:spLocks noGrp="1"/>
          </p:cNvSpPr>
          <p:nvPr>
            <p:ph type="body" sz="half" idx="2"/>
          </p:nvPr>
        </p:nvSpPr>
        <p:spPr>
          <a:xfrm>
            <a:off x="3149600" y="8229600"/>
            <a:ext cx="14746288" cy="152463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Tree>
    <p:extLst>
      <p:ext uri="{BB962C8B-B14F-4D97-AF65-F5344CB8AC3E}">
        <p14:creationId xmlns:p14="http://schemas.microsoft.com/office/powerpoint/2010/main" val="233946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08BB22EC-ADBC-4451-8E31-F944A9AC9B3B}"/>
              </a:ext>
            </a:extLst>
          </p:cNvPr>
          <p:cNvSpPr>
            <a:spLocks noChangeArrowheads="1"/>
          </p:cNvSpPr>
          <p:nvPr userDrawn="1"/>
        </p:nvSpPr>
        <p:spPr bwMode="auto">
          <a:xfrm>
            <a:off x="0" y="4568825"/>
            <a:ext cx="7313613" cy="22853650"/>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228600" rIns="457200" bIns="457200"/>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endParaRPr lang="zh-CN" altLang="zh-CN" sz="4800">
              <a:latin typeface="Impact" panose="020B0806030902050204" pitchFamily="34" charset="0"/>
              <a:ea typeface="宋体" panose="02010600030101010101" pitchFamily="2" charset="-122"/>
            </a:endParaRPr>
          </a:p>
        </p:txBody>
      </p:sp>
      <p:sp>
        <p:nvSpPr>
          <p:cNvPr id="1027" name="Rectangle 8">
            <a:extLst>
              <a:ext uri="{FF2B5EF4-FFF2-40B4-BE49-F238E27FC236}">
                <a16:creationId xmlns:a16="http://schemas.microsoft.com/office/drawing/2014/main" id="{52C67AB4-4F19-4376-ACD9-E6A82F032FEB}"/>
              </a:ext>
            </a:extLst>
          </p:cNvPr>
          <p:cNvSpPr>
            <a:spLocks noChangeArrowheads="1"/>
          </p:cNvSpPr>
          <p:nvPr userDrawn="1"/>
        </p:nvSpPr>
        <p:spPr bwMode="auto">
          <a:xfrm>
            <a:off x="7312025" y="0"/>
            <a:ext cx="38392100" cy="4570413"/>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28" name="Rectangle 9">
            <a:extLst>
              <a:ext uri="{FF2B5EF4-FFF2-40B4-BE49-F238E27FC236}">
                <a16:creationId xmlns:a16="http://schemas.microsoft.com/office/drawing/2014/main" id="{8B65094A-C770-4CC3-A669-143248885DCA}"/>
              </a:ext>
            </a:extLst>
          </p:cNvPr>
          <p:cNvSpPr>
            <a:spLocks noChangeArrowheads="1"/>
          </p:cNvSpPr>
          <p:nvPr userDrawn="1"/>
        </p:nvSpPr>
        <p:spPr bwMode="auto">
          <a:xfrm>
            <a:off x="7312025" y="4568825"/>
            <a:ext cx="38392100" cy="22853650"/>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29" name="Line 11">
            <a:extLst>
              <a:ext uri="{FF2B5EF4-FFF2-40B4-BE49-F238E27FC236}">
                <a16:creationId xmlns:a16="http://schemas.microsoft.com/office/drawing/2014/main" id="{0D7D6C06-AEB4-4B41-8EBF-C9B996414382}"/>
              </a:ext>
            </a:extLst>
          </p:cNvPr>
          <p:cNvSpPr>
            <a:spLocks noChangeShapeType="1"/>
          </p:cNvSpPr>
          <p:nvPr userDrawn="1"/>
        </p:nvSpPr>
        <p:spPr bwMode="auto">
          <a:xfrm>
            <a:off x="7312025" y="0"/>
            <a:ext cx="0" cy="274240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Line 12">
            <a:extLst>
              <a:ext uri="{FF2B5EF4-FFF2-40B4-BE49-F238E27FC236}">
                <a16:creationId xmlns:a16="http://schemas.microsoft.com/office/drawing/2014/main" id="{A87084E4-DAF3-425F-981A-05EEB8430BAE}"/>
              </a:ext>
            </a:extLst>
          </p:cNvPr>
          <p:cNvSpPr>
            <a:spLocks noChangeShapeType="1"/>
          </p:cNvSpPr>
          <p:nvPr userDrawn="1"/>
        </p:nvSpPr>
        <p:spPr bwMode="auto">
          <a:xfrm>
            <a:off x="0" y="4572000"/>
            <a:ext cx="457057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Picture 15" descr="PosterTemplateCopyright">
            <a:extLst>
              <a:ext uri="{FF2B5EF4-FFF2-40B4-BE49-F238E27FC236}">
                <a16:creationId xmlns:a16="http://schemas.microsoft.com/office/drawing/2014/main" id="{C928E625-2EC4-42B4-BFC4-BB1B6758730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906588" y="26908125"/>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kern="12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panose="020B0604020202020204" pitchFamily="34" charset="0"/>
        </a:defRPr>
      </a:lvl2pPr>
      <a:lvl3pPr algn="ctr" defTabSz="4389438" rtl="0" eaLnBrk="0" fontAlgn="base" hangingPunct="0">
        <a:spcBef>
          <a:spcPct val="0"/>
        </a:spcBef>
        <a:spcAft>
          <a:spcPct val="0"/>
        </a:spcAft>
        <a:defRPr sz="21100">
          <a:solidFill>
            <a:schemeClr val="tx2"/>
          </a:solidFill>
          <a:latin typeface="Arial" panose="020B0604020202020204" pitchFamily="34" charset="0"/>
        </a:defRPr>
      </a:lvl3pPr>
      <a:lvl4pPr algn="ctr" defTabSz="4389438" rtl="0" eaLnBrk="0" fontAlgn="base" hangingPunct="0">
        <a:spcBef>
          <a:spcPct val="0"/>
        </a:spcBef>
        <a:spcAft>
          <a:spcPct val="0"/>
        </a:spcAft>
        <a:defRPr sz="21100">
          <a:solidFill>
            <a:schemeClr val="tx2"/>
          </a:solidFill>
          <a:latin typeface="Arial" panose="020B0604020202020204" pitchFamily="34" charset="0"/>
        </a:defRPr>
      </a:lvl4pPr>
      <a:lvl5pPr algn="ctr" defTabSz="4389438" rtl="0" eaLnBrk="0" fontAlgn="base" hangingPunct="0">
        <a:spcBef>
          <a:spcPct val="0"/>
        </a:spcBef>
        <a:spcAft>
          <a:spcPct val="0"/>
        </a:spcAft>
        <a:defRPr sz="21100">
          <a:solidFill>
            <a:schemeClr val="tx2"/>
          </a:solidFill>
          <a:latin typeface="Arial" panose="020B0604020202020204" pitchFamily="34" charset="0"/>
        </a:defRPr>
      </a:lvl5pPr>
      <a:lvl6pPr marL="457200" algn="ctr" defTabSz="4389438" rtl="0" fontAlgn="base">
        <a:spcBef>
          <a:spcPct val="0"/>
        </a:spcBef>
        <a:spcAft>
          <a:spcPct val="0"/>
        </a:spcAft>
        <a:defRPr sz="21100">
          <a:solidFill>
            <a:schemeClr val="tx2"/>
          </a:solidFill>
          <a:latin typeface="Arial" panose="020B0604020202020204" pitchFamily="34" charset="0"/>
        </a:defRPr>
      </a:lvl6pPr>
      <a:lvl7pPr marL="914400" algn="ctr" defTabSz="4389438" rtl="0" fontAlgn="base">
        <a:spcBef>
          <a:spcPct val="0"/>
        </a:spcBef>
        <a:spcAft>
          <a:spcPct val="0"/>
        </a:spcAft>
        <a:defRPr sz="21100">
          <a:solidFill>
            <a:schemeClr val="tx2"/>
          </a:solidFill>
          <a:latin typeface="Arial" panose="020B0604020202020204" pitchFamily="34" charset="0"/>
        </a:defRPr>
      </a:lvl7pPr>
      <a:lvl8pPr marL="1371600" algn="ctr" defTabSz="4389438" rtl="0" fontAlgn="base">
        <a:spcBef>
          <a:spcPct val="0"/>
        </a:spcBef>
        <a:spcAft>
          <a:spcPct val="0"/>
        </a:spcAft>
        <a:defRPr sz="21100">
          <a:solidFill>
            <a:schemeClr val="tx2"/>
          </a:solidFill>
          <a:latin typeface="Arial" panose="020B0604020202020204" pitchFamily="34" charset="0"/>
        </a:defRPr>
      </a:lvl8pPr>
      <a:lvl9pPr marL="1828800" algn="ctr" defTabSz="4389438" rtl="0" fontAlgn="base">
        <a:spcBef>
          <a:spcPct val="0"/>
        </a:spcBef>
        <a:spcAft>
          <a:spcPct val="0"/>
        </a:spcAft>
        <a:defRPr sz="21100">
          <a:solidFill>
            <a:schemeClr val="tx2"/>
          </a:solidFill>
          <a:latin typeface="Arial" panose="020B0604020202020204" pitchFamily="34" charset="0"/>
        </a:defRPr>
      </a:lvl9pPr>
    </p:titleStyle>
    <p:bodyStyle>
      <a:lvl1pPr marL="1646238" indent="-1646238" algn="l" defTabSz="4389438" rtl="0" eaLnBrk="0" fontAlgn="base" hangingPunct="0">
        <a:spcBef>
          <a:spcPct val="20000"/>
        </a:spcBef>
        <a:spcAft>
          <a:spcPct val="0"/>
        </a:spcAft>
        <a:buChar char="•"/>
        <a:defRPr sz="15400" kern="12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kern="1200">
          <a:solidFill>
            <a:schemeClr val="tx1"/>
          </a:solidFill>
          <a:latin typeface="+mn-lt"/>
          <a:ea typeface="+mn-ea"/>
          <a:cs typeface="+mn-cs"/>
        </a:defRPr>
      </a:lvl2pPr>
      <a:lvl3pPr marL="5486400" indent="-1096963" algn="l" defTabSz="4389438" rtl="0" eaLnBrk="0" fontAlgn="base" hangingPunct="0">
        <a:spcBef>
          <a:spcPct val="20000"/>
        </a:spcBef>
        <a:spcAft>
          <a:spcPct val="0"/>
        </a:spcAft>
        <a:buChar char="•"/>
        <a:defRPr sz="11500" kern="1200">
          <a:solidFill>
            <a:schemeClr val="tx1"/>
          </a:solidFill>
          <a:latin typeface="+mn-lt"/>
          <a:ea typeface="+mn-ea"/>
          <a:cs typeface="+mn-cs"/>
        </a:defRPr>
      </a:lvl3pPr>
      <a:lvl4pPr marL="7680325" indent="-1096963" algn="l" defTabSz="4389438" rtl="0" eaLnBrk="0" fontAlgn="base" hangingPunct="0">
        <a:spcBef>
          <a:spcPct val="20000"/>
        </a:spcBef>
        <a:spcAft>
          <a:spcPct val="0"/>
        </a:spcAft>
        <a:buChar char="–"/>
        <a:defRPr sz="9600" kern="1200">
          <a:solidFill>
            <a:schemeClr val="tx1"/>
          </a:solidFill>
          <a:latin typeface="+mn-lt"/>
          <a:ea typeface="+mn-ea"/>
          <a:cs typeface="+mn-cs"/>
        </a:defRPr>
      </a:lvl4pPr>
      <a:lvl5pPr marL="9875838" indent="-1096963" algn="l" defTabSz="4389438" rtl="0" eaLnBrk="0" fontAlgn="base" hangingPunct="0">
        <a:spcBef>
          <a:spcPct val="20000"/>
        </a:spcBef>
        <a:spcAft>
          <a:spcPct val="0"/>
        </a:spcAft>
        <a:buChar char="»"/>
        <a:defRPr sz="9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26" Type="http://schemas.openxmlformats.org/officeDocument/2006/relationships/image" Target="../media/image12.png"/><Relationship Id="rId72" Type="http://schemas.openxmlformats.org/officeDocument/2006/relationships/image" Target="../media/image28.png"/><Relationship Id="rId80" Type="http://schemas.openxmlformats.org/officeDocument/2006/relationships/image" Target="../media/image20.png"/><Relationship Id="rId3" Type="http://schemas.openxmlformats.org/officeDocument/2006/relationships/image" Target="../media/image2.png"/><Relationship Id="rId76" Type="http://schemas.openxmlformats.org/officeDocument/2006/relationships/image" Target="../media/image16.png"/><Relationship Id="rId7" Type="http://schemas.openxmlformats.org/officeDocument/2006/relationships/image" Target="../media/image3.jpeg"/><Relationship Id="rId25" Type="http://schemas.openxmlformats.org/officeDocument/2006/relationships/image" Target="../media/image11.png"/><Relationship Id="rId71" Type="http://schemas.openxmlformats.org/officeDocument/2006/relationships/image" Target="../media/image27.png"/><Relationship Id="rId2" Type="http://schemas.openxmlformats.org/officeDocument/2006/relationships/notesSlide" Target="../notesSlides/notesSlide1.xml"/><Relationship Id="rId70" Type="http://schemas.openxmlformats.org/officeDocument/2006/relationships/image" Target="../media/image110.png"/><Relationship Id="rId75"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24" Type="http://schemas.openxmlformats.org/officeDocument/2006/relationships/image" Target="../media/image10.png"/><Relationship Id="rId74" Type="http://schemas.openxmlformats.org/officeDocument/2006/relationships/image" Target="../media/image14.png"/><Relationship Id="rId79" Type="http://schemas.openxmlformats.org/officeDocument/2006/relationships/image" Target="../media/image19.png"/><Relationship Id="rId5" Type="http://schemas.openxmlformats.org/officeDocument/2006/relationships/image" Target="../media/image4.png"/><Relationship Id="rId23" Type="http://schemas.openxmlformats.org/officeDocument/2006/relationships/image" Target="../media/image9.png"/><Relationship Id="rId10" Type="http://schemas.openxmlformats.org/officeDocument/2006/relationships/image" Target="../media/image8.png"/><Relationship Id="rId73" Type="http://schemas.openxmlformats.org/officeDocument/2006/relationships/image" Target="../media/image29.png"/><Relationship Id="rId78" Type="http://schemas.openxmlformats.org/officeDocument/2006/relationships/image" Target="../media/image18.png"/><Relationship Id="rId81"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6.png"/><Relationship Id="rId22" Type="http://schemas.openxmlformats.org/officeDocument/2006/relationships/image" Target="../media/image80.png"/><Relationship Id="rId27" Type="http://schemas.openxmlformats.org/officeDocument/2006/relationships/image" Target="../media/image13.png"/><Relationship Id="rId7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23">
            <a:extLst>
              <a:ext uri="{FF2B5EF4-FFF2-40B4-BE49-F238E27FC236}">
                <a16:creationId xmlns:a16="http://schemas.microsoft.com/office/drawing/2014/main" id="{8D9FBC1F-105D-4B44-8DF3-50189704A654}"/>
              </a:ext>
            </a:extLst>
          </p:cNvPr>
          <p:cNvSpPr txBox="1">
            <a:spLocks noChangeArrowheads="1"/>
          </p:cNvSpPr>
          <p:nvPr/>
        </p:nvSpPr>
        <p:spPr bwMode="auto">
          <a:xfrm>
            <a:off x="7312025" y="2209800"/>
            <a:ext cx="383921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zh-CN" sz="4800" dirty="0">
                <a:solidFill>
                  <a:schemeClr val="bg1"/>
                </a:solidFill>
                <a:ea typeface="宋体" panose="02010600030101010101" pitchFamily="2" charset="-122"/>
              </a:rPr>
              <a:t>Hang Yu</a:t>
            </a:r>
          </a:p>
          <a:p>
            <a:pPr algn="ctr" eaLnBrk="1" hangingPunct="1"/>
            <a:endParaRPr lang="en-US" altLang="zh-CN" sz="4800" baseline="30000" dirty="0">
              <a:solidFill>
                <a:schemeClr val="bg1"/>
              </a:solidFill>
              <a:ea typeface="宋体" panose="02010600030101010101" pitchFamily="2" charset="-122"/>
            </a:endParaRPr>
          </a:p>
          <a:p>
            <a:pPr algn="ctr" eaLnBrk="1" hangingPunct="1"/>
            <a:r>
              <a:rPr lang="en-US" altLang="zh-CN" sz="4800" dirty="0">
                <a:solidFill>
                  <a:schemeClr val="bg1"/>
                </a:solidFill>
                <a:ea typeface="宋体" panose="02010600030101010101" pitchFamily="2" charset="-122"/>
              </a:rPr>
              <a:t>Centre for Artificial Intelligence, Faculty of Engineering and Information Technology, University of Technology Sydney</a:t>
            </a:r>
          </a:p>
        </p:txBody>
      </p:sp>
      <p:sp>
        <p:nvSpPr>
          <p:cNvPr id="2051" name="Text Box 130">
            <a:extLst>
              <a:ext uri="{FF2B5EF4-FFF2-40B4-BE49-F238E27FC236}">
                <a16:creationId xmlns:a16="http://schemas.microsoft.com/office/drawing/2014/main" id="{A328FA7C-2616-4C62-B199-4A3F32E5FC5A}"/>
              </a:ext>
            </a:extLst>
          </p:cNvPr>
          <p:cNvSpPr txBox="1">
            <a:spLocks noChangeArrowheads="1"/>
          </p:cNvSpPr>
          <p:nvPr/>
        </p:nvSpPr>
        <p:spPr bwMode="auto">
          <a:xfrm>
            <a:off x="8226425" y="4570413"/>
            <a:ext cx="9140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zh-CN" sz="4400">
                <a:solidFill>
                  <a:schemeClr val="bg1"/>
                </a:solidFill>
                <a:latin typeface="Impact" panose="020B0806030902050204" pitchFamily="34" charset="0"/>
                <a:ea typeface="宋体" panose="02010600030101010101" pitchFamily="2" charset="-122"/>
              </a:rPr>
              <a:t>INTRODUCTION</a:t>
            </a:r>
          </a:p>
        </p:txBody>
      </p:sp>
      <p:sp>
        <p:nvSpPr>
          <p:cNvPr id="2052" name="Text Box 131">
            <a:extLst>
              <a:ext uri="{FF2B5EF4-FFF2-40B4-BE49-F238E27FC236}">
                <a16:creationId xmlns:a16="http://schemas.microsoft.com/office/drawing/2014/main" id="{D5D3CD70-162E-4CED-9E90-A19768B7E4E9}"/>
              </a:ext>
            </a:extLst>
          </p:cNvPr>
          <p:cNvSpPr txBox="1">
            <a:spLocks noChangeArrowheads="1"/>
          </p:cNvSpPr>
          <p:nvPr/>
        </p:nvSpPr>
        <p:spPr bwMode="auto">
          <a:xfrm>
            <a:off x="8226425" y="15767050"/>
            <a:ext cx="9140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zh-CN" sz="4400">
                <a:solidFill>
                  <a:srgbClr val="FFFFFF"/>
                </a:solidFill>
                <a:latin typeface="Impact" panose="020B0806030902050204" pitchFamily="34" charset="0"/>
                <a:ea typeface="宋体" panose="02010600030101010101" pitchFamily="2" charset="-122"/>
              </a:rPr>
              <a:t>RESULTS</a:t>
            </a:r>
          </a:p>
        </p:txBody>
      </p:sp>
      <p:sp>
        <p:nvSpPr>
          <p:cNvPr id="2053" name="Text Box 133">
            <a:extLst>
              <a:ext uri="{FF2B5EF4-FFF2-40B4-BE49-F238E27FC236}">
                <a16:creationId xmlns:a16="http://schemas.microsoft.com/office/drawing/2014/main" id="{CF75D847-EE98-401F-BF1C-7A22416A8E02}"/>
              </a:ext>
            </a:extLst>
          </p:cNvPr>
          <p:cNvSpPr txBox="1">
            <a:spLocks noChangeArrowheads="1"/>
          </p:cNvSpPr>
          <p:nvPr/>
        </p:nvSpPr>
        <p:spPr bwMode="auto">
          <a:xfrm>
            <a:off x="35648900" y="15767050"/>
            <a:ext cx="9140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zh-CN" sz="4400">
                <a:solidFill>
                  <a:schemeClr val="bg1"/>
                </a:solidFill>
                <a:latin typeface="Impact" panose="020B0806030902050204" pitchFamily="34" charset="0"/>
                <a:ea typeface="宋体" panose="02010600030101010101" pitchFamily="2" charset="-122"/>
              </a:rPr>
              <a:t>CONCLUSIONS</a:t>
            </a:r>
          </a:p>
        </p:txBody>
      </p:sp>
      <p:sp>
        <p:nvSpPr>
          <p:cNvPr id="2054" name="Text Box 134">
            <a:extLst>
              <a:ext uri="{FF2B5EF4-FFF2-40B4-BE49-F238E27FC236}">
                <a16:creationId xmlns:a16="http://schemas.microsoft.com/office/drawing/2014/main" id="{40502AAF-AD76-4CA1-A624-09BD15CB4520}"/>
              </a:ext>
            </a:extLst>
          </p:cNvPr>
          <p:cNvSpPr txBox="1">
            <a:spLocks noChangeArrowheads="1"/>
          </p:cNvSpPr>
          <p:nvPr/>
        </p:nvSpPr>
        <p:spPr bwMode="auto">
          <a:xfrm>
            <a:off x="35648900" y="4570413"/>
            <a:ext cx="9140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zh-CN" sz="4400" dirty="0">
                <a:solidFill>
                  <a:srgbClr val="FFFFFF"/>
                </a:solidFill>
                <a:latin typeface="Impact" panose="020B0806030902050204" pitchFamily="34" charset="0"/>
                <a:ea typeface="宋体" panose="02010600030101010101" pitchFamily="2" charset="-122"/>
              </a:rPr>
              <a:t>LEARNING RULES OF HIRNN</a:t>
            </a:r>
          </a:p>
        </p:txBody>
      </p:sp>
      <p:sp>
        <p:nvSpPr>
          <p:cNvPr id="2055" name="Text Box 135">
            <a:extLst>
              <a:ext uri="{FF2B5EF4-FFF2-40B4-BE49-F238E27FC236}">
                <a16:creationId xmlns:a16="http://schemas.microsoft.com/office/drawing/2014/main" id="{763876C7-93FD-4412-ABF3-277E068F505A}"/>
              </a:ext>
            </a:extLst>
          </p:cNvPr>
          <p:cNvSpPr txBox="1">
            <a:spLocks noChangeArrowheads="1"/>
          </p:cNvSpPr>
          <p:nvPr/>
        </p:nvSpPr>
        <p:spPr bwMode="auto">
          <a:xfrm>
            <a:off x="18281650" y="4570413"/>
            <a:ext cx="77692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spcAft>
                <a:spcPts val="600"/>
              </a:spcAft>
            </a:pPr>
            <a:r>
              <a:rPr lang="en-US" altLang="zh-CN" sz="4400" dirty="0">
                <a:solidFill>
                  <a:srgbClr val="FFFFFF"/>
                </a:solidFill>
                <a:latin typeface="Impact" panose="020B0806030902050204" pitchFamily="34" charset="0"/>
                <a:ea typeface="宋体" panose="02010600030101010101" pitchFamily="2" charset="-122"/>
              </a:rPr>
              <a:t>PRELIMINARIES</a:t>
            </a:r>
          </a:p>
        </p:txBody>
      </p:sp>
      <p:sp>
        <p:nvSpPr>
          <p:cNvPr id="2056" name="Text Box 136">
            <a:extLst>
              <a:ext uri="{FF2B5EF4-FFF2-40B4-BE49-F238E27FC236}">
                <a16:creationId xmlns:a16="http://schemas.microsoft.com/office/drawing/2014/main" id="{7E5D2801-AEB9-4228-BB15-D18C680F43FE}"/>
              </a:ext>
            </a:extLst>
          </p:cNvPr>
          <p:cNvSpPr txBox="1">
            <a:spLocks noChangeArrowheads="1"/>
          </p:cNvSpPr>
          <p:nvPr/>
        </p:nvSpPr>
        <p:spPr bwMode="auto">
          <a:xfrm>
            <a:off x="35648900" y="21480463"/>
            <a:ext cx="9140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zh-CN" sz="4400">
                <a:solidFill>
                  <a:schemeClr val="bg1"/>
                </a:solidFill>
                <a:latin typeface="Impact" panose="020B0806030902050204" pitchFamily="34" charset="0"/>
                <a:ea typeface="宋体" panose="02010600030101010101" pitchFamily="2" charset="-122"/>
              </a:rPr>
              <a:t>REFERENCES</a:t>
            </a:r>
          </a:p>
        </p:txBody>
      </p:sp>
      <p:sp>
        <p:nvSpPr>
          <p:cNvPr id="2059" name="Text Box 180">
            <a:extLst>
              <a:ext uri="{FF2B5EF4-FFF2-40B4-BE49-F238E27FC236}">
                <a16:creationId xmlns:a16="http://schemas.microsoft.com/office/drawing/2014/main" id="{AD07F1E5-1776-4929-9524-9D89AF1790A0}"/>
              </a:ext>
            </a:extLst>
          </p:cNvPr>
          <p:cNvSpPr txBox="1">
            <a:spLocks noChangeArrowheads="1"/>
          </p:cNvSpPr>
          <p:nvPr/>
        </p:nvSpPr>
        <p:spPr bwMode="auto">
          <a:xfrm>
            <a:off x="18605044" y="21102935"/>
            <a:ext cx="6061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zh-CN" sz="2400" b="1" dirty="0">
                <a:solidFill>
                  <a:schemeClr val="bg1"/>
                </a:solidFill>
                <a:ea typeface="宋体" panose="02010600030101010101" pitchFamily="2" charset="-122"/>
              </a:rPr>
              <a:t>Figure 1.</a:t>
            </a:r>
            <a:r>
              <a:rPr lang="en-US" altLang="zh-CN" sz="2400" dirty="0">
                <a:solidFill>
                  <a:schemeClr val="bg1"/>
                </a:solidFill>
                <a:ea typeface="宋体" panose="02010600030101010101" pitchFamily="2" charset="-122"/>
              </a:rPr>
              <a:t> The Results of Artificial Datasets.</a:t>
            </a:r>
          </a:p>
        </p:txBody>
      </p:sp>
      <p:sp>
        <p:nvSpPr>
          <p:cNvPr id="2061" name="Text Box 182">
            <a:extLst>
              <a:ext uri="{FF2B5EF4-FFF2-40B4-BE49-F238E27FC236}">
                <a16:creationId xmlns:a16="http://schemas.microsoft.com/office/drawing/2014/main" id="{88BD4A06-BA6E-4FFD-8C54-111AC6E0EFC3}"/>
              </a:ext>
            </a:extLst>
          </p:cNvPr>
          <p:cNvSpPr txBox="1">
            <a:spLocks noChangeArrowheads="1"/>
          </p:cNvSpPr>
          <p:nvPr/>
        </p:nvSpPr>
        <p:spPr bwMode="auto">
          <a:xfrm>
            <a:off x="0" y="4570413"/>
            <a:ext cx="73136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zh-CN" sz="4400">
                <a:solidFill>
                  <a:schemeClr val="bg1"/>
                </a:solidFill>
                <a:latin typeface="Impact" panose="020B0806030902050204" pitchFamily="34" charset="0"/>
                <a:ea typeface="宋体" panose="02010600030101010101" pitchFamily="2" charset="-122"/>
              </a:rPr>
              <a:t>ABSTRACT</a:t>
            </a:r>
          </a:p>
        </p:txBody>
      </p:sp>
      <p:sp>
        <p:nvSpPr>
          <p:cNvPr id="2062" name="Text Box 183">
            <a:extLst>
              <a:ext uri="{FF2B5EF4-FFF2-40B4-BE49-F238E27FC236}">
                <a16:creationId xmlns:a16="http://schemas.microsoft.com/office/drawing/2014/main" id="{B493A5A1-B283-421D-A789-16207C85CF6B}"/>
              </a:ext>
            </a:extLst>
          </p:cNvPr>
          <p:cNvSpPr txBox="1">
            <a:spLocks noChangeArrowheads="1"/>
          </p:cNvSpPr>
          <p:nvPr/>
        </p:nvSpPr>
        <p:spPr bwMode="auto">
          <a:xfrm>
            <a:off x="0" y="22623463"/>
            <a:ext cx="73136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zh-CN" sz="4400">
                <a:solidFill>
                  <a:schemeClr val="bg1"/>
                </a:solidFill>
                <a:latin typeface="Impact" panose="020B0806030902050204" pitchFamily="34" charset="0"/>
                <a:ea typeface="宋体" panose="02010600030101010101" pitchFamily="2" charset="-122"/>
              </a:rPr>
              <a:t>CONTACT</a:t>
            </a:r>
          </a:p>
        </p:txBody>
      </p:sp>
      <p:sp>
        <p:nvSpPr>
          <p:cNvPr id="2063" name="Text Box 185">
            <a:extLst>
              <a:ext uri="{FF2B5EF4-FFF2-40B4-BE49-F238E27FC236}">
                <a16:creationId xmlns:a16="http://schemas.microsoft.com/office/drawing/2014/main" id="{9246B4EE-5E4D-4DC6-87CC-028A35740061}"/>
              </a:ext>
            </a:extLst>
          </p:cNvPr>
          <p:cNvSpPr txBox="1">
            <a:spLocks noChangeArrowheads="1"/>
          </p:cNvSpPr>
          <p:nvPr/>
        </p:nvSpPr>
        <p:spPr bwMode="auto">
          <a:xfrm>
            <a:off x="26965275" y="4570413"/>
            <a:ext cx="77692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zh-CN" sz="4400" dirty="0">
                <a:solidFill>
                  <a:srgbClr val="FFFFFF"/>
                </a:solidFill>
                <a:latin typeface="Impact" panose="020B0806030902050204" pitchFamily="34" charset="0"/>
                <a:ea typeface="宋体" panose="02010600030101010101" pitchFamily="2" charset="-122"/>
              </a:rPr>
              <a:t>STRUCTURE OF HIRNN</a:t>
            </a:r>
          </a:p>
        </p:txBody>
      </p:sp>
      <p:sp>
        <p:nvSpPr>
          <p:cNvPr id="2068" name="Text Box 190">
            <a:extLst>
              <a:ext uri="{FF2B5EF4-FFF2-40B4-BE49-F238E27FC236}">
                <a16:creationId xmlns:a16="http://schemas.microsoft.com/office/drawing/2014/main" id="{3E3360A1-F6C3-4D94-AA17-0F3039D7FDF7}"/>
              </a:ext>
            </a:extLst>
          </p:cNvPr>
          <p:cNvSpPr txBox="1">
            <a:spLocks noChangeArrowheads="1"/>
          </p:cNvSpPr>
          <p:nvPr/>
        </p:nvSpPr>
        <p:spPr bwMode="auto">
          <a:xfrm>
            <a:off x="7312026" y="0"/>
            <a:ext cx="383921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914400" rIns="457200" bIns="457200" anchor="ctr" anchorCtr="1"/>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zh-CN" sz="7200" dirty="0">
                <a:solidFill>
                  <a:schemeClr val="bg1"/>
                </a:solidFill>
                <a:latin typeface="Impact" panose="020B0806030902050204" pitchFamily="34" charset="0"/>
                <a:ea typeface="宋体" panose="02010600030101010101" pitchFamily="2" charset="-122"/>
              </a:rPr>
              <a:t>A Hybrid Incremental Regression Neural Network for Uncertain Data Streams</a:t>
            </a:r>
            <a:endParaRPr lang="en-US" altLang="zh-CN" sz="7200" dirty="0">
              <a:solidFill>
                <a:schemeClr val="bg1"/>
              </a:solidFill>
              <a:ea typeface="宋体" panose="02010600030101010101" pitchFamily="2" charset="-122"/>
            </a:endParaRPr>
          </a:p>
        </p:txBody>
      </p:sp>
      <mc:AlternateContent xmlns:mc="http://schemas.openxmlformats.org/markup-compatibility/2006">
        <mc:Choice xmlns:a14="http://schemas.microsoft.com/office/drawing/2010/main" Requires="a14">
          <p:graphicFrame>
            <p:nvGraphicFramePr>
              <p:cNvPr id="2248" name="Group 200">
                <a:extLst>
                  <a:ext uri="{FF2B5EF4-FFF2-40B4-BE49-F238E27FC236}">
                    <a16:creationId xmlns:a16="http://schemas.microsoft.com/office/drawing/2014/main" id="{B7A138AD-33B9-4A9C-9B84-1732F06B67C5}"/>
                  </a:ext>
                </a:extLst>
              </p:cNvPr>
              <p:cNvGraphicFramePr>
                <a:graphicFrameLocks noGrp="1"/>
              </p:cNvGraphicFramePr>
              <p:nvPr>
                <p:extLst>
                  <p:ext uri="{D42A27DB-BD31-4B8C-83A1-F6EECF244321}">
                    <p14:modId xmlns:p14="http://schemas.microsoft.com/office/powerpoint/2010/main" val="382143026"/>
                  </p:ext>
                </p:extLst>
              </p:nvPr>
            </p:nvGraphicFramePr>
            <p:xfrm>
              <a:off x="17778212" y="21860725"/>
              <a:ext cx="7297116" cy="1989875"/>
            </p:xfrm>
            <a:graphic>
              <a:graphicData uri="http://schemas.openxmlformats.org/drawingml/2006/table">
                <a:tbl>
                  <a:tblPr/>
                  <a:tblGrid>
                    <a:gridCol w="1957588">
                      <a:extLst>
                        <a:ext uri="{9D8B030D-6E8A-4147-A177-3AD203B41FA5}">
                          <a16:colId xmlns:a16="http://schemas.microsoft.com/office/drawing/2014/main" val="3762892524"/>
                        </a:ext>
                      </a:extLst>
                    </a:gridCol>
                    <a:gridCol w="1676400">
                      <a:extLst>
                        <a:ext uri="{9D8B030D-6E8A-4147-A177-3AD203B41FA5}">
                          <a16:colId xmlns:a16="http://schemas.microsoft.com/office/drawing/2014/main" val="471567673"/>
                        </a:ext>
                      </a:extLst>
                    </a:gridCol>
                    <a:gridCol w="1828800">
                      <a:extLst>
                        <a:ext uri="{9D8B030D-6E8A-4147-A177-3AD203B41FA5}">
                          <a16:colId xmlns:a16="http://schemas.microsoft.com/office/drawing/2014/main" val="1445638547"/>
                        </a:ext>
                      </a:extLst>
                    </a:gridCol>
                    <a:gridCol w="1834328">
                      <a:extLst>
                        <a:ext uri="{9D8B030D-6E8A-4147-A177-3AD203B41FA5}">
                          <a16:colId xmlns:a16="http://schemas.microsoft.com/office/drawing/2014/main" val="4206471444"/>
                        </a:ext>
                      </a:extLst>
                    </a:gridCol>
                  </a:tblGrid>
                  <a:tr h="623615">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Parameters</a:t>
                          </a: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algn="ctr">
                            <a:spcAft>
                              <a:spcPts val="0"/>
                            </a:spcAft>
                          </a:pPr>
                          <a14:m>
                            <m:oMathPara xmlns:m="http://schemas.openxmlformats.org/officeDocument/2006/math">
                              <m:oMathParaPr>
                                <m:jc m:val="centerGroup"/>
                              </m:oMathParaPr>
                              <m:oMath xmlns:m="http://schemas.openxmlformats.org/officeDocument/2006/math">
                                <m:r>
                                  <a:rPr kumimoji="0" lang="zh-CN" altLang="en-US"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𝜆</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=200</m:t>
                                </m:r>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algn="ctr">
                            <a:spcAft>
                              <a:spcPts val="0"/>
                            </a:spcAft>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sSub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𝑎𝑔𝑒</m:t>
                                    </m:r>
                                  </m:e>
                                  <m:sub>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𝑚𝑎𝑥</m:t>
                                    </m:r>
                                  </m:sub>
                                </m:sSub>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=100</m:t>
                                </m:r>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r>
                                  <a:rPr kumimoji="0" lang="zh-CN" altLang="en-US"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𝜆</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=100</m:t>
                                </m:r>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algn="ctr">
                            <a:spcAft>
                              <a:spcPts val="0"/>
                            </a:spcAft>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sSub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𝑎𝑔𝑒</m:t>
                                    </m:r>
                                  </m:e>
                                  <m:sub>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𝑚𝑎𝑥</m:t>
                                    </m:r>
                                  </m:sub>
                                </m:sSub>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=50</m:t>
                                </m:r>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algn="ctr">
                            <a:spcAft>
                              <a:spcPts val="0"/>
                            </a:spcAft>
                          </a:pPr>
                          <a14:m>
                            <m:oMathPara xmlns:m="http://schemas.openxmlformats.org/officeDocument/2006/math">
                              <m:oMathParaPr>
                                <m:jc m:val="centerGroup"/>
                              </m:oMathParaPr>
                              <m:oMath xmlns:m="http://schemas.openxmlformats.org/officeDocument/2006/math">
                                <m:r>
                                  <a:rPr kumimoji="0" lang="zh-CN" altLang="en-US"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𝜆</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=50</m:t>
                                </m:r>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algn="ctr">
                            <a:spcAft>
                              <a:spcPts val="0"/>
                            </a:spcAft>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sSub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𝑎𝑔𝑒</m:t>
                                    </m:r>
                                  </m:e>
                                  <m:sub>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𝑚𝑎𝑥</m:t>
                                    </m:r>
                                  </m:sub>
                                </m:sSub>
                              </m:oMath>
                            </m:oMathPara>
                          </a14:m>
                          <a:endParaRPr kumimoji="0" lang="en-US" altLang="zh-CN" sz="2400" b="0" i="1" u="none" strike="noStrike" cap="none" normalizeH="0" baseline="0" dirty="0">
                            <a:ln>
                              <a:noFill/>
                            </a:ln>
                            <a:solidFill>
                              <a:schemeClr val="tx1"/>
                            </a:solidFill>
                            <a:effectLst/>
                            <a:latin typeface="Cambria Math" panose="02040503050406030204" pitchFamily="18" charset="0"/>
                            <a:ea typeface="宋体" panose="02010600030101010101" pitchFamily="2" charset="-122"/>
                          </a:endParaRPr>
                        </a:p>
                        <a:p>
                          <a:pPr algn="ctr">
                            <a:spcAft>
                              <a:spcPts val="0"/>
                            </a:spcAf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=25</m:t>
                                </m:r>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93682575"/>
                      </a:ext>
                    </a:extLst>
                  </a:tr>
                  <a:tr h="801155">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Numbers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113.1</a:t>
                          </a:r>
                          <a:endPar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57.6</a:t>
                          </a:r>
                          <a:endPar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54.5</a:t>
                          </a:r>
                          <a:endParaRPr kumimoji="0"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646217160"/>
                      </a:ext>
                    </a:extLst>
                  </a:tr>
                </a:tbl>
              </a:graphicData>
            </a:graphic>
          </p:graphicFrame>
        </mc:Choice>
        <mc:Fallback>
          <p:graphicFrame>
            <p:nvGraphicFramePr>
              <p:cNvPr id="2248" name="Group 200">
                <a:extLst>
                  <a:ext uri="{FF2B5EF4-FFF2-40B4-BE49-F238E27FC236}">
                    <a16:creationId xmlns:a16="http://schemas.microsoft.com/office/drawing/2014/main" id="{B7A138AD-33B9-4A9C-9B84-1732F06B67C5}"/>
                  </a:ext>
                </a:extLst>
              </p:cNvPr>
              <p:cNvGraphicFramePr>
                <a:graphicFrameLocks noGrp="1"/>
              </p:cNvGraphicFramePr>
              <p:nvPr>
                <p:extLst>
                  <p:ext uri="{D42A27DB-BD31-4B8C-83A1-F6EECF244321}">
                    <p14:modId xmlns:p14="http://schemas.microsoft.com/office/powerpoint/2010/main" val="382143026"/>
                  </p:ext>
                </p:extLst>
              </p:nvPr>
            </p:nvGraphicFramePr>
            <p:xfrm>
              <a:off x="17778212" y="21860725"/>
              <a:ext cx="7297116" cy="1989875"/>
            </p:xfrm>
            <a:graphic>
              <a:graphicData uri="http://schemas.openxmlformats.org/drawingml/2006/table">
                <a:tbl>
                  <a:tblPr/>
                  <a:tblGrid>
                    <a:gridCol w="1957588">
                      <a:extLst>
                        <a:ext uri="{9D8B030D-6E8A-4147-A177-3AD203B41FA5}">
                          <a16:colId xmlns:a16="http://schemas.microsoft.com/office/drawing/2014/main" val="3762892524"/>
                        </a:ext>
                      </a:extLst>
                    </a:gridCol>
                    <a:gridCol w="1676400">
                      <a:extLst>
                        <a:ext uri="{9D8B030D-6E8A-4147-A177-3AD203B41FA5}">
                          <a16:colId xmlns:a16="http://schemas.microsoft.com/office/drawing/2014/main" val="471567673"/>
                        </a:ext>
                      </a:extLst>
                    </a:gridCol>
                    <a:gridCol w="1828800">
                      <a:extLst>
                        <a:ext uri="{9D8B030D-6E8A-4147-A177-3AD203B41FA5}">
                          <a16:colId xmlns:a16="http://schemas.microsoft.com/office/drawing/2014/main" val="1445638547"/>
                        </a:ext>
                      </a:extLst>
                    </a:gridCol>
                    <a:gridCol w="1834328">
                      <a:extLst>
                        <a:ext uri="{9D8B030D-6E8A-4147-A177-3AD203B41FA5}">
                          <a16:colId xmlns:a16="http://schemas.microsoft.com/office/drawing/2014/main" val="4206471444"/>
                        </a:ext>
                      </a:extLst>
                    </a:gridCol>
                  </a:tblGrid>
                  <a:tr h="1188720">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Parameters</a:t>
                          </a: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endParaRPr lang="zh-CN"/>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117029" t="-1538" r="-219565" b="-69231"/>
                          </a:stretch>
                        </a:blipFill>
                      </a:tcPr>
                    </a:tc>
                    <a:tc>
                      <a:txBody>
                        <a:bodyPr/>
                        <a:lstStyle/>
                        <a:p>
                          <a:endParaRPr lang="zh-CN"/>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199667" t="-1538" r="-102000" b="-69231"/>
                          </a:stretch>
                        </a:blipFill>
                      </a:tcPr>
                    </a:tc>
                    <a:tc>
                      <a:txBody>
                        <a:bodyPr/>
                        <a:lstStyle/>
                        <a:p>
                          <a:endParaRPr lang="zh-CN"/>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298671" t="-1538" r="-1661" b="-69231"/>
                          </a:stretch>
                        </a:blipFill>
                      </a:tcPr>
                    </a:tc>
                    <a:extLst>
                      <a:ext uri="{0D108BD9-81ED-4DB2-BD59-A6C34878D82A}">
                        <a16:rowId xmlns:a16="http://schemas.microsoft.com/office/drawing/2014/main" val="1093682575"/>
                      </a:ext>
                    </a:extLst>
                  </a:tr>
                  <a:tr h="801155">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Numbers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113.1</a:t>
                          </a:r>
                          <a:endPar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57.6</a:t>
                          </a:r>
                          <a:endPar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54.5</a:t>
                          </a:r>
                          <a:endParaRPr kumimoji="0"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646217160"/>
                      </a:ext>
                    </a:extLst>
                  </a:tr>
                </a:tbl>
              </a:graphicData>
            </a:graphic>
          </p:graphicFrame>
        </mc:Fallback>
      </mc:AlternateContent>
      <p:sp>
        <p:nvSpPr>
          <p:cNvPr id="2109" name="Text Box 239">
            <a:extLst>
              <a:ext uri="{FF2B5EF4-FFF2-40B4-BE49-F238E27FC236}">
                <a16:creationId xmlns:a16="http://schemas.microsoft.com/office/drawing/2014/main" id="{0AB3E420-2383-4365-8F85-9B2AB4902DD8}"/>
              </a:ext>
            </a:extLst>
          </p:cNvPr>
          <p:cNvSpPr txBox="1">
            <a:spLocks noChangeArrowheads="1"/>
          </p:cNvSpPr>
          <p:nvPr/>
        </p:nvSpPr>
        <p:spPr bwMode="auto">
          <a:xfrm>
            <a:off x="17684328" y="24074735"/>
            <a:ext cx="77712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zh-CN" sz="2400" b="1" dirty="0">
                <a:solidFill>
                  <a:schemeClr val="bg1"/>
                </a:solidFill>
                <a:ea typeface="宋体" panose="02010600030101010101" pitchFamily="2" charset="-122"/>
              </a:rPr>
              <a:t>Table 1.</a:t>
            </a:r>
            <a:r>
              <a:rPr lang="en-US" altLang="zh-CN" sz="2400" dirty="0">
                <a:solidFill>
                  <a:schemeClr val="bg1"/>
                </a:solidFill>
                <a:ea typeface="宋体" panose="02010600030101010101" pitchFamily="2" charset="-122"/>
              </a:rPr>
              <a:t> The Average Number of Neurons.</a:t>
            </a:r>
          </a:p>
        </p:txBody>
      </p:sp>
      <p:sp>
        <p:nvSpPr>
          <p:cNvPr id="2110" name="Text Box 242">
            <a:extLst>
              <a:ext uri="{FF2B5EF4-FFF2-40B4-BE49-F238E27FC236}">
                <a16:creationId xmlns:a16="http://schemas.microsoft.com/office/drawing/2014/main" id="{EF381149-0FD1-4044-813C-DA77243C7311}"/>
              </a:ext>
            </a:extLst>
          </p:cNvPr>
          <p:cNvSpPr txBox="1">
            <a:spLocks noChangeArrowheads="1"/>
          </p:cNvSpPr>
          <p:nvPr/>
        </p:nvSpPr>
        <p:spPr bwMode="auto">
          <a:xfrm>
            <a:off x="914400" y="23896638"/>
            <a:ext cx="5705475" cy="2185987"/>
          </a:xfrm>
          <a:prstGeom prst="rect">
            <a:avLst/>
          </a:prstGeom>
          <a:solidFill>
            <a:srgbClr val="003A74"/>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zh-CN">
                <a:solidFill>
                  <a:schemeClr val="bg1"/>
                </a:solidFill>
                <a:ea typeface="宋体" panose="02010600030101010101" pitchFamily="2" charset="-122"/>
              </a:rPr>
              <a:t>Hang Yu</a:t>
            </a:r>
          </a:p>
          <a:p>
            <a:pPr eaLnBrk="1" hangingPunct="1"/>
            <a:r>
              <a:rPr lang="en-US" altLang="zh-CN">
                <a:solidFill>
                  <a:schemeClr val="bg1"/>
                </a:solidFill>
                <a:ea typeface="宋体" panose="02010600030101010101" pitchFamily="2" charset="-122"/>
              </a:rPr>
              <a:t>University of Technology Sydney</a:t>
            </a:r>
          </a:p>
          <a:p>
            <a:pPr eaLnBrk="1" hangingPunct="1"/>
            <a:r>
              <a:rPr lang="en-US" altLang="zh-CN">
                <a:solidFill>
                  <a:schemeClr val="bg1"/>
                </a:solidFill>
                <a:ea typeface="宋体" panose="02010600030101010101" pitchFamily="2" charset="-122"/>
              </a:rPr>
              <a:t>Email: Hang.Yu@student.uts.edu.au</a:t>
            </a:r>
          </a:p>
        </p:txBody>
      </p:sp>
      <p:sp>
        <p:nvSpPr>
          <p:cNvPr id="2111" name="Text Box 243">
            <a:extLst>
              <a:ext uri="{FF2B5EF4-FFF2-40B4-BE49-F238E27FC236}">
                <a16:creationId xmlns:a16="http://schemas.microsoft.com/office/drawing/2014/main" id="{A7FDF462-CF79-41C6-AD0D-AA8134E490CF}"/>
              </a:ext>
            </a:extLst>
          </p:cNvPr>
          <p:cNvSpPr txBox="1">
            <a:spLocks noChangeArrowheads="1"/>
          </p:cNvSpPr>
          <p:nvPr/>
        </p:nvSpPr>
        <p:spPr bwMode="auto">
          <a:xfrm>
            <a:off x="458787" y="5711825"/>
            <a:ext cx="6334891" cy="15542716"/>
          </a:xfrm>
          <a:prstGeom prst="rect">
            <a:avLst/>
          </a:prstGeom>
          <a:solidFill>
            <a:srgbClr val="003A74"/>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28600" tIns="228600" rIns="228600" bIns="2286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latinLnBrk="1" hangingPunct="1"/>
            <a:r>
              <a:rPr lang="en-US" altLang="zh-CN" dirty="0">
                <a:solidFill>
                  <a:schemeClr val="bg1"/>
                </a:solidFill>
                <a:ea typeface="宋体" panose="02010600030101010101" pitchFamily="2" charset="-122"/>
              </a:rPr>
              <a:t>The design of classical regression al-</a:t>
            </a:r>
            <a:r>
              <a:rPr lang="en-US" altLang="zh-CN" dirty="0" err="1">
                <a:solidFill>
                  <a:schemeClr val="bg1"/>
                </a:solidFill>
                <a:ea typeface="宋体" panose="02010600030101010101" pitchFamily="2" charset="-122"/>
              </a:rPr>
              <a:t>gorithms</a:t>
            </a:r>
            <a:r>
              <a:rPr lang="en-US" altLang="zh-CN" dirty="0">
                <a:solidFill>
                  <a:schemeClr val="bg1"/>
                </a:solidFill>
                <a:ea typeface="宋体" panose="02010600030101010101" pitchFamily="2" charset="-122"/>
              </a:rPr>
              <a:t> was based on the </a:t>
            </a:r>
            <a:r>
              <a:rPr lang="en-US" altLang="zh-CN" dirty="0" err="1">
                <a:solidFill>
                  <a:schemeClr val="bg1"/>
                </a:solidFill>
                <a:ea typeface="宋体" panose="02010600030101010101" pitchFamily="2" charset="-122"/>
              </a:rPr>
              <a:t>assumpt</a:t>
            </a:r>
            <a:r>
              <a:rPr lang="en-US" altLang="zh-CN" dirty="0">
                <a:solidFill>
                  <a:schemeClr val="bg1"/>
                </a:solidFill>
                <a:ea typeface="宋体" panose="02010600030101010101" pitchFamily="2" charset="-122"/>
              </a:rPr>
              <a:t>-ion that all the required data is </a:t>
            </a:r>
            <a:r>
              <a:rPr lang="en-US" altLang="zh-CN" dirty="0" err="1">
                <a:solidFill>
                  <a:schemeClr val="bg1"/>
                </a:solidFill>
                <a:ea typeface="宋体" panose="02010600030101010101" pitchFamily="2" charset="-122"/>
              </a:rPr>
              <a:t>obtai-ned</a:t>
            </a:r>
            <a:r>
              <a:rPr lang="en-US" altLang="zh-CN" dirty="0">
                <a:solidFill>
                  <a:schemeClr val="bg1"/>
                </a:solidFill>
                <a:ea typeface="宋体" panose="02010600030101010101" pitchFamily="2" charset="-122"/>
              </a:rPr>
              <a:t> at one time. With the emergence of big data, however, data is </a:t>
            </a:r>
            <a:r>
              <a:rPr lang="en-US" altLang="zh-CN" dirty="0" err="1">
                <a:solidFill>
                  <a:schemeClr val="bg1"/>
                </a:solidFill>
                <a:ea typeface="宋体" panose="02010600030101010101" pitchFamily="2" charset="-122"/>
              </a:rPr>
              <a:t>increas-ingly</a:t>
            </a:r>
            <a:r>
              <a:rPr lang="en-US" altLang="zh-CN" dirty="0">
                <a:solidFill>
                  <a:schemeClr val="bg1"/>
                </a:solidFill>
                <a:ea typeface="宋体" panose="02010600030101010101" pitchFamily="2" charset="-122"/>
              </a:rPr>
              <a:t> displayed in sequence form, </a:t>
            </a:r>
            <a:r>
              <a:rPr lang="en-US" altLang="zh-CN" dirty="0" err="1">
                <a:solidFill>
                  <a:schemeClr val="bg1"/>
                </a:solidFill>
                <a:ea typeface="宋体" panose="02010600030101010101" pitchFamily="2" charset="-122"/>
              </a:rPr>
              <a:t>su-ch</a:t>
            </a:r>
            <a:r>
              <a:rPr lang="en-US" altLang="zh-CN" dirty="0">
                <a:solidFill>
                  <a:schemeClr val="bg1"/>
                </a:solidFill>
                <a:ea typeface="宋体" panose="02010600030101010101" pitchFamily="2" charset="-122"/>
              </a:rPr>
              <a:t> as in data streams, and can be r-</a:t>
            </a:r>
            <a:r>
              <a:rPr lang="en-US" altLang="zh-CN" dirty="0" err="1">
                <a:solidFill>
                  <a:schemeClr val="bg1"/>
                </a:solidFill>
                <a:ea typeface="宋体" panose="02010600030101010101" pitchFamily="2" charset="-122"/>
              </a:rPr>
              <a:t>ead</a:t>
            </a:r>
            <a:r>
              <a:rPr lang="en-US" altLang="zh-CN" dirty="0">
                <a:solidFill>
                  <a:schemeClr val="bg1"/>
                </a:solidFill>
                <a:ea typeface="宋体" panose="02010600030101010101" pitchFamily="2" charset="-122"/>
              </a:rPr>
              <a:t> only once in a specific order. M-any incremental regression </a:t>
            </a:r>
            <a:r>
              <a:rPr lang="en-US" altLang="zh-CN" dirty="0" err="1">
                <a:solidFill>
                  <a:schemeClr val="bg1"/>
                </a:solidFill>
                <a:ea typeface="宋体" panose="02010600030101010101" pitchFamily="2" charset="-122"/>
              </a:rPr>
              <a:t>algorith-ms</a:t>
            </a:r>
            <a:r>
              <a:rPr lang="en-US" altLang="zh-CN" dirty="0">
                <a:solidFill>
                  <a:schemeClr val="bg1"/>
                </a:solidFill>
                <a:ea typeface="宋体" panose="02010600030101010101" pitchFamily="2" charset="-122"/>
              </a:rPr>
              <a:t> which process data in a </a:t>
            </a:r>
            <a:r>
              <a:rPr lang="en-US" altLang="zh-CN" dirty="0" err="1">
                <a:solidFill>
                  <a:schemeClr val="bg1"/>
                </a:solidFill>
                <a:ea typeface="宋体" panose="02010600030101010101" pitchFamily="2" charset="-122"/>
              </a:rPr>
              <a:t>sequenti</a:t>
            </a:r>
            <a:r>
              <a:rPr lang="en-US" altLang="zh-CN" dirty="0">
                <a:solidFill>
                  <a:schemeClr val="bg1"/>
                </a:solidFill>
                <a:ea typeface="宋体" panose="02010600030101010101" pitchFamily="2" charset="-122"/>
              </a:rPr>
              <a:t>-al manner have been proposed, but  the accuracy of these algorithms det-</a:t>
            </a:r>
            <a:r>
              <a:rPr lang="en-US" altLang="zh-CN" dirty="0" err="1">
                <a:solidFill>
                  <a:schemeClr val="bg1"/>
                </a:solidFill>
                <a:ea typeface="宋体" panose="02010600030101010101" pitchFamily="2" charset="-122"/>
              </a:rPr>
              <a:t>eriorates</a:t>
            </a:r>
            <a:r>
              <a:rPr lang="en-US" altLang="zh-CN" dirty="0">
                <a:solidFill>
                  <a:schemeClr val="bg1"/>
                </a:solidFill>
                <a:ea typeface="宋体" panose="02010600030101010101" pitchFamily="2" charset="-122"/>
              </a:rPr>
              <a:t> when the value of the data  is uncertain. This paper proposes a  hybrid incremental regression neural network based on self-organizing in-</a:t>
            </a:r>
            <a:r>
              <a:rPr lang="en-US" altLang="zh-CN" dirty="0" err="1">
                <a:solidFill>
                  <a:schemeClr val="bg1"/>
                </a:solidFill>
                <a:ea typeface="宋体" panose="02010600030101010101" pitchFamily="2" charset="-122"/>
              </a:rPr>
              <a:t>cremental</a:t>
            </a:r>
            <a:r>
              <a:rPr lang="en-US" altLang="zh-CN" dirty="0">
                <a:solidFill>
                  <a:schemeClr val="bg1"/>
                </a:solidFill>
                <a:ea typeface="宋体" panose="02010600030101010101" pitchFamily="2" charset="-122"/>
              </a:rPr>
              <a:t> neural network and </a:t>
            </a:r>
            <a:r>
              <a:rPr lang="en-US" altLang="zh-CN" dirty="0" err="1">
                <a:solidFill>
                  <a:schemeClr val="bg1"/>
                </a:solidFill>
                <a:ea typeface="宋体" panose="02010600030101010101" pitchFamily="2" charset="-122"/>
              </a:rPr>
              <a:t>incre</a:t>
            </a:r>
            <a:r>
              <a:rPr lang="en-US" altLang="zh-CN" dirty="0">
                <a:solidFill>
                  <a:schemeClr val="bg1"/>
                </a:solidFill>
                <a:ea typeface="宋体" panose="02010600030101010101" pitchFamily="2" charset="-122"/>
              </a:rPr>
              <a:t>-mental fuzzy support vector </a:t>
            </a:r>
            <a:r>
              <a:rPr lang="en-US" altLang="zh-CN" dirty="0" err="1">
                <a:solidFill>
                  <a:schemeClr val="bg1"/>
                </a:solidFill>
                <a:ea typeface="宋体" panose="02010600030101010101" pitchFamily="2" charset="-122"/>
              </a:rPr>
              <a:t>regressi</a:t>
            </a:r>
            <a:r>
              <a:rPr lang="en-US" altLang="zh-CN" dirty="0">
                <a:solidFill>
                  <a:schemeClr val="bg1"/>
                </a:solidFill>
                <a:ea typeface="宋体" panose="02010600030101010101" pitchFamily="2" charset="-122"/>
              </a:rPr>
              <a:t>-on. In our proposed network, the ne-</a:t>
            </a:r>
            <a:r>
              <a:rPr lang="en-US" altLang="zh-CN" dirty="0" err="1">
                <a:solidFill>
                  <a:schemeClr val="bg1"/>
                </a:solidFill>
                <a:ea typeface="宋体" panose="02010600030101010101" pitchFamily="2" charset="-122"/>
              </a:rPr>
              <a:t>urons</a:t>
            </a:r>
            <a:r>
              <a:rPr lang="en-US" altLang="zh-CN" dirty="0">
                <a:solidFill>
                  <a:schemeClr val="bg1"/>
                </a:solidFill>
                <a:ea typeface="宋体" panose="02010600030101010101" pitchFamily="2" charset="-122"/>
              </a:rPr>
              <a:t> of the regression neural </a:t>
            </a:r>
            <a:r>
              <a:rPr lang="en-US" altLang="zh-CN" dirty="0" err="1">
                <a:solidFill>
                  <a:schemeClr val="bg1"/>
                </a:solidFill>
                <a:ea typeface="宋体" panose="02010600030101010101" pitchFamily="2" charset="-122"/>
              </a:rPr>
              <a:t>netw-ork</a:t>
            </a:r>
            <a:r>
              <a:rPr lang="en-US" altLang="zh-CN" dirty="0">
                <a:solidFill>
                  <a:schemeClr val="bg1"/>
                </a:solidFill>
                <a:ea typeface="宋体" panose="02010600030101010101" pitchFamily="2" charset="-122"/>
              </a:rPr>
              <a:t> are obtained by an self-organize-d incremental neural network (SOIN-N). This enables the regression </a:t>
            </a:r>
            <a:r>
              <a:rPr lang="en-US" altLang="zh-CN" dirty="0" err="1">
                <a:solidFill>
                  <a:schemeClr val="bg1"/>
                </a:solidFill>
                <a:ea typeface="宋体" panose="02010600030101010101" pitchFamily="2" charset="-122"/>
              </a:rPr>
              <a:t>neur</a:t>
            </a:r>
            <a:r>
              <a:rPr lang="en-US" altLang="zh-CN" dirty="0">
                <a:solidFill>
                  <a:schemeClr val="bg1"/>
                </a:solidFill>
                <a:ea typeface="宋体" panose="02010600030101010101" pitchFamily="2" charset="-122"/>
              </a:rPr>
              <a:t>-al network structure to self-organize as the number of neurons increases. An incremental support vector </a:t>
            </a:r>
            <a:r>
              <a:rPr lang="en-US" altLang="zh-CN" dirty="0" err="1">
                <a:solidFill>
                  <a:schemeClr val="bg1"/>
                </a:solidFill>
                <a:ea typeface="宋体" panose="02010600030101010101" pitchFamily="2" charset="-122"/>
              </a:rPr>
              <a:t>regre-ssion</a:t>
            </a:r>
            <a:r>
              <a:rPr lang="en-US" altLang="zh-CN" dirty="0">
                <a:solidFill>
                  <a:schemeClr val="bg1"/>
                </a:solidFill>
                <a:ea typeface="宋体" panose="02010600030101010101" pitchFamily="2" charset="-122"/>
              </a:rPr>
              <a:t> (ISVR) algorithm is then used   to modify the parameters of the </a:t>
            </a:r>
            <a:r>
              <a:rPr lang="en-US" altLang="zh-CN" dirty="0" err="1">
                <a:solidFill>
                  <a:schemeClr val="bg1"/>
                </a:solidFill>
                <a:ea typeface="宋体" panose="02010600030101010101" pitchFamily="2" charset="-122"/>
              </a:rPr>
              <a:t>regr-ession</a:t>
            </a:r>
            <a:r>
              <a:rPr lang="en-US" altLang="zh-CN" dirty="0">
                <a:solidFill>
                  <a:schemeClr val="bg1"/>
                </a:solidFill>
                <a:ea typeface="宋体" panose="02010600030101010101" pitchFamily="2" charset="-122"/>
              </a:rPr>
              <a:t> neural network. By combining the improved SOINN and ISVR </a:t>
            </a:r>
            <a:r>
              <a:rPr lang="en-US" altLang="zh-CN" dirty="0" err="1">
                <a:solidFill>
                  <a:schemeClr val="bg1"/>
                </a:solidFill>
                <a:ea typeface="宋体" panose="02010600030101010101" pitchFamily="2" charset="-122"/>
              </a:rPr>
              <a:t>algo-rithms</a:t>
            </a:r>
            <a:r>
              <a:rPr lang="en-US" altLang="zh-CN" dirty="0">
                <a:solidFill>
                  <a:schemeClr val="bg1"/>
                </a:solidFill>
                <a:ea typeface="宋体" panose="02010600030101010101" pitchFamily="2" charset="-122"/>
              </a:rPr>
              <a:t>, our proposed hybrid </a:t>
            </a:r>
            <a:r>
              <a:rPr lang="en-US" altLang="zh-CN" dirty="0" err="1">
                <a:solidFill>
                  <a:schemeClr val="bg1"/>
                </a:solidFill>
                <a:ea typeface="宋体" panose="02010600030101010101" pitchFamily="2" charset="-122"/>
              </a:rPr>
              <a:t>increme-ntal</a:t>
            </a:r>
            <a:r>
              <a:rPr lang="en-US" altLang="zh-CN" dirty="0">
                <a:solidFill>
                  <a:schemeClr val="bg1"/>
                </a:solidFill>
                <a:ea typeface="宋体" panose="02010600030101010101" pitchFamily="2" charset="-122"/>
              </a:rPr>
              <a:t> regression neural net-work is ab-le to learn an accurate regression m-</a:t>
            </a:r>
            <a:r>
              <a:rPr lang="en-US" altLang="zh-CN" dirty="0" err="1">
                <a:solidFill>
                  <a:schemeClr val="bg1"/>
                </a:solidFill>
                <a:ea typeface="宋体" panose="02010600030101010101" pitchFamily="2" charset="-122"/>
              </a:rPr>
              <a:t>odel</a:t>
            </a:r>
            <a:r>
              <a:rPr lang="en-US" altLang="zh-CN" dirty="0">
                <a:solidFill>
                  <a:schemeClr val="bg1"/>
                </a:solidFill>
                <a:ea typeface="宋体" panose="02010600030101010101" pitchFamily="2" charset="-122"/>
              </a:rPr>
              <a:t> from uncertain data streams.</a:t>
            </a:r>
          </a:p>
        </p:txBody>
      </p:sp>
      <mc:AlternateContent xmlns:mc="http://schemas.openxmlformats.org/markup-compatibility/2006" xmlns:a14="http://schemas.microsoft.com/office/drawing/2010/main">
        <mc:Choice Requires="a14">
          <p:sp>
            <p:nvSpPr>
              <p:cNvPr id="2113" name="Text Box 245">
                <a:extLst>
                  <a:ext uri="{FF2B5EF4-FFF2-40B4-BE49-F238E27FC236}">
                    <a16:creationId xmlns:a16="http://schemas.microsoft.com/office/drawing/2014/main" id="{3DEB85EB-3434-4D82-A58A-6ED521BFF6BA}"/>
                  </a:ext>
                </a:extLst>
              </p:cNvPr>
              <p:cNvSpPr txBox="1">
                <a:spLocks noChangeArrowheads="1"/>
              </p:cNvSpPr>
              <p:nvPr/>
            </p:nvSpPr>
            <p:spPr bwMode="auto">
              <a:xfrm>
                <a:off x="35648900" y="5711825"/>
                <a:ext cx="9140825" cy="10055225"/>
              </a:xfrm>
              <a:prstGeom prst="rect">
                <a:avLst/>
              </a:prstGeom>
              <a:solidFill>
                <a:srgbClr val="366EA4"/>
              </a:solidFill>
              <a:ln>
                <a:noFill/>
              </a:ln>
              <a:effectLst/>
              <a:extLst>
                <a:ext uri="{91240B29-F687-4F45-9708-019B960494DF}">
                  <a14:hiddenLine w="19050">
                    <a:solidFill>
                      <a:schemeClr val="tx1"/>
                    </a:solidFill>
                    <a:prstDash val="dash"/>
                    <a:miter lim="800000"/>
                    <a:headEnd/>
                    <a:tailEnd/>
                  </a14:hiddenLine>
                </a:ext>
                <a:ext uri="{AF507438-7753-43E0-B8FC-AC1667EBCBE1}">
                  <a14:hiddenEffects>
                    <a:effectLst>
                      <a:outerShdw dist="35921" dir="2700000" algn="ctr" rotWithShape="0">
                        <a:schemeClr val="bg2"/>
                      </a:outerShdw>
                    </a:effectLst>
                  </a14:hiddenEffects>
                </a:ext>
              </a:extLst>
            </p:spPr>
            <p:txBody>
              <a:bodyPr lIns="228600" tIns="228600" rIns="228600" bIns="22860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indent="183600" eaLnBrk="1" latinLnBrk="1" hangingPunct="1"/>
                <a:r>
                  <a:rPr lang="en-US" altLang="zh-CN" dirty="0">
                    <a:solidFill>
                      <a:schemeClr val="bg1"/>
                    </a:solidFill>
                    <a:ea typeface="宋体" panose="02010600030101010101" pitchFamily="2" charset="-122"/>
                  </a:rPr>
                  <a:t>In HIRNN, a incremental support vector regression (</a:t>
                </a:r>
                <a:r>
                  <a:rPr lang="en-US" altLang="zh-CN" dirty="0" err="1">
                    <a:solidFill>
                      <a:schemeClr val="bg1"/>
                    </a:solidFill>
                    <a:ea typeface="宋体" panose="02010600030101010101" pitchFamily="2" charset="-122"/>
                  </a:rPr>
                  <a:t>i</a:t>
                </a:r>
                <a:r>
                  <a:rPr lang="en-US" altLang="zh-CN" dirty="0">
                    <a:solidFill>
                      <a:schemeClr val="bg1"/>
                    </a:solidFill>
                    <a:ea typeface="宋体" panose="02010600030101010101" pitchFamily="2" charset="-122"/>
                  </a:rPr>
                  <a:t>-SVR) algorithm [4] is used to learn rules. </a:t>
                </a:r>
                <a:r>
                  <a:rPr lang="en-AU" altLang="zh-CN" dirty="0">
                    <a:solidFill>
                      <a:schemeClr val="bg1"/>
                    </a:solidFill>
                    <a:ea typeface="宋体" panose="02010600030101010101" pitchFamily="2" charset="-122"/>
                  </a:rPr>
                  <a:t>The main ide-a is that three sets (error, support, remain) will be built according to the Kuhn- Tucker Theorem (KKT) </a:t>
                </a:r>
                <a:r>
                  <a:rPr lang="en-AU" altLang="zh-CN" dirty="0" err="1">
                    <a:solidFill>
                      <a:schemeClr val="bg1"/>
                    </a:solidFill>
                    <a:ea typeface="宋体" panose="02010600030101010101" pitchFamily="2" charset="-122"/>
                  </a:rPr>
                  <a:t>conditi-ons</a:t>
                </a:r>
                <a:r>
                  <a:rPr lang="en-AU" altLang="zh-CN" dirty="0">
                    <a:solidFill>
                      <a:schemeClr val="bg1"/>
                    </a:solidFill>
                    <a:ea typeface="宋体" panose="02010600030101010101" pitchFamily="2" charset="-122"/>
                  </a:rPr>
                  <a:t>. </a:t>
                </a:r>
              </a:p>
              <a:p>
                <a:pPr indent="183600" eaLnBrk="1" latinLnBrk="1" hangingPunct="1"/>
                <a:endParaRPr lang="en-AU" altLang="zh-CN" dirty="0">
                  <a:solidFill>
                    <a:schemeClr val="bg1"/>
                  </a:solidFill>
                  <a:ea typeface="宋体" panose="02010600030101010101" pitchFamily="2" charset="-122"/>
                </a:endParaRPr>
              </a:p>
              <a:p>
                <a:pPr indent="183600" eaLnBrk="1" latinLnBrk="1" hangingPunct="1"/>
                <a:endParaRPr lang="en-AU" altLang="zh-CN" dirty="0">
                  <a:solidFill>
                    <a:schemeClr val="bg1"/>
                  </a:solidFill>
                  <a:ea typeface="宋体" panose="02010600030101010101" pitchFamily="2" charset="-122"/>
                </a:endParaRPr>
              </a:p>
              <a:p>
                <a:pPr indent="183600" eaLnBrk="1" latinLnBrk="1" hangingPunct="1"/>
                <a:endParaRPr lang="en-AU" altLang="zh-CN" dirty="0">
                  <a:solidFill>
                    <a:schemeClr val="bg1"/>
                  </a:solidFill>
                  <a:ea typeface="宋体" panose="02010600030101010101" pitchFamily="2" charset="-122"/>
                </a:endParaRPr>
              </a:p>
              <a:p>
                <a:pPr indent="183600" eaLnBrk="1" latinLnBrk="1" hangingPunct="1"/>
                <a:endParaRPr lang="en-AU" altLang="zh-CN" dirty="0">
                  <a:solidFill>
                    <a:schemeClr val="bg1"/>
                  </a:solidFill>
                  <a:ea typeface="宋体" panose="02010600030101010101" pitchFamily="2" charset="-122"/>
                </a:endParaRPr>
              </a:p>
              <a:p>
                <a:pPr indent="183600" eaLnBrk="1" latinLnBrk="1" hangingPunct="1"/>
                <a:endParaRPr lang="en-AU" altLang="zh-CN" dirty="0">
                  <a:solidFill>
                    <a:schemeClr val="bg1"/>
                  </a:solidFill>
                  <a:ea typeface="宋体" panose="02010600030101010101" pitchFamily="2" charset="-122"/>
                </a:endParaRPr>
              </a:p>
              <a:p>
                <a:pPr indent="183600" eaLnBrk="1" latinLnBrk="1" hangingPunct="1"/>
                <a:endParaRPr lang="en-AU" altLang="zh-CN" dirty="0">
                  <a:solidFill>
                    <a:schemeClr val="bg1"/>
                  </a:solidFill>
                  <a:ea typeface="宋体" panose="02010600030101010101" pitchFamily="2" charset="-122"/>
                </a:endParaRPr>
              </a:p>
              <a:p>
                <a:pPr indent="183600" eaLnBrk="1" latinLnBrk="1" hangingPunct="1"/>
                <a:endParaRPr lang="en-AU" altLang="zh-CN" dirty="0">
                  <a:solidFill>
                    <a:schemeClr val="bg1"/>
                  </a:solidFill>
                  <a:ea typeface="宋体" panose="02010600030101010101" pitchFamily="2" charset="-122"/>
                </a:endParaRPr>
              </a:p>
              <a:p>
                <a:pPr indent="183600" eaLnBrk="1" latinLnBrk="1" hangingPunct="1"/>
                <a:endParaRPr lang="en-AU" altLang="zh-CN" dirty="0">
                  <a:solidFill>
                    <a:schemeClr val="bg1"/>
                  </a:solidFill>
                  <a:ea typeface="宋体" panose="02010600030101010101" pitchFamily="2" charset="-122"/>
                </a:endParaRPr>
              </a:p>
              <a:p>
                <a:pPr indent="183600" eaLnBrk="1" latinLnBrk="1" hangingPunct="1"/>
                <a:r>
                  <a:rPr lang="en-US" altLang="zh-CN" dirty="0">
                    <a:solidFill>
                      <a:schemeClr val="bg1"/>
                    </a:solidFill>
                    <a:ea typeface="宋体" panose="02010600030101010101" pitchFamily="2" charset="-122"/>
                  </a:rPr>
                  <a:t>(a). Support               (b). Error             (c). Remain</a:t>
                </a:r>
                <a:endParaRPr lang="en-AU" altLang="zh-CN" dirty="0">
                  <a:solidFill>
                    <a:schemeClr val="bg1"/>
                  </a:solidFill>
                  <a:ea typeface="宋体" panose="02010600030101010101" pitchFamily="2" charset="-122"/>
                </a:endParaRPr>
              </a:p>
              <a:p>
                <a:pPr indent="183600" eaLnBrk="1" latinLnBrk="1" hangingPunct="1"/>
                <a:endParaRPr lang="en-AU" altLang="zh-CN" dirty="0">
                  <a:solidFill>
                    <a:schemeClr val="bg1"/>
                  </a:solidFill>
                  <a:ea typeface="宋体" panose="02010600030101010101" pitchFamily="2" charset="-122"/>
                </a:endParaRPr>
              </a:p>
              <a:p>
                <a:pPr indent="183600" eaLnBrk="1" latinLnBrk="1" hangingPunct="1"/>
                <a:r>
                  <a:rPr lang="en-AU" altLang="zh-CN" dirty="0">
                    <a:solidFill>
                      <a:schemeClr val="bg1"/>
                    </a:solidFill>
                    <a:ea typeface="宋体" panose="02010600030101010101" pitchFamily="2" charset="-122"/>
                  </a:rPr>
                  <a:t>When a new sample </a:t>
                </a:r>
                <a14:m>
                  <m:oMath xmlns:m="http://schemas.openxmlformats.org/officeDocument/2006/math">
                    <m:r>
                      <a:rPr lang="en-US" altLang="zh-CN" b="0" i="1" smtClean="0">
                        <a:solidFill>
                          <a:schemeClr val="bg1"/>
                        </a:solidFill>
                        <a:latin typeface="Cambria Math" panose="02040503050406030204" pitchFamily="18" charset="0"/>
                        <a:ea typeface="宋体" panose="02010600030101010101" pitchFamily="2" charset="-122"/>
                      </a:rPr>
                      <m:t>𝑋</m:t>
                    </m:r>
                    <m:d>
                      <m:dPr>
                        <m:ctrlPr>
                          <a:rPr lang="en-US" altLang="zh-CN" b="0" i="1" smtClean="0">
                            <a:solidFill>
                              <a:schemeClr val="bg1"/>
                            </a:solidFill>
                            <a:latin typeface="Cambria Math" panose="02040503050406030204" pitchFamily="18" charset="0"/>
                            <a:ea typeface="宋体" panose="02010600030101010101" pitchFamily="2" charset="-122"/>
                          </a:rPr>
                        </m:ctrlPr>
                      </m:dPr>
                      <m:e>
                        <m:r>
                          <a:rPr lang="en-US" altLang="zh-CN" b="0" i="1" smtClean="0">
                            <a:solidFill>
                              <a:schemeClr val="bg1"/>
                            </a:solidFill>
                            <a:latin typeface="Cambria Math" panose="02040503050406030204" pitchFamily="18" charset="0"/>
                            <a:ea typeface="宋体" panose="02010600030101010101" pitchFamily="2" charset="-122"/>
                          </a:rPr>
                          <m:t>𝑡</m:t>
                        </m:r>
                      </m:e>
                    </m:d>
                  </m:oMath>
                </a14:m>
                <a:r>
                  <a:rPr lang="en-AU" altLang="zh-CN" dirty="0">
                    <a:solidFill>
                      <a:schemeClr val="bg1"/>
                    </a:solidFill>
                    <a:ea typeface="宋体" panose="02010600030101010101" pitchFamily="2" charset="-122"/>
                  </a:rPr>
                  <a:t> arrives, the weight of the n-</a:t>
                </a:r>
                <a:r>
                  <a:rPr lang="en-AU" altLang="zh-CN" dirty="0" err="1">
                    <a:solidFill>
                      <a:schemeClr val="bg1"/>
                    </a:solidFill>
                    <a:ea typeface="宋体" panose="02010600030101010101" pitchFamily="2" charset="-122"/>
                  </a:rPr>
                  <a:t>ew</a:t>
                </a:r>
                <a:r>
                  <a:rPr lang="en-AU" altLang="zh-CN" dirty="0">
                    <a:solidFill>
                      <a:schemeClr val="bg1"/>
                    </a:solidFill>
                    <a:ea typeface="宋体" panose="02010600030101010101" pitchFamily="2" charset="-122"/>
                  </a:rPr>
                  <a:t> sample is initially set to 0. The sample </a:t>
                </a:r>
                <a14:m>
                  <m:oMath xmlns:m="http://schemas.openxmlformats.org/officeDocument/2006/math">
                    <m:r>
                      <a:rPr lang="en-US" altLang="zh-CN" b="0" i="1" smtClean="0">
                        <a:solidFill>
                          <a:schemeClr val="bg1"/>
                        </a:solidFill>
                        <a:latin typeface="Cambria Math" panose="02040503050406030204" pitchFamily="18" charset="0"/>
                        <a:ea typeface="宋体" panose="02010600030101010101" pitchFamily="2" charset="-122"/>
                      </a:rPr>
                      <m:t>𝑋</m:t>
                    </m:r>
                    <m:r>
                      <a:rPr lang="en-US" altLang="zh-CN" b="0" i="1" smtClean="0">
                        <a:solidFill>
                          <a:schemeClr val="bg1"/>
                        </a:solidFill>
                        <a:latin typeface="Cambria Math" panose="02040503050406030204" pitchFamily="18" charset="0"/>
                        <a:ea typeface="宋体" panose="02010600030101010101" pitchFamily="2" charset="-122"/>
                      </a:rPr>
                      <m:t>(</m:t>
                    </m:r>
                    <m:r>
                      <a:rPr lang="en-US" altLang="zh-CN" b="0" i="1" smtClean="0">
                        <a:solidFill>
                          <a:schemeClr val="bg1"/>
                        </a:solidFill>
                        <a:latin typeface="Cambria Math" panose="02040503050406030204" pitchFamily="18" charset="0"/>
                        <a:ea typeface="宋体" panose="02010600030101010101" pitchFamily="2" charset="-122"/>
                      </a:rPr>
                      <m:t>𝑡</m:t>
                    </m:r>
                    <m:r>
                      <a:rPr lang="en-US" altLang="zh-CN" b="0" i="1" smtClean="0">
                        <a:solidFill>
                          <a:schemeClr val="bg1"/>
                        </a:solidFill>
                        <a:latin typeface="Cambria Math" panose="02040503050406030204" pitchFamily="18" charset="0"/>
                        <a:ea typeface="宋体" panose="02010600030101010101" pitchFamily="2" charset="-122"/>
                      </a:rPr>
                      <m:t>)</m:t>
                    </m:r>
                  </m:oMath>
                </a14:m>
                <a:r>
                  <a:rPr lang="en-AU" altLang="zh-CN" dirty="0">
                    <a:solidFill>
                      <a:schemeClr val="bg1"/>
                    </a:solidFill>
                    <a:ea typeface="宋体" panose="02010600030101010101" pitchFamily="2" charset="-122"/>
                  </a:rPr>
                  <a:t> is then assigned to a set, at t-he same time ensuring that  </a:t>
                </a:r>
                <a:r>
                  <a:rPr lang="en-AU" altLang="zh-CN" dirty="0" err="1">
                    <a:solidFill>
                      <a:schemeClr val="bg1"/>
                    </a:solidFill>
                    <a:ea typeface="宋体" panose="02010600030101010101" pitchFamily="2" charset="-122"/>
                  </a:rPr>
                  <a:t>exi</a:t>
                </a:r>
                <a:r>
                  <a:rPr lang="en-AU" altLang="zh-CN" dirty="0">
                    <a:solidFill>
                      <a:schemeClr val="bg1"/>
                    </a:solidFill>
                    <a:ea typeface="宋体" panose="02010600030101010101" pitchFamily="2" charset="-122"/>
                  </a:rPr>
                  <a:t>-sting samples continue  to satisfy the Kuhn-Tucker </a:t>
                </a:r>
                <a:r>
                  <a:rPr lang="en-AU" altLang="zh-CN" dirty="0" err="1">
                    <a:solidFill>
                      <a:schemeClr val="bg1"/>
                    </a:solidFill>
                    <a:ea typeface="宋体" panose="02010600030101010101" pitchFamily="2" charset="-122"/>
                  </a:rPr>
                  <a:t>Th-eorem</a:t>
                </a:r>
                <a:r>
                  <a:rPr lang="en-AU" altLang="zh-CN" dirty="0">
                    <a:solidFill>
                      <a:schemeClr val="bg1"/>
                    </a:solidFill>
                    <a:ea typeface="宋体" panose="02010600030101010101" pitchFamily="2" charset="-122"/>
                  </a:rPr>
                  <a:t> (KKT) conditions [5]. If the assignment violates  the KKT conditions, the weight of the new sample will  be adjusted.</a:t>
                </a:r>
                <a:endParaRPr lang="en-US" altLang="zh-CN" dirty="0">
                  <a:solidFill>
                    <a:schemeClr val="bg1"/>
                  </a:solidFill>
                  <a:ea typeface="宋体" panose="02010600030101010101" pitchFamily="2" charset="-122"/>
                </a:endParaRPr>
              </a:p>
            </p:txBody>
          </p:sp>
        </mc:Choice>
        <mc:Fallback xmlns="">
          <p:sp>
            <p:nvSpPr>
              <p:cNvPr id="2113" name="Text Box 245">
                <a:extLst>
                  <a:ext uri="{FF2B5EF4-FFF2-40B4-BE49-F238E27FC236}">
                    <a16:creationId xmlns:a16="http://schemas.microsoft.com/office/drawing/2014/main" id="{3DEB85EB-3434-4D82-A58A-6ED521BFF6BA}"/>
                  </a:ext>
                </a:extLst>
              </p:cNvPr>
              <p:cNvSpPr txBox="1">
                <a:spLocks noRot="1" noChangeAspect="1" noMove="1" noResize="1" noEditPoints="1" noAdjustHandles="1" noChangeArrowheads="1" noChangeShapeType="1" noTextEdit="1"/>
              </p:cNvSpPr>
              <p:nvPr/>
            </p:nvSpPr>
            <p:spPr bwMode="auto">
              <a:xfrm>
                <a:off x="35648900" y="5711825"/>
                <a:ext cx="9140825" cy="10055225"/>
              </a:xfrm>
              <a:prstGeom prst="rect">
                <a:avLst/>
              </a:prstGeom>
              <a:blipFill>
                <a:blip r:embed="rId4"/>
                <a:stretch>
                  <a:fillRect/>
                </a:stretch>
              </a:blip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sp>
        <p:nvSpPr>
          <p:cNvPr id="2115" name="Text Box 247">
            <a:extLst>
              <a:ext uri="{FF2B5EF4-FFF2-40B4-BE49-F238E27FC236}">
                <a16:creationId xmlns:a16="http://schemas.microsoft.com/office/drawing/2014/main" id="{9863DD89-FAE9-444E-B2E5-40DD8409F8D1}"/>
              </a:ext>
            </a:extLst>
          </p:cNvPr>
          <p:cNvSpPr txBox="1">
            <a:spLocks noChangeArrowheads="1"/>
          </p:cNvSpPr>
          <p:nvPr/>
        </p:nvSpPr>
        <p:spPr bwMode="auto">
          <a:xfrm>
            <a:off x="35648900" y="16910050"/>
            <a:ext cx="9140825" cy="4570413"/>
          </a:xfrm>
          <a:prstGeom prst="rect">
            <a:avLst/>
          </a:prstGeom>
          <a:solidFill>
            <a:srgbClr val="366EA4"/>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indent="183600" algn="just" eaLnBrk="1" latinLnBrk="1" hangingPunct="1"/>
            <a:r>
              <a:rPr lang="en-US" altLang="zh-CN" dirty="0">
                <a:solidFill>
                  <a:schemeClr val="bg1"/>
                </a:solidFill>
                <a:ea typeface="宋体" panose="02010600030101010101" pitchFamily="2" charset="-122"/>
              </a:rPr>
              <a:t>In this paper, we have focused on the problem of </a:t>
            </a:r>
            <a:r>
              <a:rPr lang="en-US" altLang="zh-CN" dirty="0" err="1">
                <a:solidFill>
                  <a:schemeClr val="bg1"/>
                </a:solidFill>
                <a:ea typeface="宋体" panose="02010600030101010101" pitchFamily="2" charset="-122"/>
              </a:rPr>
              <a:t>incr-emental</a:t>
            </a:r>
            <a:r>
              <a:rPr lang="en-US" altLang="zh-CN" dirty="0">
                <a:solidFill>
                  <a:schemeClr val="bg1"/>
                </a:solidFill>
                <a:ea typeface="宋体" panose="02010600030101010101" pitchFamily="2" charset="-122"/>
              </a:rPr>
              <a:t> regression learning and proposed a hybrid in-</a:t>
            </a:r>
            <a:r>
              <a:rPr lang="en-US" altLang="zh-CN" dirty="0" err="1">
                <a:solidFill>
                  <a:schemeClr val="bg1"/>
                </a:solidFill>
                <a:ea typeface="宋体" panose="02010600030101010101" pitchFamily="2" charset="-122"/>
              </a:rPr>
              <a:t>cremental</a:t>
            </a:r>
            <a:r>
              <a:rPr lang="en-US" altLang="zh-CN" dirty="0">
                <a:solidFill>
                  <a:schemeClr val="bg1"/>
                </a:solidFill>
                <a:ea typeface="宋体" panose="02010600030101010101" pitchFamily="2" charset="-122"/>
              </a:rPr>
              <a:t> regression neural network. The neurons of   the regression neural network in our proposed </a:t>
            </a:r>
            <a:r>
              <a:rPr lang="en-US" altLang="zh-CN" dirty="0" err="1">
                <a:solidFill>
                  <a:schemeClr val="bg1"/>
                </a:solidFill>
                <a:ea typeface="宋体" panose="02010600030101010101" pitchFamily="2" charset="-122"/>
              </a:rPr>
              <a:t>algorith</a:t>
            </a:r>
            <a:r>
              <a:rPr lang="en-US" altLang="zh-CN" dirty="0">
                <a:solidFill>
                  <a:schemeClr val="bg1"/>
                </a:solidFill>
                <a:ea typeface="宋体" panose="02010600030101010101" pitchFamily="2" charset="-122"/>
              </a:rPr>
              <a:t>-m are obtained by an SOINN algorithm. An ISVR is us-ed to modify the parameters of the regression neural   network. Through the combination of improved SOINN and ISVR, our proposed incremental regression </a:t>
            </a:r>
            <a:r>
              <a:rPr lang="en-US" altLang="zh-CN" dirty="0" err="1">
                <a:solidFill>
                  <a:schemeClr val="bg1"/>
                </a:solidFill>
                <a:ea typeface="宋体" panose="02010600030101010101" pitchFamily="2" charset="-122"/>
              </a:rPr>
              <a:t>algori-thm</a:t>
            </a:r>
            <a:r>
              <a:rPr lang="en-US" altLang="zh-CN" dirty="0">
                <a:solidFill>
                  <a:schemeClr val="bg1"/>
                </a:solidFill>
                <a:ea typeface="宋体" panose="02010600030101010101" pitchFamily="2" charset="-122"/>
              </a:rPr>
              <a:t> makes accurate and smooth predictions from data streams. </a:t>
            </a:r>
          </a:p>
        </p:txBody>
      </p:sp>
      <mc:AlternateContent xmlns:mc="http://schemas.openxmlformats.org/markup-compatibility/2006" xmlns:a14="http://schemas.microsoft.com/office/drawing/2010/main">
        <mc:Choice Requires="a14">
          <p:sp>
            <p:nvSpPr>
              <p:cNvPr id="2116" name="Text Box 248">
                <a:extLst>
                  <a:ext uri="{FF2B5EF4-FFF2-40B4-BE49-F238E27FC236}">
                    <a16:creationId xmlns:a16="http://schemas.microsoft.com/office/drawing/2014/main" id="{5D478CD6-304F-4389-AB7E-803AC0E0DD5E}"/>
                  </a:ext>
                </a:extLst>
              </p:cNvPr>
              <p:cNvSpPr txBox="1">
                <a:spLocks noChangeArrowheads="1"/>
              </p:cNvSpPr>
              <p:nvPr/>
            </p:nvSpPr>
            <p:spPr bwMode="auto">
              <a:xfrm>
                <a:off x="8226425" y="5711825"/>
                <a:ext cx="9140825" cy="10055225"/>
              </a:xfrm>
              <a:prstGeom prst="rect">
                <a:avLst/>
              </a:prstGeom>
              <a:solidFill>
                <a:srgbClr val="366EA4"/>
              </a:solidFill>
              <a:ln>
                <a:noFill/>
              </a:ln>
              <a:effectLst/>
              <a:extLst>
                <a:ext uri="{91240B29-F687-4F45-9708-019B960494DF}">
                  <a14:hiddenLine w="19050">
                    <a:solidFill>
                      <a:schemeClr val="tx1"/>
                    </a:solidFill>
                    <a:prstDash val="dash"/>
                    <a:miter lim="800000"/>
                    <a:headEnd/>
                    <a:tailEnd/>
                  </a14:hiddenLine>
                </a:ext>
                <a:ext uri="{AF507438-7753-43E0-B8FC-AC1667EBCBE1}">
                  <a14:hiddenEffects>
                    <a:effectLst>
                      <a:outerShdw dist="35921" dir="2700000" algn="ctr" rotWithShape="0">
                        <a:schemeClr val="bg2"/>
                      </a:outerShdw>
                    </a:effectLst>
                  </a14:hiddenEffects>
                </a:ext>
              </a:extLst>
            </p:spPr>
            <p:txBody>
              <a:bodyPr lIns="228600" tIns="228600" rIns="228600" bIns="22860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indent="182880" algn="just" eaLnBrk="1" latinLnBrk="1" hangingPunct="1">
                  <a:spcAft>
                    <a:spcPts val="600"/>
                  </a:spcAft>
                  <a:tabLst>
                    <a:tab pos="182880" algn="l"/>
                  </a:tabLst>
                </a:pPr>
                <a:r>
                  <a:rPr lang="en-US" altLang="zh-CN" dirty="0">
                    <a:solidFill>
                      <a:schemeClr val="bg1"/>
                    </a:solidFill>
                    <a:ea typeface="宋体" panose="02010600030101010101" pitchFamily="2" charset="-122"/>
                  </a:rPr>
                  <a:t>A regression algorithm learns a model </a:t>
                </a:r>
                <a14:m>
                  <m:oMath xmlns:m="http://schemas.openxmlformats.org/officeDocument/2006/math">
                    <m:r>
                      <a:rPr lang="en-US" altLang="zh-CN" b="0" i="1" smtClean="0">
                        <a:solidFill>
                          <a:schemeClr val="bg1"/>
                        </a:solidFill>
                        <a:latin typeface="Cambria Math" panose="02040503050406030204" pitchFamily="18" charset="0"/>
                        <a:ea typeface="宋体" panose="02010600030101010101" pitchFamily="2" charset="-122"/>
                      </a:rPr>
                      <m:t>𝑦</m:t>
                    </m:r>
                    <m:r>
                      <a:rPr lang="en-US" altLang="zh-CN">
                        <a:solidFill>
                          <a:schemeClr val="bg1"/>
                        </a:solidFill>
                        <a:latin typeface="Cambria Math" panose="02040503050406030204" pitchFamily="18" charset="0"/>
                        <a:ea typeface="宋体" panose="02010600030101010101" pitchFamily="2" charset="-122"/>
                      </a:rPr>
                      <m:t>=</m:t>
                    </m:r>
                    <m:r>
                      <a:rPr lang="en-US" altLang="zh-CN" b="0" i="1" smtClean="0">
                        <a:solidFill>
                          <a:schemeClr val="bg1"/>
                        </a:solidFill>
                        <a:latin typeface="Cambria Math" panose="02040503050406030204" pitchFamily="18" charset="0"/>
                        <a:ea typeface="宋体" panose="02010600030101010101" pitchFamily="2" charset="-122"/>
                      </a:rPr>
                      <m:t>𝑓</m:t>
                    </m:r>
                    <m:d>
                      <m:dPr>
                        <m:ctrlPr>
                          <a:rPr lang="en-US" altLang="zh-CN" b="0" i="1" smtClean="0">
                            <a:solidFill>
                              <a:schemeClr val="bg1"/>
                            </a:solidFill>
                            <a:latin typeface="Cambria Math" panose="02040503050406030204" pitchFamily="18" charset="0"/>
                            <a:ea typeface="宋体" panose="02010600030101010101" pitchFamily="2" charset="-122"/>
                          </a:rPr>
                        </m:ctrlPr>
                      </m:dPr>
                      <m:e>
                        <m:r>
                          <a:rPr lang="en-US" altLang="zh-CN" b="0" i="1" smtClean="0">
                            <a:solidFill>
                              <a:schemeClr val="bg1"/>
                            </a:solidFill>
                            <a:latin typeface="Cambria Math" panose="02040503050406030204" pitchFamily="18" charset="0"/>
                            <a:ea typeface="宋体" panose="02010600030101010101" pitchFamily="2" charset="-122"/>
                          </a:rPr>
                          <m:t>𝑋</m:t>
                        </m:r>
                      </m:e>
                    </m:d>
                  </m:oMath>
                </a14:m>
                <a:r>
                  <a:rPr lang="en-US" altLang="zh-CN" dirty="0">
                    <a:solidFill>
                      <a:schemeClr val="bg1"/>
                    </a:solidFill>
                    <a:ea typeface="宋体" panose="02010600030101010101" pitchFamily="2" charset="-122"/>
                  </a:rPr>
                  <a:t>, </a:t>
                </a:r>
                <a:r>
                  <a:rPr lang="en-US" altLang="zh-CN" dirty="0" err="1">
                    <a:solidFill>
                      <a:schemeClr val="bg1"/>
                    </a:solidFill>
                    <a:ea typeface="宋体" panose="02010600030101010101" pitchFamily="2" charset="-122"/>
                  </a:rPr>
                  <a:t>whe</a:t>
                </a:r>
                <a:r>
                  <a:rPr lang="en-US" altLang="zh-CN" dirty="0">
                    <a:solidFill>
                      <a:schemeClr val="bg1"/>
                    </a:solidFill>
                    <a:ea typeface="宋体" panose="02010600030101010101" pitchFamily="2" charset="-122"/>
                  </a:rPr>
                  <a:t>-re </a:t>
                </a:r>
                <a14:m>
                  <m:oMath xmlns:m="http://schemas.openxmlformats.org/officeDocument/2006/math">
                    <m:r>
                      <a:rPr lang="en-US" altLang="zh-CN" b="0" i="1" smtClean="0">
                        <a:solidFill>
                          <a:schemeClr val="bg1"/>
                        </a:solidFill>
                        <a:latin typeface="Cambria Math" panose="02040503050406030204" pitchFamily="18" charset="0"/>
                        <a:ea typeface="宋体" panose="02010600030101010101" pitchFamily="2" charset="-122"/>
                      </a:rPr>
                      <m:t>𝑋</m:t>
                    </m:r>
                  </m:oMath>
                </a14:m>
                <a:r>
                  <a:rPr lang="en-US" altLang="zh-CN" dirty="0">
                    <a:solidFill>
                      <a:schemeClr val="bg1"/>
                    </a:solidFill>
                    <a:ea typeface="宋体" panose="02010600030101010101" pitchFamily="2" charset="-122"/>
                  </a:rPr>
                  <a:t> means one or more independent variables and </a:t>
                </a:r>
                <a14:m>
                  <m:oMath xmlns:m="http://schemas.openxmlformats.org/officeDocument/2006/math">
                    <m:r>
                      <a:rPr lang="en-US" altLang="zh-CN" b="0" i="1" smtClean="0">
                        <a:solidFill>
                          <a:schemeClr val="bg1"/>
                        </a:solidFill>
                        <a:latin typeface="Cambria Math" panose="02040503050406030204" pitchFamily="18" charset="0"/>
                        <a:ea typeface="宋体" panose="02010600030101010101" pitchFamily="2" charset="-122"/>
                      </a:rPr>
                      <m:t>𝑦</m:t>
                    </m:r>
                  </m:oMath>
                </a14:m>
                <a:r>
                  <a:rPr lang="en-US" altLang="zh-CN" dirty="0">
                    <a:solidFill>
                      <a:schemeClr val="bg1"/>
                    </a:solidFill>
                    <a:ea typeface="宋体" panose="02010600030101010101" pitchFamily="2" charset="-122"/>
                  </a:rPr>
                  <a:t> means a response variable. Classical regression algor-</a:t>
                </a:r>
                <a:r>
                  <a:rPr lang="en-US" altLang="zh-CN" dirty="0" err="1">
                    <a:solidFill>
                      <a:schemeClr val="bg1"/>
                    </a:solidFill>
                    <a:ea typeface="宋体" panose="02010600030101010101" pitchFamily="2" charset="-122"/>
                  </a:rPr>
                  <a:t>ithms</a:t>
                </a:r>
                <a:r>
                  <a:rPr lang="en-US" altLang="zh-CN" dirty="0">
                    <a:solidFill>
                      <a:schemeClr val="bg1"/>
                    </a:solidFill>
                    <a:ea typeface="宋体" panose="02010600030101010101" pitchFamily="2" charset="-122"/>
                  </a:rPr>
                  <a:t> were designed on the assumption that all the da-ta is obtained at one time, but the data in many </a:t>
                </a:r>
                <a:r>
                  <a:rPr lang="en-US" altLang="zh-CN" dirty="0" err="1">
                    <a:solidFill>
                      <a:schemeClr val="bg1"/>
                    </a:solidFill>
                    <a:ea typeface="宋体" panose="02010600030101010101" pitchFamily="2" charset="-122"/>
                  </a:rPr>
                  <a:t>applic-ations</a:t>
                </a:r>
                <a:r>
                  <a:rPr lang="en-US" altLang="zh-CN" dirty="0">
                    <a:solidFill>
                      <a:schemeClr val="bg1"/>
                    </a:solidFill>
                    <a:ea typeface="宋体" panose="02010600030101010101" pitchFamily="2" charset="-122"/>
                  </a:rPr>
                  <a:t> are frequently modeled as data streams [1].</a:t>
                </a:r>
                <a:r>
                  <a:rPr lang="en-US" altLang="zh-CN" spc="-5" dirty="0">
                    <a:latin typeface="Times New Roman" panose="02020603050405020304" pitchFamily="18" charset="0"/>
                    <a:ea typeface="宋体" panose="02010600030101010101" pitchFamily="2" charset="-122"/>
                  </a:rPr>
                  <a:t> </a:t>
                </a:r>
                <a:r>
                  <a:rPr lang="en-AU" altLang="zh-CN" dirty="0">
                    <a:solidFill>
                      <a:schemeClr val="bg1"/>
                    </a:solidFill>
                    <a:ea typeface="宋体" panose="02010600030101010101" pitchFamily="2" charset="-122"/>
                  </a:rPr>
                  <a:t>I</a:t>
                </a:r>
                <a:r>
                  <a:rPr lang="x-none" altLang="zh-CN" dirty="0">
                    <a:solidFill>
                      <a:schemeClr val="bg1"/>
                    </a:solidFill>
                    <a:ea typeface="宋体" panose="02010600030101010101" pitchFamily="2" charset="-122"/>
                  </a:rPr>
                  <a:t>nc</a:t>
                </a:r>
                <a:r>
                  <a:rPr lang="en-US" altLang="zh-CN" dirty="0">
                    <a:solidFill>
                      <a:schemeClr val="bg1"/>
                    </a:solidFill>
                    <a:ea typeface="宋体" panose="02010600030101010101" pitchFamily="2" charset="-122"/>
                  </a:rPr>
                  <a:t>-</a:t>
                </a:r>
                <a:r>
                  <a:rPr lang="x-none" altLang="zh-CN" dirty="0">
                    <a:solidFill>
                      <a:schemeClr val="bg1"/>
                    </a:solidFill>
                    <a:ea typeface="宋体" panose="02010600030101010101" pitchFamily="2" charset="-122"/>
                  </a:rPr>
                  <a:t>remental regression algorithms process the data in a </a:t>
                </a:r>
                <a:r>
                  <a:rPr lang="en-US" altLang="zh-CN" dirty="0">
                    <a:solidFill>
                      <a:schemeClr val="bg1"/>
                    </a:solidFill>
                    <a:ea typeface="宋体" panose="02010600030101010101" pitchFamily="2" charset="-122"/>
                  </a:rPr>
                  <a:t>  </a:t>
                </a:r>
                <a:r>
                  <a:rPr lang="x-none" altLang="zh-CN" dirty="0">
                    <a:solidFill>
                      <a:schemeClr val="bg1"/>
                    </a:solidFill>
                    <a:ea typeface="宋体" panose="02010600030101010101" pitchFamily="2" charset="-122"/>
                  </a:rPr>
                  <a:t>sequential manner </a:t>
                </a:r>
                <a14:m>
                  <m:oMath xmlns:m="http://schemas.openxmlformats.org/officeDocument/2006/math">
                    <m:d>
                      <m:dPr>
                        <m:ctrlPr>
                          <a:rPr lang="zh-CN" altLang="zh-CN" i="1">
                            <a:solidFill>
                              <a:schemeClr val="bg1"/>
                            </a:solidFill>
                            <a:latin typeface="Cambria Math" panose="02040503050406030204" pitchFamily="18" charset="0"/>
                            <a:ea typeface="宋体" panose="02010600030101010101" pitchFamily="2" charset="-122"/>
                          </a:rPr>
                        </m:ctrlPr>
                      </m:dPr>
                      <m:e>
                        <m:sSub>
                          <m:sSubPr>
                            <m:ctrlPr>
                              <a:rPr lang="zh-CN" altLang="zh-CN" i="1">
                                <a:solidFill>
                                  <a:schemeClr val="bg1"/>
                                </a:solidFill>
                                <a:latin typeface="Cambria Math" panose="02040503050406030204" pitchFamily="18" charset="0"/>
                                <a:ea typeface="宋体" panose="02010600030101010101" pitchFamily="2" charset="-122"/>
                              </a:rPr>
                            </m:ctrlPr>
                          </m:sSubPr>
                          <m:e>
                            <m:r>
                              <a:rPr lang="x-none" altLang="zh-CN" smtClean="0">
                                <a:solidFill>
                                  <a:schemeClr val="bg1"/>
                                </a:solidFill>
                                <a:latin typeface="Cambria Math" panose="02040503050406030204" pitchFamily="18" charset="0"/>
                                <a:ea typeface="宋体" panose="02010600030101010101" pitchFamily="2" charset="-122"/>
                              </a:rPr>
                              <m:t>𝑋</m:t>
                            </m:r>
                          </m:e>
                          <m:sub>
                            <m:r>
                              <a:rPr lang="x-none" altLang="zh-CN">
                                <a:solidFill>
                                  <a:schemeClr val="bg1"/>
                                </a:solidFill>
                                <a:latin typeface="Cambria Math" panose="02040503050406030204" pitchFamily="18" charset="0"/>
                                <a:ea typeface="宋体" panose="02010600030101010101" pitchFamily="2" charset="-122"/>
                              </a:rPr>
                              <m:t>1</m:t>
                            </m:r>
                          </m:sub>
                        </m:sSub>
                        <m:r>
                          <a:rPr lang="x-none" altLang="zh-CN">
                            <a:solidFill>
                              <a:schemeClr val="bg1"/>
                            </a:solidFill>
                            <a:latin typeface="Cambria Math" panose="02040503050406030204" pitchFamily="18" charset="0"/>
                            <a:ea typeface="宋体" panose="02010600030101010101" pitchFamily="2" charset="-122"/>
                          </a:rPr>
                          <m:t>,</m:t>
                        </m:r>
                        <m:sSub>
                          <m:sSubPr>
                            <m:ctrlPr>
                              <a:rPr lang="zh-CN" altLang="zh-CN" i="1">
                                <a:solidFill>
                                  <a:schemeClr val="bg1"/>
                                </a:solidFill>
                                <a:latin typeface="Cambria Math" panose="02040503050406030204" pitchFamily="18" charset="0"/>
                                <a:ea typeface="宋体" panose="02010600030101010101" pitchFamily="2" charset="-122"/>
                              </a:rPr>
                            </m:ctrlPr>
                          </m:sSubPr>
                          <m:e>
                            <m:r>
                              <a:rPr lang="x-none" altLang="zh-CN">
                                <a:solidFill>
                                  <a:schemeClr val="bg1"/>
                                </a:solidFill>
                                <a:latin typeface="Cambria Math" panose="02040503050406030204" pitchFamily="18" charset="0"/>
                                <a:ea typeface="宋体" panose="02010600030101010101" pitchFamily="2" charset="-122"/>
                              </a:rPr>
                              <m:t>𝑦</m:t>
                            </m:r>
                          </m:e>
                          <m:sub>
                            <m:r>
                              <a:rPr lang="x-none" altLang="zh-CN">
                                <a:solidFill>
                                  <a:schemeClr val="bg1"/>
                                </a:solidFill>
                                <a:latin typeface="Cambria Math" panose="02040503050406030204" pitchFamily="18" charset="0"/>
                                <a:ea typeface="宋体" panose="02010600030101010101" pitchFamily="2" charset="-122"/>
                              </a:rPr>
                              <m:t>1</m:t>
                            </m:r>
                          </m:sub>
                        </m:sSub>
                      </m:e>
                    </m:d>
                    <m:r>
                      <a:rPr lang="x-none" altLang="zh-CN">
                        <a:solidFill>
                          <a:schemeClr val="bg1"/>
                        </a:solidFill>
                        <a:latin typeface="Cambria Math" panose="02040503050406030204" pitchFamily="18" charset="0"/>
                        <a:ea typeface="宋体" panose="02010600030101010101" pitchFamily="2" charset="-122"/>
                      </a:rPr>
                      <m:t>, …, </m:t>
                    </m:r>
                    <m:d>
                      <m:dPr>
                        <m:ctrlPr>
                          <a:rPr lang="zh-CN" altLang="zh-CN" i="1">
                            <a:solidFill>
                              <a:schemeClr val="bg1"/>
                            </a:solidFill>
                            <a:latin typeface="Cambria Math" panose="02040503050406030204" pitchFamily="18" charset="0"/>
                            <a:ea typeface="宋体" panose="02010600030101010101" pitchFamily="2" charset="-122"/>
                          </a:rPr>
                        </m:ctrlPr>
                      </m:dPr>
                      <m:e>
                        <m:sSub>
                          <m:sSubPr>
                            <m:ctrlPr>
                              <a:rPr lang="zh-CN" altLang="zh-CN" i="1" smtClean="0">
                                <a:solidFill>
                                  <a:schemeClr val="bg1"/>
                                </a:solidFill>
                                <a:latin typeface="Cambria Math" panose="02040503050406030204" pitchFamily="18" charset="0"/>
                                <a:ea typeface="宋体" panose="02010600030101010101" pitchFamily="2" charset="-122"/>
                              </a:rPr>
                            </m:ctrlPr>
                          </m:sSubPr>
                          <m:e>
                            <m:r>
                              <a:rPr lang="x-none" altLang="zh-CN">
                                <a:solidFill>
                                  <a:schemeClr val="bg1"/>
                                </a:solidFill>
                                <a:latin typeface="Cambria Math" panose="02040503050406030204" pitchFamily="18" charset="0"/>
                                <a:ea typeface="宋体" panose="02010600030101010101" pitchFamily="2" charset="-122"/>
                              </a:rPr>
                              <m:t>𝑋</m:t>
                            </m:r>
                          </m:e>
                          <m:sub>
                            <m:r>
                              <m:rPr>
                                <m:sty m:val="p"/>
                              </m:rPr>
                              <a:rPr lang="en-US" altLang="zh-CN" b="0" i="0" smtClean="0">
                                <a:solidFill>
                                  <a:schemeClr val="bg1"/>
                                </a:solidFill>
                                <a:latin typeface="Cambria Math" panose="02040503050406030204" pitchFamily="18" charset="0"/>
                                <a:ea typeface="宋体" panose="02010600030101010101" pitchFamily="2" charset="-122"/>
                              </a:rPr>
                              <m:t>i</m:t>
                            </m:r>
                          </m:sub>
                        </m:sSub>
                        <m:r>
                          <a:rPr lang="x-none" altLang="zh-CN">
                            <a:solidFill>
                              <a:schemeClr val="bg1"/>
                            </a:solidFill>
                            <a:latin typeface="Cambria Math" panose="02040503050406030204" pitchFamily="18" charset="0"/>
                            <a:ea typeface="宋体" panose="02010600030101010101" pitchFamily="2" charset="-122"/>
                          </a:rPr>
                          <m:t>,</m:t>
                        </m:r>
                        <m:sSub>
                          <m:sSubPr>
                            <m:ctrlPr>
                              <a:rPr lang="zh-CN" altLang="zh-CN" i="1">
                                <a:solidFill>
                                  <a:schemeClr val="bg1"/>
                                </a:solidFill>
                                <a:latin typeface="Cambria Math" panose="02040503050406030204" pitchFamily="18" charset="0"/>
                                <a:ea typeface="宋体" panose="02010600030101010101" pitchFamily="2" charset="-122"/>
                              </a:rPr>
                            </m:ctrlPr>
                          </m:sSubPr>
                          <m:e>
                            <m:r>
                              <a:rPr lang="x-none" altLang="zh-CN">
                                <a:solidFill>
                                  <a:schemeClr val="bg1"/>
                                </a:solidFill>
                                <a:latin typeface="Cambria Math" panose="02040503050406030204" pitchFamily="18" charset="0"/>
                                <a:ea typeface="宋体" panose="02010600030101010101" pitchFamily="2" charset="-122"/>
                              </a:rPr>
                              <m:t>𝑦</m:t>
                            </m:r>
                          </m:e>
                          <m:sub>
                            <m:r>
                              <m:rPr>
                                <m:sty m:val="p"/>
                              </m:rPr>
                              <a:rPr lang="en-US" altLang="zh-CN" b="0" i="0" smtClean="0">
                                <a:solidFill>
                                  <a:schemeClr val="bg1"/>
                                </a:solidFill>
                                <a:latin typeface="Cambria Math" panose="02040503050406030204" pitchFamily="18" charset="0"/>
                                <a:ea typeface="宋体" panose="02010600030101010101" pitchFamily="2" charset="-122"/>
                              </a:rPr>
                              <m:t>i</m:t>
                            </m:r>
                          </m:sub>
                        </m:sSub>
                      </m:e>
                    </m:d>
                    <m:r>
                      <a:rPr lang="x-none" altLang="zh-CN">
                        <a:solidFill>
                          <a:schemeClr val="bg1"/>
                        </a:solidFill>
                        <a:latin typeface="Cambria Math" panose="02040503050406030204" pitchFamily="18" charset="0"/>
                        <a:ea typeface="宋体" panose="02010600030101010101" pitchFamily="2" charset="-122"/>
                      </a:rPr>
                      <m:t>, </m:t>
                    </m:r>
                    <m:r>
                      <a:rPr lang="en-US" altLang="zh-CN" b="0" i="0" smtClean="0">
                        <a:solidFill>
                          <a:schemeClr val="bg1"/>
                        </a:solidFill>
                        <a:latin typeface="Cambria Math" panose="02040503050406030204" pitchFamily="18" charset="0"/>
                        <a:ea typeface="宋体" panose="02010600030101010101" pitchFamily="2" charset="-122"/>
                      </a:rPr>
                      <m:t>…,</m:t>
                    </m:r>
                    <m:d>
                      <m:dPr>
                        <m:ctrlPr>
                          <a:rPr lang="zh-CN" altLang="zh-CN" i="1">
                            <a:solidFill>
                              <a:schemeClr val="bg1"/>
                            </a:solidFill>
                            <a:latin typeface="Cambria Math" panose="02040503050406030204" pitchFamily="18" charset="0"/>
                            <a:ea typeface="宋体" panose="02010600030101010101" pitchFamily="2" charset="-122"/>
                          </a:rPr>
                        </m:ctrlPr>
                      </m:dPr>
                      <m:e>
                        <m:sSub>
                          <m:sSubPr>
                            <m:ctrlPr>
                              <a:rPr lang="zh-CN" altLang="zh-CN" i="1">
                                <a:solidFill>
                                  <a:schemeClr val="bg1"/>
                                </a:solidFill>
                                <a:latin typeface="Cambria Math" panose="02040503050406030204" pitchFamily="18" charset="0"/>
                                <a:ea typeface="宋体" panose="02010600030101010101" pitchFamily="2" charset="-122"/>
                              </a:rPr>
                            </m:ctrlPr>
                          </m:sSubPr>
                          <m:e>
                            <m:r>
                              <a:rPr lang="x-none" altLang="zh-CN">
                                <a:solidFill>
                                  <a:schemeClr val="bg1"/>
                                </a:solidFill>
                                <a:latin typeface="Cambria Math" panose="02040503050406030204" pitchFamily="18" charset="0"/>
                                <a:ea typeface="宋体" panose="02010600030101010101" pitchFamily="2" charset="-122"/>
                              </a:rPr>
                              <m:t>𝑋</m:t>
                            </m:r>
                          </m:e>
                          <m:sub>
                            <m:r>
                              <a:rPr lang="x-none" altLang="zh-CN">
                                <a:solidFill>
                                  <a:schemeClr val="bg1"/>
                                </a:solidFill>
                                <a:latin typeface="Cambria Math" panose="02040503050406030204" pitchFamily="18" charset="0"/>
                                <a:ea typeface="宋体" panose="02010600030101010101" pitchFamily="2" charset="-122"/>
                              </a:rPr>
                              <m:t>𝑡</m:t>
                            </m:r>
                          </m:sub>
                        </m:sSub>
                        <m:r>
                          <a:rPr lang="x-none" altLang="zh-CN">
                            <a:solidFill>
                              <a:schemeClr val="bg1"/>
                            </a:solidFill>
                            <a:latin typeface="Cambria Math" panose="02040503050406030204" pitchFamily="18" charset="0"/>
                            <a:ea typeface="宋体" panose="02010600030101010101" pitchFamily="2" charset="-122"/>
                          </a:rPr>
                          <m:t>,</m:t>
                        </m:r>
                        <m:sSub>
                          <m:sSubPr>
                            <m:ctrlPr>
                              <a:rPr lang="zh-CN" altLang="zh-CN" i="1">
                                <a:solidFill>
                                  <a:schemeClr val="bg1"/>
                                </a:solidFill>
                                <a:latin typeface="Cambria Math" panose="02040503050406030204" pitchFamily="18" charset="0"/>
                                <a:ea typeface="宋体" panose="02010600030101010101" pitchFamily="2" charset="-122"/>
                              </a:rPr>
                            </m:ctrlPr>
                          </m:sSubPr>
                          <m:e>
                            <m:r>
                              <a:rPr lang="x-none" altLang="zh-CN">
                                <a:solidFill>
                                  <a:schemeClr val="bg1"/>
                                </a:solidFill>
                                <a:latin typeface="Cambria Math" panose="02040503050406030204" pitchFamily="18" charset="0"/>
                                <a:ea typeface="宋体" panose="02010600030101010101" pitchFamily="2" charset="-122"/>
                              </a:rPr>
                              <m:t>𝑦</m:t>
                            </m:r>
                          </m:e>
                          <m:sub>
                            <m:r>
                              <a:rPr lang="x-none" altLang="zh-CN">
                                <a:solidFill>
                                  <a:schemeClr val="bg1"/>
                                </a:solidFill>
                                <a:latin typeface="Cambria Math" panose="02040503050406030204" pitchFamily="18" charset="0"/>
                                <a:ea typeface="宋体" panose="02010600030101010101" pitchFamily="2" charset="-122"/>
                              </a:rPr>
                              <m:t>𝑡</m:t>
                            </m:r>
                          </m:sub>
                        </m:sSub>
                      </m:e>
                    </m:d>
                  </m:oMath>
                </a14:m>
                <a:r>
                  <a:rPr lang="x-none" altLang="zh-CN" dirty="0">
                    <a:solidFill>
                      <a:schemeClr val="bg1"/>
                    </a:solidFill>
                    <a:ea typeface="宋体" panose="02010600030101010101" pitchFamily="2" charset="-122"/>
                  </a:rPr>
                  <a:t>, and in each</a:t>
                </a:r>
                <a:r>
                  <a:rPr lang="en-AU" altLang="zh-CN" dirty="0">
                    <a:solidFill>
                      <a:schemeClr val="bg1"/>
                    </a:solidFill>
                    <a:ea typeface="宋体" panose="02010600030101010101" pitchFamily="2" charset="-122"/>
                  </a:rPr>
                  <a:t> case</a:t>
                </a:r>
                <a:r>
                  <a:rPr lang="x-none" altLang="zh-CN" dirty="0">
                    <a:solidFill>
                      <a:schemeClr val="bg1"/>
                    </a:solidFill>
                    <a:ea typeface="宋体" panose="02010600030101010101" pitchFamily="2" charset="-122"/>
                  </a:rPr>
                  <a:t>, the model is updated by the input </a:t>
                </a:r>
                <a14:m>
                  <m:oMath xmlns:m="http://schemas.openxmlformats.org/officeDocument/2006/math">
                    <m:d>
                      <m:dPr>
                        <m:ctrlPr>
                          <a:rPr lang="zh-CN" altLang="zh-CN" i="1">
                            <a:solidFill>
                              <a:schemeClr val="bg1"/>
                            </a:solidFill>
                            <a:latin typeface="Cambria Math" panose="02040503050406030204" pitchFamily="18" charset="0"/>
                            <a:ea typeface="宋体" panose="02010600030101010101" pitchFamily="2" charset="-122"/>
                          </a:rPr>
                        </m:ctrlPr>
                      </m:dPr>
                      <m:e>
                        <m:sSub>
                          <m:sSubPr>
                            <m:ctrlPr>
                              <a:rPr lang="zh-CN" altLang="zh-CN" i="1">
                                <a:solidFill>
                                  <a:schemeClr val="bg1"/>
                                </a:solidFill>
                                <a:latin typeface="Cambria Math" panose="02040503050406030204" pitchFamily="18" charset="0"/>
                                <a:ea typeface="宋体" panose="02010600030101010101" pitchFamily="2" charset="-122"/>
                              </a:rPr>
                            </m:ctrlPr>
                          </m:sSubPr>
                          <m:e>
                            <m:r>
                              <a:rPr lang="x-none" altLang="zh-CN">
                                <a:solidFill>
                                  <a:schemeClr val="bg1"/>
                                </a:solidFill>
                                <a:latin typeface="Cambria Math" panose="02040503050406030204" pitchFamily="18" charset="0"/>
                                <a:ea typeface="宋体" panose="02010600030101010101" pitchFamily="2" charset="-122"/>
                              </a:rPr>
                              <m:t>𝑋</m:t>
                            </m:r>
                          </m:e>
                          <m:sub>
                            <m:r>
                              <a:rPr lang="x-none" altLang="zh-CN">
                                <a:solidFill>
                                  <a:schemeClr val="bg1"/>
                                </a:solidFill>
                                <a:latin typeface="Cambria Math" panose="02040503050406030204" pitchFamily="18" charset="0"/>
                                <a:ea typeface="宋体" panose="02010600030101010101" pitchFamily="2" charset="-122"/>
                              </a:rPr>
                              <m:t>𝑡</m:t>
                            </m:r>
                          </m:sub>
                        </m:sSub>
                        <m:r>
                          <a:rPr lang="x-none" altLang="zh-CN">
                            <a:solidFill>
                              <a:schemeClr val="bg1"/>
                            </a:solidFill>
                            <a:latin typeface="Cambria Math" panose="02040503050406030204" pitchFamily="18" charset="0"/>
                            <a:ea typeface="宋体" panose="02010600030101010101" pitchFamily="2" charset="-122"/>
                          </a:rPr>
                          <m:t>,</m:t>
                        </m:r>
                        <m:sSub>
                          <m:sSubPr>
                            <m:ctrlPr>
                              <a:rPr lang="zh-CN" altLang="zh-CN" i="1">
                                <a:solidFill>
                                  <a:schemeClr val="bg1"/>
                                </a:solidFill>
                                <a:latin typeface="Cambria Math" panose="02040503050406030204" pitchFamily="18" charset="0"/>
                                <a:ea typeface="宋体" panose="02010600030101010101" pitchFamily="2" charset="-122"/>
                              </a:rPr>
                            </m:ctrlPr>
                          </m:sSubPr>
                          <m:e>
                            <m:r>
                              <a:rPr lang="x-none" altLang="zh-CN">
                                <a:solidFill>
                                  <a:schemeClr val="bg1"/>
                                </a:solidFill>
                                <a:latin typeface="Cambria Math" panose="02040503050406030204" pitchFamily="18" charset="0"/>
                                <a:ea typeface="宋体" panose="02010600030101010101" pitchFamily="2" charset="-122"/>
                              </a:rPr>
                              <m:t>𝑦</m:t>
                            </m:r>
                          </m:e>
                          <m:sub>
                            <m:r>
                              <a:rPr lang="x-none" altLang="zh-CN">
                                <a:solidFill>
                                  <a:schemeClr val="bg1"/>
                                </a:solidFill>
                                <a:latin typeface="Cambria Math" panose="02040503050406030204" pitchFamily="18" charset="0"/>
                                <a:ea typeface="宋体" panose="02010600030101010101" pitchFamily="2" charset="-122"/>
                              </a:rPr>
                              <m:t>𝑡</m:t>
                            </m:r>
                          </m:sub>
                        </m:sSub>
                      </m:e>
                    </m:d>
                  </m:oMath>
                </a14:m>
                <a:r>
                  <a:rPr lang="x-none" altLang="zh-CN" dirty="0">
                    <a:solidFill>
                      <a:schemeClr val="bg1"/>
                    </a:solidFill>
                    <a:ea typeface="宋体" panose="02010600030101010101" pitchFamily="2" charset="-122"/>
                  </a:rPr>
                  <a:t> a</a:t>
                </a:r>
                <a:r>
                  <a:rPr lang="en-US" altLang="zh-CN" dirty="0">
                    <a:solidFill>
                      <a:schemeClr val="bg1"/>
                    </a:solidFill>
                    <a:ea typeface="宋体" panose="02010600030101010101" pitchFamily="2" charset="-122"/>
                  </a:rPr>
                  <a:t>-</a:t>
                </a:r>
                <a:r>
                  <a:rPr lang="x-none" altLang="zh-CN" dirty="0">
                    <a:solidFill>
                      <a:schemeClr val="bg1"/>
                    </a:solidFill>
                    <a:ea typeface="宋体" panose="02010600030101010101" pitchFamily="2" charset="-122"/>
                  </a:rPr>
                  <a:t>s </a:t>
                </a:r>
                <a14:m>
                  <m:oMath xmlns:m="http://schemas.openxmlformats.org/officeDocument/2006/math">
                    <m:sSub>
                      <m:sSubPr>
                        <m:ctrlPr>
                          <a:rPr lang="zh-CN" altLang="zh-CN" i="1">
                            <a:solidFill>
                              <a:schemeClr val="bg1"/>
                            </a:solidFill>
                            <a:latin typeface="Cambria Math" panose="02040503050406030204" pitchFamily="18" charset="0"/>
                            <a:ea typeface="宋体" panose="02010600030101010101" pitchFamily="2" charset="-122"/>
                          </a:rPr>
                        </m:ctrlPr>
                      </m:sSubPr>
                      <m:e>
                        <m:r>
                          <a:rPr lang="x-none" altLang="zh-CN">
                            <a:solidFill>
                              <a:schemeClr val="bg1"/>
                            </a:solidFill>
                            <a:latin typeface="Cambria Math" panose="02040503050406030204" pitchFamily="18" charset="0"/>
                            <a:ea typeface="宋体" panose="02010600030101010101" pitchFamily="2" charset="-122"/>
                          </a:rPr>
                          <m:t>𝑓</m:t>
                        </m:r>
                      </m:e>
                      <m:sub>
                        <m:r>
                          <a:rPr lang="x-none" altLang="zh-CN">
                            <a:solidFill>
                              <a:schemeClr val="bg1"/>
                            </a:solidFill>
                            <a:latin typeface="Cambria Math" panose="02040503050406030204" pitchFamily="18" charset="0"/>
                            <a:ea typeface="宋体" panose="02010600030101010101" pitchFamily="2" charset="-122"/>
                          </a:rPr>
                          <m:t>𝑡</m:t>
                        </m:r>
                      </m:sub>
                    </m:sSub>
                    <m:r>
                      <a:rPr lang="x-none" altLang="zh-CN">
                        <a:solidFill>
                          <a:schemeClr val="bg1"/>
                        </a:solidFill>
                        <a:latin typeface="Cambria Math" panose="02040503050406030204" pitchFamily="18" charset="0"/>
                        <a:ea typeface="宋体" panose="02010600030101010101" pitchFamily="2" charset="-122"/>
                      </a:rPr>
                      <m:t>←</m:t>
                    </m:r>
                    <m:sSub>
                      <m:sSubPr>
                        <m:ctrlPr>
                          <a:rPr lang="zh-CN" altLang="zh-CN" i="1">
                            <a:solidFill>
                              <a:schemeClr val="bg1"/>
                            </a:solidFill>
                            <a:latin typeface="Cambria Math" panose="02040503050406030204" pitchFamily="18" charset="0"/>
                            <a:ea typeface="宋体" panose="02010600030101010101" pitchFamily="2" charset="-122"/>
                          </a:rPr>
                        </m:ctrlPr>
                      </m:sSubPr>
                      <m:e>
                        <m:r>
                          <a:rPr lang="x-none" altLang="zh-CN">
                            <a:solidFill>
                              <a:schemeClr val="bg1"/>
                            </a:solidFill>
                            <a:latin typeface="Cambria Math" panose="02040503050406030204" pitchFamily="18" charset="0"/>
                            <a:ea typeface="宋体" panose="02010600030101010101" pitchFamily="2" charset="-122"/>
                          </a:rPr>
                          <m:t>𝑓</m:t>
                        </m:r>
                      </m:e>
                      <m:sub>
                        <m:r>
                          <a:rPr lang="x-none" altLang="zh-CN">
                            <a:solidFill>
                              <a:schemeClr val="bg1"/>
                            </a:solidFill>
                            <a:latin typeface="Cambria Math" panose="02040503050406030204" pitchFamily="18" charset="0"/>
                            <a:ea typeface="宋体" panose="02010600030101010101" pitchFamily="2" charset="-122"/>
                          </a:rPr>
                          <m:t>𝑡</m:t>
                        </m:r>
                        <m:r>
                          <a:rPr lang="x-none" altLang="zh-CN">
                            <a:solidFill>
                              <a:schemeClr val="bg1"/>
                            </a:solidFill>
                            <a:latin typeface="Cambria Math" panose="02040503050406030204" pitchFamily="18" charset="0"/>
                            <a:ea typeface="宋体" panose="02010600030101010101" pitchFamily="2" charset="-122"/>
                          </a:rPr>
                          <m:t>−1</m:t>
                        </m:r>
                      </m:sub>
                    </m:sSub>
                  </m:oMath>
                </a14:m>
                <a:r>
                  <a:rPr lang="x-none" altLang="zh-CN" dirty="0">
                    <a:solidFill>
                      <a:schemeClr val="bg1"/>
                    </a:solidFill>
                    <a:ea typeface="宋体" panose="02010600030101010101" pitchFamily="2" charset="-122"/>
                  </a:rPr>
                  <a:t> [</a:t>
                </a:r>
                <a:r>
                  <a:rPr lang="en-US" altLang="zh-CN" dirty="0">
                    <a:solidFill>
                      <a:schemeClr val="bg1"/>
                    </a:solidFill>
                    <a:ea typeface="宋体" panose="02010600030101010101" pitchFamily="2" charset="-122"/>
                  </a:rPr>
                  <a:t>2]</a:t>
                </a:r>
                <a:r>
                  <a:rPr lang="x-none" altLang="zh-CN" dirty="0">
                    <a:solidFill>
                      <a:schemeClr val="bg1"/>
                    </a:solidFill>
                    <a:ea typeface="宋体" panose="02010600030101010101" pitchFamily="2" charset="-122"/>
                  </a:rPr>
                  <a:t>.</a:t>
                </a:r>
                <a:r>
                  <a:rPr lang="en-US" altLang="zh-CN" dirty="0">
                    <a:solidFill>
                      <a:schemeClr val="bg1"/>
                    </a:solidFill>
                    <a:ea typeface="宋体" panose="02010600030101010101" pitchFamily="2" charset="-122"/>
                  </a:rPr>
                  <a:t> There are two main kinds of incremental regression algorithms: parametric and nonparametric.</a:t>
                </a:r>
              </a:p>
              <a:p>
                <a:pPr indent="182880" algn="just" eaLnBrk="1" latinLnBrk="1" hangingPunct="1">
                  <a:spcAft>
                    <a:spcPts val="600"/>
                  </a:spcAft>
                  <a:tabLst>
                    <a:tab pos="182880" algn="l"/>
                  </a:tabLst>
                </a:pPr>
                <a:r>
                  <a:rPr lang="en-US" altLang="zh-CN" dirty="0">
                    <a:solidFill>
                      <a:schemeClr val="bg1"/>
                    </a:solidFill>
                    <a:ea typeface="宋体" panose="02010600030101010101" pitchFamily="2" charset="-122"/>
                  </a:rPr>
                  <a:t>This paper presents a hybrid incremental regression neural network for uncertain data streams. The </a:t>
                </a:r>
                <a:r>
                  <a:rPr lang="en-US" altLang="zh-CN" dirty="0" err="1">
                    <a:solidFill>
                      <a:schemeClr val="bg1"/>
                    </a:solidFill>
                    <a:ea typeface="宋体" panose="02010600030101010101" pitchFamily="2" charset="-122"/>
                  </a:rPr>
                  <a:t>structu</a:t>
                </a:r>
                <a:r>
                  <a:rPr lang="en-US" altLang="zh-CN" dirty="0">
                    <a:solidFill>
                      <a:schemeClr val="bg1"/>
                    </a:solidFill>
                    <a:ea typeface="宋体" panose="02010600030101010101" pitchFamily="2" charset="-122"/>
                  </a:rPr>
                  <a:t>-re in our proposed hybrid incremental regression </a:t>
                </a:r>
                <a:r>
                  <a:rPr lang="en-US" altLang="zh-CN" dirty="0" err="1">
                    <a:solidFill>
                      <a:schemeClr val="bg1"/>
                    </a:solidFill>
                    <a:ea typeface="宋体" panose="02010600030101010101" pitchFamily="2" charset="-122"/>
                  </a:rPr>
                  <a:t>neur</a:t>
                </a:r>
                <a:r>
                  <a:rPr lang="en-US" altLang="zh-CN" dirty="0">
                    <a:solidFill>
                      <a:schemeClr val="bg1"/>
                    </a:solidFill>
                    <a:ea typeface="宋体" panose="02010600030101010101" pitchFamily="2" charset="-122"/>
                  </a:rPr>
                  <a:t>-al network is obtained by an incremental </a:t>
                </a:r>
                <a:r>
                  <a:rPr lang="en-US" altLang="zh-CN" dirty="0" err="1">
                    <a:solidFill>
                      <a:schemeClr val="bg1"/>
                    </a:solidFill>
                    <a:ea typeface="宋体" panose="02010600030101010101" pitchFamily="2" charset="-122"/>
                  </a:rPr>
                  <a:t>nonparametri</a:t>
                </a:r>
                <a:r>
                  <a:rPr lang="en-US" altLang="zh-CN" dirty="0">
                    <a:solidFill>
                      <a:schemeClr val="bg1"/>
                    </a:solidFill>
                    <a:ea typeface="宋体" panose="02010600030101010101" pitchFamily="2" charset="-122"/>
                  </a:rPr>
                  <a:t>-c algorithm called self-organized incremental neural n-</a:t>
                </a:r>
                <a:r>
                  <a:rPr lang="en-US" altLang="zh-CN" dirty="0" err="1">
                    <a:solidFill>
                      <a:schemeClr val="bg1"/>
                    </a:solidFill>
                    <a:ea typeface="宋体" panose="02010600030101010101" pitchFamily="2" charset="-122"/>
                  </a:rPr>
                  <a:t>etwork</a:t>
                </a:r>
                <a:r>
                  <a:rPr lang="en-US" altLang="zh-CN" dirty="0">
                    <a:solidFill>
                      <a:schemeClr val="bg1"/>
                    </a:solidFill>
                    <a:ea typeface="宋体" panose="02010600030101010101" pitchFamily="2" charset="-122"/>
                  </a:rPr>
                  <a:t> (SOINN) [3]. Based on the SOINN, the </a:t>
                </a:r>
                <a:r>
                  <a:rPr lang="en-US" altLang="zh-CN" dirty="0" err="1">
                    <a:solidFill>
                      <a:schemeClr val="bg1"/>
                    </a:solidFill>
                    <a:ea typeface="宋体" panose="02010600030101010101" pitchFamily="2" charset="-122"/>
                  </a:rPr>
                  <a:t>structur</a:t>
                </a:r>
                <a:r>
                  <a:rPr lang="en-US" altLang="zh-CN" dirty="0">
                    <a:solidFill>
                      <a:schemeClr val="bg1"/>
                    </a:solidFill>
                    <a:ea typeface="宋体" panose="02010600030101010101" pitchFamily="2" charset="-122"/>
                  </a:rPr>
                  <a:t>-e of the regression neural network is able to self-</a:t>
                </a:r>
                <a:r>
                  <a:rPr lang="en-US" altLang="zh-CN" dirty="0" err="1">
                    <a:solidFill>
                      <a:schemeClr val="bg1"/>
                    </a:solidFill>
                    <a:ea typeface="宋体" panose="02010600030101010101" pitchFamily="2" charset="-122"/>
                  </a:rPr>
                  <a:t>orga</a:t>
                </a:r>
                <a:r>
                  <a:rPr lang="en-US" altLang="zh-CN" dirty="0">
                    <a:solidFill>
                      <a:schemeClr val="bg1"/>
                    </a:solidFill>
                    <a:ea typeface="宋体" panose="02010600030101010101" pitchFamily="2" charset="-122"/>
                  </a:rPr>
                  <a:t>-</a:t>
                </a:r>
                <a:r>
                  <a:rPr lang="en-US" altLang="zh-CN" dirty="0" err="1">
                    <a:solidFill>
                      <a:schemeClr val="bg1"/>
                    </a:solidFill>
                    <a:ea typeface="宋体" panose="02010600030101010101" pitchFamily="2" charset="-122"/>
                  </a:rPr>
                  <a:t>nize</a:t>
                </a:r>
                <a:r>
                  <a:rPr lang="en-US" altLang="zh-CN" dirty="0">
                    <a:solidFill>
                      <a:schemeClr val="bg1"/>
                    </a:solidFill>
                    <a:ea typeface="宋体" panose="02010600030101010101" pitchFamily="2" charset="-122"/>
                  </a:rPr>
                  <a:t>  as the number of neurons increases. An </a:t>
                </a:r>
                <a:r>
                  <a:rPr lang="en-US" altLang="zh-CN" dirty="0" err="1">
                    <a:solidFill>
                      <a:schemeClr val="bg1"/>
                    </a:solidFill>
                    <a:ea typeface="宋体" panose="02010600030101010101" pitchFamily="2" charset="-122"/>
                  </a:rPr>
                  <a:t>increme-ntal</a:t>
                </a:r>
                <a:r>
                  <a:rPr lang="en-US" altLang="zh-CN" dirty="0">
                    <a:solidFill>
                      <a:schemeClr val="bg1"/>
                    </a:solidFill>
                    <a:ea typeface="宋体" panose="02010600030101010101" pitchFamily="2" charset="-122"/>
                  </a:rPr>
                  <a:t> parametric algorithm called incremental support v-</a:t>
                </a:r>
                <a:r>
                  <a:rPr lang="en-US" altLang="zh-CN" dirty="0" err="1">
                    <a:solidFill>
                      <a:schemeClr val="bg1"/>
                    </a:solidFill>
                    <a:ea typeface="宋体" panose="02010600030101010101" pitchFamily="2" charset="-122"/>
                  </a:rPr>
                  <a:t>ector</a:t>
                </a:r>
                <a:r>
                  <a:rPr lang="en-US" altLang="zh-CN" dirty="0">
                    <a:solidFill>
                      <a:schemeClr val="bg1"/>
                    </a:solidFill>
                    <a:ea typeface="宋体" panose="02010600030101010101" pitchFamily="2" charset="-122"/>
                  </a:rPr>
                  <a:t>  regression (ISVR) [4] is used  to modify the par-</a:t>
                </a:r>
                <a:r>
                  <a:rPr lang="en-US" altLang="zh-CN" dirty="0" err="1">
                    <a:solidFill>
                      <a:schemeClr val="bg1"/>
                    </a:solidFill>
                    <a:ea typeface="宋体" panose="02010600030101010101" pitchFamily="2" charset="-122"/>
                  </a:rPr>
                  <a:t>ameters</a:t>
                </a:r>
                <a:r>
                  <a:rPr lang="en-US" altLang="zh-CN" dirty="0">
                    <a:solidFill>
                      <a:schemeClr val="bg1"/>
                    </a:solidFill>
                    <a:ea typeface="宋体" panose="02010600030101010101" pitchFamily="2" charset="-122"/>
                  </a:rPr>
                  <a:t> of the regression neural network. </a:t>
                </a:r>
              </a:p>
            </p:txBody>
          </p:sp>
        </mc:Choice>
        <mc:Fallback xmlns="">
          <p:sp>
            <p:nvSpPr>
              <p:cNvPr id="2116" name="Text Box 248">
                <a:extLst>
                  <a:ext uri="{FF2B5EF4-FFF2-40B4-BE49-F238E27FC236}">
                    <a16:creationId xmlns:a16="http://schemas.microsoft.com/office/drawing/2014/main" id="{5D478CD6-304F-4389-AB7E-803AC0E0DD5E}"/>
                  </a:ext>
                </a:extLst>
              </p:cNvPr>
              <p:cNvSpPr txBox="1">
                <a:spLocks noRot="1" noChangeAspect="1" noMove="1" noResize="1" noEditPoints="1" noAdjustHandles="1" noChangeArrowheads="1" noChangeShapeType="1" noTextEdit="1"/>
              </p:cNvSpPr>
              <p:nvPr/>
            </p:nvSpPr>
            <p:spPr bwMode="auto">
              <a:xfrm>
                <a:off x="8226425" y="5711825"/>
                <a:ext cx="9140825" cy="10055225"/>
              </a:xfrm>
              <a:prstGeom prst="rect">
                <a:avLst/>
              </a:prstGeom>
              <a:blipFill>
                <a:blip r:embed="rId5"/>
                <a:stretch>
                  <a:fillRect/>
                </a:stretch>
              </a:blip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sp>
        <p:nvSpPr>
          <p:cNvPr id="2117" name="Text Box 249">
            <a:extLst>
              <a:ext uri="{FF2B5EF4-FFF2-40B4-BE49-F238E27FC236}">
                <a16:creationId xmlns:a16="http://schemas.microsoft.com/office/drawing/2014/main" id="{4B6520D3-9C0C-4270-AFCE-F6B3244A2B51}"/>
              </a:ext>
            </a:extLst>
          </p:cNvPr>
          <p:cNvSpPr txBox="1">
            <a:spLocks noChangeArrowheads="1"/>
          </p:cNvSpPr>
          <p:nvPr/>
        </p:nvSpPr>
        <p:spPr bwMode="auto">
          <a:xfrm>
            <a:off x="35661600" y="22631400"/>
            <a:ext cx="9140825" cy="4332287"/>
          </a:xfrm>
          <a:prstGeom prst="rect">
            <a:avLst/>
          </a:prstGeom>
          <a:solidFill>
            <a:srgbClr val="366EA4"/>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sz="2800">
                <a:solidFill>
                  <a:schemeClr val="tx1"/>
                </a:solidFill>
                <a:latin typeface="Arial" panose="020B0604020202020204" pitchFamily="34" charset="0"/>
              </a:defRPr>
            </a:lvl1pPr>
            <a:lvl2pPr marL="800100" indent="-342900">
              <a:defRPr sz="2800">
                <a:solidFill>
                  <a:schemeClr val="tx1"/>
                </a:solidFill>
                <a:latin typeface="Arial" panose="020B0604020202020204" pitchFamily="34" charset="0"/>
              </a:defRPr>
            </a:lvl2pPr>
            <a:lvl3pPr marL="1257300" indent="-342900">
              <a:defRPr sz="2800">
                <a:solidFill>
                  <a:schemeClr val="tx1"/>
                </a:solidFill>
                <a:latin typeface="Arial" panose="020B0604020202020204" pitchFamily="34" charset="0"/>
              </a:defRPr>
            </a:lvl3pPr>
            <a:lvl4pPr marL="1714500" indent="-342900">
              <a:defRPr sz="2800">
                <a:solidFill>
                  <a:schemeClr val="tx1"/>
                </a:solidFill>
                <a:latin typeface="Arial" panose="020B0604020202020204" pitchFamily="34" charset="0"/>
              </a:defRPr>
            </a:lvl4pPr>
            <a:lvl5pPr marL="2171700" indent="-342900">
              <a:defRPr sz="2800">
                <a:solidFill>
                  <a:schemeClr val="tx1"/>
                </a:solidFill>
                <a:latin typeface="Arial" panose="020B0604020202020204" pitchFamily="34" charset="0"/>
              </a:defRPr>
            </a:lvl5pPr>
            <a:lvl6pPr marL="2628900" indent="-342900" eaLnBrk="0" fontAlgn="base" hangingPunct="0">
              <a:spcBef>
                <a:spcPct val="0"/>
              </a:spcBef>
              <a:spcAft>
                <a:spcPct val="0"/>
              </a:spcAft>
              <a:defRPr sz="2800">
                <a:solidFill>
                  <a:schemeClr val="tx1"/>
                </a:solidFill>
                <a:latin typeface="Arial" panose="020B0604020202020204" pitchFamily="34" charset="0"/>
              </a:defRPr>
            </a:lvl6pPr>
            <a:lvl7pPr marL="3086100" indent="-342900" eaLnBrk="0" fontAlgn="base" hangingPunct="0">
              <a:spcBef>
                <a:spcPct val="0"/>
              </a:spcBef>
              <a:spcAft>
                <a:spcPct val="0"/>
              </a:spcAft>
              <a:defRPr sz="2800">
                <a:solidFill>
                  <a:schemeClr val="tx1"/>
                </a:solidFill>
                <a:latin typeface="Arial" panose="020B0604020202020204" pitchFamily="34" charset="0"/>
              </a:defRPr>
            </a:lvl7pPr>
            <a:lvl8pPr marL="3543300" indent="-342900" eaLnBrk="0" fontAlgn="base" hangingPunct="0">
              <a:spcBef>
                <a:spcPct val="0"/>
              </a:spcBef>
              <a:spcAft>
                <a:spcPct val="0"/>
              </a:spcAft>
              <a:defRPr sz="2800">
                <a:solidFill>
                  <a:schemeClr val="tx1"/>
                </a:solidFill>
                <a:latin typeface="Arial" panose="020B0604020202020204" pitchFamily="34" charset="0"/>
              </a:defRPr>
            </a:lvl8pPr>
            <a:lvl9pPr marL="4000500" indent="-3429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spcAft>
                <a:spcPts val="600"/>
              </a:spcAft>
              <a:buFontTx/>
              <a:buAutoNum type="arabicPeriod"/>
            </a:pPr>
            <a:r>
              <a:rPr lang="en-US" altLang="zh-CN" sz="2000" dirty="0">
                <a:solidFill>
                  <a:schemeClr val="bg1"/>
                </a:solidFill>
                <a:ea typeface="宋体" panose="02010600030101010101" pitchFamily="2" charset="-122"/>
              </a:rPr>
              <a:t>H. L. Nguyen, Y. K. </a:t>
            </a:r>
            <a:r>
              <a:rPr lang="en-US" altLang="zh-CN" sz="2000" dirty="0" err="1">
                <a:solidFill>
                  <a:schemeClr val="bg1"/>
                </a:solidFill>
                <a:ea typeface="宋体" panose="02010600030101010101" pitchFamily="2" charset="-122"/>
              </a:rPr>
              <a:t>Woon</a:t>
            </a:r>
            <a:r>
              <a:rPr lang="en-US" altLang="zh-CN" sz="2000" dirty="0">
                <a:solidFill>
                  <a:schemeClr val="bg1"/>
                </a:solidFill>
                <a:ea typeface="宋体" panose="02010600030101010101" pitchFamily="2" charset="-122"/>
              </a:rPr>
              <a:t>, and W. K. Ng, “A survey on data stream clustering and classification,” </a:t>
            </a:r>
            <a:r>
              <a:rPr lang="en-US" altLang="zh-CN" sz="2000" dirty="0" err="1">
                <a:solidFill>
                  <a:schemeClr val="bg1"/>
                </a:solidFill>
                <a:ea typeface="宋体" panose="02010600030101010101" pitchFamily="2" charset="-122"/>
              </a:rPr>
              <a:t>Knowl</a:t>
            </a:r>
            <a:r>
              <a:rPr lang="en-US" altLang="zh-CN" sz="2000" dirty="0">
                <a:solidFill>
                  <a:schemeClr val="bg1"/>
                </a:solidFill>
                <a:ea typeface="宋体" panose="02010600030101010101" pitchFamily="2" charset="-122"/>
              </a:rPr>
              <a:t>. Inf. Syst., vol. 45, no. 3, pp. 535–569, 2015.</a:t>
            </a:r>
          </a:p>
          <a:p>
            <a:pPr algn="just" eaLnBrk="1" hangingPunct="1">
              <a:spcAft>
                <a:spcPts val="600"/>
              </a:spcAft>
              <a:buFontTx/>
              <a:buAutoNum type="arabicPeriod"/>
            </a:pPr>
            <a:r>
              <a:rPr lang="en-US" altLang="zh-CN" sz="2000" dirty="0">
                <a:solidFill>
                  <a:schemeClr val="bg1"/>
                </a:solidFill>
                <a:ea typeface="宋体" panose="02010600030101010101" pitchFamily="2" charset="-122"/>
              </a:rPr>
              <a:t>V. Losing, B. Hammer, and H. </a:t>
            </a:r>
            <a:r>
              <a:rPr lang="en-US" altLang="zh-CN" sz="2000" dirty="0" err="1">
                <a:solidFill>
                  <a:schemeClr val="bg1"/>
                </a:solidFill>
                <a:ea typeface="宋体" panose="02010600030101010101" pitchFamily="2" charset="-122"/>
              </a:rPr>
              <a:t>Wersing</a:t>
            </a:r>
            <a:r>
              <a:rPr lang="en-US" altLang="zh-CN" sz="2000" dirty="0">
                <a:solidFill>
                  <a:schemeClr val="bg1"/>
                </a:solidFill>
                <a:ea typeface="宋体" panose="02010600030101010101" pitchFamily="2" charset="-122"/>
              </a:rPr>
              <a:t>, “Incremental on-line learning: A review and comparison of state of the art algorithms,” Neurocomputing, vol. 275, pp. 1261–1274, Jan. 2018.</a:t>
            </a:r>
          </a:p>
          <a:p>
            <a:pPr algn="just" eaLnBrk="1" hangingPunct="1">
              <a:spcAft>
                <a:spcPts val="600"/>
              </a:spcAft>
              <a:buFontTx/>
              <a:buAutoNum type="arabicPeriod"/>
            </a:pPr>
            <a:r>
              <a:rPr lang="en-US" altLang="zh-CN" sz="2000" dirty="0">
                <a:solidFill>
                  <a:schemeClr val="bg1"/>
                </a:solidFill>
                <a:ea typeface="宋体" panose="02010600030101010101" pitchFamily="2" charset="-122"/>
              </a:rPr>
              <a:t>S. </a:t>
            </a:r>
            <a:r>
              <a:rPr lang="en-US" altLang="zh-CN" sz="2000" dirty="0" err="1">
                <a:solidFill>
                  <a:schemeClr val="bg1"/>
                </a:solidFill>
                <a:ea typeface="宋体" panose="02010600030101010101" pitchFamily="2" charset="-122"/>
              </a:rPr>
              <a:t>Furao</a:t>
            </a:r>
            <a:r>
              <a:rPr lang="en-US" altLang="zh-CN" sz="2000" dirty="0">
                <a:solidFill>
                  <a:schemeClr val="bg1"/>
                </a:solidFill>
                <a:ea typeface="宋体" panose="02010600030101010101" pitchFamily="2" charset="-122"/>
              </a:rPr>
              <a:t> and O. Hasegawa, “An incremental network for on-line unsupervised classification and topology learning,” Neural Networks, vol. 19, no. 1, pp. 90–106, 2006.</a:t>
            </a:r>
          </a:p>
          <a:p>
            <a:pPr algn="just" eaLnBrk="1" hangingPunct="1">
              <a:spcAft>
                <a:spcPts val="600"/>
              </a:spcAft>
              <a:buFontTx/>
              <a:buAutoNum type="arabicPeriod"/>
            </a:pPr>
            <a:r>
              <a:rPr lang="en-US" altLang="zh-CN" sz="2000" dirty="0">
                <a:solidFill>
                  <a:schemeClr val="bg1"/>
                </a:solidFill>
                <a:ea typeface="宋体" panose="02010600030101010101" pitchFamily="2" charset="-122"/>
              </a:rPr>
              <a:t>J. Ma, J. Theiler, and S. Perkins, “Accurate on-line support vector regression,” Neural </a:t>
            </a:r>
            <a:r>
              <a:rPr lang="en-US" altLang="zh-CN" sz="2000" dirty="0" err="1">
                <a:solidFill>
                  <a:schemeClr val="bg1"/>
                </a:solidFill>
                <a:ea typeface="宋体" panose="02010600030101010101" pitchFamily="2" charset="-122"/>
              </a:rPr>
              <a:t>Comput</a:t>
            </a:r>
            <a:r>
              <a:rPr lang="en-US" altLang="zh-CN" sz="2000" dirty="0">
                <a:solidFill>
                  <a:schemeClr val="bg1"/>
                </a:solidFill>
                <a:ea typeface="宋体" panose="02010600030101010101" pitchFamily="2" charset="-122"/>
              </a:rPr>
              <a:t>., vol. 15, no. 11, pp. 2683–2703, Nov. 2003.</a:t>
            </a:r>
          </a:p>
          <a:p>
            <a:pPr eaLnBrk="1" hangingPunct="1">
              <a:spcAft>
                <a:spcPct val="50000"/>
              </a:spcAft>
              <a:buFontTx/>
              <a:buAutoNum type="arabicPeriod"/>
            </a:pPr>
            <a:r>
              <a:rPr lang="en-US" altLang="zh-CN" sz="2000" dirty="0" err="1">
                <a:solidFill>
                  <a:schemeClr val="bg1"/>
                </a:solidFill>
                <a:ea typeface="宋体" panose="02010600030101010101" pitchFamily="2" charset="-122"/>
              </a:rPr>
              <a:t>K.William</a:t>
            </a:r>
            <a:r>
              <a:rPr lang="en-US" altLang="zh-CN" sz="2000" dirty="0">
                <a:solidFill>
                  <a:schemeClr val="bg1"/>
                </a:solidFill>
                <a:ea typeface="宋体" panose="02010600030101010101" pitchFamily="2" charset="-122"/>
              </a:rPr>
              <a:t>. Traces and Emergence of Nonlinear Programming, </a:t>
            </a:r>
            <a:r>
              <a:rPr lang="en-US" altLang="zh-CN" sz="2000" dirty="0" err="1">
                <a:solidFill>
                  <a:schemeClr val="bg1"/>
                </a:solidFill>
                <a:ea typeface="宋体" panose="02010600030101010101" pitchFamily="2" charset="-122"/>
              </a:rPr>
              <a:t>Birkhäuser</a:t>
            </a:r>
            <a:r>
              <a:rPr lang="en-US" altLang="zh-CN" sz="2000" dirty="0">
                <a:solidFill>
                  <a:schemeClr val="bg1"/>
                </a:solidFill>
                <a:ea typeface="宋体" panose="02010600030101010101" pitchFamily="2" charset="-122"/>
              </a:rPr>
              <a:t> Basel Press, Berlin, Ger-many 2014.</a:t>
            </a:r>
          </a:p>
        </p:txBody>
      </p:sp>
      <mc:AlternateContent xmlns:mc="http://schemas.openxmlformats.org/markup-compatibility/2006" xmlns:a14="http://schemas.microsoft.com/office/drawing/2010/main">
        <mc:Choice Requires="a14">
          <p:sp>
            <p:nvSpPr>
              <p:cNvPr id="2118" name="Text Box 250">
                <a:extLst>
                  <a:ext uri="{FF2B5EF4-FFF2-40B4-BE49-F238E27FC236}">
                    <a16:creationId xmlns:a16="http://schemas.microsoft.com/office/drawing/2014/main" id="{29AE878F-F6DE-46E3-A00A-6D6DCC6C3DDC}"/>
                  </a:ext>
                </a:extLst>
              </p:cNvPr>
              <p:cNvSpPr txBox="1">
                <a:spLocks noChangeArrowheads="1"/>
              </p:cNvSpPr>
              <p:nvPr/>
            </p:nvSpPr>
            <p:spPr bwMode="auto">
              <a:xfrm>
                <a:off x="26965275" y="5711825"/>
                <a:ext cx="7769225" cy="10055225"/>
              </a:xfrm>
              <a:prstGeom prst="rect">
                <a:avLst/>
              </a:prstGeom>
              <a:solidFill>
                <a:srgbClr val="366EA4"/>
              </a:solidFill>
              <a:ln>
                <a:noFill/>
              </a:ln>
              <a:effectLst/>
              <a:extLst>
                <a:ext uri="{91240B29-F687-4F45-9708-019B960494DF}">
                  <a14:hiddenLine w="19050">
                    <a:solidFill>
                      <a:srgbClr val="000000"/>
                    </a:solidFill>
                    <a:prstDash val="dash"/>
                    <a:miter lim="800000"/>
                    <a:headEnd/>
                    <a:tailEnd/>
                  </a14:hiddenLine>
                </a:ext>
                <a:ext uri="{AF507438-7753-43E0-B8FC-AC1667EBCBE1}">
                  <a14:hiddenEffects>
                    <a:effectLst>
                      <a:outerShdw dist="35921" dir="2700000" algn="ctr" rotWithShape="0">
                        <a:schemeClr val="bg2"/>
                      </a:outerShdw>
                    </a:effectLst>
                  </a14:hiddenEffects>
                </a:ext>
              </a:extLst>
            </p:spPr>
            <p:txBody>
              <a:bodyPr lIns="228600" tIns="228600" rIns="228600" bIns="22860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indent="183600" algn="just" eaLnBrk="1" latinLnBrk="1" hangingPunct="1"/>
                <a:r>
                  <a:rPr lang="en-AU" altLang="zh-CN" dirty="0">
                    <a:solidFill>
                      <a:schemeClr val="bg1"/>
                    </a:solidFill>
                    <a:ea typeface="宋体" panose="02010600030101010101" pitchFamily="2" charset="-122"/>
                  </a:rPr>
                  <a:t> In HIRNN, the structure is obtained by an SOINN. SOINN is a self-organizing topology le-</a:t>
                </a:r>
                <a:r>
                  <a:rPr lang="en-AU" altLang="zh-CN" dirty="0" err="1">
                    <a:solidFill>
                      <a:schemeClr val="bg1"/>
                    </a:solidFill>
                    <a:ea typeface="宋体" panose="02010600030101010101" pitchFamily="2" charset="-122"/>
                  </a:rPr>
                  <a:t>arning</a:t>
                </a:r>
                <a:r>
                  <a:rPr lang="en-AU" altLang="zh-CN" dirty="0">
                    <a:solidFill>
                      <a:schemeClr val="bg1"/>
                    </a:solidFill>
                    <a:ea typeface="宋体" panose="02010600030101010101" pitchFamily="2" charset="-122"/>
                  </a:rPr>
                  <a:t> neural network [3]</a:t>
                </a:r>
                <a:r>
                  <a:rPr lang="en-US" altLang="zh-CN" dirty="0">
                    <a:solidFill>
                      <a:schemeClr val="bg1"/>
                    </a:solidFill>
                    <a:ea typeface="宋体" panose="02010600030101010101" pitchFamily="2" charset="-122"/>
                  </a:rPr>
                  <a:t>. </a:t>
                </a:r>
              </a:p>
              <a:p>
                <a:pPr algn="just" eaLnBrk="1" latinLnBrk="1" hangingPunct="1"/>
                <a:endParaRPr lang="en-US" altLang="zh-CN" dirty="0">
                  <a:solidFill>
                    <a:schemeClr val="bg1"/>
                  </a:solidFill>
                  <a:ea typeface="宋体" panose="02010600030101010101" pitchFamily="2" charset="-122"/>
                </a:endParaRPr>
              </a:p>
              <a:p>
                <a:pPr algn="just" eaLnBrk="1" latinLnBrk="1" hangingPunct="1"/>
                <a:endParaRPr lang="en-US" altLang="zh-CN" dirty="0">
                  <a:solidFill>
                    <a:schemeClr val="bg1"/>
                  </a:solidFill>
                  <a:ea typeface="宋体" panose="02010600030101010101" pitchFamily="2" charset="-122"/>
                </a:endParaRPr>
              </a:p>
              <a:p>
                <a:pPr algn="just" eaLnBrk="1" latinLnBrk="1" hangingPunct="1"/>
                <a:endParaRPr lang="en-US" altLang="zh-CN" dirty="0">
                  <a:solidFill>
                    <a:schemeClr val="bg1"/>
                  </a:solidFill>
                  <a:ea typeface="宋体" panose="02010600030101010101" pitchFamily="2" charset="-122"/>
                </a:endParaRPr>
              </a:p>
              <a:p>
                <a:pPr algn="just" eaLnBrk="1" latinLnBrk="1" hangingPunct="1"/>
                <a:endParaRPr lang="en-AU" altLang="zh-CN" dirty="0">
                  <a:solidFill>
                    <a:schemeClr val="bg1"/>
                  </a:solidFill>
                  <a:ea typeface="宋体" panose="02010600030101010101" pitchFamily="2" charset="-122"/>
                </a:endParaRPr>
              </a:p>
              <a:p>
                <a:pPr algn="just" eaLnBrk="1" latinLnBrk="1" hangingPunct="1"/>
                <a:endParaRPr lang="en-AU" altLang="zh-CN" dirty="0">
                  <a:solidFill>
                    <a:schemeClr val="bg1"/>
                  </a:solidFill>
                  <a:ea typeface="宋体" panose="02010600030101010101" pitchFamily="2" charset="-122"/>
                </a:endParaRPr>
              </a:p>
              <a:p>
                <a:pPr algn="just" eaLnBrk="1" latinLnBrk="1" hangingPunct="1"/>
                <a:endParaRPr lang="en-AU" altLang="zh-CN" dirty="0">
                  <a:solidFill>
                    <a:schemeClr val="bg1"/>
                  </a:solidFill>
                  <a:ea typeface="宋体" panose="02010600030101010101" pitchFamily="2" charset="-122"/>
                </a:endParaRPr>
              </a:p>
              <a:p>
                <a:pPr algn="just" eaLnBrk="1" latinLnBrk="1" hangingPunct="1"/>
                <a:endParaRPr lang="en-AU" altLang="zh-CN" dirty="0">
                  <a:solidFill>
                    <a:schemeClr val="bg1"/>
                  </a:solidFill>
                  <a:ea typeface="宋体" panose="02010600030101010101" pitchFamily="2" charset="-122"/>
                </a:endParaRPr>
              </a:p>
              <a:p>
                <a:pPr algn="just" eaLnBrk="1" latinLnBrk="1" hangingPunct="1"/>
                <a:endParaRPr lang="en-AU" altLang="zh-CN" dirty="0">
                  <a:solidFill>
                    <a:schemeClr val="bg1"/>
                  </a:solidFill>
                  <a:ea typeface="宋体" panose="02010600030101010101" pitchFamily="2" charset="-122"/>
                </a:endParaRPr>
              </a:p>
              <a:p>
                <a:pPr algn="just" eaLnBrk="1" latinLnBrk="1" hangingPunct="1"/>
                <a:endParaRPr lang="en-AU" altLang="zh-CN" dirty="0">
                  <a:solidFill>
                    <a:schemeClr val="bg1"/>
                  </a:solidFill>
                  <a:ea typeface="宋体" panose="02010600030101010101" pitchFamily="2" charset="-122"/>
                </a:endParaRPr>
              </a:p>
              <a:p>
                <a:pPr lvl="0" algn="just" eaLnBrk="1" latinLnBrk="1" hangingPunct="1"/>
                <a:endParaRPr lang="en-AU" altLang="zh-CN" dirty="0">
                  <a:solidFill>
                    <a:srgbClr val="FFFFFF"/>
                  </a:solidFill>
                  <a:ea typeface="宋体" panose="02010600030101010101" pitchFamily="2" charset="-122"/>
                </a:endParaRPr>
              </a:p>
              <a:p>
                <a:pPr lvl="0" algn="just" eaLnBrk="1" latinLnBrk="1" hangingPunct="1">
                  <a:spcAft>
                    <a:spcPts val="600"/>
                  </a:spcAft>
                </a:pPr>
                <a:endParaRPr lang="en-AU" altLang="zh-CN" dirty="0">
                  <a:solidFill>
                    <a:srgbClr val="FFFFFF"/>
                  </a:solidFill>
                  <a:ea typeface="宋体" panose="02010600030101010101" pitchFamily="2" charset="-122"/>
                </a:endParaRPr>
              </a:p>
              <a:p>
                <a:pPr lvl="0" indent="183600" algn="just" eaLnBrk="1" latinLnBrk="1" hangingPunct="1"/>
                <a:r>
                  <a:rPr lang="en-AU" altLang="zh-CN" dirty="0">
                    <a:solidFill>
                      <a:srgbClr val="FFFFFF"/>
                    </a:solidFill>
                    <a:ea typeface="宋体" panose="02010600030101010101" pitchFamily="2" charset="-122"/>
                  </a:rPr>
                  <a:t>It has three </a:t>
                </a:r>
                <a:r>
                  <a:rPr lang="en-AU" altLang="zh-CN" dirty="0">
                    <a:solidFill>
                      <a:schemeClr val="bg1"/>
                    </a:solidFill>
                    <a:ea typeface="宋体" panose="02010600030101010101" pitchFamily="2" charset="-122"/>
                  </a:rPr>
                  <a:t>main</a:t>
                </a:r>
                <a:r>
                  <a:rPr lang="en-AU" altLang="zh-CN" dirty="0">
                    <a:solidFill>
                      <a:srgbClr val="FFFFFF"/>
                    </a:solidFill>
                    <a:ea typeface="宋体" panose="02010600030101010101" pitchFamily="2" charset="-122"/>
                  </a:rPr>
                  <a:t> steps. First, new neurons   are inserted. Second, the positions of the </a:t>
                </a:r>
                <a:r>
                  <a:rPr lang="en-AU" altLang="zh-CN" dirty="0" err="1">
                    <a:solidFill>
                      <a:srgbClr val="FFFFFF"/>
                    </a:solidFill>
                    <a:ea typeface="宋体" panose="02010600030101010101" pitchFamily="2" charset="-122"/>
                  </a:rPr>
                  <a:t>neu-rons</a:t>
                </a:r>
                <a:r>
                  <a:rPr lang="en-AU" altLang="zh-CN" dirty="0">
                    <a:solidFill>
                      <a:srgbClr val="FFFFFF"/>
                    </a:solidFill>
                    <a:ea typeface="宋体" panose="02010600030101010101" pitchFamily="2" charset="-122"/>
                  </a:rPr>
                  <a:t> are updated. Third, the topology </a:t>
                </a:r>
                <a:r>
                  <a:rPr lang="en-AU" altLang="zh-CN" dirty="0" err="1">
                    <a:solidFill>
                      <a:srgbClr val="FFFFFF"/>
                    </a:solidFill>
                    <a:ea typeface="宋体" panose="02010600030101010101" pitchFamily="2" charset="-122"/>
                  </a:rPr>
                  <a:t>structur</a:t>
                </a:r>
                <a:r>
                  <a:rPr lang="en-AU" altLang="zh-CN" dirty="0">
                    <a:solidFill>
                      <a:srgbClr val="FFFFFF"/>
                    </a:solidFill>
                    <a:ea typeface="宋体" panose="02010600030101010101" pitchFamily="2" charset="-122"/>
                  </a:rPr>
                  <a:t>-e is discovered. </a:t>
                </a:r>
                <a:r>
                  <a:rPr lang="en-AU" altLang="zh-CN" dirty="0">
                    <a:solidFill>
                      <a:schemeClr val="bg1"/>
                    </a:solidFill>
                    <a:ea typeface="宋体" panose="02010600030101010101" pitchFamily="2" charset="-122"/>
                  </a:rPr>
                  <a:t>When new input data </a:t>
                </a:r>
                <a14:m>
                  <m:oMath xmlns:m="http://schemas.openxmlformats.org/officeDocument/2006/math">
                    <m:r>
                      <a:rPr lang="en-US" altLang="zh-CN" b="0" i="1" smtClean="0">
                        <a:solidFill>
                          <a:schemeClr val="bg1"/>
                        </a:solidFill>
                        <a:latin typeface="Cambria Math" panose="02040503050406030204" pitchFamily="18" charset="0"/>
                        <a:ea typeface="宋体" panose="02010600030101010101" pitchFamily="2" charset="-122"/>
                      </a:rPr>
                      <m:t>𝑋</m:t>
                    </m:r>
                  </m:oMath>
                </a14:m>
                <a:r>
                  <a:rPr lang="en-AU" altLang="zh-CN" dirty="0">
                    <a:solidFill>
                      <a:schemeClr val="bg1"/>
                    </a:solidFill>
                    <a:ea typeface="宋体" panose="02010600030101010101" pitchFamily="2" charset="-122"/>
                  </a:rPr>
                  <a:t> arriv-es, the  two neurons with the smallest and se-</a:t>
                </a:r>
                <a:r>
                  <a:rPr lang="en-AU" altLang="zh-CN" dirty="0" err="1">
                    <a:solidFill>
                      <a:schemeClr val="bg1"/>
                    </a:solidFill>
                    <a:ea typeface="宋体" panose="02010600030101010101" pitchFamily="2" charset="-122"/>
                  </a:rPr>
                  <a:t>cond</a:t>
                </a:r>
                <a:r>
                  <a:rPr lang="en-AU" altLang="zh-CN" dirty="0">
                    <a:solidFill>
                      <a:schemeClr val="bg1"/>
                    </a:solidFill>
                    <a:ea typeface="宋体" panose="02010600030101010101" pitchFamily="2" charset="-122"/>
                  </a:rPr>
                  <a:t> smallest distances from this </a:t>
                </a:r>
                <a14:m>
                  <m:oMath xmlns:m="http://schemas.openxmlformats.org/officeDocument/2006/math">
                    <m:r>
                      <a:rPr lang="en-US" altLang="zh-CN" b="0" i="1" smtClean="0">
                        <a:solidFill>
                          <a:schemeClr val="bg1"/>
                        </a:solidFill>
                        <a:latin typeface="Cambria Math" panose="02040503050406030204" pitchFamily="18" charset="0"/>
                        <a:ea typeface="宋体" panose="02010600030101010101" pitchFamily="2" charset="-122"/>
                      </a:rPr>
                      <m:t>𝑋</m:t>
                    </m:r>
                  </m:oMath>
                </a14:m>
                <a:r>
                  <a:rPr lang="en-AU" altLang="zh-CN" dirty="0">
                    <a:solidFill>
                      <a:schemeClr val="bg1"/>
                    </a:solidFill>
                    <a:ea typeface="宋体" panose="02010600030101010101" pitchFamily="2" charset="-122"/>
                  </a:rPr>
                  <a:t> are </a:t>
                </a:r>
                <a:r>
                  <a:rPr lang="en-AU" altLang="zh-CN" dirty="0" err="1">
                    <a:solidFill>
                      <a:schemeClr val="bg1"/>
                    </a:solidFill>
                    <a:ea typeface="宋体" panose="02010600030101010101" pitchFamily="2" charset="-122"/>
                  </a:rPr>
                  <a:t>selec</a:t>
                </a:r>
                <a:r>
                  <a:rPr lang="en-AU" altLang="zh-CN" dirty="0">
                    <a:solidFill>
                      <a:schemeClr val="bg1"/>
                    </a:solidFill>
                    <a:ea typeface="宋体" panose="02010600030101010101" pitchFamily="2" charset="-122"/>
                  </a:rPr>
                  <a:t>-ted. If falls to neither of the spheres controlled by the two neurons, a new neuron is inserted. </a:t>
                </a:r>
              </a:p>
              <a:p>
                <a:pPr algn="just" eaLnBrk="1" hangingPunct="1"/>
                <a:endParaRPr lang="en-US" altLang="zh-CN" dirty="0">
                  <a:solidFill>
                    <a:schemeClr val="bg1"/>
                  </a:solidFill>
                  <a:ea typeface="宋体" panose="02010600030101010101" pitchFamily="2" charset="-122"/>
                </a:endParaRPr>
              </a:p>
              <a:p>
                <a:pPr algn="just" eaLnBrk="1" hangingPunct="1"/>
                <a:endParaRPr lang="en-US" altLang="zh-CN" dirty="0">
                  <a:solidFill>
                    <a:schemeClr val="bg1"/>
                  </a:solidFill>
                  <a:ea typeface="宋体" panose="02010600030101010101" pitchFamily="2" charset="-122"/>
                </a:endParaRPr>
              </a:p>
              <a:p>
                <a:pPr algn="just" eaLnBrk="1" hangingPunct="1"/>
                <a:endParaRPr lang="en-US" altLang="zh-CN" dirty="0">
                  <a:solidFill>
                    <a:schemeClr val="bg1"/>
                  </a:solidFill>
                  <a:ea typeface="宋体" panose="02010600030101010101" pitchFamily="2" charset="-122"/>
                </a:endParaRPr>
              </a:p>
              <a:p>
                <a:pPr algn="just" eaLnBrk="1" hangingPunct="1">
                  <a:spcAft>
                    <a:spcPts val="600"/>
                  </a:spcAft>
                </a:pPr>
                <a:endParaRPr lang="en-US" altLang="zh-CN" dirty="0">
                  <a:solidFill>
                    <a:schemeClr val="bg1"/>
                  </a:solidFill>
                  <a:ea typeface="宋体" panose="02010600030101010101" pitchFamily="2" charset="-122"/>
                </a:endParaRPr>
              </a:p>
              <a:p>
                <a:pPr eaLnBrk="1" hangingPunct="1"/>
                <a:endParaRPr lang="en-US" altLang="zh-CN" dirty="0">
                  <a:solidFill>
                    <a:schemeClr val="bg1"/>
                  </a:solidFill>
                  <a:ea typeface="宋体" panose="02010600030101010101" pitchFamily="2" charset="-122"/>
                </a:endParaRPr>
              </a:p>
              <a:p>
                <a:pPr eaLnBrk="1" hangingPunct="1"/>
                <a:endParaRPr lang="en-US" altLang="zh-CN" dirty="0">
                  <a:solidFill>
                    <a:schemeClr val="bg1"/>
                  </a:solidFill>
                  <a:ea typeface="宋体" panose="02010600030101010101" pitchFamily="2" charset="-122"/>
                </a:endParaRPr>
              </a:p>
              <a:p>
                <a:pPr eaLnBrk="1" hangingPunct="1"/>
                <a:endParaRPr lang="en-US" altLang="zh-CN" dirty="0">
                  <a:solidFill>
                    <a:schemeClr val="bg1"/>
                  </a:solidFill>
                  <a:ea typeface="宋体" panose="02010600030101010101" pitchFamily="2" charset="-122"/>
                </a:endParaRPr>
              </a:p>
            </p:txBody>
          </p:sp>
        </mc:Choice>
        <mc:Fallback xmlns="">
          <p:sp>
            <p:nvSpPr>
              <p:cNvPr id="2118" name="Text Box 250">
                <a:extLst>
                  <a:ext uri="{FF2B5EF4-FFF2-40B4-BE49-F238E27FC236}">
                    <a16:creationId xmlns:a16="http://schemas.microsoft.com/office/drawing/2014/main" id="{29AE878F-F6DE-46E3-A00A-6D6DCC6C3DDC}"/>
                  </a:ext>
                </a:extLst>
              </p:cNvPr>
              <p:cNvSpPr txBox="1">
                <a:spLocks noRot="1" noChangeAspect="1" noMove="1" noResize="1" noEditPoints="1" noAdjustHandles="1" noChangeArrowheads="1" noChangeShapeType="1" noTextEdit="1"/>
              </p:cNvSpPr>
              <p:nvPr/>
            </p:nvSpPr>
            <p:spPr bwMode="auto">
              <a:xfrm>
                <a:off x="26965275" y="5711825"/>
                <a:ext cx="7769225" cy="10055225"/>
              </a:xfrm>
              <a:prstGeom prst="rect">
                <a:avLst/>
              </a:prstGeom>
              <a:blipFill>
                <a:blip r:embed="rId6"/>
                <a:stretch>
                  <a:fillRect/>
                </a:stretch>
              </a:blipFill>
              <a:ln>
                <a:noFill/>
              </a:ln>
              <a:effectLst/>
              <a:extLst>
                <a:ext uri="{91240B29-F687-4F45-9708-019B960494DF}">
                  <a14:hiddenLine xmlns:a14="http://schemas.microsoft.com/office/drawing/2010/main" w="19050">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pic>
        <p:nvPicPr>
          <p:cNvPr id="2119" name="Picture 2">
            <a:extLst>
              <a:ext uri="{FF2B5EF4-FFF2-40B4-BE49-F238E27FC236}">
                <a16:creationId xmlns:a16="http://schemas.microsoft.com/office/drawing/2014/main" id="{AD951FEF-5CAA-40E7-A478-B4CCE016A2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720725"/>
            <a:ext cx="3127375"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5" name="Text Box 248">
                <a:extLst>
                  <a:ext uri="{FF2B5EF4-FFF2-40B4-BE49-F238E27FC236}">
                    <a16:creationId xmlns:a16="http://schemas.microsoft.com/office/drawing/2014/main" id="{E08259A5-23BF-4F75-BB8F-6E7BB8C18AB5}"/>
                  </a:ext>
                </a:extLst>
              </p:cNvPr>
              <p:cNvSpPr txBox="1">
                <a:spLocks noChangeArrowheads="1"/>
              </p:cNvSpPr>
              <p:nvPr/>
            </p:nvSpPr>
            <p:spPr bwMode="auto">
              <a:xfrm>
                <a:off x="17611090" y="5711825"/>
                <a:ext cx="9140825" cy="10055225"/>
              </a:xfrm>
              <a:prstGeom prst="rect">
                <a:avLst/>
              </a:prstGeom>
              <a:solidFill>
                <a:srgbClr val="366EA4"/>
              </a:solidFill>
              <a:ln>
                <a:noFill/>
              </a:ln>
              <a:effectLst/>
              <a:extLst>
                <a:ext uri="{91240B29-F687-4F45-9708-019B960494DF}">
                  <a14:hiddenLine w="19050">
                    <a:solidFill>
                      <a:schemeClr val="tx1"/>
                    </a:solidFill>
                    <a:prstDash val="dash"/>
                    <a:miter lim="800000"/>
                    <a:headEnd/>
                    <a:tailEnd/>
                  </a14:hiddenLine>
                </a:ext>
                <a:ext uri="{AF507438-7753-43E0-B8FC-AC1667EBCBE1}">
                  <a14:hiddenEffects>
                    <a:effectLst>
                      <a:outerShdw dist="35921" dir="2700000" algn="ctr" rotWithShape="0">
                        <a:schemeClr val="bg2"/>
                      </a:outerShdw>
                    </a:effectLst>
                  </a14:hiddenEffects>
                </a:ext>
              </a:extLst>
            </p:spPr>
            <p:txBody>
              <a:bodyPr lIns="228600" tIns="228600" rIns="228600" bIns="22860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indent="183600" algn="just" eaLnBrk="1" latinLnBrk="1" hangingPunct="1"/>
                <a:r>
                  <a:rPr lang="en-US" altLang="zh-CN" dirty="0">
                    <a:solidFill>
                      <a:schemeClr val="bg1"/>
                    </a:solidFill>
                    <a:ea typeface="宋体" panose="02010600030101010101" pitchFamily="2" charset="-122"/>
                  </a:rPr>
                  <a:t>Our proposed hybrid incremental regression neural n-</a:t>
                </a:r>
                <a:r>
                  <a:rPr lang="en-US" altLang="zh-CN" dirty="0" err="1">
                    <a:solidFill>
                      <a:schemeClr val="bg1"/>
                    </a:solidFill>
                    <a:ea typeface="宋体" panose="02010600030101010101" pitchFamily="2" charset="-122"/>
                  </a:rPr>
                  <a:t>etwork</a:t>
                </a:r>
                <a:r>
                  <a:rPr lang="en-US" altLang="zh-CN" dirty="0">
                    <a:solidFill>
                      <a:schemeClr val="bg1"/>
                    </a:solidFill>
                    <a:ea typeface="宋体" panose="02010600030101010101" pitchFamily="2" charset="-122"/>
                  </a:rPr>
                  <a:t> (HIRNN) is a single layered feedforward neural network.</a:t>
                </a:r>
              </a:p>
              <a:p>
                <a:pPr indent="183600" algn="just" eaLnBrk="1" latinLnBrk="1" hangingPunct="1"/>
                <a:endParaRPr lang="en-US" altLang="zh-CN" dirty="0">
                  <a:solidFill>
                    <a:schemeClr val="bg1"/>
                  </a:solidFill>
                  <a:ea typeface="宋体" panose="02010600030101010101" pitchFamily="2" charset="-122"/>
                </a:endParaRPr>
              </a:p>
              <a:p>
                <a:pPr indent="183600" algn="just" eaLnBrk="1" latinLnBrk="1" hangingPunct="1"/>
                <a:endParaRPr lang="en-US" altLang="zh-CN" dirty="0">
                  <a:solidFill>
                    <a:schemeClr val="bg1"/>
                  </a:solidFill>
                  <a:ea typeface="宋体" panose="02010600030101010101" pitchFamily="2" charset="-122"/>
                </a:endParaRPr>
              </a:p>
              <a:p>
                <a:pPr indent="183600" algn="just" eaLnBrk="1" latinLnBrk="1" hangingPunct="1"/>
                <a:endParaRPr lang="en-US" altLang="zh-CN" dirty="0">
                  <a:solidFill>
                    <a:schemeClr val="bg1"/>
                  </a:solidFill>
                  <a:ea typeface="宋体" panose="02010600030101010101" pitchFamily="2" charset="-122"/>
                </a:endParaRPr>
              </a:p>
              <a:p>
                <a:pPr indent="183600" algn="just" eaLnBrk="1" latinLnBrk="1" hangingPunct="1"/>
                <a:endParaRPr lang="en-US" altLang="zh-CN" dirty="0">
                  <a:solidFill>
                    <a:schemeClr val="bg1"/>
                  </a:solidFill>
                  <a:ea typeface="宋体" panose="02010600030101010101" pitchFamily="2" charset="-122"/>
                </a:endParaRPr>
              </a:p>
              <a:p>
                <a:pPr indent="183600" algn="just" eaLnBrk="1" latinLnBrk="1" hangingPunct="1"/>
                <a:endParaRPr lang="en-US" altLang="zh-CN" dirty="0">
                  <a:solidFill>
                    <a:schemeClr val="bg1"/>
                  </a:solidFill>
                  <a:ea typeface="宋体" panose="02010600030101010101" pitchFamily="2" charset="-122"/>
                </a:endParaRPr>
              </a:p>
              <a:p>
                <a:pPr indent="183600" algn="just" eaLnBrk="1" latinLnBrk="1" hangingPunct="1"/>
                <a:endParaRPr lang="en-US" altLang="zh-CN" dirty="0">
                  <a:solidFill>
                    <a:schemeClr val="bg1"/>
                  </a:solidFill>
                  <a:ea typeface="宋体" panose="02010600030101010101" pitchFamily="2" charset="-122"/>
                </a:endParaRPr>
              </a:p>
              <a:p>
                <a:pPr indent="183600" algn="just" eaLnBrk="1" latinLnBrk="1" hangingPunct="1"/>
                <a:endParaRPr lang="en-US" altLang="zh-CN" dirty="0">
                  <a:solidFill>
                    <a:schemeClr val="bg1"/>
                  </a:solidFill>
                  <a:ea typeface="宋体" panose="02010600030101010101" pitchFamily="2" charset="-122"/>
                </a:endParaRPr>
              </a:p>
              <a:p>
                <a:pPr indent="183600" algn="just" eaLnBrk="1" latinLnBrk="1" hangingPunct="1"/>
                <a:endParaRPr lang="en-US" altLang="zh-CN" dirty="0">
                  <a:solidFill>
                    <a:schemeClr val="bg1"/>
                  </a:solidFill>
                  <a:ea typeface="宋体" panose="02010600030101010101" pitchFamily="2" charset="-122"/>
                </a:endParaRPr>
              </a:p>
              <a:p>
                <a:pPr indent="183600" algn="just" eaLnBrk="1" latinLnBrk="1" hangingPunct="1"/>
                <a:endParaRPr lang="en-US" altLang="zh-CN" dirty="0">
                  <a:solidFill>
                    <a:schemeClr val="bg1"/>
                  </a:solidFill>
                  <a:ea typeface="宋体" panose="02010600030101010101" pitchFamily="2" charset="-122"/>
                </a:endParaRPr>
              </a:p>
              <a:p>
                <a:pPr indent="183600" algn="just" eaLnBrk="1" latinLnBrk="1" hangingPunct="1"/>
                <a:endParaRPr lang="en-US" altLang="zh-CN" dirty="0">
                  <a:solidFill>
                    <a:schemeClr val="bg1"/>
                  </a:solidFill>
                  <a:ea typeface="宋体" panose="02010600030101010101" pitchFamily="2" charset="-122"/>
                </a:endParaRPr>
              </a:p>
              <a:p>
                <a:pPr indent="183600" algn="just" eaLnBrk="1" latinLnBrk="1" hangingPunct="1"/>
                <a:endParaRPr lang="en-US" altLang="zh-CN" dirty="0">
                  <a:solidFill>
                    <a:schemeClr val="bg1"/>
                  </a:solidFill>
                  <a:ea typeface="宋体" panose="02010600030101010101" pitchFamily="2" charset="-122"/>
                </a:endParaRPr>
              </a:p>
              <a:p>
                <a:pPr indent="183600" algn="just" eaLnBrk="1" latinLnBrk="1" hangingPunct="1"/>
                <a:endParaRPr lang="en-US" altLang="zh-CN" dirty="0">
                  <a:solidFill>
                    <a:schemeClr val="bg1"/>
                  </a:solidFill>
                  <a:ea typeface="宋体" panose="02010600030101010101" pitchFamily="2" charset="-122"/>
                </a:endParaRPr>
              </a:p>
              <a:p>
                <a:pPr indent="183600" algn="just" eaLnBrk="1" latinLnBrk="1" hangingPunct="1"/>
                <a:endParaRPr lang="en-US" altLang="zh-CN" dirty="0">
                  <a:solidFill>
                    <a:schemeClr val="bg1"/>
                  </a:solidFill>
                  <a:latin typeface="+mn-lt"/>
                  <a:ea typeface="宋体" panose="02010600030101010101" pitchFamily="2" charset="-122"/>
                </a:endParaRPr>
              </a:p>
              <a:p>
                <a:pPr indent="183600" algn="just" eaLnBrk="1" latinLnBrk="1" hangingPunct="1"/>
                <a:r>
                  <a:rPr lang="en-US" altLang="zh-CN" dirty="0">
                    <a:solidFill>
                      <a:schemeClr val="bg1"/>
                    </a:solidFill>
                    <a:latin typeface="+mn-lt"/>
                    <a:ea typeface="宋体" panose="02010600030101010101" pitchFamily="2" charset="-122"/>
                  </a:rPr>
                  <a:t>The left neurons are in the input layer, but </a:t>
                </a:r>
                <a:r>
                  <a:rPr lang="en-AU" altLang="zh-CN" dirty="0">
                    <a:solidFill>
                      <a:schemeClr val="bg1"/>
                    </a:solidFill>
                    <a:latin typeface="+mn-lt"/>
                    <a:ea typeface="宋体" panose="02010600030101010101" pitchFamily="2" charset="-122"/>
                  </a:rPr>
                  <a:t>the</a:t>
                </a:r>
                <a:r>
                  <a:rPr lang="en-US" altLang="zh-CN" dirty="0">
                    <a:solidFill>
                      <a:schemeClr val="bg1"/>
                    </a:solidFill>
                    <a:latin typeface="+mn-lt"/>
                    <a:ea typeface="宋体" panose="02010600030101010101" pitchFamily="2" charset="-122"/>
                  </a:rPr>
                  <a:t> true la-</a:t>
                </a:r>
                <a:r>
                  <a:rPr lang="en-US" altLang="zh-CN" dirty="0" err="1">
                    <a:solidFill>
                      <a:schemeClr val="bg1"/>
                    </a:solidFill>
                    <a:latin typeface="+mn-lt"/>
                    <a:ea typeface="宋体" panose="02010600030101010101" pitchFamily="2" charset="-122"/>
                  </a:rPr>
                  <a:t>yer</a:t>
                </a:r>
                <a:r>
                  <a:rPr lang="en-US" altLang="zh-CN" dirty="0">
                    <a:solidFill>
                      <a:schemeClr val="bg1"/>
                    </a:solidFill>
                    <a:latin typeface="+mn-lt"/>
                    <a:ea typeface="宋体" panose="02010600030101010101" pitchFamily="2" charset="-122"/>
                  </a:rPr>
                  <a:t> is</a:t>
                </a:r>
                <a:r>
                  <a:rPr lang="en-AU" altLang="zh-CN" dirty="0">
                    <a:solidFill>
                      <a:schemeClr val="bg1"/>
                    </a:solidFill>
                    <a:latin typeface="+mn-lt"/>
                    <a:ea typeface="宋体" panose="02010600030101010101" pitchFamily="2" charset="-122"/>
                  </a:rPr>
                  <a:t>  </a:t>
                </a:r>
                <a:r>
                  <a:rPr lang="en-US" altLang="zh-CN" dirty="0">
                    <a:solidFill>
                      <a:schemeClr val="bg1"/>
                    </a:solidFill>
                    <a:latin typeface="+mn-lt"/>
                    <a:ea typeface="宋体" panose="02010600030101010101" pitchFamily="2" charset="-122"/>
                  </a:rPr>
                  <a:t>the hidden layer. The neurons in </a:t>
                </a:r>
                <a:r>
                  <a:rPr lang="en-AU" altLang="zh-CN" dirty="0">
                    <a:solidFill>
                      <a:schemeClr val="bg1"/>
                    </a:solidFill>
                    <a:latin typeface="+mn-lt"/>
                    <a:ea typeface="宋体" panose="02010600030101010101" pitchFamily="2" charset="-122"/>
                  </a:rPr>
                  <a:t>the </a:t>
                </a:r>
                <a:r>
                  <a:rPr lang="en-US" altLang="zh-CN" dirty="0">
                    <a:solidFill>
                      <a:schemeClr val="bg1"/>
                    </a:solidFill>
                    <a:latin typeface="+mn-lt"/>
                    <a:ea typeface="宋体" panose="02010600030101010101" pitchFamily="2" charset="-122"/>
                  </a:rPr>
                  <a:t>hidden lay-</a:t>
                </a:r>
                <a:r>
                  <a:rPr lang="en-US" altLang="zh-CN" dirty="0" err="1">
                    <a:solidFill>
                      <a:schemeClr val="bg1"/>
                    </a:solidFill>
                    <a:latin typeface="+mn-lt"/>
                    <a:ea typeface="宋体" panose="02010600030101010101" pitchFamily="2" charset="-122"/>
                  </a:rPr>
                  <a:t>er</a:t>
                </a:r>
                <a:r>
                  <a:rPr lang="en-US" altLang="zh-CN" dirty="0">
                    <a:solidFill>
                      <a:schemeClr val="bg1"/>
                    </a:solidFill>
                    <a:latin typeface="+mn-lt"/>
                    <a:ea typeface="宋体" panose="02010600030101010101" pitchFamily="2" charset="-122"/>
                  </a:rPr>
                  <a:t> commonly have a non-linear function </a:t>
                </a:r>
                <a14:m>
                  <m:oMath xmlns:m="http://schemas.openxmlformats.org/officeDocument/2006/math">
                    <m:r>
                      <a:rPr lang="en-US" altLang="zh-CN" b="0" i="1" smtClean="0">
                        <a:solidFill>
                          <a:schemeClr val="bg1"/>
                        </a:solidFill>
                        <a:latin typeface="Cambria Math" panose="02040503050406030204" pitchFamily="18" charset="0"/>
                        <a:ea typeface="宋体" panose="02010600030101010101" pitchFamily="2" charset="-122"/>
                      </a:rPr>
                      <m:t>𝑓</m:t>
                    </m:r>
                    <m:d>
                      <m:dPr>
                        <m:ctrlPr>
                          <a:rPr lang="en-US" altLang="zh-CN" b="0" i="1" smtClean="0">
                            <a:solidFill>
                              <a:schemeClr val="bg1"/>
                            </a:solidFill>
                            <a:latin typeface="Cambria Math" panose="02040503050406030204" pitchFamily="18" charset="0"/>
                            <a:ea typeface="宋体" panose="02010600030101010101" pitchFamily="2" charset="-122"/>
                          </a:rPr>
                        </m:ctrlPr>
                      </m:dPr>
                      <m:e>
                        <m:r>
                          <a:rPr lang="en-US" altLang="zh-CN" b="0" i="1" smtClean="0">
                            <a:solidFill>
                              <a:schemeClr val="bg1"/>
                            </a:solidFill>
                            <a:latin typeface="Cambria Math" panose="02040503050406030204" pitchFamily="18" charset="0"/>
                            <a:ea typeface="宋体" panose="02010600030101010101" pitchFamily="2" charset="-122"/>
                          </a:rPr>
                          <m:t>𝑋</m:t>
                        </m:r>
                        <m:r>
                          <a:rPr lang="en-US" altLang="zh-CN" b="0" i="1" smtClean="0">
                            <a:solidFill>
                              <a:schemeClr val="bg1"/>
                            </a:solidFill>
                            <a:latin typeface="Cambria Math" panose="02040503050406030204" pitchFamily="18" charset="0"/>
                            <a:ea typeface="宋体" panose="02010600030101010101" pitchFamily="2" charset="-122"/>
                          </a:rPr>
                          <m:t>(</m:t>
                        </m:r>
                        <m:r>
                          <a:rPr lang="en-US" altLang="zh-CN" b="0" i="1" smtClean="0">
                            <a:solidFill>
                              <a:schemeClr val="bg1"/>
                            </a:solidFill>
                            <a:latin typeface="Cambria Math" panose="02040503050406030204" pitchFamily="18" charset="0"/>
                            <a:ea typeface="宋体" panose="02010600030101010101" pitchFamily="2" charset="-122"/>
                          </a:rPr>
                          <m:t>𝑡</m:t>
                        </m:r>
                        <m:r>
                          <a:rPr lang="en-US" altLang="zh-CN" b="0" i="1" smtClean="0">
                            <a:solidFill>
                              <a:schemeClr val="bg1"/>
                            </a:solidFill>
                            <a:latin typeface="Cambria Math" panose="02040503050406030204" pitchFamily="18" charset="0"/>
                            <a:ea typeface="宋体" panose="02010600030101010101" pitchFamily="2" charset="-122"/>
                          </a:rPr>
                          <m:t>)</m:t>
                        </m:r>
                      </m:e>
                    </m:d>
                  </m:oMath>
                </a14:m>
                <a:r>
                  <a:rPr lang="en-US" altLang="zh-CN" dirty="0">
                    <a:solidFill>
                      <a:schemeClr val="bg1"/>
                    </a:solidFill>
                    <a:latin typeface="+mn-lt"/>
                    <a:ea typeface="宋体" panose="02010600030101010101" pitchFamily="2" charset="-122"/>
                  </a:rPr>
                  <a:t>. The </a:t>
                </a:r>
                <a:r>
                  <a:rPr lang="en-US" altLang="zh-CN" dirty="0" err="1">
                    <a:solidFill>
                      <a:schemeClr val="bg1"/>
                    </a:solidFill>
                    <a:latin typeface="+mn-lt"/>
                    <a:ea typeface="宋体" panose="02010600030101010101" pitchFamily="2" charset="-122"/>
                  </a:rPr>
                  <a:t>i-nput</a:t>
                </a:r>
                <a:r>
                  <a:rPr lang="en-US" altLang="zh-CN" dirty="0">
                    <a:solidFill>
                      <a:schemeClr val="bg1"/>
                    </a:solidFill>
                    <a:latin typeface="+mn-lt"/>
                    <a:ea typeface="宋体" panose="02010600030101010101" pitchFamily="2" charset="-122"/>
                  </a:rPr>
                  <a:t> data </a:t>
                </a:r>
                <a14:m>
                  <m:oMath xmlns:m="http://schemas.openxmlformats.org/officeDocument/2006/math">
                    <m:r>
                      <a:rPr lang="en-US" altLang="zh-CN" b="0" i="1" smtClean="0">
                        <a:solidFill>
                          <a:schemeClr val="bg1"/>
                        </a:solidFill>
                        <a:latin typeface="Cambria Math" panose="02040503050406030204" pitchFamily="18" charset="0"/>
                        <a:ea typeface="宋体" panose="02010600030101010101" pitchFamily="2" charset="-122"/>
                      </a:rPr>
                      <m:t>𝑋</m:t>
                    </m:r>
                    <m:d>
                      <m:dPr>
                        <m:ctrlPr>
                          <a:rPr lang="en-US" altLang="zh-CN" b="0" i="1" smtClean="0">
                            <a:solidFill>
                              <a:schemeClr val="bg1"/>
                            </a:solidFill>
                            <a:latin typeface="Cambria Math" panose="02040503050406030204" pitchFamily="18" charset="0"/>
                            <a:ea typeface="宋体" panose="02010600030101010101" pitchFamily="2" charset="-122"/>
                          </a:rPr>
                        </m:ctrlPr>
                      </m:dPr>
                      <m:e>
                        <m:r>
                          <a:rPr lang="en-US" altLang="zh-CN" b="0" i="1" smtClean="0">
                            <a:solidFill>
                              <a:schemeClr val="bg1"/>
                            </a:solidFill>
                            <a:latin typeface="Cambria Math" panose="02040503050406030204" pitchFamily="18" charset="0"/>
                            <a:ea typeface="宋体" panose="02010600030101010101" pitchFamily="2" charset="-122"/>
                          </a:rPr>
                          <m:t>𝑡</m:t>
                        </m:r>
                      </m:e>
                    </m:d>
                    <m:r>
                      <a:rPr lang="en-US" altLang="zh-CN" b="0" i="1" smtClean="0">
                        <a:solidFill>
                          <a:schemeClr val="bg1"/>
                        </a:solidFill>
                        <a:latin typeface="Cambria Math" panose="02040503050406030204" pitchFamily="18" charset="0"/>
                        <a:ea typeface="Cambria Math" panose="02040503050406030204" pitchFamily="18" charset="0"/>
                      </a:rPr>
                      <m:t>∈</m:t>
                    </m:r>
                    <m:sSup>
                      <m:sSupPr>
                        <m:ctrlPr>
                          <a:rPr lang="en-US" altLang="zh-CN" b="0" i="1" smtClean="0">
                            <a:solidFill>
                              <a:schemeClr val="bg1"/>
                            </a:solidFill>
                            <a:latin typeface="Cambria Math" panose="02040503050406030204" pitchFamily="18" charset="0"/>
                            <a:ea typeface="Cambria Math" panose="02040503050406030204" pitchFamily="18" charset="0"/>
                          </a:rPr>
                        </m:ctrlPr>
                      </m:sSupPr>
                      <m:e>
                        <m:r>
                          <a:rPr lang="en-US" altLang="zh-CN" b="0" i="1" smtClean="0">
                            <a:solidFill>
                              <a:schemeClr val="bg1"/>
                            </a:solidFill>
                            <a:latin typeface="Cambria Math" panose="02040503050406030204" pitchFamily="18" charset="0"/>
                            <a:ea typeface="Cambria Math" panose="02040503050406030204" pitchFamily="18" charset="0"/>
                          </a:rPr>
                          <m:t>𝑅</m:t>
                        </m:r>
                      </m:e>
                      <m:sup>
                        <m:r>
                          <a:rPr lang="en-US" altLang="zh-CN" b="0" i="1" smtClean="0">
                            <a:solidFill>
                              <a:schemeClr val="bg1"/>
                            </a:solidFill>
                            <a:latin typeface="Cambria Math" panose="02040503050406030204" pitchFamily="18" charset="0"/>
                            <a:ea typeface="Cambria Math" panose="02040503050406030204" pitchFamily="18" charset="0"/>
                          </a:rPr>
                          <m:t>𝑑</m:t>
                        </m:r>
                      </m:sup>
                    </m:sSup>
                  </m:oMath>
                </a14:m>
                <a:r>
                  <a:rPr lang="en-US" altLang="zh-CN" dirty="0">
                    <a:solidFill>
                      <a:schemeClr val="bg1"/>
                    </a:solidFill>
                    <a:latin typeface="+mn-lt"/>
                    <a:ea typeface="宋体" panose="02010600030101010101" pitchFamily="2" charset="-122"/>
                  </a:rPr>
                  <a:t> is connected to every neuron in </a:t>
                </a:r>
                <a:r>
                  <a:rPr lang="en-US" altLang="zh-CN" dirty="0" err="1">
                    <a:solidFill>
                      <a:schemeClr val="bg1"/>
                    </a:solidFill>
                    <a:latin typeface="+mn-lt"/>
                    <a:ea typeface="宋体" panose="02010600030101010101" pitchFamily="2" charset="-122"/>
                  </a:rPr>
                  <a:t>th</a:t>
                </a:r>
                <a:r>
                  <a:rPr lang="en-US" altLang="zh-CN" dirty="0">
                    <a:solidFill>
                      <a:schemeClr val="bg1"/>
                    </a:solidFill>
                    <a:latin typeface="+mn-lt"/>
                    <a:ea typeface="宋体" panose="02010600030101010101" pitchFamily="2" charset="-122"/>
                  </a:rPr>
                  <a:t>-e hidden layer through the edges </a:t>
                </a:r>
                <a14:m>
                  <m:oMath xmlns:m="http://schemas.openxmlformats.org/officeDocument/2006/math">
                    <m:sSub>
                      <m:sSubPr>
                        <m:ctrlPr>
                          <a:rPr lang="en-US" altLang="zh-CN" i="1" smtClean="0">
                            <a:solidFill>
                              <a:schemeClr val="bg1"/>
                            </a:solidFill>
                            <a:latin typeface="Cambria Math" panose="02040503050406030204" pitchFamily="18" charset="0"/>
                            <a:ea typeface="宋体" panose="02010600030101010101" pitchFamily="2" charset="-122"/>
                          </a:rPr>
                        </m:ctrlPr>
                      </m:sSubPr>
                      <m:e>
                        <m:r>
                          <a:rPr lang="zh-CN" altLang="en-US" i="1" smtClean="0">
                            <a:solidFill>
                              <a:schemeClr val="bg1"/>
                            </a:solidFill>
                            <a:latin typeface="Cambria Math" panose="02040503050406030204" pitchFamily="18" charset="0"/>
                            <a:ea typeface="宋体" panose="02010600030101010101" pitchFamily="2" charset="-122"/>
                          </a:rPr>
                          <m:t>𝜃</m:t>
                        </m:r>
                      </m:e>
                      <m:sub>
                        <m:r>
                          <a:rPr lang="en-US" altLang="zh-CN" b="0" i="1" smtClean="0">
                            <a:solidFill>
                              <a:schemeClr val="bg1"/>
                            </a:solidFill>
                            <a:latin typeface="Cambria Math" panose="02040503050406030204" pitchFamily="18" charset="0"/>
                            <a:ea typeface="宋体" panose="02010600030101010101" pitchFamily="2" charset="-122"/>
                          </a:rPr>
                          <m:t>𝑖</m:t>
                        </m:r>
                      </m:sub>
                    </m:sSub>
                  </m:oMath>
                </a14:m>
                <a:r>
                  <a:rPr lang="en-US" altLang="zh-CN" dirty="0">
                    <a:solidFill>
                      <a:schemeClr val="bg1"/>
                    </a:solidFill>
                    <a:latin typeface="+mn-lt"/>
                    <a:ea typeface="宋体" panose="02010600030101010101" pitchFamily="2" charset="-122"/>
                  </a:rPr>
                  <a:t>. </a:t>
                </a:r>
                <a:r>
                  <a:rPr lang="en-AU" altLang="zh-CN" dirty="0">
                    <a:solidFill>
                      <a:schemeClr val="bg1"/>
                    </a:solidFill>
                    <a:latin typeface="+mn-lt"/>
                    <a:ea typeface="宋体" panose="02010600030101010101" pitchFamily="2" charset="-122"/>
                  </a:rPr>
                  <a:t>The</a:t>
                </a:r>
                <a:r>
                  <a:rPr lang="en-US" altLang="zh-CN" dirty="0">
                    <a:solidFill>
                      <a:schemeClr val="bg1"/>
                    </a:solidFill>
                    <a:latin typeface="+mn-lt"/>
                    <a:ea typeface="宋体" panose="02010600030101010101" pitchFamily="2" charset="-122"/>
                  </a:rPr>
                  <a:t> neuron in the output layer is computed by </a:t>
                </a:r>
                <a14:m>
                  <m:oMath xmlns:m="http://schemas.openxmlformats.org/officeDocument/2006/math">
                    <m:nary>
                      <m:naryPr>
                        <m:chr m:val="∑"/>
                        <m:limLoc m:val="undOvr"/>
                        <m:ctrlPr>
                          <a:rPr lang="zh-CN"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rPr>
                          <m:t>𝑖</m:t>
                        </m:r>
                      </m:sub>
                      <m:sup>
                        <m:r>
                          <a:rPr lang="en-US" altLang="zh-CN" i="1">
                            <a:solidFill>
                              <a:schemeClr val="bg1"/>
                            </a:solidFill>
                            <a:latin typeface="Cambria Math" panose="02040503050406030204" pitchFamily="18" charset="0"/>
                          </a:rPr>
                          <m:t>𝑁</m:t>
                        </m:r>
                      </m:sup>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𝜃</m:t>
                            </m:r>
                          </m:e>
                          <m:sub>
                            <m:r>
                              <a:rPr lang="en-US" altLang="zh-CN" i="1">
                                <a:solidFill>
                                  <a:schemeClr val="bg1"/>
                                </a:solidFill>
                                <a:latin typeface="Cambria Math" panose="02040503050406030204" pitchFamily="18" charset="0"/>
                              </a:rPr>
                              <m:t>𝑖</m:t>
                            </m:r>
                          </m:sub>
                        </m:sSub>
                        <m:d>
                          <m:dPr>
                            <m:ctrlPr>
                              <a:rPr lang="en-US" altLang="zh-CN" i="1">
                                <a:solidFill>
                                  <a:schemeClr val="bg1"/>
                                </a:solidFill>
                                <a:latin typeface="Cambria Math" panose="02040503050406030204" pitchFamily="18" charset="0"/>
                              </a:rPr>
                            </m:ctrlPr>
                          </m:dPr>
                          <m:e>
                            <m:r>
                              <m:rPr>
                                <m:sty m:val="p"/>
                              </m:rPr>
                              <a:rPr lang="en-US" altLang="zh-CN">
                                <a:solidFill>
                                  <a:schemeClr val="bg1"/>
                                </a:solidFill>
                                <a:latin typeface="Cambria Math" panose="02040503050406030204" pitchFamily="18" charset="0"/>
                              </a:rPr>
                              <m:t>t</m:t>
                            </m:r>
                          </m:e>
                        </m:d>
                        <m:r>
                          <a:rPr lang="en-US" altLang="zh-CN" b="0" i="1" smtClean="0">
                            <a:solidFill>
                              <a:schemeClr val="bg1"/>
                            </a:solidFill>
                            <a:latin typeface="Cambria Math" panose="02040503050406030204" pitchFamily="18" charset="0"/>
                          </a:rPr>
                          <m:t>𝑓</m:t>
                        </m:r>
                        <m:r>
                          <a:rPr lang="en-US" altLang="zh-CN" smtClean="0">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𝑋</m:t>
                        </m:r>
                        <m:d>
                          <m:dPr>
                            <m:ctrlPr>
                              <a:rPr lang="zh-CN" altLang="zh-CN" i="1">
                                <a:solidFill>
                                  <a:schemeClr val="bg1"/>
                                </a:solidFill>
                                <a:latin typeface="Cambria Math" panose="02040503050406030204" pitchFamily="18" charset="0"/>
                              </a:rPr>
                            </m:ctrlPr>
                          </m:dPr>
                          <m:e>
                            <m:r>
                              <m:rPr>
                                <m:sty m:val="p"/>
                              </m:rPr>
                              <a:rPr lang="en-US" altLang="zh-CN">
                                <a:solidFill>
                                  <a:schemeClr val="bg1"/>
                                </a:solidFill>
                                <a:latin typeface="Cambria Math" panose="02040503050406030204" pitchFamily="18" charset="0"/>
                              </a:rPr>
                              <m:t>t</m:t>
                            </m:r>
                          </m:e>
                        </m:d>
                        <m:r>
                          <a:rPr lang="en-US" altLang="zh-CN">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𝑋</m:t>
                            </m:r>
                          </m:e>
                          <m:sub>
                            <m:r>
                              <a:rPr lang="en-US" altLang="zh-CN" i="1">
                                <a:solidFill>
                                  <a:schemeClr val="bg1"/>
                                </a:solidFill>
                                <a:latin typeface="Cambria Math" panose="02040503050406030204" pitchFamily="18" charset="0"/>
                              </a:rPr>
                              <m:t>𝑖</m:t>
                            </m:r>
                          </m:sub>
                        </m:sSub>
                        <m:r>
                          <a:rPr lang="en-US" altLang="zh-CN" b="0" i="1" smtClean="0">
                            <a:solidFill>
                              <a:schemeClr val="bg1"/>
                            </a:solidFill>
                            <a:latin typeface="Cambria Math" panose="02040503050406030204" pitchFamily="18" charset="0"/>
                          </a:rPr>
                          <m:t>)</m:t>
                        </m:r>
                      </m:e>
                    </m:nary>
                  </m:oMath>
                </a14:m>
                <a:r>
                  <a:rPr lang="en-US" altLang="zh-CN" dirty="0">
                    <a:solidFill>
                      <a:schemeClr val="bg1"/>
                    </a:solidFill>
                    <a:latin typeface="+mn-lt"/>
                    <a:ea typeface="宋体" panose="02010600030101010101" pitchFamily="2" charset="-122"/>
                  </a:rPr>
                  <a:t>. </a:t>
                </a:r>
              </a:p>
              <a:p>
                <a:pPr indent="183600" algn="just" eaLnBrk="1" latinLnBrk="1" hangingPunct="1"/>
                <a:endParaRPr lang="en-US" altLang="zh-CN" dirty="0">
                  <a:solidFill>
                    <a:schemeClr val="bg1"/>
                  </a:solidFill>
                  <a:ea typeface="宋体" panose="02010600030101010101" pitchFamily="2" charset="-122"/>
                </a:endParaRPr>
              </a:p>
              <a:p>
                <a:pPr indent="183600" algn="just" eaLnBrk="1" latinLnBrk="1" hangingPunct="1"/>
                <a:r>
                  <a:rPr lang="en-US" altLang="zh-CN" dirty="0">
                    <a:solidFill>
                      <a:schemeClr val="bg1"/>
                    </a:solidFill>
                    <a:ea typeface="宋体" panose="02010600030101010101" pitchFamily="2" charset="-122"/>
                  </a:rPr>
                  <a:t> </a:t>
                </a:r>
              </a:p>
              <a:p>
                <a:pPr algn="just" eaLnBrk="1" hangingPunct="1"/>
                <a:endParaRPr lang="en-US" altLang="zh-CN" dirty="0">
                  <a:solidFill>
                    <a:schemeClr val="bg1"/>
                  </a:solidFill>
                  <a:ea typeface="宋体" panose="02010600030101010101" pitchFamily="2" charset="-122"/>
                </a:endParaRPr>
              </a:p>
              <a:p>
                <a:pPr eaLnBrk="1" hangingPunct="1"/>
                <a:endParaRPr lang="en-US" altLang="zh-CN" dirty="0">
                  <a:solidFill>
                    <a:schemeClr val="bg1"/>
                  </a:solidFill>
                  <a:ea typeface="宋体" panose="02010600030101010101" pitchFamily="2" charset="-122"/>
                </a:endParaRPr>
              </a:p>
              <a:p>
                <a:pPr eaLnBrk="1" hangingPunct="1"/>
                <a:endParaRPr lang="en-US" altLang="zh-CN" dirty="0">
                  <a:solidFill>
                    <a:schemeClr val="bg1"/>
                  </a:solidFill>
                  <a:ea typeface="宋体" panose="02010600030101010101" pitchFamily="2" charset="-122"/>
                </a:endParaRPr>
              </a:p>
            </p:txBody>
          </p:sp>
        </mc:Choice>
        <mc:Fallback xmlns="">
          <p:sp>
            <p:nvSpPr>
              <p:cNvPr id="35" name="Text Box 248">
                <a:extLst>
                  <a:ext uri="{FF2B5EF4-FFF2-40B4-BE49-F238E27FC236}">
                    <a16:creationId xmlns:a16="http://schemas.microsoft.com/office/drawing/2014/main" id="{E08259A5-23BF-4F75-BB8F-6E7BB8C18AB5}"/>
                  </a:ext>
                </a:extLst>
              </p:cNvPr>
              <p:cNvSpPr txBox="1">
                <a:spLocks noRot="1" noChangeAspect="1" noMove="1" noResize="1" noEditPoints="1" noAdjustHandles="1" noChangeArrowheads="1" noChangeShapeType="1" noTextEdit="1"/>
              </p:cNvSpPr>
              <p:nvPr/>
            </p:nvSpPr>
            <p:spPr bwMode="auto">
              <a:xfrm>
                <a:off x="17611090" y="5711825"/>
                <a:ext cx="9140825" cy="10055225"/>
              </a:xfrm>
              <a:prstGeom prst="rect">
                <a:avLst/>
              </a:prstGeom>
              <a:blipFill>
                <a:blip r:embed="rId8"/>
                <a:stretch>
                  <a:fillRect/>
                </a:stretch>
              </a:blip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sp>
        <p:nvSpPr>
          <p:cNvPr id="2" name="Rectangle 73">
            <a:extLst>
              <a:ext uri="{FF2B5EF4-FFF2-40B4-BE49-F238E27FC236}">
                <a16:creationId xmlns:a16="http://schemas.microsoft.com/office/drawing/2014/main" id="{7924562E-3C5E-4AA2-BE81-7EDCE3876031}"/>
              </a:ext>
            </a:extLst>
          </p:cNvPr>
          <p:cNvSpPr>
            <a:spLocks noChangeArrowheads="1"/>
          </p:cNvSpPr>
          <p:nvPr/>
        </p:nvSpPr>
        <p:spPr bwMode="auto">
          <a:xfrm>
            <a:off x="0" y="0"/>
            <a:ext cx="4572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75">
            <a:extLst>
              <a:ext uri="{FF2B5EF4-FFF2-40B4-BE49-F238E27FC236}">
                <a16:creationId xmlns:a16="http://schemas.microsoft.com/office/drawing/2014/main" id="{2A6DEE6D-ACA1-4081-885B-1F6D575D0C43}"/>
              </a:ext>
            </a:extLst>
          </p:cNvPr>
          <p:cNvSpPr>
            <a:spLocks noChangeArrowheads="1"/>
          </p:cNvSpPr>
          <p:nvPr/>
        </p:nvSpPr>
        <p:spPr bwMode="auto">
          <a:xfrm>
            <a:off x="0" y="0"/>
            <a:ext cx="4572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52" name="Text Box 248">
                <a:extLst>
                  <a:ext uri="{FF2B5EF4-FFF2-40B4-BE49-F238E27FC236}">
                    <a16:creationId xmlns:a16="http://schemas.microsoft.com/office/drawing/2014/main" id="{488DA7E1-9A01-473E-97CB-00A2C10F8867}"/>
                  </a:ext>
                </a:extLst>
              </p:cNvPr>
              <p:cNvSpPr txBox="1">
                <a:spLocks noChangeArrowheads="1"/>
              </p:cNvSpPr>
              <p:nvPr/>
            </p:nvSpPr>
            <p:spPr bwMode="auto">
              <a:xfrm>
                <a:off x="8378825" y="16916400"/>
                <a:ext cx="9140825" cy="10047287"/>
              </a:xfrm>
              <a:prstGeom prst="rect">
                <a:avLst/>
              </a:prstGeom>
              <a:solidFill>
                <a:srgbClr val="366EA4"/>
              </a:solidFill>
              <a:ln>
                <a:noFill/>
              </a:ln>
              <a:effectLst/>
              <a:extLst>
                <a:ext uri="{91240B29-F687-4F45-9708-019B960494DF}">
                  <a14:hiddenLine w="19050">
                    <a:solidFill>
                      <a:schemeClr val="tx1"/>
                    </a:solidFill>
                    <a:prstDash val="dash"/>
                    <a:miter lim="800000"/>
                    <a:headEnd/>
                    <a:tailEnd/>
                  </a14:hiddenLine>
                </a:ext>
                <a:ext uri="{AF507438-7753-43E0-B8FC-AC1667EBCBE1}">
                  <a14:hiddenEffects>
                    <a:effectLst>
                      <a:outerShdw dist="35921" dir="2700000" algn="ctr" rotWithShape="0">
                        <a:schemeClr val="bg2"/>
                      </a:outerShdw>
                    </a:effectLst>
                  </a14:hiddenEffects>
                </a:ext>
              </a:extLst>
            </p:spPr>
            <p:txBody>
              <a:bodyPr lIns="228600" tIns="228600" rIns="228600" bIns="22860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indent="183600" algn="just" eaLnBrk="1" latinLnBrk="1" hangingPunct="1"/>
                <a:r>
                  <a:rPr lang="en-US" altLang="zh-CN" dirty="0">
                    <a:solidFill>
                      <a:schemeClr val="bg1"/>
                    </a:solidFill>
                    <a:ea typeface="宋体" panose="02010600030101010101" pitchFamily="2" charset="-122"/>
                  </a:rPr>
                  <a:t>Two parameters in SOINN normally affect the </a:t>
                </a:r>
                <a:r>
                  <a:rPr lang="en-US" altLang="zh-CN" dirty="0" err="1">
                    <a:solidFill>
                      <a:schemeClr val="bg1"/>
                    </a:solidFill>
                    <a:ea typeface="宋体" panose="02010600030101010101" pitchFamily="2" charset="-122"/>
                  </a:rPr>
                  <a:t>topolo-gical</a:t>
                </a:r>
                <a:r>
                  <a:rPr lang="en-US" altLang="zh-CN" dirty="0">
                    <a:solidFill>
                      <a:schemeClr val="bg1"/>
                    </a:solidFill>
                    <a:ea typeface="宋体" panose="02010600030101010101" pitchFamily="2" charset="-122"/>
                  </a:rPr>
                  <a:t> structure of one class: 1) </a:t>
                </a:r>
                <a14:m>
                  <m:oMath xmlns:m="http://schemas.openxmlformats.org/officeDocument/2006/math">
                    <m:r>
                      <a:rPr lang="zh-CN" altLang="en-US" i="1" smtClean="0">
                        <a:solidFill>
                          <a:schemeClr val="bg1"/>
                        </a:solidFill>
                        <a:latin typeface="Cambria Math" panose="02040503050406030204" pitchFamily="18" charset="0"/>
                        <a:ea typeface="宋体" panose="02010600030101010101" pitchFamily="2" charset="-122"/>
                      </a:rPr>
                      <m:t>𝜆</m:t>
                    </m:r>
                  </m:oMath>
                </a14:m>
                <a:r>
                  <a:rPr lang="en-US" altLang="zh-CN" dirty="0">
                    <a:solidFill>
                      <a:schemeClr val="bg1"/>
                    </a:solidFill>
                    <a:ea typeface="宋体" panose="02010600030101010101" pitchFamily="2" charset="-122"/>
                  </a:rPr>
                  <a:t> is used to define the f-</a:t>
                </a:r>
                <a:r>
                  <a:rPr lang="en-US" altLang="zh-CN" dirty="0" err="1">
                    <a:solidFill>
                      <a:schemeClr val="bg1"/>
                    </a:solidFill>
                    <a:ea typeface="宋体" panose="02010600030101010101" pitchFamily="2" charset="-122"/>
                  </a:rPr>
                  <a:t>requency</a:t>
                </a:r>
                <a:r>
                  <a:rPr lang="en-US" altLang="zh-CN" dirty="0">
                    <a:solidFill>
                      <a:schemeClr val="bg1"/>
                    </a:solidFill>
                    <a:ea typeface="宋体" panose="02010600030101010101" pitchFamily="2" charset="-122"/>
                  </a:rPr>
                  <a:t> of neuron removal. 2) </a:t>
                </a:r>
                <a14:m>
                  <m:oMath xmlns:m="http://schemas.openxmlformats.org/officeDocument/2006/math">
                    <m:sSub>
                      <m:sSubPr>
                        <m:ctrlPr>
                          <a:rPr lang="en-US" altLang="zh-CN" i="1" smtClean="0">
                            <a:solidFill>
                              <a:schemeClr val="bg1"/>
                            </a:solidFill>
                            <a:latin typeface="Cambria Math" panose="02040503050406030204" pitchFamily="18" charset="0"/>
                            <a:ea typeface="宋体" panose="02010600030101010101" pitchFamily="2" charset="-122"/>
                          </a:rPr>
                        </m:ctrlPr>
                      </m:sSubPr>
                      <m:e>
                        <m:r>
                          <a:rPr lang="en-US" altLang="zh-CN" b="0" i="1" smtClean="0">
                            <a:solidFill>
                              <a:schemeClr val="bg1"/>
                            </a:solidFill>
                            <a:latin typeface="Cambria Math" panose="02040503050406030204" pitchFamily="18" charset="0"/>
                            <a:ea typeface="宋体" panose="02010600030101010101" pitchFamily="2" charset="-122"/>
                          </a:rPr>
                          <m:t>𝑎𝑔𝑒</m:t>
                        </m:r>
                      </m:e>
                      <m:sub>
                        <m:r>
                          <a:rPr lang="en-US" altLang="zh-CN" b="0" i="1" smtClean="0">
                            <a:solidFill>
                              <a:schemeClr val="bg1"/>
                            </a:solidFill>
                            <a:latin typeface="Cambria Math" panose="02040503050406030204" pitchFamily="18" charset="0"/>
                            <a:ea typeface="宋体" panose="02010600030101010101" pitchFamily="2" charset="-122"/>
                          </a:rPr>
                          <m:t>𝑚𝑎𝑥</m:t>
                        </m:r>
                      </m:sub>
                    </m:sSub>
                  </m:oMath>
                </a14:m>
                <a:r>
                  <a:rPr lang="en-US" altLang="zh-CN" dirty="0">
                    <a:solidFill>
                      <a:schemeClr val="bg1"/>
                    </a:solidFill>
                    <a:ea typeface="宋体" panose="02010600030101010101" pitchFamily="2" charset="-122"/>
                  </a:rPr>
                  <a:t> is defined as t-he lifetime of each edge. We first compare the number of neurons obtained by SOINN and the experimental r-</a:t>
                </a:r>
                <a:r>
                  <a:rPr lang="en-US" altLang="zh-CN" dirty="0" err="1">
                    <a:solidFill>
                      <a:schemeClr val="bg1"/>
                    </a:solidFill>
                    <a:ea typeface="宋体" panose="02010600030101010101" pitchFamily="2" charset="-122"/>
                  </a:rPr>
                  <a:t>esults</a:t>
                </a:r>
                <a:r>
                  <a:rPr lang="en-US" altLang="zh-CN" dirty="0">
                    <a:solidFill>
                      <a:schemeClr val="bg1"/>
                    </a:solidFill>
                    <a:ea typeface="宋体" panose="02010600030101010101" pitchFamily="2" charset="-122"/>
                  </a:rPr>
                  <a:t> are shown in Table I. Figure 3.(a) shows the top-</a:t>
                </a:r>
                <a:r>
                  <a:rPr lang="en-US" altLang="zh-CN" dirty="0" err="1">
                    <a:solidFill>
                      <a:schemeClr val="bg1"/>
                    </a:solidFill>
                    <a:ea typeface="宋体" panose="02010600030101010101" pitchFamily="2" charset="-122"/>
                  </a:rPr>
                  <a:t>ological</a:t>
                </a:r>
                <a:r>
                  <a:rPr lang="en-US" altLang="zh-CN" dirty="0">
                    <a:solidFill>
                      <a:schemeClr val="bg1"/>
                    </a:solidFill>
                    <a:ea typeface="宋体" panose="02010600030101010101" pitchFamily="2" charset="-122"/>
                  </a:rPr>
                  <a:t> structures obtained by SOINN can accurately  represents the distribution of data. Figure 4 shows that  ISVR makes smooth predictions and achieves higher  accuracy when the value of the input data is uncertain. In Table 2, we compare regression performance when the parameters are set to different values.</a:t>
                </a:r>
              </a:p>
              <a:p>
                <a:pPr indent="183600" algn="just" eaLnBrk="1" latinLnBrk="1" hangingPunct="1"/>
                <a:r>
                  <a:rPr lang="en-US" altLang="zh-CN" dirty="0">
                    <a:solidFill>
                      <a:schemeClr val="bg1"/>
                    </a:solidFill>
                    <a:ea typeface="宋体" panose="02010600030101010101" pitchFamily="2" charset="-122"/>
                  </a:rPr>
                  <a:t>We use real-world datasets to further validate the per-</a:t>
                </a:r>
                <a:r>
                  <a:rPr lang="en-US" altLang="zh-CN" dirty="0" err="1">
                    <a:solidFill>
                      <a:schemeClr val="bg1"/>
                    </a:solidFill>
                    <a:ea typeface="宋体" panose="02010600030101010101" pitchFamily="2" charset="-122"/>
                  </a:rPr>
                  <a:t>formance</a:t>
                </a:r>
                <a:r>
                  <a:rPr lang="en-US" altLang="zh-CN" dirty="0">
                    <a:solidFill>
                      <a:schemeClr val="bg1"/>
                    </a:solidFill>
                    <a:ea typeface="宋体" panose="02010600030101010101" pitchFamily="2" charset="-122"/>
                  </a:rPr>
                  <a:t> of our algorithm. All comparison experiments were carried out between non-incremental algorithms,  incremental algorithms, and our proposed algorithm (li-</a:t>
                </a:r>
                <a:r>
                  <a:rPr lang="en-US" altLang="zh-CN" dirty="0" err="1">
                    <a:solidFill>
                      <a:schemeClr val="bg1"/>
                    </a:solidFill>
                    <a:ea typeface="宋体" panose="02010600030101010101" pitchFamily="2" charset="-122"/>
                  </a:rPr>
                  <a:t>sted</a:t>
                </a:r>
                <a:r>
                  <a:rPr lang="en-US" altLang="zh-CN" dirty="0">
                    <a:solidFill>
                      <a:schemeClr val="bg1"/>
                    </a:solidFill>
                    <a:ea typeface="宋体" panose="02010600030101010101" pitchFamily="2" charset="-122"/>
                  </a:rPr>
                  <a:t> in Table 3). The parameters of every method are  chosen by a grid search combining with cross </a:t>
                </a:r>
                <a:r>
                  <a:rPr lang="en-US" altLang="zh-CN" dirty="0" err="1">
                    <a:solidFill>
                      <a:schemeClr val="bg1"/>
                    </a:solidFill>
                    <a:ea typeface="宋体" panose="02010600030101010101" pitchFamily="2" charset="-122"/>
                  </a:rPr>
                  <a:t>validati</a:t>
                </a:r>
                <a:r>
                  <a:rPr lang="en-US" altLang="zh-CN" dirty="0">
                    <a:solidFill>
                      <a:schemeClr val="bg1"/>
                    </a:solidFill>
                    <a:ea typeface="宋体" panose="02010600030101010101" pitchFamily="2" charset="-122"/>
                  </a:rPr>
                  <a:t>-on on the training datasets. However, we do not use t-he best parameter combinations on every dataset. Fig-</a:t>
                </a:r>
                <a:r>
                  <a:rPr lang="en-US" altLang="zh-CN" dirty="0" err="1">
                    <a:solidFill>
                      <a:schemeClr val="bg1"/>
                    </a:solidFill>
                    <a:ea typeface="宋体" panose="02010600030101010101" pitchFamily="2" charset="-122"/>
                  </a:rPr>
                  <a:t>ure</a:t>
                </a:r>
                <a:r>
                  <a:rPr lang="en-US" altLang="zh-CN" dirty="0">
                    <a:solidFill>
                      <a:schemeClr val="bg1"/>
                    </a:solidFill>
                    <a:ea typeface="宋体" panose="02010600030101010101" pitchFamily="2" charset="-122"/>
                  </a:rPr>
                  <a:t> 5 demonstrates that our proposed algorithm outperforms other algorithms on most datasets.</a:t>
                </a:r>
              </a:p>
              <a:p>
                <a:pPr algn="just" eaLnBrk="1" latinLnBrk="1" hangingPunct="1"/>
                <a:endParaRPr lang="en-US" altLang="zh-CN" dirty="0">
                  <a:solidFill>
                    <a:schemeClr val="bg1"/>
                  </a:solidFill>
                  <a:ea typeface="宋体" panose="02010600030101010101" pitchFamily="2" charset="-122"/>
                </a:endParaRPr>
              </a:p>
              <a:p>
                <a:pPr algn="just" eaLnBrk="1" hangingPunct="1"/>
                <a:endParaRPr lang="en-US" altLang="zh-CN" dirty="0">
                  <a:solidFill>
                    <a:schemeClr val="bg1"/>
                  </a:solidFill>
                  <a:ea typeface="宋体" panose="02010600030101010101" pitchFamily="2" charset="-122"/>
                </a:endParaRPr>
              </a:p>
              <a:p>
                <a:pPr algn="just" eaLnBrk="1" hangingPunct="1"/>
                <a:endParaRPr lang="en-US" altLang="zh-CN" dirty="0">
                  <a:solidFill>
                    <a:schemeClr val="bg1"/>
                  </a:solidFill>
                  <a:ea typeface="宋体" panose="02010600030101010101" pitchFamily="2" charset="-122"/>
                </a:endParaRPr>
              </a:p>
              <a:p>
                <a:pPr algn="just" eaLnBrk="1" hangingPunct="1"/>
                <a:endParaRPr lang="en-US" altLang="zh-CN" dirty="0">
                  <a:solidFill>
                    <a:schemeClr val="bg1"/>
                  </a:solidFill>
                  <a:ea typeface="宋体" panose="02010600030101010101" pitchFamily="2" charset="-122"/>
                </a:endParaRPr>
              </a:p>
              <a:p>
                <a:pPr eaLnBrk="1" hangingPunct="1"/>
                <a:endParaRPr lang="en-US" altLang="zh-CN" dirty="0">
                  <a:solidFill>
                    <a:schemeClr val="bg1"/>
                  </a:solidFill>
                  <a:ea typeface="宋体" panose="02010600030101010101" pitchFamily="2" charset="-122"/>
                </a:endParaRPr>
              </a:p>
              <a:p>
                <a:pPr eaLnBrk="1" hangingPunct="1"/>
                <a:endParaRPr lang="en-US" altLang="zh-CN" dirty="0">
                  <a:solidFill>
                    <a:schemeClr val="bg1"/>
                  </a:solidFill>
                  <a:ea typeface="宋体" panose="02010600030101010101" pitchFamily="2" charset="-122"/>
                </a:endParaRPr>
              </a:p>
            </p:txBody>
          </p:sp>
        </mc:Choice>
        <mc:Fallback>
          <p:sp>
            <p:nvSpPr>
              <p:cNvPr id="52" name="Text Box 248">
                <a:extLst>
                  <a:ext uri="{FF2B5EF4-FFF2-40B4-BE49-F238E27FC236}">
                    <a16:creationId xmlns:a16="http://schemas.microsoft.com/office/drawing/2014/main" id="{488DA7E1-9A01-473E-97CB-00A2C10F8867}"/>
                  </a:ext>
                </a:extLst>
              </p:cNvPr>
              <p:cNvSpPr txBox="1">
                <a:spLocks noRot="1" noChangeAspect="1" noMove="1" noResize="1" noEditPoints="1" noAdjustHandles="1" noChangeArrowheads="1" noChangeShapeType="1" noTextEdit="1"/>
              </p:cNvSpPr>
              <p:nvPr/>
            </p:nvSpPr>
            <p:spPr bwMode="auto">
              <a:xfrm>
                <a:off x="8378825" y="16916400"/>
                <a:ext cx="9140825" cy="10047287"/>
              </a:xfrm>
              <a:prstGeom prst="rect">
                <a:avLst/>
              </a:prstGeom>
              <a:blipFill>
                <a:blip r:embed="rId9"/>
                <a:stretch>
                  <a:fillRect/>
                </a:stretch>
              </a:blip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3" name="Text Box 180">
            <a:extLst>
              <a:ext uri="{FF2B5EF4-FFF2-40B4-BE49-F238E27FC236}">
                <a16:creationId xmlns:a16="http://schemas.microsoft.com/office/drawing/2014/main" id="{2FDAF69E-1375-4A05-AD7E-CD0384DDFA02}"/>
              </a:ext>
            </a:extLst>
          </p:cNvPr>
          <p:cNvSpPr txBox="1">
            <a:spLocks noChangeArrowheads="1"/>
          </p:cNvSpPr>
          <p:nvPr/>
        </p:nvSpPr>
        <p:spPr bwMode="auto">
          <a:xfrm>
            <a:off x="27157882" y="21656748"/>
            <a:ext cx="65358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zh-CN" sz="2400" b="1" dirty="0">
                <a:solidFill>
                  <a:schemeClr val="bg1"/>
                </a:solidFill>
                <a:ea typeface="宋体" panose="02010600030101010101" pitchFamily="2" charset="-122"/>
              </a:rPr>
              <a:t>Figure 2.</a:t>
            </a:r>
            <a:r>
              <a:rPr lang="en-US" altLang="zh-CN" sz="2400" dirty="0">
                <a:solidFill>
                  <a:schemeClr val="bg1"/>
                </a:solidFill>
                <a:ea typeface="宋体" panose="02010600030101010101" pitchFamily="2" charset="-122"/>
              </a:rPr>
              <a:t> The Results of Real-World Datasets.</a:t>
            </a:r>
          </a:p>
        </p:txBody>
      </p:sp>
      <p:sp>
        <p:nvSpPr>
          <p:cNvPr id="3" name="Rectangle 2">
            <a:extLst>
              <a:ext uri="{FF2B5EF4-FFF2-40B4-BE49-F238E27FC236}">
                <a16:creationId xmlns:a16="http://schemas.microsoft.com/office/drawing/2014/main" id="{BB916586-B29A-43B3-AF7D-4215C368DEB4}"/>
              </a:ext>
            </a:extLst>
          </p:cNvPr>
          <p:cNvSpPr/>
          <p:nvPr/>
        </p:nvSpPr>
        <p:spPr bwMode="auto">
          <a:xfrm>
            <a:off x="1523999" y="26649362"/>
            <a:ext cx="3915303" cy="628650"/>
          </a:xfrm>
          <a:prstGeom prst="rect">
            <a:avLst/>
          </a:prstGeom>
          <a:solidFill>
            <a:srgbClr val="003366"/>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B5E2142A-F0E6-4315-A839-6B7AB2ADEB14}"/>
              </a:ext>
            </a:extLst>
          </p:cNvPr>
          <p:cNvSpPr/>
          <p:nvPr/>
        </p:nvSpPr>
        <p:spPr bwMode="auto">
          <a:xfrm>
            <a:off x="25686791" y="17060862"/>
            <a:ext cx="9139374" cy="4528758"/>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90" name="Group 200">
                <a:extLst>
                  <a:ext uri="{FF2B5EF4-FFF2-40B4-BE49-F238E27FC236}">
                    <a16:creationId xmlns:a16="http://schemas.microsoft.com/office/drawing/2014/main" id="{795CCE30-1030-4D60-8A41-E52813B5D0A1}"/>
                  </a:ext>
                </a:extLst>
              </p:cNvPr>
              <p:cNvGraphicFramePr>
                <a:graphicFrameLocks noGrp="1"/>
              </p:cNvGraphicFramePr>
              <p:nvPr>
                <p:extLst>
                  <p:ext uri="{D42A27DB-BD31-4B8C-83A1-F6EECF244321}">
                    <p14:modId xmlns:p14="http://schemas.microsoft.com/office/powerpoint/2010/main" val="3577125605"/>
                  </p:ext>
                </p:extLst>
              </p:nvPr>
            </p:nvGraphicFramePr>
            <p:xfrm>
              <a:off x="25435262" y="22306505"/>
              <a:ext cx="4501328" cy="4058223"/>
            </p:xfrm>
            <a:graphic>
              <a:graphicData uri="http://schemas.openxmlformats.org/drawingml/2006/table">
                <a:tbl>
                  <a:tblPr/>
                  <a:tblGrid>
                    <a:gridCol w="701338">
                      <a:extLst>
                        <a:ext uri="{9D8B030D-6E8A-4147-A177-3AD203B41FA5}">
                          <a16:colId xmlns:a16="http://schemas.microsoft.com/office/drawing/2014/main" val="3762892524"/>
                        </a:ext>
                      </a:extLst>
                    </a:gridCol>
                    <a:gridCol w="2157829">
                      <a:extLst>
                        <a:ext uri="{9D8B030D-6E8A-4147-A177-3AD203B41FA5}">
                          <a16:colId xmlns:a16="http://schemas.microsoft.com/office/drawing/2014/main" val="471567673"/>
                        </a:ext>
                      </a:extLst>
                    </a:gridCol>
                    <a:gridCol w="1642161">
                      <a:extLst>
                        <a:ext uri="{9D8B030D-6E8A-4147-A177-3AD203B41FA5}">
                          <a16:colId xmlns:a16="http://schemas.microsoft.com/office/drawing/2014/main" val="4206471444"/>
                        </a:ext>
                      </a:extLst>
                    </a:gridCol>
                  </a:tblGrid>
                  <a:tr h="501751">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ID</a:t>
                          </a:r>
                          <a:endParaRPr kumimoji="0" lang="zh-CN"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Algorithms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Parameters</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93682575"/>
                      </a:ext>
                    </a:extLst>
                  </a:tr>
                  <a:tr h="376409">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SVR</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b="0" i="1">
                              <a:solidFill>
                                <a:srgbClr val="000000"/>
                              </a:solidFill>
                              <a:effectLst/>
                              <a:latin typeface="AdvPTimesI"/>
                              <a:ea typeface="宋体" panose="02010600030101010101" pitchFamily="2" charset="-122"/>
                            </a:rPr>
                            <a:t>C</a:t>
                          </a:r>
                          <a:r>
                            <a:rPr lang="en-US" sz="1200" b="0" i="0">
                              <a:solidFill>
                                <a:srgbClr val="000000"/>
                              </a:solidFill>
                              <a:effectLst/>
                              <a:latin typeface="AdvPTimesI"/>
                              <a:ea typeface="宋体" panose="02010600030101010101" pitchFamily="2" charset="-122"/>
                            </a:rPr>
                            <a:t> = 100</a:t>
                          </a:r>
                          <a:r>
                            <a:rPr lang="en-US" sz="1200" b="0" i="0">
                              <a:solidFill>
                                <a:srgbClr val="000000"/>
                              </a:solidFill>
                              <a:effectLst/>
                              <a:latin typeface="AdvPTimes"/>
                              <a:ea typeface="宋体" panose="02010600030101010101" pitchFamily="2" charset="-122"/>
                            </a:rPr>
                            <a:t>, </a:t>
                          </a:r>
                          <a:r>
                            <a:rPr lang="en-US" sz="1200" b="0" i="1">
                              <a:solidFill>
                                <a:srgbClr val="000000"/>
                              </a:solidFill>
                              <a:effectLst/>
                              <a:latin typeface="AdvPTimes"/>
                              <a:ea typeface="宋体" panose="02010600030101010101" pitchFamily="2" charset="-122"/>
                            </a:rPr>
                            <a:t>eps</a:t>
                          </a:r>
                          <a:r>
                            <a:rPr lang="en-US" sz="1200" b="0" i="0">
                              <a:solidFill>
                                <a:srgbClr val="000000"/>
                              </a:solidFill>
                              <a:effectLst/>
                              <a:latin typeface="AdvPTimes"/>
                              <a:ea typeface="宋体" panose="02010600030101010101" pitchFamily="2" charset="-122"/>
                            </a:rPr>
                            <a:t> = 0.01,</a:t>
                          </a:r>
                          <a:endParaRPr lang="zh-CN" sz="12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646217160"/>
                      </a:ext>
                    </a:extLst>
                  </a:tr>
                  <a:tr h="376408">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Regression tree</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Times New Roman" panose="02020603050405020304" pitchFamily="18" charset="0"/>
                              <a:ea typeface="宋体" panose="02010600030101010101" pitchFamily="2" charset="-122"/>
                            </a:rPr>
                            <a:t>max_depth=5</a:t>
                          </a:r>
                          <a:endParaRPr lang="zh-CN" sz="12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60929702"/>
                      </a:ext>
                    </a:extLst>
                  </a:tr>
                  <a:tr h="376409">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Accurate online SVR</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b="0" i="1">
                              <a:solidFill>
                                <a:srgbClr val="000000"/>
                              </a:solidFill>
                              <a:effectLst/>
                              <a:latin typeface="AdvPTimesI"/>
                              <a:ea typeface="宋体" panose="02010600030101010101" pitchFamily="2" charset="-122"/>
                            </a:rPr>
                            <a:t>C</a:t>
                          </a:r>
                          <a:r>
                            <a:rPr lang="en-US" sz="1200" b="0" i="0">
                              <a:solidFill>
                                <a:srgbClr val="000000"/>
                              </a:solidFill>
                              <a:effectLst/>
                              <a:latin typeface="AdvPTimesI"/>
                              <a:ea typeface="宋体" panose="02010600030101010101" pitchFamily="2" charset="-122"/>
                            </a:rPr>
                            <a:t> = 100</a:t>
                          </a:r>
                          <a:r>
                            <a:rPr lang="en-US" sz="1200" b="0" i="0">
                              <a:solidFill>
                                <a:srgbClr val="000000"/>
                              </a:solidFill>
                              <a:effectLst/>
                              <a:latin typeface="AdvPTimes"/>
                              <a:ea typeface="宋体" panose="02010600030101010101" pitchFamily="2" charset="-122"/>
                            </a:rPr>
                            <a:t>, </a:t>
                          </a:r>
                          <a:r>
                            <a:rPr lang="en-US" sz="1200" b="0" i="1">
                              <a:solidFill>
                                <a:srgbClr val="000000"/>
                              </a:solidFill>
                              <a:effectLst/>
                              <a:latin typeface="AdvPTimes"/>
                              <a:ea typeface="宋体" panose="02010600030101010101" pitchFamily="2" charset="-122"/>
                            </a:rPr>
                            <a:t>eps</a:t>
                          </a:r>
                          <a:r>
                            <a:rPr lang="en-US" sz="1200" b="0" i="0">
                              <a:solidFill>
                                <a:srgbClr val="000000"/>
                              </a:solidFill>
                              <a:effectLst/>
                              <a:latin typeface="AdvPTimes"/>
                              <a:ea typeface="宋体" panose="02010600030101010101" pitchFamily="2" charset="-122"/>
                            </a:rPr>
                            <a:t> = 0.01,</a:t>
                          </a:r>
                          <a:endParaRPr lang="zh-CN" sz="12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371850640"/>
                      </a:ext>
                    </a:extLst>
                  </a:tr>
                  <a:tr h="384501">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Incremental regression trees</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14:m>
                            <m:oMath xmlns:m="http://schemas.openxmlformats.org/officeDocument/2006/math">
                              <m:r>
                                <m:rPr>
                                  <m:sty m:val="p"/>
                                </m:rPr>
                                <a:rPr lang="en-US" sz="1200">
                                  <a:solidFill>
                                    <a:srgbClr val="000000"/>
                                  </a:solidFill>
                                  <a:effectLst/>
                                  <a:latin typeface="Cambria Math" panose="02040503050406030204" pitchFamily="18" charset="0"/>
                                  <a:ea typeface="宋体" panose="02010600030101010101" pitchFamily="2" charset="-122"/>
                                </a:rPr>
                                <m:t>σ</m:t>
                              </m:r>
                              <m:r>
                                <a:rPr lang="en-US" sz="1200">
                                  <a:solidFill>
                                    <a:srgbClr val="000000"/>
                                  </a:solidFill>
                                  <a:effectLst/>
                                  <a:latin typeface="Cambria Math" panose="02040503050406030204" pitchFamily="18" charset="0"/>
                                  <a:ea typeface="宋体" panose="02010600030101010101" pitchFamily="2" charset="-122"/>
                                </a:rPr>
                                <m:t> </m:t>
                              </m:r>
                            </m:oMath>
                          </a14:m>
                          <a:r>
                            <a:rPr lang="en-US" sz="1200" dirty="0">
                              <a:solidFill>
                                <a:srgbClr val="000000"/>
                              </a:solidFill>
                              <a:effectLst/>
                              <a:latin typeface="AdvPTimes"/>
                              <a:ea typeface="宋体" panose="02010600030101010101" pitchFamily="2" charset="-122"/>
                            </a:rPr>
                            <a:t>= 0.01, τ = 0.05</a:t>
                          </a:r>
                          <a:r>
                            <a:rPr lang="en-US" sz="1200" dirty="0">
                              <a:effectLst/>
                              <a:latin typeface="Times New Roman" panose="02020603050405020304" pitchFamily="18" charset="0"/>
                              <a:ea typeface="宋体" panose="02010600030101010101" pitchFamily="2" charset="-122"/>
                            </a:rPr>
                            <a:t>, </a:t>
                          </a:r>
                        </a:p>
                        <a:p>
                          <a:pPr algn="ctr">
                            <a:spcAft>
                              <a:spcPts val="0"/>
                            </a:spcAft>
                          </a:pPr>
                          <a:r>
                            <a:rPr lang="en-US" sz="1200" dirty="0" err="1">
                              <a:effectLst/>
                              <a:latin typeface="Times New Roman" panose="02020603050405020304" pitchFamily="18" charset="0"/>
                              <a:ea typeface="宋体" panose="02010600030101010101" pitchFamily="2" charset="-122"/>
                            </a:rPr>
                            <a:t>n</a:t>
                          </a:r>
                          <a:r>
                            <a:rPr lang="en-US" sz="1200" baseline="-25000" dirty="0" err="1">
                              <a:effectLst/>
                              <a:latin typeface="Times New Roman" panose="02020603050405020304" pitchFamily="18" charset="0"/>
                              <a:ea typeface="宋体" panose="02010600030101010101" pitchFamily="2" charset="-122"/>
                            </a:rPr>
                            <a:t>min</a:t>
                          </a:r>
                          <a:r>
                            <a:rPr lang="en-US" sz="1200" dirty="0">
                              <a:effectLst/>
                              <a:latin typeface="Times New Roman" panose="02020603050405020304" pitchFamily="18" charset="0"/>
                              <a:ea typeface="宋体" panose="02010600030101010101" pitchFamily="2" charset="-122"/>
                            </a:rPr>
                            <a:t> = 200</a:t>
                          </a:r>
                          <a:endParaRPr lang="zh-CN" sz="12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806623568"/>
                      </a:ext>
                    </a:extLst>
                  </a:tr>
                  <a:tr h="384501">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OS-ELM</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dirty="0" err="1">
                              <a:effectLst/>
                              <a:latin typeface="Times New Roman" panose="02020603050405020304" pitchFamily="18" charset="0"/>
                              <a:ea typeface="宋体" panose="02010600030101010101" pitchFamily="2" charset="-122"/>
                            </a:rPr>
                            <a:t>n_hidden</a:t>
                          </a:r>
                          <a:r>
                            <a:rPr lang="en-US" sz="1200" dirty="0">
                              <a:effectLst/>
                              <a:latin typeface="Times New Roman" panose="02020603050405020304" pitchFamily="18" charset="0"/>
                              <a:ea typeface="宋体" panose="02010600030101010101" pitchFamily="2" charset="-122"/>
                            </a:rPr>
                            <a:t> = 20,</a:t>
                          </a:r>
                        </a:p>
                        <a:p>
                          <a:pPr algn="ctr">
                            <a:spcAft>
                              <a:spcPts val="0"/>
                            </a:spcAft>
                          </a:pPr>
                          <a:r>
                            <a:rPr lang="en-US" sz="1200" dirty="0">
                              <a:effectLst/>
                              <a:latin typeface="Times New Roman" panose="02020603050405020304" pitchFamily="18" charset="0"/>
                              <a:ea typeface="宋体" panose="02010600030101010101" pitchFamily="2" charset="-122"/>
                            </a:rPr>
                            <a:t> </a:t>
                          </a:r>
                          <a:r>
                            <a:rPr lang="en-US" sz="1200" dirty="0" err="1">
                              <a:effectLst/>
                              <a:latin typeface="Times New Roman" panose="02020603050405020304" pitchFamily="18" charset="0"/>
                              <a:ea typeface="宋体" panose="02010600030101010101" pitchFamily="2" charset="-122"/>
                            </a:rPr>
                            <a:t>n_batch</a:t>
                          </a:r>
                          <a:r>
                            <a:rPr lang="en-US" sz="1200" dirty="0">
                              <a:effectLst/>
                              <a:latin typeface="Times New Roman" panose="02020603050405020304" pitchFamily="18" charset="0"/>
                              <a:ea typeface="宋体" panose="02010600030101010101" pitchFamily="2" charset="-122"/>
                            </a:rPr>
                            <a:t> = 20</a:t>
                          </a:r>
                          <a:endParaRPr lang="zh-CN" sz="12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2223603195"/>
                      </a:ext>
                    </a:extLst>
                  </a:tr>
                  <a:tr h="384501">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SOM-NW-KDE</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dirty="0" err="1">
                              <a:effectLst/>
                              <a:latin typeface="Times New Roman" panose="02020603050405020304" pitchFamily="18" charset="0"/>
                              <a:ea typeface="宋体" panose="02010600030101010101" pitchFamily="2" charset="-122"/>
                            </a:rPr>
                            <a:t>max_iter</a:t>
                          </a:r>
                          <a:r>
                            <a:rPr lang="en-US" sz="1200" dirty="0">
                              <a:effectLst/>
                              <a:latin typeface="Times New Roman" panose="02020603050405020304" pitchFamily="18" charset="0"/>
                              <a:ea typeface="宋体" panose="02010600030101010101" pitchFamily="2" charset="-122"/>
                            </a:rPr>
                            <a:t> = 400, </a:t>
                          </a:r>
                        </a:p>
                        <a:p>
                          <a:pPr algn="ctr">
                            <a:spcAft>
                              <a:spcPts val="0"/>
                            </a:spcAft>
                          </a:pPr>
                          <a:r>
                            <a:rPr lang="en-US" sz="1200" dirty="0" err="1">
                              <a:effectLst/>
                              <a:latin typeface="Times New Roman" panose="02020603050405020304" pitchFamily="18" charset="0"/>
                              <a:ea typeface="宋体" panose="02010600030101010101" pitchFamily="2" charset="-122"/>
                            </a:rPr>
                            <a:t>lr</a:t>
                          </a:r>
                          <a:r>
                            <a:rPr lang="en-US" sz="1200" dirty="0">
                              <a:effectLst/>
                              <a:latin typeface="Times New Roman" panose="02020603050405020304" pitchFamily="18" charset="0"/>
                              <a:ea typeface="宋体" panose="02010600030101010101" pitchFamily="2" charset="-122"/>
                            </a:rPr>
                            <a:t> = 0.05</a:t>
                          </a:r>
                          <a:endParaRPr lang="zh-CN" sz="12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4148932167"/>
                      </a:ext>
                    </a:extLst>
                  </a:tr>
                  <a:tr h="512834">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dirty="0">
                              <a:effectLst/>
                              <a:latin typeface="+mn-lt"/>
                              <a:ea typeface="宋体" panose="02010600030101010101" pitchFamily="2" charset="-122"/>
                            </a:rPr>
                            <a:t>Incremental K-means-NW-KDE</a:t>
                          </a:r>
                          <a:endParaRPr lang="zh-CN" sz="1200" dirty="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dirty="0" err="1">
                              <a:effectLst/>
                              <a:latin typeface="Times New Roman" panose="02020603050405020304" pitchFamily="18" charset="0"/>
                              <a:ea typeface="宋体" panose="02010600030101010101" pitchFamily="2" charset="-122"/>
                            </a:rPr>
                            <a:t>max_iter</a:t>
                          </a:r>
                          <a:r>
                            <a:rPr lang="en-US" sz="1200" dirty="0">
                              <a:effectLst/>
                              <a:latin typeface="Times New Roman" panose="02020603050405020304" pitchFamily="18" charset="0"/>
                              <a:ea typeface="宋体" panose="02010600030101010101" pitchFamily="2" charset="-122"/>
                            </a:rPr>
                            <a:t> = 300, </a:t>
                          </a:r>
                        </a:p>
                        <a:p>
                          <a:pPr algn="ctr">
                            <a:spcAft>
                              <a:spcPts val="0"/>
                            </a:spcAft>
                          </a:pPr>
                          <a:r>
                            <a:rPr lang="en-US" sz="1200" dirty="0" err="1">
                              <a:effectLst/>
                              <a:latin typeface="Times New Roman" panose="02020603050405020304" pitchFamily="18" charset="0"/>
                              <a:ea typeface="宋体" panose="02010600030101010101" pitchFamily="2" charset="-122"/>
                            </a:rPr>
                            <a:t>tol</a:t>
                          </a:r>
                          <a:r>
                            <a:rPr lang="en-US" sz="1200" dirty="0">
                              <a:effectLst/>
                              <a:latin typeface="Times New Roman" panose="02020603050405020304" pitchFamily="18" charset="0"/>
                              <a:ea typeface="宋体" panose="02010600030101010101" pitchFamily="2" charset="-122"/>
                            </a:rPr>
                            <a:t> = 0.01</a:t>
                          </a:r>
                          <a:endParaRPr lang="zh-CN" sz="12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3808445378"/>
                      </a:ext>
                    </a:extLst>
                  </a:tr>
                  <a:tr h="376408">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8</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Enhanced SOINN-NW-KDE</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b="0" i="0">
                              <a:solidFill>
                                <a:srgbClr val="000000"/>
                              </a:solidFill>
                              <a:effectLst/>
                              <a:latin typeface="AdvPTimesI"/>
                              <a:ea typeface="宋体" panose="02010600030101010101" pitchFamily="2" charset="-122"/>
                            </a:rPr>
                            <a:t>λ </a:t>
                          </a:r>
                          <a:r>
                            <a:rPr lang="en-US" sz="1200" b="0" i="0">
                              <a:solidFill>
                                <a:srgbClr val="000000"/>
                              </a:solidFill>
                              <a:effectLst/>
                              <a:latin typeface="AdvP4C4E74"/>
                              <a:ea typeface="宋体" panose="02010600030101010101" pitchFamily="2" charset="-122"/>
                            </a:rPr>
                            <a:t>= </a:t>
                          </a:r>
                          <a:r>
                            <a:rPr lang="en-US" sz="1200" b="0" i="0">
                              <a:solidFill>
                                <a:srgbClr val="000000"/>
                              </a:solidFill>
                              <a:effectLst/>
                              <a:latin typeface="AdvPTimes"/>
                              <a:ea typeface="宋体" panose="02010600030101010101" pitchFamily="2" charset="-122"/>
                            </a:rPr>
                            <a:t>200, age</a:t>
                          </a:r>
                          <a:r>
                            <a:rPr lang="en-US" sz="1200" b="0" i="0" baseline="-25000">
                              <a:solidFill>
                                <a:srgbClr val="000000"/>
                              </a:solidFill>
                              <a:effectLst/>
                              <a:latin typeface="AdvPTimes"/>
                              <a:ea typeface="宋体" panose="02010600030101010101" pitchFamily="2" charset="-122"/>
                            </a:rPr>
                            <a:t>max</a:t>
                          </a:r>
                          <a:r>
                            <a:rPr lang="en-US" sz="1200" b="0" i="0">
                              <a:solidFill>
                                <a:srgbClr val="000000"/>
                              </a:solidFill>
                              <a:effectLst/>
                              <a:latin typeface="AdvPTimes"/>
                              <a:ea typeface="宋体" panose="02010600030101010101" pitchFamily="2" charset="-122"/>
                            </a:rPr>
                            <a:t> </a:t>
                          </a:r>
                          <a:r>
                            <a:rPr lang="en-US" sz="1200" b="0" i="0">
                              <a:solidFill>
                                <a:srgbClr val="000000"/>
                              </a:solidFill>
                              <a:effectLst/>
                              <a:latin typeface="AdvP4C4E74"/>
                              <a:ea typeface="宋体" panose="02010600030101010101" pitchFamily="2" charset="-122"/>
                            </a:rPr>
                            <a:t>= </a:t>
                          </a:r>
                          <a:r>
                            <a:rPr lang="en-US" sz="1200" b="0" i="0">
                              <a:solidFill>
                                <a:srgbClr val="000000"/>
                              </a:solidFill>
                              <a:effectLst/>
                              <a:latin typeface="AdvPTimes"/>
                              <a:ea typeface="宋体" panose="02010600030101010101" pitchFamily="2" charset="-122"/>
                            </a:rPr>
                            <a:t>50</a:t>
                          </a:r>
                          <a:endParaRPr lang="zh-CN" sz="12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713919303"/>
                      </a:ext>
                    </a:extLst>
                  </a:tr>
                  <a:tr h="384501">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9</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dirty="0">
                              <a:effectLst/>
                              <a:latin typeface="+mn-lt"/>
                              <a:ea typeface="宋体" panose="02010600030101010101" pitchFamily="2" charset="-122"/>
                            </a:rPr>
                            <a:t>Our algorithm</a:t>
                          </a:r>
                          <a:endParaRPr lang="zh-CN" sz="1200" dirty="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b="0" i="0" dirty="0">
                              <a:solidFill>
                                <a:srgbClr val="000000"/>
                              </a:solidFill>
                              <a:effectLst/>
                              <a:latin typeface="AdvPTimesI"/>
                              <a:ea typeface="宋体" panose="02010600030101010101" pitchFamily="2" charset="-122"/>
                            </a:rPr>
                            <a:t>λ </a:t>
                          </a:r>
                          <a:r>
                            <a:rPr lang="en-US" sz="1200" b="0" i="0" dirty="0">
                              <a:solidFill>
                                <a:srgbClr val="000000"/>
                              </a:solidFill>
                              <a:effectLst/>
                              <a:latin typeface="AdvP4C4E74"/>
                              <a:ea typeface="宋体" panose="02010600030101010101" pitchFamily="2" charset="-122"/>
                            </a:rPr>
                            <a:t>= </a:t>
                          </a:r>
                          <a:r>
                            <a:rPr lang="en-US" sz="1200" b="0" i="0" dirty="0">
                              <a:solidFill>
                                <a:srgbClr val="000000"/>
                              </a:solidFill>
                              <a:effectLst/>
                              <a:latin typeface="AdvPTimes"/>
                              <a:ea typeface="宋体" panose="02010600030101010101" pitchFamily="2" charset="-122"/>
                            </a:rPr>
                            <a:t>200, </a:t>
                          </a:r>
                          <a:r>
                            <a:rPr lang="en-US" sz="1200" b="0" i="0" dirty="0" err="1">
                              <a:solidFill>
                                <a:srgbClr val="000000"/>
                              </a:solidFill>
                              <a:effectLst/>
                              <a:latin typeface="AdvPTimes"/>
                              <a:ea typeface="宋体" panose="02010600030101010101" pitchFamily="2" charset="-122"/>
                            </a:rPr>
                            <a:t>age</a:t>
                          </a:r>
                          <a:r>
                            <a:rPr lang="en-US" sz="1200" b="0" i="0" baseline="-25000" dirty="0" err="1">
                              <a:solidFill>
                                <a:srgbClr val="000000"/>
                              </a:solidFill>
                              <a:effectLst/>
                              <a:latin typeface="AdvPTimes"/>
                              <a:ea typeface="宋体" panose="02010600030101010101" pitchFamily="2" charset="-122"/>
                            </a:rPr>
                            <a:t>max</a:t>
                          </a:r>
                          <a:r>
                            <a:rPr lang="en-US" sz="1200" b="0" i="0" dirty="0">
                              <a:solidFill>
                                <a:srgbClr val="000000"/>
                              </a:solidFill>
                              <a:effectLst/>
                              <a:latin typeface="AdvPTimes"/>
                              <a:ea typeface="宋体" panose="02010600030101010101" pitchFamily="2" charset="-122"/>
                            </a:rPr>
                            <a:t> </a:t>
                          </a:r>
                          <a:r>
                            <a:rPr lang="en-US" sz="1200" b="0" i="0" dirty="0">
                              <a:solidFill>
                                <a:srgbClr val="000000"/>
                              </a:solidFill>
                              <a:effectLst/>
                              <a:latin typeface="AdvP4C4E74"/>
                              <a:ea typeface="宋体" panose="02010600030101010101" pitchFamily="2" charset="-122"/>
                            </a:rPr>
                            <a:t>= </a:t>
                          </a:r>
                          <a:r>
                            <a:rPr lang="en-US" sz="1200" b="0" i="0" dirty="0">
                              <a:solidFill>
                                <a:srgbClr val="000000"/>
                              </a:solidFill>
                              <a:effectLst/>
                              <a:latin typeface="AdvPTimes"/>
                              <a:ea typeface="宋体" panose="02010600030101010101" pitchFamily="2" charset="-122"/>
                            </a:rPr>
                            <a:t>50,</a:t>
                          </a:r>
                          <a:endParaRPr lang="zh-CN" sz="1200" dirty="0">
                            <a:effectLst/>
                            <a:latin typeface="Times New Roman" panose="02020603050405020304" pitchFamily="18" charset="0"/>
                            <a:ea typeface="宋体" panose="02010600030101010101" pitchFamily="2" charset="-122"/>
                          </a:endParaRPr>
                        </a:p>
                        <a:p>
                          <a:pPr algn="ctr">
                            <a:spcAft>
                              <a:spcPts val="0"/>
                            </a:spcAft>
                          </a:pPr>
                          <a:r>
                            <a:rPr lang="en-US" sz="1200" b="0" i="1" dirty="0">
                              <a:solidFill>
                                <a:srgbClr val="000000"/>
                              </a:solidFill>
                              <a:effectLst/>
                              <a:latin typeface="AdvPTimesI"/>
                              <a:ea typeface="宋体" panose="02010600030101010101" pitchFamily="2" charset="-122"/>
                            </a:rPr>
                            <a:t> C</a:t>
                          </a:r>
                          <a:r>
                            <a:rPr lang="en-US" sz="1200" b="0" i="0" dirty="0">
                              <a:solidFill>
                                <a:srgbClr val="000000"/>
                              </a:solidFill>
                              <a:effectLst/>
                              <a:latin typeface="AdvPTimesI"/>
                              <a:ea typeface="宋体" panose="02010600030101010101" pitchFamily="2" charset="-122"/>
                            </a:rPr>
                            <a:t> = 100</a:t>
                          </a:r>
                          <a:r>
                            <a:rPr lang="en-US" sz="1200" b="0" i="0" dirty="0">
                              <a:solidFill>
                                <a:srgbClr val="000000"/>
                              </a:solidFill>
                              <a:effectLst/>
                              <a:latin typeface="AdvPTimes"/>
                              <a:ea typeface="宋体" panose="02010600030101010101" pitchFamily="2" charset="-122"/>
                            </a:rPr>
                            <a:t>, </a:t>
                          </a:r>
                          <a:r>
                            <a:rPr lang="en-US" sz="1200" b="0" i="1" dirty="0">
                              <a:solidFill>
                                <a:srgbClr val="000000"/>
                              </a:solidFill>
                              <a:effectLst/>
                              <a:latin typeface="AdvPTimes"/>
                              <a:ea typeface="宋体" panose="02010600030101010101" pitchFamily="2" charset="-122"/>
                            </a:rPr>
                            <a:t>eps</a:t>
                          </a:r>
                          <a:r>
                            <a:rPr lang="en-US" sz="1200" b="0" i="0" dirty="0">
                              <a:solidFill>
                                <a:srgbClr val="000000"/>
                              </a:solidFill>
                              <a:effectLst/>
                              <a:latin typeface="AdvPTimes"/>
                              <a:ea typeface="宋体" panose="02010600030101010101" pitchFamily="2" charset="-122"/>
                            </a:rPr>
                            <a:t> = 0.01</a:t>
                          </a:r>
                          <a:endParaRPr lang="zh-CN" sz="12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3527254509"/>
                      </a:ext>
                    </a:extLst>
                  </a:tr>
                </a:tbl>
              </a:graphicData>
            </a:graphic>
          </p:graphicFrame>
        </mc:Choice>
        <mc:Fallback>
          <p:graphicFrame>
            <p:nvGraphicFramePr>
              <p:cNvPr id="90" name="Group 200">
                <a:extLst>
                  <a:ext uri="{FF2B5EF4-FFF2-40B4-BE49-F238E27FC236}">
                    <a16:creationId xmlns:a16="http://schemas.microsoft.com/office/drawing/2014/main" id="{795CCE30-1030-4D60-8A41-E52813B5D0A1}"/>
                  </a:ext>
                </a:extLst>
              </p:cNvPr>
              <p:cNvGraphicFramePr>
                <a:graphicFrameLocks noGrp="1"/>
              </p:cNvGraphicFramePr>
              <p:nvPr>
                <p:extLst>
                  <p:ext uri="{D42A27DB-BD31-4B8C-83A1-F6EECF244321}">
                    <p14:modId xmlns:p14="http://schemas.microsoft.com/office/powerpoint/2010/main" val="3577125605"/>
                  </p:ext>
                </p:extLst>
              </p:nvPr>
            </p:nvGraphicFramePr>
            <p:xfrm>
              <a:off x="25435262" y="22306505"/>
              <a:ext cx="4501328" cy="4058223"/>
            </p:xfrm>
            <a:graphic>
              <a:graphicData uri="http://schemas.openxmlformats.org/drawingml/2006/table">
                <a:tbl>
                  <a:tblPr/>
                  <a:tblGrid>
                    <a:gridCol w="701338">
                      <a:extLst>
                        <a:ext uri="{9D8B030D-6E8A-4147-A177-3AD203B41FA5}">
                          <a16:colId xmlns:a16="http://schemas.microsoft.com/office/drawing/2014/main" val="3762892524"/>
                        </a:ext>
                      </a:extLst>
                    </a:gridCol>
                    <a:gridCol w="2157829">
                      <a:extLst>
                        <a:ext uri="{9D8B030D-6E8A-4147-A177-3AD203B41FA5}">
                          <a16:colId xmlns:a16="http://schemas.microsoft.com/office/drawing/2014/main" val="471567673"/>
                        </a:ext>
                      </a:extLst>
                    </a:gridCol>
                    <a:gridCol w="1642161">
                      <a:extLst>
                        <a:ext uri="{9D8B030D-6E8A-4147-A177-3AD203B41FA5}">
                          <a16:colId xmlns:a16="http://schemas.microsoft.com/office/drawing/2014/main" val="4206471444"/>
                        </a:ext>
                      </a:extLst>
                    </a:gridCol>
                  </a:tblGrid>
                  <a:tr h="501751">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ID</a:t>
                          </a:r>
                          <a:endParaRPr kumimoji="0" lang="zh-CN"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Algorithms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Parameters</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93682575"/>
                      </a:ext>
                    </a:extLst>
                  </a:tr>
                  <a:tr h="376409">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SVR</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b="0" i="1">
                              <a:solidFill>
                                <a:srgbClr val="000000"/>
                              </a:solidFill>
                              <a:effectLst/>
                              <a:latin typeface="AdvPTimesI"/>
                              <a:ea typeface="宋体" panose="02010600030101010101" pitchFamily="2" charset="-122"/>
                            </a:rPr>
                            <a:t>C</a:t>
                          </a:r>
                          <a:r>
                            <a:rPr lang="en-US" sz="1200" b="0" i="0">
                              <a:solidFill>
                                <a:srgbClr val="000000"/>
                              </a:solidFill>
                              <a:effectLst/>
                              <a:latin typeface="AdvPTimesI"/>
                              <a:ea typeface="宋体" panose="02010600030101010101" pitchFamily="2" charset="-122"/>
                            </a:rPr>
                            <a:t> = 100</a:t>
                          </a:r>
                          <a:r>
                            <a:rPr lang="en-US" sz="1200" b="0" i="0">
                              <a:solidFill>
                                <a:srgbClr val="000000"/>
                              </a:solidFill>
                              <a:effectLst/>
                              <a:latin typeface="AdvPTimes"/>
                              <a:ea typeface="宋体" panose="02010600030101010101" pitchFamily="2" charset="-122"/>
                            </a:rPr>
                            <a:t>, </a:t>
                          </a:r>
                          <a:r>
                            <a:rPr lang="en-US" sz="1200" b="0" i="1">
                              <a:solidFill>
                                <a:srgbClr val="000000"/>
                              </a:solidFill>
                              <a:effectLst/>
                              <a:latin typeface="AdvPTimes"/>
                              <a:ea typeface="宋体" panose="02010600030101010101" pitchFamily="2" charset="-122"/>
                            </a:rPr>
                            <a:t>eps</a:t>
                          </a:r>
                          <a:r>
                            <a:rPr lang="en-US" sz="1200" b="0" i="0">
                              <a:solidFill>
                                <a:srgbClr val="000000"/>
                              </a:solidFill>
                              <a:effectLst/>
                              <a:latin typeface="AdvPTimes"/>
                              <a:ea typeface="宋体" panose="02010600030101010101" pitchFamily="2" charset="-122"/>
                            </a:rPr>
                            <a:t> = 0.01,</a:t>
                          </a:r>
                          <a:endParaRPr lang="zh-CN" sz="12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646217160"/>
                      </a:ext>
                    </a:extLst>
                  </a:tr>
                  <a:tr h="376408">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Regression tree</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Times New Roman" panose="02020603050405020304" pitchFamily="18" charset="0"/>
                              <a:ea typeface="宋体" panose="02010600030101010101" pitchFamily="2" charset="-122"/>
                            </a:rPr>
                            <a:t>max_depth=5</a:t>
                          </a:r>
                          <a:endParaRPr lang="zh-CN" sz="12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60929702"/>
                      </a:ext>
                    </a:extLst>
                  </a:tr>
                  <a:tr h="376409">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Accurate online SVR</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b="0" i="1">
                              <a:solidFill>
                                <a:srgbClr val="000000"/>
                              </a:solidFill>
                              <a:effectLst/>
                              <a:latin typeface="AdvPTimesI"/>
                              <a:ea typeface="宋体" panose="02010600030101010101" pitchFamily="2" charset="-122"/>
                            </a:rPr>
                            <a:t>C</a:t>
                          </a:r>
                          <a:r>
                            <a:rPr lang="en-US" sz="1200" b="0" i="0">
                              <a:solidFill>
                                <a:srgbClr val="000000"/>
                              </a:solidFill>
                              <a:effectLst/>
                              <a:latin typeface="AdvPTimesI"/>
                              <a:ea typeface="宋体" panose="02010600030101010101" pitchFamily="2" charset="-122"/>
                            </a:rPr>
                            <a:t> = 100</a:t>
                          </a:r>
                          <a:r>
                            <a:rPr lang="en-US" sz="1200" b="0" i="0">
                              <a:solidFill>
                                <a:srgbClr val="000000"/>
                              </a:solidFill>
                              <a:effectLst/>
                              <a:latin typeface="AdvPTimes"/>
                              <a:ea typeface="宋体" panose="02010600030101010101" pitchFamily="2" charset="-122"/>
                            </a:rPr>
                            <a:t>, </a:t>
                          </a:r>
                          <a:r>
                            <a:rPr lang="en-US" sz="1200" b="0" i="1">
                              <a:solidFill>
                                <a:srgbClr val="000000"/>
                              </a:solidFill>
                              <a:effectLst/>
                              <a:latin typeface="AdvPTimes"/>
                              <a:ea typeface="宋体" panose="02010600030101010101" pitchFamily="2" charset="-122"/>
                            </a:rPr>
                            <a:t>eps</a:t>
                          </a:r>
                          <a:r>
                            <a:rPr lang="en-US" sz="1200" b="0" i="0">
                              <a:solidFill>
                                <a:srgbClr val="000000"/>
                              </a:solidFill>
                              <a:effectLst/>
                              <a:latin typeface="AdvPTimes"/>
                              <a:ea typeface="宋体" panose="02010600030101010101" pitchFamily="2" charset="-122"/>
                            </a:rPr>
                            <a:t> = 0.01,</a:t>
                          </a:r>
                          <a:endParaRPr lang="zh-CN" sz="12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371850640"/>
                      </a:ext>
                    </a:extLst>
                  </a:tr>
                  <a:tr h="384501">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Incremental regression trees</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endParaRPr lang="zh-CN"/>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0"/>
                          <a:stretch>
                            <a:fillRect l="-174444" t="-430159" r="-1852" b="-555556"/>
                          </a:stretch>
                        </a:blipFill>
                      </a:tcPr>
                    </a:tc>
                    <a:extLst>
                      <a:ext uri="{0D108BD9-81ED-4DB2-BD59-A6C34878D82A}">
                        <a16:rowId xmlns:a16="http://schemas.microsoft.com/office/drawing/2014/main" val="806623568"/>
                      </a:ext>
                    </a:extLst>
                  </a:tr>
                  <a:tr h="384501">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OS-ELM</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dirty="0" err="1">
                              <a:effectLst/>
                              <a:latin typeface="Times New Roman" panose="02020603050405020304" pitchFamily="18" charset="0"/>
                              <a:ea typeface="宋体" panose="02010600030101010101" pitchFamily="2" charset="-122"/>
                            </a:rPr>
                            <a:t>n_hidden</a:t>
                          </a:r>
                          <a:r>
                            <a:rPr lang="en-US" sz="1200" dirty="0">
                              <a:effectLst/>
                              <a:latin typeface="Times New Roman" panose="02020603050405020304" pitchFamily="18" charset="0"/>
                              <a:ea typeface="宋体" panose="02010600030101010101" pitchFamily="2" charset="-122"/>
                            </a:rPr>
                            <a:t> = 20,</a:t>
                          </a:r>
                        </a:p>
                        <a:p>
                          <a:pPr algn="ctr">
                            <a:spcAft>
                              <a:spcPts val="0"/>
                            </a:spcAft>
                          </a:pPr>
                          <a:r>
                            <a:rPr lang="en-US" sz="1200" dirty="0">
                              <a:effectLst/>
                              <a:latin typeface="Times New Roman" panose="02020603050405020304" pitchFamily="18" charset="0"/>
                              <a:ea typeface="宋体" panose="02010600030101010101" pitchFamily="2" charset="-122"/>
                            </a:rPr>
                            <a:t> </a:t>
                          </a:r>
                          <a:r>
                            <a:rPr lang="en-US" sz="1200" dirty="0" err="1">
                              <a:effectLst/>
                              <a:latin typeface="Times New Roman" panose="02020603050405020304" pitchFamily="18" charset="0"/>
                              <a:ea typeface="宋体" panose="02010600030101010101" pitchFamily="2" charset="-122"/>
                            </a:rPr>
                            <a:t>n_batch</a:t>
                          </a:r>
                          <a:r>
                            <a:rPr lang="en-US" sz="1200" dirty="0">
                              <a:effectLst/>
                              <a:latin typeface="Times New Roman" panose="02020603050405020304" pitchFamily="18" charset="0"/>
                              <a:ea typeface="宋体" panose="02010600030101010101" pitchFamily="2" charset="-122"/>
                            </a:rPr>
                            <a:t> = 20</a:t>
                          </a:r>
                          <a:endParaRPr lang="zh-CN" sz="12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2223603195"/>
                      </a:ext>
                    </a:extLst>
                  </a:tr>
                  <a:tr h="384501">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SOM-NW-KDE</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dirty="0" err="1">
                              <a:effectLst/>
                              <a:latin typeface="Times New Roman" panose="02020603050405020304" pitchFamily="18" charset="0"/>
                              <a:ea typeface="宋体" panose="02010600030101010101" pitchFamily="2" charset="-122"/>
                            </a:rPr>
                            <a:t>max_iter</a:t>
                          </a:r>
                          <a:r>
                            <a:rPr lang="en-US" sz="1200" dirty="0">
                              <a:effectLst/>
                              <a:latin typeface="Times New Roman" panose="02020603050405020304" pitchFamily="18" charset="0"/>
                              <a:ea typeface="宋体" panose="02010600030101010101" pitchFamily="2" charset="-122"/>
                            </a:rPr>
                            <a:t> = 400, </a:t>
                          </a:r>
                        </a:p>
                        <a:p>
                          <a:pPr algn="ctr">
                            <a:spcAft>
                              <a:spcPts val="0"/>
                            </a:spcAft>
                          </a:pPr>
                          <a:r>
                            <a:rPr lang="en-US" sz="1200" dirty="0" err="1">
                              <a:effectLst/>
                              <a:latin typeface="Times New Roman" panose="02020603050405020304" pitchFamily="18" charset="0"/>
                              <a:ea typeface="宋体" panose="02010600030101010101" pitchFamily="2" charset="-122"/>
                            </a:rPr>
                            <a:t>lr</a:t>
                          </a:r>
                          <a:r>
                            <a:rPr lang="en-US" sz="1200" dirty="0">
                              <a:effectLst/>
                              <a:latin typeface="Times New Roman" panose="02020603050405020304" pitchFamily="18" charset="0"/>
                              <a:ea typeface="宋体" panose="02010600030101010101" pitchFamily="2" charset="-122"/>
                            </a:rPr>
                            <a:t> = 0.05</a:t>
                          </a:r>
                          <a:endParaRPr lang="zh-CN" sz="12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4148932167"/>
                      </a:ext>
                    </a:extLst>
                  </a:tr>
                  <a:tr h="512834">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dirty="0">
                              <a:effectLst/>
                              <a:latin typeface="+mn-lt"/>
                              <a:ea typeface="宋体" panose="02010600030101010101" pitchFamily="2" charset="-122"/>
                            </a:rPr>
                            <a:t>Incremental K-means-NW-KDE</a:t>
                          </a:r>
                          <a:endParaRPr lang="zh-CN" sz="1200" dirty="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dirty="0" err="1">
                              <a:effectLst/>
                              <a:latin typeface="Times New Roman" panose="02020603050405020304" pitchFamily="18" charset="0"/>
                              <a:ea typeface="宋体" panose="02010600030101010101" pitchFamily="2" charset="-122"/>
                            </a:rPr>
                            <a:t>max_iter</a:t>
                          </a:r>
                          <a:r>
                            <a:rPr lang="en-US" sz="1200" dirty="0">
                              <a:effectLst/>
                              <a:latin typeface="Times New Roman" panose="02020603050405020304" pitchFamily="18" charset="0"/>
                              <a:ea typeface="宋体" panose="02010600030101010101" pitchFamily="2" charset="-122"/>
                            </a:rPr>
                            <a:t> = 300, </a:t>
                          </a:r>
                        </a:p>
                        <a:p>
                          <a:pPr algn="ctr">
                            <a:spcAft>
                              <a:spcPts val="0"/>
                            </a:spcAft>
                          </a:pPr>
                          <a:r>
                            <a:rPr lang="en-US" sz="1200" dirty="0" err="1">
                              <a:effectLst/>
                              <a:latin typeface="Times New Roman" panose="02020603050405020304" pitchFamily="18" charset="0"/>
                              <a:ea typeface="宋体" panose="02010600030101010101" pitchFamily="2" charset="-122"/>
                            </a:rPr>
                            <a:t>tol</a:t>
                          </a:r>
                          <a:r>
                            <a:rPr lang="en-US" sz="1200" dirty="0">
                              <a:effectLst/>
                              <a:latin typeface="Times New Roman" panose="02020603050405020304" pitchFamily="18" charset="0"/>
                              <a:ea typeface="宋体" panose="02010600030101010101" pitchFamily="2" charset="-122"/>
                            </a:rPr>
                            <a:t> = 0.01</a:t>
                          </a:r>
                          <a:endParaRPr lang="zh-CN" sz="12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3808445378"/>
                      </a:ext>
                    </a:extLst>
                  </a:tr>
                  <a:tr h="376408">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8</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a:effectLst/>
                              <a:latin typeface="+mn-lt"/>
                              <a:ea typeface="宋体" panose="02010600030101010101" pitchFamily="2" charset="-122"/>
                            </a:rPr>
                            <a:t>Enhanced SOINN-NW-KDE</a:t>
                          </a:r>
                          <a:endParaRPr lang="zh-CN" sz="120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b="0" i="0">
                              <a:solidFill>
                                <a:srgbClr val="000000"/>
                              </a:solidFill>
                              <a:effectLst/>
                              <a:latin typeface="AdvPTimesI"/>
                              <a:ea typeface="宋体" panose="02010600030101010101" pitchFamily="2" charset="-122"/>
                            </a:rPr>
                            <a:t>λ </a:t>
                          </a:r>
                          <a:r>
                            <a:rPr lang="en-US" sz="1200" b="0" i="0">
                              <a:solidFill>
                                <a:srgbClr val="000000"/>
                              </a:solidFill>
                              <a:effectLst/>
                              <a:latin typeface="AdvP4C4E74"/>
                              <a:ea typeface="宋体" panose="02010600030101010101" pitchFamily="2" charset="-122"/>
                            </a:rPr>
                            <a:t>= </a:t>
                          </a:r>
                          <a:r>
                            <a:rPr lang="en-US" sz="1200" b="0" i="0">
                              <a:solidFill>
                                <a:srgbClr val="000000"/>
                              </a:solidFill>
                              <a:effectLst/>
                              <a:latin typeface="AdvPTimes"/>
                              <a:ea typeface="宋体" panose="02010600030101010101" pitchFamily="2" charset="-122"/>
                            </a:rPr>
                            <a:t>200, age</a:t>
                          </a:r>
                          <a:r>
                            <a:rPr lang="en-US" sz="1200" b="0" i="0" baseline="-25000">
                              <a:solidFill>
                                <a:srgbClr val="000000"/>
                              </a:solidFill>
                              <a:effectLst/>
                              <a:latin typeface="AdvPTimes"/>
                              <a:ea typeface="宋体" panose="02010600030101010101" pitchFamily="2" charset="-122"/>
                            </a:rPr>
                            <a:t>max</a:t>
                          </a:r>
                          <a:r>
                            <a:rPr lang="en-US" sz="1200" b="0" i="0">
                              <a:solidFill>
                                <a:srgbClr val="000000"/>
                              </a:solidFill>
                              <a:effectLst/>
                              <a:latin typeface="AdvPTimes"/>
                              <a:ea typeface="宋体" panose="02010600030101010101" pitchFamily="2" charset="-122"/>
                            </a:rPr>
                            <a:t> </a:t>
                          </a:r>
                          <a:r>
                            <a:rPr lang="en-US" sz="1200" b="0" i="0">
                              <a:solidFill>
                                <a:srgbClr val="000000"/>
                              </a:solidFill>
                              <a:effectLst/>
                              <a:latin typeface="AdvP4C4E74"/>
                              <a:ea typeface="宋体" panose="02010600030101010101" pitchFamily="2" charset="-122"/>
                            </a:rPr>
                            <a:t>= </a:t>
                          </a:r>
                          <a:r>
                            <a:rPr lang="en-US" sz="1200" b="0" i="0">
                              <a:solidFill>
                                <a:srgbClr val="000000"/>
                              </a:solidFill>
                              <a:effectLst/>
                              <a:latin typeface="AdvPTimes"/>
                              <a:ea typeface="宋体" panose="02010600030101010101" pitchFamily="2" charset="-122"/>
                            </a:rPr>
                            <a:t>50</a:t>
                          </a:r>
                          <a:endParaRPr lang="zh-CN" sz="12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713919303"/>
                      </a:ext>
                    </a:extLst>
                  </a:tr>
                  <a:tr h="384501">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9</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dirty="0">
                              <a:effectLst/>
                              <a:latin typeface="+mn-lt"/>
                              <a:ea typeface="宋体" panose="02010600030101010101" pitchFamily="2" charset="-122"/>
                            </a:rPr>
                            <a:t>Our algorithm</a:t>
                          </a:r>
                          <a:endParaRPr lang="zh-CN" sz="1200" dirty="0">
                            <a:effectLst/>
                            <a:latin typeface="+mn-lt"/>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1200" b="0" i="0" dirty="0">
                              <a:solidFill>
                                <a:srgbClr val="000000"/>
                              </a:solidFill>
                              <a:effectLst/>
                              <a:latin typeface="AdvPTimesI"/>
                              <a:ea typeface="宋体" panose="02010600030101010101" pitchFamily="2" charset="-122"/>
                            </a:rPr>
                            <a:t>λ </a:t>
                          </a:r>
                          <a:r>
                            <a:rPr lang="en-US" sz="1200" b="0" i="0" dirty="0">
                              <a:solidFill>
                                <a:srgbClr val="000000"/>
                              </a:solidFill>
                              <a:effectLst/>
                              <a:latin typeface="AdvP4C4E74"/>
                              <a:ea typeface="宋体" panose="02010600030101010101" pitchFamily="2" charset="-122"/>
                            </a:rPr>
                            <a:t>= </a:t>
                          </a:r>
                          <a:r>
                            <a:rPr lang="en-US" sz="1200" b="0" i="0" dirty="0">
                              <a:solidFill>
                                <a:srgbClr val="000000"/>
                              </a:solidFill>
                              <a:effectLst/>
                              <a:latin typeface="AdvPTimes"/>
                              <a:ea typeface="宋体" panose="02010600030101010101" pitchFamily="2" charset="-122"/>
                            </a:rPr>
                            <a:t>200, </a:t>
                          </a:r>
                          <a:r>
                            <a:rPr lang="en-US" sz="1200" b="0" i="0" dirty="0" err="1">
                              <a:solidFill>
                                <a:srgbClr val="000000"/>
                              </a:solidFill>
                              <a:effectLst/>
                              <a:latin typeface="AdvPTimes"/>
                              <a:ea typeface="宋体" panose="02010600030101010101" pitchFamily="2" charset="-122"/>
                            </a:rPr>
                            <a:t>age</a:t>
                          </a:r>
                          <a:r>
                            <a:rPr lang="en-US" sz="1200" b="0" i="0" baseline="-25000" dirty="0" err="1">
                              <a:solidFill>
                                <a:srgbClr val="000000"/>
                              </a:solidFill>
                              <a:effectLst/>
                              <a:latin typeface="AdvPTimes"/>
                              <a:ea typeface="宋体" panose="02010600030101010101" pitchFamily="2" charset="-122"/>
                            </a:rPr>
                            <a:t>max</a:t>
                          </a:r>
                          <a:r>
                            <a:rPr lang="en-US" sz="1200" b="0" i="0" dirty="0">
                              <a:solidFill>
                                <a:srgbClr val="000000"/>
                              </a:solidFill>
                              <a:effectLst/>
                              <a:latin typeface="AdvPTimes"/>
                              <a:ea typeface="宋体" panose="02010600030101010101" pitchFamily="2" charset="-122"/>
                            </a:rPr>
                            <a:t> </a:t>
                          </a:r>
                          <a:r>
                            <a:rPr lang="en-US" sz="1200" b="0" i="0" dirty="0">
                              <a:solidFill>
                                <a:srgbClr val="000000"/>
                              </a:solidFill>
                              <a:effectLst/>
                              <a:latin typeface="AdvP4C4E74"/>
                              <a:ea typeface="宋体" panose="02010600030101010101" pitchFamily="2" charset="-122"/>
                            </a:rPr>
                            <a:t>= </a:t>
                          </a:r>
                          <a:r>
                            <a:rPr lang="en-US" sz="1200" b="0" i="0" dirty="0">
                              <a:solidFill>
                                <a:srgbClr val="000000"/>
                              </a:solidFill>
                              <a:effectLst/>
                              <a:latin typeface="AdvPTimes"/>
                              <a:ea typeface="宋体" panose="02010600030101010101" pitchFamily="2" charset="-122"/>
                            </a:rPr>
                            <a:t>50,</a:t>
                          </a:r>
                          <a:endParaRPr lang="zh-CN" sz="1200" dirty="0">
                            <a:effectLst/>
                            <a:latin typeface="Times New Roman" panose="02020603050405020304" pitchFamily="18" charset="0"/>
                            <a:ea typeface="宋体" panose="02010600030101010101" pitchFamily="2" charset="-122"/>
                          </a:endParaRPr>
                        </a:p>
                        <a:p>
                          <a:pPr algn="ctr">
                            <a:spcAft>
                              <a:spcPts val="0"/>
                            </a:spcAft>
                          </a:pPr>
                          <a:r>
                            <a:rPr lang="en-US" sz="1200" b="0" i="1" dirty="0">
                              <a:solidFill>
                                <a:srgbClr val="000000"/>
                              </a:solidFill>
                              <a:effectLst/>
                              <a:latin typeface="AdvPTimesI"/>
                              <a:ea typeface="宋体" panose="02010600030101010101" pitchFamily="2" charset="-122"/>
                            </a:rPr>
                            <a:t> C</a:t>
                          </a:r>
                          <a:r>
                            <a:rPr lang="en-US" sz="1200" b="0" i="0" dirty="0">
                              <a:solidFill>
                                <a:srgbClr val="000000"/>
                              </a:solidFill>
                              <a:effectLst/>
                              <a:latin typeface="AdvPTimesI"/>
                              <a:ea typeface="宋体" panose="02010600030101010101" pitchFamily="2" charset="-122"/>
                            </a:rPr>
                            <a:t> = 100</a:t>
                          </a:r>
                          <a:r>
                            <a:rPr lang="en-US" sz="1200" b="0" i="0" dirty="0">
                              <a:solidFill>
                                <a:srgbClr val="000000"/>
                              </a:solidFill>
                              <a:effectLst/>
                              <a:latin typeface="AdvPTimes"/>
                              <a:ea typeface="宋体" panose="02010600030101010101" pitchFamily="2" charset="-122"/>
                            </a:rPr>
                            <a:t>, </a:t>
                          </a:r>
                          <a:r>
                            <a:rPr lang="en-US" sz="1200" b="0" i="1" dirty="0">
                              <a:solidFill>
                                <a:srgbClr val="000000"/>
                              </a:solidFill>
                              <a:effectLst/>
                              <a:latin typeface="AdvPTimes"/>
                              <a:ea typeface="宋体" panose="02010600030101010101" pitchFamily="2" charset="-122"/>
                            </a:rPr>
                            <a:t>eps</a:t>
                          </a:r>
                          <a:r>
                            <a:rPr lang="en-US" sz="1200" b="0" i="0" dirty="0">
                              <a:solidFill>
                                <a:srgbClr val="000000"/>
                              </a:solidFill>
                              <a:effectLst/>
                              <a:latin typeface="AdvPTimes"/>
                              <a:ea typeface="宋体" panose="02010600030101010101" pitchFamily="2" charset="-122"/>
                            </a:rPr>
                            <a:t> = 0.01</a:t>
                          </a:r>
                          <a:endParaRPr lang="zh-CN" sz="12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3527254509"/>
                      </a:ext>
                    </a:extLst>
                  </a:tr>
                </a:tbl>
              </a:graphicData>
            </a:graphic>
          </p:graphicFrame>
        </mc:Fallback>
      </mc:AlternateContent>
      <p:graphicFrame>
        <p:nvGraphicFramePr>
          <p:cNvPr id="92" name="Group 200">
            <a:extLst>
              <a:ext uri="{FF2B5EF4-FFF2-40B4-BE49-F238E27FC236}">
                <a16:creationId xmlns:a16="http://schemas.microsoft.com/office/drawing/2014/main" id="{2F77A5CD-4D44-4D9F-B968-284D4EB1B938}"/>
              </a:ext>
            </a:extLst>
          </p:cNvPr>
          <p:cNvGraphicFramePr>
            <a:graphicFrameLocks noGrp="1"/>
          </p:cNvGraphicFramePr>
          <p:nvPr>
            <p:extLst>
              <p:ext uri="{D42A27DB-BD31-4B8C-83A1-F6EECF244321}">
                <p14:modId xmlns:p14="http://schemas.microsoft.com/office/powerpoint/2010/main" val="2560461015"/>
              </p:ext>
            </p:extLst>
          </p:nvPr>
        </p:nvGraphicFramePr>
        <p:xfrm>
          <a:off x="30324837" y="22337971"/>
          <a:ext cx="4501328" cy="4026758"/>
        </p:xfrm>
        <a:graphic>
          <a:graphicData uri="http://schemas.openxmlformats.org/drawingml/2006/table">
            <a:tbl>
              <a:tblPr/>
              <a:tblGrid>
                <a:gridCol w="1602963">
                  <a:extLst>
                    <a:ext uri="{9D8B030D-6E8A-4147-A177-3AD203B41FA5}">
                      <a16:colId xmlns:a16="http://schemas.microsoft.com/office/drawing/2014/main" val="3762892524"/>
                    </a:ext>
                  </a:extLst>
                </a:gridCol>
                <a:gridCol w="1256204">
                  <a:extLst>
                    <a:ext uri="{9D8B030D-6E8A-4147-A177-3AD203B41FA5}">
                      <a16:colId xmlns:a16="http://schemas.microsoft.com/office/drawing/2014/main" val="471567673"/>
                    </a:ext>
                  </a:extLst>
                </a:gridCol>
                <a:gridCol w="1642161">
                  <a:extLst>
                    <a:ext uri="{9D8B030D-6E8A-4147-A177-3AD203B41FA5}">
                      <a16:colId xmlns:a16="http://schemas.microsoft.com/office/drawing/2014/main" val="4206471444"/>
                    </a:ext>
                  </a:extLst>
                </a:gridCol>
              </a:tblGrid>
              <a:tr h="829658">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Dataset</a:t>
                      </a: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Size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Attr</a:t>
                      </a: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(s)</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93682575"/>
                  </a:ext>
                </a:extLst>
              </a:tr>
              <a:tr h="606771">
                <a:tc>
                  <a:txBody>
                    <a:bodyPr/>
                    <a:lstStyle/>
                    <a:p>
                      <a:pPr algn="ctr">
                        <a:spcAft>
                          <a:spcPts val="0"/>
                        </a:spcAft>
                      </a:pPr>
                      <a:r>
                        <a:rPr lang="en-US" sz="2400" dirty="0">
                          <a:effectLst/>
                          <a:latin typeface="Times New Roman" panose="02020603050405020304" pitchFamily="18" charset="0"/>
                          <a:ea typeface="宋体" panose="02010600030101010101" pitchFamily="2" charset="-122"/>
                        </a:rPr>
                        <a:t>Abalone</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2400" dirty="0">
                          <a:effectLst/>
                          <a:latin typeface="Times New Roman" panose="02020603050405020304" pitchFamily="18" charset="0"/>
                          <a:ea typeface="宋体" panose="02010600030101010101" pitchFamily="2" charset="-122"/>
                        </a:rPr>
                        <a:t>4177</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2400" dirty="0">
                          <a:effectLst/>
                          <a:latin typeface="Times New Roman" panose="02020603050405020304" pitchFamily="18" charset="0"/>
                          <a:ea typeface="宋体" panose="02010600030101010101" pitchFamily="2" charset="-122"/>
                        </a:rPr>
                        <a:t>8</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646217160"/>
                  </a:ext>
                </a:extLst>
              </a:tr>
              <a:tr h="609600">
                <a:tc>
                  <a:txBody>
                    <a:bodyPr/>
                    <a:lstStyle/>
                    <a:p>
                      <a:pPr algn="ctr">
                        <a:spcAft>
                          <a:spcPts val="0"/>
                        </a:spcAft>
                      </a:pPr>
                      <a:r>
                        <a:rPr lang="en-US" altLang="zh-CN" sz="2400" dirty="0" err="1">
                          <a:effectLst/>
                          <a:latin typeface="Times New Roman" panose="02020603050405020304" pitchFamily="18" charset="0"/>
                          <a:ea typeface="宋体" panose="02010600030101010101" pitchFamily="2" charset="-122"/>
                        </a:rPr>
                        <a:t>Parkinsons</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altLang="zh-CN" sz="2400" dirty="0">
                          <a:effectLst/>
                          <a:latin typeface="Times New Roman" panose="02020603050405020304" pitchFamily="18" charset="0"/>
                          <a:ea typeface="宋体" panose="02010600030101010101" pitchFamily="2" charset="-122"/>
                        </a:rPr>
                        <a:t>5875</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altLang="zh-CN" sz="2400" dirty="0">
                          <a:effectLst/>
                          <a:latin typeface="Times New Roman" panose="02020603050405020304" pitchFamily="18" charset="0"/>
                          <a:ea typeface="宋体" panose="02010600030101010101" pitchFamily="2" charset="-122"/>
                        </a:rPr>
                        <a:t>21</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990731350"/>
                  </a:ext>
                </a:extLst>
              </a:tr>
              <a:tr h="609600">
                <a:tc>
                  <a:txBody>
                    <a:bodyPr/>
                    <a:lstStyle/>
                    <a:p>
                      <a:pPr algn="ctr">
                        <a:spcAft>
                          <a:spcPts val="0"/>
                        </a:spcAft>
                      </a:pPr>
                      <a:r>
                        <a:rPr lang="en-US" altLang="zh-CN" sz="2400" dirty="0">
                          <a:effectLst/>
                          <a:latin typeface="Times New Roman" panose="02020603050405020304" pitchFamily="18" charset="0"/>
                          <a:ea typeface="宋体" panose="02010600030101010101" pitchFamily="2" charset="-122"/>
                        </a:rPr>
                        <a:t>CPU</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2400" dirty="0">
                          <a:effectLst/>
                          <a:latin typeface="Times New Roman" panose="02020603050405020304" pitchFamily="18" charset="0"/>
                          <a:ea typeface="宋体" panose="02010600030101010101" pitchFamily="2" charset="-122"/>
                        </a:rPr>
                        <a:t>8192</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2400" dirty="0">
                          <a:effectLst/>
                          <a:latin typeface="Times New Roman" panose="02020603050405020304" pitchFamily="18" charset="0"/>
                          <a:ea typeface="宋体" panose="02010600030101010101" pitchFamily="2" charset="-122"/>
                        </a:rPr>
                        <a:t>19</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806623568"/>
                  </a:ext>
                </a:extLst>
              </a:tr>
              <a:tr h="838200">
                <a:tc>
                  <a:txBody>
                    <a:bodyPr/>
                    <a:lstStyle/>
                    <a:p>
                      <a:pPr algn="ctr">
                        <a:spcAft>
                          <a:spcPts val="0"/>
                        </a:spcAft>
                      </a:pPr>
                      <a:r>
                        <a:rPr lang="en-US" altLang="zh-CN" sz="2400" dirty="0" err="1">
                          <a:effectLst/>
                          <a:latin typeface="Times New Roman" panose="02020603050405020304" pitchFamily="18" charset="0"/>
                          <a:ea typeface="宋体" panose="02010600030101010101" pitchFamily="2" charset="-122"/>
                        </a:rPr>
                        <a:t>Calisfornia</a:t>
                      </a:r>
                      <a:r>
                        <a:rPr lang="en-US" altLang="zh-CN" sz="2400" baseline="0" dirty="0">
                          <a:effectLst/>
                          <a:latin typeface="Times New Roman" panose="02020603050405020304" pitchFamily="18" charset="0"/>
                          <a:ea typeface="宋体" panose="02010600030101010101" pitchFamily="2" charset="-122"/>
                        </a:rPr>
                        <a:t> Housing</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2400" dirty="0">
                          <a:effectLst/>
                          <a:latin typeface="Times New Roman" panose="02020603050405020304" pitchFamily="18" charset="0"/>
                          <a:ea typeface="宋体" panose="02010600030101010101" pitchFamily="2" charset="-122"/>
                        </a:rPr>
                        <a:t>20640</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2400" dirty="0">
                          <a:effectLst/>
                          <a:latin typeface="Times New Roman" panose="02020603050405020304" pitchFamily="18" charset="0"/>
                          <a:ea typeface="宋体" panose="02010600030101010101" pitchFamily="2" charset="-122"/>
                        </a:rPr>
                        <a:t>8</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3808445378"/>
                  </a:ext>
                </a:extLst>
              </a:tr>
              <a:tr h="532929">
                <a:tc>
                  <a:txBody>
                    <a:bodyPr/>
                    <a:lstStyle/>
                    <a:p>
                      <a:pPr algn="ctr">
                        <a:spcAft>
                          <a:spcPts val="0"/>
                        </a:spcAft>
                      </a:pPr>
                      <a:r>
                        <a:rPr lang="en-US" altLang="zh-CN" sz="2400" dirty="0">
                          <a:effectLst/>
                          <a:latin typeface="Times New Roman" panose="02020603050405020304" pitchFamily="18" charset="0"/>
                          <a:ea typeface="宋体" panose="02010600030101010101" pitchFamily="2" charset="-122"/>
                        </a:rPr>
                        <a:t>Protein</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r>
                        <a:rPr lang="en-US" sz="2400" kern="1200" dirty="0">
                          <a:solidFill>
                            <a:schemeClr val="tx1"/>
                          </a:solidFill>
                          <a:effectLst/>
                          <a:latin typeface="Times New Roman" panose="02020603050405020304" pitchFamily="18" charset="0"/>
                          <a:ea typeface="宋体" panose="02010600030101010101" pitchFamily="2" charset="-122"/>
                          <a:cs typeface="+mn-cs"/>
                        </a:rPr>
                        <a:t>45730</a:t>
                      </a:r>
                      <a:endParaRPr lang="en-AU" sz="2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altLang="zh-CN" sz="2400" dirty="0">
                          <a:effectLst/>
                          <a:latin typeface="Times New Roman" panose="02020603050405020304" pitchFamily="18" charset="0"/>
                          <a:ea typeface="宋体" panose="02010600030101010101" pitchFamily="2" charset="-122"/>
                        </a:rPr>
                        <a:t>9</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2788766097"/>
                  </a:ext>
                </a:extLst>
              </a:tr>
            </a:tbl>
          </a:graphicData>
        </a:graphic>
      </p:graphicFrame>
      <p:sp>
        <p:nvSpPr>
          <p:cNvPr id="93" name="Text Box 239">
            <a:extLst>
              <a:ext uri="{FF2B5EF4-FFF2-40B4-BE49-F238E27FC236}">
                <a16:creationId xmlns:a16="http://schemas.microsoft.com/office/drawing/2014/main" id="{D135F2F1-8E2F-471F-826F-A52699F011CA}"/>
              </a:ext>
            </a:extLst>
          </p:cNvPr>
          <p:cNvSpPr txBox="1">
            <a:spLocks noChangeArrowheads="1"/>
          </p:cNvSpPr>
          <p:nvPr/>
        </p:nvSpPr>
        <p:spPr bwMode="auto">
          <a:xfrm>
            <a:off x="26331668" y="26517600"/>
            <a:ext cx="29318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zh-CN" sz="2400" b="1" dirty="0">
                <a:solidFill>
                  <a:schemeClr val="bg1"/>
                </a:solidFill>
                <a:ea typeface="宋体" panose="02010600030101010101" pitchFamily="2" charset="-122"/>
              </a:rPr>
              <a:t>Table 3. </a:t>
            </a:r>
            <a:r>
              <a:rPr lang="en-US" altLang="zh-CN" sz="2400" dirty="0">
                <a:solidFill>
                  <a:schemeClr val="bg1"/>
                </a:solidFill>
                <a:ea typeface="宋体" panose="02010600030101010101" pitchFamily="2" charset="-122"/>
              </a:rPr>
              <a:t>Algorithms.</a:t>
            </a:r>
          </a:p>
        </p:txBody>
      </p:sp>
      <p:sp>
        <p:nvSpPr>
          <p:cNvPr id="95" name="Text Box 239">
            <a:extLst>
              <a:ext uri="{FF2B5EF4-FFF2-40B4-BE49-F238E27FC236}">
                <a16:creationId xmlns:a16="http://schemas.microsoft.com/office/drawing/2014/main" id="{A008780D-3A04-49DB-9DAB-5961DABF9CEF}"/>
              </a:ext>
            </a:extLst>
          </p:cNvPr>
          <p:cNvSpPr txBox="1">
            <a:spLocks noChangeArrowheads="1"/>
          </p:cNvSpPr>
          <p:nvPr/>
        </p:nvSpPr>
        <p:spPr bwMode="auto">
          <a:xfrm>
            <a:off x="31171158" y="26513135"/>
            <a:ext cx="2676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zh-CN" sz="2400" b="1" dirty="0">
                <a:solidFill>
                  <a:schemeClr val="bg1"/>
                </a:solidFill>
                <a:ea typeface="宋体" panose="02010600030101010101" pitchFamily="2" charset="-122"/>
              </a:rPr>
              <a:t>Table 4. </a:t>
            </a:r>
            <a:r>
              <a:rPr lang="en-US" altLang="zh-CN" sz="2400" dirty="0">
                <a:solidFill>
                  <a:schemeClr val="bg1"/>
                </a:solidFill>
                <a:ea typeface="宋体" panose="02010600030101010101" pitchFamily="2" charset="-122"/>
              </a:rPr>
              <a:t>Datasets</a:t>
            </a:r>
          </a:p>
        </p:txBody>
      </p:sp>
      <p:sp>
        <p:nvSpPr>
          <p:cNvPr id="91" name="Rectangle 90">
            <a:extLst>
              <a:ext uri="{FF2B5EF4-FFF2-40B4-BE49-F238E27FC236}">
                <a16:creationId xmlns:a16="http://schemas.microsoft.com/office/drawing/2014/main" id="{F074A5D1-A67A-4F76-9E95-9E5F5543DCB3}"/>
              </a:ext>
            </a:extLst>
          </p:cNvPr>
          <p:cNvSpPr/>
          <p:nvPr/>
        </p:nvSpPr>
        <p:spPr bwMode="auto">
          <a:xfrm>
            <a:off x="17778212" y="17060861"/>
            <a:ext cx="7626722" cy="344561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grpSp>
        <p:nvGrpSpPr>
          <p:cNvPr id="5" name="Group 4">
            <a:extLst>
              <a:ext uri="{FF2B5EF4-FFF2-40B4-BE49-F238E27FC236}">
                <a16:creationId xmlns:a16="http://schemas.microsoft.com/office/drawing/2014/main" id="{12AB0071-43A2-4074-856D-6B15F1F6B157}"/>
              </a:ext>
            </a:extLst>
          </p:cNvPr>
          <p:cNvGrpSpPr/>
          <p:nvPr/>
        </p:nvGrpSpPr>
        <p:grpSpPr>
          <a:xfrm>
            <a:off x="18652656" y="7605183"/>
            <a:ext cx="7102944" cy="4816209"/>
            <a:chOff x="1944278" y="1269716"/>
            <a:chExt cx="4367391" cy="4606326"/>
          </a:xfrm>
        </p:grpSpPr>
        <mc:AlternateContent xmlns:mc="http://schemas.openxmlformats.org/markup-compatibility/2006" xmlns:a14="http://schemas.microsoft.com/office/drawing/2010/main">
          <mc:Choice Requires="a14">
            <p:sp>
              <p:nvSpPr>
                <p:cNvPr id="239" name="Oval 238">
                  <a:extLst>
                    <a:ext uri="{FF2B5EF4-FFF2-40B4-BE49-F238E27FC236}">
                      <a16:creationId xmlns:a16="http://schemas.microsoft.com/office/drawing/2014/main" id="{FA12791A-1928-4F1B-AF57-B962AF07DCDD}"/>
                    </a:ext>
                  </a:extLst>
                </p:cNvPr>
                <p:cNvSpPr/>
                <p:nvPr/>
              </p:nvSpPr>
              <p:spPr>
                <a:xfrm>
                  <a:off x="3480847" y="1659118"/>
                  <a:ext cx="1173012" cy="769856"/>
                </a:xfrm>
                <a:prstGeom prst="ellipse">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i="1" dirty="0" smtClean="0">
                            <a:solidFill>
                              <a:schemeClr val="bg1"/>
                            </a:solidFill>
                            <a:latin typeface="Cambria Math" panose="02040503050406030204" pitchFamily="18" charset="0"/>
                            <a:cs typeface="Times New Roman" panose="02020603050405020304" pitchFamily="18" charset="0"/>
                          </a:rPr>
                          <m:t>𝑓</m:t>
                        </m:r>
                        <m:r>
                          <a:rPr lang="en-US" altLang="zh-CN" sz="2000" i="1" dirty="0" smtClean="0">
                            <a:solidFill>
                              <a:schemeClr val="bg1"/>
                            </a:solidFill>
                            <a:latin typeface="Cambria Math" panose="02040503050406030204" pitchFamily="18" charset="0"/>
                            <a:cs typeface="Times New Roman" panose="02020603050405020304" pitchFamily="18" charset="0"/>
                          </a:rPr>
                          <m:t>(</m:t>
                        </m:r>
                        <m:r>
                          <a:rPr lang="en-US" altLang="zh-CN" sz="2000" i="1" dirty="0" smtClean="0">
                            <a:solidFill>
                              <a:schemeClr val="bg1"/>
                            </a:solidFill>
                            <a:latin typeface="Cambria Math" panose="02040503050406030204" pitchFamily="18" charset="0"/>
                            <a:cs typeface="Times New Roman" panose="02020603050405020304" pitchFamily="18" charset="0"/>
                          </a:rPr>
                          <m:t>𝑋</m:t>
                        </m:r>
                        <m:r>
                          <a:rPr lang="en-US" altLang="zh-CN" sz="2000" i="1" dirty="0" smtClean="0">
                            <a:solidFill>
                              <a:schemeClr val="bg1"/>
                            </a:solidFill>
                            <a:latin typeface="Cambria Math" panose="02040503050406030204" pitchFamily="18" charset="0"/>
                            <a:cs typeface="Times New Roman" panose="02020603050405020304" pitchFamily="18" charset="0"/>
                          </a:rPr>
                          <m:t>(</m:t>
                        </m:r>
                        <m:r>
                          <a:rPr lang="en-US" altLang="zh-CN" sz="2000" i="1" dirty="0" smtClean="0">
                            <a:solidFill>
                              <a:schemeClr val="bg1"/>
                            </a:solidFill>
                            <a:latin typeface="Cambria Math" panose="02040503050406030204" pitchFamily="18" charset="0"/>
                            <a:cs typeface="Times New Roman" panose="02020603050405020304" pitchFamily="18" charset="0"/>
                          </a:rPr>
                          <m:t>𝑡</m:t>
                        </m:r>
                        <m:r>
                          <a:rPr lang="en-US" altLang="zh-CN" sz="2000" i="1" dirty="0" smtClean="0">
                            <a:solidFill>
                              <a:schemeClr val="bg1"/>
                            </a:solidFill>
                            <a:latin typeface="Cambria Math" panose="02040503050406030204" pitchFamily="18" charset="0"/>
                            <a:cs typeface="Times New Roman" panose="02020603050405020304" pitchFamily="18" charset="0"/>
                          </a:rPr>
                          <m:t>),</m:t>
                        </m:r>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b="0" i="1" smtClean="0">
                                <a:solidFill>
                                  <a:schemeClr val="bg1"/>
                                </a:solidFill>
                                <a:latin typeface="Cambria Math" panose="02040503050406030204" pitchFamily="18" charset="0"/>
                                <a:cs typeface="Times New Roman" panose="02020603050405020304" pitchFamily="18" charset="0"/>
                              </a:rPr>
                              <m:t>𝑊</m:t>
                            </m:r>
                          </m:e>
                          <m:sub>
                            <m:r>
                              <a:rPr lang="en-US" altLang="zh-CN" sz="2000" b="0" i="1" smtClean="0">
                                <a:solidFill>
                                  <a:schemeClr val="bg1"/>
                                </a:solidFill>
                                <a:latin typeface="Cambria Math" panose="02040503050406030204" pitchFamily="18" charset="0"/>
                                <a:cs typeface="Times New Roman" panose="02020603050405020304" pitchFamily="18" charset="0"/>
                              </a:rPr>
                              <m:t>1</m:t>
                            </m:r>
                          </m:sub>
                        </m:sSub>
                        <m:r>
                          <a:rPr lang="en-US" altLang="zh-CN" sz="2000" i="1" dirty="0" smtClean="0">
                            <a:solidFill>
                              <a:schemeClr val="bg1"/>
                            </a:solidFill>
                            <a:latin typeface="Cambria Math" panose="02040503050406030204" pitchFamily="18" charset="0"/>
                            <a:cs typeface="Times New Roman" panose="02020603050405020304" pitchFamily="18" charset="0"/>
                          </a:rPr>
                          <m:t>)</m:t>
                        </m:r>
                      </m:oMath>
                    </m:oMathPara>
                  </a14:m>
                  <a:endParaRPr lang="zh-CN" altLang="en-US" sz="2000" dirty="0">
                    <a:solidFill>
                      <a:schemeClr val="bg1"/>
                    </a:solidFill>
                    <a:cs typeface="Times New Roman" panose="02020603050405020304" pitchFamily="18" charset="0"/>
                  </a:endParaRPr>
                </a:p>
              </p:txBody>
            </p:sp>
          </mc:Choice>
          <mc:Fallback xmlns="">
            <p:sp>
              <p:nvSpPr>
                <p:cNvPr id="239" name="Oval 238">
                  <a:extLst>
                    <a:ext uri="{FF2B5EF4-FFF2-40B4-BE49-F238E27FC236}">
                      <a16:creationId xmlns:a16="http://schemas.microsoft.com/office/drawing/2014/main" id="{FA12791A-1928-4F1B-AF57-B962AF07DCDD}"/>
                    </a:ext>
                  </a:extLst>
                </p:cNvPr>
                <p:cNvSpPr>
                  <a:spLocks noRot="1" noChangeAspect="1" noMove="1" noResize="1" noEditPoints="1" noAdjustHandles="1" noChangeArrowheads="1" noChangeShapeType="1" noTextEdit="1"/>
                </p:cNvSpPr>
                <p:nvPr/>
              </p:nvSpPr>
              <p:spPr>
                <a:xfrm>
                  <a:off x="3480847" y="1659118"/>
                  <a:ext cx="1173012" cy="769856"/>
                </a:xfrm>
                <a:prstGeom prst="ellipse">
                  <a:avLst/>
                </a:prstGeom>
                <a:blipFill>
                  <a:blip r:embed="rId22"/>
                  <a:stretch>
                    <a:fillRect/>
                  </a:stretch>
                </a:blipFill>
                <a:ln>
                  <a:solidFill>
                    <a:schemeClr val="accent2"/>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0" name="Oval 239">
                  <a:extLst>
                    <a:ext uri="{FF2B5EF4-FFF2-40B4-BE49-F238E27FC236}">
                      <a16:creationId xmlns:a16="http://schemas.microsoft.com/office/drawing/2014/main" id="{15E2F1B7-9E89-4712-BA42-E1576C36E8BE}"/>
                    </a:ext>
                  </a:extLst>
                </p:cNvPr>
                <p:cNvSpPr/>
                <p:nvPr/>
              </p:nvSpPr>
              <p:spPr>
                <a:xfrm>
                  <a:off x="3480846" y="2520885"/>
                  <a:ext cx="1182813" cy="760979"/>
                </a:xfrm>
                <a:prstGeom prst="ellipse">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i="1" dirty="0" smtClean="0">
                            <a:solidFill>
                              <a:schemeClr val="bg1"/>
                            </a:solidFill>
                            <a:latin typeface="Cambria Math" panose="02040503050406030204" pitchFamily="18" charset="0"/>
                            <a:cs typeface="Times New Roman" panose="02020603050405020304" pitchFamily="18" charset="0"/>
                          </a:rPr>
                          <m:t>𝑓</m:t>
                        </m:r>
                        <m:r>
                          <a:rPr lang="en-US" altLang="zh-CN" sz="2000" i="1" dirty="0" smtClean="0">
                            <a:solidFill>
                              <a:schemeClr val="bg1"/>
                            </a:solidFill>
                            <a:latin typeface="Cambria Math" panose="02040503050406030204" pitchFamily="18" charset="0"/>
                            <a:cs typeface="Times New Roman" panose="02020603050405020304" pitchFamily="18" charset="0"/>
                          </a:rPr>
                          <m:t>(</m:t>
                        </m:r>
                        <m:r>
                          <a:rPr lang="en-US" altLang="zh-CN" sz="2000" i="1" dirty="0" smtClean="0">
                            <a:solidFill>
                              <a:schemeClr val="bg1"/>
                            </a:solidFill>
                            <a:latin typeface="Cambria Math" panose="02040503050406030204" pitchFamily="18" charset="0"/>
                            <a:cs typeface="Times New Roman" panose="02020603050405020304" pitchFamily="18" charset="0"/>
                          </a:rPr>
                          <m:t>𝑋</m:t>
                        </m:r>
                        <m:r>
                          <a:rPr lang="en-US" altLang="zh-CN" sz="2000" i="1" dirty="0" smtClean="0">
                            <a:solidFill>
                              <a:schemeClr val="bg1"/>
                            </a:solidFill>
                            <a:latin typeface="Cambria Math" panose="02040503050406030204" pitchFamily="18" charset="0"/>
                            <a:cs typeface="Times New Roman" panose="02020603050405020304" pitchFamily="18" charset="0"/>
                          </a:rPr>
                          <m:t>(</m:t>
                        </m:r>
                        <m:r>
                          <a:rPr lang="en-US" altLang="zh-CN" sz="2000" i="1" dirty="0" smtClean="0">
                            <a:solidFill>
                              <a:schemeClr val="bg1"/>
                            </a:solidFill>
                            <a:latin typeface="Cambria Math" panose="02040503050406030204" pitchFamily="18" charset="0"/>
                            <a:cs typeface="Times New Roman" panose="02020603050405020304" pitchFamily="18" charset="0"/>
                          </a:rPr>
                          <m:t>𝑡</m:t>
                        </m:r>
                        <m:r>
                          <a:rPr lang="en-US" altLang="zh-CN" sz="2000" i="1" dirty="0" smtClean="0">
                            <a:solidFill>
                              <a:schemeClr val="bg1"/>
                            </a:solidFill>
                            <a:latin typeface="Cambria Math" panose="02040503050406030204" pitchFamily="18" charset="0"/>
                            <a:cs typeface="Times New Roman" panose="02020603050405020304" pitchFamily="18" charset="0"/>
                          </a:rPr>
                          <m:t>),</m:t>
                        </m:r>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b="0" i="1" smtClean="0">
                                <a:solidFill>
                                  <a:schemeClr val="bg1"/>
                                </a:solidFill>
                                <a:latin typeface="Cambria Math" panose="02040503050406030204" pitchFamily="18" charset="0"/>
                                <a:cs typeface="Times New Roman" panose="02020603050405020304" pitchFamily="18" charset="0"/>
                              </a:rPr>
                              <m:t>𝑊</m:t>
                            </m:r>
                          </m:e>
                          <m:sub>
                            <m:r>
                              <a:rPr lang="en-US" altLang="zh-CN" sz="2000" b="0" i="1" smtClean="0">
                                <a:solidFill>
                                  <a:schemeClr val="bg1"/>
                                </a:solidFill>
                                <a:latin typeface="Cambria Math" panose="02040503050406030204" pitchFamily="18" charset="0"/>
                                <a:cs typeface="Times New Roman" panose="02020603050405020304" pitchFamily="18" charset="0"/>
                              </a:rPr>
                              <m:t>2</m:t>
                            </m:r>
                          </m:sub>
                        </m:sSub>
                        <m:r>
                          <a:rPr lang="en-US" altLang="zh-CN" sz="2000" i="1" dirty="0" smtClean="0">
                            <a:solidFill>
                              <a:schemeClr val="bg1"/>
                            </a:solidFill>
                            <a:latin typeface="Cambria Math" panose="02040503050406030204" pitchFamily="18" charset="0"/>
                            <a:cs typeface="Times New Roman" panose="02020603050405020304" pitchFamily="18" charset="0"/>
                          </a:rPr>
                          <m:t>)</m:t>
                        </m:r>
                      </m:oMath>
                    </m:oMathPara>
                  </a14:m>
                  <a:endParaRPr lang="zh-CN" altLang="en-US" sz="2000" dirty="0">
                    <a:solidFill>
                      <a:schemeClr val="bg1"/>
                    </a:solidFill>
                    <a:cs typeface="Times New Roman" panose="02020603050405020304" pitchFamily="18" charset="0"/>
                  </a:endParaRPr>
                </a:p>
              </p:txBody>
            </p:sp>
          </mc:Choice>
          <mc:Fallback xmlns="">
            <p:sp>
              <p:nvSpPr>
                <p:cNvPr id="240" name="Oval 239">
                  <a:extLst>
                    <a:ext uri="{FF2B5EF4-FFF2-40B4-BE49-F238E27FC236}">
                      <a16:creationId xmlns:a16="http://schemas.microsoft.com/office/drawing/2014/main" id="{15E2F1B7-9E89-4712-BA42-E1576C36E8BE}"/>
                    </a:ext>
                  </a:extLst>
                </p:cNvPr>
                <p:cNvSpPr>
                  <a:spLocks noRot="1" noChangeAspect="1" noMove="1" noResize="1" noEditPoints="1" noAdjustHandles="1" noChangeArrowheads="1" noChangeShapeType="1" noTextEdit="1"/>
                </p:cNvSpPr>
                <p:nvPr/>
              </p:nvSpPr>
              <p:spPr>
                <a:xfrm>
                  <a:off x="3480846" y="2520885"/>
                  <a:ext cx="1182813" cy="760979"/>
                </a:xfrm>
                <a:prstGeom prst="ellipse">
                  <a:avLst/>
                </a:prstGeom>
                <a:blipFill>
                  <a:blip r:embed="rId23"/>
                  <a:stretch>
                    <a:fillRect/>
                  </a:stretch>
                </a:blipFill>
                <a:ln>
                  <a:solidFill>
                    <a:schemeClr val="accent2"/>
                  </a:solidFill>
                </a:ln>
              </p:spPr>
              <p:txBody>
                <a:bodyPr/>
                <a:lstStyle/>
                <a:p>
                  <a:r>
                    <a:rPr lang="en-AU">
                      <a:noFill/>
                    </a:rPr>
                    <a:t> </a:t>
                  </a:r>
                </a:p>
              </p:txBody>
            </p:sp>
          </mc:Fallback>
        </mc:AlternateContent>
        <p:sp>
          <p:nvSpPr>
            <p:cNvPr id="241" name="Oval 240">
              <a:extLst>
                <a:ext uri="{FF2B5EF4-FFF2-40B4-BE49-F238E27FC236}">
                  <a16:creationId xmlns:a16="http://schemas.microsoft.com/office/drawing/2014/main" id="{720DA171-7ECE-4873-858F-156A23637B3E}"/>
                </a:ext>
              </a:extLst>
            </p:cNvPr>
            <p:cNvSpPr/>
            <p:nvPr/>
          </p:nvSpPr>
          <p:spPr>
            <a:xfrm>
              <a:off x="3659388" y="3382652"/>
              <a:ext cx="827988" cy="76985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j-ea"/>
                  <a:ea typeface="+mj-ea"/>
                  <a:cs typeface="Times New Roman" panose="02020603050405020304" pitchFamily="18" charset="0"/>
                </a:rPr>
                <a:t>…</a:t>
              </a:r>
              <a:endParaRPr lang="zh-CN" altLang="en-US" dirty="0">
                <a:solidFill>
                  <a:schemeClr val="tx1"/>
                </a:solidFill>
                <a:latin typeface="+mj-ea"/>
                <a:ea typeface="+mj-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44" name="Oval 243">
                  <a:extLst>
                    <a:ext uri="{FF2B5EF4-FFF2-40B4-BE49-F238E27FC236}">
                      <a16:creationId xmlns:a16="http://schemas.microsoft.com/office/drawing/2014/main" id="{5E733388-23C6-4EAA-9015-6D7B35CDB59C}"/>
                    </a:ext>
                  </a:extLst>
                </p:cNvPr>
                <p:cNvSpPr/>
                <p:nvPr/>
              </p:nvSpPr>
              <p:spPr>
                <a:xfrm>
                  <a:off x="3480847" y="4244419"/>
                  <a:ext cx="1167067" cy="769856"/>
                </a:xfrm>
                <a:prstGeom prst="ellipse">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i="1" dirty="0" smtClean="0">
                            <a:solidFill>
                              <a:schemeClr val="bg1"/>
                            </a:solidFill>
                            <a:latin typeface="Cambria Math" panose="02040503050406030204" pitchFamily="18" charset="0"/>
                            <a:cs typeface="Times New Roman" panose="02020603050405020304" pitchFamily="18" charset="0"/>
                          </a:rPr>
                          <m:t>𝑓</m:t>
                        </m:r>
                        <m:r>
                          <a:rPr lang="en-US" altLang="zh-CN" sz="2000" i="1" dirty="0" smtClean="0">
                            <a:solidFill>
                              <a:schemeClr val="bg1"/>
                            </a:solidFill>
                            <a:latin typeface="Cambria Math" panose="02040503050406030204" pitchFamily="18" charset="0"/>
                            <a:cs typeface="Times New Roman" panose="02020603050405020304" pitchFamily="18" charset="0"/>
                          </a:rPr>
                          <m:t>(</m:t>
                        </m:r>
                        <m:r>
                          <a:rPr lang="en-US" altLang="zh-CN" sz="2000" i="1" dirty="0" smtClean="0">
                            <a:solidFill>
                              <a:schemeClr val="bg1"/>
                            </a:solidFill>
                            <a:latin typeface="Cambria Math" panose="02040503050406030204" pitchFamily="18" charset="0"/>
                            <a:cs typeface="Times New Roman" panose="02020603050405020304" pitchFamily="18" charset="0"/>
                          </a:rPr>
                          <m:t>𝑋</m:t>
                        </m:r>
                        <m:r>
                          <a:rPr lang="en-US" altLang="zh-CN" sz="2000" i="1" dirty="0" smtClean="0">
                            <a:solidFill>
                              <a:schemeClr val="bg1"/>
                            </a:solidFill>
                            <a:latin typeface="Cambria Math" panose="02040503050406030204" pitchFamily="18" charset="0"/>
                            <a:cs typeface="Times New Roman" panose="02020603050405020304" pitchFamily="18" charset="0"/>
                          </a:rPr>
                          <m:t>(</m:t>
                        </m:r>
                        <m:r>
                          <a:rPr lang="en-US" altLang="zh-CN" sz="2000" i="1" dirty="0" smtClean="0">
                            <a:solidFill>
                              <a:schemeClr val="bg1"/>
                            </a:solidFill>
                            <a:latin typeface="Cambria Math" panose="02040503050406030204" pitchFamily="18" charset="0"/>
                            <a:cs typeface="Times New Roman" panose="02020603050405020304" pitchFamily="18" charset="0"/>
                          </a:rPr>
                          <m:t>𝑡</m:t>
                        </m:r>
                        <m:r>
                          <a:rPr lang="en-US" altLang="zh-CN" sz="2000" i="1" dirty="0" smtClean="0">
                            <a:solidFill>
                              <a:schemeClr val="bg1"/>
                            </a:solidFill>
                            <a:latin typeface="Cambria Math" panose="02040503050406030204" pitchFamily="18" charset="0"/>
                            <a:cs typeface="Times New Roman" panose="02020603050405020304" pitchFamily="18" charset="0"/>
                          </a:rPr>
                          <m:t>),</m:t>
                        </m:r>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b="0" i="1" smtClean="0">
                                <a:solidFill>
                                  <a:schemeClr val="bg1"/>
                                </a:solidFill>
                                <a:latin typeface="Cambria Math" panose="02040503050406030204" pitchFamily="18" charset="0"/>
                                <a:cs typeface="Times New Roman" panose="02020603050405020304" pitchFamily="18" charset="0"/>
                              </a:rPr>
                              <m:t>𝑊</m:t>
                            </m:r>
                          </m:e>
                          <m:sub>
                            <m:r>
                              <a:rPr lang="en-US" altLang="zh-CN" sz="2000" b="0" i="1" smtClean="0">
                                <a:solidFill>
                                  <a:schemeClr val="bg1"/>
                                </a:solidFill>
                                <a:latin typeface="Cambria Math" panose="02040503050406030204" pitchFamily="18" charset="0"/>
                                <a:cs typeface="Times New Roman" panose="02020603050405020304" pitchFamily="18" charset="0"/>
                              </a:rPr>
                              <m:t>𝑖</m:t>
                            </m:r>
                          </m:sub>
                        </m:sSub>
                        <m:r>
                          <a:rPr lang="en-US" altLang="zh-CN" sz="2000" i="1" dirty="0" smtClean="0">
                            <a:solidFill>
                              <a:schemeClr val="bg1"/>
                            </a:solidFill>
                            <a:latin typeface="Cambria Math" panose="02040503050406030204" pitchFamily="18" charset="0"/>
                            <a:cs typeface="Times New Roman" panose="02020603050405020304" pitchFamily="18" charset="0"/>
                          </a:rPr>
                          <m:t>)</m:t>
                        </m:r>
                      </m:oMath>
                    </m:oMathPara>
                  </a14:m>
                  <a:endParaRPr lang="zh-CN" altLang="en-US" sz="2000" dirty="0">
                    <a:solidFill>
                      <a:schemeClr val="bg1"/>
                    </a:solidFill>
                    <a:cs typeface="Times New Roman" panose="02020603050405020304" pitchFamily="18" charset="0"/>
                  </a:endParaRPr>
                </a:p>
              </p:txBody>
            </p:sp>
          </mc:Choice>
          <mc:Fallback xmlns="">
            <p:sp>
              <p:nvSpPr>
                <p:cNvPr id="244" name="Oval 243">
                  <a:extLst>
                    <a:ext uri="{FF2B5EF4-FFF2-40B4-BE49-F238E27FC236}">
                      <a16:creationId xmlns:a16="http://schemas.microsoft.com/office/drawing/2014/main" id="{5E733388-23C6-4EAA-9015-6D7B35CDB59C}"/>
                    </a:ext>
                  </a:extLst>
                </p:cNvPr>
                <p:cNvSpPr>
                  <a:spLocks noRot="1" noChangeAspect="1" noMove="1" noResize="1" noEditPoints="1" noAdjustHandles="1" noChangeArrowheads="1" noChangeShapeType="1" noTextEdit="1"/>
                </p:cNvSpPr>
                <p:nvPr/>
              </p:nvSpPr>
              <p:spPr>
                <a:xfrm>
                  <a:off x="3480847" y="4244419"/>
                  <a:ext cx="1167067" cy="769856"/>
                </a:xfrm>
                <a:prstGeom prst="ellipse">
                  <a:avLst/>
                </a:prstGeom>
                <a:blipFill>
                  <a:blip r:embed="rId24"/>
                  <a:stretch>
                    <a:fillRect/>
                  </a:stretch>
                </a:blipFill>
                <a:ln>
                  <a:solidFill>
                    <a:schemeClr val="accent2"/>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5" name="Oval 244">
                  <a:extLst>
                    <a:ext uri="{FF2B5EF4-FFF2-40B4-BE49-F238E27FC236}">
                      <a16:creationId xmlns:a16="http://schemas.microsoft.com/office/drawing/2014/main" id="{0F403B66-6B03-4385-92EE-8C828D4B138C}"/>
                    </a:ext>
                  </a:extLst>
                </p:cNvPr>
                <p:cNvSpPr/>
                <p:nvPr/>
              </p:nvSpPr>
              <p:spPr>
                <a:xfrm>
                  <a:off x="3480846" y="5106186"/>
                  <a:ext cx="1281288" cy="769856"/>
                </a:xfrm>
                <a:prstGeom prst="ellipse">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i="1" dirty="0" smtClean="0">
                            <a:solidFill>
                              <a:schemeClr val="bg1"/>
                            </a:solidFill>
                            <a:latin typeface="Cambria Math" panose="02040503050406030204" pitchFamily="18" charset="0"/>
                            <a:cs typeface="Times New Roman" panose="02020603050405020304" pitchFamily="18" charset="0"/>
                          </a:rPr>
                          <m:t>𝑓</m:t>
                        </m:r>
                        <m:r>
                          <a:rPr lang="en-US" altLang="zh-CN" sz="2000" i="1" dirty="0" smtClean="0">
                            <a:solidFill>
                              <a:schemeClr val="bg1"/>
                            </a:solidFill>
                            <a:latin typeface="Cambria Math" panose="02040503050406030204" pitchFamily="18" charset="0"/>
                            <a:cs typeface="Times New Roman" panose="02020603050405020304" pitchFamily="18" charset="0"/>
                          </a:rPr>
                          <m:t>(</m:t>
                        </m:r>
                        <m:r>
                          <a:rPr lang="en-US" altLang="zh-CN" sz="2000" i="1" dirty="0" smtClean="0">
                            <a:solidFill>
                              <a:schemeClr val="bg1"/>
                            </a:solidFill>
                            <a:latin typeface="Cambria Math" panose="02040503050406030204" pitchFamily="18" charset="0"/>
                            <a:cs typeface="Times New Roman" panose="02020603050405020304" pitchFamily="18" charset="0"/>
                          </a:rPr>
                          <m:t>𝑋</m:t>
                        </m:r>
                        <m:r>
                          <a:rPr lang="en-US" altLang="zh-CN" sz="2000" i="1" dirty="0" smtClean="0">
                            <a:solidFill>
                              <a:schemeClr val="bg1"/>
                            </a:solidFill>
                            <a:latin typeface="Cambria Math" panose="02040503050406030204" pitchFamily="18" charset="0"/>
                            <a:cs typeface="Times New Roman" panose="02020603050405020304" pitchFamily="18" charset="0"/>
                          </a:rPr>
                          <m:t>(</m:t>
                        </m:r>
                        <m:r>
                          <a:rPr lang="en-US" altLang="zh-CN" sz="2000" i="1" dirty="0" smtClean="0">
                            <a:solidFill>
                              <a:schemeClr val="bg1"/>
                            </a:solidFill>
                            <a:latin typeface="Cambria Math" panose="02040503050406030204" pitchFamily="18" charset="0"/>
                            <a:cs typeface="Times New Roman" panose="02020603050405020304" pitchFamily="18" charset="0"/>
                          </a:rPr>
                          <m:t>𝑡</m:t>
                        </m:r>
                        <m:r>
                          <a:rPr lang="en-US" altLang="zh-CN" sz="2000" i="1" dirty="0" smtClean="0">
                            <a:solidFill>
                              <a:schemeClr val="bg1"/>
                            </a:solidFill>
                            <a:latin typeface="Cambria Math" panose="02040503050406030204" pitchFamily="18" charset="0"/>
                            <a:cs typeface="Times New Roman" panose="02020603050405020304" pitchFamily="18" charset="0"/>
                          </a:rPr>
                          <m:t>),</m:t>
                        </m:r>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b="0" i="1" smtClean="0">
                                <a:solidFill>
                                  <a:schemeClr val="bg1"/>
                                </a:solidFill>
                                <a:latin typeface="Cambria Math" panose="02040503050406030204" pitchFamily="18" charset="0"/>
                                <a:cs typeface="Times New Roman" panose="02020603050405020304" pitchFamily="18" charset="0"/>
                              </a:rPr>
                              <m:t>𝑊</m:t>
                            </m:r>
                          </m:e>
                          <m:sub>
                            <m:r>
                              <a:rPr lang="en-US" altLang="zh-CN" sz="2000" b="0" i="1" smtClean="0">
                                <a:solidFill>
                                  <a:schemeClr val="bg1"/>
                                </a:solidFill>
                                <a:latin typeface="Cambria Math" panose="02040503050406030204" pitchFamily="18" charset="0"/>
                                <a:cs typeface="Times New Roman" panose="02020603050405020304" pitchFamily="18" charset="0"/>
                              </a:rPr>
                              <m:t>𝑁</m:t>
                            </m:r>
                          </m:sub>
                        </m:sSub>
                        <m:r>
                          <a:rPr lang="en-US" altLang="zh-CN" sz="2000" i="1" dirty="0" smtClean="0">
                            <a:solidFill>
                              <a:schemeClr val="bg1"/>
                            </a:solidFill>
                            <a:latin typeface="Cambria Math" panose="02040503050406030204" pitchFamily="18" charset="0"/>
                            <a:cs typeface="Times New Roman" panose="02020603050405020304" pitchFamily="18" charset="0"/>
                          </a:rPr>
                          <m:t>)</m:t>
                        </m:r>
                      </m:oMath>
                    </m:oMathPara>
                  </a14:m>
                  <a:endParaRPr lang="zh-CN" altLang="en-US" sz="2000" dirty="0">
                    <a:solidFill>
                      <a:schemeClr val="bg1"/>
                    </a:solidFill>
                    <a:cs typeface="Times New Roman" panose="02020603050405020304" pitchFamily="18" charset="0"/>
                  </a:endParaRPr>
                </a:p>
              </p:txBody>
            </p:sp>
          </mc:Choice>
          <mc:Fallback xmlns="">
            <p:sp>
              <p:nvSpPr>
                <p:cNvPr id="245" name="Oval 244">
                  <a:extLst>
                    <a:ext uri="{FF2B5EF4-FFF2-40B4-BE49-F238E27FC236}">
                      <a16:creationId xmlns:a16="http://schemas.microsoft.com/office/drawing/2014/main" id="{0F403B66-6B03-4385-92EE-8C828D4B138C}"/>
                    </a:ext>
                  </a:extLst>
                </p:cNvPr>
                <p:cNvSpPr>
                  <a:spLocks noRot="1" noChangeAspect="1" noMove="1" noResize="1" noEditPoints="1" noAdjustHandles="1" noChangeArrowheads="1" noChangeShapeType="1" noTextEdit="1"/>
                </p:cNvSpPr>
                <p:nvPr/>
              </p:nvSpPr>
              <p:spPr>
                <a:xfrm>
                  <a:off x="3480846" y="5106186"/>
                  <a:ext cx="1281288" cy="769856"/>
                </a:xfrm>
                <a:prstGeom prst="ellipse">
                  <a:avLst/>
                </a:prstGeom>
                <a:blipFill>
                  <a:blip r:embed="rId25"/>
                  <a:stretch>
                    <a:fillRect/>
                  </a:stretch>
                </a:blipFill>
                <a:ln>
                  <a:solidFill>
                    <a:schemeClr val="accent2"/>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7" name="Oval 246">
                  <a:extLst>
                    <a:ext uri="{FF2B5EF4-FFF2-40B4-BE49-F238E27FC236}">
                      <a16:creationId xmlns:a16="http://schemas.microsoft.com/office/drawing/2014/main" id="{44D0E197-6166-491C-A851-92690E880FA7}"/>
                    </a:ext>
                  </a:extLst>
                </p:cNvPr>
                <p:cNvSpPr/>
                <p:nvPr/>
              </p:nvSpPr>
              <p:spPr>
                <a:xfrm>
                  <a:off x="1944278" y="3382652"/>
                  <a:ext cx="827988" cy="7698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cs typeface="Times New Roman" panose="02020603050405020304" pitchFamily="18" charset="0"/>
                          </a:rPr>
                          <m:t>𝑋</m:t>
                        </m:r>
                        <m:r>
                          <a:rPr lang="en-US" altLang="zh-CN" sz="2000" b="0" i="1" smtClean="0">
                            <a:solidFill>
                              <a:schemeClr val="bg1"/>
                            </a:solidFill>
                            <a:latin typeface="Cambria Math" panose="02040503050406030204" pitchFamily="18" charset="0"/>
                            <a:cs typeface="Times New Roman" panose="02020603050405020304" pitchFamily="18" charset="0"/>
                          </a:rPr>
                          <m:t>(</m:t>
                        </m:r>
                        <m:r>
                          <a:rPr lang="en-US" altLang="zh-CN" sz="2000" b="0" i="1" smtClean="0">
                            <a:solidFill>
                              <a:schemeClr val="bg1"/>
                            </a:solidFill>
                            <a:latin typeface="Cambria Math" panose="02040503050406030204" pitchFamily="18" charset="0"/>
                            <a:cs typeface="Times New Roman" panose="02020603050405020304" pitchFamily="18" charset="0"/>
                          </a:rPr>
                          <m:t>𝑡</m:t>
                        </m:r>
                        <m:r>
                          <a:rPr lang="en-US" altLang="zh-CN" sz="2000" b="0" i="1" smtClean="0">
                            <a:solidFill>
                              <a:schemeClr val="bg1"/>
                            </a:solidFill>
                            <a:latin typeface="Cambria Math" panose="02040503050406030204" pitchFamily="18" charset="0"/>
                            <a:cs typeface="Times New Roman" panose="02020603050405020304" pitchFamily="18" charset="0"/>
                          </a:rPr>
                          <m:t>)</m:t>
                        </m:r>
                      </m:oMath>
                    </m:oMathPara>
                  </a14:m>
                  <a:endParaRPr lang="zh-CN" altLang="en-US" sz="2000" dirty="0">
                    <a:solidFill>
                      <a:schemeClr val="bg1"/>
                    </a:solidFill>
                    <a:cs typeface="Times New Roman" panose="02020603050405020304" pitchFamily="18" charset="0"/>
                  </a:endParaRPr>
                </a:p>
              </p:txBody>
            </p:sp>
          </mc:Choice>
          <mc:Fallback xmlns="">
            <p:sp>
              <p:nvSpPr>
                <p:cNvPr id="247" name="Oval 246">
                  <a:extLst>
                    <a:ext uri="{FF2B5EF4-FFF2-40B4-BE49-F238E27FC236}">
                      <a16:creationId xmlns:a16="http://schemas.microsoft.com/office/drawing/2014/main" id="{44D0E197-6166-491C-A851-92690E880FA7}"/>
                    </a:ext>
                  </a:extLst>
                </p:cNvPr>
                <p:cNvSpPr>
                  <a:spLocks noRot="1" noChangeAspect="1" noMove="1" noResize="1" noEditPoints="1" noAdjustHandles="1" noChangeArrowheads="1" noChangeShapeType="1" noTextEdit="1"/>
                </p:cNvSpPr>
                <p:nvPr/>
              </p:nvSpPr>
              <p:spPr>
                <a:xfrm>
                  <a:off x="1944278" y="3382652"/>
                  <a:ext cx="827988" cy="769856"/>
                </a:xfrm>
                <a:prstGeom prst="ellipse">
                  <a:avLst/>
                </a:prstGeom>
                <a:blipFill>
                  <a:blip r:embed="rId26"/>
                  <a:stretch>
                    <a:fillRect/>
                  </a:stretch>
                </a:blipFill>
                <a:ln>
                  <a:solidFill>
                    <a:srgbClr val="FF0000"/>
                  </a:solidFill>
                </a:ln>
              </p:spPr>
              <p:txBody>
                <a:bodyPr/>
                <a:lstStyle/>
                <a:p>
                  <a:r>
                    <a:rPr lang="en-AU">
                      <a:noFill/>
                    </a:rPr>
                    <a:t> </a:t>
                  </a:r>
                </a:p>
              </p:txBody>
            </p:sp>
          </mc:Fallback>
        </mc:AlternateContent>
        <p:cxnSp>
          <p:nvCxnSpPr>
            <p:cNvPr id="248" name="Straight Arrow Connector 247">
              <a:extLst>
                <a:ext uri="{FF2B5EF4-FFF2-40B4-BE49-F238E27FC236}">
                  <a16:creationId xmlns:a16="http://schemas.microsoft.com/office/drawing/2014/main" id="{7939F46A-C6BF-4F4B-9E0F-FEB9F1F368AE}"/>
                </a:ext>
              </a:extLst>
            </p:cNvPr>
            <p:cNvCxnSpPr>
              <a:cxnSpLocks/>
              <a:stCxn id="247" idx="6"/>
              <a:endCxn id="239" idx="2"/>
            </p:cNvCxnSpPr>
            <p:nvPr/>
          </p:nvCxnSpPr>
          <p:spPr>
            <a:xfrm flipV="1">
              <a:off x="2772266" y="2044046"/>
              <a:ext cx="708581" cy="172353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49" name="Straight Arrow Connector 248">
              <a:extLst>
                <a:ext uri="{FF2B5EF4-FFF2-40B4-BE49-F238E27FC236}">
                  <a16:creationId xmlns:a16="http://schemas.microsoft.com/office/drawing/2014/main" id="{6BB7DD41-96A2-439F-88DF-16033026B45B}"/>
                </a:ext>
              </a:extLst>
            </p:cNvPr>
            <p:cNvCxnSpPr>
              <a:cxnSpLocks/>
              <a:stCxn id="247" idx="6"/>
              <a:endCxn id="240" idx="2"/>
            </p:cNvCxnSpPr>
            <p:nvPr/>
          </p:nvCxnSpPr>
          <p:spPr>
            <a:xfrm flipV="1">
              <a:off x="2772266" y="2901374"/>
              <a:ext cx="708580" cy="866206"/>
            </a:xfrm>
            <a:prstGeom prst="straightConnector1">
              <a:avLst/>
            </a:prstGeom>
            <a:ln>
              <a:solidFill>
                <a:srgbClr val="BBE0E3"/>
              </a:solidFill>
              <a:tailEnd type="triangle"/>
            </a:ln>
          </p:spPr>
          <p:style>
            <a:lnRef idx="1">
              <a:schemeClr val="dk1"/>
            </a:lnRef>
            <a:fillRef idx="0">
              <a:schemeClr val="dk1"/>
            </a:fillRef>
            <a:effectRef idx="0">
              <a:schemeClr val="dk1"/>
            </a:effectRef>
            <a:fontRef idx="minor">
              <a:schemeClr val="tx1"/>
            </a:fontRef>
          </p:style>
        </p:cxnSp>
        <p:cxnSp>
          <p:nvCxnSpPr>
            <p:cNvPr id="250" name="Straight Arrow Connector 249">
              <a:extLst>
                <a:ext uri="{FF2B5EF4-FFF2-40B4-BE49-F238E27FC236}">
                  <a16:creationId xmlns:a16="http://schemas.microsoft.com/office/drawing/2014/main" id="{79D3A4CD-F0DB-4FC0-B39D-6326A4753D4E}"/>
                </a:ext>
              </a:extLst>
            </p:cNvPr>
            <p:cNvCxnSpPr>
              <a:cxnSpLocks/>
              <a:stCxn id="247" idx="6"/>
              <a:endCxn id="244" idx="2"/>
            </p:cNvCxnSpPr>
            <p:nvPr/>
          </p:nvCxnSpPr>
          <p:spPr>
            <a:xfrm>
              <a:off x="2772266" y="3767580"/>
              <a:ext cx="708581" cy="861767"/>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51" name="Straight Arrow Connector 250">
              <a:extLst>
                <a:ext uri="{FF2B5EF4-FFF2-40B4-BE49-F238E27FC236}">
                  <a16:creationId xmlns:a16="http://schemas.microsoft.com/office/drawing/2014/main" id="{338A707C-7346-453A-9958-3FDE0B2F1E6A}"/>
                </a:ext>
              </a:extLst>
            </p:cNvPr>
            <p:cNvCxnSpPr>
              <a:cxnSpLocks/>
              <a:stCxn id="247" idx="6"/>
              <a:endCxn id="245" idx="2"/>
            </p:cNvCxnSpPr>
            <p:nvPr/>
          </p:nvCxnSpPr>
          <p:spPr>
            <a:xfrm>
              <a:off x="2772266" y="3767580"/>
              <a:ext cx="708580" cy="172353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53" name="Straight Arrow Connector 252">
              <a:extLst>
                <a:ext uri="{FF2B5EF4-FFF2-40B4-BE49-F238E27FC236}">
                  <a16:creationId xmlns:a16="http://schemas.microsoft.com/office/drawing/2014/main" id="{4CDD298F-C783-4024-9372-D0E550F395C2}"/>
                </a:ext>
              </a:extLst>
            </p:cNvPr>
            <p:cNvCxnSpPr>
              <a:cxnSpLocks/>
              <a:stCxn id="239" idx="6"/>
            </p:cNvCxnSpPr>
            <p:nvPr/>
          </p:nvCxnSpPr>
          <p:spPr>
            <a:xfrm>
              <a:off x="4653859" y="2044046"/>
              <a:ext cx="614153" cy="1677578"/>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54" name="Straight Arrow Connector 253">
              <a:extLst>
                <a:ext uri="{FF2B5EF4-FFF2-40B4-BE49-F238E27FC236}">
                  <a16:creationId xmlns:a16="http://schemas.microsoft.com/office/drawing/2014/main" id="{C84C9E33-D7E0-4AC3-825C-6B3E7DBE4B30}"/>
                </a:ext>
              </a:extLst>
            </p:cNvPr>
            <p:cNvCxnSpPr>
              <a:cxnSpLocks/>
              <a:stCxn id="240" idx="6"/>
            </p:cNvCxnSpPr>
            <p:nvPr/>
          </p:nvCxnSpPr>
          <p:spPr>
            <a:xfrm>
              <a:off x="4663659" y="2901374"/>
              <a:ext cx="604353" cy="82025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a:extLst>
                <a:ext uri="{FF2B5EF4-FFF2-40B4-BE49-F238E27FC236}">
                  <a16:creationId xmlns:a16="http://schemas.microsoft.com/office/drawing/2014/main" id="{267CCFF5-47DC-4584-BFE8-835C69ED007E}"/>
                </a:ext>
              </a:extLst>
            </p:cNvPr>
            <p:cNvCxnSpPr>
              <a:cxnSpLocks/>
              <a:stCxn id="244" idx="6"/>
            </p:cNvCxnSpPr>
            <p:nvPr/>
          </p:nvCxnSpPr>
          <p:spPr>
            <a:xfrm flipV="1">
              <a:off x="4647914" y="3721624"/>
              <a:ext cx="620098" cy="907723"/>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a:extLst>
                <a:ext uri="{FF2B5EF4-FFF2-40B4-BE49-F238E27FC236}">
                  <a16:creationId xmlns:a16="http://schemas.microsoft.com/office/drawing/2014/main" id="{5072C64F-3FDC-4800-81FC-3AB26E493D47}"/>
                </a:ext>
              </a:extLst>
            </p:cNvPr>
            <p:cNvCxnSpPr>
              <a:cxnSpLocks/>
              <a:stCxn id="245" idx="6"/>
            </p:cNvCxnSpPr>
            <p:nvPr/>
          </p:nvCxnSpPr>
          <p:spPr>
            <a:xfrm flipV="1">
              <a:off x="4762134" y="3721624"/>
              <a:ext cx="505878" cy="176949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7" name="Oval 256">
                  <a:extLst>
                    <a:ext uri="{FF2B5EF4-FFF2-40B4-BE49-F238E27FC236}">
                      <a16:creationId xmlns:a16="http://schemas.microsoft.com/office/drawing/2014/main" id="{234ECC8E-CAE7-4AE7-8AAB-0A78FB43EF06}"/>
                    </a:ext>
                  </a:extLst>
                </p:cNvPr>
                <p:cNvSpPr/>
                <p:nvPr/>
              </p:nvSpPr>
              <p:spPr>
                <a:xfrm>
                  <a:off x="5301156" y="3342588"/>
                  <a:ext cx="827988" cy="769856"/>
                </a:xfrm>
                <a:prstGeom prst="ellipse">
                  <a:avLst/>
                </a:prstGeom>
                <a:no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cs typeface="Times New Roman" panose="02020603050405020304" pitchFamily="18" charset="0"/>
                          </a:rPr>
                          <m:t>𝑦</m:t>
                        </m:r>
                        <m:r>
                          <a:rPr lang="en-US" altLang="zh-CN" sz="2000" b="0" i="1" smtClean="0">
                            <a:solidFill>
                              <a:schemeClr val="bg1"/>
                            </a:solidFill>
                            <a:latin typeface="Cambria Math" panose="02040503050406030204" pitchFamily="18" charset="0"/>
                            <a:cs typeface="Times New Roman" panose="02020603050405020304" pitchFamily="18" charset="0"/>
                          </a:rPr>
                          <m:t>(</m:t>
                        </m:r>
                        <m:r>
                          <a:rPr lang="en-US" altLang="zh-CN" sz="2000" b="0" i="1" smtClean="0">
                            <a:solidFill>
                              <a:schemeClr val="bg1"/>
                            </a:solidFill>
                            <a:latin typeface="Cambria Math" panose="02040503050406030204" pitchFamily="18" charset="0"/>
                            <a:cs typeface="Times New Roman" panose="02020603050405020304" pitchFamily="18" charset="0"/>
                          </a:rPr>
                          <m:t>𝑡</m:t>
                        </m:r>
                        <m:r>
                          <a:rPr lang="en-US" altLang="zh-CN" sz="2000" b="0" i="1" smtClean="0">
                            <a:solidFill>
                              <a:schemeClr val="bg1"/>
                            </a:solidFill>
                            <a:latin typeface="Cambria Math" panose="02040503050406030204" pitchFamily="18" charset="0"/>
                            <a:cs typeface="Times New Roman" panose="02020603050405020304" pitchFamily="18" charset="0"/>
                          </a:rPr>
                          <m:t>)</m:t>
                        </m:r>
                      </m:oMath>
                    </m:oMathPara>
                  </a14:m>
                  <a:endParaRPr lang="zh-CN" altLang="en-US"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57" name="Oval 256">
                  <a:extLst>
                    <a:ext uri="{FF2B5EF4-FFF2-40B4-BE49-F238E27FC236}">
                      <a16:creationId xmlns:a16="http://schemas.microsoft.com/office/drawing/2014/main" id="{234ECC8E-CAE7-4AE7-8AAB-0A78FB43EF06}"/>
                    </a:ext>
                  </a:extLst>
                </p:cNvPr>
                <p:cNvSpPr>
                  <a:spLocks noRot="1" noChangeAspect="1" noMove="1" noResize="1" noEditPoints="1" noAdjustHandles="1" noChangeArrowheads="1" noChangeShapeType="1" noTextEdit="1"/>
                </p:cNvSpPr>
                <p:nvPr/>
              </p:nvSpPr>
              <p:spPr>
                <a:xfrm>
                  <a:off x="5301156" y="3342588"/>
                  <a:ext cx="827988" cy="769856"/>
                </a:xfrm>
                <a:prstGeom prst="ellipse">
                  <a:avLst/>
                </a:prstGeom>
                <a:blipFill>
                  <a:blip r:embed="rId27"/>
                  <a:stretch>
                    <a:fillRect/>
                  </a:stretch>
                </a:blipFill>
                <a:ln>
                  <a:solidFill>
                    <a:schemeClr val="bg1">
                      <a:lumMod val="95000"/>
                    </a:schemeClr>
                  </a:solidFill>
                </a:ln>
              </p:spPr>
              <p:txBody>
                <a:bodyPr/>
                <a:lstStyle/>
                <a:p>
                  <a:r>
                    <a:rPr lang="en-AU">
                      <a:noFill/>
                    </a:rPr>
                    <a:t> </a:t>
                  </a:r>
                </a:p>
              </p:txBody>
            </p:sp>
          </mc:Fallback>
        </mc:AlternateContent>
        <p:sp>
          <p:nvSpPr>
            <p:cNvPr id="260" name="TextBox 259">
              <a:extLst>
                <a:ext uri="{FF2B5EF4-FFF2-40B4-BE49-F238E27FC236}">
                  <a16:creationId xmlns:a16="http://schemas.microsoft.com/office/drawing/2014/main" id="{C32162E1-3E57-4298-A494-5FF0B9AA0F06}"/>
                </a:ext>
              </a:extLst>
            </p:cNvPr>
            <p:cNvSpPr txBox="1"/>
            <p:nvPr/>
          </p:nvSpPr>
          <p:spPr>
            <a:xfrm>
              <a:off x="5227586" y="1272619"/>
              <a:ext cx="1084083" cy="382674"/>
            </a:xfrm>
            <a:prstGeom prst="rect">
              <a:avLst/>
            </a:prstGeom>
            <a:noFill/>
          </p:spPr>
          <p:txBody>
            <a:bodyPr wrap="square" rtlCol="0">
              <a:spAutoFit/>
            </a:bodyPr>
            <a:lstStyle/>
            <a:p>
              <a:r>
                <a:rPr lang="en-US" altLang="zh-CN" sz="2000" dirty="0">
                  <a:solidFill>
                    <a:schemeClr val="bg1"/>
                  </a:solidFill>
                  <a:latin typeface="+mn-lt"/>
                  <a:cs typeface="Times New Roman" panose="02020603050405020304" pitchFamily="18" charset="0"/>
                </a:rPr>
                <a:t>Output</a:t>
              </a:r>
              <a:r>
                <a:rPr lang="en-US" altLang="zh-CN" sz="2000" dirty="0">
                  <a:latin typeface="+mn-lt"/>
                  <a:cs typeface="Times New Roman" panose="02020603050405020304" pitchFamily="18" charset="0"/>
                </a:rPr>
                <a:t> </a:t>
              </a:r>
              <a:r>
                <a:rPr lang="en-US" altLang="zh-CN" sz="2000" dirty="0">
                  <a:solidFill>
                    <a:schemeClr val="bg1"/>
                  </a:solidFill>
                  <a:latin typeface="+mn-lt"/>
                  <a:cs typeface="Times New Roman" panose="02020603050405020304" pitchFamily="18" charset="0"/>
                </a:rPr>
                <a:t>Layer</a:t>
              </a:r>
              <a:endParaRPr lang="zh-CN" altLang="en-US" sz="2000" dirty="0">
                <a:solidFill>
                  <a:schemeClr val="bg1"/>
                </a:solidFill>
                <a:latin typeface="+mn-lt"/>
                <a:cs typeface="Times New Roman" panose="02020603050405020304" pitchFamily="18" charset="0"/>
              </a:endParaRPr>
            </a:p>
          </p:txBody>
        </p:sp>
        <p:sp>
          <p:nvSpPr>
            <p:cNvPr id="261" name="TextBox 260">
              <a:extLst>
                <a:ext uri="{FF2B5EF4-FFF2-40B4-BE49-F238E27FC236}">
                  <a16:creationId xmlns:a16="http://schemas.microsoft.com/office/drawing/2014/main" id="{490C7B25-545D-4083-AE5C-895A15B8AC59}"/>
                </a:ext>
              </a:extLst>
            </p:cNvPr>
            <p:cNvSpPr txBox="1"/>
            <p:nvPr/>
          </p:nvSpPr>
          <p:spPr>
            <a:xfrm>
              <a:off x="3540873" y="1269716"/>
              <a:ext cx="1084083" cy="382674"/>
            </a:xfrm>
            <a:prstGeom prst="rect">
              <a:avLst/>
            </a:prstGeom>
            <a:noFill/>
          </p:spPr>
          <p:txBody>
            <a:bodyPr wrap="square" rtlCol="0">
              <a:spAutoFit/>
            </a:bodyPr>
            <a:lstStyle/>
            <a:p>
              <a:r>
                <a:rPr lang="en-US" altLang="zh-CN" sz="2000" dirty="0">
                  <a:solidFill>
                    <a:schemeClr val="accent2"/>
                  </a:solidFill>
                  <a:latin typeface="+mn-lt"/>
                  <a:cs typeface="Times New Roman" panose="02020603050405020304" pitchFamily="18" charset="0"/>
                </a:rPr>
                <a:t>Hidden Layer</a:t>
              </a:r>
              <a:endParaRPr lang="zh-CN" altLang="en-US" sz="2000" dirty="0">
                <a:solidFill>
                  <a:schemeClr val="accent2"/>
                </a:solidFill>
                <a:latin typeface="+mn-lt"/>
                <a:cs typeface="Times New Roman" panose="02020603050405020304" pitchFamily="18" charset="0"/>
              </a:endParaRPr>
            </a:p>
          </p:txBody>
        </p:sp>
        <p:sp>
          <p:nvSpPr>
            <p:cNvPr id="262" name="TextBox 261">
              <a:extLst>
                <a:ext uri="{FF2B5EF4-FFF2-40B4-BE49-F238E27FC236}">
                  <a16:creationId xmlns:a16="http://schemas.microsoft.com/office/drawing/2014/main" id="{19E0FA8F-3254-445F-8611-9E6B58372FF7}"/>
                </a:ext>
              </a:extLst>
            </p:cNvPr>
            <p:cNvSpPr txBox="1"/>
            <p:nvPr/>
          </p:nvSpPr>
          <p:spPr>
            <a:xfrm>
              <a:off x="2020425" y="1284402"/>
              <a:ext cx="1084083" cy="382674"/>
            </a:xfrm>
            <a:prstGeom prst="rect">
              <a:avLst/>
            </a:prstGeom>
            <a:noFill/>
            <a:ln>
              <a:noFill/>
            </a:ln>
          </p:spPr>
          <p:txBody>
            <a:bodyPr wrap="square" rtlCol="0">
              <a:spAutoFit/>
            </a:bodyPr>
            <a:lstStyle/>
            <a:p>
              <a:r>
                <a:rPr lang="en-US" altLang="zh-CN" sz="2000" dirty="0">
                  <a:solidFill>
                    <a:srgbClr val="FF0000"/>
                  </a:solidFill>
                  <a:latin typeface="+mn-lt"/>
                  <a:cs typeface="Times New Roman" panose="02020603050405020304" pitchFamily="18" charset="0"/>
                </a:rPr>
                <a:t>Input Layer</a:t>
              </a:r>
              <a:endParaRPr lang="zh-CN" altLang="en-US" sz="2000" dirty="0">
                <a:solidFill>
                  <a:srgbClr val="FF0000"/>
                </a:solidFill>
                <a:latin typeface="+mn-lt"/>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63" name="TextBox 262">
                  <a:extLst>
                    <a:ext uri="{FF2B5EF4-FFF2-40B4-BE49-F238E27FC236}">
                      <a16:creationId xmlns:a16="http://schemas.microsoft.com/office/drawing/2014/main" id="{F725B7D6-E0D0-4DD4-AED5-F3BEE39E9BE6}"/>
                    </a:ext>
                  </a:extLst>
                </p:cNvPr>
                <p:cNvSpPr txBox="1"/>
                <p:nvPr/>
              </p:nvSpPr>
              <p:spPr>
                <a:xfrm>
                  <a:off x="4897826" y="2405303"/>
                  <a:ext cx="351933" cy="3826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dirty="0" smtClean="0">
                                <a:solidFill>
                                  <a:schemeClr val="bg1"/>
                                </a:solidFill>
                                <a:latin typeface="Cambria Math" panose="02040503050406030204" pitchFamily="18" charset="0"/>
                                <a:cs typeface="Times New Roman" panose="02020603050405020304" pitchFamily="18" charset="0"/>
                              </a:rPr>
                            </m:ctrlPr>
                          </m:sSubPr>
                          <m:e>
                            <m:r>
                              <a:rPr lang="zh-CN" altLang="en-US" sz="2000" i="1" dirty="0" smtClean="0">
                                <a:solidFill>
                                  <a:schemeClr val="bg1"/>
                                </a:solidFill>
                                <a:latin typeface="Cambria Math" panose="02040503050406030204" pitchFamily="18" charset="0"/>
                                <a:cs typeface="Times New Roman" panose="02020603050405020304" pitchFamily="18" charset="0"/>
                              </a:rPr>
                              <m:t>𝜃</m:t>
                            </m:r>
                          </m:e>
                          <m:sub>
                            <m:r>
                              <a:rPr lang="en-US" altLang="zh-CN" sz="2000" b="0" i="1" dirty="0" smtClean="0">
                                <a:solidFill>
                                  <a:schemeClr val="bg1"/>
                                </a:solidFill>
                                <a:latin typeface="Cambria Math" panose="02040503050406030204" pitchFamily="18" charset="0"/>
                                <a:cs typeface="Times New Roman" panose="02020603050405020304" pitchFamily="18" charset="0"/>
                              </a:rPr>
                              <m:t>1</m:t>
                            </m:r>
                          </m:sub>
                        </m:sSub>
                      </m:oMath>
                    </m:oMathPara>
                  </a14:m>
                  <a:endParaRPr lang="zh-CN" altLang="en-US" sz="2000" i="1" dirty="0">
                    <a:latin typeface="Times New Roman" panose="02020603050405020304" pitchFamily="18" charset="0"/>
                    <a:cs typeface="Times New Roman" panose="02020603050405020304" pitchFamily="18" charset="0"/>
                  </a:endParaRPr>
                </a:p>
              </p:txBody>
            </p:sp>
          </mc:Choice>
          <mc:Fallback xmlns="">
            <p:sp>
              <p:nvSpPr>
                <p:cNvPr id="263" name="TextBox 262">
                  <a:extLst>
                    <a:ext uri="{FF2B5EF4-FFF2-40B4-BE49-F238E27FC236}">
                      <a16:creationId xmlns:a16="http://schemas.microsoft.com/office/drawing/2014/main" id="{F725B7D6-E0D0-4DD4-AED5-F3BEE39E9BE6}"/>
                    </a:ext>
                  </a:extLst>
                </p:cNvPr>
                <p:cNvSpPr txBox="1">
                  <a:spLocks noRot="1" noChangeAspect="1" noMove="1" noResize="1" noEditPoints="1" noAdjustHandles="1" noChangeArrowheads="1" noChangeShapeType="1" noTextEdit="1"/>
                </p:cNvSpPr>
                <p:nvPr/>
              </p:nvSpPr>
              <p:spPr>
                <a:xfrm>
                  <a:off x="4897826" y="2405303"/>
                  <a:ext cx="351933" cy="382674"/>
                </a:xfrm>
                <a:prstGeom prst="rect">
                  <a:avLst/>
                </a:prstGeom>
                <a:blipFill>
                  <a:blip r:embed="rId7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4" name="TextBox 263">
                  <a:extLst>
                    <a:ext uri="{FF2B5EF4-FFF2-40B4-BE49-F238E27FC236}">
                      <a16:creationId xmlns:a16="http://schemas.microsoft.com/office/drawing/2014/main" id="{9A02A017-0145-408B-ABC1-706675D6164E}"/>
                    </a:ext>
                  </a:extLst>
                </p:cNvPr>
                <p:cNvSpPr txBox="1"/>
                <p:nvPr/>
              </p:nvSpPr>
              <p:spPr>
                <a:xfrm>
                  <a:off x="4849158" y="3459483"/>
                  <a:ext cx="351933" cy="3826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dirty="0" smtClean="0">
                                <a:solidFill>
                                  <a:schemeClr val="bg1"/>
                                </a:solidFill>
                                <a:latin typeface="Cambria Math" panose="02040503050406030204" pitchFamily="18" charset="0"/>
                                <a:cs typeface="Times New Roman" panose="02020603050405020304" pitchFamily="18" charset="0"/>
                              </a:rPr>
                            </m:ctrlPr>
                          </m:sSubPr>
                          <m:e>
                            <m:r>
                              <a:rPr lang="zh-CN" altLang="en-US" sz="2000" i="1" dirty="0" smtClean="0">
                                <a:solidFill>
                                  <a:schemeClr val="bg1"/>
                                </a:solidFill>
                                <a:latin typeface="Cambria Math" panose="02040503050406030204" pitchFamily="18" charset="0"/>
                                <a:cs typeface="Times New Roman" panose="02020603050405020304" pitchFamily="18" charset="0"/>
                              </a:rPr>
                              <m:t>𝜃</m:t>
                            </m:r>
                          </m:e>
                          <m:sub>
                            <m:r>
                              <a:rPr lang="en-US" altLang="zh-CN" sz="2000" b="0" i="1" dirty="0" smtClean="0">
                                <a:solidFill>
                                  <a:schemeClr val="bg1"/>
                                </a:solidFill>
                                <a:latin typeface="Cambria Math" panose="02040503050406030204" pitchFamily="18" charset="0"/>
                                <a:cs typeface="Times New Roman" panose="02020603050405020304" pitchFamily="18" charset="0"/>
                              </a:rPr>
                              <m:t>2</m:t>
                            </m:r>
                          </m:sub>
                        </m:sSub>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264" name="TextBox 263">
                  <a:extLst>
                    <a:ext uri="{FF2B5EF4-FFF2-40B4-BE49-F238E27FC236}">
                      <a16:creationId xmlns:a16="http://schemas.microsoft.com/office/drawing/2014/main" id="{9A02A017-0145-408B-ABC1-706675D6164E}"/>
                    </a:ext>
                  </a:extLst>
                </p:cNvPr>
                <p:cNvSpPr txBox="1">
                  <a:spLocks noRot="1" noChangeAspect="1" noMove="1" noResize="1" noEditPoints="1" noAdjustHandles="1" noChangeArrowheads="1" noChangeShapeType="1" noTextEdit="1"/>
                </p:cNvSpPr>
                <p:nvPr/>
              </p:nvSpPr>
              <p:spPr>
                <a:xfrm>
                  <a:off x="4849158" y="3459483"/>
                  <a:ext cx="351933" cy="382674"/>
                </a:xfrm>
                <a:prstGeom prst="rect">
                  <a:avLst/>
                </a:prstGeom>
                <a:blipFill>
                  <a:blip r:embed="rId71"/>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5" name="TextBox 264">
                  <a:extLst>
                    <a:ext uri="{FF2B5EF4-FFF2-40B4-BE49-F238E27FC236}">
                      <a16:creationId xmlns:a16="http://schemas.microsoft.com/office/drawing/2014/main" id="{8BF1D965-9441-40E1-98E3-8347001AD8A6}"/>
                    </a:ext>
                  </a:extLst>
                </p:cNvPr>
                <p:cNvSpPr txBox="1"/>
                <p:nvPr/>
              </p:nvSpPr>
              <p:spPr>
                <a:xfrm>
                  <a:off x="4763280" y="4288952"/>
                  <a:ext cx="351933" cy="3826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dirty="0" smtClean="0">
                                <a:solidFill>
                                  <a:schemeClr val="bg1"/>
                                </a:solidFill>
                                <a:latin typeface="Cambria Math" panose="02040503050406030204" pitchFamily="18" charset="0"/>
                                <a:cs typeface="Times New Roman" panose="02020603050405020304" pitchFamily="18" charset="0"/>
                              </a:rPr>
                            </m:ctrlPr>
                          </m:sSubPr>
                          <m:e>
                            <m:r>
                              <a:rPr lang="zh-CN" altLang="en-US" sz="2000" i="1" dirty="0" smtClean="0">
                                <a:solidFill>
                                  <a:schemeClr val="bg1"/>
                                </a:solidFill>
                                <a:latin typeface="Cambria Math" panose="02040503050406030204" pitchFamily="18" charset="0"/>
                                <a:cs typeface="Times New Roman" panose="02020603050405020304" pitchFamily="18" charset="0"/>
                              </a:rPr>
                              <m:t>𝜃</m:t>
                            </m:r>
                          </m:e>
                          <m:sub>
                            <m:r>
                              <a:rPr lang="en-US" altLang="zh-CN" sz="2000" b="0" i="1" dirty="0" smtClean="0">
                                <a:solidFill>
                                  <a:schemeClr val="bg1"/>
                                </a:solidFill>
                                <a:latin typeface="Cambria Math" panose="02040503050406030204" pitchFamily="18" charset="0"/>
                                <a:cs typeface="Times New Roman" panose="02020603050405020304" pitchFamily="18" charset="0"/>
                              </a:rPr>
                              <m:t>𝑖</m:t>
                            </m:r>
                          </m:sub>
                        </m:sSub>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265" name="TextBox 264">
                  <a:extLst>
                    <a:ext uri="{FF2B5EF4-FFF2-40B4-BE49-F238E27FC236}">
                      <a16:creationId xmlns:a16="http://schemas.microsoft.com/office/drawing/2014/main" id="{8BF1D965-9441-40E1-98E3-8347001AD8A6}"/>
                    </a:ext>
                  </a:extLst>
                </p:cNvPr>
                <p:cNvSpPr txBox="1">
                  <a:spLocks noRot="1" noChangeAspect="1" noMove="1" noResize="1" noEditPoints="1" noAdjustHandles="1" noChangeArrowheads="1" noChangeShapeType="1" noTextEdit="1"/>
                </p:cNvSpPr>
                <p:nvPr/>
              </p:nvSpPr>
              <p:spPr>
                <a:xfrm>
                  <a:off x="4763280" y="4288952"/>
                  <a:ext cx="351933" cy="382674"/>
                </a:xfrm>
                <a:prstGeom prst="rect">
                  <a:avLst/>
                </a:prstGeom>
                <a:blipFill>
                  <a:blip r:embed="rId72"/>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6" name="TextBox 265">
                  <a:extLst>
                    <a:ext uri="{FF2B5EF4-FFF2-40B4-BE49-F238E27FC236}">
                      <a16:creationId xmlns:a16="http://schemas.microsoft.com/office/drawing/2014/main" id="{3A24B8F5-042B-410F-9CCE-C60842D09C7A}"/>
                    </a:ext>
                  </a:extLst>
                </p:cNvPr>
                <p:cNvSpPr txBox="1"/>
                <p:nvPr/>
              </p:nvSpPr>
              <p:spPr>
                <a:xfrm>
                  <a:off x="4838648" y="5174271"/>
                  <a:ext cx="351933" cy="3826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dirty="0" smtClean="0">
                                <a:solidFill>
                                  <a:schemeClr val="bg1"/>
                                </a:solidFill>
                                <a:latin typeface="Cambria Math" panose="02040503050406030204" pitchFamily="18" charset="0"/>
                                <a:cs typeface="Times New Roman" panose="02020603050405020304" pitchFamily="18" charset="0"/>
                              </a:rPr>
                            </m:ctrlPr>
                          </m:sSubPr>
                          <m:e>
                            <m:r>
                              <a:rPr lang="zh-CN" altLang="en-US" sz="2000" i="1" dirty="0" smtClean="0">
                                <a:solidFill>
                                  <a:schemeClr val="bg1"/>
                                </a:solidFill>
                                <a:latin typeface="Cambria Math" panose="02040503050406030204" pitchFamily="18" charset="0"/>
                                <a:cs typeface="Times New Roman" panose="02020603050405020304" pitchFamily="18" charset="0"/>
                              </a:rPr>
                              <m:t>𝜃</m:t>
                            </m:r>
                          </m:e>
                          <m:sub>
                            <m:r>
                              <a:rPr lang="en-US" altLang="zh-CN" sz="2000" b="0" i="1" dirty="0" smtClean="0">
                                <a:solidFill>
                                  <a:schemeClr val="bg1"/>
                                </a:solidFill>
                                <a:latin typeface="Cambria Math" panose="02040503050406030204" pitchFamily="18" charset="0"/>
                                <a:cs typeface="Times New Roman" panose="02020603050405020304" pitchFamily="18" charset="0"/>
                              </a:rPr>
                              <m:t>𝑁</m:t>
                            </m:r>
                          </m:sub>
                        </m:sSub>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266" name="TextBox 265">
                  <a:extLst>
                    <a:ext uri="{FF2B5EF4-FFF2-40B4-BE49-F238E27FC236}">
                      <a16:creationId xmlns:a16="http://schemas.microsoft.com/office/drawing/2014/main" id="{3A24B8F5-042B-410F-9CCE-C60842D09C7A}"/>
                    </a:ext>
                  </a:extLst>
                </p:cNvPr>
                <p:cNvSpPr txBox="1">
                  <a:spLocks noRot="1" noChangeAspect="1" noMove="1" noResize="1" noEditPoints="1" noAdjustHandles="1" noChangeArrowheads="1" noChangeShapeType="1" noTextEdit="1"/>
                </p:cNvSpPr>
                <p:nvPr/>
              </p:nvSpPr>
              <p:spPr>
                <a:xfrm>
                  <a:off x="4838648" y="5174271"/>
                  <a:ext cx="351933" cy="382674"/>
                </a:xfrm>
                <a:prstGeom prst="rect">
                  <a:avLst/>
                </a:prstGeom>
                <a:blipFill>
                  <a:blip r:embed="rId73"/>
                  <a:stretch>
                    <a:fillRect b="-1515"/>
                  </a:stretch>
                </a:blipFill>
              </p:spPr>
              <p:txBody>
                <a:bodyPr/>
                <a:lstStyle/>
                <a:p>
                  <a:r>
                    <a:rPr lang="zh-CN" altLang="en-US">
                      <a:noFill/>
                    </a:rPr>
                    <a:t> </a:t>
                  </a:r>
                </a:p>
              </p:txBody>
            </p:sp>
          </mc:Fallback>
        </mc:AlternateContent>
      </p:grpSp>
      <p:grpSp>
        <p:nvGrpSpPr>
          <p:cNvPr id="268" name="Group 267"/>
          <p:cNvGrpSpPr/>
          <p:nvPr/>
        </p:nvGrpSpPr>
        <p:grpSpPr>
          <a:xfrm>
            <a:off x="29032200" y="7605183"/>
            <a:ext cx="3677963" cy="4082462"/>
            <a:chOff x="1463040" y="467359"/>
            <a:chExt cx="5547360" cy="7462360"/>
          </a:xfrm>
        </p:grpSpPr>
        <p:sp>
          <p:nvSpPr>
            <p:cNvPr id="270" name="Oval 269"/>
            <p:cNvSpPr/>
            <p:nvPr/>
          </p:nvSpPr>
          <p:spPr>
            <a:xfrm>
              <a:off x="3589572" y="1841169"/>
              <a:ext cx="318052" cy="331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1" name="Oval 270"/>
            <p:cNvSpPr/>
            <p:nvPr/>
          </p:nvSpPr>
          <p:spPr>
            <a:xfrm>
              <a:off x="2352261" y="1272209"/>
              <a:ext cx="318052" cy="331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72" name="Straight Connector 271"/>
            <p:cNvCxnSpPr>
              <a:stCxn id="271" idx="6"/>
              <a:endCxn id="270" idx="1"/>
            </p:cNvCxnSpPr>
            <p:nvPr/>
          </p:nvCxnSpPr>
          <p:spPr>
            <a:xfrm>
              <a:off x="2670313" y="1437861"/>
              <a:ext cx="965837" cy="45182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3" name="Oval 272"/>
            <p:cNvSpPr/>
            <p:nvPr/>
          </p:nvSpPr>
          <p:spPr>
            <a:xfrm>
              <a:off x="5123732" y="2704769"/>
              <a:ext cx="318052" cy="33130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5" name="Oval 274"/>
            <p:cNvSpPr/>
            <p:nvPr/>
          </p:nvSpPr>
          <p:spPr>
            <a:xfrm>
              <a:off x="2600961" y="680719"/>
              <a:ext cx="2407816" cy="2326641"/>
            </a:xfrm>
            <a:prstGeom prst="ellipse">
              <a:avLst/>
            </a:prstGeom>
            <a:no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sp>
          <p:nvSpPr>
            <p:cNvPr id="279" name="Oval 278"/>
            <p:cNvSpPr/>
            <p:nvPr/>
          </p:nvSpPr>
          <p:spPr>
            <a:xfrm>
              <a:off x="1463040" y="467359"/>
              <a:ext cx="2214880" cy="2237409"/>
            </a:xfrm>
            <a:prstGeom prst="ellipse">
              <a:avLst/>
            </a:prstGeom>
            <a:no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303" name="Oval 302"/>
            <p:cNvSpPr/>
            <p:nvPr/>
          </p:nvSpPr>
          <p:spPr>
            <a:xfrm>
              <a:off x="3677920" y="1298713"/>
              <a:ext cx="3332480" cy="313104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04" name="Straight Arrow Connector 303"/>
            <p:cNvCxnSpPr>
              <a:stCxn id="273" idx="5"/>
              <a:endCxn id="303" idx="5"/>
            </p:cNvCxnSpPr>
            <p:nvPr/>
          </p:nvCxnSpPr>
          <p:spPr>
            <a:xfrm>
              <a:off x="5395206" y="2987555"/>
              <a:ext cx="1127164" cy="983674"/>
            </a:xfrm>
            <a:prstGeom prst="straightConnector1">
              <a:avLst/>
            </a:prstGeom>
            <a:ln w="3175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a:stCxn id="271" idx="2"/>
              <a:endCxn id="279" idx="2"/>
            </p:cNvCxnSpPr>
            <p:nvPr/>
          </p:nvCxnSpPr>
          <p:spPr>
            <a:xfrm flipH="1">
              <a:off x="1463040" y="1437861"/>
              <a:ext cx="889221" cy="148203"/>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a:stCxn id="270" idx="7"/>
              <a:endCxn id="275" idx="7"/>
            </p:cNvCxnSpPr>
            <p:nvPr/>
          </p:nvCxnSpPr>
          <p:spPr>
            <a:xfrm flipV="1">
              <a:off x="3861046" y="1021448"/>
              <a:ext cx="795115" cy="868239"/>
            </a:xfrm>
            <a:prstGeom prst="straightConnector1">
              <a:avLst/>
            </a:prstGeom>
            <a:ln w="31750">
              <a:prstDash val="dash"/>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203288" y="642924"/>
              <a:ext cx="716243" cy="506328"/>
            </a:xfrm>
            <a:prstGeom prst="rect">
              <a:avLst/>
            </a:prstGeom>
            <a:noFill/>
          </p:spPr>
          <p:txBody>
            <a:bodyPr wrap="square" rtlCol="0">
              <a:spAutoFit/>
            </a:bodyPr>
            <a:lstStyle/>
            <a:p>
              <a:pPr algn="ctr"/>
              <a:r>
                <a:rPr lang="en-US" sz="1200" i="1" dirty="0">
                  <a:solidFill>
                    <a:schemeClr val="bg1"/>
                  </a:solidFill>
                  <a:latin typeface="Times New Roman" panose="02020603050405020304" pitchFamily="18" charset="0"/>
                  <a:cs typeface="Times New Roman" panose="02020603050405020304" pitchFamily="18" charset="0"/>
                </a:rPr>
                <a:t>S</a:t>
              </a:r>
              <a:r>
                <a:rPr lang="en-US" sz="1200" dirty="0">
                  <a:solidFill>
                    <a:schemeClr val="bg1"/>
                  </a:solidFill>
                  <a:latin typeface="Times New Roman" panose="02020603050405020304" pitchFamily="18" charset="0"/>
                  <a:cs typeface="Times New Roman" panose="02020603050405020304" pitchFamily="18" charset="0"/>
                </a:rPr>
                <a:t>3</a:t>
              </a:r>
              <a:endParaRPr lang="en-AU" sz="1200" dirty="0">
                <a:solidFill>
                  <a:schemeClr val="bg1"/>
                </a:solidFill>
                <a:latin typeface="Times New Roman" panose="02020603050405020304" pitchFamily="18" charset="0"/>
                <a:cs typeface="Times New Roman" panose="02020603050405020304" pitchFamily="18" charset="0"/>
              </a:endParaRPr>
            </a:p>
          </p:txBody>
        </p:sp>
        <p:sp>
          <p:nvSpPr>
            <p:cNvPr id="348" name="TextBox 347"/>
            <p:cNvSpPr txBox="1"/>
            <p:nvPr/>
          </p:nvSpPr>
          <p:spPr>
            <a:xfrm>
              <a:off x="3868993" y="1891607"/>
              <a:ext cx="887211" cy="506328"/>
            </a:xfrm>
            <a:prstGeom prst="rect">
              <a:avLst/>
            </a:prstGeom>
            <a:noFill/>
          </p:spPr>
          <p:txBody>
            <a:bodyPr wrap="square" rtlCol="0">
              <a:spAutoFit/>
            </a:bodyPr>
            <a:lstStyle/>
            <a:p>
              <a:pPr algn="ctr"/>
              <a:r>
                <a:rPr lang="en-US" sz="1200" i="1" dirty="0">
                  <a:solidFill>
                    <a:schemeClr val="bg1"/>
                  </a:solidFill>
                  <a:latin typeface="Times New Roman" panose="02020603050405020304" pitchFamily="18" charset="0"/>
                  <a:cs typeface="Times New Roman" panose="02020603050405020304" pitchFamily="18" charset="0"/>
                </a:rPr>
                <a:t>S</a:t>
              </a:r>
              <a:r>
                <a:rPr lang="en-US" sz="1200" dirty="0">
                  <a:solidFill>
                    <a:schemeClr val="bg1"/>
                  </a:solidFill>
                  <a:latin typeface="Times New Roman" panose="02020603050405020304" pitchFamily="18" charset="0"/>
                  <a:cs typeface="Times New Roman" panose="02020603050405020304" pitchFamily="18" charset="0"/>
                </a:rPr>
                <a:t>2</a:t>
              </a:r>
              <a:endParaRPr lang="en-AU" sz="1200" dirty="0">
                <a:solidFill>
                  <a:schemeClr val="bg1"/>
                </a:solidFill>
                <a:latin typeface="Times New Roman" panose="02020603050405020304" pitchFamily="18" charset="0"/>
                <a:cs typeface="Times New Roman" panose="02020603050405020304" pitchFamily="18" charset="0"/>
              </a:endParaRPr>
            </a:p>
          </p:txBody>
        </p:sp>
        <p:sp>
          <p:nvSpPr>
            <p:cNvPr id="349" name="TextBox 348"/>
            <p:cNvSpPr txBox="1"/>
            <p:nvPr/>
          </p:nvSpPr>
          <p:spPr>
            <a:xfrm>
              <a:off x="5139588" y="2074383"/>
              <a:ext cx="580001" cy="506328"/>
            </a:xfrm>
            <a:prstGeom prst="rect">
              <a:avLst/>
            </a:prstGeom>
            <a:noFill/>
          </p:spPr>
          <p:txBody>
            <a:bodyPr wrap="square" rtlCol="0">
              <a:spAutoFit/>
            </a:bodyPr>
            <a:lstStyle/>
            <a:p>
              <a:pPr algn="ctr"/>
              <a:r>
                <a:rPr lang="en-US" sz="1200" i="1" dirty="0">
                  <a:solidFill>
                    <a:schemeClr val="bg1"/>
                  </a:solidFill>
                  <a:latin typeface="Times New Roman" panose="02020603050405020304" pitchFamily="18" charset="0"/>
                  <a:cs typeface="Times New Roman" panose="02020603050405020304" pitchFamily="18" charset="0"/>
                </a:rPr>
                <a:t>S</a:t>
              </a:r>
              <a:r>
                <a:rPr lang="en-US" sz="1200" dirty="0">
                  <a:solidFill>
                    <a:schemeClr val="bg1"/>
                  </a:solidFill>
                  <a:latin typeface="Times New Roman" panose="02020603050405020304" pitchFamily="18" charset="0"/>
                  <a:cs typeface="Times New Roman" panose="02020603050405020304" pitchFamily="18" charset="0"/>
                </a:rPr>
                <a:t>1</a:t>
              </a:r>
              <a:endParaRPr lang="en-AU" sz="1200" dirty="0">
                <a:solidFill>
                  <a:schemeClr val="bg1"/>
                </a:solidFill>
                <a:latin typeface="Times New Roman" panose="02020603050405020304" pitchFamily="18" charset="0"/>
                <a:cs typeface="Times New Roman" panose="02020603050405020304" pitchFamily="18" charset="0"/>
              </a:endParaRPr>
            </a:p>
          </p:txBody>
        </p:sp>
        <p:sp>
          <p:nvSpPr>
            <p:cNvPr id="350" name="TextBox 349"/>
            <p:cNvSpPr txBox="1"/>
            <p:nvPr/>
          </p:nvSpPr>
          <p:spPr>
            <a:xfrm>
              <a:off x="3903740" y="922833"/>
              <a:ext cx="597481" cy="506328"/>
            </a:xfrm>
            <a:prstGeom prst="rect">
              <a:avLst/>
            </a:prstGeom>
            <a:noFill/>
          </p:spPr>
          <p:txBody>
            <a:bodyPr wrap="square" rtlCol="0">
              <a:spAutoFit/>
            </a:bodyPr>
            <a:lstStyle/>
            <a:p>
              <a:pPr algn="ctr"/>
              <a:r>
                <a:rPr lang="en-US" sz="1200" i="1" dirty="0">
                  <a:solidFill>
                    <a:schemeClr val="bg1"/>
                  </a:solidFill>
                  <a:latin typeface="Times New Roman" panose="02020603050405020304" pitchFamily="18" charset="0"/>
                  <a:cs typeface="Times New Roman" panose="02020603050405020304" pitchFamily="18" charset="0"/>
                </a:rPr>
                <a:t>T</a:t>
              </a:r>
              <a:r>
                <a:rPr lang="en-US" sz="1200" dirty="0">
                  <a:solidFill>
                    <a:schemeClr val="bg1"/>
                  </a:solidFill>
                  <a:latin typeface="Times New Roman" panose="02020603050405020304" pitchFamily="18" charset="0"/>
                  <a:cs typeface="Times New Roman" panose="02020603050405020304" pitchFamily="18" charset="0"/>
                </a:rPr>
                <a:t>2</a:t>
              </a:r>
              <a:endParaRPr lang="en-AU" sz="1200" dirty="0">
                <a:solidFill>
                  <a:schemeClr val="bg1"/>
                </a:solidFill>
                <a:latin typeface="Times New Roman" panose="02020603050405020304" pitchFamily="18" charset="0"/>
                <a:cs typeface="Times New Roman" panose="02020603050405020304" pitchFamily="18" charset="0"/>
              </a:endParaRPr>
            </a:p>
          </p:txBody>
        </p:sp>
        <p:sp>
          <p:nvSpPr>
            <p:cNvPr id="351" name="TextBox 350"/>
            <p:cNvSpPr txBox="1"/>
            <p:nvPr/>
          </p:nvSpPr>
          <p:spPr>
            <a:xfrm>
              <a:off x="1789467" y="1542558"/>
              <a:ext cx="680684" cy="506328"/>
            </a:xfrm>
            <a:prstGeom prst="rect">
              <a:avLst/>
            </a:prstGeom>
            <a:noFill/>
          </p:spPr>
          <p:txBody>
            <a:bodyPr wrap="square" rtlCol="0">
              <a:spAutoFit/>
            </a:bodyPr>
            <a:lstStyle/>
            <a:p>
              <a:pPr algn="ctr"/>
              <a:r>
                <a:rPr lang="en-US" sz="1200" i="1" dirty="0">
                  <a:solidFill>
                    <a:schemeClr val="bg1"/>
                  </a:solidFill>
                  <a:latin typeface="Times New Roman" panose="02020603050405020304" pitchFamily="18" charset="0"/>
                  <a:cs typeface="Times New Roman" panose="02020603050405020304" pitchFamily="18" charset="0"/>
                </a:rPr>
                <a:t>T</a:t>
              </a:r>
              <a:r>
                <a:rPr lang="en-US" sz="1200" dirty="0">
                  <a:solidFill>
                    <a:schemeClr val="bg1"/>
                  </a:solidFill>
                  <a:latin typeface="Times New Roman" panose="02020603050405020304" pitchFamily="18" charset="0"/>
                  <a:cs typeface="Times New Roman" panose="02020603050405020304" pitchFamily="18" charset="0"/>
                </a:rPr>
                <a:t>3</a:t>
              </a:r>
              <a:endParaRPr lang="en-AU" sz="1200" dirty="0">
                <a:solidFill>
                  <a:schemeClr val="bg1"/>
                </a:solidFill>
                <a:latin typeface="Times New Roman" panose="02020603050405020304" pitchFamily="18" charset="0"/>
                <a:cs typeface="Times New Roman" panose="02020603050405020304" pitchFamily="18" charset="0"/>
              </a:endParaRPr>
            </a:p>
          </p:txBody>
        </p:sp>
        <p:sp>
          <p:nvSpPr>
            <p:cNvPr id="352" name="TextBox 351"/>
            <p:cNvSpPr txBox="1"/>
            <p:nvPr/>
          </p:nvSpPr>
          <p:spPr>
            <a:xfrm>
              <a:off x="5832767" y="2873731"/>
              <a:ext cx="563693" cy="506328"/>
            </a:xfrm>
            <a:prstGeom prst="rect">
              <a:avLst/>
            </a:prstGeom>
            <a:noFill/>
          </p:spPr>
          <p:txBody>
            <a:bodyPr wrap="square" rtlCol="0">
              <a:spAutoFit/>
            </a:bodyPr>
            <a:lstStyle/>
            <a:p>
              <a:pPr algn="ctr"/>
              <a:r>
                <a:rPr lang="en-US" sz="1200" i="1" dirty="0">
                  <a:solidFill>
                    <a:schemeClr val="bg1"/>
                  </a:solidFill>
                  <a:latin typeface="Times New Roman" panose="02020603050405020304" pitchFamily="18" charset="0"/>
                  <a:cs typeface="Times New Roman" panose="02020603050405020304" pitchFamily="18" charset="0"/>
                </a:rPr>
                <a:t>T</a:t>
              </a:r>
              <a:r>
                <a:rPr lang="en-US" sz="1200" dirty="0">
                  <a:solidFill>
                    <a:schemeClr val="bg1"/>
                  </a:solidFill>
                  <a:latin typeface="Times New Roman" panose="02020603050405020304" pitchFamily="18" charset="0"/>
                  <a:cs typeface="Times New Roman" panose="02020603050405020304" pitchFamily="18" charset="0"/>
                </a:rPr>
                <a:t>1</a:t>
              </a:r>
              <a:endParaRPr lang="en-AU" sz="1200" dirty="0">
                <a:solidFill>
                  <a:schemeClr val="bg1"/>
                </a:solidFill>
                <a:latin typeface="Times New Roman" panose="02020603050405020304" pitchFamily="18" charset="0"/>
                <a:cs typeface="Times New Roman" panose="02020603050405020304" pitchFamily="18" charset="0"/>
              </a:endParaRPr>
            </a:p>
          </p:txBody>
        </p:sp>
        <p:sp>
          <p:nvSpPr>
            <p:cNvPr id="353" name="Oval 352"/>
            <p:cNvSpPr/>
            <p:nvPr/>
          </p:nvSpPr>
          <p:spPr>
            <a:xfrm>
              <a:off x="3496492" y="4282850"/>
              <a:ext cx="318052" cy="331304"/>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4" name="Straight Arrow Connector 353"/>
            <p:cNvCxnSpPr>
              <a:stCxn id="270" idx="4"/>
              <a:endCxn id="353" idx="0"/>
            </p:cNvCxnSpPr>
            <p:nvPr/>
          </p:nvCxnSpPr>
          <p:spPr>
            <a:xfrm flipH="1">
              <a:off x="3655518" y="2172473"/>
              <a:ext cx="93080" cy="2110377"/>
            </a:xfrm>
            <a:prstGeom prst="straightConnector1">
              <a:avLst/>
            </a:prstGeom>
            <a:ln w="3175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354"/>
            <p:cNvCxnSpPr>
              <a:stCxn id="273" idx="3"/>
              <a:endCxn id="353" idx="0"/>
            </p:cNvCxnSpPr>
            <p:nvPr/>
          </p:nvCxnSpPr>
          <p:spPr>
            <a:xfrm flipH="1">
              <a:off x="3655518" y="2987555"/>
              <a:ext cx="1514792" cy="1295295"/>
            </a:xfrm>
            <a:prstGeom prst="straightConnector1">
              <a:avLst/>
            </a:prstGeom>
            <a:ln w="3175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56" name="Right Arrow 355"/>
            <p:cNvSpPr/>
            <p:nvPr/>
          </p:nvSpPr>
          <p:spPr>
            <a:xfrm rot="5400000">
              <a:off x="3231459" y="4901535"/>
              <a:ext cx="848116" cy="429413"/>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357" name="Oval 356"/>
            <p:cNvSpPr/>
            <p:nvPr/>
          </p:nvSpPr>
          <p:spPr>
            <a:xfrm>
              <a:off x="2379401" y="5683045"/>
              <a:ext cx="157315" cy="167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8" name="Oval 357"/>
            <p:cNvSpPr/>
            <p:nvPr/>
          </p:nvSpPr>
          <p:spPr>
            <a:xfrm>
              <a:off x="3574021" y="6120580"/>
              <a:ext cx="157315" cy="167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9" name="Oval 358"/>
            <p:cNvSpPr/>
            <p:nvPr/>
          </p:nvSpPr>
          <p:spPr>
            <a:xfrm>
              <a:off x="5083275" y="6695766"/>
              <a:ext cx="157315" cy="167149"/>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0" name="Oval 359"/>
            <p:cNvSpPr/>
            <p:nvPr/>
          </p:nvSpPr>
          <p:spPr>
            <a:xfrm>
              <a:off x="3741169" y="7762570"/>
              <a:ext cx="157315" cy="1671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61" name="Straight Connector 360"/>
            <p:cNvCxnSpPr>
              <a:stCxn id="357" idx="6"/>
              <a:endCxn id="358" idx="2"/>
            </p:cNvCxnSpPr>
            <p:nvPr/>
          </p:nvCxnSpPr>
          <p:spPr>
            <a:xfrm>
              <a:off x="2536716" y="5766620"/>
              <a:ext cx="1037305" cy="43753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35820020" y="8533899"/>
            <a:ext cx="2819400" cy="286945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AU" sz="2800" b="0" i="0" u="none" strike="noStrike" cap="none" normalizeH="0" baseline="0">
              <a:ln>
                <a:noFill/>
              </a:ln>
              <a:solidFill>
                <a:schemeClr val="tx1"/>
              </a:solidFill>
              <a:effectLst/>
              <a:latin typeface="Arial" panose="020B0604020202020204" pitchFamily="34" charset="0"/>
            </a:endParaRPr>
          </a:p>
        </p:txBody>
      </p:sp>
      <p:sp>
        <p:nvSpPr>
          <p:cNvPr id="363" name="Rectangle 362"/>
          <p:cNvSpPr/>
          <p:nvPr/>
        </p:nvSpPr>
        <p:spPr bwMode="auto">
          <a:xfrm>
            <a:off x="38761981" y="8534400"/>
            <a:ext cx="2819400" cy="286945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AU" sz="2800" b="0" i="0" u="none" strike="noStrike" cap="none" normalizeH="0" baseline="0">
              <a:ln>
                <a:noFill/>
              </a:ln>
              <a:solidFill>
                <a:schemeClr val="tx1"/>
              </a:solidFill>
              <a:effectLst/>
              <a:latin typeface="Arial" panose="020B0604020202020204" pitchFamily="34" charset="0"/>
            </a:endParaRPr>
          </a:p>
        </p:txBody>
      </p:sp>
      <p:sp>
        <p:nvSpPr>
          <p:cNvPr id="364" name="Rectangle 363"/>
          <p:cNvSpPr/>
          <p:nvPr/>
        </p:nvSpPr>
        <p:spPr bwMode="auto">
          <a:xfrm>
            <a:off x="41703942" y="8522851"/>
            <a:ext cx="2819400" cy="286945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AU" sz="2800" b="0" i="0" u="none" strike="noStrike" cap="none" normalizeH="0" baseline="0">
              <a:ln>
                <a:noFill/>
              </a:ln>
              <a:solidFill>
                <a:schemeClr val="tx1"/>
              </a:solidFill>
              <a:effectLst/>
              <a:latin typeface="Arial" panose="020B0604020202020204" pitchFamily="34" charset="0"/>
            </a:endParaRPr>
          </a:p>
        </p:txBody>
      </p:sp>
      <p:cxnSp>
        <p:nvCxnSpPr>
          <p:cNvPr id="12" name="Straight Connector 11"/>
          <p:cNvCxnSpPr/>
          <p:nvPr/>
        </p:nvCxnSpPr>
        <p:spPr bwMode="auto">
          <a:xfrm flipH="1">
            <a:off x="36195000" y="8919835"/>
            <a:ext cx="982345" cy="122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5" name="Straight Connector 364"/>
          <p:cNvCxnSpPr/>
          <p:nvPr/>
        </p:nvCxnSpPr>
        <p:spPr bwMode="auto">
          <a:xfrm flipH="1">
            <a:off x="37145604" y="9864664"/>
            <a:ext cx="982345" cy="122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6" name="Straight Connector 365"/>
          <p:cNvCxnSpPr/>
          <p:nvPr/>
        </p:nvCxnSpPr>
        <p:spPr bwMode="auto">
          <a:xfrm flipH="1">
            <a:off x="39308081" y="8946341"/>
            <a:ext cx="982345" cy="122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7" name="Straight Connector 366"/>
          <p:cNvCxnSpPr/>
          <p:nvPr/>
        </p:nvCxnSpPr>
        <p:spPr bwMode="auto">
          <a:xfrm flipH="1">
            <a:off x="40319947" y="9783952"/>
            <a:ext cx="982345" cy="122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 name="Straight Connector 367"/>
          <p:cNvCxnSpPr/>
          <p:nvPr/>
        </p:nvCxnSpPr>
        <p:spPr bwMode="auto">
          <a:xfrm flipH="1">
            <a:off x="42004608" y="8856970"/>
            <a:ext cx="982345" cy="122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 name="Straight Connector 368"/>
          <p:cNvCxnSpPr/>
          <p:nvPr/>
        </p:nvCxnSpPr>
        <p:spPr bwMode="auto">
          <a:xfrm flipH="1">
            <a:off x="42919008" y="9864215"/>
            <a:ext cx="982345" cy="122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val 12"/>
          <p:cNvSpPr/>
          <p:nvPr/>
        </p:nvSpPr>
        <p:spPr bwMode="auto">
          <a:xfrm>
            <a:off x="36634133" y="9338227"/>
            <a:ext cx="245088" cy="222429"/>
          </a:xfrm>
          <a:prstGeom prst="ellipse">
            <a:avLst/>
          </a:prstGeom>
          <a:solidFill>
            <a:srgbClr val="FF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AU" sz="2800" b="0" i="0" u="none" strike="noStrike" cap="none" normalizeH="0" baseline="0">
              <a:ln>
                <a:noFill/>
              </a:ln>
              <a:solidFill>
                <a:schemeClr val="tx1"/>
              </a:solidFill>
              <a:effectLst/>
              <a:latin typeface="Arial" panose="020B0604020202020204" pitchFamily="34" charset="0"/>
            </a:endParaRPr>
          </a:p>
        </p:txBody>
      </p:sp>
      <p:sp>
        <p:nvSpPr>
          <p:cNvPr id="370" name="Oval 369"/>
          <p:cNvSpPr/>
          <p:nvPr/>
        </p:nvSpPr>
        <p:spPr bwMode="auto">
          <a:xfrm>
            <a:off x="39553820" y="9117744"/>
            <a:ext cx="222580" cy="220484"/>
          </a:xfrm>
          <a:prstGeom prst="ellipse">
            <a:avLst/>
          </a:prstGeom>
          <a:solidFill>
            <a:srgbClr val="FF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AU" sz="2800" b="0" i="0" u="none" strike="noStrike" cap="none" normalizeH="0" baseline="0">
              <a:ln>
                <a:noFill/>
              </a:ln>
              <a:solidFill>
                <a:schemeClr val="tx1"/>
              </a:solidFill>
              <a:effectLst/>
              <a:latin typeface="Arial" panose="020B0604020202020204" pitchFamily="34" charset="0"/>
            </a:endParaRPr>
          </a:p>
        </p:txBody>
      </p:sp>
      <p:sp>
        <p:nvSpPr>
          <p:cNvPr id="371" name="Oval 370"/>
          <p:cNvSpPr/>
          <p:nvPr/>
        </p:nvSpPr>
        <p:spPr bwMode="auto">
          <a:xfrm>
            <a:off x="42906620" y="9990316"/>
            <a:ext cx="222580" cy="220484"/>
          </a:xfrm>
          <a:prstGeom prst="ellipse">
            <a:avLst/>
          </a:prstGeom>
          <a:solidFill>
            <a:srgbClr val="FF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AU" sz="2800" b="0" i="0" u="none" strike="noStrike" cap="none" normalizeH="0" baseline="0">
              <a:ln>
                <a:noFill/>
              </a:ln>
              <a:solidFill>
                <a:schemeClr val="tx1"/>
              </a:solidFill>
              <a:effectLst/>
              <a:latin typeface="Arial" panose="020B0604020202020204" pitchFamily="34" charset="0"/>
            </a:endParaRPr>
          </a:p>
        </p:txBody>
      </p:sp>
      <p:pic>
        <p:nvPicPr>
          <p:cNvPr id="374" name="Picture 373" descr="C:\Users\12522963\Desktop\論文圖片\100_50_nofuzzy.png"/>
          <p:cNvPicPr/>
          <p:nvPr/>
        </p:nvPicPr>
        <p:blipFill>
          <a:blip r:embed="rId74">
            <a:extLst>
              <a:ext uri="{28A0092B-C50C-407E-A947-70E740481C1C}">
                <a14:useLocalDpi xmlns:a14="http://schemas.microsoft.com/office/drawing/2010/main" val="0"/>
              </a:ext>
            </a:extLst>
          </a:blip>
          <a:srcRect/>
          <a:stretch>
            <a:fillRect/>
          </a:stretch>
        </p:blipFill>
        <p:spPr bwMode="auto">
          <a:xfrm>
            <a:off x="17778212" y="17060861"/>
            <a:ext cx="3820069" cy="3445614"/>
          </a:xfrm>
          <a:prstGeom prst="rect">
            <a:avLst/>
          </a:prstGeom>
          <a:noFill/>
          <a:ln>
            <a:noFill/>
          </a:ln>
        </p:spPr>
      </p:pic>
      <mc:AlternateContent xmlns:mc="http://schemas.openxmlformats.org/markup-compatibility/2006">
        <mc:Choice xmlns:a14="http://schemas.microsoft.com/office/drawing/2010/main" Requires="a14">
          <p:graphicFrame>
            <p:nvGraphicFramePr>
              <p:cNvPr id="378" name="Group 200">
                <a:extLst>
                  <a:ext uri="{FF2B5EF4-FFF2-40B4-BE49-F238E27FC236}">
                    <a16:creationId xmlns:a16="http://schemas.microsoft.com/office/drawing/2014/main" id="{795CCE30-1030-4D60-8A41-E52813B5D0A1}"/>
                  </a:ext>
                </a:extLst>
              </p:cNvPr>
              <p:cNvGraphicFramePr>
                <a:graphicFrameLocks noGrp="1"/>
              </p:cNvGraphicFramePr>
              <p:nvPr>
                <p:extLst>
                  <p:ext uri="{D42A27DB-BD31-4B8C-83A1-F6EECF244321}">
                    <p14:modId xmlns:p14="http://schemas.microsoft.com/office/powerpoint/2010/main" val="3281690397"/>
                  </p:ext>
                </p:extLst>
              </p:nvPr>
            </p:nvGraphicFramePr>
            <p:xfrm>
              <a:off x="17879583" y="24841200"/>
              <a:ext cx="7167431" cy="1556415"/>
            </p:xfrm>
            <a:graphic>
              <a:graphicData uri="http://schemas.openxmlformats.org/drawingml/2006/table">
                <a:tbl>
                  <a:tblPr/>
                  <a:tblGrid>
                    <a:gridCol w="1170417">
                      <a:extLst>
                        <a:ext uri="{9D8B030D-6E8A-4147-A177-3AD203B41FA5}">
                          <a16:colId xmlns:a16="http://schemas.microsoft.com/office/drawing/2014/main" val="3762892524"/>
                        </a:ext>
                      </a:extLst>
                    </a:gridCol>
                    <a:gridCol w="2819400">
                      <a:extLst>
                        <a:ext uri="{9D8B030D-6E8A-4147-A177-3AD203B41FA5}">
                          <a16:colId xmlns:a16="http://schemas.microsoft.com/office/drawing/2014/main" val="471567673"/>
                        </a:ext>
                      </a:extLst>
                    </a:gridCol>
                    <a:gridCol w="3177614">
                      <a:extLst>
                        <a:ext uri="{9D8B030D-6E8A-4147-A177-3AD203B41FA5}">
                          <a16:colId xmlns:a16="http://schemas.microsoft.com/office/drawing/2014/main" val="4206471444"/>
                        </a:ext>
                      </a:extLst>
                    </a:gridCol>
                  </a:tblGrid>
                  <a:tr h="836140">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rPr>
                                  <m:t>𝐾𝑒𝑟𝑛𝑒𝑙</m:t>
                                </m:r>
                                <m:r>
                                  <a:rPr kumimoji="0" lang="en-US" altLang="zh-CN" sz="24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rPr>
                                  <m:t>=20, </m:t>
                                </m:r>
                              </m:oMath>
                            </m:oMathPara>
                          </a14:m>
                          <a:endParaRPr kumimoji="0" lang="en-US" altLang="zh-CN" sz="2400" b="0" i="1" u="none" strike="noStrike" cap="none" normalizeH="0" baseline="0" dirty="0">
                            <a:ln>
                              <a:noFill/>
                            </a:ln>
                            <a:solidFill>
                              <a:schemeClr val="tx1"/>
                            </a:solidFill>
                            <a:effectLst/>
                            <a:latin typeface="Cambria Math" panose="02040503050406030204" pitchFamily="18" charset="0"/>
                            <a:ea typeface="宋体" panose="02010600030101010101" pitchFamily="2" charset="-122"/>
                          </a:endParaRPr>
                        </a:p>
                        <a:p>
                          <a:pPr marL="0" marR="0" lvl="0" indent="0" algn="l" defTabSz="4389438" rtl="0" eaLnBrk="1" fontAlgn="base" latinLnBrk="0" hangingPunct="1">
                            <a:lnSpc>
                              <a:spcPct val="100000"/>
                            </a:lnSpc>
                            <a:spcBef>
                              <a:spcPct val="2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rPr>
                                  <m:t>𝐶</m:t>
                                </m:r>
                                <m:r>
                                  <a:rPr kumimoji="0" lang="en-US" altLang="zh-CN" sz="24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rPr>
                                  <m:t>=10, </m:t>
                                </m:r>
                                <m:r>
                                  <a:rPr kumimoji="0" lang="zh-CN" altLang="en-US"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𝜀</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=0.1</m:t>
                                </m:r>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宋体" panose="02010600030101010101" pitchFamily="2" charset="-122"/>
                                    <a:cs typeface="+mn-cs"/>
                                  </a:rPr>
                                  <m:t>𝐾𝑒𝑟𝑛𝑒𝑙</m:t>
                                </m:r>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宋体" panose="02010600030101010101" pitchFamily="2" charset="-122"/>
                                    <a:cs typeface="+mn-cs"/>
                                  </a:rPr>
                                  <m:t>=20, </m:t>
                                </m:r>
                              </m:oMath>
                            </m:oMathPara>
                          </a14:m>
                          <a:endParaRPr kumimoji="0"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宋体" panose="02010600030101010101" pitchFamily="2" charset="-122"/>
                            <a:cs typeface="+mn-cs"/>
                          </a:endParaRPr>
                        </a:p>
                        <a:p>
                          <a:pPr marL="0" marR="0" lvl="0" indent="0" algn="l" defTabSz="4389438" rtl="0" eaLnBrk="1" fontAlgn="base" latinLnBrk="0" hangingPunct="1">
                            <a:lnSpc>
                              <a:spcPct val="100000"/>
                            </a:lnSpc>
                            <a:spcBef>
                              <a:spcPct val="2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宋体" panose="02010600030101010101" pitchFamily="2" charset="-122"/>
                                    <a:cs typeface="+mn-cs"/>
                                  </a:rPr>
                                  <m:t>𝐶</m:t>
                                </m:r>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宋体" panose="02010600030101010101" pitchFamily="2" charset="-122"/>
                                    <a:cs typeface="+mn-cs"/>
                                  </a:rPr>
                                  <m:t>=100, </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𝜀</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=0.01</m:t>
                                </m:r>
                              </m:oMath>
                            </m:oMathPara>
                          </a14:m>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93682575"/>
                      </a:ext>
                    </a:extLst>
                  </a:tr>
                  <a:tr h="720275">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RMSE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2400" dirty="0">
                              <a:effectLst/>
                              <a:latin typeface="Times New Roman" panose="02020603050405020304" pitchFamily="18" charset="0"/>
                              <a:ea typeface="宋体" panose="02010600030101010101" pitchFamily="2" charset="-122"/>
                            </a:rPr>
                            <a:t>0.0088</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2400" dirty="0">
                              <a:effectLst/>
                              <a:latin typeface="Times New Roman" panose="02020603050405020304" pitchFamily="18" charset="0"/>
                              <a:ea typeface="宋体" panose="02010600030101010101" pitchFamily="2" charset="-122"/>
                            </a:rPr>
                            <a:t>0.0078</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646217160"/>
                      </a:ext>
                    </a:extLst>
                  </a:tr>
                </a:tbl>
              </a:graphicData>
            </a:graphic>
          </p:graphicFrame>
        </mc:Choice>
        <mc:Fallback>
          <p:graphicFrame>
            <p:nvGraphicFramePr>
              <p:cNvPr id="378" name="Group 200">
                <a:extLst>
                  <a:ext uri="{FF2B5EF4-FFF2-40B4-BE49-F238E27FC236}">
                    <a16:creationId xmlns:a16="http://schemas.microsoft.com/office/drawing/2014/main" id="{795CCE30-1030-4D60-8A41-E52813B5D0A1}"/>
                  </a:ext>
                </a:extLst>
              </p:cNvPr>
              <p:cNvGraphicFramePr>
                <a:graphicFrameLocks noGrp="1"/>
              </p:cNvGraphicFramePr>
              <p:nvPr>
                <p:extLst>
                  <p:ext uri="{D42A27DB-BD31-4B8C-83A1-F6EECF244321}">
                    <p14:modId xmlns:p14="http://schemas.microsoft.com/office/powerpoint/2010/main" val="3281690397"/>
                  </p:ext>
                </p:extLst>
              </p:nvPr>
            </p:nvGraphicFramePr>
            <p:xfrm>
              <a:off x="17879583" y="24841200"/>
              <a:ext cx="7167431" cy="1556415"/>
            </p:xfrm>
            <a:graphic>
              <a:graphicData uri="http://schemas.openxmlformats.org/drawingml/2006/table">
                <a:tbl>
                  <a:tblPr/>
                  <a:tblGrid>
                    <a:gridCol w="1170417">
                      <a:extLst>
                        <a:ext uri="{9D8B030D-6E8A-4147-A177-3AD203B41FA5}">
                          <a16:colId xmlns:a16="http://schemas.microsoft.com/office/drawing/2014/main" val="3762892524"/>
                        </a:ext>
                      </a:extLst>
                    </a:gridCol>
                    <a:gridCol w="2819400">
                      <a:extLst>
                        <a:ext uri="{9D8B030D-6E8A-4147-A177-3AD203B41FA5}">
                          <a16:colId xmlns:a16="http://schemas.microsoft.com/office/drawing/2014/main" val="471567673"/>
                        </a:ext>
                      </a:extLst>
                    </a:gridCol>
                    <a:gridCol w="3177614">
                      <a:extLst>
                        <a:ext uri="{9D8B030D-6E8A-4147-A177-3AD203B41FA5}">
                          <a16:colId xmlns:a16="http://schemas.microsoft.com/office/drawing/2014/main" val="4206471444"/>
                        </a:ext>
                      </a:extLst>
                    </a:gridCol>
                  </a:tblGrid>
                  <a:tr h="836140">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endParaRPr lang="zh-CN"/>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75"/>
                          <a:stretch>
                            <a:fillRect l="-42981" t="-2174" r="-113607" b="-87681"/>
                          </a:stretch>
                        </a:blipFill>
                      </a:tcPr>
                    </a:tc>
                    <a:tc>
                      <a:txBody>
                        <a:bodyPr/>
                        <a:lstStyle/>
                        <a:p>
                          <a:endParaRPr lang="zh-CN"/>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75"/>
                          <a:stretch>
                            <a:fillRect l="-127063" t="-2174" r="-960" b="-87681"/>
                          </a:stretch>
                        </a:blipFill>
                      </a:tcPr>
                    </a:tc>
                    <a:extLst>
                      <a:ext uri="{0D108BD9-81ED-4DB2-BD59-A6C34878D82A}">
                        <a16:rowId xmlns:a16="http://schemas.microsoft.com/office/drawing/2014/main" val="1093682575"/>
                      </a:ext>
                    </a:extLst>
                  </a:tr>
                  <a:tr h="720275">
                    <a:tc>
                      <a:txBody>
                        <a:bodyPr/>
                        <a:lstStyle>
                          <a:lvl1pPr defTabSz="4389438">
                            <a:spcBef>
                              <a:spcPct val="20000"/>
                            </a:spcBef>
                            <a:defRPr sz="14000">
                              <a:solidFill>
                                <a:schemeClr val="tx1"/>
                              </a:solidFill>
                              <a:latin typeface="Arial" panose="020B0604020202020204" pitchFamily="34" charset="0"/>
                            </a:defRPr>
                          </a:lvl1pPr>
                          <a:lvl2pPr marL="742950" indent="-285750" defTabSz="4389438">
                            <a:spcBef>
                              <a:spcPct val="20000"/>
                            </a:spcBef>
                            <a:defRPr sz="12200">
                              <a:solidFill>
                                <a:schemeClr val="tx1"/>
                              </a:solidFill>
                              <a:latin typeface="Arial" panose="020B0604020202020204" pitchFamily="34" charset="0"/>
                            </a:defRPr>
                          </a:lvl2pPr>
                          <a:lvl3pPr marL="1143000" indent="-228600" defTabSz="4389438">
                            <a:spcBef>
                              <a:spcPct val="20000"/>
                            </a:spcBef>
                            <a:defRPr sz="10500">
                              <a:solidFill>
                                <a:schemeClr val="tx1"/>
                              </a:solidFill>
                              <a:latin typeface="Arial" panose="020B0604020202020204" pitchFamily="34" charset="0"/>
                            </a:defRPr>
                          </a:lvl3pPr>
                          <a:lvl4pPr marL="1600200" indent="-228600" defTabSz="4389438">
                            <a:spcBef>
                              <a:spcPct val="20000"/>
                            </a:spcBef>
                            <a:defRPr sz="8800">
                              <a:solidFill>
                                <a:schemeClr val="tx1"/>
                              </a:solidFill>
                              <a:latin typeface="Arial" panose="020B0604020202020204" pitchFamily="34" charset="0"/>
                            </a:defRPr>
                          </a:lvl4pPr>
                          <a:lvl5pPr marL="2057400" indent="-228600" defTabSz="4389438">
                            <a:spcBef>
                              <a:spcPct val="20000"/>
                            </a:spcBef>
                            <a:defRPr sz="88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defRPr sz="88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defRPr sz="88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defRPr sz="88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RMSE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2400" dirty="0">
                              <a:effectLst/>
                              <a:latin typeface="Times New Roman" panose="02020603050405020304" pitchFamily="18" charset="0"/>
                              <a:ea typeface="宋体" panose="02010600030101010101" pitchFamily="2" charset="-122"/>
                            </a:rPr>
                            <a:t>0.0088</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algn="ctr">
                            <a:spcAft>
                              <a:spcPts val="0"/>
                            </a:spcAft>
                          </a:pPr>
                          <a:r>
                            <a:rPr lang="en-US" sz="2400" dirty="0">
                              <a:effectLst/>
                              <a:latin typeface="Times New Roman" panose="02020603050405020304" pitchFamily="18" charset="0"/>
                              <a:ea typeface="宋体" panose="02010600030101010101" pitchFamily="2" charset="-122"/>
                            </a:rPr>
                            <a:t>0.0078</a:t>
                          </a:r>
                          <a:endParaRPr lang="zh-CN" sz="2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646217160"/>
                      </a:ext>
                    </a:extLst>
                  </a:tr>
                </a:tbl>
              </a:graphicData>
            </a:graphic>
          </p:graphicFrame>
        </mc:Fallback>
      </mc:AlternateContent>
      <p:sp>
        <p:nvSpPr>
          <p:cNvPr id="379" name="Text Box 239">
            <a:extLst>
              <a:ext uri="{FF2B5EF4-FFF2-40B4-BE49-F238E27FC236}">
                <a16:creationId xmlns:a16="http://schemas.microsoft.com/office/drawing/2014/main" id="{D135F2F1-8E2F-471F-826F-A52699F011CA}"/>
              </a:ext>
            </a:extLst>
          </p:cNvPr>
          <p:cNvSpPr txBox="1">
            <a:spLocks noChangeArrowheads="1"/>
          </p:cNvSpPr>
          <p:nvPr/>
        </p:nvSpPr>
        <p:spPr bwMode="auto">
          <a:xfrm>
            <a:off x="20604597" y="26436935"/>
            <a:ext cx="23659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zh-CN" sz="2400" b="1" dirty="0">
                <a:solidFill>
                  <a:schemeClr val="bg1"/>
                </a:solidFill>
                <a:ea typeface="宋体" panose="02010600030101010101" pitchFamily="2" charset="-122"/>
              </a:rPr>
              <a:t>Table 2. </a:t>
            </a:r>
            <a:r>
              <a:rPr lang="en-US" altLang="zh-CN" sz="2400" dirty="0">
                <a:solidFill>
                  <a:schemeClr val="bg1"/>
                </a:solidFill>
                <a:ea typeface="宋体" panose="02010600030101010101" pitchFamily="2" charset="-122"/>
              </a:rPr>
              <a:t>RMSE</a:t>
            </a:r>
          </a:p>
        </p:txBody>
      </p:sp>
      <p:pic>
        <p:nvPicPr>
          <p:cNvPr id="101" name="Picture 100">
            <a:extLst>
              <a:ext uri="{FF2B5EF4-FFF2-40B4-BE49-F238E27FC236}">
                <a16:creationId xmlns:a16="http://schemas.microsoft.com/office/drawing/2014/main" id="{8E1D0CE6-087D-4739-BC69-F5A483125E30}"/>
              </a:ext>
            </a:extLst>
          </p:cNvPr>
          <p:cNvPicPr/>
          <p:nvPr/>
        </p:nvPicPr>
        <p:blipFill>
          <a:blip r:embed="rId76">
            <a:extLst>
              <a:ext uri="{28A0092B-C50C-407E-A947-70E740481C1C}">
                <a14:useLocalDpi xmlns:a14="http://schemas.microsoft.com/office/drawing/2010/main" val="0"/>
              </a:ext>
            </a:extLst>
          </a:blip>
          <a:srcRect/>
          <a:stretch>
            <a:fillRect/>
          </a:stretch>
        </p:blipFill>
        <p:spPr bwMode="auto">
          <a:xfrm>
            <a:off x="21640800" y="17052600"/>
            <a:ext cx="3819600" cy="3445200"/>
          </a:xfrm>
          <a:prstGeom prst="rect">
            <a:avLst/>
          </a:prstGeom>
          <a:noFill/>
          <a:ln>
            <a:noFill/>
          </a:ln>
        </p:spPr>
      </p:pic>
      <p:pic>
        <p:nvPicPr>
          <p:cNvPr id="102" name="Picture 101" descr="C:\Users\12522963\Desktop\微信截图_20180927151402.png">
            <a:extLst>
              <a:ext uri="{FF2B5EF4-FFF2-40B4-BE49-F238E27FC236}">
                <a16:creationId xmlns:a16="http://schemas.microsoft.com/office/drawing/2014/main" id="{3D13CA50-E579-4F2E-A719-E2723230B4CE}"/>
              </a:ext>
            </a:extLst>
          </p:cNvPr>
          <p:cNvPicPr/>
          <p:nvPr/>
        </p:nvPicPr>
        <p:blipFill>
          <a:blip r:embed="rId77">
            <a:extLst>
              <a:ext uri="{28A0092B-C50C-407E-A947-70E740481C1C}">
                <a14:useLocalDpi xmlns:a14="http://schemas.microsoft.com/office/drawing/2010/main" val="0"/>
              </a:ext>
            </a:extLst>
          </a:blip>
          <a:srcRect/>
          <a:stretch>
            <a:fillRect/>
          </a:stretch>
        </p:blipFill>
        <p:spPr bwMode="auto">
          <a:xfrm>
            <a:off x="27511313" y="17145000"/>
            <a:ext cx="2239200" cy="1733208"/>
          </a:xfrm>
          <a:prstGeom prst="rect">
            <a:avLst/>
          </a:prstGeom>
          <a:noFill/>
          <a:ln>
            <a:noFill/>
          </a:ln>
        </p:spPr>
      </p:pic>
      <p:pic>
        <p:nvPicPr>
          <p:cNvPr id="103" name="Picture 102" descr="C:\Users\12522963\Desktop\微信截图_20180927151509.png">
            <a:extLst>
              <a:ext uri="{FF2B5EF4-FFF2-40B4-BE49-F238E27FC236}">
                <a16:creationId xmlns:a16="http://schemas.microsoft.com/office/drawing/2014/main" id="{59BC2FDC-7C59-433C-B00A-FE335C55B5A8}"/>
              </a:ext>
            </a:extLst>
          </p:cNvPr>
          <p:cNvPicPr/>
          <p:nvPr/>
        </p:nvPicPr>
        <p:blipFill>
          <a:blip r:embed="rId78">
            <a:extLst>
              <a:ext uri="{28A0092B-C50C-407E-A947-70E740481C1C}">
                <a14:useLocalDpi xmlns:a14="http://schemas.microsoft.com/office/drawing/2010/main" val="0"/>
              </a:ext>
            </a:extLst>
          </a:blip>
          <a:srcRect/>
          <a:stretch>
            <a:fillRect/>
          </a:stretch>
        </p:blipFill>
        <p:spPr bwMode="auto">
          <a:xfrm>
            <a:off x="31302925" y="17145000"/>
            <a:ext cx="2239200" cy="1731600"/>
          </a:xfrm>
          <a:prstGeom prst="rect">
            <a:avLst/>
          </a:prstGeom>
          <a:noFill/>
          <a:ln>
            <a:noFill/>
          </a:ln>
        </p:spPr>
      </p:pic>
      <p:pic>
        <p:nvPicPr>
          <p:cNvPr id="104" name="Picture 103" descr="C:\Users\12522963\Desktop\微信截图_20180927151742.png">
            <a:extLst>
              <a:ext uri="{FF2B5EF4-FFF2-40B4-BE49-F238E27FC236}">
                <a16:creationId xmlns:a16="http://schemas.microsoft.com/office/drawing/2014/main" id="{D40B59D8-37C0-4A32-ABA2-94684D198579}"/>
              </a:ext>
            </a:extLst>
          </p:cNvPr>
          <p:cNvPicPr/>
          <p:nvPr/>
        </p:nvPicPr>
        <p:blipFill>
          <a:blip r:embed="rId79">
            <a:extLst>
              <a:ext uri="{28A0092B-C50C-407E-A947-70E740481C1C}">
                <a14:useLocalDpi xmlns:a14="http://schemas.microsoft.com/office/drawing/2010/main" val="0"/>
              </a:ext>
            </a:extLst>
          </a:blip>
          <a:srcRect/>
          <a:stretch>
            <a:fillRect/>
          </a:stretch>
        </p:blipFill>
        <p:spPr bwMode="auto">
          <a:xfrm>
            <a:off x="26096783" y="19406797"/>
            <a:ext cx="2237789" cy="1733208"/>
          </a:xfrm>
          <a:prstGeom prst="rect">
            <a:avLst/>
          </a:prstGeom>
          <a:noFill/>
          <a:ln>
            <a:noFill/>
          </a:ln>
        </p:spPr>
      </p:pic>
      <p:pic>
        <p:nvPicPr>
          <p:cNvPr id="105" name="Picture 104" descr="C:\Users\12522963\Desktop\微信截图_20180927151959.png">
            <a:extLst>
              <a:ext uri="{FF2B5EF4-FFF2-40B4-BE49-F238E27FC236}">
                <a16:creationId xmlns:a16="http://schemas.microsoft.com/office/drawing/2014/main" id="{7918A280-98E5-462C-B720-26691C781B47}"/>
              </a:ext>
            </a:extLst>
          </p:cNvPr>
          <p:cNvPicPr/>
          <p:nvPr/>
        </p:nvPicPr>
        <p:blipFill>
          <a:blip r:embed="rId80">
            <a:extLst>
              <a:ext uri="{28A0092B-C50C-407E-A947-70E740481C1C}">
                <a14:useLocalDpi xmlns:a14="http://schemas.microsoft.com/office/drawing/2010/main" val="0"/>
              </a:ext>
            </a:extLst>
          </a:blip>
          <a:srcRect/>
          <a:stretch>
            <a:fillRect/>
          </a:stretch>
        </p:blipFill>
        <p:spPr bwMode="auto">
          <a:xfrm>
            <a:off x="29322515" y="19440054"/>
            <a:ext cx="2239200" cy="1731600"/>
          </a:xfrm>
          <a:prstGeom prst="rect">
            <a:avLst/>
          </a:prstGeom>
          <a:noFill/>
          <a:ln>
            <a:noFill/>
          </a:ln>
        </p:spPr>
      </p:pic>
      <p:pic>
        <p:nvPicPr>
          <p:cNvPr id="106" name="Picture 105" descr="C:\Users\12522963\Desktop\微信截图_20180927152122.png">
            <a:extLst>
              <a:ext uri="{FF2B5EF4-FFF2-40B4-BE49-F238E27FC236}">
                <a16:creationId xmlns:a16="http://schemas.microsoft.com/office/drawing/2014/main" id="{7CB1001E-C67D-4A2D-9C19-EFEBDC10C277}"/>
              </a:ext>
            </a:extLst>
          </p:cNvPr>
          <p:cNvPicPr/>
          <p:nvPr/>
        </p:nvPicPr>
        <p:blipFill>
          <a:blip r:embed="rId81">
            <a:extLst>
              <a:ext uri="{28A0092B-C50C-407E-A947-70E740481C1C}">
                <a14:useLocalDpi xmlns:a14="http://schemas.microsoft.com/office/drawing/2010/main" val="0"/>
              </a:ext>
            </a:extLst>
          </a:blip>
          <a:srcRect/>
          <a:stretch>
            <a:fillRect/>
          </a:stretch>
        </p:blipFill>
        <p:spPr bwMode="auto">
          <a:xfrm>
            <a:off x="32332299" y="19440054"/>
            <a:ext cx="2239200" cy="1731600"/>
          </a:xfrm>
          <a:prstGeom prst="rect">
            <a:avLst/>
          </a:prstGeom>
          <a:noFill/>
          <a:ln>
            <a:noFill/>
          </a:ln>
        </p:spPr>
      </p:pic>
      <p:sp>
        <p:nvSpPr>
          <p:cNvPr id="6" name="TextBox 5">
            <a:extLst>
              <a:ext uri="{FF2B5EF4-FFF2-40B4-BE49-F238E27FC236}">
                <a16:creationId xmlns:a16="http://schemas.microsoft.com/office/drawing/2014/main" id="{8D198593-7C4C-420B-8C18-77B2966EE4FA}"/>
              </a:ext>
            </a:extLst>
          </p:cNvPr>
          <p:cNvSpPr txBox="1"/>
          <p:nvPr/>
        </p:nvSpPr>
        <p:spPr>
          <a:xfrm>
            <a:off x="27905148" y="18973232"/>
            <a:ext cx="1451530" cy="338554"/>
          </a:xfrm>
          <a:prstGeom prst="rect">
            <a:avLst/>
          </a:prstGeom>
          <a:noFill/>
        </p:spPr>
        <p:txBody>
          <a:bodyPr wrap="square" rtlCol="0">
            <a:spAutoFit/>
          </a:bodyPr>
          <a:lstStyle/>
          <a:p>
            <a:r>
              <a:rPr lang="en-US" altLang="zh-CN" sz="1600" dirty="0">
                <a:latin typeface="+mn-lt"/>
                <a:ea typeface="宋体" panose="02010600030101010101" pitchFamily="2" charset="-122"/>
              </a:rPr>
              <a:t> (a). Abalone</a:t>
            </a:r>
            <a:endParaRPr lang="zh-CN" altLang="en-US" sz="1600" dirty="0">
              <a:latin typeface="+mn-lt"/>
            </a:endParaRPr>
          </a:p>
        </p:txBody>
      </p:sp>
      <p:sp>
        <p:nvSpPr>
          <p:cNvPr id="108" name="TextBox 107">
            <a:extLst>
              <a:ext uri="{FF2B5EF4-FFF2-40B4-BE49-F238E27FC236}">
                <a16:creationId xmlns:a16="http://schemas.microsoft.com/office/drawing/2014/main" id="{B34F810B-DD38-4075-9B52-C8EE2DBDDA2B}"/>
              </a:ext>
            </a:extLst>
          </p:cNvPr>
          <p:cNvSpPr txBox="1"/>
          <p:nvPr/>
        </p:nvSpPr>
        <p:spPr>
          <a:xfrm>
            <a:off x="31623000" y="18959359"/>
            <a:ext cx="1661320" cy="338554"/>
          </a:xfrm>
          <a:prstGeom prst="rect">
            <a:avLst/>
          </a:prstGeom>
          <a:noFill/>
        </p:spPr>
        <p:txBody>
          <a:bodyPr wrap="square" rtlCol="0">
            <a:spAutoFit/>
          </a:bodyPr>
          <a:lstStyle/>
          <a:p>
            <a:r>
              <a:rPr lang="en-US" altLang="zh-CN" sz="1600" dirty="0">
                <a:latin typeface="+mn-lt"/>
                <a:ea typeface="宋体" panose="02010600030101010101" pitchFamily="2" charset="-122"/>
              </a:rPr>
              <a:t> (b). </a:t>
            </a:r>
            <a:r>
              <a:rPr lang="en-US" altLang="zh-CN" sz="1600" dirty="0" err="1">
                <a:latin typeface="+mn-lt"/>
                <a:ea typeface="宋体" panose="02010600030101010101" pitchFamily="2" charset="-122"/>
              </a:rPr>
              <a:t>Parkinsons</a:t>
            </a:r>
            <a:endParaRPr lang="zh-CN" altLang="en-US" sz="1600" dirty="0">
              <a:latin typeface="+mn-lt"/>
            </a:endParaRPr>
          </a:p>
        </p:txBody>
      </p:sp>
      <p:sp>
        <p:nvSpPr>
          <p:cNvPr id="109" name="TextBox 108">
            <a:extLst>
              <a:ext uri="{FF2B5EF4-FFF2-40B4-BE49-F238E27FC236}">
                <a16:creationId xmlns:a16="http://schemas.microsoft.com/office/drawing/2014/main" id="{DBF7CE20-9DAD-411D-B244-21681480395D}"/>
              </a:ext>
            </a:extLst>
          </p:cNvPr>
          <p:cNvSpPr txBox="1"/>
          <p:nvPr/>
        </p:nvSpPr>
        <p:spPr>
          <a:xfrm>
            <a:off x="26515139" y="21208895"/>
            <a:ext cx="1451530" cy="338554"/>
          </a:xfrm>
          <a:prstGeom prst="rect">
            <a:avLst/>
          </a:prstGeom>
          <a:noFill/>
        </p:spPr>
        <p:txBody>
          <a:bodyPr wrap="square" rtlCol="0">
            <a:spAutoFit/>
          </a:bodyPr>
          <a:lstStyle/>
          <a:p>
            <a:r>
              <a:rPr lang="en-US" altLang="zh-CN" sz="1600" dirty="0">
                <a:latin typeface="+mn-lt"/>
                <a:ea typeface="宋体" panose="02010600030101010101" pitchFamily="2" charset="-122"/>
              </a:rPr>
              <a:t> (c). CPU</a:t>
            </a:r>
            <a:endParaRPr lang="zh-CN" altLang="en-US" sz="1600" dirty="0">
              <a:latin typeface="+mn-lt"/>
            </a:endParaRPr>
          </a:p>
        </p:txBody>
      </p:sp>
      <p:sp>
        <p:nvSpPr>
          <p:cNvPr id="110" name="TextBox 109">
            <a:extLst>
              <a:ext uri="{FF2B5EF4-FFF2-40B4-BE49-F238E27FC236}">
                <a16:creationId xmlns:a16="http://schemas.microsoft.com/office/drawing/2014/main" id="{F64FF11B-3572-47C3-8E4D-264A5A5D9F1A}"/>
              </a:ext>
            </a:extLst>
          </p:cNvPr>
          <p:cNvSpPr txBox="1"/>
          <p:nvPr/>
        </p:nvSpPr>
        <p:spPr>
          <a:xfrm>
            <a:off x="29260800" y="21200603"/>
            <a:ext cx="2373375" cy="338554"/>
          </a:xfrm>
          <a:prstGeom prst="rect">
            <a:avLst/>
          </a:prstGeom>
          <a:noFill/>
        </p:spPr>
        <p:txBody>
          <a:bodyPr wrap="square" rtlCol="0">
            <a:spAutoFit/>
          </a:bodyPr>
          <a:lstStyle/>
          <a:p>
            <a:r>
              <a:rPr lang="en-US" altLang="zh-CN" sz="1600" dirty="0">
                <a:latin typeface="+mn-lt"/>
                <a:ea typeface="宋体" panose="02010600030101010101" pitchFamily="2" charset="-122"/>
              </a:rPr>
              <a:t> (d). California Housing</a:t>
            </a:r>
            <a:endParaRPr lang="zh-CN" altLang="en-US" sz="1600" dirty="0">
              <a:latin typeface="+mn-lt"/>
            </a:endParaRPr>
          </a:p>
        </p:txBody>
      </p:sp>
      <p:sp>
        <p:nvSpPr>
          <p:cNvPr id="111" name="TextBox 110">
            <a:extLst>
              <a:ext uri="{FF2B5EF4-FFF2-40B4-BE49-F238E27FC236}">
                <a16:creationId xmlns:a16="http://schemas.microsoft.com/office/drawing/2014/main" id="{7E7426A5-403E-4B20-9C1A-1BF80D584069}"/>
              </a:ext>
            </a:extLst>
          </p:cNvPr>
          <p:cNvSpPr txBox="1"/>
          <p:nvPr/>
        </p:nvSpPr>
        <p:spPr>
          <a:xfrm>
            <a:off x="32918400" y="21200603"/>
            <a:ext cx="1451530" cy="338554"/>
          </a:xfrm>
          <a:prstGeom prst="rect">
            <a:avLst/>
          </a:prstGeom>
          <a:noFill/>
        </p:spPr>
        <p:txBody>
          <a:bodyPr wrap="square" rtlCol="0">
            <a:spAutoFit/>
          </a:bodyPr>
          <a:lstStyle/>
          <a:p>
            <a:r>
              <a:rPr lang="en-US" altLang="zh-CN" sz="1600" dirty="0">
                <a:latin typeface="+mn-lt"/>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(e). Protein</a:t>
            </a:r>
            <a:endParaRPr lang="zh-CN" altLang="en-US" sz="1600" dirty="0">
              <a:latin typeface="+mn-lt"/>
            </a:endParaRPr>
          </a:p>
        </p:txBody>
      </p:sp>
      <p:sp>
        <p:nvSpPr>
          <p:cNvPr id="117" name="Text Box 180">
            <a:extLst>
              <a:ext uri="{FF2B5EF4-FFF2-40B4-BE49-F238E27FC236}">
                <a16:creationId xmlns:a16="http://schemas.microsoft.com/office/drawing/2014/main" id="{DAE26912-3667-4AB3-8357-316945788CF6}"/>
              </a:ext>
            </a:extLst>
          </p:cNvPr>
          <p:cNvSpPr txBox="1">
            <a:spLocks noChangeArrowheads="1"/>
          </p:cNvSpPr>
          <p:nvPr/>
        </p:nvSpPr>
        <p:spPr bwMode="auto">
          <a:xfrm>
            <a:off x="19286640" y="20611931"/>
            <a:ext cx="13260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zh-CN" sz="1800" dirty="0">
                <a:solidFill>
                  <a:schemeClr val="bg1"/>
                </a:solidFill>
                <a:ea typeface="宋体" panose="02010600030101010101" pitchFamily="2" charset="-122"/>
              </a:rPr>
              <a:t>(a). SOINN</a:t>
            </a:r>
          </a:p>
        </p:txBody>
      </p:sp>
      <p:sp>
        <p:nvSpPr>
          <p:cNvPr id="118" name="Text Box 180">
            <a:extLst>
              <a:ext uri="{FF2B5EF4-FFF2-40B4-BE49-F238E27FC236}">
                <a16:creationId xmlns:a16="http://schemas.microsoft.com/office/drawing/2014/main" id="{4325809C-E1D9-4D10-8187-64B6C6AAA2FE}"/>
              </a:ext>
            </a:extLst>
          </p:cNvPr>
          <p:cNvSpPr txBox="1">
            <a:spLocks noChangeArrowheads="1"/>
          </p:cNvSpPr>
          <p:nvPr/>
        </p:nvSpPr>
        <p:spPr bwMode="auto">
          <a:xfrm>
            <a:off x="23175545" y="20649052"/>
            <a:ext cx="11336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800">
                <a:solidFill>
                  <a:schemeClr val="tx1"/>
                </a:solidFill>
                <a:latin typeface="Arial" panose="020B0604020202020204" pitchFamily="34" charset="0"/>
              </a:defRPr>
            </a:lvl1pPr>
            <a:lvl2pPr marL="742950" indent="-285750" defTabSz="4389438">
              <a:defRPr sz="2800">
                <a:solidFill>
                  <a:schemeClr val="tx1"/>
                </a:solidFill>
                <a:latin typeface="Arial" panose="020B0604020202020204" pitchFamily="34" charset="0"/>
              </a:defRPr>
            </a:lvl2pPr>
            <a:lvl3pPr marL="1143000" indent="-228600" defTabSz="4389438">
              <a:defRPr sz="2800">
                <a:solidFill>
                  <a:schemeClr val="tx1"/>
                </a:solidFill>
                <a:latin typeface="Arial" panose="020B0604020202020204" pitchFamily="34" charset="0"/>
              </a:defRPr>
            </a:lvl3pPr>
            <a:lvl4pPr marL="1600200" indent="-228600" defTabSz="4389438">
              <a:defRPr sz="2800">
                <a:solidFill>
                  <a:schemeClr val="tx1"/>
                </a:solidFill>
                <a:latin typeface="Arial" panose="020B0604020202020204" pitchFamily="34" charset="0"/>
              </a:defRPr>
            </a:lvl4pPr>
            <a:lvl5pPr marL="2057400" indent="-228600" defTabSz="4389438">
              <a:defRPr sz="28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zh-CN" sz="1800" dirty="0">
                <a:solidFill>
                  <a:schemeClr val="bg1"/>
                </a:solidFill>
                <a:ea typeface="宋体" panose="02010600030101010101" pitchFamily="2" charset="-122"/>
              </a:rPr>
              <a:t>(b). ISVR</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3549</TotalTime>
  <Words>1565</Words>
  <Application>Microsoft Office PowerPoint</Application>
  <PresentationFormat>Custom</PresentationFormat>
  <Paragraphs>185</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AdvP4C4E74</vt:lpstr>
      <vt:lpstr>AdvPTimes</vt:lpstr>
      <vt:lpstr>AdvPTimesI</vt:lpstr>
      <vt:lpstr>等线</vt:lpstr>
      <vt:lpstr>Arial</vt:lpstr>
      <vt:lpstr>Cambria Math</vt:lpstr>
      <vt:lpstr>Impact</vt:lpstr>
      <vt:lpstr>Times New Roman</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36 x 60 - D</dc:title>
  <dc:creator>Genigraphics 800.790.4001</dc:creator>
  <dc:description>To order poster prints visit us at www.genigraphics.com</dc:description>
  <cp:lastModifiedBy>航 余</cp:lastModifiedBy>
  <cp:revision>142</cp:revision>
  <cp:lastPrinted>2018-06-28T08:58:09Z</cp:lastPrinted>
  <dcterms:created xsi:type="dcterms:W3CDTF">2008-05-03T03:01:56Z</dcterms:created>
  <dcterms:modified xsi:type="dcterms:W3CDTF">2019-03-26T12:17:43Z</dcterms:modified>
</cp:coreProperties>
</file>