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94" r:id="rId3"/>
    <p:sldId id="285" r:id="rId4"/>
    <p:sldId id="286" r:id="rId5"/>
    <p:sldId id="291" r:id="rId6"/>
    <p:sldId id="289" r:id="rId7"/>
    <p:sldId id="288" r:id="rId8"/>
    <p:sldId id="290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302" r:id="rId17"/>
    <p:sldId id="308" r:id="rId18"/>
    <p:sldId id="309" r:id="rId19"/>
    <p:sldId id="295" r:id="rId20"/>
    <p:sldId id="292" r:id="rId21"/>
    <p:sldId id="296" r:id="rId22"/>
    <p:sldId id="293" r:id="rId23"/>
    <p:sldId id="297" r:id="rId24"/>
    <p:sldId id="25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34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93679-9776-4BFF-B262-9FE36581EC68}">
  <a:tblStyle styleId="{60D93679-9776-4BFF-B262-9FE36581E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9660" autoAdjust="0"/>
  </p:normalViewPr>
  <p:slideViewPr>
    <p:cSldViewPr snapToGrid="0">
      <p:cViewPr>
        <p:scale>
          <a:sx n="66" d="100"/>
          <a:sy n="66" d="100"/>
        </p:scale>
        <p:origin x="1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09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37652" y="1360350"/>
            <a:ext cx="9006348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Preference Neural Network</a:t>
            </a:r>
            <a:endParaRPr sz="5400" dirty="0"/>
          </a:p>
        </p:txBody>
      </p:sp>
      <p:sp>
        <p:nvSpPr>
          <p:cNvPr id="2" name="Rectangle 1"/>
          <p:cNvSpPr/>
          <p:nvPr/>
        </p:nvSpPr>
        <p:spPr>
          <a:xfrm>
            <a:off x="576568" y="5153073"/>
            <a:ext cx="536221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AU" sz="2800" b="1" dirty="0" smtClean="0"/>
              <a:t>Ayman </a:t>
            </a:r>
            <a:r>
              <a:rPr lang="en-AU" sz="2800" b="1" dirty="0" smtClean="0"/>
              <a:t>Ahmed </a:t>
            </a:r>
            <a:r>
              <a:rPr lang="en-AU" sz="2800" b="1" dirty="0" err="1" smtClean="0"/>
              <a:t>Elgharabawy</a:t>
            </a:r>
            <a:endParaRPr lang="en-AU" sz="2800" b="1" dirty="0" smtClean="0"/>
          </a:p>
          <a:p>
            <a:pPr lvl="0">
              <a:spcBef>
                <a:spcPts val="600"/>
              </a:spcBef>
            </a:pPr>
            <a:r>
              <a:rPr lang="en-AU" sz="2800" b="1" dirty="0" err="1" smtClean="0"/>
              <a:t>Prof</a:t>
            </a:r>
            <a:r>
              <a:rPr lang="en-AU" sz="2800" b="1" dirty="0" err="1" smtClean="0"/>
              <a:t>.</a:t>
            </a:r>
            <a:r>
              <a:rPr lang="en-AU" sz="2800" b="1" dirty="0" smtClean="0"/>
              <a:t> CT Lin.</a:t>
            </a:r>
            <a:endParaRPr lang="en-A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 smtClean="0"/>
              <a:t>Ranking Example: (2)</a:t>
            </a:r>
            <a:endParaRPr lang="en-AU" sz="24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076" y="562928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Initialize weights : 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5915299" y="2258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5915299" y="347055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5915299" y="469264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4195563" y="2258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4195563" y="347055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195563" y="469264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2397098" y="2258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2397098" y="347055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2397098" y="469264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9" idx="6"/>
            <a:endCxn id="6" idx="2"/>
          </p:cNvCxnSpPr>
          <p:nvPr/>
        </p:nvCxnSpPr>
        <p:spPr>
          <a:xfrm>
            <a:off x="4901947" y="2622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7" idx="2"/>
          </p:cNvCxnSpPr>
          <p:nvPr/>
        </p:nvCxnSpPr>
        <p:spPr>
          <a:xfrm>
            <a:off x="4901947" y="262292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4901947" y="262292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>
            <a:off x="3103482" y="2622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10" idx="2"/>
          </p:cNvCxnSpPr>
          <p:nvPr/>
        </p:nvCxnSpPr>
        <p:spPr>
          <a:xfrm>
            <a:off x="3103482" y="3834578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</p:cNvCxnSpPr>
          <p:nvPr/>
        </p:nvCxnSpPr>
        <p:spPr>
          <a:xfrm>
            <a:off x="3103482" y="505666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7" idx="2"/>
          </p:cNvCxnSpPr>
          <p:nvPr/>
        </p:nvCxnSpPr>
        <p:spPr>
          <a:xfrm>
            <a:off x="4901947" y="3834578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01947" y="3845016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6"/>
          </p:cNvCxnSpPr>
          <p:nvPr/>
        </p:nvCxnSpPr>
        <p:spPr>
          <a:xfrm>
            <a:off x="3103482" y="3834578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23378" y="1919906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5553553" y="191990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238310" y="190902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11" idx="6"/>
            <a:endCxn id="8" idx="2"/>
          </p:cNvCxnSpPr>
          <p:nvPr/>
        </p:nvCxnSpPr>
        <p:spPr>
          <a:xfrm>
            <a:off x="4901947" y="505666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0" idx="2"/>
          </p:cNvCxnSpPr>
          <p:nvPr/>
        </p:nvCxnSpPr>
        <p:spPr>
          <a:xfrm>
            <a:off x="3103482" y="262292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6"/>
            <a:endCxn id="9" idx="2"/>
          </p:cNvCxnSpPr>
          <p:nvPr/>
        </p:nvCxnSpPr>
        <p:spPr>
          <a:xfrm flipV="1">
            <a:off x="3103482" y="262292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6"/>
            <a:endCxn id="10" idx="2"/>
          </p:cNvCxnSpPr>
          <p:nvPr/>
        </p:nvCxnSpPr>
        <p:spPr>
          <a:xfrm flipV="1">
            <a:off x="3103482" y="3834578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6" idx="2"/>
          </p:cNvCxnSpPr>
          <p:nvPr/>
        </p:nvCxnSpPr>
        <p:spPr>
          <a:xfrm flipV="1">
            <a:off x="4901947" y="262292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1" idx="2"/>
          </p:cNvCxnSpPr>
          <p:nvPr/>
        </p:nvCxnSpPr>
        <p:spPr>
          <a:xfrm>
            <a:off x="3103482" y="262292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  <a:endCxn id="9" idx="2"/>
          </p:cNvCxnSpPr>
          <p:nvPr/>
        </p:nvCxnSpPr>
        <p:spPr>
          <a:xfrm flipV="1">
            <a:off x="3103482" y="262292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7" idx="2"/>
          </p:cNvCxnSpPr>
          <p:nvPr/>
        </p:nvCxnSpPr>
        <p:spPr>
          <a:xfrm flipV="1">
            <a:off x="4901947" y="3834578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6" idx="2"/>
          </p:cNvCxnSpPr>
          <p:nvPr/>
        </p:nvCxnSpPr>
        <p:spPr>
          <a:xfrm flipV="1">
            <a:off x="4901947" y="262292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49213" y="245201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W1,1</a:t>
            </a:r>
            <a:endParaRPr lang="en-AU" sz="1200" dirty="0"/>
          </a:p>
        </p:txBody>
      </p:sp>
      <p:sp>
        <p:nvSpPr>
          <p:cNvPr id="37" name="Rectangle 36"/>
          <p:cNvSpPr/>
          <p:nvPr/>
        </p:nvSpPr>
        <p:spPr>
          <a:xfrm rot="18744233">
            <a:off x="3537997" y="276974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W2,1</a:t>
            </a:r>
            <a:endParaRPr lang="en-AU" sz="1200" dirty="0"/>
          </a:p>
        </p:txBody>
      </p:sp>
      <p:sp>
        <p:nvSpPr>
          <p:cNvPr id="38" name="Rectangle 37"/>
          <p:cNvSpPr/>
          <p:nvPr/>
        </p:nvSpPr>
        <p:spPr>
          <a:xfrm rot="17654888">
            <a:off x="3786891" y="286514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W3,1</a:t>
            </a:r>
            <a:endParaRPr lang="en-AU" sz="1200" dirty="0"/>
          </a:p>
        </p:txBody>
      </p:sp>
      <p:sp>
        <p:nvSpPr>
          <p:cNvPr id="39" name="Rectangle 38"/>
          <p:cNvSpPr/>
          <p:nvPr/>
        </p:nvSpPr>
        <p:spPr>
          <a:xfrm rot="2918894">
            <a:off x="3709037" y="340583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W1,2</a:t>
            </a:r>
            <a:endParaRPr lang="en-AU" sz="1200" dirty="0"/>
          </a:p>
        </p:txBody>
      </p:sp>
      <p:sp>
        <p:nvSpPr>
          <p:cNvPr id="40" name="Rectangle 39"/>
          <p:cNvSpPr/>
          <p:nvPr/>
        </p:nvSpPr>
        <p:spPr>
          <a:xfrm rot="21414357">
            <a:off x="3653624" y="369036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W2,2</a:t>
            </a:r>
            <a:endParaRPr lang="en-AU" sz="1200" dirty="0"/>
          </a:p>
        </p:txBody>
      </p:sp>
      <p:sp>
        <p:nvSpPr>
          <p:cNvPr id="41" name="Rectangle 40"/>
          <p:cNvSpPr/>
          <p:nvPr/>
        </p:nvSpPr>
        <p:spPr>
          <a:xfrm rot="18820002">
            <a:off x="3767508" y="393355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W3,2</a:t>
            </a:r>
            <a:endParaRPr lang="en-AU" sz="1200" dirty="0"/>
          </a:p>
        </p:txBody>
      </p:sp>
      <p:sp>
        <p:nvSpPr>
          <p:cNvPr id="42" name="Rectangle 41"/>
          <p:cNvSpPr/>
          <p:nvPr/>
        </p:nvSpPr>
        <p:spPr>
          <a:xfrm rot="3853756">
            <a:off x="3712447" y="4454555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W1,3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 rot="2918894">
            <a:off x="3603743" y="457054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W2,3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>
            <a:off x="3623879" y="492150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W3,3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>
            <a:off x="4937355" y="244309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W5,1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18681198">
            <a:off x="5374140" y="273649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W6,1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17700706">
            <a:off x="5586895" y="2981355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W8,1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3219951">
            <a:off x="4912402" y="280657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W5,2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4970585" y="369607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W6,2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18860158">
            <a:off x="5439883" y="395171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W7,2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 rot="4154887">
            <a:off x="4992486" y="334413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 5,3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935515" y="491816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W7,3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3078815">
            <a:off x="4897060" y="402522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W6,3</a:t>
            </a:r>
            <a:endParaRPr lang="en-AU" sz="1200" dirty="0"/>
          </a:p>
        </p:txBody>
      </p:sp>
      <p:sp>
        <p:nvSpPr>
          <p:cNvPr id="54" name="Oval 53"/>
          <p:cNvSpPr/>
          <p:nvPr/>
        </p:nvSpPr>
        <p:spPr>
          <a:xfrm>
            <a:off x="5887354" y="59042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AU" dirty="0"/>
          </a:p>
        </p:txBody>
      </p:sp>
      <p:sp>
        <p:nvSpPr>
          <p:cNvPr id="55" name="Oval 54"/>
          <p:cNvSpPr/>
          <p:nvPr/>
        </p:nvSpPr>
        <p:spPr>
          <a:xfrm>
            <a:off x="4167618" y="59042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AU" dirty="0"/>
          </a:p>
        </p:txBody>
      </p:sp>
      <p:sp>
        <p:nvSpPr>
          <p:cNvPr id="56" name="Oval 55"/>
          <p:cNvSpPr/>
          <p:nvPr/>
        </p:nvSpPr>
        <p:spPr>
          <a:xfrm>
            <a:off x="2369153" y="59042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AU" dirty="0"/>
          </a:p>
        </p:txBody>
      </p:sp>
      <p:cxnSp>
        <p:nvCxnSpPr>
          <p:cNvPr id="57" name="Straight Arrow Connector 56"/>
          <p:cNvCxnSpPr>
            <a:stCxn id="9" idx="6"/>
            <a:endCxn id="54" idx="2"/>
          </p:cNvCxnSpPr>
          <p:nvPr/>
        </p:nvCxnSpPr>
        <p:spPr>
          <a:xfrm>
            <a:off x="4901947" y="2622927"/>
            <a:ext cx="985407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6"/>
            <a:endCxn id="55" idx="2"/>
          </p:cNvCxnSpPr>
          <p:nvPr/>
        </p:nvCxnSpPr>
        <p:spPr>
          <a:xfrm>
            <a:off x="3103482" y="2622927"/>
            <a:ext cx="1064136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54" idx="2"/>
          </p:cNvCxnSpPr>
          <p:nvPr/>
        </p:nvCxnSpPr>
        <p:spPr>
          <a:xfrm>
            <a:off x="4901947" y="5056667"/>
            <a:ext cx="985407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  <a:endCxn id="54" idx="2"/>
          </p:cNvCxnSpPr>
          <p:nvPr/>
        </p:nvCxnSpPr>
        <p:spPr>
          <a:xfrm>
            <a:off x="4901947" y="3834578"/>
            <a:ext cx="985407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55" idx="2"/>
          </p:cNvCxnSpPr>
          <p:nvPr/>
        </p:nvCxnSpPr>
        <p:spPr>
          <a:xfrm>
            <a:off x="3075537" y="626831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6"/>
            <a:endCxn id="55" idx="2"/>
          </p:cNvCxnSpPr>
          <p:nvPr/>
        </p:nvCxnSpPr>
        <p:spPr>
          <a:xfrm>
            <a:off x="3103482" y="5056667"/>
            <a:ext cx="1064136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6"/>
            <a:endCxn id="11" idx="2"/>
          </p:cNvCxnSpPr>
          <p:nvPr/>
        </p:nvCxnSpPr>
        <p:spPr>
          <a:xfrm flipV="1">
            <a:off x="3075537" y="5056667"/>
            <a:ext cx="1120026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6"/>
            <a:endCxn id="10" idx="2"/>
          </p:cNvCxnSpPr>
          <p:nvPr/>
        </p:nvCxnSpPr>
        <p:spPr>
          <a:xfrm flipV="1">
            <a:off x="3075537" y="3834578"/>
            <a:ext cx="1120026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9" idx="2"/>
          </p:cNvCxnSpPr>
          <p:nvPr/>
        </p:nvCxnSpPr>
        <p:spPr>
          <a:xfrm flipV="1">
            <a:off x="3075537" y="2622927"/>
            <a:ext cx="1120026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6"/>
            <a:endCxn id="55" idx="2"/>
          </p:cNvCxnSpPr>
          <p:nvPr/>
        </p:nvCxnSpPr>
        <p:spPr>
          <a:xfrm>
            <a:off x="3103482" y="3834578"/>
            <a:ext cx="1064136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4" idx="2"/>
          </p:cNvCxnSpPr>
          <p:nvPr/>
        </p:nvCxnSpPr>
        <p:spPr>
          <a:xfrm>
            <a:off x="4874002" y="626831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8" idx="2"/>
          </p:cNvCxnSpPr>
          <p:nvPr/>
        </p:nvCxnSpPr>
        <p:spPr>
          <a:xfrm flipV="1">
            <a:off x="4874002" y="5056667"/>
            <a:ext cx="1041297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" idx="2"/>
          </p:cNvCxnSpPr>
          <p:nvPr/>
        </p:nvCxnSpPr>
        <p:spPr>
          <a:xfrm flipV="1">
            <a:off x="4874002" y="3834578"/>
            <a:ext cx="1041297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5" idx="6"/>
            <a:endCxn id="6" idx="2"/>
          </p:cNvCxnSpPr>
          <p:nvPr/>
        </p:nvCxnSpPr>
        <p:spPr>
          <a:xfrm flipV="1">
            <a:off x="4874002" y="2622927"/>
            <a:ext cx="1041297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 rot="4154887">
            <a:off x="4770132" y="3144102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 5,4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3078815">
            <a:off x="4899623" y="435585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W6,4</a:t>
            </a:r>
            <a:endParaRPr lang="en-AU" sz="1200" dirty="0"/>
          </a:p>
        </p:txBody>
      </p:sp>
      <p:sp>
        <p:nvSpPr>
          <p:cNvPr id="100" name="Rectangle 99"/>
          <p:cNvSpPr/>
          <p:nvPr/>
        </p:nvSpPr>
        <p:spPr>
          <a:xfrm rot="18681198">
            <a:off x="5416709" y="294008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W7,1</a:t>
            </a:r>
            <a:endParaRPr lang="en-AU" sz="1200" dirty="0"/>
          </a:p>
        </p:txBody>
      </p:sp>
      <p:sp>
        <p:nvSpPr>
          <p:cNvPr id="101" name="Rectangle 100"/>
          <p:cNvSpPr/>
          <p:nvPr/>
        </p:nvSpPr>
        <p:spPr>
          <a:xfrm rot="4158099">
            <a:off x="3807371" y="572419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W1,4</a:t>
            </a:r>
            <a:endParaRPr lang="en-AU" sz="1200" dirty="0"/>
          </a:p>
        </p:txBody>
      </p:sp>
      <p:sp>
        <p:nvSpPr>
          <p:cNvPr id="102" name="Rectangle 101"/>
          <p:cNvSpPr/>
          <p:nvPr/>
        </p:nvSpPr>
        <p:spPr>
          <a:xfrm rot="3118912">
            <a:off x="5007456" y="534883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W7,4</a:t>
            </a:r>
            <a:endParaRPr lang="en-AU" sz="1200" dirty="0"/>
          </a:p>
        </p:txBody>
      </p:sp>
      <p:sp>
        <p:nvSpPr>
          <p:cNvPr id="103" name="Rectangle 102"/>
          <p:cNvSpPr/>
          <p:nvPr/>
        </p:nvSpPr>
        <p:spPr>
          <a:xfrm rot="17700706">
            <a:off x="5402558" y="4234964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W8,2</a:t>
            </a:r>
            <a:endParaRPr lang="en-AU" sz="1200" dirty="0"/>
          </a:p>
        </p:txBody>
      </p:sp>
      <p:sp>
        <p:nvSpPr>
          <p:cNvPr id="104" name="Rectangle 103"/>
          <p:cNvSpPr/>
          <p:nvPr/>
        </p:nvSpPr>
        <p:spPr>
          <a:xfrm rot="17700706">
            <a:off x="5439645" y="516925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W8,3</a:t>
            </a:r>
            <a:endParaRPr lang="en-AU" sz="1200" dirty="0"/>
          </a:p>
        </p:txBody>
      </p:sp>
      <p:sp>
        <p:nvSpPr>
          <p:cNvPr id="105" name="Rectangle 104"/>
          <p:cNvSpPr/>
          <p:nvPr/>
        </p:nvSpPr>
        <p:spPr>
          <a:xfrm rot="21407041">
            <a:off x="5250361" y="616101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W8,4</a:t>
            </a:r>
            <a:endParaRPr lang="en-AU" sz="1200" dirty="0"/>
          </a:p>
        </p:txBody>
      </p:sp>
      <p:sp>
        <p:nvSpPr>
          <p:cNvPr id="106" name="Rectangle 105"/>
          <p:cNvSpPr/>
          <p:nvPr/>
        </p:nvSpPr>
        <p:spPr>
          <a:xfrm rot="2918894">
            <a:off x="3589699" y="540285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W2,4</a:t>
            </a:r>
            <a:endParaRPr lang="en-AU" sz="1200" dirty="0"/>
          </a:p>
        </p:txBody>
      </p:sp>
      <p:sp>
        <p:nvSpPr>
          <p:cNvPr id="107" name="Rectangle 106"/>
          <p:cNvSpPr/>
          <p:nvPr/>
        </p:nvSpPr>
        <p:spPr>
          <a:xfrm rot="2918894">
            <a:off x="3592065" y="575516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W4,4</a:t>
            </a:r>
            <a:endParaRPr lang="en-AU" sz="1200" dirty="0"/>
          </a:p>
        </p:txBody>
      </p:sp>
      <p:sp>
        <p:nvSpPr>
          <p:cNvPr id="108" name="Rectangle 107"/>
          <p:cNvSpPr/>
          <p:nvPr/>
        </p:nvSpPr>
        <p:spPr>
          <a:xfrm>
            <a:off x="3443166" y="611373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W4,4</a:t>
            </a:r>
            <a:endParaRPr lang="en-AU" sz="1200" dirty="0"/>
          </a:p>
        </p:txBody>
      </p:sp>
      <p:sp>
        <p:nvSpPr>
          <p:cNvPr id="109" name="Rectangle 108"/>
          <p:cNvSpPr/>
          <p:nvPr/>
        </p:nvSpPr>
        <p:spPr>
          <a:xfrm rot="19592637">
            <a:off x="3744299" y="510409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W4,3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6877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1-FF</a:t>
            </a:r>
            <a:endParaRPr lang="en-AU" sz="2400" b="1" i="1" dirty="0"/>
          </a:p>
        </p:txBody>
      </p:sp>
      <p:sp>
        <p:nvSpPr>
          <p:cNvPr id="13" name="Oval 1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5" name="Oval 14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6" name="Oval 15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7" name="Oval 16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9" name="Oval 18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6"/>
            <a:endCxn id="1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4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  <a:endCxn id="15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17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4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73372" y="184263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03547" y="1842633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88304" y="183175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18" idx="6"/>
            <a:endCxn id="15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7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7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  <a:endCxn id="18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16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6"/>
            <a:endCxn id="14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25545" y="237988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 rot="18744233">
            <a:off x="2760927" y="2692467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2918894">
            <a:off x="2931967" y="33285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18820002">
            <a:off x="2893427" y="38356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2918894">
            <a:off x="2826673" y="449327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>
            <a:off x="2885312" y="482355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499271" y="237059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18681198">
            <a:off x="4597070" y="265922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 rot="3219951">
            <a:off x="4719094" y="33365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7" name="Rectangle 56"/>
          <p:cNvSpPr/>
          <p:nvPr/>
        </p:nvSpPr>
        <p:spPr>
          <a:xfrm rot="18860158">
            <a:off x="4662813" y="3874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8" name="Rectangle 57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9" name="Rectangle 58"/>
          <p:cNvSpPr/>
          <p:nvPr/>
        </p:nvSpPr>
        <p:spPr>
          <a:xfrm>
            <a:off x="4481530" y="484089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6850667" y="187083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4885" y="46777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77" name="Oval 76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78" name="Oval 77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7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6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7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77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6"/>
            <a:endCxn id="18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6"/>
            <a:endCxn id="17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16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76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71128">
            <a:off x="3028192" y="547452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3636" y="60653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8" name="Rectangle 97"/>
          <p:cNvSpPr/>
          <p:nvPr/>
        </p:nvSpPr>
        <p:spPr>
          <a:xfrm rot="2513047">
            <a:off x="2801839" y="56800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100" name="Straight Arrow Connector 99"/>
          <p:cNvCxnSpPr>
            <a:stCxn id="19" idx="6"/>
            <a:endCxn id="77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0" idx="6"/>
            <a:endCxn id="77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76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76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29876" y="605864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528809" y="566542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597070" y="546532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08978" y="52741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7" name="Rectangle 116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781340"/>
            <a:ext cx="2877401" cy="427337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131" name="Rectangle 130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2" name="Rectangle 131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3" name="Rectangle 132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4" name="Rectangle 133"/>
          <p:cNvSpPr/>
          <p:nvPr/>
        </p:nvSpPr>
        <p:spPr>
          <a:xfrm rot="18681198">
            <a:off x="4716930" y="303421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5" name="Rectangle 134"/>
          <p:cNvSpPr/>
          <p:nvPr/>
        </p:nvSpPr>
        <p:spPr>
          <a:xfrm rot="18681198">
            <a:off x="3110120" y="27003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37" name="Rectangle 136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8" name="Rectangle 137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145477" y="23798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5" name="Rectangle 144"/>
          <p:cNvSpPr/>
          <p:nvPr/>
        </p:nvSpPr>
        <p:spPr>
          <a:xfrm>
            <a:off x="5906139" y="1891237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146" name="Right Arrow 145"/>
          <p:cNvSpPr/>
          <p:nvPr/>
        </p:nvSpPr>
        <p:spPr>
          <a:xfrm>
            <a:off x="3044428" y="1317546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3652877" y="98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8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" y="316280"/>
            <a:ext cx="4336708" cy="729933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1-BP</a:t>
            </a:r>
            <a:endParaRPr lang="en-AU" sz="2400" b="1" i="1" dirty="0"/>
          </a:p>
        </p:txBody>
      </p:sp>
      <p:sp>
        <p:nvSpPr>
          <p:cNvPr id="13" name="Oval 1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5" name="Oval 14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6" name="Oval 15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7" name="Oval 16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9" name="Oval 18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6"/>
            <a:endCxn id="1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4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  <a:endCxn id="15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17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4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35059" y="1880667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16657" y="1880099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91630" y="1890906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18" idx="6"/>
            <a:endCxn id="15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7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7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  <a:endCxn id="18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16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6"/>
            <a:endCxn id="14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25545" y="237988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 rot="18744233">
            <a:off x="2675968" y="2692467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0.321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2918894">
            <a:off x="2889488" y="33285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18820002">
            <a:off x="2850948" y="383569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2918894">
            <a:off x="2784194" y="449327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>
            <a:off x="2885312" y="482355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408293" y="237205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0.15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18681198">
            <a:off x="4368855" y="29204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 rot="3219951">
            <a:off x="4676615" y="333658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7" name="Rectangle 56"/>
          <p:cNvSpPr/>
          <p:nvPr/>
        </p:nvSpPr>
        <p:spPr>
          <a:xfrm rot="18860158">
            <a:off x="4620334" y="387444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58" name="Rectangle 57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9" name="Rectangle 58"/>
          <p:cNvSpPr/>
          <p:nvPr/>
        </p:nvSpPr>
        <p:spPr>
          <a:xfrm>
            <a:off x="4481530" y="484089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6848493" y="193416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4885" y="46777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77" name="Oval 76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78" name="Oval 77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7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6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7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77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6"/>
            <a:endCxn id="18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6"/>
            <a:endCxn id="17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16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76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71128">
            <a:off x="2985713" y="547452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3636" y="606530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98" name="Rectangle 97"/>
          <p:cNvSpPr/>
          <p:nvPr/>
        </p:nvSpPr>
        <p:spPr>
          <a:xfrm rot="2513047">
            <a:off x="2759360" y="568000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100" name="Straight Arrow Connector 99"/>
          <p:cNvCxnSpPr>
            <a:stCxn id="19" idx="6"/>
            <a:endCxn id="77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0" idx="6"/>
            <a:endCxn id="77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76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76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29876" y="605864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0.14</a:t>
            </a:r>
            <a:endParaRPr lang="en-AU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528809" y="566542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597070" y="546532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0.64</a:t>
            </a:r>
            <a:endParaRPr lang="en-AU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08978" y="52741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0.26</a:t>
            </a:r>
            <a:endParaRPr lang="en-AU" sz="1200" dirty="0"/>
          </a:p>
        </p:txBody>
      </p:sp>
      <p:sp>
        <p:nvSpPr>
          <p:cNvPr id="117" name="Rectangle 116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131" name="Rectangle 130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2" name="Rectangle 131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3" name="Rectangle 132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4" name="Rectangle 133"/>
          <p:cNvSpPr/>
          <p:nvPr/>
        </p:nvSpPr>
        <p:spPr>
          <a:xfrm rot="18681198">
            <a:off x="4674451" y="303421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135" name="Rectangle 134"/>
          <p:cNvSpPr/>
          <p:nvPr/>
        </p:nvSpPr>
        <p:spPr>
          <a:xfrm rot="18681198">
            <a:off x="3025161" y="270030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0.231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37" name="Rectangle 136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8" name="Rectangle 137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145477" y="23798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976993" y="195021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7" y="1305708"/>
            <a:ext cx="2310887" cy="645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79" y="5939214"/>
            <a:ext cx="295275" cy="476250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8415568" y="6004525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= 0.05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6" y="948014"/>
            <a:ext cx="1372651" cy="5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1-FF</a:t>
            </a:r>
            <a:endParaRPr lang="en-AU" sz="2400" b="1" i="1" dirty="0"/>
          </a:p>
        </p:txBody>
      </p:sp>
      <p:sp>
        <p:nvSpPr>
          <p:cNvPr id="31" name="Rectangle 30"/>
          <p:cNvSpPr/>
          <p:nvPr/>
        </p:nvSpPr>
        <p:spPr>
          <a:xfrm>
            <a:off x="3073372" y="184263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03547" y="1842633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88304" y="183175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6848493" y="193416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1418" y="48081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5" y="748326"/>
            <a:ext cx="3498658" cy="519603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6145477" y="2379883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3.8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3.6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3.9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2.7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976993" y="195021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lang="en-AU" sz="2400" b="1" i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5" name="Oval 144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46" name="Oval 145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47" name="Oval 146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48" name="Oval 147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49" name="Oval 148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50" name="Oval 149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151" name="Oval 150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152" name="Oval 151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153" name="Straight Arrow Connector 152"/>
          <p:cNvCxnSpPr>
            <a:stCxn id="147" idx="6"/>
            <a:endCxn id="14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6"/>
            <a:endCxn id="145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7" idx="6"/>
            <a:endCxn id="146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47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6"/>
            <a:endCxn id="148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8" idx="6"/>
            <a:endCxn id="145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9" idx="6"/>
            <a:endCxn id="146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0" idx="6"/>
            <a:endCxn id="148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6"/>
            <a:endCxn id="147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2" idx="6"/>
            <a:endCxn id="148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0" idx="6"/>
            <a:endCxn id="149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2" idx="6"/>
            <a:endCxn id="147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49" idx="6"/>
            <a:endCxn id="145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9" idx="6"/>
            <a:endCxn id="14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725545" y="237988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172" name="Rectangle 171"/>
          <p:cNvSpPr/>
          <p:nvPr/>
        </p:nvSpPr>
        <p:spPr>
          <a:xfrm rot="18744233">
            <a:off x="2675968" y="2692467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0.321</a:t>
            </a:r>
            <a:endParaRPr lang="en-AU" sz="1200" dirty="0"/>
          </a:p>
        </p:txBody>
      </p:sp>
      <p:sp>
        <p:nvSpPr>
          <p:cNvPr id="173" name="Rectangle 172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74" name="Rectangle 173"/>
          <p:cNvSpPr/>
          <p:nvPr/>
        </p:nvSpPr>
        <p:spPr>
          <a:xfrm rot="2918894">
            <a:off x="2889488" y="33285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175" name="Rectangle 174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76" name="Rectangle 175"/>
          <p:cNvSpPr/>
          <p:nvPr/>
        </p:nvSpPr>
        <p:spPr>
          <a:xfrm rot="18820002">
            <a:off x="2850948" y="383569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177" name="Rectangle 176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78" name="Rectangle 177"/>
          <p:cNvSpPr/>
          <p:nvPr/>
        </p:nvSpPr>
        <p:spPr>
          <a:xfrm rot="2918894">
            <a:off x="2784194" y="449327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179" name="Rectangle 178"/>
          <p:cNvSpPr/>
          <p:nvPr/>
        </p:nvSpPr>
        <p:spPr>
          <a:xfrm>
            <a:off x="2885312" y="482355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180" name="Rectangle 179"/>
          <p:cNvSpPr/>
          <p:nvPr/>
        </p:nvSpPr>
        <p:spPr>
          <a:xfrm>
            <a:off x="4408293" y="237205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0.15</a:t>
            </a:r>
            <a:endParaRPr lang="en-AU" sz="1200" dirty="0"/>
          </a:p>
        </p:txBody>
      </p:sp>
      <p:sp>
        <p:nvSpPr>
          <p:cNvPr id="181" name="Rectangle 180"/>
          <p:cNvSpPr/>
          <p:nvPr/>
        </p:nvSpPr>
        <p:spPr>
          <a:xfrm rot="18681198">
            <a:off x="4368855" y="29204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82" name="Rectangle 181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</a:t>
            </a:r>
            <a:endParaRPr lang="en-AU" sz="1200" dirty="0"/>
          </a:p>
        </p:txBody>
      </p:sp>
      <p:sp>
        <p:nvSpPr>
          <p:cNvPr id="183" name="Rectangle 182"/>
          <p:cNvSpPr/>
          <p:nvPr/>
        </p:nvSpPr>
        <p:spPr>
          <a:xfrm rot="3219951">
            <a:off x="4676615" y="333658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85" name="Rectangle 184"/>
          <p:cNvSpPr/>
          <p:nvPr/>
        </p:nvSpPr>
        <p:spPr>
          <a:xfrm rot="18860158">
            <a:off x="4620334" y="387444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186" name="Rectangle 185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87" name="Rectangle 186"/>
          <p:cNvSpPr/>
          <p:nvPr/>
        </p:nvSpPr>
        <p:spPr>
          <a:xfrm>
            <a:off x="4481530" y="484089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188" name="Rectangle 187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89" name="Oval 188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190" name="Oval 189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191" name="Oval 190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192" name="Straight Arrow Connector 191"/>
          <p:cNvCxnSpPr>
            <a:stCxn id="190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6"/>
            <a:endCxn id="189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0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0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90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1" idx="6"/>
            <a:endCxn id="190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1" idx="6"/>
            <a:endCxn id="149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1" idx="6"/>
            <a:endCxn id="148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1" idx="6"/>
            <a:endCxn id="147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49" idx="6"/>
            <a:endCxn id="189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 rot="2771128">
            <a:off x="2985713" y="547452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203" name="Rectangle 202"/>
          <p:cNvSpPr/>
          <p:nvPr/>
        </p:nvSpPr>
        <p:spPr>
          <a:xfrm>
            <a:off x="2553636" y="606530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204" name="Rectangle 203"/>
          <p:cNvSpPr/>
          <p:nvPr/>
        </p:nvSpPr>
        <p:spPr>
          <a:xfrm rot="2513047">
            <a:off x="2759360" y="568000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205" name="Rectangle 204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206" name="Straight Arrow Connector 205"/>
          <p:cNvCxnSpPr>
            <a:stCxn id="150" idx="6"/>
            <a:endCxn id="190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51" idx="6"/>
            <a:endCxn id="190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48" idx="6"/>
            <a:endCxn id="189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47" idx="6"/>
            <a:endCxn id="189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4329876" y="605864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0.14</a:t>
            </a:r>
            <a:endParaRPr lang="en-AU" sz="1200" dirty="0"/>
          </a:p>
        </p:txBody>
      </p:sp>
      <p:sp>
        <p:nvSpPr>
          <p:cNvPr id="211" name="Rectangle 210"/>
          <p:cNvSpPr/>
          <p:nvPr/>
        </p:nvSpPr>
        <p:spPr>
          <a:xfrm>
            <a:off x="4528809" y="566542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212" name="Rectangle 211"/>
          <p:cNvSpPr/>
          <p:nvPr/>
        </p:nvSpPr>
        <p:spPr>
          <a:xfrm>
            <a:off x="4597070" y="546532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0.64</a:t>
            </a:r>
            <a:endParaRPr lang="en-AU" sz="1200" dirty="0"/>
          </a:p>
        </p:txBody>
      </p:sp>
      <p:sp>
        <p:nvSpPr>
          <p:cNvPr id="213" name="Rectangle 212"/>
          <p:cNvSpPr/>
          <p:nvPr/>
        </p:nvSpPr>
        <p:spPr>
          <a:xfrm>
            <a:off x="4708978" y="52741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0.26</a:t>
            </a:r>
            <a:endParaRPr lang="en-AU" sz="1200" dirty="0"/>
          </a:p>
        </p:txBody>
      </p:sp>
      <p:sp>
        <p:nvSpPr>
          <p:cNvPr id="214" name="Rectangle 213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224" name="Rectangle 223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225" name="Rectangle 224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226" name="Rectangle 225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227" name="Rectangle 226"/>
          <p:cNvSpPr/>
          <p:nvPr/>
        </p:nvSpPr>
        <p:spPr>
          <a:xfrm rot="18681198">
            <a:off x="4674451" y="303421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228" name="Rectangle 227"/>
          <p:cNvSpPr/>
          <p:nvPr/>
        </p:nvSpPr>
        <p:spPr>
          <a:xfrm rot="18681198">
            <a:off x="3025161" y="270030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0.231</a:t>
            </a:r>
            <a:endParaRPr lang="en-AU" sz="1200" dirty="0"/>
          </a:p>
        </p:txBody>
      </p:sp>
      <p:sp>
        <p:nvSpPr>
          <p:cNvPr id="229" name="Rectangle 228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230" name="Rectangle 229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231" name="Rectangle 230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0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" y="316280"/>
            <a:ext cx="4336708" cy="729933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1-BP</a:t>
            </a:r>
            <a:endParaRPr lang="en-AU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lang="en-AU" sz="2400" b="1" i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9" y="1294625"/>
            <a:ext cx="2310887" cy="645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79" y="5939214"/>
            <a:ext cx="295275" cy="476250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8415568" y="6004525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= 0.05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6" y="948014"/>
            <a:ext cx="1372651" cy="521454"/>
          </a:xfrm>
          <a:prstGeom prst="rect">
            <a:avLst/>
          </a:prstGeom>
        </p:spPr>
      </p:pic>
      <p:sp>
        <p:nvSpPr>
          <p:cNvPr id="163" name="Rectangle 162"/>
          <p:cNvSpPr/>
          <p:nvPr/>
        </p:nvSpPr>
        <p:spPr>
          <a:xfrm>
            <a:off x="3213968" y="1945316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164" name="Rectangle 163"/>
          <p:cNvSpPr/>
          <p:nvPr/>
        </p:nvSpPr>
        <p:spPr>
          <a:xfrm>
            <a:off x="4844143" y="19453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165" name="Rectangle 164"/>
          <p:cNvSpPr/>
          <p:nvPr/>
        </p:nvSpPr>
        <p:spPr>
          <a:xfrm>
            <a:off x="1528900" y="193443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6989089" y="203684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6991403" y="2418579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159801" y="26040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196" name="Rectangle 195"/>
          <p:cNvSpPr/>
          <p:nvPr/>
        </p:nvSpPr>
        <p:spPr>
          <a:xfrm>
            <a:off x="7177898" y="372419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7188194" y="505862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24" name="Rectangle 223"/>
          <p:cNvSpPr/>
          <p:nvPr/>
        </p:nvSpPr>
        <p:spPr>
          <a:xfrm>
            <a:off x="7159801" y="62011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sp>
        <p:nvSpPr>
          <p:cNvPr id="242" name="Rectangle 241"/>
          <p:cNvSpPr/>
          <p:nvPr/>
        </p:nvSpPr>
        <p:spPr>
          <a:xfrm>
            <a:off x="6332253" y="2630342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3.8</a:t>
            </a:r>
            <a:endParaRPr lang="en-AU" dirty="0"/>
          </a:p>
        </p:txBody>
      </p:sp>
      <p:sp>
        <p:nvSpPr>
          <p:cNvPr id="243" name="Rectangle 242"/>
          <p:cNvSpPr/>
          <p:nvPr/>
        </p:nvSpPr>
        <p:spPr>
          <a:xfrm>
            <a:off x="6313624" y="3724197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3.6</a:t>
            </a:r>
            <a:endParaRPr lang="en-AU" dirty="0"/>
          </a:p>
        </p:txBody>
      </p:sp>
      <p:sp>
        <p:nvSpPr>
          <p:cNvPr id="244" name="Rectangle 243"/>
          <p:cNvSpPr/>
          <p:nvPr/>
        </p:nvSpPr>
        <p:spPr>
          <a:xfrm>
            <a:off x="6298741" y="5030294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3.9</a:t>
            </a:r>
            <a:endParaRPr lang="en-AU" dirty="0"/>
          </a:p>
        </p:txBody>
      </p:sp>
      <p:sp>
        <p:nvSpPr>
          <p:cNvPr id="245" name="Rectangle 244"/>
          <p:cNvSpPr/>
          <p:nvPr/>
        </p:nvSpPr>
        <p:spPr>
          <a:xfrm>
            <a:off x="6313624" y="6291149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2.7</a:t>
            </a:r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6117589" y="1997483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247" name="Oval 246"/>
          <p:cNvSpPr/>
          <p:nvPr/>
        </p:nvSpPr>
        <p:spPr>
          <a:xfrm>
            <a:off x="5065293" y="232940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248" name="Oval 247"/>
          <p:cNvSpPr/>
          <p:nvPr/>
        </p:nvSpPr>
        <p:spPr>
          <a:xfrm>
            <a:off x="5065293" y="3541055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249" name="Oval 248"/>
          <p:cNvSpPr/>
          <p:nvPr/>
        </p:nvSpPr>
        <p:spPr>
          <a:xfrm>
            <a:off x="5065293" y="476314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250" name="Oval 249"/>
          <p:cNvSpPr/>
          <p:nvPr/>
        </p:nvSpPr>
        <p:spPr>
          <a:xfrm>
            <a:off x="3345557" y="232940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251" name="Oval 250"/>
          <p:cNvSpPr/>
          <p:nvPr/>
        </p:nvSpPr>
        <p:spPr>
          <a:xfrm>
            <a:off x="3345557" y="3541055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252" name="Oval 251"/>
          <p:cNvSpPr/>
          <p:nvPr/>
        </p:nvSpPr>
        <p:spPr>
          <a:xfrm>
            <a:off x="3345557" y="476314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253" name="Oval 252"/>
          <p:cNvSpPr/>
          <p:nvPr/>
        </p:nvSpPr>
        <p:spPr>
          <a:xfrm>
            <a:off x="1547092" y="232940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54" name="Oval 253"/>
          <p:cNvSpPr/>
          <p:nvPr/>
        </p:nvSpPr>
        <p:spPr>
          <a:xfrm>
            <a:off x="1547092" y="3541055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55" name="Oval 254"/>
          <p:cNvSpPr/>
          <p:nvPr/>
        </p:nvSpPr>
        <p:spPr>
          <a:xfrm>
            <a:off x="1547092" y="476314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56" name="Straight Arrow Connector 255"/>
          <p:cNvCxnSpPr>
            <a:stCxn id="250" idx="6"/>
            <a:endCxn id="247" idx="2"/>
          </p:cNvCxnSpPr>
          <p:nvPr/>
        </p:nvCxnSpPr>
        <p:spPr>
          <a:xfrm>
            <a:off x="4051941" y="2693430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50" idx="6"/>
            <a:endCxn id="248" idx="2"/>
          </p:cNvCxnSpPr>
          <p:nvPr/>
        </p:nvCxnSpPr>
        <p:spPr>
          <a:xfrm>
            <a:off x="4051941" y="2693430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0" idx="6"/>
            <a:endCxn id="249" idx="2"/>
          </p:cNvCxnSpPr>
          <p:nvPr/>
        </p:nvCxnSpPr>
        <p:spPr>
          <a:xfrm>
            <a:off x="4051941" y="2693430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250" idx="2"/>
          </p:cNvCxnSpPr>
          <p:nvPr/>
        </p:nvCxnSpPr>
        <p:spPr>
          <a:xfrm>
            <a:off x="2253476" y="2693430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4" idx="6"/>
            <a:endCxn id="251" idx="2"/>
          </p:cNvCxnSpPr>
          <p:nvPr/>
        </p:nvCxnSpPr>
        <p:spPr>
          <a:xfrm>
            <a:off x="2253476" y="3905081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5" idx="6"/>
          </p:cNvCxnSpPr>
          <p:nvPr/>
        </p:nvCxnSpPr>
        <p:spPr>
          <a:xfrm>
            <a:off x="2253476" y="5127170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51" idx="6"/>
            <a:endCxn id="248" idx="2"/>
          </p:cNvCxnSpPr>
          <p:nvPr/>
        </p:nvCxnSpPr>
        <p:spPr>
          <a:xfrm>
            <a:off x="4051941" y="3905081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4051941" y="3915519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4" idx="6"/>
          </p:cNvCxnSpPr>
          <p:nvPr/>
        </p:nvCxnSpPr>
        <p:spPr>
          <a:xfrm>
            <a:off x="2253476" y="3905081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2" idx="6"/>
            <a:endCxn id="249" idx="2"/>
          </p:cNvCxnSpPr>
          <p:nvPr/>
        </p:nvCxnSpPr>
        <p:spPr>
          <a:xfrm>
            <a:off x="4051941" y="5127170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53" idx="6"/>
            <a:endCxn id="251" idx="2"/>
          </p:cNvCxnSpPr>
          <p:nvPr/>
        </p:nvCxnSpPr>
        <p:spPr>
          <a:xfrm>
            <a:off x="2253476" y="2693430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54" idx="6"/>
            <a:endCxn id="250" idx="2"/>
          </p:cNvCxnSpPr>
          <p:nvPr/>
        </p:nvCxnSpPr>
        <p:spPr>
          <a:xfrm flipV="1">
            <a:off x="2253476" y="2693430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55" idx="6"/>
            <a:endCxn id="251" idx="2"/>
          </p:cNvCxnSpPr>
          <p:nvPr/>
        </p:nvCxnSpPr>
        <p:spPr>
          <a:xfrm flipV="1">
            <a:off x="2253476" y="3905081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V="1">
            <a:off x="4058844" y="2693429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53" idx="6"/>
            <a:endCxn id="252" idx="2"/>
          </p:cNvCxnSpPr>
          <p:nvPr/>
        </p:nvCxnSpPr>
        <p:spPr>
          <a:xfrm>
            <a:off x="2253476" y="2693430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55" idx="6"/>
            <a:endCxn id="250" idx="2"/>
          </p:cNvCxnSpPr>
          <p:nvPr/>
        </p:nvCxnSpPr>
        <p:spPr>
          <a:xfrm flipV="1">
            <a:off x="2253476" y="2693430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52" idx="6"/>
            <a:endCxn id="248" idx="2"/>
          </p:cNvCxnSpPr>
          <p:nvPr/>
        </p:nvCxnSpPr>
        <p:spPr>
          <a:xfrm flipV="1">
            <a:off x="4051941" y="3905081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2" idx="6"/>
            <a:endCxn id="247" idx="2"/>
          </p:cNvCxnSpPr>
          <p:nvPr/>
        </p:nvCxnSpPr>
        <p:spPr>
          <a:xfrm flipV="1">
            <a:off x="4051941" y="2693430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725545" y="2527659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0.121</a:t>
            </a:r>
            <a:endParaRPr lang="en-AU" sz="1200" dirty="0"/>
          </a:p>
        </p:txBody>
      </p:sp>
      <p:sp>
        <p:nvSpPr>
          <p:cNvPr id="275" name="Rectangle 274"/>
          <p:cNvSpPr/>
          <p:nvPr/>
        </p:nvSpPr>
        <p:spPr>
          <a:xfrm rot="18744233">
            <a:off x="2675968" y="2840243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0.221</a:t>
            </a:r>
            <a:endParaRPr lang="en-AU" sz="1200" dirty="0"/>
          </a:p>
        </p:txBody>
      </p:sp>
      <p:sp>
        <p:nvSpPr>
          <p:cNvPr id="276" name="Rectangle 275"/>
          <p:cNvSpPr/>
          <p:nvPr/>
        </p:nvSpPr>
        <p:spPr>
          <a:xfrm rot="17654888">
            <a:off x="2930372" y="293622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277" name="Rectangle 276"/>
          <p:cNvSpPr/>
          <p:nvPr/>
        </p:nvSpPr>
        <p:spPr>
          <a:xfrm rot="2918894">
            <a:off x="2889488" y="3476339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0.12</a:t>
            </a:r>
            <a:endParaRPr lang="en-AU" sz="1200" dirty="0"/>
          </a:p>
        </p:txBody>
      </p:sp>
      <p:sp>
        <p:nvSpPr>
          <p:cNvPr id="278" name="Rectangle 277"/>
          <p:cNvSpPr/>
          <p:nvPr/>
        </p:nvSpPr>
        <p:spPr>
          <a:xfrm rot="21414357">
            <a:off x="2876554" y="376086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279" name="Rectangle 278"/>
          <p:cNvSpPr/>
          <p:nvPr/>
        </p:nvSpPr>
        <p:spPr>
          <a:xfrm rot="18820002">
            <a:off x="2808468" y="3983468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0.142</a:t>
            </a:r>
            <a:endParaRPr lang="en-AU" sz="1200" dirty="0"/>
          </a:p>
        </p:txBody>
      </p:sp>
      <p:sp>
        <p:nvSpPr>
          <p:cNvPr id="280" name="Rectangle 279"/>
          <p:cNvSpPr/>
          <p:nvPr/>
        </p:nvSpPr>
        <p:spPr>
          <a:xfrm rot="3853756">
            <a:off x="2935377" y="452505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281" name="Rectangle 280"/>
          <p:cNvSpPr/>
          <p:nvPr/>
        </p:nvSpPr>
        <p:spPr>
          <a:xfrm rot="2918894">
            <a:off x="2741714" y="4641051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0.153</a:t>
            </a:r>
            <a:endParaRPr lang="en-AU" sz="1200" dirty="0"/>
          </a:p>
        </p:txBody>
      </p:sp>
      <p:sp>
        <p:nvSpPr>
          <p:cNvPr id="282" name="Rectangle 281"/>
          <p:cNvSpPr/>
          <p:nvPr/>
        </p:nvSpPr>
        <p:spPr>
          <a:xfrm>
            <a:off x="2885312" y="497132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283" name="Rectangle 282"/>
          <p:cNvSpPr/>
          <p:nvPr/>
        </p:nvSpPr>
        <p:spPr>
          <a:xfrm>
            <a:off x="4408293" y="2519829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0.525</a:t>
            </a:r>
            <a:endParaRPr lang="en-AU" sz="1200" dirty="0"/>
          </a:p>
        </p:txBody>
      </p:sp>
      <p:sp>
        <p:nvSpPr>
          <p:cNvPr id="284" name="Rectangle 283"/>
          <p:cNvSpPr/>
          <p:nvPr/>
        </p:nvSpPr>
        <p:spPr>
          <a:xfrm rot="18681198">
            <a:off x="4326376" y="306818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0.73</a:t>
            </a:r>
            <a:endParaRPr lang="en-AU" sz="1200" dirty="0"/>
          </a:p>
        </p:txBody>
      </p:sp>
      <p:sp>
        <p:nvSpPr>
          <p:cNvPr id="285" name="Rectangle 284"/>
          <p:cNvSpPr/>
          <p:nvPr/>
        </p:nvSpPr>
        <p:spPr>
          <a:xfrm rot="17700706">
            <a:off x="4756934" y="2961629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</a:t>
            </a:r>
            <a:endParaRPr lang="en-AU" sz="1200" dirty="0"/>
          </a:p>
        </p:txBody>
      </p:sp>
      <p:sp>
        <p:nvSpPr>
          <p:cNvPr id="286" name="Rectangle 285"/>
          <p:cNvSpPr/>
          <p:nvPr/>
        </p:nvSpPr>
        <p:spPr>
          <a:xfrm rot="3219951">
            <a:off x="4634135" y="3484364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0.932</a:t>
            </a:r>
            <a:endParaRPr lang="en-AU" sz="1200" dirty="0"/>
          </a:p>
        </p:txBody>
      </p:sp>
      <p:sp>
        <p:nvSpPr>
          <p:cNvPr id="287" name="Rectangle 286"/>
          <p:cNvSpPr/>
          <p:nvPr/>
        </p:nvSpPr>
        <p:spPr>
          <a:xfrm>
            <a:off x="4555516" y="374393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288" name="Rectangle 287"/>
          <p:cNvSpPr/>
          <p:nvPr/>
        </p:nvSpPr>
        <p:spPr>
          <a:xfrm rot="18860158">
            <a:off x="4577854" y="4022221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0.342</a:t>
            </a:r>
            <a:endParaRPr lang="en-AU" sz="1200" dirty="0"/>
          </a:p>
        </p:txBody>
      </p:sp>
      <p:sp>
        <p:nvSpPr>
          <p:cNvPr id="289" name="Rectangle 288"/>
          <p:cNvSpPr/>
          <p:nvPr/>
        </p:nvSpPr>
        <p:spPr>
          <a:xfrm rot="4154887">
            <a:off x="4676096" y="4486141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</a:t>
            </a:r>
            <a:endParaRPr lang="en-AU" sz="1200" dirty="0"/>
          </a:p>
        </p:txBody>
      </p:sp>
      <p:sp>
        <p:nvSpPr>
          <p:cNvPr id="290" name="Rectangle 289"/>
          <p:cNvSpPr/>
          <p:nvPr/>
        </p:nvSpPr>
        <p:spPr>
          <a:xfrm>
            <a:off x="4481530" y="498867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0.253</a:t>
            </a:r>
            <a:endParaRPr lang="en-AU" sz="1200" dirty="0"/>
          </a:p>
        </p:txBody>
      </p:sp>
      <p:sp>
        <p:nvSpPr>
          <p:cNvPr id="291" name="Rectangle 290"/>
          <p:cNvSpPr/>
          <p:nvPr/>
        </p:nvSpPr>
        <p:spPr>
          <a:xfrm rot="3078815">
            <a:off x="4584580" y="46258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292" name="Oval 291"/>
          <p:cNvSpPr/>
          <p:nvPr/>
        </p:nvSpPr>
        <p:spPr>
          <a:xfrm>
            <a:off x="5036688" y="5985677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293" name="Oval 292"/>
          <p:cNvSpPr/>
          <p:nvPr/>
        </p:nvSpPr>
        <p:spPr>
          <a:xfrm>
            <a:off x="3316952" y="5985677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294" name="Oval 293"/>
          <p:cNvSpPr/>
          <p:nvPr/>
        </p:nvSpPr>
        <p:spPr>
          <a:xfrm>
            <a:off x="1518487" y="5985677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295" name="Straight Arrow Connector 294"/>
          <p:cNvCxnSpPr>
            <a:stCxn id="293" idx="6"/>
          </p:cNvCxnSpPr>
          <p:nvPr/>
        </p:nvCxnSpPr>
        <p:spPr>
          <a:xfrm flipV="1">
            <a:off x="4023336" y="5138053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3" idx="6"/>
            <a:endCxn id="292" idx="2"/>
          </p:cNvCxnSpPr>
          <p:nvPr/>
        </p:nvCxnSpPr>
        <p:spPr>
          <a:xfrm>
            <a:off x="4023336" y="6349703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93" idx="6"/>
          </p:cNvCxnSpPr>
          <p:nvPr/>
        </p:nvCxnSpPr>
        <p:spPr>
          <a:xfrm flipV="1">
            <a:off x="4023336" y="3915964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93" idx="6"/>
          </p:cNvCxnSpPr>
          <p:nvPr/>
        </p:nvCxnSpPr>
        <p:spPr>
          <a:xfrm flipV="1">
            <a:off x="4023336" y="2704313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293" idx="2"/>
          </p:cNvCxnSpPr>
          <p:nvPr/>
        </p:nvCxnSpPr>
        <p:spPr>
          <a:xfrm>
            <a:off x="2238593" y="5138053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4" idx="6"/>
            <a:endCxn id="293" idx="2"/>
          </p:cNvCxnSpPr>
          <p:nvPr/>
        </p:nvCxnSpPr>
        <p:spPr>
          <a:xfrm>
            <a:off x="2224871" y="6349703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4" idx="6"/>
            <a:endCxn id="252" idx="2"/>
          </p:cNvCxnSpPr>
          <p:nvPr/>
        </p:nvCxnSpPr>
        <p:spPr>
          <a:xfrm flipV="1">
            <a:off x="2224871" y="5127170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4" idx="6"/>
            <a:endCxn id="251" idx="2"/>
          </p:cNvCxnSpPr>
          <p:nvPr/>
        </p:nvCxnSpPr>
        <p:spPr>
          <a:xfrm flipV="1">
            <a:off x="2224871" y="3905081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4" idx="6"/>
            <a:endCxn id="250" idx="2"/>
          </p:cNvCxnSpPr>
          <p:nvPr/>
        </p:nvCxnSpPr>
        <p:spPr>
          <a:xfrm flipV="1">
            <a:off x="2224871" y="2693430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52" idx="6"/>
            <a:endCxn id="292" idx="2"/>
          </p:cNvCxnSpPr>
          <p:nvPr/>
        </p:nvCxnSpPr>
        <p:spPr>
          <a:xfrm>
            <a:off x="4051941" y="5127170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 rot="2771128">
            <a:off x="2985713" y="562230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306" name="Rectangle 305"/>
          <p:cNvSpPr/>
          <p:nvPr/>
        </p:nvSpPr>
        <p:spPr>
          <a:xfrm>
            <a:off x="2553636" y="621308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0.22</a:t>
            </a:r>
            <a:endParaRPr lang="en-AU" sz="1200" dirty="0"/>
          </a:p>
        </p:txBody>
      </p:sp>
      <p:sp>
        <p:nvSpPr>
          <p:cNvPr id="307" name="Rectangle 306"/>
          <p:cNvSpPr/>
          <p:nvPr/>
        </p:nvSpPr>
        <p:spPr>
          <a:xfrm rot="2513047">
            <a:off x="2759360" y="582777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0.34</a:t>
            </a:r>
            <a:endParaRPr lang="en-AU" sz="1200" dirty="0"/>
          </a:p>
        </p:txBody>
      </p:sp>
      <p:sp>
        <p:nvSpPr>
          <p:cNvPr id="308" name="Rectangle 307"/>
          <p:cNvSpPr/>
          <p:nvPr/>
        </p:nvSpPr>
        <p:spPr>
          <a:xfrm rot="2513047">
            <a:off x="2923357" y="573995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309" name="Straight Arrow Connector 308"/>
          <p:cNvCxnSpPr>
            <a:stCxn id="253" idx="6"/>
            <a:endCxn id="293" idx="2"/>
          </p:cNvCxnSpPr>
          <p:nvPr/>
        </p:nvCxnSpPr>
        <p:spPr>
          <a:xfrm>
            <a:off x="2253476" y="2693430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254" idx="6"/>
            <a:endCxn id="293" idx="2"/>
          </p:cNvCxnSpPr>
          <p:nvPr/>
        </p:nvCxnSpPr>
        <p:spPr>
          <a:xfrm>
            <a:off x="2253476" y="3905081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51" idx="6"/>
            <a:endCxn id="292" idx="2"/>
          </p:cNvCxnSpPr>
          <p:nvPr/>
        </p:nvCxnSpPr>
        <p:spPr>
          <a:xfrm>
            <a:off x="4051941" y="3905081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50" idx="6"/>
            <a:endCxn id="292" idx="2"/>
          </p:cNvCxnSpPr>
          <p:nvPr/>
        </p:nvCxnSpPr>
        <p:spPr>
          <a:xfrm>
            <a:off x="4051941" y="2693430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329876" y="620641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314" name="Rectangle 313"/>
          <p:cNvSpPr/>
          <p:nvPr/>
        </p:nvSpPr>
        <p:spPr>
          <a:xfrm>
            <a:off x="4528809" y="581320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0.34</a:t>
            </a:r>
            <a:endParaRPr lang="en-AU" sz="1200" dirty="0"/>
          </a:p>
        </p:txBody>
      </p:sp>
      <p:sp>
        <p:nvSpPr>
          <p:cNvPr id="315" name="Rectangle 314"/>
          <p:cNvSpPr/>
          <p:nvPr/>
        </p:nvSpPr>
        <p:spPr>
          <a:xfrm>
            <a:off x="4597070" y="561309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316" name="Rectangle 315"/>
          <p:cNvSpPr/>
          <p:nvPr/>
        </p:nvSpPr>
        <p:spPr>
          <a:xfrm>
            <a:off x="4708978" y="5421939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0.316</a:t>
            </a:r>
            <a:endParaRPr lang="en-AU" sz="1200" dirty="0"/>
          </a:p>
        </p:txBody>
      </p:sp>
      <p:sp>
        <p:nvSpPr>
          <p:cNvPr id="317" name="Rectangle 316"/>
          <p:cNvSpPr/>
          <p:nvPr/>
        </p:nvSpPr>
        <p:spPr>
          <a:xfrm rot="4154887">
            <a:off x="4716238" y="517810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909804" y="243602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909674" y="3627743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924534" y="48597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909283" y="6079186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5621181" y="243602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5621181" y="364561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621181" y="48597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613555" y="609759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4000573" y="240743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327" name="Rectangle 326"/>
          <p:cNvSpPr/>
          <p:nvPr/>
        </p:nvSpPr>
        <p:spPr>
          <a:xfrm>
            <a:off x="3989253" y="36118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328" name="Rectangle 327"/>
          <p:cNvSpPr/>
          <p:nvPr/>
        </p:nvSpPr>
        <p:spPr>
          <a:xfrm>
            <a:off x="4018466" y="486980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329" name="Rectangle 328"/>
          <p:cNvSpPr/>
          <p:nvPr/>
        </p:nvSpPr>
        <p:spPr>
          <a:xfrm>
            <a:off x="4013074" y="60291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330" name="Rectangle 329"/>
          <p:cNvSpPr/>
          <p:nvPr/>
        </p:nvSpPr>
        <p:spPr>
          <a:xfrm rot="18681198">
            <a:off x="4631971" y="3181991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0.251</a:t>
            </a:r>
            <a:endParaRPr lang="en-AU" sz="1200" dirty="0"/>
          </a:p>
        </p:txBody>
      </p:sp>
      <p:sp>
        <p:nvSpPr>
          <p:cNvPr id="331" name="Rectangle 330"/>
          <p:cNvSpPr/>
          <p:nvPr/>
        </p:nvSpPr>
        <p:spPr>
          <a:xfrm rot="18681198">
            <a:off x="3025161" y="2848076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0.231</a:t>
            </a:r>
            <a:endParaRPr lang="en-AU" sz="1200" dirty="0"/>
          </a:p>
        </p:txBody>
      </p:sp>
      <p:sp>
        <p:nvSpPr>
          <p:cNvPr id="332" name="Rectangle 331"/>
          <p:cNvSpPr/>
          <p:nvPr/>
        </p:nvSpPr>
        <p:spPr>
          <a:xfrm>
            <a:off x="2979243" y="518912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333" name="Rectangle 332"/>
          <p:cNvSpPr/>
          <p:nvPr/>
        </p:nvSpPr>
        <p:spPr>
          <a:xfrm rot="18820002">
            <a:off x="3045827" y="413586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334" name="Rectangle 333"/>
          <p:cNvSpPr/>
          <p:nvPr/>
        </p:nvSpPr>
        <p:spPr>
          <a:xfrm rot="18860158">
            <a:off x="4756664" y="41423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214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1-FF</a:t>
            </a:r>
            <a:endParaRPr lang="en-AU" sz="2400" b="1" i="1" dirty="0"/>
          </a:p>
        </p:txBody>
      </p:sp>
      <p:sp>
        <p:nvSpPr>
          <p:cNvPr id="13" name="Oval 1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5" name="Oval 14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6" name="Oval 15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7" name="Oval 16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9" name="Oval 18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6"/>
            <a:endCxn id="1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4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  <a:endCxn id="15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17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4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73372" y="184263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03547" y="1842633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88304" y="183175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18" idx="6"/>
            <a:endCxn id="15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7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7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  <a:endCxn id="18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16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6"/>
            <a:endCxn id="14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25545" y="237988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 rot="18744233">
            <a:off x="2760927" y="2692467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2918894">
            <a:off x="2931967" y="33285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18820002">
            <a:off x="2893427" y="38356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2918894">
            <a:off x="2826673" y="449327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>
            <a:off x="2885312" y="482355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499271" y="237059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18681198">
            <a:off x="4597070" y="265922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 rot="3219951">
            <a:off x="4719094" y="33365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7" name="Rectangle 56"/>
          <p:cNvSpPr/>
          <p:nvPr/>
        </p:nvSpPr>
        <p:spPr>
          <a:xfrm rot="18860158">
            <a:off x="4662813" y="3874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8" name="Rectangle 57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9" name="Rectangle 58"/>
          <p:cNvSpPr/>
          <p:nvPr/>
        </p:nvSpPr>
        <p:spPr>
          <a:xfrm>
            <a:off x="4481530" y="484089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6848493" y="193416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1418" y="48081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77" name="Oval 76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78" name="Oval 77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7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6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7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77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6"/>
            <a:endCxn id="18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6"/>
            <a:endCxn id="17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16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76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71128">
            <a:off x="3028192" y="547452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3636" y="60653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8" name="Rectangle 97"/>
          <p:cNvSpPr/>
          <p:nvPr/>
        </p:nvSpPr>
        <p:spPr>
          <a:xfrm rot="2513047">
            <a:off x="2801839" y="56800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100" name="Straight Arrow Connector 99"/>
          <p:cNvCxnSpPr>
            <a:stCxn id="19" idx="6"/>
            <a:endCxn id="77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0" idx="6"/>
            <a:endCxn id="77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76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76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29876" y="605864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528809" y="566542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597070" y="546532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08978" y="52741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7" name="Rectangle 116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5" y="748326"/>
            <a:ext cx="3498658" cy="519603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131" name="Rectangle 130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2" name="Rectangle 131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3" name="Rectangle 132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4" name="Rectangle 133"/>
          <p:cNvSpPr/>
          <p:nvPr/>
        </p:nvSpPr>
        <p:spPr>
          <a:xfrm rot="18681198">
            <a:off x="4716930" y="303421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5" name="Rectangle 134"/>
          <p:cNvSpPr/>
          <p:nvPr/>
        </p:nvSpPr>
        <p:spPr>
          <a:xfrm rot="18681198">
            <a:off x="3110120" y="27003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37" name="Rectangle 136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8" name="Rectangle 137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145477" y="2379883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3.2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2.9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3.3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1.9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976993" y="195021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lang="en-AU" sz="2400" b="1" i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23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 smtClean="0"/>
              <a:t>Ranking Example: (5)</a:t>
            </a:r>
            <a:endParaRPr lang="en-AU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0" y="1015086"/>
            <a:ext cx="4657725" cy="133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7" y="3561415"/>
            <a:ext cx="8121035" cy="1098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27" y="2191183"/>
            <a:ext cx="8296275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34" y="4752212"/>
            <a:ext cx="4981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3" y="-184727"/>
            <a:ext cx="5877278" cy="3631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3" y="4083922"/>
            <a:ext cx="4010025" cy="981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963" y="3534649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/>
              <a:t>BP of the first layer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88" y="4888634"/>
            <a:ext cx="4905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78" y="0"/>
            <a:ext cx="4182133" cy="443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53" y="4161437"/>
            <a:ext cx="6543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5" y="725529"/>
            <a:ext cx="7905375" cy="54956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/>
              <a:t>PNN </a:t>
            </a:r>
            <a:r>
              <a:rPr lang="en-AU" sz="2400" b="1" i="1" dirty="0" smtClean="0"/>
              <a:t>flow</a:t>
            </a:r>
            <a:endParaRPr lang="en-AU" sz="2400" b="1" i="1" dirty="0"/>
          </a:p>
        </p:txBody>
      </p:sp>
    </p:spTree>
    <p:extLst>
      <p:ext uri="{BB962C8B-B14F-4D97-AF65-F5344CB8AC3E}">
        <p14:creationId xmlns:p14="http://schemas.microsoft.com/office/powerpoint/2010/main" val="28029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6" y="215757"/>
            <a:ext cx="7571700" cy="610153"/>
          </a:xfrm>
        </p:spPr>
        <p:txBody>
          <a:bodyPr/>
          <a:lstStyle/>
          <a:p>
            <a:r>
              <a:rPr lang="en-AU" sz="3200" dirty="0" smtClean="0"/>
              <a:t>What is Multi-label </a:t>
            </a:r>
            <a:r>
              <a:rPr lang="en-AU" sz="3200" dirty="0" smtClean="0"/>
              <a:t>ranking</a:t>
            </a:r>
            <a:endParaRPr lang="en-A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6286749" y="326875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7549407" y="3370085"/>
            <a:ext cx="560599" cy="55933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8568728" y="3486715"/>
            <a:ext cx="444257" cy="352678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0056" y="3337297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Multi-label ranking problem</a:t>
            </a:r>
            <a:endParaRPr lang="en-AU" sz="2800" dirty="0"/>
          </a:p>
        </p:txBody>
      </p:sp>
      <p:sp>
        <p:nvSpPr>
          <p:cNvPr id="4" name="Rectangle 3"/>
          <p:cNvSpPr/>
          <p:nvPr/>
        </p:nvSpPr>
        <p:spPr>
          <a:xfrm>
            <a:off x="17726" y="992329"/>
            <a:ext cx="809228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3200" dirty="0" smtClean="0"/>
              <a:t>Domain of preference learning.</a:t>
            </a:r>
          </a:p>
          <a:p>
            <a:endParaRPr lang="en-AU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3200" dirty="0" smtClean="0"/>
              <a:t>Multi-label ranking the predicting of strict </a:t>
            </a:r>
            <a:endParaRPr lang="en-AU" sz="3200" dirty="0" smtClean="0"/>
          </a:p>
          <a:p>
            <a:r>
              <a:rPr lang="en-AU" sz="3200" dirty="0"/>
              <a:t> </a:t>
            </a:r>
            <a:r>
              <a:rPr lang="en-AU" sz="3200" dirty="0" smtClean="0"/>
              <a:t>    </a:t>
            </a:r>
            <a:r>
              <a:rPr lang="en-AU" sz="3200" dirty="0" smtClean="0"/>
              <a:t>relations between labels.</a:t>
            </a:r>
            <a:endParaRPr lang="en-AU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77" y="3473537"/>
            <a:ext cx="381000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67" y="3486968"/>
            <a:ext cx="381000" cy="352425"/>
          </a:xfrm>
          <a:prstGeom prst="rect">
            <a:avLst/>
          </a:prstGeom>
        </p:spPr>
      </p:pic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649147" y="3115442"/>
            <a:ext cx="1101522" cy="1068613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23" y="3473535"/>
            <a:ext cx="381000" cy="352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47" y="4313359"/>
            <a:ext cx="3954082" cy="229822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382582" y="6591615"/>
            <a:ext cx="1734277" cy="907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63055" y="6639720"/>
            <a:ext cx="1973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&gt;2&gt; 3&gt; 4 &gt; 5 &gt; </a:t>
            </a:r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6&gt;..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3010824" y="4104216"/>
            <a:ext cx="134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825153" y="4108751"/>
            <a:ext cx="134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17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4701"/>
            <a:ext cx="1972532" cy="582232"/>
          </a:xfrm>
        </p:spPr>
        <p:txBody>
          <a:bodyPr/>
          <a:lstStyle/>
          <a:p>
            <a:r>
              <a:rPr lang="en-AU" sz="2400" b="1" i="1" dirty="0" smtClean="0"/>
              <a:t> 26 Datasets</a:t>
            </a:r>
            <a:endParaRPr lang="en-AU" sz="2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19" y="89792"/>
            <a:ext cx="7161071" cy="66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" y="482824"/>
            <a:ext cx="4922192" cy="1662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8" y="0"/>
            <a:ext cx="4405282" cy="582232"/>
          </a:xfrm>
        </p:spPr>
        <p:txBody>
          <a:bodyPr/>
          <a:lstStyle/>
          <a:p>
            <a:r>
              <a:rPr lang="en-AU" sz="2400" b="1" i="1" dirty="0"/>
              <a:t>PNN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8" y="295409"/>
            <a:ext cx="3609975" cy="656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2045537"/>
            <a:ext cx="4634684" cy="3180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72" y="5225557"/>
            <a:ext cx="2849665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24" y="89135"/>
            <a:ext cx="4808405" cy="651058"/>
          </a:xfrm>
        </p:spPr>
        <p:txBody>
          <a:bodyPr/>
          <a:lstStyle/>
          <a:p>
            <a:r>
              <a:rPr lang="en-AU" sz="2400" dirty="0" smtClean="0"/>
              <a:t>Ranking Convergence</a:t>
            </a:r>
            <a:endParaRPr lang="en-A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9" y="845574"/>
            <a:ext cx="80867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824" y="89135"/>
            <a:ext cx="6892070" cy="65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AU" sz="2400" dirty="0" smtClean="0"/>
              <a:t>Ranking Convergence with missing data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2" y="975884"/>
            <a:ext cx="80105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NN Biasing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Extreme </a:t>
            </a:r>
            <a:r>
              <a:rPr lang="en-US" dirty="0" smtClean="0"/>
              <a:t>Ranking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7" name="Shape 377"/>
          <p:cNvSpPr txBox="1">
            <a:spLocks noGrp="1"/>
          </p:cNvSpPr>
          <p:nvPr>
            <p:ph type="body" idx="4294967295"/>
          </p:nvPr>
        </p:nvSpPr>
        <p:spPr>
          <a:xfrm>
            <a:off x="400665" y="4977023"/>
            <a:ext cx="7327490" cy="91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 smtClean="0"/>
              <a:t>Ayman.elgharabawy@uts.edu.au</a:t>
            </a:r>
            <a:endParaRPr dirty="0"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06" y="3607916"/>
            <a:ext cx="381000" cy="3524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081940" y="3435977"/>
            <a:ext cx="2248428" cy="6070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6" y="410826"/>
            <a:ext cx="7571700" cy="415084"/>
          </a:xfrm>
        </p:spPr>
        <p:txBody>
          <a:bodyPr/>
          <a:lstStyle/>
          <a:p>
            <a:r>
              <a:rPr lang="en-AU" sz="3200" dirty="0"/>
              <a:t>Research</a:t>
            </a:r>
            <a:r>
              <a:rPr lang="en-AU" sz="3200" dirty="0" smtClean="0"/>
              <a:t> Objectives</a:t>
            </a:r>
            <a:endParaRPr lang="en-A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714058" y="3537562"/>
            <a:ext cx="463866" cy="422779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333866" y="3402799"/>
            <a:ext cx="3627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Indifference label ranking</a:t>
            </a:r>
          </a:p>
          <a:p>
            <a:r>
              <a:rPr lang="en-US" sz="2400" dirty="0" smtClean="0"/>
              <a:t>(subgroups ranking)</a:t>
            </a:r>
            <a:endParaRPr lang="en-AU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62" y="5428879"/>
            <a:ext cx="391191" cy="43526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31288" y="5382342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Incomparable relation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112888" y="1269068"/>
            <a:ext cx="96087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 smtClean="0"/>
              <a:t>Predicting new type of preference relations.</a:t>
            </a:r>
          </a:p>
          <a:p>
            <a:endParaRPr lang="en-AU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Filling research gaps of multi-label </a:t>
            </a:r>
            <a:r>
              <a:rPr lang="en-AU" sz="2800" dirty="0" smtClean="0"/>
              <a:t>ranking performance.</a:t>
            </a:r>
            <a:endParaRPr lang="en-AU" sz="2800" dirty="0"/>
          </a:p>
          <a:p>
            <a:endParaRPr lang="en-AU" sz="28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106" y="3551902"/>
            <a:ext cx="476250" cy="4667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460" y="3562395"/>
            <a:ext cx="476250" cy="466725"/>
          </a:xfrm>
          <a:prstGeom prst="rect">
            <a:avLst/>
          </a:prstGeom>
        </p:spPr>
      </p:pic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5037034" y="3539360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4195683" y="3509454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7673320" y="3397308"/>
            <a:ext cx="1419071" cy="734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749" y="3576299"/>
            <a:ext cx="409496" cy="466725"/>
          </a:xfrm>
          <a:prstGeom prst="rect">
            <a:avLst/>
          </a:prstGeom>
        </p:spPr>
      </p:pic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8599887" y="3528526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7787923" y="3548666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87" y="3592015"/>
            <a:ext cx="381000" cy="3524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22" y="5465824"/>
            <a:ext cx="381000" cy="35242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069956" y="5293885"/>
            <a:ext cx="2248428" cy="6070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712348" y="5395470"/>
            <a:ext cx="463866" cy="422779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218" y="5409810"/>
            <a:ext cx="476250" cy="4667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76" y="5420303"/>
            <a:ext cx="476250" cy="466725"/>
          </a:xfrm>
          <a:prstGeom prst="rect">
            <a:avLst/>
          </a:prstGeom>
        </p:spPr>
      </p:pic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5025050" y="5397268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173425" y="5367362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7661336" y="5255216"/>
            <a:ext cx="1419071" cy="734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765" y="5434207"/>
            <a:ext cx="409496" cy="466725"/>
          </a:xfrm>
          <a:prstGeom prst="rect">
            <a:avLst/>
          </a:prstGeom>
        </p:spPr>
      </p:pic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8587903" y="5386434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7775939" y="5406574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842596" y="3531085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5861434" y="5388993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57018"/>
            <a:ext cx="8950035" cy="600066"/>
          </a:xfrm>
        </p:spPr>
        <p:txBody>
          <a:bodyPr/>
          <a:lstStyle/>
          <a:p>
            <a:r>
              <a:rPr lang="en-AU" sz="2400" dirty="0" smtClean="0"/>
              <a:t>Research </a:t>
            </a:r>
            <a:r>
              <a:rPr lang="en-AU" sz="2400" dirty="0"/>
              <a:t>gaps </a:t>
            </a:r>
            <a:r>
              <a:rPr lang="en-AU" sz="2400" dirty="0" smtClean="0"/>
              <a:t>of current Multi-labels ranking methods.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95" y="867012"/>
            <a:ext cx="8166947" cy="5142223"/>
          </a:xfrm>
        </p:spPr>
        <p:txBody>
          <a:bodyPr/>
          <a:lstStyle/>
          <a:p>
            <a:pPr marL="63500" indent="0">
              <a:buNone/>
            </a:pPr>
            <a:r>
              <a:rPr lang="en-AU" sz="2000" dirty="0" smtClean="0"/>
              <a:t>PNN Address three main research gaps in multi label ranking</a:t>
            </a:r>
          </a:p>
          <a:p>
            <a:pPr marL="63500" indent="0">
              <a:buNone/>
            </a:pPr>
            <a:endParaRPr lang="en-AU" dirty="0" smtClean="0"/>
          </a:p>
          <a:p>
            <a:r>
              <a:rPr lang="en-AU" dirty="0" smtClean="0"/>
              <a:t>Variation in ranking results. Current Multi-labels approaches use decision trees, probability methods and clustering methods which don’t minimize the ranking error function.</a:t>
            </a:r>
          </a:p>
          <a:p>
            <a:endParaRPr lang="en-AU" dirty="0" smtClean="0"/>
          </a:p>
          <a:p>
            <a:r>
              <a:rPr lang="en-AU" dirty="0" smtClean="0"/>
              <a:t>For Neural Network Based approach, they use activation functions for pairwise ranking which are mainly used for classification</a:t>
            </a:r>
            <a:r>
              <a:rPr lang="en-AU" dirty="0" smtClean="0"/>
              <a:t>.</a:t>
            </a:r>
            <a:endParaRPr lang="en-A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3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97" y="0"/>
            <a:ext cx="2700903" cy="255068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0" y="275043"/>
            <a:ext cx="8166947" cy="5968359"/>
          </a:xfrm>
        </p:spPr>
        <p:txBody>
          <a:bodyPr/>
          <a:lstStyle/>
          <a:p>
            <a:pPr marL="63500" indent="0">
              <a:buNone/>
            </a:pPr>
            <a:endParaRPr lang="en-AU" dirty="0" smtClean="0"/>
          </a:p>
          <a:p>
            <a:r>
              <a:rPr lang="en-AU" sz="2800" dirty="0"/>
              <a:t>PNN is fully connected feed forward neural network </a:t>
            </a:r>
            <a:r>
              <a:rPr lang="en-AU" sz="2800" dirty="0" smtClean="0"/>
              <a:t>to predict preference values.</a:t>
            </a:r>
          </a:p>
          <a:p>
            <a:pPr marL="63500" indent="0">
              <a:buNone/>
            </a:pPr>
            <a:endParaRPr lang="en-AU" sz="2800" dirty="0"/>
          </a:p>
          <a:p>
            <a:r>
              <a:rPr lang="en-AU" sz="2800" dirty="0" smtClean="0"/>
              <a:t>PNN uses </a:t>
            </a:r>
            <a:r>
              <a:rPr lang="en-AU" sz="2800" dirty="0" err="1" smtClean="0"/>
              <a:t>stairstep</a:t>
            </a:r>
            <a:r>
              <a:rPr lang="en-AU" sz="2800" dirty="0" smtClean="0"/>
              <a:t> </a:t>
            </a:r>
            <a:r>
              <a:rPr lang="en-AU" sz="2800" dirty="0"/>
              <a:t>activation function to rank </a:t>
            </a:r>
            <a:r>
              <a:rPr lang="en-AU" sz="2800" dirty="0" smtClean="0"/>
              <a:t>labels.</a:t>
            </a:r>
          </a:p>
          <a:p>
            <a:pPr marL="63500" indent="0">
              <a:buNone/>
            </a:pPr>
            <a:endParaRPr lang="en-AU" sz="2800" dirty="0" smtClean="0"/>
          </a:p>
          <a:p>
            <a:r>
              <a:rPr lang="en-AU" sz="2800" dirty="0" smtClean="0"/>
              <a:t>Represents </a:t>
            </a:r>
            <a:r>
              <a:rPr lang="en-AU" sz="2800" dirty="0"/>
              <a:t>all labels space as output </a:t>
            </a:r>
            <a:r>
              <a:rPr lang="en-AU" sz="2800" dirty="0" smtClean="0"/>
              <a:t>neurons</a:t>
            </a:r>
            <a:r>
              <a:rPr lang="en-AU" sz="2800" dirty="0" smtClean="0"/>
              <a:t>. Thus we can rank them all at once which reduce calculation cost.</a:t>
            </a:r>
            <a:endParaRPr lang="en-AU" sz="2800" dirty="0" smtClean="0"/>
          </a:p>
          <a:p>
            <a:endParaRPr lang="en-AU" sz="2800" dirty="0" smtClean="0"/>
          </a:p>
          <a:p>
            <a:r>
              <a:rPr lang="en-AU" sz="2800" dirty="0" smtClean="0"/>
              <a:t>Use Ranking error for learning stopping criteria</a:t>
            </a:r>
            <a:endParaRPr lang="en-AU" sz="2800" dirty="0"/>
          </a:p>
          <a:p>
            <a:endParaRPr lang="en-AU" sz="2800" dirty="0"/>
          </a:p>
          <a:p>
            <a:r>
              <a:rPr lang="en-AU" dirty="0" smtClean="0"/>
              <a:t>Simple and novel approach.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48" y="366444"/>
            <a:ext cx="7701409" cy="373295"/>
          </a:xfrm>
        </p:spPr>
        <p:txBody>
          <a:bodyPr/>
          <a:lstStyle/>
          <a:p>
            <a:r>
              <a:rPr lang="en-AU" sz="3200" dirty="0" smtClean="0"/>
              <a:t>Preference Neural network </a:t>
            </a:r>
            <a:r>
              <a:rPr lang="en-AU" sz="3200" i="1" dirty="0" smtClean="0"/>
              <a:t>(</a:t>
            </a:r>
            <a:r>
              <a:rPr lang="en-AU" sz="3200" b="1" i="1" dirty="0" smtClean="0"/>
              <a:t>PNN</a:t>
            </a:r>
            <a:r>
              <a:rPr lang="en-AU" sz="3200" i="1" dirty="0" smtClean="0"/>
              <a:t>) </a:t>
            </a:r>
            <a:endParaRPr lang="en-AU" sz="3200" i="1" dirty="0"/>
          </a:p>
        </p:txBody>
      </p:sp>
    </p:spTree>
    <p:extLst>
      <p:ext uri="{BB962C8B-B14F-4D97-AF65-F5344CB8AC3E}">
        <p14:creationId xmlns:p14="http://schemas.microsoft.com/office/powerpoint/2010/main" val="20323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37" y="23383"/>
            <a:ext cx="7571700" cy="739548"/>
          </a:xfrm>
        </p:spPr>
        <p:txBody>
          <a:bodyPr/>
          <a:lstStyle/>
          <a:p>
            <a:r>
              <a:rPr lang="en-AU" sz="3200" b="1" i="1" dirty="0" smtClean="0"/>
              <a:t>PNN</a:t>
            </a:r>
            <a:r>
              <a:rPr lang="en-AU" sz="3200" dirty="0" smtClean="0"/>
              <a:t> Stair step Activation function</a:t>
            </a:r>
            <a:endParaRPr lang="en-A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" y="999366"/>
            <a:ext cx="8583561" cy="1274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" y="2274152"/>
            <a:ext cx="8496068" cy="977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42" y="3251692"/>
            <a:ext cx="7693742" cy="36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32499"/>
            <a:ext cx="8629650" cy="3838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983" y="1000665"/>
            <a:ext cx="4576217" cy="739548"/>
          </a:xfrm>
        </p:spPr>
        <p:txBody>
          <a:bodyPr/>
          <a:lstStyle/>
          <a:p>
            <a:r>
              <a:rPr lang="en-AU" sz="3600" b="1" dirty="0" smtClean="0"/>
              <a:t>Preference Neuron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30215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66" y="5587"/>
            <a:ext cx="5535992" cy="564684"/>
          </a:xfrm>
        </p:spPr>
        <p:txBody>
          <a:bodyPr/>
          <a:lstStyle/>
          <a:p>
            <a:r>
              <a:rPr lang="en-AU" sz="2400" b="1" i="1" dirty="0" smtClean="0"/>
              <a:t>PNN </a:t>
            </a:r>
            <a:r>
              <a:rPr lang="en-AU" sz="2400" b="1" dirty="0" smtClean="0"/>
              <a:t>Architecture</a:t>
            </a:r>
            <a:endParaRPr lang="en-AU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37" y="469832"/>
            <a:ext cx="6486568" cy="61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 smtClean="0"/>
              <a:t>Ranking Example: (1)</a:t>
            </a:r>
            <a:endParaRPr lang="en-AU" sz="2400" b="1" i="1" dirty="0"/>
          </a:p>
        </p:txBody>
      </p:sp>
      <p:grpSp>
        <p:nvGrpSpPr>
          <p:cNvPr id="6" name="Google Shape;131;p19"/>
          <p:cNvGrpSpPr/>
          <p:nvPr/>
        </p:nvGrpSpPr>
        <p:grpSpPr>
          <a:xfrm>
            <a:off x="7047603" y="725529"/>
            <a:ext cx="336534" cy="318981"/>
            <a:chOff x="5300400" y="3670175"/>
            <a:chExt cx="421300" cy="399325"/>
          </a:xfrm>
        </p:grpSpPr>
        <p:sp>
          <p:nvSpPr>
            <p:cNvPr id="7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/>
          <p:cNvSpPr/>
          <p:nvPr/>
        </p:nvSpPr>
        <p:spPr>
          <a:xfrm>
            <a:off x="5690712" y="17739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5690712" y="298564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5690712" y="420773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3970976" y="17739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AU" dirty="0"/>
          </a:p>
        </p:txBody>
      </p:sp>
      <p:sp>
        <p:nvSpPr>
          <p:cNvPr id="16" name="Oval 15"/>
          <p:cNvSpPr/>
          <p:nvPr/>
        </p:nvSpPr>
        <p:spPr>
          <a:xfrm>
            <a:off x="3970976" y="298564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AU" dirty="0"/>
          </a:p>
        </p:txBody>
      </p:sp>
      <p:sp>
        <p:nvSpPr>
          <p:cNvPr id="17" name="Oval 16"/>
          <p:cNvSpPr/>
          <p:nvPr/>
        </p:nvSpPr>
        <p:spPr>
          <a:xfrm>
            <a:off x="3970976" y="420773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2172511" y="17739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172511" y="298564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2172511" y="420773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5" idx="6"/>
            <a:endCxn id="12" idx="2"/>
          </p:cNvCxnSpPr>
          <p:nvPr/>
        </p:nvCxnSpPr>
        <p:spPr>
          <a:xfrm>
            <a:off x="4677360" y="213801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3" idx="2"/>
          </p:cNvCxnSpPr>
          <p:nvPr/>
        </p:nvCxnSpPr>
        <p:spPr>
          <a:xfrm>
            <a:off x="4677360" y="213801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4" idx="2"/>
          </p:cNvCxnSpPr>
          <p:nvPr/>
        </p:nvCxnSpPr>
        <p:spPr>
          <a:xfrm>
            <a:off x="4677360" y="213801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2"/>
          </p:cNvCxnSpPr>
          <p:nvPr/>
        </p:nvCxnSpPr>
        <p:spPr>
          <a:xfrm>
            <a:off x="2878895" y="213801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16" idx="2"/>
          </p:cNvCxnSpPr>
          <p:nvPr/>
        </p:nvCxnSpPr>
        <p:spPr>
          <a:xfrm>
            <a:off x="2878895" y="3349668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</p:cNvCxnSpPr>
          <p:nvPr/>
        </p:nvCxnSpPr>
        <p:spPr>
          <a:xfrm>
            <a:off x="2878895" y="457175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3" idx="2"/>
          </p:cNvCxnSpPr>
          <p:nvPr/>
        </p:nvCxnSpPr>
        <p:spPr>
          <a:xfrm>
            <a:off x="4677360" y="3349668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77360" y="3360106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2878895" y="3349668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98791" y="1434996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5328966" y="143499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013723" y="142411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17" idx="6"/>
            <a:endCxn id="14" idx="2"/>
          </p:cNvCxnSpPr>
          <p:nvPr/>
        </p:nvCxnSpPr>
        <p:spPr>
          <a:xfrm>
            <a:off x="4677360" y="457175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6"/>
            <a:endCxn id="16" idx="2"/>
          </p:cNvCxnSpPr>
          <p:nvPr/>
        </p:nvCxnSpPr>
        <p:spPr>
          <a:xfrm>
            <a:off x="2878895" y="213801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5" idx="2"/>
          </p:cNvCxnSpPr>
          <p:nvPr/>
        </p:nvCxnSpPr>
        <p:spPr>
          <a:xfrm flipV="1">
            <a:off x="2878895" y="213801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878895" y="3349668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12" idx="2"/>
          </p:cNvCxnSpPr>
          <p:nvPr/>
        </p:nvCxnSpPr>
        <p:spPr>
          <a:xfrm flipV="1">
            <a:off x="4677360" y="213801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6"/>
            <a:endCxn id="17" idx="2"/>
          </p:cNvCxnSpPr>
          <p:nvPr/>
        </p:nvCxnSpPr>
        <p:spPr>
          <a:xfrm>
            <a:off x="2878895" y="213801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6"/>
            <a:endCxn id="15" idx="2"/>
          </p:cNvCxnSpPr>
          <p:nvPr/>
        </p:nvCxnSpPr>
        <p:spPr>
          <a:xfrm flipV="1">
            <a:off x="2878895" y="213801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13" idx="2"/>
          </p:cNvCxnSpPr>
          <p:nvPr/>
        </p:nvCxnSpPr>
        <p:spPr>
          <a:xfrm flipV="1">
            <a:off x="4677360" y="3349668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  <a:endCxn id="12" idx="2"/>
          </p:cNvCxnSpPr>
          <p:nvPr/>
        </p:nvCxnSpPr>
        <p:spPr>
          <a:xfrm flipV="1">
            <a:off x="4677360" y="213801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676990" y="541938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3957254" y="541938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H4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2158789" y="541938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17" idx="6"/>
            <a:endCxn id="42" idx="1"/>
          </p:cNvCxnSpPr>
          <p:nvPr/>
        </p:nvCxnSpPr>
        <p:spPr>
          <a:xfrm>
            <a:off x="4677360" y="4571757"/>
            <a:ext cx="1103078" cy="9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6"/>
            <a:endCxn id="14" idx="2"/>
          </p:cNvCxnSpPr>
          <p:nvPr/>
        </p:nvCxnSpPr>
        <p:spPr>
          <a:xfrm flipV="1">
            <a:off x="4663638" y="457175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2" idx="1"/>
          </p:cNvCxnSpPr>
          <p:nvPr/>
        </p:nvCxnSpPr>
        <p:spPr>
          <a:xfrm flipV="1">
            <a:off x="4663638" y="5526002"/>
            <a:ext cx="1116800" cy="25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6"/>
            <a:endCxn id="13" idx="2"/>
          </p:cNvCxnSpPr>
          <p:nvPr/>
        </p:nvCxnSpPr>
        <p:spPr>
          <a:xfrm flipV="1">
            <a:off x="4663638" y="334966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6"/>
            <a:endCxn id="12" idx="2"/>
          </p:cNvCxnSpPr>
          <p:nvPr/>
        </p:nvCxnSpPr>
        <p:spPr>
          <a:xfrm flipV="1">
            <a:off x="4663638" y="213801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6"/>
            <a:endCxn id="43" idx="2"/>
          </p:cNvCxnSpPr>
          <p:nvPr/>
        </p:nvCxnSpPr>
        <p:spPr>
          <a:xfrm>
            <a:off x="2878895" y="457175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4" idx="6"/>
            <a:endCxn id="43" idx="2"/>
          </p:cNvCxnSpPr>
          <p:nvPr/>
        </p:nvCxnSpPr>
        <p:spPr>
          <a:xfrm>
            <a:off x="2865173" y="578340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6"/>
            <a:endCxn id="17" idx="2"/>
          </p:cNvCxnSpPr>
          <p:nvPr/>
        </p:nvCxnSpPr>
        <p:spPr>
          <a:xfrm flipV="1">
            <a:off x="2865173" y="4571757"/>
            <a:ext cx="1105803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6"/>
            <a:endCxn id="16" idx="2"/>
          </p:cNvCxnSpPr>
          <p:nvPr/>
        </p:nvCxnSpPr>
        <p:spPr>
          <a:xfrm flipV="1">
            <a:off x="2865173" y="3349668"/>
            <a:ext cx="1105803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15" idx="2"/>
          </p:cNvCxnSpPr>
          <p:nvPr/>
        </p:nvCxnSpPr>
        <p:spPr>
          <a:xfrm flipV="1">
            <a:off x="2865173" y="2138017"/>
            <a:ext cx="1105803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867</Words>
  <Application>Microsoft Office PowerPoint</Application>
  <PresentationFormat>On-screen Show (4:3)</PresentationFormat>
  <Paragraphs>486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Roboto Slab</vt:lpstr>
      <vt:lpstr>Source Sans Pro</vt:lpstr>
      <vt:lpstr>Wingdings</vt:lpstr>
      <vt:lpstr>Cordelia template</vt:lpstr>
      <vt:lpstr>Preference Neural Network</vt:lpstr>
      <vt:lpstr>What is Multi-label ranking</vt:lpstr>
      <vt:lpstr>Research Objectives</vt:lpstr>
      <vt:lpstr>Research gaps of current Multi-labels ranking methods.</vt:lpstr>
      <vt:lpstr>Preference Neural network (PNN) </vt:lpstr>
      <vt:lpstr>PNN Stair step Activation function</vt:lpstr>
      <vt:lpstr>Preference Neuron</vt:lpstr>
      <vt:lpstr>PNN Architecture</vt:lpstr>
      <vt:lpstr>Ranking Example: (1)</vt:lpstr>
      <vt:lpstr>Ranking Example: (2)</vt:lpstr>
      <vt:lpstr>Ranking Example: Iteration 1-FF</vt:lpstr>
      <vt:lpstr>Ranking Example: Iteration 1-BP</vt:lpstr>
      <vt:lpstr>Ranking Example: Iteration 1-FF</vt:lpstr>
      <vt:lpstr>Ranking Example: Iteration 1-BP</vt:lpstr>
      <vt:lpstr>Ranking Example: Iteration 1-FF</vt:lpstr>
      <vt:lpstr>Ranking Example: (5)</vt:lpstr>
      <vt:lpstr>PowerPoint Presentation</vt:lpstr>
      <vt:lpstr>PowerPoint Presentation</vt:lpstr>
      <vt:lpstr>PNN flow</vt:lpstr>
      <vt:lpstr> 26 Datasets</vt:lpstr>
      <vt:lpstr>PNN Results</vt:lpstr>
      <vt:lpstr>Ranking Convergence</vt:lpstr>
      <vt:lpstr>PowerPoint Presentation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Ayman Ahmed Elgharabawy</dc:creator>
  <cp:lastModifiedBy>ayman</cp:lastModifiedBy>
  <cp:revision>132</cp:revision>
  <dcterms:modified xsi:type="dcterms:W3CDTF">2019-03-29T04:33:23Z</dcterms:modified>
</cp:coreProperties>
</file>