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4" r:id="rId1"/>
  </p:sldMasterIdLst>
  <p:notesMasterIdLst>
    <p:notesMasterId r:id="rId13"/>
  </p:notesMasterIdLst>
  <p:sldIdLst>
    <p:sldId id="256" r:id="rId2"/>
    <p:sldId id="259" r:id="rId3"/>
    <p:sldId id="260" r:id="rId4"/>
    <p:sldId id="293" r:id="rId5"/>
    <p:sldId id="266" r:id="rId6"/>
    <p:sldId id="294" r:id="rId7"/>
    <p:sldId id="267" r:id="rId8"/>
    <p:sldId id="292" r:id="rId9"/>
    <p:sldId id="268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A81E0-2876-4AB6-BA2A-27115375E0A4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883E6-1DDA-47A5-AF6D-B5668323B93D}">
      <dgm:prSet phldrT="[Text]"/>
      <dgm:spPr/>
      <dgm:t>
        <a:bodyPr/>
        <a:lstStyle/>
        <a:p>
          <a:r>
            <a:rPr lang="en-AU" dirty="0" smtClean="0"/>
            <a:t>Quantum State Estimation Algorithm</a:t>
          </a:r>
          <a:endParaRPr lang="en-US" dirty="0"/>
        </a:p>
      </dgm:t>
    </dgm:pt>
    <dgm:pt modelId="{5875BF59-583D-4FCF-ABB1-53DB44472ACD}" type="parTrans" cxnId="{40FA675D-B3D4-494E-BC5F-208A3B333024}">
      <dgm:prSet/>
      <dgm:spPr/>
      <dgm:t>
        <a:bodyPr/>
        <a:lstStyle/>
        <a:p>
          <a:endParaRPr lang="en-US"/>
        </a:p>
      </dgm:t>
    </dgm:pt>
    <dgm:pt modelId="{74A8C3B9-70B5-4235-A4C3-37BA34935C2A}" type="sibTrans" cxnId="{40FA675D-B3D4-494E-BC5F-208A3B333024}">
      <dgm:prSet/>
      <dgm:spPr/>
      <dgm:t>
        <a:bodyPr/>
        <a:lstStyle/>
        <a:p>
          <a:endParaRPr lang="en-US"/>
        </a:p>
      </dgm:t>
    </dgm:pt>
    <dgm:pt modelId="{5AC6CA4F-1AB1-4069-85E2-D66150CDEA20}">
      <dgm:prSet phldrT="[Text]"/>
      <dgm:spPr/>
      <dgm:t>
        <a:bodyPr/>
        <a:lstStyle/>
        <a:p>
          <a:r>
            <a:rPr lang="en-US" dirty="0" smtClean="0"/>
            <a:t>Online</a:t>
          </a:r>
          <a:endParaRPr lang="en-US" dirty="0"/>
        </a:p>
      </dgm:t>
    </dgm:pt>
    <dgm:pt modelId="{080363FC-D55D-4BE4-88D5-C0D2B5E540BD}" type="parTrans" cxnId="{B5147E1D-B434-4D15-87DF-AB6D1AA895CB}">
      <dgm:prSet/>
      <dgm:spPr/>
      <dgm:t>
        <a:bodyPr/>
        <a:lstStyle/>
        <a:p>
          <a:endParaRPr lang="en-US"/>
        </a:p>
      </dgm:t>
    </dgm:pt>
    <dgm:pt modelId="{5C87995B-479D-4985-B7D5-83CC08E40093}" type="sibTrans" cxnId="{B5147E1D-B434-4D15-87DF-AB6D1AA895CB}">
      <dgm:prSet/>
      <dgm:spPr/>
      <dgm:t>
        <a:bodyPr/>
        <a:lstStyle/>
        <a:p>
          <a:endParaRPr lang="en-US"/>
        </a:p>
      </dgm:t>
    </dgm:pt>
    <dgm:pt modelId="{F714AEA9-1997-43F5-9B9F-C37B1AEFD5DC}">
      <dgm:prSet phldrT="[Text]"/>
      <dgm:spPr/>
      <dgm:t>
        <a:bodyPr/>
        <a:lstStyle/>
        <a:p>
          <a:r>
            <a:rPr lang="en-US" dirty="0" smtClean="0"/>
            <a:t>Efficient</a:t>
          </a:r>
          <a:endParaRPr lang="en-US" dirty="0"/>
        </a:p>
      </dgm:t>
    </dgm:pt>
    <dgm:pt modelId="{A2EAB5B4-4A19-4EC8-BA49-83DE3DDEA4E5}" type="parTrans" cxnId="{6AE6AFED-F4BC-4899-BDD2-4DFD86E02E44}">
      <dgm:prSet/>
      <dgm:spPr/>
      <dgm:t>
        <a:bodyPr/>
        <a:lstStyle/>
        <a:p>
          <a:endParaRPr lang="en-US"/>
        </a:p>
      </dgm:t>
    </dgm:pt>
    <dgm:pt modelId="{7E39DBDA-7A09-4F0B-8084-39FC00E3E311}" type="sibTrans" cxnId="{6AE6AFED-F4BC-4899-BDD2-4DFD86E02E44}">
      <dgm:prSet/>
      <dgm:spPr/>
      <dgm:t>
        <a:bodyPr/>
        <a:lstStyle/>
        <a:p>
          <a:endParaRPr lang="en-US"/>
        </a:p>
      </dgm:t>
    </dgm:pt>
    <dgm:pt modelId="{454044B5-2380-404D-8696-C80E6181CD74}">
      <dgm:prSet phldrT="[Text]"/>
      <dgm:spPr/>
      <dgm:t>
        <a:bodyPr/>
        <a:lstStyle/>
        <a:p>
          <a:r>
            <a:rPr lang="en-US" dirty="0" smtClean="0"/>
            <a:t>Convergence Proof</a:t>
          </a:r>
          <a:endParaRPr lang="en-US" dirty="0"/>
        </a:p>
      </dgm:t>
    </dgm:pt>
    <dgm:pt modelId="{B20DCEC4-67D0-41EE-971B-B498B18BE5DA}" type="parTrans" cxnId="{E704A084-36A3-4C21-B837-C913D900FC71}">
      <dgm:prSet/>
      <dgm:spPr/>
      <dgm:t>
        <a:bodyPr/>
        <a:lstStyle/>
        <a:p>
          <a:endParaRPr lang="en-US"/>
        </a:p>
      </dgm:t>
    </dgm:pt>
    <dgm:pt modelId="{101A4396-6672-41FF-8F3E-53C5204BA8D9}" type="sibTrans" cxnId="{E704A084-36A3-4C21-B837-C913D900FC71}">
      <dgm:prSet/>
      <dgm:spPr/>
      <dgm:t>
        <a:bodyPr/>
        <a:lstStyle/>
        <a:p>
          <a:endParaRPr lang="en-US"/>
        </a:p>
      </dgm:t>
    </dgm:pt>
    <dgm:pt modelId="{D8C4BE74-39AE-402A-A017-8EBB75DB6E62}" type="pres">
      <dgm:prSet presAssocID="{ECCA81E0-2876-4AB6-BA2A-27115375E0A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0675CA-E40E-4ED8-AAE3-0724B6A46482}" type="pres">
      <dgm:prSet presAssocID="{F77883E6-1DDA-47A5-AF6D-B5668323B93D}" presName="centerShape" presStyleLbl="node0" presStyleIdx="0" presStyleCnt="1"/>
      <dgm:spPr/>
      <dgm:t>
        <a:bodyPr/>
        <a:lstStyle/>
        <a:p>
          <a:endParaRPr lang="en-US"/>
        </a:p>
      </dgm:t>
    </dgm:pt>
    <dgm:pt modelId="{2C7A2C2F-DF8F-4224-9242-B8804B95F1CF}" type="pres">
      <dgm:prSet presAssocID="{080363FC-D55D-4BE4-88D5-C0D2B5E540BD}" presName="parTrans" presStyleLbl="sibTrans2D1" presStyleIdx="0" presStyleCnt="3"/>
      <dgm:spPr/>
      <dgm:t>
        <a:bodyPr/>
        <a:lstStyle/>
        <a:p>
          <a:endParaRPr lang="en-US"/>
        </a:p>
      </dgm:t>
    </dgm:pt>
    <dgm:pt modelId="{08851FAB-FF71-4BD6-A4AF-D2DBDC88F912}" type="pres">
      <dgm:prSet presAssocID="{080363FC-D55D-4BE4-88D5-C0D2B5E540B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7C9A6FD-DC92-46B4-A2F5-74106A1ADBBA}" type="pres">
      <dgm:prSet presAssocID="{5AC6CA4F-1AB1-4069-85E2-D66150CDEA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AB49D-C5A8-4A03-B20D-A3824E4D16E4}" type="pres">
      <dgm:prSet presAssocID="{A2EAB5B4-4A19-4EC8-BA49-83DE3DDEA4E5}" presName="parTrans" presStyleLbl="sibTrans2D1" presStyleIdx="1" presStyleCnt="3"/>
      <dgm:spPr/>
      <dgm:t>
        <a:bodyPr/>
        <a:lstStyle/>
        <a:p>
          <a:endParaRPr lang="en-US"/>
        </a:p>
      </dgm:t>
    </dgm:pt>
    <dgm:pt modelId="{20E6F26B-FC92-4216-8CF2-0B3020BE9033}" type="pres">
      <dgm:prSet presAssocID="{A2EAB5B4-4A19-4EC8-BA49-83DE3DDEA4E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A83D132-9AC4-4E2F-A7D7-4DEFB4ABDF2F}" type="pres">
      <dgm:prSet presAssocID="{F714AEA9-1997-43F5-9B9F-C37B1AEFD5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24617-DF2E-42E1-931B-D4789F787732}" type="pres">
      <dgm:prSet presAssocID="{B20DCEC4-67D0-41EE-971B-B498B18BE5DA}" presName="parTrans" presStyleLbl="sibTrans2D1" presStyleIdx="2" presStyleCnt="3"/>
      <dgm:spPr/>
      <dgm:t>
        <a:bodyPr/>
        <a:lstStyle/>
        <a:p>
          <a:endParaRPr lang="en-US"/>
        </a:p>
      </dgm:t>
    </dgm:pt>
    <dgm:pt modelId="{AEEB12CC-21C7-4E89-A225-D74E13923E46}" type="pres">
      <dgm:prSet presAssocID="{B20DCEC4-67D0-41EE-971B-B498B18BE5D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CF21E73-015A-4FB5-A334-F73915821F67}" type="pres">
      <dgm:prSet presAssocID="{454044B5-2380-404D-8696-C80E6181CD7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147E1D-B434-4D15-87DF-AB6D1AA895CB}" srcId="{F77883E6-1DDA-47A5-AF6D-B5668323B93D}" destId="{5AC6CA4F-1AB1-4069-85E2-D66150CDEA20}" srcOrd="0" destOrd="0" parTransId="{080363FC-D55D-4BE4-88D5-C0D2B5E540BD}" sibTransId="{5C87995B-479D-4985-B7D5-83CC08E40093}"/>
    <dgm:cxn modelId="{E704A084-36A3-4C21-B837-C913D900FC71}" srcId="{F77883E6-1DDA-47A5-AF6D-B5668323B93D}" destId="{454044B5-2380-404D-8696-C80E6181CD74}" srcOrd="2" destOrd="0" parTransId="{B20DCEC4-67D0-41EE-971B-B498B18BE5DA}" sibTransId="{101A4396-6672-41FF-8F3E-53C5204BA8D9}"/>
    <dgm:cxn modelId="{6AE6AFED-F4BC-4899-BDD2-4DFD86E02E44}" srcId="{F77883E6-1DDA-47A5-AF6D-B5668323B93D}" destId="{F714AEA9-1997-43F5-9B9F-C37B1AEFD5DC}" srcOrd="1" destOrd="0" parTransId="{A2EAB5B4-4A19-4EC8-BA49-83DE3DDEA4E5}" sibTransId="{7E39DBDA-7A09-4F0B-8084-39FC00E3E311}"/>
    <dgm:cxn modelId="{9FA8216E-E17B-4D97-9579-8A90EF4A65EE}" type="presOf" srcId="{F77883E6-1DDA-47A5-AF6D-B5668323B93D}" destId="{D40675CA-E40E-4ED8-AAE3-0724B6A46482}" srcOrd="0" destOrd="0" presId="urn:microsoft.com/office/officeart/2005/8/layout/radial5"/>
    <dgm:cxn modelId="{30DA41CC-D0BB-4ACE-9A03-DA50429DD2FD}" type="presOf" srcId="{080363FC-D55D-4BE4-88D5-C0D2B5E540BD}" destId="{2C7A2C2F-DF8F-4224-9242-B8804B95F1CF}" srcOrd="0" destOrd="0" presId="urn:microsoft.com/office/officeart/2005/8/layout/radial5"/>
    <dgm:cxn modelId="{5EF139FB-3CB4-4C49-BF09-A18C43043198}" type="presOf" srcId="{ECCA81E0-2876-4AB6-BA2A-27115375E0A4}" destId="{D8C4BE74-39AE-402A-A017-8EBB75DB6E62}" srcOrd="0" destOrd="0" presId="urn:microsoft.com/office/officeart/2005/8/layout/radial5"/>
    <dgm:cxn modelId="{AAD2FBB3-E9B6-4761-870D-D069F56E8F4B}" type="presOf" srcId="{454044B5-2380-404D-8696-C80E6181CD74}" destId="{ECF21E73-015A-4FB5-A334-F73915821F67}" srcOrd="0" destOrd="0" presId="urn:microsoft.com/office/officeart/2005/8/layout/radial5"/>
    <dgm:cxn modelId="{E8E0793A-CE84-40BD-9E2B-F784E3CFB62F}" type="presOf" srcId="{B20DCEC4-67D0-41EE-971B-B498B18BE5DA}" destId="{80D24617-DF2E-42E1-931B-D4789F787732}" srcOrd="0" destOrd="0" presId="urn:microsoft.com/office/officeart/2005/8/layout/radial5"/>
    <dgm:cxn modelId="{A6393B26-1B83-43DB-8ED5-270D773F3C15}" type="presOf" srcId="{5AC6CA4F-1AB1-4069-85E2-D66150CDEA20}" destId="{87C9A6FD-DC92-46B4-A2F5-74106A1ADBBA}" srcOrd="0" destOrd="0" presId="urn:microsoft.com/office/officeart/2005/8/layout/radial5"/>
    <dgm:cxn modelId="{80582FE8-CABB-4071-A556-DA416EEA966F}" type="presOf" srcId="{A2EAB5B4-4A19-4EC8-BA49-83DE3DDEA4E5}" destId="{FF2AB49D-C5A8-4A03-B20D-A3824E4D16E4}" srcOrd="0" destOrd="0" presId="urn:microsoft.com/office/officeart/2005/8/layout/radial5"/>
    <dgm:cxn modelId="{40FA675D-B3D4-494E-BC5F-208A3B333024}" srcId="{ECCA81E0-2876-4AB6-BA2A-27115375E0A4}" destId="{F77883E6-1DDA-47A5-AF6D-B5668323B93D}" srcOrd="0" destOrd="0" parTransId="{5875BF59-583D-4FCF-ABB1-53DB44472ACD}" sibTransId="{74A8C3B9-70B5-4235-A4C3-37BA34935C2A}"/>
    <dgm:cxn modelId="{EACC3EB3-010C-4855-8767-1D7A31085C91}" type="presOf" srcId="{F714AEA9-1997-43F5-9B9F-C37B1AEFD5DC}" destId="{BA83D132-9AC4-4E2F-A7D7-4DEFB4ABDF2F}" srcOrd="0" destOrd="0" presId="urn:microsoft.com/office/officeart/2005/8/layout/radial5"/>
    <dgm:cxn modelId="{4BC7190E-596D-423B-B8CA-9607B254FB76}" type="presOf" srcId="{B20DCEC4-67D0-41EE-971B-B498B18BE5DA}" destId="{AEEB12CC-21C7-4E89-A225-D74E13923E46}" srcOrd="1" destOrd="0" presId="urn:microsoft.com/office/officeart/2005/8/layout/radial5"/>
    <dgm:cxn modelId="{AA4F5C8E-ECEF-4324-A66A-9AAE33D7BCE7}" type="presOf" srcId="{080363FC-D55D-4BE4-88D5-C0D2B5E540BD}" destId="{08851FAB-FF71-4BD6-A4AF-D2DBDC88F912}" srcOrd="1" destOrd="0" presId="urn:microsoft.com/office/officeart/2005/8/layout/radial5"/>
    <dgm:cxn modelId="{E13E5F37-CE0B-4E67-ABC6-4EFC0353291D}" type="presOf" srcId="{A2EAB5B4-4A19-4EC8-BA49-83DE3DDEA4E5}" destId="{20E6F26B-FC92-4216-8CF2-0B3020BE9033}" srcOrd="1" destOrd="0" presId="urn:microsoft.com/office/officeart/2005/8/layout/radial5"/>
    <dgm:cxn modelId="{B7C734B3-CB70-4C9B-80D6-32AD06ECDE99}" type="presParOf" srcId="{D8C4BE74-39AE-402A-A017-8EBB75DB6E62}" destId="{D40675CA-E40E-4ED8-AAE3-0724B6A46482}" srcOrd="0" destOrd="0" presId="urn:microsoft.com/office/officeart/2005/8/layout/radial5"/>
    <dgm:cxn modelId="{37EB331C-C173-4FF8-9DCE-F4D3B829BAAE}" type="presParOf" srcId="{D8C4BE74-39AE-402A-A017-8EBB75DB6E62}" destId="{2C7A2C2F-DF8F-4224-9242-B8804B95F1CF}" srcOrd="1" destOrd="0" presId="urn:microsoft.com/office/officeart/2005/8/layout/radial5"/>
    <dgm:cxn modelId="{5165452C-96D4-4076-856F-899EC00E3F80}" type="presParOf" srcId="{2C7A2C2F-DF8F-4224-9242-B8804B95F1CF}" destId="{08851FAB-FF71-4BD6-A4AF-D2DBDC88F912}" srcOrd="0" destOrd="0" presId="urn:microsoft.com/office/officeart/2005/8/layout/radial5"/>
    <dgm:cxn modelId="{430C9149-B9F3-4CD5-B6D9-830B8EB59E93}" type="presParOf" srcId="{D8C4BE74-39AE-402A-A017-8EBB75DB6E62}" destId="{87C9A6FD-DC92-46B4-A2F5-74106A1ADBBA}" srcOrd="2" destOrd="0" presId="urn:microsoft.com/office/officeart/2005/8/layout/radial5"/>
    <dgm:cxn modelId="{D0F45405-5AD9-4B3C-8180-914ACE73FDD3}" type="presParOf" srcId="{D8C4BE74-39AE-402A-A017-8EBB75DB6E62}" destId="{FF2AB49D-C5A8-4A03-B20D-A3824E4D16E4}" srcOrd="3" destOrd="0" presId="urn:microsoft.com/office/officeart/2005/8/layout/radial5"/>
    <dgm:cxn modelId="{C92BDF48-3E84-4803-858C-A57311D81644}" type="presParOf" srcId="{FF2AB49D-C5A8-4A03-B20D-A3824E4D16E4}" destId="{20E6F26B-FC92-4216-8CF2-0B3020BE9033}" srcOrd="0" destOrd="0" presId="urn:microsoft.com/office/officeart/2005/8/layout/radial5"/>
    <dgm:cxn modelId="{473BB8FA-0DD9-4E62-A73B-8DB9520C9DBD}" type="presParOf" srcId="{D8C4BE74-39AE-402A-A017-8EBB75DB6E62}" destId="{BA83D132-9AC4-4E2F-A7D7-4DEFB4ABDF2F}" srcOrd="4" destOrd="0" presId="urn:microsoft.com/office/officeart/2005/8/layout/radial5"/>
    <dgm:cxn modelId="{E8D917DB-FF76-4154-BF94-E8847ED970C1}" type="presParOf" srcId="{D8C4BE74-39AE-402A-A017-8EBB75DB6E62}" destId="{80D24617-DF2E-42E1-931B-D4789F787732}" srcOrd="5" destOrd="0" presId="urn:microsoft.com/office/officeart/2005/8/layout/radial5"/>
    <dgm:cxn modelId="{8C863025-CF5F-47B5-A97F-F0B8D2E57C97}" type="presParOf" srcId="{80D24617-DF2E-42E1-931B-D4789F787732}" destId="{AEEB12CC-21C7-4E89-A225-D74E13923E46}" srcOrd="0" destOrd="0" presId="urn:microsoft.com/office/officeart/2005/8/layout/radial5"/>
    <dgm:cxn modelId="{EBC588A1-93DE-48B6-84F8-1DA0C555A9A0}" type="presParOf" srcId="{D8C4BE74-39AE-402A-A017-8EBB75DB6E62}" destId="{ECF21E73-015A-4FB5-A334-F73915821F67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675CA-E40E-4ED8-AAE3-0724B6A46482}">
      <dsp:nvSpPr>
        <dsp:cNvPr id="0" name=""/>
        <dsp:cNvSpPr/>
      </dsp:nvSpPr>
      <dsp:spPr>
        <a:xfrm>
          <a:off x="3304630" y="2529788"/>
          <a:ext cx="1518738" cy="1518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Quantum State Estimation Algorithm</a:t>
          </a:r>
          <a:endParaRPr lang="en-US" sz="1600" kern="1200" dirty="0"/>
        </a:p>
      </dsp:txBody>
      <dsp:txXfrm>
        <a:off x="3527044" y="2752202"/>
        <a:ext cx="1073910" cy="1073910"/>
      </dsp:txXfrm>
    </dsp:sp>
    <dsp:sp modelId="{2C7A2C2F-DF8F-4224-9242-B8804B95F1CF}">
      <dsp:nvSpPr>
        <dsp:cNvPr id="0" name=""/>
        <dsp:cNvSpPr/>
      </dsp:nvSpPr>
      <dsp:spPr>
        <a:xfrm rot="16200000">
          <a:off x="3902160" y="1975405"/>
          <a:ext cx="323679" cy="516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950712" y="2127231"/>
        <a:ext cx="226575" cy="309823"/>
      </dsp:txXfrm>
    </dsp:sp>
    <dsp:sp modelId="{87C9A6FD-DC92-46B4-A2F5-74106A1ADBBA}">
      <dsp:nvSpPr>
        <dsp:cNvPr id="0" name=""/>
        <dsp:cNvSpPr/>
      </dsp:nvSpPr>
      <dsp:spPr>
        <a:xfrm>
          <a:off x="3114788" y="20648"/>
          <a:ext cx="1898423" cy="18984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Online</a:t>
          </a:r>
          <a:endParaRPr lang="en-US" sz="1500" kern="1200" dirty="0"/>
        </a:p>
      </dsp:txBody>
      <dsp:txXfrm>
        <a:off x="3392806" y="298666"/>
        <a:ext cx="1342387" cy="1342387"/>
      </dsp:txXfrm>
    </dsp:sp>
    <dsp:sp modelId="{FF2AB49D-C5A8-4A03-B20D-A3824E4D16E4}">
      <dsp:nvSpPr>
        <dsp:cNvPr id="0" name=""/>
        <dsp:cNvSpPr/>
      </dsp:nvSpPr>
      <dsp:spPr>
        <a:xfrm rot="1800000">
          <a:off x="4816307" y="3558755"/>
          <a:ext cx="323679" cy="516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22812" y="3637753"/>
        <a:ext cx="226575" cy="309823"/>
      </dsp:txXfrm>
    </dsp:sp>
    <dsp:sp modelId="{BA83D132-9AC4-4E2F-A7D7-4DEFB4ABDF2F}">
      <dsp:nvSpPr>
        <dsp:cNvPr id="0" name=""/>
        <dsp:cNvSpPr/>
      </dsp:nvSpPr>
      <dsp:spPr>
        <a:xfrm>
          <a:off x="5123358" y="3499595"/>
          <a:ext cx="1898423" cy="18984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Efficient</a:t>
          </a:r>
          <a:endParaRPr lang="en-US" sz="1500" kern="1200" dirty="0"/>
        </a:p>
      </dsp:txBody>
      <dsp:txXfrm>
        <a:off x="5401376" y="3777613"/>
        <a:ext cx="1342387" cy="1342387"/>
      </dsp:txXfrm>
    </dsp:sp>
    <dsp:sp modelId="{80D24617-DF2E-42E1-931B-D4789F787732}">
      <dsp:nvSpPr>
        <dsp:cNvPr id="0" name=""/>
        <dsp:cNvSpPr/>
      </dsp:nvSpPr>
      <dsp:spPr>
        <a:xfrm rot="9000000">
          <a:off x="2988012" y="3558755"/>
          <a:ext cx="323679" cy="516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078611" y="3637753"/>
        <a:ext cx="226575" cy="309823"/>
      </dsp:txXfrm>
    </dsp:sp>
    <dsp:sp modelId="{ECF21E73-015A-4FB5-A334-F73915821F67}">
      <dsp:nvSpPr>
        <dsp:cNvPr id="0" name=""/>
        <dsp:cNvSpPr/>
      </dsp:nvSpPr>
      <dsp:spPr>
        <a:xfrm>
          <a:off x="1106217" y="3499595"/>
          <a:ext cx="1898423" cy="18984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Convergence Proof</a:t>
          </a:r>
          <a:endParaRPr lang="en-US" sz="1500" kern="1200" dirty="0"/>
        </a:p>
      </dsp:txBody>
      <dsp:txXfrm>
        <a:off x="1384235" y="3777613"/>
        <a:ext cx="1342387" cy="1342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29AA-F2F2-4C30-82CB-0FAFC0398D6D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6BFA5-71BF-46CD-90D2-8741F28802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09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1FD1-6076-4C62-91D8-5FF744C42B09}" type="datetime1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278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B900-F810-4D4F-BE01-C578FCCA5265}" type="datetime1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45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196-68F3-4B02-82D9-586FE229F463}" type="datetime1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36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4E3F-4AC7-4C2C-A878-3431E6FB2501}" type="datetime1">
              <a:rPr lang="en-AU" smtClean="0"/>
              <a:t>27/03/2019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09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4582-854C-480C-8AEB-4E6185862C2C}" type="datetime1">
              <a:rPr lang="en-AU" smtClean="0"/>
              <a:t>27/03/2019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82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2E68-BA58-4AA5-9D81-C6FB9CA15D62}" type="datetime1">
              <a:rPr lang="en-AU" smtClean="0"/>
              <a:t>27/03/2019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33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0495-080A-4EA7-BB80-39B50A9A8127}" type="datetime1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58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7FAC-A297-43F0-87B9-DC8B3DD4148F}" type="datetime1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30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628124"/>
            <a:ext cx="9920274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94A9-ED16-4208-B076-FAB5475A5BEA}" type="datetime1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3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29BB-3BAF-4B45-8039-CADCB5CE4EA2}" type="datetime1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22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F05-721F-4158-83C7-DB0BC25EEB5C}" type="datetime1">
              <a:rPr lang="en-AU" smtClean="0"/>
              <a:t>27/03/2019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7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2745-8775-469B-A95D-6F3D35EE1398}" type="datetime1">
              <a:rPr lang="en-AU" smtClean="0"/>
              <a:t>27/03/2019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56" y="602615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F9B4-05A3-40FD-A8B3-CBB043890095}" type="datetime1">
              <a:rPr lang="en-AU" smtClean="0"/>
              <a:t>27/03/2019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7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4682-FB08-456D-B3E1-0F65598790F8}" type="datetime1">
              <a:rPr lang="en-AU" smtClean="0"/>
              <a:t>27/03/2019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907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F6E6-C156-43A3-A6F1-CE9CCF7F541F}" type="datetime1">
              <a:rPr lang="en-AU" smtClean="0"/>
              <a:t>27/03/2019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87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80E3-298C-4C94-BCDD-A138DCCBA9D2}" type="datetime1">
              <a:rPr lang="en-AU" smtClean="0"/>
              <a:t>27/03/2019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43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684B-CEC1-4886-ABCC-9FE0CCA7E96E}" type="datetime1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81FCD0-6178-4173-AE3B-5D9EC4929A32}" type="slidenum">
              <a:rPr lang="en-AU" smtClean="0"/>
              <a:t>‹#›</a:t>
            </a:fld>
            <a:endParaRPr lang="en-AU"/>
          </a:p>
        </p:txBody>
      </p:sp>
      <p:pic>
        <p:nvPicPr>
          <p:cNvPr id="36" name="Picture 35" descr="https://pbs.twimg.com/profile_images/807108296796557316/3UtQWApG_400x400.jpg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1" b="35709"/>
          <a:stretch/>
        </p:blipFill>
        <p:spPr bwMode="auto">
          <a:xfrm>
            <a:off x="0" y="6230554"/>
            <a:ext cx="2589212" cy="6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i0.wp.com/www.utsmotorsports.com/wp-content/uploads/2017/04/UTS.png?fit=500%2C500&amp;ssl=1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1" b="31608"/>
          <a:stretch/>
        </p:blipFill>
        <p:spPr bwMode="auto">
          <a:xfrm>
            <a:off x="9849394" y="6561"/>
            <a:ext cx="2342606" cy="92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gif"/><Relationship Id="rId7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8.gif"/><Relationship Id="rId4" Type="http://schemas.openxmlformats.org/officeDocument/2006/relationships/image" Target="../media/image7.g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9" y="1540025"/>
            <a:ext cx="10467703" cy="1990638"/>
          </a:xfrm>
        </p:spPr>
        <p:txBody>
          <a:bodyPr>
            <a:noAutofit/>
          </a:bodyPr>
          <a:lstStyle/>
          <a:p>
            <a:pPr algn="ctr"/>
            <a:r>
              <a:rPr lang="en-AU" sz="4000" dirty="0"/>
              <a:t>Efficient online quantum state estimation using a matrix-</a:t>
            </a:r>
            <a:r>
              <a:rPr lang="en-AU" sz="4000" dirty="0" err="1"/>
              <a:t>exponentiated</a:t>
            </a:r>
            <a:r>
              <a:rPr lang="en-AU" sz="4000" dirty="0"/>
              <a:t> gradient method</a:t>
            </a:r>
            <a:endParaRPr lang="en-AU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1" y="3530661"/>
            <a:ext cx="8915399" cy="1067465"/>
          </a:xfrm>
        </p:spPr>
        <p:txBody>
          <a:bodyPr>
            <a:norm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b="1" dirty="0" smtClean="0"/>
              <a:t>Akram Youssry</a:t>
            </a:r>
            <a:r>
              <a:rPr lang="en-AU" b="1" baseline="30000" dirty="0" smtClean="0"/>
              <a:t>1,2</a:t>
            </a:r>
            <a:r>
              <a:rPr lang="en-AU" b="1" dirty="0" smtClean="0"/>
              <a:t>, </a:t>
            </a:r>
            <a:r>
              <a:rPr lang="en-AU" b="1" dirty="0"/>
              <a:t>Christopher </a:t>
            </a:r>
            <a:r>
              <a:rPr lang="en-AU" b="1" dirty="0" smtClean="0"/>
              <a:t>Ferrie</a:t>
            </a:r>
            <a:r>
              <a:rPr lang="en-AU" b="1" baseline="30000" dirty="0" smtClean="0"/>
              <a:t>1</a:t>
            </a:r>
            <a:r>
              <a:rPr lang="en-AU" b="1" dirty="0" smtClean="0"/>
              <a:t>, and Marco Tomamichel</a:t>
            </a:r>
            <a:r>
              <a:rPr lang="en-AU" b="1" baseline="30000" dirty="0" smtClean="0"/>
              <a:t>2</a:t>
            </a:r>
          </a:p>
          <a:p>
            <a:pPr algn="ctr"/>
            <a:endParaRPr lang="en-AU" b="1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4003919" y="4614473"/>
            <a:ext cx="418415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b="1" baseline="30000" dirty="0"/>
              <a:t>Akram </a:t>
            </a:r>
            <a:r>
              <a:rPr lang="en-AU" sz="2000" b="1" baseline="30000" dirty="0" err="1"/>
              <a:t>Youssry</a:t>
            </a:r>
            <a:r>
              <a:rPr lang="en-AU" sz="2000" b="1" baseline="30000" dirty="0"/>
              <a:t> et al 2019 New J. Phys. 21 </a:t>
            </a:r>
            <a:r>
              <a:rPr lang="en-AU" sz="2000" b="1" baseline="30000" dirty="0" smtClean="0"/>
              <a:t>033006</a:t>
            </a:r>
            <a:endParaRPr lang="en-AU" sz="2000" b="1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792480" y="5163936"/>
            <a:ext cx="1127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00" baseline="30000" dirty="0"/>
              <a:t>1</a:t>
            </a:r>
            <a:r>
              <a:rPr lang="en-AU" sz="1400" dirty="0"/>
              <a:t>University of Technology Sydney, Centre for Quantum Software and Information, Ultimo NSW 2007, Australia</a:t>
            </a:r>
          </a:p>
          <a:p>
            <a:pPr algn="ctr"/>
            <a:r>
              <a:rPr lang="en-AU" sz="1400" baseline="30000" dirty="0"/>
              <a:t>2</a:t>
            </a:r>
            <a:r>
              <a:rPr lang="en-AU" sz="1400" dirty="0"/>
              <a:t>Department of Electronics and Communication Engineering, Faculty of Engineering, Ain Shams University, Cairo, Egypt</a:t>
            </a:r>
          </a:p>
        </p:txBody>
      </p:sp>
      <p:pic>
        <p:nvPicPr>
          <p:cNvPr id="1026" name="Picture 2" descr="https://sydney.edu.au/science/physics/images/content/Quantum/visitors/M-Tomamich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035" y="3260145"/>
            <a:ext cx="1293844" cy="12938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ris Ferri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1" t="10925" r="25039"/>
          <a:stretch/>
        </p:blipFill>
        <p:spPr bwMode="auto">
          <a:xfrm>
            <a:off x="9709278" y="3793558"/>
            <a:ext cx="1426963" cy="13254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6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47520" y="1452879"/>
            <a:ext cx="10210800" cy="5261430"/>
          </a:xfrm>
        </p:spPr>
        <p:txBody>
          <a:bodyPr>
            <a:noAutofit/>
          </a:bodyPr>
          <a:lstStyle/>
          <a:p>
            <a:pPr algn="just"/>
            <a:r>
              <a:rPr lang="en-AU" sz="2200" dirty="0"/>
              <a:t>We </a:t>
            </a:r>
            <a:r>
              <a:rPr lang="en-AU" sz="2200" dirty="0" smtClean="0"/>
              <a:t>ported MEG into the Quantum world!</a:t>
            </a:r>
            <a:endParaRPr lang="en-AU" sz="2200" dirty="0"/>
          </a:p>
          <a:p>
            <a:pPr marL="0" indent="0" algn="just">
              <a:buNone/>
            </a:pPr>
            <a:r>
              <a:rPr lang="en-AU" sz="2200" dirty="0"/>
              <a:t> </a:t>
            </a:r>
            <a:endParaRPr lang="en-AU" sz="2200" dirty="0" smtClean="0"/>
          </a:p>
          <a:p>
            <a:pPr algn="just"/>
            <a:r>
              <a:rPr lang="en-AU" sz="2200" dirty="0" smtClean="0"/>
              <a:t>We proved </a:t>
            </a:r>
            <a:r>
              <a:rPr lang="en-AU" sz="2200" dirty="0"/>
              <a:t>convergence for both </a:t>
            </a:r>
            <a:r>
              <a:rPr lang="en-AU" sz="2200" dirty="0" smtClean="0"/>
              <a:t>noiseless and noisy measurements</a:t>
            </a:r>
            <a:r>
              <a:rPr lang="en-AU" sz="2200" dirty="0"/>
              <a:t>.</a:t>
            </a:r>
          </a:p>
          <a:p>
            <a:pPr algn="just"/>
            <a:endParaRPr lang="en-AU" sz="2200" dirty="0" smtClean="0"/>
          </a:p>
          <a:p>
            <a:pPr algn="just"/>
            <a:r>
              <a:rPr lang="en-AU" sz="2200" dirty="0" smtClean="0"/>
              <a:t>We </a:t>
            </a:r>
            <a:r>
              <a:rPr lang="en-AU" sz="2200" dirty="0"/>
              <a:t>numerically </a:t>
            </a:r>
            <a:r>
              <a:rPr lang="en-AU" sz="2200" dirty="0" smtClean="0"/>
              <a:t>compared the </a:t>
            </a:r>
            <a:r>
              <a:rPr lang="en-AU" sz="2200" dirty="0"/>
              <a:t>proposed </a:t>
            </a:r>
            <a:r>
              <a:rPr lang="en-AU" sz="2200" dirty="0" smtClean="0"/>
              <a:t>algorithm with other standard techniques and showed that it is as accurate but much more efficient.</a:t>
            </a:r>
          </a:p>
          <a:p>
            <a:pPr algn="just"/>
            <a:endParaRPr lang="en-AU" sz="2200" dirty="0"/>
          </a:p>
          <a:p>
            <a:pPr algn="just"/>
            <a:r>
              <a:rPr lang="en-AU" sz="2200" dirty="0" smtClean="0"/>
              <a:t>The paper is published here: (</a:t>
            </a:r>
            <a:r>
              <a:rPr lang="en-AU" dirty="0"/>
              <a:t>Akram </a:t>
            </a:r>
            <a:r>
              <a:rPr lang="en-AU" dirty="0" err="1"/>
              <a:t>Youssry</a:t>
            </a:r>
            <a:r>
              <a:rPr lang="en-AU" dirty="0"/>
              <a:t> </a:t>
            </a:r>
            <a:r>
              <a:rPr lang="en-AU" i="1" dirty="0"/>
              <a:t>et al</a:t>
            </a:r>
            <a:r>
              <a:rPr lang="en-AU" dirty="0"/>
              <a:t> 2019 </a:t>
            </a:r>
            <a:r>
              <a:rPr lang="en-AU" i="1" dirty="0"/>
              <a:t>New J. Phys.</a:t>
            </a:r>
            <a:r>
              <a:rPr lang="en-AU" dirty="0"/>
              <a:t> </a:t>
            </a:r>
            <a:r>
              <a:rPr lang="en-AU" b="1" dirty="0"/>
              <a:t>21</a:t>
            </a:r>
            <a:r>
              <a:rPr lang="en-AU" dirty="0"/>
              <a:t> </a:t>
            </a:r>
            <a:r>
              <a:rPr lang="en-AU" dirty="0" smtClean="0"/>
              <a:t>033006) </a:t>
            </a:r>
            <a:r>
              <a:rPr lang="en-AU" sz="2200" dirty="0" smtClean="0"/>
              <a:t> please check it </a:t>
            </a:r>
            <a:r>
              <a:rPr lang="en-AU" sz="2200" dirty="0" smtClean="0">
                <a:sym typeface="Wingdings" panose="05000000000000000000" pitchFamily="2" charset="2"/>
              </a:rPr>
              <a:t></a:t>
            </a:r>
            <a:r>
              <a:rPr lang="en-AU" sz="2200" dirty="0"/>
              <a:t>	</a:t>
            </a:r>
            <a:r>
              <a:rPr lang="en-AU" sz="2200" dirty="0" smtClean="0"/>
              <a:t>   </a:t>
            </a:r>
            <a:endParaRPr lang="en-AU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F9B4-05A3-40FD-A8B3-CBB043890095}" type="datetime1">
              <a:rPr lang="en-AU" smtClean="0"/>
              <a:t>27/03/2019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4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94A9-ED16-4208-B076-FAB5475A5BEA}" type="datetime1">
              <a:rPr lang="en-AU" smtClean="0"/>
              <a:t>27/03/2019</a:t>
            </a:fld>
            <a:endParaRPr lang="en-AU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2487603" y="5495278"/>
            <a:ext cx="7772400" cy="5946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pic>
        <p:nvPicPr>
          <p:cNvPr id="8" name="Picture 2" descr="C:\Users\hp\AppData\Local\Microsoft\Windows\Temporary Internet Files\Content.IE5\7M95O813\finish[1]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" b="521"/>
          <a:stretch>
            <a:fillRect/>
          </a:stretch>
        </p:blipFill>
        <p:spPr>
          <a:xfrm>
            <a:off x="2185851" y="0"/>
            <a:ext cx="8458200" cy="5486400"/>
          </a:xfrm>
          <a:prstGeom prst="rect">
            <a:avLst/>
          </a:prstGeom>
        </p:spPr>
      </p:pic>
      <p:sp>
        <p:nvSpPr>
          <p:cNvPr id="9" name="Text Placeholder 7"/>
          <p:cNvSpPr txBox="1">
            <a:spLocks/>
          </p:cNvSpPr>
          <p:nvPr/>
        </p:nvSpPr>
        <p:spPr>
          <a:xfrm>
            <a:off x="2487603" y="6096000"/>
            <a:ext cx="7772400" cy="6126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ym typeface="Wingdings" pitchFamily="2" charset="2"/>
              </a:rPr>
              <a:t>  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71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Quantum State Estimation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29BB-3BAF-4B45-8039-CADCB5CE4EA2}" type="datetime1">
              <a:rPr lang="en-AU" smtClean="0"/>
              <a:t>27/03/2019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2</a:t>
            </a:fld>
            <a:endParaRPr lang="en-AU"/>
          </a:p>
        </p:txBody>
      </p:sp>
      <p:grpSp>
        <p:nvGrpSpPr>
          <p:cNvPr id="19" name="Group 18"/>
          <p:cNvGrpSpPr/>
          <p:nvPr/>
        </p:nvGrpSpPr>
        <p:grpSpPr>
          <a:xfrm>
            <a:off x="0" y="2166256"/>
            <a:ext cx="12192000" cy="3137263"/>
            <a:chOff x="0" y="2107473"/>
            <a:chExt cx="12192000" cy="3137263"/>
          </a:xfrm>
        </p:grpSpPr>
        <p:sp>
          <p:nvSpPr>
            <p:cNvPr id="18" name="Rectangle 17"/>
            <p:cNvSpPr/>
            <p:nvPr/>
          </p:nvSpPr>
          <p:spPr>
            <a:xfrm>
              <a:off x="0" y="2107473"/>
              <a:ext cx="12192000" cy="3137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7" name="Picture 6" descr="reich-chemistry - model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75" y="2194851"/>
              <a:ext cx="1889062" cy="1836925"/>
            </a:xfrm>
            <a:prstGeom prst="rect">
              <a:avLst/>
            </a:prstGeom>
          </p:spPr>
        </p:pic>
        <p:pic>
          <p:nvPicPr>
            <p:cNvPr id="8" name="Picture 7" descr="Drawing a half gauge/speedometer (JavaScript Canvas or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848" y="2718106"/>
              <a:ext cx="1800000" cy="1028571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2101910" y="2771317"/>
              <a:ext cx="1368000" cy="975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" name="Picture 9" descr="The Carden Chronicle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621" y="2721316"/>
              <a:ext cx="1800000" cy="1075362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5284621" y="2809443"/>
              <a:ext cx="1368000" cy="975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" name="Picture 11" descr="plotting - Is there something like DensityPlot3D to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167" y="2613452"/>
              <a:ext cx="1800000" cy="14363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8592394" y="2843930"/>
              <a:ext cx="1368000" cy="975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408" y="4119153"/>
              <a:ext cx="1883849" cy="33855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AU" sz="1600" dirty="0" smtClean="0"/>
                <a:t>Quantum System</a:t>
              </a:r>
              <a:endParaRPr lang="en-AU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9621" y="4120759"/>
              <a:ext cx="1566454" cy="33855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AU" sz="1600" dirty="0" smtClean="0"/>
                <a:t>Measurement</a:t>
              </a:r>
              <a:endParaRPr lang="en-AU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56394" y="4119153"/>
              <a:ext cx="1800000" cy="33855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Classical </a:t>
              </a:r>
              <a:r>
                <a:rPr lang="en-AU" sz="1600" dirty="0"/>
                <a:t>D</a:t>
              </a:r>
              <a:r>
                <a:rPr lang="en-AU" sz="1600" dirty="0" smtClean="0"/>
                <a:t>ata</a:t>
              </a:r>
              <a:endParaRPr lang="en-AU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31840" y="4119153"/>
              <a:ext cx="1805825" cy="33855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State Estimate</a:t>
              </a:r>
              <a:endParaRPr lang="en-A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0606" y="4684144"/>
                <a:ext cx="381451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AU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6" y="4684144"/>
                <a:ext cx="381451" cy="369332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68087" y="4722549"/>
                <a:ext cx="976614" cy="37491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AU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87" y="4722549"/>
                <a:ext cx="976614" cy="374911"/>
              </a:xfrm>
              <a:prstGeom prst="rect">
                <a:avLst/>
              </a:prstGeom>
              <a:blipFill>
                <a:blip r:embed="rId7"/>
                <a:stretch>
                  <a:fillRect t="-1563" b="-46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856494" y="4678565"/>
                <a:ext cx="992708" cy="37491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AU" b="0" dirty="0" smtClean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94" y="4678565"/>
                <a:ext cx="992708" cy="3749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744026" y="4684144"/>
                <a:ext cx="381451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026" y="4684144"/>
                <a:ext cx="381451" cy="369332"/>
              </a:xfrm>
              <a:prstGeom prst="rect">
                <a:avLst/>
              </a:prstGeom>
              <a:blipFill>
                <a:blip r:embed="rId9"/>
                <a:stretch>
                  <a:fillRect t="-1563" r="-15152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88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Batch VS Online Estimation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62846" y="6105533"/>
            <a:ext cx="1146283" cy="370396"/>
          </a:xfrm>
        </p:spPr>
        <p:txBody>
          <a:bodyPr/>
          <a:lstStyle/>
          <a:p>
            <a:fld id="{5556F9B4-05A3-40FD-A8B3-CBB043890095}" type="datetime1">
              <a:rPr lang="en-AU" smtClean="0"/>
              <a:t>27/03/2019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3</a:t>
            </a:fld>
            <a:endParaRPr lang="en-AU"/>
          </a:p>
        </p:txBody>
      </p:sp>
      <p:grpSp>
        <p:nvGrpSpPr>
          <p:cNvPr id="45" name="Group 44"/>
          <p:cNvGrpSpPr/>
          <p:nvPr/>
        </p:nvGrpSpPr>
        <p:grpSpPr>
          <a:xfrm>
            <a:off x="3821029" y="1446237"/>
            <a:ext cx="4549943" cy="2542903"/>
            <a:chOff x="3821029" y="1637827"/>
            <a:chExt cx="4549943" cy="2542903"/>
          </a:xfrm>
        </p:grpSpPr>
        <p:sp>
          <p:nvSpPr>
            <p:cNvPr id="5" name="Rectangle 4"/>
            <p:cNvSpPr/>
            <p:nvPr/>
          </p:nvSpPr>
          <p:spPr>
            <a:xfrm>
              <a:off x="3821029" y="1637827"/>
              <a:ext cx="4484916" cy="25429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7511" y="1852446"/>
              <a:ext cx="992777" cy="1404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Estimation Algorithm</a:t>
              </a:r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21029" y="1838125"/>
                  <a:ext cx="836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029" y="1838125"/>
                  <a:ext cx="836023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3333" r="-22628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21029" y="2223089"/>
                  <a:ext cx="836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029" y="2223089"/>
                  <a:ext cx="836023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333" r="-23358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821029" y="2887396"/>
                  <a:ext cx="836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029" y="2887396"/>
                  <a:ext cx="83602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3333" r="-25547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948903" y="2350169"/>
                  <a:ext cx="4220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8903" y="2350169"/>
                  <a:ext cx="42206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333" r="-20290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Arrow 10"/>
            <p:cNvSpPr/>
            <p:nvPr/>
          </p:nvSpPr>
          <p:spPr>
            <a:xfrm>
              <a:off x="5254528" y="1890376"/>
              <a:ext cx="874273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256235" y="2350169"/>
              <a:ext cx="874273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256235" y="2968227"/>
              <a:ext cx="874273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156417" y="2422172"/>
              <a:ext cx="874273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0181" y="3598026"/>
              <a:ext cx="4266611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Batch Estimation</a:t>
              </a:r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080578" y="2610622"/>
                  <a:ext cx="320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578" y="2610622"/>
                  <a:ext cx="32092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69143" y="2606323"/>
                  <a:ext cx="320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143" y="2606323"/>
                  <a:ext cx="32092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208760" y="4305335"/>
            <a:ext cx="9709452" cy="1845404"/>
            <a:chOff x="1568148" y="4861028"/>
            <a:chExt cx="9709452" cy="1845404"/>
          </a:xfrm>
        </p:grpSpPr>
        <p:sp>
          <p:nvSpPr>
            <p:cNvPr id="18" name="Rectangle 17"/>
            <p:cNvSpPr/>
            <p:nvPr/>
          </p:nvSpPr>
          <p:spPr>
            <a:xfrm>
              <a:off x="1611698" y="4861028"/>
              <a:ext cx="9665902" cy="1845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96301" y="5079927"/>
              <a:ext cx="992777" cy="7272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Estimation Algorithm</a:t>
              </a:r>
              <a:endParaRPr lang="en-AU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68148" y="5070034"/>
                  <a:ext cx="836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148" y="5070034"/>
                  <a:ext cx="83602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3279" r="-23358" b="-983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12005" y="5079927"/>
                  <a:ext cx="836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005" y="5079927"/>
                  <a:ext cx="836023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3279" r="-24088" b="-983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13771" y="5443553"/>
                  <a:ext cx="533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71" y="5443553"/>
                  <a:ext cx="533781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3333" r="-18391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Arrow 23"/>
            <p:cNvSpPr/>
            <p:nvPr/>
          </p:nvSpPr>
          <p:spPr>
            <a:xfrm>
              <a:off x="2500159" y="5139554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507162" y="5529132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3960420" y="5542350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136" y="6154063"/>
              <a:ext cx="9543795" cy="4086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Online Estimation</a:t>
              </a:r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664136" y="5444112"/>
                  <a:ext cx="8360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 smtClean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136" y="5444112"/>
                  <a:ext cx="836023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3333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5347090" y="5089114"/>
              <a:ext cx="992777" cy="7272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Estimation </a:t>
              </a:r>
              <a:r>
                <a:rPr lang="en-AU" sz="1200" dirty="0" smtClean="0"/>
                <a:t>Algorithm</a:t>
              </a:r>
              <a:endParaRPr lang="en-AU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4943540" y="5548468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934466" y="5169934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186964" y="5481745"/>
                  <a:ext cx="533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964" y="5481745"/>
                  <a:ext cx="533781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3279" r="-17045" b="-819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ight Arrow 34"/>
            <p:cNvSpPr/>
            <p:nvPr/>
          </p:nvSpPr>
          <p:spPr>
            <a:xfrm>
              <a:off x="6401552" y="5548303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308710" y="5075739"/>
              <a:ext cx="992777" cy="7272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Estimation </a:t>
              </a:r>
              <a:r>
                <a:rPr lang="en-AU" sz="1200" dirty="0" smtClean="0"/>
                <a:t>Algorithm</a:t>
              </a:r>
              <a:endParaRPr lang="en-AU" sz="1200" dirty="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8905160" y="5535093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8905160" y="5144779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734183" y="5083408"/>
                  <a:ext cx="1435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183" y="5083408"/>
                  <a:ext cx="1435206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3333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657892" y="5437625"/>
                  <a:ext cx="533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7892" y="5437625"/>
                  <a:ext cx="533781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3333" r="-13636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ight Arrow 40"/>
            <p:cNvSpPr/>
            <p:nvPr/>
          </p:nvSpPr>
          <p:spPr>
            <a:xfrm>
              <a:off x="10363172" y="5526982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995732" y="5070034"/>
                  <a:ext cx="445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732" y="5070034"/>
                  <a:ext cx="44595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011551" y="5475096"/>
                  <a:ext cx="445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551" y="5475096"/>
                  <a:ext cx="44595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ight Arrow 47"/>
            <p:cNvSpPr/>
            <p:nvPr/>
          </p:nvSpPr>
          <p:spPr>
            <a:xfrm>
              <a:off x="7772022" y="5571299"/>
              <a:ext cx="360000" cy="26483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305945" y="1443605"/>
            <a:ext cx="2876530" cy="2546983"/>
            <a:chOff x="8305945" y="1635195"/>
            <a:chExt cx="2876530" cy="2546983"/>
          </a:xfrm>
        </p:grpSpPr>
        <p:sp>
          <p:nvSpPr>
            <p:cNvPr id="51" name="TextBox 50"/>
            <p:cNvSpPr txBox="1"/>
            <p:nvPr/>
          </p:nvSpPr>
          <p:spPr>
            <a:xfrm>
              <a:off x="9458926" y="1635195"/>
              <a:ext cx="1723549" cy="5232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Time </a:t>
              </a:r>
              <a:r>
                <a:rPr lang="en-AU" sz="2800" dirty="0" smtClean="0">
                  <a:sym typeface="Wingdings" panose="05000000000000000000" pitchFamily="2" charset="2"/>
                </a:rPr>
                <a:t></a:t>
              </a:r>
              <a:endParaRPr lang="en-AU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409129" y="3658958"/>
              <a:ext cx="1723549" cy="5232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sz="2800" dirty="0" smtClean="0"/>
                <a:t>Space </a:t>
              </a:r>
              <a:r>
                <a:rPr lang="en-AU" sz="2800" dirty="0" smtClean="0">
                  <a:sym typeface="Wingdings" panose="05000000000000000000" pitchFamily="2" charset="2"/>
                </a:rPr>
                <a:t></a:t>
              </a:r>
              <a:endParaRPr lang="en-AU" sz="2800" dirty="0"/>
            </a:p>
          </p:txBody>
        </p:sp>
        <p:cxnSp>
          <p:nvCxnSpPr>
            <p:cNvPr id="54" name="Straight Arrow Connector 53"/>
            <p:cNvCxnSpPr>
              <a:stCxn id="5" idx="3"/>
              <a:endCxn id="51" idx="1"/>
            </p:cNvCxnSpPr>
            <p:nvPr/>
          </p:nvCxnSpPr>
          <p:spPr>
            <a:xfrm flipV="1">
              <a:off x="8305945" y="1896805"/>
              <a:ext cx="1152981" cy="977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" idx="3"/>
              <a:endCxn id="52" idx="1"/>
            </p:cNvCxnSpPr>
            <p:nvPr/>
          </p:nvCxnSpPr>
          <p:spPr>
            <a:xfrm>
              <a:off x="8305945" y="2874445"/>
              <a:ext cx="1103184" cy="1046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3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Statement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F9B4-05A3-40FD-A8B3-CBB043890095}" type="datetime1">
              <a:rPr lang="en-AU" smtClean="0"/>
              <a:t>27/03/2019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4</a:t>
            </a:fld>
            <a:endParaRPr lang="en-AU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4840267"/>
              </p:ext>
            </p:extLst>
          </p:nvPr>
        </p:nvGraphicFramePr>
        <p:xfrm>
          <a:off x="1965399" y="13728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7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Theoretical Results: MEG </a:t>
            </a:r>
            <a:r>
              <a:rPr lang="en-AU" dirty="0" smtClean="0"/>
              <a:t>Update Rule 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F9B4-05A3-40FD-A8B3-CBB043890095}" type="datetime1">
              <a:rPr lang="en-AU" smtClean="0"/>
              <a:t>27/03/2019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5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03695" y="3281826"/>
                <a:ext cx="7049237" cy="100405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A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AU" sz="28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AU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AU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AU" sz="2800">
                                              <a:latin typeface="Cambria Math" panose="02040503050406030204" pitchFamily="18" charset="0"/>
                                            </a:rPr>
                                            <m:t>tr</m:t>
                                          </m:r>
                                          <m:d>
                                            <m:dPr>
                                              <m:ctrlPr>
                                                <a:rPr lang="en-AU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AU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AU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AU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AU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AU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AU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AU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8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A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AU" sz="280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𝜌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AU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  <m:r>
                                            <a:rPr lang="en-AU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AU" sz="28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  <m:d>
                                            <m:dPr>
                                              <m:ctrlPr>
                                                <a:rPr lang="en-A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AU" sz="2800">
                                                  <a:latin typeface="Cambria Math" panose="02040503050406030204" pitchFamily="18" charset="0"/>
                                                </a:rPr>
                                                <m:t>tr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AU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AU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AU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𝜌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AU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AU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AU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A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95" y="3281826"/>
                <a:ext cx="7049237" cy="1004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03694" y="4285623"/>
            <a:ext cx="704923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Matrix-</a:t>
            </a:r>
            <a:r>
              <a:rPr lang="en-AU" dirty="0" err="1" smtClean="0"/>
              <a:t>Exponentiated</a:t>
            </a:r>
            <a:r>
              <a:rPr lang="en-AU" dirty="0" smtClean="0"/>
              <a:t> Gradient (MEG) Update Rule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75641" y="259177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New 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4235" y="210840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Old </a:t>
            </a:r>
            <a:r>
              <a:rPr lang="en-AU" dirty="0"/>
              <a:t>e</a:t>
            </a:r>
            <a:r>
              <a:rPr lang="en-AU" dirty="0" smtClean="0"/>
              <a:t>stimate</a:t>
            </a:r>
          </a:p>
        </p:txBody>
      </p:sp>
      <p:sp>
        <p:nvSpPr>
          <p:cNvPr id="6" name="Oval 5"/>
          <p:cNvSpPr/>
          <p:nvPr/>
        </p:nvSpPr>
        <p:spPr>
          <a:xfrm>
            <a:off x="2577721" y="3474720"/>
            <a:ext cx="813392" cy="81090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6" idx="1"/>
            <a:endCxn id="5" idx="2"/>
          </p:cNvCxnSpPr>
          <p:nvPr/>
        </p:nvCxnSpPr>
        <p:spPr>
          <a:xfrm flipH="1" flipV="1">
            <a:off x="2041423" y="2961102"/>
            <a:ext cx="655417" cy="63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93362" y="3309254"/>
            <a:ext cx="545572" cy="5120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>
            <a:stCxn id="18" idx="1"/>
            <a:endCxn id="11" idx="2"/>
          </p:cNvCxnSpPr>
          <p:nvPr/>
        </p:nvCxnSpPr>
        <p:spPr>
          <a:xfrm flipH="1" flipV="1">
            <a:off x="3705515" y="2477736"/>
            <a:ext cx="1567744" cy="90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3272" y="25979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Learning rate</a:t>
            </a:r>
          </a:p>
        </p:txBody>
      </p:sp>
      <p:sp>
        <p:nvSpPr>
          <p:cNvPr id="25" name="Oval 24"/>
          <p:cNvSpPr/>
          <p:nvPr/>
        </p:nvSpPr>
        <p:spPr>
          <a:xfrm>
            <a:off x="5909400" y="3345403"/>
            <a:ext cx="481660" cy="45203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/>
          <p:cNvCxnSpPr>
            <a:stCxn id="25" idx="0"/>
            <a:endCxn id="24" idx="2"/>
          </p:cNvCxnSpPr>
          <p:nvPr/>
        </p:nvCxnSpPr>
        <p:spPr>
          <a:xfrm flipH="1" flipV="1">
            <a:off x="5909399" y="2967329"/>
            <a:ext cx="240831" cy="3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57691" y="2599776"/>
            <a:ext cx="300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</a:t>
            </a:r>
            <a:r>
              <a:rPr lang="en-AU" dirty="0" smtClean="0"/>
              <a:t>easurement outcome</a:t>
            </a:r>
          </a:p>
        </p:txBody>
      </p:sp>
      <p:sp>
        <p:nvSpPr>
          <p:cNvPr id="32" name="Oval 31"/>
          <p:cNvSpPr/>
          <p:nvPr/>
        </p:nvSpPr>
        <p:spPr>
          <a:xfrm>
            <a:off x="7904324" y="3281826"/>
            <a:ext cx="545572" cy="5120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Arrow Connector 32"/>
          <p:cNvCxnSpPr>
            <a:stCxn id="32" idx="7"/>
            <a:endCxn id="31" idx="1"/>
          </p:cNvCxnSpPr>
          <p:nvPr/>
        </p:nvCxnSpPr>
        <p:spPr>
          <a:xfrm flipV="1">
            <a:off x="8369999" y="2784442"/>
            <a:ext cx="487692" cy="572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84707" y="210559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Measurement operator</a:t>
            </a:r>
          </a:p>
        </p:txBody>
      </p:sp>
      <p:sp>
        <p:nvSpPr>
          <p:cNvPr id="38" name="Oval 37"/>
          <p:cNvSpPr/>
          <p:nvPr/>
        </p:nvSpPr>
        <p:spPr>
          <a:xfrm>
            <a:off x="7091113" y="3331625"/>
            <a:ext cx="472124" cy="44308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Arrow Connector 38"/>
          <p:cNvCxnSpPr>
            <a:stCxn id="38" idx="7"/>
            <a:endCxn id="37" idx="2"/>
          </p:cNvCxnSpPr>
          <p:nvPr/>
        </p:nvCxnSpPr>
        <p:spPr>
          <a:xfrm flipV="1">
            <a:off x="7494096" y="2474929"/>
            <a:ext cx="484583" cy="92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37322" y="5134449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Gradient of the loss function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20696" y="3213465"/>
            <a:ext cx="2614298" cy="65425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/>
          <p:cNvCxnSpPr>
            <a:stCxn id="46" idx="2"/>
            <a:endCxn id="45" idx="0"/>
          </p:cNvCxnSpPr>
          <p:nvPr/>
        </p:nvCxnSpPr>
        <p:spPr>
          <a:xfrm>
            <a:off x="7627845" y="3867721"/>
            <a:ext cx="276761" cy="126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Theoretical Results: Learning Rate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F9B4-05A3-40FD-A8B3-CBB043890095}" type="datetime1">
              <a:rPr lang="en-AU" smtClean="0"/>
              <a:t>27/03/2019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789056"/>
                  </p:ext>
                </p:extLst>
              </p:nvPr>
            </p:nvGraphicFramePr>
            <p:xfrm>
              <a:off x="182880" y="1329256"/>
              <a:ext cx="12009121" cy="481222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820091">
                      <a:extLst>
                        <a:ext uri="{9D8B030D-6E8A-4147-A177-3AD203B41FA5}">
                          <a16:colId xmlns:a16="http://schemas.microsoft.com/office/drawing/2014/main" val="1523604518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2906917363"/>
                        </a:ext>
                      </a:extLst>
                    </a:gridCol>
                    <a:gridCol w="6714310">
                      <a:extLst>
                        <a:ext uri="{9D8B030D-6E8A-4147-A177-3AD203B41FA5}">
                          <a16:colId xmlns:a16="http://schemas.microsoft.com/office/drawing/2014/main" val="1382686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Case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Learning Rate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Convergence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78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Noiseless Measurements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&gt;0:</m:t>
                                </m:r>
                                <m:func>
                                  <m:func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limLow>
                                      <m:limLow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AU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AU" sz="1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AU" sz="18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AU" sz="18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AU" sz="1800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AU" sz="1800" dirty="0" smtClean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18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unc>
                                  <m:func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limLow>
                                      <m:limLow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AU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AU" sz="1800" smtClean="0">
                                                <a:latin typeface="Cambria Math" panose="02040503050406030204" pitchFamily="18" charset="0"/>
                                              </a:rPr>
                                              <m:t>Pr</m:t>
                                            </m:r>
                                          </m:e>
                                          <m:lim>
                                            <m:r>
                                              <a:rPr lang="en-AU" sz="180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AU" sz="180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AU" sz="1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AU" sz="18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AU" sz="18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AU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begChr m:val="‖"/>
                                                    <m:endChr m:val="‖"/>
                                                    <m:ctrlPr>
                                                      <a:rPr lang="en-AU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AU" sz="1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̂"/>
                                                            <m:ctrlPr>
                                                              <a:rPr lang="en-AU" sz="18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AU" sz="18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𝜌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AU" sz="1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AU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AU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AU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AU" sz="180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AU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AU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AU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sup>
                                                </m:sSup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AU" sz="1800" dirty="0"/>
                        </a:p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366260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smtClean="0"/>
                            <a:t>Noisy Measurements</a:t>
                          </a:r>
                        </a:p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lit/>
                                      </m:rP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Sup>
                                      <m:sSubSup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AU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AU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AU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AU" sz="180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  <m:sup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lit/>
                                      </m:rP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AU" sz="180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AU" sz="180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Sup>
                                      <m:sSubSupPr>
                                        <m:ctrlPr>
                                          <a:rPr lang="en-AU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AU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AU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AU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AU" sz="180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AU" sz="180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  <m:sup>
                                        <m:r>
                                          <a:rPr lang="en-AU" sz="1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lit/>
                                      </m:rPr>
                                      <a:rPr lang="en-AU" sz="180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d>
                                      <m:d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AU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AU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AU" sz="18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AU" sz="180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AU" sz="18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AU" sz="1800" smtClean="0">
                                                <a:latin typeface="Cambria Math" panose="02040503050406030204" pitchFamily="18" charset="0"/>
                                              </a:rPr>
                                              <m:t>𝑁𝑑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180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AU" sz="1800" i="1" smtClean="0">
                                    <a:latin typeface="Cambria Math" panose="02040503050406030204" pitchFamily="18" charset="0"/>
                                  </a:rPr>
                                  <m:t>&gt;0,</m:t>
                                </m:r>
                                <m:func>
                                  <m:func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limLow>
                                      <m:limLow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AU" sz="180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AU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AU" sz="1800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AU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AU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AU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AU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AU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AU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AU" sz="1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580999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&gt;0,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AU" sz="18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AU" sz="18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,1−</m:t>
                                    </m:r>
                                    <m:r>
                                      <a:rPr lang="en-AU" sz="180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AU" sz="1800" b="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unc>
                                  <m:funcPr>
                                    <m:ctrlPr>
                                      <a:rPr lang="en-A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AU" sz="18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limLow>
                                      <m:limLowPr>
                                        <m:ctrlPr>
                                          <a:rPr lang="en-AU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AU" sz="180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AU" sz="180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AU" sz="180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AU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AU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AU" sz="1800">
                                                <a:latin typeface="Cambria Math" panose="02040503050406030204" pitchFamily="18" charset="0"/>
                                              </a:rPr>
                                              <m:t>Pr</m:t>
                                            </m:r>
                                          </m:e>
                                          <m:lim>
                                            <m:r>
                                              <a:rPr lang="en-AU" sz="18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AU" sz="180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AU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AU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lim>
                                        </m:limLow>
                                      </m:fName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AU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begChr m:val="‖"/>
                                                    <m:endChr m:val="‖"/>
                                                    <m:ctrlPr>
                                                      <a:rPr lang="en-AU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AU" sz="1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̂"/>
                                                            <m:ctrlPr>
                                                              <a:rPr lang="en-AU" sz="18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AU" sz="18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𝜌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AU" sz="1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AU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AU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AU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AU" sz="180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AU" sz="1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AU" sz="1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AU" sz="1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AU" sz="1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𝛼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AU" sz="18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AU" sz="18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639999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baseline="0" dirty="0" smtClean="0"/>
                            <a:t>Running- average</a:t>
                          </a:r>
                          <a:endParaRPr lang="en-AU" dirty="0" smtClean="0"/>
                        </a:p>
                        <a:p>
                          <a:pPr algn="ctr"/>
                          <a:r>
                            <a:rPr lang="en-AU" dirty="0" smtClean="0"/>
                            <a:t>noisy</a:t>
                          </a:r>
                          <a:r>
                            <a:rPr lang="en-AU" baseline="0" dirty="0" smtClean="0"/>
                            <a:t> measurements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AU" dirty="0" smtClean="0"/>
                            <a:t>Noiseless</a:t>
                          </a:r>
                          <a:r>
                            <a:rPr lang="en-AU" baseline="0" dirty="0" smtClean="0"/>
                            <a:t> case</a:t>
                          </a:r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017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789056"/>
                  </p:ext>
                </p:extLst>
              </p:nvPr>
            </p:nvGraphicFramePr>
            <p:xfrm>
              <a:off x="182880" y="1329256"/>
              <a:ext cx="12009121" cy="481203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820091">
                      <a:extLst>
                        <a:ext uri="{9D8B030D-6E8A-4147-A177-3AD203B41FA5}">
                          <a16:colId xmlns:a16="http://schemas.microsoft.com/office/drawing/2014/main" val="1523604518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2906917363"/>
                        </a:ext>
                      </a:extLst>
                    </a:gridCol>
                    <a:gridCol w="6714310">
                      <a:extLst>
                        <a:ext uri="{9D8B030D-6E8A-4147-A177-3AD203B41FA5}">
                          <a16:colId xmlns:a16="http://schemas.microsoft.com/office/drawing/2014/main" val="1382686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Case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Learning Rate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Convergence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788742"/>
                      </a:ext>
                    </a:extLst>
                  </a:tr>
                  <a:tr h="1613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Noiseless Measurements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807" t="-24906" r="-194035" b="-18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038" t="-24906" r="-363" b="-180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3662604"/>
                      </a:ext>
                    </a:extLst>
                  </a:tr>
                  <a:tr h="931355">
                    <a:tc row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smtClean="0"/>
                            <a:t>Noisy Measurements</a:t>
                          </a:r>
                        </a:p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807" t="-216340" r="-194035" b="-213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038" t="-216340" r="-363" b="-213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809992"/>
                      </a:ext>
                    </a:extLst>
                  </a:tr>
                  <a:tr h="707771">
                    <a:tc vMerge="1"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807" t="-417241" r="-194035" b="-18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038" t="-417241" r="-363" b="-18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39999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baseline="0" dirty="0" smtClean="0"/>
                            <a:t>Running- average</a:t>
                          </a:r>
                          <a:endParaRPr lang="en-AU" dirty="0" smtClean="0"/>
                        </a:p>
                        <a:p>
                          <a:pPr algn="ctr"/>
                          <a:r>
                            <a:rPr lang="en-AU" dirty="0" smtClean="0"/>
                            <a:t>noisy</a:t>
                          </a:r>
                          <a:r>
                            <a:rPr lang="en-AU" baseline="0" dirty="0" smtClean="0"/>
                            <a:t> measurements</a:t>
                          </a:r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807" t="-307692" r="-19403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038" t="-307692" r="-363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017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20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56" y="602615"/>
            <a:ext cx="10452981" cy="1280890"/>
          </a:xfrm>
        </p:spPr>
        <p:txBody>
          <a:bodyPr/>
          <a:lstStyle/>
          <a:p>
            <a:r>
              <a:rPr lang="en-AU" dirty="0" smtClean="0"/>
              <a:t>Numerical Results I: </a:t>
            </a:r>
            <a:r>
              <a:rPr lang="en-AU" dirty="0" smtClean="0"/>
              <a:t>Learning </a:t>
            </a:r>
            <a:r>
              <a:rPr lang="en-AU" dirty="0"/>
              <a:t>R</a:t>
            </a:r>
            <a:r>
              <a:rPr lang="en-AU" dirty="0" smtClean="0"/>
              <a:t>ate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F9B4-05A3-40FD-A8B3-CBB043890095}" type="datetime1">
              <a:rPr lang="en-AU" smtClean="0"/>
              <a:t>27/03/2019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7</a:t>
            </a:fld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3469166" y="1468286"/>
            <a:ext cx="5184000" cy="4847349"/>
            <a:chOff x="2281253" y="1400973"/>
            <a:chExt cx="5184000" cy="48473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962" y="1400973"/>
              <a:ext cx="5173284" cy="42219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281253" y="5630014"/>
                  <a:ext cx="5184000" cy="61830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1-Qubit system &amp; 100 shots per measurement, </a:t>
                  </a:r>
                  <a14:m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253" y="5630014"/>
                  <a:ext cx="5184000" cy="618308"/>
                </a:xfrm>
                <a:prstGeom prst="rect">
                  <a:avLst/>
                </a:prstGeom>
                <a:blipFill>
                  <a:blip r:embed="rId3"/>
                  <a:stretch>
                    <a:fillRect t="-7692" b="-1634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/>
          <p:cNvSpPr/>
          <p:nvPr/>
        </p:nvSpPr>
        <p:spPr>
          <a:xfrm>
            <a:off x="3132319" y="6488668"/>
            <a:ext cx="585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https://github.com/akramyoussry/MEG_online_QST</a:t>
            </a:r>
          </a:p>
        </p:txBody>
      </p:sp>
    </p:spTree>
    <p:extLst>
      <p:ext uri="{BB962C8B-B14F-4D97-AF65-F5344CB8AC3E}">
        <p14:creationId xmlns:p14="http://schemas.microsoft.com/office/powerpoint/2010/main" val="29052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Numerical Results II: Accuracy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F9B4-05A3-40FD-A8B3-CBB043890095}" type="datetime1">
              <a:rPr lang="en-AU" smtClean="0"/>
              <a:t>27/03/2019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8</a:t>
            </a:fld>
            <a:endParaRPr lang="en-AU"/>
          </a:p>
        </p:txBody>
      </p:sp>
      <p:grpSp>
        <p:nvGrpSpPr>
          <p:cNvPr id="12" name="Group 11"/>
          <p:cNvGrpSpPr/>
          <p:nvPr/>
        </p:nvGrpSpPr>
        <p:grpSpPr>
          <a:xfrm>
            <a:off x="6570647" y="1684721"/>
            <a:ext cx="5349600" cy="4404725"/>
            <a:chOff x="170489" y="1229719"/>
            <a:chExt cx="5349600" cy="4404725"/>
          </a:xfrm>
        </p:grpSpPr>
        <p:sp>
          <p:nvSpPr>
            <p:cNvPr id="11" name="Rectangle 10"/>
            <p:cNvSpPr/>
            <p:nvPr/>
          </p:nvSpPr>
          <p:spPr>
            <a:xfrm>
              <a:off x="170489" y="5237073"/>
              <a:ext cx="5349600" cy="3973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 Qubits &amp; 1000 shots per measurement</a:t>
              </a:r>
              <a:endParaRPr lang="en-AU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23" y="1229719"/>
              <a:ext cx="5333559" cy="39986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grpSp>
        <p:nvGrpSpPr>
          <p:cNvPr id="13" name="Group 12"/>
          <p:cNvGrpSpPr/>
          <p:nvPr/>
        </p:nvGrpSpPr>
        <p:grpSpPr>
          <a:xfrm>
            <a:off x="300695" y="1684721"/>
            <a:ext cx="5349600" cy="4404725"/>
            <a:chOff x="168223" y="1229719"/>
            <a:chExt cx="5349600" cy="4404725"/>
          </a:xfrm>
        </p:grpSpPr>
        <p:sp>
          <p:nvSpPr>
            <p:cNvPr id="14" name="Rectangle 13"/>
            <p:cNvSpPr/>
            <p:nvPr/>
          </p:nvSpPr>
          <p:spPr>
            <a:xfrm>
              <a:off x="168223" y="5237073"/>
              <a:ext cx="5349600" cy="3973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1</a:t>
              </a:r>
              <a:r>
                <a:rPr lang="en-AU" dirty="0" smtClean="0"/>
                <a:t> Qubits &amp; 10 shots per measurements</a:t>
              </a:r>
              <a:endParaRPr lang="en-AU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23" y="1229719"/>
              <a:ext cx="5333559" cy="39986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sp>
        <p:nvSpPr>
          <p:cNvPr id="5" name="Rectangle 4"/>
          <p:cNvSpPr/>
          <p:nvPr/>
        </p:nvSpPr>
        <p:spPr>
          <a:xfrm>
            <a:off x="3100552" y="6440382"/>
            <a:ext cx="585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https://github.com/akramyoussry/MEG_online_QST</a:t>
            </a:r>
          </a:p>
        </p:txBody>
      </p:sp>
    </p:spTree>
    <p:extLst>
      <p:ext uri="{BB962C8B-B14F-4D97-AF65-F5344CB8AC3E}">
        <p14:creationId xmlns:p14="http://schemas.microsoft.com/office/powerpoint/2010/main" val="6318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Numerical Results III: Complexity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F9B4-05A3-40FD-A8B3-CBB043890095}" type="datetime1">
              <a:rPr lang="en-AU" smtClean="0"/>
              <a:t>27/03/2019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FCD0-6178-4173-AE3B-5D9EC4929A32}" type="slidenum">
              <a:rPr lang="en-AU" smtClean="0"/>
              <a:t>9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44" y="3487197"/>
            <a:ext cx="4441910" cy="333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269263"/>
                  </p:ext>
                </p:extLst>
              </p:nvPr>
            </p:nvGraphicFramePr>
            <p:xfrm>
              <a:off x="3808445" y="1781931"/>
              <a:ext cx="444191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60241">
                      <a:extLst>
                        <a:ext uri="{9D8B030D-6E8A-4147-A177-3AD203B41FA5}">
                          <a16:colId xmlns:a16="http://schemas.microsoft.com/office/drawing/2014/main" val="4034645504"/>
                        </a:ext>
                      </a:extLst>
                    </a:gridCol>
                    <a:gridCol w="2981669">
                      <a:extLst>
                        <a:ext uri="{9D8B030D-6E8A-4147-A177-3AD203B41FA5}">
                          <a16:colId xmlns:a16="http://schemas.microsoft.com/office/drawing/2014/main" val="3975022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Algorithm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Complexity per Iteration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990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ML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A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AU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54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LS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A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AU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1783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MEG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A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AU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1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269263"/>
                  </p:ext>
                </p:extLst>
              </p:nvPr>
            </p:nvGraphicFramePr>
            <p:xfrm>
              <a:off x="3808445" y="1781931"/>
              <a:ext cx="444191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60241">
                      <a:extLst>
                        <a:ext uri="{9D8B030D-6E8A-4147-A177-3AD203B41FA5}">
                          <a16:colId xmlns:a16="http://schemas.microsoft.com/office/drawing/2014/main" val="4034645504"/>
                        </a:ext>
                      </a:extLst>
                    </a:gridCol>
                    <a:gridCol w="2981669">
                      <a:extLst>
                        <a:ext uri="{9D8B030D-6E8A-4147-A177-3AD203B41FA5}">
                          <a16:colId xmlns:a16="http://schemas.microsoft.com/office/drawing/2014/main" val="3975022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Algorithm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Complexity per Iteration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990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ML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184" t="-108197" r="-81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54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LS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184" t="-208197" r="-81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783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MEG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184" t="-308197" r="-81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6591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32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11401</TotalTime>
  <Words>319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Efficient online quantum state estimation using a matrix-exponentiated gradient method</vt:lpstr>
      <vt:lpstr>Quantum State Estimation</vt:lpstr>
      <vt:lpstr>Batch VS Online Estimation</vt:lpstr>
      <vt:lpstr>Problem Statement</vt:lpstr>
      <vt:lpstr>Theoretical Results: MEG Update Rule </vt:lpstr>
      <vt:lpstr>Theoretical Results: Learning Rate</vt:lpstr>
      <vt:lpstr>Numerical Results I: Learning Rate</vt:lpstr>
      <vt:lpstr>Numerical Results II: Accuracy</vt:lpstr>
      <vt:lpstr>Numerical Results III: Complexity</vt:lpstr>
      <vt:lpstr>Conclusions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 Mohamed</dc:creator>
  <cp:lastModifiedBy>Akram Mohamed</cp:lastModifiedBy>
  <cp:revision>119</cp:revision>
  <dcterms:created xsi:type="dcterms:W3CDTF">2018-06-11T04:22:04Z</dcterms:created>
  <dcterms:modified xsi:type="dcterms:W3CDTF">2019-03-27T07:56:42Z</dcterms:modified>
</cp:coreProperties>
</file>