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0"/>
  </p:notesMasterIdLst>
  <p:sldIdLst>
    <p:sldId id="266" r:id="rId2"/>
    <p:sldId id="316" r:id="rId3"/>
    <p:sldId id="325" r:id="rId4"/>
    <p:sldId id="317" r:id="rId5"/>
    <p:sldId id="318" r:id="rId6"/>
    <p:sldId id="326" r:id="rId7"/>
    <p:sldId id="327" r:id="rId8"/>
    <p:sldId id="328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279" r:id="rId19"/>
  </p:sldIdLst>
  <p:sldSz cx="9144000" cy="6858000" type="screen4x3"/>
  <p:notesSz cx="6856413" cy="9713913"/>
  <p:defaultTextStyle>
    <a:defPPr>
      <a:defRPr lang="en-GB"/>
    </a:defPPr>
    <a:lvl1pPr algn="ctr" rtl="0" fontAlgn="base">
      <a:spcBef>
        <a:spcPct val="0"/>
      </a:spcBef>
      <a:spcAft>
        <a:spcPct val="0"/>
      </a:spcAft>
      <a:defRPr b="1" kern="1200">
        <a:solidFill>
          <a:srgbClr val="FF9999"/>
        </a:solidFill>
        <a:latin typeface="Arial" pitchFamily="34" charset="0"/>
        <a:ea typeface="+mn-ea"/>
        <a:cs typeface="Arial" pitchFamily="34" charset="0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rgbClr val="FF9999"/>
        </a:solidFill>
        <a:latin typeface="Arial" pitchFamily="34" charset="0"/>
        <a:ea typeface="+mn-ea"/>
        <a:cs typeface="Arial" pitchFamily="34" charset="0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rgbClr val="FF9999"/>
        </a:solidFill>
        <a:latin typeface="Arial" pitchFamily="34" charset="0"/>
        <a:ea typeface="+mn-ea"/>
        <a:cs typeface="Arial" pitchFamily="34" charset="0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rgbClr val="FF9999"/>
        </a:solidFill>
        <a:latin typeface="Arial" pitchFamily="34" charset="0"/>
        <a:ea typeface="+mn-ea"/>
        <a:cs typeface="Arial" pitchFamily="34" charset="0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rgbClr val="FF9999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b="1" kern="1200">
        <a:solidFill>
          <a:srgbClr val="FF9999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b="1" kern="1200">
        <a:solidFill>
          <a:srgbClr val="FF9999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b="1" kern="1200">
        <a:solidFill>
          <a:srgbClr val="FF9999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b="1" kern="1200">
        <a:solidFill>
          <a:srgbClr val="FF9999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09" autoAdjust="0"/>
    <p:restoredTop sz="94660"/>
  </p:normalViewPr>
  <p:slideViewPr>
    <p:cSldViewPr>
      <p:cViewPr>
        <p:scale>
          <a:sx n="70" d="100"/>
          <a:sy n="70" d="100"/>
        </p:scale>
        <p:origin x="-714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Book1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6"/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60" b="1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Yearly Production</a:t>
            </a:r>
            <a:r>
              <a:rPr lang="en-US" baseline="0" dirty="0" smtClean="0"/>
              <a:t> Questionnaires</a:t>
            </a:r>
            <a:endParaRPr lang="en-US" dirty="0"/>
          </a:p>
        </c:rich>
      </c:tx>
      <c:layout>
        <c:manualLayout>
          <c:xMode val="edge"/>
          <c:yMode val="edge"/>
          <c:x val="0.17429104425290409"/>
          <c:y val="1.5171316247512487E-3"/>
        </c:manualLayout>
      </c:layout>
    </c:title>
    <c:plotArea>
      <c:layout/>
      <c:barChart>
        <c:barDir val="col"/>
        <c:grouping val="clustered"/>
        <c:ser>
          <c:idx val="0"/>
          <c:order val="0"/>
          <c:dLbls>
            <c:txPr>
              <a:bodyPr/>
              <a:lstStyle/>
              <a:p>
                <a:pPr>
                  <a:defRPr b="1"/>
                </a:pPr>
                <a:endParaRPr lang="en-US"/>
              </a:p>
            </c:txPr>
            <c:showVal val="1"/>
          </c:dLbls>
          <c:cat>
            <c:strRef>
              <c:f>Sheet1!$C$9:$K$10</c:f>
              <c:strCache>
                <c:ptCount val="8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</c:strCache>
            </c:strRef>
          </c:cat>
          <c:val>
            <c:numRef>
              <c:f>Sheet1!$C$7:$J$7</c:f>
              <c:numCache>
                <c:formatCode>General</c:formatCode>
                <c:ptCount val="8"/>
                <c:pt idx="0">
                  <c:v>82</c:v>
                </c:pt>
                <c:pt idx="1">
                  <c:v>73</c:v>
                </c:pt>
                <c:pt idx="2">
                  <c:v>91</c:v>
                </c:pt>
                <c:pt idx="3">
                  <c:v>90</c:v>
                </c:pt>
                <c:pt idx="4">
                  <c:v>88</c:v>
                </c:pt>
                <c:pt idx="5">
                  <c:v>95</c:v>
                </c:pt>
                <c:pt idx="6">
                  <c:v>116</c:v>
                </c:pt>
                <c:pt idx="7">
                  <c:v>115</c:v>
                </c:pt>
              </c:numCache>
            </c:numRef>
          </c:val>
        </c:ser>
        <c:gapWidth val="75"/>
        <c:overlap val="-25"/>
        <c:axId val="74537216"/>
        <c:axId val="97502336"/>
      </c:barChart>
      <c:catAx>
        <c:axId val="74537216"/>
        <c:scaling>
          <c:orientation val="minMax"/>
        </c:scaling>
        <c:axPos val="b"/>
        <c:majorTickMark val="none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97502336"/>
        <c:crosses val="autoZero"/>
        <c:auto val="1"/>
        <c:lblAlgn val="ctr"/>
        <c:lblOffset val="100"/>
      </c:catAx>
      <c:valAx>
        <c:axId val="97502336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crossAx val="74537216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2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80" tIns="47340" rIns="94680" bIns="47340" numCol="1" anchor="t" anchorCtr="0" compatLnSpc="1">
            <a:prstTxWarp prst="textNoShape">
              <a:avLst/>
            </a:prstTxWarp>
          </a:bodyPr>
          <a:lstStyle>
            <a:lvl1pPr algn="l" defTabSz="946150">
              <a:defRPr sz="1200" b="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80" tIns="47340" rIns="94680" bIns="47340" numCol="1" anchor="t" anchorCtr="0" compatLnSpc="1">
            <a:prstTxWarp prst="textNoShape">
              <a:avLst/>
            </a:prstTxWarp>
          </a:bodyPr>
          <a:lstStyle>
            <a:lvl1pPr algn="r" defTabSz="946150">
              <a:defRPr sz="1200" b="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0125" y="728663"/>
            <a:ext cx="4856163" cy="3641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613275"/>
            <a:ext cx="5484813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80" tIns="47340" rIns="94680" bIns="473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26550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80" tIns="47340" rIns="94680" bIns="47340" numCol="1" anchor="b" anchorCtr="0" compatLnSpc="1">
            <a:prstTxWarp prst="textNoShape">
              <a:avLst/>
            </a:prstTxWarp>
          </a:bodyPr>
          <a:lstStyle>
            <a:lvl1pPr algn="l" defTabSz="946150">
              <a:defRPr sz="1200" b="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9226550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80" tIns="47340" rIns="94680" bIns="47340" numCol="1" anchor="b" anchorCtr="0" compatLnSpc="1">
            <a:prstTxWarp prst="textNoShape">
              <a:avLst/>
            </a:prstTxWarp>
          </a:bodyPr>
          <a:lstStyle>
            <a:lvl1pPr algn="r" defTabSz="946150">
              <a:defRPr sz="1200" b="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B446E7F9-80A2-4F72-8551-62FEAB38036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5E2A5D-EE9A-4F96-8348-B05BD5F3E9B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E5C88-A44B-4CAB-894D-ED2BCFA7207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1600200"/>
            <a:ext cx="2171700" cy="4525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6362700" cy="45259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B12C02-9BC5-4F76-9BE4-8674E148FBC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  <p:transition spd="med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3ED95-49BE-457B-B61D-931B0ED6446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026E90-8025-4B50-B256-F5E45CFEC32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5D6A1D-36DE-4066-8230-54BEBC04E93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DFAF1C-3ADE-443B-9827-4C5D32AEDCA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B530FF-1290-4A53-AF09-3269E0934E7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7A9815-50BB-4549-A1E0-84D21FF3ECF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7DF80A-C09D-4675-8765-A3A64EC882A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F690B1-F98E-4905-96C0-6841FCE0E1F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70829E-7B0B-4BC5-859C-AAAB1BA0CDB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fao.org/faostat/index_en.asp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9999"/>
            </a:gs>
            <a:gs pos="100000">
              <a:schemeClr val="bg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08275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0363" y="6499225"/>
            <a:ext cx="1798637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solidFill>
                  <a:srgbClr val="1445A8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AC9DF26-A059-49D0-A281-DF2AD2764DD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764338" y="6499225"/>
            <a:ext cx="215900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rgbClr val="1445A8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03463" y="6499225"/>
            <a:ext cx="431800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rgbClr val="1445A8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pic>
        <p:nvPicPr>
          <p:cNvPr id="1030" name="Picture 7" descr="FAO_2cm_RGB_20_69_168_200dpi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278813" y="115888"/>
            <a:ext cx="7191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4" name="Line 8"/>
          <p:cNvSpPr>
            <a:spLocks noChangeShapeType="1"/>
          </p:cNvSpPr>
          <p:nvPr/>
        </p:nvSpPr>
        <p:spPr bwMode="auto">
          <a:xfrm>
            <a:off x="8096250" y="0"/>
            <a:ext cx="0" cy="2159000"/>
          </a:xfrm>
          <a:prstGeom prst="line">
            <a:avLst/>
          </a:prstGeom>
          <a:noFill/>
          <a:ln w="34925">
            <a:solidFill>
              <a:srgbClr val="FF6600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>
            <a:off x="0" y="1006475"/>
            <a:ext cx="7199313" cy="0"/>
          </a:xfrm>
          <a:prstGeom prst="line">
            <a:avLst/>
          </a:prstGeom>
          <a:noFill/>
          <a:ln w="34925">
            <a:solidFill>
              <a:srgbClr val="1445A8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4346" name="Line 10"/>
          <p:cNvSpPr>
            <a:spLocks noChangeShapeType="1"/>
          </p:cNvSpPr>
          <p:nvPr/>
        </p:nvSpPr>
        <p:spPr bwMode="auto">
          <a:xfrm>
            <a:off x="0" y="1039813"/>
            <a:ext cx="5399088" cy="0"/>
          </a:xfrm>
          <a:prstGeom prst="line">
            <a:avLst/>
          </a:prstGeom>
          <a:noFill/>
          <a:ln w="34925">
            <a:solidFill>
              <a:srgbClr val="08A933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4347" name="Line 11"/>
          <p:cNvSpPr>
            <a:spLocks noChangeShapeType="1"/>
          </p:cNvSpPr>
          <p:nvPr/>
        </p:nvSpPr>
        <p:spPr bwMode="auto">
          <a:xfrm>
            <a:off x="1947863" y="6369050"/>
            <a:ext cx="7196137" cy="0"/>
          </a:xfrm>
          <a:prstGeom prst="line">
            <a:avLst/>
          </a:prstGeom>
          <a:noFill/>
          <a:ln w="34925">
            <a:solidFill>
              <a:srgbClr val="1445A8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4348" name="Line 12"/>
          <p:cNvSpPr>
            <a:spLocks noChangeShapeType="1"/>
          </p:cNvSpPr>
          <p:nvPr/>
        </p:nvSpPr>
        <p:spPr bwMode="auto">
          <a:xfrm>
            <a:off x="3744913" y="6400800"/>
            <a:ext cx="5399087" cy="0"/>
          </a:xfrm>
          <a:prstGeom prst="line">
            <a:avLst/>
          </a:prstGeom>
          <a:noFill/>
          <a:ln w="34925">
            <a:solidFill>
              <a:srgbClr val="08A933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4894263" y="31750"/>
            <a:ext cx="3106737" cy="454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100">
                <a:solidFill>
                  <a:srgbClr val="1445A8"/>
                </a:solidFill>
                <a:latin typeface="Arial" charset="0"/>
                <a:cs typeface="Arial" charset="0"/>
              </a:rPr>
              <a:t>FOOD AND </a:t>
            </a:r>
            <a:r>
              <a:rPr lang="en-GB" sz="1100">
                <a:solidFill>
                  <a:srgbClr val="1445A8"/>
                </a:solidFill>
                <a:latin typeface="Arial" charset="0"/>
                <a:cs typeface="Arial" charset="0"/>
              </a:rPr>
              <a:t>AGRICULTURE ORGANIZATION</a:t>
            </a:r>
          </a:p>
          <a:p>
            <a:pPr algn="r">
              <a:defRPr/>
            </a:pPr>
            <a:r>
              <a:rPr lang="en-GB" sz="1100">
                <a:solidFill>
                  <a:srgbClr val="1445A8"/>
                </a:solidFill>
                <a:latin typeface="Arial" charset="0"/>
                <a:cs typeface="Arial" charset="0"/>
              </a:rPr>
              <a:t>OF THE UNITED NATIONS</a:t>
            </a:r>
          </a:p>
        </p:txBody>
      </p:sp>
      <p:pic>
        <p:nvPicPr>
          <p:cNvPr id="1037" name="Picture 14" descr="FAOSTAT">
            <a:hlinkClick r:id="rId15"/>
          </p:cNvPr>
          <p:cNvPicPr>
            <a:picLocks noChangeAspect="1" noChangeArrowheads="1"/>
          </p:cNvPicPr>
          <p:nvPr userDrawn="1"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6538" y="225425"/>
            <a:ext cx="25622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med">
    <p:wipe dir="r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1445A8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1445A8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1445A8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1445A8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1445A8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rgbClr val="1445A8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rgbClr val="1445A8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rgbClr val="1445A8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rgbClr val="1445A8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1445A8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1445A8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1445A8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1445A8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1445A8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1445A8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1445A8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1445A8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1445A8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6_OIL_BEARING.doc" TargetMode="External"/><Relationship Id="rId13" Type="http://schemas.openxmlformats.org/officeDocument/2006/relationships/hyperlink" Target="10_SPICES.doc" TargetMode="External"/><Relationship Id="rId3" Type="http://schemas.openxmlformats.org/officeDocument/2006/relationships/hyperlink" Target="1_CEREALS.doc" TargetMode="External"/><Relationship Id="rId7" Type="http://schemas.openxmlformats.org/officeDocument/2006/relationships/hyperlink" Target="5_NUTS.doc" TargetMode="External"/><Relationship Id="rId12" Type="http://schemas.openxmlformats.org/officeDocument/2006/relationships/hyperlink" Target="http://www.fao.org/WAICENT/faoinfo/economic/faodef/fdef10e.htm" TargetMode="External"/><Relationship Id="rId2" Type="http://schemas.openxmlformats.org/officeDocument/2006/relationships/image" Target="../media/image5.jpeg"/><Relationship Id="rId16" Type="http://schemas.openxmlformats.org/officeDocument/2006/relationships/hyperlink" Target="9_FIBRES%20OF%20VEGETAL%20.doc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4_PULSES.doc" TargetMode="External"/><Relationship Id="rId11" Type="http://schemas.openxmlformats.org/officeDocument/2006/relationships/hyperlink" Target="12_STIMULATS.doc" TargetMode="External"/><Relationship Id="rId5" Type="http://schemas.openxmlformats.org/officeDocument/2006/relationships/hyperlink" Target="3_SUGAR.doc" TargetMode="External"/><Relationship Id="rId15" Type="http://schemas.openxmlformats.org/officeDocument/2006/relationships/hyperlink" Target="13_TOBACCO%20AND%20RUBBER%20.doc" TargetMode="External"/><Relationship Id="rId10" Type="http://schemas.openxmlformats.org/officeDocument/2006/relationships/hyperlink" Target="8_FRUITS.doc" TargetMode="External"/><Relationship Id="rId4" Type="http://schemas.openxmlformats.org/officeDocument/2006/relationships/hyperlink" Target="2_TUBERS.doc" TargetMode="External"/><Relationship Id="rId9" Type="http://schemas.openxmlformats.org/officeDocument/2006/relationships/hyperlink" Target="7_VEGETABLES.doc" TargetMode="External"/><Relationship Id="rId14" Type="http://schemas.openxmlformats.org/officeDocument/2006/relationships/hyperlink" Target="11_FODDER.doc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hyperlink" Target="17_SLAUGHTERED_ANIMALS.doc" TargetMode="External"/><Relationship Id="rId7" Type="http://schemas.openxmlformats.org/officeDocument/2006/relationships/image" Target="../media/image8.jpeg"/><Relationship Id="rId2" Type="http://schemas.openxmlformats.org/officeDocument/2006/relationships/hyperlink" Target="16_LIVESTOCK.doc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png"/><Relationship Id="rId10" Type="http://schemas.openxmlformats.org/officeDocument/2006/relationships/image" Target="../media/image11.jpeg"/><Relationship Id="rId4" Type="http://schemas.openxmlformats.org/officeDocument/2006/relationships/hyperlink" Target="18_PRODUCTS_FROM_LIVE_ANIMALS.doc" TargetMode="External"/><Relationship Id="rId9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hyperlink" Target="http://www.fao.org/WAICENT/faoinfo/economic/faodef/fdef14e.htm" TargetMode="External"/><Relationship Id="rId7" Type="http://schemas.openxmlformats.org/officeDocument/2006/relationships/image" Target="../media/image13.wmf"/><Relationship Id="rId2" Type="http://schemas.openxmlformats.org/officeDocument/2006/relationships/hyperlink" Target="http://www.fao.org/WAICENT/faoinfo/economic/faodef/fdef03e.htm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www.fao.org/WAICENT/faoinfo/economic/faodef/fdef15e.htm" TargetMode="External"/><Relationship Id="rId5" Type="http://schemas.openxmlformats.org/officeDocument/2006/relationships/hyperlink" Target="http://www.fao.org/WAICENT/faoinfo/economic/faodef/fdef08e.htm" TargetMode="External"/><Relationship Id="rId4" Type="http://schemas.openxmlformats.org/officeDocument/2006/relationships/hyperlink" Target="http://www.fao.org/WAICENT/faoinfo/economic/faodef/fdef11e.htm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/>
          <p:cNvSpPr txBox="1">
            <a:spLocks noChangeArrowheads="1"/>
          </p:cNvSpPr>
          <p:nvPr/>
        </p:nvSpPr>
        <p:spPr bwMode="auto">
          <a:xfrm>
            <a:off x="900113" y="2224088"/>
            <a:ext cx="71278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fr-FR" b="0">
              <a:solidFill>
                <a:schemeClr val="tx1"/>
              </a:solidFill>
            </a:endParaRP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1547813" y="2191504"/>
            <a:ext cx="5492750" cy="2785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3500" dirty="0" smtClean="0">
                <a:solidFill>
                  <a:schemeClr val="accent2"/>
                </a:solidFill>
              </a:rPr>
              <a:t>Production:</a:t>
            </a:r>
          </a:p>
          <a:p>
            <a:endParaRPr lang="en-GB" sz="2800" dirty="0" smtClean="0">
              <a:solidFill>
                <a:schemeClr val="accent2"/>
              </a:solidFill>
            </a:endParaRPr>
          </a:p>
          <a:p>
            <a:r>
              <a:rPr lang="en-GB" sz="2800" dirty="0" smtClean="0">
                <a:solidFill>
                  <a:schemeClr val="accent2"/>
                </a:solidFill>
              </a:rPr>
              <a:t>coverage</a:t>
            </a:r>
          </a:p>
          <a:p>
            <a:r>
              <a:rPr lang="en-GB" sz="2800" dirty="0" smtClean="0">
                <a:solidFill>
                  <a:schemeClr val="accent2"/>
                </a:solidFill>
              </a:rPr>
              <a:t>periodicity </a:t>
            </a:r>
          </a:p>
          <a:p>
            <a:r>
              <a:rPr lang="en-GB" sz="2800" dirty="0" smtClean="0">
                <a:solidFill>
                  <a:schemeClr val="accent2"/>
                </a:solidFill>
              </a:rPr>
              <a:t>response rate</a:t>
            </a:r>
          </a:p>
          <a:p>
            <a:r>
              <a:rPr lang="en-GB" sz="2800" dirty="0" smtClean="0">
                <a:solidFill>
                  <a:schemeClr val="accent2"/>
                </a:solidFill>
              </a:rPr>
              <a:t>questionnaires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2052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GB" sz="1200" i="1">
                <a:solidFill>
                  <a:schemeClr val="tx1"/>
                </a:solidFill>
                <a:cs typeface="Times New Roman" pitchFamily="18" charset="0"/>
              </a:rPr>
              <a:t>Agenda item( 5)</a:t>
            </a:r>
            <a:endParaRPr lang="en-GB" b="0">
              <a:solidFill>
                <a:schemeClr val="tx1"/>
              </a:solidFill>
            </a:endParaRPr>
          </a:p>
        </p:txBody>
      </p:sp>
      <p:sp>
        <p:nvSpPr>
          <p:cNvPr id="2053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GB" sz="1200" i="1">
                <a:solidFill>
                  <a:schemeClr val="tx1"/>
                </a:solidFill>
                <a:cs typeface="Times New Roman" pitchFamily="18" charset="0"/>
              </a:rPr>
              <a:t>Agenda item( 5)</a:t>
            </a:r>
            <a:endParaRPr lang="en-GB" b="0">
              <a:solidFill>
                <a:schemeClr val="tx1"/>
              </a:solidFill>
            </a:endParaRPr>
          </a:p>
        </p:txBody>
      </p:sp>
      <p:sp>
        <p:nvSpPr>
          <p:cNvPr id="2054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GB" sz="1200" i="1">
                <a:solidFill>
                  <a:schemeClr val="tx1"/>
                </a:solidFill>
                <a:cs typeface="Times New Roman" pitchFamily="18" charset="0"/>
              </a:rPr>
              <a:t>Agenda item( 5)</a:t>
            </a:r>
            <a:endParaRPr lang="en-GB" b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520" y="5661248"/>
            <a:ext cx="28456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Nicolas Sakoff: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 Nicolas.Sakoff@fao.org</a:t>
            </a:r>
          </a:p>
          <a:p>
            <a:endParaRPr lang="en-US" dirty="0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8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80513" cy="6858000"/>
          </a:xfrm>
          <a:prstGeom prst="rect">
            <a:avLst/>
          </a:prstGeom>
          <a:gradFill rotWithShape="1">
            <a:gsLst>
              <a:gs pos="0">
                <a:srgbClr val="FF9999"/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rgbClr val="FF99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b="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2860675" y="2970213"/>
            <a:ext cx="247650" cy="9159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endParaRPr lang="it-IT" b="0">
              <a:solidFill>
                <a:schemeClr val="tx1"/>
              </a:solidFill>
            </a:endParaRPr>
          </a:p>
          <a:p>
            <a:pPr algn="l"/>
            <a:endParaRPr lang="it-IT" b="0">
              <a:solidFill>
                <a:schemeClr val="tx1"/>
              </a:solidFill>
            </a:endParaRPr>
          </a:p>
          <a:p>
            <a:pPr algn="l"/>
            <a:r>
              <a:rPr lang="en-GB" b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 t="13142" b="3297"/>
          <a:stretch>
            <a:fillRect/>
          </a:stretch>
        </p:blipFill>
        <p:spPr bwMode="auto">
          <a:xfrm>
            <a:off x="0" y="-26988"/>
            <a:ext cx="9217025" cy="68580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80513" cy="6858000"/>
          </a:xfrm>
          <a:prstGeom prst="rect">
            <a:avLst/>
          </a:prstGeom>
          <a:gradFill rotWithShape="1">
            <a:gsLst>
              <a:gs pos="0">
                <a:srgbClr val="FF9999"/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rgbClr val="FF99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b="0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2860675" y="2970213"/>
            <a:ext cx="247650" cy="9159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endParaRPr lang="it-IT" b="0">
              <a:solidFill>
                <a:schemeClr val="tx1"/>
              </a:solidFill>
            </a:endParaRPr>
          </a:p>
          <a:p>
            <a:pPr algn="l"/>
            <a:endParaRPr lang="it-IT" b="0">
              <a:solidFill>
                <a:schemeClr val="tx1"/>
              </a:solidFill>
            </a:endParaRPr>
          </a:p>
          <a:p>
            <a:pPr algn="l"/>
            <a:r>
              <a:rPr lang="en-GB" b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 t="13177" b="3398"/>
          <a:stretch>
            <a:fillRect/>
          </a:stretch>
        </p:blipFill>
        <p:spPr bwMode="auto">
          <a:xfrm>
            <a:off x="0" y="-26988"/>
            <a:ext cx="9144000" cy="6884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80513" cy="6858000"/>
          </a:xfrm>
          <a:prstGeom prst="rect">
            <a:avLst/>
          </a:prstGeom>
          <a:gradFill rotWithShape="1">
            <a:gsLst>
              <a:gs pos="0">
                <a:srgbClr val="FF9999"/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rgbClr val="FF99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b="0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2860675" y="2970213"/>
            <a:ext cx="247650" cy="9159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endParaRPr lang="it-IT" b="0">
              <a:solidFill>
                <a:schemeClr val="tx1"/>
              </a:solidFill>
            </a:endParaRPr>
          </a:p>
          <a:p>
            <a:pPr algn="l"/>
            <a:endParaRPr lang="it-IT" b="0">
              <a:solidFill>
                <a:schemeClr val="tx1"/>
              </a:solidFill>
            </a:endParaRPr>
          </a:p>
          <a:p>
            <a:pPr algn="l"/>
            <a:r>
              <a:rPr lang="en-GB" b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 l="18054" t="11853" r="18524" b="11855"/>
          <a:stretch>
            <a:fillRect/>
          </a:stretch>
        </p:blipFill>
        <p:spPr bwMode="auto">
          <a:xfrm>
            <a:off x="0" y="-146050"/>
            <a:ext cx="9250363" cy="71501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2860675" y="2970213"/>
            <a:ext cx="247650" cy="9159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endParaRPr lang="it-IT" b="0">
              <a:solidFill>
                <a:schemeClr val="tx1"/>
              </a:solidFill>
            </a:endParaRPr>
          </a:p>
          <a:p>
            <a:pPr algn="l"/>
            <a:endParaRPr lang="it-IT" b="0">
              <a:solidFill>
                <a:schemeClr val="tx1"/>
              </a:solidFill>
            </a:endParaRPr>
          </a:p>
          <a:p>
            <a:pPr algn="l"/>
            <a:r>
              <a:rPr lang="en-GB" b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9219" name="Picture 8"/>
          <p:cNvPicPr>
            <a:picLocks noChangeAspect="1" noChangeArrowheads="1"/>
          </p:cNvPicPr>
          <p:nvPr/>
        </p:nvPicPr>
        <p:blipFill>
          <a:blip r:embed="rId3" cstate="print"/>
          <a:srcRect l="19514" t="12726" r="20543" b="11948"/>
          <a:stretch>
            <a:fillRect/>
          </a:stretch>
        </p:blipFill>
        <p:spPr bwMode="auto">
          <a:xfrm>
            <a:off x="-107950" y="0"/>
            <a:ext cx="9359900" cy="7070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80513" cy="6858000"/>
          </a:xfrm>
          <a:prstGeom prst="rect">
            <a:avLst/>
          </a:prstGeom>
          <a:gradFill rotWithShape="1">
            <a:gsLst>
              <a:gs pos="0">
                <a:srgbClr val="FF9999"/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rgbClr val="FF99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buFontTx/>
              <a:buChar char="•"/>
              <a:tabLst>
                <a:tab pos="457200" algn="l"/>
              </a:tabLst>
            </a:pPr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7171" name="Content Placeholder 5"/>
          <p:cNvSpPr>
            <a:spLocks noGrp="1"/>
          </p:cNvSpPr>
          <p:nvPr>
            <p:ph/>
          </p:nvPr>
        </p:nvSpPr>
        <p:spPr>
          <a:xfrm>
            <a:off x="285750" y="500063"/>
            <a:ext cx="8686800" cy="1428750"/>
          </a:xfrm>
        </p:spPr>
        <p:txBody>
          <a:bodyPr/>
          <a:lstStyle/>
          <a:p>
            <a:pPr algn="ctr" eaLnBrk="1" hangingPunct="1">
              <a:buNone/>
            </a:pPr>
            <a:r>
              <a:rPr lang="en-GB" dirty="0" smtClean="0">
                <a:solidFill>
                  <a:schemeClr val="accent2"/>
                </a:solidFill>
                <a:cs typeface="Times New Roman" pitchFamily="18" charset="0"/>
              </a:rPr>
              <a:t>World wide response rate to the FAO production questionnaires </a:t>
            </a:r>
            <a:endParaRPr lang="en-US" dirty="0" smtClean="0"/>
          </a:p>
        </p:txBody>
      </p:sp>
      <p:graphicFrame>
        <p:nvGraphicFramePr>
          <p:cNvPr id="5" name="Chart 4"/>
          <p:cNvGraphicFramePr/>
          <p:nvPr/>
        </p:nvGraphicFramePr>
        <p:xfrm>
          <a:off x="827584" y="1916832"/>
          <a:ext cx="7416824" cy="4104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80513" cy="6858000"/>
          </a:xfrm>
          <a:prstGeom prst="rect">
            <a:avLst/>
          </a:prstGeom>
          <a:gradFill rotWithShape="1">
            <a:gsLst>
              <a:gs pos="0">
                <a:srgbClr val="FF9999"/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rgbClr val="FF99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b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/>
          </p:nvPr>
        </p:nvGraphicFramePr>
        <p:xfrm>
          <a:off x="0" y="549275"/>
          <a:ext cx="9143997" cy="4824533"/>
        </p:xfrm>
        <a:graphic>
          <a:graphicData uri="http://schemas.openxmlformats.org/drawingml/2006/table">
            <a:tbl>
              <a:tblPr/>
              <a:tblGrid>
                <a:gridCol w="861064"/>
                <a:gridCol w="759363"/>
                <a:gridCol w="397762"/>
                <a:gridCol w="759363"/>
                <a:gridCol w="415842"/>
                <a:gridCol w="759363"/>
                <a:gridCol w="415842"/>
                <a:gridCol w="759363"/>
                <a:gridCol w="424882"/>
                <a:gridCol w="759363"/>
                <a:gridCol w="406801"/>
                <a:gridCol w="759363"/>
                <a:gridCol w="400021"/>
                <a:gridCol w="759363"/>
                <a:gridCol w="506242"/>
              </a:tblGrid>
              <a:tr h="3446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Table 1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444" marR="6444" marT="64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444" marR="6444" marT="644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444" marR="6444" marT="644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444" marR="6444" marT="644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444" marR="6444" marT="644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444" marR="6444" marT="644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444" marR="6444" marT="644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444" marR="6444" marT="644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444" marR="6444" marT="644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444" marR="6444" marT="644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444" marR="6444" marT="644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444" marR="6444" marT="644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444" marR="6444" marT="644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444" marR="6444" marT="644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444" marR="6444" marT="64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4609">
                <a:tc>
                  <a:txBody>
                    <a:bodyPr/>
                    <a:lstStyle/>
                    <a:p>
                      <a:pPr algn="l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444" marR="6444" marT="644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444" marR="6444" marT="644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444" marR="6444" marT="644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444" marR="6444" marT="644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444" marR="6444" marT="644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444" marR="6444" marT="644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444" marR="6444" marT="644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444" marR="6444" marT="644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444" marR="6444" marT="644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444" marR="6444" marT="644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444" marR="6444" marT="644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444" marR="6444" marT="644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444" marR="6444" marT="644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444" marR="6444" marT="644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444" marR="6444" marT="644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46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444" marR="6444" marT="64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2005</a:t>
                      </a:r>
                    </a:p>
                  </a:txBody>
                  <a:tcPr marL="6444" marR="6444" marT="64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2006</a:t>
                      </a:r>
                    </a:p>
                  </a:txBody>
                  <a:tcPr marL="6444" marR="6444" marT="64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2007</a:t>
                      </a:r>
                    </a:p>
                  </a:txBody>
                  <a:tcPr marL="6444" marR="6444" marT="64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2008</a:t>
                      </a:r>
                    </a:p>
                  </a:txBody>
                  <a:tcPr marL="6444" marR="6444" marT="64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2009</a:t>
                      </a:r>
                    </a:p>
                  </a:txBody>
                  <a:tcPr marL="6444" marR="6444" marT="64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2010</a:t>
                      </a:r>
                    </a:p>
                  </a:txBody>
                  <a:tcPr marL="6444" marR="6444" marT="64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2011</a:t>
                      </a:r>
                    </a:p>
                  </a:txBody>
                  <a:tcPr marL="6444" marR="6444" marT="64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7844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444" marR="6444" marT="64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Reporting countries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444" marR="6444" marT="64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Response</a:t>
                      </a: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rate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444" marR="6444" marT="64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Reporting countries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444" marR="6444" marT="64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Response</a:t>
                      </a: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rate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444" marR="6444" marT="64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Reporting countries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444" marR="6444" marT="64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Response</a:t>
                      </a: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rate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444" marR="6444" marT="64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Reporting countries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444" marR="6444" marT="64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Response</a:t>
                      </a: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rate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444" marR="6444" marT="64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Reporting countries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444" marR="6444" marT="64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Response</a:t>
                      </a: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rate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444" marR="6444" marT="64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Reporting countries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444" marR="6444" marT="64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Response</a:t>
                      </a: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rate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444" marR="6444" marT="64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Reporting countries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444" marR="6444" marT="64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Response</a:t>
                      </a: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rate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444" marR="6444" marT="64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460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Africa</a:t>
                      </a:r>
                      <a:endParaRPr lang="ru-RU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444" marR="6444" marT="64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6444" marR="6444" marT="64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6444" marR="6444" marT="64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6444" marR="6444" marT="64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6444" marR="6444" marT="64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444" marR="6444" marT="64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444" marR="6444" marT="64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444" marR="6444" marT="64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34</a:t>
                      </a:r>
                    </a:p>
                  </a:txBody>
                  <a:tcPr marL="6444" marR="6444" marT="64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6444" marR="6444" marT="64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6444" marR="6444" marT="64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444" marR="6444" marT="64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444" marR="6444" marT="64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444" marR="6444" marT="64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444" marR="6444" marT="64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460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America</a:t>
                      </a:r>
                      <a:endParaRPr lang="ru-RU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444" marR="6444" marT="64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6444" marR="6444" marT="64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36</a:t>
                      </a:r>
                    </a:p>
                  </a:txBody>
                  <a:tcPr marL="6444" marR="6444" marT="64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6444" marR="6444" marT="64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41</a:t>
                      </a:r>
                    </a:p>
                  </a:txBody>
                  <a:tcPr marL="6444" marR="6444" marT="64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444" marR="6444" marT="64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444" marR="6444" marT="64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444" marR="6444" marT="64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444" marR="6444" marT="64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6444" marR="6444" marT="64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</a:t>
                      </a:r>
                    </a:p>
                  </a:txBody>
                  <a:tcPr marL="6444" marR="6444" marT="64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444" marR="6444" marT="64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38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444" marR="6444" marT="64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444" marR="6444" marT="64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444" marR="6444" marT="64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8922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Asia&amp;</a:t>
                      </a:r>
                    </a:p>
                    <a:p>
                      <a:pPr algn="r" fontAlgn="ctr"/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Oceania</a:t>
                      </a:r>
                      <a:endParaRPr lang="ru-RU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444" marR="6444" marT="64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6444" marR="6444" marT="64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6444" marR="6444" marT="64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6444" marR="6444" marT="64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45</a:t>
                      </a:r>
                    </a:p>
                  </a:txBody>
                  <a:tcPr marL="6444" marR="6444" marT="64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444" marR="6444" marT="64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444" marR="6444" marT="64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6444" marR="6444" marT="64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43</a:t>
                      </a:r>
                    </a:p>
                  </a:txBody>
                  <a:tcPr marL="6444" marR="6444" marT="64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</a:t>
                      </a:r>
                    </a:p>
                  </a:txBody>
                  <a:tcPr marL="6444" marR="6444" marT="64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</a:p>
                  </a:txBody>
                  <a:tcPr marL="6444" marR="6444" marT="64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444" marR="6444" marT="64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66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444" marR="6444" marT="64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444" marR="6444" marT="64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63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444" marR="6444" marT="64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460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Europe</a:t>
                      </a:r>
                      <a:r>
                        <a:rPr lang="ru-RU" sz="17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ru-RU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444" marR="6444" marT="64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</a:p>
                  </a:txBody>
                  <a:tcPr marL="6444" marR="6444" marT="64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69</a:t>
                      </a:r>
                    </a:p>
                  </a:txBody>
                  <a:tcPr marL="6444" marR="6444" marT="64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6444" marR="6444" marT="64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61</a:t>
                      </a:r>
                    </a:p>
                  </a:txBody>
                  <a:tcPr marL="6444" marR="6444" marT="64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444" marR="6444" marT="64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444" marR="6444" marT="64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6444" marR="6444" marT="64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444" marR="6444" marT="64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33</a:t>
                      </a:r>
                    </a:p>
                  </a:txBody>
                  <a:tcPr marL="6444" marR="6444" marT="64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65</a:t>
                      </a:r>
                    </a:p>
                  </a:txBody>
                  <a:tcPr marL="6444" marR="6444" marT="64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444" marR="6444" marT="64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59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444" marR="6444" marT="64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444" marR="6444" marT="64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66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444" marR="6444" marT="64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460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444" marR="6444" marT="64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444" marR="6444" marT="64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444" marR="6444" marT="64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444" marR="6444" marT="64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444" marR="6444" marT="64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444" marR="6444" marT="64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444" marR="6444" marT="64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444" marR="6444" marT="64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444" marR="6444" marT="64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444" marR="6444" marT="64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444" marR="6444" marT="64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444" marR="6444" marT="64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444" marR="6444" marT="64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444" marR="6444" marT="64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444" marR="6444" marT="64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460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World</a:t>
                      </a:r>
                      <a:endParaRPr lang="ru-RU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444" marR="6444" marT="64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73</a:t>
                      </a:r>
                    </a:p>
                  </a:txBody>
                  <a:tcPr marL="6444" marR="6444" marT="64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444" marR="6444" marT="64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91</a:t>
                      </a:r>
                    </a:p>
                  </a:txBody>
                  <a:tcPr marL="6444" marR="6444" marT="64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444" marR="6444" marT="64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444" marR="6444" marT="64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444" marR="6444" marT="64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444" marR="6444" marT="64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444" marR="6444" marT="64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95</a:t>
                      </a:r>
                    </a:p>
                  </a:txBody>
                  <a:tcPr marL="6444" marR="6444" marT="64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444" marR="6444" marT="64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444" marR="6444" marT="64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444" marR="6444" marT="64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115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444" marR="6444" marT="64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444" marR="6444" marT="64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79512" y="1252571"/>
          <a:ext cx="7776863" cy="4912733"/>
        </p:xfrm>
        <a:graphic>
          <a:graphicData uri="http://schemas.openxmlformats.org/drawingml/2006/table">
            <a:tbl>
              <a:tblPr/>
              <a:tblGrid>
                <a:gridCol w="1530480"/>
                <a:gridCol w="1576190"/>
                <a:gridCol w="1556731"/>
                <a:gridCol w="1556731"/>
                <a:gridCol w="1556731"/>
              </a:tblGrid>
              <a:tr h="310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FAOSTAT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044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2010 Production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data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121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Country code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Country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Total Production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Cells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Production Cells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with Official reported data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Share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of Official Data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0446"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Bhutan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04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5400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Europe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7435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4349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04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5100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Africa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6246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1733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04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5200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America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5854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2249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04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5300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Asia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7965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3693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04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5500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Oceania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1429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142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04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64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5000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World</a:t>
                      </a:r>
                      <a:endParaRPr lang="ru-RU" sz="2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28929</a:t>
                      </a:r>
                      <a:endParaRPr lang="en-US" sz="2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12502</a:t>
                      </a:r>
                      <a:endParaRPr lang="en-US" sz="2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43</a:t>
                      </a:r>
                      <a:endParaRPr lang="en-US" sz="2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Grp="1" noChangeAspect="1" noChangeArrowheads="1"/>
          </p:cNvPicPr>
          <p:nvPr>
            <p:ph/>
          </p:nvPr>
        </p:nvPicPr>
        <p:blipFill>
          <a:blip r:embed="rId2" cstate="print"/>
          <a:srcRect l="5641" t="16542" r="63334" b="16636"/>
          <a:stretch>
            <a:fillRect/>
          </a:stretch>
        </p:blipFill>
        <p:spPr bwMode="auto">
          <a:xfrm>
            <a:off x="1763688" y="1124744"/>
            <a:ext cx="5472608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>
          <a:xfrm>
            <a:off x="1692275" y="2636838"/>
            <a:ext cx="6048375" cy="1368425"/>
          </a:xfrm>
        </p:spPr>
        <p:txBody>
          <a:bodyPr/>
          <a:lstStyle/>
          <a:p>
            <a:pPr algn="ctr" eaLnBrk="1" hangingPunct="1"/>
            <a:r>
              <a:rPr lang="fr-FR" b="0" smtClean="0"/>
              <a:t>Thank  you for your attention</a:t>
            </a:r>
            <a:r>
              <a:rPr lang="fr-FR" smtClean="0">
                <a:latin typeface="Antique Olive CompactPS" pitchFamily="34" charset="0"/>
              </a:rPr>
              <a:t/>
            </a:r>
            <a:br>
              <a:rPr lang="fr-FR" smtClean="0">
                <a:latin typeface="Antique Olive CompactPS" pitchFamily="34" charset="0"/>
              </a:rPr>
            </a:br>
            <a:endParaRPr lang="fr-FR" smtClean="0">
              <a:latin typeface="Antique Olive CompactPS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4"/>
          <p:cNvSpPr txBox="1">
            <a:spLocks noChangeArrowheads="1"/>
          </p:cNvSpPr>
          <p:nvPr/>
        </p:nvSpPr>
        <p:spPr bwMode="auto">
          <a:xfrm>
            <a:off x="900113" y="2224088"/>
            <a:ext cx="71278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fr-FR" b="0">
              <a:solidFill>
                <a:schemeClr val="tx1"/>
              </a:solidFill>
            </a:endParaRPr>
          </a:p>
        </p:txBody>
      </p:sp>
      <p:sp>
        <p:nvSpPr>
          <p:cNvPr id="40986" name="WordArt 26"/>
          <p:cNvSpPr>
            <a:spLocks noChangeArrowheads="1" noChangeShapeType="1" noTextEdit="1"/>
          </p:cNvSpPr>
          <p:nvPr/>
        </p:nvSpPr>
        <p:spPr bwMode="auto">
          <a:xfrm>
            <a:off x="1258888" y="2060575"/>
            <a:ext cx="2667000" cy="838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2800" kern="10">
                <a:ln w="12700">
                  <a:noFill/>
                  <a:round/>
                  <a:headEnd type="none" w="sm" len="sm"/>
                  <a:tailEnd type="none" w="sm" len="sm"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prstShdw prst="shdw13" dist="53882" dir="13500000">
                    <a:srgbClr val="808080"/>
                  </a:prstShdw>
                </a:effectLst>
                <a:latin typeface="Arial Black"/>
              </a:rPr>
              <a:t>Supply    </a:t>
            </a:r>
          </a:p>
        </p:txBody>
      </p:sp>
      <p:sp>
        <p:nvSpPr>
          <p:cNvPr id="40987" name="WordArt 27"/>
          <p:cNvSpPr>
            <a:spLocks noChangeArrowheads="1" noChangeShapeType="1" noTextEdit="1"/>
          </p:cNvSpPr>
          <p:nvPr/>
        </p:nvSpPr>
        <p:spPr bwMode="auto">
          <a:xfrm>
            <a:off x="3500438" y="2286000"/>
            <a:ext cx="10668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2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Arial Black"/>
              </a:rPr>
              <a:t>=</a:t>
            </a:r>
          </a:p>
        </p:txBody>
      </p:sp>
      <p:sp>
        <p:nvSpPr>
          <p:cNvPr id="40988" name="WordArt 28"/>
          <p:cNvSpPr>
            <a:spLocks noChangeArrowheads="1" noChangeShapeType="1" noTextEdit="1"/>
          </p:cNvSpPr>
          <p:nvPr/>
        </p:nvSpPr>
        <p:spPr bwMode="auto">
          <a:xfrm>
            <a:off x="4800600" y="2057400"/>
            <a:ext cx="3505200" cy="1905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28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prstShdw prst="shdw13" dist="53882" dir="13500000">
                    <a:srgbClr val="C0C0C0"/>
                  </a:prstShdw>
                </a:effectLst>
                <a:latin typeface="Arial Black"/>
              </a:rPr>
              <a:t>Utilization</a:t>
            </a:r>
          </a:p>
          <a:p>
            <a:endParaRPr lang="en-US" sz="2800" kern="10">
              <a:ln w="12700">
                <a:solidFill>
                  <a:srgbClr val="EAEAEA"/>
                </a:solidFill>
                <a:round/>
                <a:headEnd/>
                <a:tailEnd/>
              </a:ln>
              <a:gradFill rotWithShape="0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prstShdw prst="shdw13" dist="53882" dir="13500000">
                  <a:srgbClr val="C0C0C0"/>
                </a:prstShdw>
              </a:effectLst>
              <a:latin typeface="Arial Black"/>
            </a:endParaRPr>
          </a:p>
        </p:txBody>
      </p:sp>
      <p:sp>
        <p:nvSpPr>
          <p:cNvPr id="40989" name="AutoShape 29" descr="Stationery"/>
          <p:cNvSpPr>
            <a:spLocks noChangeArrowheads="1"/>
          </p:cNvSpPr>
          <p:nvPr/>
        </p:nvSpPr>
        <p:spPr bwMode="auto">
          <a:xfrm rot="-10789618">
            <a:off x="681038" y="3200400"/>
            <a:ext cx="1300162" cy="989013"/>
          </a:xfrm>
          <a:prstGeom prst="wedgeRoundRectCallout">
            <a:avLst>
              <a:gd name="adj1" fmla="val -50023"/>
              <a:gd name="adj2" fmla="val 114194"/>
              <a:gd name="adj3" fmla="val 16667"/>
            </a:avLst>
          </a:prstGeom>
          <a:blipFill dpi="0" rotWithShape="0">
            <a:blip r:embed="rId2" cstate="print"/>
            <a:srcRect/>
            <a:tile tx="0" ty="0" sx="100000" sy="100000" flip="none" algn="tl"/>
          </a:blipFill>
          <a:ln w="12700">
            <a:noFill/>
            <a:miter lim="800000"/>
            <a:headEnd/>
            <a:tailEnd/>
          </a:ln>
          <a:effectLst>
            <a:prstShdw prst="shdw18" dist="17961" dir="13500000">
              <a:srgbClr val="FFFFCC">
                <a:gamma/>
                <a:shade val="60000"/>
                <a:invGamma/>
              </a:srgbClr>
            </a:prstShdw>
          </a:effectLst>
        </p:spPr>
        <p:txBody>
          <a:bodyPr rot="10800000" wrap="none" anchor="ctr"/>
          <a:lstStyle/>
          <a:p>
            <a:pPr eaLnBrk="0" hangingPunct="0"/>
            <a:r>
              <a:rPr lang="en-GB" sz="2400" b="0">
                <a:solidFill>
                  <a:srgbClr val="CC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Opening</a:t>
            </a:r>
          </a:p>
          <a:p>
            <a:pPr eaLnBrk="0" hangingPunct="0"/>
            <a:r>
              <a:rPr lang="en-GB" sz="2400" b="0">
                <a:solidFill>
                  <a:srgbClr val="CC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Stock</a:t>
            </a:r>
            <a:endParaRPr lang="en-GB" sz="2400" b="0">
              <a:solidFill>
                <a:srgbClr val="009C4E"/>
              </a:solidFill>
              <a:latin typeface="Times New Roman" pitchFamily="18" charset="0"/>
            </a:endParaRPr>
          </a:p>
        </p:txBody>
      </p:sp>
      <p:sp>
        <p:nvSpPr>
          <p:cNvPr id="40990" name="AutoShape 30"/>
          <p:cNvSpPr>
            <a:spLocks noChangeArrowheads="1"/>
          </p:cNvSpPr>
          <p:nvPr/>
        </p:nvSpPr>
        <p:spPr bwMode="auto">
          <a:xfrm rot="-10789618">
            <a:off x="1670050" y="4646613"/>
            <a:ext cx="1300163" cy="992187"/>
          </a:xfrm>
          <a:prstGeom prst="wedgeRoundRectCallout">
            <a:avLst>
              <a:gd name="adj1" fmla="val 9755"/>
              <a:gd name="adj2" fmla="val 258449"/>
              <a:gd name="adj3" fmla="val 16667"/>
            </a:avLst>
          </a:prstGeom>
          <a:solidFill>
            <a:schemeClr val="folHlink"/>
          </a:solidFill>
          <a:ln w="12700">
            <a:noFill/>
            <a:miter lim="800000"/>
            <a:headEnd/>
            <a:tailEnd/>
          </a:ln>
          <a:effectLst>
            <a:prstShdw prst="shdw18" dist="17961" dir="13500000">
              <a:schemeClr val="folHlink">
                <a:gamma/>
                <a:shade val="60000"/>
                <a:invGamma/>
              </a:schemeClr>
            </a:prstShdw>
          </a:effectLst>
        </p:spPr>
        <p:txBody>
          <a:bodyPr rot="10800000" wrap="none" anchor="ctr"/>
          <a:lstStyle/>
          <a:p>
            <a:pPr eaLnBrk="0" hangingPunct="0"/>
            <a:r>
              <a:rPr lang="en-GB" sz="2400" b="0">
                <a:solidFill>
                  <a:srgbClr val="CC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Production</a:t>
            </a:r>
          </a:p>
          <a:p>
            <a:pPr eaLnBrk="0" hangingPunct="0"/>
            <a:endParaRPr lang="en-GB" sz="2400" b="0">
              <a:solidFill>
                <a:srgbClr val="009C4E"/>
              </a:solidFill>
              <a:latin typeface="Times New Roman" pitchFamily="18" charset="0"/>
            </a:endParaRPr>
          </a:p>
        </p:txBody>
      </p:sp>
      <p:sp>
        <p:nvSpPr>
          <p:cNvPr id="40991" name="AutoShape 31" descr="Stationery"/>
          <p:cNvSpPr>
            <a:spLocks noChangeArrowheads="1"/>
          </p:cNvSpPr>
          <p:nvPr/>
        </p:nvSpPr>
        <p:spPr bwMode="auto">
          <a:xfrm rot="-10789618">
            <a:off x="2339975" y="3429000"/>
            <a:ext cx="1300163" cy="792163"/>
          </a:xfrm>
          <a:prstGeom prst="wedgeRoundRectCallout">
            <a:avLst>
              <a:gd name="adj1" fmla="val 47792"/>
              <a:gd name="adj2" fmla="val 158472"/>
              <a:gd name="adj3" fmla="val 16667"/>
            </a:avLst>
          </a:prstGeom>
          <a:blipFill dpi="0" rotWithShape="0">
            <a:blip r:embed="rId2" cstate="print"/>
            <a:srcRect/>
            <a:tile tx="0" ty="0" sx="100000" sy="100000" flip="none" algn="tl"/>
          </a:blipFill>
          <a:ln w="12700">
            <a:noFill/>
            <a:miter lim="800000"/>
            <a:headEnd/>
            <a:tailEnd/>
          </a:ln>
          <a:effectLst>
            <a:prstShdw prst="shdw18" dist="17961" dir="13500000">
              <a:srgbClr val="FFFFCC">
                <a:gamma/>
                <a:shade val="60000"/>
                <a:invGamma/>
              </a:srgbClr>
            </a:prstShdw>
          </a:effectLst>
        </p:spPr>
        <p:txBody>
          <a:bodyPr rot="10800000" wrap="none" anchor="ctr"/>
          <a:lstStyle/>
          <a:p>
            <a:pPr eaLnBrk="0" hangingPunct="0"/>
            <a:r>
              <a:rPr lang="en-GB" sz="2400" b="0">
                <a:solidFill>
                  <a:srgbClr val="CC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Imports</a:t>
            </a:r>
          </a:p>
          <a:p>
            <a:pPr eaLnBrk="0" hangingPunct="0"/>
            <a:endParaRPr lang="en-GB" sz="2400" b="0">
              <a:solidFill>
                <a:srgbClr val="009C4E"/>
              </a:solidFill>
              <a:latin typeface="Times New Roman" pitchFamily="18" charset="0"/>
            </a:endParaRPr>
          </a:p>
        </p:txBody>
      </p:sp>
      <p:sp>
        <p:nvSpPr>
          <p:cNvPr id="40992" name="AutoShape 32"/>
          <p:cNvSpPr>
            <a:spLocks noChangeArrowheads="1"/>
          </p:cNvSpPr>
          <p:nvPr/>
        </p:nvSpPr>
        <p:spPr bwMode="auto">
          <a:xfrm rot="-10789618">
            <a:off x="7615238" y="5181600"/>
            <a:ext cx="1300162" cy="989013"/>
          </a:xfrm>
          <a:prstGeom prst="wedgeRoundRectCallout">
            <a:avLst>
              <a:gd name="adj1" fmla="val 91773"/>
              <a:gd name="adj2" fmla="val 167537"/>
              <a:gd name="adj3" fmla="val 16667"/>
            </a:avLst>
          </a:prstGeom>
          <a:solidFill>
            <a:srgbClr val="F1EC2D"/>
          </a:solidFill>
          <a:ln w="12700">
            <a:noFill/>
            <a:miter lim="800000"/>
            <a:headEnd/>
            <a:tailEnd/>
          </a:ln>
          <a:effectLst>
            <a:prstShdw prst="shdw18" dist="17961" dir="13500000">
              <a:srgbClr val="F1EC2D">
                <a:gamma/>
                <a:shade val="60000"/>
                <a:invGamma/>
              </a:srgbClr>
            </a:prstShdw>
          </a:effectLst>
        </p:spPr>
        <p:txBody>
          <a:bodyPr rot="10800000" wrap="none" anchor="ctr"/>
          <a:lstStyle/>
          <a:p>
            <a:pPr eaLnBrk="0" hangingPunct="0"/>
            <a:endParaRPr lang="en-GB" sz="2400" b="0">
              <a:solidFill>
                <a:srgbClr val="CC66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 eaLnBrk="0" hangingPunct="0"/>
            <a:r>
              <a:rPr lang="en-GB" sz="2400" b="0">
                <a:solidFill>
                  <a:srgbClr val="800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FOOD</a:t>
            </a:r>
            <a:endParaRPr lang="en-GB" sz="2400" b="0">
              <a:solidFill>
                <a:srgbClr val="CC66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 eaLnBrk="0" hangingPunct="0"/>
            <a:endParaRPr lang="en-GB" sz="2400" b="0">
              <a:solidFill>
                <a:srgbClr val="009C4E"/>
              </a:solidFill>
              <a:latin typeface="Times New Roman" pitchFamily="18" charset="0"/>
            </a:endParaRPr>
          </a:p>
        </p:txBody>
      </p:sp>
      <p:sp>
        <p:nvSpPr>
          <p:cNvPr id="40993" name="AutoShape 33"/>
          <p:cNvSpPr>
            <a:spLocks noChangeArrowheads="1"/>
          </p:cNvSpPr>
          <p:nvPr/>
        </p:nvSpPr>
        <p:spPr bwMode="auto">
          <a:xfrm rot="-10789618">
            <a:off x="4033838" y="4648200"/>
            <a:ext cx="1300162" cy="533400"/>
          </a:xfrm>
          <a:prstGeom prst="wedgeRoundRectCallout">
            <a:avLst>
              <a:gd name="adj1" fmla="val -115593"/>
              <a:gd name="adj2" fmla="val 194991"/>
              <a:gd name="adj3" fmla="val 16667"/>
            </a:avLst>
          </a:prstGeom>
          <a:solidFill>
            <a:srgbClr val="F1EC2D"/>
          </a:solidFill>
          <a:ln w="12700">
            <a:noFill/>
            <a:miter lim="800000"/>
            <a:headEnd/>
            <a:tailEnd/>
          </a:ln>
          <a:effectLst>
            <a:prstShdw prst="shdw18" dist="17961" dir="13500000">
              <a:srgbClr val="F1EC2D">
                <a:gamma/>
                <a:shade val="60000"/>
                <a:invGamma/>
              </a:srgbClr>
            </a:prstShdw>
          </a:effectLst>
        </p:spPr>
        <p:txBody>
          <a:bodyPr rot="10800000" wrap="none" anchor="ctr"/>
          <a:lstStyle/>
          <a:p>
            <a:pPr eaLnBrk="0" hangingPunct="0"/>
            <a:endParaRPr lang="en-GB" sz="2400" b="0">
              <a:solidFill>
                <a:srgbClr val="80008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 eaLnBrk="0" hangingPunct="0"/>
            <a:r>
              <a:rPr lang="en-GB" sz="2400" b="0">
                <a:solidFill>
                  <a:srgbClr val="800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Feed</a:t>
            </a:r>
          </a:p>
          <a:p>
            <a:pPr eaLnBrk="0" hangingPunct="0"/>
            <a:endParaRPr lang="en-GB" sz="2400" b="0">
              <a:solidFill>
                <a:srgbClr val="009C4E"/>
              </a:solidFill>
              <a:latin typeface="Times New Roman" pitchFamily="18" charset="0"/>
            </a:endParaRPr>
          </a:p>
        </p:txBody>
      </p:sp>
      <p:sp>
        <p:nvSpPr>
          <p:cNvPr id="40994" name="AutoShape 34" descr="Stationery"/>
          <p:cNvSpPr>
            <a:spLocks noChangeArrowheads="1"/>
          </p:cNvSpPr>
          <p:nvPr/>
        </p:nvSpPr>
        <p:spPr bwMode="auto">
          <a:xfrm rot="-10789618">
            <a:off x="4183063" y="3197225"/>
            <a:ext cx="1300162" cy="763588"/>
          </a:xfrm>
          <a:prstGeom prst="wedgeRoundRectCallout">
            <a:avLst>
              <a:gd name="adj1" fmla="val -93009"/>
              <a:gd name="adj2" fmla="val 112648"/>
              <a:gd name="adj3" fmla="val 16667"/>
            </a:avLst>
          </a:prstGeom>
          <a:blipFill dpi="0" rotWithShape="0">
            <a:blip r:embed="rId2" cstate="print"/>
            <a:srcRect/>
            <a:tile tx="0" ty="0" sx="100000" sy="100000" flip="none" algn="tl"/>
          </a:blipFill>
          <a:ln w="12700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 rot="10800000" wrap="none" anchor="ctr"/>
          <a:lstStyle/>
          <a:p>
            <a:pPr eaLnBrk="0" hangingPunct="0"/>
            <a:endParaRPr lang="en-GB" sz="2400" b="0">
              <a:solidFill>
                <a:srgbClr val="98007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 eaLnBrk="0" hangingPunct="0"/>
            <a:r>
              <a:rPr lang="en-GB" sz="2400" b="0">
                <a:solidFill>
                  <a:srgbClr val="98007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Exports</a:t>
            </a:r>
            <a:endParaRPr lang="en-GB" sz="2400" b="0">
              <a:solidFill>
                <a:srgbClr val="CC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 eaLnBrk="0" hangingPunct="0"/>
            <a:endParaRPr lang="en-GB" sz="2400" b="0">
              <a:solidFill>
                <a:srgbClr val="009C4E"/>
              </a:solidFill>
              <a:latin typeface="Times New Roman" pitchFamily="18" charset="0"/>
            </a:endParaRPr>
          </a:p>
        </p:txBody>
      </p:sp>
      <p:sp>
        <p:nvSpPr>
          <p:cNvPr id="40995" name="AutoShape 35"/>
          <p:cNvSpPr>
            <a:spLocks noChangeArrowheads="1"/>
          </p:cNvSpPr>
          <p:nvPr/>
        </p:nvSpPr>
        <p:spPr bwMode="auto">
          <a:xfrm rot="-10789618">
            <a:off x="4110038" y="5257800"/>
            <a:ext cx="1376362" cy="533400"/>
          </a:xfrm>
          <a:prstGeom prst="wedgeRoundRectCallout">
            <a:avLst>
              <a:gd name="adj1" fmla="val -103898"/>
              <a:gd name="adj2" fmla="val 295551"/>
              <a:gd name="adj3" fmla="val 16667"/>
            </a:avLst>
          </a:prstGeom>
          <a:solidFill>
            <a:srgbClr val="F1EC2D"/>
          </a:solidFill>
          <a:ln w="12700">
            <a:noFill/>
            <a:miter lim="800000"/>
            <a:headEnd/>
            <a:tailEnd/>
          </a:ln>
          <a:effectLst>
            <a:prstShdw prst="shdw18" dist="17961" dir="13500000">
              <a:srgbClr val="F1EC2D">
                <a:gamma/>
                <a:shade val="60000"/>
                <a:invGamma/>
              </a:srgbClr>
            </a:prstShdw>
          </a:effectLst>
        </p:spPr>
        <p:txBody>
          <a:bodyPr rot="10800000" wrap="none" anchor="ctr"/>
          <a:lstStyle/>
          <a:p>
            <a:pPr eaLnBrk="0" hangingPunct="0"/>
            <a:endParaRPr lang="en-GB" sz="2400" b="0">
              <a:solidFill>
                <a:srgbClr val="80008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 eaLnBrk="0" hangingPunct="0"/>
            <a:r>
              <a:rPr lang="en-GB" sz="2400" b="0">
                <a:solidFill>
                  <a:srgbClr val="800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Seed</a:t>
            </a:r>
            <a:endParaRPr lang="en-GB" sz="2400" b="0">
              <a:solidFill>
                <a:srgbClr val="CC66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 eaLnBrk="0" hangingPunct="0"/>
            <a:endParaRPr lang="en-GB" sz="2400" b="0">
              <a:solidFill>
                <a:srgbClr val="009C4E"/>
              </a:solidFill>
              <a:latin typeface="Times New Roman" pitchFamily="18" charset="0"/>
            </a:endParaRPr>
          </a:p>
        </p:txBody>
      </p:sp>
      <p:sp>
        <p:nvSpPr>
          <p:cNvPr id="40996" name="AutoShape 36"/>
          <p:cNvSpPr>
            <a:spLocks noChangeArrowheads="1"/>
          </p:cNvSpPr>
          <p:nvPr/>
        </p:nvSpPr>
        <p:spPr bwMode="auto">
          <a:xfrm rot="-10789618">
            <a:off x="4643438" y="5715000"/>
            <a:ext cx="1300162" cy="531813"/>
          </a:xfrm>
          <a:prstGeom prst="wedgeRoundRectCallout">
            <a:avLst>
              <a:gd name="adj1" fmla="val -85903"/>
              <a:gd name="adj2" fmla="val 363394"/>
              <a:gd name="adj3" fmla="val 16667"/>
            </a:avLst>
          </a:prstGeom>
          <a:solidFill>
            <a:srgbClr val="F1EC2D"/>
          </a:solidFill>
          <a:ln w="12700">
            <a:noFill/>
            <a:miter lim="800000"/>
            <a:headEnd/>
            <a:tailEnd/>
          </a:ln>
          <a:effectLst>
            <a:prstShdw prst="shdw18" dist="17961" dir="13500000">
              <a:srgbClr val="F1EC2D">
                <a:gamma/>
                <a:shade val="60000"/>
                <a:invGamma/>
              </a:srgbClr>
            </a:prstShdw>
          </a:effectLst>
        </p:spPr>
        <p:txBody>
          <a:bodyPr rot="10800000" wrap="none" anchor="ctr"/>
          <a:lstStyle/>
          <a:p>
            <a:pPr eaLnBrk="0" hangingPunct="0"/>
            <a:endParaRPr lang="en-GB" sz="2400" b="0">
              <a:solidFill>
                <a:srgbClr val="80008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 eaLnBrk="0" hangingPunct="0"/>
            <a:r>
              <a:rPr lang="en-GB" sz="2400" b="0">
                <a:solidFill>
                  <a:srgbClr val="800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Waste</a:t>
            </a:r>
            <a:endParaRPr lang="en-GB" sz="2400" b="0">
              <a:solidFill>
                <a:srgbClr val="CC66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 eaLnBrk="0" hangingPunct="0"/>
            <a:endParaRPr lang="en-GB" sz="2400" b="0">
              <a:solidFill>
                <a:srgbClr val="009C4E"/>
              </a:solidFill>
              <a:latin typeface="Times New Roman" pitchFamily="18" charset="0"/>
            </a:endParaRPr>
          </a:p>
        </p:txBody>
      </p:sp>
      <p:sp>
        <p:nvSpPr>
          <p:cNvPr id="40997" name="AutoShape 37"/>
          <p:cNvSpPr>
            <a:spLocks noChangeArrowheads="1"/>
          </p:cNvSpPr>
          <p:nvPr/>
        </p:nvSpPr>
        <p:spPr bwMode="auto">
          <a:xfrm rot="-10789618">
            <a:off x="5481638" y="6172200"/>
            <a:ext cx="1300162" cy="609600"/>
          </a:xfrm>
          <a:prstGeom prst="wedgeRoundRectCallout">
            <a:avLst>
              <a:gd name="adj1" fmla="val -42426"/>
              <a:gd name="adj2" fmla="val 406898"/>
              <a:gd name="adj3" fmla="val 16667"/>
            </a:avLst>
          </a:prstGeom>
          <a:solidFill>
            <a:srgbClr val="F1EC2D"/>
          </a:solidFill>
          <a:ln w="12700">
            <a:noFill/>
            <a:miter lim="800000"/>
            <a:headEnd/>
            <a:tailEnd/>
          </a:ln>
          <a:effectLst>
            <a:prstShdw prst="shdw18" dist="17961" dir="13500000">
              <a:srgbClr val="F1EC2D">
                <a:gamma/>
                <a:shade val="60000"/>
                <a:invGamma/>
              </a:srgbClr>
            </a:prstShdw>
          </a:effectLst>
        </p:spPr>
        <p:txBody>
          <a:bodyPr rot="10800000" wrap="none" anchor="ctr"/>
          <a:lstStyle/>
          <a:p>
            <a:pPr eaLnBrk="0" hangingPunct="0"/>
            <a:endParaRPr lang="en-GB" sz="2400" b="0">
              <a:solidFill>
                <a:srgbClr val="CC66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 eaLnBrk="0" hangingPunct="0"/>
            <a:r>
              <a:rPr lang="en-GB" sz="2400" b="0">
                <a:solidFill>
                  <a:srgbClr val="800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Processing</a:t>
            </a:r>
          </a:p>
          <a:p>
            <a:pPr eaLnBrk="0" hangingPunct="0"/>
            <a:r>
              <a:rPr lang="en-GB" sz="2400" b="0">
                <a:solidFill>
                  <a:srgbClr val="800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for food</a:t>
            </a:r>
          </a:p>
          <a:p>
            <a:pPr eaLnBrk="0" hangingPunct="0"/>
            <a:endParaRPr lang="en-GB" sz="2400" b="0">
              <a:solidFill>
                <a:srgbClr val="009C4E"/>
              </a:solidFill>
              <a:latin typeface="Times New Roman" pitchFamily="18" charset="0"/>
            </a:endParaRPr>
          </a:p>
        </p:txBody>
      </p:sp>
      <p:sp>
        <p:nvSpPr>
          <p:cNvPr id="40998" name="AutoShape 38"/>
          <p:cNvSpPr>
            <a:spLocks noChangeArrowheads="1"/>
          </p:cNvSpPr>
          <p:nvPr/>
        </p:nvSpPr>
        <p:spPr bwMode="auto">
          <a:xfrm rot="-10789618">
            <a:off x="6850063" y="6169025"/>
            <a:ext cx="1300162" cy="687388"/>
          </a:xfrm>
          <a:prstGeom prst="wedgeRoundRectCallout">
            <a:avLst>
              <a:gd name="adj1" fmla="val 42912"/>
              <a:gd name="adj2" fmla="val 362343"/>
              <a:gd name="adj3" fmla="val 16667"/>
            </a:avLst>
          </a:prstGeom>
          <a:solidFill>
            <a:srgbClr val="F1EC2D"/>
          </a:solidFill>
          <a:ln w="12700">
            <a:noFill/>
            <a:miter lim="800000"/>
            <a:headEnd/>
            <a:tailEnd/>
          </a:ln>
          <a:effectLst>
            <a:prstShdw prst="shdw18" dist="17961" dir="13500000">
              <a:srgbClr val="F1EC2D">
                <a:gamma/>
                <a:shade val="60000"/>
                <a:invGamma/>
              </a:srgbClr>
            </a:prstShdw>
          </a:effectLst>
        </p:spPr>
        <p:txBody>
          <a:bodyPr rot="10800000" wrap="none" anchor="ctr"/>
          <a:lstStyle/>
          <a:p>
            <a:pPr eaLnBrk="0" hangingPunct="0"/>
            <a:r>
              <a:rPr lang="en-GB" sz="2400" b="0">
                <a:solidFill>
                  <a:srgbClr val="800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Other </a:t>
            </a:r>
          </a:p>
          <a:p>
            <a:pPr eaLnBrk="0" hangingPunct="0"/>
            <a:r>
              <a:rPr lang="en-GB" sz="2400" b="0">
                <a:solidFill>
                  <a:srgbClr val="800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utilization</a:t>
            </a:r>
            <a:endParaRPr lang="en-GB" sz="2400" b="0">
              <a:solidFill>
                <a:srgbClr val="009C4E"/>
              </a:solidFill>
              <a:latin typeface="Times New Roman" pitchFamily="18" charset="0"/>
            </a:endParaRPr>
          </a:p>
        </p:txBody>
      </p:sp>
      <p:sp>
        <p:nvSpPr>
          <p:cNvPr id="40999" name="AutoShape 39" descr="Stationery"/>
          <p:cNvSpPr>
            <a:spLocks noChangeArrowheads="1"/>
          </p:cNvSpPr>
          <p:nvPr/>
        </p:nvSpPr>
        <p:spPr bwMode="auto">
          <a:xfrm rot="-10789618">
            <a:off x="7691438" y="3581400"/>
            <a:ext cx="1300162" cy="914400"/>
          </a:xfrm>
          <a:prstGeom prst="wedgeRoundRectCallout">
            <a:avLst>
              <a:gd name="adj1" fmla="val 126880"/>
              <a:gd name="adj2" fmla="val 147356"/>
              <a:gd name="adj3" fmla="val 16667"/>
            </a:avLst>
          </a:prstGeom>
          <a:blipFill dpi="0" rotWithShape="0">
            <a:blip r:embed="rId2" cstate="print"/>
            <a:srcRect/>
            <a:tile tx="0" ty="0" sx="100000" sy="100000" flip="none" algn="tl"/>
          </a:blipFill>
          <a:ln w="12700">
            <a:noFill/>
            <a:miter lim="800000"/>
            <a:headEnd/>
            <a:tailEnd/>
          </a:ln>
          <a:effectLst>
            <a:prstShdw prst="shdw18" dist="17961" dir="13500000">
              <a:srgbClr val="FFFFCC">
                <a:gamma/>
                <a:shade val="60000"/>
                <a:invGamma/>
              </a:srgbClr>
            </a:prstShdw>
          </a:effectLst>
        </p:spPr>
        <p:txBody>
          <a:bodyPr rot="10800000" wrap="none" anchor="ctr"/>
          <a:lstStyle/>
          <a:p>
            <a:pPr eaLnBrk="0" hangingPunct="0"/>
            <a:r>
              <a:rPr lang="en-GB" sz="2400" b="0">
                <a:solidFill>
                  <a:srgbClr val="800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Closing</a:t>
            </a:r>
          </a:p>
          <a:p>
            <a:pPr eaLnBrk="0" hangingPunct="0"/>
            <a:r>
              <a:rPr lang="en-GB" sz="2400" b="0">
                <a:solidFill>
                  <a:srgbClr val="800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Stock</a:t>
            </a:r>
            <a:endParaRPr lang="en-GB" sz="2400" b="0">
              <a:solidFill>
                <a:srgbClr val="800080"/>
              </a:solidFill>
              <a:latin typeface="Times New Roman" pitchFamily="18" charset="0"/>
            </a:endParaRPr>
          </a:p>
        </p:txBody>
      </p:sp>
      <p:sp>
        <p:nvSpPr>
          <p:cNvPr id="41000" name="AutoShape 40" descr="Stationery"/>
          <p:cNvSpPr>
            <a:spLocks noChangeArrowheads="1"/>
          </p:cNvSpPr>
          <p:nvPr/>
        </p:nvSpPr>
        <p:spPr bwMode="auto">
          <a:xfrm rot="-10789618">
            <a:off x="6015038" y="3276600"/>
            <a:ext cx="1373187" cy="841375"/>
          </a:xfrm>
          <a:prstGeom prst="wedgeRoundRectCallout">
            <a:avLst>
              <a:gd name="adj1" fmla="val 29903"/>
              <a:gd name="adj2" fmla="val 121981"/>
              <a:gd name="adj3" fmla="val 16667"/>
            </a:avLst>
          </a:prstGeom>
          <a:blipFill dpi="0" rotWithShape="0">
            <a:blip r:embed="rId2" cstate="print"/>
            <a:srcRect/>
            <a:tile tx="0" ty="0" sx="100000" sy="100000" flip="none" algn="tl"/>
          </a:blipFill>
          <a:ln w="12700">
            <a:noFill/>
            <a:miter lim="800000"/>
            <a:headEnd/>
            <a:tailEnd/>
          </a:ln>
          <a:effectLst>
            <a:prstShdw prst="shdw18" dist="17961" dir="13500000">
              <a:srgbClr val="FFFFCC">
                <a:gamma/>
                <a:shade val="60000"/>
                <a:invGamma/>
              </a:srgbClr>
            </a:prstShdw>
          </a:effectLst>
        </p:spPr>
        <p:txBody>
          <a:bodyPr rot="10800000" wrap="none" anchor="ctr"/>
          <a:lstStyle/>
          <a:p>
            <a:pPr eaLnBrk="0" hangingPunct="0"/>
            <a:endParaRPr lang="en-GB" sz="2400" b="0">
              <a:solidFill>
                <a:srgbClr val="80008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 eaLnBrk="0" hangingPunct="0"/>
            <a:r>
              <a:rPr lang="en-GB" sz="2400" b="0">
                <a:solidFill>
                  <a:srgbClr val="800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Domestic </a:t>
            </a:r>
          </a:p>
          <a:p>
            <a:pPr eaLnBrk="0" hangingPunct="0"/>
            <a:r>
              <a:rPr lang="en-GB" sz="2400" b="0">
                <a:solidFill>
                  <a:srgbClr val="800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utilization</a:t>
            </a:r>
            <a:endParaRPr lang="en-GB" sz="2400" b="0">
              <a:solidFill>
                <a:srgbClr val="009C4E"/>
              </a:solidFill>
              <a:latin typeface="Times New Roman" pitchFamily="18" charset="0"/>
            </a:endParaRPr>
          </a:p>
          <a:p>
            <a:pPr eaLnBrk="0" hangingPunct="0"/>
            <a:endParaRPr lang="en-GB" sz="2400" b="0">
              <a:solidFill>
                <a:srgbClr val="009C4E"/>
              </a:solidFill>
              <a:latin typeface="Times New Roman" pitchFamily="18" charset="0"/>
            </a:endParaRPr>
          </a:p>
        </p:txBody>
      </p:sp>
      <p:sp>
        <p:nvSpPr>
          <p:cNvPr id="41002" name="Rectangle 42"/>
          <p:cNvSpPr>
            <a:spLocks noChangeArrowheads="1"/>
          </p:cNvSpPr>
          <p:nvPr/>
        </p:nvSpPr>
        <p:spPr bwMode="auto">
          <a:xfrm>
            <a:off x="539750" y="1341438"/>
            <a:ext cx="75612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en-US" sz="3200">
                <a:solidFill>
                  <a:schemeClr val="tx2"/>
                </a:solidFill>
                <a:latin typeface="Times New Roman" pitchFamily="18" charset="0"/>
              </a:rPr>
              <a:t>Estimation of the Food availability </a:t>
            </a:r>
            <a:endParaRPr lang="en-GB" sz="32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41004" name="Text Box 44"/>
          <p:cNvSpPr txBox="1">
            <a:spLocks noChangeArrowheads="1"/>
          </p:cNvSpPr>
          <p:nvPr/>
        </p:nvSpPr>
        <p:spPr bwMode="auto">
          <a:xfrm>
            <a:off x="2484438" y="3284538"/>
            <a:ext cx="2808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endParaRPr lang="en-US" sz="2400" b="0">
              <a:solidFill>
                <a:schemeClr val="tx1"/>
              </a:solidFill>
              <a:latin typeface="Times New Roman" pitchFamily="18" charset="0"/>
            </a:endParaRPr>
          </a:p>
        </p:txBody>
      </p:sp>
      <p:pic>
        <p:nvPicPr>
          <p:cNvPr id="41006" name="Picture 46" descr="MMj03652140000[1]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15888"/>
            <a:ext cx="1116013" cy="1152525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10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0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10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0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09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09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0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0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0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0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0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0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0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0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10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10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0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0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0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0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0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0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0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0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0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0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0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0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0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0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9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9FF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6" grpId="0" animBg="1"/>
      <p:bldP spid="40987" grpId="0" animBg="1"/>
      <p:bldP spid="40988" grpId="0" animBg="1"/>
      <p:bldP spid="40989" grpId="0" animBg="1" autoUpdateAnimBg="0"/>
      <p:bldP spid="40990" grpId="0" animBg="1" autoUpdateAnimBg="0"/>
      <p:bldP spid="40991" grpId="0" animBg="1" autoUpdateAnimBg="0"/>
      <p:bldP spid="40992" grpId="0" animBg="1" autoUpdateAnimBg="0"/>
      <p:bldP spid="40993" grpId="0" animBg="1" autoUpdateAnimBg="0"/>
      <p:bldP spid="40994" grpId="0" animBg="1" autoUpdateAnimBg="0"/>
      <p:bldP spid="40995" grpId="0" animBg="1" autoUpdateAnimBg="0"/>
      <p:bldP spid="40996" grpId="0" animBg="1" autoUpdateAnimBg="0"/>
      <p:bldP spid="40997" grpId="0" animBg="1" autoUpdateAnimBg="0"/>
      <p:bldP spid="40998" grpId="0" animBg="1" autoUpdateAnimBg="0"/>
      <p:bldP spid="40999" grpId="0" animBg="1" autoUpdateAnimBg="0"/>
      <p:bldP spid="41000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-36513" y="0"/>
            <a:ext cx="9180513" cy="6858000"/>
          </a:xfrm>
          <a:prstGeom prst="rect">
            <a:avLst/>
          </a:prstGeom>
          <a:gradFill rotWithShape="1">
            <a:gsLst>
              <a:gs pos="0">
                <a:srgbClr val="FF9999"/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rgbClr val="FF99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b="0"/>
          </a:p>
        </p:txBody>
      </p:sp>
      <p:sp>
        <p:nvSpPr>
          <p:cNvPr id="85006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107950" y="0"/>
            <a:ext cx="9036050" cy="6858000"/>
          </a:xfr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endParaRPr lang="en-GB" b="1" dirty="0" smtClean="0">
              <a:solidFill>
                <a:schemeClr val="accent2"/>
              </a:solidFill>
            </a:endParaRPr>
          </a:p>
          <a:p>
            <a:pPr algn="ctr">
              <a:lnSpc>
                <a:spcPct val="80000"/>
              </a:lnSpc>
              <a:buFontTx/>
              <a:buNone/>
            </a:pPr>
            <a:r>
              <a:rPr lang="en-GB" sz="3600" b="1" dirty="0" smtClean="0">
                <a:solidFill>
                  <a:schemeClr val="accent2"/>
                </a:solidFill>
              </a:rPr>
              <a:t>General Overview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en-GB" sz="4800" b="1" dirty="0" smtClean="0">
                <a:solidFill>
                  <a:schemeClr val="accent2"/>
                </a:solidFill>
              </a:rPr>
              <a:t>Commodities   633</a:t>
            </a:r>
          </a:p>
          <a:p>
            <a:pPr algn="ctr">
              <a:lnSpc>
                <a:spcPct val="80000"/>
              </a:lnSpc>
              <a:buFontTx/>
              <a:buNone/>
            </a:pPr>
            <a:endParaRPr lang="it-IT" sz="4800" b="1" dirty="0" smtClean="0">
              <a:solidFill>
                <a:schemeClr val="accent2"/>
              </a:solidFill>
            </a:endParaRPr>
          </a:p>
          <a:p>
            <a:pPr algn="ctr">
              <a:lnSpc>
                <a:spcPct val="80000"/>
              </a:lnSpc>
              <a:buFontTx/>
              <a:buNone/>
            </a:pPr>
            <a:r>
              <a:rPr lang="en-GB" sz="1600" b="1" dirty="0" smtClean="0">
                <a:solidFill>
                  <a:schemeClr val="accent2"/>
                </a:solidFill>
              </a:rPr>
              <a:t>               </a:t>
            </a:r>
            <a:r>
              <a:rPr lang="en-GB" sz="4000" b="1" dirty="0" smtClean="0">
                <a:solidFill>
                  <a:schemeClr val="accent2"/>
                </a:solidFill>
              </a:rPr>
              <a:t>Crops &amp; processed          421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en-GB" sz="4000" b="1" dirty="0" smtClean="0">
                <a:solidFill>
                  <a:schemeClr val="accent2"/>
                </a:solidFill>
              </a:rPr>
              <a:t>       Livestock &amp; processed      212</a:t>
            </a:r>
          </a:p>
          <a:p>
            <a:pPr algn="ctr">
              <a:lnSpc>
                <a:spcPct val="80000"/>
              </a:lnSpc>
              <a:buFontTx/>
              <a:buNone/>
            </a:pPr>
            <a:endParaRPr lang="en-GB" b="1" dirty="0" smtClean="0">
              <a:solidFill>
                <a:schemeClr val="accent2"/>
              </a:solidFill>
            </a:endParaRPr>
          </a:p>
          <a:p>
            <a:pPr algn="ctr">
              <a:lnSpc>
                <a:spcPct val="80000"/>
              </a:lnSpc>
              <a:buFontTx/>
              <a:buNone/>
            </a:pPr>
            <a:endParaRPr lang="it-IT" sz="2000" b="1" dirty="0" smtClean="0">
              <a:solidFill>
                <a:schemeClr val="accent2"/>
              </a:solidFill>
            </a:endParaRPr>
          </a:p>
          <a:p>
            <a:pPr algn="ctr">
              <a:lnSpc>
                <a:spcPct val="80000"/>
              </a:lnSpc>
              <a:buFontTx/>
              <a:buNone/>
            </a:pPr>
            <a:r>
              <a:rPr lang="en-GB" sz="4000" b="1" dirty="0" smtClean="0">
                <a:solidFill>
                  <a:schemeClr val="accent2"/>
                </a:solidFill>
              </a:rPr>
              <a:t>           Primary Crops          173</a:t>
            </a:r>
            <a:endParaRPr lang="it-IT" sz="4000" b="1" dirty="0" smtClean="0">
              <a:solidFill>
                <a:schemeClr val="accent2"/>
              </a:solidFill>
            </a:endParaRPr>
          </a:p>
          <a:p>
            <a:pPr algn="ctr">
              <a:lnSpc>
                <a:spcPct val="80000"/>
              </a:lnSpc>
              <a:buFontTx/>
              <a:buNone/>
            </a:pPr>
            <a:r>
              <a:rPr lang="en-GB" sz="4000" b="1" dirty="0" smtClean="0">
                <a:solidFill>
                  <a:schemeClr val="accent2"/>
                </a:solidFill>
              </a:rPr>
              <a:t>         Primary  Livestock       61</a:t>
            </a:r>
          </a:p>
          <a:p>
            <a:pPr algn="ctr">
              <a:lnSpc>
                <a:spcPct val="80000"/>
              </a:lnSpc>
              <a:buFontTx/>
              <a:buNone/>
            </a:pPr>
            <a:endParaRPr lang="it-IT" sz="1600" b="1" dirty="0" smtClean="0">
              <a:solidFill>
                <a:schemeClr val="accent2"/>
              </a:solidFill>
            </a:endParaRPr>
          </a:p>
          <a:p>
            <a:pPr algn="ctr">
              <a:lnSpc>
                <a:spcPct val="80000"/>
              </a:lnSpc>
              <a:buFontTx/>
              <a:buNone/>
            </a:pPr>
            <a:endParaRPr lang="it-IT" b="1" dirty="0" smtClean="0">
              <a:solidFill>
                <a:schemeClr val="accent2"/>
              </a:solidFill>
            </a:endParaRPr>
          </a:p>
          <a:p>
            <a:pPr algn="ctr">
              <a:lnSpc>
                <a:spcPct val="80000"/>
              </a:lnSpc>
              <a:buFontTx/>
              <a:buNone/>
            </a:pPr>
            <a:r>
              <a:rPr lang="it-IT" b="1" dirty="0" smtClean="0">
                <a:solidFill>
                  <a:schemeClr val="accent2"/>
                </a:solidFill>
              </a:rPr>
              <a:t>     </a:t>
            </a:r>
            <a:r>
              <a:rPr lang="it-IT" b="1" dirty="0" err="1" smtClean="0">
                <a:solidFill>
                  <a:schemeClr val="accent2"/>
                </a:solidFill>
              </a:rPr>
              <a:t>Coverage</a:t>
            </a:r>
            <a:r>
              <a:rPr lang="it-IT" b="1" dirty="0" smtClean="0">
                <a:solidFill>
                  <a:schemeClr val="accent2"/>
                </a:solidFill>
              </a:rPr>
              <a:t>: </a:t>
            </a:r>
            <a:r>
              <a:rPr lang="it-IT" b="1" dirty="0" err="1" smtClean="0">
                <a:solidFill>
                  <a:schemeClr val="accent2"/>
                </a:solidFill>
              </a:rPr>
              <a:t>1961-2009</a:t>
            </a:r>
            <a:endParaRPr lang="it-IT" b="1" dirty="0" smtClean="0">
              <a:solidFill>
                <a:schemeClr val="accent2"/>
              </a:solidFill>
            </a:endParaRPr>
          </a:p>
          <a:p>
            <a:pPr algn="ctr">
              <a:lnSpc>
                <a:spcPct val="80000"/>
              </a:lnSpc>
              <a:buFontTx/>
              <a:buNone/>
            </a:pPr>
            <a:endParaRPr lang="it-IT" sz="1600" b="1" dirty="0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850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850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1000"/>
                                        <p:tgtEl>
                                          <p:spTgt spid="850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1000"/>
                                        <p:tgtEl>
                                          <p:spTgt spid="850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1000"/>
                                        <p:tgtEl>
                                          <p:spTgt spid="850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1000"/>
                                        <p:tgtEl>
                                          <p:spTgt spid="850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50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0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MPj04387870000[1]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71775" y="1196975"/>
            <a:ext cx="5611813" cy="415607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</p:pic>
      <p:graphicFrame>
        <p:nvGraphicFramePr>
          <p:cNvPr id="11285" name="Group 21"/>
          <p:cNvGraphicFramePr>
            <a:graphicFrameLocks noGrp="1"/>
          </p:cNvGraphicFramePr>
          <p:nvPr>
            <p:ph/>
          </p:nvPr>
        </p:nvGraphicFramePr>
        <p:xfrm>
          <a:off x="468313" y="1557338"/>
          <a:ext cx="4343400" cy="4117658"/>
        </p:xfrm>
        <a:graphic>
          <a:graphicData uri="http://schemas.openxmlformats.org/drawingml/2006/table">
            <a:tbl>
              <a:tblPr/>
              <a:tblGrid>
                <a:gridCol w="4343400"/>
              </a:tblGrid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3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hlinkClick r:id="rId3" action="ppaction://hlinkfile"/>
                        </a:rPr>
                        <a:t>CEREALS</a:t>
                      </a:r>
                      <a:endParaRPr kumimoji="0" lang="it-IT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3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hlinkClick r:id="rId4" action="ppaction://hlinkfile"/>
                        </a:rPr>
                        <a:t>ROOTS AND TUBERS</a:t>
                      </a:r>
                      <a:endParaRPr kumimoji="0" lang="it-IT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3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hlinkClick r:id="rId5" action="ppaction://hlinkfile"/>
                        </a:rPr>
                        <a:t>SUGAR CROPS  </a:t>
                      </a:r>
                      <a:endParaRPr kumimoji="0" lang="it-IT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3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hlinkClick r:id="rId6" action="ppaction://hlinkfile"/>
                        </a:rPr>
                        <a:t>PULSES </a:t>
                      </a:r>
                      <a:endParaRPr kumimoji="0" lang="it-IT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3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hlinkClick r:id="rId7" action="ppaction://hlinkfile"/>
                        </a:rPr>
                        <a:t>NUTS</a:t>
                      </a:r>
                      <a:endParaRPr kumimoji="0" lang="it-IT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8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3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hlinkClick r:id="rId8" action="ppaction://hlinkfile"/>
                        </a:rPr>
                        <a:t>OIL CROPS </a:t>
                      </a:r>
                      <a:endParaRPr kumimoji="0" lang="it-IT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3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hlinkClick r:id="rId9" action="ppaction://hlinkfile"/>
                        </a:rPr>
                        <a:t>VEGETABLES</a:t>
                      </a:r>
                      <a:endParaRPr kumimoji="0" lang="it-IT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3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hlinkClick r:id="rId10" action="ppaction://hlinkfile"/>
                        </a:rPr>
                        <a:t>FRUIT </a:t>
                      </a:r>
                      <a:endParaRPr kumimoji="0" lang="it-IT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3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hlinkClick r:id="rId11" action="ppaction://hlinkfile"/>
                        </a:rPr>
                        <a:t>STIMULANTS </a:t>
                      </a:r>
                      <a:endParaRPr kumimoji="0" lang="it-IT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3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hlinkClick r:id="rId12"/>
                        </a:rPr>
                        <a:t>S</a:t>
                      </a:r>
                      <a:r>
                        <a:rPr kumimoji="0" lang="it-IT" sz="13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hlinkClick r:id="rId13" action="ppaction://hlinkfile"/>
                        </a:rPr>
                        <a:t>PICES</a:t>
                      </a:r>
                      <a:endParaRPr kumimoji="0" lang="it-IT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3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hlinkClick r:id="rId14" action="ppaction://hlinkfile"/>
                        </a:rPr>
                        <a:t>FORAGE PRODUCTS </a:t>
                      </a:r>
                      <a:endParaRPr kumimoji="0" lang="it-IT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3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hlinkClick r:id="rId15" action="ppaction://hlinkfile"/>
                        </a:rPr>
                        <a:t>TOBACCO</a:t>
                      </a:r>
                      <a:endParaRPr kumimoji="0" lang="it-IT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8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3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hlinkClick r:id="rId15" action="ppaction://hlinkfile"/>
                        </a:rPr>
                        <a:t>NATURAL RUBBER</a:t>
                      </a:r>
                      <a:endParaRPr kumimoji="0" lang="it-IT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3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hlinkClick r:id="rId16" action="ppaction://hlinkfile"/>
                        </a:rPr>
                        <a:t>FIBERS, VEGETAL OR ANIMAL ORIGIN</a:t>
                      </a:r>
                      <a:endParaRPr kumimoji="0" lang="it-IT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282" name="Text Box 22"/>
          <p:cNvSpPr txBox="1">
            <a:spLocks noChangeArrowheads="1"/>
          </p:cNvSpPr>
          <p:nvPr/>
        </p:nvSpPr>
        <p:spPr bwMode="auto">
          <a:xfrm>
            <a:off x="250825" y="1125538"/>
            <a:ext cx="2546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it-IT">
                <a:solidFill>
                  <a:srgbClr val="0000FF"/>
                </a:solidFill>
              </a:rPr>
              <a:t>MAIN CROP GROUPS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834" name="Group 2"/>
          <p:cNvGraphicFramePr>
            <a:graphicFrameLocks noGrp="1"/>
          </p:cNvGraphicFramePr>
          <p:nvPr>
            <p:ph/>
          </p:nvPr>
        </p:nvGraphicFramePr>
        <p:xfrm>
          <a:off x="457200" y="3429000"/>
          <a:ext cx="2971800" cy="3086418"/>
        </p:xfrm>
        <a:graphic>
          <a:graphicData uri="http://schemas.openxmlformats.org/drawingml/2006/table">
            <a:tbl>
              <a:tblPr/>
              <a:tblGrid>
                <a:gridCol w="2971800"/>
              </a:tblGrid>
              <a:tr h="12287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1445A8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1445A8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1445A8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1445A8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7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1445A8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296" name="Rectangle 12"/>
          <p:cNvSpPr>
            <a:spLocks noChangeArrowheads="1"/>
          </p:cNvSpPr>
          <p:nvPr/>
        </p:nvSpPr>
        <p:spPr bwMode="auto">
          <a:xfrm>
            <a:off x="381000" y="1447800"/>
            <a:ext cx="3727450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fontAlgn="b"/>
            <a:endParaRPr lang="it-IT" b="0" u="sng">
              <a:solidFill>
                <a:srgbClr val="0000FF"/>
              </a:solidFill>
            </a:endParaRPr>
          </a:p>
          <a:p>
            <a:pPr algn="l" fontAlgn="b"/>
            <a:r>
              <a:rPr lang="it-IT" b="0" u="sng">
                <a:solidFill>
                  <a:srgbClr val="0000FF"/>
                </a:solidFill>
                <a:hlinkClick r:id="rId2" action="ppaction://hlinkfile"/>
              </a:rPr>
              <a:t>Livestock – Live Animals</a:t>
            </a:r>
            <a:r>
              <a:rPr lang="it-IT" b="0">
                <a:solidFill>
                  <a:schemeClr val="tx1"/>
                </a:solidFill>
                <a:hlinkClick r:id="rId2" action="ppaction://hlinkfile"/>
              </a:rPr>
              <a:t> </a:t>
            </a:r>
            <a:endParaRPr lang="it-IT" b="0">
              <a:solidFill>
                <a:schemeClr val="tx1"/>
              </a:solidFill>
            </a:endParaRPr>
          </a:p>
          <a:p>
            <a:pPr algn="l" fontAlgn="b"/>
            <a:endParaRPr lang="it-IT" b="0">
              <a:solidFill>
                <a:schemeClr val="tx1"/>
              </a:solidFill>
            </a:endParaRPr>
          </a:p>
          <a:p>
            <a:pPr algn="l" fontAlgn="b"/>
            <a:r>
              <a:rPr lang="it-IT" b="0" u="sng">
                <a:solidFill>
                  <a:srgbClr val="0000FF"/>
                </a:solidFill>
                <a:hlinkClick r:id="rId3" action="ppaction://hlinkfile"/>
              </a:rPr>
              <a:t>Product from Slaughtered Animals </a:t>
            </a:r>
          </a:p>
          <a:p>
            <a:pPr algn="l" fontAlgn="b"/>
            <a:endParaRPr lang="it-IT" b="0" u="sng">
              <a:solidFill>
                <a:srgbClr val="0000FF"/>
              </a:solidFill>
            </a:endParaRPr>
          </a:p>
          <a:p>
            <a:pPr algn="l" fontAlgn="b"/>
            <a:r>
              <a:rPr lang="it-IT" b="0" u="sng">
                <a:solidFill>
                  <a:srgbClr val="0000FF"/>
                </a:solidFill>
                <a:hlinkClick r:id="rId4" action="ppaction://hlinkfile"/>
              </a:rPr>
              <a:t>Products from Live Animals</a:t>
            </a:r>
            <a:endParaRPr lang="it-IT" b="0">
              <a:solidFill>
                <a:schemeClr val="tx1"/>
              </a:solidFill>
            </a:endParaRPr>
          </a:p>
          <a:p>
            <a:pPr algn="l" fontAlgn="b"/>
            <a:endParaRPr lang="it-IT" b="0">
              <a:solidFill>
                <a:schemeClr val="tx1"/>
              </a:solidFill>
            </a:endParaRPr>
          </a:p>
          <a:p>
            <a:pPr algn="l" fontAlgn="b"/>
            <a:endParaRPr lang="it-IT" b="0">
              <a:solidFill>
                <a:schemeClr val="tx1"/>
              </a:solidFill>
            </a:endParaRPr>
          </a:p>
        </p:txBody>
      </p:sp>
      <p:pic>
        <p:nvPicPr>
          <p:cNvPr id="12297" name="Picture 13" descr="foto_lato_fattoria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38600" y="3819525"/>
            <a:ext cx="3381375" cy="213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8" name="Picture 14" descr="2CA56EVNQCAF4W8CWCA6XJ5EYCA1VN4WQCA3SM8W2CANY22D1CA15MVG2CAI777KKCA4RNPWLCALO0PW5CARJWWXBCA253J5ICA7AY8GTCAC3U2YVCA5CTY5QCAE82196CAVVUWWZCA0PXOMSCAXPPRMM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77000" y="1901825"/>
            <a:ext cx="2133600" cy="170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9" name="Picture 15" descr="JCAAID4B0CAMTJXN1CA37HSW9CAN295EUCAG86SGVCA0CVMG8CAJY1BBECAB69FAPCAPAOZ6BCACBFSG0CAI1Z8CRCA58HPCRCA1MU4TQCABXIO5OCA8ZQW8LCAE20YQICA7U3UZNCAYS65RYCA9F0V0X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181600" y="2968625"/>
            <a:ext cx="142875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0" name="Picture 17" descr="MPj04393170000[1]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858000" y="3730625"/>
            <a:ext cx="1778000" cy="267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Text Box 18"/>
          <p:cNvSpPr txBox="1">
            <a:spLocks noChangeArrowheads="1"/>
          </p:cNvSpPr>
          <p:nvPr/>
        </p:nvSpPr>
        <p:spPr bwMode="auto">
          <a:xfrm>
            <a:off x="381000" y="1046163"/>
            <a:ext cx="3397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it-IT">
                <a:solidFill>
                  <a:srgbClr val="0000FF"/>
                </a:solidFill>
              </a:rPr>
              <a:t>LIVESTOCK AND PRODUCTS</a:t>
            </a:r>
          </a:p>
        </p:txBody>
      </p:sp>
      <p:pic>
        <p:nvPicPr>
          <p:cNvPr id="12302" name="Picture 19" descr="formaggi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239000" y="987425"/>
            <a:ext cx="1371600" cy="93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3" name="Picture 20" descr="biola-il-distributore-automatico-di-latte-crudo-dalla-mucca-alla-bottiglia-foto-299x30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24600" y="1216025"/>
            <a:ext cx="96837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4" name="Picture 16" descr="MPj04386610000[1]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371600" y="3276600"/>
            <a:ext cx="209232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107950" y="1268413"/>
            <a:ext cx="6191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it-IT">
                <a:solidFill>
                  <a:srgbClr val="0000FF"/>
                </a:solidFill>
              </a:rPr>
              <a:t>  SELECTED DERIVED AGRICULTURAL COMMODITIES</a:t>
            </a:r>
          </a:p>
        </p:txBody>
      </p:sp>
      <p:graphicFrame>
        <p:nvGraphicFramePr>
          <p:cNvPr id="121872" name="Group 16"/>
          <p:cNvGraphicFramePr>
            <a:graphicFrameLocks noGrp="1"/>
          </p:cNvGraphicFramePr>
          <p:nvPr>
            <p:ph/>
          </p:nvPr>
        </p:nvGraphicFramePr>
        <p:xfrm>
          <a:off x="5148263" y="1557338"/>
          <a:ext cx="3124200" cy="2608265"/>
        </p:xfrm>
        <a:graphic>
          <a:graphicData uri="http://schemas.openxmlformats.org/drawingml/2006/table">
            <a:tbl>
              <a:tblPr/>
              <a:tblGrid>
                <a:gridCol w="3124200"/>
              </a:tblGrid>
              <a:tr h="91281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it-IT" sz="14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  <a:hlinkClick r:id="rId2"/>
                        </a:rPr>
                        <a:t>SUGAR, RAW, CENTRIFUGAL</a:t>
                      </a:r>
                      <a:endParaRPr kumimoji="0" lang="it-IT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445A8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863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it-IT" sz="14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  <a:hlinkClick r:id="rId3"/>
                        </a:rPr>
                        <a:t>VEGETABLE OILS</a:t>
                      </a:r>
                      <a:endParaRPr kumimoji="0" lang="it-IT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1445A8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it-IT" sz="14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  <a:hlinkClick r:id="rId4"/>
                        </a:rPr>
                        <a:t>CAKES </a:t>
                      </a:r>
                      <a:endParaRPr kumimoji="0" lang="it-IT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1445A8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4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  <a:hlinkClick r:id="rId5"/>
                        </a:rPr>
                        <a:t>FRUIT PREPARATION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445A8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it-IT" sz="14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  <a:hlinkClick r:id="rId6"/>
                        </a:rPr>
                        <a:t>ALCOHOLIC BEVERAGES</a:t>
                      </a:r>
                      <a:endParaRPr kumimoji="0" lang="it-IT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1445A8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3321" name="Picture 14" descr="MCj02335650000[1]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24075" y="3284538"/>
            <a:ext cx="2209800" cy="175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2" name="Picture 15" descr="MCj02342030000[1]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55650" y="2492375"/>
            <a:ext cx="1600200" cy="133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836613"/>
            <a:ext cx="7375525" cy="1296987"/>
          </a:xfrm>
        </p:spPr>
        <p:txBody>
          <a:bodyPr/>
          <a:lstStyle/>
          <a:p>
            <a:pPr algn="ctr" eaLnBrk="1" hangingPunct="1"/>
            <a:r>
              <a:rPr lang="en-US" sz="3100" dirty="0" smtClean="0"/>
              <a:t>Data </a:t>
            </a:r>
            <a:r>
              <a:rPr lang="en-US" sz="3100" dirty="0" smtClean="0"/>
              <a:t>Sources</a:t>
            </a:r>
            <a:endParaRPr lang="en-GB" sz="3100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844675"/>
            <a:ext cx="8856663" cy="5400675"/>
          </a:xfrm>
        </p:spPr>
        <p:txBody>
          <a:bodyPr/>
          <a:lstStyle/>
          <a:p>
            <a:pPr eaLnBrk="1" hangingPunct="1"/>
            <a:r>
              <a:rPr lang="en-US" sz="3000" dirty="0" smtClean="0"/>
              <a:t>Yearly Production Questionnaires</a:t>
            </a:r>
          </a:p>
          <a:p>
            <a:pPr eaLnBrk="1" hangingPunct="1"/>
            <a:r>
              <a:rPr lang="en-US" sz="3000" dirty="0" smtClean="0"/>
              <a:t>National Publications</a:t>
            </a:r>
          </a:p>
          <a:p>
            <a:pPr eaLnBrk="1" hangingPunct="1"/>
            <a:r>
              <a:rPr lang="en-US" sz="3000" dirty="0" smtClean="0"/>
              <a:t>National web sites</a:t>
            </a:r>
          </a:p>
          <a:p>
            <a:pPr eaLnBrk="1" hangingPunct="1"/>
            <a:r>
              <a:rPr lang="en-US" sz="3000" dirty="0" smtClean="0"/>
              <a:t>International Sources (</a:t>
            </a:r>
            <a:r>
              <a:rPr lang="en-US" sz="3000" dirty="0" err="1" smtClean="0"/>
              <a:t>Licht</a:t>
            </a:r>
            <a:r>
              <a:rPr lang="en-US" sz="3000" dirty="0" smtClean="0"/>
              <a:t>, </a:t>
            </a:r>
            <a:r>
              <a:rPr lang="en-US" sz="3000" dirty="0" err="1" smtClean="0"/>
              <a:t>Oilworld</a:t>
            </a:r>
            <a:r>
              <a:rPr lang="en-US" sz="3000" dirty="0" smtClean="0"/>
              <a:t>, OIV)</a:t>
            </a:r>
          </a:p>
          <a:p>
            <a:pPr eaLnBrk="1" hangingPunct="1"/>
            <a:r>
              <a:rPr lang="en-US" sz="3000" dirty="0" smtClean="0"/>
              <a:t>FAO Divisions &amp;UN Statistics Divisions</a:t>
            </a:r>
          </a:p>
          <a:p>
            <a:pPr eaLnBrk="1" hangingPunct="1"/>
            <a:r>
              <a:rPr lang="en-US" sz="3000" dirty="0" smtClean="0"/>
              <a:t>Other Regional Organizations (</a:t>
            </a:r>
            <a:r>
              <a:rPr lang="en-US" sz="3000" dirty="0" err="1" smtClean="0"/>
              <a:t>Eurostat,Afristat,AEOD</a:t>
            </a:r>
            <a:r>
              <a:rPr lang="en-US" sz="3000" dirty="0" smtClean="0"/>
              <a:t>)</a:t>
            </a:r>
          </a:p>
          <a:p>
            <a:pPr eaLnBrk="1" hangingPunct="1"/>
            <a:r>
              <a:rPr lang="en-US" sz="3000" dirty="0" smtClean="0"/>
              <a:t>Other sources (Reuter, </a:t>
            </a:r>
            <a:r>
              <a:rPr lang="en-US" sz="3000" dirty="0" err="1" smtClean="0"/>
              <a:t>USDA,meetings</a:t>
            </a:r>
            <a:r>
              <a:rPr lang="en-US" sz="3000" dirty="0" smtClean="0"/>
              <a:t>)</a:t>
            </a:r>
          </a:p>
          <a:p>
            <a:pPr eaLnBrk="1" hangingPunct="1"/>
            <a:endParaRPr lang="en-GB" sz="3000" dirty="0" smtClean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  <p:bldP spid="2048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0"/>
          <p:cNvPicPr>
            <a:picLocks noGrp="1" noChangeAspect="1" noChangeArrowheads="1"/>
          </p:cNvPicPr>
          <p:nvPr>
            <p:ph/>
          </p:nvPr>
        </p:nvPicPr>
        <p:blipFill>
          <a:blip r:embed="rId3" cstate="print"/>
          <a:srcRect l="183" t="15762" r="11232" b="4259"/>
          <a:stretch>
            <a:fillRect/>
          </a:stretch>
        </p:blipFill>
        <p:spPr>
          <a:xfrm>
            <a:off x="-107950" y="-26988"/>
            <a:ext cx="9828213" cy="6859588"/>
          </a:xfr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80513" cy="6858000"/>
          </a:xfrm>
          <a:prstGeom prst="rect">
            <a:avLst/>
          </a:prstGeom>
          <a:gradFill rotWithShape="1">
            <a:gsLst>
              <a:gs pos="0">
                <a:srgbClr val="FF9999"/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rgbClr val="FF99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b="0"/>
          </a:p>
        </p:txBody>
      </p:sp>
      <p:sp>
        <p:nvSpPr>
          <p:cNvPr id="4099" name="Rectangle 3"/>
          <p:cNvSpPr>
            <a:spLocks noGrp="1" noChangeArrowheads="1"/>
          </p:cNvSpPr>
          <p:nvPr>
            <p:ph/>
          </p:nvPr>
        </p:nvSpPr>
        <p:spPr/>
        <p:txBody>
          <a:bodyPr/>
          <a:lstStyle/>
          <a:p>
            <a:pPr eaLnBrk="1" hangingPunct="1"/>
            <a:endParaRPr lang="it-IT" smtClean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 t="11482" b="3114"/>
          <a:stretch>
            <a:fillRect/>
          </a:stretch>
        </p:blipFill>
        <p:spPr bwMode="auto">
          <a:xfrm>
            <a:off x="0" y="-26988"/>
            <a:ext cx="9144000" cy="6884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FAO CountrySTAT SDMX Pilot Study v3 with Benin">
  <a:themeElements>
    <a:clrScheme name="1_FAO CountrySTAT SDMX Pilot Study v3 with Beni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FAO CountrySTAT SDMX Pilot Study v3 with Beni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9999"/>
        </a:solidFill>
        <a:ln w="9525" cap="flat" cmpd="sng" algn="ctr">
          <a:solidFill>
            <a:srgbClr val="FF9999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rgbClr val="FF999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9999"/>
        </a:solidFill>
        <a:ln w="9525" cap="flat" cmpd="sng" algn="ctr">
          <a:solidFill>
            <a:srgbClr val="FF9999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rgbClr val="FF999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FAO CountrySTAT SDMX Pilot Study v3 with Beni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AO CountrySTAT SDMX Pilot Study v3 with Beni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AO CountrySTAT SDMX Pilot Study v3 with Beni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AO CountrySTAT SDMX Pilot Study v3 with Beni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AO CountrySTAT SDMX Pilot Study v3 with Beni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AO CountrySTAT SDMX Pilot Study v3 with Beni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AO CountrySTAT SDMX Pilot Study v3 with Beni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AO CountrySTAT SDMX Pilot Study v3 with Beni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AO CountrySTAT SDMX Pilot Study v3 with Beni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AO CountrySTAT SDMX Pilot Study v3 with Beni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AO CountrySTAT SDMX Pilot Study v3 with Beni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AO CountrySTAT SDMX Pilot Study v3 with Beni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1_FAO CountrySTAT SDMX Pilot Study v3 with Beni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1_FAO CountrySTAT SDMX Pilot Study v3 with Benin">
    <a:majorFont>
      <a:latin typeface="Arial"/>
      <a:ea typeface=""/>
      <a:cs typeface="Arial"/>
    </a:majorFont>
    <a:minorFont>
      <a:latin typeface="Arial"/>
      <a:ea typeface="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1184</TotalTime>
  <Words>338</Words>
  <Application>Microsoft Office PowerPoint</Application>
  <PresentationFormat>On-screen Show (4:3)</PresentationFormat>
  <Paragraphs>278</Paragraphs>
  <Slides>18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1_FAO CountrySTAT SDMX Pilot Study v3 with Benin</vt:lpstr>
      <vt:lpstr>Slide 1</vt:lpstr>
      <vt:lpstr>Slide 2</vt:lpstr>
      <vt:lpstr>Slide 3</vt:lpstr>
      <vt:lpstr>Slide 4</vt:lpstr>
      <vt:lpstr>Slide 5</vt:lpstr>
      <vt:lpstr>Slide 6</vt:lpstr>
      <vt:lpstr>Data Sources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Thank  you for your attention </vt:lpstr>
    </vt:vector>
  </TitlesOfParts>
  <Company>FAO of the UN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Mayo, Robert (ESSG)</dc:creator>
  <cp:lastModifiedBy>Eleonora Buonfiglio (ESS)</cp:lastModifiedBy>
  <cp:revision>229</cp:revision>
  <dcterms:created xsi:type="dcterms:W3CDTF">2008-10-06T13:26:33Z</dcterms:created>
  <dcterms:modified xsi:type="dcterms:W3CDTF">2013-06-18T10:50:08Z</dcterms:modified>
</cp:coreProperties>
</file>