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9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9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A18C-2FAB-4F0B-8049-8FC1B88C204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2DD6-3D9C-41DB-B8D6-58333C0B2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82911"/>
              </p:ext>
            </p:extLst>
          </p:nvPr>
        </p:nvGraphicFramePr>
        <p:xfrm>
          <a:off x="1687484" y="594360"/>
          <a:ext cx="586047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755">
                  <a:extLst>
                    <a:ext uri="{9D8B030D-6E8A-4147-A177-3AD203B41FA5}">
                      <a16:colId xmlns:a16="http://schemas.microsoft.com/office/drawing/2014/main" val="116453383"/>
                    </a:ext>
                  </a:extLst>
                </a:gridCol>
                <a:gridCol w="796850">
                  <a:extLst>
                    <a:ext uri="{9D8B030D-6E8A-4147-A177-3AD203B41FA5}">
                      <a16:colId xmlns:a16="http://schemas.microsoft.com/office/drawing/2014/main" val="1449919645"/>
                    </a:ext>
                  </a:extLst>
                </a:gridCol>
                <a:gridCol w="695433">
                  <a:extLst>
                    <a:ext uri="{9D8B030D-6E8A-4147-A177-3AD203B41FA5}">
                      <a16:colId xmlns:a16="http://schemas.microsoft.com/office/drawing/2014/main" val="4016984108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265171491"/>
                    </a:ext>
                  </a:extLst>
                </a:gridCol>
                <a:gridCol w="2571653">
                  <a:extLst>
                    <a:ext uri="{9D8B030D-6E8A-4147-A177-3AD203B41FA5}">
                      <a16:colId xmlns:a16="http://schemas.microsoft.com/office/drawing/2014/main" val="312443566"/>
                    </a:ext>
                  </a:extLst>
                </a:gridCol>
              </a:tblGrid>
              <a:tr h="567344">
                <a:tc>
                  <a:txBody>
                    <a:bodyPr/>
                    <a:lstStyle/>
                    <a:p>
                      <a:r>
                        <a:rPr lang="en-GB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Var1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45737"/>
                  </a:ext>
                </a:extLst>
              </a:tr>
              <a:tr h="324196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635086"/>
                  </a:ext>
                </a:extLst>
              </a:tr>
              <a:tr h="324196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11605"/>
                  </a:ext>
                </a:extLst>
              </a:tr>
              <a:tr h="567344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4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8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1256250" y="1000652"/>
            <a:ext cx="5468741" cy="4000587"/>
            <a:chOff x="1256250" y="1000652"/>
            <a:chExt cx="5468741" cy="40005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3654460" y="2254484"/>
              <a:ext cx="1113587" cy="1256577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1256250" y="1000652"/>
              <a:ext cx="1180411" cy="1019007"/>
              <a:chOff x="1255219" y="914399"/>
              <a:chExt cx="1180411" cy="101900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38349" y="989215"/>
                <a:ext cx="964276" cy="8894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338349" y="116378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338349" y="1341121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338349" y="152677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38349" y="1704110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12913" y="1163782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731817" y="1174861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942408" y="1144375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19747" y="1163770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421479" y="914399"/>
                <a:ext cx="781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 smtClean="0"/>
                  <a:t>Raw data</a:t>
                </a:r>
                <a:endParaRPr lang="en-US" sz="11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255219" y="113884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yr1</a:t>
                </a:r>
                <a:endParaRPr lang="en-US" sz="8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74611" y="1332809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yr2</a:t>
                </a:r>
                <a:endParaRPr lang="en-US" sz="8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77377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yr3</a:t>
                </a:r>
                <a:endParaRPr lang="en-US" sz="8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82436" y="115823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60263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63029" y="170411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68088" y="115269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79167" y="134665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81933" y="16902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44934" y="133834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47700" y="1532310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50466" y="1717962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673626" y="150460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884217" y="132449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5.5</a:t>
                </a:r>
                <a:endParaRPr lang="en-US" sz="8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870360" y="17096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271847" y="170133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yr4</a:t>
                </a:r>
                <a:endParaRPr lang="en-US" sz="8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78182" y="115269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84213" y="153508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NA</a:t>
                </a:r>
                <a:endParaRPr lang="en-US" sz="8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06381" y="1155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4</a:t>
                </a:r>
                <a:endParaRPr lang="en-US" sz="8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82430" y="133280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539044" y="1033896"/>
              <a:ext cx="1180411" cy="994068"/>
              <a:chOff x="1255219" y="939338"/>
              <a:chExt cx="1180411" cy="994068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38349" y="989215"/>
                <a:ext cx="964276" cy="8894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1338349" y="116378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338349" y="1341121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338349" y="152677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338349" y="1704110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12913" y="1163782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731817" y="1174861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42408" y="1144375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119747" y="1163770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388227" y="939338"/>
                <a:ext cx="9143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 smtClean="0"/>
                  <a:t>Imputed M1</a:t>
                </a:r>
                <a:endParaRPr lang="en-US" sz="11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255219" y="113884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yr1</a:t>
                </a:r>
                <a:endParaRPr lang="en-US" sz="8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74611" y="1332809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yr2</a:t>
                </a:r>
                <a:endParaRPr lang="en-US" sz="8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277377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yr3</a:t>
                </a:r>
                <a:endParaRPr lang="en-US" sz="8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482436" y="115823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60263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463029" y="170411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68088" y="115269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679167" y="134665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681933" y="16902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044934" y="133834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 5</a:t>
                </a:r>
                <a:endParaRPr lang="en-US" sz="8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047700" y="1532310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 5</a:t>
                </a:r>
                <a:endParaRPr lang="en-US" sz="8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50466" y="1717962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  5 </a:t>
                </a:r>
                <a:endParaRPr lang="en-US" sz="8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73626" y="150460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84217" y="132449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5.5</a:t>
                </a:r>
                <a:endParaRPr lang="en-US" sz="8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70360" y="17096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271847" y="170133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yr4</a:t>
                </a:r>
                <a:endParaRPr lang="en-US" sz="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078182" y="115269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884213" y="153508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5.3</a:t>
                </a:r>
                <a:endParaRPr lang="en-US" sz="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906381" y="1155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4</a:t>
                </a:r>
                <a:endParaRPr lang="en-US" sz="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82430" y="133280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539044" y="3651679"/>
              <a:ext cx="1185947" cy="1002381"/>
              <a:chOff x="1255219" y="931025"/>
              <a:chExt cx="1185947" cy="1002381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338349" y="989215"/>
                <a:ext cx="964276" cy="8894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1338349" y="116378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338349" y="1341121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1338349" y="1526772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338349" y="1704110"/>
                <a:ext cx="96427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512913" y="1163782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731817" y="1174861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42408" y="1144375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119747" y="1163770"/>
                <a:ext cx="0" cy="7148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1396540" y="931025"/>
                <a:ext cx="9337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 smtClean="0"/>
                  <a:t>Imputed M3</a:t>
                </a:r>
                <a:endParaRPr lang="en-US" sz="1100" b="1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255219" y="113884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/>
                  <a:t> </a:t>
                </a:r>
                <a:r>
                  <a:rPr lang="en-GB" sz="800" b="1" dirty="0" smtClean="0"/>
                  <a:t>yr1</a:t>
                </a:r>
                <a:endParaRPr lang="en-US" sz="800" b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274611" y="1332809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yr2</a:t>
                </a:r>
                <a:endParaRPr lang="en-US" sz="8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277377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yr3</a:t>
                </a:r>
                <a:endParaRPr lang="en-US" sz="800" b="1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482436" y="115823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485202" y="1518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463029" y="170411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668088" y="1152693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679167" y="134665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681933" y="16902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078186" y="133834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080952" y="1532310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083718" y="1717962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673626" y="150460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1.5</a:t>
                </a:r>
                <a:endParaRPr lang="en-US" sz="800" b="1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884217" y="1324496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5.5</a:t>
                </a:r>
                <a:endParaRPr lang="en-US" sz="800" b="1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870360" y="1709657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6.5</a:t>
                </a:r>
                <a:endParaRPr lang="en-US" sz="800" b="1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263534" y="1701338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yr4</a:t>
                </a:r>
                <a:endParaRPr lang="en-US" sz="800" b="1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078182" y="1152695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5</a:t>
                </a:r>
                <a:endParaRPr lang="en-US" sz="800" b="1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884213" y="153508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6</a:t>
                </a:r>
                <a:endParaRPr lang="en-US" sz="800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906381" y="1155461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4</a:t>
                </a:r>
                <a:endParaRPr lang="en-US" sz="800" b="1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482430" y="1332804"/>
                <a:ext cx="3574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b="1" dirty="0" smtClean="0"/>
                  <a:t>8</a:t>
                </a:r>
                <a:endParaRPr lang="en-US" sz="800" b="1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272878" y="4169496"/>
              <a:ext cx="1584954" cy="831743"/>
              <a:chOff x="712113" y="3780036"/>
              <a:chExt cx="1584954" cy="927344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743618" y="4338048"/>
                <a:ext cx="113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714875" y="4039247"/>
                <a:ext cx="1133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LOCF 2</a:t>
                </a:r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12113" y="3780036"/>
                <a:ext cx="1584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Interpolation</a:t>
                </a:r>
                <a:endParaRPr lang="en-US" dirty="0"/>
              </a:p>
            </p:txBody>
          </p:sp>
        </p:grpSp>
        <p:cxnSp>
          <p:nvCxnSpPr>
            <p:cNvPr id="134" name="Straight Arrow Connector 133"/>
            <p:cNvCxnSpPr/>
            <p:nvPr/>
          </p:nvCxnSpPr>
          <p:spPr>
            <a:xfrm flipV="1">
              <a:off x="2402367" y="3002266"/>
              <a:ext cx="960104" cy="11672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24" idx="3"/>
              <a:endCxn id="2" idx="1"/>
            </p:cNvCxnSpPr>
            <p:nvPr/>
          </p:nvCxnSpPr>
          <p:spPr>
            <a:xfrm>
              <a:off x="2403413" y="1532320"/>
              <a:ext cx="1251047" cy="1350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2" idx="3"/>
              <a:endCxn id="49" idx="1"/>
            </p:cNvCxnSpPr>
            <p:nvPr/>
          </p:nvCxnSpPr>
          <p:spPr>
            <a:xfrm flipV="1">
              <a:off x="4768047" y="1720741"/>
              <a:ext cx="793155" cy="11620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2" idx="3"/>
              <a:endCxn id="110" idx="1"/>
            </p:cNvCxnSpPr>
            <p:nvPr/>
          </p:nvCxnSpPr>
          <p:spPr>
            <a:xfrm>
              <a:off x="4768047" y="2882773"/>
              <a:ext cx="790389" cy="1278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45" y="5444496"/>
            <a:ext cx="1097022" cy="10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9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5" y="1237616"/>
            <a:ext cx="3724795" cy="2886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83" y="795168"/>
            <a:ext cx="3779011" cy="28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fol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2831"/>
            <a:ext cx="2012199" cy="201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973480" y="2021594"/>
            <a:ext cx="899209" cy="1014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044945" y="1994535"/>
            <a:ext cx="899209" cy="1014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7425419" y="2021594"/>
            <a:ext cx="899209" cy="1014672"/>
          </a:xfrm>
          <a:prstGeom prst="rect">
            <a:avLst/>
          </a:prstGeom>
        </p:spPr>
      </p:pic>
      <p:pic>
        <p:nvPicPr>
          <p:cNvPr id="8" name="Picture 4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118" y="1495771"/>
            <a:ext cx="2012199" cy="201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117273" y="3036265"/>
            <a:ext cx="282632" cy="1635488"/>
            <a:chOff x="3117273" y="3036266"/>
            <a:chExt cx="282632" cy="16354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117273" y="3036266"/>
              <a:ext cx="0" cy="16354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17273" y="3225338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117273" y="3535030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117273" y="3870310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117273" y="4247153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40038" y="3039032"/>
            <a:ext cx="282632" cy="1568340"/>
            <a:chOff x="3117273" y="3036266"/>
            <a:chExt cx="282632" cy="156834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117273" y="3036266"/>
              <a:ext cx="0" cy="1568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117273" y="3225338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117273" y="3535030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117273" y="3870310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117273" y="4247153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578439" y="3041799"/>
            <a:ext cx="282632" cy="1419356"/>
            <a:chOff x="3117273" y="3036266"/>
            <a:chExt cx="282632" cy="1419356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117273" y="3036266"/>
              <a:ext cx="0" cy="14193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117273" y="3225338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17273" y="3535030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117273" y="3870310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117273" y="4247153"/>
              <a:ext cx="282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358339" y="3059082"/>
            <a:ext cx="14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Context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60997" y="3366859"/>
            <a:ext cx="179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Raw data acquisition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67573" y="3716404"/>
            <a:ext cx="1528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Missingness level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76763" y="4093264"/>
            <a:ext cx="14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Imputation</a:t>
            </a:r>
            <a:endParaRPr lang="en-US" sz="1400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111726" y="4607372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71220" y="4453484"/>
            <a:ext cx="14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Imputed data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381103" y="3048628"/>
            <a:ext cx="14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Imputed data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81103" y="3387513"/>
            <a:ext cx="143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Context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381103" y="3712338"/>
            <a:ext cx="236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Calculations (from imputed)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381657" y="4089144"/>
            <a:ext cx="236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Calculations (primary var.)</a:t>
            </a:r>
            <a:endParaRPr lang="en-US" sz="14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140038" y="4595633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81103" y="4436606"/>
            <a:ext cx="236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Assessment of outputs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4276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055714" y="397226"/>
            <a:ext cx="6303303" cy="5742193"/>
            <a:chOff x="1055714" y="397226"/>
            <a:chExt cx="6303303" cy="5742193"/>
          </a:xfrm>
        </p:grpSpPr>
        <p:sp>
          <p:nvSpPr>
            <p:cNvPr id="25" name="TextBox 24"/>
            <p:cNvSpPr txBox="1"/>
            <p:nvPr/>
          </p:nvSpPr>
          <p:spPr>
            <a:xfrm>
              <a:off x="3293894" y="397226"/>
              <a:ext cx="1680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SWS Domains</a:t>
              </a:r>
              <a:endParaRPr lang="en-US" b="1" dirty="0"/>
            </a:p>
          </p:txBody>
        </p:sp>
        <p:pic>
          <p:nvPicPr>
            <p:cNvPr id="2" name="Picture 4" descr="Image result for database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587" y="2970281"/>
              <a:ext cx="3073187" cy="307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Image result for databas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104" y="1296785"/>
              <a:ext cx="1113906" cy="111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Image result for databa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718" y="1491551"/>
              <a:ext cx="500974" cy="50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Image result for databas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020" y="1013136"/>
              <a:ext cx="2152997" cy="2152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Image result for databas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835" y="1296785"/>
              <a:ext cx="1113906" cy="111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250775" y="573577"/>
              <a:ext cx="783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 smtClean="0"/>
            </a:p>
            <a:p>
              <a:pPr algn="ctr"/>
              <a:endParaRPr lang="en-GB" b="1" dirty="0" smtClean="0"/>
            </a:p>
            <a:p>
              <a:pPr algn="ctr"/>
              <a:r>
                <a:rPr lang="en-GB" b="1" dirty="0" smtClean="0"/>
                <a:t>Land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8696" y="831269"/>
              <a:ext cx="1095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b="1" dirty="0" smtClean="0"/>
            </a:p>
            <a:p>
              <a:pPr algn="ctr"/>
              <a:r>
                <a:rPr lang="en-GB" b="1" dirty="0" smtClean="0"/>
                <a:t>Aquastat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9220" y="581892"/>
              <a:ext cx="12151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 smtClean="0"/>
            </a:p>
            <a:p>
              <a:pPr algn="ctr"/>
              <a:endParaRPr lang="en-GB" b="1" dirty="0" smtClean="0"/>
            </a:p>
            <a:p>
              <a:pPr algn="ctr"/>
              <a:r>
                <a:rPr lang="en-GB" b="1" dirty="0" smtClean="0"/>
                <a:t>Population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5714" y="847895"/>
              <a:ext cx="2113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b="1" dirty="0" smtClean="0"/>
            </a:p>
            <a:p>
              <a:pPr algn="ctr"/>
              <a:r>
                <a:rPr lang="en-GB" b="1" dirty="0" smtClean="0"/>
                <a:t>faostat_datasets</a:t>
              </a:r>
              <a:endParaRPr lang="en-US" b="1" dirty="0"/>
            </a:p>
          </p:txBody>
        </p:sp>
        <p:cxnSp>
          <p:nvCxnSpPr>
            <p:cNvPr id="12" name="Straight Arrow Connector 11"/>
            <p:cNvCxnSpPr>
              <a:stCxn id="4" idx="2"/>
            </p:cNvCxnSpPr>
            <p:nvPr/>
          </p:nvCxnSpPr>
          <p:spPr>
            <a:xfrm>
              <a:off x="2180205" y="1992525"/>
              <a:ext cx="1893031" cy="15486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2"/>
            </p:cNvCxnSpPr>
            <p:nvPr/>
          </p:nvCxnSpPr>
          <p:spPr>
            <a:xfrm>
              <a:off x="3685057" y="2410691"/>
              <a:ext cx="515022" cy="10853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</p:cNvCxnSpPr>
            <p:nvPr/>
          </p:nvCxnSpPr>
          <p:spPr>
            <a:xfrm flipH="1">
              <a:off x="4548576" y="2410691"/>
              <a:ext cx="308212" cy="10853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806820" y="2859578"/>
              <a:ext cx="1226130" cy="6365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917492" y="5493088"/>
              <a:ext cx="1288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AQUASTAT database</a:t>
              </a:r>
              <a:endParaRPr lang="en-US" b="1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405255" y="698269"/>
              <a:ext cx="546937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Double Bracket 25"/>
            <p:cNvSpPr/>
            <p:nvPr/>
          </p:nvSpPr>
          <p:spPr>
            <a:xfrm>
              <a:off x="1604356" y="1629293"/>
              <a:ext cx="325362" cy="249382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uble Bracket 26"/>
            <p:cNvSpPr/>
            <p:nvPr/>
          </p:nvSpPr>
          <p:spPr>
            <a:xfrm>
              <a:off x="4188348" y="1622616"/>
              <a:ext cx="325362" cy="249382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uble Bracket 27"/>
            <p:cNvSpPr/>
            <p:nvPr/>
          </p:nvSpPr>
          <p:spPr>
            <a:xfrm>
              <a:off x="2978212" y="1629293"/>
              <a:ext cx="325362" cy="249382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uble Bracket 29"/>
            <p:cNvSpPr/>
            <p:nvPr/>
          </p:nvSpPr>
          <p:spPr>
            <a:xfrm>
              <a:off x="5323667" y="1617347"/>
              <a:ext cx="325362" cy="249382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4356" y="1551951"/>
              <a:ext cx="34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9789" y="1551951"/>
              <a:ext cx="34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87810" y="1553315"/>
              <a:ext cx="341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77357" y="1561621"/>
              <a:ext cx="48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74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Double Bracket 37"/>
            <p:cNvSpPr/>
            <p:nvPr/>
          </p:nvSpPr>
          <p:spPr>
            <a:xfrm>
              <a:off x="5457847" y="4289168"/>
              <a:ext cx="501697" cy="426262"/>
            </a:xfrm>
            <a:prstGeom prst="bracketPair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75624" y="4317633"/>
              <a:ext cx="46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83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52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23657" y="-3001986"/>
            <a:ext cx="6191137" cy="7060319"/>
            <a:chOff x="2049089" y="-2835732"/>
            <a:chExt cx="6191137" cy="7060319"/>
          </a:xfrm>
        </p:grpSpPr>
        <p:grpSp>
          <p:nvGrpSpPr>
            <p:cNvPr id="42" name="Group 41"/>
            <p:cNvGrpSpPr/>
            <p:nvPr/>
          </p:nvGrpSpPr>
          <p:grpSpPr>
            <a:xfrm>
              <a:off x="2049089" y="-2835732"/>
              <a:ext cx="5670148" cy="5304223"/>
              <a:chOff x="2049089" y="290242"/>
              <a:chExt cx="5670148" cy="530422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049089" y="290242"/>
                <a:ext cx="5670148" cy="3997073"/>
                <a:chOff x="2049089" y="290242"/>
                <a:chExt cx="5670148" cy="3997073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02873" y="1334190"/>
                  <a:ext cx="897774" cy="7675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Left Brace 10"/>
                <p:cNvSpPr/>
                <p:nvPr/>
              </p:nvSpPr>
              <p:spPr>
                <a:xfrm rot="5400000">
                  <a:off x="3990110" y="-62350"/>
                  <a:ext cx="149629" cy="2643448"/>
                </a:xfrm>
                <a:prstGeom prst="leftBrac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Left Brace 11"/>
                <p:cNvSpPr/>
                <p:nvPr/>
              </p:nvSpPr>
              <p:spPr>
                <a:xfrm rot="5400000">
                  <a:off x="5328462" y="854825"/>
                  <a:ext cx="149629" cy="2643448"/>
                </a:xfrm>
                <a:prstGeom prst="leftBrac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3462253" y="290242"/>
                  <a:ext cx="1205341" cy="757838"/>
                  <a:chOff x="5049984" y="231552"/>
                  <a:chExt cx="1205341" cy="757838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5166360" y="231552"/>
                    <a:ext cx="1018309" cy="75783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049984" y="346596"/>
                    <a:ext cx="120534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200" b="1" dirty="0" smtClean="0"/>
                      <a:t>Data with all </a:t>
                    </a:r>
                    <a:r>
                      <a:rPr lang="en-GB" sz="1200" b="1" dirty="0" smtClean="0"/>
                      <a:t>elements</a:t>
                    </a:r>
                    <a:endParaRPr lang="en-GB" sz="1200" b="1" dirty="0" smtClean="0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2049089" y="1394796"/>
                  <a:ext cx="12053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 smtClean="0"/>
                    <a:t>Elements</a:t>
                  </a:r>
                </a:p>
                <a:p>
                  <a:pPr algn="ctr"/>
                  <a:r>
                    <a:rPr lang="en-GB" sz="1200" b="1" dirty="0" smtClean="0">
                      <a:solidFill>
                        <a:srgbClr val="FF0000"/>
                      </a:solidFill>
                    </a:rPr>
                    <a:t>Time-series</a:t>
                  </a:r>
                </a:p>
                <a:p>
                  <a:pPr algn="ctr"/>
                  <a:r>
                    <a:rPr lang="en-GB" sz="1200" b="1" dirty="0" smtClean="0">
                      <a:solidFill>
                        <a:srgbClr val="FF0000"/>
                      </a:solidFill>
                    </a:rPr>
                    <a:t>Empty 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932216" y="1295391"/>
                  <a:ext cx="897774" cy="7675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778432" y="1355997"/>
                  <a:ext cx="12053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 smtClean="0"/>
                    <a:t>Elements</a:t>
                  </a:r>
                </a:p>
                <a:p>
                  <a:pPr algn="ctr"/>
                  <a:r>
                    <a:rPr lang="en-GB" sz="1200" b="1" dirty="0" smtClean="0">
                      <a:solidFill>
                        <a:srgbClr val="FF0000"/>
                      </a:solidFill>
                    </a:rPr>
                    <a:t>Time-series</a:t>
                  </a:r>
                </a:p>
                <a:p>
                  <a:pPr algn="ctr"/>
                  <a:r>
                    <a:rPr lang="en-GB" sz="1200" b="1" dirty="0" smtClean="0">
                      <a:solidFill>
                        <a:srgbClr val="FF0000"/>
                      </a:solidFill>
                    </a:rPr>
                    <a:t>Non empty 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632664" y="2290164"/>
                  <a:ext cx="964273" cy="7675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503820" y="2350770"/>
                  <a:ext cx="1205341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100" b="1" dirty="0" smtClean="0"/>
                    <a:t>Elements</a:t>
                  </a:r>
                </a:p>
                <a:p>
                  <a:pPr algn="ctr"/>
                  <a:r>
                    <a:rPr lang="en-GB" sz="1100" b="1" dirty="0" smtClean="0">
                      <a:solidFill>
                        <a:srgbClr val="FF0000"/>
                      </a:solidFill>
                    </a:rPr>
                    <a:t>Zero Variance</a:t>
                  </a:r>
                </a:p>
                <a:p>
                  <a:pPr algn="ctr"/>
                  <a:r>
                    <a:rPr lang="en-GB" sz="1100" b="1" dirty="0" smtClean="0">
                      <a:solidFill>
                        <a:srgbClr val="FF0000"/>
                      </a:solidFill>
                    </a:rPr>
                    <a:t>Full time-series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915593" y="2292930"/>
                  <a:ext cx="964273" cy="7675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786749" y="2353536"/>
                  <a:ext cx="120534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100" b="1" dirty="0" smtClean="0"/>
                    <a:t>Elements</a:t>
                  </a:r>
                </a:p>
                <a:p>
                  <a:pPr algn="ctr"/>
                  <a:r>
                    <a:rPr lang="en-GB" sz="1100" b="1" dirty="0" smtClean="0">
                      <a:solidFill>
                        <a:srgbClr val="FF0000"/>
                      </a:solidFill>
                    </a:rPr>
                    <a:t>Zero Variance</a:t>
                  </a:r>
                </a:p>
                <a:p>
                  <a:pPr algn="ctr"/>
                  <a:r>
                    <a:rPr lang="en-GB" sz="1100" b="1" dirty="0" smtClean="0">
                      <a:solidFill>
                        <a:srgbClr val="FF0000"/>
                      </a:solidFill>
                    </a:rPr>
                    <a:t>At least 1 NA</a:t>
                  </a:r>
                </a:p>
                <a:p>
                  <a:pPr algn="ctr"/>
                  <a:r>
                    <a:rPr lang="en-GB" sz="1100" b="1" dirty="0">
                      <a:solidFill>
                        <a:srgbClr val="FF0000"/>
                      </a:solidFill>
                    </a:rPr>
                    <a:t>i</a:t>
                  </a:r>
                  <a:r>
                    <a:rPr lang="en-GB" sz="1100" b="1" dirty="0" smtClean="0">
                      <a:solidFill>
                        <a:srgbClr val="FF0000"/>
                      </a:solidFill>
                    </a:rPr>
                    <a:t>n time-series</a:t>
                  </a: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403275" y="2184860"/>
                  <a:ext cx="2771" cy="10217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6256720" y="2295696"/>
                  <a:ext cx="1076497" cy="76754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194380" y="2356302"/>
                  <a:ext cx="120534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100" b="1" dirty="0" smtClean="0"/>
                    <a:t>Elements</a:t>
                  </a:r>
                </a:p>
                <a:p>
                  <a:pPr algn="ctr"/>
                  <a:r>
                    <a:rPr lang="en-GB" sz="1100" b="1" dirty="0" smtClean="0">
                      <a:solidFill>
                        <a:srgbClr val="FF0000"/>
                      </a:solidFill>
                    </a:rPr>
                    <a:t>Nonzero variance</a:t>
                  </a:r>
                </a:p>
                <a:p>
                  <a:pPr algn="ctr"/>
                  <a:r>
                    <a:rPr lang="en-GB" sz="1100" b="1" dirty="0" smtClean="0">
                      <a:solidFill>
                        <a:srgbClr val="FF0000"/>
                      </a:solidFill>
                    </a:rPr>
                    <a:t>At least 1 NA</a:t>
                  </a:r>
                </a:p>
                <a:p>
                  <a:pPr algn="ctr"/>
                  <a:r>
                    <a:rPr lang="en-GB" sz="1100" b="1" dirty="0">
                      <a:solidFill>
                        <a:srgbClr val="FF0000"/>
                      </a:solidFill>
                    </a:rPr>
                    <a:t>i</a:t>
                  </a:r>
                  <a:r>
                    <a:rPr lang="en-GB" sz="1100" b="1" dirty="0" smtClean="0">
                      <a:solidFill>
                        <a:srgbClr val="FF0000"/>
                      </a:solidFill>
                    </a:rPr>
                    <a:t>n time-series</a:t>
                  </a:r>
                </a:p>
              </p:txBody>
            </p:sp>
            <p:sp>
              <p:nvSpPr>
                <p:cNvPr id="28" name="Down Arrow 27"/>
                <p:cNvSpPr/>
                <p:nvPr/>
              </p:nvSpPr>
              <p:spPr>
                <a:xfrm>
                  <a:off x="5311833" y="3118314"/>
                  <a:ext cx="166254" cy="422908"/>
                </a:xfrm>
                <a:prstGeom prst="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Down Arrow 28"/>
                <p:cNvSpPr/>
                <p:nvPr/>
              </p:nvSpPr>
              <p:spPr>
                <a:xfrm>
                  <a:off x="6725001" y="3125743"/>
                  <a:ext cx="166254" cy="422908"/>
                </a:xfrm>
                <a:prstGeom prst="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Down Arrow 29"/>
                <p:cNvSpPr/>
                <p:nvPr/>
              </p:nvSpPr>
              <p:spPr>
                <a:xfrm>
                  <a:off x="4031673" y="3125743"/>
                  <a:ext cx="166254" cy="422908"/>
                </a:xfrm>
                <a:prstGeom prst="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Down Arrow 30"/>
                <p:cNvSpPr/>
                <p:nvPr/>
              </p:nvSpPr>
              <p:spPr>
                <a:xfrm>
                  <a:off x="2568632" y="2162340"/>
                  <a:ext cx="166254" cy="422908"/>
                </a:xfrm>
                <a:prstGeom prst="down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170316" y="2575560"/>
                  <a:ext cx="1172094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b="1" i="1" dirty="0" smtClean="0"/>
                    <a:t>No imputation.</a:t>
                  </a:r>
                </a:p>
                <a:p>
                  <a:r>
                    <a:rPr lang="en-GB" sz="1050" b="1" i="1" dirty="0" smtClean="0"/>
                    <a:t>Time-series </a:t>
                  </a:r>
                </a:p>
                <a:p>
                  <a:r>
                    <a:rPr lang="en-GB" sz="1050" b="1" i="1" dirty="0" smtClean="0"/>
                    <a:t>completely empty</a:t>
                  </a:r>
                  <a:endParaRPr lang="en-US" sz="1050" b="1" i="1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636824" y="3548651"/>
                  <a:ext cx="107233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b="1" i="1" dirty="0" smtClean="0"/>
                    <a:t>Imputation: No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868491" y="3548651"/>
                  <a:ext cx="119148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b="1" i="1" dirty="0" smtClean="0"/>
                    <a:t>Imputation: “YES”</a:t>
                  </a:r>
                </a:p>
                <a:p>
                  <a:r>
                    <a:rPr lang="en-GB" sz="1050" b="1" i="1" dirty="0" smtClean="0"/>
                    <a:t>Time-series </a:t>
                  </a:r>
                </a:p>
                <a:p>
                  <a:r>
                    <a:rPr lang="en-GB" sz="1050" b="1" i="1" dirty="0" smtClean="0"/>
                    <a:t>filled with one single value</a:t>
                  </a:r>
                  <a:endParaRPr lang="en-US" sz="1050" b="1" i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309375" y="3548651"/>
                  <a:ext cx="140986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50" b="1" i="1" dirty="0" smtClean="0"/>
                    <a:t>Imputation:“Yes”.</a:t>
                  </a:r>
                </a:p>
                <a:p>
                  <a:r>
                    <a:rPr lang="en-GB" sz="1050" b="1" i="1" dirty="0" smtClean="0"/>
                    <a:t>Linear Interpolation</a:t>
                  </a:r>
                  <a:endParaRPr lang="en-US" sz="1050" b="1" i="1" dirty="0"/>
                </a:p>
              </p:txBody>
            </p:sp>
          </p:grpSp>
          <p:cxnSp>
            <p:nvCxnSpPr>
              <p:cNvPr id="3" name="Straight Arrow Connector 2"/>
              <p:cNvCxnSpPr/>
              <p:nvPr/>
            </p:nvCxnSpPr>
            <p:spPr>
              <a:xfrm flipH="1">
                <a:off x="2614788" y="3125743"/>
                <a:ext cx="28233" cy="2071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4106490" y="3802567"/>
                <a:ext cx="11606" cy="1421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5369498" y="4344117"/>
                <a:ext cx="11604" cy="856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6790124" y="3917983"/>
                <a:ext cx="1" cy="1305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2435629" y="5223803"/>
                <a:ext cx="4646815" cy="3706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873732" y="5221037"/>
                <a:ext cx="1670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Recombination</a:t>
                </a:r>
                <a:endParaRPr lang="en-US" dirty="0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4661637" y="2660844"/>
              <a:ext cx="166254" cy="42290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23931" t="22931" r="23356" b="30118"/>
            <a:stretch/>
          </p:blipFill>
          <p:spPr>
            <a:xfrm>
              <a:off x="4991792" y="2702177"/>
              <a:ext cx="354129" cy="340242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/>
            <p:nvPr/>
          </p:nvCxnSpPr>
          <p:spPr>
            <a:xfrm>
              <a:off x="5446614" y="2872298"/>
              <a:ext cx="1155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45208" y="2739266"/>
              <a:ext cx="169501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i="1" dirty="0" smtClean="0"/>
                <a:t>Long format </a:t>
              </a:r>
              <a:r>
                <a:rPr lang="en-GB" sz="1050" b="1" i="1" dirty="0" smtClean="0"/>
                <a:t>dataset</a:t>
              </a:r>
            </a:p>
            <a:p>
              <a:r>
                <a:rPr lang="en-GB" sz="1050" b="1" i="1" dirty="0" smtClean="0"/>
                <a:t>(geographicAreaM49,</a:t>
              </a:r>
            </a:p>
            <a:p>
              <a:r>
                <a:rPr lang="en-GB" sz="1050" b="1" i="1" dirty="0" smtClean="0"/>
                <a:t>timePointYears</a:t>
              </a:r>
              <a:r>
                <a:rPr lang="en-GB" sz="1050" b="1" i="1" dirty="0" smtClean="0"/>
                <a:t>,</a:t>
              </a:r>
            </a:p>
            <a:p>
              <a:r>
                <a:rPr lang="en-GB" sz="1050" b="1" i="1" dirty="0" smtClean="0"/>
                <a:t>aquastatElement,</a:t>
              </a:r>
            </a:p>
            <a:p>
              <a:r>
                <a:rPr lang="en-GB" sz="1050" b="1" i="1" dirty="0" smtClean="0"/>
                <a:t>Value)</a:t>
              </a:r>
              <a:endParaRPr lang="en-US" sz="1050" b="1" i="1" dirty="0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4661637" y="3801679"/>
              <a:ext cx="166254" cy="42290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466243" y="3229650"/>
              <a:ext cx="557042" cy="455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07231" y="4231175"/>
            <a:ext cx="276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Save data for calculation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9603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210</Words>
  <Application>Microsoft Office PowerPoint</Application>
  <PresentationFormat>Widescreen</PresentationFormat>
  <Paragraphs>146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Lisboa, Francy (ESS)</dc:creator>
  <cp:lastModifiedBy>Lisboa, Francy (ESS)</cp:lastModifiedBy>
  <cp:revision>30</cp:revision>
  <dcterms:created xsi:type="dcterms:W3CDTF">2018-07-24T09:09:59Z</dcterms:created>
  <dcterms:modified xsi:type="dcterms:W3CDTF">2018-08-21T12:34:54Z</dcterms:modified>
</cp:coreProperties>
</file>