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8" r:id="rId5"/>
    <p:sldId id="279" r:id="rId6"/>
    <p:sldId id="262" r:id="rId7"/>
    <p:sldId id="264" r:id="rId8"/>
    <p:sldId id="263" r:id="rId9"/>
    <p:sldId id="258" r:id="rId10"/>
    <p:sldId id="272" r:id="rId11"/>
    <p:sldId id="266" r:id="rId12"/>
    <p:sldId id="265" r:id="rId13"/>
    <p:sldId id="267" r:id="rId14"/>
    <p:sldId id="268" r:id="rId15"/>
    <p:sldId id="274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r" initials="V" lastIdx="2" clrIdx="0">
    <p:extLst>
      <p:ext uri="{19B8F6BF-5375-455C-9EA6-DF929625EA0E}">
        <p15:presenceInfo xmlns:p15="http://schemas.microsoft.com/office/powerpoint/2012/main" userId="Vi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7T10:35:48.325" idx="2">
    <p:pos x="10" y="10"/>
    <p:text>Data collection has a national part as you put in, but also an international part with the collection of data from partners (international organizations)...not sure if you want to go in so much detail.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4C6-B9DB-4286-A1E0-1FAFA6C5F59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11DC-DEC6-444E-9FB8-697440503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7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4C6-B9DB-4286-A1E0-1FAFA6C5F59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11DC-DEC6-444E-9FB8-697440503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5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4C6-B9DB-4286-A1E0-1FAFA6C5F59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11DC-DEC6-444E-9FB8-697440503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4C6-B9DB-4286-A1E0-1FAFA6C5F59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11DC-DEC6-444E-9FB8-697440503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6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4C6-B9DB-4286-A1E0-1FAFA6C5F59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11DC-DEC6-444E-9FB8-697440503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9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4C6-B9DB-4286-A1E0-1FAFA6C5F59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11DC-DEC6-444E-9FB8-697440503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8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4C6-B9DB-4286-A1E0-1FAFA6C5F59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11DC-DEC6-444E-9FB8-697440503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5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4C6-B9DB-4286-A1E0-1FAFA6C5F59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11DC-DEC6-444E-9FB8-697440503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4C6-B9DB-4286-A1E0-1FAFA6C5F59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11DC-DEC6-444E-9FB8-697440503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4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4C6-B9DB-4286-A1E0-1FAFA6C5F59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11DC-DEC6-444E-9FB8-697440503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4C6-B9DB-4286-A1E0-1FAFA6C5F59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11DC-DEC6-444E-9FB8-697440503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A44C6-B9DB-4286-A1E0-1FAFA6C5F59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111DC-DEC6-444E-9FB8-697440503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7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sciencedaily.com/images/2008/06/080620115925_1_540x360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7567" y="1975048"/>
            <a:ext cx="11470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Migration of Aquastat data analytical procedures into the Statistical Working Systems (SWS)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94002" y="2984002"/>
            <a:ext cx="38344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i="1" dirty="0" smtClean="0"/>
              <a:t>Francy Lisboa </a:t>
            </a:r>
          </a:p>
          <a:p>
            <a:pPr algn="ctr"/>
            <a:r>
              <a:rPr lang="en-GB" sz="2800" b="1" i="1" dirty="0" smtClean="0"/>
              <a:t>(Statistical team – ESS)</a:t>
            </a:r>
            <a:endParaRPr lang="en-US" sz="2800" b="1" i="1" dirty="0"/>
          </a:p>
        </p:txBody>
      </p:sp>
      <p:pic>
        <p:nvPicPr>
          <p:cNvPr id="23" name="Picture 22"/>
          <p:cNvPicPr/>
          <p:nvPr/>
        </p:nvPicPr>
        <p:blipFill rotWithShape="1">
          <a:blip r:embed="rId4"/>
          <a:srcRect l="64586" t="10214" r="33540" b="83511"/>
          <a:stretch/>
        </p:blipFill>
        <p:spPr bwMode="auto">
          <a:xfrm>
            <a:off x="10614236" y="-3893"/>
            <a:ext cx="1577763" cy="13191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4"/>
          <a:srcRect l="64586" t="10214" r="33540" b="83511"/>
          <a:stretch/>
        </p:blipFill>
        <p:spPr bwMode="auto">
          <a:xfrm>
            <a:off x="0" y="-5586"/>
            <a:ext cx="1577763" cy="13191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1101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152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248775"/>
            <a:ext cx="11470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So far…</a:t>
            </a:r>
          </a:p>
          <a:p>
            <a:pPr algn="ctr"/>
            <a:endParaRPr lang="en-GB" sz="3600" b="1" dirty="0" smtClean="0"/>
          </a:p>
        </p:txBody>
      </p:sp>
      <p:pic>
        <p:nvPicPr>
          <p:cNvPr id="24" name="Picture 23"/>
          <p:cNvPicPr/>
          <p:nvPr/>
        </p:nvPicPr>
        <p:blipFill rotWithShape="1">
          <a:blip r:embed="rId2"/>
          <a:srcRect l="64586" t="10214" r="33540" b="83511"/>
          <a:stretch/>
        </p:blipFill>
        <p:spPr bwMode="auto">
          <a:xfrm>
            <a:off x="10614236" y="-3893"/>
            <a:ext cx="1577763" cy="13191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/>
          <p:cNvPicPr/>
          <p:nvPr/>
        </p:nvPicPr>
        <p:blipFill rotWithShape="1">
          <a:blip r:embed="rId3"/>
          <a:srcRect l="49651" t="7819" r="24272" b="10473"/>
          <a:stretch/>
        </p:blipFill>
        <p:spPr bwMode="auto">
          <a:xfrm>
            <a:off x="29732" y="1403801"/>
            <a:ext cx="3072124" cy="53390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6" name="Straight Connector 15"/>
          <p:cNvCxnSpPr/>
          <p:nvPr/>
        </p:nvCxnSpPr>
        <p:spPr>
          <a:xfrm>
            <a:off x="4501912" y="1979068"/>
            <a:ext cx="7778" cy="274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09690" y="2253388"/>
            <a:ext cx="5594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77743" y="1578958"/>
            <a:ext cx="2005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Datasets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509690" y="2653498"/>
            <a:ext cx="5594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691402" y="1979068"/>
            <a:ext cx="2005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“aquastat”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95165" y="2445701"/>
            <a:ext cx="2288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“aquastat_cloned”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4513249" y="2390548"/>
            <a:ext cx="7778" cy="274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526433" y="3111762"/>
            <a:ext cx="5594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31243" y="2738781"/>
            <a:ext cx="4273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“</a:t>
            </a:r>
            <a:r>
              <a:rPr lang="en-GB" sz="3600" b="1" dirty="0" smtClean="0"/>
              <a:t>aquastat_imputed</a:t>
            </a:r>
            <a:r>
              <a:rPr lang="en-GB" sz="2000" b="1" dirty="0" smtClean="0"/>
              <a:t>”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4529992" y="2848812"/>
            <a:ext cx="7778" cy="274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549614" y="3304075"/>
            <a:ext cx="7778" cy="274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557392" y="3578395"/>
            <a:ext cx="5594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549614" y="3704185"/>
            <a:ext cx="7778" cy="274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557392" y="3978505"/>
            <a:ext cx="5594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55701" y="3352044"/>
            <a:ext cx="2005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FF0000"/>
                </a:solidFill>
              </a:rPr>
              <a:t>60 countries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55701" y="3743218"/>
            <a:ext cx="2005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FF0000"/>
                </a:solidFill>
              </a:rPr>
              <a:t>250 elements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6549614" y="4207013"/>
            <a:ext cx="7778" cy="274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557392" y="4481333"/>
            <a:ext cx="5594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986269" y="4252826"/>
            <a:ext cx="2172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FF0000"/>
                </a:solidFill>
              </a:rPr>
              <a:t>125879 rows (35% of imputation)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b="12507"/>
          <a:stretch/>
        </p:blipFill>
        <p:spPr>
          <a:xfrm>
            <a:off x="9027772" y="3178883"/>
            <a:ext cx="2057400" cy="1941757"/>
          </a:xfrm>
          <a:prstGeom prst="rect">
            <a:avLst/>
          </a:prstGeom>
        </p:spPr>
      </p:pic>
      <p:pic>
        <p:nvPicPr>
          <p:cNvPr id="46" name="Picture 45"/>
          <p:cNvPicPr/>
          <p:nvPr/>
        </p:nvPicPr>
        <p:blipFill rotWithShape="1">
          <a:blip r:embed="rId2"/>
          <a:srcRect l="64586" t="10214" r="33540" b="83511"/>
          <a:stretch/>
        </p:blipFill>
        <p:spPr bwMode="auto">
          <a:xfrm>
            <a:off x="0" y="1"/>
            <a:ext cx="1577763" cy="13152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591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152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4567" y="1911927"/>
            <a:ext cx="105737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dirty="0" smtClean="0"/>
              <a:t>The number of elements Aquastat wants to impute. Are they only those in the set of calculation rules? 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4567" y="3510747"/>
            <a:ext cx="5004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dirty="0" smtClean="0"/>
              <a:t>Time-series</a:t>
            </a:r>
            <a:r>
              <a:rPr lang="en-GB" sz="2000" dirty="0" smtClean="0"/>
              <a:t> </a:t>
            </a:r>
            <a:r>
              <a:rPr lang="en-GB" sz="2800" dirty="0" smtClean="0"/>
              <a:t>expansion window</a:t>
            </a:r>
            <a:endParaRPr lang="en-US" sz="28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269073" y="4104523"/>
            <a:ext cx="7778" cy="20116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282928" y="4398076"/>
            <a:ext cx="3729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282927" y="5190557"/>
            <a:ext cx="3729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56755" y="4213410"/>
            <a:ext cx="159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1961 - 2017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740128" y="5018945"/>
            <a:ext cx="270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Between firs and last years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56753" y="5931537"/>
            <a:ext cx="1884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First year to 2017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282927" y="6116203"/>
            <a:ext cx="3729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0" y="248775"/>
            <a:ext cx="11470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But what needs to be clarified?</a:t>
            </a:r>
          </a:p>
          <a:p>
            <a:pPr algn="ctr"/>
            <a:endParaRPr lang="en-GB" sz="3600" b="1" dirty="0" smtClean="0"/>
          </a:p>
        </p:txBody>
      </p:sp>
      <p:pic>
        <p:nvPicPr>
          <p:cNvPr id="24" name="Picture 23"/>
          <p:cNvPicPr/>
          <p:nvPr/>
        </p:nvPicPr>
        <p:blipFill rotWithShape="1">
          <a:blip r:embed="rId2"/>
          <a:srcRect l="64586" t="10214" r="33540" b="83511"/>
          <a:stretch/>
        </p:blipFill>
        <p:spPr bwMode="auto">
          <a:xfrm>
            <a:off x="10614236" y="-3893"/>
            <a:ext cx="1577763" cy="13191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029498" y="3510747"/>
            <a:ext cx="50042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dirty="0" smtClean="0"/>
              <a:t>Role of imputated numbers in the </a:t>
            </a:r>
            <a:r>
              <a:rPr lang="en-GB" sz="2800" b="1" dirty="0" smtClean="0"/>
              <a:t>5-yr period dissemination </a:t>
            </a:r>
            <a:r>
              <a:rPr lang="en-GB" sz="2800" dirty="0" smtClean="0"/>
              <a:t>context. Does imputation make sense in this case?</a:t>
            </a:r>
            <a:endParaRPr lang="en-US" sz="2800" dirty="0"/>
          </a:p>
        </p:txBody>
      </p:sp>
      <p:pic>
        <p:nvPicPr>
          <p:cNvPr id="15" name="Picture 14"/>
          <p:cNvPicPr/>
          <p:nvPr/>
        </p:nvPicPr>
        <p:blipFill rotWithShape="1">
          <a:blip r:embed="rId2"/>
          <a:srcRect l="64586" t="10214" r="33540" b="83511"/>
          <a:stretch/>
        </p:blipFill>
        <p:spPr bwMode="auto">
          <a:xfrm>
            <a:off x="0" y="1"/>
            <a:ext cx="1577763" cy="13152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5203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152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4033" y="140785"/>
            <a:ext cx="114704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faoswsAquastatCalculation </a:t>
            </a:r>
          </a:p>
          <a:p>
            <a:pPr algn="ctr"/>
            <a:r>
              <a:rPr lang="en-GB" sz="3600" b="1" dirty="0" smtClean="0"/>
              <a:t>module workflow</a:t>
            </a:r>
          </a:p>
          <a:p>
            <a:pPr algn="ctr"/>
            <a:endParaRPr lang="en-GB" sz="3600" b="1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241737" y="1215479"/>
            <a:ext cx="7313248" cy="2942257"/>
            <a:chOff x="790856" y="2005358"/>
            <a:chExt cx="7313248" cy="2942257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2"/>
            <a:srcRect l="13072" r="12826"/>
            <a:stretch/>
          </p:blipFill>
          <p:spPr>
            <a:xfrm>
              <a:off x="1596644" y="2312692"/>
              <a:ext cx="1023767" cy="138156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23047" t="12568" r="22164" b="16192"/>
            <a:stretch/>
          </p:blipFill>
          <p:spPr>
            <a:xfrm rot="16200000">
              <a:off x="1465076" y="3883229"/>
              <a:ext cx="925451" cy="1203322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970284" y="3710043"/>
              <a:ext cx="1792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Calculation rules</a:t>
              </a:r>
              <a:endParaRPr lang="en-US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90856" y="2005358"/>
              <a:ext cx="1976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aquastat_imputed</a:t>
              </a:r>
              <a:endParaRPr lang="en-US" b="1" dirty="0"/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2"/>
            <a:srcRect l="13072" r="12826"/>
            <a:stretch/>
          </p:blipFill>
          <p:spPr>
            <a:xfrm>
              <a:off x="5996207" y="3135716"/>
              <a:ext cx="836112" cy="1128325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5451146" y="2793477"/>
              <a:ext cx="223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a</a:t>
              </a:r>
              <a:r>
                <a:rPr lang="en-GB" b="1" dirty="0" smtClean="0"/>
                <a:t>quastat_calculated</a:t>
              </a:r>
              <a:endParaRPr lang="en-US" b="1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99182" y="2996603"/>
              <a:ext cx="1517904" cy="1504602"/>
            </a:xfrm>
            <a:prstGeom prst="rect">
              <a:avLst/>
            </a:prstGeom>
          </p:spPr>
        </p:pic>
        <p:sp>
          <p:nvSpPr>
            <p:cNvPr id="57" name="Right Arrow 56"/>
            <p:cNvSpPr/>
            <p:nvPr/>
          </p:nvSpPr>
          <p:spPr>
            <a:xfrm>
              <a:off x="4985633" y="3664907"/>
              <a:ext cx="931026" cy="6061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ight Arrow 57"/>
            <p:cNvSpPr/>
            <p:nvPr/>
          </p:nvSpPr>
          <p:spPr>
            <a:xfrm rot="19879985" flipV="1">
              <a:off x="2656702" y="4115194"/>
              <a:ext cx="1010651" cy="7179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ight Arrow 59"/>
            <p:cNvSpPr/>
            <p:nvPr/>
          </p:nvSpPr>
          <p:spPr>
            <a:xfrm rot="1693949">
              <a:off x="2717031" y="3175382"/>
              <a:ext cx="931026" cy="6061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ight Arrow 63"/>
            <p:cNvSpPr/>
            <p:nvPr/>
          </p:nvSpPr>
          <p:spPr>
            <a:xfrm>
              <a:off x="6875722" y="3660588"/>
              <a:ext cx="1228382" cy="4571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1" name="Picture 70"/>
          <p:cNvPicPr/>
          <p:nvPr/>
        </p:nvPicPr>
        <p:blipFill rotWithShape="1">
          <a:blip r:embed="rId5"/>
          <a:srcRect l="64586" t="10214" r="33540" b="83511"/>
          <a:stretch/>
        </p:blipFill>
        <p:spPr bwMode="auto">
          <a:xfrm>
            <a:off x="10614236" y="-3893"/>
            <a:ext cx="1577763" cy="13191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2"/>
          <a:srcRect l="13072" r="12826"/>
          <a:stretch/>
        </p:blipFill>
        <p:spPr>
          <a:xfrm>
            <a:off x="10343834" y="2114347"/>
            <a:ext cx="1345656" cy="1815949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7664109" y="2511682"/>
            <a:ext cx="5406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+</a:t>
            </a:r>
          </a:p>
          <a:p>
            <a:endParaRPr lang="en-US" sz="2000" dirty="0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2"/>
          <a:srcRect l="13072" r="12826"/>
          <a:stretch/>
        </p:blipFill>
        <p:spPr>
          <a:xfrm>
            <a:off x="8283370" y="2300502"/>
            <a:ext cx="1023767" cy="1381563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7477582" y="1993168"/>
            <a:ext cx="197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aquastat_imputed</a:t>
            </a:r>
            <a:endParaRPr 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9538529" y="2554832"/>
            <a:ext cx="5406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=</a:t>
            </a:r>
          </a:p>
          <a:p>
            <a:endParaRPr lang="en-US" sz="2000" dirty="0"/>
          </a:p>
        </p:txBody>
      </p:sp>
      <p:sp>
        <p:nvSpPr>
          <p:cNvPr id="80" name="TextBox 79"/>
          <p:cNvSpPr txBox="1"/>
          <p:nvPr/>
        </p:nvSpPr>
        <p:spPr>
          <a:xfrm>
            <a:off x="9978020" y="1806967"/>
            <a:ext cx="223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aquastat_calculated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33" y="4290456"/>
            <a:ext cx="11801213" cy="2500070"/>
          </a:xfrm>
          <a:prstGeom prst="rect">
            <a:avLst/>
          </a:prstGeom>
        </p:spPr>
      </p:pic>
      <p:pic>
        <p:nvPicPr>
          <p:cNvPr id="28" name="Picture 27"/>
          <p:cNvPicPr/>
          <p:nvPr/>
        </p:nvPicPr>
        <p:blipFill rotWithShape="1">
          <a:blip r:embed="rId5"/>
          <a:srcRect l="64586" t="10214" r="33540" b="83511"/>
          <a:stretch/>
        </p:blipFill>
        <p:spPr bwMode="auto">
          <a:xfrm>
            <a:off x="0" y="-7126"/>
            <a:ext cx="1577763" cy="13191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4998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152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736802" y="145013"/>
            <a:ext cx="71406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faoswsAquastatValidation module</a:t>
            </a:r>
          </a:p>
          <a:p>
            <a:pPr algn="ctr"/>
            <a:r>
              <a:rPr lang="en-GB" sz="3600" b="1" dirty="0" smtClean="0"/>
              <a:t>What do I propose?</a:t>
            </a:r>
          </a:p>
          <a:p>
            <a:pPr algn="ctr"/>
            <a:endParaRPr lang="en-GB" sz="3600" b="1" dirty="0" smtClean="0"/>
          </a:p>
        </p:txBody>
      </p:sp>
      <p:pic>
        <p:nvPicPr>
          <p:cNvPr id="24" name="Picture 23"/>
          <p:cNvPicPr/>
          <p:nvPr/>
        </p:nvPicPr>
        <p:blipFill rotWithShape="1">
          <a:blip r:embed="rId2"/>
          <a:srcRect l="64586" t="10214" r="33540" b="83511"/>
          <a:stretch/>
        </p:blipFill>
        <p:spPr bwMode="auto">
          <a:xfrm>
            <a:off x="10614236" y="-3893"/>
            <a:ext cx="1577763" cy="13191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13072" r="12826"/>
          <a:stretch/>
        </p:blipFill>
        <p:spPr>
          <a:xfrm>
            <a:off x="2401842" y="4427265"/>
            <a:ext cx="1345656" cy="181594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020153" y="4187203"/>
            <a:ext cx="233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“aquastat_calculated”</a:t>
            </a:r>
            <a:endParaRPr lang="en-US" b="1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/>
          <a:srcRect l="13072" r="12826"/>
          <a:stretch/>
        </p:blipFill>
        <p:spPr>
          <a:xfrm>
            <a:off x="2533641" y="2039208"/>
            <a:ext cx="1345656" cy="181594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102277" y="1669876"/>
            <a:ext cx="220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“aquastat_imputed”</a:t>
            </a:r>
            <a:endParaRPr lang="en-US" b="1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936476" y="2465635"/>
            <a:ext cx="21779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936476" y="3168993"/>
            <a:ext cx="21779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002" y="2014303"/>
            <a:ext cx="1517904" cy="150460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287190" y="2244373"/>
            <a:ext cx="603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Metrics  (# imputed values, % of imputation)</a:t>
            </a:r>
            <a:endParaRPr lang="en-US" sz="2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87191" y="2974429"/>
            <a:ext cx="5433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Time-series comparison (before and after imputation</a:t>
            </a:r>
            <a:endParaRPr lang="en-US" sz="2400" b="1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3"/>
          <a:srcRect l="13072" r="12826"/>
          <a:stretch/>
        </p:blipFill>
        <p:spPr>
          <a:xfrm>
            <a:off x="540939" y="2035195"/>
            <a:ext cx="1345656" cy="1815949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540939" y="1690180"/>
            <a:ext cx="220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“aquastat”</a:t>
            </a:r>
            <a:endParaRPr lang="en-US" b="1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3936476" y="4928360"/>
            <a:ext cx="21779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936476" y="5448832"/>
            <a:ext cx="21779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002" y="4418837"/>
            <a:ext cx="1517904" cy="150460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252001" y="4685503"/>
            <a:ext cx="5023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Metrics ( # indicators, % of indicators )</a:t>
            </a:r>
            <a:endParaRPr lang="en-US" sz="2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252001" y="5287446"/>
            <a:ext cx="5023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Whether indicators measure up their components</a:t>
            </a:r>
            <a:endParaRPr lang="en-US" sz="240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76200" y="3920067"/>
            <a:ext cx="1211579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Picture 24"/>
          <p:cNvPicPr/>
          <p:nvPr/>
        </p:nvPicPr>
        <p:blipFill rotWithShape="1">
          <a:blip r:embed="rId2"/>
          <a:srcRect l="64586" t="10214" r="33540" b="83511"/>
          <a:stretch/>
        </p:blipFill>
        <p:spPr bwMode="auto">
          <a:xfrm>
            <a:off x="0" y="0"/>
            <a:ext cx="1577763" cy="13191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0334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152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736802" y="114903"/>
            <a:ext cx="7140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faoswsAquastatValidation module</a:t>
            </a:r>
          </a:p>
          <a:p>
            <a:pPr algn="ctr"/>
            <a:r>
              <a:rPr lang="en-GB" sz="3600" b="1" dirty="0" smtClean="0"/>
              <a:t>“Operationalization”</a:t>
            </a:r>
          </a:p>
        </p:txBody>
      </p:sp>
      <p:pic>
        <p:nvPicPr>
          <p:cNvPr id="24" name="Picture 23"/>
          <p:cNvPicPr/>
          <p:nvPr/>
        </p:nvPicPr>
        <p:blipFill rotWithShape="1">
          <a:blip r:embed="rId2"/>
          <a:srcRect l="64586" t="10214" r="33540" b="83511"/>
          <a:stretch/>
        </p:blipFill>
        <p:spPr bwMode="auto">
          <a:xfrm>
            <a:off x="10614236" y="-3893"/>
            <a:ext cx="1577763" cy="13191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0" y="1620712"/>
            <a:ext cx="1312026" cy="1521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934" y="1757045"/>
            <a:ext cx="3242829" cy="17314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0" y="3649738"/>
            <a:ext cx="481306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Does not require programming (ONLY FOR VISUALIZATION)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It is free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Requires a google account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Ilimited number of reports and dashboards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649911" y="3720808"/>
            <a:ext cx="481306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Does requirement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It is free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Huge interactive and manipulative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Ilimited number of reports and dashboards</a:t>
            </a:r>
          </a:p>
          <a:p>
            <a:endParaRPr lang="en-GB" sz="2800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6712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152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736802" y="332503"/>
            <a:ext cx="7140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Summary</a:t>
            </a:r>
          </a:p>
        </p:txBody>
      </p:sp>
      <p:pic>
        <p:nvPicPr>
          <p:cNvPr id="24" name="Picture 23"/>
          <p:cNvPicPr/>
          <p:nvPr/>
        </p:nvPicPr>
        <p:blipFill rotWithShape="1">
          <a:blip r:embed="rId2"/>
          <a:srcRect l="64586" t="10214" r="33540" b="83511"/>
          <a:stretch/>
        </p:blipFill>
        <p:spPr bwMode="auto">
          <a:xfrm>
            <a:off x="10614236" y="-3893"/>
            <a:ext cx="1577763" cy="13191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4" descr="Image result for data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85" y="2714312"/>
            <a:ext cx="1436286" cy="143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31029" y="5662311"/>
            <a:ext cx="899209" cy="1014672"/>
          </a:xfrm>
          <a:prstGeom prst="rect">
            <a:avLst/>
          </a:prstGeom>
        </p:spPr>
      </p:pic>
      <p:pic>
        <p:nvPicPr>
          <p:cNvPr id="14" name="Picture 4" descr="Image result for data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374" y="2749153"/>
            <a:ext cx="1538648" cy="153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/>
          <a:srcRect l="13072" r="12826"/>
          <a:stretch/>
        </p:blipFill>
        <p:spPr>
          <a:xfrm>
            <a:off x="3010271" y="4111595"/>
            <a:ext cx="548708" cy="74047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5"/>
          <a:srcRect l="13072" r="12826"/>
          <a:stretch/>
        </p:blipFill>
        <p:spPr>
          <a:xfrm>
            <a:off x="6304176" y="4111595"/>
            <a:ext cx="548708" cy="740476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5591544" y="4786025"/>
            <a:ext cx="238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“aquastat_calculated”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2245497" y="4786025"/>
            <a:ext cx="223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“</a:t>
            </a:r>
            <a:r>
              <a:rPr lang="en-GB" b="1" dirty="0" smtClean="0">
                <a:solidFill>
                  <a:srgbClr val="FF0000"/>
                </a:solidFill>
              </a:rPr>
              <a:t>aquastat_imputed</a:t>
            </a:r>
            <a:r>
              <a:rPr lang="en-GB" b="1" dirty="0" smtClean="0"/>
              <a:t>”</a:t>
            </a:r>
            <a:endParaRPr lang="en-US" b="1" dirty="0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5"/>
          <a:srcRect l="13072" r="12826"/>
          <a:stretch/>
        </p:blipFill>
        <p:spPr>
          <a:xfrm>
            <a:off x="3035727" y="1778025"/>
            <a:ext cx="548708" cy="740476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2320831" y="2452455"/>
            <a:ext cx="201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“aquastat_cloned”</a:t>
            </a:r>
            <a:endParaRPr lang="en-US" b="1" dirty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5"/>
          <a:srcRect l="13072" r="12826"/>
          <a:stretch/>
        </p:blipFill>
        <p:spPr>
          <a:xfrm>
            <a:off x="6331380" y="1778025"/>
            <a:ext cx="548708" cy="740476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5633110" y="2452455"/>
            <a:ext cx="223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“</a:t>
            </a:r>
            <a:r>
              <a:rPr lang="en-GB" b="1" dirty="0" smtClean="0">
                <a:solidFill>
                  <a:srgbClr val="FF0000"/>
                </a:solidFill>
              </a:rPr>
              <a:t>aquastat_imputed</a:t>
            </a:r>
            <a:r>
              <a:rPr lang="en-GB" b="1" dirty="0" smtClean="0"/>
              <a:t>”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61556" y="1742828"/>
            <a:ext cx="2335877" cy="34125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5546961" y="1742828"/>
            <a:ext cx="2335877" cy="34125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714899" y="5237018"/>
            <a:ext cx="0" cy="4904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719882" y="5721721"/>
            <a:ext cx="25603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9270698" y="4064799"/>
            <a:ext cx="0" cy="1645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5" idx="2"/>
            <a:endCxn id="48" idx="0"/>
          </p:cNvCxnSpPr>
          <p:nvPr/>
        </p:nvCxnSpPr>
        <p:spPr>
          <a:xfrm flipH="1">
            <a:off x="3284625" y="2821787"/>
            <a:ext cx="0" cy="12898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5" name="Picture 74"/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2878055" y="2957481"/>
            <a:ext cx="899209" cy="1014672"/>
          </a:xfrm>
          <a:prstGeom prst="rect">
            <a:avLst/>
          </a:prstGeom>
        </p:spPr>
      </p:pic>
      <p:cxnSp>
        <p:nvCxnSpPr>
          <p:cNvPr id="76" name="Straight Arrow Connector 75"/>
          <p:cNvCxnSpPr/>
          <p:nvPr/>
        </p:nvCxnSpPr>
        <p:spPr>
          <a:xfrm flipH="1">
            <a:off x="6605734" y="2804188"/>
            <a:ext cx="0" cy="12898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7" name="Picture 76"/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6203741" y="2940855"/>
            <a:ext cx="899209" cy="1014672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251297" y="2615955"/>
            <a:ext cx="132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“Database”</a:t>
            </a:r>
            <a:endParaRPr 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346259" y="6554470"/>
            <a:ext cx="290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“faoswsAquastatValidation”</a:t>
            </a:r>
            <a:endParaRPr lang="en-US" b="1" dirty="0"/>
          </a:p>
        </p:txBody>
      </p:sp>
      <p:sp>
        <p:nvSpPr>
          <p:cNvPr id="80" name="Rectangle 79"/>
          <p:cNvSpPr/>
          <p:nvPr/>
        </p:nvSpPr>
        <p:spPr>
          <a:xfrm>
            <a:off x="1837113" y="1487978"/>
            <a:ext cx="6276109" cy="407323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1441387" y="2749153"/>
            <a:ext cx="1045331" cy="5846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102950" y="5680283"/>
            <a:ext cx="2150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“</a:t>
            </a:r>
            <a:r>
              <a:rPr lang="en-GB" i="1" dirty="0" smtClean="0"/>
              <a:t>filter data based on 5-yr period dissemination?</a:t>
            </a:r>
            <a:r>
              <a:rPr lang="en-GB" b="1" dirty="0" smtClean="0"/>
              <a:t>”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8667257" y="2366454"/>
            <a:ext cx="1236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“Updated </a:t>
            </a:r>
          </a:p>
          <a:p>
            <a:r>
              <a:rPr lang="en-GB" b="1" dirty="0" smtClean="0"/>
              <a:t>database”</a:t>
            </a:r>
            <a:endParaRPr 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1871826" y="1443816"/>
            <a:ext cx="312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“faoswsAquastatImputation”</a:t>
            </a:r>
            <a:endParaRPr 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5190870" y="1416254"/>
            <a:ext cx="312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“faoswsAquastatCalculation”</a:t>
            </a:r>
            <a:endParaRPr lang="en-US" b="1" dirty="0"/>
          </a:p>
        </p:txBody>
      </p:sp>
      <p:pic>
        <p:nvPicPr>
          <p:cNvPr id="87" name="Picture 86"/>
          <p:cNvPicPr/>
          <p:nvPr/>
        </p:nvPicPr>
        <p:blipFill rotWithShape="1">
          <a:blip r:embed="rId2"/>
          <a:srcRect l="64586" t="10214" r="33540" b="83511"/>
          <a:stretch/>
        </p:blipFill>
        <p:spPr bwMode="auto">
          <a:xfrm>
            <a:off x="0" y="1"/>
            <a:ext cx="1577763" cy="13050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6142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sciencedaily.com/images/2008/06/080620115925_1_540x360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0" y="2782669"/>
            <a:ext cx="11470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Thank you!!</a:t>
            </a:r>
          </a:p>
        </p:txBody>
      </p:sp>
      <p:pic>
        <p:nvPicPr>
          <p:cNvPr id="23" name="Picture 22"/>
          <p:cNvPicPr/>
          <p:nvPr/>
        </p:nvPicPr>
        <p:blipFill rotWithShape="1">
          <a:blip r:embed="rId4"/>
          <a:srcRect l="64586" t="10214" r="33540" b="83511"/>
          <a:stretch/>
        </p:blipFill>
        <p:spPr bwMode="auto">
          <a:xfrm>
            <a:off x="10614236" y="-3893"/>
            <a:ext cx="1577763" cy="13191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2672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152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181816" y="370693"/>
            <a:ext cx="11470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Outline</a:t>
            </a:r>
            <a:endParaRPr lang="en-GB" sz="3600" b="1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-259191" y="1881949"/>
            <a:ext cx="11189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Overview of current management of Aquastat database</a:t>
            </a:r>
            <a:endParaRPr lang="en-GB" sz="3600" b="1" dirty="0" smtClean="0"/>
          </a:p>
        </p:txBody>
      </p:sp>
      <p:pic>
        <p:nvPicPr>
          <p:cNvPr id="81" name="Picture 80"/>
          <p:cNvPicPr/>
          <p:nvPr/>
        </p:nvPicPr>
        <p:blipFill rotWithShape="1">
          <a:blip r:embed="rId2"/>
          <a:srcRect l="64586" t="10214" r="33540" b="83511"/>
          <a:stretch/>
        </p:blipFill>
        <p:spPr bwMode="auto">
          <a:xfrm>
            <a:off x="10614236" y="-3893"/>
            <a:ext cx="1577763" cy="13191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3" name="Picture 42"/>
          <p:cNvPicPr/>
          <p:nvPr/>
        </p:nvPicPr>
        <p:blipFill rotWithShape="1">
          <a:blip r:embed="rId2"/>
          <a:srcRect l="64586" t="10214" r="33540" b="83511"/>
          <a:stretch/>
        </p:blipFill>
        <p:spPr bwMode="auto">
          <a:xfrm>
            <a:off x="0" y="-7374"/>
            <a:ext cx="1577763" cy="13191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2301450" y="2697636"/>
            <a:ext cx="659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Data team requirements</a:t>
            </a:r>
            <a:endParaRPr lang="en-GB" sz="36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4185669" y="3513323"/>
            <a:ext cx="659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Planned actions</a:t>
            </a:r>
            <a:endParaRPr lang="en-GB" sz="36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6030562" y="4265870"/>
            <a:ext cx="659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What has been doing so far</a:t>
            </a:r>
            <a:endParaRPr lang="en-GB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100656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152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181816" y="370693"/>
            <a:ext cx="11470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Aquastat management information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-159650" y="1239468"/>
            <a:ext cx="4146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Aquastat database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870661" y="1767994"/>
            <a:ext cx="7778" cy="274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884516" y="2061547"/>
            <a:ext cx="5594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91836" y="1857238"/>
            <a:ext cx="1983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Data collection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4469476" y="2245709"/>
            <a:ext cx="7778" cy="274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483331" y="2539262"/>
            <a:ext cx="5594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54794" y="2015483"/>
            <a:ext cx="31963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National capacities and </a:t>
            </a:r>
            <a:r>
              <a:rPr lang="en-GB" sz="2000" b="1" dirty="0" smtClean="0"/>
              <a:t>expertise/ International organizations</a:t>
            </a:r>
            <a:endParaRPr lang="en-GB" sz="2000" b="1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5982392" y="3063540"/>
            <a:ext cx="7778" cy="6400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996247" y="3357093"/>
            <a:ext cx="3729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362006" y="3144620"/>
            <a:ext cx="165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Literature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996246" y="3667434"/>
            <a:ext cx="3729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362006" y="3450592"/>
            <a:ext cx="165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Surveys</a:t>
            </a:r>
          </a:p>
        </p:txBody>
      </p:sp>
      <p:sp>
        <p:nvSpPr>
          <p:cNvPr id="40" name="Oval 39"/>
          <p:cNvSpPr/>
          <p:nvPr/>
        </p:nvSpPr>
        <p:spPr>
          <a:xfrm>
            <a:off x="6503314" y="2972358"/>
            <a:ext cx="1364704" cy="1094866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393895" y="4200615"/>
            <a:ext cx="3969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Critical analysis &amp; data processing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7120165" y="4107117"/>
            <a:ext cx="7778" cy="274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134020" y="4400670"/>
            <a:ext cx="3729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361533" y="4609550"/>
            <a:ext cx="7778" cy="274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375388" y="4883870"/>
            <a:ext cx="3729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681848" y="4683815"/>
            <a:ext cx="1932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Standardization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9577962" y="5080371"/>
            <a:ext cx="7778" cy="274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9591817" y="5354691"/>
            <a:ext cx="3729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898276" y="5154636"/>
            <a:ext cx="2293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Feedback/Approval authorities</a:t>
            </a:r>
          </a:p>
        </p:txBody>
      </p:sp>
      <p:cxnSp>
        <p:nvCxnSpPr>
          <p:cNvPr id="60" name="Straight Connector 59"/>
          <p:cNvCxnSpPr>
            <a:stCxn id="58" idx="2"/>
          </p:cNvCxnSpPr>
          <p:nvPr/>
        </p:nvCxnSpPr>
        <p:spPr>
          <a:xfrm flipH="1">
            <a:off x="11045137" y="5862522"/>
            <a:ext cx="1" cy="3221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914403" y="6126481"/>
            <a:ext cx="10149840" cy="581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11" y="4107117"/>
            <a:ext cx="617772" cy="617772"/>
          </a:xfrm>
          <a:prstGeom prst="rect">
            <a:avLst/>
          </a:prstGeom>
        </p:spPr>
      </p:pic>
      <p:cxnSp>
        <p:nvCxnSpPr>
          <p:cNvPr id="64" name="Straight Connector 63"/>
          <p:cNvCxnSpPr/>
          <p:nvPr/>
        </p:nvCxnSpPr>
        <p:spPr>
          <a:xfrm>
            <a:off x="939040" y="4763198"/>
            <a:ext cx="0" cy="1371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939040" y="1921040"/>
            <a:ext cx="0" cy="2194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1" name="Picture 80"/>
          <p:cNvPicPr/>
          <p:nvPr/>
        </p:nvPicPr>
        <p:blipFill rotWithShape="1">
          <a:blip r:embed="rId3"/>
          <a:srcRect l="64586" t="10214" r="33540" b="83511"/>
          <a:stretch/>
        </p:blipFill>
        <p:spPr bwMode="auto">
          <a:xfrm>
            <a:off x="10614236" y="-3893"/>
            <a:ext cx="1577763" cy="13191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7909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152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165190" y="43575"/>
            <a:ext cx="114704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What do Aquastat want from us regarding database-related statistical procedures?</a:t>
            </a:r>
          </a:p>
          <a:p>
            <a:pPr algn="ctr"/>
            <a:endParaRPr lang="en-GB" sz="3600" b="1" dirty="0"/>
          </a:p>
        </p:txBody>
      </p:sp>
      <p:pic>
        <p:nvPicPr>
          <p:cNvPr id="70" name="Picture 69"/>
          <p:cNvPicPr/>
          <p:nvPr/>
        </p:nvPicPr>
        <p:blipFill rotWithShape="1">
          <a:blip r:embed="rId2"/>
          <a:srcRect l="64586" t="10214" r="33540" b="83511"/>
          <a:stretch/>
        </p:blipFill>
        <p:spPr bwMode="auto">
          <a:xfrm>
            <a:off x="10614236" y="-3893"/>
            <a:ext cx="1577763" cy="13191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957619"/>
            <a:ext cx="11912139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Calculated rules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Validation rules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Show latest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Fill in the variable "Total Dam Capacity" [var. ] by calculating a time-series from the "Dams" Datatable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/>
              <a:t>Reminder (to insert a source for each data</a:t>
            </a:r>
            <a:r>
              <a:rPr lang="en-US" sz="2400" i="1" dirty="0" smtClean="0"/>
              <a:t>) ?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/>
              <a:t>Directly direct automatically generated PDFs to their corresponding folders (mirror website</a:t>
            </a:r>
            <a:r>
              <a:rPr lang="en-US" sz="2400" i="1" dirty="0" smtClean="0"/>
              <a:t>)  ?</a:t>
            </a:r>
          </a:p>
          <a:p>
            <a:pPr lvl="1"/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Standardization </a:t>
            </a:r>
            <a:r>
              <a:rPr lang="en-US" sz="2400" dirty="0"/>
              <a:t>(method, variables, metadata,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Imputation (completeness)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Aggregation (by regions allowed only if DB complete)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Quality indicators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More complex validation rules ? (such as the one with IF and else conditionals I sent you yesterday)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4444543"/>
            <a:ext cx="1219199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5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152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165190" y="357454"/>
            <a:ext cx="11470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Planned actions </a:t>
            </a:r>
            <a:endParaRPr lang="en-GB" sz="3600" b="1" dirty="0"/>
          </a:p>
          <a:p>
            <a:pPr algn="ctr"/>
            <a:endParaRPr lang="en-GB" sz="3600" b="1" dirty="0"/>
          </a:p>
        </p:txBody>
      </p:sp>
      <p:pic>
        <p:nvPicPr>
          <p:cNvPr id="70" name="Picture 69"/>
          <p:cNvPicPr/>
          <p:nvPr/>
        </p:nvPicPr>
        <p:blipFill rotWithShape="1">
          <a:blip r:embed="rId2"/>
          <a:srcRect l="64586" t="10214" r="33540" b="83511"/>
          <a:stretch/>
        </p:blipFill>
        <p:spPr bwMode="auto">
          <a:xfrm>
            <a:off x="10614236" y="-3893"/>
            <a:ext cx="1577763" cy="13191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957619"/>
            <a:ext cx="1191213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Calculated </a:t>
            </a:r>
            <a:r>
              <a:rPr lang="en-US" sz="2400" dirty="0" smtClean="0"/>
              <a:t>rules:        </a:t>
            </a:r>
            <a:r>
              <a:rPr lang="en-US" sz="2400" dirty="0" smtClean="0">
                <a:solidFill>
                  <a:srgbClr val="FF0000"/>
                </a:solidFill>
              </a:rPr>
              <a:t>plugin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Validation rules:         </a:t>
            </a:r>
            <a:r>
              <a:rPr lang="en-US" sz="2400" dirty="0" smtClean="0">
                <a:solidFill>
                  <a:srgbClr val="FF0000"/>
                </a:solidFill>
              </a:rPr>
              <a:t>plugin</a:t>
            </a:r>
            <a:r>
              <a:rPr lang="en-US" sz="2400" dirty="0" smtClean="0"/>
              <a:t>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Show </a:t>
            </a:r>
            <a:r>
              <a:rPr lang="en-US" sz="2400" dirty="0"/>
              <a:t>latest </a:t>
            </a:r>
            <a:r>
              <a:rPr lang="en-US" sz="2400" dirty="0" smtClean="0"/>
              <a:t>values:      (probably already incorporated)</a:t>
            </a:r>
            <a:endParaRPr lang="en-US" sz="2400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Fill in the variable "Total Dam Capacity" [var. ] by calculating a time-series from the "Dams" </a:t>
            </a:r>
            <a:r>
              <a:rPr lang="en-US" sz="2400" dirty="0" smtClean="0"/>
              <a:t>Datatable        </a:t>
            </a:r>
            <a:r>
              <a:rPr lang="en-US" sz="2400" dirty="0" smtClean="0">
                <a:solidFill>
                  <a:srgbClr val="FF0000"/>
                </a:solidFill>
              </a:rPr>
              <a:t>  script</a:t>
            </a:r>
            <a:endParaRPr lang="en-US" sz="2400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/>
              <a:t>Reminder (to insert a source for each data</a:t>
            </a:r>
            <a:r>
              <a:rPr lang="en-US" sz="2400" i="1" dirty="0" smtClean="0"/>
              <a:t>) ? </a:t>
            </a:r>
            <a:r>
              <a:rPr lang="en-US" sz="2400" dirty="0" err="1" smtClean="0"/>
              <a:t>Scri</a:t>
            </a:r>
            <a:r>
              <a:rPr lang="en-US" sz="2400" dirty="0" smtClean="0"/>
              <a:t> script (maybe)</a:t>
            </a:r>
          </a:p>
          <a:p>
            <a:pPr lvl="1"/>
            <a:endParaRPr lang="en-GB" sz="2400" dirty="0" smtClean="0"/>
          </a:p>
          <a:p>
            <a:pPr lvl="1"/>
            <a:endParaRPr lang="en-GB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Standardization </a:t>
            </a:r>
            <a:r>
              <a:rPr lang="en-US" sz="2400" dirty="0"/>
              <a:t>(method, variables, metadata, etc</a:t>
            </a:r>
            <a:r>
              <a:rPr lang="en-US" sz="2400" dirty="0" smtClean="0"/>
              <a:t>.)  (</a:t>
            </a:r>
            <a:r>
              <a:rPr lang="en-US" sz="2400" dirty="0" smtClean="0">
                <a:solidFill>
                  <a:srgbClr val="FF0000"/>
                </a:solidFill>
              </a:rPr>
              <a:t>Need further clarification</a:t>
            </a:r>
            <a:r>
              <a:rPr lang="en-US" sz="2400" dirty="0" smtClean="0"/>
              <a:t>)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Imputation (</a:t>
            </a:r>
            <a:r>
              <a:rPr lang="en-US" sz="2400" dirty="0" smtClean="0"/>
              <a:t>completeness)       </a:t>
            </a:r>
            <a:r>
              <a:rPr lang="en-US" sz="2400" dirty="0" smtClean="0">
                <a:solidFill>
                  <a:srgbClr val="FF0000"/>
                </a:solidFill>
              </a:rPr>
              <a:t>plugin</a:t>
            </a:r>
            <a:r>
              <a:rPr lang="en-US" sz="2400" dirty="0" smtClean="0"/>
              <a:t> 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Aggregation (by regions allowed only if DB complete</a:t>
            </a:r>
            <a:r>
              <a:rPr lang="en-US" sz="2400" dirty="0" smtClean="0"/>
              <a:t>)       </a:t>
            </a:r>
            <a:r>
              <a:rPr lang="en-US" sz="2400" dirty="0" smtClean="0">
                <a:solidFill>
                  <a:srgbClr val="FF0000"/>
                </a:solidFill>
              </a:rPr>
              <a:t>script</a:t>
            </a:r>
            <a:r>
              <a:rPr lang="en-US" sz="2400" dirty="0" smtClean="0"/>
              <a:t> 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Quality </a:t>
            </a:r>
            <a:r>
              <a:rPr lang="en-US" sz="2400" dirty="0" smtClean="0"/>
              <a:t>indicators        </a:t>
            </a:r>
            <a:r>
              <a:rPr lang="en-US" sz="2400" dirty="0" smtClean="0">
                <a:solidFill>
                  <a:srgbClr val="FF0000"/>
                </a:solidFill>
              </a:rPr>
              <a:t>script</a:t>
            </a:r>
            <a:endParaRPr lang="en-US" sz="2400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More complex validation rules ? (such as the one with IF and else conditionals </a:t>
            </a:r>
            <a:r>
              <a:rPr lang="en-US" sz="2400" dirty="0" smtClean="0"/>
              <a:t>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-33373" y="3931031"/>
            <a:ext cx="12191999" cy="831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0265" y="2844242"/>
            <a:ext cx="435138" cy="4313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484" y="3166431"/>
            <a:ext cx="435138" cy="4313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084" y="4644000"/>
            <a:ext cx="435138" cy="4313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248" y="5018729"/>
            <a:ext cx="435138" cy="43132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525" y="5368497"/>
            <a:ext cx="435138" cy="43132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4236" y="5785433"/>
            <a:ext cx="435138" cy="43132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138" y="1358482"/>
            <a:ext cx="435138" cy="43132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138" y="1757453"/>
            <a:ext cx="435138" cy="43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68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152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198441" y="245339"/>
            <a:ext cx="114704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Yes! But how?</a:t>
            </a:r>
          </a:p>
          <a:p>
            <a:pPr algn="ctr"/>
            <a:endParaRPr lang="en-GB" sz="3600" b="1" dirty="0" smtClean="0"/>
          </a:p>
          <a:p>
            <a:pPr algn="ctr"/>
            <a:endParaRPr lang="en-GB" sz="3600" b="1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641381" y="2235990"/>
            <a:ext cx="1114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“Data”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38212" y="2229817"/>
            <a:ext cx="2255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“Set of rules (69) ”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614758" y="2676949"/>
            <a:ext cx="282633" cy="6151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132129" y="2675563"/>
            <a:ext cx="404553" cy="601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65329" y="3212050"/>
            <a:ext cx="180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Confrontation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91208" y="3581382"/>
            <a:ext cx="0" cy="603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22921" y="4190020"/>
            <a:ext cx="2657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Calculated indicators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91488" y="2497607"/>
            <a:ext cx="42580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FF0000"/>
                </a:solidFill>
              </a:rPr>
              <a:t>Headwinds</a:t>
            </a:r>
          </a:p>
          <a:p>
            <a:pPr algn="ctr"/>
            <a:r>
              <a:rPr lang="en-GB" sz="2000" b="1" dirty="0" smtClean="0"/>
              <a:t>Lack of resources </a:t>
            </a:r>
          </a:p>
          <a:p>
            <a:pPr algn="ctr"/>
            <a:r>
              <a:rPr lang="en-GB" sz="2000" b="1" dirty="0" smtClean="0"/>
              <a:t>Staff constraints</a:t>
            </a:r>
          </a:p>
          <a:p>
            <a:pPr algn="ctr"/>
            <a:r>
              <a:rPr lang="en-GB" sz="2000" b="1" dirty="0" smtClean="0"/>
              <a:t>Affecting database update and completeness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7230341" y="4128823"/>
            <a:ext cx="7778" cy="274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227571" y="4414060"/>
            <a:ext cx="3729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634525" y="4201155"/>
            <a:ext cx="1932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Time-series gaps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8072557" y="4581200"/>
            <a:ext cx="7778" cy="274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086412" y="4874753"/>
            <a:ext cx="3729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228914" y="4650284"/>
            <a:ext cx="4145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High missingness of elements</a:t>
            </a:r>
          </a:p>
        </p:txBody>
      </p:sp>
      <p:pic>
        <p:nvPicPr>
          <p:cNvPr id="5126" name="Picture 6" descr="Image result for simples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07" y="1589737"/>
            <a:ext cx="3693026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Straight Arrow Connector 63"/>
          <p:cNvCxnSpPr/>
          <p:nvPr/>
        </p:nvCxnSpPr>
        <p:spPr>
          <a:xfrm>
            <a:off x="1991208" y="4590130"/>
            <a:ext cx="0" cy="490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47004" y="5053640"/>
            <a:ext cx="3982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Critical checking/ approval (data team)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991208" y="5422972"/>
            <a:ext cx="0" cy="490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0" y="5959384"/>
            <a:ext cx="3982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Update the database </a:t>
            </a:r>
          </a:p>
        </p:txBody>
      </p:sp>
      <p:pic>
        <p:nvPicPr>
          <p:cNvPr id="69" name="Picture 68"/>
          <p:cNvPicPr/>
          <p:nvPr/>
        </p:nvPicPr>
        <p:blipFill rotWithShape="1">
          <a:blip r:embed="rId3"/>
          <a:srcRect l="64586" t="10214" r="33540" b="83511"/>
          <a:stretch/>
        </p:blipFill>
        <p:spPr bwMode="auto">
          <a:xfrm>
            <a:off x="10614236" y="-3893"/>
            <a:ext cx="1577763" cy="13191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Picture 23"/>
          <p:cNvPicPr/>
          <p:nvPr/>
        </p:nvPicPr>
        <p:blipFill rotWithShape="1">
          <a:blip r:embed="rId3"/>
          <a:srcRect l="64586" t="10214" r="33540" b="83511"/>
          <a:stretch/>
        </p:blipFill>
        <p:spPr bwMode="auto">
          <a:xfrm>
            <a:off x="0" y="1"/>
            <a:ext cx="1577763" cy="13152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5943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5" grpId="0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152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75631" y="334521"/>
            <a:ext cx="11470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What do I propose?</a:t>
            </a:r>
          </a:p>
          <a:p>
            <a:pPr algn="ctr"/>
            <a:endParaRPr lang="en-GB" sz="36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75631" y="1344015"/>
            <a:ext cx="74357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A </a:t>
            </a:r>
            <a:r>
              <a:rPr lang="en-GB" sz="4400" dirty="0" smtClean="0"/>
              <a:t>SWS MODULE </a:t>
            </a:r>
            <a:r>
              <a:rPr lang="en-GB" sz="2000" dirty="0" smtClean="0"/>
              <a:t>performing </a:t>
            </a:r>
            <a:r>
              <a:rPr lang="en-GB" sz="4400" dirty="0" smtClean="0"/>
              <a:t>ELEMENT-WISE IMPUTATIONS </a:t>
            </a:r>
            <a:r>
              <a:rPr lang="en-GB" sz="2000" dirty="0" smtClean="0"/>
              <a:t>UPFRONT</a:t>
            </a:r>
            <a:r>
              <a:rPr lang="en-GB" dirty="0" smtClean="0"/>
              <a:t> the calculations.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199424" y="5393538"/>
            <a:ext cx="4086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SDG 6.4.1 (Water use efficiency) </a:t>
            </a:r>
          </a:p>
        </p:txBody>
      </p:sp>
      <p:pic>
        <p:nvPicPr>
          <p:cNvPr id="8196" name="Picture 4" descr="http://www.fao.org/typo3temp/pics/f8c7c3465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515" y="5393538"/>
            <a:ext cx="108585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8199424" y="5936463"/>
            <a:ext cx="3272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SDG 6.4.2 (Water stress) </a:t>
            </a:r>
          </a:p>
        </p:txBody>
      </p:sp>
      <p:pic>
        <p:nvPicPr>
          <p:cNvPr id="8198" name="Picture 6" descr="Image result for completenes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4" t="34055" r="284" b="33622"/>
          <a:stretch/>
        </p:blipFill>
        <p:spPr bwMode="auto">
          <a:xfrm>
            <a:off x="4435590" y="3588050"/>
            <a:ext cx="3852944" cy="70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/>
          <p:cNvPicPr/>
          <p:nvPr/>
        </p:nvPicPr>
        <p:blipFill rotWithShape="1">
          <a:blip r:embed="rId4"/>
          <a:srcRect l="64586" t="10214" r="33540" b="83511"/>
          <a:stretch/>
        </p:blipFill>
        <p:spPr bwMode="auto">
          <a:xfrm>
            <a:off x="10614236" y="-3893"/>
            <a:ext cx="1577763" cy="13191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/>
          <p:nvPr/>
        </p:nvPicPr>
        <p:blipFill rotWithShape="1">
          <a:blip r:embed="rId4"/>
          <a:srcRect l="64586" t="10214" r="33540" b="83511"/>
          <a:stretch/>
        </p:blipFill>
        <p:spPr bwMode="auto">
          <a:xfrm>
            <a:off x="0" y="-3894"/>
            <a:ext cx="1577763" cy="13191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8202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152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12164" y="53135"/>
            <a:ext cx="10052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How much of Aquastat IS has already been migrated into SWS?</a:t>
            </a:r>
          </a:p>
        </p:txBody>
      </p:sp>
      <p:pic>
        <p:nvPicPr>
          <p:cNvPr id="42" name="Picture 41"/>
          <p:cNvPicPr/>
          <p:nvPr/>
        </p:nvPicPr>
        <p:blipFill rotWithShape="1">
          <a:blip r:embed="rId2"/>
          <a:srcRect l="49651" t="7819" r="24272" b="10473"/>
          <a:stretch/>
        </p:blipFill>
        <p:spPr bwMode="auto">
          <a:xfrm>
            <a:off x="29732" y="1403801"/>
            <a:ext cx="3072124" cy="53390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47" name="Straight Connector 46"/>
          <p:cNvCxnSpPr/>
          <p:nvPr/>
        </p:nvCxnSpPr>
        <p:spPr>
          <a:xfrm>
            <a:off x="4501912" y="1979068"/>
            <a:ext cx="7778" cy="274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509690" y="2253388"/>
            <a:ext cx="5594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477743" y="1578958"/>
            <a:ext cx="2005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Datasets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4501912" y="2379178"/>
            <a:ext cx="7778" cy="274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509690" y="2653498"/>
            <a:ext cx="5594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691402" y="1979068"/>
            <a:ext cx="2005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“aquastat”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995165" y="2445701"/>
            <a:ext cx="2288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“aquastat_cloned”</a:t>
            </a:r>
          </a:p>
        </p:txBody>
      </p:sp>
      <p:cxnSp>
        <p:nvCxnSpPr>
          <p:cNvPr id="90" name="Straight Connector 89"/>
          <p:cNvCxnSpPr/>
          <p:nvPr/>
        </p:nvCxnSpPr>
        <p:spPr>
          <a:xfrm>
            <a:off x="6225417" y="2879849"/>
            <a:ext cx="7778" cy="274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6233195" y="3154169"/>
            <a:ext cx="5594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6225417" y="3279959"/>
            <a:ext cx="7778" cy="274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233195" y="3554279"/>
            <a:ext cx="5594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531504" y="2927818"/>
            <a:ext cx="2005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FF0000"/>
                </a:solidFill>
              </a:rPr>
              <a:t>60 countries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531504" y="3318992"/>
            <a:ext cx="2005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FF0000"/>
                </a:solidFill>
              </a:rPr>
              <a:t>250 elements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114013" y="4262747"/>
            <a:ext cx="8077987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675973" y="4878516"/>
            <a:ext cx="7778" cy="274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4683751" y="5152836"/>
            <a:ext cx="5594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676489" y="4458674"/>
            <a:ext cx="2574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Auxiliary Datatables</a:t>
            </a:r>
          </a:p>
        </p:txBody>
      </p:sp>
      <p:cxnSp>
        <p:nvCxnSpPr>
          <p:cNvPr id="105" name="Straight Connector 104"/>
          <p:cNvCxnSpPr/>
          <p:nvPr/>
        </p:nvCxnSpPr>
        <p:spPr>
          <a:xfrm>
            <a:off x="4675973" y="5278626"/>
            <a:ext cx="7778" cy="274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4683751" y="5552946"/>
            <a:ext cx="5594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865462" y="4878516"/>
            <a:ext cx="2798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“aquastat_sources”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084271" y="5348709"/>
            <a:ext cx="2900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“Global Dam Reservoir”</a:t>
            </a:r>
          </a:p>
        </p:txBody>
      </p:sp>
      <p:cxnSp>
        <p:nvCxnSpPr>
          <p:cNvPr id="109" name="Straight Connector 108"/>
          <p:cNvCxnSpPr/>
          <p:nvPr/>
        </p:nvCxnSpPr>
        <p:spPr>
          <a:xfrm>
            <a:off x="4683751" y="5711596"/>
            <a:ext cx="7778" cy="274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4691529" y="5985916"/>
            <a:ext cx="5594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683751" y="6111706"/>
            <a:ext cx="7778" cy="274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4691529" y="6386026"/>
            <a:ext cx="5594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084271" y="5815876"/>
            <a:ext cx="521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“Global Map of Irrigated Area (Sub-national)”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084271" y="6190238"/>
            <a:ext cx="3660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“Global Map of Irrigated Area”</a:t>
            </a:r>
          </a:p>
        </p:txBody>
      </p:sp>
      <p:pic>
        <p:nvPicPr>
          <p:cNvPr id="118" name="Picture 117"/>
          <p:cNvPicPr/>
          <p:nvPr/>
        </p:nvPicPr>
        <p:blipFill rotWithShape="1">
          <a:blip r:embed="rId3"/>
          <a:srcRect l="64586" t="10214" r="33540" b="83511"/>
          <a:stretch/>
        </p:blipFill>
        <p:spPr bwMode="auto">
          <a:xfrm>
            <a:off x="10614236" y="-3893"/>
            <a:ext cx="1577763" cy="13191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3" name="Picture 32"/>
          <p:cNvPicPr/>
          <p:nvPr/>
        </p:nvPicPr>
        <p:blipFill rotWithShape="1">
          <a:blip r:embed="rId3"/>
          <a:srcRect l="64586" t="10214" r="33540" b="83511"/>
          <a:stretch/>
        </p:blipFill>
        <p:spPr bwMode="auto">
          <a:xfrm>
            <a:off x="0" y="1"/>
            <a:ext cx="1577763" cy="13152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8524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152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2612548" y="8027458"/>
            <a:ext cx="166254" cy="422908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63552" y="39455"/>
            <a:ext cx="11470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faoswsAquastatImputation </a:t>
            </a:r>
          </a:p>
          <a:p>
            <a:pPr algn="ctr"/>
            <a:r>
              <a:rPr lang="en-GB" sz="3600" b="1" dirty="0" smtClean="0"/>
              <a:t>module workflow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2419423" y="1322515"/>
            <a:ext cx="2474423" cy="5398395"/>
            <a:chOff x="2419423" y="1322515"/>
            <a:chExt cx="2474423" cy="5398395"/>
          </a:xfrm>
        </p:grpSpPr>
        <p:sp>
          <p:nvSpPr>
            <p:cNvPr id="54" name="TextBox 53"/>
            <p:cNvSpPr txBox="1"/>
            <p:nvPr/>
          </p:nvSpPr>
          <p:spPr>
            <a:xfrm>
              <a:off x="2436047" y="3768564"/>
              <a:ext cx="23746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TS with zero variance and at least one missing value</a:t>
              </a:r>
              <a:endParaRPr lang="en-US" sz="2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419423" y="5705247"/>
              <a:ext cx="246611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TS with non-zero variance and at least one missing value</a:t>
              </a:r>
              <a:endParaRPr lang="en-US" sz="2000" dirty="0"/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2427735" y="1322515"/>
              <a:ext cx="2466111" cy="5348517"/>
              <a:chOff x="2427735" y="1322515"/>
              <a:chExt cx="2466111" cy="5348517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2427738" y="1889760"/>
                <a:ext cx="180109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 smtClean="0"/>
                  <a:t>TS with all missing values</a:t>
                </a:r>
              </a:p>
              <a:p>
                <a:endParaRPr lang="en-US" sz="2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427736" y="2703817"/>
                <a:ext cx="149351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 smtClean="0"/>
                  <a:t>TS with ONLT only observation</a:t>
                </a:r>
              </a:p>
              <a:p>
                <a:endParaRPr lang="en-US" sz="20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427736" y="4841313"/>
                <a:ext cx="246611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 smtClean="0"/>
                  <a:t>TS with zero variance and no missing values</a:t>
                </a:r>
                <a:endParaRPr lang="en-US" sz="2000" dirty="0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2427736" y="1889760"/>
                <a:ext cx="1801092" cy="707886"/>
              </a:xfrm>
              <a:prstGeom prst="rect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427736" y="2809702"/>
                <a:ext cx="1801092" cy="838523"/>
              </a:xfrm>
              <a:prstGeom prst="rect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2427736" y="3825507"/>
                <a:ext cx="2293894" cy="909636"/>
              </a:xfrm>
              <a:prstGeom prst="rect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2427735" y="4921135"/>
                <a:ext cx="2374669" cy="556952"/>
              </a:xfrm>
              <a:prstGeom prst="rect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427736" y="5761396"/>
                <a:ext cx="2293894" cy="909636"/>
              </a:xfrm>
              <a:prstGeom prst="rect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638594" y="1322515"/>
                <a:ext cx="13793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1" dirty="0" smtClean="0"/>
                  <a:t>MECE</a:t>
                </a:r>
              </a:p>
            </p:txBody>
          </p:sp>
        </p:grpSp>
      </p:grpSp>
      <p:grpSp>
        <p:nvGrpSpPr>
          <p:cNvPr id="107" name="Group 106"/>
          <p:cNvGrpSpPr/>
          <p:nvPr/>
        </p:nvGrpSpPr>
        <p:grpSpPr>
          <a:xfrm>
            <a:off x="4322618" y="1286978"/>
            <a:ext cx="5207648" cy="5186437"/>
            <a:chOff x="4322618" y="1286978"/>
            <a:chExt cx="5207648" cy="5186437"/>
          </a:xfrm>
        </p:grpSpPr>
        <p:sp>
          <p:nvSpPr>
            <p:cNvPr id="71" name="Rectangle 70"/>
            <p:cNvSpPr/>
            <p:nvPr/>
          </p:nvSpPr>
          <p:spPr>
            <a:xfrm>
              <a:off x="6354111" y="6061017"/>
              <a:ext cx="2257873" cy="382863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4322618" y="1286978"/>
              <a:ext cx="5207648" cy="5186437"/>
              <a:chOff x="4322618" y="1286978"/>
              <a:chExt cx="5207648" cy="5186437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6445553" y="2940339"/>
                <a:ext cx="149351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 smtClean="0"/>
                  <a:t>LOCF/B</a:t>
                </a:r>
              </a:p>
              <a:p>
                <a:endParaRPr lang="en-US" sz="2000" dirty="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4322618" y="1286978"/>
                <a:ext cx="5207648" cy="5186437"/>
                <a:chOff x="4322618" y="1286978"/>
                <a:chExt cx="5207648" cy="5186437"/>
              </a:xfrm>
            </p:grpSpPr>
            <p:sp>
              <p:nvSpPr>
                <p:cNvPr id="57" name="TextBox 56"/>
                <p:cNvSpPr txBox="1"/>
                <p:nvPr/>
              </p:nvSpPr>
              <p:spPr>
                <a:xfrm>
                  <a:off x="6445553" y="2001313"/>
                  <a:ext cx="180109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dirty="0" smtClean="0"/>
                    <a:t>No imputation</a:t>
                  </a:r>
                </a:p>
                <a:p>
                  <a:endParaRPr lang="en-US" sz="2000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6445553" y="3995203"/>
                  <a:ext cx="237466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dirty="0" smtClean="0"/>
                    <a:t>LOCF/B</a:t>
                  </a:r>
                  <a:endParaRPr lang="en-US" sz="2000" dirty="0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6399832" y="5009315"/>
                  <a:ext cx="246611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dirty="0" smtClean="0"/>
                    <a:t>No imputation</a:t>
                  </a:r>
                  <a:endParaRPr lang="en-US" sz="2000" dirty="0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6354112" y="6073305"/>
                  <a:ext cx="225787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dirty="0" smtClean="0"/>
                    <a:t>Linear interpolation</a:t>
                  </a:r>
                  <a:endParaRPr lang="en-US" sz="2000" dirty="0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6365611" y="2940338"/>
                  <a:ext cx="1801092" cy="38286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6365611" y="2020455"/>
                  <a:ext cx="1801092" cy="38286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6341091" y="3994347"/>
                  <a:ext cx="1801092" cy="38286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6354112" y="5028802"/>
                  <a:ext cx="1801092" cy="38286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5983352" y="1286978"/>
                  <a:ext cx="354691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dirty="0" smtClean="0"/>
                    <a:t>Imputation method</a:t>
                  </a:r>
                </a:p>
              </p:txBody>
            </p:sp>
            <p:cxnSp>
              <p:nvCxnSpPr>
                <p:cNvPr id="76" name="Straight Arrow Connector 75"/>
                <p:cNvCxnSpPr/>
                <p:nvPr/>
              </p:nvCxnSpPr>
              <p:spPr>
                <a:xfrm>
                  <a:off x="4322618" y="2243703"/>
                  <a:ext cx="192855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/>
                <p:nvPr/>
              </p:nvCxnSpPr>
              <p:spPr>
                <a:xfrm>
                  <a:off x="4802404" y="6252448"/>
                  <a:ext cx="146304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/>
                <p:cNvCxnSpPr/>
                <p:nvPr/>
              </p:nvCxnSpPr>
              <p:spPr>
                <a:xfrm>
                  <a:off x="4322618" y="3131769"/>
                  <a:ext cx="192855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/>
                <p:cNvCxnSpPr/>
                <p:nvPr/>
              </p:nvCxnSpPr>
              <p:spPr>
                <a:xfrm>
                  <a:off x="4802404" y="4251542"/>
                  <a:ext cx="146304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/>
                <p:cNvCxnSpPr/>
                <p:nvPr/>
              </p:nvCxnSpPr>
              <p:spPr>
                <a:xfrm>
                  <a:off x="4860594" y="5199254"/>
                  <a:ext cx="13716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09" name="Group 108"/>
          <p:cNvGrpSpPr/>
          <p:nvPr/>
        </p:nvGrpSpPr>
        <p:grpSpPr>
          <a:xfrm>
            <a:off x="8712708" y="1936330"/>
            <a:ext cx="3130434" cy="5146119"/>
            <a:chOff x="8712708" y="1936330"/>
            <a:chExt cx="3130434" cy="5146119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8712708" y="1936330"/>
              <a:ext cx="16625" cy="44805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86" name="Right Arrow 85"/>
            <p:cNvSpPr/>
            <p:nvPr/>
          </p:nvSpPr>
          <p:spPr>
            <a:xfrm>
              <a:off x="8721993" y="3823773"/>
              <a:ext cx="433376" cy="355736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865942" y="2786450"/>
              <a:ext cx="13286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/>
                <a:t>Imputed dataset</a:t>
              </a:r>
            </a:p>
            <a:p>
              <a:endParaRPr lang="en-US" sz="2000" dirty="0"/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 rotWithShape="1">
            <a:blip r:embed="rId2"/>
            <a:srcRect l="13072" r="12826"/>
            <a:stretch/>
          </p:blipFill>
          <p:spPr>
            <a:xfrm>
              <a:off x="9174064" y="3427840"/>
              <a:ext cx="839587" cy="1133014"/>
            </a:xfrm>
            <a:prstGeom prst="rect">
              <a:avLst/>
            </a:prstGeom>
          </p:spPr>
        </p:pic>
        <p:sp>
          <p:nvSpPr>
            <p:cNvPr id="89" name="Right Arrow 88"/>
            <p:cNvSpPr/>
            <p:nvPr/>
          </p:nvSpPr>
          <p:spPr>
            <a:xfrm>
              <a:off x="10059509" y="3890178"/>
              <a:ext cx="433376" cy="202471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0500779" y="3557765"/>
              <a:ext cx="130232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400" dirty="0" smtClean="0"/>
                <a:t>SWS</a:t>
              </a:r>
            </a:p>
            <a:p>
              <a:endParaRPr lang="en-US" sz="2000" dirty="0"/>
            </a:p>
          </p:txBody>
        </p:sp>
        <p:sp>
          <p:nvSpPr>
            <p:cNvPr id="91" name="Right Arrow 90"/>
            <p:cNvSpPr/>
            <p:nvPr/>
          </p:nvSpPr>
          <p:spPr>
            <a:xfrm rot="16200000">
              <a:off x="10460459" y="4779168"/>
              <a:ext cx="1006388" cy="202471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ight Arrow 91"/>
            <p:cNvSpPr/>
            <p:nvPr/>
          </p:nvSpPr>
          <p:spPr>
            <a:xfrm rot="5400000">
              <a:off x="10923332" y="4792682"/>
              <a:ext cx="1006388" cy="202471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0514494" y="5451233"/>
              <a:ext cx="1328648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/>
                <a:t>Feedback/</a:t>
              </a:r>
            </a:p>
            <a:p>
              <a:pPr algn="ctr"/>
              <a:r>
                <a:rPr lang="en-GB" sz="2000" dirty="0" smtClean="0"/>
                <a:t>Approval from </a:t>
              </a:r>
            </a:p>
            <a:p>
              <a:pPr algn="ctr"/>
              <a:r>
                <a:rPr lang="en-GB" sz="2000" dirty="0" smtClean="0"/>
                <a:t>AQUASTAT</a:t>
              </a:r>
            </a:p>
            <a:p>
              <a:endParaRPr lang="en-US" sz="2000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63552" y="1826875"/>
            <a:ext cx="1594800" cy="4704469"/>
            <a:chOff x="163552" y="1826875"/>
            <a:chExt cx="1594800" cy="4704469"/>
          </a:xfrm>
        </p:grpSpPr>
        <p:pic>
          <p:nvPicPr>
            <p:cNvPr id="94" name="Picture 93"/>
            <p:cNvPicPr>
              <a:picLocks noChangeAspect="1"/>
            </p:cNvPicPr>
            <p:nvPr/>
          </p:nvPicPr>
          <p:blipFill rotWithShape="1">
            <a:blip r:embed="rId2"/>
            <a:srcRect l="13072" r="12826"/>
            <a:stretch/>
          </p:blipFill>
          <p:spPr>
            <a:xfrm>
              <a:off x="475728" y="2422626"/>
              <a:ext cx="839587" cy="1133014"/>
            </a:xfrm>
            <a:prstGeom prst="rect">
              <a:avLst/>
            </a:prstGeom>
          </p:spPr>
        </p:pic>
        <p:sp>
          <p:nvSpPr>
            <p:cNvPr id="95" name="TextBox 94"/>
            <p:cNvSpPr txBox="1"/>
            <p:nvPr/>
          </p:nvSpPr>
          <p:spPr>
            <a:xfrm>
              <a:off x="262761" y="1826875"/>
              <a:ext cx="13286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/>
                <a:t>Raw input data</a:t>
              </a:r>
              <a:endParaRPr lang="en-US" sz="20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63552" y="3927097"/>
              <a:ext cx="1594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/>
                <a:t>TS expansion</a:t>
              </a:r>
            </a:p>
            <a:p>
              <a:pPr algn="ctr"/>
              <a:endParaRPr lang="en-US" sz="2000" dirty="0"/>
            </a:p>
          </p:txBody>
        </p:sp>
        <p:sp>
          <p:nvSpPr>
            <p:cNvPr id="97" name="Right Arrow 96"/>
            <p:cNvSpPr/>
            <p:nvPr/>
          </p:nvSpPr>
          <p:spPr>
            <a:xfrm rot="5400000">
              <a:off x="555195" y="4560971"/>
              <a:ext cx="639118" cy="81210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8" name="Picture 97"/>
            <p:cNvPicPr>
              <a:picLocks noChangeAspect="1"/>
            </p:cNvPicPr>
            <p:nvPr/>
          </p:nvPicPr>
          <p:blipFill rotWithShape="1">
            <a:blip r:embed="rId2"/>
            <a:srcRect l="13072" r="12826"/>
            <a:stretch/>
          </p:blipFill>
          <p:spPr>
            <a:xfrm>
              <a:off x="249995" y="4954724"/>
              <a:ext cx="1168308" cy="1576620"/>
            </a:xfrm>
            <a:prstGeom prst="rect">
              <a:avLst/>
            </a:prstGeom>
          </p:spPr>
        </p:pic>
        <p:sp>
          <p:nvSpPr>
            <p:cNvPr id="101" name="Rectangle 100"/>
            <p:cNvSpPr/>
            <p:nvPr/>
          </p:nvSpPr>
          <p:spPr>
            <a:xfrm>
              <a:off x="851895" y="3557765"/>
              <a:ext cx="45719" cy="443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0" name="Picture 109"/>
          <p:cNvPicPr/>
          <p:nvPr/>
        </p:nvPicPr>
        <p:blipFill rotWithShape="1">
          <a:blip r:embed="rId3"/>
          <a:srcRect l="64586" t="10214" r="33540" b="83511"/>
          <a:stretch/>
        </p:blipFill>
        <p:spPr bwMode="auto">
          <a:xfrm>
            <a:off x="10614236" y="-3893"/>
            <a:ext cx="1577763" cy="13191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6" name="Picture 65"/>
          <p:cNvPicPr/>
          <p:nvPr/>
        </p:nvPicPr>
        <p:blipFill rotWithShape="1">
          <a:blip r:embed="rId3"/>
          <a:srcRect l="64586" t="10214" r="33540" b="83511"/>
          <a:stretch/>
        </p:blipFill>
        <p:spPr bwMode="auto">
          <a:xfrm>
            <a:off x="0" y="1"/>
            <a:ext cx="1577763" cy="13152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3656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648</Words>
  <Application>Microsoft Office PowerPoint</Application>
  <PresentationFormat>Widescreen</PresentationFormat>
  <Paragraphs>153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FAO of the UN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Lisboa, Francy (ESS)</dc:creator>
  <cp:lastModifiedBy>Lisboa, Francy (ESS)</cp:lastModifiedBy>
  <cp:revision>59</cp:revision>
  <dcterms:created xsi:type="dcterms:W3CDTF">2018-09-06T06:23:33Z</dcterms:created>
  <dcterms:modified xsi:type="dcterms:W3CDTF">2018-09-07T10:34:59Z</dcterms:modified>
</cp:coreProperties>
</file>