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4" r:id="rId2"/>
    <p:sldId id="276" r:id="rId3"/>
    <p:sldId id="428" r:id="rId4"/>
    <p:sldId id="427" r:id="rId5"/>
    <p:sldId id="340" r:id="rId6"/>
    <p:sldId id="429" r:id="rId7"/>
    <p:sldId id="423" r:id="rId8"/>
    <p:sldId id="424" r:id="rId9"/>
    <p:sldId id="425" r:id="rId10"/>
    <p:sldId id="430" r:id="rId11"/>
    <p:sldId id="431" r:id="rId12"/>
    <p:sldId id="432" r:id="rId13"/>
    <p:sldId id="433" r:id="rId14"/>
  </p:sldIdLst>
  <p:sldSz cx="9144000" cy="6858000" type="screen4x3"/>
  <p:notesSz cx="6794500" cy="99314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7" autoAdjust="0"/>
  </p:normalViewPr>
  <p:slideViewPr>
    <p:cSldViewPr snapToGrid="0" snapToObjects="1">
      <p:cViewPr>
        <p:scale>
          <a:sx n="100" d="100"/>
          <a:sy n="100" d="100"/>
        </p:scale>
        <p:origin x="588" y="2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EAE41-63CC-1B4B-9EFC-F38E2D88C849}" type="datetimeFigureOut">
              <a:rPr lang="it-IT" smtClean="0"/>
              <a:t>20/04/2017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9744-280F-964D-8789-90C50409C4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41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3686-DBD9-C94E-9DF4-BAAFE88DAE41}" type="datetimeFigureOut">
              <a:rPr lang="it-IT" smtClean="0"/>
              <a:t>20/04/2017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14EF6-ADB5-E149-9F1E-E4B0B77BA3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0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696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01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20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06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88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69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4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7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97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4EF6-ADB5-E149-9F1E-E4B0B77BA3A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21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AC60-1C4C-7646-A629-5FA84DBDB47F}" type="datetime1">
              <a:rPr lang="it-IT" smtClean="0"/>
              <a:t>20/04/2017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4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3DCC-E67C-F94A-8FA7-637DAF73BBCE}" type="datetime1">
              <a:rPr lang="it-IT" smtClean="0"/>
              <a:t>20/04/2017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9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E54A-A6BE-1047-8101-4251E5ECF412}" type="datetime1">
              <a:rPr lang="it-IT" smtClean="0"/>
              <a:t>20/04/2017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7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2E2F-E7EB-D246-84A1-774AEB3B5353}" type="datetime1">
              <a:rPr lang="it-IT" smtClean="0"/>
              <a:t>20/04/2017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9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C766-4366-2E4A-9912-6EA2D90EBF46}" type="datetime1">
              <a:rPr lang="it-IT" smtClean="0"/>
              <a:t>20/04/2017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21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C2A3-7C36-A54C-B47E-DECC8EE85F42}" type="datetime1">
              <a:rPr lang="it-IT" smtClean="0"/>
              <a:t>20/04/2017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8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E0A5-2D60-CE44-8CD4-7767A9FF9852}" type="datetime1">
              <a:rPr lang="it-IT" smtClean="0"/>
              <a:t>20/04/2017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9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F19A-3A09-4641-9B3F-44C8827970BF}" type="datetime1">
              <a:rPr lang="it-IT" smtClean="0"/>
              <a:t>20/04/2017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9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7CF4-1AC7-C148-BC60-870AB2F01850}" type="datetime1">
              <a:rPr lang="it-IT" smtClean="0"/>
              <a:t>20/04/2017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4263-FEA1-EF4E-9E53-99F75F58AA42}" type="datetime1">
              <a:rPr lang="it-IT" smtClean="0"/>
              <a:t>20/04/2017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9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209-2492-744E-A38F-D9FA11A5DCA4}" type="datetime1">
              <a:rPr lang="it-IT" smtClean="0"/>
              <a:t>20/04/2017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8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AAC2-CB8E-F546-9F63-5DC792872636}" type="datetime1">
              <a:rPr lang="it-IT" smtClean="0"/>
              <a:t>20/04/2017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3A60-814B-AC4E-9B27-84CCAE2DBC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1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319563" y="2658111"/>
            <a:ext cx="7559970" cy="310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it-IT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  </a:t>
            </a:r>
            <a:endParaRPr lang="en-GB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0" indent="0" algn="ctr">
              <a:buFont typeface="Arial"/>
              <a:buNone/>
            </a:pP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0" y="1826219"/>
            <a:ext cx="9159735" cy="5504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Food Module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3847" y="6340601"/>
            <a:ext cx="1733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Bruno Caetano </a:t>
            </a:r>
            <a:r>
              <a:rPr lang="en-US" sz="1050" dirty="0" err="1" smtClean="0">
                <a:solidFill>
                  <a:schemeClr val="accent1">
                    <a:lumMod val="75000"/>
                  </a:schemeClr>
                </a:solidFill>
              </a:rPr>
              <a:t>Vidigal</a:t>
            </a: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, ESS)</a:t>
            </a:r>
            <a:endParaRPr lang="en-GB" sz="105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32" y="3907901"/>
            <a:ext cx="5334000" cy="20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10</a:t>
            </a:fld>
            <a:endParaRPr lang="it-IT" dirty="0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5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Scenario 5 </a:t>
            </a:r>
            <a:r>
              <a:rPr lang="it-IT" sz="3500" b="1" i="1" dirty="0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1 </a:t>
            </a:r>
            <a:r>
              <a:rPr lang="it-IT" sz="3500" b="1" dirty="0">
                <a:solidFill>
                  <a:schemeClr val="accent1">
                    <a:lumMod val="75000"/>
                  </a:schemeClr>
                </a:solidFill>
              </a:rPr>
              <a:t>– increase kcal/person/day</a:t>
            </a:r>
            <a:endParaRPr lang="it-IT" sz="3500" b="1" dirty="0">
              <a:solidFill>
                <a:srgbClr val="FFFFFF"/>
              </a:solidFill>
            </a:endParaRPr>
          </a:p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t-IT" sz="35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769" y="2244486"/>
            <a:ext cx="2446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10% most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Oman: updating of elasticity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Fiji: Household Final </a:t>
            </a:r>
            <a:r>
              <a:rPr lang="en-US" dirty="0" err="1" smtClean="0"/>
              <a:t>Consump</a:t>
            </a:r>
            <a:r>
              <a:rPr lang="en-US" dirty="0" smtClean="0"/>
              <a:t> Expenditure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32"/>
            <a:ext cx="6890680" cy="49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11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>
                <a:solidFill>
                  <a:schemeClr val="accent1">
                    <a:lumMod val="75000"/>
                  </a:schemeClr>
                </a:solidFill>
              </a:rPr>
              <a:t>Scenario 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it-IT" sz="3500" b="1" i="1" dirty="0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1 </a:t>
            </a:r>
            <a:r>
              <a:rPr lang="it-IT" sz="35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decrease kcal/person/day</a:t>
            </a:r>
            <a:endParaRPr lang="it-IT" sz="35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9179" y="2032309"/>
            <a:ext cx="2446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Countries that had a decrease on Total kcal/person/day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Household Final </a:t>
            </a:r>
            <a:r>
              <a:rPr lang="en-US" dirty="0" err="1" smtClean="0"/>
              <a:t>Consump</a:t>
            </a:r>
            <a:r>
              <a:rPr lang="en-US" dirty="0" smtClean="0"/>
              <a:t>. Expenditure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10"/>
            <a:ext cx="6805610" cy="49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12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it-IT" sz="35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099" y="1212688"/>
            <a:ext cx="88495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 Trade + Production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Fixed an underestimated problem of food availability 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applying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 Supply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commodities classified as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Food Residual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Germany, Poland … (double counting issue)</a:t>
            </a: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Household Final Consumption Expenditure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Slightly different comparing to the results using GDP to commodities classified as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Food Estimate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to Liberia and Haiti (decrease in the amount of calories estimated)</a:t>
            </a: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Elasticity matrix filled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Oman had missing values for elasticity.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99" y="1155652"/>
            <a:ext cx="3299936" cy="21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13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Next Steps...</a:t>
            </a:r>
            <a:endParaRPr lang="it-IT" sz="35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872" y="1133186"/>
            <a:ext cx="6423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82" y="1360813"/>
            <a:ext cx="3810000" cy="2062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579586"/>
            <a:ext cx="7724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 counting issue (Standardization process?);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benchmark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estimates (Old FAOSTAT data);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Better understanding of the Elasticity matrix.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483398" y="1394225"/>
            <a:ext cx="569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 smtClean="0">
                <a:solidFill>
                  <a:srgbClr val="376092"/>
                </a:solidFill>
              </a:rPr>
              <a:t>what?</a:t>
            </a:r>
            <a:endParaRPr lang="en-GB" sz="3500" b="1" dirty="0" smtClean="0"/>
          </a:p>
          <a:p>
            <a:pPr marL="342900" indent="-342900">
              <a:buFontTx/>
              <a:buChar char="-"/>
            </a:pPr>
            <a:r>
              <a:rPr lang="en-GB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Food Availability up to the retail level </a:t>
            </a:r>
          </a:p>
          <a:p>
            <a:pPr marL="342900" indent="-342900">
              <a:buFontTx/>
              <a:buChar char="-"/>
            </a:pPr>
            <a:r>
              <a:rPr lang="en-GB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country/commodity (</a:t>
            </a:r>
            <a:r>
              <a:rPr lang="en-GB" sz="2300" dirty="0" err="1" smtClean="0">
                <a:solidFill>
                  <a:srgbClr val="FF0000"/>
                </a:solidFill>
              </a:rPr>
              <a:t>cpc</a:t>
            </a:r>
            <a:r>
              <a:rPr lang="en-GB" sz="2300" dirty="0" smtClean="0">
                <a:solidFill>
                  <a:srgbClr val="FF0000"/>
                </a:solidFill>
              </a:rPr>
              <a:t> level</a:t>
            </a:r>
            <a:r>
              <a:rPr lang="en-GB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ngel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curve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commodities: Food Estimate or Food Residual</a:t>
            </a:r>
            <a:endParaRPr lang="en-GB" sz="2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2</a:t>
            </a:fld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Food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500" b="1" dirty="0" err="1" smtClean="0">
                <a:solidFill>
                  <a:schemeClr val="accent1">
                    <a:lumMod val="75000"/>
                  </a:schemeClr>
                </a:solidFill>
              </a:rPr>
              <a:t>Module</a:t>
            </a:r>
            <a:endParaRPr lang="it-IT" sz="35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3" y="1646042"/>
            <a:ext cx="3238500" cy="2148840"/>
          </a:xfrm>
          <a:prstGeom prst="rect">
            <a:avLst/>
          </a:prstGeom>
        </p:spPr>
      </p:pic>
      <p:sp>
        <p:nvSpPr>
          <p:cNvPr id="11" name="CasellaDiTesto 2"/>
          <p:cNvSpPr txBox="1"/>
          <p:nvPr/>
        </p:nvSpPr>
        <p:spPr>
          <a:xfrm>
            <a:off x="207637" y="4275878"/>
            <a:ext cx="569393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 smtClean="0">
                <a:solidFill>
                  <a:srgbClr val="376092"/>
                </a:solidFill>
              </a:rPr>
              <a:t>how?</a:t>
            </a:r>
            <a:endParaRPr lang="en-GB" sz="3500" b="1" dirty="0" smtClean="0"/>
          </a:p>
          <a:p>
            <a:pPr marL="342900" indent="-342900">
              <a:buFontTx/>
              <a:buChar char="-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Estimate: benchmark quantities, elasticity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gdp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(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engel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law)</a:t>
            </a:r>
            <a:endParaRPr lang="en-GB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(processed products): net trade or net supply (net trade + production)?</a:t>
            </a:r>
            <a:endParaRPr lang="en-GB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GB" sz="2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92" y="4748674"/>
            <a:ext cx="2340864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3</a:t>
            </a:fld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1714500" y="184415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GB" sz="1600" dirty="0"/>
          </a:p>
        </p:txBody>
      </p:sp>
      <p:sp>
        <p:nvSpPr>
          <p:cNvPr id="23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Scenarios</a:t>
            </a:r>
            <a:endParaRPr lang="it-IT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>
            <a:off x="5638651" y="4139970"/>
            <a:ext cx="3166162" cy="80471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Scenario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Net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GDP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Elasticity matrix filled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5638651" y="1593214"/>
            <a:ext cx="3166162" cy="80471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Scenario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Net Trade +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Elasticity matrix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5638651" y="2953856"/>
            <a:ext cx="3166162" cy="80471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Scenario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Net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HH Final </a:t>
            </a:r>
            <a:r>
              <a:rPr lang="en-US" sz="1600" dirty="0" err="1" smtClean="0">
                <a:solidFill>
                  <a:srgbClr val="FF0000"/>
                </a:solidFill>
              </a:rPr>
              <a:t>Consump</a:t>
            </a:r>
            <a:r>
              <a:rPr lang="en-US" sz="1600" dirty="0" smtClean="0">
                <a:solidFill>
                  <a:srgbClr val="FF0000"/>
                </a:solidFill>
              </a:rPr>
              <a:t>. Expenditure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Elasticity matrix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5638651" y="5392752"/>
            <a:ext cx="3166162" cy="80471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Scenario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Net Trade +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HH Final </a:t>
            </a:r>
            <a:r>
              <a:rPr lang="en-US" sz="1600" dirty="0" err="1" smtClean="0">
                <a:solidFill>
                  <a:srgbClr val="FF0000"/>
                </a:solidFill>
              </a:rPr>
              <a:t>Consump</a:t>
            </a:r>
            <a:r>
              <a:rPr lang="en-US" sz="1600" dirty="0" smtClean="0">
                <a:solidFill>
                  <a:srgbClr val="FF0000"/>
                </a:solidFill>
              </a:rPr>
              <a:t>. Expenditure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Elasticity matrix updated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>
            <a:off x="483658" y="3581303"/>
            <a:ext cx="3166162" cy="80471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Scenario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Net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Elasticity matrix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49820" y="1844159"/>
            <a:ext cx="1988831" cy="191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49820" y="3473813"/>
            <a:ext cx="1988831" cy="559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49820" y="4263236"/>
            <a:ext cx="1988831" cy="571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8" idx="1"/>
            <a:endCxn id="17" idx="2"/>
          </p:cNvCxnSpPr>
          <p:nvPr/>
        </p:nvCxnSpPr>
        <p:spPr>
          <a:xfrm rot="16200000" flipH="1">
            <a:off x="3148150" y="3304608"/>
            <a:ext cx="1409091" cy="35719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4</a:t>
            </a:fld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1714500" y="184415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GB" sz="1600" dirty="0"/>
          </a:p>
        </p:txBody>
      </p:sp>
      <p:sp>
        <p:nvSpPr>
          <p:cNvPr id="23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Scenarios: Global average</a:t>
            </a:r>
            <a:endParaRPr lang="it-IT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4" y="1262850"/>
            <a:ext cx="6521344" cy="52760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36208" y="1627634"/>
            <a:ext cx="326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173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414 commodities (at </a:t>
            </a:r>
            <a:r>
              <a:rPr lang="en-US" dirty="0" err="1" smtClean="0"/>
              <a:t>cpc</a:t>
            </a:r>
            <a:r>
              <a:rPr lang="en-US" dirty="0" smtClean="0"/>
              <a:t> level)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5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>
                <a:solidFill>
                  <a:schemeClr val="accent1">
                    <a:lumMod val="75000"/>
                  </a:schemeClr>
                </a:solidFill>
              </a:rPr>
              <a:t>Scenarios: Global average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9" y="1294948"/>
            <a:ext cx="3412331" cy="2760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26" y="1294948"/>
            <a:ext cx="3412331" cy="2760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69" y="4097270"/>
            <a:ext cx="3412331" cy="27607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26" y="4055678"/>
            <a:ext cx="3412331" cy="27607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1842" y="1614199"/>
            <a:ext cx="88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+14.1%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40414" y="1614199"/>
            <a:ext cx="88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-0.01%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1842" y="4542589"/>
            <a:ext cx="88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+0.04%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04075" y="4559595"/>
            <a:ext cx="88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+14.3%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6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Total Production</a:t>
            </a:r>
            <a:endParaRPr lang="it-IT" sz="35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2" y="1155652"/>
            <a:ext cx="6673003" cy="53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7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Scenario 2 </a:t>
            </a:r>
            <a:r>
              <a:rPr lang="it-IT" sz="3500" b="1" i="1" dirty="0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r>
              <a:rPr lang="it-IT" sz="3500" b="1" dirty="0">
                <a:solidFill>
                  <a:schemeClr val="accent1">
                    <a:lumMod val="75000"/>
                  </a:schemeClr>
                </a:solidFill>
              </a:rPr>
              <a:t>: deciles – 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increase kcal/person/day</a:t>
            </a:r>
            <a:endParaRPr lang="it-IT" sz="3200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4156" y="2231318"/>
            <a:ext cx="349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Max: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of countries </a:t>
            </a:r>
            <a:r>
              <a:rPr lang="en-US" dirty="0" smtClean="0"/>
              <a:t>with at most </a:t>
            </a:r>
            <a:r>
              <a:rPr lang="en-US" dirty="0" smtClean="0"/>
              <a:t>15% of increase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5" y="1274201"/>
            <a:ext cx="5273014" cy="53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8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Scenario 2 </a:t>
            </a:r>
            <a:r>
              <a:rPr lang="it-IT" sz="3500" b="1" i="1" dirty="0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1: time series</a:t>
            </a:r>
            <a:endParaRPr lang="it-IT" sz="35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83968" y="2338610"/>
            <a:ext cx="244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10% most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&gt; 35%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652"/>
            <a:ext cx="6975750" cy="50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67295" y="2486344"/>
            <a:ext cx="8101819" cy="436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55225"/>
            <a:ext cx="505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376092"/>
                </a:solidFill>
              </a:rPr>
              <a:t>          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A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424338" cy="424338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7054621" y="55225"/>
            <a:ext cx="2105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FAO </a:t>
            </a:r>
            <a:r>
              <a:rPr lang="it-IT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ESS - STATISTICS </a:t>
            </a:r>
            <a:r>
              <a:rPr lang="it-I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DIVISION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3A60-814B-AC4E-9B27-84CCAE2DBCC4}" type="slidenum">
              <a:rPr lang="it-IT" smtClean="0"/>
              <a:t>9</a:t>
            </a:fld>
            <a:endParaRPr lang="it-IT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0" y="468701"/>
            <a:ext cx="9159735" cy="5504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Scenario 5 </a:t>
            </a:r>
            <a:r>
              <a:rPr lang="it-IT" sz="3500" b="1" i="1" dirty="0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 1: </a:t>
            </a:r>
            <a:r>
              <a:rPr lang="it-IT" sz="3500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it-IT" sz="3500" b="1" dirty="0" smtClean="0">
                <a:solidFill>
                  <a:schemeClr val="accent1">
                    <a:lumMod val="75000"/>
                  </a:schemeClr>
                </a:solidFill>
              </a:rPr>
              <a:t>eciles</a:t>
            </a:r>
            <a:endParaRPr lang="it-IT" sz="35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4019" y="2485830"/>
            <a:ext cx="3055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Min: -11% (Liberia)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Max: 300% (Oman)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of countries with 15% of increase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6" y="1155652"/>
            <a:ext cx="5641874" cy="53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42203</TotalTime>
  <Words>499</Words>
  <Application>Microsoft Office PowerPoint</Application>
  <PresentationFormat>On-screen Show (4:3)</PresentationFormat>
  <Paragraphs>161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Veronica Gianfaldoni</dc:creator>
  <cp:lastModifiedBy>CaetanoVidigal, Bruno (ESS)</cp:lastModifiedBy>
  <cp:revision>399</cp:revision>
  <cp:lastPrinted>2015-10-26T11:12:18Z</cp:lastPrinted>
  <dcterms:created xsi:type="dcterms:W3CDTF">2015-09-21T13:55:54Z</dcterms:created>
  <dcterms:modified xsi:type="dcterms:W3CDTF">2017-04-20T15:31:27Z</dcterms:modified>
</cp:coreProperties>
</file>