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4" r:id="rId2"/>
    <p:sldId id="276" r:id="rId3"/>
    <p:sldId id="422" r:id="rId4"/>
    <p:sldId id="340" r:id="rId5"/>
    <p:sldId id="423" r:id="rId6"/>
    <p:sldId id="424" r:id="rId7"/>
    <p:sldId id="425" r:id="rId8"/>
    <p:sldId id="426" r:id="rId9"/>
  </p:sldIdLst>
  <p:sldSz cx="9144000" cy="6858000" type="screen4x3"/>
  <p:notesSz cx="6794500" cy="99314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27" autoAdjust="0"/>
  </p:normalViewPr>
  <p:slideViewPr>
    <p:cSldViewPr snapToGrid="0" snapToObjects="1">
      <p:cViewPr varScale="1">
        <p:scale>
          <a:sx n="83" d="100"/>
          <a:sy n="83" d="100"/>
        </p:scale>
        <p:origin x="8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EAE41-63CC-1B4B-9EFC-F38E2D88C849}" type="datetimeFigureOut">
              <a:rPr lang="it-IT" smtClean="0"/>
              <a:t>07/03/2017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9744-280F-964D-8789-90C50409C4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418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A3686-DBD9-C94E-9DF4-BAAFE88DAE41}" type="datetimeFigureOut">
              <a:rPr lang="it-IT" smtClean="0"/>
              <a:t>07/03/2017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14EF6-ADB5-E149-9F1E-E4B0B77BA3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0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69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69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69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7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97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0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49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AC60-1C4C-7646-A629-5FA84DBDB47F}" type="datetime1">
              <a:rPr lang="it-IT" smtClean="0"/>
              <a:t>07/03/2017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4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3DCC-E67C-F94A-8FA7-637DAF73BBCE}" type="datetime1">
              <a:rPr lang="it-IT" smtClean="0"/>
              <a:t>07/03/2017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9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E54A-A6BE-1047-8101-4251E5ECF412}" type="datetime1">
              <a:rPr lang="it-IT" smtClean="0"/>
              <a:t>07/03/2017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7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2E2F-E7EB-D246-84A1-774AEB3B5353}" type="datetime1">
              <a:rPr lang="it-IT" smtClean="0"/>
              <a:t>07/03/2017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9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C766-4366-2E4A-9912-6EA2D90EBF46}" type="datetime1">
              <a:rPr lang="it-IT" smtClean="0"/>
              <a:t>07/03/2017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21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C2A3-7C36-A54C-B47E-DECC8EE85F42}" type="datetime1">
              <a:rPr lang="it-IT" smtClean="0"/>
              <a:t>07/03/2017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84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E0A5-2D60-CE44-8CD4-7767A9FF9852}" type="datetime1">
              <a:rPr lang="it-IT" smtClean="0"/>
              <a:t>07/03/2017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9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F19A-3A09-4641-9B3F-44C8827970BF}" type="datetime1">
              <a:rPr lang="it-IT" smtClean="0"/>
              <a:t>07/03/2017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93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7CF4-1AC7-C148-BC60-870AB2F01850}" type="datetime1">
              <a:rPr lang="it-IT" smtClean="0"/>
              <a:t>07/03/2017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05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4263-FEA1-EF4E-9E53-99F75F58AA42}" type="datetime1">
              <a:rPr lang="it-IT" smtClean="0"/>
              <a:t>07/03/2017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9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209-2492-744E-A38F-D9FA11A5DCA4}" type="datetime1">
              <a:rPr lang="it-IT" smtClean="0"/>
              <a:t>07/03/2017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8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AAC2-CB8E-F546-9F63-5DC792872636}" type="datetime1">
              <a:rPr lang="it-IT" smtClean="0"/>
              <a:t>07/03/2017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12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319563" y="2658111"/>
            <a:ext cx="7559970" cy="310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it-IT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  </a:t>
            </a:r>
            <a:endParaRPr lang="en-GB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0" indent="0" algn="ctr">
              <a:buFont typeface="Arial"/>
              <a:buNone/>
            </a:pP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0" y="1826219"/>
            <a:ext cx="9159735" cy="5504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Food Module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4351" y="6594517"/>
            <a:ext cx="4940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FAOSTAT website and Statistical Working System</a:t>
            </a:r>
            <a:r>
              <a:rPr lang="en-US" sz="105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Bruno Caetano </a:t>
            </a:r>
            <a:r>
              <a:rPr lang="en-US" sz="1050" dirty="0" err="1" smtClean="0">
                <a:solidFill>
                  <a:schemeClr val="accent1">
                    <a:lumMod val="75000"/>
                  </a:schemeClr>
                </a:solidFill>
              </a:rPr>
              <a:t>Vidigal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ESS)</a:t>
            </a:r>
            <a:endParaRPr lang="en-GB" sz="105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32" y="3907901"/>
            <a:ext cx="5334000" cy="20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483398" y="1394225"/>
            <a:ext cx="5693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 smtClean="0">
                <a:solidFill>
                  <a:srgbClr val="376092"/>
                </a:solidFill>
              </a:rPr>
              <a:t>what?</a:t>
            </a:r>
            <a:endParaRPr lang="en-GB" sz="3500" b="1" dirty="0" smtClean="0"/>
          </a:p>
          <a:p>
            <a:pPr marL="342900" indent="-342900">
              <a:buFontTx/>
              <a:buChar char="-"/>
            </a:pPr>
            <a:r>
              <a:rPr lang="en-GB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Food Availability up to the retail level </a:t>
            </a:r>
          </a:p>
          <a:p>
            <a:pPr marL="342900" indent="-342900">
              <a:buFontTx/>
              <a:buChar char="-"/>
            </a:pPr>
            <a:r>
              <a:rPr lang="en-GB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country/commodity (</a:t>
            </a:r>
            <a:r>
              <a:rPr lang="en-GB" sz="2300" dirty="0" err="1" smtClean="0">
                <a:solidFill>
                  <a:srgbClr val="FF0000"/>
                </a:solidFill>
              </a:rPr>
              <a:t>cpc</a:t>
            </a:r>
            <a:r>
              <a:rPr lang="en-GB" sz="2300" dirty="0" smtClean="0">
                <a:solidFill>
                  <a:srgbClr val="FF0000"/>
                </a:solidFill>
              </a:rPr>
              <a:t> level</a:t>
            </a:r>
            <a:r>
              <a:rPr lang="en-GB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2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ngel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curve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commodities: Food Estimate or Food Residual</a:t>
            </a:r>
            <a:endParaRPr lang="en-GB" sz="2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2</a:t>
            </a:fld>
            <a:endParaRPr lang="it-IT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Food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it-IT" sz="35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3" y="1646042"/>
            <a:ext cx="3238500" cy="2148840"/>
          </a:xfrm>
          <a:prstGeom prst="rect">
            <a:avLst/>
          </a:prstGeom>
        </p:spPr>
      </p:pic>
      <p:sp>
        <p:nvSpPr>
          <p:cNvPr id="11" name="CasellaDiTesto 2"/>
          <p:cNvSpPr txBox="1"/>
          <p:nvPr/>
        </p:nvSpPr>
        <p:spPr>
          <a:xfrm>
            <a:off x="207637" y="4275878"/>
            <a:ext cx="569393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 smtClean="0">
                <a:solidFill>
                  <a:srgbClr val="376092"/>
                </a:solidFill>
              </a:rPr>
              <a:t>how?</a:t>
            </a:r>
            <a:endParaRPr lang="en-GB" sz="3500" b="1" dirty="0" smtClean="0"/>
          </a:p>
          <a:p>
            <a:pPr marL="342900" indent="-342900">
              <a:buFontTx/>
              <a:buChar char="-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Estimate: elasticity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 (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engel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curve)</a:t>
            </a:r>
            <a:endParaRPr lang="en-GB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(processed products): net trade or net supply (net trade + production?)</a:t>
            </a:r>
            <a:endParaRPr lang="en-GB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GB" sz="2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92" y="4748674"/>
            <a:ext cx="2340864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3</a:t>
            </a:fld>
            <a:endParaRPr lang="it-IT"/>
          </a:p>
        </p:txBody>
      </p:sp>
      <p:sp>
        <p:nvSpPr>
          <p:cNvPr id="15" name="CasellaDiTesto 10"/>
          <p:cNvSpPr txBox="1"/>
          <p:nvPr/>
        </p:nvSpPr>
        <p:spPr>
          <a:xfrm>
            <a:off x="-15735" y="1019175"/>
            <a:ext cx="91597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00" b="1" dirty="0" smtClean="0"/>
              <a:t>Data</a:t>
            </a:r>
            <a:endParaRPr lang="it-IT" sz="2100" b="1" dirty="0"/>
          </a:p>
        </p:txBody>
      </p:sp>
      <p:sp>
        <p:nvSpPr>
          <p:cNvPr id="17" name="CasellaDiTesto 10"/>
          <p:cNvSpPr txBox="1"/>
          <p:nvPr/>
        </p:nvSpPr>
        <p:spPr>
          <a:xfrm>
            <a:off x="95250" y="3095495"/>
            <a:ext cx="12058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376092"/>
                </a:solidFill>
              </a:rPr>
              <a:t>New </a:t>
            </a:r>
            <a:r>
              <a:rPr lang="it-IT" b="1" dirty="0" err="1" smtClean="0">
                <a:solidFill>
                  <a:srgbClr val="376092"/>
                </a:solidFill>
              </a:rPr>
              <a:t>food</a:t>
            </a:r>
            <a:r>
              <a:rPr lang="it-IT" b="1" dirty="0" smtClean="0">
                <a:solidFill>
                  <a:srgbClr val="376092"/>
                </a:solidFill>
              </a:rPr>
              <a:t>: net </a:t>
            </a:r>
            <a:r>
              <a:rPr lang="it-IT" b="1" dirty="0" err="1" smtClean="0">
                <a:solidFill>
                  <a:srgbClr val="376092"/>
                </a:solidFill>
              </a:rPr>
              <a:t>trade</a:t>
            </a:r>
            <a:endParaRPr lang="it-IT" b="1" dirty="0" smtClean="0">
              <a:solidFill>
                <a:srgbClr val="376092"/>
              </a:solidFill>
            </a:endParaRPr>
          </a:p>
          <a:p>
            <a:endParaRPr lang="it-IT" sz="4500" b="1" dirty="0">
              <a:solidFill>
                <a:srgbClr val="37609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0" y="184415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0825" y="3139308"/>
            <a:ext cx="753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from the new Food Module. In this outlook just net trade was used to compute “food availability” for those commodities classified as a “Food Residual’. For commodities classified as a “Food Estimate”,  the estimated method used was based on elasticity, changes in GDP and population.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4022" y="2341767"/>
            <a:ext cx="75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Old food data already converted to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cpc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4022" y="1551698"/>
            <a:ext cx="75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from FAOSTAT website in kcal/capita/day Grand Total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sellaDiTesto 10"/>
          <p:cNvSpPr txBox="1"/>
          <p:nvPr/>
        </p:nvSpPr>
        <p:spPr>
          <a:xfrm>
            <a:off x="81915" y="4727812"/>
            <a:ext cx="128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376092"/>
                </a:solidFill>
              </a:rPr>
              <a:t>New </a:t>
            </a:r>
            <a:r>
              <a:rPr lang="it-IT" b="1" dirty="0" err="1" smtClean="0">
                <a:solidFill>
                  <a:srgbClr val="376092"/>
                </a:solidFill>
              </a:rPr>
              <a:t>Food</a:t>
            </a:r>
            <a:r>
              <a:rPr lang="it-IT" b="1" dirty="0" smtClean="0">
                <a:solidFill>
                  <a:srgbClr val="376092"/>
                </a:solidFill>
              </a:rPr>
              <a:t>: net </a:t>
            </a:r>
            <a:r>
              <a:rPr lang="it-IT" b="1" dirty="0" err="1" smtClean="0">
                <a:solidFill>
                  <a:srgbClr val="376092"/>
                </a:solidFill>
              </a:rPr>
              <a:t>Trade</a:t>
            </a:r>
            <a:r>
              <a:rPr lang="it-IT" b="1" dirty="0" smtClean="0">
                <a:solidFill>
                  <a:srgbClr val="376092"/>
                </a:solidFill>
              </a:rPr>
              <a:t> + </a:t>
            </a:r>
            <a:r>
              <a:rPr lang="it-IT" b="1" dirty="0" err="1" smtClean="0">
                <a:solidFill>
                  <a:srgbClr val="376092"/>
                </a:solidFill>
              </a:rPr>
              <a:t>Prod</a:t>
            </a:r>
            <a:endParaRPr lang="it-IT" b="1" dirty="0">
              <a:solidFill>
                <a:srgbClr val="37609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9162" y="4609329"/>
            <a:ext cx="7537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from the new Food Module. In this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net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production were used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compute “food availability” for those commodities classified as a “Food Residual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’.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commodities classified as a “Food Estimate”,  the estimated method used was based on elasticity, changes in GDP and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Food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it-IT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asellaDiTesto 10"/>
          <p:cNvSpPr txBox="1"/>
          <p:nvPr/>
        </p:nvSpPr>
        <p:spPr>
          <a:xfrm>
            <a:off x="443562" y="153189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376092"/>
                </a:solidFill>
              </a:rPr>
              <a:t>FBS</a:t>
            </a:r>
            <a:endParaRPr lang="it-IT" b="1" dirty="0">
              <a:solidFill>
                <a:srgbClr val="376092"/>
              </a:solidFill>
            </a:endParaRPr>
          </a:p>
        </p:txBody>
      </p:sp>
      <p:sp>
        <p:nvSpPr>
          <p:cNvPr id="28" name="CasellaDiTesto 10"/>
          <p:cNvSpPr txBox="1"/>
          <p:nvPr/>
        </p:nvSpPr>
        <p:spPr>
          <a:xfrm>
            <a:off x="34317" y="2346720"/>
            <a:ext cx="151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76092"/>
                </a:solidFill>
              </a:rPr>
              <a:t>Old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b="1" dirty="0" err="1">
                <a:solidFill>
                  <a:srgbClr val="376092"/>
                </a:solidFill>
              </a:rPr>
              <a:t>food</a:t>
            </a:r>
            <a:r>
              <a:rPr lang="it-IT" b="1" dirty="0">
                <a:solidFill>
                  <a:srgbClr val="376092"/>
                </a:solidFill>
              </a:rPr>
              <a:t> data</a:t>
            </a:r>
            <a:endParaRPr lang="it-IT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4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Food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it-IT" sz="3500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10" y="1122059"/>
            <a:ext cx="6757312" cy="57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5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Food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it-IT" sz="3500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31" y="1126579"/>
            <a:ext cx="6757312" cy="57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6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Food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it-IT" sz="3500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95" y="1063538"/>
            <a:ext cx="6757312" cy="57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7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Food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it-IT" sz="3500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7" y="1118850"/>
            <a:ext cx="8238179" cy="56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8</a:t>
            </a:fld>
            <a:endParaRPr lang="it-IT"/>
          </a:p>
        </p:txBody>
      </p:sp>
      <p:sp>
        <p:nvSpPr>
          <p:cNvPr id="15" name="CasellaDiTesto 10"/>
          <p:cNvSpPr txBox="1"/>
          <p:nvPr/>
        </p:nvSpPr>
        <p:spPr>
          <a:xfrm>
            <a:off x="-15735" y="1019175"/>
            <a:ext cx="91597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00" b="1" dirty="0" err="1" smtClean="0"/>
              <a:t>Conclusion</a:t>
            </a:r>
            <a:endParaRPr lang="it-IT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14500" y="184415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4287" y="1072645"/>
            <a:ext cx="75957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worldwide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level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”Old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(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cpc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and ”FBS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similar behaviour;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”New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Food: Net Trade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is underestimating food availability in all outlooks;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”New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Food: Net Trade +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is below “FBS” until 1999. However, from 2002 onwards it is higher than “FBS”.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for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”New Food: Net Trade +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more consistent with 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Old food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and “FBS” than 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Food: Net Trade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country level</a:t>
            </a:r>
          </a:p>
          <a:p>
            <a:pPr algn="just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 USA the kcal/capita/day estimated by the 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Food: Net Trade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is between 2,500 and 2,700 whereas ”FBS” and “New Food: Net Trade + Prod” goes from 3,500 to 3,800;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”New Food: Net Trade +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is underestimating food availability for India until 2003. From 2009 onwards is smoothly getting higher than other methods.</a:t>
            </a:r>
          </a:p>
        </p:txBody>
      </p:sp>
      <p:sp>
        <p:nvSpPr>
          <p:cNvPr id="23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Food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it-IT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91" y="1236577"/>
            <a:ext cx="2334101" cy="14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40245</TotalTime>
  <Words>479</Words>
  <Application>Microsoft Office PowerPoint</Application>
  <PresentationFormat>On-screen Show (4:3)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Veronica Gianfaldoni</dc:creator>
  <cp:lastModifiedBy>CaetanoVidigal, Bruno (ESS)</cp:lastModifiedBy>
  <cp:revision>342</cp:revision>
  <cp:lastPrinted>2015-10-26T11:12:18Z</cp:lastPrinted>
  <dcterms:created xsi:type="dcterms:W3CDTF">2015-09-21T13:55:54Z</dcterms:created>
  <dcterms:modified xsi:type="dcterms:W3CDTF">2017-03-07T16:23:37Z</dcterms:modified>
</cp:coreProperties>
</file>