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96" r:id="rId4"/>
    <p:sldMasterId id="2147483702" r:id="rId5"/>
  </p:sldMasterIdLst>
  <p:notesMasterIdLst>
    <p:notesMasterId r:id="rId17"/>
  </p:notesMasterIdLst>
  <p:sldIdLst>
    <p:sldId id="263" r:id="rId6"/>
    <p:sldId id="265" r:id="rId7"/>
    <p:sldId id="268" r:id="rId8"/>
    <p:sldId id="278" r:id="rId9"/>
    <p:sldId id="284" r:id="rId10"/>
    <p:sldId id="285" r:id="rId11"/>
    <p:sldId id="280" r:id="rId12"/>
    <p:sldId id="281" r:id="rId13"/>
    <p:sldId id="286" r:id="rId14"/>
    <p:sldId id="276" r:id="rId15"/>
    <p:sldId id="277"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200F0A7-BDA9-0144-A601-7504EFA9297E}">
          <p14:sldIdLst>
            <p14:sldId id="263"/>
            <p14:sldId id="265"/>
            <p14:sldId id="268"/>
            <p14:sldId id="278"/>
            <p14:sldId id="284"/>
            <p14:sldId id="285"/>
            <p14:sldId id="280"/>
            <p14:sldId id="281"/>
            <p14:sldId id="286"/>
            <p14:sldId id="276"/>
            <p14:sldId id="277"/>
          </p14:sldIdLst>
        </p14:section>
      </p14:sectionLst>
    </p:ext>
    <p:ext uri="{EFAFB233-063F-42B5-8137-9DF3F51BA10A}">
      <p15:sldGuideLst xmlns:p15="http://schemas.microsoft.com/office/powerpoint/2012/main">
        <p15:guide id="1" orient="horz" pos="2160">
          <p15:clr>
            <a:srgbClr val="A4A3A4"/>
          </p15:clr>
        </p15:guide>
        <p15:guide id="2" pos="2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glioni, Charlotte (ESS)" initials="TC(" lastIdx="1" clrIdx="0">
    <p:extLst>
      <p:ext uri="{19B8F6BF-5375-455C-9EA6-DF929625EA0E}">
        <p15:presenceInfo xmlns:p15="http://schemas.microsoft.com/office/powerpoint/2012/main" userId="S::Charlotte.Taglioni@fao.org::3fb78d69-7e65-4787-8fc6-d1b012d63671" providerId="AD"/>
      </p:ext>
    </p:extLst>
  </p:cmAuthor>
  <p:cmAuthor id="2" name="Taglioni, Charlotte (ESS)" initials="TC( [2]" lastIdx="5" clrIdx="1">
    <p:extLst>
      <p:ext uri="{19B8F6BF-5375-455C-9EA6-DF929625EA0E}">
        <p15:presenceInfo xmlns:p15="http://schemas.microsoft.com/office/powerpoint/2012/main" userId="S-1-5-21-2107199734-1002509562-578033828-1049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C77FB9"/>
    <a:srgbClr val="753368"/>
    <a:srgbClr val="595D29"/>
    <a:srgbClr val="887F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B914D-CF3A-4B41-99EB-33F910CAB4E3}" v="16" dt="2020-07-20T12:14:37.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1" autoAdjust="0"/>
    <p:restoredTop sz="94646" autoAdjust="0"/>
  </p:normalViewPr>
  <p:slideViewPr>
    <p:cSldViewPr snapToGrid="0" snapToObjects="1">
      <p:cViewPr varScale="1">
        <p:scale>
          <a:sx n="79" d="100"/>
          <a:sy n="79" d="100"/>
        </p:scale>
        <p:origin x="1488" y="82"/>
      </p:cViewPr>
      <p:guideLst>
        <p:guide orient="horz" pos="2160"/>
        <p:guide pos="29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glioni, Charlotte (ESS)" userId="3fb78d69-7e65-4787-8fc6-d1b012d63671" providerId="ADAL" clId="{668B914D-CF3A-4B41-99EB-33F910CAB4E3}"/>
    <pc:docChg chg="undo custSel addSld delSld modSld modMainMaster modSection">
      <pc:chgData name="Taglioni, Charlotte (ESS)" userId="3fb78d69-7e65-4787-8fc6-d1b012d63671" providerId="ADAL" clId="{668B914D-CF3A-4B41-99EB-33F910CAB4E3}" dt="2020-07-20T12:48:45.925" v="1949" actId="115"/>
      <pc:docMkLst>
        <pc:docMk/>
      </pc:docMkLst>
      <pc:sldChg chg="addSp modSp">
        <pc:chgData name="Taglioni, Charlotte (ESS)" userId="3fb78d69-7e65-4787-8fc6-d1b012d63671" providerId="ADAL" clId="{668B914D-CF3A-4B41-99EB-33F910CAB4E3}" dt="2020-07-20T09:42:00.328" v="1495" actId="1037"/>
        <pc:sldMkLst>
          <pc:docMk/>
          <pc:sldMk cId="3456481899" sldId="263"/>
        </pc:sldMkLst>
        <pc:spChg chg="add mod">
          <ac:chgData name="Taglioni, Charlotte (ESS)" userId="3fb78d69-7e65-4787-8fc6-d1b012d63671" providerId="ADAL" clId="{668B914D-CF3A-4B41-99EB-33F910CAB4E3}" dt="2020-07-20T09:42:00.328" v="1495" actId="1037"/>
          <ac:spMkLst>
            <pc:docMk/>
            <pc:sldMk cId="3456481899" sldId="263"/>
            <ac:spMk id="4" creationId="{E5B8035D-C693-4FCD-A73E-75FBD9A0602E}"/>
          </ac:spMkLst>
        </pc:spChg>
      </pc:sldChg>
      <pc:sldChg chg="modSp">
        <pc:chgData name="Taglioni, Charlotte (ESS)" userId="3fb78d69-7e65-4787-8fc6-d1b012d63671" providerId="ADAL" clId="{668B914D-CF3A-4B41-99EB-33F910CAB4E3}" dt="2020-07-20T09:01:05.548" v="280" actId="20577"/>
        <pc:sldMkLst>
          <pc:docMk/>
          <pc:sldMk cId="991517915" sldId="266"/>
        </pc:sldMkLst>
        <pc:spChg chg="mod">
          <ac:chgData name="Taglioni, Charlotte (ESS)" userId="3fb78d69-7e65-4787-8fc6-d1b012d63671" providerId="ADAL" clId="{668B914D-CF3A-4B41-99EB-33F910CAB4E3}" dt="2020-07-20T09:01:05.548" v="280" actId="20577"/>
          <ac:spMkLst>
            <pc:docMk/>
            <pc:sldMk cId="991517915" sldId="266"/>
            <ac:spMk id="7" creationId="{A85940C4-DB11-4B6E-90CB-1A98F9557721}"/>
          </ac:spMkLst>
        </pc:spChg>
      </pc:sldChg>
      <pc:sldChg chg="modSp">
        <pc:chgData name="Taglioni, Charlotte (ESS)" userId="3fb78d69-7e65-4787-8fc6-d1b012d63671" providerId="ADAL" clId="{668B914D-CF3A-4B41-99EB-33F910CAB4E3}" dt="2020-07-20T12:48:17.783" v="1901" actId="20577"/>
        <pc:sldMkLst>
          <pc:docMk/>
          <pc:sldMk cId="1715005477" sldId="267"/>
        </pc:sldMkLst>
        <pc:spChg chg="mod">
          <ac:chgData name="Taglioni, Charlotte (ESS)" userId="3fb78d69-7e65-4787-8fc6-d1b012d63671" providerId="ADAL" clId="{668B914D-CF3A-4B41-99EB-33F910CAB4E3}" dt="2020-07-20T12:48:17.783" v="1901" actId="20577"/>
          <ac:spMkLst>
            <pc:docMk/>
            <pc:sldMk cId="1715005477" sldId="267"/>
            <ac:spMk id="6" creationId="{0D81BFF3-2202-4CC0-8593-242E613022DC}"/>
          </ac:spMkLst>
        </pc:spChg>
      </pc:sldChg>
      <pc:sldChg chg="modSp">
        <pc:chgData name="Taglioni, Charlotte (ESS)" userId="3fb78d69-7e65-4787-8fc6-d1b012d63671" providerId="ADAL" clId="{668B914D-CF3A-4B41-99EB-33F910CAB4E3}" dt="2020-07-20T09:39:33.384" v="1419" actId="20577"/>
        <pc:sldMkLst>
          <pc:docMk/>
          <pc:sldMk cId="1954620679" sldId="268"/>
        </pc:sldMkLst>
        <pc:spChg chg="mod">
          <ac:chgData name="Taglioni, Charlotte (ESS)" userId="3fb78d69-7e65-4787-8fc6-d1b012d63671" providerId="ADAL" clId="{668B914D-CF3A-4B41-99EB-33F910CAB4E3}" dt="2020-07-20T09:39:33.384" v="1419" actId="20577"/>
          <ac:spMkLst>
            <pc:docMk/>
            <pc:sldMk cId="1954620679" sldId="268"/>
            <ac:spMk id="3" creationId="{7F9298DF-75C7-41AF-AF83-18C236A3D348}"/>
          </ac:spMkLst>
        </pc:spChg>
      </pc:sldChg>
      <pc:sldChg chg="addSp delSp modSp">
        <pc:chgData name="Taglioni, Charlotte (ESS)" userId="3fb78d69-7e65-4787-8fc6-d1b012d63671" providerId="ADAL" clId="{668B914D-CF3A-4B41-99EB-33F910CAB4E3}" dt="2020-07-20T09:38:19.051" v="1308" actId="1035"/>
        <pc:sldMkLst>
          <pc:docMk/>
          <pc:sldMk cId="3303911115" sldId="269"/>
        </pc:sldMkLst>
        <pc:spChg chg="add del mod">
          <ac:chgData name="Taglioni, Charlotte (ESS)" userId="3fb78d69-7e65-4787-8fc6-d1b012d63671" providerId="ADAL" clId="{668B914D-CF3A-4B41-99EB-33F910CAB4E3}" dt="2020-07-20T09:09:29.006" v="433"/>
          <ac:spMkLst>
            <pc:docMk/>
            <pc:sldMk cId="3303911115" sldId="269"/>
            <ac:spMk id="4" creationId="{DF5C332F-0E40-4B76-B28E-875FD8272ACB}"/>
          </ac:spMkLst>
        </pc:spChg>
        <pc:spChg chg="add mod">
          <ac:chgData name="Taglioni, Charlotte (ESS)" userId="3fb78d69-7e65-4787-8fc6-d1b012d63671" providerId="ADAL" clId="{668B914D-CF3A-4B41-99EB-33F910CAB4E3}" dt="2020-07-20T09:38:19.051" v="1308" actId="1035"/>
          <ac:spMkLst>
            <pc:docMk/>
            <pc:sldMk cId="3303911115" sldId="269"/>
            <ac:spMk id="5" creationId="{F52E2083-A1C3-47B8-BA9D-394BF5A310A2}"/>
          </ac:spMkLst>
        </pc:spChg>
        <pc:spChg chg="mod">
          <ac:chgData name="Taglioni, Charlotte (ESS)" userId="3fb78d69-7e65-4787-8fc6-d1b012d63671" providerId="ADAL" clId="{668B914D-CF3A-4B41-99EB-33F910CAB4E3}" dt="2020-07-20T09:38:14.728" v="1306" actId="1035"/>
          <ac:spMkLst>
            <pc:docMk/>
            <pc:sldMk cId="3303911115" sldId="269"/>
            <ac:spMk id="6" creationId="{AF279E20-E26C-4684-A582-B1405793045C}"/>
          </ac:spMkLst>
        </pc:spChg>
      </pc:sldChg>
      <pc:sldChg chg="modSp">
        <pc:chgData name="Taglioni, Charlotte (ESS)" userId="3fb78d69-7e65-4787-8fc6-d1b012d63671" providerId="ADAL" clId="{668B914D-CF3A-4B41-99EB-33F910CAB4E3}" dt="2020-07-20T09:40:06.524" v="1453" actId="20577"/>
        <pc:sldMkLst>
          <pc:docMk/>
          <pc:sldMk cId="920140885" sldId="272"/>
        </pc:sldMkLst>
        <pc:spChg chg="mod">
          <ac:chgData name="Taglioni, Charlotte (ESS)" userId="3fb78d69-7e65-4787-8fc6-d1b012d63671" providerId="ADAL" clId="{668B914D-CF3A-4B41-99EB-33F910CAB4E3}" dt="2020-07-20T09:40:06.524" v="1453" actId="20577"/>
          <ac:spMkLst>
            <pc:docMk/>
            <pc:sldMk cId="920140885" sldId="272"/>
            <ac:spMk id="75" creationId="{862F4B13-5A37-4D6B-98FA-A57EE75A75C1}"/>
          </ac:spMkLst>
        </pc:spChg>
        <pc:spChg chg="mod">
          <ac:chgData name="Taglioni, Charlotte (ESS)" userId="3fb78d69-7e65-4787-8fc6-d1b012d63671" providerId="ADAL" clId="{668B914D-CF3A-4B41-99EB-33F910CAB4E3}" dt="2020-07-20T09:11:45.443" v="535" actId="20577"/>
          <ac:spMkLst>
            <pc:docMk/>
            <pc:sldMk cId="920140885" sldId="272"/>
            <ac:spMk id="81" creationId="{E86E9D99-C795-4323-B274-D054ABBAA12A}"/>
          </ac:spMkLst>
        </pc:spChg>
      </pc:sldChg>
      <pc:sldChg chg="modSp">
        <pc:chgData name="Taglioni, Charlotte (ESS)" userId="3fb78d69-7e65-4787-8fc6-d1b012d63671" providerId="ADAL" clId="{668B914D-CF3A-4B41-99EB-33F910CAB4E3}" dt="2020-07-20T09:22:22.499" v="696" actId="1035"/>
        <pc:sldMkLst>
          <pc:docMk/>
          <pc:sldMk cId="836894192" sldId="274"/>
        </pc:sldMkLst>
        <pc:spChg chg="mod">
          <ac:chgData name="Taglioni, Charlotte (ESS)" userId="3fb78d69-7e65-4787-8fc6-d1b012d63671" providerId="ADAL" clId="{668B914D-CF3A-4B41-99EB-33F910CAB4E3}" dt="2020-07-20T08:55:58.644" v="264" actId="1035"/>
          <ac:spMkLst>
            <pc:docMk/>
            <pc:sldMk cId="836894192" sldId="274"/>
            <ac:spMk id="31" creationId="{161EBCC9-5487-40D2-9DC8-A181949F8FD1}"/>
          </ac:spMkLst>
        </pc:spChg>
        <pc:spChg chg="mod">
          <ac:chgData name="Taglioni, Charlotte (ESS)" userId="3fb78d69-7e65-4787-8fc6-d1b012d63671" providerId="ADAL" clId="{668B914D-CF3A-4B41-99EB-33F910CAB4E3}" dt="2020-07-20T08:55:54.129" v="255" actId="1035"/>
          <ac:spMkLst>
            <pc:docMk/>
            <pc:sldMk cId="836894192" sldId="274"/>
            <ac:spMk id="35" creationId="{6117734D-DF89-4C2F-AFE5-19DB69C1481A}"/>
          </ac:spMkLst>
        </pc:spChg>
        <pc:spChg chg="mod">
          <ac:chgData name="Taglioni, Charlotte (ESS)" userId="3fb78d69-7e65-4787-8fc6-d1b012d63671" providerId="ADAL" clId="{668B914D-CF3A-4B41-99EB-33F910CAB4E3}" dt="2020-07-20T08:55:54.129" v="255" actId="1035"/>
          <ac:spMkLst>
            <pc:docMk/>
            <pc:sldMk cId="836894192" sldId="274"/>
            <ac:spMk id="44" creationId="{8C2ED425-E123-4081-A206-2C7DE4B042A8}"/>
          </ac:spMkLst>
        </pc:spChg>
        <pc:spChg chg="mod">
          <ac:chgData name="Taglioni, Charlotte (ESS)" userId="3fb78d69-7e65-4787-8fc6-d1b012d63671" providerId="ADAL" clId="{668B914D-CF3A-4B41-99EB-33F910CAB4E3}" dt="2020-07-20T08:55:54.129" v="255" actId="1035"/>
          <ac:spMkLst>
            <pc:docMk/>
            <pc:sldMk cId="836894192" sldId="274"/>
            <ac:spMk id="45" creationId="{C727F3BE-DF87-4742-94BF-19336FA0FEAA}"/>
          </ac:spMkLst>
        </pc:spChg>
        <pc:spChg chg="mod">
          <ac:chgData name="Taglioni, Charlotte (ESS)" userId="3fb78d69-7e65-4787-8fc6-d1b012d63671" providerId="ADAL" clId="{668B914D-CF3A-4B41-99EB-33F910CAB4E3}" dt="2020-07-20T09:22:22.499" v="696" actId="1035"/>
          <ac:spMkLst>
            <pc:docMk/>
            <pc:sldMk cId="836894192" sldId="274"/>
            <ac:spMk id="46" creationId="{8C195C0E-B996-4D3F-A075-F1455B14E35C}"/>
          </ac:spMkLst>
        </pc:spChg>
        <pc:spChg chg="mod">
          <ac:chgData name="Taglioni, Charlotte (ESS)" userId="3fb78d69-7e65-4787-8fc6-d1b012d63671" providerId="ADAL" clId="{668B914D-CF3A-4B41-99EB-33F910CAB4E3}" dt="2020-07-20T08:55:54.129" v="255" actId="1035"/>
          <ac:spMkLst>
            <pc:docMk/>
            <pc:sldMk cId="836894192" sldId="274"/>
            <ac:spMk id="48" creationId="{97E43686-50FB-49D0-87F3-F55F14A585C9}"/>
          </ac:spMkLst>
        </pc:spChg>
        <pc:spChg chg="mod">
          <ac:chgData name="Taglioni, Charlotte (ESS)" userId="3fb78d69-7e65-4787-8fc6-d1b012d63671" providerId="ADAL" clId="{668B914D-CF3A-4B41-99EB-33F910CAB4E3}" dt="2020-07-20T08:55:54.129" v="255" actId="1035"/>
          <ac:spMkLst>
            <pc:docMk/>
            <pc:sldMk cId="836894192" sldId="274"/>
            <ac:spMk id="51" creationId="{A385A1C4-5D51-4647-A865-775AB0F89B7D}"/>
          </ac:spMkLst>
        </pc:spChg>
        <pc:cxnChg chg="mod">
          <ac:chgData name="Taglioni, Charlotte (ESS)" userId="3fb78d69-7e65-4787-8fc6-d1b012d63671" providerId="ADAL" clId="{668B914D-CF3A-4B41-99EB-33F910CAB4E3}" dt="2020-07-20T08:55:54.129" v="255" actId="1035"/>
          <ac:cxnSpMkLst>
            <pc:docMk/>
            <pc:sldMk cId="836894192" sldId="274"/>
            <ac:cxnSpMk id="43" creationId="{04748833-8B28-47E8-A175-C7A288217C74}"/>
          </ac:cxnSpMkLst>
        </pc:cxnChg>
      </pc:sldChg>
      <pc:sldChg chg="modSp">
        <pc:chgData name="Taglioni, Charlotte (ESS)" userId="3fb78d69-7e65-4787-8fc6-d1b012d63671" providerId="ADAL" clId="{668B914D-CF3A-4B41-99EB-33F910CAB4E3}" dt="2020-07-20T07:43:21.181" v="122" actId="1076"/>
        <pc:sldMkLst>
          <pc:docMk/>
          <pc:sldMk cId="609236186" sldId="276"/>
        </pc:sldMkLst>
        <pc:spChg chg="mod">
          <ac:chgData name="Taglioni, Charlotte (ESS)" userId="3fb78d69-7e65-4787-8fc6-d1b012d63671" providerId="ADAL" clId="{668B914D-CF3A-4B41-99EB-33F910CAB4E3}" dt="2020-07-20T07:43:21.181" v="122" actId="1076"/>
          <ac:spMkLst>
            <pc:docMk/>
            <pc:sldMk cId="609236186" sldId="276"/>
            <ac:spMk id="4" creationId="{F24B2B08-C57F-446E-802E-808A3827ED93}"/>
          </ac:spMkLst>
        </pc:spChg>
      </pc:sldChg>
      <pc:sldChg chg="modSp">
        <pc:chgData name="Taglioni, Charlotte (ESS)" userId="3fb78d69-7e65-4787-8fc6-d1b012d63671" providerId="ADAL" clId="{668B914D-CF3A-4B41-99EB-33F910CAB4E3}" dt="2020-07-20T09:25:33.352" v="809" actId="1036"/>
        <pc:sldMkLst>
          <pc:docMk/>
          <pc:sldMk cId="992454802" sldId="277"/>
        </pc:sldMkLst>
        <pc:spChg chg="mod">
          <ac:chgData name="Taglioni, Charlotte (ESS)" userId="3fb78d69-7e65-4787-8fc6-d1b012d63671" providerId="ADAL" clId="{668B914D-CF3A-4B41-99EB-33F910CAB4E3}" dt="2020-07-20T09:25:33.352" v="809" actId="1036"/>
          <ac:spMkLst>
            <pc:docMk/>
            <pc:sldMk cId="992454802" sldId="277"/>
            <ac:spMk id="6" creationId="{6DC3980A-1881-437D-9B45-3A209C463F81}"/>
          </ac:spMkLst>
        </pc:spChg>
      </pc:sldChg>
      <pc:sldChg chg="modSp add del">
        <pc:chgData name="Taglioni, Charlotte (ESS)" userId="3fb78d69-7e65-4787-8fc6-d1b012d63671" providerId="ADAL" clId="{668B914D-CF3A-4B41-99EB-33F910CAB4E3}" dt="2020-07-20T09:40:26.813" v="1454" actId="2696"/>
        <pc:sldMkLst>
          <pc:docMk/>
          <pc:sldMk cId="1205924733" sldId="278"/>
        </pc:sldMkLst>
        <pc:spChg chg="mod">
          <ac:chgData name="Taglioni, Charlotte (ESS)" userId="3fb78d69-7e65-4787-8fc6-d1b012d63671" providerId="ADAL" clId="{668B914D-CF3A-4B41-99EB-33F910CAB4E3}" dt="2020-07-20T09:22:47.839" v="697"/>
          <ac:spMkLst>
            <pc:docMk/>
            <pc:sldMk cId="1205924733" sldId="278"/>
            <ac:spMk id="6" creationId="{6DC3980A-1881-437D-9B45-3A209C463F81}"/>
          </ac:spMkLst>
        </pc:spChg>
      </pc:sldChg>
      <pc:sldChg chg="modSp add">
        <pc:chgData name="Taglioni, Charlotte (ESS)" userId="3fb78d69-7e65-4787-8fc6-d1b012d63671" providerId="ADAL" clId="{668B914D-CF3A-4B41-99EB-33F910CAB4E3}" dt="2020-07-20T12:48:45.925" v="1949" actId="115"/>
        <pc:sldMkLst>
          <pc:docMk/>
          <pc:sldMk cId="3134418878" sldId="278"/>
        </pc:sldMkLst>
        <pc:spChg chg="mod">
          <ac:chgData name="Taglioni, Charlotte (ESS)" userId="3fb78d69-7e65-4787-8fc6-d1b012d63671" providerId="ADAL" clId="{668B914D-CF3A-4B41-99EB-33F910CAB4E3}" dt="2020-07-20T12:48:45.925" v="1949" actId="115"/>
          <ac:spMkLst>
            <pc:docMk/>
            <pc:sldMk cId="3134418878" sldId="278"/>
            <ac:spMk id="6" creationId="{0D81BFF3-2202-4CC0-8593-242E613022DC}"/>
          </ac:spMkLst>
        </pc:spChg>
      </pc:sldChg>
      <pc:sldMasterChg chg="addSp delSp modSp">
        <pc:chgData name="Taglioni, Charlotte (ESS)" userId="3fb78d69-7e65-4787-8fc6-d1b012d63671" providerId="ADAL" clId="{668B914D-CF3A-4B41-99EB-33F910CAB4E3}" dt="2020-07-20T09:21:07.919" v="647" actId="20577"/>
        <pc:sldMasterMkLst>
          <pc:docMk/>
          <pc:sldMasterMk cId="2700960742" sldId="2147483696"/>
        </pc:sldMasterMkLst>
        <pc:spChg chg="add del mod">
          <ac:chgData name="Taglioni, Charlotte (ESS)" userId="3fb78d69-7e65-4787-8fc6-d1b012d63671" providerId="ADAL" clId="{668B914D-CF3A-4B41-99EB-33F910CAB4E3}" dt="2020-07-20T09:21:07.919" v="647" actId="20577"/>
          <ac:spMkLst>
            <pc:docMk/>
            <pc:sldMasterMk cId="2700960742" sldId="2147483696"/>
            <ac:spMk id="2" creationId="{A7ABD095-4A0C-DB49-8028-853EAAC70B93}"/>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B4A1F-50EE-F54A-AA53-D96BC7C77EAE}" type="datetimeFigureOut">
              <a:rPr lang="it-IT" smtClean="0"/>
              <a:t>02/03/2021</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D4A5-FE5F-9D4A-AEA9-F09CDB92A797}" type="slidenum">
              <a:rPr lang="it-IT" smtClean="0"/>
              <a:t>‹#›</a:t>
            </a:fld>
            <a:endParaRPr lang="it-IT"/>
          </a:p>
        </p:txBody>
      </p:sp>
    </p:spTree>
    <p:extLst>
      <p:ext uri="{BB962C8B-B14F-4D97-AF65-F5344CB8AC3E}">
        <p14:creationId xmlns:p14="http://schemas.microsoft.com/office/powerpoint/2010/main" val="962073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86BAED7B-1BD1-8B4D-8B25-B3D4E44F076E}" type="slidenum">
              <a:rPr lang="it-IT" smtClean="0"/>
              <a:pPr/>
              <a:t>‹#›</a:t>
            </a:fld>
            <a:endParaRPr lang="it-IT" dirty="0"/>
          </a:p>
        </p:txBody>
      </p:sp>
      <p:sp>
        <p:nvSpPr>
          <p:cNvPr id="10" name="Segnaposto testo 9">
            <a:extLst>
              <a:ext uri="{FF2B5EF4-FFF2-40B4-BE49-F238E27FC236}">
                <a16:creationId xmlns:a16="http://schemas.microsoft.com/office/drawing/2014/main" id="{8C823E76-EF97-3747-BA1A-5EB2BDED1B48}"/>
              </a:ext>
            </a:extLst>
          </p:cNvPr>
          <p:cNvSpPr>
            <a:spLocks noGrp="1"/>
          </p:cNvSpPr>
          <p:nvPr>
            <p:ph type="body" sz="quarter" idx="12" hasCustomPrompt="1"/>
          </p:nvPr>
        </p:nvSpPr>
        <p:spPr>
          <a:xfrm>
            <a:off x="385012" y="2165684"/>
            <a:ext cx="8373978" cy="3647975"/>
          </a:xfrm>
          <a:prstGeom prst="rect">
            <a:avLst/>
          </a:prstGeom>
        </p:spPr>
        <p:txBody>
          <a:bodyPr/>
          <a:lstStyle>
            <a:lvl1pPr marL="0" indent="0" algn="just">
              <a:lnSpc>
                <a:spcPct val="130000"/>
              </a:lnSpc>
              <a:buFontTx/>
              <a:buNone/>
              <a:defRPr lang="it-IT" sz="140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Pellentesque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dignissim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Nulla </a:t>
            </a:r>
            <a:r>
              <a:rPr lang="it-IT" b="0" i="0" dirty="0" err="1">
                <a:solidFill>
                  <a:srgbClr val="000000"/>
                </a:solidFill>
                <a:effectLst/>
                <a:latin typeface="Open Sans" panose="020B0606030504020204" pitchFamily="34" charset="0"/>
              </a:rPr>
              <a:t>enim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tincidunt</a:t>
            </a:r>
            <a:r>
              <a:rPr lang="it-IT" b="0" i="0" dirty="0">
                <a:solidFill>
                  <a:srgbClr val="000000"/>
                </a:solidFill>
                <a:effectLst/>
                <a:latin typeface="Open Sans" panose="020B0606030504020204" pitchFamily="34" charset="0"/>
              </a:rPr>
              <a:t> et, </a:t>
            </a:r>
            <a:r>
              <a:rPr lang="it-IT" b="0" i="0" dirty="0" err="1">
                <a:solidFill>
                  <a:srgbClr val="000000"/>
                </a:solidFill>
                <a:effectLst/>
                <a:latin typeface="Open Sans" panose="020B0606030504020204" pitchFamily="34" charset="0"/>
              </a:rPr>
              <a:t>eleifend</a:t>
            </a:r>
            <a:r>
              <a:rPr lang="it-IT" b="0" i="0" dirty="0">
                <a:solidFill>
                  <a:srgbClr val="000000"/>
                </a:solidFill>
                <a:effectLst/>
                <a:latin typeface="Open Sans" panose="020B0606030504020204" pitchFamily="34" charset="0"/>
              </a:rPr>
              <a:t> non nulla.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sollicitudin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porttitor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sodales</a:t>
            </a:r>
            <a:r>
              <a:rPr lang="it-IT" b="0" i="0" dirty="0">
                <a:solidFill>
                  <a:srgbClr val="000000"/>
                </a:solidFill>
                <a:effectLst/>
                <a:latin typeface="Open Sans" panose="020B0606030504020204" pitchFamily="34" charset="0"/>
              </a:rPr>
              <a:t>.</a:t>
            </a:r>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385012" y="934219"/>
            <a:ext cx="8373978"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385012" y="1395663"/>
            <a:ext cx="8373978"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Tree>
    <p:extLst>
      <p:ext uri="{BB962C8B-B14F-4D97-AF65-F5344CB8AC3E}">
        <p14:creationId xmlns:p14="http://schemas.microsoft.com/office/powerpoint/2010/main" val="30938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86BAED7B-1BD1-8B4D-8B25-B3D4E44F076E}" type="slidenum">
              <a:rPr lang="it-IT" smtClean="0"/>
              <a:pPr/>
              <a:t>‹#›</a:t>
            </a:fld>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385012" y="934219"/>
            <a:ext cx="8373978"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385012" y="1395663"/>
            <a:ext cx="8373978"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3" name="Segnaposto immagine 2">
            <a:extLst>
              <a:ext uri="{FF2B5EF4-FFF2-40B4-BE49-F238E27FC236}">
                <a16:creationId xmlns:a16="http://schemas.microsoft.com/office/drawing/2014/main" id="{C542E5AC-49B5-3D4D-85FF-FA7D39831C0E}"/>
              </a:ext>
            </a:extLst>
          </p:cNvPr>
          <p:cNvSpPr>
            <a:spLocks noGrp="1"/>
          </p:cNvSpPr>
          <p:nvPr>
            <p:ph type="pic" sz="quarter" idx="15" hasCustomPrompt="1"/>
          </p:nvPr>
        </p:nvSpPr>
        <p:spPr>
          <a:xfrm>
            <a:off x="487730" y="2185370"/>
            <a:ext cx="3984857" cy="3185528"/>
          </a:xfrm>
          <a:prstGeom prst="rect">
            <a:avLst/>
          </a:prstGeom>
        </p:spPr>
        <p:txBody>
          <a:bodyPr/>
          <a:lstStyle>
            <a:lvl1pPr marL="0" indent="0">
              <a:buFontTx/>
              <a:buNone/>
              <a:defRPr/>
            </a:lvl1pPr>
          </a:lstStyle>
          <a:p>
            <a:r>
              <a:rPr lang="it-IT" dirty="0"/>
              <a:t>PHOTO</a:t>
            </a:r>
          </a:p>
        </p:txBody>
      </p:sp>
      <p:sp>
        <p:nvSpPr>
          <p:cNvPr id="11" name="Segnaposto immagine 2">
            <a:extLst>
              <a:ext uri="{FF2B5EF4-FFF2-40B4-BE49-F238E27FC236}">
                <a16:creationId xmlns:a16="http://schemas.microsoft.com/office/drawing/2014/main" id="{E5D23932-AD53-9E40-B29C-3CB947007D1E}"/>
              </a:ext>
            </a:extLst>
          </p:cNvPr>
          <p:cNvSpPr>
            <a:spLocks noGrp="1"/>
          </p:cNvSpPr>
          <p:nvPr>
            <p:ph type="pic" sz="quarter" idx="16" hasCustomPrompt="1"/>
          </p:nvPr>
        </p:nvSpPr>
        <p:spPr>
          <a:xfrm>
            <a:off x="4774132" y="2185370"/>
            <a:ext cx="3984857" cy="3185528"/>
          </a:xfrm>
          <a:prstGeom prst="rect">
            <a:avLst/>
          </a:prstGeom>
        </p:spPr>
        <p:txBody>
          <a:bodyPr/>
          <a:lstStyle>
            <a:lvl1pPr marL="0" indent="0">
              <a:buFontTx/>
              <a:buNone/>
              <a:defRPr/>
            </a:lvl1pPr>
          </a:lstStyle>
          <a:p>
            <a:r>
              <a:rPr lang="it-IT" dirty="0"/>
              <a:t>PHOTO</a:t>
            </a:r>
          </a:p>
        </p:txBody>
      </p:sp>
    </p:spTree>
    <p:extLst>
      <p:ext uri="{BB962C8B-B14F-4D97-AF65-F5344CB8AC3E}">
        <p14:creationId xmlns:p14="http://schemas.microsoft.com/office/powerpoint/2010/main" val="337125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text 1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86BAED7B-1BD1-8B4D-8B25-B3D4E44F076E}" type="slidenum">
              <a:rPr lang="it-IT" smtClean="0"/>
              <a:pPr/>
              <a:t>‹#›</a:t>
            </a:fld>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385012" y="934219"/>
            <a:ext cx="8373978"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385012" y="1395663"/>
            <a:ext cx="8373978"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9" name="Segnaposto immagine 2">
            <a:extLst>
              <a:ext uri="{FF2B5EF4-FFF2-40B4-BE49-F238E27FC236}">
                <a16:creationId xmlns:a16="http://schemas.microsoft.com/office/drawing/2014/main" id="{9297AC52-44FA-3548-BD51-B98894FB3E07}"/>
              </a:ext>
            </a:extLst>
          </p:cNvPr>
          <p:cNvSpPr>
            <a:spLocks noGrp="1"/>
          </p:cNvSpPr>
          <p:nvPr>
            <p:ph type="pic" sz="quarter" idx="16" hasCustomPrompt="1"/>
          </p:nvPr>
        </p:nvSpPr>
        <p:spPr>
          <a:xfrm>
            <a:off x="4774133" y="2185369"/>
            <a:ext cx="3984857" cy="362828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Tx/>
              <a:buNone/>
              <a:tabLst/>
              <a:defRPr/>
            </a:lvl1pPr>
          </a:lstStyle>
          <a:p>
            <a:r>
              <a:rPr lang="it-IT" dirty="0"/>
              <a:t>PHOTO</a:t>
            </a:r>
          </a:p>
        </p:txBody>
      </p:sp>
      <p:sp>
        <p:nvSpPr>
          <p:cNvPr id="8" name="Segnaposto testo 9">
            <a:extLst>
              <a:ext uri="{FF2B5EF4-FFF2-40B4-BE49-F238E27FC236}">
                <a16:creationId xmlns:a16="http://schemas.microsoft.com/office/drawing/2014/main" id="{F13149E4-9266-2A49-9150-E34D18EF19CA}"/>
              </a:ext>
            </a:extLst>
          </p:cNvPr>
          <p:cNvSpPr>
            <a:spLocks noGrp="1"/>
          </p:cNvSpPr>
          <p:nvPr>
            <p:ph type="body" sz="quarter" idx="12" hasCustomPrompt="1"/>
          </p:nvPr>
        </p:nvSpPr>
        <p:spPr>
          <a:xfrm>
            <a:off x="385012" y="2165684"/>
            <a:ext cx="3984857" cy="3647975"/>
          </a:xfrm>
          <a:prstGeom prst="rect">
            <a:avLst/>
          </a:prstGeom>
        </p:spPr>
        <p:txBody>
          <a:bodyPr/>
          <a:lstStyle>
            <a:lvl1pPr marL="0" indent="0" algn="just">
              <a:lnSpc>
                <a:spcPct val="130000"/>
              </a:lnSpc>
              <a:buFontTx/>
              <a:buNone/>
              <a:defRPr lang="it-IT" sz="140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a:t>
            </a:r>
            <a:endParaRPr lang="it-IT" dirty="0"/>
          </a:p>
        </p:txBody>
      </p:sp>
    </p:spTree>
    <p:extLst>
      <p:ext uri="{BB962C8B-B14F-4D97-AF65-F5344CB8AC3E}">
        <p14:creationId xmlns:p14="http://schemas.microsoft.com/office/powerpoint/2010/main" val="299716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verticale e testo">
    <p:spTree>
      <p:nvGrpSpPr>
        <p:cNvPr id="1" name=""/>
        <p:cNvGrpSpPr/>
        <p:nvPr/>
      </p:nvGrpSpPr>
      <p:grpSpPr>
        <a:xfrm>
          <a:off x="0" y="0"/>
          <a:ext cx="0" cy="0"/>
          <a:chOff x="0" y="0"/>
          <a:chExt cx="0" cy="0"/>
        </a:xfrm>
      </p:grpSpPr>
      <p:sp>
        <p:nvSpPr>
          <p:cNvPr id="7" name="CasellaDiTesto 6"/>
          <p:cNvSpPr txBox="1"/>
          <p:nvPr userDrawn="1"/>
        </p:nvSpPr>
        <p:spPr>
          <a:xfrm>
            <a:off x="2244772" y="3908309"/>
            <a:ext cx="184666"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793509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7ABD095-4A0C-DB49-8028-853EAAC70B93}"/>
              </a:ext>
            </a:extLst>
          </p:cNvPr>
          <p:cNvSpPr txBox="1"/>
          <p:nvPr userDrawn="1"/>
        </p:nvSpPr>
        <p:spPr>
          <a:xfrm>
            <a:off x="391476" y="148055"/>
            <a:ext cx="7738711"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kern="1200" baseline="0" dirty="0">
                <a:solidFill>
                  <a:srgbClr val="004080"/>
                </a:solidFill>
                <a:effectLst/>
                <a:latin typeface="Arial" panose="020B0604020202020204" pitchFamily="34" charset="0"/>
                <a:ea typeface="+mn-ea"/>
                <a:cs typeface="+mn-cs"/>
              </a:rPr>
              <a:t>Producer prices methodological improvements</a:t>
            </a:r>
          </a:p>
        </p:txBody>
      </p:sp>
      <p:sp>
        <p:nvSpPr>
          <p:cNvPr id="8" name="Segnaposto numero diapositiva 7">
            <a:extLst>
              <a:ext uri="{FF2B5EF4-FFF2-40B4-BE49-F238E27FC236}">
                <a16:creationId xmlns:a16="http://schemas.microsoft.com/office/drawing/2014/main" id="{219844FF-6444-9C49-8F50-A6773B92D6A5}"/>
              </a:ext>
            </a:extLst>
          </p:cNvPr>
          <p:cNvSpPr>
            <a:spLocks noGrp="1"/>
          </p:cNvSpPr>
          <p:nvPr>
            <p:ph type="sldNum" sz="quarter" idx="4"/>
          </p:nvPr>
        </p:nvSpPr>
        <p:spPr>
          <a:xfrm>
            <a:off x="6737083" y="148055"/>
            <a:ext cx="2057400" cy="365125"/>
          </a:xfrm>
          <a:prstGeom prst="rect">
            <a:avLst/>
          </a:prstGeom>
        </p:spPr>
        <p:txBody>
          <a:bodyPr vert="horz" lIns="91440" tIns="45720" rIns="91440" bIns="45720" rtlCol="0" anchor="ctr"/>
          <a:lstStyle>
            <a:lvl1pPr algn="r">
              <a:defRPr sz="2000" b="1" i="0" baseline="0">
                <a:solidFill>
                  <a:srgbClr val="004080"/>
                </a:solidFill>
                <a:latin typeface="Arial" panose="020B0604020202020204" pitchFamily="34" charset="0"/>
              </a:defRPr>
            </a:lvl1pPr>
          </a:lstStyle>
          <a:p>
            <a:fld id="{86BAED7B-1BD1-8B4D-8B25-B3D4E44F076E}" type="slidenum">
              <a:rPr lang="it-IT" smtClean="0"/>
              <a:pPr/>
              <a:t>‹#›</a:t>
            </a:fld>
            <a:endParaRPr lang="it-IT" dirty="0"/>
          </a:p>
        </p:txBody>
      </p:sp>
    </p:spTree>
    <p:extLst>
      <p:ext uri="{BB962C8B-B14F-4D97-AF65-F5344CB8AC3E}">
        <p14:creationId xmlns:p14="http://schemas.microsoft.com/office/powerpoint/2010/main" val="2700960742"/>
      </p:ext>
    </p:extLst>
  </p:cSld>
  <p:clrMap bg1="lt1" tx1="dk1" bg2="lt2" tx2="dk2" accent1="accent1" accent2="accent2" accent3="accent3" accent4="accent4" accent5="accent5" accent6="accent6" hlink="hlink" folHlink="folHlink"/>
  <p:sldLayoutIdLst>
    <p:sldLayoutId id="2147483697" r:id="rId1"/>
    <p:sldLayoutId id="2147483699" r:id="rId2"/>
    <p:sldLayoutId id="214748370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620800"/>
      </p:ext>
    </p:extLst>
  </p:cSld>
  <p:clrMap bg1="lt1" tx1="dk1" bg2="lt2" tx2="dk2" accent1="accent1" accent2="accent2" accent3="accent3" accent4="accent4" accent5="accent5" accent6="accent6" hlink="hlink" folHlink="folHlink"/>
  <p:sldLayoutIdLst>
    <p:sldLayoutId id="214748371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1CE6EE0D-03A4-7145-A5D1-4EE227576403}"/>
              </a:ext>
            </a:extLst>
          </p:cNvPr>
          <p:cNvSpPr txBox="1">
            <a:spLocks/>
          </p:cNvSpPr>
          <p:nvPr/>
        </p:nvSpPr>
        <p:spPr>
          <a:xfrm>
            <a:off x="136118" y="3621593"/>
            <a:ext cx="8368043" cy="1290421"/>
          </a:xfrm>
          <a:prstGeom prst="rect">
            <a:avLst/>
          </a:prstGeom>
        </p:spPr>
        <p:txBody>
          <a:bodyPr/>
          <a:lstStyle>
            <a:lvl1pPr algn="ctr" defTabSz="457200" rtl="0" eaLnBrk="1" latinLnBrk="0" hangingPunct="1">
              <a:spcBef>
                <a:spcPct val="0"/>
              </a:spcBef>
              <a:buNone/>
              <a:defRPr sz="5000" b="1" i="0" kern="1200" baseline="0">
                <a:solidFill>
                  <a:schemeClr val="accent2">
                    <a:lumMod val="75000"/>
                  </a:schemeClr>
                </a:solidFill>
                <a:latin typeface="Arial" panose="020B0604020202020204" pitchFamily="34" charset="0"/>
                <a:ea typeface="+mj-ea"/>
                <a:cs typeface="+mj-cs"/>
              </a:defRPr>
            </a:lvl1pPr>
          </a:lstStyle>
          <a:p>
            <a:pPr algn="l"/>
            <a:r>
              <a:rPr lang="it-IT" sz="4400" dirty="0">
                <a:solidFill>
                  <a:srgbClr val="004080"/>
                </a:solidFill>
              </a:rPr>
              <a:t>Producer </a:t>
            </a:r>
            <a:r>
              <a:rPr lang="it-IT" sz="4400" dirty="0" smtClean="0">
                <a:solidFill>
                  <a:srgbClr val="004080"/>
                </a:solidFill>
              </a:rPr>
              <a:t>prices</a:t>
            </a:r>
          </a:p>
          <a:p>
            <a:pPr algn="l"/>
            <a:r>
              <a:rPr lang="it-IT" sz="4400" dirty="0" smtClean="0">
                <a:solidFill>
                  <a:srgbClr val="004080"/>
                </a:solidFill>
              </a:rPr>
              <a:t>Plugin and Shiny implementation</a:t>
            </a:r>
            <a:endParaRPr lang="it-IT" sz="4400" dirty="0">
              <a:solidFill>
                <a:srgbClr val="004080"/>
              </a:solidFill>
            </a:endParaRPr>
          </a:p>
        </p:txBody>
      </p:sp>
      <p:sp>
        <p:nvSpPr>
          <p:cNvPr id="4" name="TextBox 3">
            <a:extLst>
              <a:ext uri="{FF2B5EF4-FFF2-40B4-BE49-F238E27FC236}">
                <a16:creationId xmlns:a16="http://schemas.microsoft.com/office/drawing/2014/main" id="{E5B8035D-C693-4FCD-A73E-75FBD9A0602E}"/>
              </a:ext>
            </a:extLst>
          </p:cNvPr>
          <p:cNvSpPr txBox="1"/>
          <p:nvPr/>
        </p:nvSpPr>
        <p:spPr>
          <a:xfrm>
            <a:off x="6569610" y="5804521"/>
            <a:ext cx="2686929" cy="369332"/>
          </a:xfrm>
          <a:prstGeom prst="rect">
            <a:avLst/>
          </a:prstGeom>
          <a:noFill/>
        </p:spPr>
        <p:txBody>
          <a:bodyPr wrap="square" rtlCol="0">
            <a:spAutoFit/>
          </a:bodyPr>
          <a:lstStyle/>
          <a:p>
            <a:r>
              <a:rPr lang="en-US" i="1" dirty="0">
                <a:solidFill>
                  <a:srgbClr val="004080"/>
                </a:solidFill>
                <a:latin typeface="Arial" panose="020B0604020202020204" pitchFamily="34" charset="0"/>
              </a:rPr>
              <a:t>Meeting</a:t>
            </a:r>
            <a:r>
              <a:rPr lang="en-US" i="1" dirty="0"/>
              <a:t> </a:t>
            </a:r>
            <a:r>
              <a:rPr lang="en-US" i="1" dirty="0" smtClean="0">
                <a:solidFill>
                  <a:srgbClr val="004080"/>
                </a:solidFill>
                <a:latin typeface="Arial" panose="020B0604020202020204" pitchFamily="34" charset="0"/>
              </a:rPr>
              <a:t>10/11/2020</a:t>
            </a:r>
            <a:endParaRPr lang="en-US" i="1" dirty="0">
              <a:solidFill>
                <a:srgbClr val="004080"/>
              </a:solidFill>
              <a:latin typeface="Arial" panose="020B0604020202020204" pitchFamily="34" charset="0"/>
            </a:endParaRPr>
          </a:p>
        </p:txBody>
      </p:sp>
    </p:spTree>
    <p:extLst>
      <p:ext uri="{BB962C8B-B14F-4D97-AF65-F5344CB8AC3E}">
        <p14:creationId xmlns:p14="http://schemas.microsoft.com/office/powerpoint/2010/main" val="345648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9</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Shiny for validation</a:t>
            </a:r>
            <a:endParaRPr lang="en-US" dirty="0"/>
          </a:p>
        </p:txBody>
      </p:sp>
      <p:sp>
        <p:nvSpPr>
          <p:cNvPr id="48" name="Google Shape;324;p16">
            <a:extLst>
              <a:ext uri="{FF2B5EF4-FFF2-40B4-BE49-F238E27FC236}">
                <a16:creationId xmlns:a16="http://schemas.microsoft.com/office/drawing/2014/main" id="{E2D5CE8E-0F78-4C24-BD71-D0D3B9D73D24}"/>
              </a:ext>
            </a:extLst>
          </p:cNvPr>
          <p:cNvSpPr/>
          <p:nvPr/>
        </p:nvSpPr>
        <p:spPr>
          <a:xfrm>
            <a:off x="717224" y="2575692"/>
            <a:ext cx="120990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smtClean="0"/>
              <a:t>Validation </a:t>
            </a:r>
            <a:r>
              <a:rPr lang="en-US" sz="1200" dirty="0"/>
              <a:t>dataset </a:t>
            </a:r>
            <a:r>
              <a:rPr lang="en-US" sz="1200" dirty="0" smtClean="0"/>
              <a:t>(imputed)</a:t>
            </a:r>
            <a:endParaRPr sz="1200" dirty="0"/>
          </a:p>
        </p:txBody>
      </p:sp>
      <p:cxnSp>
        <p:nvCxnSpPr>
          <p:cNvPr id="52" name="Straight Arrow Connector 51">
            <a:extLst>
              <a:ext uri="{FF2B5EF4-FFF2-40B4-BE49-F238E27FC236}">
                <a16:creationId xmlns:a16="http://schemas.microsoft.com/office/drawing/2014/main" id="{60BCAF95-1097-4620-BC12-D43EEA6F47AE}"/>
              </a:ext>
            </a:extLst>
          </p:cNvPr>
          <p:cNvCxnSpPr>
            <a:cxnSpLocks/>
            <a:stCxn id="48" idx="2"/>
            <a:endCxn id="39" idx="5"/>
          </p:cNvCxnSpPr>
          <p:nvPr/>
        </p:nvCxnSpPr>
        <p:spPr>
          <a:xfrm>
            <a:off x="1852038" y="2876040"/>
            <a:ext cx="2027603" cy="2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4B2B08-C57F-446E-802E-808A3827ED93}"/>
              </a:ext>
            </a:extLst>
          </p:cNvPr>
          <p:cNvSpPr txBox="1"/>
          <p:nvPr/>
        </p:nvSpPr>
        <p:spPr>
          <a:xfrm>
            <a:off x="385012" y="3466240"/>
            <a:ext cx="3691922" cy="2062510"/>
          </a:xfrm>
          <a:prstGeom prst="rect">
            <a:avLst/>
          </a:prstGeom>
        </p:spPr>
        <p:txBody>
          <a:bodyPr/>
          <a:lstStyle>
            <a:lvl1pPr marL="285750" indent="-285750" algn="just">
              <a:lnSpc>
                <a:spcPct val="130000"/>
              </a:lnSpc>
              <a:spcBef>
                <a:spcPts val="1000"/>
              </a:spcBef>
              <a:buFontTx/>
              <a:buChar char="-"/>
              <a:defRPr lang="it-IT" sz="1600" b="0" i="0" baseline="0" smtClean="0">
                <a:solidFill>
                  <a:schemeClr val="tx1">
                    <a:lumMod val="75000"/>
                    <a:lumOff val="25000"/>
                  </a:schemeClr>
                </a:solidFill>
                <a:effectLst/>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smtClean="0"/>
              <a:t>Validate last year imputation according to the best method</a:t>
            </a:r>
          </a:p>
          <a:p>
            <a:r>
              <a:rPr lang="en-US" dirty="0" smtClean="0"/>
              <a:t>Time series revision</a:t>
            </a:r>
          </a:p>
          <a:p>
            <a:r>
              <a:rPr lang="en-US" dirty="0" smtClean="0"/>
              <a:t>Allow for manual imputation</a:t>
            </a:r>
            <a:endParaRPr lang="en-US" dirty="0"/>
          </a:p>
        </p:txBody>
      </p:sp>
      <p:sp>
        <p:nvSpPr>
          <p:cNvPr id="6" name="TextBox 5"/>
          <p:cNvSpPr txBox="1"/>
          <p:nvPr/>
        </p:nvSpPr>
        <p:spPr>
          <a:xfrm>
            <a:off x="5536718" y="2735329"/>
            <a:ext cx="3131520" cy="369332"/>
          </a:xfrm>
          <a:prstGeom prst="rect">
            <a:avLst/>
          </a:prstGeom>
          <a:noFill/>
          <a:ln>
            <a:solidFill>
              <a:srgbClr val="0070C0"/>
            </a:solidFill>
          </a:ln>
        </p:spPr>
        <p:txBody>
          <a:bodyPr wrap="square" rtlCol="0">
            <a:spAutoFit/>
          </a:bodyPr>
          <a:lstStyle/>
          <a:p>
            <a:r>
              <a:rPr lang="en-GB" dirty="0" smtClean="0">
                <a:solidFill>
                  <a:srgbClr val="004080"/>
                </a:solidFill>
              </a:rPr>
              <a:t>+ calculation of PPP and PPI</a:t>
            </a:r>
            <a:endParaRPr lang="en-US" dirty="0">
              <a:solidFill>
                <a:srgbClr val="004080"/>
              </a:solidFill>
            </a:endParaRPr>
          </a:p>
        </p:txBody>
      </p:sp>
      <p:sp>
        <p:nvSpPr>
          <p:cNvPr id="39" name="Google Shape;324;p16">
            <a:extLst>
              <a:ext uri="{FF2B5EF4-FFF2-40B4-BE49-F238E27FC236}">
                <a16:creationId xmlns:a16="http://schemas.microsoft.com/office/drawing/2014/main" id="{E2D5CE8E-0F78-4C24-BD71-D0D3B9D73D24}"/>
              </a:ext>
            </a:extLst>
          </p:cNvPr>
          <p:cNvSpPr/>
          <p:nvPr/>
        </p:nvSpPr>
        <p:spPr>
          <a:xfrm>
            <a:off x="3804554" y="2600346"/>
            <a:ext cx="120990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smtClean="0"/>
              <a:t>Validation </a:t>
            </a:r>
            <a:r>
              <a:rPr lang="en-US" sz="1200" dirty="0"/>
              <a:t>dataset </a:t>
            </a:r>
            <a:r>
              <a:rPr lang="en-US" sz="1200" dirty="0" smtClean="0"/>
              <a:t>(imputed)</a:t>
            </a:r>
            <a:endParaRPr sz="1200" dirty="0"/>
          </a:p>
        </p:txBody>
      </p:sp>
      <p:sp>
        <p:nvSpPr>
          <p:cNvPr id="41" name="12-Point Star 40"/>
          <p:cNvSpPr/>
          <p:nvPr/>
        </p:nvSpPr>
        <p:spPr>
          <a:xfrm>
            <a:off x="2575882" y="2641639"/>
            <a:ext cx="523264" cy="493455"/>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cxnSp>
        <p:nvCxnSpPr>
          <p:cNvPr id="45" name="Straight Arrow Connector 44">
            <a:extLst>
              <a:ext uri="{FF2B5EF4-FFF2-40B4-BE49-F238E27FC236}">
                <a16:creationId xmlns:a16="http://schemas.microsoft.com/office/drawing/2014/main" id="{BB132283-E96D-4C8C-B183-065A3D049B4C}"/>
              </a:ext>
            </a:extLst>
          </p:cNvPr>
          <p:cNvCxnSpPr>
            <a:cxnSpLocks/>
            <a:stCxn id="66" idx="2"/>
            <a:endCxn id="56"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7FE0654-526E-4723-B6D3-6638D3CE7477}"/>
              </a:ext>
            </a:extLst>
          </p:cNvPr>
          <p:cNvCxnSpPr>
            <a:cxnSpLocks/>
            <a:stCxn id="54" idx="2"/>
            <a:endCxn id="66"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EFBA15A-D167-47E5-B2FE-0739C5EB8657}"/>
              </a:ext>
            </a:extLst>
          </p:cNvPr>
          <p:cNvCxnSpPr>
            <a:cxnSpLocks/>
            <a:stCxn id="49" idx="6"/>
            <a:endCxn id="54"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3"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55"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57" name="Straight Arrow Connector 56">
            <a:extLst>
              <a:ext uri="{FF2B5EF4-FFF2-40B4-BE49-F238E27FC236}">
                <a16:creationId xmlns:a16="http://schemas.microsoft.com/office/drawing/2014/main" id="{53B4E5BA-D630-4795-9C01-EAA7AC5D195E}"/>
              </a:ext>
            </a:extLst>
          </p:cNvPr>
          <p:cNvCxnSpPr>
            <a:cxnSpLocks/>
            <a:stCxn id="56" idx="2"/>
            <a:endCxn id="62"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59"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0" name="Straight Arrow Connector 59">
            <a:extLst>
              <a:ext uri="{FF2B5EF4-FFF2-40B4-BE49-F238E27FC236}">
                <a16:creationId xmlns:a16="http://schemas.microsoft.com/office/drawing/2014/main" id="{1190552D-09AC-4634-98B8-D890BD8D2A0E}"/>
              </a:ext>
            </a:extLst>
          </p:cNvPr>
          <p:cNvCxnSpPr>
            <a:cxnSpLocks/>
            <a:stCxn id="55" idx="2"/>
            <a:endCxn id="67"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2"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3" name="12-Point Star 62"/>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64" name="Elbow Connector 63"/>
          <p:cNvCxnSpPr>
            <a:stCxn id="63" idx="1"/>
            <a:endCxn id="66"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12-Point Star 64"/>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6"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7"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8" name="Elbow Connector 67"/>
          <p:cNvCxnSpPr>
            <a:stCxn id="66" idx="3"/>
            <a:endCxn id="63"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31E71895-7E90-44E7-AE7D-3E822FC4795C}"/>
              </a:ext>
            </a:extLst>
          </p:cNvPr>
          <p:cNvSpPr/>
          <p:nvPr/>
        </p:nvSpPr>
        <p:spPr>
          <a:xfrm>
            <a:off x="7800845" y="1015664"/>
            <a:ext cx="1282437" cy="6517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70"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72"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73"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74"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76"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Oval 76">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7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82" name="12-Point Star 8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Tree>
    <p:extLst>
      <p:ext uri="{BB962C8B-B14F-4D97-AF65-F5344CB8AC3E}">
        <p14:creationId xmlns:p14="http://schemas.microsoft.com/office/powerpoint/2010/main" val="609236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68243-5CB6-45C1-9755-3A41FF0A68D9}"/>
              </a:ext>
            </a:extLst>
          </p:cNvPr>
          <p:cNvSpPr>
            <a:spLocks noGrp="1"/>
          </p:cNvSpPr>
          <p:nvPr>
            <p:ph type="sldNum" sz="quarter" idx="11"/>
          </p:nvPr>
        </p:nvSpPr>
        <p:spPr/>
        <p:txBody>
          <a:bodyPr/>
          <a:lstStyle/>
          <a:p>
            <a:fld id="{86BAED7B-1BD1-8B4D-8B25-B3D4E44F076E}" type="slidenum">
              <a:rPr lang="it-IT" smtClean="0"/>
              <a:pPr/>
              <a:t>10</a:t>
            </a:fld>
            <a:endParaRPr lang="it-IT" dirty="0"/>
          </a:p>
        </p:txBody>
      </p:sp>
      <p:sp>
        <p:nvSpPr>
          <p:cNvPr id="6" name="Text Placeholder 5">
            <a:extLst>
              <a:ext uri="{FF2B5EF4-FFF2-40B4-BE49-F238E27FC236}">
                <a16:creationId xmlns:a16="http://schemas.microsoft.com/office/drawing/2014/main" id="{6DC3980A-1881-437D-9B45-3A209C463F81}"/>
              </a:ext>
            </a:extLst>
          </p:cNvPr>
          <p:cNvSpPr>
            <a:spLocks noGrp="1"/>
          </p:cNvSpPr>
          <p:nvPr>
            <p:ph type="body" sz="quarter" idx="12"/>
          </p:nvPr>
        </p:nvSpPr>
        <p:spPr>
          <a:xfrm>
            <a:off x="385012" y="2177142"/>
            <a:ext cx="8373978" cy="2772229"/>
          </a:xfrm>
        </p:spPr>
        <p:txBody>
          <a:bodyPr/>
          <a:lstStyle/>
          <a:p>
            <a:pPr marL="285750" indent="-285750">
              <a:buFont typeface="Wingdings" panose="05000000000000000000" pitchFamily="2" charset="2"/>
              <a:buChar char="§"/>
            </a:pPr>
            <a:r>
              <a:rPr lang="en-GB" sz="1800" dirty="0" smtClean="0"/>
              <a:t>Missing approaches : </a:t>
            </a:r>
            <a:r>
              <a:rPr lang="en-GB" sz="1800" dirty="0"/>
              <a:t>GDP and </a:t>
            </a:r>
            <a:r>
              <a:rPr lang="en-GB" sz="1800" dirty="0" err="1"/>
              <a:t>AgGDP</a:t>
            </a:r>
            <a:r>
              <a:rPr lang="en-GB" sz="1800" dirty="0"/>
              <a:t> deflators, Eurostat </a:t>
            </a:r>
            <a:r>
              <a:rPr lang="en-GB" sz="1800" dirty="0" err="1"/>
              <a:t>AgPPI</a:t>
            </a:r>
            <a:r>
              <a:rPr lang="en-GB" sz="1800" dirty="0"/>
              <a:t> </a:t>
            </a:r>
            <a:r>
              <a:rPr lang="en-GB" sz="1800" dirty="0" err="1"/>
              <a:t>Indeces</a:t>
            </a:r>
            <a:r>
              <a:rPr lang="en-GB" sz="1800" dirty="0"/>
              <a:t>, Exchange rates.</a:t>
            </a:r>
            <a:endParaRPr lang="en-GB" sz="1800" dirty="0" smtClean="0"/>
          </a:p>
          <a:p>
            <a:pPr marL="285750" indent="-285750">
              <a:buFont typeface="Wingdings" panose="05000000000000000000" pitchFamily="2" charset="2"/>
              <a:buChar char="§"/>
            </a:pPr>
            <a:r>
              <a:rPr lang="en-GB" sz="1800" dirty="0" smtClean="0"/>
              <a:t>Validation of plugin results</a:t>
            </a:r>
          </a:p>
          <a:p>
            <a:pPr marL="285750" indent="-285750">
              <a:buFont typeface="Wingdings" panose="05000000000000000000" pitchFamily="2" charset="2"/>
              <a:buChar char="§"/>
            </a:pPr>
            <a:r>
              <a:rPr lang="en-GB" sz="1800" dirty="0" smtClean="0"/>
              <a:t>Shiny validation </a:t>
            </a:r>
          </a:p>
          <a:p>
            <a:pPr marL="285750" indent="-285750">
              <a:buFont typeface="Wingdings" panose="05000000000000000000" pitchFamily="2" charset="2"/>
              <a:buChar char="§"/>
            </a:pPr>
            <a:r>
              <a:rPr lang="en-GB" sz="1800" dirty="0" smtClean="0"/>
              <a:t>Legacy for annual and monthly data</a:t>
            </a:r>
            <a:endParaRPr lang="en-US" sz="1800" dirty="0" smtClean="0"/>
          </a:p>
          <a:p>
            <a:pPr marL="285750" indent="-285750">
              <a:buFont typeface="Wingdings" panose="05000000000000000000" pitchFamily="2" charset="2"/>
              <a:buChar char="§"/>
            </a:pPr>
            <a:r>
              <a:rPr lang="en-GB" sz="1800" dirty="0" smtClean="0"/>
              <a:t>Exchange rates dataset</a:t>
            </a:r>
          </a:p>
          <a:p>
            <a:pPr marL="285750" indent="-285750">
              <a:buFont typeface="Wingdings" panose="05000000000000000000" pitchFamily="2" charset="2"/>
              <a:buChar char="§"/>
            </a:pPr>
            <a:r>
              <a:rPr lang="en-US" sz="1800" dirty="0" smtClean="0"/>
              <a:t>Aggregates</a:t>
            </a:r>
            <a:endParaRPr lang="en-GB" sz="1800" dirty="0" smtClean="0"/>
          </a:p>
        </p:txBody>
      </p:sp>
      <p:sp>
        <p:nvSpPr>
          <p:cNvPr id="5"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a:xfrm>
            <a:off x="385012" y="934219"/>
            <a:ext cx="8373978" cy="461444"/>
          </a:xfrm>
        </p:spPr>
        <p:txBody>
          <a:bodyPr/>
          <a:lstStyle/>
          <a:p>
            <a:r>
              <a:rPr lang="en-US" dirty="0" smtClean="0"/>
              <a:t>Steps ahead</a:t>
            </a:r>
            <a:endParaRPr lang="en-US" dirty="0"/>
          </a:p>
        </p:txBody>
      </p:sp>
    </p:spTree>
    <p:extLst>
      <p:ext uri="{BB962C8B-B14F-4D97-AF65-F5344CB8AC3E}">
        <p14:creationId xmlns:p14="http://schemas.microsoft.com/office/powerpoint/2010/main" val="99245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1"/>
          </p:nvPr>
        </p:nvSpPr>
        <p:spPr/>
        <p:txBody>
          <a:bodyPr/>
          <a:lstStyle/>
          <a:p>
            <a:fld id="{86BAED7B-1BD1-8B4D-8B25-B3D4E44F076E}" type="slidenum">
              <a:rPr lang="it-IT" smtClean="0"/>
              <a:pPr/>
              <a:t>1</a:t>
            </a:fld>
            <a:endParaRPr lang="it-IT" dirty="0"/>
          </a:p>
        </p:txBody>
      </p:sp>
      <p:sp>
        <p:nvSpPr>
          <p:cNvPr id="7" name="Text Placeholder 6">
            <a:extLst>
              <a:ext uri="{FF2B5EF4-FFF2-40B4-BE49-F238E27FC236}">
                <a16:creationId xmlns:a16="http://schemas.microsoft.com/office/drawing/2014/main" id="{E1196AFE-709F-474A-9E1E-F0CE9A9263A9}"/>
              </a:ext>
            </a:extLst>
          </p:cNvPr>
          <p:cNvSpPr>
            <a:spLocks noGrp="1"/>
          </p:cNvSpPr>
          <p:nvPr>
            <p:ph type="body" sz="quarter" idx="12"/>
          </p:nvPr>
        </p:nvSpPr>
        <p:spPr>
          <a:xfrm>
            <a:off x="385012" y="1809457"/>
            <a:ext cx="8373978" cy="3291218"/>
          </a:xfrm>
        </p:spPr>
        <p:txBody>
          <a:bodyPr/>
          <a:lstStyle/>
          <a:p>
            <a:pPr marL="285750" indent="-285750" fontAlgn="base">
              <a:lnSpc>
                <a:spcPct val="250000"/>
              </a:lnSpc>
              <a:buFont typeface="Arial" panose="020B0604020202020204" pitchFamily="34" charset="0"/>
              <a:buChar char="•"/>
            </a:pPr>
            <a:r>
              <a:rPr lang="en-GB" sz="2400" dirty="0" smtClean="0"/>
              <a:t>Plugin: from questionnaire to preparation data</a:t>
            </a:r>
            <a:endParaRPr lang="en-US" sz="2400" dirty="0"/>
          </a:p>
          <a:p>
            <a:pPr marL="285750" indent="-285750" fontAlgn="base">
              <a:lnSpc>
                <a:spcPct val="250000"/>
              </a:lnSpc>
              <a:buFont typeface="Arial" panose="020B0604020202020204" pitchFamily="34" charset="0"/>
              <a:buChar char="•"/>
            </a:pPr>
            <a:r>
              <a:rPr lang="en-US" sz="2400" dirty="0" smtClean="0"/>
              <a:t>Plugin: from preparation to validation data</a:t>
            </a:r>
            <a:endParaRPr lang="en-US" sz="2400" dirty="0"/>
          </a:p>
          <a:p>
            <a:pPr marL="285750" indent="-285750" fontAlgn="base">
              <a:lnSpc>
                <a:spcPct val="250000"/>
              </a:lnSpc>
              <a:buFont typeface="Arial" panose="020B0604020202020204" pitchFamily="34" charset="0"/>
              <a:buChar char="•"/>
            </a:pPr>
            <a:r>
              <a:rPr lang="en-US" sz="2400" dirty="0" smtClean="0"/>
              <a:t>Shiny app for outlier and imputation validation</a:t>
            </a:r>
            <a:endParaRPr lang="en-US" sz="2400" dirty="0"/>
          </a:p>
          <a:p>
            <a:pPr marL="285750" indent="-285750">
              <a:buFont typeface="Arial" panose="020B0604020202020204" pitchFamily="34" charset="0"/>
              <a:buChar char="•"/>
            </a:pPr>
            <a:endParaRPr lang="en-US" sz="2400" dirty="0"/>
          </a:p>
        </p:txBody>
      </p:sp>
      <p:sp>
        <p:nvSpPr>
          <p:cNvPr id="8" name="Text Placeholder 7">
            <a:extLst>
              <a:ext uri="{FF2B5EF4-FFF2-40B4-BE49-F238E27FC236}">
                <a16:creationId xmlns:a16="http://schemas.microsoft.com/office/drawing/2014/main" id="{3BE5B937-8E47-4C8D-84B5-656BDB35E239}"/>
              </a:ext>
            </a:extLst>
          </p:cNvPr>
          <p:cNvSpPr>
            <a:spLocks noGrp="1"/>
          </p:cNvSpPr>
          <p:nvPr>
            <p:ph type="body" sz="quarter" idx="13"/>
          </p:nvPr>
        </p:nvSpPr>
        <p:spPr/>
        <p:txBody>
          <a:bodyPr/>
          <a:lstStyle/>
          <a:p>
            <a:r>
              <a:rPr lang="en-US" dirty="0"/>
              <a:t>Index</a:t>
            </a:r>
          </a:p>
        </p:txBody>
      </p:sp>
    </p:spTree>
    <p:extLst>
      <p:ext uri="{BB962C8B-B14F-4D97-AF65-F5344CB8AC3E}">
        <p14:creationId xmlns:p14="http://schemas.microsoft.com/office/powerpoint/2010/main" val="4278249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Elbow Connector 30"/>
          <p:cNvCxnSpPr>
            <a:stCxn id="101" idx="2"/>
            <a:endCxn id="52" idx="1"/>
          </p:cNvCxnSpPr>
          <p:nvPr/>
        </p:nvCxnSpPr>
        <p:spPr>
          <a:xfrm>
            <a:off x="4899398" y="3493980"/>
            <a:ext cx="1342042" cy="630564"/>
          </a:xfrm>
          <a:prstGeom prst="bentConnector3">
            <a:avLst>
              <a:gd name="adj1" fmla="val 760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01" idx="2"/>
            <a:endCxn id="8" idx="1"/>
          </p:cNvCxnSpPr>
          <p:nvPr/>
        </p:nvCxnSpPr>
        <p:spPr>
          <a:xfrm flipV="1">
            <a:off x="4899398" y="2932231"/>
            <a:ext cx="1342043" cy="561749"/>
          </a:xfrm>
          <a:prstGeom prst="bentConnector3">
            <a:avLst>
              <a:gd name="adj1" fmla="val 760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7FE0654-526E-4723-B6D3-6638D3CE7477}"/>
              </a:ext>
            </a:extLst>
          </p:cNvPr>
          <p:cNvCxnSpPr>
            <a:cxnSpLocks/>
            <a:stCxn id="28" idx="2"/>
            <a:endCxn id="101" idx="5"/>
          </p:cNvCxnSpPr>
          <p:nvPr/>
        </p:nvCxnSpPr>
        <p:spPr>
          <a:xfrm flipV="1">
            <a:off x="2685632" y="3493980"/>
            <a:ext cx="1459839" cy="14018"/>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EFBA15A-D167-47E5-B2FE-0739C5EB8657}"/>
              </a:ext>
            </a:extLst>
          </p:cNvPr>
          <p:cNvCxnSpPr>
            <a:cxnSpLocks/>
            <a:stCxn id="24" idx="6"/>
            <a:endCxn id="28" idx="5"/>
          </p:cNvCxnSpPr>
          <p:nvPr/>
        </p:nvCxnSpPr>
        <p:spPr>
          <a:xfrm flipV="1">
            <a:off x="907495" y="3507998"/>
            <a:ext cx="1005806" cy="16242"/>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472648C-53CE-4D2B-9114-B9641D648E48}"/>
              </a:ext>
            </a:extLst>
          </p:cNvPr>
          <p:cNvSpPr>
            <a:spLocks noGrp="1"/>
          </p:cNvSpPr>
          <p:nvPr>
            <p:ph type="sldNum" sz="quarter" idx="11"/>
          </p:nvPr>
        </p:nvSpPr>
        <p:spPr/>
        <p:txBody>
          <a:bodyPr/>
          <a:lstStyle/>
          <a:p>
            <a:fld id="{86BAED7B-1BD1-8B4D-8B25-B3D4E44F076E}" type="slidenum">
              <a:rPr lang="it-IT" smtClean="0"/>
              <a:pPr/>
              <a:t>2</a:t>
            </a:fld>
            <a:endParaRPr lang="it-IT" dirty="0"/>
          </a:p>
        </p:txBody>
      </p:sp>
      <p:sp>
        <p:nvSpPr>
          <p:cNvPr id="3" name="Text Placeholder 2">
            <a:extLst>
              <a:ext uri="{FF2B5EF4-FFF2-40B4-BE49-F238E27FC236}">
                <a16:creationId xmlns:a16="http://schemas.microsoft.com/office/drawing/2014/main" id="{7F9298DF-75C7-41AF-AF83-18C236A3D348}"/>
              </a:ext>
            </a:extLst>
          </p:cNvPr>
          <p:cNvSpPr>
            <a:spLocks noGrp="1"/>
          </p:cNvSpPr>
          <p:nvPr>
            <p:ph type="body" sz="quarter" idx="13"/>
          </p:nvPr>
        </p:nvSpPr>
        <p:spPr/>
        <p:txBody>
          <a:bodyPr/>
          <a:lstStyle/>
          <a:p>
            <a:r>
              <a:rPr lang="en-US" dirty="0"/>
              <a:t>Overall proposed workflow</a:t>
            </a:r>
          </a:p>
        </p:txBody>
      </p:sp>
      <p:sp>
        <p:nvSpPr>
          <p:cNvPr id="11"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14"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17"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18"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19"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21"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Oval 21">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24" name="Oval 23">
            <a:extLst>
              <a:ext uri="{FF2B5EF4-FFF2-40B4-BE49-F238E27FC236}">
                <a16:creationId xmlns:a16="http://schemas.microsoft.com/office/drawing/2014/main" id="{2197D0C3-C0B5-44D9-996E-6C839CBE3126}"/>
              </a:ext>
            </a:extLst>
          </p:cNvPr>
          <p:cNvSpPr/>
          <p:nvPr/>
        </p:nvSpPr>
        <p:spPr>
          <a:xfrm>
            <a:off x="84471" y="3218445"/>
            <a:ext cx="823024" cy="611589"/>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PP quest</a:t>
            </a:r>
          </a:p>
        </p:txBody>
      </p:sp>
      <p:sp>
        <p:nvSpPr>
          <p:cNvPr id="27" name="Google Shape;337;p16">
            <a:extLst>
              <a:ext uri="{FF2B5EF4-FFF2-40B4-BE49-F238E27FC236}">
                <a16:creationId xmlns:a16="http://schemas.microsoft.com/office/drawing/2014/main" id="{68478F20-60A4-4476-B9C9-9B6058C9292B}"/>
              </a:ext>
            </a:extLst>
          </p:cNvPr>
          <p:cNvSpPr/>
          <p:nvPr/>
        </p:nvSpPr>
        <p:spPr>
          <a:xfrm>
            <a:off x="1052997" y="3298205"/>
            <a:ext cx="497941" cy="420317"/>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24;p16">
            <a:extLst>
              <a:ext uri="{FF2B5EF4-FFF2-40B4-BE49-F238E27FC236}">
                <a16:creationId xmlns:a16="http://schemas.microsoft.com/office/drawing/2014/main" id="{F2D52DAE-4B21-41D3-98D7-FE5C51F14D49}"/>
              </a:ext>
            </a:extLst>
          </p:cNvPr>
          <p:cNvSpPr/>
          <p:nvPr/>
        </p:nvSpPr>
        <p:spPr>
          <a:xfrm>
            <a:off x="1847472" y="3244682"/>
            <a:ext cx="903989" cy="526632"/>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Questionnaire dataset</a:t>
            </a:r>
            <a:endParaRPr sz="1000" dirty="0"/>
          </a:p>
        </p:txBody>
      </p:sp>
      <p:sp>
        <p:nvSpPr>
          <p:cNvPr id="46" name="Google Shape;329;p16">
            <a:extLst>
              <a:ext uri="{FF2B5EF4-FFF2-40B4-BE49-F238E27FC236}">
                <a16:creationId xmlns:a16="http://schemas.microsoft.com/office/drawing/2014/main" id="{D32E1E4C-CBB1-4474-943C-FEE203F88B40}"/>
              </a:ext>
            </a:extLst>
          </p:cNvPr>
          <p:cNvSpPr/>
          <p:nvPr/>
        </p:nvSpPr>
        <p:spPr>
          <a:xfrm>
            <a:off x="5215615" y="2154688"/>
            <a:ext cx="612395" cy="525059"/>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TextBox 146">
            <a:extLst>
              <a:ext uri="{FF2B5EF4-FFF2-40B4-BE49-F238E27FC236}">
                <a16:creationId xmlns:a16="http://schemas.microsoft.com/office/drawing/2014/main" id="{490853A0-0933-40CD-B287-EAA5058EFC5C}"/>
              </a:ext>
            </a:extLst>
          </p:cNvPr>
          <p:cNvSpPr txBox="1"/>
          <p:nvPr/>
        </p:nvSpPr>
        <p:spPr>
          <a:xfrm>
            <a:off x="3549312" y="346599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19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326;p16">
            <a:extLst>
              <a:ext uri="{FF2B5EF4-FFF2-40B4-BE49-F238E27FC236}">
                <a16:creationId xmlns:a16="http://schemas.microsoft.com/office/drawing/2014/main" id="{B70D8EB4-D855-4933-B108-D46299B179B6}"/>
              </a:ext>
            </a:extLst>
          </p:cNvPr>
          <p:cNvSpPr/>
          <p:nvPr/>
        </p:nvSpPr>
        <p:spPr>
          <a:xfrm>
            <a:off x="3047995" y="3315260"/>
            <a:ext cx="654722" cy="403262"/>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000" dirty="0" smtClean="0"/>
              <a:t>Plugin</a:t>
            </a:r>
            <a:endParaRPr sz="1000" dirty="0"/>
          </a:p>
        </p:txBody>
      </p:sp>
      <p:cxnSp>
        <p:nvCxnSpPr>
          <p:cNvPr id="57" name="Straight Arrow Connector 56">
            <a:extLst>
              <a:ext uri="{FF2B5EF4-FFF2-40B4-BE49-F238E27FC236}">
                <a16:creationId xmlns:a16="http://schemas.microsoft.com/office/drawing/2014/main" id="{1190552D-09AC-4634-98B8-D890BD8D2A0E}"/>
              </a:ext>
            </a:extLst>
          </p:cNvPr>
          <p:cNvCxnSpPr>
            <a:cxnSpLocks/>
            <a:stCxn id="46" idx="2"/>
            <a:endCxn id="109" idx="1"/>
          </p:cNvCxnSpPr>
          <p:nvPr/>
        </p:nvCxnSpPr>
        <p:spPr>
          <a:xfrm flipH="1">
            <a:off x="5471405" y="2659863"/>
            <a:ext cx="7823" cy="729722"/>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4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Shiny tool</a:t>
            </a:r>
            <a:endParaRPr sz="1100" dirty="0"/>
          </a:p>
        </p:txBody>
      </p:sp>
      <p:sp>
        <p:nvSpPr>
          <p:cNvPr id="42" name="12-Point Star 4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7" name="Google Shape;324;p16">
            <a:extLst>
              <a:ext uri="{FF2B5EF4-FFF2-40B4-BE49-F238E27FC236}">
                <a16:creationId xmlns:a16="http://schemas.microsoft.com/office/drawing/2014/main" id="{86D7AEB4-9937-409F-9A38-4ED7EB324596}"/>
              </a:ext>
            </a:extLst>
          </p:cNvPr>
          <p:cNvSpPr/>
          <p:nvPr/>
        </p:nvSpPr>
        <p:spPr>
          <a:xfrm>
            <a:off x="8112554" y="3262832"/>
            <a:ext cx="878575" cy="49501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Validated dataset</a:t>
            </a:r>
            <a:endParaRPr sz="1000" dirty="0"/>
          </a:p>
        </p:txBody>
      </p:sp>
      <p:sp>
        <p:nvSpPr>
          <p:cNvPr id="79" name="12-Point Star 78"/>
          <p:cNvSpPr/>
          <p:nvPr/>
        </p:nvSpPr>
        <p:spPr>
          <a:xfrm>
            <a:off x="4326900" y="4222686"/>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30" name="Elbow Connector 29"/>
          <p:cNvCxnSpPr>
            <a:stCxn id="79" idx="1"/>
            <a:endCxn id="101" idx="4"/>
          </p:cNvCxnSpPr>
          <p:nvPr/>
        </p:nvCxnSpPr>
        <p:spPr>
          <a:xfrm flipH="1" flipV="1">
            <a:off x="4522435" y="3743277"/>
            <a:ext cx="171385" cy="671344"/>
          </a:xfrm>
          <a:prstGeom prst="bentConnector4">
            <a:avLst>
              <a:gd name="adj1" fmla="val -133384"/>
              <a:gd name="adj2" fmla="val 64295"/>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Google Shape;324;p16">
            <a:extLst>
              <a:ext uri="{FF2B5EF4-FFF2-40B4-BE49-F238E27FC236}">
                <a16:creationId xmlns:a16="http://schemas.microsoft.com/office/drawing/2014/main" id="{F2D52DAE-4B21-41D3-98D7-FE5C51F14D49}"/>
              </a:ext>
            </a:extLst>
          </p:cNvPr>
          <p:cNvSpPr/>
          <p:nvPr/>
        </p:nvSpPr>
        <p:spPr>
          <a:xfrm>
            <a:off x="4083147" y="3244683"/>
            <a:ext cx="878575" cy="498594"/>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Preparation dataset</a:t>
            </a:r>
            <a:endParaRPr sz="1000" dirty="0"/>
          </a:p>
        </p:txBody>
      </p:sp>
      <p:sp>
        <p:nvSpPr>
          <p:cNvPr id="109" name="Google Shape;326;p16">
            <a:extLst>
              <a:ext uri="{FF2B5EF4-FFF2-40B4-BE49-F238E27FC236}">
                <a16:creationId xmlns:a16="http://schemas.microsoft.com/office/drawing/2014/main" id="{B70D8EB4-D855-4933-B108-D46299B179B6}"/>
              </a:ext>
            </a:extLst>
          </p:cNvPr>
          <p:cNvSpPr/>
          <p:nvPr/>
        </p:nvSpPr>
        <p:spPr>
          <a:xfrm>
            <a:off x="5194452" y="3288769"/>
            <a:ext cx="654722" cy="403262"/>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000" dirty="0" smtClean="0"/>
              <a:t>Plugin</a:t>
            </a:r>
            <a:endParaRPr sz="1000" dirty="0"/>
          </a:p>
        </p:txBody>
      </p:sp>
      <p:cxnSp>
        <p:nvCxnSpPr>
          <p:cNvPr id="124" name="Elbow Connector 123"/>
          <p:cNvCxnSpPr>
            <a:stCxn id="101" idx="3"/>
            <a:endCxn id="79" idx="7"/>
          </p:cNvCxnSpPr>
          <p:nvPr/>
        </p:nvCxnSpPr>
        <p:spPr>
          <a:xfrm rot="5400000">
            <a:off x="4057833" y="4012344"/>
            <a:ext cx="671344" cy="133210"/>
          </a:xfrm>
          <a:prstGeom prst="bentConnector4">
            <a:avLst>
              <a:gd name="adj1" fmla="val 35705"/>
              <a:gd name="adj2" fmla="val 271609"/>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Google Shape;322;p16">
            <a:extLst>
              <a:ext uri="{FF2B5EF4-FFF2-40B4-BE49-F238E27FC236}">
                <a16:creationId xmlns:a16="http://schemas.microsoft.com/office/drawing/2014/main" id="{DA741692-E4EC-4BD8-8A12-886F479ECA05}"/>
              </a:ext>
            </a:extLst>
          </p:cNvPr>
          <p:cNvSpPr/>
          <p:nvPr/>
        </p:nvSpPr>
        <p:spPr>
          <a:xfrm rot="5400000">
            <a:off x="6418622" y="2519466"/>
            <a:ext cx="506406" cy="860769"/>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TextBox 7"/>
          <p:cNvSpPr txBox="1"/>
          <p:nvPr/>
        </p:nvSpPr>
        <p:spPr>
          <a:xfrm>
            <a:off x="6241441" y="2655232"/>
            <a:ext cx="1022294" cy="553998"/>
          </a:xfrm>
          <a:prstGeom prst="rect">
            <a:avLst/>
          </a:prstGeom>
          <a:noFill/>
        </p:spPr>
        <p:txBody>
          <a:bodyPr wrap="square" rtlCol="0">
            <a:spAutoFit/>
          </a:bodyPr>
          <a:lstStyle/>
          <a:p>
            <a:r>
              <a:rPr lang="en-US" sz="1000" dirty="0"/>
              <a:t>imputation</a:t>
            </a:r>
            <a:r>
              <a:rPr lang="en-US" sz="1000" dirty="0" smtClean="0"/>
              <a:t>_</a:t>
            </a:r>
          </a:p>
          <a:p>
            <a:r>
              <a:rPr lang="en-US" sz="1000" dirty="0" smtClean="0"/>
              <a:t>annual_</a:t>
            </a:r>
          </a:p>
          <a:p>
            <a:r>
              <a:rPr lang="en-US" sz="1000" dirty="0" smtClean="0"/>
              <a:t>prices</a:t>
            </a:r>
            <a:endParaRPr lang="en-US" sz="1000" dirty="0"/>
          </a:p>
        </p:txBody>
      </p:sp>
      <p:sp>
        <p:nvSpPr>
          <p:cNvPr id="51" name="Google Shape;322;p16">
            <a:extLst>
              <a:ext uri="{FF2B5EF4-FFF2-40B4-BE49-F238E27FC236}">
                <a16:creationId xmlns:a16="http://schemas.microsoft.com/office/drawing/2014/main" id="{DA741692-E4EC-4BD8-8A12-886F479ECA05}"/>
              </a:ext>
            </a:extLst>
          </p:cNvPr>
          <p:cNvSpPr/>
          <p:nvPr/>
        </p:nvSpPr>
        <p:spPr>
          <a:xfrm rot="5400000">
            <a:off x="6418622" y="3711779"/>
            <a:ext cx="506406" cy="860769"/>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TextBox 51"/>
          <p:cNvSpPr txBox="1"/>
          <p:nvPr/>
        </p:nvSpPr>
        <p:spPr>
          <a:xfrm>
            <a:off x="6241440" y="3847545"/>
            <a:ext cx="1022294" cy="553998"/>
          </a:xfrm>
          <a:prstGeom prst="rect">
            <a:avLst/>
          </a:prstGeom>
          <a:noFill/>
        </p:spPr>
        <p:txBody>
          <a:bodyPr wrap="square" rtlCol="0">
            <a:spAutoFit/>
          </a:bodyPr>
          <a:lstStyle/>
          <a:p>
            <a:r>
              <a:rPr lang="en-US" sz="1000" dirty="0"/>
              <a:t>interpolation</a:t>
            </a:r>
            <a:r>
              <a:rPr lang="en-US" sz="1000" dirty="0" smtClean="0"/>
              <a:t>_</a:t>
            </a:r>
          </a:p>
          <a:p>
            <a:r>
              <a:rPr lang="en-US" sz="1000" dirty="0" smtClean="0"/>
              <a:t>annual_</a:t>
            </a:r>
          </a:p>
          <a:p>
            <a:r>
              <a:rPr lang="en-US" sz="1000" dirty="0" smtClean="0"/>
              <a:t>prices</a:t>
            </a:r>
            <a:endParaRPr lang="en-US" sz="1000" dirty="0"/>
          </a:p>
        </p:txBody>
      </p:sp>
      <p:cxnSp>
        <p:nvCxnSpPr>
          <p:cNvPr id="35" name="Elbow Connector 34"/>
          <p:cNvCxnSpPr>
            <a:endCxn id="77" idx="5"/>
          </p:cNvCxnSpPr>
          <p:nvPr/>
        </p:nvCxnSpPr>
        <p:spPr>
          <a:xfrm>
            <a:off x="7052085" y="2949850"/>
            <a:ext cx="1122346" cy="560491"/>
          </a:xfrm>
          <a:prstGeom prst="bentConnector3">
            <a:avLst>
              <a:gd name="adj1" fmla="val 144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77" idx="5"/>
          </p:cNvCxnSpPr>
          <p:nvPr/>
        </p:nvCxnSpPr>
        <p:spPr>
          <a:xfrm flipV="1">
            <a:off x="7102210" y="3510341"/>
            <a:ext cx="1072221" cy="631822"/>
          </a:xfrm>
          <a:prstGeom prst="bentConnector3">
            <a:avLst>
              <a:gd name="adj1" fmla="val 10988"/>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12-Point Star 85"/>
          <p:cNvSpPr/>
          <p:nvPr/>
        </p:nvSpPr>
        <p:spPr>
          <a:xfrm>
            <a:off x="7026554" y="3314959"/>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5" name="Google Shape;326;p16">
            <a:extLst>
              <a:ext uri="{FF2B5EF4-FFF2-40B4-BE49-F238E27FC236}">
                <a16:creationId xmlns:a16="http://schemas.microsoft.com/office/drawing/2014/main" id="{B70D8EB4-D855-4933-B108-D46299B179B6}"/>
              </a:ext>
            </a:extLst>
          </p:cNvPr>
          <p:cNvSpPr/>
          <p:nvPr/>
        </p:nvSpPr>
        <p:spPr>
          <a:xfrm>
            <a:off x="7413314" y="3341696"/>
            <a:ext cx="654722" cy="403262"/>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000" dirty="0" smtClean="0"/>
              <a:t>Plugin</a:t>
            </a:r>
            <a:endParaRPr sz="1000" dirty="0"/>
          </a:p>
        </p:txBody>
      </p:sp>
    </p:spTree>
    <p:extLst>
      <p:ext uri="{BB962C8B-B14F-4D97-AF65-F5344CB8AC3E}">
        <p14:creationId xmlns:p14="http://schemas.microsoft.com/office/powerpoint/2010/main" val="1954620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3</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Plugin 1</a:t>
            </a:r>
            <a:endParaRPr lang="en-US" dirty="0"/>
          </a:p>
        </p:txBody>
      </p:sp>
      <p:sp>
        <p:nvSpPr>
          <p:cNvPr id="63" name="Oval 62">
            <a:extLst>
              <a:ext uri="{FF2B5EF4-FFF2-40B4-BE49-F238E27FC236}">
                <a16:creationId xmlns:a16="http://schemas.microsoft.com/office/drawing/2014/main" id="{F6693F25-C8E2-406F-86B6-97C5796ED7A1}"/>
              </a:ext>
            </a:extLst>
          </p:cNvPr>
          <p:cNvSpPr/>
          <p:nvPr/>
        </p:nvSpPr>
        <p:spPr>
          <a:xfrm>
            <a:off x="483332" y="3335699"/>
            <a:ext cx="325487" cy="305795"/>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6" name="Google Shape;324;p16">
            <a:extLst>
              <a:ext uri="{FF2B5EF4-FFF2-40B4-BE49-F238E27FC236}">
                <a16:creationId xmlns:a16="http://schemas.microsoft.com/office/drawing/2014/main" id="{B3DCD461-1589-4750-A9C5-6288E307D865}"/>
              </a:ext>
            </a:extLst>
          </p:cNvPr>
          <p:cNvSpPr/>
          <p:nvPr/>
        </p:nvSpPr>
        <p:spPr>
          <a:xfrm>
            <a:off x="1388438" y="3184068"/>
            <a:ext cx="132284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Questionnaire data</a:t>
            </a:r>
            <a:endParaRPr sz="1000" dirty="0"/>
          </a:p>
        </p:txBody>
      </p:sp>
      <p:sp>
        <p:nvSpPr>
          <p:cNvPr id="70" name="Google Shape;324;p16">
            <a:extLst>
              <a:ext uri="{FF2B5EF4-FFF2-40B4-BE49-F238E27FC236}">
                <a16:creationId xmlns:a16="http://schemas.microsoft.com/office/drawing/2014/main" id="{3522F4B9-CFAF-4FFD-9006-3BB631D149E3}"/>
              </a:ext>
            </a:extLst>
          </p:cNvPr>
          <p:cNvSpPr/>
          <p:nvPr/>
        </p:nvSpPr>
        <p:spPr>
          <a:xfrm>
            <a:off x="6964001" y="3193112"/>
            <a:ext cx="113811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a:t>PP dataset </a:t>
            </a:r>
            <a:r>
              <a:rPr lang="en-US" sz="1000" dirty="0" smtClean="0"/>
              <a:t>to check</a:t>
            </a:r>
            <a:endParaRPr sz="1000" dirty="0"/>
          </a:p>
        </p:txBody>
      </p:sp>
      <p:cxnSp>
        <p:nvCxnSpPr>
          <p:cNvPr id="72" name="Straight Arrow Connector 71">
            <a:extLst>
              <a:ext uri="{FF2B5EF4-FFF2-40B4-BE49-F238E27FC236}">
                <a16:creationId xmlns:a16="http://schemas.microsoft.com/office/drawing/2014/main" id="{ECE53D95-F41A-401D-8E8E-0ED90E627BA0}"/>
              </a:ext>
            </a:extLst>
          </p:cNvPr>
          <p:cNvCxnSpPr>
            <a:cxnSpLocks/>
            <a:stCxn id="66" idx="2"/>
            <a:endCxn id="70" idx="5"/>
          </p:cNvCxnSpPr>
          <p:nvPr/>
        </p:nvCxnSpPr>
        <p:spPr>
          <a:xfrm>
            <a:off x="2636192" y="3484416"/>
            <a:ext cx="4402896" cy="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63" idx="6"/>
            <a:endCxn id="66" idx="5"/>
          </p:cNvCxnSpPr>
          <p:nvPr/>
        </p:nvCxnSpPr>
        <p:spPr>
          <a:xfrm flipV="1">
            <a:off x="808819" y="3484416"/>
            <a:ext cx="654706" cy="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337;p16">
            <a:extLst>
              <a:ext uri="{FF2B5EF4-FFF2-40B4-BE49-F238E27FC236}">
                <a16:creationId xmlns:a16="http://schemas.microsoft.com/office/drawing/2014/main" id="{D29E60CF-362F-48B7-B7E8-50EBC9ED3D25}"/>
              </a:ext>
            </a:extLst>
          </p:cNvPr>
          <p:cNvSpPr/>
          <p:nvPr/>
        </p:nvSpPr>
        <p:spPr>
          <a:xfrm>
            <a:off x="967982" y="3355363"/>
            <a:ext cx="215454" cy="226035"/>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326;p16">
            <a:extLst>
              <a:ext uri="{FF2B5EF4-FFF2-40B4-BE49-F238E27FC236}">
                <a16:creationId xmlns:a16="http://schemas.microsoft.com/office/drawing/2014/main" id="{B80C57CF-5911-4E39-9B5E-FE916012E104}"/>
              </a:ext>
            </a:extLst>
          </p:cNvPr>
          <p:cNvSpPr/>
          <p:nvPr/>
        </p:nvSpPr>
        <p:spPr>
          <a:xfrm>
            <a:off x="4160170" y="3214032"/>
            <a:ext cx="901371" cy="508695"/>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900" dirty="0" smtClean="0"/>
              <a:t>Data processing</a:t>
            </a:r>
            <a:endParaRPr sz="900" dirty="0"/>
          </a:p>
        </p:txBody>
      </p:sp>
      <p:sp>
        <p:nvSpPr>
          <p:cNvPr id="67" name="Google Shape;324;p16">
            <a:extLst>
              <a:ext uri="{FF2B5EF4-FFF2-40B4-BE49-F238E27FC236}">
                <a16:creationId xmlns:a16="http://schemas.microsoft.com/office/drawing/2014/main" id="{B3DCD461-1589-4750-A9C5-6288E307D865}"/>
              </a:ext>
            </a:extLst>
          </p:cNvPr>
          <p:cNvSpPr/>
          <p:nvPr/>
        </p:nvSpPr>
        <p:spPr>
          <a:xfrm>
            <a:off x="3158191" y="2242988"/>
            <a:ext cx="132284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000" dirty="0" smtClean="0"/>
              <a:t>Exchange rates</a:t>
            </a:r>
            <a:endParaRPr sz="1000" dirty="0"/>
          </a:p>
        </p:txBody>
      </p:sp>
      <p:sp>
        <p:nvSpPr>
          <p:cNvPr id="69" name="Google Shape;324;p16">
            <a:extLst>
              <a:ext uri="{FF2B5EF4-FFF2-40B4-BE49-F238E27FC236}">
                <a16:creationId xmlns:a16="http://schemas.microsoft.com/office/drawing/2014/main" id="{B3DCD461-1589-4750-A9C5-6288E307D865}"/>
              </a:ext>
            </a:extLst>
          </p:cNvPr>
          <p:cNvSpPr/>
          <p:nvPr/>
        </p:nvSpPr>
        <p:spPr>
          <a:xfrm>
            <a:off x="4693091" y="2250726"/>
            <a:ext cx="132284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000" dirty="0" smtClean="0"/>
              <a:t>Validated prices</a:t>
            </a:r>
            <a:endParaRPr sz="1000" dirty="0"/>
          </a:p>
        </p:txBody>
      </p:sp>
      <p:cxnSp>
        <p:nvCxnSpPr>
          <p:cNvPr id="58" name="Elbow Connector 57"/>
          <p:cNvCxnSpPr>
            <a:stCxn id="67" idx="4"/>
            <a:endCxn id="45" idx="1"/>
          </p:cNvCxnSpPr>
          <p:nvPr/>
        </p:nvCxnSpPr>
        <p:spPr>
          <a:xfrm rot="16200000" flipH="1">
            <a:off x="3934679" y="2728616"/>
            <a:ext cx="497522" cy="7276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69" idx="3"/>
            <a:endCxn id="45" idx="1"/>
          </p:cNvCxnSpPr>
          <p:nvPr/>
        </p:nvCxnSpPr>
        <p:spPr>
          <a:xfrm rot="5400000">
            <a:off x="4668455" y="2730236"/>
            <a:ext cx="489784" cy="7321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1E71895-7E90-44E7-AE7D-3E822FC4795C}"/>
              </a:ext>
            </a:extLst>
          </p:cNvPr>
          <p:cNvSpPr/>
          <p:nvPr/>
        </p:nvSpPr>
        <p:spPr>
          <a:xfrm>
            <a:off x="5788214" y="1120108"/>
            <a:ext cx="1574399" cy="4252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BB132283-E96D-4C8C-B183-065A3D049B4C}"/>
              </a:ext>
            </a:extLst>
          </p:cNvPr>
          <p:cNvCxnSpPr>
            <a:cxnSpLocks/>
            <a:stCxn id="75" idx="2"/>
            <a:endCxn id="55"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7FE0654-526E-4723-B6D3-6638D3CE7477}"/>
              </a:ext>
            </a:extLst>
          </p:cNvPr>
          <p:cNvCxnSpPr>
            <a:cxnSpLocks/>
            <a:stCxn id="53" idx="2"/>
            <a:endCxn id="75"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EFBA15A-D167-47E5-B2FE-0739C5EB8657}"/>
              </a:ext>
            </a:extLst>
          </p:cNvPr>
          <p:cNvCxnSpPr>
            <a:cxnSpLocks/>
            <a:stCxn id="51" idx="6"/>
            <a:endCxn id="53"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2"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54"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56" name="Straight Arrow Connector 55">
            <a:extLst>
              <a:ext uri="{FF2B5EF4-FFF2-40B4-BE49-F238E27FC236}">
                <a16:creationId xmlns:a16="http://schemas.microsoft.com/office/drawing/2014/main" id="{53B4E5BA-D630-4795-9C01-EAA7AC5D195E}"/>
              </a:ext>
            </a:extLst>
          </p:cNvPr>
          <p:cNvCxnSpPr>
            <a:cxnSpLocks/>
            <a:stCxn id="55" idx="2"/>
            <a:endCxn id="68"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60"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2" name="Straight Arrow Connector 61">
            <a:extLst>
              <a:ext uri="{FF2B5EF4-FFF2-40B4-BE49-F238E27FC236}">
                <a16:creationId xmlns:a16="http://schemas.microsoft.com/office/drawing/2014/main" id="{1190552D-09AC-4634-98B8-D890BD8D2A0E}"/>
              </a:ext>
            </a:extLst>
          </p:cNvPr>
          <p:cNvCxnSpPr>
            <a:cxnSpLocks/>
            <a:stCxn id="54" idx="2"/>
            <a:endCxn id="76"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8"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71" name="12-Point Star 70"/>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73" name="Elbow Connector 72"/>
          <p:cNvCxnSpPr>
            <a:stCxn id="71" idx="1"/>
            <a:endCxn id="75"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12-Point Star 73"/>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5"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76"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77" name="Elbow Connector 76"/>
          <p:cNvCxnSpPr>
            <a:stCxn id="75" idx="3"/>
            <a:endCxn id="71"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79"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81"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82"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83"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85"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Oval 85">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88"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91" name="12-Point Star 90"/>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9" name="Google Shape;322;p16">
            <a:extLst>
              <a:ext uri="{FF2B5EF4-FFF2-40B4-BE49-F238E27FC236}">
                <a16:creationId xmlns:a16="http://schemas.microsoft.com/office/drawing/2014/main" id="{DA741692-E4EC-4BD8-8A12-886F479ECA05}"/>
              </a:ext>
            </a:extLst>
          </p:cNvPr>
          <p:cNvSpPr/>
          <p:nvPr/>
        </p:nvSpPr>
        <p:spPr>
          <a:xfrm rot="5400000">
            <a:off x="5047160" y="3949928"/>
            <a:ext cx="537366" cy="1243798"/>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 name="TextBox 4"/>
          <p:cNvSpPr txBox="1"/>
          <p:nvPr/>
        </p:nvSpPr>
        <p:spPr>
          <a:xfrm>
            <a:off x="4890248" y="4332779"/>
            <a:ext cx="810135" cy="461665"/>
          </a:xfrm>
          <a:prstGeom prst="rect">
            <a:avLst/>
          </a:prstGeom>
          <a:noFill/>
        </p:spPr>
        <p:txBody>
          <a:bodyPr wrap="square" rtlCol="0">
            <a:spAutoFit/>
          </a:bodyPr>
          <a:lstStyle/>
          <a:p>
            <a:r>
              <a:rPr lang="en-US" sz="1200" dirty="0" smtClean="0"/>
              <a:t>Revision</a:t>
            </a:r>
          </a:p>
          <a:p>
            <a:r>
              <a:rPr lang="en-US" sz="1200" dirty="0" smtClean="0"/>
              <a:t>2control</a:t>
            </a:r>
            <a:endParaRPr lang="en-US" sz="1200" dirty="0"/>
          </a:p>
        </p:txBody>
      </p:sp>
      <p:cxnSp>
        <p:nvCxnSpPr>
          <p:cNvPr id="8" name="Elbow Connector 7"/>
          <p:cNvCxnSpPr>
            <a:stCxn id="45" idx="3"/>
            <a:endCxn id="59" idx="3"/>
          </p:cNvCxnSpPr>
          <p:nvPr/>
        </p:nvCxnSpPr>
        <p:spPr>
          <a:xfrm rot="16200000" flipH="1">
            <a:off x="4196056" y="4073939"/>
            <a:ext cx="849100" cy="146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28998" y="3872337"/>
            <a:ext cx="548213" cy="307777"/>
          </a:xfrm>
          <a:prstGeom prst="rect">
            <a:avLst/>
          </a:prstGeom>
          <a:noFill/>
        </p:spPr>
        <p:txBody>
          <a:bodyPr wrap="square" rtlCol="0">
            <a:spAutoFit/>
          </a:bodyPr>
          <a:lstStyle/>
          <a:p>
            <a:r>
              <a:rPr lang="en-US" sz="1400" dirty="0" smtClean="0"/>
              <a:t>LCU</a:t>
            </a:r>
            <a:endParaRPr lang="en-US" sz="1400" dirty="0"/>
          </a:p>
        </p:txBody>
      </p:sp>
      <p:sp>
        <p:nvSpPr>
          <p:cNvPr id="61" name="TextBox 60"/>
          <p:cNvSpPr txBox="1"/>
          <p:nvPr/>
        </p:nvSpPr>
        <p:spPr>
          <a:xfrm>
            <a:off x="7194186" y="3864718"/>
            <a:ext cx="771936" cy="954107"/>
          </a:xfrm>
          <a:prstGeom prst="rect">
            <a:avLst/>
          </a:prstGeom>
          <a:noFill/>
        </p:spPr>
        <p:txBody>
          <a:bodyPr wrap="square" rtlCol="0">
            <a:spAutoFit/>
          </a:bodyPr>
          <a:lstStyle/>
          <a:p>
            <a:r>
              <a:rPr lang="en-US" sz="1400" dirty="0" smtClean="0"/>
              <a:t>LCU</a:t>
            </a:r>
          </a:p>
          <a:p>
            <a:r>
              <a:rPr lang="en-US" sz="1400" dirty="0" smtClean="0"/>
              <a:t>SLC</a:t>
            </a:r>
          </a:p>
          <a:p>
            <a:r>
              <a:rPr lang="en-US" sz="1400" dirty="0" smtClean="0"/>
              <a:t>USD</a:t>
            </a:r>
          </a:p>
          <a:p>
            <a:r>
              <a:rPr lang="en-US" sz="1400" dirty="0" smtClean="0"/>
              <a:t>Outlier</a:t>
            </a:r>
            <a:endParaRPr lang="en-US" sz="1400" dirty="0"/>
          </a:p>
        </p:txBody>
      </p:sp>
      <p:sp>
        <p:nvSpPr>
          <p:cNvPr id="92" name="TextBox 91"/>
          <p:cNvSpPr txBox="1"/>
          <p:nvPr/>
        </p:nvSpPr>
        <p:spPr>
          <a:xfrm>
            <a:off x="4693944" y="4938065"/>
            <a:ext cx="2144142" cy="523220"/>
          </a:xfrm>
          <a:prstGeom prst="rect">
            <a:avLst/>
          </a:prstGeom>
          <a:noFill/>
        </p:spPr>
        <p:txBody>
          <a:bodyPr wrap="square" rtlCol="0">
            <a:spAutoFit/>
          </a:bodyPr>
          <a:lstStyle/>
          <a:p>
            <a:r>
              <a:rPr lang="en-US" sz="1400" dirty="0" smtClean="0"/>
              <a:t>Overlapping data to control manually</a:t>
            </a:r>
            <a:endParaRPr lang="en-US" sz="1400" dirty="0"/>
          </a:p>
        </p:txBody>
      </p:sp>
    </p:spTree>
    <p:extLst>
      <p:ext uri="{BB962C8B-B14F-4D97-AF65-F5344CB8AC3E}">
        <p14:creationId xmlns:p14="http://schemas.microsoft.com/office/powerpoint/2010/main" val="2688981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4</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Plugin 1.a – from LCU to USD and SLC</a:t>
            </a:r>
            <a:endParaRPr lang="en-US" dirty="0"/>
          </a:p>
        </p:txBody>
      </p:sp>
      <p:sp>
        <p:nvSpPr>
          <p:cNvPr id="4" name="TextBox 3"/>
          <p:cNvSpPr txBox="1"/>
          <p:nvPr/>
        </p:nvSpPr>
        <p:spPr>
          <a:xfrm>
            <a:off x="0" y="1856509"/>
            <a:ext cx="8409471" cy="3970318"/>
          </a:xfrm>
          <a:prstGeom prst="rect">
            <a:avLst/>
          </a:prstGeom>
          <a:noFill/>
        </p:spPr>
        <p:txBody>
          <a:bodyPr wrap="square" rtlCol="0">
            <a:spAutoFit/>
          </a:bodyPr>
          <a:lstStyle/>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Plugin steps in detail:</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Pull: questionnaire data (last three years data in LCU), country-currency datatable, Exchange rates data.</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Check that all currencies have been linked to their countries, if not error is returned.</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Convert LCU in USD and SLC</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Get previous validated series, if there is a break because of currency change, all the series is changed and converted into SLC, otherwise nothing changes. For this a datatable has been created in SWS (‘</a:t>
            </a:r>
            <a:r>
              <a:rPr lang="en-GB" dirty="0" err="1">
                <a:solidFill>
                  <a:schemeClr val="tx1">
                    <a:lumMod val="75000"/>
                    <a:lumOff val="25000"/>
                  </a:schemeClr>
                </a:solidFill>
                <a:latin typeface="Arial" panose="020B0604020202020204" pitchFamily="34" charset="0"/>
              </a:rPr>
              <a:t>currency_changes</a:t>
            </a:r>
            <a:r>
              <a:rPr lang="en-GB" dirty="0">
                <a:solidFill>
                  <a:schemeClr val="tx1">
                    <a:lumMod val="75000"/>
                    <a:lumOff val="25000"/>
                  </a:schemeClr>
                </a:solidFill>
                <a:latin typeface="Arial" panose="020B0604020202020204" pitchFamily="34" charset="0"/>
              </a:rPr>
              <a:t>’) starting from the table in the Input system. This table has to be update regularly with currency changes.</a:t>
            </a:r>
          </a:p>
          <a:p>
            <a:pPr marL="742950" lvl="1"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Validated series and questionnaire data are merged. The values overlapping (t-1 and t-2) are compared and if they differ for more than e.g. </a:t>
            </a:r>
            <a:r>
              <a:rPr lang="en-GB" b="1" dirty="0">
                <a:solidFill>
                  <a:schemeClr val="tx1">
                    <a:lumMod val="75000"/>
                    <a:lumOff val="25000"/>
                  </a:schemeClr>
                </a:solidFill>
                <a:latin typeface="Arial" panose="020B0604020202020204" pitchFamily="34" charset="0"/>
              </a:rPr>
              <a:t>0.1</a:t>
            </a:r>
            <a:r>
              <a:rPr lang="en-GB" dirty="0">
                <a:solidFill>
                  <a:schemeClr val="tx1">
                    <a:lumMod val="75000"/>
                    <a:lumOff val="25000"/>
                  </a:schemeClr>
                </a:solidFill>
                <a:latin typeface="Arial" panose="020B0604020202020204" pitchFamily="34" charset="0"/>
              </a:rPr>
              <a:t> they are stored in a datatable (</a:t>
            </a:r>
            <a:r>
              <a:rPr lang="en-GB" i="1" dirty="0">
                <a:solidFill>
                  <a:schemeClr val="tx1">
                    <a:lumMod val="75000"/>
                    <a:lumOff val="25000"/>
                  </a:schemeClr>
                </a:solidFill>
                <a:latin typeface="Arial" panose="020B0604020202020204" pitchFamily="34" charset="0"/>
              </a:rPr>
              <a:t>revision2control</a:t>
            </a:r>
            <a:r>
              <a:rPr lang="en-GB" dirty="0">
                <a:solidFill>
                  <a:schemeClr val="tx1">
                    <a:lumMod val="75000"/>
                    <a:lumOff val="25000"/>
                  </a:schemeClr>
                </a:solidFill>
                <a:latin typeface="Arial" panose="020B0604020202020204" pitchFamily="34" charset="0"/>
              </a:rPr>
              <a:t>).</a:t>
            </a:r>
            <a:endParaRPr lang="en-US" dirty="0">
              <a:solidFill>
                <a:schemeClr val="tx1">
                  <a:lumMod val="75000"/>
                  <a:lumOff val="25000"/>
                </a:schemeClr>
              </a:solidFill>
              <a:latin typeface="Arial" panose="020B0604020202020204" pitchFamily="34" charset="0"/>
            </a:endParaRPr>
          </a:p>
        </p:txBody>
      </p:sp>
    </p:spTree>
    <p:extLst>
      <p:ext uri="{BB962C8B-B14F-4D97-AF65-F5344CB8AC3E}">
        <p14:creationId xmlns:p14="http://schemas.microsoft.com/office/powerpoint/2010/main" val="317166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5</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Plugin 1.b – Outlier detection</a:t>
            </a:r>
            <a:endParaRPr lang="en-US" dirty="0"/>
          </a:p>
        </p:txBody>
      </p:sp>
      <p:sp>
        <p:nvSpPr>
          <p:cNvPr id="4" name="TextBox 3"/>
          <p:cNvSpPr txBox="1"/>
          <p:nvPr/>
        </p:nvSpPr>
        <p:spPr>
          <a:xfrm>
            <a:off x="385012" y="1898732"/>
            <a:ext cx="8409471" cy="3693319"/>
          </a:xfrm>
          <a:prstGeom prst="rect">
            <a:avLst/>
          </a:prstGeom>
          <a:noFill/>
        </p:spPr>
        <p:txBody>
          <a:bodyPr wrap="square" rtlCol="0">
            <a:spAutoFit/>
          </a:bodyPr>
          <a:lstStyle/>
          <a:p>
            <a:pPr marL="285750" lvl="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Outlier detection on the SLC log prices according to two methods: </a:t>
            </a:r>
          </a:p>
          <a:p>
            <a:pPr lvl="0"/>
            <a:endParaRPr lang="en-GB" dirty="0"/>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 Interquartile </a:t>
            </a:r>
            <a:r>
              <a:rPr lang="en-GB" dirty="0">
                <a:solidFill>
                  <a:schemeClr val="tx1">
                    <a:lumMod val="75000"/>
                    <a:lumOff val="25000"/>
                  </a:schemeClr>
                </a:solidFill>
                <a:latin typeface="Arial" panose="020B0604020202020204" pitchFamily="34" charset="0"/>
              </a:rPr>
              <a:t>range on the log-growth rates.</a:t>
            </a:r>
            <a:endParaRPr lang="en-US" dirty="0">
              <a:solidFill>
                <a:schemeClr val="tx1">
                  <a:lumMod val="75000"/>
                  <a:lumOff val="25000"/>
                </a:schemeClr>
              </a:solidFill>
              <a:latin typeface="Arial" panose="020B0604020202020204" pitchFamily="34" charset="0"/>
            </a:endParaRPr>
          </a:p>
          <a:p>
            <a:pPr marL="800100" lvl="1" indent="-342900">
              <a:buFont typeface="+mj-lt"/>
              <a:buAutoNum type="arabicPeriod"/>
            </a:pPr>
            <a:r>
              <a:rPr lang="en-GB" dirty="0">
                <a:solidFill>
                  <a:schemeClr val="tx1">
                    <a:lumMod val="75000"/>
                    <a:lumOff val="25000"/>
                  </a:schemeClr>
                </a:solidFill>
                <a:latin typeface="Arial" panose="020B0604020202020204" pitchFamily="34" charset="0"/>
              </a:rPr>
              <a:t>Automatic ‘</a:t>
            </a:r>
            <a:r>
              <a:rPr lang="en-GB" dirty="0" err="1">
                <a:solidFill>
                  <a:schemeClr val="tx1">
                    <a:lumMod val="75000"/>
                    <a:lumOff val="25000"/>
                  </a:schemeClr>
                </a:solidFill>
                <a:latin typeface="Arial" panose="020B0604020202020204" pitchFamily="34" charset="0"/>
              </a:rPr>
              <a:t>tsclean</a:t>
            </a:r>
            <a:r>
              <a:rPr lang="en-GB" dirty="0">
                <a:solidFill>
                  <a:schemeClr val="tx1">
                    <a:lumMod val="75000"/>
                    <a:lumOff val="25000"/>
                  </a:schemeClr>
                </a:solidFill>
                <a:latin typeface="Arial" panose="020B0604020202020204" pitchFamily="34" charset="0"/>
              </a:rPr>
              <a:t>’ function applied to </a:t>
            </a:r>
            <a:r>
              <a:rPr lang="en-GB" dirty="0" err="1">
                <a:solidFill>
                  <a:schemeClr val="tx1">
                    <a:lumMod val="75000"/>
                    <a:lumOff val="25000"/>
                  </a:schemeClr>
                </a:solidFill>
                <a:latin typeface="Arial" panose="020B0604020202020204" pitchFamily="34" charset="0"/>
              </a:rPr>
              <a:t>logprices</a:t>
            </a:r>
            <a:r>
              <a:rPr lang="en-GB" dirty="0">
                <a:solidFill>
                  <a:schemeClr val="tx1">
                    <a:lumMod val="75000"/>
                    <a:lumOff val="25000"/>
                  </a:schemeClr>
                </a:solidFill>
                <a:latin typeface="Arial" panose="020B0604020202020204" pitchFamily="34" charset="0"/>
              </a:rPr>
              <a:t> (‘</a:t>
            </a:r>
            <a:r>
              <a:rPr lang="en-GB" dirty="0" err="1">
                <a:solidFill>
                  <a:schemeClr val="tx1">
                    <a:lumMod val="75000"/>
                    <a:lumOff val="25000"/>
                  </a:schemeClr>
                </a:solidFill>
                <a:latin typeface="Arial" panose="020B0604020202020204" pitchFamily="34" charset="0"/>
              </a:rPr>
              <a:t>tsclean</a:t>
            </a:r>
            <a:r>
              <a:rPr lang="en-GB" dirty="0">
                <a:solidFill>
                  <a:schemeClr val="tx1">
                    <a:lumMod val="75000"/>
                    <a:lumOff val="25000"/>
                  </a:schemeClr>
                </a:solidFill>
                <a:latin typeface="Arial" panose="020B0604020202020204" pitchFamily="34" charset="0"/>
              </a:rPr>
              <a:t>’ </a:t>
            </a:r>
            <a:r>
              <a:rPr lang="en-US" dirty="0">
                <a:solidFill>
                  <a:schemeClr val="tx1">
                    <a:lumMod val="75000"/>
                    <a:lumOff val="25000"/>
                  </a:schemeClr>
                </a:solidFill>
                <a:latin typeface="Arial" panose="020B0604020202020204" pitchFamily="34" charset="0"/>
              </a:rPr>
              <a:t>uses </a:t>
            </a:r>
            <a:r>
              <a:rPr lang="en-US" dirty="0" err="1">
                <a:solidFill>
                  <a:schemeClr val="tx1">
                    <a:lumMod val="75000"/>
                    <a:lumOff val="25000"/>
                  </a:schemeClr>
                </a:solidFill>
                <a:latin typeface="Arial" panose="020B0604020202020204" pitchFamily="34" charset="0"/>
              </a:rPr>
              <a:t>supsmu</a:t>
            </a:r>
            <a:r>
              <a:rPr lang="en-US" dirty="0">
                <a:solidFill>
                  <a:schemeClr val="tx1">
                    <a:lumMod val="75000"/>
                    <a:lumOff val="25000"/>
                  </a:schemeClr>
                </a:solidFill>
                <a:latin typeface="Arial" panose="020B0604020202020204" pitchFamily="34" charset="0"/>
              </a:rPr>
              <a:t> for non-seasonal series and a periodic </a:t>
            </a:r>
            <a:r>
              <a:rPr lang="en-US" dirty="0" err="1">
                <a:solidFill>
                  <a:schemeClr val="tx1">
                    <a:lumMod val="75000"/>
                    <a:lumOff val="25000"/>
                  </a:schemeClr>
                </a:solidFill>
                <a:latin typeface="Arial" panose="020B0604020202020204" pitchFamily="34" charset="0"/>
              </a:rPr>
              <a:t>stl</a:t>
            </a:r>
            <a:r>
              <a:rPr lang="en-US" dirty="0">
                <a:solidFill>
                  <a:schemeClr val="tx1">
                    <a:lumMod val="75000"/>
                    <a:lumOff val="25000"/>
                  </a:schemeClr>
                </a:solidFill>
                <a:latin typeface="Arial" panose="020B0604020202020204" pitchFamily="34" charset="0"/>
              </a:rPr>
              <a:t> decomposition with seasonal series to identify outliers).</a:t>
            </a:r>
          </a:p>
          <a:p>
            <a:pPr marL="800100" lvl="1" indent="-342900">
              <a:buFont typeface="+mj-lt"/>
              <a:buAutoNum type="arabicPeriod"/>
            </a:pPr>
            <a:r>
              <a:rPr lang="en-US" dirty="0">
                <a:solidFill>
                  <a:schemeClr val="tx1">
                    <a:lumMod val="75000"/>
                    <a:lumOff val="25000"/>
                  </a:schemeClr>
                </a:solidFill>
                <a:latin typeface="Arial" panose="020B0604020202020204" pitchFamily="34" charset="0"/>
              </a:rPr>
              <a:t>Possible to add comparison with monthly data</a:t>
            </a:r>
          </a:p>
          <a:p>
            <a:pPr lvl="0"/>
            <a:endParaRPr lang="en-US" dirty="0"/>
          </a:p>
          <a:p>
            <a:pPr marL="342900"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The identified outliers are marked as outliers on all elements (LCU, SLC and USD) and data are saved in the preparation dataset. Detected outliers will be manually revised with the shiny.</a:t>
            </a:r>
            <a:endParaRPr lang="en-US" dirty="0">
              <a:solidFill>
                <a:schemeClr val="tx1">
                  <a:lumMod val="75000"/>
                  <a:lumOff val="25000"/>
                </a:schemeClr>
              </a:solidFill>
              <a:latin typeface="Arial" panose="020B0604020202020204" pitchFamily="34" charset="0"/>
            </a:endParaRPr>
          </a:p>
          <a:p>
            <a:pPr lvl="0"/>
            <a:endParaRPr lang="en-US" dirty="0"/>
          </a:p>
          <a:p>
            <a:endParaRPr lang="en-US" dirty="0"/>
          </a:p>
        </p:txBody>
      </p:sp>
    </p:spTree>
    <p:extLst>
      <p:ext uri="{BB962C8B-B14F-4D97-AF65-F5344CB8AC3E}">
        <p14:creationId xmlns:p14="http://schemas.microsoft.com/office/powerpoint/2010/main" val="4207048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6</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Shiny for outlier detection</a:t>
            </a:r>
            <a:endParaRPr lang="en-US" dirty="0"/>
          </a:p>
        </p:txBody>
      </p:sp>
      <p:sp>
        <p:nvSpPr>
          <p:cNvPr id="70" name="Google Shape;324;p16">
            <a:extLst>
              <a:ext uri="{FF2B5EF4-FFF2-40B4-BE49-F238E27FC236}">
                <a16:creationId xmlns:a16="http://schemas.microsoft.com/office/drawing/2014/main" id="{3522F4B9-CFAF-4FFD-9006-3BB631D149E3}"/>
              </a:ext>
            </a:extLst>
          </p:cNvPr>
          <p:cNvSpPr/>
          <p:nvPr/>
        </p:nvSpPr>
        <p:spPr>
          <a:xfrm>
            <a:off x="606990" y="3012615"/>
            <a:ext cx="1214484"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Preparation </a:t>
            </a:r>
            <a:r>
              <a:rPr lang="en-US" sz="1000" dirty="0"/>
              <a:t>dataset </a:t>
            </a:r>
            <a:endParaRPr lang="en-US" sz="1000" dirty="0" smtClean="0"/>
          </a:p>
          <a:p>
            <a:pPr marL="0" lvl="0" indent="0" algn="ctr" rtl="0">
              <a:spcBef>
                <a:spcPts val="0"/>
              </a:spcBef>
              <a:spcAft>
                <a:spcPts val="0"/>
              </a:spcAft>
              <a:buNone/>
            </a:pPr>
            <a:r>
              <a:rPr lang="en-US" sz="1000" dirty="0" smtClean="0"/>
              <a:t>(to check)</a:t>
            </a:r>
            <a:endParaRPr sz="1000" dirty="0"/>
          </a:p>
        </p:txBody>
      </p:sp>
      <p:sp>
        <p:nvSpPr>
          <p:cNvPr id="44" name="Google Shape;324;p16">
            <a:extLst>
              <a:ext uri="{FF2B5EF4-FFF2-40B4-BE49-F238E27FC236}">
                <a16:creationId xmlns:a16="http://schemas.microsoft.com/office/drawing/2014/main" id="{3522F4B9-CFAF-4FFD-9006-3BB631D149E3}"/>
              </a:ext>
            </a:extLst>
          </p:cNvPr>
          <p:cNvSpPr/>
          <p:nvPr/>
        </p:nvSpPr>
        <p:spPr>
          <a:xfrm>
            <a:off x="7083654" y="3012615"/>
            <a:ext cx="1260066"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Preparation </a:t>
            </a:r>
            <a:r>
              <a:rPr lang="en-US" sz="1000" dirty="0"/>
              <a:t>dataset </a:t>
            </a:r>
            <a:r>
              <a:rPr lang="en-US" sz="1000" dirty="0" smtClean="0"/>
              <a:t>(checked)</a:t>
            </a:r>
            <a:endParaRPr sz="1000" dirty="0"/>
          </a:p>
        </p:txBody>
      </p:sp>
      <p:cxnSp>
        <p:nvCxnSpPr>
          <p:cNvPr id="5" name="Straight Arrow Connector 4"/>
          <p:cNvCxnSpPr>
            <a:stCxn id="70" idx="2"/>
            <a:endCxn id="44" idx="5"/>
          </p:cNvCxnSpPr>
          <p:nvPr/>
        </p:nvCxnSpPr>
        <p:spPr>
          <a:xfrm>
            <a:off x="1746387" y="3312963"/>
            <a:ext cx="5412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12-Point Star 34"/>
          <p:cNvSpPr/>
          <p:nvPr/>
        </p:nvSpPr>
        <p:spPr>
          <a:xfrm>
            <a:off x="4053280" y="2951141"/>
            <a:ext cx="798567" cy="723643"/>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6" name="TextBox 35"/>
          <p:cNvSpPr txBox="1"/>
          <p:nvPr/>
        </p:nvSpPr>
        <p:spPr>
          <a:xfrm>
            <a:off x="1295427" y="4019498"/>
            <a:ext cx="6314498" cy="959237"/>
          </a:xfrm>
          <a:prstGeom prst="rect">
            <a:avLst/>
          </a:prstGeom>
          <a:noFill/>
          <a:ln>
            <a:solidFill>
              <a:srgbClr val="0070C0"/>
            </a:solidFill>
          </a:ln>
        </p:spPr>
        <p:txBody>
          <a:bodyPr wrap="square" rtlCol="0">
            <a:spAutoFit/>
          </a:bodyPr>
          <a:lstStyle/>
          <a:p>
            <a:pPr marL="285750" indent="-285750" algn="just">
              <a:spcBef>
                <a:spcPts val="1000"/>
              </a:spcBef>
              <a:buFontTx/>
              <a:buChar char="-"/>
            </a:pPr>
            <a:r>
              <a:rPr lang="en-GB" sz="1600" dirty="0">
                <a:solidFill>
                  <a:schemeClr val="tx1">
                    <a:lumMod val="75000"/>
                    <a:lumOff val="25000"/>
                  </a:schemeClr>
                </a:solidFill>
                <a:latin typeface="Arial" panose="020B0604020202020204" pitchFamily="34" charset="0"/>
              </a:rPr>
              <a:t>Manual revision of detected </a:t>
            </a:r>
            <a:r>
              <a:rPr lang="en-GB" sz="1600" dirty="0" smtClean="0">
                <a:solidFill>
                  <a:schemeClr val="tx1">
                    <a:lumMod val="75000"/>
                    <a:lumOff val="25000"/>
                  </a:schemeClr>
                </a:solidFill>
                <a:latin typeface="Arial" panose="020B0604020202020204" pitchFamily="34" charset="0"/>
              </a:rPr>
              <a:t>outliers</a:t>
            </a:r>
          </a:p>
          <a:p>
            <a:pPr marL="285750" indent="-285750" algn="just">
              <a:spcBef>
                <a:spcPts val="1000"/>
              </a:spcBef>
              <a:buFontTx/>
              <a:buChar char="-"/>
            </a:pPr>
            <a:r>
              <a:rPr lang="en-GB" sz="1600" dirty="0" smtClean="0">
                <a:solidFill>
                  <a:schemeClr val="tx1">
                    <a:lumMod val="75000"/>
                    <a:lumOff val="25000"/>
                  </a:schemeClr>
                </a:solidFill>
                <a:latin typeface="Arial" panose="020B0604020202020204" pitchFamily="34" charset="0"/>
              </a:rPr>
              <a:t>Possibility to re-impute manually or to let the imputation plugin doing it.</a:t>
            </a:r>
            <a:endParaRPr lang="en-GB" sz="1600" dirty="0">
              <a:solidFill>
                <a:schemeClr val="tx1">
                  <a:lumMod val="75000"/>
                  <a:lumOff val="25000"/>
                </a:schemeClr>
              </a:solidFill>
              <a:latin typeface="Arial" panose="020B0604020202020204" pitchFamily="34" charset="0"/>
            </a:endParaRPr>
          </a:p>
        </p:txBody>
      </p:sp>
      <p:cxnSp>
        <p:nvCxnSpPr>
          <p:cNvPr id="38" name="Straight Connector 37"/>
          <p:cNvCxnSpPr>
            <a:stCxn id="35" idx="4"/>
            <a:endCxn id="36" idx="0"/>
          </p:cNvCxnSpPr>
          <p:nvPr/>
        </p:nvCxnSpPr>
        <p:spPr>
          <a:xfrm>
            <a:off x="4452564" y="3674784"/>
            <a:ext cx="112" cy="344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B132283-E96D-4C8C-B183-065A3D049B4C}"/>
              </a:ext>
            </a:extLst>
          </p:cNvPr>
          <p:cNvCxnSpPr>
            <a:cxnSpLocks/>
            <a:stCxn id="65" idx="2"/>
            <a:endCxn id="54"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7FE0654-526E-4723-B6D3-6638D3CE7477}"/>
              </a:ext>
            </a:extLst>
          </p:cNvPr>
          <p:cNvCxnSpPr>
            <a:cxnSpLocks/>
            <a:stCxn id="51" idx="2"/>
            <a:endCxn id="65"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EFBA15A-D167-47E5-B2FE-0739C5EB8657}"/>
              </a:ext>
            </a:extLst>
          </p:cNvPr>
          <p:cNvCxnSpPr>
            <a:cxnSpLocks/>
            <a:stCxn id="48" idx="6"/>
            <a:endCxn id="51"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9"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52"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55" name="Straight Arrow Connector 54">
            <a:extLst>
              <a:ext uri="{FF2B5EF4-FFF2-40B4-BE49-F238E27FC236}">
                <a16:creationId xmlns:a16="http://schemas.microsoft.com/office/drawing/2014/main" id="{53B4E5BA-D630-4795-9C01-EAA7AC5D195E}"/>
              </a:ext>
            </a:extLst>
          </p:cNvPr>
          <p:cNvCxnSpPr>
            <a:cxnSpLocks/>
            <a:stCxn id="54" idx="2"/>
            <a:endCxn id="60"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57"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58" name="Straight Arrow Connector 57">
            <a:extLst>
              <a:ext uri="{FF2B5EF4-FFF2-40B4-BE49-F238E27FC236}">
                <a16:creationId xmlns:a16="http://schemas.microsoft.com/office/drawing/2014/main" id="{1190552D-09AC-4634-98B8-D890BD8D2A0E}"/>
              </a:ext>
            </a:extLst>
          </p:cNvPr>
          <p:cNvCxnSpPr>
            <a:cxnSpLocks/>
            <a:stCxn id="52" idx="2"/>
            <a:endCxn id="66"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0"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2" name="12-Point Star 61"/>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63" name="Elbow Connector 62"/>
          <p:cNvCxnSpPr>
            <a:stCxn id="62" idx="1"/>
            <a:endCxn id="65"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12-Point Star 63"/>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5"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6"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7" name="Elbow Connector 66"/>
          <p:cNvCxnSpPr>
            <a:stCxn id="65" idx="3"/>
            <a:endCxn id="62"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1E71895-7E90-44E7-AE7D-3E822FC4795C}"/>
              </a:ext>
            </a:extLst>
          </p:cNvPr>
          <p:cNvSpPr/>
          <p:nvPr/>
        </p:nvSpPr>
        <p:spPr>
          <a:xfrm>
            <a:off x="6715325" y="1121678"/>
            <a:ext cx="766844" cy="7430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69"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72"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73"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74"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76"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Oval 76">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7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82" name="12-Point Star 8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Tree>
    <p:extLst>
      <p:ext uri="{BB962C8B-B14F-4D97-AF65-F5344CB8AC3E}">
        <p14:creationId xmlns:p14="http://schemas.microsoft.com/office/powerpoint/2010/main" val="36914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7</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a:xfrm>
            <a:off x="-8279" y="825910"/>
            <a:ext cx="8373978" cy="461444"/>
          </a:xfrm>
        </p:spPr>
        <p:txBody>
          <a:bodyPr/>
          <a:lstStyle/>
          <a:p>
            <a:r>
              <a:rPr lang="en-US" dirty="0" smtClean="0"/>
              <a:t>Plugin 2</a:t>
            </a:r>
            <a:endParaRPr lang="en-US" dirty="0"/>
          </a:p>
        </p:txBody>
      </p:sp>
      <p:sp>
        <p:nvSpPr>
          <p:cNvPr id="40" name="Google Shape;329;p16">
            <a:extLst>
              <a:ext uri="{FF2B5EF4-FFF2-40B4-BE49-F238E27FC236}">
                <a16:creationId xmlns:a16="http://schemas.microsoft.com/office/drawing/2014/main" id="{FB76C617-C43C-4E36-8D34-E3EC0228C97A}"/>
              </a:ext>
            </a:extLst>
          </p:cNvPr>
          <p:cNvSpPr/>
          <p:nvPr/>
        </p:nvSpPr>
        <p:spPr>
          <a:xfrm>
            <a:off x="6554343" y="2212719"/>
            <a:ext cx="773317" cy="562974"/>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000" dirty="0" smtClean="0"/>
              <a:t>Other data</a:t>
            </a:r>
            <a:endParaRPr sz="1000" dirty="0"/>
          </a:p>
        </p:txBody>
      </p:sp>
      <p:sp>
        <p:nvSpPr>
          <p:cNvPr id="47" name="Google Shape;326;p16">
            <a:extLst>
              <a:ext uri="{FF2B5EF4-FFF2-40B4-BE49-F238E27FC236}">
                <a16:creationId xmlns:a16="http://schemas.microsoft.com/office/drawing/2014/main" id="{69FBDC08-DF04-44D5-8389-067F94276B3B}"/>
              </a:ext>
            </a:extLst>
          </p:cNvPr>
          <p:cNvSpPr/>
          <p:nvPr/>
        </p:nvSpPr>
        <p:spPr>
          <a:xfrm>
            <a:off x="4179591" y="3360619"/>
            <a:ext cx="817185" cy="403262"/>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Plugin</a:t>
            </a:r>
            <a:endParaRPr sz="1000" dirty="0"/>
          </a:p>
        </p:txBody>
      </p:sp>
      <p:sp>
        <p:nvSpPr>
          <p:cNvPr id="51" name="Google Shape;324;p16">
            <a:extLst>
              <a:ext uri="{FF2B5EF4-FFF2-40B4-BE49-F238E27FC236}">
                <a16:creationId xmlns:a16="http://schemas.microsoft.com/office/drawing/2014/main" id="{25A1B92B-2043-4894-97D1-1E25AD1C665B}"/>
              </a:ext>
            </a:extLst>
          </p:cNvPr>
          <p:cNvSpPr/>
          <p:nvPr/>
        </p:nvSpPr>
        <p:spPr>
          <a:xfrm>
            <a:off x="662376" y="3278285"/>
            <a:ext cx="1354131" cy="673041"/>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US" sz="1200" dirty="0" smtClean="0"/>
              <a:t>Preparation </a:t>
            </a:r>
            <a:r>
              <a:rPr lang="en-US" sz="1200" dirty="0"/>
              <a:t>dataset </a:t>
            </a:r>
            <a:r>
              <a:rPr lang="en-US" sz="1200" dirty="0" smtClean="0"/>
              <a:t>(checked)</a:t>
            </a:r>
            <a:endParaRPr lang="en-US" sz="1200" dirty="0"/>
          </a:p>
        </p:txBody>
      </p:sp>
      <p:sp>
        <p:nvSpPr>
          <p:cNvPr id="52" name="Google Shape;324;p16">
            <a:extLst>
              <a:ext uri="{FF2B5EF4-FFF2-40B4-BE49-F238E27FC236}">
                <a16:creationId xmlns:a16="http://schemas.microsoft.com/office/drawing/2014/main" id="{25A1B92B-2043-4894-97D1-1E25AD1C665B}"/>
              </a:ext>
            </a:extLst>
          </p:cNvPr>
          <p:cNvSpPr/>
          <p:nvPr/>
        </p:nvSpPr>
        <p:spPr>
          <a:xfrm>
            <a:off x="1388278" y="2108215"/>
            <a:ext cx="1354131" cy="673041"/>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GB" sz="1200" dirty="0" smtClean="0"/>
              <a:t>Macro indicators</a:t>
            </a:r>
            <a:endParaRPr lang="en-US" sz="1200" dirty="0"/>
          </a:p>
        </p:txBody>
      </p:sp>
      <p:cxnSp>
        <p:nvCxnSpPr>
          <p:cNvPr id="26" name="Straight Arrow Connector 25"/>
          <p:cNvCxnSpPr>
            <a:stCxn id="51" idx="2"/>
            <a:endCxn id="47" idx="2"/>
          </p:cNvCxnSpPr>
          <p:nvPr/>
        </p:nvCxnSpPr>
        <p:spPr>
          <a:xfrm flipV="1">
            <a:off x="1932377" y="3612658"/>
            <a:ext cx="2247214" cy="2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2" idx="4"/>
            <a:endCxn id="47" idx="1"/>
          </p:cNvCxnSpPr>
          <p:nvPr/>
        </p:nvCxnSpPr>
        <p:spPr>
          <a:xfrm rot="16200000" flipH="1">
            <a:off x="2961471" y="1885129"/>
            <a:ext cx="680179" cy="247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0" idx="2"/>
            <a:endCxn id="47" idx="1"/>
          </p:cNvCxnSpPr>
          <p:nvPr/>
        </p:nvCxnSpPr>
        <p:spPr>
          <a:xfrm rot="5400000">
            <a:off x="5358971" y="1933179"/>
            <a:ext cx="707062" cy="23494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7" idx="4"/>
            <a:endCxn id="47" idx="1"/>
          </p:cNvCxnSpPr>
          <p:nvPr/>
        </p:nvCxnSpPr>
        <p:spPr>
          <a:xfrm rot="5400000">
            <a:off x="4612830" y="2590953"/>
            <a:ext cx="795429" cy="945535"/>
          </a:xfrm>
          <a:prstGeom prst="bentConnector3">
            <a:avLst>
              <a:gd name="adj1" fmla="val 554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4"/>
            <a:endCxn id="64" idx="3"/>
          </p:cNvCxnSpPr>
          <p:nvPr/>
        </p:nvCxnSpPr>
        <p:spPr>
          <a:xfrm flipV="1">
            <a:off x="4895961" y="3608601"/>
            <a:ext cx="2347747" cy="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Google Shape;324;p16">
            <a:extLst>
              <a:ext uri="{FF2B5EF4-FFF2-40B4-BE49-F238E27FC236}">
                <a16:creationId xmlns:a16="http://schemas.microsoft.com/office/drawing/2014/main" id="{25A1B92B-2043-4894-97D1-1E25AD1C665B}"/>
              </a:ext>
            </a:extLst>
          </p:cNvPr>
          <p:cNvSpPr/>
          <p:nvPr/>
        </p:nvSpPr>
        <p:spPr>
          <a:xfrm>
            <a:off x="3030843" y="2103551"/>
            <a:ext cx="1354131" cy="673041"/>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GB" sz="1200" dirty="0" smtClean="0"/>
              <a:t>Yield (Agriculture Production)</a:t>
            </a:r>
            <a:endParaRPr lang="en-US" sz="1200" dirty="0"/>
          </a:p>
        </p:txBody>
      </p:sp>
      <p:cxnSp>
        <p:nvCxnSpPr>
          <p:cNvPr id="53" name="Elbow Connector 52"/>
          <p:cNvCxnSpPr>
            <a:stCxn id="48" idx="4"/>
            <a:endCxn id="47" idx="1"/>
          </p:cNvCxnSpPr>
          <p:nvPr/>
        </p:nvCxnSpPr>
        <p:spPr>
          <a:xfrm rot="16200000" flipH="1">
            <a:off x="3780421" y="2704079"/>
            <a:ext cx="684843" cy="8298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B132283-E96D-4C8C-B183-065A3D049B4C}"/>
              </a:ext>
            </a:extLst>
          </p:cNvPr>
          <p:cNvCxnSpPr>
            <a:cxnSpLocks/>
            <a:stCxn id="96" idx="2"/>
            <a:endCxn id="87"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7FE0654-526E-4723-B6D3-6638D3CE7477}"/>
              </a:ext>
            </a:extLst>
          </p:cNvPr>
          <p:cNvCxnSpPr>
            <a:cxnSpLocks/>
            <a:stCxn id="85" idx="2"/>
            <a:endCxn id="96"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EFBA15A-D167-47E5-B2FE-0739C5EB8657}"/>
              </a:ext>
            </a:extLst>
          </p:cNvPr>
          <p:cNvCxnSpPr>
            <a:cxnSpLocks/>
            <a:stCxn id="83" idx="6"/>
            <a:endCxn id="85"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4"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86"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88" name="Straight Arrow Connector 87">
            <a:extLst>
              <a:ext uri="{FF2B5EF4-FFF2-40B4-BE49-F238E27FC236}">
                <a16:creationId xmlns:a16="http://schemas.microsoft.com/office/drawing/2014/main" id="{53B4E5BA-D630-4795-9C01-EAA7AC5D195E}"/>
              </a:ext>
            </a:extLst>
          </p:cNvPr>
          <p:cNvCxnSpPr>
            <a:cxnSpLocks/>
            <a:stCxn id="87" idx="2"/>
            <a:endCxn id="92"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90"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91" name="Straight Arrow Connector 90">
            <a:extLst>
              <a:ext uri="{FF2B5EF4-FFF2-40B4-BE49-F238E27FC236}">
                <a16:creationId xmlns:a16="http://schemas.microsoft.com/office/drawing/2014/main" id="{1190552D-09AC-4634-98B8-D890BD8D2A0E}"/>
              </a:ext>
            </a:extLst>
          </p:cNvPr>
          <p:cNvCxnSpPr>
            <a:cxnSpLocks/>
            <a:stCxn id="86" idx="2"/>
            <a:endCxn id="97"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92"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93" name="12-Point Star 92"/>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94" name="Elbow Connector 93"/>
          <p:cNvCxnSpPr>
            <a:stCxn id="93" idx="1"/>
            <a:endCxn id="96"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12-Point Star 94"/>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6"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97"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98" name="Elbow Connector 97"/>
          <p:cNvCxnSpPr>
            <a:stCxn id="96" idx="3"/>
            <a:endCxn id="93"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1E71895-7E90-44E7-AE7D-3E822FC4795C}"/>
              </a:ext>
            </a:extLst>
          </p:cNvPr>
          <p:cNvSpPr/>
          <p:nvPr/>
        </p:nvSpPr>
        <p:spPr>
          <a:xfrm>
            <a:off x="6810174" y="760228"/>
            <a:ext cx="1535861" cy="7631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100"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102"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103"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104"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106"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Oval 106">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10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112" name="12-Point Star 11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7" name="Google Shape;322;p16">
            <a:extLst>
              <a:ext uri="{FF2B5EF4-FFF2-40B4-BE49-F238E27FC236}">
                <a16:creationId xmlns:a16="http://schemas.microsoft.com/office/drawing/2014/main" id="{DA741692-E4EC-4BD8-8A12-886F479ECA05}"/>
              </a:ext>
            </a:extLst>
          </p:cNvPr>
          <p:cNvSpPr/>
          <p:nvPr/>
        </p:nvSpPr>
        <p:spPr>
          <a:xfrm rot="5400000">
            <a:off x="5213961" y="1871049"/>
            <a:ext cx="538700" cy="1051213"/>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Rectangle 57"/>
          <p:cNvSpPr/>
          <p:nvPr/>
        </p:nvSpPr>
        <p:spPr>
          <a:xfrm>
            <a:off x="5120310" y="2213607"/>
            <a:ext cx="439992" cy="276999"/>
          </a:xfrm>
          <a:prstGeom prst="rect">
            <a:avLst/>
          </a:prstGeom>
        </p:spPr>
        <p:txBody>
          <a:bodyPr wrap="none">
            <a:spAutoFit/>
          </a:bodyPr>
          <a:lstStyle/>
          <a:p>
            <a:r>
              <a:rPr lang="en-GB" sz="1200" dirty="0"/>
              <a:t>TOI</a:t>
            </a:r>
            <a:endParaRPr lang="en-US" sz="1200" dirty="0"/>
          </a:p>
        </p:txBody>
      </p:sp>
      <p:sp>
        <p:nvSpPr>
          <p:cNvPr id="64" name="Google Shape;322;p16">
            <a:extLst>
              <a:ext uri="{FF2B5EF4-FFF2-40B4-BE49-F238E27FC236}">
                <a16:creationId xmlns:a16="http://schemas.microsoft.com/office/drawing/2014/main" id="{DA741692-E4EC-4BD8-8A12-886F479ECA05}"/>
              </a:ext>
            </a:extLst>
          </p:cNvPr>
          <p:cNvSpPr/>
          <p:nvPr/>
        </p:nvSpPr>
        <p:spPr>
          <a:xfrm rot="5400000">
            <a:off x="7499964" y="3082994"/>
            <a:ext cx="538700" cy="1051213"/>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Rectangle 64"/>
          <p:cNvSpPr/>
          <p:nvPr/>
        </p:nvSpPr>
        <p:spPr>
          <a:xfrm>
            <a:off x="7338266" y="3292851"/>
            <a:ext cx="814647" cy="646331"/>
          </a:xfrm>
          <a:prstGeom prst="rect">
            <a:avLst/>
          </a:prstGeom>
        </p:spPr>
        <p:txBody>
          <a:bodyPr wrap="none">
            <a:spAutoFit/>
          </a:bodyPr>
          <a:lstStyle/>
          <a:p>
            <a:r>
              <a:rPr lang="en-US" sz="1200" dirty="0">
                <a:solidFill>
                  <a:srgbClr val="000000"/>
                </a:solidFill>
                <a:latin typeface="Arial"/>
                <a:ea typeface="Arial"/>
                <a:cs typeface="Arial"/>
                <a:sym typeface="Arial"/>
              </a:rPr>
              <a:t>imputed</a:t>
            </a:r>
            <a:r>
              <a:rPr lang="en-US" sz="1200" dirty="0" smtClean="0">
                <a:solidFill>
                  <a:srgbClr val="000000"/>
                </a:solidFill>
                <a:latin typeface="Arial"/>
                <a:ea typeface="Arial"/>
                <a:cs typeface="Arial"/>
                <a:sym typeface="Arial"/>
              </a:rPr>
              <a:t>_</a:t>
            </a:r>
          </a:p>
          <a:p>
            <a:r>
              <a:rPr lang="en-US" sz="1200" dirty="0" smtClean="0">
                <a:solidFill>
                  <a:srgbClr val="000000"/>
                </a:solidFill>
                <a:latin typeface="Arial"/>
                <a:ea typeface="Arial"/>
                <a:cs typeface="Arial"/>
                <a:sym typeface="Arial"/>
              </a:rPr>
              <a:t>annual_</a:t>
            </a:r>
          </a:p>
          <a:p>
            <a:r>
              <a:rPr lang="en-US" sz="1200" dirty="0" smtClean="0">
                <a:solidFill>
                  <a:srgbClr val="000000"/>
                </a:solidFill>
                <a:latin typeface="Arial"/>
                <a:ea typeface="Arial"/>
                <a:cs typeface="Arial"/>
                <a:sym typeface="Arial"/>
              </a:rPr>
              <a:t>prices</a:t>
            </a:r>
            <a:endParaRPr lang="en-US" sz="1200" dirty="0">
              <a:solidFill>
                <a:srgbClr val="000000"/>
              </a:solidFill>
              <a:latin typeface="Arial"/>
              <a:ea typeface="Arial"/>
              <a:cs typeface="Arial"/>
              <a:sym typeface="Arial"/>
            </a:endParaRPr>
          </a:p>
        </p:txBody>
      </p:sp>
      <p:sp>
        <p:nvSpPr>
          <p:cNvPr id="39" name="TextBox 38"/>
          <p:cNvSpPr txBox="1"/>
          <p:nvPr/>
        </p:nvSpPr>
        <p:spPr>
          <a:xfrm>
            <a:off x="3672322" y="3916884"/>
            <a:ext cx="1719199" cy="1600438"/>
          </a:xfrm>
          <a:prstGeom prst="rect">
            <a:avLst/>
          </a:prstGeom>
          <a:noFill/>
          <a:ln>
            <a:solidFill>
              <a:schemeClr val="tx1"/>
            </a:solidFill>
          </a:ln>
        </p:spPr>
        <p:txBody>
          <a:bodyPr wrap="square" rtlCol="0">
            <a:spAutoFit/>
          </a:bodyPr>
          <a:lstStyle/>
          <a:p>
            <a:pPr marL="285750" indent="-285750">
              <a:buFontTx/>
              <a:buChar char="-"/>
            </a:pPr>
            <a:r>
              <a:rPr lang="en-US" sz="1400" dirty="0" smtClean="0"/>
              <a:t>'ARIMAX‘</a:t>
            </a:r>
          </a:p>
          <a:p>
            <a:pPr marL="285750" indent="-285750">
              <a:buFontTx/>
              <a:buChar char="-"/>
            </a:pPr>
            <a:r>
              <a:rPr lang="en-US" sz="1400" dirty="0" smtClean="0"/>
              <a:t>'</a:t>
            </a:r>
            <a:r>
              <a:rPr lang="en-US" sz="1400" dirty="0" err="1" smtClean="0"/>
              <a:t>Kalman</a:t>
            </a:r>
            <a:r>
              <a:rPr lang="en-US" sz="1400" dirty="0" smtClean="0"/>
              <a:t>‘</a:t>
            </a:r>
          </a:p>
          <a:p>
            <a:pPr marL="285750" indent="-285750">
              <a:buFontTx/>
              <a:buChar char="-"/>
            </a:pPr>
            <a:r>
              <a:rPr lang="en-US" sz="1400" dirty="0" smtClean="0"/>
              <a:t>'Ensemble‘</a:t>
            </a:r>
          </a:p>
          <a:p>
            <a:pPr marL="285750" indent="-285750">
              <a:buFontTx/>
              <a:buChar char="-"/>
            </a:pPr>
            <a:r>
              <a:rPr lang="en-US" sz="1400" dirty="0" smtClean="0"/>
              <a:t>'LM‘</a:t>
            </a:r>
          </a:p>
          <a:p>
            <a:pPr marL="285750" indent="-285750">
              <a:buFontTx/>
              <a:buChar char="-"/>
            </a:pPr>
            <a:r>
              <a:rPr lang="en-US" sz="1400" dirty="0" smtClean="0"/>
              <a:t>'</a:t>
            </a:r>
            <a:r>
              <a:rPr lang="en-US" sz="1400" dirty="0" err="1" smtClean="0"/>
              <a:t>Comm_Group</a:t>
            </a:r>
            <a:r>
              <a:rPr lang="en-US" sz="1400" dirty="0" smtClean="0"/>
              <a:t>‘</a:t>
            </a:r>
          </a:p>
          <a:p>
            <a:pPr marL="285750" indent="-285750">
              <a:buFontTx/>
              <a:buChar char="-"/>
            </a:pPr>
            <a:r>
              <a:rPr lang="en-US" sz="1400" dirty="0" smtClean="0"/>
              <a:t>'CPI‘</a:t>
            </a:r>
          </a:p>
          <a:p>
            <a:pPr marL="285750" indent="-285750">
              <a:buFontTx/>
              <a:buChar char="-"/>
            </a:pPr>
            <a:r>
              <a:rPr lang="en-US" sz="1400" dirty="0" smtClean="0"/>
              <a:t>'</a:t>
            </a:r>
            <a:r>
              <a:rPr lang="en-US" sz="1400" dirty="0" err="1" smtClean="0"/>
              <a:t>PriceRatio</a:t>
            </a:r>
            <a:r>
              <a:rPr lang="en-US" sz="1400" dirty="0"/>
              <a:t>'</a:t>
            </a:r>
          </a:p>
        </p:txBody>
      </p:sp>
      <p:cxnSp>
        <p:nvCxnSpPr>
          <p:cNvPr id="43" name="Straight Connector 42"/>
          <p:cNvCxnSpPr>
            <a:stCxn id="47" idx="3"/>
            <a:endCxn id="39" idx="0"/>
          </p:cNvCxnSpPr>
          <p:nvPr/>
        </p:nvCxnSpPr>
        <p:spPr>
          <a:xfrm flipH="1">
            <a:off x="4531922" y="3763881"/>
            <a:ext cx="5854" cy="15300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6200000">
            <a:off x="2482664" y="4575374"/>
            <a:ext cx="2011561" cy="338554"/>
          </a:xfrm>
          <a:prstGeom prst="rect">
            <a:avLst/>
          </a:prstGeom>
          <a:noFill/>
        </p:spPr>
        <p:txBody>
          <a:bodyPr wrap="square" rtlCol="0">
            <a:spAutoFit/>
          </a:bodyPr>
          <a:lstStyle/>
          <a:p>
            <a:r>
              <a:rPr lang="en-US" sz="1600" dirty="0" smtClean="0"/>
              <a:t>Current approaches</a:t>
            </a:r>
            <a:endParaRPr lang="en-US" sz="1600" dirty="0"/>
          </a:p>
        </p:txBody>
      </p:sp>
    </p:spTree>
    <p:extLst>
      <p:ext uri="{BB962C8B-B14F-4D97-AF65-F5344CB8AC3E}">
        <p14:creationId xmlns:p14="http://schemas.microsoft.com/office/powerpoint/2010/main" val="1630826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8</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a:xfrm>
            <a:off x="354578" y="868049"/>
            <a:ext cx="8373978" cy="461444"/>
          </a:xfrm>
        </p:spPr>
        <p:txBody>
          <a:bodyPr/>
          <a:lstStyle/>
          <a:p>
            <a:r>
              <a:rPr lang="en-US" dirty="0" smtClean="0"/>
              <a:t>Plugin 2</a:t>
            </a:r>
            <a:endParaRPr lang="en-US" dirty="0"/>
          </a:p>
        </p:txBody>
      </p:sp>
      <p:sp>
        <p:nvSpPr>
          <p:cNvPr id="4" name="TextBox 3"/>
          <p:cNvSpPr txBox="1"/>
          <p:nvPr/>
        </p:nvSpPr>
        <p:spPr>
          <a:xfrm>
            <a:off x="354578" y="1742419"/>
            <a:ext cx="8882743" cy="4247317"/>
          </a:xfrm>
          <a:prstGeom prst="rect">
            <a:avLst/>
          </a:prstGeom>
          <a:noFill/>
        </p:spPr>
        <p:txBody>
          <a:bodyPr wrap="square" rtlCol="0">
            <a:spAutoFit/>
          </a:bodyPr>
          <a:lstStyle/>
          <a:p>
            <a:pPr marL="285750" lvl="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Pull last 20 years data from preparation dataset</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Identify data to impute for the last (3 or 1) year</a:t>
            </a:r>
            <a:endParaRPr lang="en-US" dirty="0">
              <a:solidFill>
                <a:schemeClr val="tx1">
                  <a:lumMod val="75000"/>
                  <a:lumOff val="25000"/>
                </a:schemeClr>
              </a:solidFill>
              <a:latin typeface="Arial" panose="020B0604020202020204" pitchFamily="34" charset="0"/>
            </a:endParaRP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Pull data from: Macro indicators (GDP and VA)</a:t>
            </a:r>
            <a:r>
              <a:rPr lang="en-US" dirty="0">
                <a:solidFill>
                  <a:schemeClr val="tx1">
                    <a:lumMod val="75000"/>
                    <a:lumOff val="25000"/>
                  </a:schemeClr>
                </a:solidFill>
                <a:latin typeface="Arial" panose="020B0604020202020204" pitchFamily="34" charset="0"/>
              </a:rPr>
              <a:t>,</a:t>
            </a:r>
            <a:r>
              <a:rPr lang="en-GB" dirty="0">
                <a:solidFill>
                  <a:schemeClr val="tx1">
                    <a:lumMod val="75000"/>
                    <a:lumOff val="25000"/>
                  </a:schemeClr>
                </a:solidFill>
                <a:latin typeface="Arial" panose="020B0604020202020204" pitchFamily="34" charset="0"/>
              </a:rPr>
              <a:t> Agriculture production (Yield)</a:t>
            </a:r>
            <a:r>
              <a:rPr lang="en-US" dirty="0">
                <a:solidFill>
                  <a:schemeClr val="tx1">
                    <a:lumMod val="75000"/>
                    <a:lumOff val="25000"/>
                  </a:schemeClr>
                </a:solidFill>
                <a:latin typeface="Arial" panose="020B0604020202020204" pitchFamily="34" charset="0"/>
              </a:rPr>
              <a:t>,</a:t>
            </a:r>
            <a:r>
              <a:rPr lang="en-GB" dirty="0">
                <a:solidFill>
                  <a:schemeClr val="tx1">
                    <a:lumMod val="75000"/>
                    <a:lumOff val="25000"/>
                  </a:schemeClr>
                </a:solidFill>
                <a:latin typeface="Arial" panose="020B0604020202020204" pitchFamily="34" charset="0"/>
              </a:rPr>
              <a:t> TOI datatable.</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If possible calculate the price from price ratio (data table in SWS)</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By country and commodity select the best model according to the AIC</a:t>
            </a:r>
            <a:r>
              <a:rPr lang="en-US" dirty="0">
                <a:solidFill>
                  <a:schemeClr val="tx1">
                    <a:lumMod val="75000"/>
                    <a:lumOff val="25000"/>
                  </a:schemeClr>
                </a:solidFill>
                <a:latin typeface="Arial" panose="020B0604020202020204" pitchFamily="34" charset="0"/>
              </a:rPr>
              <a:t> and f</a:t>
            </a:r>
            <a:r>
              <a:rPr lang="en-GB" dirty="0" err="1">
                <a:solidFill>
                  <a:schemeClr val="tx1">
                    <a:lumMod val="75000"/>
                    <a:lumOff val="25000"/>
                  </a:schemeClr>
                </a:solidFill>
                <a:latin typeface="Arial" panose="020B0604020202020204" pitchFamily="34" charset="0"/>
              </a:rPr>
              <a:t>orecast</a:t>
            </a:r>
            <a:r>
              <a:rPr lang="en-GB" dirty="0">
                <a:solidFill>
                  <a:schemeClr val="tx1">
                    <a:lumMod val="75000"/>
                    <a:lumOff val="25000"/>
                  </a:schemeClr>
                </a:solidFill>
                <a:latin typeface="Arial" panose="020B0604020202020204" pitchFamily="34" charset="0"/>
              </a:rPr>
              <a:t> last year(s) missing value</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 Also estimated:</a:t>
            </a:r>
          </a:p>
          <a:p>
            <a:pPr marL="800100" lvl="1" indent="-342900">
              <a:buFont typeface="+mj-lt"/>
              <a:buAutoNum type="arabicPeriod"/>
            </a:pPr>
            <a:r>
              <a:rPr lang="en-GB" dirty="0">
                <a:solidFill>
                  <a:schemeClr val="tx1">
                    <a:lumMod val="75000"/>
                    <a:lumOff val="25000"/>
                  </a:schemeClr>
                </a:solidFill>
                <a:latin typeface="Arial" panose="020B0604020202020204" pitchFamily="34" charset="0"/>
              </a:rPr>
              <a:t>Ensemble </a:t>
            </a:r>
            <a:r>
              <a:rPr lang="en-GB" dirty="0" smtClean="0">
                <a:solidFill>
                  <a:schemeClr val="tx1">
                    <a:lumMod val="75000"/>
                    <a:lumOff val="25000"/>
                  </a:schemeClr>
                </a:solidFill>
                <a:latin typeface="Arial" panose="020B0604020202020204" pitchFamily="34" charset="0"/>
              </a:rPr>
              <a:t>model</a:t>
            </a:r>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LM </a:t>
            </a:r>
            <a:r>
              <a:rPr lang="en-GB" dirty="0">
                <a:solidFill>
                  <a:schemeClr val="tx1">
                    <a:lumMod val="75000"/>
                    <a:lumOff val="25000"/>
                  </a:schemeClr>
                </a:solidFill>
                <a:latin typeface="Arial" panose="020B0604020202020204" pitchFamily="34" charset="0"/>
              </a:rPr>
              <a:t>(as with ARIMAX with R-squared </a:t>
            </a:r>
            <a:r>
              <a:rPr lang="en-GB" dirty="0" smtClean="0">
                <a:solidFill>
                  <a:schemeClr val="tx1">
                    <a:lumMod val="75000"/>
                    <a:lumOff val="25000"/>
                  </a:schemeClr>
                </a:solidFill>
                <a:latin typeface="Arial" panose="020B0604020202020204" pitchFamily="34" charset="0"/>
              </a:rPr>
              <a:t>maximization)</a:t>
            </a:r>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Use </a:t>
            </a:r>
            <a:r>
              <a:rPr lang="en-GB" dirty="0">
                <a:solidFill>
                  <a:schemeClr val="tx1">
                    <a:lumMod val="75000"/>
                    <a:lumOff val="25000"/>
                  </a:schemeClr>
                </a:solidFill>
                <a:latin typeface="Arial" panose="020B0604020202020204" pitchFamily="34" charset="0"/>
              </a:rPr>
              <a:t>of commodity group </a:t>
            </a:r>
            <a:r>
              <a:rPr lang="en-GB" dirty="0" smtClean="0">
                <a:solidFill>
                  <a:schemeClr val="tx1">
                    <a:lumMod val="75000"/>
                    <a:lumOff val="25000"/>
                  </a:schemeClr>
                </a:solidFill>
                <a:latin typeface="Arial" panose="020B0604020202020204" pitchFamily="34" charset="0"/>
              </a:rPr>
              <a:t>information</a:t>
            </a:r>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CPI </a:t>
            </a:r>
            <a:r>
              <a:rPr lang="en-GB" dirty="0">
                <a:solidFill>
                  <a:schemeClr val="tx1">
                    <a:lumMod val="75000"/>
                    <a:lumOff val="25000"/>
                  </a:schemeClr>
                </a:solidFill>
                <a:latin typeface="Arial" panose="020B0604020202020204" pitchFamily="34" charset="0"/>
              </a:rPr>
              <a:t>&amp; Food CPI</a:t>
            </a:r>
          </a:p>
          <a:p>
            <a:pPr marL="342900" lvl="0" indent="-342900">
              <a:buAutoNum type="arabicPeriod"/>
            </a:pPr>
            <a:endParaRPr lang="en-GB" dirty="0" smtClean="0"/>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Save all result in a datatable to be revised in the shiny</a:t>
            </a:r>
          </a:p>
          <a:p>
            <a:pPr lvl="0"/>
            <a:endParaRPr lang="en-GB" dirty="0"/>
          </a:p>
        </p:txBody>
      </p:sp>
    </p:spTree>
    <p:extLst>
      <p:ext uri="{BB962C8B-B14F-4D97-AF65-F5344CB8AC3E}">
        <p14:creationId xmlns:p14="http://schemas.microsoft.com/office/powerpoint/2010/main" val="270926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5937F1A95BB194E99F7F34BB7482714" ma:contentTypeVersion="12" ma:contentTypeDescription="Creare un nuovo documento." ma:contentTypeScope="" ma:versionID="60198dccf485bc0a3c2170df70b7dabe">
  <xsd:schema xmlns:xsd="http://www.w3.org/2001/XMLSchema" xmlns:xs="http://www.w3.org/2001/XMLSchema" xmlns:p="http://schemas.microsoft.com/office/2006/metadata/properties" xmlns:ns3="f88daccd-efd0-4455-a537-fa5070a2b663" xmlns:ns4="4b1fb60f-bc06-444e-8863-a7a8ee2b1c7b" targetNamespace="http://schemas.microsoft.com/office/2006/metadata/properties" ma:root="true" ma:fieldsID="a41a896b3f6105f5e7c1a36f1ed7ad19" ns3:_="" ns4:_="">
    <xsd:import namespace="f88daccd-efd0-4455-a537-fa5070a2b663"/>
    <xsd:import namespace="4b1fb60f-bc06-444e-8863-a7a8ee2b1c7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8daccd-efd0-4455-a537-fa5070a2b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1fb60f-bc06-444e-8863-a7a8ee2b1c7b" elementFormDefault="qualified">
    <xsd:import namespace="http://schemas.microsoft.com/office/2006/documentManagement/types"/>
    <xsd:import namespace="http://schemas.microsoft.com/office/infopath/2007/PartnerControls"/>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SharingHintHash" ma:index="19"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6DACB4-D627-4037-AE6F-9986C7121240}">
  <ds:schemaRefs>
    <ds:schemaRef ds:uri="http://purl.org/dc/terms/"/>
    <ds:schemaRef ds:uri="http://schemas.openxmlformats.org/package/2006/metadata/core-properties"/>
    <ds:schemaRef ds:uri="http://schemas.microsoft.com/office/2006/documentManagement/types"/>
    <ds:schemaRef ds:uri="f88daccd-efd0-4455-a537-fa5070a2b663"/>
    <ds:schemaRef ds:uri="http://purl.org/dc/elements/1.1/"/>
    <ds:schemaRef ds:uri="http://schemas.microsoft.com/office/2006/metadata/properties"/>
    <ds:schemaRef ds:uri="4b1fb60f-bc06-444e-8863-a7a8ee2b1c7b"/>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4188C3B-C050-4AAA-A235-2CFAFC03C46F}">
  <ds:schemaRefs>
    <ds:schemaRef ds:uri="http://schemas.microsoft.com/sharepoint/v3/contenttype/forms"/>
  </ds:schemaRefs>
</ds:datastoreItem>
</file>

<file path=customXml/itemProps3.xml><?xml version="1.0" encoding="utf-8"?>
<ds:datastoreItem xmlns:ds="http://schemas.openxmlformats.org/officeDocument/2006/customXml" ds:itemID="{424E9E8C-DB11-40A7-9C27-3B1AA22E6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8daccd-efd0-4455-a537-fa5070a2b663"/>
    <ds:schemaRef ds:uri="4b1fb60f-bc06-444e-8863-a7a8ee2b1c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2722</TotalTime>
  <Words>656</Words>
  <Application>Microsoft Office PowerPoint</Application>
  <PresentationFormat>On-screen Show (4:3)</PresentationFormat>
  <Paragraphs>146</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Open Sans</vt:lpstr>
      <vt:lpstr>Arial</vt:lpstr>
      <vt:lpstr>Calibri</vt:lpstr>
      <vt:lpstr>Wingdings</vt:lpstr>
      <vt:lpstr>2_Tema di Office</vt:lpstr>
      <vt:lpstr>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 di Microsoft Office</dc:creator>
  <cp:lastModifiedBy>Taglioni, Charlotte (ESS)</cp:lastModifiedBy>
  <cp:revision>83</cp:revision>
  <cp:lastPrinted>2019-06-21T15:27:20Z</cp:lastPrinted>
  <dcterms:created xsi:type="dcterms:W3CDTF">2019-06-21T14:41:34Z</dcterms:created>
  <dcterms:modified xsi:type="dcterms:W3CDTF">2021-03-02T10:33:39Z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0x01010005937F1A95BB194E99F7F34BB7482714</vt:lpwstr>
  </property>
</Properties>
</file>