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5.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6.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4"/>
    <p:sldMasterId id="2147483680" r:id="rId5"/>
    <p:sldMasterId id="2147483683" r:id="rId6"/>
    <p:sldMasterId id="2147483689" r:id="rId7"/>
    <p:sldMasterId id="2147483693" r:id="rId8"/>
  </p:sldMasterIdLst>
  <p:notesMasterIdLst>
    <p:notesMasterId r:id="rId28"/>
  </p:notesMasterIdLst>
  <p:handoutMasterIdLst>
    <p:handoutMasterId r:id="rId29"/>
  </p:handoutMasterIdLst>
  <p:sldIdLst>
    <p:sldId id="335" r:id="rId9"/>
    <p:sldId id="258" r:id="rId10"/>
    <p:sldId id="309" r:id="rId11"/>
    <p:sldId id="262" r:id="rId12"/>
    <p:sldId id="419" r:id="rId13"/>
    <p:sldId id="312" r:id="rId14"/>
    <p:sldId id="417" r:id="rId15"/>
    <p:sldId id="420" r:id="rId16"/>
    <p:sldId id="427" r:id="rId17"/>
    <p:sldId id="426" r:id="rId18"/>
    <p:sldId id="316" r:id="rId19"/>
    <p:sldId id="421" r:id="rId20"/>
    <p:sldId id="422" r:id="rId21"/>
    <p:sldId id="423" r:id="rId22"/>
    <p:sldId id="424" r:id="rId23"/>
    <p:sldId id="425" r:id="rId24"/>
    <p:sldId id="428" r:id="rId25"/>
    <p:sldId id="429" r:id="rId26"/>
    <p:sldId id="391" r:id="rId27"/>
  </p:sldIdLst>
  <p:sldSz cx="12192000" cy="6858000"/>
  <p:notesSz cx="6794500" cy="99314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Xinman (ESS)" initials="LX(" lastIdx="1" clrIdx="0">
    <p:extLst>
      <p:ext uri="{19B8F6BF-5375-455C-9EA6-DF929625EA0E}">
        <p15:presenceInfo xmlns:p15="http://schemas.microsoft.com/office/powerpoint/2012/main" userId="S-1-5-21-2107199734-1002509562-578033828-1065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812C"/>
    <a:srgbClr val="FFCC00"/>
    <a:srgbClr val="D09236"/>
    <a:srgbClr val="E2C146"/>
    <a:srgbClr val="E7AE3D"/>
    <a:srgbClr val="FFFFCC"/>
    <a:srgbClr val="E2C724"/>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3837" autoAdjust="0"/>
  </p:normalViewPr>
  <p:slideViewPr>
    <p:cSldViewPr snapToGrid="0">
      <p:cViewPr varScale="1">
        <p:scale>
          <a:sx n="63" d="100"/>
          <a:sy n="63" d="100"/>
        </p:scale>
        <p:origin x="990" y="66"/>
      </p:cViewPr>
      <p:guideLst/>
    </p:cSldViewPr>
  </p:slideViewPr>
  <p:outlineViewPr>
    <p:cViewPr>
      <p:scale>
        <a:sx n="33" d="100"/>
        <a:sy n="33" d="100"/>
      </p:scale>
      <p:origin x="0" y="-1074"/>
    </p:cViewPr>
  </p:outlineViewPr>
  <p:notesTextViewPr>
    <p:cViewPr>
      <p:scale>
        <a:sx n="1" d="1"/>
        <a:sy n="1" d="1"/>
      </p:scale>
      <p:origin x="0" y="0"/>
    </p:cViewPr>
  </p:notesTextViewPr>
  <p:notesViewPr>
    <p:cSldViewPr snapToGrid="0">
      <p:cViewPr varScale="1">
        <p:scale>
          <a:sx n="51" d="100"/>
          <a:sy n="51" d="100"/>
        </p:scale>
        <p:origin x="297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edo.DESKTOP-D1C1T28\Downloads\ESS_2021\Prices_EXR\Analytical%20brief\2021\Regional_Exchange_Rates_2021_for_R_reshap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medo.DESKTOP-D1C1T28\Downloads\ESS_2021\Prices_EXR\Analytical%20brief\2021\Regional_Exchange_Rates_2021_for_Graphs%20(version%201).xlsb.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medo.DESKTOP-D1C1T28\Downloads\ESS_2021\Prices_EXR\Analytical%20brief\2021\Regional_Exchange_Rates_2021_for_Graphs.xl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medo.DESKTOP-D1C1T28\Downloads\ESS_2021\Prices_EXR\Analytical%20brief\2021\Regional_Exchange_Rates_2021_for_Graphs.xl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medo.DESKTOP-D1C1T28\Downloads\ESS_2021\Prices_EXR\Analytical%20brief\2021\Regional_Exchange_Rates_2021_for_Graphs.xls.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edo.DESKTOP-D1C1T28\Downloads\ESS_2021\Prices_EXR\Analytical%20brief\2021\Regional_Exchange_Rates_2021_for_R_reshap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edo.DESKTOP-D1C1T28\Downloads\ESS_2021\Prices_EXR\Analytical%20brief\2021\Regional_Exchange_Rates_2021_for_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edo.DESKTOP-D1C1T28\Downloads\ESS_2021\Prices_EXR\Analytical%20brief\2021\Regional_Exchange_Rates_2021_for_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edo.DESKTOP-D1C1T28\Downloads\ESS_2021\Prices_EXR\Analytical%20brief\2021\Regional_Exchange_Rates_2021_for_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edo.DESKTOP-D1C1T28\Downloads\ESS_2021\Prices_EXR\Analytical%20brief\2021\Regional_Exchange_Rates_2021_for_Graphs%20(version%201).xlsb.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medo.DESKTOP-D1C1T28\Downloads\ESS_2021\Prices_EXR\Analytical%20brief\2021\Regional_Exchange_Rates_2021_for_Graphs.xl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medo.DESKTOP-D1C1T28\Downloads\ESS_2021\Prices_EXR\Analytical%20brief\2021\Regional_Exchange_Rates_2021_for_Graphs.xl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medo.DESKTOP-D1C1T28\Downloads\ESS_2021\Prices_EXR\Analytical%20brief\2021\Regional_Exchange_Rates_2021_for_Graphs%20(version%201).xlsb.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31643700787402"/>
          <c:y val="4.2438271604938273E-2"/>
          <c:w val="0.76998851706036742"/>
          <c:h val="0.63109445095958761"/>
        </c:manualLayout>
      </c:layout>
      <c:lineChart>
        <c:grouping val="standard"/>
        <c:varyColors val="0"/>
        <c:ser>
          <c:idx val="0"/>
          <c:order val="0"/>
          <c:tx>
            <c:strRef>
              <c:f>'G20 Countries'!$B$46</c:f>
              <c:strCache>
                <c:ptCount val="1"/>
                <c:pt idx="0">
                  <c:v>Australia (Australian Dollar)</c:v>
                </c:pt>
              </c:strCache>
            </c:strRef>
          </c:tx>
          <c:spPr>
            <a:ln w="28575" cap="rnd">
              <a:solidFill>
                <a:schemeClr val="accent1"/>
              </a:solidFill>
              <a:round/>
            </a:ln>
            <a:effectLst/>
          </c:spPr>
          <c:marker>
            <c:symbol val="none"/>
          </c:marker>
          <c:cat>
            <c:numRef>
              <c:f>'G20 Countries'!$AQ$45:$BA$45</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'G20 Countries'!$AQ$46:$BA$46</c:f>
              <c:numCache>
                <c:formatCode>#,##0.00</c:formatCode>
                <c:ptCount val="11"/>
                <c:pt idx="0">
                  <c:v>1.0901594863867701</c:v>
                </c:pt>
                <c:pt idx="1">
                  <c:v>0.96946320149673504</c:v>
                </c:pt>
                <c:pt idx="2">
                  <c:v>0.96580103065870804</c:v>
                </c:pt>
                <c:pt idx="3">
                  <c:v>1.0358430965205401</c:v>
                </c:pt>
                <c:pt idx="4">
                  <c:v>1.1093632928169199</c:v>
                </c:pt>
                <c:pt idx="5">
                  <c:v>1.33109026245502</c:v>
                </c:pt>
                <c:pt idx="6">
                  <c:v>1.3452139760194699</c:v>
                </c:pt>
                <c:pt idx="7">
                  <c:v>1.3047580767159199</c:v>
                </c:pt>
                <c:pt idx="8">
                  <c:v>1.33841214646451</c:v>
                </c:pt>
                <c:pt idx="9">
                  <c:v>1.4385065442138201</c:v>
                </c:pt>
                <c:pt idx="10" formatCode="0.00">
                  <c:v>1.4530851184701601</c:v>
                </c:pt>
              </c:numCache>
            </c:numRef>
          </c:val>
          <c:smooth val="0"/>
          <c:extLst>
            <c:ext xmlns:c16="http://schemas.microsoft.com/office/drawing/2014/chart" uri="{C3380CC4-5D6E-409C-BE32-E72D297353CC}">
              <c16:uniqueId val="{00000000-8C28-41C0-A6E7-22DC7E2FE40F}"/>
            </c:ext>
          </c:extLst>
        </c:ser>
        <c:ser>
          <c:idx val="1"/>
          <c:order val="1"/>
          <c:tx>
            <c:strRef>
              <c:f>'G20 Countries'!$B$47</c:f>
              <c:strCache>
                <c:ptCount val="1"/>
                <c:pt idx="0">
                  <c:v>Brazil (Brazilian Real)</c:v>
                </c:pt>
              </c:strCache>
            </c:strRef>
          </c:tx>
          <c:spPr>
            <a:ln w="28575" cap="rnd">
              <a:solidFill>
                <a:schemeClr val="accent2"/>
              </a:solidFill>
              <a:round/>
            </a:ln>
            <a:effectLst/>
          </c:spPr>
          <c:marker>
            <c:symbol val="none"/>
          </c:marker>
          <c:cat>
            <c:numRef>
              <c:f>'G20 Countries'!$AQ$45:$BA$45</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'G20 Countries'!$AQ$47:$BA$47</c:f>
              <c:numCache>
                <c:formatCode>#,##0.00</c:formatCode>
                <c:ptCount val="11"/>
                <c:pt idx="0">
                  <c:v>1.7592267105871799</c:v>
                </c:pt>
                <c:pt idx="1">
                  <c:v>1.6728287552565899</c:v>
                </c:pt>
                <c:pt idx="2">
                  <c:v>1.9530686111248701</c:v>
                </c:pt>
                <c:pt idx="3">
                  <c:v>2.1560891512631102</c:v>
                </c:pt>
                <c:pt idx="4">
                  <c:v>2.3529519627667699</c:v>
                </c:pt>
                <c:pt idx="5">
                  <c:v>3.3269043827687899</c:v>
                </c:pt>
                <c:pt idx="6">
                  <c:v>3.49131342157271</c:v>
                </c:pt>
                <c:pt idx="7">
                  <c:v>3.1913894463004802</c:v>
                </c:pt>
                <c:pt idx="8">
                  <c:v>3.65382536145755</c:v>
                </c:pt>
                <c:pt idx="9">
                  <c:v>3.9273418710602299</c:v>
                </c:pt>
                <c:pt idx="10" formatCode="0.00">
                  <c:v>5.1551787875128099</c:v>
                </c:pt>
              </c:numCache>
            </c:numRef>
          </c:val>
          <c:smooth val="0"/>
          <c:extLst>
            <c:ext xmlns:c16="http://schemas.microsoft.com/office/drawing/2014/chart" uri="{C3380CC4-5D6E-409C-BE32-E72D297353CC}">
              <c16:uniqueId val="{00000001-8C28-41C0-A6E7-22DC7E2FE40F}"/>
            </c:ext>
          </c:extLst>
        </c:ser>
        <c:ser>
          <c:idx val="2"/>
          <c:order val="2"/>
          <c:tx>
            <c:strRef>
              <c:f>'G20 Countries'!$B$48</c:f>
              <c:strCache>
                <c:ptCount val="1"/>
                <c:pt idx="0">
                  <c:v>Canada (Canadian Dollar)</c:v>
                </c:pt>
              </c:strCache>
            </c:strRef>
          </c:tx>
          <c:spPr>
            <a:ln w="28575" cap="rnd">
              <a:solidFill>
                <a:schemeClr val="accent3"/>
              </a:solidFill>
              <a:round/>
            </a:ln>
            <a:effectLst/>
          </c:spPr>
          <c:marker>
            <c:symbol val="none"/>
          </c:marker>
          <c:cat>
            <c:numRef>
              <c:f>'G20 Countries'!$AQ$45:$BA$45</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'G20 Countries'!$AQ$48:$BA$48</c:f>
              <c:numCache>
                <c:formatCode>#,##0.00</c:formatCode>
                <c:ptCount val="11"/>
                <c:pt idx="0">
                  <c:v>1.0301627829537601</c:v>
                </c:pt>
                <c:pt idx="1">
                  <c:v>0.98953069187935705</c:v>
                </c:pt>
                <c:pt idx="2">
                  <c:v>0.99918830972261297</c:v>
                </c:pt>
                <c:pt idx="3">
                  <c:v>1.02979656989696</c:v>
                </c:pt>
                <c:pt idx="4">
                  <c:v>1.10610494395711</c:v>
                </c:pt>
                <c:pt idx="5">
                  <c:v>1.2790978956229</c:v>
                </c:pt>
                <c:pt idx="6">
                  <c:v>1.32539963630668</c:v>
                </c:pt>
                <c:pt idx="7">
                  <c:v>1.29773651726241</c:v>
                </c:pt>
                <c:pt idx="8">
                  <c:v>1.2957550742424899</c:v>
                </c:pt>
                <c:pt idx="9">
                  <c:v>1.32685401080827</c:v>
                </c:pt>
                <c:pt idx="10" formatCode="0.00">
                  <c:v>1.34115267222386</c:v>
                </c:pt>
              </c:numCache>
            </c:numRef>
          </c:val>
          <c:smooth val="0"/>
          <c:extLst>
            <c:ext xmlns:c16="http://schemas.microsoft.com/office/drawing/2014/chart" uri="{C3380CC4-5D6E-409C-BE32-E72D297353CC}">
              <c16:uniqueId val="{00000002-8C28-41C0-A6E7-22DC7E2FE40F}"/>
            </c:ext>
          </c:extLst>
        </c:ser>
        <c:ser>
          <c:idx val="3"/>
          <c:order val="3"/>
          <c:tx>
            <c:strRef>
              <c:f>'G20 Countries'!$B$49</c:f>
              <c:strCache>
                <c:ptCount val="1"/>
                <c:pt idx="0">
                  <c:v>France, Germany, Italy (Euro)</c:v>
                </c:pt>
              </c:strCache>
            </c:strRef>
          </c:tx>
          <c:spPr>
            <a:ln w="28575" cap="rnd">
              <a:solidFill>
                <a:schemeClr val="accent4"/>
              </a:solidFill>
              <a:round/>
            </a:ln>
            <a:effectLst/>
          </c:spPr>
          <c:marker>
            <c:symbol val="none"/>
          </c:marker>
          <c:cat>
            <c:numRef>
              <c:f>'G20 Countries'!$AQ$45:$BA$45</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'G20 Countries'!$AQ$49:$BA$49</c:f>
              <c:numCache>
                <c:formatCode>#,##0.00</c:formatCode>
                <c:ptCount val="11"/>
                <c:pt idx="0">
                  <c:v>0.75504495198983501</c:v>
                </c:pt>
                <c:pt idx="1">
                  <c:v>0.71935525360915398</c:v>
                </c:pt>
                <c:pt idx="2">
                  <c:v>0.77829360141285198</c:v>
                </c:pt>
                <c:pt idx="3">
                  <c:v>0.75315918184727004</c:v>
                </c:pt>
                <c:pt idx="4">
                  <c:v>0.75373073671740198</c:v>
                </c:pt>
                <c:pt idx="5">
                  <c:v>0.90165896164127801</c:v>
                </c:pt>
                <c:pt idx="6">
                  <c:v>0.90403512795035901</c:v>
                </c:pt>
                <c:pt idx="7">
                  <c:v>0.88520550826938005</c:v>
                </c:pt>
                <c:pt idx="8">
                  <c:v>0.84677266710809596</c:v>
                </c:pt>
                <c:pt idx="9">
                  <c:v>0.893276257067393</c:v>
                </c:pt>
                <c:pt idx="10" formatCode="0.00">
                  <c:v>0.87465000000000015</c:v>
                </c:pt>
              </c:numCache>
            </c:numRef>
          </c:val>
          <c:smooth val="0"/>
          <c:extLst>
            <c:ext xmlns:c16="http://schemas.microsoft.com/office/drawing/2014/chart" uri="{C3380CC4-5D6E-409C-BE32-E72D297353CC}">
              <c16:uniqueId val="{00000003-8C28-41C0-A6E7-22DC7E2FE40F}"/>
            </c:ext>
          </c:extLst>
        </c:ser>
        <c:ser>
          <c:idx val="4"/>
          <c:order val="4"/>
          <c:tx>
            <c:strRef>
              <c:f>'G20 Countries'!$B$50</c:f>
              <c:strCache>
                <c:ptCount val="1"/>
                <c:pt idx="0">
                  <c:v>Saudi Arabia (Saudi Riyal)</c:v>
                </c:pt>
              </c:strCache>
            </c:strRef>
          </c:tx>
          <c:spPr>
            <a:ln w="28575" cap="rnd">
              <a:solidFill>
                <a:schemeClr val="accent5"/>
              </a:solidFill>
              <a:round/>
            </a:ln>
            <a:effectLst/>
          </c:spPr>
          <c:marker>
            <c:symbol val="none"/>
          </c:marker>
          <c:cat>
            <c:numRef>
              <c:f>'G20 Countries'!$AQ$45:$BA$45</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'G20 Countries'!$AQ$50:$BA$50</c:f>
              <c:numCache>
                <c:formatCode>#,##0.00</c:formatCode>
                <c:ptCount val="11"/>
                <c:pt idx="0">
                  <c:v>3.75</c:v>
                </c:pt>
                <c:pt idx="1">
                  <c:v>3.75</c:v>
                </c:pt>
                <c:pt idx="2">
                  <c:v>3.75</c:v>
                </c:pt>
                <c:pt idx="3">
                  <c:v>3.75</c:v>
                </c:pt>
                <c:pt idx="4">
                  <c:v>3.75</c:v>
                </c:pt>
                <c:pt idx="5">
                  <c:v>3.75</c:v>
                </c:pt>
                <c:pt idx="6">
                  <c:v>3.75</c:v>
                </c:pt>
                <c:pt idx="7">
                  <c:v>3.75</c:v>
                </c:pt>
                <c:pt idx="8">
                  <c:v>3.75</c:v>
                </c:pt>
                <c:pt idx="9">
                  <c:v>3.75</c:v>
                </c:pt>
                <c:pt idx="10" formatCode="0.00">
                  <c:v>3.75</c:v>
                </c:pt>
              </c:numCache>
            </c:numRef>
          </c:val>
          <c:smooth val="0"/>
          <c:extLst>
            <c:ext xmlns:c16="http://schemas.microsoft.com/office/drawing/2014/chart" uri="{C3380CC4-5D6E-409C-BE32-E72D297353CC}">
              <c16:uniqueId val="{00000004-8C28-41C0-A6E7-22DC7E2FE40F}"/>
            </c:ext>
          </c:extLst>
        </c:ser>
        <c:ser>
          <c:idx val="5"/>
          <c:order val="5"/>
          <c:tx>
            <c:strRef>
              <c:f>'G20 Countries'!$B$51</c:f>
              <c:strCache>
                <c:ptCount val="1"/>
                <c:pt idx="0">
                  <c:v>Turkey (Turkish Lira)</c:v>
                </c:pt>
              </c:strCache>
            </c:strRef>
          </c:tx>
          <c:spPr>
            <a:ln w="28575" cap="rnd">
              <a:solidFill>
                <a:schemeClr val="accent6"/>
              </a:solidFill>
              <a:round/>
            </a:ln>
            <a:effectLst/>
          </c:spPr>
          <c:marker>
            <c:symbol val="none"/>
          </c:marker>
          <c:cat>
            <c:numRef>
              <c:f>'G20 Countries'!$AQ$45:$BA$45</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'G20 Countries'!$AQ$51:$BA$51</c:f>
              <c:numCache>
                <c:formatCode>#,##0.00</c:formatCode>
                <c:ptCount val="11"/>
                <c:pt idx="0">
                  <c:v>1.5028486296723</c:v>
                </c:pt>
                <c:pt idx="1">
                  <c:v>1.67495455197133</c:v>
                </c:pt>
                <c:pt idx="2">
                  <c:v>1.7960009444135501</c:v>
                </c:pt>
                <c:pt idx="3">
                  <c:v>1.90376824244752</c:v>
                </c:pt>
                <c:pt idx="4">
                  <c:v>2.1885424177547299</c:v>
                </c:pt>
                <c:pt idx="5">
                  <c:v>2.7200085279057902</c:v>
                </c:pt>
                <c:pt idx="6">
                  <c:v>3.0201347480804301</c:v>
                </c:pt>
                <c:pt idx="7">
                  <c:v>3.6481326353686598</c:v>
                </c:pt>
                <c:pt idx="8">
                  <c:v>4.8283701472094203</c:v>
                </c:pt>
                <c:pt idx="9">
                  <c:v>5.67381930843574</c:v>
                </c:pt>
                <c:pt idx="10" formatCode="0.00">
                  <c:v>6.9993076923076938</c:v>
                </c:pt>
              </c:numCache>
            </c:numRef>
          </c:val>
          <c:smooth val="0"/>
          <c:extLst>
            <c:ext xmlns:c16="http://schemas.microsoft.com/office/drawing/2014/chart" uri="{C3380CC4-5D6E-409C-BE32-E72D297353CC}">
              <c16:uniqueId val="{00000005-8C28-41C0-A6E7-22DC7E2FE40F}"/>
            </c:ext>
          </c:extLst>
        </c:ser>
        <c:ser>
          <c:idx val="6"/>
          <c:order val="6"/>
          <c:tx>
            <c:strRef>
              <c:f>'G20 Countries'!$B$52</c:f>
              <c:strCache>
                <c:ptCount val="1"/>
                <c:pt idx="0">
                  <c:v>United Kingdom (Pound Sterling)</c:v>
                </c:pt>
              </c:strCache>
            </c:strRef>
          </c:tx>
          <c:spPr>
            <a:ln w="28575" cap="rnd">
              <a:solidFill>
                <a:schemeClr val="accent1">
                  <a:lumMod val="60000"/>
                </a:schemeClr>
              </a:solidFill>
              <a:round/>
            </a:ln>
            <a:effectLst/>
          </c:spPr>
          <c:marker>
            <c:symbol val="none"/>
          </c:marker>
          <c:cat>
            <c:numRef>
              <c:f>'G20 Countries'!$AQ$45:$BA$45</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'G20 Countries'!$AQ$52:$BA$52</c:f>
              <c:numCache>
                <c:formatCode>#,##0.00</c:formatCode>
                <c:ptCount val="11"/>
                <c:pt idx="0">
                  <c:v>0.64717934556016499</c:v>
                </c:pt>
                <c:pt idx="1">
                  <c:v>0.62414083574049495</c:v>
                </c:pt>
                <c:pt idx="2">
                  <c:v>0.63304698885732702</c:v>
                </c:pt>
                <c:pt idx="3">
                  <c:v>0.63966057761347705</c:v>
                </c:pt>
                <c:pt idx="4">
                  <c:v>0.60772962687825505</c:v>
                </c:pt>
                <c:pt idx="5">
                  <c:v>0.65454547893142601</c:v>
                </c:pt>
                <c:pt idx="6">
                  <c:v>0.74063446369708397</c:v>
                </c:pt>
                <c:pt idx="7">
                  <c:v>0.77700259811597605</c:v>
                </c:pt>
                <c:pt idx="8">
                  <c:v>0.74958163765317698</c:v>
                </c:pt>
                <c:pt idx="9">
                  <c:v>0.78344511001192896</c:v>
                </c:pt>
                <c:pt idx="10" formatCode="0.00">
                  <c:v>0.77999957669715303</c:v>
                </c:pt>
              </c:numCache>
            </c:numRef>
          </c:val>
          <c:smooth val="0"/>
          <c:extLst>
            <c:ext xmlns:c16="http://schemas.microsoft.com/office/drawing/2014/chart" uri="{C3380CC4-5D6E-409C-BE32-E72D297353CC}">
              <c16:uniqueId val="{00000006-8C28-41C0-A6E7-22DC7E2FE40F}"/>
            </c:ext>
          </c:extLst>
        </c:ser>
        <c:ser>
          <c:idx val="7"/>
          <c:order val="7"/>
          <c:tx>
            <c:strRef>
              <c:f>'G20 Countries'!$B$53</c:f>
              <c:strCache>
                <c:ptCount val="1"/>
                <c:pt idx="0">
                  <c:v>China, Mainland (Yuan Renminbi)</c:v>
                </c:pt>
              </c:strCache>
            </c:strRef>
          </c:tx>
          <c:spPr>
            <a:ln w="28575" cap="rnd">
              <a:solidFill>
                <a:schemeClr val="accent2">
                  <a:lumMod val="60000"/>
                </a:schemeClr>
              </a:solidFill>
              <a:round/>
            </a:ln>
            <a:effectLst/>
          </c:spPr>
          <c:marker>
            <c:symbol val="none"/>
          </c:marker>
          <c:cat>
            <c:numRef>
              <c:f>'G20 Countries'!$AQ$45:$BA$45</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'G20 Countries'!$AQ$53:$BA$53</c:f>
              <c:numCache>
                <c:formatCode>#,##0.00</c:formatCode>
                <c:ptCount val="11"/>
                <c:pt idx="0">
                  <c:v>6.7702690287094001</c:v>
                </c:pt>
                <c:pt idx="1">
                  <c:v>6.4614613265500704</c:v>
                </c:pt>
                <c:pt idx="2">
                  <c:v>6.3123328268318604</c:v>
                </c:pt>
                <c:pt idx="3">
                  <c:v>6.19575834608231</c:v>
                </c:pt>
                <c:pt idx="4">
                  <c:v>6.1434340944886703</c:v>
                </c:pt>
                <c:pt idx="5">
                  <c:v>6.22748867298455</c:v>
                </c:pt>
                <c:pt idx="6">
                  <c:v>6.6444778294468003</c:v>
                </c:pt>
                <c:pt idx="7">
                  <c:v>6.7587550863359702</c:v>
                </c:pt>
                <c:pt idx="8">
                  <c:v>6.6159571773543897</c:v>
                </c:pt>
                <c:pt idx="9">
                  <c:v>6.9083850099290096</c:v>
                </c:pt>
                <c:pt idx="10" formatCode="0.00">
                  <c:v>6.9007672694492497</c:v>
                </c:pt>
              </c:numCache>
            </c:numRef>
          </c:val>
          <c:smooth val="0"/>
          <c:extLst>
            <c:ext xmlns:c16="http://schemas.microsoft.com/office/drawing/2014/chart" uri="{C3380CC4-5D6E-409C-BE32-E72D297353CC}">
              <c16:uniqueId val="{00000007-8C28-41C0-A6E7-22DC7E2FE40F}"/>
            </c:ext>
          </c:extLst>
        </c:ser>
        <c:dLbls>
          <c:showLegendKey val="0"/>
          <c:showVal val="0"/>
          <c:showCatName val="0"/>
          <c:showSerName val="0"/>
          <c:showPercent val="0"/>
          <c:showBubbleSize val="0"/>
        </c:dLbls>
        <c:marker val="1"/>
        <c:smooth val="0"/>
        <c:axId val="436673376"/>
        <c:axId val="436676656"/>
      </c:lineChart>
      <c:lineChart>
        <c:grouping val="standard"/>
        <c:varyColors val="0"/>
        <c:ser>
          <c:idx val="8"/>
          <c:order val="8"/>
          <c:tx>
            <c:strRef>
              <c:f>'G20 Countries'!$B$54</c:f>
              <c:strCache>
                <c:ptCount val="1"/>
                <c:pt idx="0">
                  <c:v>Mexico (Mexican Peso)</c:v>
                </c:pt>
              </c:strCache>
            </c:strRef>
          </c:tx>
          <c:spPr>
            <a:ln w="28575" cap="rnd">
              <a:solidFill>
                <a:schemeClr val="accent3">
                  <a:lumMod val="60000"/>
                </a:schemeClr>
              </a:solidFill>
              <a:round/>
            </a:ln>
            <a:effectLst/>
          </c:spPr>
          <c:marker>
            <c:symbol val="none"/>
          </c:marker>
          <c:cat>
            <c:numRef>
              <c:f>'G20 Countries'!$AQ$45:$BA$45</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'G20 Countries'!$AQ$54:$BA$54</c:f>
              <c:numCache>
                <c:formatCode>#,##0.00</c:formatCode>
                <c:ptCount val="11"/>
                <c:pt idx="0">
                  <c:v>12.636008333333301</c:v>
                </c:pt>
                <c:pt idx="1">
                  <c:v>12.423325</c:v>
                </c:pt>
                <c:pt idx="2">
                  <c:v>13.169458333333299</c:v>
                </c:pt>
                <c:pt idx="3">
                  <c:v>12.7719916666667</c:v>
                </c:pt>
                <c:pt idx="4">
                  <c:v>13.292450000000001</c:v>
                </c:pt>
                <c:pt idx="5">
                  <c:v>15.848266666666699</c:v>
                </c:pt>
                <c:pt idx="6">
                  <c:v>18.664058333333301</c:v>
                </c:pt>
                <c:pt idx="7">
                  <c:v>18.9265166666667</c:v>
                </c:pt>
                <c:pt idx="8">
                  <c:v>19.244341666666699</c:v>
                </c:pt>
                <c:pt idx="9">
                  <c:v>19.263633333333299</c:v>
                </c:pt>
                <c:pt idx="10" formatCode="0.00">
                  <c:v>21.4856083333333</c:v>
                </c:pt>
              </c:numCache>
            </c:numRef>
          </c:val>
          <c:smooth val="0"/>
          <c:extLst>
            <c:ext xmlns:c16="http://schemas.microsoft.com/office/drawing/2014/chart" uri="{C3380CC4-5D6E-409C-BE32-E72D297353CC}">
              <c16:uniqueId val="{00000008-8C28-41C0-A6E7-22DC7E2FE40F}"/>
            </c:ext>
          </c:extLst>
        </c:ser>
        <c:ser>
          <c:idx val="9"/>
          <c:order val="9"/>
          <c:tx>
            <c:strRef>
              <c:f>'G20 Countries'!$B$55</c:f>
              <c:strCache>
                <c:ptCount val="1"/>
                <c:pt idx="0">
                  <c:v>South Africa (Rand)</c:v>
                </c:pt>
              </c:strCache>
            </c:strRef>
          </c:tx>
          <c:spPr>
            <a:ln w="28575" cap="rnd">
              <a:solidFill>
                <a:schemeClr val="accent4">
                  <a:lumMod val="60000"/>
                </a:schemeClr>
              </a:solidFill>
              <a:round/>
            </a:ln>
            <a:effectLst/>
          </c:spPr>
          <c:marker>
            <c:symbol val="none"/>
          </c:marker>
          <c:cat>
            <c:numRef>
              <c:f>'G20 Countries'!$AQ$45:$BA$45</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'G20 Countries'!$AQ$55:$BA$55</c:f>
              <c:numCache>
                <c:formatCode>#,##0.00</c:formatCode>
                <c:ptCount val="11"/>
                <c:pt idx="0">
                  <c:v>7.3212219611528804</c:v>
                </c:pt>
                <c:pt idx="1">
                  <c:v>7.2611321323273499</c:v>
                </c:pt>
                <c:pt idx="2">
                  <c:v>8.2099686265933105</c:v>
                </c:pt>
                <c:pt idx="3">
                  <c:v>9.6550560691352594</c:v>
                </c:pt>
                <c:pt idx="4">
                  <c:v>10.852655568783099</c:v>
                </c:pt>
                <c:pt idx="5">
                  <c:v>12.7589308811644</c:v>
                </c:pt>
                <c:pt idx="6">
                  <c:v>14.7096108855267</c:v>
                </c:pt>
                <c:pt idx="7">
                  <c:v>13.333781460636899</c:v>
                </c:pt>
                <c:pt idx="8">
                  <c:v>13.240911130256199</c:v>
                </c:pt>
                <c:pt idx="9">
                  <c:v>14.448427054833299</c:v>
                </c:pt>
                <c:pt idx="10" formatCode="0.00">
                  <c:v>16.459105390333299</c:v>
                </c:pt>
              </c:numCache>
            </c:numRef>
          </c:val>
          <c:smooth val="0"/>
          <c:extLst>
            <c:ext xmlns:c16="http://schemas.microsoft.com/office/drawing/2014/chart" uri="{C3380CC4-5D6E-409C-BE32-E72D297353CC}">
              <c16:uniqueId val="{00000009-8C28-41C0-A6E7-22DC7E2FE40F}"/>
            </c:ext>
          </c:extLst>
        </c:ser>
        <c:dLbls>
          <c:showLegendKey val="0"/>
          <c:showVal val="0"/>
          <c:showCatName val="0"/>
          <c:showSerName val="0"/>
          <c:showPercent val="0"/>
          <c:showBubbleSize val="0"/>
        </c:dLbls>
        <c:marker val="1"/>
        <c:smooth val="0"/>
        <c:axId val="421471088"/>
        <c:axId val="421468464"/>
      </c:lineChart>
      <c:catAx>
        <c:axId val="436673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36676656"/>
        <c:crosses val="autoZero"/>
        <c:auto val="1"/>
        <c:lblAlgn val="ctr"/>
        <c:lblOffset val="100"/>
        <c:tickLblSkip val="2"/>
        <c:noMultiLvlLbl val="0"/>
      </c:catAx>
      <c:valAx>
        <c:axId val="436676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(Solid line)</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36673376"/>
        <c:crosses val="autoZero"/>
        <c:crossBetween val="between"/>
      </c:valAx>
      <c:valAx>
        <c:axId val="421468464"/>
        <c:scaling>
          <c:orientation val="minMax"/>
        </c:scaling>
        <c:delete val="0"/>
        <c:axPos val="r"/>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the US Dollar (Dashed line)</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21471088"/>
        <c:crosses val="max"/>
        <c:crossBetween val="between"/>
      </c:valAx>
      <c:catAx>
        <c:axId val="421471088"/>
        <c:scaling>
          <c:orientation val="minMax"/>
        </c:scaling>
        <c:delete val="1"/>
        <c:axPos val="b"/>
        <c:numFmt formatCode="General" sourceLinked="1"/>
        <c:majorTickMark val="none"/>
        <c:minorTickMark val="none"/>
        <c:tickLblPos val="nextTo"/>
        <c:crossAx val="421468464"/>
        <c:crosses val="autoZero"/>
        <c:auto val="1"/>
        <c:lblAlgn val="ctr"/>
        <c:lblOffset val="100"/>
        <c:noMultiLvlLbl val="0"/>
      </c:catAx>
      <c:spPr>
        <a:noFill/>
        <a:ln>
          <a:noFill/>
        </a:ln>
        <a:effectLst/>
      </c:spPr>
    </c:plotArea>
    <c:legend>
      <c:legendPos val="b"/>
      <c:layout>
        <c:manualLayout>
          <c:xMode val="edge"/>
          <c:yMode val="edge"/>
          <c:x val="0"/>
          <c:y val="0.74935081253141234"/>
          <c:w val="0.97634091359018083"/>
          <c:h val="0.23291869101468698"/>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latin typeface="Calibri" panose="020F0502020204030204" pitchFamily="34" charset="0"/>
          <a:cs typeface="Calibri" panose="020F0502020204030204" pitchFamily="34" charset="0"/>
        </a:defRPr>
      </a:pPr>
      <a:endParaRPr lang="ar-EG"/>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644411636045495"/>
          <c:y val="4.0204678362573097E-2"/>
          <c:w val="0.80056813210848643"/>
          <c:h val="0.68220384951881019"/>
        </c:manualLayout>
      </c:layout>
      <c:lineChart>
        <c:grouping val="standard"/>
        <c:varyColors val="0"/>
        <c:ser>
          <c:idx val="0"/>
          <c:order val="0"/>
          <c:tx>
            <c:strRef>
              <c:f>'South-EAST ASIA'!$C$34</c:f>
              <c:strCache>
                <c:ptCount val="1"/>
                <c:pt idx="0">
                  <c:v>Cambodia (Riel)</c:v>
                </c:pt>
              </c:strCache>
            </c:strRef>
          </c:tx>
          <c:spPr>
            <a:ln w="28575" cap="rnd">
              <a:solidFill>
                <a:schemeClr val="accent1"/>
              </a:solidFill>
              <a:round/>
            </a:ln>
            <a:effectLst/>
          </c:spPr>
          <c:marker>
            <c:symbol val="none"/>
          </c:marker>
          <c:cat>
            <c:numRef>
              <c:f>'South-EAST ASIA'!$AH$33:$BB$33</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'South-EAST ASIA'!$AH$34:$BB$34</c:f>
              <c:numCache>
                <c:formatCode>0.00</c:formatCode>
                <c:ptCount val="21"/>
                <c:pt idx="0">
                  <c:v>3840.75</c:v>
                </c:pt>
                <c:pt idx="1">
                  <c:v>3916.333333333333</c:v>
                </c:pt>
                <c:pt idx="2">
                  <c:v>3912.0833333333335</c:v>
                </c:pt>
                <c:pt idx="3">
                  <c:v>3973.3333333333335</c:v>
                </c:pt>
                <c:pt idx="4">
                  <c:v>4016.25</c:v>
                </c:pt>
                <c:pt idx="5">
                  <c:v>4092.5</c:v>
                </c:pt>
                <c:pt idx="6">
                  <c:v>4103.25</c:v>
                </c:pt>
                <c:pt idx="7">
                  <c:v>4056.1666666666665</c:v>
                </c:pt>
                <c:pt idx="8">
                  <c:v>4054.166666666667</c:v>
                </c:pt>
                <c:pt idx="9">
                  <c:v>4139.3333333333303</c:v>
                </c:pt>
                <c:pt idx="10">
                  <c:v>4184.9166666666697</c:v>
                </c:pt>
                <c:pt idx="11">
                  <c:v>4058.5</c:v>
                </c:pt>
                <c:pt idx="12">
                  <c:v>4033</c:v>
                </c:pt>
                <c:pt idx="13">
                  <c:v>4027.25</c:v>
                </c:pt>
                <c:pt idx="14">
                  <c:v>4037.5</c:v>
                </c:pt>
                <c:pt idx="15">
                  <c:v>4067.75</c:v>
                </c:pt>
                <c:pt idx="16">
                  <c:v>4058.6945788530502</c:v>
                </c:pt>
                <c:pt idx="17">
                  <c:v>4050.5799859191002</c:v>
                </c:pt>
                <c:pt idx="18">
                  <c:v>4051.1669002816202</c:v>
                </c:pt>
                <c:pt idx="19">
                  <c:v>4059.8640168970801</c:v>
                </c:pt>
                <c:pt idx="20">
                  <c:v>4092.7832190087802</c:v>
                </c:pt>
              </c:numCache>
            </c:numRef>
          </c:val>
          <c:smooth val="0"/>
          <c:extLst>
            <c:ext xmlns:c16="http://schemas.microsoft.com/office/drawing/2014/chart" uri="{C3380CC4-5D6E-409C-BE32-E72D297353CC}">
              <c16:uniqueId val="{00000000-C2BC-48C7-86A7-1E516DAF56FD}"/>
            </c:ext>
          </c:extLst>
        </c:ser>
        <c:ser>
          <c:idx val="1"/>
          <c:order val="1"/>
          <c:tx>
            <c:strRef>
              <c:f>'South-EAST ASIA'!$C$35</c:f>
              <c:strCache>
                <c:ptCount val="1"/>
                <c:pt idx="0">
                  <c:v>Indonesia (Rupiah)</c:v>
                </c:pt>
              </c:strCache>
            </c:strRef>
          </c:tx>
          <c:spPr>
            <a:ln w="28575" cap="rnd">
              <a:solidFill>
                <a:schemeClr val="accent2"/>
              </a:solidFill>
              <a:round/>
            </a:ln>
            <a:effectLst/>
          </c:spPr>
          <c:marker>
            <c:symbol val="none"/>
          </c:marker>
          <c:cat>
            <c:numRef>
              <c:f>'South-EAST ASIA'!$AH$33:$BB$33</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'South-EAST ASIA'!$AH$35:$BB$35</c:f>
              <c:numCache>
                <c:formatCode>0.00</c:formatCode>
                <c:ptCount val="21"/>
                <c:pt idx="0">
                  <c:v>8421.7749999999996</c:v>
                </c:pt>
                <c:pt idx="1">
                  <c:v>10260.85</c:v>
                </c:pt>
                <c:pt idx="2">
                  <c:v>9311.1916666666657</c:v>
                </c:pt>
                <c:pt idx="3">
                  <c:v>8577.1333333333332</c:v>
                </c:pt>
                <c:pt idx="4">
                  <c:v>8938.8499999999985</c:v>
                </c:pt>
                <c:pt idx="5">
                  <c:v>9704.7416666666668</c:v>
                </c:pt>
                <c:pt idx="6">
                  <c:v>9159.3166666666675</c:v>
                </c:pt>
                <c:pt idx="7">
                  <c:v>9141</c:v>
                </c:pt>
                <c:pt idx="8">
                  <c:v>9698.9624999999996</c:v>
                </c:pt>
                <c:pt idx="9">
                  <c:v>10389.9375</c:v>
                </c:pt>
                <c:pt idx="10">
                  <c:v>9090.4333333333307</c:v>
                </c:pt>
                <c:pt idx="11">
                  <c:v>8770.4333333333307</c:v>
                </c:pt>
                <c:pt idx="12">
                  <c:v>9386.6291666666693</c:v>
                </c:pt>
                <c:pt idx="13">
                  <c:v>10461.24</c:v>
                </c:pt>
                <c:pt idx="14">
                  <c:v>11865.2112962963</c:v>
                </c:pt>
                <c:pt idx="15">
                  <c:v>13389.412936507901</c:v>
                </c:pt>
                <c:pt idx="16">
                  <c:v>13308.3268020542</c:v>
                </c:pt>
                <c:pt idx="17">
                  <c:v>13380.8338788891</c:v>
                </c:pt>
                <c:pt idx="18">
                  <c:v>14236.938773481799</c:v>
                </c:pt>
                <c:pt idx="19">
                  <c:v>14147.671360545401</c:v>
                </c:pt>
                <c:pt idx="20">
                  <c:v>14582.203467817701</c:v>
                </c:pt>
              </c:numCache>
            </c:numRef>
          </c:val>
          <c:smooth val="0"/>
          <c:extLst>
            <c:ext xmlns:c16="http://schemas.microsoft.com/office/drawing/2014/chart" uri="{C3380CC4-5D6E-409C-BE32-E72D297353CC}">
              <c16:uniqueId val="{00000001-C2BC-48C7-86A7-1E516DAF56FD}"/>
            </c:ext>
          </c:extLst>
        </c:ser>
        <c:ser>
          <c:idx val="2"/>
          <c:order val="2"/>
          <c:tx>
            <c:strRef>
              <c:f>'South-EAST ASIA'!$C$36</c:f>
              <c:strCache>
                <c:ptCount val="1"/>
                <c:pt idx="0">
                  <c:v>Lao People's Democratic Republic (Kip)</c:v>
                </c:pt>
              </c:strCache>
            </c:strRef>
          </c:tx>
          <c:spPr>
            <a:ln w="28575" cap="rnd">
              <a:solidFill>
                <a:schemeClr val="accent3"/>
              </a:solidFill>
              <a:round/>
            </a:ln>
            <a:effectLst/>
          </c:spPr>
          <c:marker>
            <c:symbol val="none"/>
          </c:marker>
          <c:cat>
            <c:numRef>
              <c:f>'South-EAST ASIA'!$AH$33:$BB$33</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'South-EAST ASIA'!$AH$36:$BB$36</c:f>
              <c:numCache>
                <c:formatCode>0.00</c:formatCode>
                <c:ptCount val="21"/>
                <c:pt idx="0">
                  <c:v>7887.6433333333298</c:v>
                </c:pt>
                <c:pt idx="1">
                  <c:v>8954.5833333333339</c:v>
                </c:pt>
                <c:pt idx="2">
                  <c:v>10056.333333333334</c:v>
                </c:pt>
                <c:pt idx="3">
                  <c:v>10569.0375</c:v>
                </c:pt>
                <c:pt idx="4">
                  <c:v>10585.375</c:v>
                </c:pt>
                <c:pt idx="5">
                  <c:v>10655.166666666666</c:v>
                </c:pt>
                <c:pt idx="6">
                  <c:v>10159.939166666667</c:v>
                </c:pt>
                <c:pt idx="7">
                  <c:v>9603.1603062450158</c:v>
                </c:pt>
                <c:pt idx="8">
                  <c:v>8744.2240881609705</c:v>
                </c:pt>
                <c:pt idx="9">
                  <c:v>8516.0526154260806</c:v>
                </c:pt>
                <c:pt idx="10">
                  <c:v>8258.7700862033598</c:v>
                </c:pt>
                <c:pt idx="11">
                  <c:v>8030.0550000000003</c:v>
                </c:pt>
                <c:pt idx="12">
                  <c:v>8007.7574999999997</c:v>
                </c:pt>
                <c:pt idx="13">
                  <c:v>7860.1374999999998</c:v>
                </c:pt>
                <c:pt idx="14">
                  <c:v>8048.9603333333298</c:v>
                </c:pt>
                <c:pt idx="15">
                  <c:v>8147.9058333333296</c:v>
                </c:pt>
                <c:pt idx="16">
                  <c:v>8179.2683333333298</c:v>
                </c:pt>
                <c:pt idx="17">
                  <c:v>8244.8431892101908</c:v>
                </c:pt>
                <c:pt idx="18">
                  <c:v>8401.3347661396601</c:v>
                </c:pt>
                <c:pt idx="19">
                  <c:v>8679.4090930967104</c:v>
                </c:pt>
                <c:pt idx="20">
                  <c:v>9045.7878338247901</c:v>
                </c:pt>
              </c:numCache>
            </c:numRef>
          </c:val>
          <c:smooth val="0"/>
          <c:extLst>
            <c:ext xmlns:c16="http://schemas.microsoft.com/office/drawing/2014/chart" uri="{C3380CC4-5D6E-409C-BE32-E72D297353CC}">
              <c16:uniqueId val="{00000002-C2BC-48C7-86A7-1E516DAF56FD}"/>
            </c:ext>
          </c:extLst>
        </c:ser>
        <c:ser>
          <c:idx val="3"/>
          <c:order val="3"/>
          <c:tx>
            <c:strRef>
              <c:f>'South-EAST ASIA'!$C$37</c:f>
              <c:strCache>
                <c:ptCount val="1"/>
                <c:pt idx="0">
                  <c:v>Myanmar (Kyat)</c:v>
                </c:pt>
              </c:strCache>
            </c:strRef>
          </c:tx>
          <c:spPr>
            <a:ln w="28575" cap="rnd">
              <a:solidFill>
                <a:schemeClr val="accent4"/>
              </a:solidFill>
              <a:round/>
            </a:ln>
            <a:effectLst/>
          </c:spPr>
          <c:marker>
            <c:symbol val="none"/>
          </c:marker>
          <c:cat>
            <c:numRef>
              <c:f>'South-EAST ASIA'!$AH$33:$BB$33</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'South-EAST ASIA'!$AH$37:$BB$37</c:f>
              <c:numCache>
                <c:formatCode>0.00</c:formatCode>
                <c:ptCount val="21"/>
                <c:pt idx="0">
                  <c:v>350.875</c:v>
                </c:pt>
                <c:pt idx="1">
                  <c:v>464.82974910394302</c:v>
                </c:pt>
                <c:pt idx="2">
                  <c:v>542.5</c:v>
                </c:pt>
                <c:pt idx="3">
                  <c:v>777.5</c:v>
                </c:pt>
                <c:pt idx="4">
                  <c:v>885.41666666666697</c:v>
                </c:pt>
                <c:pt idx="5">
                  <c:v>1029.8333333333301</c:v>
                </c:pt>
                <c:pt idx="6">
                  <c:v>1216.6666666666699</c:v>
                </c:pt>
                <c:pt idx="7">
                  <c:v>1279.9166666666699</c:v>
                </c:pt>
                <c:pt idx="8">
                  <c:v>1130.25</c:v>
                </c:pt>
                <c:pt idx="9">
                  <c:v>1029.125</c:v>
                </c:pt>
                <c:pt idx="10">
                  <c:v>959.75</c:v>
                </c:pt>
                <c:pt idx="11">
                  <c:v>799.95</c:v>
                </c:pt>
                <c:pt idx="12">
                  <c:v>840.12638888888898</c:v>
                </c:pt>
                <c:pt idx="13">
                  <c:v>933.57045635687905</c:v>
                </c:pt>
                <c:pt idx="14">
                  <c:v>984.34574756004599</c:v>
                </c:pt>
                <c:pt idx="15">
                  <c:v>1162.6153286255401</c:v>
                </c:pt>
                <c:pt idx="16">
                  <c:v>1234.8695166666701</c:v>
                </c:pt>
                <c:pt idx="17">
                  <c:v>1360.35870704085</c:v>
                </c:pt>
                <c:pt idx="18">
                  <c:v>1429.8079752010699</c:v>
                </c:pt>
                <c:pt idx="19">
                  <c:v>1518.2551166666699</c:v>
                </c:pt>
                <c:pt idx="20">
                  <c:v>1381.61916666667</c:v>
                </c:pt>
              </c:numCache>
            </c:numRef>
          </c:val>
          <c:smooth val="0"/>
          <c:extLst>
            <c:ext xmlns:c16="http://schemas.microsoft.com/office/drawing/2014/chart" uri="{C3380CC4-5D6E-409C-BE32-E72D297353CC}">
              <c16:uniqueId val="{00000003-C2BC-48C7-86A7-1E516DAF56FD}"/>
            </c:ext>
          </c:extLst>
        </c:ser>
        <c:ser>
          <c:idx val="4"/>
          <c:order val="4"/>
          <c:tx>
            <c:strRef>
              <c:f>'South-EAST ASIA'!$C$38</c:f>
              <c:strCache>
                <c:ptCount val="1"/>
                <c:pt idx="0">
                  <c:v>Viet Nam (Dong)</c:v>
                </c:pt>
              </c:strCache>
            </c:strRef>
          </c:tx>
          <c:spPr>
            <a:ln w="28575" cap="rnd">
              <a:solidFill>
                <a:schemeClr val="accent5"/>
              </a:solidFill>
              <a:round/>
            </a:ln>
            <a:effectLst/>
          </c:spPr>
          <c:marker>
            <c:symbol val="none"/>
          </c:marker>
          <c:cat>
            <c:numRef>
              <c:f>'South-EAST ASIA'!$AH$33:$BB$33</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'South-EAST ASIA'!$AH$38:$BB$38</c:f>
              <c:numCache>
                <c:formatCode>0.00</c:formatCode>
                <c:ptCount val="21"/>
                <c:pt idx="0">
                  <c:v>14167.75</c:v>
                </c:pt>
                <c:pt idx="1">
                  <c:v>14725.166666666668</c:v>
                </c:pt>
                <c:pt idx="2">
                  <c:v>15279.5</c:v>
                </c:pt>
                <c:pt idx="3">
                  <c:v>15509.583333333334</c:v>
                </c:pt>
                <c:pt idx="4">
                  <c:v>15746</c:v>
                </c:pt>
                <c:pt idx="5">
                  <c:v>15858.916666666666</c:v>
                </c:pt>
                <c:pt idx="6">
                  <c:v>15994.25</c:v>
                </c:pt>
                <c:pt idx="7">
                  <c:v>16105.125000000002</c:v>
                </c:pt>
                <c:pt idx="8">
                  <c:v>16302.25</c:v>
                </c:pt>
                <c:pt idx="9">
                  <c:v>17065.083333333299</c:v>
                </c:pt>
                <c:pt idx="10">
                  <c:v>18612.916666666701</c:v>
                </c:pt>
                <c:pt idx="11">
                  <c:v>20509.75</c:v>
                </c:pt>
                <c:pt idx="12">
                  <c:v>20828</c:v>
                </c:pt>
                <c:pt idx="13">
                  <c:v>20933.416666666701</c:v>
                </c:pt>
                <c:pt idx="14">
                  <c:v>21148</c:v>
                </c:pt>
                <c:pt idx="15">
                  <c:v>21697.567500000001</c:v>
                </c:pt>
                <c:pt idx="16">
                  <c:v>21935.000833333299</c:v>
                </c:pt>
                <c:pt idx="17">
                  <c:v>22370.086666666699</c:v>
                </c:pt>
                <c:pt idx="18">
                  <c:v>22602.05</c:v>
                </c:pt>
                <c:pt idx="19">
                  <c:v>23050.241666666701</c:v>
                </c:pt>
                <c:pt idx="20">
                  <c:v>23208.368333333299</c:v>
                </c:pt>
              </c:numCache>
            </c:numRef>
          </c:val>
          <c:smooth val="0"/>
          <c:extLst>
            <c:ext xmlns:c16="http://schemas.microsoft.com/office/drawing/2014/chart" uri="{C3380CC4-5D6E-409C-BE32-E72D297353CC}">
              <c16:uniqueId val="{00000004-C2BC-48C7-86A7-1E516DAF56FD}"/>
            </c:ext>
          </c:extLst>
        </c:ser>
        <c:dLbls>
          <c:showLegendKey val="0"/>
          <c:showVal val="0"/>
          <c:showCatName val="0"/>
          <c:showSerName val="0"/>
          <c:showPercent val="0"/>
          <c:showBubbleSize val="0"/>
        </c:dLbls>
        <c:smooth val="0"/>
        <c:axId val="482911040"/>
        <c:axId val="482908744"/>
      </c:lineChart>
      <c:catAx>
        <c:axId val="482911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82908744"/>
        <c:crosses val="autoZero"/>
        <c:auto val="1"/>
        <c:lblAlgn val="ctr"/>
        <c:lblOffset val="100"/>
        <c:tickLblSkip val="4"/>
        <c:noMultiLvlLbl val="0"/>
      </c:catAx>
      <c:valAx>
        <c:axId val="482908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(Solid line)</a:t>
                </a:r>
                <a:endParaRPr lang="ar-EG"/>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82911040"/>
        <c:crosses val="autoZero"/>
        <c:crossBetween val="between"/>
      </c:valAx>
      <c:spPr>
        <a:noFill/>
        <a:ln>
          <a:noFill/>
        </a:ln>
        <a:effectLst/>
      </c:spPr>
    </c:plotArea>
    <c:legend>
      <c:legendPos val="b"/>
      <c:layout>
        <c:manualLayout>
          <c:xMode val="edge"/>
          <c:yMode val="edge"/>
          <c:x val="1.0384189665685741E-2"/>
          <c:y val="0.82027279834701528"/>
          <c:w val="0.987649129086137"/>
          <c:h val="0.16199670519908418"/>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latin typeface="Calibri" panose="020F0502020204030204" pitchFamily="34" charset="0"/>
          <a:cs typeface="Calibri" panose="020F0502020204030204" pitchFamily="34" charset="0"/>
        </a:defRPr>
      </a:pPr>
      <a:endParaRPr lang="ar-EG"/>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56459609215514"/>
          <c:y val="4.0204678362573097E-2"/>
          <c:w val="0.76626895596383782"/>
          <c:h val="0.65358428709422478"/>
        </c:manualLayout>
      </c:layout>
      <c:lineChart>
        <c:grouping val="standard"/>
        <c:varyColors val="0"/>
        <c:ser>
          <c:idx val="0"/>
          <c:order val="0"/>
          <c:tx>
            <c:strRef>
              <c:f>'SOUTHERN ASIA'!$C$17</c:f>
              <c:strCache>
                <c:ptCount val="1"/>
                <c:pt idx="0">
                  <c:v>Afghanistan (Afghani)</c:v>
                </c:pt>
              </c:strCache>
            </c:strRef>
          </c:tx>
          <c:spPr>
            <a:ln w="28575" cap="rnd">
              <a:solidFill>
                <a:schemeClr val="accent1"/>
              </a:solidFill>
              <a:round/>
            </a:ln>
            <a:effectLst/>
          </c:spPr>
          <c:marker>
            <c:symbol val="none"/>
          </c:marker>
          <c:cat>
            <c:numRef>
              <c:f>'SOUTHERN ASIA'!$AH$16:$BB$16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'SOUTHERN ASIA'!$AH$17:$BB$17</c:f>
              <c:numCache>
                <c:formatCode>0.0</c:formatCode>
                <c:ptCount val="21"/>
                <c:pt idx="0">
                  <c:v>47.357574731182801</c:v>
                </c:pt>
                <c:pt idx="1">
                  <c:v>47.500014516128999</c:v>
                </c:pt>
                <c:pt idx="2">
                  <c:v>47.262999999999998</c:v>
                </c:pt>
                <c:pt idx="3">
                  <c:v>48.7627535833333</c:v>
                </c:pt>
                <c:pt idx="4">
                  <c:v>47.845312499999999</c:v>
                </c:pt>
                <c:pt idx="5">
                  <c:v>49.494597499999998</c:v>
                </c:pt>
                <c:pt idx="6">
                  <c:v>49.925330833333298</c:v>
                </c:pt>
                <c:pt idx="7">
                  <c:v>49.962017770397203</c:v>
                </c:pt>
                <c:pt idx="8">
                  <c:v>50.249614743589703</c:v>
                </c:pt>
                <c:pt idx="9">
                  <c:v>50.325000000000003</c:v>
                </c:pt>
                <c:pt idx="10">
                  <c:v>46.452461001317502</c:v>
                </c:pt>
                <c:pt idx="11">
                  <c:v>46.747007738580997</c:v>
                </c:pt>
                <c:pt idx="12">
                  <c:v>50.921399999999998</c:v>
                </c:pt>
                <c:pt idx="13">
                  <c:v>55.377499999999998</c:v>
                </c:pt>
                <c:pt idx="14">
                  <c:v>57.247500000000002</c:v>
                </c:pt>
                <c:pt idx="15">
                  <c:v>61.143461541666703</c:v>
                </c:pt>
                <c:pt idx="16">
                  <c:v>67.866085769230807</c:v>
                </c:pt>
                <c:pt idx="17">
                  <c:v>68.026904082231198</c:v>
                </c:pt>
                <c:pt idx="18">
                  <c:v>72.083247177304003</c:v>
                </c:pt>
                <c:pt idx="19">
                  <c:v>77.737949178336706</c:v>
                </c:pt>
                <c:pt idx="20">
                  <c:v>77.737949178336706</c:v>
                </c:pt>
              </c:numCache>
            </c:numRef>
          </c:val>
          <c:smooth val="0"/>
          <c:extLst>
            <c:ext xmlns:c16="http://schemas.microsoft.com/office/drawing/2014/chart" uri="{C3380CC4-5D6E-409C-BE32-E72D297353CC}">
              <c16:uniqueId val="{00000000-39DF-4682-829B-FD406520BFC1}"/>
            </c:ext>
          </c:extLst>
        </c:ser>
        <c:ser>
          <c:idx val="1"/>
          <c:order val="1"/>
          <c:tx>
            <c:strRef>
              <c:f>'SOUTHERN ASIA'!$C$18</c:f>
              <c:strCache>
                <c:ptCount val="1"/>
                <c:pt idx="0">
                  <c:v>Bangladesh (Taka)</c:v>
                </c:pt>
              </c:strCache>
            </c:strRef>
          </c:tx>
          <c:spPr>
            <a:ln w="28575" cap="rnd">
              <a:solidFill>
                <a:schemeClr val="accent2"/>
              </a:solidFill>
              <a:round/>
            </a:ln>
            <a:effectLst/>
          </c:spPr>
          <c:marker>
            <c:symbol val="none"/>
          </c:marker>
          <c:cat>
            <c:numRef>
              <c:f>'SOUTHERN ASIA'!$AH$16:$BB$16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'SOUTHERN ASIA'!$AH$18:$BB$18</c:f>
              <c:numCache>
                <c:formatCode>0.0</c:formatCode>
                <c:ptCount val="21"/>
                <c:pt idx="0">
                  <c:v>52.141666666666666</c:v>
                </c:pt>
                <c:pt idx="1">
                  <c:v>55.806666666666665</c:v>
                </c:pt>
                <c:pt idx="2">
                  <c:v>57.888000000000005</c:v>
                </c:pt>
                <c:pt idx="3">
                  <c:v>58.150040000000004</c:v>
                </c:pt>
                <c:pt idx="4">
                  <c:v>59.512658333333334</c:v>
                </c:pt>
                <c:pt idx="5">
                  <c:v>64.327475000000007</c:v>
                </c:pt>
                <c:pt idx="6">
                  <c:v>68.933233333333348</c:v>
                </c:pt>
                <c:pt idx="7">
                  <c:v>68.874875000000003</c:v>
                </c:pt>
                <c:pt idx="8">
                  <c:v>68.598275000000015</c:v>
                </c:pt>
                <c:pt idx="9">
                  <c:v>69.039066666666699</c:v>
                </c:pt>
                <c:pt idx="10">
                  <c:v>69.649291666666699</c:v>
                </c:pt>
                <c:pt idx="11">
                  <c:v>74.1524</c:v>
                </c:pt>
                <c:pt idx="12">
                  <c:v>81.8626583333333</c:v>
                </c:pt>
                <c:pt idx="13">
                  <c:v>78.103234999999998</c:v>
                </c:pt>
                <c:pt idx="14">
                  <c:v>77.641408333333302</c:v>
                </c:pt>
                <c:pt idx="15">
                  <c:v>77.946908333333297</c:v>
                </c:pt>
                <c:pt idx="16">
                  <c:v>78.653616666666693</c:v>
                </c:pt>
                <c:pt idx="17">
                  <c:v>80.437541666666704</c:v>
                </c:pt>
                <c:pt idx="18">
                  <c:v>83.466201916666705</c:v>
                </c:pt>
                <c:pt idx="19">
                  <c:v>84.453522500000005</c:v>
                </c:pt>
                <c:pt idx="20">
                  <c:v>84.871391666666696</c:v>
                </c:pt>
              </c:numCache>
            </c:numRef>
          </c:val>
          <c:smooth val="0"/>
          <c:extLst>
            <c:ext xmlns:c16="http://schemas.microsoft.com/office/drawing/2014/chart" uri="{C3380CC4-5D6E-409C-BE32-E72D297353CC}">
              <c16:uniqueId val="{00000001-39DF-4682-829B-FD406520BFC1}"/>
            </c:ext>
          </c:extLst>
        </c:ser>
        <c:ser>
          <c:idx val="2"/>
          <c:order val="2"/>
          <c:tx>
            <c:strRef>
              <c:f>'SOUTHERN ASIA'!$C$19</c:f>
              <c:strCache>
                <c:ptCount val="1"/>
                <c:pt idx="0">
                  <c:v>Bhutan (Ngultrum)</c:v>
                </c:pt>
              </c:strCache>
            </c:strRef>
          </c:tx>
          <c:spPr>
            <a:ln w="28575" cap="rnd">
              <a:solidFill>
                <a:schemeClr val="accent3"/>
              </a:solidFill>
              <a:round/>
            </a:ln>
            <a:effectLst/>
          </c:spPr>
          <c:marker>
            <c:symbol val="none"/>
          </c:marker>
          <c:cat>
            <c:numRef>
              <c:f>'SOUTHERN ASIA'!$AH$16:$BB$16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'SOUTHERN ASIA'!$AH$19:$BB$19</c:f>
              <c:numCache>
                <c:formatCode>0.0</c:formatCode>
                <c:ptCount val="21"/>
                <c:pt idx="0">
                  <c:v>44.941605000000003</c:v>
                </c:pt>
                <c:pt idx="1">
                  <c:v>47.186414166666665</c:v>
                </c:pt>
                <c:pt idx="2">
                  <c:v>48.610319166666663</c:v>
                </c:pt>
                <c:pt idx="3">
                  <c:v>46.583284166666665</c:v>
                </c:pt>
                <c:pt idx="4">
                  <c:v>45.316466666666663</c:v>
                </c:pt>
                <c:pt idx="5">
                  <c:v>44.099974999999993</c:v>
                </c:pt>
                <c:pt idx="6">
                  <c:v>45.307008333333329</c:v>
                </c:pt>
                <c:pt idx="7">
                  <c:v>41.348533333333336</c:v>
                </c:pt>
                <c:pt idx="8">
                  <c:v>43.505183333333328</c:v>
                </c:pt>
                <c:pt idx="9">
                  <c:v>48.405266666666698</c:v>
                </c:pt>
                <c:pt idx="10">
                  <c:v>45.725812121212101</c:v>
                </c:pt>
                <c:pt idx="11">
                  <c:v>46.670466666666698</c:v>
                </c:pt>
                <c:pt idx="12">
                  <c:v>53.437233333333303</c:v>
                </c:pt>
                <c:pt idx="13">
                  <c:v>58.597845416666701</c:v>
                </c:pt>
                <c:pt idx="14">
                  <c:v>61.029514460784299</c:v>
                </c:pt>
                <c:pt idx="15">
                  <c:v>64.151944463278596</c:v>
                </c:pt>
                <c:pt idx="16">
                  <c:v>67.195185906804596</c:v>
                </c:pt>
                <c:pt idx="17">
                  <c:v>65.121568557346706</c:v>
                </c:pt>
                <c:pt idx="18">
                  <c:v>68.389467093542095</c:v>
                </c:pt>
                <c:pt idx="19">
                  <c:v>70.419969086498099</c:v>
                </c:pt>
                <c:pt idx="20">
                  <c:v>74.104917017295094</c:v>
                </c:pt>
              </c:numCache>
            </c:numRef>
          </c:val>
          <c:smooth val="0"/>
          <c:extLst>
            <c:ext xmlns:c16="http://schemas.microsoft.com/office/drawing/2014/chart" uri="{C3380CC4-5D6E-409C-BE32-E72D297353CC}">
              <c16:uniqueId val="{00000002-39DF-4682-829B-FD406520BFC1}"/>
            </c:ext>
          </c:extLst>
        </c:ser>
        <c:ser>
          <c:idx val="3"/>
          <c:order val="3"/>
          <c:tx>
            <c:strRef>
              <c:f>'SOUTHERN ASIA'!$C$20</c:f>
              <c:strCache>
                <c:ptCount val="1"/>
                <c:pt idx="0">
                  <c:v>India (Indian Rupee)</c:v>
                </c:pt>
              </c:strCache>
            </c:strRef>
          </c:tx>
          <c:spPr>
            <a:ln w="28575" cap="rnd">
              <a:solidFill>
                <a:schemeClr val="accent4"/>
              </a:solidFill>
              <a:round/>
            </a:ln>
            <a:effectLst/>
          </c:spPr>
          <c:marker>
            <c:symbol val="none"/>
          </c:marker>
          <c:cat>
            <c:numRef>
              <c:f>'SOUTHERN ASIA'!$AH$16:$BB$16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'SOUTHERN ASIA'!$AH$20:$BB$20</c:f>
              <c:numCache>
                <c:formatCode>0.0</c:formatCode>
                <c:ptCount val="21"/>
                <c:pt idx="0">
                  <c:v>44.941605000000003</c:v>
                </c:pt>
                <c:pt idx="1">
                  <c:v>47.186414166666665</c:v>
                </c:pt>
                <c:pt idx="2">
                  <c:v>48.610319166666663</c:v>
                </c:pt>
                <c:pt idx="3">
                  <c:v>46.583284166666665</c:v>
                </c:pt>
                <c:pt idx="4">
                  <c:v>45.316466666666663</c:v>
                </c:pt>
                <c:pt idx="5">
                  <c:v>44.099974999999993</c:v>
                </c:pt>
                <c:pt idx="6">
                  <c:v>45.307008333333329</c:v>
                </c:pt>
                <c:pt idx="7">
                  <c:v>41.348533333333336</c:v>
                </c:pt>
                <c:pt idx="8">
                  <c:v>43.505183333333328</c:v>
                </c:pt>
                <c:pt idx="9">
                  <c:v>48.405266666666698</c:v>
                </c:pt>
                <c:pt idx="10">
                  <c:v>45.725812121212101</c:v>
                </c:pt>
                <c:pt idx="11">
                  <c:v>46.670466666666698</c:v>
                </c:pt>
                <c:pt idx="12">
                  <c:v>53.437233333333303</c:v>
                </c:pt>
                <c:pt idx="13">
                  <c:v>58.597845416666701</c:v>
                </c:pt>
                <c:pt idx="14">
                  <c:v>61.029514460784299</c:v>
                </c:pt>
                <c:pt idx="15">
                  <c:v>64.151944463278596</c:v>
                </c:pt>
                <c:pt idx="16">
                  <c:v>67.195185906804596</c:v>
                </c:pt>
                <c:pt idx="17">
                  <c:v>65.121568645065906</c:v>
                </c:pt>
                <c:pt idx="18">
                  <c:v>68.397840181777397</c:v>
                </c:pt>
                <c:pt idx="19">
                  <c:v>70.419969086498099</c:v>
                </c:pt>
                <c:pt idx="20">
                  <c:v>74.099566883605206</c:v>
                </c:pt>
              </c:numCache>
            </c:numRef>
          </c:val>
          <c:smooth val="0"/>
          <c:extLst>
            <c:ext xmlns:c16="http://schemas.microsoft.com/office/drawing/2014/chart" uri="{C3380CC4-5D6E-409C-BE32-E72D297353CC}">
              <c16:uniqueId val="{00000003-39DF-4682-829B-FD406520BFC1}"/>
            </c:ext>
          </c:extLst>
        </c:ser>
        <c:ser>
          <c:idx val="5"/>
          <c:order val="5"/>
          <c:tx>
            <c:strRef>
              <c:f>'SOUTHERN ASIA'!$C$22</c:f>
              <c:strCache>
                <c:ptCount val="1"/>
                <c:pt idx="0">
                  <c:v>Maldives (Rufiyaa)</c:v>
                </c:pt>
              </c:strCache>
            </c:strRef>
          </c:tx>
          <c:spPr>
            <a:ln w="28575" cap="rnd">
              <a:solidFill>
                <a:schemeClr val="accent6"/>
              </a:solidFill>
              <a:round/>
            </a:ln>
            <a:effectLst/>
          </c:spPr>
          <c:marker>
            <c:symbol val="none"/>
          </c:marker>
          <c:cat>
            <c:numRef>
              <c:f>'SOUTHERN ASIA'!$AH$16:$BB$16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'SOUTHERN ASIA'!$AH$22:$BB$22</c:f>
              <c:numCache>
                <c:formatCode>0.0</c:formatCode>
                <c:ptCount val="21"/>
                <c:pt idx="0">
                  <c:v>11.770000000000001</c:v>
                </c:pt>
                <c:pt idx="1">
                  <c:v>12.2420833333333</c:v>
                </c:pt>
                <c:pt idx="2">
                  <c:v>12.800000000000002</c:v>
                </c:pt>
                <c:pt idx="3">
                  <c:v>12.800000000000002</c:v>
                </c:pt>
                <c:pt idx="4">
                  <c:v>12.800000000000002</c:v>
                </c:pt>
                <c:pt idx="5">
                  <c:v>12.800000000000002</c:v>
                </c:pt>
                <c:pt idx="6">
                  <c:v>12.800000000000002</c:v>
                </c:pt>
                <c:pt idx="7">
                  <c:v>12.800000000000002</c:v>
                </c:pt>
                <c:pt idx="8">
                  <c:v>12.800000000000002</c:v>
                </c:pt>
                <c:pt idx="9">
                  <c:v>12.8</c:v>
                </c:pt>
                <c:pt idx="10">
                  <c:v>12.8</c:v>
                </c:pt>
                <c:pt idx="11">
                  <c:v>14.6020084036964</c:v>
                </c:pt>
                <c:pt idx="12">
                  <c:v>15.364835316359599</c:v>
                </c:pt>
                <c:pt idx="13">
                  <c:v>15.3667100302841</c:v>
                </c:pt>
                <c:pt idx="14">
                  <c:v>15.380393518089299</c:v>
                </c:pt>
                <c:pt idx="15">
                  <c:v>15.3663312211982</c:v>
                </c:pt>
                <c:pt idx="16">
                  <c:v>15.3684076818158</c:v>
                </c:pt>
                <c:pt idx="17">
                  <c:v>15.386968509984699</c:v>
                </c:pt>
                <c:pt idx="18">
                  <c:v>15.390837269585299</c:v>
                </c:pt>
                <c:pt idx="19">
                  <c:v>15.382041922683101</c:v>
                </c:pt>
                <c:pt idx="20">
                  <c:v>15.381269527870501</c:v>
                </c:pt>
              </c:numCache>
            </c:numRef>
          </c:val>
          <c:smooth val="0"/>
          <c:extLst>
            <c:ext xmlns:c16="http://schemas.microsoft.com/office/drawing/2014/chart" uri="{C3380CC4-5D6E-409C-BE32-E72D297353CC}">
              <c16:uniqueId val="{00000004-39DF-4682-829B-FD406520BFC1}"/>
            </c:ext>
          </c:extLst>
        </c:ser>
        <c:ser>
          <c:idx val="6"/>
          <c:order val="6"/>
          <c:tx>
            <c:strRef>
              <c:f>'SOUTHERN ASIA'!$C$23</c:f>
              <c:strCache>
                <c:ptCount val="1"/>
                <c:pt idx="0">
                  <c:v>Nepal (Nepalese Rupee)</c:v>
                </c:pt>
              </c:strCache>
            </c:strRef>
          </c:tx>
          <c:spPr>
            <a:ln w="28575" cap="rnd">
              <a:solidFill>
                <a:schemeClr val="accent1">
                  <a:lumMod val="60000"/>
                </a:schemeClr>
              </a:solidFill>
              <a:round/>
            </a:ln>
            <a:effectLst/>
          </c:spPr>
          <c:marker>
            <c:symbol val="none"/>
          </c:marker>
          <c:cat>
            <c:numRef>
              <c:f>'SOUTHERN ASIA'!$AH$16:$BB$16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'SOUTHERN ASIA'!$AH$23:$BB$23</c:f>
              <c:numCache>
                <c:formatCode>0.0</c:formatCode>
                <c:ptCount val="21"/>
                <c:pt idx="0">
                  <c:v>71.093795833333331</c:v>
                </c:pt>
                <c:pt idx="1">
                  <c:v>74.949249999999992</c:v>
                </c:pt>
                <c:pt idx="2">
                  <c:v>77.876619166666671</c:v>
                </c:pt>
                <c:pt idx="3">
                  <c:v>76.141447499999998</c:v>
                </c:pt>
                <c:pt idx="4">
                  <c:v>73.673596666666668</c:v>
                </c:pt>
                <c:pt idx="5">
                  <c:v>71.367500000000007</c:v>
                </c:pt>
                <c:pt idx="6">
                  <c:v>72.755605833333334</c:v>
                </c:pt>
                <c:pt idx="7">
                  <c:v>66.415027499999994</c:v>
                </c:pt>
                <c:pt idx="8">
                  <c:v>69.761695000000003</c:v>
                </c:pt>
                <c:pt idx="9">
                  <c:v>77.573430739015606</c:v>
                </c:pt>
                <c:pt idx="10">
                  <c:v>73.262359015804606</c:v>
                </c:pt>
                <c:pt idx="11">
                  <c:v>74.02</c:v>
                </c:pt>
                <c:pt idx="12">
                  <c:v>85.196666666666701</c:v>
                </c:pt>
                <c:pt idx="13">
                  <c:v>92.993333333333297</c:v>
                </c:pt>
                <c:pt idx="14">
                  <c:v>99.530833333333305</c:v>
                </c:pt>
                <c:pt idx="15">
                  <c:v>102.405134331356</c:v>
                </c:pt>
                <c:pt idx="16">
                  <c:v>107.383815174654</c:v>
                </c:pt>
                <c:pt idx="17">
                  <c:v>104.511885242863</c:v>
                </c:pt>
                <c:pt idx="18">
                  <c:v>108.91091842299799</c:v>
                </c:pt>
                <c:pt idx="19">
                  <c:v>112.609482758621</c:v>
                </c:pt>
                <c:pt idx="20">
                  <c:v>118.34518727598601</c:v>
                </c:pt>
              </c:numCache>
            </c:numRef>
          </c:val>
          <c:smooth val="0"/>
          <c:extLst>
            <c:ext xmlns:c16="http://schemas.microsoft.com/office/drawing/2014/chart" uri="{C3380CC4-5D6E-409C-BE32-E72D297353CC}">
              <c16:uniqueId val="{00000005-39DF-4682-829B-FD406520BFC1}"/>
            </c:ext>
          </c:extLst>
        </c:ser>
        <c:ser>
          <c:idx val="7"/>
          <c:order val="7"/>
          <c:tx>
            <c:strRef>
              <c:f>'SOUTHERN ASIA'!$C$24</c:f>
              <c:strCache>
                <c:ptCount val="1"/>
                <c:pt idx="0">
                  <c:v>Pakistan (Pakistan Rupee)</c:v>
                </c:pt>
              </c:strCache>
            </c:strRef>
          </c:tx>
          <c:spPr>
            <a:ln w="28575" cap="rnd">
              <a:solidFill>
                <a:schemeClr val="accent2">
                  <a:lumMod val="60000"/>
                </a:schemeClr>
              </a:solidFill>
              <a:round/>
            </a:ln>
            <a:effectLst/>
          </c:spPr>
          <c:marker>
            <c:symbol val="none"/>
          </c:marker>
          <c:cat>
            <c:numRef>
              <c:f>'SOUTHERN ASIA'!$AH$16:$BB$16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'SOUTHERN ASIA'!$AH$24:$BB$24</c:f>
              <c:numCache>
                <c:formatCode>0.0</c:formatCode>
                <c:ptCount val="21"/>
                <c:pt idx="0">
                  <c:v>53.648186500000001</c:v>
                </c:pt>
                <c:pt idx="1">
                  <c:v>61.927161666666663</c:v>
                </c:pt>
                <c:pt idx="2">
                  <c:v>59.72378166666666</c:v>
                </c:pt>
                <c:pt idx="3">
                  <c:v>57.75199666666667</c:v>
                </c:pt>
                <c:pt idx="4">
                  <c:v>58.257863333333333</c:v>
                </c:pt>
                <c:pt idx="5">
                  <c:v>59.514474999999997</c:v>
                </c:pt>
                <c:pt idx="6">
                  <c:v>60.271335000000001</c:v>
                </c:pt>
                <c:pt idx="7">
                  <c:v>60.738515833333331</c:v>
                </c:pt>
                <c:pt idx="8">
                  <c:v>70.408033333333336</c:v>
                </c:pt>
                <c:pt idx="9">
                  <c:v>81.712891666666707</c:v>
                </c:pt>
                <c:pt idx="10">
                  <c:v>85.193816325757595</c:v>
                </c:pt>
                <c:pt idx="11">
                  <c:v>86.343383333333307</c:v>
                </c:pt>
                <c:pt idx="12">
                  <c:v>93.395197222222194</c:v>
                </c:pt>
                <c:pt idx="13">
                  <c:v>101.628899206349</c:v>
                </c:pt>
                <c:pt idx="14">
                  <c:v>101.100088423521</c:v>
                </c:pt>
                <c:pt idx="15">
                  <c:v>102.769271604675</c:v>
                </c:pt>
                <c:pt idx="16">
                  <c:v>104.769117033301</c:v>
                </c:pt>
                <c:pt idx="17">
                  <c:v>105.45516208793801</c:v>
                </c:pt>
                <c:pt idx="18">
                  <c:v>121.824068875756</c:v>
                </c:pt>
                <c:pt idx="19">
                  <c:v>150.036253839864</c:v>
                </c:pt>
                <c:pt idx="20">
                  <c:v>161.83847968471801</c:v>
                </c:pt>
              </c:numCache>
            </c:numRef>
          </c:val>
          <c:smooth val="0"/>
          <c:extLst>
            <c:ext xmlns:c16="http://schemas.microsoft.com/office/drawing/2014/chart" uri="{C3380CC4-5D6E-409C-BE32-E72D297353CC}">
              <c16:uniqueId val="{00000006-39DF-4682-829B-FD406520BFC1}"/>
            </c:ext>
          </c:extLst>
        </c:ser>
        <c:ser>
          <c:idx val="8"/>
          <c:order val="8"/>
          <c:tx>
            <c:strRef>
              <c:f>'SOUTHERN ASIA'!$C$25</c:f>
              <c:strCache>
                <c:ptCount val="1"/>
                <c:pt idx="0">
                  <c:v>Sri Lanka (Sri Lanka Rupee)</c:v>
                </c:pt>
              </c:strCache>
            </c:strRef>
          </c:tx>
          <c:spPr>
            <a:ln w="28575" cap="rnd">
              <a:solidFill>
                <a:schemeClr val="accent3">
                  <a:lumMod val="60000"/>
                </a:schemeClr>
              </a:solidFill>
              <a:round/>
            </a:ln>
            <a:effectLst/>
          </c:spPr>
          <c:marker>
            <c:symbol val="none"/>
          </c:marker>
          <c:cat>
            <c:numRef>
              <c:f>'SOUTHERN ASIA'!$AH$16:$BB$16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'SOUTHERN ASIA'!$AH$25:$BB$25</c:f>
              <c:numCache>
                <c:formatCode>0.0</c:formatCode>
                <c:ptCount val="21"/>
                <c:pt idx="0">
                  <c:v>77.005116666666666</c:v>
                </c:pt>
                <c:pt idx="1">
                  <c:v>89.383013333333338</c:v>
                </c:pt>
                <c:pt idx="2">
                  <c:v>95.662064999999998</c:v>
                </c:pt>
                <c:pt idx="3">
                  <c:v>96.520950833333316</c:v>
                </c:pt>
                <c:pt idx="4">
                  <c:v>101.19445750000001</c:v>
                </c:pt>
                <c:pt idx="5">
                  <c:v>100.49805166666668</c:v>
                </c:pt>
                <c:pt idx="6">
                  <c:v>103.91444583333333</c:v>
                </c:pt>
                <c:pt idx="7">
                  <c:v>110.62323333333333</c:v>
                </c:pt>
                <c:pt idx="8">
                  <c:v>108.33376271929799</c:v>
                </c:pt>
                <c:pt idx="9">
                  <c:v>114.94478333333301</c:v>
                </c:pt>
                <c:pt idx="10">
                  <c:v>113.064480448821</c:v>
                </c:pt>
                <c:pt idx="11">
                  <c:v>110.565207851396</c:v>
                </c:pt>
                <c:pt idx="12">
                  <c:v>127.60335350681</c:v>
                </c:pt>
                <c:pt idx="13">
                  <c:v>129.06903093288801</c:v>
                </c:pt>
                <c:pt idx="14">
                  <c:v>130.564685218829</c:v>
                </c:pt>
                <c:pt idx="15">
                  <c:v>135.856912797089</c:v>
                </c:pt>
                <c:pt idx="16">
                  <c:v>145.58166749202601</c:v>
                </c:pt>
                <c:pt idx="17">
                  <c:v>152.446413948767</c:v>
                </c:pt>
                <c:pt idx="18">
                  <c:v>162.46485873677801</c:v>
                </c:pt>
                <c:pt idx="19">
                  <c:v>178.74492504584799</c:v>
                </c:pt>
                <c:pt idx="20">
                  <c:v>185.59255777221301</c:v>
                </c:pt>
              </c:numCache>
            </c:numRef>
          </c:val>
          <c:smooth val="0"/>
          <c:extLst>
            <c:ext xmlns:c16="http://schemas.microsoft.com/office/drawing/2014/chart" uri="{C3380CC4-5D6E-409C-BE32-E72D297353CC}">
              <c16:uniqueId val="{00000007-39DF-4682-829B-FD406520BFC1}"/>
            </c:ext>
          </c:extLst>
        </c:ser>
        <c:dLbls>
          <c:showLegendKey val="0"/>
          <c:showVal val="0"/>
          <c:showCatName val="0"/>
          <c:showSerName val="0"/>
          <c:showPercent val="0"/>
          <c:showBubbleSize val="0"/>
        </c:dLbls>
        <c:marker val="1"/>
        <c:smooth val="0"/>
        <c:axId val="450339528"/>
        <c:axId val="514651448"/>
      </c:lineChart>
      <c:lineChart>
        <c:grouping val="standard"/>
        <c:varyColors val="0"/>
        <c:ser>
          <c:idx val="4"/>
          <c:order val="4"/>
          <c:tx>
            <c:strRef>
              <c:f>'SOUTHERN ASIA'!$C$21</c:f>
              <c:strCache>
                <c:ptCount val="1"/>
                <c:pt idx="0">
                  <c:v>Iran, Islamic Republic of (Iranian Rial)</c:v>
                </c:pt>
              </c:strCache>
            </c:strRef>
          </c:tx>
          <c:spPr>
            <a:ln w="28575" cap="rnd">
              <a:solidFill>
                <a:schemeClr val="accent5"/>
              </a:solidFill>
              <a:round/>
            </a:ln>
            <a:effectLst/>
          </c:spPr>
          <c:marker>
            <c:symbol val="none"/>
          </c:marker>
          <c:cat>
            <c:numRef>
              <c:f>'SOUTHERN ASIA'!$AH$16:$BB$16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'SOUTHERN ASIA'!$AH$21:$BB$21</c:f>
              <c:numCache>
                <c:formatCode>0.0</c:formatCode>
                <c:ptCount val="21"/>
                <c:pt idx="0">
                  <c:v>5731</c:v>
                </c:pt>
                <c:pt idx="1">
                  <c:v>6163.4</c:v>
                </c:pt>
                <c:pt idx="2">
                  <c:v>6907.0492904799503</c:v>
                </c:pt>
                <c:pt idx="3">
                  <c:v>8193.8875191666666</c:v>
                </c:pt>
                <c:pt idx="4">
                  <c:v>8613.9894207500001</c:v>
                </c:pt>
                <c:pt idx="5">
                  <c:v>8963.9589066666667</c:v>
                </c:pt>
                <c:pt idx="6">
                  <c:v>9170.9428774999997</c:v>
                </c:pt>
                <c:pt idx="7">
                  <c:v>9281.1518283333335</c:v>
                </c:pt>
                <c:pt idx="8">
                  <c:v>9428.5282608333328</c:v>
                </c:pt>
                <c:pt idx="9">
                  <c:v>9864.3024562682003</c:v>
                </c:pt>
                <c:pt idx="10">
                  <c:v>10254.176470289</c:v>
                </c:pt>
                <c:pt idx="11">
                  <c:v>10616.306643907599</c:v>
                </c:pt>
                <c:pt idx="12">
                  <c:v>12175.5472222222</c:v>
                </c:pt>
                <c:pt idx="13">
                  <c:v>18414.448010037398</c:v>
                </c:pt>
                <c:pt idx="14">
                  <c:v>25941.664144597202</c:v>
                </c:pt>
                <c:pt idx="15">
                  <c:v>29011.491377053</c:v>
                </c:pt>
                <c:pt idx="16">
                  <c:v>30914.8524362967</c:v>
                </c:pt>
                <c:pt idx="17">
                  <c:v>33226.298152412703</c:v>
                </c:pt>
                <c:pt idx="18">
                  <c:v>40864.329009777</c:v>
                </c:pt>
                <c:pt idx="19">
                  <c:v>42000</c:v>
                </c:pt>
                <c:pt idx="20">
                  <c:v>42000</c:v>
                </c:pt>
              </c:numCache>
            </c:numRef>
          </c:val>
          <c:smooth val="0"/>
          <c:extLst>
            <c:ext xmlns:c16="http://schemas.microsoft.com/office/drawing/2014/chart" uri="{C3380CC4-5D6E-409C-BE32-E72D297353CC}">
              <c16:uniqueId val="{00000008-39DF-4682-829B-FD406520BFC1}"/>
            </c:ext>
          </c:extLst>
        </c:ser>
        <c:dLbls>
          <c:showLegendKey val="0"/>
          <c:showVal val="0"/>
          <c:showCatName val="0"/>
          <c:showSerName val="0"/>
          <c:showPercent val="0"/>
          <c:showBubbleSize val="0"/>
        </c:dLbls>
        <c:marker val="1"/>
        <c:smooth val="0"/>
        <c:axId val="519965000"/>
        <c:axId val="519969920"/>
      </c:lineChart>
      <c:catAx>
        <c:axId val="450339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514651448"/>
        <c:crosses val="autoZero"/>
        <c:auto val="1"/>
        <c:lblAlgn val="ctr"/>
        <c:lblOffset val="100"/>
        <c:tickLblSkip val="4"/>
        <c:noMultiLvlLbl val="0"/>
      </c:catAx>
      <c:valAx>
        <c:axId val="514651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1200"/>
                  <a:t>Exchange rate against th USDollar (Solid line)</a:t>
                </a:r>
                <a:endParaRPr lang="ar-EG" sz="1200"/>
              </a:p>
            </c:rich>
          </c:tx>
          <c:layout>
            <c:manualLayout>
              <c:xMode val="edge"/>
              <c:yMode val="edge"/>
              <c:x val="2.9638432315251428E-2"/>
              <c:y val="4.0204558537989446E-2"/>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3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50339528"/>
        <c:crosses val="autoZero"/>
        <c:crossBetween val="between"/>
      </c:valAx>
      <c:valAx>
        <c:axId val="519969920"/>
        <c:scaling>
          <c:orientation val="minMax"/>
        </c:scaling>
        <c:delete val="0"/>
        <c:axPos val="r"/>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1200"/>
                  <a:t>Exchange rate against th USDollar (Dashed line)</a:t>
                </a:r>
                <a:endParaRPr lang="ar-EG" sz="1200"/>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3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519965000"/>
        <c:crosses val="max"/>
        <c:crossBetween val="between"/>
      </c:valAx>
      <c:catAx>
        <c:axId val="519965000"/>
        <c:scaling>
          <c:orientation val="minMax"/>
        </c:scaling>
        <c:delete val="1"/>
        <c:axPos val="b"/>
        <c:numFmt formatCode="General" sourceLinked="1"/>
        <c:majorTickMark val="none"/>
        <c:minorTickMark val="none"/>
        <c:tickLblPos val="nextTo"/>
        <c:crossAx val="51996992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3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300" b="1">
          <a:latin typeface="Calibri" panose="020F0502020204030204" pitchFamily="34" charset="0"/>
          <a:cs typeface="Calibri" panose="020F0502020204030204" pitchFamily="34" charset="0"/>
        </a:defRPr>
      </a:pPr>
      <a:endParaRPr lang="ar-EG"/>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263715511170858E-2"/>
          <c:y val="5.0925925925925923E-2"/>
          <c:w val="0.88739037193521553"/>
          <c:h val="0.62968718005993929"/>
        </c:manualLayout>
      </c:layout>
      <c:lineChart>
        <c:grouping val="standard"/>
        <c:varyColors val="0"/>
        <c:ser>
          <c:idx val="0"/>
          <c:order val="0"/>
          <c:tx>
            <c:strRef>
              <c:f>'WESTERN ASIA'!$C$27</c:f>
              <c:strCache>
                <c:ptCount val="1"/>
                <c:pt idx="0">
                  <c:v>Azerbaijan (Azerbaijanian Manat)</c:v>
                </c:pt>
              </c:strCache>
            </c:strRef>
          </c:tx>
          <c:spPr>
            <a:ln w="28575" cap="rnd">
              <a:solidFill>
                <a:schemeClr val="accent1"/>
              </a:solidFill>
              <a:round/>
            </a:ln>
            <a:effectLst/>
          </c:spPr>
          <c:marker>
            <c:symbol val="none"/>
          </c:marker>
          <c:cat>
            <c:numRef>
              <c:f>'WESTERN ASIA'!$AH$26:$BB$26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 ASIA'!$AH$27:$BB$27</c:f>
              <c:numCache>
                <c:formatCode>0.00</c:formatCode>
                <c:ptCount val="21"/>
                <c:pt idx="0">
                  <c:v>0.89483075000000001</c:v>
                </c:pt>
                <c:pt idx="1">
                  <c:v>0.93131666666666602</c:v>
                </c:pt>
                <c:pt idx="2">
                  <c:v>0.97216416666666605</c:v>
                </c:pt>
                <c:pt idx="3">
                  <c:v>0.98214599999999996</c:v>
                </c:pt>
                <c:pt idx="4">
                  <c:v>0.98269550000000006</c:v>
                </c:pt>
                <c:pt idx="5">
                  <c:v>0.94542099999999996</c:v>
                </c:pt>
                <c:pt idx="6">
                  <c:v>0.89344500000000004</c:v>
                </c:pt>
                <c:pt idx="7">
                  <c:v>0.85812380824372803</c:v>
                </c:pt>
                <c:pt idx="8">
                  <c:v>0.82161957885304604</c:v>
                </c:pt>
                <c:pt idx="9">
                  <c:v>0.80378333333333296</c:v>
                </c:pt>
                <c:pt idx="10">
                  <c:v>0.80264999999999997</c:v>
                </c:pt>
                <c:pt idx="11">
                  <c:v>0.78968638888888898</c:v>
                </c:pt>
                <c:pt idx="12">
                  <c:v>0.78564534946236597</c:v>
                </c:pt>
                <c:pt idx="13">
                  <c:v>0.784541075268817</c:v>
                </c:pt>
                <c:pt idx="14">
                  <c:v>0.78434749999999998</c:v>
                </c:pt>
                <c:pt idx="15">
                  <c:v>1.0245638185505901</c:v>
                </c:pt>
                <c:pt idx="16">
                  <c:v>1.59572157270424</c:v>
                </c:pt>
                <c:pt idx="17">
                  <c:v>1.72115480222734</c:v>
                </c:pt>
                <c:pt idx="18">
                  <c:v>1.7000166666666701</c:v>
                </c:pt>
                <c:pt idx="19">
                  <c:v>1.7</c:v>
                </c:pt>
                <c:pt idx="20">
                  <c:v>1.7</c:v>
                </c:pt>
              </c:numCache>
            </c:numRef>
          </c:val>
          <c:smooth val="0"/>
          <c:extLst>
            <c:ext xmlns:c16="http://schemas.microsoft.com/office/drawing/2014/chart" uri="{C3380CC4-5D6E-409C-BE32-E72D297353CC}">
              <c16:uniqueId val="{00000000-B765-4F44-9664-EA894737EC72}"/>
            </c:ext>
          </c:extLst>
        </c:ser>
        <c:ser>
          <c:idx val="1"/>
          <c:order val="1"/>
          <c:tx>
            <c:strRef>
              <c:f>'WESTERN ASIA'!$C$28</c:f>
              <c:strCache>
                <c:ptCount val="1"/>
                <c:pt idx="0">
                  <c:v>Bahrain (Bahraini Dinar)</c:v>
                </c:pt>
              </c:strCache>
            </c:strRef>
          </c:tx>
          <c:spPr>
            <a:ln w="28575" cap="rnd">
              <a:solidFill>
                <a:schemeClr val="accent2"/>
              </a:solidFill>
              <a:round/>
            </a:ln>
            <a:effectLst/>
          </c:spPr>
          <c:marker>
            <c:symbol val="none"/>
          </c:marker>
          <c:cat>
            <c:numRef>
              <c:f>'WESTERN ASIA'!$AH$26:$BB$26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 ASIA'!$AH$28:$BB$28</c:f>
              <c:numCache>
                <c:formatCode>0.00</c:formatCode>
                <c:ptCount val="21"/>
                <c:pt idx="0">
                  <c:v>0.37600000000000006</c:v>
                </c:pt>
                <c:pt idx="1">
                  <c:v>0.37600000000000006</c:v>
                </c:pt>
                <c:pt idx="2">
                  <c:v>0.37600000000000006</c:v>
                </c:pt>
                <c:pt idx="3">
                  <c:v>0.37600000000000006</c:v>
                </c:pt>
                <c:pt idx="4">
                  <c:v>0.37600000000000006</c:v>
                </c:pt>
                <c:pt idx="5">
                  <c:v>0.37600000000000006</c:v>
                </c:pt>
                <c:pt idx="6">
                  <c:v>0.37600000000000006</c:v>
                </c:pt>
                <c:pt idx="7">
                  <c:v>0.37600000000000006</c:v>
                </c:pt>
                <c:pt idx="8">
                  <c:v>0.37600000000000006</c:v>
                </c:pt>
                <c:pt idx="9">
                  <c:v>0.376</c:v>
                </c:pt>
                <c:pt idx="10">
                  <c:v>0.376</c:v>
                </c:pt>
                <c:pt idx="11">
                  <c:v>0.376</c:v>
                </c:pt>
                <c:pt idx="12">
                  <c:v>0.376</c:v>
                </c:pt>
                <c:pt idx="13">
                  <c:v>0.376</c:v>
                </c:pt>
                <c:pt idx="14">
                  <c:v>0.376</c:v>
                </c:pt>
                <c:pt idx="15">
                  <c:v>0.376</c:v>
                </c:pt>
                <c:pt idx="16">
                  <c:v>0.376</c:v>
                </c:pt>
                <c:pt idx="17">
                  <c:v>0.376</c:v>
                </c:pt>
                <c:pt idx="18">
                  <c:v>0.376</c:v>
                </c:pt>
                <c:pt idx="19">
                  <c:v>0.376</c:v>
                </c:pt>
                <c:pt idx="20">
                  <c:v>0.376</c:v>
                </c:pt>
              </c:numCache>
            </c:numRef>
          </c:val>
          <c:smooth val="0"/>
          <c:extLst>
            <c:ext xmlns:c16="http://schemas.microsoft.com/office/drawing/2014/chart" uri="{C3380CC4-5D6E-409C-BE32-E72D297353CC}">
              <c16:uniqueId val="{00000001-B765-4F44-9664-EA894737EC72}"/>
            </c:ext>
          </c:extLst>
        </c:ser>
        <c:ser>
          <c:idx val="2"/>
          <c:order val="2"/>
          <c:tx>
            <c:strRef>
              <c:f>'WESTERN ASIA'!$C$29</c:f>
              <c:strCache>
                <c:ptCount val="1"/>
                <c:pt idx="0">
                  <c:v>Cyprus (Euro)</c:v>
                </c:pt>
              </c:strCache>
            </c:strRef>
          </c:tx>
          <c:spPr>
            <a:ln w="28575" cap="rnd">
              <a:solidFill>
                <a:schemeClr val="accent3"/>
              </a:solidFill>
              <a:round/>
            </a:ln>
            <a:effectLst/>
          </c:spPr>
          <c:marker>
            <c:symbol val="none"/>
          </c:marker>
          <c:cat>
            <c:numRef>
              <c:f>'WESTERN ASIA'!$AH$26:$BB$26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 ASIA'!$AH$29:$BB$29</c:f>
              <c:numCache>
                <c:formatCode>0.00</c:formatCode>
                <c:ptCount val="21"/>
                <c:pt idx="0">
                  <c:v>1.0634491138623392</c:v>
                </c:pt>
                <c:pt idx="1">
                  <c:v>1.0988135918532747</c:v>
                </c:pt>
                <c:pt idx="2">
                  <c:v>1.0433745385352275</c:v>
                </c:pt>
                <c:pt idx="3">
                  <c:v>0.88410430271405649</c:v>
                </c:pt>
                <c:pt idx="4">
                  <c:v>0.80065157900402206</c:v>
                </c:pt>
                <c:pt idx="5">
                  <c:v>0.7929115374365967</c:v>
                </c:pt>
                <c:pt idx="6">
                  <c:v>0.78410444837232929</c:v>
                </c:pt>
                <c:pt idx="7">
                  <c:v>0.72807778920642297</c:v>
                </c:pt>
                <c:pt idx="8">
                  <c:v>0.68267471123987311</c:v>
                </c:pt>
                <c:pt idx="9">
                  <c:v>0.71984335978561498</c:v>
                </c:pt>
                <c:pt idx="10">
                  <c:v>0.75504495198983501</c:v>
                </c:pt>
                <c:pt idx="11">
                  <c:v>0.71935525360915398</c:v>
                </c:pt>
                <c:pt idx="12">
                  <c:v>0.77829360141285198</c:v>
                </c:pt>
                <c:pt idx="13">
                  <c:v>0.75315918184727004</c:v>
                </c:pt>
                <c:pt idx="14">
                  <c:v>0.75373073671740198</c:v>
                </c:pt>
                <c:pt idx="15">
                  <c:v>0.90165896164127801</c:v>
                </c:pt>
                <c:pt idx="16">
                  <c:v>0.90403512795035901</c:v>
                </c:pt>
                <c:pt idx="17">
                  <c:v>0.88520550826938005</c:v>
                </c:pt>
                <c:pt idx="18">
                  <c:v>0.84677266710809596</c:v>
                </c:pt>
                <c:pt idx="19">
                  <c:v>0.893276257067393</c:v>
                </c:pt>
                <c:pt idx="20">
                  <c:v>0.87465000000000015</c:v>
                </c:pt>
              </c:numCache>
            </c:numRef>
          </c:val>
          <c:smooth val="0"/>
          <c:extLst>
            <c:ext xmlns:c16="http://schemas.microsoft.com/office/drawing/2014/chart" uri="{C3380CC4-5D6E-409C-BE32-E72D297353CC}">
              <c16:uniqueId val="{00000002-B765-4F44-9664-EA894737EC72}"/>
            </c:ext>
          </c:extLst>
        </c:ser>
        <c:ser>
          <c:idx val="3"/>
          <c:order val="3"/>
          <c:tx>
            <c:strRef>
              <c:f>'WESTERN ASIA'!$C$30</c:f>
              <c:strCache>
                <c:ptCount val="1"/>
                <c:pt idx="0">
                  <c:v>Georgia (Lari)</c:v>
                </c:pt>
              </c:strCache>
            </c:strRef>
          </c:tx>
          <c:spPr>
            <a:ln w="28575" cap="rnd">
              <a:solidFill>
                <a:schemeClr val="accent4"/>
              </a:solidFill>
              <a:round/>
            </a:ln>
            <a:effectLst/>
          </c:spPr>
          <c:marker>
            <c:symbol val="none"/>
          </c:marker>
          <c:cat>
            <c:numRef>
              <c:f>'WESTERN ASIA'!$AH$26:$BB$26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 ASIA'!$AH$30:$BB$30</c:f>
              <c:numCache>
                <c:formatCode>0.00</c:formatCode>
                <c:ptCount val="21"/>
                <c:pt idx="0">
                  <c:v>1.9761666666666666</c:v>
                </c:pt>
                <c:pt idx="1">
                  <c:v>2.0730166666666667</c:v>
                </c:pt>
                <c:pt idx="2">
                  <c:v>2.195675</c:v>
                </c:pt>
                <c:pt idx="3">
                  <c:v>2.1456500000000003</c:v>
                </c:pt>
                <c:pt idx="4">
                  <c:v>1.9166500000000002</c:v>
                </c:pt>
                <c:pt idx="5">
                  <c:v>1.812675</c:v>
                </c:pt>
                <c:pt idx="6">
                  <c:v>1.7804333333333333</c:v>
                </c:pt>
                <c:pt idx="7">
                  <c:v>1.6704916666666667</c:v>
                </c:pt>
                <c:pt idx="8">
                  <c:v>1.4907916666666665</c:v>
                </c:pt>
                <c:pt idx="9">
                  <c:v>1.6704870967741901</c:v>
                </c:pt>
                <c:pt idx="10">
                  <c:v>1.78234166666667</c:v>
                </c:pt>
                <c:pt idx="11">
                  <c:v>1.6864954301075299</c:v>
                </c:pt>
                <c:pt idx="12">
                  <c:v>1.6512583333333299</c:v>
                </c:pt>
                <c:pt idx="13">
                  <c:v>1.6633500000000001</c:v>
                </c:pt>
                <c:pt idx="14">
                  <c:v>1.76566666666667</c:v>
                </c:pt>
                <c:pt idx="15">
                  <c:v>2.2693416666666701</c:v>
                </c:pt>
                <c:pt idx="16">
                  <c:v>2.3667250000000002</c:v>
                </c:pt>
                <c:pt idx="17">
                  <c:v>2.5095416666666699</c:v>
                </c:pt>
                <c:pt idx="18">
                  <c:v>2.53411083333333</c:v>
                </c:pt>
                <c:pt idx="19">
                  <c:v>2.8181449999999999</c:v>
                </c:pt>
                <c:pt idx="20">
                  <c:v>3.1090166666666699</c:v>
                </c:pt>
              </c:numCache>
            </c:numRef>
          </c:val>
          <c:smooth val="0"/>
          <c:extLst>
            <c:ext xmlns:c16="http://schemas.microsoft.com/office/drawing/2014/chart" uri="{C3380CC4-5D6E-409C-BE32-E72D297353CC}">
              <c16:uniqueId val="{00000003-B765-4F44-9664-EA894737EC72}"/>
            </c:ext>
          </c:extLst>
        </c:ser>
        <c:ser>
          <c:idx val="4"/>
          <c:order val="4"/>
          <c:tx>
            <c:strRef>
              <c:f>'WESTERN ASIA'!$C$31</c:f>
              <c:strCache>
                <c:ptCount val="1"/>
                <c:pt idx="0">
                  <c:v>Israel (New Israeli Sheqel)</c:v>
                </c:pt>
              </c:strCache>
            </c:strRef>
          </c:tx>
          <c:spPr>
            <a:ln w="28575" cap="rnd">
              <a:solidFill>
                <a:schemeClr val="accent5"/>
              </a:solidFill>
              <a:round/>
            </a:ln>
            <a:effectLst/>
          </c:spPr>
          <c:marker>
            <c:symbol val="none"/>
          </c:marker>
          <c:cat>
            <c:numRef>
              <c:f>'WESTERN ASIA'!$AH$26:$BB$26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 ASIA'!$AH$31:$BB$31</c:f>
              <c:numCache>
                <c:formatCode>0.00</c:formatCode>
                <c:ptCount val="21"/>
                <c:pt idx="0">
                  <c:v>4.0773333333333328</c:v>
                </c:pt>
                <c:pt idx="1">
                  <c:v>4.2056500000000003</c:v>
                </c:pt>
                <c:pt idx="2">
                  <c:v>4.7378249999999991</c:v>
                </c:pt>
                <c:pt idx="3">
                  <c:v>4.5541333333333336</c:v>
                </c:pt>
                <c:pt idx="4">
                  <c:v>4.4819833333333339</c:v>
                </c:pt>
                <c:pt idx="5">
                  <c:v>4.4877000000000002</c:v>
                </c:pt>
                <c:pt idx="6">
                  <c:v>4.4558083333333336</c:v>
                </c:pt>
                <c:pt idx="7">
                  <c:v>4.1080829490557758</c:v>
                </c:pt>
                <c:pt idx="8">
                  <c:v>3.5880211940836939</c:v>
                </c:pt>
                <c:pt idx="9">
                  <c:v>3.9323354779166699</c:v>
                </c:pt>
                <c:pt idx="10">
                  <c:v>3.7389749999999999</c:v>
                </c:pt>
                <c:pt idx="11">
                  <c:v>3.5781293062201001</c:v>
                </c:pt>
                <c:pt idx="12">
                  <c:v>3.8559218253968202</c:v>
                </c:pt>
                <c:pt idx="13">
                  <c:v>3.61075833333333</c:v>
                </c:pt>
                <c:pt idx="14">
                  <c:v>3.577925</c:v>
                </c:pt>
                <c:pt idx="15">
                  <c:v>3.88683333333333</c:v>
                </c:pt>
                <c:pt idx="16">
                  <c:v>3.8405666666666698</c:v>
                </c:pt>
                <c:pt idx="17">
                  <c:v>3.5995555481283401</c:v>
                </c:pt>
                <c:pt idx="18">
                  <c:v>3.59055812689938</c:v>
                </c:pt>
                <c:pt idx="19">
                  <c:v>3.5645273466109302</c:v>
                </c:pt>
                <c:pt idx="20">
                  <c:v>3.4424058519879202</c:v>
                </c:pt>
              </c:numCache>
            </c:numRef>
          </c:val>
          <c:smooth val="0"/>
          <c:extLst>
            <c:ext xmlns:c16="http://schemas.microsoft.com/office/drawing/2014/chart" uri="{C3380CC4-5D6E-409C-BE32-E72D297353CC}">
              <c16:uniqueId val="{00000004-B765-4F44-9664-EA894737EC72}"/>
            </c:ext>
          </c:extLst>
        </c:ser>
        <c:ser>
          <c:idx val="5"/>
          <c:order val="5"/>
          <c:tx>
            <c:strRef>
              <c:f>'WESTERN ASIA'!$C$32</c:f>
              <c:strCache>
                <c:ptCount val="1"/>
                <c:pt idx="0">
                  <c:v>Jordan (Jordanian Dinar)</c:v>
                </c:pt>
              </c:strCache>
            </c:strRef>
          </c:tx>
          <c:spPr>
            <a:ln w="28575" cap="rnd">
              <a:solidFill>
                <a:schemeClr val="accent6"/>
              </a:solidFill>
              <a:round/>
            </a:ln>
            <a:effectLst/>
          </c:spPr>
          <c:marker>
            <c:symbol val="none"/>
          </c:marker>
          <c:cat>
            <c:numRef>
              <c:f>'WESTERN ASIA'!$AH$26:$BB$26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 ASIA'!$AH$32:$BB$32</c:f>
              <c:numCache>
                <c:formatCode>0.00</c:formatCode>
                <c:ptCount val="21"/>
                <c:pt idx="0">
                  <c:v>0.70899999999999996</c:v>
                </c:pt>
                <c:pt idx="1">
                  <c:v>0.70898317406666655</c:v>
                </c:pt>
                <c:pt idx="2">
                  <c:v>0.70899983333333338</c:v>
                </c:pt>
                <c:pt idx="3">
                  <c:v>0.70899999999999996</c:v>
                </c:pt>
                <c:pt idx="4">
                  <c:v>0.70899999999999996</c:v>
                </c:pt>
                <c:pt idx="5">
                  <c:v>0.70899999999999996</c:v>
                </c:pt>
                <c:pt idx="6">
                  <c:v>0.70899999999999996</c:v>
                </c:pt>
                <c:pt idx="7">
                  <c:v>0.70899976666666664</c:v>
                </c:pt>
                <c:pt idx="8">
                  <c:v>0.70966655000000001</c:v>
                </c:pt>
                <c:pt idx="9">
                  <c:v>0.71</c:v>
                </c:pt>
                <c:pt idx="10">
                  <c:v>0.71</c:v>
                </c:pt>
                <c:pt idx="11">
                  <c:v>0.71</c:v>
                </c:pt>
                <c:pt idx="12">
                  <c:v>0.71</c:v>
                </c:pt>
                <c:pt idx="13">
                  <c:v>0.71</c:v>
                </c:pt>
                <c:pt idx="14">
                  <c:v>0.71</c:v>
                </c:pt>
                <c:pt idx="15">
                  <c:v>0.71</c:v>
                </c:pt>
                <c:pt idx="16">
                  <c:v>0.71</c:v>
                </c:pt>
                <c:pt idx="17">
                  <c:v>0.71</c:v>
                </c:pt>
                <c:pt idx="18">
                  <c:v>0.71</c:v>
                </c:pt>
                <c:pt idx="19">
                  <c:v>0.71</c:v>
                </c:pt>
                <c:pt idx="20">
                  <c:v>0.71</c:v>
                </c:pt>
              </c:numCache>
            </c:numRef>
          </c:val>
          <c:smooth val="0"/>
          <c:extLst>
            <c:ext xmlns:c16="http://schemas.microsoft.com/office/drawing/2014/chart" uri="{C3380CC4-5D6E-409C-BE32-E72D297353CC}">
              <c16:uniqueId val="{00000005-B765-4F44-9664-EA894737EC72}"/>
            </c:ext>
          </c:extLst>
        </c:ser>
        <c:ser>
          <c:idx val="6"/>
          <c:order val="6"/>
          <c:tx>
            <c:strRef>
              <c:f>'WESTERN ASIA'!$C$33</c:f>
              <c:strCache>
                <c:ptCount val="1"/>
                <c:pt idx="0">
                  <c:v>Kuwait (Kuwaiti Dinar)</c:v>
                </c:pt>
              </c:strCache>
            </c:strRef>
          </c:tx>
          <c:spPr>
            <a:ln w="28575" cap="rnd">
              <a:solidFill>
                <a:schemeClr val="accent1">
                  <a:lumMod val="60000"/>
                </a:schemeClr>
              </a:solidFill>
              <a:round/>
            </a:ln>
            <a:effectLst/>
          </c:spPr>
          <c:marker>
            <c:symbol val="none"/>
          </c:marker>
          <c:cat>
            <c:numRef>
              <c:f>'WESTERN ASIA'!$AH$26:$BB$26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 ASIA'!$AH$33:$BB$33</c:f>
              <c:numCache>
                <c:formatCode>0.00</c:formatCode>
                <c:ptCount val="21"/>
                <c:pt idx="0">
                  <c:v>0.30675158333333336</c:v>
                </c:pt>
                <c:pt idx="1">
                  <c:v>0.30668166666666669</c:v>
                </c:pt>
                <c:pt idx="2">
                  <c:v>0.30391425166666669</c:v>
                </c:pt>
                <c:pt idx="3">
                  <c:v>0.29801152108333334</c:v>
                </c:pt>
                <c:pt idx="4">
                  <c:v>0.29470000000000002</c:v>
                </c:pt>
                <c:pt idx="5">
                  <c:v>0.29199999999999998</c:v>
                </c:pt>
                <c:pt idx="6">
                  <c:v>0.29017622500000001</c:v>
                </c:pt>
                <c:pt idx="7">
                  <c:v>0.28421395833333335</c:v>
                </c:pt>
                <c:pt idx="8">
                  <c:v>0.26882836666666698</c:v>
                </c:pt>
                <c:pt idx="9">
                  <c:v>0.28778541666666702</c:v>
                </c:pt>
                <c:pt idx="10">
                  <c:v>0.28660659166666702</c:v>
                </c:pt>
                <c:pt idx="11">
                  <c:v>0.27597894444444399</c:v>
                </c:pt>
                <c:pt idx="12">
                  <c:v>0.279935558333333</c:v>
                </c:pt>
                <c:pt idx="13">
                  <c:v>0.283589441666667</c:v>
                </c:pt>
                <c:pt idx="14">
                  <c:v>0.28455719835004201</c:v>
                </c:pt>
                <c:pt idx="15">
                  <c:v>0.30085202500000002</c:v>
                </c:pt>
                <c:pt idx="16">
                  <c:v>0.302137441178496</c:v>
                </c:pt>
                <c:pt idx="17">
                  <c:v>0.303349758333333</c:v>
                </c:pt>
                <c:pt idx="18">
                  <c:v>0.30195649352417703</c:v>
                </c:pt>
                <c:pt idx="19">
                  <c:v>0.30361116303575503</c:v>
                </c:pt>
                <c:pt idx="20">
                  <c:v>0.30623312175671602</c:v>
                </c:pt>
              </c:numCache>
            </c:numRef>
          </c:val>
          <c:smooth val="0"/>
          <c:extLst>
            <c:ext xmlns:c16="http://schemas.microsoft.com/office/drawing/2014/chart" uri="{C3380CC4-5D6E-409C-BE32-E72D297353CC}">
              <c16:uniqueId val="{00000006-B765-4F44-9664-EA894737EC72}"/>
            </c:ext>
          </c:extLst>
        </c:ser>
        <c:ser>
          <c:idx val="7"/>
          <c:order val="7"/>
          <c:tx>
            <c:strRef>
              <c:f>'WESTERN ASIA'!$C$34</c:f>
              <c:strCache>
                <c:ptCount val="1"/>
                <c:pt idx="0">
                  <c:v>Oman (Rial Omani)</c:v>
                </c:pt>
              </c:strCache>
            </c:strRef>
          </c:tx>
          <c:spPr>
            <a:ln w="28575" cap="rnd">
              <a:solidFill>
                <a:schemeClr val="accent2">
                  <a:lumMod val="60000"/>
                </a:schemeClr>
              </a:solidFill>
              <a:round/>
            </a:ln>
            <a:effectLst/>
          </c:spPr>
          <c:marker>
            <c:symbol val="none"/>
          </c:marker>
          <c:cat>
            <c:numRef>
              <c:f>'WESTERN ASIA'!$AH$26:$BB$26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 ASIA'!$AH$34:$BB$34</c:f>
              <c:numCache>
                <c:formatCode>0.00</c:formatCode>
                <c:ptCount val="21"/>
                <c:pt idx="0">
                  <c:v>0.38450000000000001</c:v>
                </c:pt>
                <c:pt idx="1">
                  <c:v>0.38450000000000001</c:v>
                </c:pt>
                <c:pt idx="2">
                  <c:v>0.38450000000000001</c:v>
                </c:pt>
                <c:pt idx="3">
                  <c:v>0.38450000000000001</c:v>
                </c:pt>
                <c:pt idx="4">
                  <c:v>0.38450000000000001</c:v>
                </c:pt>
                <c:pt idx="5">
                  <c:v>0.38450000000000001</c:v>
                </c:pt>
                <c:pt idx="6">
                  <c:v>0.38450000000000001</c:v>
                </c:pt>
                <c:pt idx="7">
                  <c:v>0.38450000000000001</c:v>
                </c:pt>
                <c:pt idx="8">
                  <c:v>0.38450000000000001</c:v>
                </c:pt>
                <c:pt idx="9">
                  <c:v>0.38450000000000001</c:v>
                </c:pt>
                <c:pt idx="10">
                  <c:v>0.38450000000000001</c:v>
                </c:pt>
                <c:pt idx="11">
                  <c:v>0.38450000000000001</c:v>
                </c:pt>
                <c:pt idx="12">
                  <c:v>0.38450000000000001</c:v>
                </c:pt>
                <c:pt idx="13">
                  <c:v>0.38450000000000001</c:v>
                </c:pt>
                <c:pt idx="14">
                  <c:v>0.38450000000000001</c:v>
                </c:pt>
                <c:pt idx="15">
                  <c:v>0.38450000000000001</c:v>
                </c:pt>
                <c:pt idx="16">
                  <c:v>0.38450000000000001</c:v>
                </c:pt>
                <c:pt idx="17">
                  <c:v>0.38450000000000001</c:v>
                </c:pt>
                <c:pt idx="18">
                  <c:v>0.38450000000000001</c:v>
                </c:pt>
                <c:pt idx="19">
                  <c:v>0.38450000000000001</c:v>
                </c:pt>
                <c:pt idx="20">
                  <c:v>0.38450000000000001</c:v>
                </c:pt>
              </c:numCache>
            </c:numRef>
          </c:val>
          <c:smooth val="0"/>
          <c:extLst>
            <c:ext xmlns:c16="http://schemas.microsoft.com/office/drawing/2014/chart" uri="{C3380CC4-5D6E-409C-BE32-E72D297353CC}">
              <c16:uniqueId val="{00000007-B765-4F44-9664-EA894737EC72}"/>
            </c:ext>
          </c:extLst>
        </c:ser>
        <c:ser>
          <c:idx val="8"/>
          <c:order val="8"/>
          <c:tx>
            <c:strRef>
              <c:f>'WESTERN ASIA'!$C$35</c:f>
              <c:strCache>
                <c:ptCount val="1"/>
                <c:pt idx="0">
                  <c:v>Qatar (Qatari Rial)</c:v>
                </c:pt>
              </c:strCache>
            </c:strRef>
          </c:tx>
          <c:spPr>
            <a:ln w="28575" cap="rnd">
              <a:solidFill>
                <a:schemeClr val="accent3">
                  <a:lumMod val="60000"/>
                </a:schemeClr>
              </a:solidFill>
              <a:round/>
            </a:ln>
            <a:effectLst/>
          </c:spPr>
          <c:marker>
            <c:symbol val="none"/>
          </c:marker>
          <c:cat>
            <c:numRef>
              <c:f>'WESTERN ASIA'!$AH$26:$BB$26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 ASIA'!$AH$35:$BB$35</c:f>
              <c:numCache>
                <c:formatCode>0.00</c:formatCode>
                <c:ptCount val="21"/>
                <c:pt idx="0">
                  <c:v>3.64</c:v>
                </c:pt>
                <c:pt idx="1">
                  <c:v>3.64</c:v>
                </c:pt>
                <c:pt idx="2">
                  <c:v>3.64</c:v>
                </c:pt>
                <c:pt idx="3">
                  <c:v>3.64</c:v>
                </c:pt>
                <c:pt idx="4">
                  <c:v>3.64</c:v>
                </c:pt>
                <c:pt idx="5">
                  <c:v>3.64</c:v>
                </c:pt>
                <c:pt idx="6">
                  <c:v>3.64</c:v>
                </c:pt>
                <c:pt idx="7">
                  <c:v>3.64</c:v>
                </c:pt>
                <c:pt idx="8">
                  <c:v>3.64</c:v>
                </c:pt>
                <c:pt idx="9">
                  <c:v>3.64</c:v>
                </c:pt>
                <c:pt idx="10">
                  <c:v>3.64</c:v>
                </c:pt>
                <c:pt idx="11">
                  <c:v>3.64</c:v>
                </c:pt>
                <c:pt idx="12">
                  <c:v>3.64</c:v>
                </c:pt>
                <c:pt idx="13">
                  <c:v>3.64</c:v>
                </c:pt>
                <c:pt idx="14">
                  <c:v>3.64</c:v>
                </c:pt>
                <c:pt idx="15">
                  <c:v>3.64</c:v>
                </c:pt>
                <c:pt idx="16">
                  <c:v>3.64</c:v>
                </c:pt>
                <c:pt idx="17">
                  <c:v>3.64</c:v>
                </c:pt>
                <c:pt idx="18">
                  <c:v>3.64</c:v>
                </c:pt>
                <c:pt idx="19">
                  <c:v>3.64</c:v>
                </c:pt>
                <c:pt idx="20">
                  <c:v>3.64</c:v>
                </c:pt>
              </c:numCache>
            </c:numRef>
          </c:val>
          <c:smooth val="0"/>
          <c:extLst>
            <c:ext xmlns:c16="http://schemas.microsoft.com/office/drawing/2014/chart" uri="{C3380CC4-5D6E-409C-BE32-E72D297353CC}">
              <c16:uniqueId val="{00000008-B765-4F44-9664-EA894737EC72}"/>
            </c:ext>
          </c:extLst>
        </c:ser>
        <c:ser>
          <c:idx val="9"/>
          <c:order val="9"/>
          <c:tx>
            <c:strRef>
              <c:f>'WESTERN ASIA'!$C$36</c:f>
              <c:strCache>
                <c:ptCount val="1"/>
                <c:pt idx="0">
                  <c:v>Saudi Arabia (Saudi Riyal)</c:v>
                </c:pt>
              </c:strCache>
            </c:strRef>
          </c:tx>
          <c:spPr>
            <a:ln w="28575" cap="rnd">
              <a:solidFill>
                <a:schemeClr val="accent4">
                  <a:lumMod val="60000"/>
                </a:schemeClr>
              </a:solidFill>
              <a:round/>
            </a:ln>
            <a:effectLst/>
          </c:spPr>
          <c:marker>
            <c:symbol val="none"/>
          </c:marker>
          <c:cat>
            <c:numRef>
              <c:f>'WESTERN ASIA'!$AH$26:$BB$26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 ASIA'!$AH$36:$BB$36</c:f>
              <c:numCache>
                <c:formatCode>0.00</c:formatCode>
                <c:ptCount val="21"/>
                <c:pt idx="0">
                  <c:v>3.75</c:v>
                </c:pt>
                <c:pt idx="1">
                  <c:v>3.75</c:v>
                </c:pt>
                <c:pt idx="2">
                  <c:v>3.75</c:v>
                </c:pt>
                <c:pt idx="3">
                  <c:v>3.75</c:v>
                </c:pt>
                <c:pt idx="4">
                  <c:v>3.75</c:v>
                </c:pt>
                <c:pt idx="5">
                  <c:v>3.7470833333333329</c:v>
                </c:pt>
                <c:pt idx="6">
                  <c:v>3.7449999999999997</c:v>
                </c:pt>
                <c:pt idx="7">
                  <c:v>3.7475000000000001</c:v>
                </c:pt>
                <c:pt idx="8">
                  <c:v>3.75</c:v>
                </c:pt>
                <c:pt idx="9">
                  <c:v>3.75</c:v>
                </c:pt>
                <c:pt idx="10">
                  <c:v>3.75</c:v>
                </c:pt>
                <c:pt idx="11">
                  <c:v>3.75</c:v>
                </c:pt>
                <c:pt idx="12">
                  <c:v>3.75</c:v>
                </c:pt>
                <c:pt idx="13">
                  <c:v>3.75</c:v>
                </c:pt>
                <c:pt idx="14">
                  <c:v>3.75</c:v>
                </c:pt>
                <c:pt idx="15">
                  <c:v>3.75</c:v>
                </c:pt>
                <c:pt idx="16">
                  <c:v>3.75</c:v>
                </c:pt>
                <c:pt idx="17">
                  <c:v>3.75</c:v>
                </c:pt>
                <c:pt idx="18">
                  <c:v>3.75</c:v>
                </c:pt>
                <c:pt idx="19">
                  <c:v>3.75</c:v>
                </c:pt>
                <c:pt idx="20">
                  <c:v>3.75</c:v>
                </c:pt>
              </c:numCache>
            </c:numRef>
          </c:val>
          <c:smooth val="0"/>
          <c:extLst>
            <c:ext xmlns:c16="http://schemas.microsoft.com/office/drawing/2014/chart" uri="{C3380CC4-5D6E-409C-BE32-E72D297353CC}">
              <c16:uniqueId val="{00000009-B765-4F44-9664-EA894737EC72}"/>
            </c:ext>
          </c:extLst>
        </c:ser>
        <c:ser>
          <c:idx val="10"/>
          <c:order val="10"/>
          <c:tx>
            <c:strRef>
              <c:f>'WESTERN ASIA'!$C$37</c:f>
              <c:strCache>
                <c:ptCount val="1"/>
                <c:pt idx="0">
                  <c:v>Turkey (Turkish Lira)</c:v>
                </c:pt>
              </c:strCache>
            </c:strRef>
          </c:tx>
          <c:spPr>
            <a:ln w="28575" cap="rnd">
              <a:solidFill>
                <a:schemeClr val="accent5">
                  <a:lumMod val="60000"/>
                </a:schemeClr>
              </a:solidFill>
              <a:round/>
            </a:ln>
            <a:effectLst/>
          </c:spPr>
          <c:marker>
            <c:symbol val="none"/>
          </c:marker>
          <c:cat>
            <c:numRef>
              <c:f>'WESTERN ASIA'!$AH$26:$BB$26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 ASIA'!$AH$37:$BB$37</c:f>
              <c:numCache>
                <c:formatCode>0.00</c:formatCode>
                <c:ptCount val="21"/>
                <c:pt idx="0">
                  <c:v>0.62521850000000001</c:v>
                </c:pt>
                <c:pt idx="1">
                  <c:v>1.2255880833333332</c:v>
                </c:pt>
                <c:pt idx="2">
                  <c:v>1.5072264166666667</c:v>
                </c:pt>
                <c:pt idx="3">
                  <c:v>1.5008852085833333</c:v>
                </c:pt>
                <c:pt idx="4">
                  <c:v>1.4255372499999999</c:v>
                </c:pt>
                <c:pt idx="5">
                  <c:v>1.3435831083333334</c:v>
                </c:pt>
                <c:pt idx="6">
                  <c:v>1.4284534133384541</c:v>
                </c:pt>
                <c:pt idx="7">
                  <c:v>1.3029309053379416</c:v>
                </c:pt>
                <c:pt idx="8">
                  <c:v>1.30152170281795</c:v>
                </c:pt>
                <c:pt idx="9">
                  <c:v>1.54995977566564</c:v>
                </c:pt>
                <c:pt idx="10">
                  <c:v>1.5028486296723</c:v>
                </c:pt>
                <c:pt idx="11">
                  <c:v>1.67495455197133</c:v>
                </c:pt>
                <c:pt idx="12">
                  <c:v>1.7960009444135501</c:v>
                </c:pt>
                <c:pt idx="13">
                  <c:v>1.90376824244752</c:v>
                </c:pt>
                <c:pt idx="14">
                  <c:v>2.1885424177547299</c:v>
                </c:pt>
                <c:pt idx="15">
                  <c:v>2.7200085279057902</c:v>
                </c:pt>
                <c:pt idx="16">
                  <c:v>3.0201347480804301</c:v>
                </c:pt>
                <c:pt idx="17">
                  <c:v>3.6481326353686598</c:v>
                </c:pt>
                <c:pt idx="18">
                  <c:v>4.8283701472094203</c:v>
                </c:pt>
                <c:pt idx="19">
                  <c:v>5.67381930843574</c:v>
                </c:pt>
                <c:pt idx="20">
                  <c:v>6.9993076923076938</c:v>
                </c:pt>
              </c:numCache>
            </c:numRef>
          </c:val>
          <c:smooth val="0"/>
          <c:extLst>
            <c:ext xmlns:c16="http://schemas.microsoft.com/office/drawing/2014/chart" uri="{C3380CC4-5D6E-409C-BE32-E72D297353CC}">
              <c16:uniqueId val="{0000000A-B765-4F44-9664-EA894737EC72}"/>
            </c:ext>
          </c:extLst>
        </c:ser>
        <c:ser>
          <c:idx val="11"/>
          <c:order val="11"/>
          <c:tx>
            <c:strRef>
              <c:f>'WESTERN ASIA'!$C$38</c:f>
              <c:strCache>
                <c:ptCount val="1"/>
                <c:pt idx="0">
                  <c:v>United Arab Emirates (UAE Dirham)</c:v>
                </c:pt>
              </c:strCache>
            </c:strRef>
          </c:tx>
          <c:spPr>
            <a:ln w="28575" cap="rnd">
              <a:solidFill>
                <a:schemeClr val="accent6">
                  <a:lumMod val="60000"/>
                </a:schemeClr>
              </a:solidFill>
              <a:round/>
            </a:ln>
            <a:effectLst/>
          </c:spPr>
          <c:marker>
            <c:symbol val="none"/>
          </c:marker>
          <c:cat>
            <c:numRef>
              <c:f>'WESTERN ASIA'!$AH$26:$BB$26</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 ASIA'!$AH$38:$BB$38</c:f>
              <c:numCache>
                <c:formatCode>0.00</c:formatCode>
                <c:ptCount val="21"/>
                <c:pt idx="0">
                  <c:v>3.6724999999999999</c:v>
                </c:pt>
                <c:pt idx="1">
                  <c:v>3.6724999999999999</c:v>
                </c:pt>
                <c:pt idx="2">
                  <c:v>3.6724999999999999</c:v>
                </c:pt>
                <c:pt idx="3">
                  <c:v>3.6724999999999999</c:v>
                </c:pt>
                <c:pt idx="4">
                  <c:v>3.6724999999999999</c:v>
                </c:pt>
                <c:pt idx="5">
                  <c:v>3.6724999999999999</c:v>
                </c:pt>
                <c:pt idx="6">
                  <c:v>3.6724999999999999</c:v>
                </c:pt>
                <c:pt idx="7">
                  <c:v>3.6724999999999999</c:v>
                </c:pt>
                <c:pt idx="8">
                  <c:v>3.6724999999999999</c:v>
                </c:pt>
                <c:pt idx="9">
                  <c:v>3.6724999999999999</c:v>
                </c:pt>
                <c:pt idx="10">
                  <c:v>3.6724999999999999</c:v>
                </c:pt>
                <c:pt idx="11">
                  <c:v>3.6724999999999999</c:v>
                </c:pt>
                <c:pt idx="12">
                  <c:v>3.6724999999999999</c:v>
                </c:pt>
                <c:pt idx="13">
                  <c:v>3.6724999999999999</c:v>
                </c:pt>
                <c:pt idx="14">
                  <c:v>3.6724999999999999</c:v>
                </c:pt>
                <c:pt idx="15">
                  <c:v>3.6724999999999999</c:v>
                </c:pt>
                <c:pt idx="16">
                  <c:v>3.6724999999999999</c:v>
                </c:pt>
                <c:pt idx="17">
                  <c:v>3.6724999999999999</c:v>
                </c:pt>
                <c:pt idx="18">
                  <c:v>3.6724999999999999</c:v>
                </c:pt>
                <c:pt idx="19">
                  <c:v>3.6724999999999999</c:v>
                </c:pt>
                <c:pt idx="20">
                  <c:v>3.6724999999999999</c:v>
                </c:pt>
              </c:numCache>
            </c:numRef>
          </c:val>
          <c:smooth val="0"/>
          <c:extLst>
            <c:ext xmlns:c16="http://schemas.microsoft.com/office/drawing/2014/chart" uri="{C3380CC4-5D6E-409C-BE32-E72D297353CC}">
              <c16:uniqueId val="{0000000B-B765-4F44-9664-EA894737EC72}"/>
            </c:ext>
          </c:extLst>
        </c:ser>
        <c:dLbls>
          <c:showLegendKey val="0"/>
          <c:showVal val="0"/>
          <c:showCatName val="0"/>
          <c:showSerName val="0"/>
          <c:showPercent val="0"/>
          <c:showBubbleSize val="0"/>
        </c:dLbls>
        <c:smooth val="0"/>
        <c:axId val="578984327"/>
        <c:axId val="578980391"/>
      </c:lineChart>
      <c:catAx>
        <c:axId val="578984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578980391"/>
        <c:crosses val="autoZero"/>
        <c:auto val="1"/>
        <c:lblAlgn val="ctr"/>
        <c:lblOffset val="100"/>
        <c:tickLblSkip val="4"/>
        <c:noMultiLvlLbl val="0"/>
      </c:catAx>
      <c:valAx>
        <c:axId val="578980391"/>
        <c:scaling>
          <c:orientation val="minMax"/>
          <c:max val="8"/>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1200"/>
                  <a:t>Exchange rate against th USDollar (Solid line)</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578984327"/>
        <c:crosses val="autoZero"/>
        <c:crossBetween val="between"/>
      </c:valAx>
      <c:spPr>
        <a:noFill/>
        <a:ln>
          <a:noFill/>
        </a:ln>
        <a:effectLst/>
      </c:spPr>
    </c:plotArea>
    <c:legend>
      <c:legendPos val="b"/>
      <c:layout>
        <c:manualLayout>
          <c:xMode val="edge"/>
          <c:yMode val="edge"/>
          <c:x val="1.5844136907129026E-2"/>
          <c:y val="0.75178049552316606"/>
          <c:w val="0.97041610329011907"/>
          <c:h val="0.2304890080229333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b="1">
          <a:latin typeface="Calibri" panose="020F0502020204030204" pitchFamily="34" charset="0"/>
          <a:cs typeface="Calibri" panose="020F0502020204030204" pitchFamily="34" charset="0"/>
        </a:defRPr>
      </a:pPr>
      <a:endParaRPr lang="ar-EG"/>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529828302712161"/>
          <c:y val="4.0204678362573097E-2"/>
          <c:w val="0.77858705161854769"/>
          <c:h val="0.67878320396120706"/>
        </c:manualLayout>
      </c:layout>
      <c:lineChart>
        <c:grouping val="standard"/>
        <c:varyColors val="0"/>
        <c:ser>
          <c:idx val="0"/>
          <c:order val="0"/>
          <c:tx>
            <c:strRef>
              <c:f>'WESTERN ASIA'!$C$43</c:f>
              <c:strCache>
                <c:ptCount val="1"/>
                <c:pt idx="0">
                  <c:v>Armenia (Armenian Dram)</c:v>
                </c:pt>
              </c:strCache>
            </c:strRef>
          </c:tx>
          <c:spPr>
            <a:ln w="28575" cap="rnd">
              <a:solidFill>
                <a:schemeClr val="accent1"/>
              </a:solidFill>
              <a:round/>
            </a:ln>
            <a:effectLst/>
          </c:spPr>
          <c:marker>
            <c:symbol val="none"/>
          </c:marker>
          <c:cat>
            <c:numRef>
              <c:f>'WESTERN ASIA'!$AH$42:$BB$42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 ASIA'!$AH$43:$BB$43</c:f>
              <c:numCache>
                <c:formatCode>0.00</c:formatCode>
                <c:ptCount val="21"/>
                <c:pt idx="0">
                  <c:v>539.52583333333337</c:v>
                </c:pt>
                <c:pt idx="1">
                  <c:v>555.07825833333345</c:v>
                </c:pt>
                <c:pt idx="2">
                  <c:v>573.35333333333324</c:v>
                </c:pt>
                <c:pt idx="3">
                  <c:v>578.76295454545459</c:v>
                </c:pt>
                <c:pt idx="4">
                  <c:v>533.45083333333332</c:v>
                </c:pt>
                <c:pt idx="5">
                  <c:v>457.68694062915864</c:v>
                </c:pt>
                <c:pt idx="6">
                  <c:v>416.04036972454185</c:v>
                </c:pt>
                <c:pt idx="7">
                  <c:v>342.07911620867065</c:v>
                </c:pt>
                <c:pt idx="8">
                  <c:v>305.96940026193613</c:v>
                </c:pt>
                <c:pt idx="9">
                  <c:v>363.28328560606099</c:v>
                </c:pt>
                <c:pt idx="10">
                  <c:v>373.66046673881698</c:v>
                </c:pt>
                <c:pt idx="11">
                  <c:v>372.50088244871102</c:v>
                </c:pt>
                <c:pt idx="12">
                  <c:v>401.76397562691602</c:v>
                </c:pt>
                <c:pt idx="13">
                  <c:v>409.625749270293</c:v>
                </c:pt>
                <c:pt idx="14">
                  <c:v>415.91978920493801</c:v>
                </c:pt>
                <c:pt idx="15">
                  <c:v>477.91830657609898</c:v>
                </c:pt>
                <c:pt idx="16">
                  <c:v>480.48815077796598</c:v>
                </c:pt>
                <c:pt idx="17">
                  <c:v>482.71639384912999</c:v>
                </c:pt>
                <c:pt idx="18">
                  <c:v>482.98794659023503</c:v>
                </c:pt>
                <c:pt idx="19">
                  <c:v>480.445128767119</c:v>
                </c:pt>
                <c:pt idx="20">
                  <c:v>480.445128767119</c:v>
                </c:pt>
              </c:numCache>
            </c:numRef>
          </c:val>
          <c:smooth val="0"/>
          <c:extLst>
            <c:ext xmlns:c16="http://schemas.microsoft.com/office/drawing/2014/chart" uri="{C3380CC4-5D6E-409C-BE32-E72D297353CC}">
              <c16:uniqueId val="{00000000-8C84-4BA5-AFEF-325805BA9D92}"/>
            </c:ext>
          </c:extLst>
        </c:ser>
        <c:ser>
          <c:idx val="1"/>
          <c:order val="1"/>
          <c:tx>
            <c:strRef>
              <c:f>'WESTERN ASIA'!$C$44</c:f>
              <c:strCache>
                <c:ptCount val="1"/>
                <c:pt idx="0">
                  <c:v>Iraq (Iraqi Dinar)</c:v>
                </c:pt>
              </c:strCache>
            </c:strRef>
          </c:tx>
          <c:spPr>
            <a:ln w="28575" cap="rnd">
              <a:solidFill>
                <a:schemeClr val="accent2"/>
              </a:solidFill>
              <a:round/>
            </a:ln>
            <a:effectLst/>
          </c:spPr>
          <c:marker>
            <c:symbol val="none"/>
          </c:marker>
          <c:cat>
            <c:numRef>
              <c:f>'WESTERN ASIA'!$AH$42:$BB$42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 ASIA'!$AH$44:$BB$44</c:f>
              <c:numCache>
                <c:formatCode>0.00</c:formatCode>
                <c:ptCount val="21"/>
                <c:pt idx="0">
                  <c:v>2392.9535455546093</c:v>
                </c:pt>
                <c:pt idx="1">
                  <c:v>1929</c:v>
                </c:pt>
                <c:pt idx="2">
                  <c:v>1957</c:v>
                </c:pt>
                <c:pt idx="3">
                  <c:v>1242.7687839516796</c:v>
                </c:pt>
                <c:pt idx="4">
                  <c:v>1453</c:v>
                </c:pt>
                <c:pt idx="5">
                  <c:v>1472</c:v>
                </c:pt>
                <c:pt idx="6">
                  <c:v>1475</c:v>
                </c:pt>
                <c:pt idx="7">
                  <c:v>1254.5672185870392</c:v>
                </c:pt>
                <c:pt idx="8">
                  <c:v>1271.1149066852208</c:v>
                </c:pt>
                <c:pt idx="9">
                  <c:v>1015.2384828132866</c:v>
                </c:pt>
                <c:pt idx="10">
                  <c:v>1170</c:v>
                </c:pt>
                <c:pt idx="11">
                  <c:v>1170</c:v>
                </c:pt>
                <c:pt idx="12">
                  <c:v>1166.1666666666699</c:v>
                </c:pt>
                <c:pt idx="13">
                  <c:v>1166</c:v>
                </c:pt>
                <c:pt idx="14">
                  <c:v>1166</c:v>
                </c:pt>
                <c:pt idx="15">
                  <c:v>1167.3333333333301</c:v>
                </c:pt>
                <c:pt idx="16">
                  <c:v>1182</c:v>
                </c:pt>
                <c:pt idx="17">
                  <c:v>1184</c:v>
                </c:pt>
                <c:pt idx="18">
                  <c:v>1182.75</c:v>
                </c:pt>
                <c:pt idx="19">
                  <c:v>1182</c:v>
                </c:pt>
                <c:pt idx="20">
                  <c:v>1196.2307692307693</c:v>
                </c:pt>
              </c:numCache>
            </c:numRef>
          </c:val>
          <c:smooth val="0"/>
          <c:extLst>
            <c:ext xmlns:c16="http://schemas.microsoft.com/office/drawing/2014/chart" uri="{C3380CC4-5D6E-409C-BE32-E72D297353CC}">
              <c16:uniqueId val="{00000001-8C84-4BA5-AFEF-325805BA9D92}"/>
            </c:ext>
          </c:extLst>
        </c:ser>
        <c:ser>
          <c:idx val="2"/>
          <c:order val="2"/>
          <c:tx>
            <c:strRef>
              <c:f>'WESTERN ASIA'!$C$45</c:f>
              <c:strCache>
                <c:ptCount val="1"/>
                <c:pt idx="0">
                  <c:v>Lebanon (Lebanese Pound)</c:v>
                </c:pt>
              </c:strCache>
            </c:strRef>
          </c:tx>
          <c:spPr>
            <a:ln w="28575" cap="rnd">
              <a:solidFill>
                <a:schemeClr val="accent3"/>
              </a:solidFill>
              <a:round/>
            </a:ln>
            <a:effectLst/>
          </c:spPr>
          <c:marker>
            <c:symbol val="none"/>
          </c:marker>
          <c:cat>
            <c:numRef>
              <c:f>'WESTERN ASIA'!$AH$42:$BB$42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 ASIA'!$AH$45:$BB$45</c:f>
              <c:numCache>
                <c:formatCode>0.00</c:formatCode>
                <c:ptCount val="21"/>
                <c:pt idx="0">
                  <c:v>1507.5</c:v>
                </c:pt>
                <c:pt idx="1">
                  <c:v>1507.5</c:v>
                </c:pt>
                <c:pt idx="2">
                  <c:v>1507.5</c:v>
                </c:pt>
                <c:pt idx="3">
                  <c:v>1507.5</c:v>
                </c:pt>
                <c:pt idx="4">
                  <c:v>1507.5</c:v>
                </c:pt>
                <c:pt idx="5">
                  <c:v>1507.5</c:v>
                </c:pt>
                <c:pt idx="6">
                  <c:v>1507.5</c:v>
                </c:pt>
                <c:pt idx="7">
                  <c:v>1507.5</c:v>
                </c:pt>
                <c:pt idx="8">
                  <c:v>1507.5</c:v>
                </c:pt>
                <c:pt idx="9">
                  <c:v>1507.5</c:v>
                </c:pt>
                <c:pt idx="10">
                  <c:v>1507.5</c:v>
                </c:pt>
                <c:pt idx="11">
                  <c:v>1507.5</c:v>
                </c:pt>
                <c:pt idx="12">
                  <c:v>1507.5</c:v>
                </c:pt>
                <c:pt idx="13">
                  <c:v>1507.5</c:v>
                </c:pt>
                <c:pt idx="14">
                  <c:v>1507.5</c:v>
                </c:pt>
                <c:pt idx="15">
                  <c:v>1507.5</c:v>
                </c:pt>
                <c:pt idx="16">
                  <c:v>1507.5</c:v>
                </c:pt>
                <c:pt idx="17">
                  <c:v>1507.5</c:v>
                </c:pt>
                <c:pt idx="18">
                  <c:v>1507.5</c:v>
                </c:pt>
                <c:pt idx="19">
                  <c:v>1507.5</c:v>
                </c:pt>
                <c:pt idx="20">
                  <c:v>1507.5</c:v>
                </c:pt>
              </c:numCache>
            </c:numRef>
          </c:val>
          <c:smooth val="0"/>
          <c:extLst>
            <c:ext xmlns:c16="http://schemas.microsoft.com/office/drawing/2014/chart" uri="{C3380CC4-5D6E-409C-BE32-E72D297353CC}">
              <c16:uniqueId val="{00000002-8C84-4BA5-AFEF-325805BA9D92}"/>
            </c:ext>
          </c:extLst>
        </c:ser>
        <c:ser>
          <c:idx val="3"/>
          <c:order val="3"/>
          <c:tx>
            <c:strRef>
              <c:f>'WESTERN ASIA'!$C$46</c:f>
              <c:strCache>
                <c:ptCount val="1"/>
                <c:pt idx="0">
                  <c:v>Syrian Arab Republic (Syrian Pound)</c:v>
                </c:pt>
              </c:strCache>
            </c:strRef>
          </c:tx>
          <c:spPr>
            <a:ln w="28575" cap="rnd">
              <a:solidFill>
                <a:schemeClr val="accent4"/>
              </a:solidFill>
              <a:round/>
            </a:ln>
            <a:effectLst/>
          </c:spPr>
          <c:marker>
            <c:symbol val="none"/>
          </c:marker>
          <c:cat>
            <c:numRef>
              <c:f>'WESTERN ASIA'!$AH$42:$BB$42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 ASIA'!$AH$46:$BB$46</c:f>
              <c:numCache>
                <c:formatCode>0.00</c:formatCode>
                <c:ptCount val="21"/>
                <c:pt idx="0">
                  <c:v>46</c:v>
                </c:pt>
                <c:pt idx="1">
                  <c:v>46</c:v>
                </c:pt>
                <c:pt idx="2">
                  <c:v>46.933333333333337</c:v>
                </c:pt>
                <c:pt idx="3">
                  <c:v>51.5</c:v>
                </c:pt>
                <c:pt idx="4">
                  <c:v>51.613333333333344</c:v>
                </c:pt>
                <c:pt idx="5">
                  <c:v>53.04916666666665</c:v>
                </c:pt>
                <c:pt idx="6">
                  <c:v>52.143333333333345</c:v>
                </c:pt>
                <c:pt idx="7">
                  <c:v>50.18</c:v>
                </c:pt>
                <c:pt idx="8">
                  <c:v>46.57833333333334</c:v>
                </c:pt>
                <c:pt idx="9">
                  <c:v>46.583333333333336</c:v>
                </c:pt>
                <c:pt idx="10">
                  <c:v>46.171666666666674</c:v>
                </c:pt>
                <c:pt idx="11">
                  <c:v>48.336666666666702</c:v>
                </c:pt>
                <c:pt idx="12">
                  <c:v>64.580833333333302</c:v>
                </c:pt>
                <c:pt idx="13">
                  <c:v>108.73333333333299</c:v>
                </c:pt>
                <c:pt idx="14">
                  <c:v>154.13</c:v>
                </c:pt>
                <c:pt idx="15">
                  <c:v>237.02916666666701</c:v>
                </c:pt>
                <c:pt idx="16">
                  <c:v>460.27583333333303</c:v>
                </c:pt>
                <c:pt idx="17">
                  <c:v>492.61083333333301</c:v>
                </c:pt>
                <c:pt idx="18">
                  <c:v>434</c:v>
                </c:pt>
                <c:pt idx="19">
                  <c:v>447.58602150537632</c:v>
                </c:pt>
                <c:pt idx="20" formatCode="General">
                  <c:v>975</c:v>
                </c:pt>
              </c:numCache>
            </c:numRef>
          </c:val>
          <c:smooth val="0"/>
          <c:extLst>
            <c:ext xmlns:c16="http://schemas.microsoft.com/office/drawing/2014/chart" uri="{C3380CC4-5D6E-409C-BE32-E72D297353CC}">
              <c16:uniqueId val="{00000003-8C84-4BA5-AFEF-325805BA9D92}"/>
            </c:ext>
          </c:extLst>
        </c:ser>
        <c:ser>
          <c:idx val="4"/>
          <c:order val="4"/>
          <c:tx>
            <c:strRef>
              <c:f>'WESTERN ASIA'!$C$47</c:f>
              <c:strCache>
                <c:ptCount val="1"/>
                <c:pt idx="0">
                  <c:v>Yemen (Yemeni Rial)</c:v>
                </c:pt>
              </c:strCache>
            </c:strRef>
          </c:tx>
          <c:spPr>
            <a:ln w="28575" cap="rnd">
              <a:solidFill>
                <a:schemeClr val="accent5"/>
              </a:solidFill>
              <a:round/>
            </a:ln>
            <a:effectLst/>
          </c:spPr>
          <c:marker>
            <c:symbol val="none"/>
          </c:marker>
          <c:cat>
            <c:numRef>
              <c:f>'WESTERN ASIA'!$AH$42:$BB$42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 ASIA'!$AH$47:$BB$47</c:f>
              <c:numCache>
                <c:formatCode>0.00</c:formatCode>
                <c:ptCount val="21"/>
                <c:pt idx="0">
                  <c:v>161.71833333333333</c:v>
                </c:pt>
                <c:pt idx="1">
                  <c:v>168.67166666666668</c:v>
                </c:pt>
                <c:pt idx="2">
                  <c:v>175.62499999999997</c:v>
                </c:pt>
                <c:pt idx="3">
                  <c:v>183.44833333333332</c:v>
                </c:pt>
                <c:pt idx="4">
                  <c:v>184.77583333333334</c:v>
                </c:pt>
                <c:pt idx="5">
                  <c:v>191.50916666666666</c:v>
                </c:pt>
                <c:pt idx="6">
                  <c:v>197.04916666666668</c:v>
                </c:pt>
                <c:pt idx="7">
                  <c:v>198.95333333333335</c:v>
                </c:pt>
                <c:pt idx="8">
                  <c:v>199.76416666666668</c:v>
                </c:pt>
                <c:pt idx="9">
                  <c:v>202.84666666666701</c:v>
                </c:pt>
                <c:pt idx="10">
                  <c:v>219.59</c:v>
                </c:pt>
                <c:pt idx="11">
                  <c:v>213.8</c:v>
                </c:pt>
                <c:pt idx="12">
                  <c:v>214.35083333333299</c:v>
                </c:pt>
                <c:pt idx="13">
                  <c:v>214.89</c:v>
                </c:pt>
                <c:pt idx="14">
                  <c:v>214.89</c:v>
                </c:pt>
                <c:pt idx="15">
                  <c:v>214.89</c:v>
                </c:pt>
                <c:pt idx="16">
                  <c:v>241.26968253968201</c:v>
                </c:pt>
                <c:pt idx="17">
                  <c:v>250.25</c:v>
                </c:pt>
                <c:pt idx="18">
                  <c:v>250.25</c:v>
                </c:pt>
                <c:pt idx="19">
                  <c:v>250.25</c:v>
                </c:pt>
                <c:pt idx="20">
                  <c:v>250.25</c:v>
                </c:pt>
              </c:numCache>
            </c:numRef>
          </c:val>
          <c:smooth val="0"/>
          <c:extLst>
            <c:ext xmlns:c16="http://schemas.microsoft.com/office/drawing/2014/chart" uri="{C3380CC4-5D6E-409C-BE32-E72D297353CC}">
              <c16:uniqueId val="{00000004-8C84-4BA5-AFEF-325805BA9D92}"/>
            </c:ext>
          </c:extLst>
        </c:ser>
        <c:dLbls>
          <c:showLegendKey val="0"/>
          <c:showVal val="0"/>
          <c:showCatName val="0"/>
          <c:showSerName val="0"/>
          <c:showPercent val="0"/>
          <c:showBubbleSize val="0"/>
        </c:dLbls>
        <c:smooth val="0"/>
        <c:axId val="1569544048"/>
        <c:axId val="1569536832"/>
      </c:lineChart>
      <c:catAx>
        <c:axId val="1569544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1569536832"/>
        <c:crosses val="autoZero"/>
        <c:auto val="1"/>
        <c:lblAlgn val="ctr"/>
        <c:lblOffset val="100"/>
        <c:tickLblSkip val="4"/>
        <c:noMultiLvlLbl val="0"/>
      </c:catAx>
      <c:valAx>
        <c:axId val="1569536832"/>
        <c:scaling>
          <c:orientation val="minMax"/>
          <c:max val="25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(Solid line)</a:t>
                </a:r>
                <a:endParaRPr lang="ar-EG"/>
              </a:p>
            </c:rich>
          </c:tx>
          <c:layout>
            <c:manualLayout>
              <c:xMode val="edge"/>
              <c:yMode val="edge"/>
              <c:x val="4.0069162756170618E-2"/>
              <c:y val="9.943225181958637E-2"/>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1569544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latin typeface="Calibri" panose="020F0502020204030204" pitchFamily="34" charset="0"/>
          <a:cs typeface="Calibri" panose="020F0502020204030204" pitchFamily="34" charset="0"/>
        </a:defRPr>
      </a:pPr>
      <a:endParaRPr lang="ar-EG"/>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760115923009622"/>
          <c:y val="4.2438271604938273E-2"/>
          <c:w val="0.68830435258092737"/>
          <c:h val="0.69000131233595807"/>
        </c:manualLayout>
      </c:layout>
      <c:lineChart>
        <c:grouping val="standard"/>
        <c:varyColors val="0"/>
        <c:ser>
          <c:idx val="0"/>
          <c:order val="0"/>
          <c:tx>
            <c:strRef>
              <c:f>'G20 Countries'!$B$78</c:f>
              <c:strCache>
                <c:ptCount val="1"/>
                <c:pt idx="0">
                  <c:v>Japan (Yen)</c:v>
                </c:pt>
              </c:strCache>
            </c:strRef>
          </c:tx>
          <c:spPr>
            <a:ln w="28575" cap="rnd">
              <a:solidFill>
                <a:schemeClr val="accent1"/>
              </a:solidFill>
              <a:round/>
            </a:ln>
            <a:effectLst/>
          </c:spPr>
          <c:marker>
            <c:symbol val="none"/>
          </c:marker>
          <c:cat>
            <c:numRef>
              <c:f>'G20 Countries'!$AQ$77:$BA$77</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'G20 Countries'!$AQ$78:$BA$78</c:f>
              <c:numCache>
                <c:formatCode>#,##0.00</c:formatCode>
                <c:ptCount val="11"/>
                <c:pt idx="0">
                  <c:v>87.779875000000004</c:v>
                </c:pt>
                <c:pt idx="1">
                  <c:v>79.807019832189198</c:v>
                </c:pt>
                <c:pt idx="2">
                  <c:v>79.790455417006498</c:v>
                </c:pt>
                <c:pt idx="3">
                  <c:v>97.595658277638506</c:v>
                </c:pt>
                <c:pt idx="4">
                  <c:v>105.944781034025</c:v>
                </c:pt>
                <c:pt idx="5">
                  <c:v>121.044025684011</c:v>
                </c:pt>
                <c:pt idx="6">
                  <c:v>108.79290004683401</c:v>
                </c:pt>
                <c:pt idx="7">
                  <c:v>112.166141081871</c:v>
                </c:pt>
                <c:pt idx="8">
                  <c:v>110.42317934106001</c:v>
                </c:pt>
                <c:pt idx="9">
                  <c:v>109.009665900863</c:v>
                </c:pt>
                <c:pt idx="10" formatCode="0.00">
                  <c:v>106.77458226243699</c:v>
                </c:pt>
              </c:numCache>
            </c:numRef>
          </c:val>
          <c:smooth val="0"/>
          <c:extLst>
            <c:ext xmlns:c16="http://schemas.microsoft.com/office/drawing/2014/chart" uri="{C3380CC4-5D6E-409C-BE32-E72D297353CC}">
              <c16:uniqueId val="{00000000-B16E-4635-BFC6-AD3301CE9AE1}"/>
            </c:ext>
          </c:extLst>
        </c:ser>
        <c:ser>
          <c:idx val="2"/>
          <c:order val="2"/>
          <c:tx>
            <c:strRef>
              <c:f>'G20 Countries'!$B$80</c:f>
              <c:strCache>
                <c:ptCount val="1"/>
                <c:pt idx="0">
                  <c:v>Argentina (Argentine Peso)</c:v>
                </c:pt>
              </c:strCache>
            </c:strRef>
          </c:tx>
          <c:spPr>
            <a:ln w="28575" cap="rnd">
              <a:solidFill>
                <a:schemeClr val="accent3"/>
              </a:solidFill>
              <a:round/>
            </a:ln>
            <a:effectLst/>
          </c:spPr>
          <c:marker>
            <c:symbol val="none"/>
          </c:marker>
          <c:cat>
            <c:numRef>
              <c:f>'G20 Countries'!$AQ$77:$BA$77</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'G20 Countries'!$AQ$80:$BA$80</c:f>
              <c:numCache>
                <c:formatCode>#,##0.00</c:formatCode>
                <c:ptCount val="11"/>
                <c:pt idx="0">
                  <c:v>3.8962951544704998</c:v>
                </c:pt>
                <c:pt idx="1">
                  <c:v>4.1101395762132604</c:v>
                </c:pt>
                <c:pt idx="2">
                  <c:v>4.5369343601874599</c:v>
                </c:pt>
                <c:pt idx="3">
                  <c:v>5.4593526646570396</c:v>
                </c:pt>
                <c:pt idx="4">
                  <c:v>8.0752759928133404</c:v>
                </c:pt>
                <c:pt idx="5">
                  <c:v>9.2331855247242896</c:v>
                </c:pt>
                <c:pt idx="6">
                  <c:v>14.7581750873396</c:v>
                </c:pt>
                <c:pt idx="7">
                  <c:v>16.5627069251411</c:v>
                </c:pt>
                <c:pt idx="8">
                  <c:v>28.094991666666701</c:v>
                </c:pt>
                <c:pt idx="9">
                  <c:v>48.147891666666702</c:v>
                </c:pt>
                <c:pt idx="10" formatCode="0.00">
                  <c:v>70.539166666666702</c:v>
                </c:pt>
              </c:numCache>
            </c:numRef>
          </c:val>
          <c:smooth val="0"/>
          <c:extLst>
            <c:ext xmlns:c16="http://schemas.microsoft.com/office/drawing/2014/chart" uri="{C3380CC4-5D6E-409C-BE32-E72D297353CC}">
              <c16:uniqueId val="{00000001-B16E-4635-BFC6-AD3301CE9AE1}"/>
            </c:ext>
          </c:extLst>
        </c:ser>
        <c:ser>
          <c:idx val="3"/>
          <c:order val="3"/>
          <c:tx>
            <c:strRef>
              <c:f>'G20 Countries'!$B$81</c:f>
              <c:strCache>
                <c:ptCount val="1"/>
                <c:pt idx="0">
                  <c:v>India (Indian Rupee)</c:v>
                </c:pt>
              </c:strCache>
            </c:strRef>
          </c:tx>
          <c:spPr>
            <a:ln w="28575" cap="rnd">
              <a:solidFill>
                <a:schemeClr val="accent4"/>
              </a:solidFill>
              <a:round/>
            </a:ln>
            <a:effectLst/>
          </c:spPr>
          <c:marker>
            <c:symbol val="none"/>
          </c:marker>
          <c:cat>
            <c:numRef>
              <c:f>'G20 Countries'!$AQ$77:$BA$77</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'G20 Countries'!$AQ$81:$BA$81</c:f>
              <c:numCache>
                <c:formatCode>#,##0.00</c:formatCode>
                <c:ptCount val="11"/>
                <c:pt idx="0">
                  <c:v>45.725812121212101</c:v>
                </c:pt>
                <c:pt idx="1">
                  <c:v>46.670466666666698</c:v>
                </c:pt>
                <c:pt idx="2">
                  <c:v>53.437233333333303</c:v>
                </c:pt>
                <c:pt idx="3">
                  <c:v>58.597845416666701</c:v>
                </c:pt>
                <c:pt idx="4">
                  <c:v>61.029514460784299</c:v>
                </c:pt>
                <c:pt idx="5">
                  <c:v>64.151944463278596</c:v>
                </c:pt>
                <c:pt idx="6">
                  <c:v>67.195185906804596</c:v>
                </c:pt>
                <c:pt idx="7">
                  <c:v>65.121568645065906</c:v>
                </c:pt>
                <c:pt idx="8">
                  <c:v>68.397840181777397</c:v>
                </c:pt>
                <c:pt idx="9">
                  <c:v>70.419969086498099</c:v>
                </c:pt>
                <c:pt idx="10" formatCode="0.00">
                  <c:v>74.099566883605206</c:v>
                </c:pt>
              </c:numCache>
            </c:numRef>
          </c:val>
          <c:smooth val="0"/>
          <c:extLst>
            <c:ext xmlns:c16="http://schemas.microsoft.com/office/drawing/2014/chart" uri="{C3380CC4-5D6E-409C-BE32-E72D297353CC}">
              <c16:uniqueId val="{00000002-B16E-4635-BFC6-AD3301CE9AE1}"/>
            </c:ext>
          </c:extLst>
        </c:ser>
        <c:ser>
          <c:idx val="4"/>
          <c:order val="4"/>
          <c:tx>
            <c:strRef>
              <c:f>'G20 Countries'!$B$82</c:f>
              <c:strCache>
                <c:ptCount val="1"/>
                <c:pt idx="0">
                  <c:v>Russian Federation (Russian Ruble)</c:v>
                </c:pt>
              </c:strCache>
            </c:strRef>
          </c:tx>
          <c:spPr>
            <a:ln w="28575" cap="rnd">
              <a:solidFill>
                <a:schemeClr val="accent5"/>
              </a:solidFill>
              <a:round/>
            </a:ln>
            <a:effectLst/>
          </c:spPr>
          <c:marker>
            <c:symbol val="none"/>
          </c:marker>
          <c:cat>
            <c:numRef>
              <c:f>'G20 Countries'!$AQ$77:$BA$77</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'G20 Countries'!$AQ$82:$BA$82</c:f>
              <c:numCache>
                <c:formatCode>#,##0.00</c:formatCode>
                <c:ptCount val="11"/>
                <c:pt idx="0">
                  <c:v>30.367915338305899</c:v>
                </c:pt>
                <c:pt idx="1">
                  <c:v>29.382341370930199</c:v>
                </c:pt>
                <c:pt idx="2">
                  <c:v>30.839831351991698</c:v>
                </c:pt>
                <c:pt idx="3">
                  <c:v>31.837143640281301</c:v>
                </c:pt>
                <c:pt idx="4">
                  <c:v>38.378207144416798</c:v>
                </c:pt>
                <c:pt idx="5">
                  <c:v>60.937650108895198</c:v>
                </c:pt>
                <c:pt idx="6">
                  <c:v>67.0559333333333</c:v>
                </c:pt>
                <c:pt idx="7">
                  <c:v>58.342801185172</c:v>
                </c:pt>
                <c:pt idx="8">
                  <c:v>62.668133333333301</c:v>
                </c:pt>
                <c:pt idx="9">
                  <c:v>64.7376583333333</c:v>
                </c:pt>
                <c:pt idx="10" formatCode="0.00">
                  <c:v>72.104908333333299</c:v>
                </c:pt>
              </c:numCache>
            </c:numRef>
          </c:val>
          <c:smooth val="0"/>
          <c:extLst>
            <c:ext xmlns:c16="http://schemas.microsoft.com/office/drawing/2014/chart" uri="{C3380CC4-5D6E-409C-BE32-E72D297353CC}">
              <c16:uniqueId val="{00000003-B16E-4635-BFC6-AD3301CE9AE1}"/>
            </c:ext>
          </c:extLst>
        </c:ser>
        <c:dLbls>
          <c:showLegendKey val="0"/>
          <c:showVal val="0"/>
          <c:showCatName val="0"/>
          <c:showSerName val="0"/>
          <c:showPercent val="0"/>
          <c:showBubbleSize val="0"/>
        </c:dLbls>
        <c:marker val="1"/>
        <c:smooth val="0"/>
        <c:axId val="436673376"/>
        <c:axId val="436676656"/>
      </c:lineChart>
      <c:lineChart>
        <c:grouping val="standard"/>
        <c:varyColors val="0"/>
        <c:ser>
          <c:idx val="1"/>
          <c:order val="1"/>
          <c:tx>
            <c:strRef>
              <c:f>'G20 Countries'!$B$79</c:f>
              <c:strCache>
                <c:ptCount val="1"/>
                <c:pt idx="0">
                  <c:v>Republic of Korea (Won)</c:v>
                </c:pt>
              </c:strCache>
            </c:strRef>
          </c:tx>
          <c:spPr>
            <a:ln w="28575" cap="rnd">
              <a:solidFill>
                <a:schemeClr val="accent2"/>
              </a:solidFill>
              <a:round/>
            </a:ln>
            <a:effectLst/>
          </c:spPr>
          <c:marker>
            <c:symbol val="none"/>
          </c:marker>
          <c:cat>
            <c:numRef>
              <c:f>'G20 Countries'!$AQ$77:$BA$77</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'G20 Countries'!$AQ$79:$BA$79</c:f>
              <c:numCache>
                <c:formatCode>#,##0.00</c:formatCode>
                <c:ptCount val="11"/>
                <c:pt idx="0">
                  <c:v>1156.06098787879</c:v>
                </c:pt>
                <c:pt idx="1">
                  <c:v>1108.2921249999999</c:v>
                </c:pt>
                <c:pt idx="2">
                  <c:v>1126.4708260833299</c:v>
                </c:pt>
                <c:pt idx="3">
                  <c:v>1094.8529166666699</c:v>
                </c:pt>
                <c:pt idx="4">
                  <c:v>1052.9608333333299</c:v>
                </c:pt>
                <c:pt idx="5">
                  <c:v>1131.1575</c:v>
                </c:pt>
                <c:pt idx="6">
                  <c:v>1160.43343500797</c:v>
                </c:pt>
                <c:pt idx="7">
                  <c:v>1130.42462125</c:v>
                </c:pt>
                <c:pt idx="8">
                  <c:v>1100.5574999999999</c:v>
                </c:pt>
                <c:pt idx="9">
                  <c:v>1165.4989035087699</c:v>
                </c:pt>
                <c:pt idx="10" formatCode="0.00">
                  <c:v>1180.26583333333</c:v>
                </c:pt>
              </c:numCache>
            </c:numRef>
          </c:val>
          <c:smooth val="0"/>
          <c:extLst>
            <c:ext xmlns:c16="http://schemas.microsoft.com/office/drawing/2014/chart" uri="{C3380CC4-5D6E-409C-BE32-E72D297353CC}">
              <c16:uniqueId val="{00000004-B16E-4635-BFC6-AD3301CE9AE1}"/>
            </c:ext>
          </c:extLst>
        </c:ser>
        <c:ser>
          <c:idx val="5"/>
          <c:order val="5"/>
          <c:tx>
            <c:strRef>
              <c:f>'G20 Countries'!$B$83</c:f>
              <c:strCache>
                <c:ptCount val="1"/>
                <c:pt idx="0">
                  <c:v>Indonesia (Rupiah)</c:v>
                </c:pt>
              </c:strCache>
            </c:strRef>
          </c:tx>
          <c:spPr>
            <a:ln w="28575" cap="rnd">
              <a:solidFill>
                <a:schemeClr val="accent6"/>
              </a:solidFill>
              <a:round/>
            </a:ln>
            <a:effectLst/>
          </c:spPr>
          <c:marker>
            <c:symbol val="none"/>
          </c:marker>
          <c:cat>
            <c:numRef>
              <c:f>'G20 Countries'!$AQ$77:$BA$77</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'G20 Countries'!$AQ$83:$BA$83</c:f>
              <c:numCache>
                <c:formatCode>#,##0.00</c:formatCode>
                <c:ptCount val="11"/>
                <c:pt idx="0">
                  <c:v>9090.4333333333307</c:v>
                </c:pt>
                <c:pt idx="1">
                  <c:v>8770.4333333333307</c:v>
                </c:pt>
                <c:pt idx="2">
                  <c:v>9386.6291666666693</c:v>
                </c:pt>
                <c:pt idx="3">
                  <c:v>10461.24</c:v>
                </c:pt>
                <c:pt idx="4">
                  <c:v>11865.2112962963</c:v>
                </c:pt>
                <c:pt idx="5">
                  <c:v>13389.412936507901</c:v>
                </c:pt>
                <c:pt idx="6">
                  <c:v>13308.3268020542</c:v>
                </c:pt>
                <c:pt idx="7">
                  <c:v>13380.8338788891</c:v>
                </c:pt>
                <c:pt idx="8">
                  <c:v>14236.938773481799</c:v>
                </c:pt>
                <c:pt idx="9">
                  <c:v>14147.671360545401</c:v>
                </c:pt>
                <c:pt idx="10" formatCode="0.00">
                  <c:v>14582.203467817701</c:v>
                </c:pt>
              </c:numCache>
            </c:numRef>
          </c:val>
          <c:smooth val="0"/>
          <c:extLst>
            <c:ext xmlns:c16="http://schemas.microsoft.com/office/drawing/2014/chart" uri="{C3380CC4-5D6E-409C-BE32-E72D297353CC}">
              <c16:uniqueId val="{00000005-B16E-4635-BFC6-AD3301CE9AE1}"/>
            </c:ext>
          </c:extLst>
        </c:ser>
        <c:dLbls>
          <c:showLegendKey val="0"/>
          <c:showVal val="0"/>
          <c:showCatName val="0"/>
          <c:showSerName val="0"/>
          <c:showPercent val="0"/>
          <c:showBubbleSize val="0"/>
        </c:dLbls>
        <c:marker val="1"/>
        <c:smooth val="0"/>
        <c:axId val="421471088"/>
        <c:axId val="421468464"/>
      </c:lineChart>
      <c:catAx>
        <c:axId val="436673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36676656"/>
        <c:crosses val="autoZero"/>
        <c:auto val="1"/>
        <c:lblAlgn val="ctr"/>
        <c:lblOffset val="100"/>
        <c:tickLblSkip val="2"/>
        <c:noMultiLvlLbl val="0"/>
      </c:catAx>
      <c:valAx>
        <c:axId val="436676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(Solid line)</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36673376"/>
        <c:crosses val="autoZero"/>
        <c:crossBetween val="between"/>
      </c:valAx>
      <c:valAx>
        <c:axId val="421468464"/>
        <c:scaling>
          <c:orientation val="minMax"/>
        </c:scaling>
        <c:delete val="0"/>
        <c:axPos val="r"/>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the US Dollar (Dashed line)</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21471088"/>
        <c:crosses val="max"/>
        <c:crossBetween val="between"/>
      </c:valAx>
      <c:catAx>
        <c:axId val="421471088"/>
        <c:scaling>
          <c:orientation val="minMax"/>
        </c:scaling>
        <c:delete val="1"/>
        <c:axPos val="b"/>
        <c:numFmt formatCode="General" sourceLinked="1"/>
        <c:majorTickMark val="none"/>
        <c:minorTickMark val="none"/>
        <c:tickLblPos val="nextTo"/>
        <c:crossAx val="42146846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latin typeface="Calibri" panose="020F0502020204030204" pitchFamily="34" charset="0"/>
          <a:cs typeface="Calibri" panose="020F0502020204030204" pitchFamily="34" charset="0"/>
        </a:defRPr>
      </a:pPr>
      <a:endParaRPr lang="ar-EG"/>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62359462529872"/>
          <c:y val="4.0204678362573097E-2"/>
          <c:w val="0.75276994293623734"/>
          <c:h val="0.66557783792650915"/>
        </c:manualLayout>
      </c:layout>
      <c:lineChart>
        <c:grouping val="standard"/>
        <c:varyColors val="0"/>
        <c:ser>
          <c:idx val="1"/>
          <c:order val="1"/>
          <c:tx>
            <c:strRef>
              <c:f>EAST_Africa!$C$27</c:f>
              <c:strCache>
                <c:ptCount val="1"/>
                <c:pt idx="0">
                  <c:v>Eritrea (Nakfa)</c:v>
                </c:pt>
              </c:strCache>
            </c:strRef>
          </c:tx>
          <c:spPr>
            <a:ln w="28575" cap="rnd">
              <a:solidFill>
                <a:schemeClr val="accent2"/>
              </a:solidFill>
              <a:round/>
            </a:ln>
            <a:effectLst/>
          </c:spPr>
          <c:marker>
            <c:symbol val="none"/>
          </c:marker>
          <c:cat>
            <c:numRef>
              <c:f>EAST_Africa!$AH$25:$BB$25</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f>EAST_Africa!$AH$27:$BB$27</c:f>
              <c:numCache>
                <c:formatCode>0.00</c:formatCode>
                <c:ptCount val="21"/>
                <c:pt idx="0">
                  <c:v>9.625</c:v>
                </c:pt>
                <c:pt idx="1">
                  <c:v>11.309452083333333</c:v>
                </c:pt>
                <c:pt idx="2">
                  <c:v>13.958194166666701</c:v>
                </c:pt>
                <c:pt idx="3">
                  <c:v>13.877890583333301</c:v>
                </c:pt>
                <c:pt idx="4">
                  <c:v>13.7875</c:v>
                </c:pt>
                <c:pt idx="5">
                  <c:v>15.367916666666666</c:v>
                </c:pt>
                <c:pt idx="6">
                  <c:v>15.375</c:v>
                </c:pt>
                <c:pt idx="7">
                  <c:v>15.375</c:v>
                </c:pt>
                <c:pt idx="8">
                  <c:v>15.375</c:v>
                </c:pt>
                <c:pt idx="9">
                  <c:v>15.375</c:v>
                </c:pt>
                <c:pt idx="10">
                  <c:v>15.375</c:v>
                </c:pt>
                <c:pt idx="11">
                  <c:v>15.375</c:v>
                </c:pt>
                <c:pt idx="12">
                  <c:v>15.375</c:v>
                </c:pt>
                <c:pt idx="13">
                  <c:v>15.375</c:v>
                </c:pt>
                <c:pt idx="14">
                  <c:v>15.375</c:v>
                </c:pt>
                <c:pt idx="15">
                  <c:v>15.375</c:v>
                </c:pt>
                <c:pt idx="16">
                  <c:v>15.35</c:v>
                </c:pt>
                <c:pt idx="17">
                  <c:v>15.074999999999999</c:v>
                </c:pt>
                <c:pt idx="18">
                  <c:v>15.074999999999999</c:v>
                </c:pt>
                <c:pt idx="19">
                  <c:v>15.074999999999999</c:v>
                </c:pt>
                <c:pt idx="20">
                  <c:v>15.074999999999999</c:v>
                </c:pt>
              </c:numCache>
            </c:numRef>
          </c:val>
          <c:smooth val="0"/>
          <c:extLst>
            <c:ext xmlns:c16="http://schemas.microsoft.com/office/drawing/2014/chart" uri="{C3380CC4-5D6E-409C-BE32-E72D297353CC}">
              <c16:uniqueId val="{00000000-636B-4875-A172-BA5C609E16DD}"/>
            </c:ext>
          </c:extLst>
        </c:ser>
        <c:ser>
          <c:idx val="2"/>
          <c:order val="2"/>
          <c:tx>
            <c:strRef>
              <c:f>EAST_Africa!$C$28</c:f>
              <c:strCache>
                <c:ptCount val="1"/>
                <c:pt idx="0">
                  <c:v>Ethiopia (Ethiopian Birr)</c:v>
                </c:pt>
              </c:strCache>
            </c:strRef>
          </c:tx>
          <c:spPr>
            <a:ln w="28575" cap="rnd">
              <a:solidFill>
                <a:schemeClr val="accent3"/>
              </a:solidFill>
              <a:round/>
            </a:ln>
            <a:effectLst/>
          </c:spPr>
          <c:marker>
            <c:symbol val="none"/>
          </c:marker>
          <c:cat>
            <c:numRef>
              <c:f>EAST_Africa!$AH$25:$BB$25</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f>EAST_Africa!$AH$28:$BB$28</c:f>
              <c:numCache>
                <c:formatCode>0.00</c:formatCode>
                <c:ptCount val="21"/>
                <c:pt idx="0">
                  <c:v>8.2172583333333336</c:v>
                </c:pt>
                <c:pt idx="1">
                  <c:v>8.457491666666666</c:v>
                </c:pt>
                <c:pt idx="2">
                  <c:v>8.5677500000000002</c:v>
                </c:pt>
                <c:pt idx="3">
                  <c:v>8.5996833333333331</c:v>
                </c:pt>
                <c:pt idx="4">
                  <c:v>8.6355833333333329</c:v>
                </c:pt>
                <c:pt idx="5">
                  <c:v>8.6664416666666675</c:v>
                </c:pt>
                <c:pt idx="6">
                  <c:v>8.6986158333333314</c:v>
                </c:pt>
                <c:pt idx="7">
                  <c:v>8.9659499999999994</c:v>
                </c:pt>
                <c:pt idx="8">
                  <c:v>9.5997416666666666</c:v>
                </c:pt>
                <c:pt idx="9">
                  <c:v>11.777599672499999</c:v>
                </c:pt>
                <c:pt idx="10">
                  <c:v>14.409589808006601</c:v>
                </c:pt>
                <c:pt idx="11">
                  <c:v>16.8992257595275</c:v>
                </c:pt>
                <c:pt idx="12">
                  <c:v>17.704761378267399</c:v>
                </c:pt>
                <c:pt idx="13">
                  <c:v>18.626628957547801</c:v>
                </c:pt>
                <c:pt idx="14">
                  <c:v>19.585789907694998</c:v>
                </c:pt>
                <c:pt idx="15">
                  <c:v>20.57684875</c:v>
                </c:pt>
                <c:pt idx="16">
                  <c:v>21.731547222222201</c:v>
                </c:pt>
                <c:pt idx="17">
                  <c:v>23.866104457412501</c:v>
                </c:pt>
                <c:pt idx="18">
                  <c:v>27.429386594166701</c:v>
                </c:pt>
                <c:pt idx="19">
                  <c:v>29.069749999999999</c:v>
                </c:pt>
                <c:pt idx="20">
                  <c:v>34.73992307692307</c:v>
                </c:pt>
              </c:numCache>
            </c:numRef>
          </c:val>
          <c:smooth val="0"/>
          <c:extLst>
            <c:ext xmlns:c16="http://schemas.microsoft.com/office/drawing/2014/chart" uri="{C3380CC4-5D6E-409C-BE32-E72D297353CC}">
              <c16:uniqueId val="{00000001-636B-4875-A172-BA5C609E16DD}"/>
            </c:ext>
          </c:extLst>
        </c:ser>
        <c:ser>
          <c:idx val="4"/>
          <c:order val="4"/>
          <c:tx>
            <c:strRef>
              <c:f>EAST_Africa!$C$30</c:f>
              <c:strCache>
                <c:ptCount val="1"/>
                <c:pt idx="0">
                  <c:v>Kenya (Kenyan Shilling)</c:v>
                </c:pt>
              </c:strCache>
            </c:strRef>
          </c:tx>
          <c:spPr>
            <a:ln w="28575" cap="rnd">
              <a:solidFill>
                <a:schemeClr val="accent5"/>
              </a:solidFill>
              <a:round/>
            </a:ln>
            <a:effectLst/>
          </c:spPr>
          <c:marker>
            <c:symbol val="none"/>
          </c:marker>
          <c:cat>
            <c:numRef>
              <c:f>EAST_Africa!$AH$25:$BB$25</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f>EAST_Africa!$AH$30:$BB$30</c:f>
              <c:numCache>
                <c:formatCode>0.00</c:formatCode>
                <c:ptCount val="21"/>
                <c:pt idx="0">
                  <c:v>76.17554166666666</c:v>
                </c:pt>
                <c:pt idx="1">
                  <c:v>78.563194999999993</c:v>
                </c:pt>
                <c:pt idx="2">
                  <c:v>78.749141666666674</c:v>
                </c:pt>
                <c:pt idx="3">
                  <c:v>75.93556944444444</c:v>
                </c:pt>
                <c:pt idx="4">
                  <c:v>79.173876064213559</c:v>
                </c:pt>
                <c:pt idx="5">
                  <c:v>75.55410945143106</c:v>
                </c:pt>
                <c:pt idx="6">
                  <c:v>72.100835017862124</c:v>
                </c:pt>
                <c:pt idx="7">
                  <c:v>67.317638124285693</c:v>
                </c:pt>
                <c:pt idx="8">
                  <c:v>69.175319816225993</c:v>
                </c:pt>
                <c:pt idx="9">
                  <c:v>77.352012297578995</c:v>
                </c:pt>
                <c:pt idx="10">
                  <c:v>79.233151704545506</c:v>
                </c:pt>
                <c:pt idx="11">
                  <c:v>88.810769971045602</c:v>
                </c:pt>
                <c:pt idx="12">
                  <c:v>84.529601757352907</c:v>
                </c:pt>
                <c:pt idx="13">
                  <c:v>86.122878898265398</c:v>
                </c:pt>
                <c:pt idx="14">
                  <c:v>87.922163808972698</c:v>
                </c:pt>
                <c:pt idx="15">
                  <c:v>98.178453326527105</c:v>
                </c:pt>
                <c:pt idx="16">
                  <c:v>101.504369498594</c:v>
                </c:pt>
                <c:pt idx="17">
                  <c:v>103.410916309218</c:v>
                </c:pt>
                <c:pt idx="18">
                  <c:v>101.301574049018</c:v>
                </c:pt>
                <c:pt idx="19">
                  <c:v>101.99129838935001</c:v>
                </c:pt>
                <c:pt idx="20">
                  <c:v>106.45078015851701</c:v>
                </c:pt>
              </c:numCache>
            </c:numRef>
          </c:val>
          <c:smooth val="0"/>
          <c:extLst>
            <c:ext xmlns:c16="http://schemas.microsoft.com/office/drawing/2014/chart" uri="{C3380CC4-5D6E-409C-BE32-E72D297353CC}">
              <c16:uniqueId val="{00000002-636B-4875-A172-BA5C609E16DD}"/>
            </c:ext>
          </c:extLst>
        </c:ser>
        <c:ser>
          <c:idx val="5"/>
          <c:order val="5"/>
          <c:tx>
            <c:strRef>
              <c:f>EAST_Africa!$C$31</c:f>
              <c:strCache>
                <c:ptCount val="1"/>
                <c:pt idx="0">
                  <c:v>Mauritius (Mauritius Rupee)</c:v>
                </c:pt>
              </c:strCache>
            </c:strRef>
          </c:tx>
          <c:spPr>
            <a:ln w="28575" cap="rnd">
              <a:solidFill>
                <a:schemeClr val="accent6"/>
              </a:solidFill>
              <a:round/>
            </a:ln>
            <a:effectLst/>
          </c:spPr>
          <c:marker>
            <c:symbol val="none"/>
          </c:marker>
          <c:cat>
            <c:numRef>
              <c:f>EAST_Africa!$AH$25:$BB$25</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f>EAST_Africa!$AH$31:$BB$31</c:f>
              <c:numCache>
                <c:formatCode>0.00</c:formatCode>
                <c:ptCount val="21"/>
                <c:pt idx="0">
                  <c:v>26.249558333333333</c:v>
                </c:pt>
                <c:pt idx="1">
                  <c:v>29.129258333333333</c:v>
                </c:pt>
                <c:pt idx="2">
                  <c:v>29.962</c:v>
                </c:pt>
                <c:pt idx="3">
                  <c:v>27.901475000000001</c:v>
                </c:pt>
                <c:pt idx="4">
                  <c:v>27.498516666666667</c:v>
                </c:pt>
                <c:pt idx="5">
                  <c:v>29.496233333333333</c:v>
                </c:pt>
                <c:pt idx="6">
                  <c:v>31.708066666666667</c:v>
                </c:pt>
                <c:pt idx="7">
                  <c:v>31.313656250000001</c:v>
                </c:pt>
                <c:pt idx="8">
                  <c:v>28.452837499999998</c:v>
                </c:pt>
                <c:pt idx="9">
                  <c:v>31.959800000000001</c:v>
                </c:pt>
                <c:pt idx="10">
                  <c:v>30.784400000000002</c:v>
                </c:pt>
                <c:pt idx="11">
                  <c:v>28.705950000000001</c:v>
                </c:pt>
                <c:pt idx="12">
                  <c:v>30.0499716666667</c:v>
                </c:pt>
                <c:pt idx="13">
                  <c:v>30.7013583333333</c:v>
                </c:pt>
                <c:pt idx="14">
                  <c:v>30.6216166666667</c:v>
                </c:pt>
                <c:pt idx="15">
                  <c:v>35.056699999999999</c:v>
                </c:pt>
                <c:pt idx="16">
                  <c:v>35.541883333333303</c:v>
                </c:pt>
                <c:pt idx="17">
                  <c:v>34.481408333333299</c:v>
                </c:pt>
                <c:pt idx="18">
                  <c:v>33.934449999999998</c:v>
                </c:pt>
                <c:pt idx="19">
                  <c:v>35.473516666666697</c:v>
                </c:pt>
                <c:pt idx="20">
                  <c:v>39.346933333333297</c:v>
                </c:pt>
              </c:numCache>
            </c:numRef>
          </c:val>
          <c:smooth val="0"/>
          <c:extLst>
            <c:ext xmlns:c16="http://schemas.microsoft.com/office/drawing/2014/chart" uri="{C3380CC4-5D6E-409C-BE32-E72D297353CC}">
              <c16:uniqueId val="{00000003-636B-4875-A172-BA5C609E16DD}"/>
            </c:ext>
          </c:extLst>
        </c:ser>
        <c:ser>
          <c:idx val="6"/>
          <c:order val="6"/>
          <c:tx>
            <c:strRef>
              <c:f>EAST_Africa!$C$32</c:f>
              <c:strCache>
                <c:ptCount val="1"/>
                <c:pt idx="0">
                  <c:v>Mozambique (Mozambique Metical)</c:v>
                </c:pt>
              </c:strCache>
            </c:strRef>
          </c:tx>
          <c:spPr>
            <a:ln w="28575" cap="rnd">
              <a:solidFill>
                <a:schemeClr val="accent1">
                  <a:lumMod val="60000"/>
                </a:schemeClr>
              </a:solidFill>
              <a:round/>
            </a:ln>
            <a:effectLst/>
          </c:spPr>
          <c:marker>
            <c:symbol val="none"/>
          </c:marker>
          <c:cat>
            <c:numRef>
              <c:f>EAST_Africa!$AH$25:$BB$25</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f>EAST_Africa!$AH$32:$BB$32</c:f>
              <c:numCache>
                <c:formatCode>0.00</c:formatCode>
                <c:ptCount val="21"/>
                <c:pt idx="0">
                  <c:v>15.227250000000002</c:v>
                </c:pt>
                <c:pt idx="1">
                  <c:v>20.703640833333331</c:v>
                </c:pt>
                <c:pt idx="2">
                  <c:v>23.677956666666667</c:v>
                </c:pt>
                <c:pt idx="3">
                  <c:v>23.7822675</c:v>
                </c:pt>
                <c:pt idx="4">
                  <c:v>22.581342499999998</c:v>
                </c:pt>
                <c:pt idx="5">
                  <c:v>23.060964999999999</c:v>
                </c:pt>
                <c:pt idx="6">
                  <c:v>25.400779166666666</c:v>
                </c:pt>
                <c:pt idx="7">
                  <c:v>25.840341450216457</c:v>
                </c:pt>
                <c:pt idx="8">
                  <c:v>24.300642472865299</c:v>
                </c:pt>
                <c:pt idx="9">
                  <c:v>27.518299963924999</c:v>
                </c:pt>
                <c:pt idx="10">
                  <c:v>33.960098800690801</c:v>
                </c:pt>
                <c:pt idx="11">
                  <c:v>29.067599931977501</c:v>
                </c:pt>
                <c:pt idx="12">
                  <c:v>28.3729844798921</c:v>
                </c:pt>
                <c:pt idx="13">
                  <c:v>30.1041110929498</c:v>
                </c:pt>
                <c:pt idx="14">
                  <c:v>31.352687700944301</c:v>
                </c:pt>
                <c:pt idx="15">
                  <c:v>39.982474146540603</c:v>
                </c:pt>
                <c:pt idx="16">
                  <c:v>63.056232731037099</c:v>
                </c:pt>
                <c:pt idx="17">
                  <c:v>63.584322913398999</c:v>
                </c:pt>
                <c:pt idx="18">
                  <c:v>60.326207643202203</c:v>
                </c:pt>
                <c:pt idx="19">
                  <c:v>62.548333333333296</c:v>
                </c:pt>
                <c:pt idx="20">
                  <c:v>69.465000000000003</c:v>
                </c:pt>
              </c:numCache>
            </c:numRef>
          </c:val>
          <c:smooth val="0"/>
          <c:extLst>
            <c:ext xmlns:c16="http://schemas.microsoft.com/office/drawing/2014/chart" uri="{C3380CC4-5D6E-409C-BE32-E72D297353CC}">
              <c16:uniqueId val="{00000004-636B-4875-A172-BA5C609E16DD}"/>
            </c:ext>
          </c:extLst>
        </c:ser>
        <c:ser>
          <c:idx val="7"/>
          <c:order val="7"/>
          <c:tx>
            <c:strRef>
              <c:f>EAST_Africa!$C$33</c:f>
              <c:strCache>
                <c:ptCount val="1"/>
                <c:pt idx="0">
                  <c:v>Seychelles (Seychelles Rupee)</c:v>
                </c:pt>
              </c:strCache>
            </c:strRef>
          </c:tx>
          <c:spPr>
            <a:ln w="28575" cap="rnd">
              <a:solidFill>
                <a:schemeClr val="accent2">
                  <a:lumMod val="60000"/>
                </a:schemeClr>
              </a:solidFill>
              <a:round/>
            </a:ln>
            <a:effectLst/>
          </c:spPr>
          <c:marker>
            <c:symbol val="none"/>
          </c:marker>
          <c:cat>
            <c:numRef>
              <c:f>EAST_Africa!$AH$25:$BB$25</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f>EAST_Africa!$AH$33:$BB$33</c:f>
              <c:numCache>
                <c:formatCode>0.00</c:formatCode>
                <c:ptCount val="21"/>
                <c:pt idx="0">
                  <c:v>5.7138166666666663</c:v>
                </c:pt>
                <c:pt idx="1">
                  <c:v>5.8575416666666662</c:v>
                </c:pt>
                <c:pt idx="2">
                  <c:v>5.4800333333333331</c:v>
                </c:pt>
                <c:pt idx="3">
                  <c:v>5.4007166666666659</c:v>
                </c:pt>
                <c:pt idx="4">
                  <c:v>5.5</c:v>
                </c:pt>
                <c:pt idx="5">
                  <c:v>5.5</c:v>
                </c:pt>
                <c:pt idx="6">
                  <c:v>5.5196916666666667</c:v>
                </c:pt>
                <c:pt idx="7">
                  <c:v>6.7010595376305986</c:v>
                </c:pt>
                <c:pt idx="8">
                  <c:v>9.4572432834492091</c:v>
                </c:pt>
                <c:pt idx="9">
                  <c:v>13.609940452489999</c:v>
                </c:pt>
                <c:pt idx="10">
                  <c:v>12.06775664095</c:v>
                </c:pt>
                <c:pt idx="11">
                  <c:v>12.381031907384401</c:v>
                </c:pt>
                <c:pt idx="12">
                  <c:v>13.704031214932501</c:v>
                </c:pt>
                <c:pt idx="13">
                  <c:v>12.0583166666667</c:v>
                </c:pt>
                <c:pt idx="14">
                  <c:v>12.747033333333301</c:v>
                </c:pt>
                <c:pt idx="15">
                  <c:v>13.313924999999999</c:v>
                </c:pt>
                <c:pt idx="16">
                  <c:v>13.3191166666667</c:v>
                </c:pt>
                <c:pt idx="17">
                  <c:v>13.6478416666667</c:v>
                </c:pt>
                <c:pt idx="18">
                  <c:v>13.9111166666667</c:v>
                </c:pt>
                <c:pt idx="19">
                  <c:v>14.033250000000001</c:v>
                </c:pt>
                <c:pt idx="20">
                  <c:v>17.616518755411299</c:v>
                </c:pt>
              </c:numCache>
            </c:numRef>
          </c:val>
          <c:smooth val="0"/>
          <c:extLst>
            <c:ext xmlns:c16="http://schemas.microsoft.com/office/drawing/2014/chart" uri="{C3380CC4-5D6E-409C-BE32-E72D297353CC}">
              <c16:uniqueId val="{00000005-636B-4875-A172-BA5C609E16DD}"/>
            </c:ext>
          </c:extLst>
        </c:ser>
        <c:ser>
          <c:idx val="9"/>
          <c:order val="9"/>
          <c:tx>
            <c:strRef>
              <c:f>EAST_Africa!$C$35</c:f>
              <c:strCache>
                <c:ptCount val="1"/>
                <c:pt idx="0">
                  <c:v>Zambia (Zambian Kwacha)</c:v>
                </c:pt>
              </c:strCache>
            </c:strRef>
          </c:tx>
          <c:spPr>
            <a:ln w="28575" cap="rnd">
              <a:solidFill>
                <a:schemeClr val="accent4">
                  <a:lumMod val="60000"/>
                </a:schemeClr>
              </a:solidFill>
              <a:round/>
            </a:ln>
            <a:effectLst/>
          </c:spPr>
          <c:marker>
            <c:symbol val="none"/>
          </c:marker>
          <c:cat>
            <c:numRef>
              <c:f>EAST_Africa!$AH$25:$BB$25</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f>EAST_Africa!$AH$35:$BB$35</c:f>
              <c:numCache>
                <c:formatCode>0.00</c:formatCode>
                <c:ptCount val="21"/>
                <c:pt idx="0">
                  <c:v>3.11084416666667</c:v>
                </c:pt>
                <c:pt idx="1">
                  <c:v>3.610935</c:v>
                </c:pt>
                <c:pt idx="2">
                  <c:v>4.3985950000000003</c:v>
                </c:pt>
                <c:pt idx="3">
                  <c:v>4.7332710464987198</c:v>
                </c:pt>
                <c:pt idx="4">
                  <c:v>4.7788753864357902</c:v>
                </c:pt>
                <c:pt idx="5">
                  <c:v>4.4635033105158701</c:v>
                </c:pt>
                <c:pt idx="6">
                  <c:v>3.60307204258249</c:v>
                </c:pt>
                <c:pt idx="7">
                  <c:v>4.0025226650364303</c:v>
                </c:pt>
                <c:pt idx="8">
                  <c:v>3.7456606900876399</c:v>
                </c:pt>
                <c:pt idx="9">
                  <c:v>5.0461092452123504</c:v>
                </c:pt>
                <c:pt idx="10">
                  <c:v>4.7971368749999996</c:v>
                </c:pt>
                <c:pt idx="11">
                  <c:v>4.8606655320934902</c:v>
                </c:pt>
                <c:pt idx="12">
                  <c:v>5.1472526651441299</c:v>
                </c:pt>
                <c:pt idx="13">
                  <c:v>5.3958870679444599</c:v>
                </c:pt>
                <c:pt idx="14">
                  <c:v>6.1528162481244904</c:v>
                </c:pt>
                <c:pt idx="15">
                  <c:v>8.6323559623419595</c:v>
                </c:pt>
                <c:pt idx="16">
                  <c:v>10.313053230894001</c:v>
                </c:pt>
                <c:pt idx="17">
                  <c:v>9.5195014198180701</c:v>
                </c:pt>
                <c:pt idx="18">
                  <c:v>10.4581432223713</c:v>
                </c:pt>
                <c:pt idx="19">
                  <c:v>12.889417887954099</c:v>
                </c:pt>
                <c:pt idx="20">
                  <c:v>18.344092645337899</c:v>
                </c:pt>
              </c:numCache>
            </c:numRef>
          </c:val>
          <c:smooth val="0"/>
          <c:extLst>
            <c:ext xmlns:c16="http://schemas.microsoft.com/office/drawing/2014/chart" uri="{C3380CC4-5D6E-409C-BE32-E72D297353CC}">
              <c16:uniqueId val="{00000006-636B-4875-A172-BA5C609E16DD}"/>
            </c:ext>
          </c:extLst>
        </c:ser>
        <c:dLbls>
          <c:showLegendKey val="0"/>
          <c:showVal val="0"/>
          <c:showCatName val="0"/>
          <c:showSerName val="0"/>
          <c:showPercent val="0"/>
          <c:showBubbleSize val="0"/>
        </c:dLbls>
        <c:marker val="1"/>
        <c:smooth val="0"/>
        <c:axId val="436673376"/>
        <c:axId val="436676656"/>
        <c:extLst>
          <c:ext xmlns:c15="http://schemas.microsoft.com/office/drawing/2012/chart" uri="{02D57815-91ED-43cb-92C2-25804820EDAC}">
            <c15:filteredLineSeries>
              <c15:ser>
                <c:idx val="3"/>
                <c:order val="3"/>
                <c:tx>
                  <c:strRef>
                    <c:extLst>
                      <c:ext uri="{02D57815-91ED-43cb-92C2-25804820EDAC}">
                        <c15:formulaRef>
                          <c15:sqref>EAST_Africa!$C$29</c15:sqref>
                        </c15:formulaRef>
                      </c:ext>
                    </c:extLst>
                    <c:strCache>
                      <c:ptCount val="1"/>
                      <c:pt idx="0">
                        <c:v>Former Ethiopia (Ethiopian Birr)</c:v>
                      </c:pt>
                    </c:strCache>
                  </c:strRef>
                </c:tx>
                <c:spPr>
                  <a:ln w="28575" cap="rnd">
                    <a:solidFill>
                      <a:schemeClr val="accent4"/>
                    </a:solidFill>
                    <a:round/>
                  </a:ln>
                  <a:effectLst/>
                </c:spPr>
                <c:marker>
                  <c:symbol val="none"/>
                </c:marker>
                <c:cat>
                  <c:numRef>
                    <c:extLst>
                      <c:ext uri="{02D57815-91ED-43cb-92C2-25804820EDAC}">
                        <c15:formulaRef>
                          <c15:sqref>EAST_Africa!$AH$25:$BB$25</c15:sqref>
                        </c15:formulaRef>
                      </c:ext>
                    </c:extLst>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extLst>
                      <c:ext uri="{02D57815-91ED-43cb-92C2-25804820EDAC}">
                        <c15:formulaRef>
                          <c15:sqref>EAST_Africa!$AH$29:$BB$29</c15:sqref>
                        </c15:formulaRef>
                      </c:ext>
                    </c:extLst>
                    <c:numCache>
                      <c:formatCode>General</c:formatCode>
                      <c:ptCount val="21"/>
                    </c:numCache>
                  </c:numRef>
                </c:val>
                <c:smooth val="0"/>
                <c:extLst>
                  <c:ext xmlns:c16="http://schemas.microsoft.com/office/drawing/2014/chart" uri="{C3380CC4-5D6E-409C-BE32-E72D297353CC}">
                    <c16:uniqueId val="{00000009-636B-4875-A172-BA5C609E16DD}"/>
                  </c:ext>
                </c:extLst>
              </c15:ser>
            </c15:filteredLineSeries>
          </c:ext>
        </c:extLst>
      </c:lineChart>
      <c:lineChart>
        <c:grouping val="standard"/>
        <c:varyColors val="0"/>
        <c:ser>
          <c:idx val="0"/>
          <c:order val="0"/>
          <c:tx>
            <c:strRef>
              <c:f>EAST_Africa!$C$26</c:f>
              <c:strCache>
                <c:ptCount val="1"/>
                <c:pt idx="0">
                  <c:v>Djibouti (Djibouti Franc)</c:v>
                </c:pt>
              </c:strCache>
            </c:strRef>
          </c:tx>
          <c:spPr>
            <a:ln w="28575" cap="rnd">
              <a:solidFill>
                <a:schemeClr val="accent1"/>
              </a:solidFill>
              <a:round/>
            </a:ln>
            <a:effectLst/>
          </c:spPr>
          <c:marker>
            <c:symbol val="none"/>
          </c:marker>
          <c:cat>
            <c:numRef>
              <c:f>EAST_Africa!$AH$25:$BB$25</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f>EAST_Africa!$AH$26:$BB$26</c:f>
              <c:numCache>
                <c:formatCode>0.00</c:formatCode>
                <c:ptCount val="21"/>
                <c:pt idx="0">
                  <c:v>177.721</c:v>
                </c:pt>
                <c:pt idx="1">
                  <c:v>177.721</c:v>
                </c:pt>
                <c:pt idx="2">
                  <c:v>177.721</c:v>
                </c:pt>
                <c:pt idx="3">
                  <c:v>177.721</c:v>
                </c:pt>
                <c:pt idx="4">
                  <c:v>177.721</c:v>
                </c:pt>
                <c:pt idx="5">
                  <c:v>177.721</c:v>
                </c:pt>
                <c:pt idx="6">
                  <c:v>177.721</c:v>
                </c:pt>
                <c:pt idx="7">
                  <c:v>177.721</c:v>
                </c:pt>
                <c:pt idx="8">
                  <c:v>177.721</c:v>
                </c:pt>
                <c:pt idx="9">
                  <c:v>177.721</c:v>
                </c:pt>
                <c:pt idx="10">
                  <c:v>177.721</c:v>
                </c:pt>
                <c:pt idx="11">
                  <c:v>177.721</c:v>
                </c:pt>
                <c:pt idx="12">
                  <c:v>177.721</c:v>
                </c:pt>
                <c:pt idx="13">
                  <c:v>177.721</c:v>
                </c:pt>
                <c:pt idx="14">
                  <c:v>177.72083333333299</c:v>
                </c:pt>
                <c:pt idx="15">
                  <c:v>177.72</c:v>
                </c:pt>
                <c:pt idx="16">
                  <c:v>177.72</c:v>
                </c:pt>
                <c:pt idx="17">
                  <c:v>177.72</c:v>
                </c:pt>
                <c:pt idx="18">
                  <c:v>177.72</c:v>
                </c:pt>
                <c:pt idx="19">
                  <c:v>177.72</c:v>
                </c:pt>
                <c:pt idx="20">
                  <c:v>177.72</c:v>
                </c:pt>
              </c:numCache>
            </c:numRef>
          </c:val>
          <c:smooth val="0"/>
          <c:extLst>
            <c:ext xmlns:c16="http://schemas.microsoft.com/office/drawing/2014/chart" uri="{C3380CC4-5D6E-409C-BE32-E72D297353CC}">
              <c16:uniqueId val="{00000007-636B-4875-A172-BA5C609E16DD}"/>
            </c:ext>
          </c:extLst>
        </c:ser>
        <c:ser>
          <c:idx val="8"/>
          <c:order val="8"/>
          <c:tx>
            <c:strRef>
              <c:f>EAST_Africa!$C$34</c:f>
              <c:strCache>
                <c:ptCount val="1"/>
                <c:pt idx="0">
                  <c:v>South Sudan (South Sudanese Pound)</c:v>
                </c:pt>
              </c:strCache>
            </c:strRef>
          </c:tx>
          <c:spPr>
            <a:ln w="28575" cap="rnd">
              <a:solidFill>
                <a:schemeClr val="accent3">
                  <a:lumMod val="60000"/>
                </a:schemeClr>
              </a:solidFill>
              <a:round/>
            </a:ln>
            <a:effectLst/>
          </c:spPr>
          <c:marker>
            <c:symbol val="none"/>
          </c:marker>
          <c:cat>
            <c:numRef>
              <c:f>EAST_Africa!$AH$25:$BB$25</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f>EAST_Africa!$AH$34:$BB$34</c:f>
              <c:numCache>
                <c:formatCode>0.00</c:formatCode>
                <c:ptCount val="21"/>
                <c:pt idx="0">
                  <c:v>2.5712250000000001</c:v>
                </c:pt>
                <c:pt idx="1">
                  <c:v>2.5870210416666701</c:v>
                </c:pt>
                <c:pt idx="2">
                  <c:v>2.6330583333333299</c:v>
                </c:pt>
                <c:pt idx="3">
                  <c:v>2.60983433333333</c:v>
                </c:pt>
                <c:pt idx="4">
                  <c:v>2.5790500000000001</c:v>
                </c:pt>
                <c:pt idx="5">
                  <c:v>2.4360583333333299</c:v>
                </c:pt>
                <c:pt idx="6">
                  <c:v>2.17153333333333</c:v>
                </c:pt>
                <c:pt idx="7">
                  <c:v>2.0160999999999998</c:v>
                </c:pt>
                <c:pt idx="8">
                  <c:v>2.0901628287698415</c:v>
                </c:pt>
                <c:pt idx="9">
                  <c:v>2.3015333333333299</c:v>
                </c:pt>
                <c:pt idx="10">
                  <c:v>2.30600092016667</c:v>
                </c:pt>
                <c:pt idx="11">
                  <c:v>2.98895</c:v>
                </c:pt>
                <c:pt idx="12">
                  <c:v>2.95</c:v>
                </c:pt>
                <c:pt idx="13">
                  <c:v>2.95</c:v>
                </c:pt>
                <c:pt idx="14">
                  <c:v>2.95</c:v>
                </c:pt>
                <c:pt idx="15">
                  <c:v>4.0892583333333299</c:v>
                </c:pt>
                <c:pt idx="16">
                  <c:v>46.7291666666667</c:v>
                </c:pt>
                <c:pt idx="17">
                  <c:v>113.64749999999999</c:v>
                </c:pt>
                <c:pt idx="18">
                  <c:v>141.38583333333301</c:v>
                </c:pt>
                <c:pt idx="19">
                  <c:v>157.99916666666701</c:v>
                </c:pt>
                <c:pt idx="20">
                  <c:v>165.90731666666699</c:v>
                </c:pt>
              </c:numCache>
            </c:numRef>
          </c:val>
          <c:smooth val="0"/>
          <c:extLst>
            <c:ext xmlns:c16="http://schemas.microsoft.com/office/drawing/2014/chart" uri="{C3380CC4-5D6E-409C-BE32-E72D297353CC}">
              <c16:uniqueId val="{00000008-636B-4875-A172-BA5C609E16DD}"/>
            </c:ext>
          </c:extLst>
        </c:ser>
        <c:dLbls>
          <c:showLegendKey val="0"/>
          <c:showVal val="0"/>
          <c:showCatName val="0"/>
          <c:showSerName val="0"/>
          <c:showPercent val="0"/>
          <c:showBubbleSize val="0"/>
        </c:dLbls>
        <c:marker val="1"/>
        <c:smooth val="0"/>
        <c:axId val="404999280"/>
        <c:axId val="404997968"/>
      </c:lineChart>
      <c:catAx>
        <c:axId val="436673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36676656"/>
        <c:crosses val="autoZero"/>
        <c:auto val="1"/>
        <c:lblAlgn val="ctr"/>
        <c:lblOffset val="100"/>
        <c:tickLblSkip val="4"/>
        <c:noMultiLvlLbl val="0"/>
      </c:catAx>
      <c:valAx>
        <c:axId val="436676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(Solid line)</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36673376"/>
        <c:crosses val="autoZero"/>
        <c:crossBetween val="between"/>
      </c:valAx>
      <c:valAx>
        <c:axId val="404997968"/>
        <c:scaling>
          <c:orientation val="minMax"/>
        </c:scaling>
        <c:delete val="0"/>
        <c:axPos val="r"/>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(Dashed line)</a:t>
                </a:r>
                <a:endParaRPr lang="ar-EG"/>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04999280"/>
        <c:crosses val="max"/>
        <c:crossBetween val="between"/>
      </c:valAx>
      <c:catAx>
        <c:axId val="404999280"/>
        <c:scaling>
          <c:orientation val="minMax"/>
        </c:scaling>
        <c:delete val="1"/>
        <c:axPos val="b"/>
        <c:numFmt formatCode="General" sourceLinked="1"/>
        <c:majorTickMark val="none"/>
        <c:minorTickMark val="none"/>
        <c:tickLblPos val="nextTo"/>
        <c:crossAx val="404997968"/>
        <c:crosses val="autoZero"/>
        <c:auto val="1"/>
        <c:lblAlgn val="ctr"/>
        <c:lblOffset val="100"/>
        <c:noMultiLvlLbl val="0"/>
      </c:catAx>
      <c:spPr>
        <a:noFill/>
        <a:ln>
          <a:noFill/>
        </a:ln>
        <a:effectLst/>
      </c:spPr>
    </c:plotArea>
    <c:legend>
      <c:legendPos val="b"/>
      <c:layout>
        <c:manualLayout>
          <c:xMode val="edge"/>
          <c:yMode val="edge"/>
          <c:x val="3.0258622975158408E-2"/>
          <c:y val="0.78033979476523763"/>
          <c:w val="0.93527399984092896"/>
          <c:h val="0.20229909412365121"/>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latin typeface="Calibri" panose="020F0502020204030204" pitchFamily="34" charset="0"/>
          <a:cs typeface="Calibri" panose="020F0502020204030204" pitchFamily="34" charset="0"/>
        </a:defRPr>
      </a:pPr>
      <a:endParaRPr lang="ar-EG"/>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45642371626624"/>
          <c:y val="4.0204678362573097E-2"/>
          <c:w val="0.76721734302442979"/>
          <c:h val="0.68240951788921111"/>
        </c:manualLayout>
      </c:layout>
      <c:lineChart>
        <c:grouping val="standard"/>
        <c:varyColors val="0"/>
        <c:ser>
          <c:idx val="0"/>
          <c:order val="0"/>
          <c:tx>
            <c:strRef>
              <c:f>EAST_Africa!$C$62</c:f>
              <c:strCache>
                <c:ptCount val="1"/>
                <c:pt idx="0">
                  <c:v>Burundi (Burundi Franc)</c:v>
                </c:pt>
              </c:strCache>
            </c:strRef>
          </c:tx>
          <c:spPr>
            <a:ln w="28575" cap="rnd">
              <a:solidFill>
                <a:schemeClr val="accent1"/>
              </a:solidFill>
              <a:round/>
            </a:ln>
            <a:effectLst/>
          </c:spPr>
          <c:marker>
            <c:symbol val="none"/>
          </c:marker>
          <c:cat>
            <c:numRef>
              <c:f>EAST_Africa!$AH$61:$BB$61</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f>EAST_Africa!$AH$62:$BB$62</c:f>
              <c:numCache>
                <c:formatCode>0.00</c:formatCode>
                <c:ptCount val="21"/>
                <c:pt idx="0">
                  <c:v>720.67333333333329</c:v>
                </c:pt>
                <c:pt idx="1">
                  <c:v>830.35333333333335</c:v>
                </c:pt>
                <c:pt idx="2">
                  <c:v>930.74916666666672</c:v>
                </c:pt>
                <c:pt idx="3">
                  <c:v>1082.6199999999999</c:v>
                </c:pt>
                <c:pt idx="4">
                  <c:v>1100.9000000000001</c:v>
                </c:pt>
                <c:pt idx="5">
                  <c:v>1081.5771666666667</c:v>
                </c:pt>
                <c:pt idx="6">
                  <c:v>1028.6835529999998</c:v>
                </c:pt>
                <c:pt idx="7">
                  <c:v>1081.8696825</c:v>
                </c:pt>
                <c:pt idx="8">
                  <c:v>1185.6908333333299</c:v>
                </c:pt>
                <c:pt idx="9">
                  <c:v>1230.17916666667</c:v>
                </c:pt>
                <c:pt idx="10">
                  <c:v>1230.74833333333</c:v>
                </c:pt>
                <c:pt idx="11">
                  <c:v>1261.0733333333301</c:v>
                </c:pt>
                <c:pt idx="12">
                  <c:v>1442.505625</c:v>
                </c:pt>
                <c:pt idx="13">
                  <c:v>1555.09083333333</c:v>
                </c:pt>
                <c:pt idx="14">
                  <c:v>1546.6866666666699</c:v>
                </c:pt>
                <c:pt idx="15">
                  <c:v>1571.8983333333299</c:v>
                </c:pt>
                <c:pt idx="16">
                  <c:v>1654.62666666667</c:v>
                </c:pt>
                <c:pt idx="17">
                  <c:v>1729.0550000000001</c:v>
                </c:pt>
                <c:pt idx="18">
                  <c:v>1782.8768749999999</c:v>
                </c:pt>
                <c:pt idx="19">
                  <c:v>1845.62289069697</c:v>
                </c:pt>
                <c:pt idx="20">
                  <c:v>1915.0461758333299</c:v>
                </c:pt>
              </c:numCache>
            </c:numRef>
          </c:val>
          <c:smooth val="0"/>
          <c:extLst>
            <c:ext xmlns:c16="http://schemas.microsoft.com/office/drawing/2014/chart" uri="{C3380CC4-5D6E-409C-BE32-E72D297353CC}">
              <c16:uniqueId val="{00000000-A297-41D4-93AB-418DAB9F7DDE}"/>
            </c:ext>
          </c:extLst>
        </c:ser>
        <c:ser>
          <c:idx val="1"/>
          <c:order val="1"/>
          <c:tx>
            <c:strRef>
              <c:f>EAST_Africa!$C$63</c:f>
              <c:strCache>
                <c:ptCount val="1"/>
                <c:pt idx="0">
                  <c:v>Comoros (Comoro Franc)</c:v>
                </c:pt>
              </c:strCache>
            </c:strRef>
          </c:tx>
          <c:spPr>
            <a:ln w="28575" cap="rnd">
              <a:solidFill>
                <a:schemeClr val="accent2"/>
              </a:solidFill>
              <a:round/>
            </a:ln>
            <a:effectLst/>
          </c:spPr>
          <c:marker>
            <c:symbol val="none"/>
          </c:marker>
          <c:cat>
            <c:numRef>
              <c:f>EAST_Africa!$AH$61:$BB$61</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f>EAST_Africa!$AH$63:$BB$63</c:f>
              <c:numCache>
                <c:formatCode>0.00</c:formatCode>
                <c:ptCount val="21"/>
                <c:pt idx="0">
                  <c:v>533.98247717333334</c:v>
                </c:pt>
                <c:pt idx="1">
                  <c:v>549.77915968000002</c:v>
                </c:pt>
                <c:pt idx="2">
                  <c:v>522.74141834666671</c:v>
                </c:pt>
                <c:pt idx="3">
                  <c:v>435.90045690666665</c:v>
                </c:pt>
                <c:pt idx="4">
                  <c:v>396.21380832</c:v>
                </c:pt>
                <c:pt idx="5">
                  <c:v>395.60130815999997</c:v>
                </c:pt>
                <c:pt idx="6">
                  <c:v>392.16778149333328</c:v>
                </c:pt>
                <c:pt idx="7">
                  <c:v>359.45026960000001</c:v>
                </c:pt>
                <c:pt idx="8">
                  <c:v>335.85411233925788</c:v>
                </c:pt>
                <c:pt idx="9">
                  <c:v>354.139898027009</c:v>
                </c:pt>
                <c:pt idx="10">
                  <c:v>371.45795494053499</c:v>
                </c:pt>
                <c:pt idx="11">
                  <c:v>353.89976540758801</c:v>
                </c:pt>
                <c:pt idx="12">
                  <c:v>382.89554649987798</c:v>
                </c:pt>
                <c:pt idx="13">
                  <c:v>370.53021637503798</c:v>
                </c:pt>
                <c:pt idx="14">
                  <c:v>370.81140308138703</c:v>
                </c:pt>
                <c:pt idx="15">
                  <c:v>443.58735604073598</c:v>
                </c:pt>
                <c:pt idx="16">
                  <c:v>444.75635382748197</c:v>
                </c:pt>
                <c:pt idx="17">
                  <c:v>435.49256219089301</c:v>
                </c:pt>
                <c:pt idx="18">
                  <c:v>416.584843798669</c:v>
                </c:pt>
                <c:pt idx="19">
                  <c:v>439.46311031786701</c:v>
                </c:pt>
                <c:pt idx="20">
                  <c:v>430.72091223678501</c:v>
                </c:pt>
              </c:numCache>
            </c:numRef>
          </c:val>
          <c:smooth val="0"/>
          <c:extLst>
            <c:ext xmlns:c16="http://schemas.microsoft.com/office/drawing/2014/chart" uri="{C3380CC4-5D6E-409C-BE32-E72D297353CC}">
              <c16:uniqueId val="{00000001-A297-41D4-93AB-418DAB9F7DDE}"/>
            </c:ext>
          </c:extLst>
        </c:ser>
        <c:ser>
          <c:idx val="2"/>
          <c:order val="2"/>
          <c:tx>
            <c:strRef>
              <c:f>EAST_Africa!$C$64</c:f>
              <c:strCache>
                <c:ptCount val="1"/>
                <c:pt idx="0">
                  <c:v>Malawi (Malawi Kwacha)</c:v>
                </c:pt>
              </c:strCache>
            </c:strRef>
          </c:tx>
          <c:spPr>
            <a:ln w="28575" cap="rnd">
              <a:solidFill>
                <a:schemeClr val="accent3"/>
              </a:solidFill>
              <a:round/>
            </a:ln>
            <a:effectLst/>
          </c:spPr>
          <c:marker>
            <c:symbol val="none"/>
          </c:marker>
          <c:cat>
            <c:numRef>
              <c:f>EAST_Africa!$AH$61:$BB$61</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f>EAST_Africa!$AH$64:$BB$64</c:f>
              <c:numCache>
                <c:formatCode>0.00</c:formatCode>
                <c:ptCount val="21"/>
                <c:pt idx="0">
                  <c:v>59.543808333333331</c:v>
                </c:pt>
                <c:pt idx="1">
                  <c:v>72.197333333333319</c:v>
                </c:pt>
                <c:pt idx="2">
                  <c:v>76.686608333333339</c:v>
                </c:pt>
                <c:pt idx="3">
                  <c:v>97.432474999999997</c:v>
                </c:pt>
                <c:pt idx="4">
                  <c:v>108.89750833333333</c:v>
                </c:pt>
                <c:pt idx="5">
                  <c:v>118.41974166666667</c:v>
                </c:pt>
                <c:pt idx="6">
                  <c:v>136.01354166666667</c:v>
                </c:pt>
                <c:pt idx="7">
                  <c:v>139.95728662071841</c:v>
                </c:pt>
                <c:pt idx="8">
                  <c:v>140.52269213564199</c:v>
                </c:pt>
                <c:pt idx="9">
                  <c:v>141.16694375</c:v>
                </c:pt>
                <c:pt idx="10">
                  <c:v>150.486655869408</c:v>
                </c:pt>
                <c:pt idx="11">
                  <c:v>156.51545111111099</c:v>
                </c:pt>
                <c:pt idx="12">
                  <c:v>249.105950100379</c:v>
                </c:pt>
                <c:pt idx="13">
                  <c:v>364.40728728829703</c:v>
                </c:pt>
                <c:pt idx="14">
                  <c:v>424.895808098656</c:v>
                </c:pt>
                <c:pt idx="15">
                  <c:v>499.60583333333301</c:v>
                </c:pt>
                <c:pt idx="16">
                  <c:v>718.005</c:v>
                </c:pt>
                <c:pt idx="17">
                  <c:v>730.27250000000004</c:v>
                </c:pt>
                <c:pt idx="18">
                  <c:v>732.33333333333303</c:v>
                </c:pt>
                <c:pt idx="19">
                  <c:v>737.91666666666663</c:v>
                </c:pt>
                <c:pt idx="20">
                  <c:v>746.23076923076928</c:v>
                </c:pt>
              </c:numCache>
            </c:numRef>
          </c:val>
          <c:smooth val="0"/>
          <c:extLst>
            <c:ext xmlns:c16="http://schemas.microsoft.com/office/drawing/2014/chart" uri="{C3380CC4-5D6E-409C-BE32-E72D297353CC}">
              <c16:uniqueId val="{00000002-A297-41D4-93AB-418DAB9F7DDE}"/>
            </c:ext>
          </c:extLst>
        </c:ser>
        <c:ser>
          <c:idx val="3"/>
          <c:order val="3"/>
          <c:tx>
            <c:strRef>
              <c:f>EAST_Africa!$C$65</c:f>
              <c:strCache>
                <c:ptCount val="1"/>
                <c:pt idx="0">
                  <c:v>Madagascar (Malagasy Ariary)</c:v>
                </c:pt>
              </c:strCache>
            </c:strRef>
          </c:tx>
          <c:spPr>
            <a:ln w="28575" cap="rnd">
              <a:solidFill>
                <a:schemeClr val="accent4"/>
              </a:solidFill>
              <a:round/>
            </a:ln>
            <a:effectLst/>
          </c:spPr>
          <c:marker>
            <c:symbol val="none"/>
          </c:marker>
          <c:cat>
            <c:numRef>
              <c:f>EAST_Africa!$AH$61:$BB$61</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f>EAST_Africa!$AH$65:$BB$65</c:f>
              <c:numCache>
                <c:formatCode>0.00</c:formatCode>
                <c:ptCount val="21"/>
                <c:pt idx="0">
                  <c:v>1353.4961666666668</c:v>
                </c:pt>
                <c:pt idx="1">
                  <c:v>1317.6988333333334</c:v>
                </c:pt>
                <c:pt idx="2">
                  <c:v>1366.3911666666668</c:v>
                </c:pt>
                <c:pt idx="3">
                  <c:v>1238.3276666666668</c:v>
                </c:pt>
                <c:pt idx="4">
                  <c:v>1868.8578333333335</c:v>
                </c:pt>
                <c:pt idx="5">
                  <c:v>2003.0258333333331</c:v>
                </c:pt>
                <c:pt idx="6">
                  <c:v>2142.3016666666667</c:v>
                </c:pt>
                <c:pt idx="7">
                  <c:v>1873.8766666666666</c:v>
                </c:pt>
                <c:pt idx="8">
                  <c:v>1708.3708333333334</c:v>
                </c:pt>
                <c:pt idx="9">
                  <c:v>1956.20583333333</c:v>
                </c:pt>
                <c:pt idx="10">
                  <c:v>2089.9499999999998</c:v>
                </c:pt>
                <c:pt idx="11">
                  <c:v>2025.1175000000001</c:v>
                </c:pt>
                <c:pt idx="12">
                  <c:v>2194.9666666666699</c:v>
                </c:pt>
                <c:pt idx="13">
                  <c:v>2206.9141666666701</c:v>
                </c:pt>
                <c:pt idx="14">
                  <c:v>2414.8116666666701</c:v>
                </c:pt>
                <c:pt idx="15">
                  <c:v>2933.50833333333</c:v>
                </c:pt>
                <c:pt idx="16">
                  <c:v>3176.5391666666701</c:v>
                </c:pt>
                <c:pt idx="17">
                  <c:v>3116.11</c:v>
                </c:pt>
                <c:pt idx="18">
                  <c:v>3334.75225490196</c:v>
                </c:pt>
                <c:pt idx="19">
                  <c:v>3618.3218581607198</c:v>
                </c:pt>
                <c:pt idx="20">
                  <c:v>3787.7540581757398</c:v>
                </c:pt>
              </c:numCache>
            </c:numRef>
          </c:val>
          <c:smooth val="0"/>
          <c:extLst>
            <c:ext xmlns:c16="http://schemas.microsoft.com/office/drawing/2014/chart" uri="{C3380CC4-5D6E-409C-BE32-E72D297353CC}">
              <c16:uniqueId val="{00000003-A297-41D4-93AB-418DAB9F7DDE}"/>
            </c:ext>
          </c:extLst>
        </c:ser>
        <c:ser>
          <c:idx val="4"/>
          <c:order val="4"/>
          <c:tx>
            <c:strRef>
              <c:f>EAST_Africa!$C$66</c:f>
              <c:strCache>
                <c:ptCount val="1"/>
                <c:pt idx="0">
                  <c:v>Rwanda (Rwanda Franc)</c:v>
                </c:pt>
              </c:strCache>
            </c:strRef>
          </c:tx>
          <c:spPr>
            <a:ln w="28575" cap="rnd">
              <a:solidFill>
                <a:schemeClr val="accent5"/>
              </a:solidFill>
              <a:round/>
            </a:ln>
            <a:effectLst/>
          </c:spPr>
          <c:marker>
            <c:symbol val="none"/>
          </c:marker>
          <c:cat>
            <c:numRef>
              <c:f>EAST_Africa!$AH$61:$BB$61</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f>EAST_Africa!$AH$66:$BB$66</c:f>
              <c:numCache>
                <c:formatCode>0.00</c:formatCode>
                <c:ptCount val="21"/>
                <c:pt idx="0">
                  <c:v>389.69621666666666</c:v>
                </c:pt>
                <c:pt idx="1">
                  <c:v>442.99189166666662</c:v>
                </c:pt>
                <c:pt idx="2">
                  <c:v>475.36524166666669</c:v>
                </c:pt>
                <c:pt idx="3">
                  <c:v>537.65498475000004</c:v>
                </c:pt>
                <c:pt idx="4">
                  <c:v>577.44897458333344</c:v>
                </c:pt>
                <c:pt idx="5">
                  <c:v>557.82264077499997</c:v>
                </c:pt>
                <c:pt idx="6">
                  <c:v>551.71033333333332</c:v>
                </c:pt>
                <c:pt idx="7">
                  <c:v>546.95500000000004</c:v>
                </c:pt>
                <c:pt idx="8">
                  <c:v>546.84865308253995</c:v>
                </c:pt>
                <c:pt idx="9">
                  <c:v>568.28132683333297</c:v>
                </c:pt>
                <c:pt idx="10">
                  <c:v>583.13090659057195</c:v>
                </c:pt>
                <c:pt idx="11">
                  <c:v>600.30651968109703</c:v>
                </c:pt>
                <c:pt idx="12">
                  <c:v>614.29514240306696</c:v>
                </c:pt>
                <c:pt idx="13">
                  <c:v>646.63597455067304</c:v>
                </c:pt>
                <c:pt idx="14">
                  <c:v>681.86171894726601</c:v>
                </c:pt>
                <c:pt idx="15">
                  <c:v>720.97510889672799</c:v>
                </c:pt>
                <c:pt idx="16">
                  <c:v>787.25152170233298</c:v>
                </c:pt>
                <c:pt idx="17">
                  <c:v>831.53078689195502</c:v>
                </c:pt>
                <c:pt idx="18">
                  <c:v>861.09341215920597</c:v>
                </c:pt>
                <c:pt idx="19">
                  <c:v>899.35050899999999</c:v>
                </c:pt>
                <c:pt idx="20">
                  <c:v>943.27804816666696</c:v>
                </c:pt>
              </c:numCache>
            </c:numRef>
          </c:val>
          <c:smooth val="0"/>
          <c:extLst>
            <c:ext xmlns:c16="http://schemas.microsoft.com/office/drawing/2014/chart" uri="{C3380CC4-5D6E-409C-BE32-E72D297353CC}">
              <c16:uniqueId val="{00000004-A297-41D4-93AB-418DAB9F7DDE}"/>
            </c:ext>
          </c:extLst>
        </c:ser>
        <c:ser>
          <c:idx val="6"/>
          <c:order val="6"/>
          <c:tx>
            <c:strRef>
              <c:f>EAST_Africa!$C$68</c:f>
              <c:strCache>
                <c:ptCount val="1"/>
                <c:pt idx="0">
                  <c:v>Uganda (Uganda Shilling)</c:v>
                </c:pt>
              </c:strCache>
            </c:strRef>
          </c:tx>
          <c:spPr>
            <a:ln w="28575" cap="rnd">
              <a:solidFill>
                <a:schemeClr val="accent1">
                  <a:lumMod val="60000"/>
                </a:schemeClr>
              </a:solidFill>
              <a:round/>
            </a:ln>
            <a:effectLst/>
          </c:spPr>
          <c:marker>
            <c:symbol val="none"/>
          </c:marker>
          <c:cat>
            <c:numRef>
              <c:f>EAST_Africa!$AH$61:$BB$61</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f>EAST_Africa!$AH$68:$BB$68</c:f>
              <c:numCache>
                <c:formatCode>0.00</c:formatCode>
                <c:ptCount val="21"/>
                <c:pt idx="0">
                  <c:v>1644.4753333333331</c:v>
                </c:pt>
                <c:pt idx="1">
                  <c:v>1755.6587500000001</c:v>
                </c:pt>
                <c:pt idx="2">
                  <c:v>1797.5504999999998</c:v>
                </c:pt>
                <c:pt idx="3">
                  <c:v>1963.7200833333334</c:v>
                </c:pt>
                <c:pt idx="4">
                  <c:v>1810.3047136515149</c:v>
                </c:pt>
                <c:pt idx="5">
                  <c:v>1780.665776893939</c:v>
                </c:pt>
                <c:pt idx="6">
                  <c:v>1831.4534049458575</c:v>
                </c:pt>
                <c:pt idx="7">
                  <c:v>1723.4917723429951</c:v>
                </c:pt>
                <c:pt idx="8">
                  <c:v>1720.4438833177701</c:v>
                </c:pt>
                <c:pt idx="9">
                  <c:v>2030.4880743341801</c:v>
                </c:pt>
                <c:pt idx="10">
                  <c:v>2177.5575068335802</c:v>
                </c:pt>
                <c:pt idx="11">
                  <c:v>2522.74632070807</c:v>
                </c:pt>
                <c:pt idx="12">
                  <c:v>2504.5630775832801</c:v>
                </c:pt>
                <c:pt idx="13">
                  <c:v>2586.8895685656098</c:v>
                </c:pt>
                <c:pt idx="14">
                  <c:v>2599.7885214186199</c:v>
                </c:pt>
                <c:pt idx="15">
                  <c:v>3240.64542033826</c:v>
                </c:pt>
                <c:pt idx="16">
                  <c:v>3420.0980072473599</c:v>
                </c:pt>
                <c:pt idx="17">
                  <c:v>3611.2244580446099</c:v>
                </c:pt>
                <c:pt idx="18">
                  <c:v>3727.0717221188502</c:v>
                </c:pt>
                <c:pt idx="19">
                  <c:v>3704.0490716968102</c:v>
                </c:pt>
                <c:pt idx="20">
                  <c:v>3718.2489227092401</c:v>
                </c:pt>
              </c:numCache>
            </c:numRef>
          </c:val>
          <c:smooth val="0"/>
          <c:extLst>
            <c:ext xmlns:c16="http://schemas.microsoft.com/office/drawing/2014/chart" uri="{C3380CC4-5D6E-409C-BE32-E72D297353CC}">
              <c16:uniqueId val="{00000005-A297-41D4-93AB-418DAB9F7DDE}"/>
            </c:ext>
          </c:extLst>
        </c:ser>
        <c:ser>
          <c:idx val="7"/>
          <c:order val="7"/>
          <c:tx>
            <c:strRef>
              <c:f>EAST_Africa!$C$69</c:f>
              <c:strCache>
                <c:ptCount val="1"/>
                <c:pt idx="0">
                  <c:v>United Republic of Tanzania (Tanzanian Shilling)</c:v>
                </c:pt>
              </c:strCache>
            </c:strRef>
          </c:tx>
          <c:spPr>
            <a:ln w="28575" cap="rnd">
              <a:solidFill>
                <a:schemeClr val="accent2">
                  <a:lumMod val="60000"/>
                </a:schemeClr>
              </a:solidFill>
              <a:round/>
            </a:ln>
            <a:effectLst/>
          </c:spPr>
          <c:marker>
            <c:symbol val="none"/>
          </c:marker>
          <c:cat>
            <c:numRef>
              <c:f>EAST_Africa!$AH$61:$BB$61</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f>EAST_Africa!$AH$69:$BB$69</c:f>
              <c:numCache>
                <c:formatCode>0.00</c:formatCode>
                <c:ptCount val="21"/>
                <c:pt idx="0">
                  <c:v>800.40851666666663</c:v>
                </c:pt>
                <c:pt idx="1">
                  <c:v>876.41166666666663</c:v>
                </c:pt>
                <c:pt idx="2">
                  <c:v>966.58278425925926</c:v>
                </c:pt>
                <c:pt idx="3">
                  <c:v>1038.4190065960356</c:v>
                </c:pt>
                <c:pt idx="4">
                  <c:v>1089.3347714898248</c:v>
                </c:pt>
                <c:pt idx="5">
                  <c:v>1128.9341791619199</c:v>
                </c:pt>
                <c:pt idx="6">
                  <c:v>1251.8999729251509</c:v>
                </c:pt>
                <c:pt idx="7">
                  <c:v>1245.0354640478283</c:v>
                </c:pt>
                <c:pt idx="8">
                  <c:v>1196.310709210461</c:v>
                </c:pt>
                <c:pt idx="9">
                  <c:v>1320.3120607404101</c:v>
                </c:pt>
                <c:pt idx="10">
                  <c:v>1409.2722105612399</c:v>
                </c:pt>
                <c:pt idx="11">
                  <c:v>1572.1162253145999</c:v>
                </c:pt>
                <c:pt idx="12">
                  <c:v>1583.00278737484</c:v>
                </c:pt>
                <c:pt idx="13">
                  <c:v>1600.44431740292</c:v>
                </c:pt>
                <c:pt idx="14">
                  <c:v>1654.00451119232</c:v>
                </c:pt>
                <c:pt idx="15">
                  <c:v>1991.39096448287</c:v>
                </c:pt>
                <c:pt idx="16">
                  <c:v>2177.0859538157802</c:v>
                </c:pt>
                <c:pt idx="17">
                  <c:v>2228.8576289934799</c:v>
                </c:pt>
                <c:pt idx="18">
                  <c:v>2263.7806339768299</c:v>
                </c:pt>
                <c:pt idx="19">
                  <c:v>2288.20793255331</c:v>
                </c:pt>
                <c:pt idx="20">
                  <c:v>2294.1461505050902</c:v>
                </c:pt>
              </c:numCache>
            </c:numRef>
          </c:val>
          <c:smooth val="0"/>
          <c:extLst>
            <c:ext xmlns:c16="http://schemas.microsoft.com/office/drawing/2014/chart" uri="{C3380CC4-5D6E-409C-BE32-E72D297353CC}">
              <c16:uniqueId val="{00000006-A297-41D4-93AB-418DAB9F7DDE}"/>
            </c:ext>
          </c:extLst>
        </c:ser>
        <c:dLbls>
          <c:showLegendKey val="0"/>
          <c:showVal val="0"/>
          <c:showCatName val="0"/>
          <c:showSerName val="0"/>
          <c:showPercent val="0"/>
          <c:showBubbleSize val="0"/>
        </c:dLbls>
        <c:marker val="1"/>
        <c:smooth val="0"/>
        <c:axId val="436673376"/>
        <c:axId val="436676656"/>
      </c:lineChart>
      <c:lineChart>
        <c:grouping val="standard"/>
        <c:varyColors val="0"/>
        <c:ser>
          <c:idx val="5"/>
          <c:order val="5"/>
          <c:tx>
            <c:strRef>
              <c:f>EAST_Africa!$C$67</c:f>
              <c:strCache>
                <c:ptCount val="1"/>
                <c:pt idx="0">
                  <c:v>Somalia (Somali Shilling)</c:v>
                </c:pt>
              </c:strCache>
            </c:strRef>
          </c:tx>
          <c:spPr>
            <a:ln w="28575" cap="rnd">
              <a:solidFill>
                <a:schemeClr val="accent6"/>
              </a:solidFill>
              <a:round/>
            </a:ln>
            <a:effectLst/>
          </c:spPr>
          <c:marker>
            <c:symbol val="none"/>
          </c:marker>
          <c:cat>
            <c:numRef>
              <c:f>EAST_Africa!$AH$61:$BB$61</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formatCode="0">
                  <c:v>2019</c:v>
                </c:pt>
                <c:pt idx="20" formatCode="0">
                  <c:v>2020</c:v>
                </c:pt>
              </c:numCache>
            </c:numRef>
          </c:cat>
          <c:val>
            <c:numRef>
              <c:f>EAST_Africa!$AH$67:$BB$67</c:f>
              <c:numCache>
                <c:formatCode>0.00</c:formatCode>
                <c:ptCount val="21"/>
                <c:pt idx="0">
                  <c:v>9571.5</c:v>
                </c:pt>
                <c:pt idx="1">
                  <c:v>16810.916666666668</c:v>
                </c:pt>
                <c:pt idx="2">
                  <c:v>20025.333333333332</c:v>
                </c:pt>
                <c:pt idx="3">
                  <c:v>17706.083333333332</c:v>
                </c:pt>
                <c:pt idx="4">
                  <c:v>14886.166666666666</c:v>
                </c:pt>
                <c:pt idx="5">
                  <c:v>15251.25</c:v>
                </c:pt>
                <c:pt idx="6">
                  <c:v>14091.583333333334</c:v>
                </c:pt>
                <c:pt idx="7">
                  <c:v>14406</c:v>
                </c:pt>
                <c:pt idx="8">
                  <c:v>14406</c:v>
                </c:pt>
                <c:pt idx="9">
                  <c:v>31558.9054783951</c:v>
                </c:pt>
                <c:pt idx="10">
                  <c:v>31269.662571225101</c:v>
                </c:pt>
                <c:pt idx="11">
                  <c:v>29966.835440408398</c:v>
                </c:pt>
                <c:pt idx="12">
                  <c:v>22516.000296771101</c:v>
                </c:pt>
                <c:pt idx="13">
                  <c:v>19283.799950452099</c:v>
                </c:pt>
                <c:pt idx="14">
                  <c:v>20230.929131054101</c:v>
                </c:pt>
                <c:pt idx="15">
                  <c:v>22254.2356837607</c:v>
                </c:pt>
                <c:pt idx="16">
                  <c:v>23061.784313865101</c:v>
                </c:pt>
                <c:pt idx="17">
                  <c:v>23097.9873219373</c:v>
                </c:pt>
                <c:pt idx="18">
                  <c:v>24300</c:v>
                </c:pt>
                <c:pt idx="19">
                  <c:v>24300</c:v>
                </c:pt>
                <c:pt idx="20">
                  <c:v>24300</c:v>
                </c:pt>
              </c:numCache>
            </c:numRef>
          </c:val>
          <c:smooth val="0"/>
          <c:extLst>
            <c:ext xmlns:c16="http://schemas.microsoft.com/office/drawing/2014/chart" uri="{C3380CC4-5D6E-409C-BE32-E72D297353CC}">
              <c16:uniqueId val="{00000007-A297-41D4-93AB-418DAB9F7DDE}"/>
            </c:ext>
          </c:extLst>
        </c:ser>
        <c:dLbls>
          <c:showLegendKey val="0"/>
          <c:showVal val="0"/>
          <c:showCatName val="0"/>
          <c:showSerName val="0"/>
          <c:showPercent val="0"/>
          <c:showBubbleSize val="0"/>
        </c:dLbls>
        <c:marker val="1"/>
        <c:smooth val="0"/>
        <c:axId val="408149760"/>
        <c:axId val="408148776"/>
      </c:lineChart>
      <c:catAx>
        <c:axId val="436673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36676656"/>
        <c:crosses val="autoZero"/>
        <c:auto val="1"/>
        <c:lblAlgn val="ctr"/>
        <c:lblOffset val="100"/>
        <c:tickLblSkip val="4"/>
        <c:noMultiLvlLbl val="0"/>
      </c:catAx>
      <c:valAx>
        <c:axId val="436676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(Solid line)</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36673376"/>
        <c:crosses val="autoZero"/>
        <c:crossBetween val="between"/>
      </c:valAx>
      <c:valAx>
        <c:axId val="408148776"/>
        <c:scaling>
          <c:orientation val="minMax"/>
        </c:scaling>
        <c:delete val="0"/>
        <c:axPos val="r"/>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(Dashed line)</a:t>
                </a:r>
                <a:endParaRPr lang="ar-EG"/>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08149760"/>
        <c:crosses val="max"/>
        <c:crossBetween val="between"/>
      </c:valAx>
      <c:catAx>
        <c:axId val="408149760"/>
        <c:scaling>
          <c:orientation val="minMax"/>
        </c:scaling>
        <c:delete val="1"/>
        <c:axPos val="b"/>
        <c:numFmt formatCode="General" sourceLinked="1"/>
        <c:majorTickMark val="none"/>
        <c:minorTickMark val="none"/>
        <c:tickLblPos val="nextTo"/>
        <c:crossAx val="408148776"/>
        <c:crosses val="autoZero"/>
        <c:auto val="1"/>
        <c:lblAlgn val="ctr"/>
        <c:lblOffset val="100"/>
        <c:noMultiLvlLbl val="0"/>
      </c:catAx>
      <c:spPr>
        <a:noFill/>
        <a:ln>
          <a:noFill/>
        </a:ln>
        <a:effectLst/>
      </c:spPr>
    </c:plotArea>
    <c:legend>
      <c:legendPos val="b"/>
      <c:layout>
        <c:manualLayout>
          <c:xMode val="edge"/>
          <c:yMode val="edge"/>
          <c:x val="1.0452457647339536E-2"/>
          <c:y val="0.78724436789151353"/>
          <c:w val="0.98954754235266051"/>
          <c:h val="0.19539452099737531"/>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latin typeface="Calibri" panose="020F0502020204030204" pitchFamily="34" charset="0"/>
          <a:cs typeface="Calibri" panose="020F0502020204030204" pitchFamily="34" charset="0"/>
        </a:defRPr>
      </a:pPr>
      <a:endParaRPr lang="ar-EG"/>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750740978806224E-2"/>
          <c:y val="5.6847545219638244E-2"/>
          <c:w val="0.83367369257414237"/>
          <c:h val="0.63547422526131603"/>
        </c:manualLayout>
      </c:layout>
      <c:lineChart>
        <c:grouping val="standard"/>
        <c:varyColors val="0"/>
        <c:ser>
          <c:idx val="0"/>
          <c:order val="0"/>
          <c:tx>
            <c:strRef>
              <c:f>Western_Africa!$C$23</c:f>
              <c:strCache>
                <c:ptCount val="1"/>
                <c:pt idx="0">
                  <c:v>WAEMU Countries (CFA Franc BCEAO)</c:v>
                </c:pt>
              </c:strCache>
            </c:strRef>
          </c:tx>
          <c:spPr>
            <a:ln w="28575" cap="rnd">
              <a:solidFill>
                <a:schemeClr val="accent1"/>
              </a:solidFill>
              <a:round/>
            </a:ln>
            <a:effectLst/>
          </c:spPr>
          <c:marker>
            <c:symbol val="none"/>
          </c:marker>
          <c:cat>
            <c:numRef>
              <c:f>Western_Africa!$AH$22:$BB$22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Western_Africa!$AH$23:$BB$23</c:f>
              <c:numCache>
                <c:formatCode>0.00</c:formatCode>
                <c:ptCount val="21"/>
                <c:pt idx="0">
                  <c:v>711.97627443083297</c:v>
                </c:pt>
                <c:pt idx="1">
                  <c:v>733.03850707000004</c:v>
                </c:pt>
                <c:pt idx="2">
                  <c:v>696.98820361166702</c:v>
                </c:pt>
                <c:pt idx="3">
                  <c:v>581.20031386416701</c:v>
                </c:pt>
                <c:pt idx="4">
                  <c:v>528.28480930499995</c:v>
                </c:pt>
                <c:pt idx="5">
                  <c:v>527.46814284000004</c:v>
                </c:pt>
                <c:pt idx="6">
                  <c:v>522.89010961083295</c:v>
                </c:pt>
                <c:pt idx="7">
                  <c:v>479.26678258750002</c:v>
                </c:pt>
                <c:pt idx="8">
                  <c:v>447.80525556077345</c:v>
                </c:pt>
                <c:pt idx="9">
                  <c:v>472.18629075489298</c:v>
                </c:pt>
                <c:pt idx="10">
                  <c:v>495.277021572396</c:v>
                </c:pt>
                <c:pt idx="11">
                  <c:v>471.86611409170001</c:v>
                </c:pt>
                <c:pt idx="12">
                  <c:v>510.52713590196998</c:v>
                </c:pt>
                <c:pt idx="13">
                  <c:v>494.04003744699003</c:v>
                </c:pt>
                <c:pt idx="14">
                  <c:v>494.41495286493699</c:v>
                </c:pt>
                <c:pt idx="15">
                  <c:v>591.65935115166701</c:v>
                </c:pt>
                <c:pt idx="16">
                  <c:v>592.60561506302201</c:v>
                </c:pt>
                <c:pt idx="17">
                  <c:v>580.65674958785803</c:v>
                </c:pt>
                <c:pt idx="18">
                  <c:v>555.44645839822601</c:v>
                </c:pt>
                <c:pt idx="19">
                  <c:v>585.91101318036897</c:v>
                </c:pt>
                <c:pt idx="20">
                  <c:v>585.91101318036897</c:v>
                </c:pt>
              </c:numCache>
            </c:numRef>
          </c:val>
          <c:smooth val="0"/>
          <c:extLst>
            <c:ext xmlns:c16="http://schemas.microsoft.com/office/drawing/2014/chart" uri="{C3380CC4-5D6E-409C-BE32-E72D297353CC}">
              <c16:uniqueId val="{00000000-0E63-492F-9F6C-D0E720F99A8F}"/>
            </c:ext>
          </c:extLst>
        </c:ser>
        <c:ser>
          <c:idx val="1"/>
          <c:order val="1"/>
          <c:tx>
            <c:strRef>
              <c:f>Western_Africa!$C$24</c:f>
              <c:strCache>
                <c:ptCount val="1"/>
                <c:pt idx="0">
                  <c:v>Cabo Verde (Cabo Verde Escudo)</c:v>
                </c:pt>
              </c:strCache>
            </c:strRef>
          </c:tx>
          <c:spPr>
            <a:ln w="28575" cap="rnd">
              <a:solidFill>
                <a:schemeClr val="accent2"/>
              </a:solidFill>
              <a:round/>
            </a:ln>
            <a:effectLst/>
          </c:spPr>
          <c:marker>
            <c:symbol val="none"/>
          </c:marker>
          <c:cat>
            <c:numRef>
              <c:f>Western_Africa!$AH$22:$BB$22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Western_Africa!$AH$24:$BB$24</c:f>
              <c:numCache>
                <c:formatCode>0.00</c:formatCode>
                <c:ptCount val="21"/>
                <c:pt idx="0">
                  <c:v>119.68714989166665</c:v>
                </c:pt>
                <c:pt idx="1">
                  <c:v>123.22782770000001</c:v>
                </c:pt>
                <c:pt idx="2">
                  <c:v>117.16757228333333</c:v>
                </c:pt>
                <c:pt idx="3">
                  <c:v>97.702987558333348</c:v>
                </c:pt>
                <c:pt idx="4">
                  <c:v>88.807598549999994</c:v>
                </c:pt>
                <c:pt idx="5">
                  <c:v>88.6703124</c:v>
                </c:pt>
                <c:pt idx="6">
                  <c:v>87.900719691666666</c:v>
                </c:pt>
                <c:pt idx="7">
                  <c:v>80.567397124999999</c:v>
                </c:pt>
                <c:pt idx="8">
                  <c:v>75.278540408420795</c:v>
                </c:pt>
                <c:pt idx="9">
                  <c:v>79.377127283559702</c:v>
                </c:pt>
                <c:pt idx="10">
                  <c:v>83.258806855919104</c:v>
                </c:pt>
                <c:pt idx="11">
                  <c:v>79.323303815481395</c:v>
                </c:pt>
                <c:pt idx="12">
                  <c:v>85.822435427795199</c:v>
                </c:pt>
                <c:pt idx="13">
                  <c:v>83.050862982298497</c:v>
                </c:pt>
                <c:pt idx="14">
                  <c:v>83.113888337827902</c:v>
                </c:pt>
                <c:pt idx="15">
                  <c:v>99.425933700183606</c:v>
                </c:pt>
                <c:pt idx="16">
                  <c:v>99.687953559086097</c:v>
                </c:pt>
                <c:pt idx="17">
                  <c:v>97.806937771512096</c:v>
                </c:pt>
                <c:pt idx="18">
                  <c:v>93.413578908527896</c:v>
                </c:pt>
                <c:pt idx="19">
                  <c:v>98.495178587897598</c:v>
                </c:pt>
                <c:pt idx="20">
                  <c:v>96.795742786988498</c:v>
                </c:pt>
              </c:numCache>
            </c:numRef>
          </c:val>
          <c:smooth val="0"/>
          <c:extLst>
            <c:ext xmlns:c16="http://schemas.microsoft.com/office/drawing/2014/chart" uri="{C3380CC4-5D6E-409C-BE32-E72D297353CC}">
              <c16:uniqueId val="{00000001-0E63-492F-9F6C-D0E720F99A8F}"/>
            </c:ext>
          </c:extLst>
        </c:ser>
        <c:ser>
          <c:idx val="2"/>
          <c:order val="2"/>
          <c:tx>
            <c:strRef>
              <c:f>Western_Africa!$C$25</c:f>
              <c:strCache>
                <c:ptCount val="1"/>
                <c:pt idx="0">
                  <c:v>Gambia (Dalasi)</c:v>
                </c:pt>
              </c:strCache>
            </c:strRef>
          </c:tx>
          <c:spPr>
            <a:ln w="28575" cap="rnd">
              <a:solidFill>
                <a:schemeClr val="accent3"/>
              </a:solidFill>
              <a:round/>
            </a:ln>
            <a:effectLst/>
          </c:spPr>
          <c:marker>
            <c:symbol val="none"/>
          </c:marker>
          <c:cat>
            <c:numRef>
              <c:f>Western_Africa!$AH$22:$BB$22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Western_Africa!$AH$25:$BB$25</c:f>
              <c:numCache>
                <c:formatCode>0.00</c:formatCode>
                <c:ptCount val="21"/>
                <c:pt idx="0">
                  <c:v>12.7876250950944</c:v>
                </c:pt>
                <c:pt idx="1">
                  <c:v>15.687158333333333</c:v>
                </c:pt>
                <c:pt idx="2">
                  <c:v>19.917825000000001</c:v>
                </c:pt>
                <c:pt idx="3">
                  <c:v>28.530508333333302</c:v>
                </c:pt>
                <c:pt idx="4">
                  <c:v>30.030083333333302</c:v>
                </c:pt>
                <c:pt idx="5">
                  <c:v>28.575433333333333</c:v>
                </c:pt>
                <c:pt idx="6">
                  <c:v>28.065725</c:v>
                </c:pt>
                <c:pt idx="7">
                  <c:v>24.873433333333299</c:v>
                </c:pt>
                <c:pt idx="8">
                  <c:v>22.192350000000001</c:v>
                </c:pt>
                <c:pt idx="9">
                  <c:v>26.644361204231299</c:v>
                </c:pt>
                <c:pt idx="10">
                  <c:v>28.0119536626841</c:v>
                </c:pt>
                <c:pt idx="11">
                  <c:v>29.4615200601576</c:v>
                </c:pt>
                <c:pt idx="12">
                  <c:v>32.077133888621702</c:v>
                </c:pt>
                <c:pt idx="13">
                  <c:v>35.957586834165099</c:v>
                </c:pt>
                <c:pt idx="14">
                  <c:v>41.7329616505126</c:v>
                </c:pt>
                <c:pt idx="15">
                  <c:v>42.506208092372503</c:v>
                </c:pt>
                <c:pt idx="16">
                  <c:v>43.884633594690499</c:v>
                </c:pt>
                <c:pt idx="17">
                  <c:v>46.607527116659298</c:v>
                </c:pt>
                <c:pt idx="18">
                  <c:v>48.151345592820697</c:v>
                </c:pt>
                <c:pt idx="19">
                  <c:v>50.277500000000003</c:v>
                </c:pt>
                <c:pt idx="20">
                  <c:v>51.501660366172302</c:v>
                </c:pt>
              </c:numCache>
            </c:numRef>
          </c:val>
          <c:smooth val="0"/>
          <c:extLst>
            <c:ext xmlns:c16="http://schemas.microsoft.com/office/drawing/2014/chart" uri="{C3380CC4-5D6E-409C-BE32-E72D297353CC}">
              <c16:uniqueId val="{00000002-0E63-492F-9F6C-D0E720F99A8F}"/>
            </c:ext>
          </c:extLst>
        </c:ser>
        <c:ser>
          <c:idx val="3"/>
          <c:order val="3"/>
          <c:tx>
            <c:strRef>
              <c:f>Western_Africa!$C$26</c:f>
              <c:strCache>
                <c:ptCount val="1"/>
                <c:pt idx="0">
                  <c:v>Ghana (Ghana Cedi)</c:v>
                </c:pt>
              </c:strCache>
            </c:strRef>
          </c:tx>
          <c:spPr>
            <a:ln w="28575" cap="rnd">
              <a:solidFill>
                <a:schemeClr val="accent4"/>
              </a:solidFill>
              <a:round/>
            </a:ln>
            <a:effectLst/>
          </c:spPr>
          <c:marker>
            <c:symbol val="none"/>
          </c:marker>
          <c:cat>
            <c:numRef>
              <c:f>Western_Africa!$AH$22:$BB$22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Western_Africa!$AH$26:$BB$26</c:f>
              <c:numCache>
                <c:formatCode>0.00</c:formatCode>
                <c:ptCount val="21"/>
                <c:pt idx="0">
                  <c:v>0.54491917586876604</c:v>
                </c:pt>
                <c:pt idx="1">
                  <c:v>0.71630515780899495</c:v>
                </c:pt>
                <c:pt idx="2">
                  <c:v>0.79241708431316704</c:v>
                </c:pt>
                <c:pt idx="3">
                  <c:v>0.86676432652534496</c:v>
                </c:pt>
                <c:pt idx="4">
                  <c:v>0.89949485400706297</c:v>
                </c:pt>
                <c:pt idx="5">
                  <c:v>0.90627897003822699</c:v>
                </c:pt>
                <c:pt idx="6">
                  <c:v>0.91645177271303002</c:v>
                </c:pt>
                <c:pt idx="7">
                  <c:v>0.93524784557480201</c:v>
                </c:pt>
                <c:pt idx="8">
                  <c:v>1.05785833333333</c:v>
                </c:pt>
                <c:pt idx="9">
                  <c:v>1.4088000000000001</c:v>
                </c:pt>
                <c:pt idx="10">
                  <c:v>1.431025</c:v>
                </c:pt>
                <c:pt idx="11">
                  <c:v>1.5118499999999999</c:v>
                </c:pt>
                <c:pt idx="12">
                  <c:v>1.7958166666666699</c:v>
                </c:pt>
                <c:pt idx="13">
                  <c:v>1.9540500000000001</c:v>
                </c:pt>
                <c:pt idx="14">
                  <c:v>2.899775</c:v>
                </c:pt>
                <c:pt idx="15">
                  <c:v>3.6680250000000001</c:v>
                </c:pt>
                <c:pt idx="16">
                  <c:v>3.9098000000000002</c:v>
                </c:pt>
                <c:pt idx="17">
                  <c:v>4.3507416666666696</c:v>
                </c:pt>
                <c:pt idx="18">
                  <c:v>4.5868166666666701</c:v>
                </c:pt>
                <c:pt idx="19">
                  <c:v>5.2161833333333298</c:v>
                </c:pt>
                <c:pt idx="20">
                  <c:v>5.59570833333333</c:v>
                </c:pt>
              </c:numCache>
            </c:numRef>
          </c:val>
          <c:smooth val="0"/>
          <c:extLst>
            <c:ext xmlns:c16="http://schemas.microsoft.com/office/drawing/2014/chart" uri="{C3380CC4-5D6E-409C-BE32-E72D297353CC}">
              <c16:uniqueId val="{00000003-0E63-492F-9F6C-D0E720F99A8F}"/>
            </c:ext>
          </c:extLst>
        </c:ser>
        <c:ser>
          <c:idx val="5"/>
          <c:order val="5"/>
          <c:tx>
            <c:strRef>
              <c:f>Western_Africa!$C$28</c:f>
              <c:strCache>
                <c:ptCount val="1"/>
                <c:pt idx="0">
                  <c:v>Mauritania (Ouguiya)</c:v>
                </c:pt>
              </c:strCache>
            </c:strRef>
          </c:tx>
          <c:spPr>
            <a:ln w="28575" cap="rnd">
              <a:solidFill>
                <a:schemeClr val="accent6"/>
              </a:solidFill>
              <a:round/>
            </a:ln>
            <a:effectLst/>
          </c:spPr>
          <c:marker>
            <c:symbol val="none"/>
          </c:marker>
          <c:cat>
            <c:numRef>
              <c:f>Western_Africa!$AH$22:$BB$22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Western_Africa!$AH$28:$BB$28</c:f>
              <c:numCache>
                <c:formatCode>0.00</c:formatCode>
                <c:ptCount val="21"/>
                <c:pt idx="0">
                  <c:v>23.892333333333333</c:v>
                </c:pt>
                <c:pt idx="1">
                  <c:v>25.562916666666666</c:v>
                </c:pt>
                <c:pt idx="2">
                  <c:v>27.173916666666663</c:v>
                </c:pt>
                <c:pt idx="3">
                  <c:v>26.302999999999997</c:v>
                </c:pt>
                <c:pt idx="4">
                  <c:v>25.719000000000001</c:v>
                </c:pt>
                <c:pt idx="5">
                  <c:v>26.552833333333332</c:v>
                </c:pt>
                <c:pt idx="6">
                  <c:v>26.860000000000003</c:v>
                </c:pt>
                <c:pt idx="7">
                  <c:v>25.858666666666672</c:v>
                </c:pt>
                <c:pt idx="8">
                  <c:v>23.820333333333302</c:v>
                </c:pt>
                <c:pt idx="9">
                  <c:v>26.2365833333333</c:v>
                </c:pt>
                <c:pt idx="10">
                  <c:v>27.5894166666667</c:v>
                </c:pt>
                <c:pt idx="11">
                  <c:v>28.111833333333301</c:v>
                </c:pt>
                <c:pt idx="12">
                  <c:v>29.661999999999999</c:v>
                </c:pt>
                <c:pt idx="13">
                  <c:v>30.068166666666702</c:v>
                </c:pt>
                <c:pt idx="14">
                  <c:v>30.325499999999998</c:v>
                </c:pt>
                <c:pt idx="15">
                  <c:v>32.467166666666699</c:v>
                </c:pt>
                <c:pt idx="16">
                  <c:v>35.237083333333302</c:v>
                </c:pt>
                <c:pt idx="17">
                  <c:v>35.794416666666699</c:v>
                </c:pt>
                <c:pt idx="18">
                  <c:v>35.677500000000002</c:v>
                </c:pt>
                <c:pt idx="19">
                  <c:v>36.690833333333302</c:v>
                </c:pt>
                <c:pt idx="20">
                  <c:v>37.284230769230767</c:v>
                </c:pt>
              </c:numCache>
            </c:numRef>
          </c:val>
          <c:smooth val="0"/>
          <c:extLst>
            <c:ext xmlns:c16="http://schemas.microsoft.com/office/drawing/2014/chart" uri="{C3380CC4-5D6E-409C-BE32-E72D297353CC}">
              <c16:uniqueId val="{00000004-0E63-492F-9F6C-D0E720F99A8F}"/>
            </c:ext>
          </c:extLst>
        </c:ser>
        <c:ser>
          <c:idx val="6"/>
          <c:order val="6"/>
          <c:tx>
            <c:strRef>
              <c:f>Western_Africa!$C$29</c:f>
              <c:strCache>
                <c:ptCount val="1"/>
                <c:pt idx="0">
                  <c:v>Nigeria (Naira)</c:v>
                </c:pt>
              </c:strCache>
            </c:strRef>
          </c:tx>
          <c:spPr>
            <a:ln w="28575" cap="rnd">
              <a:solidFill>
                <a:schemeClr val="accent1">
                  <a:lumMod val="60000"/>
                </a:schemeClr>
              </a:solidFill>
              <a:round/>
            </a:ln>
            <a:effectLst/>
          </c:spPr>
          <c:marker>
            <c:symbol val="none"/>
          </c:marker>
          <c:cat>
            <c:numRef>
              <c:f>Western_Africa!$AH$22:$BB$22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Western_Africa!$AH$29:$BB$29</c:f>
              <c:numCache>
                <c:formatCode>0.00</c:formatCode>
                <c:ptCount val="21"/>
                <c:pt idx="0">
                  <c:v>101.69733333333333</c:v>
                </c:pt>
                <c:pt idx="1">
                  <c:v>111.23125</c:v>
                </c:pt>
                <c:pt idx="2">
                  <c:v>120.57815833333333</c:v>
                </c:pt>
                <c:pt idx="3">
                  <c:v>129.22235000000001</c:v>
                </c:pt>
                <c:pt idx="4">
                  <c:v>132.888025</c:v>
                </c:pt>
                <c:pt idx="5">
                  <c:v>131.27433333333332</c:v>
                </c:pt>
                <c:pt idx="6">
                  <c:v>128.65166666666667</c:v>
                </c:pt>
                <c:pt idx="7">
                  <c:v>125.80810833333332</c:v>
                </c:pt>
                <c:pt idx="8">
                  <c:v>118.54601666666667</c:v>
                </c:pt>
                <c:pt idx="9">
                  <c:v>148.90174166666699</c:v>
                </c:pt>
                <c:pt idx="10">
                  <c:v>150.298025</c:v>
                </c:pt>
                <c:pt idx="11">
                  <c:v>153.86160833333301</c:v>
                </c:pt>
                <c:pt idx="12">
                  <c:v>157.49942575757601</c:v>
                </c:pt>
                <c:pt idx="13">
                  <c:v>157.31122500000001</c:v>
                </c:pt>
                <c:pt idx="14">
                  <c:v>158.552641666667</c:v>
                </c:pt>
                <c:pt idx="15">
                  <c:v>192.44052444178601</c:v>
                </c:pt>
                <c:pt idx="16">
                  <c:v>253.49225191946201</c:v>
                </c:pt>
                <c:pt idx="17">
                  <c:v>305.79010916000499</c:v>
                </c:pt>
                <c:pt idx="18">
                  <c:v>306.08368824523399</c:v>
                </c:pt>
                <c:pt idx="19">
                  <c:v>306.92103086030198</c:v>
                </c:pt>
                <c:pt idx="20">
                  <c:v>358.81079725829699</c:v>
                </c:pt>
              </c:numCache>
            </c:numRef>
          </c:val>
          <c:smooth val="0"/>
          <c:extLst>
            <c:ext xmlns:c16="http://schemas.microsoft.com/office/drawing/2014/chart" uri="{C3380CC4-5D6E-409C-BE32-E72D297353CC}">
              <c16:uniqueId val="{00000005-0E63-492F-9F6C-D0E720F99A8F}"/>
            </c:ext>
          </c:extLst>
        </c:ser>
        <c:dLbls>
          <c:showLegendKey val="0"/>
          <c:showVal val="0"/>
          <c:showCatName val="0"/>
          <c:showSerName val="0"/>
          <c:showPercent val="0"/>
          <c:showBubbleSize val="0"/>
        </c:dLbls>
        <c:marker val="1"/>
        <c:smooth val="0"/>
        <c:axId val="466837496"/>
        <c:axId val="466836184"/>
      </c:lineChart>
      <c:lineChart>
        <c:grouping val="standard"/>
        <c:varyColors val="0"/>
        <c:ser>
          <c:idx val="4"/>
          <c:order val="4"/>
          <c:tx>
            <c:strRef>
              <c:f>Western_Africa!$C$27</c:f>
              <c:strCache>
                <c:ptCount val="1"/>
                <c:pt idx="0">
                  <c:v>Guinea (Guinea Franc)</c:v>
                </c:pt>
              </c:strCache>
            </c:strRef>
          </c:tx>
          <c:spPr>
            <a:ln w="28575" cap="rnd">
              <a:solidFill>
                <a:schemeClr val="accent5"/>
              </a:solidFill>
              <a:round/>
            </a:ln>
            <a:effectLst/>
          </c:spPr>
          <c:marker>
            <c:symbol val="none"/>
          </c:marker>
          <c:cat>
            <c:numRef>
              <c:f>Western_Africa!$AH$22:$BB$22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Western_Africa!$AH$27:$BB$27</c:f>
              <c:numCache>
                <c:formatCode>0.00</c:formatCode>
                <c:ptCount val="21"/>
                <c:pt idx="0">
                  <c:v>1746.8699166666665</c:v>
                </c:pt>
                <c:pt idx="1">
                  <c:v>1950.5583333333334</c:v>
                </c:pt>
                <c:pt idx="2">
                  <c:v>1975.84375</c:v>
                </c:pt>
                <c:pt idx="3">
                  <c:v>1984.9312500000001</c:v>
                </c:pt>
                <c:pt idx="4">
                  <c:v>2243.9312500000001</c:v>
                </c:pt>
                <c:pt idx="5">
                  <c:v>3644.3333333333339</c:v>
                </c:pt>
                <c:pt idx="6">
                  <c:v>5148.75</c:v>
                </c:pt>
                <c:pt idx="7">
                  <c:v>4197.7520041666703</c:v>
                </c:pt>
                <c:pt idx="8">
                  <c:v>4601.6910041666697</c:v>
                </c:pt>
                <c:pt idx="9">
                  <c:v>4801.0832375</c:v>
                </c:pt>
                <c:pt idx="10">
                  <c:v>5726.0710208333303</c:v>
                </c:pt>
                <c:pt idx="11">
                  <c:v>6658.0312583333298</c:v>
                </c:pt>
                <c:pt idx="12">
                  <c:v>6985.8290263333301</c:v>
                </c:pt>
                <c:pt idx="13">
                  <c:v>6907.8780694999996</c:v>
                </c:pt>
                <c:pt idx="14">
                  <c:v>7014.1187772499998</c:v>
                </c:pt>
                <c:pt idx="15">
                  <c:v>7485.51674166667</c:v>
                </c:pt>
                <c:pt idx="16">
                  <c:v>8959.7161250000008</c:v>
                </c:pt>
                <c:pt idx="17">
                  <c:v>9088.3195080149198</c:v>
                </c:pt>
                <c:pt idx="18">
                  <c:v>9011.1341785019395</c:v>
                </c:pt>
                <c:pt idx="19">
                  <c:v>9183.8758639098396</c:v>
                </c:pt>
                <c:pt idx="20">
                  <c:v>9537.7253846153835</c:v>
                </c:pt>
              </c:numCache>
            </c:numRef>
          </c:val>
          <c:smooth val="0"/>
          <c:extLst>
            <c:ext xmlns:c16="http://schemas.microsoft.com/office/drawing/2014/chart" uri="{C3380CC4-5D6E-409C-BE32-E72D297353CC}">
              <c16:uniqueId val="{00000006-0E63-492F-9F6C-D0E720F99A8F}"/>
            </c:ext>
          </c:extLst>
        </c:ser>
        <c:ser>
          <c:idx val="7"/>
          <c:order val="7"/>
          <c:tx>
            <c:strRef>
              <c:f>Western_Africa!$C$30</c:f>
              <c:strCache>
                <c:ptCount val="1"/>
                <c:pt idx="0">
                  <c:v>Sierra Leone (Leone)</c:v>
                </c:pt>
              </c:strCache>
            </c:strRef>
          </c:tx>
          <c:spPr>
            <a:ln w="28575" cap="rnd">
              <a:solidFill>
                <a:schemeClr val="accent2">
                  <a:lumMod val="60000"/>
                </a:schemeClr>
              </a:solidFill>
              <a:round/>
            </a:ln>
            <a:effectLst/>
          </c:spPr>
          <c:marker>
            <c:symbol val="none"/>
          </c:marker>
          <c:cat>
            <c:numRef>
              <c:f>Western_Africa!$AH$22:$BB$22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Western_Africa!$AH$30:$BB$30</c:f>
              <c:numCache>
                <c:formatCode>0.00</c:formatCode>
                <c:ptCount val="21"/>
                <c:pt idx="0">
                  <c:v>2092.125</c:v>
                </c:pt>
                <c:pt idx="1">
                  <c:v>1986.1541666666667</c:v>
                </c:pt>
                <c:pt idx="2">
                  <c:v>2099.0338657500001</c:v>
                </c:pt>
                <c:pt idx="3">
                  <c:v>2347.9416666666666</c:v>
                </c:pt>
                <c:pt idx="4">
                  <c:v>2701.2966666666671</c:v>
                </c:pt>
                <c:pt idx="5">
                  <c:v>2889.5874999999996</c:v>
                </c:pt>
                <c:pt idx="6">
                  <c:v>2961.9091666666668</c:v>
                </c:pt>
                <c:pt idx="7">
                  <c:v>2985.185833333333</c:v>
                </c:pt>
                <c:pt idx="8">
                  <c:v>2981.5146583333299</c:v>
                </c:pt>
                <c:pt idx="9">
                  <c:v>3385.65</c:v>
                </c:pt>
                <c:pt idx="10">
                  <c:v>3978.0875265341401</c:v>
                </c:pt>
                <c:pt idx="11">
                  <c:v>4349.1621352623997</c:v>
                </c:pt>
                <c:pt idx="12">
                  <c:v>4344.0376417010802</c:v>
                </c:pt>
                <c:pt idx="13">
                  <c:v>4332.4990985828799</c:v>
                </c:pt>
                <c:pt idx="14">
                  <c:v>4524.1578819254601</c:v>
                </c:pt>
                <c:pt idx="15">
                  <c:v>5080.7471357085897</c:v>
                </c:pt>
                <c:pt idx="16">
                  <c:v>6289.9400845951404</c:v>
                </c:pt>
                <c:pt idx="17">
                  <c:v>7384.4322224869202</c:v>
                </c:pt>
                <c:pt idx="18">
                  <c:v>7931.6317497372802</c:v>
                </c:pt>
                <c:pt idx="19">
                  <c:v>9010.2211440091505</c:v>
                </c:pt>
                <c:pt idx="20">
                  <c:v>9829.9267633237505</c:v>
                </c:pt>
              </c:numCache>
            </c:numRef>
          </c:val>
          <c:smooth val="0"/>
          <c:extLst>
            <c:ext xmlns:c16="http://schemas.microsoft.com/office/drawing/2014/chart" uri="{C3380CC4-5D6E-409C-BE32-E72D297353CC}">
              <c16:uniqueId val="{00000007-0E63-492F-9F6C-D0E720F99A8F}"/>
            </c:ext>
          </c:extLst>
        </c:ser>
        <c:dLbls>
          <c:showLegendKey val="0"/>
          <c:showVal val="0"/>
          <c:showCatName val="0"/>
          <c:showSerName val="0"/>
          <c:showPercent val="0"/>
          <c:showBubbleSize val="0"/>
        </c:dLbls>
        <c:marker val="1"/>
        <c:smooth val="0"/>
        <c:axId val="407329048"/>
        <c:axId val="407330360"/>
      </c:lineChart>
      <c:catAx>
        <c:axId val="466837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66836184"/>
        <c:crosses val="autoZero"/>
        <c:auto val="1"/>
        <c:lblAlgn val="ctr"/>
        <c:lblOffset val="100"/>
        <c:tickLblSkip val="4"/>
        <c:noMultiLvlLbl val="0"/>
      </c:catAx>
      <c:valAx>
        <c:axId val="466836184"/>
        <c:scaling>
          <c:orientation val="minMax"/>
          <c:max val="8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(Solid line)</a:t>
                </a:r>
                <a:endParaRPr lang="ar-EG"/>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66837496"/>
        <c:crosses val="autoZero"/>
        <c:crossBetween val="between"/>
      </c:valAx>
      <c:valAx>
        <c:axId val="407330360"/>
        <c:scaling>
          <c:orientation val="minMax"/>
        </c:scaling>
        <c:delete val="0"/>
        <c:axPos val="r"/>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(Dashed line)</a:t>
                </a:r>
                <a:endParaRPr lang="ar-EG"/>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07329048"/>
        <c:crosses val="max"/>
        <c:crossBetween val="between"/>
      </c:valAx>
      <c:catAx>
        <c:axId val="407329048"/>
        <c:scaling>
          <c:orientation val="minMax"/>
        </c:scaling>
        <c:delete val="1"/>
        <c:axPos val="b"/>
        <c:numFmt formatCode="General" sourceLinked="1"/>
        <c:majorTickMark val="none"/>
        <c:minorTickMark val="none"/>
        <c:tickLblPos val="nextTo"/>
        <c:crossAx val="407330360"/>
        <c:crosses val="autoZero"/>
        <c:auto val="1"/>
        <c:lblAlgn val="ctr"/>
        <c:lblOffset val="100"/>
        <c:noMultiLvlLbl val="0"/>
      </c:catAx>
      <c:spPr>
        <a:noFill/>
        <a:ln>
          <a:noFill/>
        </a:ln>
        <a:effectLst/>
      </c:spPr>
    </c:plotArea>
    <c:legend>
      <c:legendPos val="b"/>
      <c:layout>
        <c:manualLayout>
          <c:xMode val="edge"/>
          <c:yMode val="edge"/>
          <c:x val="2.5679044583712771E-2"/>
          <c:y val="0.80283165431526937"/>
          <c:w val="0.92454894031103263"/>
          <c:h val="0.17878599274355411"/>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latin typeface="Calibri" panose="020F0502020204030204" pitchFamily="34" charset="0"/>
          <a:cs typeface="Calibri" panose="020F0502020204030204" pitchFamily="34" charset="0"/>
        </a:defRPr>
      </a:pPr>
      <a:endParaRPr lang="ar-EG"/>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250885937237637E-2"/>
          <c:y val="4.0204678362573097E-2"/>
          <c:w val="0.80520836094983073"/>
          <c:h val="0.77778422930946578"/>
        </c:manualLayout>
      </c:layout>
      <c:lineChart>
        <c:grouping val="standard"/>
        <c:varyColors val="0"/>
        <c:ser>
          <c:idx val="0"/>
          <c:order val="0"/>
          <c:tx>
            <c:strRef>
              <c:f>'CENTRAL AMERICA'!$C$13</c:f>
              <c:strCache>
                <c:ptCount val="1"/>
                <c:pt idx="0">
                  <c:v>Belize (Belize Dollar)</c:v>
                </c:pt>
              </c:strCache>
            </c:strRef>
          </c:tx>
          <c:spPr>
            <a:ln w="28575" cap="rnd">
              <a:solidFill>
                <a:schemeClr val="accent1"/>
              </a:solidFill>
              <a:round/>
            </a:ln>
            <a:effectLst/>
          </c:spPr>
          <c:marker>
            <c:symbol val="none"/>
          </c:marker>
          <c:cat>
            <c:numRef>
              <c:f>'CENTRAL AMERICA'!$AH$12:$BC$12</c:f>
              <c:numCache>
                <c:formatCode>General</c:formatCode>
                <c:ptCount val="22"/>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'CENTRAL AMERICA'!$AH$13:$BC$13</c:f>
              <c:numCache>
                <c:formatCode>0.00</c:formatCode>
                <c:ptCount val="22"/>
                <c:pt idx="0">
                  <c:v>2</c:v>
                </c:pt>
                <c:pt idx="1">
                  <c:v>2</c:v>
                </c:pt>
                <c:pt idx="2">
                  <c:v>2</c:v>
                </c:pt>
                <c:pt idx="3">
                  <c:v>2</c:v>
                </c:pt>
                <c:pt idx="4">
                  <c:v>2</c:v>
                </c:pt>
                <c:pt idx="5">
                  <c:v>2</c:v>
                </c:pt>
                <c:pt idx="6">
                  <c:v>2</c:v>
                </c:pt>
                <c:pt idx="7">
                  <c:v>2</c:v>
                </c:pt>
                <c:pt idx="8">
                  <c:v>2</c:v>
                </c:pt>
                <c:pt idx="9">
                  <c:v>2</c:v>
                </c:pt>
                <c:pt idx="10">
                  <c:v>2</c:v>
                </c:pt>
                <c:pt idx="11">
                  <c:v>2</c:v>
                </c:pt>
                <c:pt idx="12">
                  <c:v>2</c:v>
                </c:pt>
                <c:pt idx="13">
                  <c:v>2</c:v>
                </c:pt>
                <c:pt idx="14">
                  <c:v>2</c:v>
                </c:pt>
                <c:pt idx="15">
                  <c:v>2</c:v>
                </c:pt>
                <c:pt idx="16">
                  <c:v>2</c:v>
                </c:pt>
                <c:pt idx="17">
                  <c:v>2</c:v>
                </c:pt>
                <c:pt idx="18">
                  <c:v>2</c:v>
                </c:pt>
                <c:pt idx="19">
                  <c:v>2</c:v>
                </c:pt>
                <c:pt idx="20">
                  <c:v>2</c:v>
                </c:pt>
              </c:numCache>
            </c:numRef>
          </c:val>
          <c:smooth val="0"/>
          <c:extLst>
            <c:ext xmlns:c16="http://schemas.microsoft.com/office/drawing/2014/chart" uri="{C3380CC4-5D6E-409C-BE32-E72D297353CC}">
              <c16:uniqueId val="{00000000-CA43-4990-B839-432BD66A0FEA}"/>
            </c:ext>
          </c:extLst>
        </c:ser>
        <c:ser>
          <c:idx val="2"/>
          <c:order val="2"/>
          <c:tx>
            <c:strRef>
              <c:f>'CENTRAL AMERICA'!$C$15</c:f>
              <c:strCache>
                <c:ptCount val="1"/>
                <c:pt idx="0">
                  <c:v>Guatemala (Quetzal)</c:v>
                </c:pt>
              </c:strCache>
            </c:strRef>
          </c:tx>
          <c:spPr>
            <a:ln w="28575" cap="rnd">
              <a:solidFill>
                <a:schemeClr val="accent3"/>
              </a:solidFill>
              <a:round/>
            </a:ln>
            <a:effectLst/>
          </c:spPr>
          <c:marker>
            <c:symbol val="none"/>
          </c:marker>
          <c:cat>
            <c:numRef>
              <c:f>'CENTRAL AMERICA'!$AH$12:$BC$12</c:f>
              <c:numCache>
                <c:formatCode>General</c:formatCode>
                <c:ptCount val="22"/>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'CENTRAL AMERICA'!$AH$15:$BC$15</c:f>
              <c:numCache>
                <c:formatCode>0.00</c:formatCode>
                <c:ptCount val="22"/>
                <c:pt idx="0">
                  <c:v>7.7631591666666662</c:v>
                </c:pt>
                <c:pt idx="1">
                  <c:v>7.8585925000000003</c:v>
                </c:pt>
                <c:pt idx="2">
                  <c:v>7.8216450000000002</c:v>
                </c:pt>
                <c:pt idx="3">
                  <c:v>7.9408466666666673</c:v>
                </c:pt>
                <c:pt idx="4">
                  <c:v>7.9464958333333335</c:v>
                </c:pt>
                <c:pt idx="5">
                  <c:v>7.6339441666666668</c:v>
                </c:pt>
                <c:pt idx="6">
                  <c:v>7.6026308333333334</c:v>
                </c:pt>
                <c:pt idx="7">
                  <c:v>7.6733041666666661</c:v>
                </c:pt>
                <c:pt idx="8">
                  <c:v>7.5600283333333334</c:v>
                </c:pt>
                <c:pt idx="9">
                  <c:v>8.1615554166666708</c:v>
                </c:pt>
                <c:pt idx="10">
                  <c:v>8.0577708333333309</c:v>
                </c:pt>
                <c:pt idx="11">
                  <c:v>7.7854183333333298</c:v>
                </c:pt>
                <c:pt idx="12">
                  <c:v>7.8336054166666704</c:v>
                </c:pt>
                <c:pt idx="13">
                  <c:v>7.8568137499999997</c:v>
                </c:pt>
                <c:pt idx="14">
                  <c:v>7.7322333333333297</c:v>
                </c:pt>
                <c:pt idx="15">
                  <c:v>7.6548150000000001</c:v>
                </c:pt>
                <c:pt idx="16">
                  <c:v>7.5999370833333302</c:v>
                </c:pt>
                <c:pt idx="17">
                  <c:v>7.34793875</c:v>
                </c:pt>
                <c:pt idx="18">
                  <c:v>7.51916458333333</c:v>
                </c:pt>
                <c:pt idx="19">
                  <c:v>7.6966983333333303</c:v>
                </c:pt>
                <c:pt idx="20">
                  <c:v>7.7216500000000003</c:v>
                </c:pt>
              </c:numCache>
            </c:numRef>
          </c:val>
          <c:smooth val="0"/>
          <c:extLst>
            <c:ext xmlns:c16="http://schemas.microsoft.com/office/drawing/2014/chart" uri="{C3380CC4-5D6E-409C-BE32-E72D297353CC}">
              <c16:uniqueId val="{00000001-CA43-4990-B839-432BD66A0FEA}"/>
            </c:ext>
          </c:extLst>
        </c:ser>
        <c:ser>
          <c:idx val="3"/>
          <c:order val="3"/>
          <c:tx>
            <c:strRef>
              <c:f>'CENTRAL AMERICA'!$C$16</c:f>
              <c:strCache>
                <c:ptCount val="1"/>
                <c:pt idx="0">
                  <c:v>Honduras (Lempira)</c:v>
                </c:pt>
              </c:strCache>
            </c:strRef>
          </c:tx>
          <c:spPr>
            <a:ln w="28575" cap="rnd">
              <a:solidFill>
                <a:schemeClr val="accent4"/>
              </a:solidFill>
              <a:round/>
            </a:ln>
            <a:effectLst/>
          </c:spPr>
          <c:marker>
            <c:symbol val="none"/>
          </c:marker>
          <c:cat>
            <c:numRef>
              <c:f>'CENTRAL AMERICA'!$AH$12:$BC$12</c:f>
              <c:numCache>
                <c:formatCode>General</c:formatCode>
                <c:ptCount val="22"/>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'CENTRAL AMERICA'!$AH$16:$BC$16</c:f>
              <c:numCache>
                <c:formatCode>0.00</c:formatCode>
                <c:ptCount val="22"/>
                <c:pt idx="0">
                  <c:v>14.839203333333334</c:v>
                </c:pt>
                <c:pt idx="1">
                  <c:v>15.473666666666666</c:v>
                </c:pt>
                <c:pt idx="2">
                  <c:v>16.433383333333335</c:v>
                </c:pt>
                <c:pt idx="3">
                  <c:v>17.345291666666668</c:v>
                </c:pt>
                <c:pt idx="4">
                  <c:v>18.20622071428572</c:v>
                </c:pt>
                <c:pt idx="5">
                  <c:v>18.832341666666668</c:v>
                </c:pt>
                <c:pt idx="6">
                  <c:v>18.895208333333333</c:v>
                </c:pt>
                <c:pt idx="7">
                  <c:v>18.895099999999999</c:v>
                </c:pt>
                <c:pt idx="8">
                  <c:v>18.9037583333333</c:v>
                </c:pt>
                <c:pt idx="9">
                  <c:v>18.895099999999999</c:v>
                </c:pt>
                <c:pt idx="10">
                  <c:v>18.895099999999999</c:v>
                </c:pt>
                <c:pt idx="11">
                  <c:v>18.917141666666701</c:v>
                </c:pt>
                <c:pt idx="12">
                  <c:v>19.502249512161502</c:v>
                </c:pt>
                <c:pt idx="13">
                  <c:v>20.353779166666701</c:v>
                </c:pt>
                <c:pt idx="14">
                  <c:v>20.987158333333301</c:v>
                </c:pt>
                <c:pt idx="15">
                  <c:v>21.945174999999999</c:v>
                </c:pt>
                <c:pt idx="16">
                  <c:v>22.835018390426001</c:v>
                </c:pt>
                <c:pt idx="17">
                  <c:v>23.4870839434552</c:v>
                </c:pt>
                <c:pt idx="18">
                  <c:v>23.902728292543198</c:v>
                </c:pt>
                <c:pt idx="19">
                  <c:v>24.508538914892601</c:v>
                </c:pt>
                <c:pt idx="20">
                  <c:v>24.581880517284599</c:v>
                </c:pt>
              </c:numCache>
            </c:numRef>
          </c:val>
          <c:smooth val="0"/>
          <c:extLst>
            <c:ext xmlns:c16="http://schemas.microsoft.com/office/drawing/2014/chart" uri="{C3380CC4-5D6E-409C-BE32-E72D297353CC}">
              <c16:uniqueId val="{00000002-CA43-4990-B839-432BD66A0FEA}"/>
            </c:ext>
          </c:extLst>
        </c:ser>
        <c:ser>
          <c:idx val="4"/>
          <c:order val="4"/>
          <c:tx>
            <c:strRef>
              <c:f>'CENTRAL AMERICA'!$C$17</c:f>
              <c:strCache>
                <c:ptCount val="1"/>
                <c:pt idx="0">
                  <c:v>Mexico (Mexican Peso)</c:v>
                </c:pt>
              </c:strCache>
            </c:strRef>
          </c:tx>
          <c:spPr>
            <a:ln w="28575" cap="rnd">
              <a:solidFill>
                <a:schemeClr val="accent5"/>
              </a:solidFill>
              <a:round/>
            </a:ln>
            <a:effectLst/>
          </c:spPr>
          <c:marker>
            <c:symbol val="none"/>
          </c:marker>
          <c:cat>
            <c:numRef>
              <c:f>'CENTRAL AMERICA'!$AH$12:$BC$12</c:f>
              <c:numCache>
                <c:formatCode>General</c:formatCode>
                <c:ptCount val="22"/>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'CENTRAL AMERICA'!$AH$17:$BC$17</c:f>
              <c:numCache>
                <c:formatCode>0.00</c:formatCode>
                <c:ptCount val="22"/>
                <c:pt idx="0">
                  <c:v>9.4555583333333342</c:v>
                </c:pt>
                <c:pt idx="1">
                  <c:v>9.3423416666666661</c:v>
                </c:pt>
                <c:pt idx="2">
                  <c:v>9.6559583333333325</c:v>
                </c:pt>
                <c:pt idx="3">
                  <c:v>10.789019166666668</c:v>
                </c:pt>
                <c:pt idx="4">
                  <c:v>11.285966666666667</c:v>
                </c:pt>
                <c:pt idx="5">
                  <c:v>10.897891666666666</c:v>
                </c:pt>
                <c:pt idx="6">
                  <c:v>10.899241666666667</c:v>
                </c:pt>
                <c:pt idx="7">
                  <c:v>10.928191666666667</c:v>
                </c:pt>
                <c:pt idx="8">
                  <c:v>11.129716666666665</c:v>
                </c:pt>
                <c:pt idx="9">
                  <c:v>13.513475</c:v>
                </c:pt>
                <c:pt idx="10">
                  <c:v>12.636008333333301</c:v>
                </c:pt>
                <c:pt idx="11">
                  <c:v>12.423325</c:v>
                </c:pt>
                <c:pt idx="12">
                  <c:v>13.169458333333299</c:v>
                </c:pt>
                <c:pt idx="13">
                  <c:v>12.7719916666667</c:v>
                </c:pt>
                <c:pt idx="14">
                  <c:v>13.292450000000001</c:v>
                </c:pt>
                <c:pt idx="15">
                  <c:v>15.848266666666699</c:v>
                </c:pt>
                <c:pt idx="16">
                  <c:v>18.664058333333301</c:v>
                </c:pt>
                <c:pt idx="17">
                  <c:v>18.9265166666667</c:v>
                </c:pt>
                <c:pt idx="18">
                  <c:v>19.244341666666699</c:v>
                </c:pt>
                <c:pt idx="19">
                  <c:v>19.263633333333299</c:v>
                </c:pt>
                <c:pt idx="20">
                  <c:v>21.4856083333333</c:v>
                </c:pt>
              </c:numCache>
            </c:numRef>
          </c:val>
          <c:smooth val="0"/>
          <c:extLst>
            <c:ext xmlns:c16="http://schemas.microsoft.com/office/drawing/2014/chart" uri="{C3380CC4-5D6E-409C-BE32-E72D297353CC}">
              <c16:uniqueId val="{00000003-CA43-4990-B839-432BD66A0FEA}"/>
            </c:ext>
          </c:extLst>
        </c:ser>
        <c:ser>
          <c:idx val="5"/>
          <c:order val="5"/>
          <c:tx>
            <c:strRef>
              <c:f>'CENTRAL AMERICA'!$C$18</c:f>
              <c:strCache>
                <c:ptCount val="1"/>
                <c:pt idx="0">
                  <c:v>Nicaragua (Cordoba Oro)</c:v>
                </c:pt>
              </c:strCache>
            </c:strRef>
          </c:tx>
          <c:spPr>
            <a:ln w="28575" cap="rnd">
              <a:solidFill>
                <a:schemeClr val="accent6"/>
              </a:solidFill>
              <a:round/>
            </a:ln>
            <a:effectLst/>
          </c:spPr>
          <c:marker>
            <c:symbol val="none"/>
          </c:marker>
          <c:cat>
            <c:numRef>
              <c:f>'CENTRAL AMERICA'!$AH$12:$BC$12</c:f>
              <c:numCache>
                <c:formatCode>General</c:formatCode>
                <c:ptCount val="22"/>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'CENTRAL AMERICA'!$AH$18:$BC$18</c:f>
              <c:numCache>
                <c:formatCode>0.00</c:formatCode>
                <c:ptCount val="22"/>
                <c:pt idx="0">
                  <c:v>12.6843916666667</c:v>
                </c:pt>
                <c:pt idx="1">
                  <c:v>13.3719416666667</c:v>
                </c:pt>
                <c:pt idx="2">
                  <c:v>14.251325250000001</c:v>
                </c:pt>
                <c:pt idx="3">
                  <c:v>15.104643333333334</c:v>
                </c:pt>
                <c:pt idx="4">
                  <c:v>15.937247316462733</c:v>
                </c:pt>
                <c:pt idx="5">
                  <c:v>16.733329534050181</c:v>
                </c:pt>
                <c:pt idx="6">
                  <c:v>17.569998431899641</c:v>
                </c:pt>
                <c:pt idx="7">
                  <c:v>18.448506159754221</c:v>
                </c:pt>
                <c:pt idx="8">
                  <c:v>19.371896406501051</c:v>
                </c:pt>
                <c:pt idx="9">
                  <c:v>20.339481870199702</c:v>
                </c:pt>
                <c:pt idx="10">
                  <c:v>21.356448683435801</c:v>
                </c:pt>
                <c:pt idx="11">
                  <c:v>22.424270616359401</c:v>
                </c:pt>
                <c:pt idx="12">
                  <c:v>23.546663531083901</c:v>
                </c:pt>
                <c:pt idx="13">
                  <c:v>24.7227641666667</c:v>
                </c:pt>
                <c:pt idx="14">
                  <c:v>25.958900366743499</c:v>
                </c:pt>
                <c:pt idx="15">
                  <c:v>27.256844940476199</c:v>
                </c:pt>
                <c:pt idx="16">
                  <c:v>28.6209624101587</c:v>
                </c:pt>
                <c:pt idx="17">
                  <c:v>30.0509413442878</c:v>
                </c:pt>
                <c:pt idx="18">
                  <c:v>31.5532123338754</c:v>
                </c:pt>
                <c:pt idx="19">
                  <c:v>33.121745265283998</c:v>
                </c:pt>
                <c:pt idx="20">
                  <c:v>34.342122119702402</c:v>
                </c:pt>
              </c:numCache>
            </c:numRef>
          </c:val>
          <c:smooth val="0"/>
          <c:extLst>
            <c:ext xmlns:c16="http://schemas.microsoft.com/office/drawing/2014/chart" uri="{C3380CC4-5D6E-409C-BE32-E72D297353CC}">
              <c16:uniqueId val="{00000004-CA43-4990-B839-432BD66A0FEA}"/>
            </c:ext>
          </c:extLst>
        </c:ser>
        <c:dLbls>
          <c:showLegendKey val="0"/>
          <c:showVal val="0"/>
          <c:showCatName val="0"/>
          <c:showSerName val="0"/>
          <c:showPercent val="0"/>
          <c:showBubbleSize val="0"/>
        </c:dLbls>
        <c:marker val="1"/>
        <c:smooth val="0"/>
        <c:axId val="480404848"/>
        <c:axId val="480411408"/>
      </c:lineChart>
      <c:lineChart>
        <c:grouping val="standard"/>
        <c:varyColors val="0"/>
        <c:ser>
          <c:idx val="1"/>
          <c:order val="1"/>
          <c:tx>
            <c:strRef>
              <c:f>'CENTRAL AMERICA'!$C$14</c:f>
              <c:strCache>
                <c:ptCount val="1"/>
                <c:pt idx="0">
                  <c:v>Costa Rica (Costa Rican Colon)</c:v>
                </c:pt>
              </c:strCache>
            </c:strRef>
          </c:tx>
          <c:spPr>
            <a:ln w="28575" cap="rnd">
              <a:solidFill>
                <a:schemeClr val="accent2"/>
              </a:solidFill>
              <a:prstDash val="dash"/>
              <a:round/>
            </a:ln>
            <a:effectLst/>
          </c:spPr>
          <c:marker>
            <c:symbol val="none"/>
          </c:marker>
          <c:cat>
            <c:numRef>
              <c:f>'CENTRAL AMERICA'!$AH$12:$BC$12</c:f>
              <c:numCache>
                <c:formatCode>General</c:formatCode>
                <c:ptCount val="22"/>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'CENTRAL AMERICA'!$AH$14:$BC$14</c:f>
              <c:numCache>
                <c:formatCode>0.00</c:formatCode>
                <c:ptCount val="22"/>
                <c:pt idx="0">
                  <c:v>308.18666666666672</c:v>
                </c:pt>
                <c:pt idx="1">
                  <c:v>328.87083333333334</c:v>
                </c:pt>
                <c:pt idx="2">
                  <c:v>359.81752688172043</c:v>
                </c:pt>
                <c:pt idx="3">
                  <c:v>398.66222222222228</c:v>
                </c:pt>
                <c:pt idx="4">
                  <c:v>437.935</c:v>
                </c:pt>
                <c:pt idx="5">
                  <c:v>477.78674148745517</c:v>
                </c:pt>
                <c:pt idx="6">
                  <c:v>511.30181794034831</c:v>
                </c:pt>
                <c:pt idx="7">
                  <c:v>516.61739023297491</c:v>
                </c:pt>
                <c:pt idx="8">
                  <c:v>526.23551344086036</c:v>
                </c:pt>
                <c:pt idx="9">
                  <c:v>573.287956733231</c:v>
                </c:pt>
                <c:pt idx="10">
                  <c:v>525.829200716846</c:v>
                </c:pt>
                <c:pt idx="11">
                  <c:v>505.664239919355</c:v>
                </c:pt>
                <c:pt idx="12">
                  <c:v>502.90146198156702</c:v>
                </c:pt>
                <c:pt idx="13">
                  <c:v>499.76683256528401</c:v>
                </c:pt>
                <c:pt idx="14">
                  <c:v>538.31720027905806</c:v>
                </c:pt>
                <c:pt idx="15">
                  <c:v>534.56576996927799</c:v>
                </c:pt>
                <c:pt idx="16">
                  <c:v>544.73936722901999</c:v>
                </c:pt>
                <c:pt idx="17">
                  <c:v>567.51309030977995</c:v>
                </c:pt>
                <c:pt idx="18">
                  <c:v>576.97250124807999</c:v>
                </c:pt>
                <c:pt idx="19">
                  <c:v>587.29459568612401</c:v>
                </c:pt>
                <c:pt idx="20">
                  <c:v>584.90085496230404</c:v>
                </c:pt>
              </c:numCache>
            </c:numRef>
          </c:val>
          <c:smooth val="0"/>
          <c:extLst>
            <c:ext xmlns:c16="http://schemas.microsoft.com/office/drawing/2014/chart" uri="{C3380CC4-5D6E-409C-BE32-E72D297353CC}">
              <c16:uniqueId val="{00000005-CA43-4990-B839-432BD66A0FEA}"/>
            </c:ext>
          </c:extLst>
        </c:ser>
        <c:dLbls>
          <c:showLegendKey val="0"/>
          <c:showVal val="0"/>
          <c:showCatName val="0"/>
          <c:showSerName val="0"/>
          <c:showPercent val="0"/>
          <c:showBubbleSize val="0"/>
        </c:dLbls>
        <c:marker val="1"/>
        <c:smooth val="0"/>
        <c:axId val="534265592"/>
        <c:axId val="534262968"/>
      </c:lineChart>
      <c:catAx>
        <c:axId val="480404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80411408"/>
        <c:crosses val="autoZero"/>
        <c:auto val="1"/>
        <c:lblAlgn val="ctr"/>
        <c:lblOffset val="100"/>
        <c:tickLblSkip val="4"/>
        <c:noMultiLvlLbl val="0"/>
      </c:catAx>
      <c:valAx>
        <c:axId val="480411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(Solid line)</a:t>
                </a:r>
                <a:endParaRPr lang="ar-EG"/>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80404848"/>
        <c:crosses val="autoZero"/>
        <c:crossBetween val="between"/>
      </c:valAx>
      <c:valAx>
        <c:axId val="534262968"/>
        <c:scaling>
          <c:orientation val="minMax"/>
        </c:scaling>
        <c:delete val="0"/>
        <c:axPos val="r"/>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(Dashed line)</a:t>
                </a:r>
                <a:endParaRPr lang="ar-EG"/>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534265592"/>
        <c:crosses val="max"/>
        <c:crossBetween val="between"/>
      </c:valAx>
      <c:catAx>
        <c:axId val="534265592"/>
        <c:scaling>
          <c:orientation val="minMax"/>
        </c:scaling>
        <c:delete val="1"/>
        <c:axPos val="b"/>
        <c:numFmt formatCode="General" sourceLinked="1"/>
        <c:majorTickMark val="none"/>
        <c:minorTickMark val="none"/>
        <c:tickLblPos val="nextTo"/>
        <c:crossAx val="534262968"/>
        <c:crosses val="autoZero"/>
        <c:auto val="1"/>
        <c:lblAlgn val="ctr"/>
        <c:lblOffset val="100"/>
        <c:noMultiLvlLbl val="0"/>
      </c:catAx>
      <c:spPr>
        <a:noFill/>
        <a:ln>
          <a:noFill/>
        </a:ln>
        <a:effectLst/>
      </c:spPr>
    </c:plotArea>
    <c:legend>
      <c:legendPos val="b"/>
      <c:layout>
        <c:manualLayout>
          <c:xMode val="edge"/>
          <c:yMode val="edge"/>
          <c:x val="1.5251928736180715E-2"/>
          <c:y val="0.86982052153552758"/>
          <c:w val="0.95686976943538626"/>
          <c:h val="0.11219386695368114"/>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latin typeface="Calibri" panose="020F0502020204030204" pitchFamily="34" charset="0"/>
          <a:cs typeface="Calibri" panose="020F0502020204030204" pitchFamily="34" charset="0"/>
        </a:defRPr>
      </a:pPr>
      <a:endParaRPr lang="ar-EG"/>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176403139001558E-2"/>
          <c:y val="3.0555555555555555E-2"/>
          <c:w val="0.82028271560751875"/>
          <c:h val="0.68145960921551474"/>
        </c:manualLayout>
      </c:layout>
      <c:lineChart>
        <c:grouping val="standard"/>
        <c:varyColors val="0"/>
        <c:ser>
          <c:idx val="0"/>
          <c:order val="0"/>
          <c:tx>
            <c:strRef>
              <c:f>'SOUTH AMERICA'!$C$19</c:f>
              <c:strCache>
                <c:ptCount val="1"/>
                <c:pt idx="0">
                  <c:v>Argentina (Argentine Peso)</c:v>
                </c:pt>
              </c:strCache>
            </c:strRef>
          </c:tx>
          <c:spPr>
            <a:ln w="28575" cap="rnd">
              <a:solidFill>
                <a:schemeClr val="accent1"/>
              </a:solidFill>
              <a:round/>
            </a:ln>
            <a:effectLst/>
          </c:spPr>
          <c:marker>
            <c:symbol val="none"/>
          </c:marker>
          <c:cat>
            <c:numRef>
              <c:f>'SOUTH AMERICA'!$AH$18:$BB$18</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 AMERICA'!$AH$19:$BB$19</c:f>
              <c:numCache>
                <c:formatCode>0.00</c:formatCode>
                <c:ptCount val="21"/>
                <c:pt idx="0">
                  <c:v>0.99949999999999994</c:v>
                </c:pt>
                <c:pt idx="1">
                  <c:v>0.99949999999999994</c:v>
                </c:pt>
                <c:pt idx="2">
                  <c:v>3.0632566666666667</c:v>
                </c:pt>
                <c:pt idx="3">
                  <c:v>2.9006291666666666</c:v>
                </c:pt>
                <c:pt idx="4">
                  <c:v>2.9233008189033192</c:v>
                </c:pt>
                <c:pt idx="5">
                  <c:v>2.9036575</c:v>
                </c:pt>
                <c:pt idx="6">
                  <c:v>3.054313333333333</c:v>
                </c:pt>
                <c:pt idx="7">
                  <c:v>3.095648849206349</c:v>
                </c:pt>
                <c:pt idx="8">
                  <c:v>3.1441645598845596</c:v>
                </c:pt>
                <c:pt idx="9">
                  <c:v>3.7101068305232801</c:v>
                </c:pt>
                <c:pt idx="10">
                  <c:v>3.8962951544704998</c:v>
                </c:pt>
                <c:pt idx="11">
                  <c:v>4.1101395762132604</c:v>
                </c:pt>
                <c:pt idx="12">
                  <c:v>4.5369343601874599</c:v>
                </c:pt>
                <c:pt idx="13">
                  <c:v>5.4593526646570396</c:v>
                </c:pt>
                <c:pt idx="14">
                  <c:v>8.0752759928133404</c:v>
                </c:pt>
                <c:pt idx="15">
                  <c:v>9.2331855247242896</c:v>
                </c:pt>
                <c:pt idx="16">
                  <c:v>14.7581750873396</c:v>
                </c:pt>
                <c:pt idx="17">
                  <c:v>16.5627069251411</c:v>
                </c:pt>
                <c:pt idx="18">
                  <c:v>28.094991666666701</c:v>
                </c:pt>
                <c:pt idx="19">
                  <c:v>48.147891666666702</c:v>
                </c:pt>
                <c:pt idx="20">
                  <c:v>48.147891666666702</c:v>
                </c:pt>
              </c:numCache>
            </c:numRef>
          </c:val>
          <c:smooth val="0"/>
          <c:extLst>
            <c:ext xmlns:c16="http://schemas.microsoft.com/office/drawing/2014/chart" uri="{C3380CC4-5D6E-409C-BE32-E72D297353CC}">
              <c16:uniqueId val="{00000000-29D8-41B9-805C-47F69FBD7C81}"/>
            </c:ext>
          </c:extLst>
        </c:ser>
        <c:ser>
          <c:idx val="1"/>
          <c:order val="1"/>
          <c:tx>
            <c:strRef>
              <c:f>'SOUTH AMERICA'!$C$20</c:f>
              <c:strCache>
                <c:ptCount val="1"/>
                <c:pt idx="0">
                  <c:v>Bolivia (Boliviano)</c:v>
                </c:pt>
              </c:strCache>
            </c:strRef>
          </c:tx>
          <c:spPr>
            <a:ln w="28575" cap="rnd">
              <a:solidFill>
                <a:schemeClr val="accent2"/>
              </a:solidFill>
              <a:round/>
            </a:ln>
            <a:effectLst/>
          </c:spPr>
          <c:marker>
            <c:symbol val="none"/>
          </c:marker>
          <c:cat>
            <c:numRef>
              <c:f>'SOUTH AMERICA'!$AH$18:$BB$18</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 AMERICA'!$AH$20:$BB$20</c:f>
              <c:numCache>
                <c:formatCode>0.00</c:formatCode>
                <c:ptCount val="21"/>
                <c:pt idx="0">
                  <c:v>6.1835416666666667</c:v>
                </c:pt>
                <c:pt idx="1">
                  <c:v>6.6069166666666659</c:v>
                </c:pt>
                <c:pt idx="2">
                  <c:v>7.17</c:v>
                </c:pt>
                <c:pt idx="3">
                  <c:v>7.6591666666666667</c:v>
                </c:pt>
                <c:pt idx="4">
                  <c:v>7.9362666666666666</c:v>
                </c:pt>
                <c:pt idx="5">
                  <c:v>8.066062500000001</c:v>
                </c:pt>
                <c:pt idx="6">
                  <c:v>8.0116166666666668</c:v>
                </c:pt>
                <c:pt idx="7">
                  <c:v>7.8512451612500005</c:v>
                </c:pt>
                <c:pt idx="8">
                  <c:v>7.2383206989166666</c:v>
                </c:pt>
                <c:pt idx="9">
                  <c:v>7.02</c:v>
                </c:pt>
                <c:pt idx="10">
                  <c:v>7.0166666666666702</c:v>
                </c:pt>
                <c:pt idx="11">
                  <c:v>6.9369624999999999</c:v>
                </c:pt>
                <c:pt idx="12">
                  <c:v>6.91</c:v>
                </c:pt>
                <c:pt idx="13">
                  <c:v>6.91</c:v>
                </c:pt>
                <c:pt idx="14">
                  <c:v>6.91</c:v>
                </c:pt>
                <c:pt idx="15">
                  <c:v>6.91</c:v>
                </c:pt>
                <c:pt idx="16">
                  <c:v>6.91</c:v>
                </c:pt>
                <c:pt idx="17">
                  <c:v>6.91</c:v>
                </c:pt>
                <c:pt idx="18">
                  <c:v>6.91</c:v>
                </c:pt>
                <c:pt idx="19">
                  <c:v>6.91</c:v>
                </c:pt>
                <c:pt idx="20">
                  <c:v>6.91</c:v>
                </c:pt>
              </c:numCache>
            </c:numRef>
          </c:val>
          <c:smooth val="0"/>
          <c:extLst>
            <c:ext xmlns:c16="http://schemas.microsoft.com/office/drawing/2014/chart" uri="{C3380CC4-5D6E-409C-BE32-E72D297353CC}">
              <c16:uniqueId val="{00000001-29D8-41B9-805C-47F69FBD7C81}"/>
            </c:ext>
          </c:extLst>
        </c:ser>
        <c:ser>
          <c:idx val="2"/>
          <c:order val="2"/>
          <c:tx>
            <c:strRef>
              <c:f>'SOUTH AMERICA'!$C$21</c:f>
              <c:strCache>
                <c:ptCount val="1"/>
                <c:pt idx="0">
                  <c:v>Brazil (Brazilian Real)</c:v>
                </c:pt>
              </c:strCache>
            </c:strRef>
          </c:tx>
          <c:spPr>
            <a:ln w="28575" cap="rnd">
              <a:solidFill>
                <a:schemeClr val="accent3"/>
              </a:solidFill>
              <a:round/>
            </a:ln>
            <a:effectLst/>
          </c:spPr>
          <c:marker>
            <c:symbol val="none"/>
          </c:marker>
          <c:cat>
            <c:numRef>
              <c:f>'SOUTH AMERICA'!$AH$18:$BB$18</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 AMERICA'!$AH$21:$BB$21</c:f>
              <c:numCache>
                <c:formatCode>0.00</c:formatCode>
                <c:ptCount val="21"/>
                <c:pt idx="0">
                  <c:v>1.8294231220756112</c:v>
                </c:pt>
                <c:pt idx="1">
                  <c:v>2.3496317093224399</c:v>
                </c:pt>
                <c:pt idx="2">
                  <c:v>2.9203630177551925</c:v>
                </c:pt>
                <c:pt idx="3">
                  <c:v>3.0774751184780142</c:v>
                </c:pt>
                <c:pt idx="4">
                  <c:v>2.9251194495158628</c:v>
                </c:pt>
                <c:pt idx="5">
                  <c:v>2.4343900362318842</c:v>
                </c:pt>
                <c:pt idx="6">
                  <c:v>2.1753266666666664</c:v>
                </c:pt>
                <c:pt idx="7">
                  <c:v>1.9470583333333333</c:v>
                </c:pt>
                <c:pt idx="8">
                  <c:v>1.8337666666666665</c:v>
                </c:pt>
                <c:pt idx="9">
                  <c:v>1.99942817314426</c:v>
                </c:pt>
                <c:pt idx="10">
                  <c:v>1.7592267105871799</c:v>
                </c:pt>
                <c:pt idx="11">
                  <c:v>1.6728287552565899</c:v>
                </c:pt>
                <c:pt idx="12">
                  <c:v>1.9530686111248701</c:v>
                </c:pt>
                <c:pt idx="13">
                  <c:v>2.1560891512631102</c:v>
                </c:pt>
                <c:pt idx="14">
                  <c:v>2.3529519627667699</c:v>
                </c:pt>
                <c:pt idx="15">
                  <c:v>3.3269043827687899</c:v>
                </c:pt>
                <c:pt idx="16">
                  <c:v>3.49131342157271</c:v>
                </c:pt>
                <c:pt idx="17">
                  <c:v>3.1913894463004802</c:v>
                </c:pt>
                <c:pt idx="18">
                  <c:v>3.65382536145755</c:v>
                </c:pt>
                <c:pt idx="19">
                  <c:v>3.9273418710602299</c:v>
                </c:pt>
                <c:pt idx="20">
                  <c:v>5.1551787875128099</c:v>
                </c:pt>
              </c:numCache>
            </c:numRef>
          </c:val>
          <c:smooth val="0"/>
          <c:extLst>
            <c:ext xmlns:c16="http://schemas.microsoft.com/office/drawing/2014/chart" uri="{C3380CC4-5D6E-409C-BE32-E72D297353CC}">
              <c16:uniqueId val="{00000002-29D8-41B9-805C-47F69FBD7C81}"/>
            </c:ext>
          </c:extLst>
        </c:ser>
        <c:ser>
          <c:idx val="4"/>
          <c:order val="4"/>
          <c:tx>
            <c:strRef>
              <c:f>'SOUTH AMERICA'!$C$23</c:f>
              <c:strCache>
                <c:ptCount val="1"/>
                <c:pt idx="0">
                  <c:v>Ecuador (US Dollar)</c:v>
                </c:pt>
              </c:strCache>
            </c:strRef>
          </c:tx>
          <c:spPr>
            <a:ln w="28575" cap="rnd">
              <a:solidFill>
                <a:schemeClr val="accent5"/>
              </a:solidFill>
              <a:round/>
            </a:ln>
            <a:effectLst/>
          </c:spPr>
          <c:marker>
            <c:symbol val="none"/>
          </c:marker>
          <c:cat>
            <c:numRef>
              <c:f>'SOUTH AMERICA'!$AH$18:$BB$18</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 AMERICA'!$AH$23:$BB$23</c:f>
              <c:numCache>
                <c:formatCode>0.00</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numCache>
            </c:numRef>
          </c:val>
          <c:smooth val="0"/>
          <c:extLst>
            <c:ext xmlns:c16="http://schemas.microsoft.com/office/drawing/2014/chart" uri="{C3380CC4-5D6E-409C-BE32-E72D297353CC}">
              <c16:uniqueId val="{00000003-29D8-41B9-805C-47F69FBD7C81}"/>
            </c:ext>
          </c:extLst>
        </c:ser>
        <c:ser>
          <c:idx val="6"/>
          <c:order val="6"/>
          <c:tx>
            <c:strRef>
              <c:f>'SOUTH AMERICA'!$C$25</c:f>
              <c:strCache>
                <c:ptCount val="1"/>
                <c:pt idx="0">
                  <c:v>Peru (Nuevo Sol)</c:v>
                </c:pt>
              </c:strCache>
            </c:strRef>
          </c:tx>
          <c:spPr>
            <a:ln w="28575" cap="rnd">
              <a:solidFill>
                <a:schemeClr val="accent1">
                  <a:lumMod val="60000"/>
                </a:schemeClr>
              </a:solidFill>
              <a:round/>
            </a:ln>
            <a:effectLst/>
          </c:spPr>
          <c:marker>
            <c:symbol val="none"/>
          </c:marker>
          <c:cat>
            <c:numRef>
              <c:f>'SOUTH AMERICA'!$AH$18:$BB$18</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 AMERICA'!$AH$25:$BB$25</c:f>
              <c:numCache>
                <c:formatCode>0.00</c:formatCode>
                <c:ptCount val="21"/>
                <c:pt idx="0">
                  <c:v>3.49</c:v>
                </c:pt>
                <c:pt idx="1">
                  <c:v>3.5068333333333337</c:v>
                </c:pt>
                <c:pt idx="2">
                  <c:v>3.5164999999999997</c:v>
                </c:pt>
                <c:pt idx="3">
                  <c:v>3.4784670000000002</c:v>
                </c:pt>
                <c:pt idx="4">
                  <c:v>3.4131750000000003</c:v>
                </c:pt>
                <c:pt idx="5">
                  <c:v>3.2958416666666666</c:v>
                </c:pt>
                <c:pt idx="6">
                  <c:v>3.27403250265816</c:v>
                </c:pt>
                <c:pt idx="7">
                  <c:v>3.128044577352473</c:v>
                </c:pt>
                <c:pt idx="8">
                  <c:v>2.9244083333333331</c:v>
                </c:pt>
                <c:pt idx="9">
                  <c:v>3.0115083333333299</c:v>
                </c:pt>
                <c:pt idx="10">
                  <c:v>2.8251249999999999</c:v>
                </c:pt>
                <c:pt idx="11">
                  <c:v>2.7541000000000002</c:v>
                </c:pt>
                <c:pt idx="12">
                  <c:v>2.6375864177489201</c:v>
                </c:pt>
                <c:pt idx="13">
                  <c:v>2.7018990259740301</c:v>
                </c:pt>
                <c:pt idx="14">
                  <c:v>2.8390441378066398</c:v>
                </c:pt>
                <c:pt idx="15">
                  <c:v>3.1844392415223699</c:v>
                </c:pt>
                <c:pt idx="16">
                  <c:v>3.3750615872066501</c:v>
                </c:pt>
                <c:pt idx="17">
                  <c:v>3.2604884908320999</c:v>
                </c:pt>
                <c:pt idx="18">
                  <c:v>3.2866026980329601</c:v>
                </c:pt>
                <c:pt idx="19">
                  <c:v>3.3372655465368002</c:v>
                </c:pt>
                <c:pt idx="20">
                  <c:v>3.4854615384615388</c:v>
                </c:pt>
              </c:numCache>
            </c:numRef>
          </c:val>
          <c:smooth val="0"/>
          <c:extLst>
            <c:ext xmlns:c16="http://schemas.microsoft.com/office/drawing/2014/chart" uri="{C3380CC4-5D6E-409C-BE32-E72D297353CC}">
              <c16:uniqueId val="{00000004-29D8-41B9-805C-47F69FBD7C81}"/>
            </c:ext>
          </c:extLst>
        </c:ser>
        <c:ser>
          <c:idx val="7"/>
          <c:order val="7"/>
          <c:tx>
            <c:strRef>
              <c:f>'SOUTH AMERICA'!$C$26</c:f>
              <c:strCache>
                <c:ptCount val="1"/>
                <c:pt idx="0">
                  <c:v>Suriname (Surinam Dollar)</c:v>
                </c:pt>
              </c:strCache>
            </c:strRef>
          </c:tx>
          <c:spPr>
            <a:ln w="28575" cap="rnd">
              <a:solidFill>
                <a:schemeClr val="accent2">
                  <a:lumMod val="60000"/>
                </a:schemeClr>
              </a:solidFill>
              <a:round/>
            </a:ln>
            <a:effectLst/>
          </c:spPr>
          <c:marker>
            <c:symbol val="none"/>
          </c:marker>
          <c:cat>
            <c:numRef>
              <c:f>'SOUTH AMERICA'!$AH$18:$BB$18</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 AMERICA'!$AH$26:$BB$26</c:f>
              <c:numCache>
                <c:formatCode>0.00</c:formatCode>
                <c:ptCount val="21"/>
                <c:pt idx="0">
                  <c:v>1.3224905154787419</c:v>
                </c:pt>
                <c:pt idx="1">
                  <c:v>2.1781822542340858</c:v>
                </c:pt>
                <c:pt idx="2">
                  <c:v>2.3467500000000001</c:v>
                </c:pt>
                <c:pt idx="3">
                  <c:v>2.6013333333333333</c:v>
                </c:pt>
                <c:pt idx="4">
                  <c:v>2.7335833333333333</c:v>
                </c:pt>
                <c:pt idx="5">
                  <c:v>2.7316666666666669</c:v>
                </c:pt>
                <c:pt idx="6">
                  <c:v>2.7437499999999995</c:v>
                </c:pt>
                <c:pt idx="7">
                  <c:v>2.7449999999999997</c:v>
                </c:pt>
                <c:pt idx="8">
                  <c:v>2.7449999999999997</c:v>
                </c:pt>
                <c:pt idx="9">
                  <c:v>2.7450000000000001</c:v>
                </c:pt>
                <c:pt idx="10">
                  <c:v>2.7454166666666699</c:v>
                </c:pt>
                <c:pt idx="11">
                  <c:v>3.2679999999999998</c:v>
                </c:pt>
                <c:pt idx="12">
                  <c:v>3.3</c:v>
                </c:pt>
                <c:pt idx="13">
                  <c:v>3.3</c:v>
                </c:pt>
                <c:pt idx="14">
                  <c:v>3.3</c:v>
                </c:pt>
                <c:pt idx="15">
                  <c:v>3.4166666666666701</c:v>
                </c:pt>
                <c:pt idx="16">
                  <c:v>6.2286302784897796</c:v>
                </c:pt>
                <c:pt idx="17">
                  <c:v>7.4876611249999998</c:v>
                </c:pt>
                <c:pt idx="18">
                  <c:v>7.4625111984126997</c:v>
                </c:pt>
                <c:pt idx="19">
                  <c:v>7.4580000000000002</c:v>
                </c:pt>
                <c:pt idx="20">
                  <c:v>9.3095454545454608</c:v>
                </c:pt>
              </c:numCache>
            </c:numRef>
          </c:val>
          <c:smooth val="0"/>
          <c:extLst>
            <c:ext xmlns:c16="http://schemas.microsoft.com/office/drawing/2014/chart" uri="{C3380CC4-5D6E-409C-BE32-E72D297353CC}">
              <c16:uniqueId val="{00000005-29D8-41B9-805C-47F69FBD7C81}"/>
            </c:ext>
          </c:extLst>
        </c:ser>
        <c:ser>
          <c:idx val="8"/>
          <c:order val="8"/>
          <c:tx>
            <c:strRef>
              <c:f>'SOUTH AMERICA'!$C$27</c:f>
              <c:strCache>
                <c:ptCount val="1"/>
                <c:pt idx="0">
                  <c:v>Uruguay (Peso Uruguayo)</c:v>
                </c:pt>
              </c:strCache>
            </c:strRef>
          </c:tx>
          <c:spPr>
            <a:ln w="28575" cap="rnd">
              <a:solidFill>
                <a:schemeClr val="accent3">
                  <a:lumMod val="60000"/>
                </a:schemeClr>
              </a:solidFill>
              <a:round/>
            </a:ln>
            <a:effectLst/>
          </c:spPr>
          <c:marker>
            <c:symbol val="none"/>
          </c:marker>
          <c:cat>
            <c:numRef>
              <c:f>'SOUTH AMERICA'!$AH$18:$BB$18</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 AMERICA'!$AH$27:$BB$27</c:f>
              <c:numCache>
                <c:formatCode>0.00</c:formatCode>
                <c:ptCount val="21"/>
                <c:pt idx="0">
                  <c:v>12.099591666666667</c:v>
                </c:pt>
                <c:pt idx="1">
                  <c:v>13.319116666666666</c:v>
                </c:pt>
                <c:pt idx="2">
                  <c:v>21.256966666666667</c:v>
                </c:pt>
                <c:pt idx="3">
                  <c:v>28.208683333333333</c:v>
                </c:pt>
                <c:pt idx="4">
                  <c:v>28.703733333333332</c:v>
                </c:pt>
                <c:pt idx="5">
                  <c:v>24.4786</c:v>
                </c:pt>
                <c:pt idx="6">
                  <c:v>24.073358333333335</c:v>
                </c:pt>
                <c:pt idx="7">
                  <c:v>23.471025000000001</c:v>
                </c:pt>
                <c:pt idx="8">
                  <c:v>20.949316666666665</c:v>
                </c:pt>
                <c:pt idx="9">
                  <c:v>22.567983333333299</c:v>
                </c:pt>
                <c:pt idx="10">
                  <c:v>20.059275</c:v>
                </c:pt>
                <c:pt idx="11">
                  <c:v>19.314208333333301</c:v>
                </c:pt>
                <c:pt idx="12">
                  <c:v>20.310575</c:v>
                </c:pt>
                <c:pt idx="13">
                  <c:v>20.481608333333298</c:v>
                </c:pt>
                <c:pt idx="14">
                  <c:v>23.246024999999999</c:v>
                </c:pt>
                <c:pt idx="15">
                  <c:v>27.327366666666698</c:v>
                </c:pt>
                <c:pt idx="16">
                  <c:v>30.162600000000001</c:v>
                </c:pt>
                <c:pt idx="17">
                  <c:v>28.676400000000001</c:v>
                </c:pt>
                <c:pt idx="18">
                  <c:v>30.725258333333301</c:v>
                </c:pt>
                <c:pt idx="19">
                  <c:v>35.255375000000001</c:v>
                </c:pt>
                <c:pt idx="20">
                  <c:v>42.013291666666703</c:v>
                </c:pt>
              </c:numCache>
            </c:numRef>
          </c:val>
          <c:smooth val="0"/>
          <c:extLst>
            <c:ext xmlns:c16="http://schemas.microsoft.com/office/drawing/2014/chart" uri="{C3380CC4-5D6E-409C-BE32-E72D297353CC}">
              <c16:uniqueId val="{00000006-29D8-41B9-805C-47F69FBD7C81}"/>
            </c:ext>
          </c:extLst>
        </c:ser>
        <c:dLbls>
          <c:showLegendKey val="0"/>
          <c:showVal val="0"/>
          <c:showCatName val="0"/>
          <c:showSerName val="0"/>
          <c:showPercent val="0"/>
          <c:showBubbleSize val="0"/>
        </c:dLbls>
        <c:marker val="1"/>
        <c:smooth val="0"/>
        <c:axId val="436755696"/>
        <c:axId val="436756024"/>
      </c:lineChart>
      <c:lineChart>
        <c:grouping val="standard"/>
        <c:varyColors val="0"/>
        <c:ser>
          <c:idx val="3"/>
          <c:order val="3"/>
          <c:tx>
            <c:strRef>
              <c:f>'SOUTH AMERICA'!$C$22</c:f>
              <c:strCache>
                <c:ptCount val="1"/>
                <c:pt idx="0">
                  <c:v>Chile (Chilean Peso)</c:v>
                </c:pt>
              </c:strCache>
            </c:strRef>
          </c:tx>
          <c:spPr>
            <a:ln w="28575" cap="rnd">
              <a:solidFill>
                <a:schemeClr val="accent4"/>
              </a:solidFill>
              <a:round/>
            </a:ln>
            <a:effectLst/>
          </c:spPr>
          <c:marker>
            <c:symbol val="none"/>
          </c:marker>
          <c:cat>
            <c:numRef>
              <c:f>'SOUTH AMERICA'!$AH$18:$BB$18</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 AMERICA'!$AH$22:$BB$22</c:f>
              <c:numCache>
                <c:formatCode>0.00</c:formatCode>
                <c:ptCount val="21"/>
                <c:pt idx="0">
                  <c:v>539.58749999999998</c:v>
                </c:pt>
                <c:pt idx="1">
                  <c:v>634.93833333333339</c:v>
                </c:pt>
                <c:pt idx="2">
                  <c:v>688.93666666666661</c:v>
                </c:pt>
                <c:pt idx="3">
                  <c:v>691.39750000000004</c:v>
                </c:pt>
                <c:pt idx="4">
                  <c:v>609.52916666666658</c:v>
                </c:pt>
                <c:pt idx="5">
                  <c:v>559.76750000000004</c:v>
                </c:pt>
                <c:pt idx="6">
                  <c:v>530.27500000000009</c:v>
                </c:pt>
                <c:pt idx="7">
                  <c:v>522.46416666666664</c:v>
                </c:pt>
                <c:pt idx="8">
                  <c:v>522.46103583333331</c:v>
                </c:pt>
                <c:pt idx="9">
                  <c:v>560.85989484127003</c:v>
                </c:pt>
                <c:pt idx="10">
                  <c:v>510.24916666666701</c:v>
                </c:pt>
                <c:pt idx="11">
                  <c:v>483.66750000000002</c:v>
                </c:pt>
                <c:pt idx="12">
                  <c:v>486.47130339105303</c:v>
                </c:pt>
                <c:pt idx="13">
                  <c:v>495.272877645503</c:v>
                </c:pt>
                <c:pt idx="14">
                  <c:v>570.34821612743997</c:v>
                </c:pt>
                <c:pt idx="15">
                  <c:v>654.12408425419596</c:v>
                </c:pt>
                <c:pt idx="16">
                  <c:v>676.95773604465705</c:v>
                </c:pt>
                <c:pt idx="17">
                  <c:v>648.83379259826097</c:v>
                </c:pt>
                <c:pt idx="18">
                  <c:v>641.27681306639499</c:v>
                </c:pt>
                <c:pt idx="19">
                  <c:v>702.89742256152897</c:v>
                </c:pt>
                <c:pt idx="20">
                  <c:v>792.72720610316799</c:v>
                </c:pt>
              </c:numCache>
            </c:numRef>
          </c:val>
          <c:smooth val="0"/>
          <c:extLst>
            <c:ext xmlns:c16="http://schemas.microsoft.com/office/drawing/2014/chart" uri="{C3380CC4-5D6E-409C-BE32-E72D297353CC}">
              <c16:uniqueId val="{00000007-29D8-41B9-805C-47F69FBD7C81}"/>
            </c:ext>
          </c:extLst>
        </c:ser>
        <c:ser>
          <c:idx val="5"/>
          <c:order val="5"/>
          <c:tx>
            <c:strRef>
              <c:f>'SOUTH AMERICA'!$C$24</c:f>
              <c:strCache>
                <c:ptCount val="1"/>
                <c:pt idx="0">
                  <c:v>Guyana (Guyana Dollar)</c:v>
                </c:pt>
              </c:strCache>
            </c:strRef>
          </c:tx>
          <c:spPr>
            <a:ln w="28575" cap="rnd">
              <a:solidFill>
                <a:schemeClr val="accent6"/>
              </a:solidFill>
              <a:round/>
            </a:ln>
            <a:effectLst/>
          </c:spPr>
          <c:marker>
            <c:symbol val="none"/>
          </c:marker>
          <c:cat>
            <c:numRef>
              <c:f>'SOUTH AMERICA'!$AH$18:$BB$18</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 AMERICA'!$AH$24:$BB$24</c:f>
              <c:numCache>
                <c:formatCode>0.00</c:formatCode>
                <c:ptCount val="21"/>
                <c:pt idx="0">
                  <c:v>182.43</c:v>
                </c:pt>
                <c:pt idx="1">
                  <c:v>187.32083333333335</c:v>
                </c:pt>
                <c:pt idx="2">
                  <c:v>190.66499999999999</c:v>
                </c:pt>
                <c:pt idx="3">
                  <c:v>193.8783333333333</c:v>
                </c:pt>
                <c:pt idx="4">
                  <c:v>198.30749999999998</c:v>
                </c:pt>
                <c:pt idx="5">
                  <c:v>199.87499999999997</c:v>
                </c:pt>
                <c:pt idx="6">
                  <c:v>200.1883333333333</c:v>
                </c:pt>
                <c:pt idx="7">
                  <c:v>202.34666666666666</c:v>
                </c:pt>
                <c:pt idx="8">
                  <c:v>203.63333333333333</c:v>
                </c:pt>
                <c:pt idx="9">
                  <c:v>203.95</c:v>
                </c:pt>
                <c:pt idx="10">
                  <c:v>203.63583333333301</c:v>
                </c:pt>
                <c:pt idx="11">
                  <c:v>204.01750000000001</c:v>
                </c:pt>
                <c:pt idx="12">
                  <c:v>204.35833333333301</c:v>
                </c:pt>
                <c:pt idx="13">
                  <c:v>205.39416666666699</c:v>
                </c:pt>
                <c:pt idx="14">
                  <c:v>206.449166666667</c:v>
                </c:pt>
                <c:pt idx="15">
                  <c:v>206.5</c:v>
                </c:pt>
                <c:pt idx="16">
                  <c:v>206.5</c:v>
                </c:pt>
                <c:pt idx="17">
                  <c:v>206.5</c:v>
                </c:pt>
                <c:pt idx="18">
                  <c:v>207.71666666666701</c:v>
                </c:pt>
                <c:pt idx="19">
                  <c:v>208.5</c:v>
                </c:pt>
                <c:pt idx="20">
                  <c:v>208.5</c:v>
                </c:pt>
              </c:numCache>
            </c:numRef>
          </c:val>
          <c:smooth val="0"/>
          <c:extLst>
            <c:ext xmlns:c16="http://schemas.microsoft.com/office/drawing/2014/chart" uri="{C3380CC4-5D6E-409C-BE32-E72D297353CC}">
              <c16:uniqueId val="{00000008-29D8-41B9-805C-47F69FBD7C81}"/>
            </c:ext>
          </c:extLst>
        </c:ser>
        <c:dLbls>
          <c:showLegendKey val="0"/>
          <c:showVal val="0"/>
          <c:showCatName val="0"/>
          <c:showSerName val="0"/>
          <c:showPercent val="0"/>
          <c:showBubbleSize val="0"/>
        </c:dLbls>
        <c:marker val="1"/>
        <c:smooth val="0"/>
        <c:axId val="435637408"/>
        <c:axId val="448238864"/>
      </c:lineChart>
      <c:catAx>
        <c:axId val="43675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36756024"/>
        <c:crosses val="autoZero"/>
        <c:auto val="1"/>
        <c:lblAlgn val="ctr"/>
        <c:lblOffset val="100"/>
        <c:tickLblSkip val="4"/>
        <c:noMultiLvlLbl val="0"/>
      </c:catAx>
      <c:valAx>
        <c:axId val="436756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(Solid line)</a:t>
                </a:r>
                <a:endParaRPr lang="ar-EG"/>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36755696"/>
        <c:crosses val="autoZero"/>
        <c:crossBetween val="between"/>
      </c:valAx>
      <c:valAx>
        <c:axId val="448238864"/>
        <c:scaling>
          <c:orientation val="minMax"/>
        </c:scaling>
        <c:delete val="0"/>
        <c:axPos val="r"/>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(Dashed line)</a:t>
                </a:r>
                <a:endParaRPr lang="ar-EG"/>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35637408"/>
        <c:crosses val="max"/>
        <c:crossBetween val="between"/>
      </c:valAx>
      <c:catAx>
        <c:axId val="435637408"/>
        <c:scaling>
          <c:orientation val="minMax"/>
        </c:scaling>
        <c:delete val="1"/>
        <c:axPos val="b"/>
        <c:numFmt formatCode="General" sourceLinked="1"/>
        <c:majorTickMark val="none"/>
        <c:minorTickMark val="none"/>
        <c:tickLblPos val="nextTo"/>
        <c:crossAx val="448238864"/>
        <c:crosses val="autoZero"/>
        <c:auto val="1"/>
        <c:lblAlgn val="ctr"/>
        <c:lblOffset val="100"/>
        <c:noMultiLvlLbl val="0"/>
      </c:catAx>
      <c:spPr>
        <a:noFill/>
        <a:ln>
          <a:noFill/>
        </a:ln>
        <a:effectLst/>
      </c:spPr>
    </c:plotArea>
    <c:legend>
      <c:legendPos val="b"/>
      <c:layout>
        <c:manualLayout>
          <c:xMode val="edge"/>
          <c:yMode val="edge"/>
          <c:x val="1.2393289853919782E-2"/>
          <c:y val="0.7921884113444152"/>
          <c:w val="0.97942217450091462"/>
          <c:h val="0.19045047754447364"/>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latin typeface="Calibri" panose="020F0502020204030204" pitchFamily="34" charset="0"/>
          <a:cs typeface="Calibri" panose="020F0502020204030204" pitchFamily="34" charset="0"/>
        </a:defRPr>
      </a:pPr>
      <a:endParaRPr lang="ar-EG"/>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69051406452981"/>
          <c:y val="4.0204678362573097E-2"/>
          <c:w val="0.70354910655107505"/>
          <c:h val="0.70549914813279924"/>
        </c:manualLayout>
      </c:layout>
      <c:lineChart>
        <c:grouping val="standard"/>
        <c:varyColors val="0"/>
        <c:ser>
          <c:idx val="0"/>
          <c:order val="0"/>
          <c:tx>
            <c:strRef>
              <c:f>'SOUTH AMERICA'!$C$44</c:f>
              <c:strCache>
                <c:ptCount val="1"/>
                <c:pt idx="0">
                  <c:v>Colombia (Colombian Peso)</c:v>
                </c:pt>
              </c:strCache>
            </c:strRef>
          </c:tx>
          <c:spPr>
            <a:ln w="28575" cap="rnd">
              <a:solidFill>
                <a:schemeClr val="accent1"/>
              </a:solidFill>
              <a:round/>
            </a:ln>
            <a:effectLst/>
          </c:spPr>
          <c:marker>
            <c:symbol val="none"/>
          </c:marker>
          <c:cat>
            <c:numRef>
              <c:f>'SOUTH AMERICA'!$AH$43:$BB$43</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 AMERICA'!$AH$44:$BB$44</c:f>
              <c:numCache>
                <c:formatCode>0.00</c:formatCode>
                <c:ptCount val="21"/>
                <c:pt idx="0">
                  <c:v>2087.9038416666667</c:v>
                </c:pt>
                <c:pt idx="1">
                  <c:v>2299.6331558333331</c:v>
                </c:pt>
                <c:pt idx="2">
                  <c:v>2504.2413308333334</c:v>
                </c:pt>
                <c:pt idx="3">
                  <c:v>2877.6524583333335</c:v>
                </c:pt>
                <c:pt idx="4">
                  <c:v>2628.6129025</c:v>
                </c:pt>
                <c:pt idx="5">
                  <c:v>2320.8341766666667</c:v>
                </c:pt>
                <c:pt idx="6">
                  <c:v>2361.1394074999998</c:v>
                </c:pt>
                <c:pt idx="7">
                  <c:v>2078.2918366666663</c:v>
                </c:pt>
                <c:pt idx="8">
                  <c:v>1967.7113091666668</c:v>
                </c:pt>
                <c:pt idx="9">
                  <c:v>2158.25590299025</c:v>
                </c:pt>
                <c:pt idx="10">
                  <c:v>1898.56963600842</c:v>
                </c:pt>
                <c:pt idx="11">
                  <c:v>1848.1394699518301</c:v>
                </c:pt>
                <c:pt idx="12">
                  <c:v>1796.8959123110001</c:v>
                </c:pt>
                <c:pt idx="13">
                  <c:v>1868.7853270907999</c:v>
                </c:pt>
                <c:pt idx="14">
                  <c:v>2001.781048176</c:v>
                </c:pt>
                <c:pt idx="15">
                  <c:v>2741.88085479965</c:v>
                </c:pt>
                <c:pt idx="16">
                  <c:v>3054.1216732108101</c:v>
                </c:pt>
                <c:pt idx="17">
                  <c:v>2951.3274023476001</c:v>
                </c:pt>
                <c:pt idx="18">
                  <c:v>2955.70396997842</c:v>
                </c:pt>
                <c:pt idx="19">
                  <c:v>3280.83163119763</c:v>
                </c:pt>
                <c:pt idx="20">
                  <c:v>3694.8540719645298</c:v>
                </c:pt>
              </c:numCache>
            </c:numRef>
          </c:val>
          <c:smooth val="0"/>
          <c:extLst>
            <c:ext xmlns:c16="http://schemas.microsoft.com/office/drawing/2014/chart" uri="{C3380CC4-5D6E-409C-BE32-E72D297353CC}">
              <c16:uniqueId val="{00000000-5813-4856-880B-F315023565F6}"/>
            </c:ext>
          </c:extLst>
        </c:ser>
        <c:ser>
          <c:idx val="1"/>
          <c:order val="1"/>
          <c:tx>
            <c:strRef>
              <c:f>'SOUTH AMERICA'!$C$45</c:f>
              <c:strCache>
                <c:ptCount val="1"/>
                <c:pt idx="0">
                  <c:v>Paraguay (Guarani)</c:v>
                </c:pt>
              </c:strCache>
            </c:strRef>
          </c:tx>
          <c:spPr>
            <a:ln w="28575" cap="rnd">
              <a:solidFill>
                <a:schemeClr val="accent2"/>
              </a:solidFill>
              <a:round/>
            </a:ln>
            <a:effectLst/>
          </c:spPr>
          <c:marker>
            <c:symbol val="none"/>
          </c:marker>
          <c:cat>
            <c:numRef>
              <c:f>'SOUTH AMERICA'!$AH$43:$BB$43</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 AMERICA'!$AH$45:$BB$45</c:f>
              <c:numCache>
                <c:formatCode>0.00</c:formatCode>
                <c:ptCount val="21"/>
                <c:pt idx="0">
                  <c:v>3486.3533333333335</c:v>
                </c:pt>
                <c:pt idx="1">
                  <c:v>4105.9250000000002</c:v>
                </c:pt>
                <c:pt idx="2">
                  <c:v>5716.2583333333332</c:v>
                </c:pt>
                <c:pt idx="3">
                  <c:v>6424.3391666666666</c:v>
                </c:pt>
                <c:pt idx="4">
                  <c:v>5974.5774999999994</c:v>
                </c:pt>
                <c:pt idx="5">
                  <c:v>6177.958333333333</c:v>
                </c:pt>
                <c:pt idx="6">
                  <c:v>5635.4624999999996</c:v>
                </c:pt>
                <c:pt idx="7">
                  <c:v>5032.7166666666672</c:v>
                </c:pt>
                <c:pt idx="8">
                  <c:v>4363.2416666666668</c:v>
                </c:pt>
                <c:pt idx="9">
                  <c:v>4965.3916666666701</c:v>
                </c:pt>
                <c:pt idx="10">
                  <c:v>4735.4616666666698</c:v>
                </c:pt>
                <c:pt idx="11">
                  <c:v>4191.4162500000002</c:v>
                </c:pt>
                <c:pt idx="12">
                  <c:v>4424.9174999999996</c:v>
                </c:pt>
                <c:pt idx="13">
                  <c:v>4320.6741666666703</c:v>
                </c:pt>
                <c:pt idx="14">
                  <c:v>4462.1916666666702</c:v>
                </c:pt>
                <c:pt idx="15">
                  <c:v>5204.91</c:v>
                </c:pt>
                <c:pt idx="16">
                  <c:v>5670.5174311868705</c:v>
                </c:pt>
                <c:pt idx="17">
                  <c:v>5618.9334516427998</c:v>
                </c:pt>
                <c:pt idx="18">
                  <c:v>5732.10455572912</c:v>
                </c:pt>
                <c:pt idx="19">
                  <c:v>6240.7220784425699</c:v>
                </c:pt>
                <c:pt idx="20">
                  <c:v>6771.0974251965099</c:v>
                </c:pt>
              </c:numCache>
            </c:numRef>
          </c:val>
          <c:smooth val="0"/>
          <c:extLst>
            <c:ext xmlns:c16="http://schemas.microsoft.com/office/drawing/2014/chart" uri="{C3380CC4-5D6E-409C-BE32-E72D297353CC}">
              <c16:uniqueId val="{00000001-5813-4856-880B-F315023565F6}"/>
            </c:ext>
          </c:extLst>
        </c:ser>
        <c:dLbls>
          <c:showLegendKey val="0"/>
          <c:showVal val="0"/>
          <c:showCatName val="0"/>
          <c:showSerName val="0"/>
          <c:showPercent val="0"/>
          <c:showBubbleSize val="0"/>
        </c:dLbls>
        <c:marker val="1"/>
        <c:smooth val="0"/>
        <c:axId val="263536528"/>
        <c:axId val="263534888"/>
      </c:lineChart>
      <c:lineChart>
        <c:grouping val="standard"/>
        <c:varyColors val="0"/>
        <c:ser>
          <c:idx val="2"/>
          <c:order val="2"/>
          <c:tx>
            <c:strRef>
              <c:f>'SOUTH AMERICA'!$C$46</c:f>
              <c:strCache>
                <c:ptCount val="1"/>
                <c:pt idx="0">
                  <c:v>Venezuela (Bolivarian Republic of) (Bolivar Fuerte)</c:v>
                </c:pt>
              </c:strCache>
            </c:strRef>
          </c:tx>
          <c:spPr>
            <a:ln w="28575" cap="rnd">
              <a:solidFill>
                <a:schemeClr val="accent3"/>
              </a:solidFill>
              <a:round/>
            </a:ln>
            <a:effectLst/>
          </c:spPr>
          <c:marker>
            <c:symbol val="none"/>
          </c:marker>
          <c:cat>
            <c:numRef>
              <c:f>'SOUTH AMERICA'!$AH$43:$BB$43</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 AMERICA'!$AH$46:$BB$46</c:f>
              <c:numCache>
                <c:formatCode>0.00</c:formatCode>
                <c:ptCount val="21"/>
                <c:pt idx="0">
                  <c:v>0.67996666666666705</c:v>
                </c:pt>
                <c:pt idx="1">
                  <c:v>0.72365833333333296</c:v>
                </c:pt>
                <c:pt idx="2">
                  <c:v>1.1609499999999999</c:v>
                </c:pt>
                <c:pt idx="3">
                  <c:v>1.6069583333333299</c:v>
                </c:pt>
                <c:pt idx="4">
                  <c:v>1.89133333333333</c:v>
                </c:pt>
                <c:pt idx="5">
                  <c:v>2.08975</c:v>
                </c:pt>
                <c:pt idx="6">
                  <c:v>2.1469999999999998</c:v>
                </c:pt>
                <c:pt idx="7">
                  <c:v>2.1469999999999998</c:v>
                </c:pt>
                <c:pt idx="8">
                  <c:v>2.1469999999999998</c:v>
                </c:pt>
                <c:pt idx="9">
                  <c:v>2.1469999999999998</c:v>
                </c:pt>
                <c:pt idx="10">
                  <c:v>2.5820603174603201</c:v>
                </c:pt>
                <c:pt idx="11">
                  <c:v>4.2892999999999999</c:v>
                </c:pt>
                <c:pt idx="12">
                  <c:v>4.2892999999999999</c:v>
                </c:pt>
                <c:pt idx="13">
                  <c:v>6.0479618416666696</c:v>
                </c:pt>
                <c:pt idx="14">
                  <c:v>8.3394934503672395</c:v>
                </c:pt>
                <c:pt idx="15">
                  <c:v>17.5097945851021</c:v>
                </c:pt>
                <c:pt idx="16">
                  <c:v>73.003827946473606</c:v>
                </c:pt>
                <c:pt idx="17">
                  <c:v>607.68822435838001</c:v>
                </c:pt>
                <c:pt idx="18" formatCode="0_);\(0\)">
                  <c:v>388549.29344608402</c:v>
                </c:pt>
                <c:pt idx="19" formatCode="0_);\(0\)">
                  <c:v>76369942.275532097</c:v>
                </c:pt>
              </c:numCache>
            </c:numRef>
          </c:val>
          <c:smooth val="0"/>
          <c:extLst>
            <c:ext xmlns:c16="http://schemas.microsoft.com/office/drawing/2014/chart" uri="{C3380CC4-5D6E-409C-BE32-E72D297353CC}">
              <c16:uniqueId val="{00000002-5813-4856-880B-F315023565F6}"/>
            </c:ext>
          </c:extLst>
        </c:ser>
        <c:dLbls>
          <c:showLegendKey val="0"/>
          <c:showVal val="0"/>
          <c:showCatName val="0"/>
          <c:showSerName val="0"/>
          <c:showPercent val="0"/>
          <c:showBubbleSize val="0"/>
        </c:dLbls>
        <c:marker val="1"/>
        <c:smooth val="0"/>
        <c:axId val="448243128"/>
        <c:axId val="448242144"/>
      </c:lineChart>
      <c:catAx>
        <c:axId val="26353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263534888"/>
        <c:crosses val="autoZero"/>
        <c:auto val="1"/>
        <c:lblAlgn val="ctr"/>
        <c:lblOffset val="100"/>
        <c:tickLblSkip val="4"/>
        <c:noMultiLvlLbl val="0"/>
      </c:catAx>
      <c:valAx>
        <c:axId val="263534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(Solid line)</a:t>
                </a:r>
                <a:endParaRPr lang="ar-EG"/>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263536528"/>
        <c:crosses val="autoZero"/>
        <c:crossBetween val="between"/>
      </c:valAx>
      <c:valAx>
        <c:axId val="448242144"/>
        <c:scaling>
          <c:orientation val="minMax"/>
        </c:scaling>
        <c:delete val="0"/>
        <c:axPos val="r"/>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(Dashed line)</a:t>
                </a:r>
                <a:endParaRPr lang="ar-EG"/>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48243128"/>
        <c:crosses val="max"/>
        <c:crossBetween val="between"/>
      </c:valAx>
      <c:catAx>
        <c:axId val="448243128"/>
        <c:scaling>
          <c:orientation val="minMax"/>
        </c:scaling>
        <c:delete val="1"/>
        <c:axPos val="b"/>
        <c:numFmt formatCode="General" sourceLinked="1"/>
        <c:majorTickMark val="none"/>
        <c:minorTickMark val="none"/>
        <c:tickLblPos val="nextTo"/>
        <c:crossAx val="448242144"/>
        <c:crosses val="autoZero"/>
        <c:auto val="1"/>
        <c:lblAlgn val="ctr"/>
        <c:lblOffset val="100"/>
        <c:noMultiLvlLbl val="0"/>
      </c:catAx>
      <c:spPr>
        <a:noFill/>
        <a:ln>
          <a:noFill/>
        </a:ln>
        <a:effectLst/>
      </c:spPr>
    </c:plotArea>
    <c:legend>
      <c:legendPos val="b"/>
      <c:layout>
        <c:manualLayout>
          <c:xMode val="edge"/>
          <c:yMode val="edge"/>
          <c:x val="5.7479817863676119E-2"/>
          <c:y val="0.80934082458442691"/>
          <c:w val="0.8913533298867945"/>
          <c:h val="0.17329806430446193"/>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latin typeface="Calibri" panose="020F0502020204030204" pitchFamily="34" charset="0"/>
          <a:cs typeface="Calibri" panose="020F0502020204030204" pitchFamily="34" charset="0"/>
        </a:defRPr>
      </a:pPr>
      <a:endParaRPr lang="ar-EG"/>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'South-EAST ASIA'!$C$18</c:f>
              <c:strCache>
                <c:ptCount val="1"/>
                <c:pt idx="0">
                  <c:v>Brunei Darussalam (Brunei Dollar), Singapore (Singapore Dollar)</c:v>
                </c:pt>
              </c:strCache>
            </c:strRef>
          </c:tx>
          <c:spPr>
            <a:ln w="28575" cap="rnd">
              <a:solidFill>
                <a:schemeClr val="accent1"/>
              </a:solidFill>
              <a:round/>
            </a:ln>
            <a:effectLst/>
          </c:spPr>
          <c:marker>
            <c:symbol val="none"/>
          </c:marker>
          <c:cat>
            <c:numRef>
              <c:f>'South-EAST ASIA'!$AH$17:$BB$17</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'South-EAST ASIA'!$AH$18:$BB$18</c:f>
              <c:numCache>
                <c:formatCode>#,##0.00</c:formatCode>
                <c:ptCount val="21"/>
                <c:pt idx="0">
                  <c:v>1.7239633333333333</c:v>
                </c:pt>
                <c:pt idx="1">
                  <c:v>1.7917225000000001</c:v>
                </c:pt>
                <c:pt idx="2">
                  <c:v>1.7905883333333334</c:v>
                </c:pt>
                <c:pt idx="3">
                  <c:v>1.7421833333333334</c:v>
                </c:pt>
                <c:pt idx="4">
                  <c:v>1.6902283333333334</c:v>
                </c:pt>
                <c:pt idx="5">
                  <c:v>1.6643974999999998</c:v>
                </c:pt>
                <c:pt idx="6">
                  <c:v>1.5889333333333331</c:v>
                </c:pt>
                <c:pt idx="7">
                  <c:v>1.5071016666666668</c:v>
                </c:pt>
                <c:pt idx="8">
                  <c:v>1.41716666666667</c:v>
                </c:pt>
                <c:pt idx="9">
                  <c:v>1.4545692733233</c:v>
                </c:pt>
                <c:pt idx="10">
                  <c:v>1.3635094736842099</c:v>
                </c:pt>
                <c:pt idx="11">
                  <c:v>1.25791302014692</c:v>
                </c:pt>
                <c:pt idx="12">
                  <c:v>1.24956701649958</c:v>
                </c:pt>
                <c:pt idx="13">
                  <c:v>1.25116566976059</c:v>
                </c:pt>
                <c:pt idx="14">
                  <c:v>1.2670401230813999</c:v>
                </c:pt>
                <c:pt idx="15">
                  <c:v>1.37491084459887</c:v>
                </c:pt>
                <c:pt idx="16">
                  <c:v>1.3813468768828601</c:v>
                </c:pt>
                <c:pt idx="17">
                  <c:v>1.3808911640528101</c:v>
                </c:pt>
                <c:pt idx="18">
                  <c:v>1.3489185654253699</c:v>
                </c:pt>
                <c:pt idx="19">
                  <c:v>1.36421851405475</c:v>
                </c:pt>
                <c:pt idx="20" formatCode="0.00">
                  <c:v>1.3797034297139901</c:v>
                </c:pt>
              </c:numCache>
            </c:numRef>
          </c:val>
          <c:smooth val="0"/>
          <c:extLst>
            <c:ext xmlns:c16="http://schemas.microsoft.com/office/drawing/2014/chart" uri="{C3380CC4-5D6E-409C-BE32-E72D297353CC}">
              <c16:uniqueId val="{00000000-2167-4D7D-9390-AE56BA5ADD5A}"/>
            </c:ext>
          </c:extLst>
        </c:ser>
        <c:ser>
          <c:idx val="1"/>
          <c:order val="1"/>
          <c:tx>
            <c:strRef>
              <c:f>'South-EAST ASIA'!$C$19</c:f>
              <c:strCache>
                <c:ptCount val="1"/>
                <c:pt idx="0">
                  <c:v>Malaysia (Malaysian Ringgit)</c:v>
                </c:pt>
              </c:strCache>
            </c:strRef>
          </c:tx>
          <c:spPr>
            <a:ln w="28575" cap="rnd">
              <a:solidFill>
                <a:schemeClr val="accent2"/>
              </a:solidFill>
              <a:round/>
            </a:ln>
            <a:effectLst/>
          </c:spPr>
          <c:marker>
            <c:symbol val="none"/>
          </c:marker>
          <c:cat>
            <c:numRef>
              <c:f>'South-EAST ASIA'!$AH$17:$BB$17</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'South-EAST ASIA'!$AH$19:$BB$19</c:f>
              <c:numCache>
                <c:formatCode>0.00</c:formatCode>
                <c:ptCount val="21"/>
                <c:pt idx="0">
                  <c:v>3.7999999999999994</c:v>
                </c:pt>
                <c:pt idx="1">
                  <c:v>3.7999999999999994</c:v>
                </c:pt>
                <c:pt idx="2">
                  <c:v>3.7999999999999994</c:v>
                </c:pt>
                <c:pt idx="3">
                  <c:v>3.7999999999999994</c:v>
                </c:pt>
                <c:pt idx="4">
                  <c:v>3.7999999999999994</c:v>
                </c:pt>
                <c:pt idx="5">
                  <c:v>3.7870916666666665</c:v>
                </c:pt>
                <c:pt idx="6">
                  <c:v>3.6681769583333335</c:v>
                </c:pt>
                <c:pt idx="7">
                  <c:v>3.4375693822624749</c:v>
                </c:pt>
                <c:pt idx="8">
                  <c:v>3.3358333333333334</c:v>
                </c:pt>
                <c:pt idx="9">
                  <c:v>3.5245029107064401</c:v>
                </c:pt>
                <c:pt idx="10">
                  <c:v>3.22108691472175</c:v>
                </c:pt>
                <c:pt idx="11">
                  <c:v>3.06000301052058</c:v>
                </c:pt>
                <c:pt idx="12">
                  <c:v>3.08880086662188</c:v>
                </c:pt>
                <c:pt idx="13">
                  <c:v>3.1509085500972498</c:v>
                </c:pt>
                <c:pt idx="14">
                  <c:v>3.2728597464304698</c:v>
                </c:pt>
                <c:pt idx="15">
                  <c:v>3.9055002630276801</c:v>
                </c:pt>
                <c:pt idx="16">
                  <c:v>4.14830066287879</c:v>
                </c:pt>
                <c:pt idx="17">
                  <c:v>4.3004408776112397</c:v>
                </c:pt>
                <c:pt idx="18">
                  <c:v>4.0351301370680597</c:v>
                </c:pt>
                <c:pt idx="19">
                  <c:v>4.1424697356973104</c:v>
                </c:pt>
                <c:pt idx="20">
                  <c:v>4.2034819485188404</c:v>
                </c:pt>
              </c:numCache>
            </c:numRef>
          </c:val>
          <c:smooth val="0"/>
          <c:extLst>
            <c:ext xmlns:c16="http://schemas.microsoft.com/office/drawing/2014/chart" uri="{C3380CC4-5D6E-409C-BE32-E72D297353CC}">
              <c16:uniqueId val="{00000001-2167-4D7D-9390-AE56BA5ADD5A}"/>
            </c:ext>
          </c:extLst>
        </c:ser>
        <c:dLbls>
          <c:showLegendKey val="0"/>
          <c:showVal val="0"/>
          <c:showCatName val="0"/>
          <c:showSerName val="0"/>
          <c:showPercent val="0"/>
          <c:showBubbleSize val="0"/>
        </c:dLbls>
        <c:marker val="1"/>
        <c:smooth val="0"/>
        <c:axId val="480418624"/>
        <c:axId val="480418296"/>
      </c:lineChart>
      <c:lineChart>
        <c:grouping val="standard"/>
        <c:varyColors val="0"/>
        <c:ser>
          <c:idx val="2"/>
          <c:order val="2"/>
          <c:tx>
            <c:strRef>
              <c:f>'South-EAST ASIA'!$C$20</c:f>
              <c:strCache>
                <c:ptCount val="1"/>
                <c:pt idx="0">
                  <c:v>Philippines (Philippine Peso)</c:v>
                </c:pt>
              </c:strCache>
            </c:strRef>
          </c:tx>
          <c:spPr>
            <a:ln w="28575" cap="rnd">
              <a:solidFill>
                <a:schemeClr val="accent3"/>
              </a:solidFill>
              <a:round/>
            </a:ln>
            <a:effectLst/>
          </c:spPr>
          <c:marker>
            <c:symbol val="none"/>
          </c:marker>
          <c:cat>
            <c:numRef>
              <c:f>'South-EAST ASIA'!$AH$17:$BB$17</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'South-EAST ASIA'!$AH$20:$BB$20</c:f>
              <c:numCache>
                <c:formatCode>0.00</c:formatCode>
                <c:ptCount val="21"/>
                <c:pt idx="0">
                  <c:v>44.192250000000001</c:v>
                </c:pt>
                <c:pt idx="1">
                  <c:v>50.992649999999998</c:v>
                </c:pt>
                <c:pt idx="2">
                  <c:v>51.603566666666666</c:v>
                </c:pt>
                <c:pt idx="3">
                  <c:v>54.203333333333333</c:v>
                </c:pt>
                <c:pt idx="4">
                  <c:v>56.039916666666663</c:v>
                </c:pt>
                <c:pt idx="5">
                  <c:v>55.08549166666667</c:v>
                </c:pt>
                <c:pt idx="6">
                  <c:v>51.314272499999994</c:v>
                </c:pt>
                <c:pt idx="7">
                  <c:v>46.148391177755002</c:v>
                </c:pt>
                <c:pt idx="8">
                  <c:v>44.323287609410002</c:v>
                </c:pt>
                <c:pt idx="9">
                  <c:v>47.679688453509101</c:v>
                </c:pt>
                <c:pt idx="10">
                  <c:v>45.109664180089602</c:v>
                </c:pt>
                <c:pt idx="11">
                  <c:v>43.3131369237488</c:v>
                </c:pt>
                <c:pt idx="12">
                  <c:v>42.228794734943399</c:v>
                </c:pt>
                <c:pt idx="13">
                  <c:v>42.446184830673999</c:v>
                </c:pt>
                <c:pt idx="14">
                  <c:v>44.395154304209697</c:v>
                </c:pt>
                <c:pt idx="15">
                  <c:v>45.502839942143098</c:v>
                </c:pt>
                <c:pt idx="16">
                  <c:v>47.4924638585099</c:v>
                </c:pt>
                <c:pt idx="17">
                  <c:v>50.403719793717698</c:v>
                </c:pt>
                <c:pt idx="18">
                  <c:v>52.661429953968302</c:v>
                </c:pt>
                <c:pt idx="19">
                  <c:v>51.795782651733298</c:v>
                </c:pt>
                <c:pt idx="20">
                  <c:v>49.624096002632797</c:v>
                </c:pt>
              </c:numCache>
            </c:numRef>
          </c:val>
          <c:smooth val="0"/>
          <c:extLst>
            <c:ext xmlns:c16="http://schemas.microsoft.com/office/drawing/2014/chart" uri="{C3380CC4-5D6E-409C-BE32-E72D297353CC}">
              <c16:uniqueId val="{00000002-2167-4D7D-9390-AE56BA5ADD5A}"/>
            </c:ext>
          </c:extLst>
        </c:ser>
        <c:ser>
          <c:idx val="3"/>
          <c:order val="3"/>
          <c:tx>
            <c:strRef>
              <c:f>'South-EAST ASIA'!$C$21</c:f>
              <c:strCache>
                <c:ptCount val="1"/>
                <c:pt idx="0">
                  <c:v>Thailand (Baht)</c:v>
                </c:pt>
              </c:strCache>
            </c:strRef>
          </c:tx>
          <c:spPr>
            <a:ln w="28575" cap="rnd">
              <a:solidFill>
                <a:schemeClr val="accent4"/>
              </a:solidFill>
              <a:round/>
            </a:ln>
            <a:effectLst/>
          </c:spPr>
          <c:marker>
            <c:symbol val="none"/>
          </c:marker>
          <c:cat>
            <c:numRef>
              <c:f>'South-EAST ASIA'!$AH$17:$BB$17</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'South-EAST ASIA'!$AH$21:$BB$21</c:f>
              <c:numCache>
                <c:formatCode>0.00</c:formatCode>
                <c:ptCount val="21"/>
                <c:pt idx="0">
                  <c:v>40.111803333333327</c:v>
                </c:pt>
                <c:pt idx="1">
                  <c:v>44.431899999999999</c:v>
                </c:pt>
                <c:pt idx="2">
                  <c:v>42.960083333333337</c:v>
                </c:pt>
                <c:pt idx="3">
                  <c:v>41.484616666666668</c:v>
                </c:pt>
                <c:pt idx="4">
                  <c:v>40.222414917502086</c:v>
                </c:pt>
                <c:pt idx="5">
                  <c:v>40.22013020833333</c:v>
                </c:pt>
                <c:pt idx="6">
                  <c:v>37.881983221536323</c:v>
                </c:pt>
                <c:pt idx="7">
                  <c:v>34.518180591701331</c:v>
                </c:pt>
                <c:pt idx="8">
                  <c:v>33.313300641233766</c:v>
                </c:pt>
                <c:pt idx="9">
                  <c:v>34.285774123424098</c:v>
                </c:pt>
                <c:pt idx="10">
                  <c:v>31.685704999999999</c:v>
                </c:pt>
                <c:pt idx="11">
                  <c:v>30.4917333333333</c:v>
                </c:pt>
                <c:pt idx="12">
                  <c:v>31.0830916666667</c:v>
                </c:pt>
                <c:pt idx="13">
                  <c:v>30.7259666666667</c:v>
                </c:pt>
                <c:pt idx="14">
                  <c:v>32.479833333333303</c:v>
                </c:pt>
                <c:pt idx="15">
                  <c:v>34.247716666666697</c:v>
                </c:pt>
                <c:pt idx="16">
                  <c:v>35.296383333333303</c:v>
                </c:pt>
                <c:pt idx="17">
                  <c:v>33.939811056685798</c:v>
                </c:pt>
                <c:pt idx="18">
                  <c:v>32.310225743145701</c:v>
                </c:pt>
                <c:pt idx="19">
                  <c:v>31.047605780549901</c:v>
                </c:pt>
                <c:pt idx="20">
                  <c:v>31.293673213083199</c:v>
                </c:pt>
              </c:numCache>
            </c:numRef>
          </c:val>
          <c:smooth val="0"/>
          <c:extLst>
            <c:ext xmlns:c16="http://schemas.microsoft.com/office/drawing/2014/chart" uri="{C3380CC4-5D6E-409C-BE32-E72D297353CC}">
              <c16:uniqueId val="{00000003-2167-4D7D-9390-AE56BA5ADD5A}"/>
            </c:ext>
          </c:extLst>
        </c:ser>
        <c:dLbls>
          <c:showLegendKey val="0"/>
          <c:showVal val="0"/>
          <c:showCatName val="0"/>
          <c:showSerName val="0"/>
          <c:showPercent val="0"/>
          <c:showBubbleSize val="0"/>
        </c:dLbls>
        <c:marker val="1"/>
        <c:smooth val="0"/>
        <c:axId val="469443432"/>
        <c:axId val="482260976"/>
      </c:lineChart>
      <c:catAx>
        <c:axId val="480418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80418296"/>
        <c:crosses val="autoZero"/>
        <c:auto val="1"/>
        <c:lblAlgn val="ctr"/>
        <c:lblOffset val="100"/>
        <c:tickLblSkip val="4"/>
        <c:noMultiLvlLbl val="0"/>
      </c:catAx>
      <c:valAx>
        <c:axId val="480418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(Solid line)</a:t>
                </a:r>
                <a:endParaRPr lang="ar-EG"/>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80418624"/>
        <c:crosses val="autoZero"/>
        <c:crossBetween val="between"/>
      </c:valAx>
      <c:valAx>
        <c:axId val="482260976"/>
        <c:scaling>
          <c:orientation val="minMax"/>
        </c:scaling>
        <c:delete val="0"/>
        <c:axPos val="r"/>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Exchange rate against th USDollar (Dashed line)</a:t>
                </a:r>
                <a:endParaRPr lang="ar-EG"/>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crossAx val="469443432"/>
        <c:crosses val="max"/>
        <c:crossBetween val="between"/>
      </c:valAx>
      <c:catAx>
        <c:axId val="469443432"/>
        <c:scaling>
          <c:orientation val="minMax"/>
        </c:scaling>
        <c:delete val="1"/>
        <c:axPos val="b"/>
        <c:numFmt formatCode="General" sourceLinked="1"/>
        <c:majorTickMark val="none"/>
        <c:minorTickMark val="none"/>
        <c:tickLblPos val="nextTo"/>
        <c:crossAx val="482260976"/>
        <c:crosses val="autoZero"/>
        <c:auto val="1"/>
        <c:lblAlgn val="ctr"/>
        <c:lblOffset val="100"/>
        <c:noMultiLvlLbl val="0"/>
      </c:catAx>
      <c:spPr>
        <a:noFill/>
        <a:ln>
          <a:noFill/>
        </a:ln>
        <a:effectLst/>
      </c:spPr>
    </c:plotArea>
    <c:legend>
      <c:legendPos val="b"/>
      <c:layout>
        <c:manualLayout>
          <c:xMode val="edge"/>
          <c:yMode val="edge"/>
          <c:x val="7.7518293167899474E-2"/>
          <c:y val="0.76549719848848696"/>
          <c:w val="0.84075449375646227"/>
          <c:h val="0.21677230505761247"/>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ar-E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latin typeface="Calibri" panose="020F0502020204030204" pitchFamily="34" charset="0"/>
          <a:cs typeface="Calibri" panose="020F0502020204030204" pitchFamily="34" charset="0"/>
        </a:defRPr>
      </a:pPr>
      <a:endParaRPr lang="ar-E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100" y="0"/>
            <a:ext cx="2944813" cy="498475"/>
          </a:xfrm>
          <a:prstGeom prst="rect">
            <a:avLst/>
          </a:prstGeom>
        </p:spPr>
        <p:txBody>
          <a:bodyPr vert="horz" lIns="91440" tIns="45720" rIns="91440" bIns="45720" rtlCol="0"/>
          <a:lstStyle>
            <a:lvl1pPr algn="r">
              <a:defRPr sz="1200"/>
            </a:lvl1pPr>
          </a:lstStyle>
          <a:p>
            <a:fld id="{039CE9C7-B6EB-40EA-83EF-29EFD670FCEB}" type="datetimeFigureOut">
              <a:rPr lang="en-US" smtClean="0"/>
              <a:t>4/6/2021</a:t>
            </a:fld>
            <a:endParaRPr lang="en-US"/>
          </a:p>
        </p:txBody>
      </p:sp>
      <p:sp>
        <p:nvSpPr>
          <p:cNvPr id="4" name="Footer Placeholder 3"/>
          <p:cNvSpPr>
            <a:spLocks noGrp="1"/>
          </p:cNvSpPr>
          <p:nvPr>
            <p:ph type="ftr" sz="quarter" idx="2"/>
          </p:nvPr>
        </p:nvSpPr>
        <p:spPr>
          <a:xfrm>
            <a:off x="0" y="9432925"/>
            <a:ext cx="2944813"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100" y="9432925"/>
            <a:ext cx="2944813" cy="498475"/>
          </a:xfrm>
          <a:prstGeom prst="rect">
            <a:avLst/>
          </a:prstGeom>
        </p:spPr>
        <p:txBody>
          <a:bodyPr vert="horz" lIns="91440" tIns="45720" rIns="91440" bIns="45720" rtlCol="0" anchor="b"/>
          <a:lstStyle>
            <a:lvl1pPr algn="r">
              <a:defRPr sz="1200"/>
            </a:lvl1pPr>
          </a:lstStyle>
          <a:p>
            <a:fld id="{C63BA415-AE0A-4FC1-A05F-BAA766242761}" type="slidenum">
              <a:rPr lang="en-US" smtClean="0"/>
              <a:t>‹#›</a:t>
            </a:fld>
            <a:endParaRPr lang="en-US"/>
          </a:p>
        </p:txBody>
      </p:sp>
    </p:spTree>
    <p:extLst>
      <p:ext uri="{BB962C8B-B14F-4D97-AF65-F5344CB8AC3E}">
        <p14:creationId xmlns:p14="http://schemas.microsoft.com/office/powerpoint/2010/main" val="946073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DC41C583-6344-41C7-8F27-DEEB2DC70E1B}" type="datetimeFigureOut">
              <a:rPr lang="en-US" smtClean="0"/>
              <a:t>4/6/2021</a:t>
            </a:fld>
            <a:endParaRPr lang="en-US"/>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00111D49-71F4-45BE-A7BC-A72803D32EB6}" type="slidenum">
              <a:rPr lang="en-US" smtClean="0"/>
              <a:t>‹#›</a:t>
            </a:fld>
            <a:endParaRPr lang="en-US"/>
          </a:p>
        </p:txBody>
      </p:sp>
    </p:spTree>
    <p:extLst>
      <p:ext uri="{BB962C8B-B14F-4D97-AF65-F5344CB8AC3E}">
        <p14:creationId xmlns:p14="http://schemas.microsoft.com/office/powerpoint/2010/main" val="2433502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111D49-71F4-45BE-A7BC-A72803D32EB6}" type="slidenum">
              <a:rPr lang="en-US" smtClean="0"/>
              <a:t>2</a:t>
            </a:fld>
            <a:endParaRPr lang="en-US"/>
          </a:p>
        </p:txBody>
      </p:sp>
    </p:spTree>
    <p:extLst>
      <p:ext uri="{BB962C8B-B14F-4D97-AF65-F5344CB8AC3E}">
        <p14:creationId xmlns:p14="http://schemas.microsoft.com/office/powerpoint/2010/main" val="885176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it-IT" sz="1800" dirty="0">
                <a:solidFill>
                  <a:srgbClr val="00678F"/>
                </a:solidFill>
                <a:effectLst/>
                <a:latin typeface="Arial" panose="020B0604020202020204" pitchFamily="34" charset="0"/>
                <a:ea typeface="Calibri" panose="020F0502020204030204" pitchFamily="34" charset="0"/>
              </a:rPr>
              <a:t>Most of the exchange rates of Eastern African countries have been depreciating gradually from 2000. In this region, Somalia has the highest exchange rate volatility and the Somali Shilling is the weakest currency (Figure 4). From 2018 to 2020, the Zambian Kwacha is the most volatile currency, with a 75.4 percent fall in value against the US Dollar.</a:t>
            </a:r>
          </a:p>
          <a:p>
            <a:pPr marL="1078865" marR="914400" algn="just">
              <a:lnSpc>
                <a:spcPct val="125000"/>
              </a:lnSpc>
              <a:spcBef>
                <a:spcPts val="800"/>
              </a:spcBef>
              <a:spcAft>
                <a:spcPts val="800"/>
              </a:spcAft>
            </a:pPr>
            <a:r>
              <a:rPr lang="en-US" sz="1800" dirty="0">
                <a:effectLst/>
                <a:latin typeface="Arial" panose="020B0604020202020204" pitchFamily="34" charset="0"/>
                <a:ea typeface="SimSun" panose="02010600030101010101" pitchFamily="2" charset="-122"/>
              </a:rPr>
              <a:t>From 2015 to 2016, the South Sudanese Pound depreciated by 1043 percent which was mainly caused by the escalation of the war by the end of 2016.</a:t>
            </a:r>
            <a:endParaRPr lang="en-US" sz="1800" dirty="0">
              <a:effectLst/>
              <a:latin typeface="Calibri" panose="020F0502020204030204" pitchFamily="34" charset="0"/>
              <a:ea typeface="SimSun" panose="02010600030101010101" pitchFamily="2" charset="-122"/>
            </a:endParaRPr>
          </a:p>
          <a:p>
            <a:r>
              <a:rPr lang="it-IT" sz="1800" dirty="0">
                <a:solidFill>
                  <a:srgbClr val="00678F"/>
                </a:solidFill>
                <a:effectLst/>
                <a:latin typeface="Arial" panose="020B0604020202020204" pitchFamily="34" charset="0"/>
                <a:ea typeface="Calibri" panose="020F0502020204030204" pitchFamily="34" charset="0"/>
              </a:rPr>
              <a:t>The South Sudanese Pound (SSP) continued to depreciate following the move to a more flexible exchange rate arrangement in 2015, the South Sudanese Pound depreciated from 18.5 SSP per dollar in December 2015 to 70 SSP per dollar by August 2016 and 172 SSP per dollar by August 2017. Political events drove the volatility of the SSP (World Bank, 2017). Furthermore, the Uganda Shilling, the Tanzanian Shilling, the Burundi Franc and the Madagascar Aviary highly depreciated against the US Dollar over the past 20 years.</a:t>
            </a:r>
            <a:endParaRPr lang="en-GB" dirty="0"/>
          </a:p>
        </p:txBody>
      </p:sp>
      <p:sp>
        <p:nvSpPr>
          <p:cNvPr id="4" name="Espace réservé du numéro de diapositive 3"/>
          <p:cNvSpPr>
            <a:spLocks noGrp="1"/>
          </p:cNvSpPr>
          <p:nvPr>
            <p:ph type="sldNum" sz="quarter" idx="5"/>
          </p:nvPr>
        </p:nvSpPr>
        <p:spPr/>
        <p:txBody>
          <a:bodyPr/>
          <a:lstStyle/>
          <a:p>
            <a:fld id="{00111D49-71F4-45BE-A7BC-A72803D32EB6}" type="slidenum">
              <a:rPr lang="en-US" smtClean="0"/>
              <a:t>11</a:t>
            </a:fld>
            <a:endParaRPr lang="en-US"/>
          </a:p>
        </p:txBody>
      </p:sp>
    </p:spTree>
    <p:extLst>
      <p:ext uri="{BB962C8B-B14F-4D97-AF65-F5344CB8AC3E}">
        <p14:creationId xmlns:p14="http://schemas.microsoft.com/office/powerpoint/2010/main" val="3870223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307465" marR="1005840" algn="just">
              <a:lnSpc>
                <a:spcPct val="125000"/>
              </a:lnSpc>
              <a:spcBef>
                <a:spcPts val="800"/>
              </a:spcBef>
              <a:spcAft>
                <a:spcPts val="800"/>
              </a:spcAft>
            </a:pPr>
            <a:r>
              <a:rPr lang="en-US" sz="1800" dirty="0">
                <a:effectLst/>
                <a:latin typeface="Arial" panose="020B0604020202020204" pitchFamily="34" charset="0"/>
                <a:ea typeface="SimSun" panose="02010600030101010101" pitchFamily="2" charset="-122"/>
              </a:rPr>
              <a:t>Over the last 20 years, the Guinea Franc was the weakest currency in Western Africa, followed by the Sierra Leonean Leone, which also has the highest volatility, with a 23.9 percent decrease in value against the US Dollar between 2018 and 2020</a:t>
            </a:r>
            <a:r>
              <a:rPr lang="it-IT" sz="1800" b="1" dirty="0">
                <a:solidFill>
                  <a:srgbClr val="00678F"/>
                </a:solidFill>
                <a:effectLst/>
                <a:latin typeface="Arial" panose="020B0604020202020204" pitchFamily="34" charset="0"/>
                <a:ea typeface="Calibri" panose="020F0502020204030204" pitchFamily="34" charset="0"/>
              </a:rPr>
              <a:t>.</a:t>
            </a:r>
            <a:endParaRPr lang="en-US" sz="1800" dirty="0">
              <a:effectLst/>
              <a:latin typeface="Calibri" panose="020F0502020204030204" pitchFamily="34" charset="0"/>
              <a:ea typeface="SimSun" panose="02010600030101010101" pitchFamily="2" charset="-122"/>
            </a:endParaRPr>
          </a:p>
          <a:p>
            <a:r>
              <a:rPr lang="it-IT" sz="1800" dirty="0">
                <a:solidFill>
                  <a:srgbClr val="00678F"/>
                </a:solidFill>
                <a:effectLst/>
                <a:latin typeface="Arial" panose="020B0604020202020204" pitchFamily="34" charset="0"/>
                <a:ea typeface="Calibri" panose="020F0502020204030204" pitchFamily="34" charset="0"/>
              </a:rPr>
              <a:t>Nigeria, the biggest economy in Western Africa, experienced a 60 percent devaluation of its currency from 2014 to 2016, which was mainly caused by the fall in international oil prices in 2014 that led to a smaller export revenue, and the removal of its currency peg to the US Dollar in 2015 .</a:t>
            </a:r>
          </a:p>
          <a:p>
            <a:endParaRPr lang="en-GB" dirty="0"/>
          </a:p>
        </p:txBody>
      </p:sp>
      <p:sp>
        <p:nvSpPr>
          <p:cNvPr id="4" name="Espace réservé du numéro de diapositive 3"/>
          <p:cNvSpPr>
            <a:spLocks noGrp="1"/>
          </p:cNvSpPr>
          <p:nvPr>
            <p:ph type="sldNum" sz="quarter" idx="5"/>
          </p:nvPr>
        </p:nvSpPr>
        <p:spPr/>
        <p:txBody>
          <a:bodyPr/>
          <a:lstStyle/>
          <a:p>
            <a:fld id="{00111D49-71F4-45BE-A7BC-A72803D32EB6}" type="slidenum">
              <a:rPr lang="en-US" smtClean="0"/>
              <a:t>12</a:t>
            </a:fld>
            <a:endParaRPr lang="en-US"/>
          </a:p>
        </p:txBody>
      </p:sp>
    </p:spTree>
    <p:extLst>
      <p:ext uri="{BB962C8B-B14F-4D97-AF65-F5344CB8AC3E}">
        <p14:creationId xmlns:p14="http://schemas.microsoft.com/office/powerpoint/2010/main" val="4059298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it-IT" sz="1800" dirty="0">
                <a:solidFill>
                  <a:srgbClr val="00678F"/>
                </a:solidFill>
                <a:effectLst/>
                <a:latin typeface="Arial" panose="020B0604020202020204" pitchFamily="34" charset="0"/>
                <a:ea typeface="Calibri" panose="020F0502020204030204" pitchFamily="34" charset="0"/>
              </a:rPr>
              <a:t>Over the last 20 years, Costa Rica has the weakest currency in Central America. In the same period, the US Dollar exchange rates for the Nicaraguan Cordoba Oro and the Mexican Peso have been gradually depreciating. With the adoption of the US Dollar as their official currency unit, Panama and El Salvador have fixed exchange rates. Belize also has a fixed exchange rate, as it has pegged its currency since 1977 to the US Dollar.</a:t>
            </a:r>
            <a:endParaRPr lang="en-GB" dirty="0"/>
          </a:p>
        </p:txBody>
      </p:sp>
      <p:sp>
        <p:nvSpPr>
          <p:cNvPr id="4" name="Espace réservé du numéro de diapositive 3"/>
          <p:cNvSpPr>
            <a:spLocks noGrp="1"/>
          </p:cNvSpPr>
          <p:nvPr>
            <p:ph type="sldNum" sz="quarter" idx="5"/>
          </p:nvPr>
        </p:nvSpPr>
        <p:spPr/>
        <p:txBody>
          <a:bodyPr/>
          <a:lstStyle/>
          <a:p>
            <a:fld id="{00111D49-71F4-45BE-A7BC-A72803D32EB6}" type="slidenum">
              <a:rPr lang="en-US" smtClean="0"/>
              <a:t>13</a:t>
            </a:fld>
            <a:endParaRPr lang="en-US"/>
          </a:p>
        </p:txBody>
      </p:sp>
    </p:spTree>
    <p:extLst>
      <p:ext uri="{BB962C8B-B14F-4D97-AF65-F5344CB8AC3E}">
        <p14:creationId xmlns:p14="http://schemas.microsoft.com/office/powerpoint/2010/main" val="554893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it-IT" sz="1200" kern="1200" dirty="0">
                <a:solidFill>
                  <a:schemeClr val="tx1"/>
                </a:solidFill>
                <a:effectLst/>
                <a:latin typeface="+mn-lt"/>
                <a:ea typeface="+mn-ea"/>
                <a:cs typeface="+mn-cs"/>
              </a:rPr>
              <a:t>Since 2018, Venezuela (Bolivarian Republic of) has the weakest currency in South America with a 63 839 percent decrease in value against the US Dollar between 2018 and 2017 followed by a 19555 percent decrease in value against the­­ US Dollar between 2019 and 2018. By 2014 the value of Venezuela’s currency, the bolívar, and the prosperity of the Venezuelan economy, was highly dependent on oil exports. More than 90% of the country’s export earnings came from oil. Venezuelan currency </a:t>
            </a:r>
            <a:r>
              <a:rPr lang="en-US" sz="1200" kern="1200" dirty="0">
                <a:solidFill>
                  <a:schemeClr val="tx1"/>
                </a:solidFill>
                <a:effectLst/>
                <a:latin typeface="+mn-lt"/>
                <a:ea typeface="+mn-ea"/>
                <a:cs typeface="+mn-cs"/>
              </a:rPr>
              <a:t>suffered extreme depreciation by August 2018. The Venezuelan crisis, however, just got worse as the oil price continued to fall, compounded by other factors that reduced Venezuelan oil output. International investors began looking elsewhere, driving the value of the </a:t>
            </a:r>
            <a:r>
              <a:rPr lang="en-US" sz="1200" kern="1200" dirty="0" err="1">
                <a:solidFill>
                  <a:schemeClr val="tx1"/>
                </a:solidFill>
                <a:effectLst/>
                <a:latin typeface="+mn-lt"/>
                <a:ea typeface="+mn-ea"/>
                <a:cs typeface="+mn-cs"/>
              </a:rPr>
              <a:t>bolívar</a:t>
            </a:r>
            <a:r>
              <a:rPr lang="en-US" sz="1200" kern="1200" dirty="0">
                <a:solidFill>
                  <a:schemeClr val="tx1"/>
                </a:solidFill>
                <a:effectLst/>
                <a:latin typeface="+mn-lt"/>
                <a:ea typeface="+mn-ea"/>
                <a:cs typeface="+mn-cs"/>
              </a:rPr>
              <a:t> even lower (Michelle Carmody, 2019).</a:t>
            </a:r>
          </a:p>
          <a:p>
            <a:r>
              <a:rPr lang="it-IT" sz="1200" kern="1200" dirty="0">
                <a:solidFill>
                  <a:schemeClr val="tx1"/>
                </a:solidFill>
                <a:effectLst/>
                <a:latin typeface="+mn-lt"/>
                <a:ea typeface="+mn-ea"/>
                <a:cs typeface="+mn-cs"/>
              </a:rPr>
              <a:t>The second highest volatility currency in South America is the Argentine Peso, with a 421 percent decrease in value against the US Dollar between 2015 and 2020. </a:t>
            </a:r>
            <a:endParaRPr lang="en-GB" dirty="0"/>
          </a:p>
        </p:txBody>
      </p:sp>
      <p:sp>
        <p:nvSpPr>
          <p:cNvPr id="4" name="Espace réservé du numéro de diapositive 3"/>
          <p:cNvSpPr>
            <a:spLocks noGrp="1"/>
          </p:cNvSpPr>
          <p:nvPr>
            <p:ph type="sldNum" sz="quarter" idx="5"/>
          </p:nvPr>
        </p:nvSpPr>
        <p:spPr/>
        <p:txBody>
          <a:bodyPr/>
          <a:lstStyle/>
          <a:p>
            <a:fld id="{00111D49-71F4-45BE-A7BC-A72803D32EB6}" type="slidenum">
              <a:rPr lang="en-US" smtClean="0"/>
              <a:t>14</a:t>
            </a:fld>
            <a:endParaRPr lang="en-US"/>
          </a:p>
        </p:txBody>
      </p:sp>
    </p:spTree>
    <p:extLst>
      <p:ext uri="{BB962C8B-B14F-4D97-AF65-F5344CB8AC3E}">
        <p14:creationId xmlns:p14="http://schemas.microsoft.com/office/powerpoint/2010/main" val="3258651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307465" marR="1005840" algn="just">
              <a:lnSpc>
                <a:spcPct val="125000"/>
              </a:lnSpc>
              <a:spcBef>
                <a:spcPts val="800"/>
              </a:spcBef>
              <a:spcAft>
                <a:spcPts val="800"/>
              </a:spcAft>
            </a:pPr>
            <a:r>
              <a:rPr lang="en-US" sz="1800" dirty="0">
                <a:effectLst/>
                <a:latin typeface="Arial" panose="020B0604020202020204" pitchFamily="34" charset="0"/>
                <a:ea typeface="SimSun" panose="02010600030101010101" pitchFamily="2" charset="-122"/>
              </a:rPr>
              <a:t>Over the last 20 years, the Vietnamese Dong was the weakest currency in South-Eastern Asia, followed by the Indonesian Rupiah and the Lao People's Democratic Republic Kip.  The Vietnamese Dong has the highest volatility, with a 19 percent decrease in value against the US Dollar between 2018 and 2020. The Philippine Peso witnessed a sharp appreciation against the US Dollar by 5.8 percent between 2018 and 2020.</a:t>
            </a:r>
            <a:endParaRPr lang="en-US" sz="1800" dirty="0">
              <a:effectLst/>
              <a:latin typeface="Calibri" panose="020F0502020204030204" pitchFamily="34" charset="0"/>
              <a:ea typeface="SimSun" panose="02010600030101010101" pitchFamily="2" charset="-122"/>
            </a:endParaRPr>
          </a:p>
          <a:p>
            <a:r>
              <a:rPr lang="it-IT" sz="1800" dirty="0">
                <a:solidFill>
                  <a:srgbClr val="00678F"/>
                </a:solidFill>
                <a:effectLst/>
                <a:latin typeface="Arial" panose="020B0604020202020204" pitchFamily="34" charset="0"/>
                <a:ea typeface="Calibri" panose="020F0502020204030204" pitchFamily="34" charset="0"/>
              </a:rPr>
              <a:t>Brunei Dollar and Singapore Dollar have the same exchange rate to US Dollar, the Currency Interchangeability Agreement between Brunei Darussalam and Singapore was established in 1967 to promote monetary cooperation between the two countries (Monetary Authority of Singapore).</a:t>
            </a:r>
            <a:endParaRPr lang="en-GB" dirty="0"/>
          </a:p>
        </p:txBody>
      </p:sp>
      <p:sp>
        <p:nvSpPr>
          <p:cNvPr id="4" name="Espace réservé du numéro de diapositive 3"/>
          <p:cNvSpPr>
            <a:spLocks noGrp="1"/>
          </p:cNvSpPr>
          <p:nvPr>
            <p:ph type="sldNum" sz="quarter" idx="5"/>
          </p:nvPr>
        </p:nvSpPr>
        <p:spPr/>
        <p:txBody>
          <a:bodyPr/>
          <a:lstStyle/>
          <a:p>
            <a:fld id="{00111D49-71F4-45BE-A7BC-A72803D32EB6}" type="slidenum">
              <a:rPr lang="en-US" smtClean="0"/>
              <a:t>15</a:t>
            </a:fld>
            <a:endParaRPr lang="en-US"/>
          </a:p>
        </p:txBody>
      </p:sp>
    </p:spTree>
    <p:extLst>
      <p:ext uri="{BB962C8B-B14F-4D97-AF65-F5344CB8AC3E}">
        <p14:creationId xmlns:p14="http://schemas.microsoft.com/office/powerpoint/2010/main" val="3182542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it-IT" sz="1200" kern="1200" dirty="0">
                <a:solidFill>
                  <a:schemeClr val="tx1"/>
                </a:solidFill>
                <a:effectLst/>
                <a:latin typeface="+mn-lt"/>
                <a:ea typeface="+mn-ea"/>
                <a:cs typeface="+mn-cs"/>
              </a:rPr>
              <a:t>The Iranian Rial was the weakest currency in Southern Asia from 1970, with highly depreciation by 1985 with a 130 percent fall in value against the US Dollar between 1984 and 1985, then continued to suffer extremely depreciation till 2020 to count exchange rate of 42000 Iranian Rial per US Dollar. That was driven by the investment behavior in Iran, while a large amount of US Dollar has left Iran in the years since the implementation of the nuclear deal in July 2015, the investors were rushing to move their capital outside the country. The Pakistan Rupee has the highest volatility with a 57 percent decrease in value against the US Dollar between 2015 and 2020. (Figure 10).</a:t>
            </a:r>
            <a:endParaRPr lang="en-GB" dirty="0"/>
          </a:p>
        </p:txBody>
      </p:sp>
      <p:sp>
        <p:nvSpPr>
          <p:cNvPr id="4" name="Espace réservé du numéro de diapositive 3"/>
          <p:cNvSpPr>
            <a:spLocks noGrp="1"/>
          </p:cNvSpPr>
          <p:nvPr>
            <p:ph type="sldNum" sz="quarter" idx="5"/>
          </p:nvPr>
        </p:nvSpPr>
        <p:spPr/>
        <p:txBody>
          <a:bodyPr/>
          <a:lstStyle/>
          <a:p>
            <a:fld id="{00111D49-71F4-45BE-A7BC-A72803D32EB6}" type="slidenum">
              <a:rPr lang="en-US" smtClean="0"/>
              <a:t>16</a:t>
            </a:fld>
            <a:endParaRPr lang="en-US"/>
          </a:p>
        </p:txBody>
      </p:sp>
    </p:spTree>
    <p:extLst>
      <p:ext uri="{BB962C8B-B14F-4D97-AF65-F5344CB8AC3E}">
        <p14:creationId xmlns:p14="http://schemas.microsoft.com/office/powerpoint/2010/main" val="2952900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307465" marR="1005840" algn="just">
              <a:lnSpc>
                <a:spcPct val="125000"/>
              </a:lnSpc>
              <a:spcBef>
                <a:spcPts val="800"/>
              </a:spcBef>
              <a:spcAft>
                <a:spcPts val="800"/>
              </a:spcAft>
            </a:pPr>
            <a:r>
              <a:rPr lang="it-IT" sz="1800" dirty="0">
                <a:solidFill>
                  <a:srgbClr val="00678F"/>
                </a:solidFill>
                <a:effectLst/>
                <a:latin typeface="Arial" panose="020B0604020202020204" pitchFamily="34" charset="0"/>
                <a:ea typeface="Calibri" panose="020F0502020204030204" pitchFamily="34" charset="0"/>
                <a:cs typeface="Arial" panose="020B0604020202020204" pitchFamily="34" charset="0"/>
              </a:rPr>
              <a:t>Over the past 20 years, Kuwaiti Dinar is the storngest currency against the US Dollar (0.31 Kuwaiti Dinar per US Dollars in 2020). Over this period, The Lebanese Pound has fixed exchange rate agains the US Dollars since 2000 till 2020 (1507.5 Lebanese Pound per US Dollar) and it was the weakest currency in Western Asia over this period. From 2018 to 2020, the Syrian Pound is the most volatile currency, with a 124.6 percent fall in value against the US Dollar.</a:t>
            </a:r>
            <a:endParaRPr lang="en-US" sz="1800" dirty="0">
              <a:solidFill>
                <a:srgbClr val="00678F"/>
              </a:solidFill>
              <a:effectLst/>
              <a:latin typeface="Arial" panose="020B0604020202020204" pitchFamily="34" charset="0"/>
              <a:ea typeface="Calibri" panose="020F0502020204030204" pitchFamily="34" charset="0"/>
              <a:cs typeface="Times New Roman (Corpo CS)"/>
            </a:endParaRPr>
          </a:p>
          <a:p>
            <a:r>
              <a:rPr lang="it-IT" sz="1800" dirty="0">
                <a:effectLst/>
                <a:latin typeface="Arial" panose="020B0604020202020204" pitchFamily="34" charset="0"/>
                <a:ea typeface="Calibri" panose="020F0502020204030204" pitchFamily="34" charset="0"/>
              </a:rPr>
              <a:t>The Syrian Pound highly depreciated from 2013 with a 68.4 percent fall in value from 2012, followed by successive falls till 2020 with a 118 percent fall in value from 2019; the tighter Western-led sanctions encouraged consumers and companies to hoard dollars in a market at the time increasingly worried about a possible military intervention. </a:t>
            </a:r>
            <a:endParaRPr lang="en-GB" dirty="0"/>
          </a:p>
        </p:txBody>
      </p:sp>
      <p:sp>
        <p:nvSpPr>
          <p:cNvPr id="4" name="Espace réservé du numéro de diapositive 3"/>
          <p:cNvSpPr>
            <a:spLocks noGrp="1"/>
          </p:cNvSpPr>
          <p:nvPr>
            <p:ph type="sldNum" sz="quarter" idx="5"/>
          </p:nvPr>
        </p:nvSpPr>
        <p:spPr/>
        <p:txBody>
          <a:bodyPr/>
          <a:lstStyle/>
          <a:p>
            <a:fld id="{00111D49-71F4-45BE-A7BC-A72803D32EB6}" type="slidenum">
              <a:rPr lang="en-US" smtClean="0"/>
              <a:t>17</a:t>
            </a:fld>
            <a:endParaRPr lang="en-US"/>
          </a:p>
        </p:txBody>
      </p:sp>
    </p:spTree>
    <p:extLst>
      <p:ext uri="{BB962C8B-B14F-4D97-AF65-F5344CB8AC3E}">
        <p14:creationId xmlns:p14="http://schemas.microsoft.com/office/powerpoint/2010/main" val="4047684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307465" marR="1005840" algn="just">
              <a:lnSpc>
                <a:spcPct val="125000"/>
              </a:lnSpc>
              <a:spcBef>
                <a:spcPts val="800"/>
              </a:spcBef>
              <a:spcAft>
                <a:spcPts val="800"/>
              </a:spcAft>
            </a:pPr>
            <a:endParaRPr lang="en-GB" dirty="0"/>
          </a:p>
        </p:txBody>
      </p:sp>
      <p:sp>
        <p:nvSpPr>
          <p:cNvPr id="4" name="Espace réservé du numéro de diapositive 3"/>
          <p:cNvSpPr>
            <a:spLocks noGrp="1"/>
          </p:cNvSpPr>
          <p:nvPr>
            <p:ph type="sldNum" sz="quarter" idx="5"/>
          </p:nvPr>
        </p:nvSpPr>
        <p:spPr/>
        <p:txBody>
          <a:bodyPr/>
          <a:lstStyle/>
          <a:p>
            <a:fld id="{00111D49-71F4-45BE-A7BC-A72803D32EB6}" type="slidenum">
              <a:rPr lang="en-US" smtClean="0"/>
              <a:t>18</a:t>
            </a:fld>
            <a:endParaRPr lang="en-US"/>
          </a:p>
        </p:txBody>
      </p:sp>
    </p:spTree>
    <p:extLst>
      <p:ext uri="{BB962C8B-B14F-4D97-AF65-F5344CB8AC3E}">
        <p14:creationId xmlns:p14="http://schemas.microsoft.com/office/powerpoint/2010/main" val="4203776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5"/>
          </p:nvPr>
        </p:nvSpPr>
        <p:spPr/>
        <p:txBody>
          <a:bodyPr/>
          <a:lstStyle/>
          <a:p>
            <a:fld id="{00111D49-71F4-45BE-A7BC-A72803D32EB6}" type="slidenum">
              <a:rPr lang="en-US" smtClean="0"/>
              <a:t>19</a:t>
            </a:fld>
            <a:endParaRPr lang="en-US"/>
          </a:p>
        </p:txBody>
      </p:sp>
    </p:spTree>
    <p:extLst>
      <p:ext uri="{BB962C8B-B14F-4D97-AF65-F5344CB8AC3E}">
        <p14:creationId xmlns:p14="http://schemas.microsoft.com/office/powerpoint/2010/main" val="2278978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5"/>
          </p:nvPr>
        </p:nvSpPr>
        <p:spPr/>
        <p:txBody>
          <a:bodyPr/>
          <a:lstStyle/>
          <a:p>
            <a:fld id="{00111D49-71F4-45BE-A7BC-A72803D32EB6}" type="slidenum">
              <a:rPr lang="en-US" smtClean="0"/>
              <a:t>3</a:t>
            </a:fld>
            <a:endParaRPr lang="en-US"/>
          </a:p>
        </p:txBody>
      </p:sp>
    </p:spTree>
    <p:extLst>
      <p:ext uri="{BB962C8B-B14F-4D97-AF65-F5344CB8AC3E}">
        <p14:creationId xmlns:p14="http://schemas.microsoft.com/office/powerpoint/2010/main" val="2927736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00111D49-71F4-45BE-A7BC-A72803D32EB6}" type="slidenum">
              <a:rPr lang="en-US" smtClean="0"/>
              <a:t>4</a:t>
            </a:fld>
            <a:endParaRPr lang="en-US"/>
          </a:p>
        </p:txBody>
      </p:sp>
    </p:spTree>
    <p:extLst>
      <p:ext uri="{BB962C8B-B14F-4D97-AF65-F5344CB8AC3E}">
        <p14:creationId xmlns:p14="http://schemas.microsoft.com/office/powerpoint/2010/main" val="473038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00111D49-71F4-45BE-A7BC-A72803D32EB6}" type="slidenum">
              <a:rPr lang="en-US" smtClean="0"/>
              <a:t>5</a:t>
            </a:fld>
            <a:endParaRPr lang="en-US"/>
          </a:p>
        </p:txBody>
      </p:sp>
    </p:spTree>
    <p:extLst>
      <p:ext uri="{BB962C8B-B14F-4D97-AF65-F5344CB8AC3E}">
        <p14:creationId xmlns:p14="http://schemas.microsoft.com/office/powerpoint/2010/main" val="1498376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5"/>
          </p:nvPr>
        </p:nvSpPr>
        <p:spPr/>
        <p:txBody>
          <a:bodyPr/>
          <a:lstStyle/>
          <a:p>
            <a:fld id="{00111D49-71F4-45BE-A7BC-A72803D32EB6}" type="slidenum">
              <a:rPr lang="en-US" smtClean="0"/>
              <a:t>6</a:t>
            </a:fld>
            <a:endParaRPr lang="en-US"/>
          </a:p>
        </p:txBody>
      </p:sp>
    </p:spTree>
    <p:extLst>
      <p:ext uri="{BB962C8B-B14F-4D97-AF65-F5344CB8AC3E}">
        <p14:creationId xmlns:p14="http://schemas.microsoft.com/office/powerpoint/2010/main" val="1155451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00111D49-71F4-45BE-A7BC-A72803D32EB6}" type="slidenum">
              <a:rPr lang="en-US" smtClean="0"/>
              <a:t>7</a:t>
            </a:fld>
            <a:endParaRPr lang="en-US"/>
          </a:p>
        </p:txBody>
      </p:sp>
    </p:spTree>
    <p:extLst>
      <p:ext uri="{BB962C8B-B14F-4D97-AF65-F5344CB8AC3E}">
        <p14:creationId xmlns:p14="http://schemas.microsoft.com/office/powerpoint/2010/main" val="1548762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5"/>
          </p:nvPr>
        </p:nvSpPr>
        <p:spPr/>
        <p:txBody>
          <a:bodyPr/>
          <a:lstStyle/>
          <a:p>
            <a:fld id="{00111D49-71F4-45BE-A7BC-A72803D32EB6}" type="slidenum">
              <a:rPr lang="en-US" smtClean="0"/>
              <a:t>8</a:t>
            </a:fld>
            <a:endParaRPr lang="en-US"/>
          </a:p>
        </p:txBody>
      </p:sp>
    </p:spTree>
    <p:extLst>
      <p:ext uri="{BB962C8B-B14F-4D97-AF65-F5344CB8AC3E}">
        <p14:creationId xmlns:p14="http://schemas.microsoft.com/office/powerpoint/2010/main" val="438277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sz="1800" dirty="0">
                <a:solidFill>
                  <a:srgbClr val="000000"/>
                </a:solidFill>
                <a:effectLst/>
                <a:latin typeface="Arial" panose="020B0604020202020204" pitchFamily="34" charset="0"/>
                <a:ea typeface="Calibri" panose="020F0502020204030204" pitchFamily="34" charset="0"/>
              </a:rPr>
              <a:t>Over the last 10 years, the strongest currency against the US Dollar among the currency of the G20 countries was the British Pound Sterling and the weakest currency was the Indonesian Rupiah. The exchange rates of the British Pound Sterling, the Canadian Dollar, the Euro, the Chinese Yuan, the South Korean Won and the Australian Dollar remained fairly stable, whereas the exchange rates showed volatility against the US Dollar in the other G20 countries. Moreover, the exchange rate of Saudi Riyal remained unchanged due to its peg with the US Dollar. From 2018 to 2020, the most volatile currency was the Argentine Peso, followed by the New Turkish Lira and Brazilian Real, with a 151 percent, 45 percent and 41 percent fall in value respectively against the US Dollar</a:t>
            </a:r>
            <a:endParaRPr lang="en-GB" dirty="0"/>
          </a:p>
        </p:txBody>
      </p:sp>
      <p:sp>
        <p:nvSpPr>
          <p:cNvPr id="4" name="Espace réservé du numéro de diapositive 3"/>
          <p:cNvSpPr>
            <a:spLocks noGrp="1"/>
          </p:cNvSpPr>
          <p:nvPr>
            <p:ph type="sldNum" sz="quarter" idx="5"/>
          </p:nvPr>
        </p:nvSpPr>
        <p:spPr/>
        <p:txBody>
          <a:bodyPr/>
          <a:lstStyle/>
          <a:p>
            <a:fld id="{00111D49-71F4-45BE-A7BC-A72803D32EB6}" type="slidenum">
              <a:rPr lang="en-US" smtClean="0"/>
              <a:t>9</a:t>
            </a:fld>
            <a:endParaRPr lang="en-US"/>
          </a:p>
        </p:txBody>
      </p:sp>
    </p:spTree>
    <p:extLst>
      <p:ext uri="{BB962C8B-B14F-4D97-AF65-F5344CB8AC3E}">
        <p14:creationId xmlns:p14="http://schemas.microsoft.com/office/powerpoint/2010/main" val="3242514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5"/>
          </p:nvPr>
        </p:nvSpPr>
        <p:spPr/>
        <p:txBody>
          <a:bodyPr/>
          <a:lstStyle/>
          <a:p>
            <a:fld id="{00111D49-71F4-45BE-A7BC-A72803D32EB6}" type="slidenum">
              <a:rPr lang="en-US" smtClean="0"/>
              <a:t>10</a:t>
            </a:fld>
            <a:endParaRPr lang="en-US"/>
          </a:p>
        </p:txBody>
      </p:sp>
    </p:spTree>
    <p:extLst>
      <p:ext uri="{BB962C8B-B14F-4D97-AF65-F5344CB8AC3E}">
        <p14:creationId xmlns:p14="http://schemas.microsoft.com/office/powerpoint/2010/main" val="3559564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3D0E0E-4A78-E348-97B1-716FB14A6702}"/>
              </a:ext>
            </a:extLst>
          </p:cNvPr>
          <p:cNvSpPr>
            <a:spLocks noGrp="1"/>
          </p:cNvSpPr>
          <p:nvPr>
            <p:ph type="sldNum" sz="quarter" idx="11"/>
          </p:nvPr>
        </p:nvSpPr>
        <p:spPr/>
        <p:txBody>
          <a:bodyPr/>
          <a:lstStyle/>
          <a:p>
            <a:fld id="{C3830758-A57A-4008-A8DF-2188A759154F}" type="slidenum">
              <a:rPr lang="en-US" smtClean="0"/>
              <a:t>‹#›</a:t>
            </a:fld>
            <a:endParaRPr lang="en-US"/>
          </a:p>
        </p:txBody>
      </p:sp>
      <p:sp>
        <p:nvSpPr>
          <p:cNvPr id="10" name="Segnaposto testo 9">
            <a:extLst>
              <a:ext uri="{FF2B5EF4-FFF2-40B4-BE49-F238E27FC236}">
                <a16:creationId xmlns:a16="http://schemas.microsoft.com/office/drawing/2014/main" id="{8C823E76-EF97-3747-BA1A-5EB2BDED1B48}"/>
              </a:ext>
            </a:extLst>
          </p:cNvPr>
          <p:cNvSpPr>
            <a:spLocks noGrp="1"/>
          </p:cNvSpPr>
          <p:nvPr>
            <p:ph type="body" sz="quarter" idx="12" hasCustomPrompt="1"/>
          </p:nvPr>
        </p:nvSpPr>
        <p:spPr>
          <a:xfrm>
            <a:off x="513349" y="2165685"/>
            <a:ext cx="11165304" cy="3647975"/>
          </a:xfrm>
          <a:prstGeom prst="rect">
            <a:avLst/>
          </a:prstGeom>
        </p:spPr>
        <p:txBody>
          <a:bodyPr/>
          <a:lstStyle>
            <a:lvl1pPr marL="0" indent="0" algn="just">
              <a:lnSpc>
                <a:spcPct val="130000"/>
              </a:lnSpc>
              <a:buFontTx/>
              <a:buNone/>
              <a:defRPr lang="it-IT" sz="1400" b="0" i="0" baseline="0" smtClean="0">
                <a:solidFill>
                  <a:schemeClr val="tx1">
                    <a:lumMod val="75000"/>
                    <a:lumOff val="25000"/>
                  </a:schemeClr>
                </a:solidFill>
                <a:effectLst/>
                <a:latin typeface="Arial" panose="020B0604020202020204" pitchFamily="34" charset="0"/>
              </a:defRPr>
            </a:lvl1pPr>
          </a:lstStyle>
          <a:p>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amet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consectetur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adipiscing</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elit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Suspendisse</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velit</a:t>
            </a:r>
            <a:r>
              <a:rPr lang="it-IT" b="0" i="0" dirty="0">
                <a:solidFill>
                  <a:srgbClr val="000000"/>
                </a:solidFill>
                <a:effectLst/>
                <a:latin typeface="Open Sans" panose="020B0606030504020204" pitchFamily="34" charset="0"/>
              </a:rPr>
              <a:t> ut </a:t>
            </a:r>
            <a:r>
              <a:rPr lang="it-IT" b="0" i="0" dirty="0" err="1">
                <a:solidFill>
                  <a:srgbClr val="000000"/>
                </a:solidFill>
                <a:effectLst/>
                <a:latin typeface="Open Sans" panose="020B0606030504020204" pitchFamily="34" charset="0"/>
              </a:rPr>
              <a:t>tellus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egestas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urna.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suscipit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laoreet</a:t>
            </a:r>
            <a:r>
              <a:rPr lang="it-IT" b="0" i="0" dirty="0">
                <a:solidFill>
                  <a:srgbClr val="000000"/>
                </a:solidFill>
                <a:effectLst/>
                <a:latin typeface="Open Sans" panose="020B0606030504020204" pitchFamily="34" charset="0"/>
              </a:rPr>
              <a:t> ligula non </a:t>
            </a:r>
            <a:r>
              <a:rPr lang="it-IT" b="0" i="0" dirty="0" err="1">
                <a:solidFill>
                  <a:srgbClr val="000000"/>
                </a:solidFill>
                <a:effectLst/>
                <a:latin typeface="Open Sans" panose="020B0606030504020204" pitchFamily="34" charset="0"/>
              </a:rPr>
              <a:t>tempor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Nunc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Donec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pretium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sapien</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metus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viverra. </a:t>
            </a:r>
            <a:r>
              <a:rPr lang="it-IT" b="0" i="0" dirty="0" err="1">
                <a:solidFill>
                  <a:srgbClr val="000000"/>
                </a:solidFill>
                <a:effectLst/>
                <a:latin typeface="Open Sans" panose="020B0606030504020204" pitchFamily="34" charset="0"/>
              </a:rPr>
              <a:t>Nullam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condimentum</a:t>
            </a:r>
            <a:r>
              <a:rPr lang="it-IT" b="0" i="0" dirty="0">
                <a:solidFill>
                  <a:srgbClr val="000000"/>
                </a:solidFill>
                <a:effectLst/>
                <a:latin typeface="Open Sans" panose="020B0606030504020204" pitchFamily="34" charset="0"/>
              </a:rPr>
              <a:t> magna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nisl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varius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Aliquam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imperdiet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venenatis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faucibus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malesuada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commodo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odio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vestibulum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dui</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fringilla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turpis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efficitur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Pellentesque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tortor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turpis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suscipit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dignissim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metus</a:t>
            </a:r>
            <a:r>
              <a:rPr lang="it-IT" b="0" i="0" dirty="0">
                <a:solidFill>
                  <a:srgbClr val="000000"/>
                </a:solidFill>
                <a:effectLst/>
                <a:latin typeface="Open Sans" panose="020B0606030504020204" pitchFamily="34" charset="0"/>
              </a:rPr>
              <a:t>. Nulla </a:t>
            </a:r>
            <a:r>
              <a:rPr lang="it-IT" b="0" i="0" dirty="0" err="1">
                <a:solidFill>
                  <a:srgbClr val="000000"/>
                </a:solidFill>
                <a:effectLst/>
                <a:latin typeface="Open Sans" panose="020B0606030504020204" pitchFamily="34" charset="0"/>
              </a:rPr>
              <a:t>enim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tortor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ut </a:t>
            </a:r>
            <a:r>
              <a:rPr lang="it-IT" b="0" i="0" dirty="0" err="1">
                <a:solidFill>
                  <a:srgbClr val="000000"/>
                </a:solidFill>
                <a:effectLst/>
                <a:latin typeface="Open Sans" panose="020B0606030504020204" pitchFamily="34" charset="0"/>
              </a:rPr>
              <a:t>tincidunt</a:t>
            </a:r>
            <a:r>
              <a:rPr lang="it-IT" b="0" i="0" dirty="0">
                <a:solidFill>
                  <a:srgbClr val="000000"/>
                </a:solidFill>
                <a:effectLst/>
                <a:latin typeface="Open Sans" panose="020B0606030504020204" pitchFamily="34" charset="0"/>
              </a:rPr>
              <a:t> et, </a:t>
            </a:r>
            <a:r>
              <a:rPr lang="it-IT" b="0" i="0" dirty="0" err="1">
                <a:solidFill>
                  <a:srgbClr val="000000"/>
                </a:solidFill>
                <a:effectLst/>
                <a:latin typeface="Open Sans" panose="020B0606030504020204" pitchFamily="34" charset="0"/>
              </a:rPr>
              <a:t>eleifend</a:t>
            </a:r>
            <a:r>
              <a:rPr lang="it-IT" b="0" i="0" dirty="0">
                <a:solidFill>
                  <a:srgbClr val="000000"/>
                </a:solidFill>
                <a:effectLst/>
                <a:latin typeface="Open Sans" panose="020B0606030504020204" pitchFamily="34" charset="0"/>
              </a:rPr>
              <a:t> non nulla. </a:t>
            </a:r>
            <a:r>
              <a:rPr lang="it-IT" b="0" i="0" dirty="0" err="1">
                <a:solidFill>
                  <a:srgbClr val="000000"/>
                </a:solidFill>
                <a:effectLst/>
                <a:latin typeface="Open Sans" panose="020B0606030504020204" pitchFamily="34" charset="0"/>
              </a:rPr>
              <a:t>Nunc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sollicitudin</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porttitor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sodales</a:t>
            </a:r>
            <a:r>
              <a:rPr lang="it-IT" b="0" i="0" dirty="0">
                <a:solidFill>
                  <a:srgbClr val="000000"/>
                </a:solidFill>
                <a:effectLst/>
                <a:latin typeface="Open Sans" panose="020B0606030504020204" pitchFamily="34" charset="0"/>
              </a:rPr>
              <a:t>.</a:t>
            </a:r>
            <a:endParaRPr lang="it-IT" dirty="0"/>
          </a:p>
        </p:txBody>
      </p:sp>
      <p:sp>
        <p:nvSpPr>
          <p:cNvPr id="12" name="Segnaposto testo 11">
            <a:extLst>
              <a:ext uri="{FF2B5EF4-FFF2-40B4-BE49-F238E27FC236}">
                <a16:creationId xmlns:a16="http://schemas.microsoft.com/office/drawing/2014/main" id="{A773FF75-512A-0B46-B2B6-CBE00A13281E}"/>
              </a:ext>
            </a:extLst>
          </p:cNvPr>
          <p:cNvSpPr>
            <a:spLocks noGrp="1"/>
          </p:cNvSpPr>
          <p:nvPr>
            <p:ph type="body" sz="quarter" idx="13" hasCustomPrompt="1"/>
          </p:nvPr>
        </p:nvSpPr>
        <p:spPr>
          <a:xfrm>
            <a:off x="513349" y="934219"/>
            <a:ext cx="11165304" cy="461444"/>
          </a:xfrm>
          <a:prstGeom prst="rect">
            <a:avLst/>
          </a:prstGeom>
        </p:spPr>
        <p:txBody>
          <a:bodyPr/>
          <a:lstStyle>
            <a:lvl1pPr marL="0" indent="0">
              <a:buFontTx/>
              <a:buNone/>
              <a:defRPr b="1" i="0" baseline="0">
                <a:solidFill>
                  <a:srgbClr val="004080"/>
                </a:solidFill>
                <a:latin typeface="Arial" panose="020B0604020202020204" pitchFamily="34" charset="0"/>
              </a:defRPr>
            </a:lvl1pPr>
          </a:lstStyle>
          <a:p>
            <a:r>
              <a:rPr lang="it-IT" dirty="0"/>
              <a:t>Slide </a:t>
            </a:r>
            <a:r>
              <a:rPr lang="it-IT" dirty="0" err="1"/>
              <a:t>title</a:t>
            </a:r>
            <a:endParaRPr lang="it-IT" dirty="0"/>
          </a:p>
        </p:txBody>
      </p:sp>
      <p:sp>
        <p:nvSpPr>
          <p:cNvPr id="13" name="Segnaposto testo 11">
            <a:extLst>
              <a:ext uri="{FF2B5EF4-FFF2-40B4-BE49-F238E27FC236}">
                <a16:creationId xmlns:a16="http://schemas.microsoft.com/office/drawing/2014/main" id="{BE91198B-BE88-134D-9A4C-707CB4D0E778}"/>
              </a:ext>
            </a:extLst>
          </p:cNvPr>
          <p:cNvSpPr>
            <a:spLocks noGrp="1"/>
          </p:cNvSpPr>
          <p:nvPr>
            <p:ph type="body" sz="quarter" idx="14" hasCustomPrompt="1"/>
          </p:nvPr>
        </p:nvSpPr>
        <p:spPr>
          <a:xfrm>
            <a:off x="513349" y="1395663"/>
            <a:ext cx="11165304" cy="461444"/>
          </a:xfrm>
          <a:prstGeom prst="rect">
            <a:avLst/>
          </a:prstGeom>
        </p:spPr>
        <p:txBody>
          <a:bodyPr/>
          <a:lstStyle>
            <a:lvl1pPr marL="0" indent="0">
              <a:buFontTx/>
              <a:buNone/>
              <a:defRPr sz="2200" b="0" i="0" baseline="0">
                <a:solidFill>
                  <a:srgbClr val="004080"/>
                </a:solidFill>
                <a:latin typeface="Arial" panose="020B0604020202020204" pitchFamily="34" charset="0"/>
              </a:defRPr>
            </a:lvl1pPr>
          </a:lstStyle>
          <a:p>
            <a:r>
              <a:rPr lang="it-IT" dirty="0"/>
              <a:t>Slide </a:t>
            </a:r>
            <a:r>
              <a:rPr lang="it-IT" dirty="0" err="1"/>
              <a:t>subtitle</a:t>
            </a:r>
            <a:endParaRPr lang="it-IT" dirty="0"/>
          </a:p>
        </p:txBody>
      </p:sp>
    </p:spTree>
    <p:extLst>
      <p:ext uri="{BB962C8B-B14F-4D97-AF65-F5344CB8AC3E}">
        <p14:creationId xmlns:p14="http://schemas.microsoft.com/office/powerpoint/2010/main" val="1797541526"/>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photo">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3D0E0E-4A78-E348-97B1-716FB14A6702}"/>
              </a:ext>
            </a:extLst>
          </p:cNvPr>
          <p:cNvSpPr>
            <a:spLocks noGrp="1"/>
          </p:cNvSpPr>
          <p:nvPr>
            <p:ph type="sldNum" sz="quarter" idx="11"/>
          </p:nvPr>
        </p:nvSpPr>
        <p:spPr/>
        <p:txBody>
          <a:bodyPr/>
          <a:lstStyle/>
          <a:p>
            <a:fld id="{4FAB73BC-B049-4115-A692-8D63A059BFB8}" type="slidenum">
              <a:rPr lang="en-US" smtClean="0"/>
              <a:pPr/>
              <a:t>‹#›</a:t>
            </a:fld>
            <a:endParaRPr lang="en-US" dirty="0"/>
          </a:p>
        </p:txBody>
      </p:sp>
      <p:sp>
        <p:nvSpPr>
          <p:cNvPr id="12" name="Segnaposto testo 11">
            <a:extLst>
              <a:ext uri="{FF2B5EF4-FFF2-40B4-BE49-F238E27FC236}">
                <a16:creationId xmlns:a16="http://schemas.microsoft.com/office/drawing/2014/main" id="{A773FF75-512A-0B46-B2B6-CBE00A13281E}"/>
              </a:ext>
            </a:extLst>
          </p:cNvPr>
          <p:cNvSpPr>
            <a:spLocks noGrp="1"/>
          </p:cNvSpPr>
          <p:nvPr>
            <p:ph type="body" sz="quarter" idx="13" hasCustomPrompt="1"/>
          </p:nvPr>
        </p:nvSpPr>
        <p:spPr>
          <a:xfrm>
            <a:off x="513349" y="934219"/>
            <a:ext cx="11165304" cy="461444"/>
          </a:xfrm>
          <a:prstGeom prst="rect">
            <a:avLst/>
          </a:prstGeom>
        </p:spPr>
        <p:txBody>
          <a:bodyPr/>
          <a:lstStyle>
            <a:lvl1pPr marL="0" indent="0">
              <a:buFontTx/>
              <a:buNone/>
              <a:defRPr b="1" i="0" baseline="0">
                <a:solidFill>
                  <a:srgbClr val="004080"/>
                </a:solidFill>
                <a:latin typeface="Arial" panose="020B0604020202020204" pitchFamily="34" charset="0"/>
              </a:defRPr>
            </a:lvl1pPr>
          </a:lstStyle>
          <a:p>
            <a:r>
              <a:rPr lang="it-IT" dirty="0"/>
              <a:t>Slide </a:t>
            </a:r>
            <a:r>
              <a:rPr lang="it-IT" dirty="0" err="1"/>
              <a:t>title</a:t>
            </a:r>
            <a:endParaRPr lang="it-IT" dirty="0"/>
          </a:p>
        </p:txBody>
      </p:sp>
      <p:sp>
        <p:nvSpPr>
          <p:cNvPr id="13" name="Segnaposto testo 11">
            <a:extLst>
              <a:ext uri="{FF2B5EF4-FFF2-40B4-BE49-F238E27FC236}">
                <a16:creationId xmlns:a16="http://schemas.microsoft.com/office/drawing/2014/main" id="{BE91198B-BE88-134D-9A4C-707CB4D0E778}"/>
              </a:ext>
            </a:extLst>
          </p:cNvPr>
          <p:cNvSpPr>
            <a:spLocks noGrp="1"/>
          </p:cNvSpPr>
          <p:nvPr>
            <p:ph type="body" sz="quarter" idx="14" hasCustomPrompt="1"/>
          </p:nvPr>
        </p:nvSpPr>
        <p:spPr>
          <a:xfrm>
            <a:off x="513349" y="1395663"/>
            <a:ext cx="11165304" cy="461444"/>
          </a:xfrm>
          <a:prstGeom prst="rect">
            <a:avLst/>
          </a:prstGeom>
        </p:spPr>
        <p:txBody>
          <a:bodyPr/>
          <a:lstStyle>
            <a:lvl1pPr marL="0" indent="0">
              <a:buFontTx/>
              <a:buNone/>
              <a:defRPr sz="1650" b="0" i="0" baseline="0">
                <a:solidFill>
                  <a:srgbClr val="004080"/>
                </a:solidFill>
                <a:latin typeface="Arial" panose="020B0604020202020204" pitchFamily="34" charset="0"/>
              </a:defRPr>
            </a:lvl1pPr>
          </a:lstStyle>
          <a:p>
            <a:r>
              <a:rPr lang="it-IT" dirty="0"/>
              <a:t>Slide </a:t>
            </a:r>
            <a:r>
              <a:rPr lang="it-IT" dirty="0" err="1"/>
              <a:t>subtitle</a:t>
            </a:r>
            <a:endParaRPr lang="it-IT" dirty="0"/>
          </a:p>
        </p:txBody>
      </p:sp>
      <p:sp>
        <p:nvSpPr>
          <p:cNvPr id="3" name="Segnaposto immagine 2">
            <a:extLst>
              <a:ext uri="{FF2B5EF4-FFF2-40B4-BE49-F238E27FC236}">
                <a16:creationId xmlns:a16="http://schemas.microsoft.com/office/drawing/2014/main" id="{C542E5AC-49B5-3D4D-85FF-FA7D39831C0E}"/>
              </a:ext>
            </a:extLst>
          </p:cNvPr>
          <p:cNvSpPr>
            <a:spLocks noGrp="1"/>
          </p:cNvSpPr>
          <p:nvPr>
            <p:ph type="pic" sz="quarter" idx="15" hasCustomPrompt="1"/>
          </p:nvPr>
        </p:nvSpPr>
        <p:spPr>
          <a:xfrm>
            <a:off x="650309" y="2185370"/>
            <a:ext cx="5313143" cy="3185528"/>
          </a:xfrm>
          <a:prstGeom prst="rect">
            <a:avLst/>
          </a:prstGeom>
        </p:spPr>
        <p:txBody>
          <a:bodyPr/>
          <a:lstStyle>
            <a:lvl1pPr marL="0" indent="0">
              <a:buFontTx/>
              <a:buNone/>
              <a:defRPr/>
            </a:lvl1pPr>
          </a:lstStyle>
          <a:p>
            <a:r>
              <a:rPr lang="it-IT" dirty="0"/>
              <a:t>PHOTO</a:t>
            </a:r>
          </a:p>
        </p:txBody>
      </p:sp>
      <p:sp>
        <p:nvSpPr>
          <p:cNvPr id="11" name="Segnaposto immagine 2">
            <a:extLst>
              <a:ext uri="{FF2B5EF4-FFF2-40B4-BE49-F238E27FC236}">
                <a16:creationId xmlns:a16="http://schemas.microsoft.com/office/drawing/2014/main" id="{E5D23932-AD53-9E40-B29C-3CB947007D1E}"/>
              </a:ext>
            </a:extLst>
          </p:cNvPr>
          <p:cNvSpPr>
            <a:spLocks noGrp="1"/>
          </p:cNvSpPr>
          <p:nvPr>
            <p:ph type="pic" sz="quarter" idx="16" hasCustomPrompt="1"/>
          </p:nvPr>
        </p:nvSpPr>
        <p:spPr>
          <a:xfrm>
            <a:off x="6365511" y="2185370"/>
            <a:ext cx="5313143" cy="3185528"/>
          </a:xfrm>
          <a:prstGeom prst="rect">
            <a:avLst/>
          </a:prstGeom>
        </p:spPr>
        <p:txBody>
          <a:bodyPr/>
          <a:lstStyle>
            <a:lvl1pPr marL="0" indent="0">
              <a:buFontTx/>
              <a:buNone/>
              <a:defRPr/>
            </a:lvl1pPr>
          </a:lstStyle>
          <a:p>
            <a:r>
              <a:rPr lang="it-IT" dirty="0"/>
              <a:t>PHOTO</a:t>
            </a:r>
          </a:p>
        </p:txBody>
      </p:sp>
    </p:spTree>
    <p:extLst>
      <p:ext uri="{BB962C8B-B14F-4D97-AF65-F5344CB8AC3E}">
        <p14:creationId xmlns:p14="http://schemas.microsoft.com/office/powerpoint/2010/main" val="267408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 text 1 photo">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3D0E0E-4A78-E348-97B1-716FB14A6702}"/>
              </a:ext>
            </a:extLst>
          </p:cNvPr>
          <p:cNvSpPr>
            <a:spLocks noGrp="1"/>
          </p:cNvSpPr>
          <p:nvPr>
            <p:ph type="sldNum" sz="quarter" idx="11"/>
          </p:nvPr>
        </p:nvSpPr>
        <p:spPr/>
        <p:txBody>
          <a:bodyPr/>
          <a:lstStyle/>
          <a:p>
            <a:fld id="{4FAB73BC-B049-4115-A692-8D63A059BFB8}" type="slidenum">
              <a:rPr lang="en-US" smtClean="0"/>
              <a:pPr/>
              <a:t>‹#›</a:t>
            </a:fld>
            <a:endParaRPr lang="en-US" dirty="0"/>
          </a:p>
        </p:txBody>
      </p:sp>
      <p:sp>
        <p:nvSpPr>
          <p:cNvPr id="12" name="Segnaposto testo 11">
            <a:extLst>
              <a:ext uri="{FF2B5EF4-FFF2-40B4-BE49-F238E27FC236}">
                <a16:creationId xmlns:a16="http://schemas.microsoft.com/office/drawing/2014/main" id="{A773FF75-512A-0B46-B2B6-CBE00A13281E}"/>
              </a:ext>
            </a:extLst>
          </p:cNvPr>
          <p:cNvSpPr>
            <a:spLocks noGrp="1"/>
          </p:cNvSpPr>
          <p:nvPr>
            <p:ph type="body" sz="quarter" idx="13" hasCustomPrompt="1"/>
          </p:nvPr>
        </p:nvSpPr>
        <p:spPr>
          <a:xfrm>
            <a:off x="513349" y="934219"/>
            <a:ext cx="11165304" cy="461444"/>
          </a:xfrm>
          <a:prstGeom prst="rect">
            <a:avLst/>
          </a:prstGeom>
        </p:spPr>
        <p:txBody>
          <a:bodyPr/>
          <a:lstStyle>
            <a:lvl1pPr marL="0" indent="0">
              <a:buFontTx/>
              <a:buNone/>
              <a:defRPr b="1" i="0" baseline="0">
                <a:solidFill>
                  <a:srgbClr val="004080"/>
                </a:solidFill>
                <a:latin typeface="Arial" panose="020B0604020202020204" pitchFamily="34" charset="0"/>
              </a:defRPr>
            </a:lvl1pPr>
          </a:lstStyle>
          <a:p>
            <a:r>
              <a:rPr lang="it-IT" dirty="0"/>
              <a:t>Slide </a:t>
            </a:r>
            <a:r>
              <a:rPr lang="it-IT" dirty="0" err="1"/>
              <a:t>title</a:t>
            </a:r>
            <a:endParaRPr lang="it-IT" dirty="0"/>
          </a:p>
        </p:txBody>
      </p:sp>
      <p:sp>
        <p:nvSpPr>
          <p:cNvPr id="13" name="Segnaposto testo 11">
            <a:extLst>
              <a:ext uri="{FF2B5EF4-FFF2-40B4-BE49-F238E27FC236}">
                <a16:creationId xmlns:a16="http://schemas.microsoft.com/office/drawing/2014/main" id="{BE91198B-BE88-134D-9A4C-707CB4D0E778}"/>
              </a:ext>
            </a:extLst>
          </p:cNvPr>
          <p:cNvSpPr>
            <a:spLocks noGrp="1"/>
          </p:cNvSpPr>
          <p:nvPr>
            <p:ph type="body" sz="quarter" idx="14" hasCustomPrompt="1"/>
          </p:nvPr>
        </p:nvSpPr>
        <p:spPr>
          <a:xfrm>
            <a:off x="513349" y="1395663"/>
            <a:ext cx="11165304" cy="461444"/>
          </a:xfrm>
          <a:prstGeom prst="rect">
            <a:avLst/>
          </a:prstGeom>
        </p:spPr>
        <p:txBody>
          <a:bodyPr/>
          <a:lstStyle>
            <a:lvl1pPr marL="0" indent="0">
              <a:buFontTx/>
              <a:buNone/>
              <a:defRPr sz="1650" b="0" i="0" baseline="0">
                <a:solidFill>
                  <a:srgbClr val="004080"/>
                </a:solidFill>
                <a:latin typeface="Arial" panose="020B0604020202020204" pitchFamily="34" charset="0"/>
              </a:defRPr>
            </a:lvl1pPr>
          </a:lstStyle>
          <a:p>
            <a:r>
              <a:rPr lang="it-IT" dirty="0"/>
              <a:t>Slide </a:t>
            </a:r>
            <a:r>
              <a:rPr lang="it-IT" dirty="0" err="1"/>
              <a:t>subtitle</a:t>
            </a:r>
            <a:endParaRPr lang="it-IT" dirty="0"/>
          </a:p>
        </p:txBody>
      </p:sp>
      <p:sp>
        <p:nvSpPr>
          <p:cNvPr id="9" name="Segnaposto immagine 2">
            <a:extLst>
              <a:ext uri="{FF2B5EF4-FFF2-40B4-BE49-F238E27FC236}">
                <a16:creationId xmlns:a16="http://schemas.microsoft.com/office/drawing/2014/main" id="{9297AC52-44FA-3548-BD51-B98894FB3E07}"/>
              </a:ext>
            </a:extLst>
          </p:cNvPr>
          <p:cNvSpPr>
            <a:spLocks noGrp="1"/>
          </p:cNvSpPr>
          <p:nvPr>
            <p:ph type="pic" sz="quarter" idx="16" hasCustomPrompt="1"/>
          </p:nvPr>
        </p:nvSpPr>
        <p:spPr>
          <a:xfrm>
            <a:off x="6365513" y="2185369"/>
            <a:ext cx="5313143" cy="3628289"/>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Tx/>
              <a:buNone/>
              <a:tabLst/>
              <a:defRPr/>
            </a:lvl1pPr>
          </a:lstStyle>
          <a:p>
            <a:r>
              <a:rPr lang="it-IT" dirty="0"/>
              <a:t>PHOTO</a:t>
            </a:r>
          </a:p>
        </p:txBody>
      </p:sp>
      <p:sp>
        <p:nvSpPr>
          <p:cNvPr id="8" name="Segnaposto testo 9">
            <a:extLst>
              <a:ext uri="{FF2B5EF4-FFF2-40B4-BE49-F238E27FC236}">
                <a16:creationId xmlns:a16="http://schemas.microsoft.com/office/drawing/2014/main" id="{F13149E4-9266-2A49-9150-E34D18EF19CA}"/>
              </a:ext>
            </a:extLst>
          </p:cNvPr>
          <p:cNvSpPr>
            <a:spLocks noGrp="1"/>
          </p:cNvSpPr>
          <p:nvPr>
            <p:ph type="body" sz="quarter" idx="12" hasCustomPrompt="1"/>
          </p:nvPr>
        </p:nvSpPr>
        <p:spPr>
          <a:xfrm>
            <a:off x="513351" y="2165686"/>
            <a:ext cx="5313143" cy="3647975"/>
          </a:xfrm>
          <a:prstGeom prst="rect">
            <a:avLst/>
          </a:prstGeom>
        </p:spPr>
        <p:txBody>
          <a:bodyPr/>
          <a:lstStyle>
            <a:lvl1pPr marL="0" indent="0" algn="just">
              <a:lnSpc>
                <a:spcPct val="130000"/>
              </a:lnSpc>
              <a:buFontTx/>
              <a:buNone/>
              <a:defRPr lang="it-IT" sz="1050" b="0" i="0" baseline="0" smtClean="0">
                <a:solidFill>
                  <a:schemeClr val="tx1">
                    <a:lumMod val="75000"/>
                    <a:lumOff val="25000"/>
                  </a:schemeClr>
                </a:solidFill>
                <a:effectLst/>
                <a:latin typeface="Arial" panose="020B0604020202020204" pitchFamily="34" charset="0"/>
              </a:defRPr>
            </a:lvl1pPr>
          </a:lstStyle>
          <a:p>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amet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consectetur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adipiscing</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elit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Suspendisse</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velit</a:t>
            </a:r>
            <a:r>
              <a:rPr lang="it-IT" b="0" i="0" dirty="0">
                <a:solidFill>
                  <a:srgbClr val="000000"/>
                </a:solidFill>
                <a:effectLst/>
                <a:latin typeface="Open Sans" panose="020B0606030504020204" pitchFamily="34" charset="0"/>
              </a:rPr>
              <a:t> ut </a:t>
            </a:r>
            <a:r>
              <a:rPr lang="it-IT" b="0" i="0" dirty="0" err="1">
                <a:solidFill>
                  <a:srgbClr val="000000"/>
                </a:solidFill>
                <a:effectLst/>
                <a:latin typeface="Open Sans" panose="020B0606030504020204" pitchFamily="34" charset="0"/>
              </a:rPr>
              <a:t>tellus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egestas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urna.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suscipit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laoreet</a:t>
            </a:r>
            <a:r>
              <a:rPr lang="it-IT" b="0" i="0" dirty="0">
                <a:solidFill>
                  <a:srgbClr val="000000"/>
                </a:solidFill>
                <a:effectLst/>
                <a:latin typeface="Open Sans" panose="020B0606030504020204" pitchFamily="34" charset="0"/>
              </a:rPr>
              <a:t> ligula non </a:t>
            </a:r>
            <a:r>
              <a:rPr lang="it-IT" b="0" i="0" dirty="0" err="1">
                <a:solidFill>
                  <a:srgbClr val="000000"/>
                </a:solidFill>
                <a:effectLst/>
                <a:latin typeface="Open Sans" panose="020B0606030504020204" pitchFamily="34" charset="0"/>
              </a:rPr>
              <a:t>tempor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Nunc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Donec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pretium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sapien</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metus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viverra. </a:t>
            </a:r>
            <a:r>
              <a:rPr lang="it-IT" b="0" i="0" dirty="0" err="1">
                <a:solidFill>
                  <a:srgbClr val="000000"/>
                </a:solidFill>
                <a:effectLst/>
                <a:latin typeface="Open Sans" panose="020B0606030504020204" pitchFamily="34" charset="0"/>
              </a:rPr>
              <a:t>Nullam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condimentum</a:t>
            </a:r>
            <a:r>
              <a:rPr lang="it-IT" b="0" i="0" dirty="0">
                <a:solidFill>
                  <a:srgbClr val="000000"/>
                </a:solidFill>
                <a:effectLst/>
                <a:latin typeface="Open Sans" panose="020B0606030504020204" pitchFamily="34" charset="0"/>
              </a:rPr>
              <a:t> magna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nisl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varius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Aliquam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imperdiet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venenatis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faucibus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malesuada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commodo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odio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vestibulum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dui</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fringilla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turpis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efficitur</a:t>
            </a:r>
            <a:r>
              <a:rPr lang="it-IT" b="0" i="0" dirty="0">
                <a:solidFill>
                  <a:srgbClr val="000000"/>
                </a:solidFill>
                <a:effectLst/>
                <a:latin typeface="Open Sans" panose="020B0606030504020204" pitchFamily="34" charset="0"/>
              </a:rPr>
              <a:t>.</a:t>
            </a:r>
            <a:endParaRPr lang="it-IT" dirty="0"/>
          </a:p>
        </p:txBody>
      </p:sp>
    </p:spTree>
    <p:extLst>
      <p:ext uri="{BB962C8B-B14F-4D97-AF65-F5344CB8AC3E}">
        <p14:creationId xmlns:p14="http://schemas.microsoft.com/office/powerpoint/2010/main" val="3200489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524000" y="3602038"/>
            <a:ext cx="9144000" cy="1655762"/>
          </a:xfrm>
        </p:spPr>
        <p:txBody>
          <a:bodyPr anchor="ctr"/>
          <a:lstStyle>
            <a:lvl1pPr marL="0" indent="0" algn="ctr">
              <a:buNone/>
              <a:defRPr sz="1800"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Names and Roles, Units and Institutions</a:t>
            </a:r>
            <a:br>
              <a:rPr lang="en-US" dirty="0"/>
            </a:br>
            <a:r>
              <a:rPr lang="en-US" dirty="0"/>
              <a:t>(and in last slide please add any contact details)</a:t>
            </a:r>
          </a:p>
        </p:txBody>
      </p:sp>
      <p:sp>
        <p:nvSpPr>
          <p:cNvPr id="46" name="Title 1"/>
          <p:cNvSpPr>
            <a:spLocks noGrp="1"/>
          </p:cNvSpPr>
          <p:nvPr>
            <p:ph type="ctrTitle"/>
          </p:nvPr>
        </p:nvSpPr>
        <p:spPr>
          <a:xfrm>
            <a:off x="1524000" y="1502226"/>
            <a:ext cx="9144000" cy="2007736"/>
          </a:xfrm>
        </p:spPr>
        <p:txBody>
          <a:bodyPr anchor="ctr"/>
          <a:lstStyle>
            <a:lvl1pPr algn="ctr">
              <a:defRPr sz="4500"/>
            </a:lvl1pPr>
          </a:lstStyle>
          <a:p>
            <a:r>
              <a:rPr lang="en-US"/>
              <a:t>Click to edit Master title style</a:t>
            </a:r>
            <a:endParaRPr lang="en-US" dirty="0"/>
          </a:p>
        </p:txBody>
      </p:sp>
    </p:spTree>
    <p:extLst>
      <p:ext uri="{BB962C8B-B14F-4D97-AF65-F5344CB8AC3E}">
        <p14:creationId xmlns:p14="http://schemas.microsoft.com/office/powerpoint/2010/main" val="1015262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olo verticale e testo">
    <p:spTree>
      <p:nvGrpSpPr>
        <p:cNvPr id="1" name=""/>
        <p:cNvGrpSpPr/>
        <p:nvPr/>
      </p:nvGrpSpPr>
      <p:grpSpPr>
        <a:xfrm>
          <a:off x="0" y="0"/>
          <a:ext cx="0" cy="0"/>
          <a:chOff x="0" y="0"/>
          <a:chExt cx="0" cy="0"/>
        </a:xfrm>
      </p:grpSpPr>
      <p:sp>
        <p:nvSpPr>
          <p:cNvPr id="7" name="CasellaDiTesto 6"/>
          <p:cNvSpPr txBox="1"/>
          <p:nvPr/>
        </p:nvSpPr>
        <p:spPr>
          <a:xfrm>
            <a:off x="2993030" y="3908309"/>
            <a:ext cx="184731" cy="369332"/>
          </a:xfrm>
          <a:prstGeom prst="rect">
            <a:avLst/>
          </a:prstGeom>
          <a:noFill/>
        </p:spPr>
        <p:txBody>
          <a:bodyPr wrap="none" rtlCol="0">
            <a:spAutoFit/>
          </a:bodyPr>
          <a:lstStyle/>
          <a:p>
            <a:endParaRPr lang="it-IT" sz="1800" dirty="0"/>
          </a:p>
        </p:txBody>
      </p:sp>
    </p:spTree>
    <p:extLst>
      <p:ext uri="{BB962C8B-B14F-4D97-AF65-F5344CB8AC3E}">
        <p14:creationId xmlns:p14="http://schemas.microsoft.com/office/powerpoint/2010/main" val="2752318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olo verticale e testo">
    <p:spTree>
      <p:nvGrpSpPr>
        <p:cNvPr id="1" name=""/>
        <p:cNvGrpSpPr/>
        <p:nvPr/>
      </p:nvGrpSpPr>
      <p:grpSpPr>
        <a:xfrm>
          <a:off x="0" y="0"/>
          <a:ext cx="0" cy="0"/>
          <a:chOff x="0" y="0"/>
          <a:chExt cx="0" cy="0"/>
        </a:xfrm>
      </p:grpSpPr>
      <p:sp>
        <p:nvSpPr>
          <p:cNvPr id="7" name="CasellaDiTesto 6"/>
          <p:cNvSpPr txBox="1"/>
          <p:nvPr/>
        </p:nvSpPr>
        <p:spPr>
          <a:xfrm>
            <a:off x="2993031" y="3908309"/>
            <a:ext cx="184731" cy="300082"/>
          </a:xfrm>
          <a:prstGeom prst="rect">
            <a:avLst/>
          </a:prstGeom>
          <a:noFill/>
        </p:spPr>
        <p:txBody>
          <a:bodyPr wrap="none" rtlCol="0">
            <a:spAutoFit/>
          </a:bodyPr>
          <a:lstStyle/>
          <a:p>
            <a:endParaRPr lang="it-IT" sz="1350" dirty="0"/>
          </a:p>
        </p:txBody>
      </p:sp>
      <p:sp>
        <p:nvSpPr>
          <p:cNvPr id="3" name="Content Placeholder 2"/>
          <p:cNvSpPr>
            <a:spLocks noGrp="1"/>
          </p:cNvSpPr>
          <p:nvPr>
            <p:ph sz="quarter" idx="10" hasCustomPrompt="1"/>
          </p:nvPr>
        </p:nvSpPr>
        <p:spPr>
          <a:xfrm>
            <a:off x="148552" y="93087"/>
            <a:ext cx="4013969" cy="357273"/>
          </a:xfrm>
          <a:prstGeom prst="rect">
            <a:avLst/>
          </a:prstGeom>
        </p:spPr>
        <p:txBody>
          <a:bodyPr/>
          <a:lstStyle>
            <a:lvl1pPr marL="0" indent="0">
              <a:buNone/>
              <a:defRPr sz="1600" b="1" baseline="0">
                <a:solidFill>
                  <a:srgbClr val="005C86"/>
                </a:solidFill>
              </a:defRPr>
            </a:lvl1pPr>
          </a:lstStyle>
          <a:p>
            <a:pPr lvl="0"/>
            <a:r>
              <a:rPr lang="en-GB" dirty="0"/>
              <a:t>Insert title of the presentation</a:t>
            </a:r>
            <a:endParaRPr lang="en-US" dirty="0"/>
          </a:p>
        </p:txBody>
      </p:sp>
      <p:sp>
        <p:nvSpPr>
          <p:cNvPr id="8" name="Content Placeholder 7"/>
          <p:cNvSpPr>
            <a:spLocks noGrp="1"/>
          </p:cNvSpPr>
          <p:nvPr>
            <p:ph sz="quarter" idx="12"/>
          </p:nvPr>
        </p:nvSpPr>
        <p:spPr>
          <a:xfrm>
            <a:off x="529553" y="2108112"/>
            <a:ext cx="10935855" cy="34798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3" hasCustomPrompt="1"/>
          </p:nvPr>
        </p:nvSpPr>
        <p:spPr>
          <a:xfrm>
            <a:off x="529552" y="858982"/>
            <a:ext cx="10320096" cy="840509"/>
          </a:xfrm>
          <a:prstGeom prst="rect">
            <a:avLst/>
          </a:prstGeom>
        </p:spPr>
        <p:txBody>
          <a:bodyPr/>
          <a:lstStyle>
            <a:lvl1pPr marL="0" indent="0">
              <a:buNone/>
              <a:defRPr sz="3200" b="1" baseline="0">
                <a:solidFill>
                  <a:srgbClr val="005C86"/>
                </a:solidFill>
              </a:defRPr>
            </a:lvl1pPr>
          </a:lstStyle>
          <a:p>
            <a:pPr lvl="0"/>
            <a:r>
              <a:rPr lang="en-GB" dirty="0"/>
              <a:t>Title </a:t>
            </a:r>
            <a:endParaRPr lang="en-US" dirty="0"/>
          </a:p>
        </p:txBody>
      </p:sp>
    </p:spTree>
    <p:extLst>
      <p:ext uri="{BB962C8B-B14F-4D97-AF65-F5344CB8AC3E}">
        <p14:creationId xmlns:p14="http://schemas.microsoft.com/office/powerpoint/2010/main" val="295134478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00336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3D0E0E-4A78-E348-97B1-716FB14A6702}"/>
              </a:ext>
            </a:extLst>
          </p:cNvPr>
          <p:cNvSpPr>
            <a:spLocks noGrp="1"/>
          </p:cNvSpPr>
          <p:nvPr>
            <p:ph type="sldNum" sz="quarter" idx="11"/>
          </p:nvPr>
        </p:nvSpPr>
        <p:spPr/>
        <p:txBody>
          <a:bodyPr/>
          <a:lstStyle/>
          <a:p>
            <a:fld id="{86BAED7B-1BD1-8B4D-8B25-B3D4E44F076E}" type="slidenum">
              <a:rPr lang="it-IT" smtClean="0"/>
              <a:pPr/>
              <a:t>‹#›</a:t>
            </a:fld>
            <a:endParaRPr lang="it-IT" dirty="0"/>
          </a:p>
        </p:txBody>
      </p:sp>
      <p:sp>
        <p:nvSpPr>
          <p:cNvPr id="10" name="Segnaposto testo 9">
            <a:extLst>
              <a:ext uri="{FF2B5EF4-FFF2-40B4-BE49-F238E27FC236}">
                <a16:creationId xmlns:a16="http://schemas.microsoft.com/office/drawing/2014/main" id="{8C823E76-EF97-3747-BA1A-5EB2BDED1B48}"/>
              </a:ext>
            </a:extLst>
          </p:cNvPr>
          <p:cNvSpPr>
            <a:spLocks noGrp="1"/>
          </p:cNvSpPr>
          <p:nvPr>
            <p:ph type="body" sz="quarter" idx="12" hasCustomPrompt="1"/>
          </p:nvPr>
        </p:nvSpPr>
        <p:spPr>
          <a:xfrm>
            <a:off x="513349" y="2165685"/>
            <a:ext cx="11165304" cy="3647975"/>
          </a:xfrm>
          <a:prstGeom prst="rect">
            <a:avLst/>
          </a:prstGeom>
        </p:spPr>
        <p:txBody>
          <a:bodyPr/>
          <a:lstStyle>
            <a:lvl1pPr marL="0" indent="0" algn="just">
              <a:lnSpc>
                <a:spcPct val="130000"/>
              </a:lnSpc>
              <a:buFontTx/>
              <a:buNone/>
              <a:defRPr lang="it-IT" sz="1400" b="0" i="0" baseline="0" smtClean="0">
                <a:solidFill>
                  <a:schemeClr val="tx1">
                    <a:lumMod val="75000"/>
                    <a:lumOff val="25000"/>
                  </a:schemeClr>
                </a:solidFill>
                <a:effectLst/>
                <a:latin typeface="Arial" panose="020B0604020202020204" pitchFamily="34" charset="0"/>
              </a:defRPr>
            </a:lvl1pPr>
          </a:lstStyle>
          <a:p>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amet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consectetur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adipiscing</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elit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Suspendisse</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velit</a:t>
            </a:r>
            <a:r>
              <a:rPr lang="it-IT" b="0" i="0" dirty="0">
                <a:solidFill>
                  <a:srgbClr val="000000"/>
                </a:solidFill>
                <a:effectLst/>
                <a:latin typeface="Open Sans" panose="020B0606030504020204" pitchFamily="34" charset="0"/>
              </a:rPr>
              <a:t> ut </a:t>
            </a:r>
            <a:r>
              <a:rPr lang="it-IT" b="0" i="0" dirty="0" err="1">
                <a:solidFill>
                  <a:srgbClr val="000000"/>
                </a:solidFill>
                <a:effectLst/>
                <a:latin typeface="Open Sans" panose="020B0606030504020204" pitchFamily="34" charset="0"/>
              </a:rPr>
              <a:t>tellus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egestas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urna.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suscipit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laoreet</a:t>
            </a:r>
            <a:r>
              <a:rPr lang="it-IT" b="0" i="0" dirty="0">
                <a:solidFill>
                  <a:srgbClr val="000000"/>
                </a:solidFill>
                <a:effectLst/>
                <a:latin typeface="Open Sans" panose="020B0606030504020204" pitchFamily="34" charset="0"/>
              </a:rPr>
              <a:t> ligula non </a:t>
            </a:r>
            <a:r>
              <a:rPr lang="it-IT" b="0" i="0" dirty="0" err="1">
                <a:solidFill>
                  <a:srgbClr val="000000"/>
                </a:solidFill>
                <a:effectLst/>
                <a:latin typeface="Open Sans" panose="020B0606030504020204" pitchFamily="34" charset="0"/>
              </a:rPr>
              <a:t>tempor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Nunc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Donec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pretium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sapien</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metus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viverra. </a:t>
            </a:r>
            <a:r>
              <a:rPr lang="it-IT" b="0" i="0" dirty="0" err="1">
                <a:solidFill>
                  <a:srgbClr val="000000"/>
                </a:solidFill>
                <a:effectLst/>
                <a:latin typeface="Open Sans" panose="020B0606030504020204" pitchFamily="34" charset="0"/>
              </a:rPr>
              <a:t>Nullam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condimentum</a:t>
            </a:r>
            <a:r>
              <a:rPr lang="it-IT" b="0" i="0" dirty="0">
                <a:solidFill>
                  <a:srgbClr val="000000"/>
                </a:solidFill>
                <a:effectLst/>
                <a:latin typeface="Open Sans" panose="020B0606030504020204" pitchFamily="34" charset="0"/>
              </a:rPr>
              <a:t> magna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nisl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varius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Aliquam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imperdiet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venenatis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faucibus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malesuada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commodo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odio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vestibulum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dui</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fringilla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turpis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efficitur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Pellentesque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tortor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turpis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suscipit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dignissim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metus</a:t>
            </a:r>
            <a:r>
              <a:rPr lang="it-IT" b="0" i="0" dirty="0">
                <a:solidFill>
                  <a:srgbClr val="000000"/>
                </a:solidFill>
                <a:effectLst/>
                <a:latin typeface="Open Sans" panose="020B0606030504020204" pitchFamily="34" charset="0"/>
              </a:rPr>
              <a:t>. Nulla </a:t>
            </a:r>
            <a:r>
              <a:rPr lang="it-IT" b="0" i="0" dirty="0" err="1">
                <a:solidFill>
                  <a:srgbClr val="000000"/>
                </a:solidFill>
                <a:effectLst/>
                <a:latin typeface="Open Sans" panose="020B0606030504020204" pitchFamily="34" charset="0"/>
              </a:rPr>
              <a:t>enim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tortor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ut </a:t>
            </a:r>
            <a:r>
              <a:rPr lang="it-IT" b="0" i="0" dirty="0" err="1">
                <a:solidFill>
                  <a:srgbClr val="000000"/>
                </a:solidFill>
                <a:effectLst/>
                <a:latin typeface="Open Sans" panose="020B0606030504020204" pitchFamily="34" charset="0"/>
              </a:rPr>
              <a:t>tincidunt</a:t>
            </a:r>
            <a:r>
              <a:rPr lang="it-IT" b="0" i="0" dirty="0">
                <a:solidFill>
                  <a:srgbClr val="000000"/>
                </a:solidFill>
                <a:effectLst/>
                <a:latin typeface="Open Sans" panose="020B0606030504020204" pitchFamily="34" charset="0"/>
              </a:rPr>
              <a:t> et, </a:t>
            </a:r>
            <a:r>
              <a:rPr lang="it-IT" b="0" i="0" dirty="0" err="1">
                <a:solidFill>
                  <a:srgbClr val="000000"/>
                </a:solidFill>
                <a:effectLst/>
                <a:latin typeface="Open Sans" panose="020B0606030504020204" pitchFamily="34" charset="0"/>
              </a:rPr>
              <a:t>eleifend</a:t>
            </a:r>
            <a:r>
              <a:rPr lang="it-IT" b="0" i="0" dirty="0">
                <a:solidFill>
                  <a:srgbClr val="000000"/>
                </a:solidFill>
                <a:effectLst/>
                <a:latin typeface="Open Sans" panose="020B0606030504020204" pitchFamily="34" charset="0"/>
              </a:rPr>
              <a:t> non nulla. </a:t>
            </a:r>
            <a:r>
              <a:rPr lang="it-IT" b="0" i="0" dirty="0" err="1">
                <a:solidFill>
                  <a:srgbClr val="000000"/>
                </a:solidFill>
                <a:effectLst/>
                <a:latin typeface="Open Sans" panose="020B0606030504020204" pitchFamily="34" charset="0"/>
              </a:rPr>
              <a:t>Nunc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sollicitudin</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porttitor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sodales</a:t>
            </a:r>
            <a:r>
              <a:rPr lang="it-IT" b="0" i="0" dirty="0">
                <a:solidFill>
                  <a:srgbClr val="000000"/>
                </a:solidFill>
                <a:effectLst/>
                <a:latin typeface="Open Sans" panose="020B0606030504020204" pitchFamily="34" charset="0"/>
              </a:rPr>
              <a:t>.</a:t>
            </a:r>
            <a:endParaRPr lang="it-IT" dirty="0"/>
          </a:p>
        </p:txBody>
      </p:sp>
      <p:sp>
        <p:nvSpPr>
          <p:cNvPr id="12" name="Segnaposto testo 11">
            <a:extLst>
              <a:ext uri="{FF2B5EF4-FFF2-40B4-BE49-F238E27FC236}">
                <a16:creationId xmlns:a16="http://schemas.microsoft.com/office/drawing/2014/main" id="{A773FF75-512A-0B46-B2B6-CBE00A13281E}"/>
              </a:ext>
            </a:extLst>
          </p:cNvPr>
          <p:cNvSpPr>
            <a:spLocks noGrp="1"/>
          </p:cNvSpPr>
          <p:nvPr>
            <p:ph type="body" sz="quarter" idx="13" hasCustomPrompt="1"/>
          </p:nvPr>
        </p:nvSpPr>
        <p:spPr>
          <a:xfrm>
            <a:off x="513349" y="934219"/>
            <a:ext cx="11165304" cy="461444"/>
          </a:xfrm>
          <a:prstGeom prst="rect">
            <a:avLst/>
          </a:prstGeom>
        </p:spPr>
        <p:txBody>
          <a:bodyPr/>
          <a:lstStyle>
            <a:lvl1pPr marL="0" indent="0">
              <a:buFontTx/>
              <a:buNone/>
              <a:defRPr b="1" i="0" baseline="0">
                <a:solidFill>
                  <a:srgbClr val="004080"/>
                </a:solidFill>
                <a:latin typeface="Arial" panose="020B0604020202020204" pitchFamily="34" charset="0"/>
              </a:defRPr>
            </a:lvl1pPr>
          </a:lstStyle>
          <a:p>
            <a:r>
              <a:rPr lang="it-IT" dirty="0"/>
              <a:t>Slide </a:t>
            </a:r>
            <a:r>
              <a:rPr lang="it-IT" dirty="0" err="1"/>
              <a:t>title</a:t>
            </a:r>
            <a:endParaRPr lang="it-IT" dirty="0"/>
          </a:p>
        </p:txBody>
      </p:sp>
      <p:sp>
        <p:nvSpPr>
          <p:cNvPr id="13" name="Segnaposto testo 11">
            <a:extLst>
              <a:ext uri="{FF2B5EF4-FFF2-40B4-BE49-F238E27FC236}">
                <a16:creationId xmlns:a16="http://schemas.microsoft.com/office/drawing/2014/main" id="{BE91198B-BE88-134D-9A4C-707CB4D0E778}"/>
              </a:ext>
            </a:extLst>
          </p:cNvPr>
          <p:cNvSpPr>
            <a:spLocks noGrp="1"/>
          </p:cNvSpPr>
          <p:nvPr>
            <p:ph type="body" sz="quarter" idx="14" hasCustomPrompt="1"/>
          </p:nvPr>
        </p:nvSpPr>
        <p:spPr>
          <a:xfrm>
            <a:off x="513349" y="1395663"/>
            <a:ext cx="11165304" cy="461444"/>
          </a:xfrm>
          <a:prstGeom prst="rect">
            <a:avLst/>
          </a:prstGeom>
        </p:spPr>
        <p:txBody>
          <a:bodyPr/>
          <a:lstStyle>
            <a:lvl1pPr marL="0" indent="0">
              <a:buFontTx/>
              <a:buNone/>
              <a:defRPr sz="2200" b="0" i="0" baseline="0">
                <a:solidFill>
                  <a:srgbClr val="004080"/>
                </a:solidFill>
                <a:latin typeface="Arial" panose="020B0604020202020204" pitchFamily="34" charset="0"/>
              </a:defRPr>
            </a:lvl1pPr>
          </a:lstStyle>
          <a:p>
            <a:r>
              <a:rPr lang="it-IT" dirty="0"/>
              <a:t>Slide </a:t>
            </a:r>
            <a:r>
              <a:rPr lang="it-IT" dirty="0" err="1"/>
              <a:t>subtitle</a:t>
            </a:r>
            <a:endParaRPr lang="it-IT" dirty="0"/>
          </a:p>
        </p:txBody>
      </p:sp>
    </p:spTree>
    <p:extLst>
      <p:ext uri="{BB962C8B-B14F-4D97-AF65-F5344CB8AC3E}">
        <p14:creationId xmlns:p14="http://schemas.microsoft.com/office/powerpoint/2010/main" val="2144293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olo verticale e testo">
    <p:spTree>
      <p:nvGrpSpPr>
        <p:cNvPr id="1" name=""/>
        <p:cNvGrpSpPr/>
        <p:nvPr/>
      </p:nvGrpSpPr>
      <p:grpSpPr>
        <a:xfrm>
          <a:off x="0" y="0"/>
          <a:ext cx="0" cy="0"/>
          <a:chOff x="0" y="0"/>
          <a:chExt cx="0" cy="0"/>
        </a:xfrm>
      </p:grpSpPr>
      <p:sp>
        <p:nvSpPr>
          <p:cNvPr id="7" name="CasellaDiTesto 6"/>
          <p:cNvSpPr txBox="1"/>
          <p:nvPr/>
        </p:nvSpPr>
        <p:spPr>
          <a:xfrm>
            <a:off x="2993031" y="3908309"/>
            <a:ext cx="184731" cy="300082"/>
          </a:xfrm>
          <a:prstGeom prst="rect">
            <a:avLst/>
          </a:prstGeom>
          <a:noFill/>
        </p:spPr>
        <p:txBody>
          <a:bodyPr wrap="none" rtlCol="0">
            <a:spAutoFit/>
          </a:bodyPr>
          <a:lstStyle/>
          <a:p>
            <a:endParaRPr lang="it-IT" sz="1350" dirty="0"/>
          </a:p>
        </p:txBody>
      </p:sp>
      <p:sp>
        <p:nvSpPr>
          <p:cNvPr id="3" name="Content Placeholder 2"/>
          <p:cNvSpPr>
            <a:spLocks noGrp="1"/>
          </p:cNvSpPr>
          <p:nvPr>
            <p:ph sz="quarter" idx="10" hasCustomPrompt="1"/>
          </p:nvPr>
        </p:nvSpPr>
        <p:spPr>
          <a:xfrm>
            <a:off x="148552" y="93087"/>
            <a:ext cx="4013969" cy="357273"/>
          </a:xfrm>
          <a:prstGeom prst="rect">
            <a:avLst/>
          </a:prstGeom>
        </p:spPr>
        <p:txBody>
          <a:bodyPr/>
          <a:lstStyle>
            <a:lvl1pPr marL="0" indent="0">
              <a:buNone/>
              <a:defRPr sz="1600" b="1" baseline="0">
                <a:solidFill>
                  <a:srgbClr val="005C86"/>
                </a:solidFill>
              </a:defRPr>
            </a:lvl1pPr>
          </a:lstStyle>
          <a:p>
            <a:pPr lvl="0"/>
            <a:r>
              <a:rPr lang="en-GB" dirty="0"/>
              <a:t>Insert title of the presentation</a:t>
            </a:r>
            <a:endParaRPr lang="en-US" dirty="0"/>
          </a:p>
        </p:txBody>
      </p:sp>
      <p:sp>
        <p:nvSpPr>
          <p:cNvPr id="8" name="Content Placeholder 7"/>
          <p:cNvSpPr>
            <a:spLocks noGrp="1"/>
          </p:cNvSpPr>
          <p:nvPr>
            <p:ph sz="quarter" idx="12"/>
          </p:nvPr>
        </p:nvSpPr>
        <p:spPr>
          <a:xfrm>
            <a:off x="529553" y="2108112"/>
            <a:ext cx="10935855" cy="34798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3" hasCustomPrompt="1"/>
          </p:nvPr>
        </p:nvSpPr>
        <p:spPr>
          <a:xfrm>
            <a:off x="529552" y="858982"/>
            <a:ext cx="10320096" cy="840509"/>
          </a:xfrm>
          <a:prstGeom prst="rect">
            <a:avLst/>
          </a:prstGeom>
        </p:spPr>
        <p:txBody>
          <a:bodyPr/>
          <a:lstStyle>
            <a:lvl1pPr marL="0" indent="0">
              <a:buNone/>
              <a:defRPr sz="3200" b="1" baseline="0">
                <a:solidFill>
                  <a:srgbClr val="005C86"/>
                </a:solidFill>
              </a:defRPr>
            </a:lvl1pPr>
          </a:lstStyle>
          <a:p>
            <a:pPr lvl="0"/>
            <a:r>
              <a:rPr lang="en-GB" dirty="0"/>
              <a:t>Title </a:t>
            </a:r>
            <a:endParaRPr lang="en-US" dirty="0"/>
          </a:p>
        </p:txBody>
      </p:sp>
    </p:spTree>
    <p:extLst>
      <p:ext uri="{BB962C8B-B14F-4D97-AF65-F5344CB8AC3E}">
        <p14:creationId xmlns:p14="http://schemas.microsoft.com/office/powerpoint/2010/main" val="2166248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olo verticale e testo">
    <p:spTree>
      <p:nvGrpSpPr>
        <p:cNvPr id="1" name=""/>
        <p:cNvGrpSpPr/>
        <p:nvPr/>
      </p:nvGrpSpPr>
      <p:grpSpPr>
        <a:xfrm>
          <a:off x="0" y="0"/>
          <a:ext cx="0" cy="0"/>
          <a:chOff x="0" y="0"/>
          <a:chExt cx="0" cy="0"/>
        </a:xfrm>
      </p:grpSpPr>
      <p:sp>
        <p:nvSpPr>
          <p:cNvPr id="7" name="CasellaDiTesto 6"/>
          <p:cNvSpPr txBox="1"/>
          <p:nvPr/>
        </p:nvSpPr>
        <p:spPr>
          <a:xfrm>
            <a:off x="2993030" y="3908309"/>
            <a:ext cx="184731" cy="369332"/>
          </a:xfrm>
          <a:prstGeom prst="rect">
            <a:avLst/>
          </a:prstGeom>
          <a:noFill/>
        </p:spPr>
        <p:txBody>
          <a:bodyPr wrap="none" rtlCol="0">
            <a:spAutoFit/>
          </a:bodyPr>
          <a:lstStyle/>
          <a:p>
            <a:endParaRPr lang="it-IT" sz="1800" dirty="0"/>
          </a:p>
        </p:txBody>
      </p:sp>
    </p:spTree>
    <p:extLst>
      <p:ext uri="{BB962C8B-B14F-4D97-AF65-F5344CB8AC3E}">
        <p14:creationId xmlns:p14="http://schemas.microsoft.com/office/powerpoint/2010/main" val="835098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 photo">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3D0E0E-4A78-E348-97B1-716FB14A6702}"/>
              </a:ext>
            </a:extLst>
          </p:cNvPr>
          <p:cNvSpPr>
            <a:spLocks noGrp="1"/>
          </p:cNvSpPr>
          <p:nvPr>
            <p:ph type="sldNum" sz="quarter" idx="11"/>
          </p:nvPr>
        </p:nvSpPr>
        <p:spPr/>
        <p:txBody>
          <a:bodyPr/>
          <a:lstStyle/>
          <a:p>
            <a:fld id="{C3830758-A57A-4008-A8DF-2188A759154F}" type="slidenum">
              <a:rPr lang="en-US" smtClean="0"/>
              <a:t>‹#›</a:t>
            </a:fld>
            <a:endParaRPr lang="en-US"/>
          </a:p>
        </p:txBody>
      </p:sp>
      <p:sp>
        <p:nvSpPr>
          <p:cNvPr id="12" name="Segnaposto testo 11">
            <a:extLst>
              <a:ext uri="{FF2B5EF4-FFF2-40B4-BE49-F238E27FC236}">
                <a16:creationId xmlns:a16="http://schemas.microsoft.com/office/drawing/2014/main" id="{A773FF75-512A-0B46-B2B6-CBE00A13281E}"/>
              </a:ext>
            </a:extLst>
          </p:cNvPr>
          <p:cNvSpPr>
            <a:spLocks noGrp="1"/>
          </p:cNvSpPr>
          <p:nvPr>
            <p:ph type="body" sz="quarter" idx="13" hasCustomPrompt="1"/>
          </p:nvPr>
        </p:nvSpPr>
        <p:spPr>
          <a:xfrm>
            <a:off x="513349" y="934219"/>
            <a:ext cx="11165304" cy="461444"/>
          </a:xfrm>
          <a:prstGeom prst="rect">
            <a:avLst/>
          </a:prstGeom>
        </p:spPr>
        <p:txBody>
          <a:bodyPr/>
          <a:lstStyle>
            <a:lvl1pPr marL="0" indent="0">
              <a:buFontTx/>
              <a:buNone/>
              <a:defRPr b="1" i="0" baseline="0">
                <a:solidFill>
                  <a:srgbClr val="004080"/>
                </a:solidFill>
                <a:latin typeface="Arial" panose="020B0604020202020204" pitchFamily="34" charset="0"/>
              </a:defRPr>
            </a:lvl1pPr>
          </a:lstStyle>
          <a:p>
            <a:r>
              <a:rPr lang="it-IT" dirty="0"/>
              <a:t>Slide </a:t>
            </a:r>
            <a:r>
              <a:rPr lang="it-IT" dirty="0" err="1"/>
              <a:t>title</a:t>
            </a:r>
            <a:endParaRPr lang="it-IT" dirty="0"/>
          </a:p>
        </p:txBody>
      </p:sp>
      <p:sp>
        <p:nvSpPr>
          <p:cNvPr id="13" name="Segnaposto testo 11">
            <a:extLst>
              <a:ext uri="{FF2B5EF4-FFF2-40B4-BE49-F238E27FC236}">
                <a16:creationId xmlns:a16="http://schemas.microsoft.com/office/drawing/2014/main" id="{BE91198B-BE88-134D-9A4C-707CB4D0E778}"/>
              </a:ext>
            </a:extLst>
          </p:cNvPr>
          <p:cNvSpPr>
            <a:spLocks noGrp="1"/>
          </p:cNvSpPr>
          <p:nvPr>
            <p:ph type="body" sz="quarter" idx="14" hasCustomPrompt="1"/>
          </p:nvPr>
        </p:nvSpPr>
        <p:spPr>
          <a:xfrm>
            <a:off x="513349" y="1395663"/>
            <a:ext cx="11165304" cy="461444"/>
          </a:xfrm>
          <a:prstGeom prst="rect">
            <a:avLst/>
          </a:prstGeom>
        </p:spPr>
        <p:txBody>
          <a:bodyPr/>
          <a:lstStyle>
            <a:lvl1pPr marL="0" indent="0">
              <a:buFontTx/>
              <a:buNone/>
              <a:defRPr sz="2200" b="0" i="0" baseline="0">
                <a:solidFill>
                  <a:srgbClr val="004080"/>
                </a:solidFill>
                <a:latin typeface="Arial" panose="020B0604020202020204" pitchFamily="34" charset="0"/>
              </a:defRPr>
            </a:lvl1pPr>
          </a:lstStyle>
          <a:p>
            <a:r>
              <a:rPr lang="it-IT" dirty="0"/>
              <a:t>Slide </a:t>
            </a:r>
            <a:r>
              <a:rPr lang="it-IT" dirty="0" err="1"/>
              <a:t>subtitle</a:t>
            </a:r>
            <a:endParaRPr lang="it-IT" dirty="0"/>
          </a:p>
        </p:txBody>
      </p:sp>
      <p:sp>
        <p:nvSpPr>
          <p:cNvPr id="3" name="Segnaposto immagine 2">
            <a:extLst>
              <a:ext uri="{FF2B5EF4-FFF2-40B4-BE49-F238E27FC236}">
                <a16:creationId xmlns:a16="http://schemas.microsoft.com/office/drawing/2014/main" id="{C542E5AC-49B5-3D4D-85FF-FA7D39831C0E}"/>
              </a:ext>
            </a:extLst>
          </p:cNvPr>
          <p:cNvSpPr>
            <a:spLocks noGrp="1"/>
          </p:cNvSpPr>
          <p:nvPr>
            <p:ph type="pic" sz="quarter" idx="15" hasCustomPrompt="1"/>
          </p:nvPr>
        </p:nvSpPr>
        <p:spPr>
          <a:xfrm>
            <a:off x="650307" y="2185370"/>
            <a:ext cx="5313143" cy="3185528"/>
          </a:xfrm>
          <a:prstGeom prst="rect">
            <a:avLst/>
          </a:prstGeom>
        </p:spPr>
        <p:txBody>
          <a:bodyPr/>
          <a:lstStyle>
            <a:lvl1pPr marL="0" indent="0">
              <a:buFontTx/>
              <a:buNone/>
              <a:defRPr/>
            </a:lvl1pPr>
          </a:lstStyle>
          <a:p>
            <a:r>
              <a:rPr lang="it-IT" dirty="0"/>
              <a:t>PHOTO</a:t>
            </a:r>
          </a:p>
        </p:txBody>
      </p:sp>
      <p:sp>
        <p:nvSpPr>
          <p:cNvPr id="11" name="Segnaposto immagine 2">
            <a:extLst>
              <a:ext uri="{FF2B5EF4-FFF2-40B4-BE49-F238E27FC236}">
                <a16:creationId xmlns:a16="http://schemas.microsoft.com/office/drawing/2014/main" id="{E5D23932-AD53-9E40-B29C-3CB947007D1E}"/>
              </a:ext>
            </a:extLst>
          </p:cNvPr>
          <p:cNvSpPr>
            <a:spLocks noGrp="1"/>
          </p:cNvSpPr>
          <p:nvPr>
            <p:ph type="pic" sz="quarter" idx="16" hasCustomPrompt="1"/>
          </p:nvPr>
        </p:nvSpPr>
        <p:spPr>
          <a:xfrm>
            <a:off x="6365510" y="2185370"/>
            <a:ext cx="5313143" cy="3185528"/>
          </a:xfrm>
          <a:prstGeom prst="rect">
            <a:avLst/>
          </a:prstGeom>
        </p:spPr>
        <p:txBody>
          <a:bodyPr/>
          <a:lstStyle>
            <a:lvl1pPr marL="0" indent="0">
              <a:buFontTx/>
              <a:buNone/>
              <a:defRPr/>
            </a:lvl1pPr>
          </a:lstStyle>
          <a:p>
            <a:r>
              <a:rPr lang="it-IT" dirty="0"/>
              <a:t>PHOTO</a:t>
            </a:r>
          </a:p>
        </p:txBody>
      </p:sp>
    </p:spTree>
    <p:extLst>
      <p:ext uri="{BB962C8B-B14F-4D97-AF65-F5344CB8AC3E}">
        <p14:creationId xmlns:p14="http://schemas.microsoft.com/office/powerpoint/2010/main" val="131190922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 text 1 photo">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3D0E0E-4A78-E348-97B1-716FB14A6702}"/>
              </a:ext>
            </a:extLst>
          </p:cNvPr>
          <p:cNvSpPr>
            <a:spLocks noGrp="1"/>
          </p:cNvSpPr>
          <p:nvPr>
            <p:ph type="sldNum" sz="quarter" idx="11"/>
          </p:nvPr>
        </p:nvSpPr>
        <p:spPr/>
        <p:txBody>
          <a:bodyPr/>
          <a:lstStyle/>
          <a:p>
            <a:fld id="{C3830758-A57A-4008-A8DF-2188A759154F}" type="slidenum">
              <a:rPr lang="en-US" smtClean="0"/>
              <a:t>‹#›</a:t>
            </a:fld>
            <a:endParaRPr lang="en-US"/>
          </a:p>
        </p:txBody>
      </p:sp>
      <p:sp>
        <p:nvSpPr>
          <p:cNvPr id="12" name="Segnaposto testo 11">
            <a:extLst>
              <a:ext uri="{FF2B5EF4-FFF2-40B4-BE49-F238E27FC236}">
                <a16:creationId xmlns:a16="http://schemas.microsoft.com/office/drawing/2014/main" id="{A773FF75-512A-0B46-B2B6-CBE00A13281E}"/>
              </a:ext>
            </a:extLst>
          </p:cNvPr>
          <p:cNvSpPr>
            <a:spLocks noGrp="1"/>
          </p:cNvSpPr>
          <p:nvPr>
            <p:ph type="body" sz="quarter" idx="13" hasCustomPrompt="1"/>
          </p:nvPr>
        </p:nvSpPr>
        <p:spPr>
          <a:xfrm>
            <a:off x="513349" y="934219"/>
            <a:ext cx="11165304" cy="461444"/>
          </a:xfrm>
          <a:prstGeom prst="rect">
            <a:avLst/>
          </a:prstGeom>
        </p:spPr>
        <p:txBody>
          <a:bodyPr/>
          <a:lstStyle>
            <a:lvl1pPr marL="0" indent="0">
              <a:buFontTx/>
              <a:buNone/>
              <a:defRPr b="1" i="0" baseline="0">
                <a:solidFill>
                  <a:srgbClr val="004080"/>
                </a:solidFill>
                <a:latin typeface="Arial" panose="020B0604020202020204" pitchFamily="34" charset="0"/>
              </a:defRPr>
            </a:lvl1pPr>
          </a:lstStyle>
          <a:p>
            <a:r>
              <a:rPr lang="it-IT" dirty="0"/>
              <a:t>Slide </a:t>
            </a:r>
            <a:r>
              <a:rPr lang="it-IT" dirty="0" err="1"/>
              <a:t>title</a:t>
            </a:r>
            <a:endParaRPr lang="it-IT" dirty="0"/>
          </a:p>
        </p:txBody>
      </p:sp>
      <p:sp>
        <p:nvSpPr>
          <p:cNvPr id="13" name="Segnaposto testo 11">
            <a:extLst>
              <a:ext uri="{FF2B5EF4-FFF2-40B4-BE49-F238E27FC236}">
                <a16:creationId xmlns:a16="http://schemas.microsoft.com/office/drawing/2014/main" id="{BE91198B-BE88-134D-9A4C-707CB4D0E778}"/>
              </a:ext>
            </a:extLst>
          </p:cNvPr>
          <p:cNvSpPr>
            <a:spLocks noGrp="1"/>
          </p:cNvSpPr>
          <p:nvPr>
            <p:ph type="body" sz="quarter" idx="14" hasCustomPrompt="1"/>
          </p:nvPr>
        </p:nvSpPr>
        <p:spPr>
          <a:xfrm>
            <a:off x="513349" y="1395663"/>
            <a:ext cx="11165304" cy="461444"/>
          </a:xfrm>
          <a:prstGeom prst="rect">
            <a:avLst/>
          </a:prstGeom>
        </p:spPr>
        <p:txBody>
          <a:bodyPr/>
          <a:lstStyle>
            <a:lvl1pPr marL="0" indent="0">
              <a:buFontTx/>
              <a:buNone/>
              <a:defRPr sz="2200" b="0" i="0" baseline="0">
                <a:solidFill>
                  <a:srgbClr val="004080"/>
                </a:solidFill>
                <a:latin typeface="Arial" panose="020B0604020202020204" pitchFamily="34" charset="0"/>
              </a:defRPr>
            </a:lvl1pPr>
          </a:lstStyle>
          <a:p>
            <a:r>
              <a:rPr lang="it-IT" dirty="0"/>
              <a:t>Slide </a:t>
            </a:r>
            <a:r>
              <a:rPr lang="it-IT" dirty="0" err="1"/>
              <a:t>subtitle</a:t>
            </a:r>
            <a:endParaRPr lang="it-IT" dirty="0"/>
          </a:p>
        </p:txBody>
      </p:sp>
      <p:sp>
        <p:nvSpPr>
          <p:cNvPr id="9" name="Segnaposto immagine 2">
            <a:extLst>
              <a:ext uri="{FF2B5EF4-FFF2-40B4-BE49-F238E27FC236}">
                <a16:creationId xmlns:a16="http://schemas.microsoft.com/office/drawing/2014/main" id="{9297AC52-44FA-3548-BD51-B98894FB3E07}"/>
              </a:ext>
            </a:extLst>
          </p:cNvPr>
          <p:cNvSpPr>
            <a:spLocks noGrp="1"/>
          </p:cNvSpPr>
          <p:nvPr>
            <p:ph type="pic" sz="quarter" idx="16" hasCustomPrompt="1"/>
          </p:nvPr>
        </p:nvSpPr>
        <p:spPr>
          <a:xfrm>
            <a:off x="6365511" y="2185369"/>
            <a:ext cx="5313143" cy="362828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Tx/>
              <a:buNone/>
              <a:tabLst/>
              <a:defRPr/>
            </a:lvl1pPr>
          </a:lstStyle>
          <a:p>
            <a:r>
              <a:rPr lang="it-IT" dirty="0"/>
              <a:t>PHOTO</a:t>
            </a:r>
          </a:p>
        </p:txBody>
      </p:sp>
      <p:sp>
        <p:nvSpPr>
          <p:cNvPr id="8" name="Segnaposto testo 9">
            <a:extLst>
              <a:ext uri="{FF2B5EF4-FFF2-40B4-BE49-F238E27FC236}">
                <a16:creationId xmlns:a16="http://schemas.microsoft.com/office/drawing/2014/main" id="{F13149E4-9266-2A49-9150-E34D18EF19CA}"/>
              </a:ext>
            </a:extLst>
          </p:cNvPr>
          <p:cNvSpPr>
            <a:spLocks noGrp="1"/>
          </p:cNvSpPr>
          <p:nvPr>
            <p:ph type="body" sz="quarter" idx="12" hasCustomPrompt="1"/>
          </p:nvPr>
        </p:nvSpPr>
        <p:spPr>
          <a:xfrm>
            <a:off x="513350" y="2165685"/>
            <a:ext cx="5313143" cy="3647975"/>
          </a:xfrm>
          <a:prstGeom prst="rect">
            <a:avLst/>
          </a:prstGeom>
        </p:spPr>
        <p:txBody>
          <a:bodyPr/>
          <a:lstStyle>
            <a:lvl1pPr marL="0" indent="0" algn="just">
              <a:lnSpc>
                <a:spcPct val="130000"/>
              </a:lnSpc>
              <a:buFontTx/>
              <a:buNone/>
              <a:defRPr lang="it-IT" sz="1400" b="0" i="0" baseline="0" smtClean="0">
                <a:solidFill>
                  <a:schemeClr val="tx1">
                    <a:lumMod val="75000"/>
                    <a:lumOff val="25000"/>
                  </a:schemeClr>
                </a:solidFill>
                <a:effectLst/>
                <a:latin typeface="Arial" panose="020B0604020202020204" pitchFamily="34" charset="0"/>
              </a:defRPr>
            </a:lvl1pPr>
          </a:lstStyle>
          <a:p>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amet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consectetur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adipiscing</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elit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Suspendisse</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velit</a:t>
            </a:r>
            <a:r>
              <a:rPr lang="it-IT" b="0" i="0" dirty="0">
                <a:solidFill>
                  <a:srgbClr val="000000"/>
                </a:solidFill>
                <a:effectLst/>
                <a:latin typeface="Open Sans" panose="020B0606030504020204" pitchFamily="34" charset="0"/>
              </a:rPr>
              <a:t> ut </a:t>
            </a:r>
            <a:r>
              <a:rPr lang="it-IT" b="0" i="0" dirty="0" err="1">
                <a:solidFill>
                  <a:srgbClr val="000000"/>
                </a:solidFill>
                <a:effectLst/>
                <a:latin typeface="Open Sans" panose="020B0606030504020204" pitchFamily="34" charset="0"/>
              </a:rPr>
              <a:t>tellus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egestas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urna.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suscipit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laoreet</a:t>
            </a:r>
            <a:r>
              <a:rPr lang="it-IT" b="0" i="0" dirty="0">
                <a:solidFill>
                  <a:srgbClr val="000000"/>
                </a:solidFill>
                <a:effectLst/>
                <a:latin typeface="Open Sans" panose="020B0606030504020204" pitchFamily="34" charset="0"/>
              </a:rPr>
              <a:t> ligula non </a:t>
            </a:r>
            <a:r>
              <a:rPr lang="it-IT" b="0" i="0" dirty="0" err="1">
                <a:solidFill>
                  <a:srgbClr val="000000"/>
                </a:solidFill>
                <a:effectLst/>
                <a:latin typeface="Open Sans" panose="020B0606030504020204" pitchFamily="34" charset="0"/>
              </a:rPr>
              <a:t>tempor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Nunc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Donec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pretium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sapien</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metus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viverra. </a:t>
            </a:r>
            <a:r>
              <a:rPr lang="it-IT" b="0" i="0" dirty="0" err="1">
                <a:solidFill>
                  <a:srgbClr val="000000"/>
                </a:solidFill>
                <a:effectLst/>
                <a:latin typeface="Open Sans" panose="020B0606030504020204" pitchFamily="34" charset="0"/>
              </a:rPr>
              <a:t>Nullam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condimentum</a:t>
            </a:r>
            <a:r>
              <a:rPr lang="it-IT" b="0" i="0" dirty="0">
                <a:solidFill>
                  <a:srgbClr val="000000"/>
                </a:solidFill>
                <a:effectLst/>
                <a:latin typeface="Open Sans" panose="020B0606030504020204" pitchFamily="34" charset="0"/>
              </a:rPr>
              <a:t> magna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nisl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varius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Aliquam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imperdiet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venenatis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faucibus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malesuada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commodo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odio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vestibulum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dui</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fringilla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turpis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efficitur</a:t>
            </a:r>
            <a:r>
              <a:rPr lang="it-IT" b="0" i="0" dirty="0">
                <a:solidFill>
                  <a:srgbClr val="000000"/>
                </a:solidFill>
                <a:effectLst/>
                <a:latin typeface="Open Sans" panose="020B0606030504020204" pitchFamily="34" charset="0"/>
              </a:rPr>
              <a:t>.</a:t>
            </a:r>
            <a:endParaRPr lang="it-IT" dirty="0"/>
          </a:p>
        </p:txBody>
      </p:sp>
    </p:spTree>
    <p:extLst>
      <p:ext uri="{BB962C8B-B14F-4D97-AF65-F5344CB8AC3E}">
        <p14:creationId xmlns:p14="http://schemas.microsoft.com/office/powerpoint/2010/main" val="817276439"/>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EAD82E-3B2F-4AEC-B295-DAE3E94170C3}" type="datetime1">
              <a:rPr lang="en-US" smtClean="0"/>
              <a:t>4/6/2021</a:t>
            </a:fld>
            <a:endParaRPr lang="en-US"/>
          </a:p>
        </p:txBody>
      </p:sp>
      <p:sp>
        <p:nvSpPr>
          <p:cNvPr id="8" name="Footer Placeholder 7"/>
          <p:cNvSpPr>
            <a:spLocks noGrp="1"/>
          </p:cNvSpPr>
          <p:nvPr>
            <p:ph type="ftr" sz="quarter" idx="11"/>
          </p:nvPr>
        </p:nvSpPr>
        <p:spPr/>
        <p:txBody>
          <a:bodyPr/>
          <a:lstStyle/>
          <a:p>
            <a:r>
              <a:rPr lang="en-US"/>
              <a:t>XX October 2020</a:t>
            </a:r>
            <a:endParaRPr lang="en-US" dirty="0"/>
          </a:p>
        </p:txBody>
      </p:sp>
      <p:sp>
        <p:nvSpPr>
          <p:cNvPr id="9" name="Slide Number Placeholder 8"/>
          <p:cNvSpPr>
            <a:spLocks noGrp="1"/>
          </p:cNvSpPr>
          <p:nvPr>
            <p:ph type="sldNum" sz="quarter" idx="12"/>
          </p:nvPr>
        </p:nvSpPr>
        <p:spPr/>
        <p:txBody>
          <a:bodyPr/>
          <a:lstStyle/>
          <a:p>
            <a:fld id="{C3830758-A57A-4008-A8DF-2188A759154F}" type="slidenum">
              <a:rPr lang="en-US" smtClean="0"/>
              <a:t>‹#›</a:t>
            </a:fld>
            <a:endParaRPr lang="en-US"/>
          </a:p>
        </p:txBody>
      </p:sp>
    </p:spTree>
    <p:extLst>
      <p:ext uri="{BB962C8B-B14F-4D97-AF65-F5344CB8AC3E}">
        <p14:creationId xmlns:p14="http://schemas.microsoft.com/office/powerpoint/2010/main" val="52533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olo verticale e testo">
    <p:spTree>
      <p:nvGrpSpPr>
        <p:cNvPr id="1" name=""/>
        <p:cNvGrpSpPr/>
        <p:nvPr/>
      </p:nvGrpSpPr>
      <p:grpSpPr>
        <a:xfrm>
          <a:off x="0" y="0"/>
          <a:ext cx="0" cy="0"/>
          <a:chOff x="0" y="0"/>
          <a:chExt cx="0" cy="0"/>
        </a:xfrm>
      </p:grpSpPr>
      <p:sp>
        <p:nvSpPr>
          <p:cNvPr id="7" name="CasellaDiTesto 6"/>
          <p:cNvSpPr txBox="1"/>
          <p:nvPr/>
        </p:nvSpPr>
        <p:spPr>
          <a:xfrm>
            <a:off x="2993030" y="3908309"/>
            <a:ext cx="184731" cy="369332"/>
          </a:xfrm>
          <a:prstGeom prst="rect">
            <a:avLst/>
          </a:prstGeom>
          <a:noFill/>
        </p:spPr>
        <p:txBody>
          <a:bodyPr wrap="none" rtlCol="0">
            <a:spAutoFit/>
          </a:bodyPr>
          <a:lstStyle/>
          <a:p>
            <a:endParaRPr lang="it-IT" sz="1800" dirty="0"/>
          </a:p>
        </p:txBody>
      </p:sp>
    </p:spTree>
    <p:extLst>
      <p:ext uri="{BB962C8B-B14F-4D97-AF65-F5344CB8AC3E}">
        <p14:creationId xmlns:p14="http://schemas.microsoft.com/office/powerpoint/2010/main" val="1930000391"/>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olo verticale e testo">
    <p:spTree>
      <p:nvGrpSpPr>
        <p:cNvPr id="1" name=""/>
        <p:cNvGrpSpPr/>
        <p:nvPr/>
      </p:nvGrpSpPr>
      <p:grpSpPr>
        <a:xfrm>
          <a:off x="0" y="0"/>
          <a:ext cx="0" cy="0"/>
          <a:chOff x="0" y="0"/>
          <a:chExt cx="0" cy="0"/>
        </a:xfrm>
      </p:grpSpPr>
      <p:sp>
        <p:nvSpPr>
          <p:cNvPr id="7" name="CasellaDiTesto 6"/>
          <p:cNvSpPr txBox="1"/>
          <p:nvPr userDrawn="1"/>
        </p:nvSpPr>
        <p:spPr>
          <a:xfrm>
            <a:off x="2993031" y="3908309"/>
            <a:ext cx="184731" cy="300082"/>
          </a:xfrm>
          <a:prstGeom prst="rect">
            <a:avLst/>
          </a:prstGeom>
          <a:noFill/>
        </p:spPr>
        <p:txBody>
          <a:bodyPr wrap="none" rtlCol="0">
            <a:spAutoFit/>
          </a:bodyPr>
          <a:lstStyle/>
          <a:p>
            <a:endParaRPr lang="it-IT" sz="1350" dirty="0"/>
          </a:p>
        </p:txBody>
      </p:sp>
      <p:sp>
        <p:nvSpPr>
          <p:cNvPr id="3" name="Content Placeholder 2"/>
          <p:cNvSpPr>
            <a:spLocks noGrp="1"/>
          </p:cNvSpPr>
          <p:nvPr>
            <p:ph sz="quarter" idx="10" hasCustomPrompt="1"/>
          </p:nvPr>
        </p:nvSpPr>
        <p:spPr>
          <a:xfrm>
            <a:off x="148552" y="93087"/>
            <a:ext cx="4013969" cy="357273"/>
          </a:xfrm>
          <a:prstGeom prst="rect">
            <a:avLst/>
          </a:prstGeom>
        </p:spPr>
        <p:txBody>
          <a:bodyPr/>
          <a:lstStyle>
            <a:lvl1pPr marL="0" indent="0">
              <a:buNone/>
              <a:defRPr sz="1600" b="1" baseline="0">
                <a:solidFill>
                  <a:srgbClr val="005C86"/>
                </a:solidFill>
              </a:defRPr>
            </a:lvl1pPr>
          </a:lstStyle>
          <a:p>
            <a:pPr lvl="0"/>
            <a:r>
              <a:rPr lang="en-GB" dirty="0"/>
              <a:t>Insert title of the presentation</a:t>
            </a:r>
            <a:endParaRPr lang="en-US" dirty="0"/>
          </a:p>
        </p:txBody>
      </p:sp>
      <p:sp>
        <p:nvSpPr>
          <p:cNvPr id="8" name="Content Placeholder 7"/>
          <p:cNvSpPr>
            <a:spLocks noGrp="1"/>
          </p:cNvSpPr>
          <p:nvPr>
            <p:ph sz="quarter" idx="12"/>
          </p:nvPr>
        </p:nvSpPr>
        <p:spPr>
          <a:xfrm>
            <a:off x="529553" y="2108112"/>
            <a:ext cx="10935855" cy="3479887"/>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3" hasCustomPrompt="1"/>
          </p:nvPr>
        </p:nvSpPr>
        <p:spPr>
          <a:xfrm>
            <a:off x="529552" y="858982"/>
            <a:ext cx="10320096" cy="840509"/>
          </a:xfrm>
          <a:prstGeom prst="rect">
            <a:avLst/>
          </a:prstGeom>
        </p:spPr>
        <p:txBody>
          <a:bodyPr/>
          <a:lstStyle>
            <a:lvl1pPr marL="0" indent="0">
              <a:buNone/>
              <a:defRPr sz="3200" b="1" baseline="0">
                <a:solidFill>
                  <a:srgbClr val="005C86"/>
                </a:solidFill>
              </a:defRPr>
            </a:lvl1pPr>
          </a:lstStyle>
          <a:p>
            <a:pPr lvl="0"/>
            <a:r>
              <a:rPr lang="en-GB" dirty="0"/>
              <a:t>Title </a:t>
            </a:r>
            <a:endParaRPr lang="en-US" dirty="0"/>
          </a:p>
        </p:txBody>
      </p:sp>
    </p:spTree>
    <p:extLst>
      <p:ext uri="{BB962C8B-B14F-4D97-AF65-F5344CB8AC3E}">
        <p14:creationId xmlns:p14="http://schemas.microsoft.com/office/powerpoint/2010/main" val="268376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olo verticale e testo">
    <p:spTree>
      <p:nvGrpSpPr>
        <p:cNvPr id="1" name=""/>
        <p:cNvGrpSpPr/>
        <p:nvPr/>
      </p:nvGrpSpPr>
      <p:grpSpPr>
        <a:xfrm>
          <a:off x="0" y="0"/>
          <a:ext cx="0" cy="0"/>
          <a:chOff x="0" y="0"/>
          <a:chExt cx="0" cy="0"/>
        </a:xfrm>
      </p:grpSpPr>
      <p:sp>
        <p:nvSpPr>
          <p:cNvPr id="7" name="CasellaDiTesto 6"/>
          <p:cNvSpPr txBox="1"/>
          <p:nvPr/>
        </p:nvSpPr>
        <p:spPr>
          <a:xfrm>
            <a:off x="2993030" y="3908309"/>
            <a:ext cx="184731" cy="369332"/>
          </a:xfrm>
          <a:prstGeom prst="rect">
            <a:avLst/>
          </a:prstGeom>
          <a:noFill/>
        </p:spPr>
        <p:txBody>
          <a:bodyPr wrap="none" rtlCol="0">
            <a:spAutoFit/>
          </a:bodyPr>
          <a:lstStyle/>
          <a:p>
            <a:endParaRPr lang="it-IT" sz="1800" dirty="0"/>
          </a:p>
        </p:txBody>
      </p:sp>
    </p:spTree>
    <p:extLst>
      <p:ext uri="{BB962C8B-B14F-4D97-AF65-F5344CB8AC3E}">
        <p14:creationId xmlns:p14="http://schemas.microsoft.com/office/powerpoint/2010/main" val="67731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olo verticale e testo">
    <p:spTree>
      <p:nvGrpSpPr>
        <p:cNvPr id="1" name=""/>
        <p:cNvGrpSpPr/>
        <p:nvPr/>
      </p:nvGrpSpPr>
      <p:grpSpPr>
        <a:xfrm>
          <a:off x="0" y="0"/>
          <a:ext cx="0" cy="0"/>
          <a:chOff x="0" y="0"/>
          <a:chExt cx="0" cy="0"/>
        </a:xfrm>
      </p:grpSpPr>
      <p:sp>
        <p:nvSpPr>
          <p:cNvPr id="7" name="CasellaDiTesto 6"/>
          <p:cNvSpPr txBox="1"/>
          <p:nvPr/>
        </p:nvSpPr>
        <p:spPr>
          <a:xfrm>
            <a:off x="2993031" y="3908309"/>
            <a:ext cx="184731" cy="300082"/>
          </a:xfrm>
          <a:prstGeom prst="rect">
            <a:avLst/>
          </a:prstGeom>
          <a:noFill/>
        </p:spPr>
        <p:txBody>
          <a:bodyPr wrap="none" rtlCol="0">
            <a:spAutoFit/>
          </a:bodyPr>
          <a:lstStyle/>
          <a:p>
            <a:endParaRPr lang="it-IT" sz="1350" dirty="0"/>
          </a:p>
        </p:txBody>
      </p:sp>
      <p:sp>
        <p:nvSpPr>
          <p:cNvPr id="3" name="Content Placeholder 2"/>
          <p:cNvSpPr>
            <a:spLocks noGrp="1"/>
          </p:cNvSpPr>
          <p:nvPr>
            <p:ph sz="quarter" idx="10" hasCustomPrompt="1"/>
          </p:nvPr>
        </p:nvSpPr>
        <p:spPr>
          <a:xfrm>
            <a:off x="148552" y="93087"/>
            <a:ext cx="4013969" cy="357273"/>
          </a:xfrm>
          <a:prstGeom prst="rect">
            <a:avLst/>
          </a:prstGeom>
        </p:spPr>
        <p:txBody>
          <a:bodyPr/>
          <a:lstStyle>
            <a:lvl1pPr marL="0" indent="0">
              <a:buNone/>
              <a:defRPr sz="1600" b="1" baseline="0">
                <a:solidFill>
                  <a:srgbClr val="005C86"/>
                </a:solidFill>
              </a:defRPr>
            </a:lvl1pPr>
          </a:lstStyle>
          <a:p>
            <a:pPr lvl="0"/>
            <a:r>
              <a:rPr lang="en-GB" dirty="0"/>
              <a:t>Insert title of the presentation</a:t>
            </a:r>
            <a:endParaRPr lang="en-US" dirty="0"/>
          </a:p>
        </p:txBody>
      </p:sp>
      <p:sp>
        <p:nvSpPr>
          <p:cNvPr id="8" name="Content Placeholder 7"/>
          <p:cNvSpPr>
            <a:spLocks noGrp="1"/>
          </p:cNvSpPr>
          <p:nvPr>
            <p:ph sz="quarter" idx="12"/>
          </p:nvPr>
        </p:nvSpPr>
        <p:spPr>
          <a:xfrm>
            <a:off x="529553" y="2108112"/>
            <a:ext cx="10935855" cy="34798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3" hasCustomPrompt="1"/>
          </p:nvPr>
        </p:nvSpPr>
        <p:spPr>
          <a:xfrm>
            <a:off x="529552" y="858982"/>
            <a:ext cx="10320096" cy="840509"/>
          </a:xfrm>
          <a:prstGeom prst="rect">
            <a:avLst/>
          </a:prstGeom>
        </p:spPr>
        <p:txBody>
          <a:bodyPr/>
          <a:lstStyle>
            <a:lvl1pPr marL="0" indent="0">
              <a:buNone/>
              <a:defRPr sz="3200" b="1" baseline="0">
                <a:solidFill>
                  <a:srgbClr val="005C86"/>
                </a:solidFill>
              </a:defRPr>
            </a:lvl1pPr>
          </a:lstStyle>
          <a:p>
            <a:pPr lvl="0"/>
            <a:r>
              <a:rPr lang="en-GB" dirty="0"/>
              <a:t>Title </a:t>
            </a:r>
            <a:endParaRPr lang="en-US" dirty="0"/>
          </a:p>
        </p:txBody>
      </p:sp>
    </p:spTree>
    <p:extLst>
      <p:ext uri="{BB962C8B-B14F-4D97-AF65-F5344CB8AC3E}">
        <p14:creationId xmlns:p14="http://schemas.microsoft.com/office/powerpoint/2010/main" val="1962022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3D0E0E-4A78-E348-97B1-716FB14A6702}"/>
              </a:ext>
            </a:extLst>
          </p:cNvPr>
          <p:cNvSpPr>
            <a:spLocks noGrp="1"/>
          </p:cNvSpPr>
          <p:nvPr>
            <p:ph type="sldNum" sz="quarter" idx="11"/>
          </p:nvPr>
        </p:nvSpPr>
        <p:spPr/>
        <p:txBody>
          <a:bodyPr/>
          <a:lstStyle/>
          <a:p>
            <a:fld id="{4FAB73BC-B049-4115-A692-8D63A059BFB8}" type="slidenum">
              <a:rPr lang="en-US" smtClean="0"/>
              <a:pPr/>
              <a:t>‹#›</a:t>
            </a:fld>
            <a:endParaRPr lang="en-US" dirty="0"/>
          </a:p>
        </p:txBody>
      </p:sp>
      <p:sp>
        <p:nvSpPr>
          <p:cNvPr id="10" name="Segnaposto testo 9">
            <a:extLst>
              <a:ext uri="{FF2B5EF4-FFF2-40B4-BE49-F238E27FC236}">
                <a16:creationId xmlns:a16="http://schemas.microsoft.com/office/drawing/2014/main" id="{8C823E76-EF97-3747-BA1A-5EB2BDED1B48}"/>
              </a:ext>
            </a:extLst>
          </p:cNvPr>
          <p:cNvSpPr>
            <a:spLocks noGrp="1"/>
          </p:cNvSpPr>
          <p:nvPr>
            <p:ph type="body" sz="quarter" idx="12" hasCustomPrompt="1"/>
          </p:nvPr>
        </p:nvSpPr>
        <p:spPr>
          <a:xfrm>
            <a:off x="513349" y="2165686"/>
            <a:ext cx="11165304" cy="3647975"/>
          </a:xfrm>
          <a:prstGeom prst="rect">
            <a:avLst/>
          </a:prstGeom>
        </p:spPr>
        <p:txBody>
          <a:bodyPr/>
          <a:lstStyle>
            <a:lvl1pPr marL="0" indent="0" algn="just">
              <a:lnSpc>
                <a:spcPct val="130000"/>
              </a:lnSpc>
              <a:buFontTx/>
              <a:buNone/>
              <a:defRPr lang="it-IT" sz="1050" b="0" i="0" baseline="0" smtClean="0">
                <a:solidFill>
                  <a:schemeClr val="tx1">
                    <a:lumMod val="75000"/>
                    <a:lumOff val="25000"/>
                  </a:schemeClr>
                </a:solidFill>
                <a:effectLst/>
                <a:latin typeface="Arial" panose="020B0604020202020204" pitchFamily="34" charset="0"/>
              </a:defRPr>
            </a:lvl1pPr>
          </a:lstStyle>
          <a:p>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amet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consectetur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adipiscing</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elit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Suspendisse</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velit</a:t>
            </a:r>
            <a:r>
              <a:rPr lang="it-IT" b="0" i="0" dirty="0">
                <a:solidFill>
                  <a:srgbClr val="000000"/>
                </a:solidFill>
                <a:effectLst/>
                <a:latin typeface="Open Sans" panose="020B0606030504020204" pitchFamily="34" charset="0"/>
              </a:rPr>
              <a:t> ut </a:t>
            </a:r>
            <a:r>
              <a:rPr lang="it-IT" b="0" i="0" dirty="0" err="1">
                <a:solidFill>
                  <a:srgbClr val="000000"/>
                </a:solidFill>
                <a:effectLst/>
                <a:latin typeface="Open Sans" panose="020B0606030504020204" pitchFamily="34" charset="0"/>
              </a:rPr>
              <a:t>tellus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egestas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urna.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suscipit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laoreet</a:t>
            </a:r>
            <a:r>
              <a:rPr lang="it-IT" b="0" i="0" dirty="0">
                <a:solidFill>
                  <a:srgbClr val="000000"/>
                </a:solidFill>
                <a:effectLst/>
                <a:latin typeface="Open Sans" panose="020B0606030504020204" pitchFamily="34" charset="0"/>
              </a:rPr>
              <a:t> ligula non </a:t>
            </a:r>
            <a:r>
              <a:rPr lang="it-IT" b="0" i="0" dirty="0" err="1">
                <a:solidFill>
                  <a:srgbClr val="000000"/>
                </a:solidFill>
                <a:effectLst/>
                <a:latin typeface="Open Sans" panose="020B0606030504020204" pitchFamily="34" charset="0"/>
              </a:rPr>
              <a:t>tempor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Nunc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Donec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pretium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sapien</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metus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viverra. </a:t>
            </a:r>
            <a:r>
              <a:rPr lang="it-IT" b="0" i="0" dirty="0" err="1">
                <a:solidFill>
                  <a:srgbClr val="000000"/>
                </a:solidFill>
                <a:effectLst/>
                <a:latin typeface="Open Sans" panose="020B0606030504020204" pitchFamily="34" charset="0"/>
              </a:rPr>
              <a:t>Nullam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condimentum</a:t>
            </a:r>
            <a:r>
              <a:rPr lang="it-IT" b="0" i="0" dirty="0">
                <a:solidFill>
                  <a:srgbClr val="000000"/>
                </a:solidFill>
                <a:effectLst/>
                <a:latin typeface="Open Sans" panose="020B0606030504020204" pitchFamily="34" charset="0"/>
              </a:rPr>
              <a:t> magna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nisl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varius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Aliquam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imperdiet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venenatis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faucibus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malesuada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commodo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odio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vestibulum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dui</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fringilla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turpis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efficitur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Pellentesque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tortor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turpis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suscipit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dignissim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metus</a:t>
            </a:r>
            <a:r>
              <a:rPr lang="it-IT" b="0" i="0" dirty="0">
                <a:solidFill>
                  <a:srgbClr val="000000"/>
                </a:solidFill>
                <a:effectLst/>
                <a:latin typeface="Open Sans" panose="020B0606030504020204" pitchFamily="34" charset="0"/>
              </a:rPr>
              <a:t>. Nulla </a:t>
            </a:r>
            <a:r>
              <a:rPr lang="it-IT" b="0" i="0" dirty="0" err="1">
                <a:solidFill>
                  <a:srgbClr val="000000"/>
                </a:solidFill>
                <a:effectLst/>
                <a:latin typeface="Open Sans" panose="020B0606030504020204" pitchFamily="34" charset="0"/>
              </a:rPr>
              <a:t>enim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tortor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ut </a:t>
            </a:r>
            <a:r>
              <a:rPr lang="it-IT" b="0" i="0" dirty="0" err="1">
                <a:solidFill>
                  <a:srgbClr val="000000"/>
                </a:solidFill>
                <a:effectLst/>
                <a:latin typeface="Open Sans" panose="020B0606030504020204" pitchFamily="34" charset="0"/>
              </a:rPr>
              <a:t>tincidunt</a:t>
            </a:r>
            <a:r>
              <a:rPr lang="it-IT" b="0" i="0" dirty="0">
                <a:solidFill>
                  <a:srgbClr val="000000"/>
                </a:solidFill>
                <a:effectLst/>
                <a:latin typeface="Open Sans" panose="020B0606030504020204" pitchFamily="34" charset="0"/>
              </a:rPr>
              <a:t> et, </a:t>
            </a:r>
            <a:r>
              <a:rPr lang="it-IT" b="0" i="0" dirty="0" err="1">
                <a:solidFill>
                  <a:srgbClr val="000000"/>
                </a:solidFill>
                <a:effectLst/>
                <a:latin typeface="Open Sans" panose="020B0606030504020204" pitchFamily="34" charset="0"/>
              </a:rPr>
              <a:t>eleifend</a:t>
            </a:r>
            <a:r>
              <a:rPr lang="it-IT" b="0" i="0" dirty="0">
                <a:solidFill>
                  <a:srgbClr val="000000"/>
                </a:solidFill>
                <a:effectLst/>
                <a:latin typeface="Open Sans" panose="020B0606030504020204" pitchFamily="34" charset="0"/>
              </a:rPr>
              <a:t> non nulla. </a:t>
            </a:r>
            <a:r>
              <a:rPr lang="it-IT" b="0" i="0" dirty="0" err="1">
                <a:solidFill>
                  <a:srgbClr val="000000"/>
                </a:solidFill>
                <a:effectLst/>
                <a:latin typeface="Open Sans" panose="020B0606030504020204" pitchFamily="34" charset="0"/>
              </a:rPr>
              <a:t>Nunc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sollicitudin</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porttitor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sodales</a:t>
            </a:r>
            <a:r>
              <a:rPr lang="it-IT" b="0" i="0" dirty="0">
                <a:solidFill>
                  <a:srgbClr val="000000"/>
                </a:solidFill>
                <a:effectLst/>
                <a:latin typeface="Open Sans" panose="020B0606030504020204" pitchFamily="34" charset="0"/>
              </a:rPr>
              <a:t>.</a:t>
            </a:r>
            <a:endParaRPr lang="it-IT" dirty="0"/>
          </a:p>
        </p:txBody>
      </p:sp>
      <p:sp>
        <p:nvSpPr>
          <p:cNvPr id="12" name="Segnaposto testo 11">
            <a:extLst>
              <a:ext uri="{FF2B5EF4-FFF2-40B4-BE49-F238E27FC236}">
                <a16:creationId xmlns:a16="http://schemas.microsoft.com/office/drawing/2014/main" id="{A773FF75-512A-0B46-B2B6-CBE00A13281E}"/>
              </a:ext>
            </a:extLst>
          </p:cNvPr>
          <p:cNvSpPr>
            <a:spLocks noGrp="1"/>
          </p:cNvSpPr>
          <p:nvPr>
            <p:ph type="body" sz="quarter" idx="13" hasCustomPrompt="1"/>
          </p:nvPr>
        </p:nvSpPr>
        <p:spPr>
          <a:xfrm>
            <a:off x="513349" y="934219"/>
            <a:ext cx="11165304" cy="461444"/>
          </a:xfrm>
          <a:prstGeom prst="rect">
            <a:avLst/>
          </a:prstGeom>
        </p:spPr>
        <p:txBody>
          <a:bodyPr/>
          <a:lstStyle>
            <a:lvl1pPr marL="0" indent="0">
              <a:buFontTx/>
              <a:buNone/>
              <a:defRPr b="1" i="0" baseline="0">
                <a:solidFill>
                  <a:srgbClr val="004080"/>
                </a:solidFill>
                <a:latin typeface="Arial" panose="020B0604020202020204" pitchFamily="34" charset="0"/>
              </a:defRPr>
            </a:lvl1pPr>
          </a:lstStyle>
          <a:p>
            <a:r>
              <a:rPr lang="it-IT" dirty="0"/>
              <a:t>Slide </a:t>
            </a:r>
            <a:r>
              <a:rPr lang="it-IT" dirty="0" err="1"/>
              <a:t>title</a:t>
            </a:r>
            <a:endParaRPr lang="it-IT" dirty="0"/>
          </a:p>
        </p:txBody>
      </p:sp>
      <p:sp>
        <p:nvSpPr>
          <p:cNvPr id="13" name="Segnaposto testo 11">
            <a:extLst>
              <a:ext uri="{FF2B5EF4-FFF2-40B4-BE49-F238E27FC236}">
                <a16:creationId xmlns:a16="http://schemas.microsoft.com/office/drawing/2014/main" id="{BE91198B-BE88-134D-9A4C-707CB4D0E778}"/>
              </a:ext>
            </a:extLst>
          </p:cNvPr>
          <p:cNvSpPr>
            <a:spLocks noGrp="1"/>
          </p:cNvSpPr>
          <p:nvPr>
            <p:ph type="body" sz="quarter" idx="14" hasCustomPrompt="1"/>
          </p:nvPr>
        </p:nvSpPr>
        <p:spPr>
          <a:xfrm>
            <a:off x="513349" y="1395663"/>
            <a:ext cx="11165304" cy="461444"/>
          </a:xfrm>
          <a:prstGeom prst="rect">
            <a:avLst/>
          </a:prstGeom>
        </p:spPr>
        <p:txBody>
          <a:bodyPr/>
          <a:lstStyle>
            <a:lvl1pPr marL="0" indent="0">
              <a:buFontTx/>
              <a:buNone/>
              <a:defRPr sz="1650" b="0" i="0" baseline="0">
                <a:solidFill>
                  <a:srgbClr val="004080"/>
                </a:solidFill>
                <a:latin typeface="Arial" panose="020B0604020202020204" pitchFamily="34" charset="0"/>
              </a:defRPr>
            </a:lvl1pPr>
          </a:lstStyle>
          <a:p>
            <a:r>
              <a:rPr lang="it-IT" dirty="0"/>
              <a:t>Slide </a:t>
            </a:r>
            <a:r>
              <a:rPr lang="it-IT" dirty="0" err="1"/>
              <a:t>subtitle</a:t>
            </a:r>
            <a:endParaRPr lang="it-IT" dirty="0"/>
          </a:p>
        </p:txBody>
      </p:sp>
    </p:spTree>
    <p:extLst>
      <p:ext uri="{BB962C8B-B14F-4D97-AF65-F5344CB8AC3E}">
        <p14:creationId xmlns:p14="http://schemas.microsoft.com/office/powerpoint/2010/main" val="2049813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jp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3.emf"/><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7ABD095-4A0C-DB49-8028-853EAAC70B93}"/>
              </a:ext>
            </a:extLst>
          </p:cNvPr>
          <p:cNvSpPr txBox="1"/>
          <p:nvPr/>
        </p:nvSpPr>
        <p:spPr>
          <a:xfrm>
            <a:off x="521969" y="148055"/>
            <a:ext cx="10318281" cy="2923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baseline="0" dirty="0">
                <a:solidFill>
                  <a:srgbClr val="004080"/>
                </a:solidFill>
                <a:effectLst/>
                <a:latin typeface="Arial" panose="020B0604020202020204" pitchFamily="34" charset="0"/>
                <a:ea typeface="+mn-ea"/>
                <a:cs typeface="+mn-cs"/>
              </a:rPr>
              <a:t>New proposed data release: Consumer Price Indices </a:t>
            </a:r>
          </a:p>
        </p:txBody>
      </p:sp>
      <p:sp>
        <p:nvSpPr>
          <p:cNvPr id="8" name="Segnaposto numero diapositiva 7">
            <a:extLst>
              <a:ext uri="{FF2B5EF4-FFF2-40B4-BE49-F238E27FC236}">
                <a16:creationId xmlns:a16="http://schemas.microsoft.com/office/drawing/2014/main" id="{219844FF-6444-9C49-8F50-A6773B92D6A5}"/>
              </a:ext>
            </a:extLst>
          </p:cNvPr>
          <p:cNvSpPr>
            <a:spLocks noGrp="1"/>
          </p:cNvSpPr>
          <p:nvPr>
            <p:ph type="sldNum" sz="quarter" idx="4"/>
          </p:nvPr>
        </p:nvSpPr>
        <p:spPr>
          <a:xfrm>
            <a:off x="8982777" y="148056"/>
            <a:ext cx="2743200" cy="365125"/>
          </a:xfrm>
          <a:prstGeom prst="rect">
            <a:avLst/>
          </a:prstGeom>
        </p:spPr>
        <p:txBody>
          <a:bodyPr vert="horz" lIns="91440" tIns="45720" rIns="91440" bIns="45720" rtlCol="0" anchor="ctr"/>
          <a:lstStyle>
            <a:lvl1pPr algn="r">
              <a:defRPr sz="2000" b="1" i="0" baseline="0">
                <a:solidFill>
                  <a:srgbClr val="004080"/>
                </a:solidFill>
                <a:latin typeface="Arial" panose="020B0604020202020204" pitchFamily="34" charset="0"/>
              </a:defRPr>
            </a:lvl1pPr>
          </a:lstStyle>
          <a:p>
            <a:fld id="{C3830758-A57A-4008-A8DF-2188A759154F}" type="slidenum">
              <a:rPr lang="en-US" smtClean="0"/>
              <a:t>‹#›</a:t>
            </a:fld>
            <a:endParaRPr lang="en-US"/>
          </a:p>
        </p:txBody>
      </p:sp>
    </p:spTree>
    <p:extLst>
      <p:ext uri="{BB962C8B-B14F-4D97-AF65-F5344CB8AC3E}">
        <p14:creationId xmlns:p14="http://schemas.microsoft.com/office/powerpoint/2010/main" val="181477379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hf sldNum="0" hdr="0" dt="0"/>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3152879"/>
      </p:ext>
    </p:extLst>
  </p:cSld>
  <p:clrMap bg1="lt1" tx1="dk1" bg2="lt2" tx2="dk2" accent1="accent1" accent2="accent2" accent3="accent3" accent4="accent4" accent5="accent5" accent6="accent6" hlink="hlink" folHlink="folHlink"/>
  <p:sldLayoutIdLst>
    <p:sldLayoutId id="2147483681" r:id="rId1"/>
    <p:sldLayoutId id="2147483682" r:id="rId2"/>
  </p:sldLayoutIdLst>
  <p:txStyles>
    <p:titleStyle>
      <a:lvl1pPr algn="ctr" defTabSz="4572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457200" rtl="1" eaLnBrk="1" latinLnBrk="0" hangingPunct="1">
        <a:spcBef>
          <a:spcPct val="20000"/>
        </a:spcBef>
        <a:buFont typeface="Arial"/>
        <a:buChar char="•"/>
        <a:defRPr sz="3200" kern="1200">
          <a:solidFill>
            <a:schemeClr val="tx1"/>
          </a:solidFill>
          <a:latin typeface="+mn-lt"/>
          <a:ea typeface="+mn-ea"/>
          <a:cs typeface="+mn-cs"/>
        </a:defRPr>
      </a:lvl1pPr>
      <a:lvl2pPr marL="742950" indent="-285750" algn="r" defTabSz="457200" rtl="1" eaLnBrk="1" latinLnBrk="0" hangingPunct="1">
        <a:spcBef>
          <a:spcPct val="20000"/>
        </a:spcBef>
        <a:buFont typeface="Arial"/>
        <a:buChar char="–"/>
        <a:defRPr sz="2800" kern="1200">
          <a:solidFill>
            <a:schemeClr val="tx1"/>
          </a:solidFill>
          <a:latin typeface="+mn-lt"/>
          <a:ea typeface="+mn-ea"/>
          <a:cs typeface="+mn-cs"/>
        </a:defRPr>
      </a:lvl2pPr>
      <a:lvl3pPr marL="1143000" indent="-228600" algn="r" defTabSz="457200" rtl="1" eaLnBrk="1" latinLnBrk="0" hangingPunct="1">
        <a:spcBef>
          <a:spcPct val="20000"/>
        </a:spcBef>
        <a:buFont typeface="Arial"/>
        <a:buChar char="•"/>
        <a:defRPr sz="2400" kern="1200">
          <a:solidFill>
            <a:schemeClr val="tx1"/>
          </a:solidFill>
          <a:latin typeface="+mn-lt"/>
          <a:ea typeface="+mn-ea"/>
          <a:cs typeface="+mn-cs"/>
        </a:defRPr>
      </a:lvl3pPr>
      <a:lvl4pPr marL="1600200" indent="-228600" algn="r" defTabSz="457200" rtl="1" eaLnBrk="1" latinLnBrk="0" hangingPunct="1">
        <a:spcBef>
          <a:spcPct val="20000"/>
        </a:spcBef>
        <a:buFont typeface="Arial"/>
        <a:buChar char="–"/>
        <a:defRPr sz="2000" kern="1200">
          <a:solidFill>
            <a:schemeClr val="tx1"/>
          </a:solidFill>
          <a:latin typeface="+mn-lt"/>
          <a:ea typeface="+mn-ea"/>
          <a:cs typeface="+mn-cs"/>
        </a:defRPr>
      </a:lvl4pPr>
      <a:lvl5pPr marL="2057400" indent="-228600" algn="r" defTabSz="457200" rtl="1" eaLnBrk="1" latinLnBrk="0" hangingPunct="1">
        <a:spcBef>
          <a:spcPct val="20000"/>
        </a:spcBef>
        <a:buFont typeface="Arial"/>
        <a:buChar char="»"/>
        <a:defRPr sz="2000" kern="1200">
          <a:solidFill>
            <a:schemeClr val="tx1"/>
          </a:solidFill>
          <a:latin typeface="+mn-lt"/>
          <a:ea typeface="+mn-ea"/>
          <a:cs typeface="+mn-cs"/>
        </a:defRPr>
      </a:lvl5pPr>
      <a:lvl6pPr marL="2514600" indent="-228600" algn="r" defTabSz="457200" rtl="1" eaLnBrk="1" latinLnBrk="0" hangingPunct="1">
        <a:spcBef>
          <a:spcPct val="20000"/>
        </a:spcBef>
        <a:buFont typeface="Arial"/>
        <a:buChar char="•"/>
        <a:defRPr sz="2000" kern="1200">
          <a:solidFill>
            <a:schemeClr val="tx1"/>
          </a:solidFill>
          <a:latin typeface="+mn-lt"/>
          <a:ea typeface="+mn-ea"/>
          <a:cs typeface="+mn-cs"/>
        </a:defRPr>
      </a:lvl6pPr>
      <a:lvl7pPr marL="2971800" indent="-228600" algn="r" defTabSz="457200" rtl="1" eaLnBrk="1" latinLnBrk="0" hangingPunct="1">
        <a:spcBef>
          <a:spcPct val="20000"/>
        </a:spcBef>
        <a:buFont typeface="Arial"/>
        <a:buChar char="•"/>
        <a:defRPr sz="2000" kern="1200">
          <a:solidFill>
            <a:schemeClr val="tx1"/>
          </a:solidFill>
          <a:latin typeface="+mn-lt"/>
          <a:ea typeface="+mn-ea"/>
          <a:cs typeface="+mn-cs"/>
        </a:defRPr>
      </a:lvl7pPr>
      <a:lvl8pPr marL="3429000" indent="-228600" algn="r" defTabSz="457200" rtl="1" eaLnBrk="1" latinLnBrk="0" hangingPunct="1">
        <a:spcBef>
          <a:spcPct val="20000"/>
        </a:spcBef>
        <a:buFont typeface="Arial"/>
        <a:buChar char="•"/>
        <a:defRPr sz="2000" kern="1200">
          <a:solidFill>
            <a:schemeClr val="tx1"/>
          </a:solidFill>
          <a:latin typeface="+mn-lt"/>
          <a:ea typeface="+mn-ea"/>
          <a:cs typeface="+mn-cs"/>
        </a:defRPr>
      </a:lvl8pPr>
      <a:lvl9pPr marL="3886200" indent="-228600" algn="r" defTabSz="457200" rtl="1"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7ABD095-4A0C-DB49-8028-853EAAC70B93}"/>
              </a:ext>
            </a:extLst>
          </p:cNvPr>
          <p:cNvSpPr txBox="1"/>
          <p:nvPr/>
        </p:nvSpPr>
        <p:spPr>
          <a:xfrm>
            <a:off x="521970" y="148055"/>
            <a:ext cx="10318281" cy="242374"/>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sz="975" kern="1200" baseline="0" dirty="0">
                <a:solidFill>
                  <a:srgbClr val="004080"/>
                </a:solidFill>
                <a:effectLst/>
                <a:latin typeface="Arial" panose="020B0604020202020204" pitchFamily="34" charset="0"/>
                <a:ea typeface="+mn-ea"/>
                <a:cs typeface="+mn-cs"/>
              </a:rPr>
              <a:t>Rural Multidimensional Poverty Index (R-MPI)</a:t>
            </a:r>
          </a:p>
        </p:txBody>
      </p:sp>
      <p:sp>
        <p:nvSpPr>
          <p:cNvPr id="8" name="Segnaposto numero diapositiva 7">
            <a:extLst>
              <a:ext uri="{FF2B5EF4-FFF2-40B4-BE49-F238E27FC236}">
                <a16:creationId xmlns:a16="http://schemas.microsoft.com/office/drawing/2014/main" id="{219844FF-6444-9C49-8F50-A6773B92D6A5}"/>
              </a:ext>
            </a:extLst>
          </p:cNvPr>
          <p:cNvSpPr>
            <a:spLocks noGrp="1"/>
          </p:cNvSpPr>
          <p:nvPr>
            <p:ph type="sldNum" sz="quarter" idx="4"/>
          </p:nvPr>
        </p:nvSpPr>
        <p:spPr>
          <a:xfrm>
            <a:off x="8982777" y="148058"/>
            <a:ext cx="2743200" cy="365125"/>
          </a:xfrm>
          <a:prstGeom prst="rect">
            <a:avLst/>
          </a:prstGeom>
        </p:spPr>
        <p:txBody>
          <a:bodyPr vert="horz" lIns="91440" tIns="45720" rIns="91440" bIns="45720" rtlCol="0" anchor="ctr"/>
          <a:lstStyle>
            <a:lvl1pPr algn="r">
              <a:defRPr sz="1500" b="1" i="0" baseline="0">
                <a:solidFill>
                  <a:srgbClr val="004080"/>
                </a:solidFill>
                <a:latin typeface="Arial" panose="020B0604020202020204"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76533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Lst>
  <p:txStyles>
    <p:titleStyle>
      <a:lvl1pPr algn="l" defTabSz="685800" rtl="1"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1"/>
            <a:ext cx="12192000" cy="535709"/>
          </a:xfrm>
          <a:prstGeom prst="rect">
            <a:avLst/>
          </a:prstGeom>
          <a:solidFill>
            <a:srgbClr val="F1F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7"/>
          <p:cNvGrpSpPr/>
          <p:nvPr/>
        </p:nvGrpSpPr>
        <p:grpSpPr>
          <a:xfrm>
            <a:off x="1" y="6210568"/>
            <a:ext cx="12302836" cy="647433"/>
            <a:chOff x="0" y="6210567"/>
            <a:chExt cx="9227127" cy="647433"/>
          </a:xfrm>
        </p:grpSpPr>
        <p:pic>
          <p:nvPicPr>
            <p:cNvPr id="9" name="Picture 8"/>
            <p:cNvPicPr>
              <a:picLocks noChangeAspect="1"/>
            </p:cNvPicPr>
            <p:nvPr/>
          </p:nvPicPr>
          <p:blipFill>
            <a:blip r:embed="rId5"/>
            <a:stretch>
              <a:fillRect/>
            </a:stretch>
          </p:blipFill>
          <p:spPr>
            <a:xfrm>
              <a:off x="0" y="6210567"/>
              <a:ext cx="9144000" cy="647433"/>
            </a:xfrm>
            <a:prstGeom prst="rect">
              <a:avLst/>
            </a:prstGeom>
          </p:spPr>
        </p:pic>
        <p:sp>
          <p:nvSpPr>
            <p:cNvPr id="10" name="TextBox 9"/>
            <p:cNvSpPr txBox="1"/>
            <p:nvPr/>
          </p:nvSpPr>
          <p:spPr>
            <a:xfrm>
              <a:off x="6631709" y="6380394"/>
              <a:ext cx="2595418" cy="307777"/>
            </a:xfrm>
            <a:prstGeom prst="rect">
              <a:avLst/>
            </a:prstGeom>
            <a:noFill/>
          </p:spPr>
          <p:txBody>
            <a:bodyPr wrap="square" rtlCol="0">
              <a:spAutoFit/>
            </a:bodyPr>
            <a:lstStyle/>
            <a:p>
              <a:r>
                <a:rPr lang="en-GB" sz="1400" dirty="0">
                  <a:solidFill>
                    <a:srgbClr val="E3E739"/>
                  </a:solidFill>
                </a:rPr>
                <a:t>&gt;&gt;</a:t>
              </a:r>
              <a:r>
                <a:rPr lang="en-GB" sz="1400" baseline="0" dirty="0">
                  <a:solidFill>
                    <a:srgbClr val="E3E739"/>
                  </a:solidFill>
                </a:rPr>
                <a:t> FAO Statistics Division</a:t>
              </a:r>
              <a:endParaRPr lang="en-US" sz="1400" dirty="0">
                <a:solidFill>
                  <a:srgbClr val="E3E739"/>
                </a:solidFill>
              </a:endParaRPr>
            </a:p>
          </p:txBody>
        </p:sp>
      </p:grpSp>
      <p:sp>
        <p:nvSpPr>
          <p:cNvPr id="11" name="CasellaDiTesto 1">
            <a:extLst>
              <a:ext uri="{FF2B5EF4-FFF2-40B4-BE49-F238E27FC236}">
                <a16:creationId xmlns:a16="http://schemas.microsoft.com/office/drawing/2014/main" id="{A7ABD095-4A0C-DB49-8028-853EAAC70B93}"/>
              </a:ext>
            </a:extLst>
          </p:cNvPr>
          <p:cNvSpPr txBox="1"/>
          <p:nvPr/>
        </p:nvSpPr>
        <p:spPr>
          <a:xfrm>
            <a:off x="521969" y="148055"/>
            <a:ext cx="10318281" cy="2923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baseline="0" dirty="0">
                <a:solidFill>
                  <a:srgbClr val="004080"/>
                </a:solidFill>
                <a:effectLst/>
                <a:latin typeface="Arial" panose="020B0604020202020204" pitchFamily="34" charset="0"/>
                <a:ea typeface="+mn-ea"/>
                <a:cs typeface="+mn-cs"/>
              </a:rPr>
              <a:t>New proposed data release: Consumer Price Indices </a:t>
            </a:r>
          </a:p>
        </p:txBody>
      </p:sp>
    </p:spTree>
    <p:extLst>
      <p:ext uri="{BB962C8B-B14F-4D97-AF65-F5344CB8AC3E}">
        <p14:creationId xmlns:p14="http://schemas.microsoft.com/office/powerpoint/2010/main" val="255850021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Lst>
  <p:hf hdr="0" ftr="0" dt="0"/>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1"/>
            <a:ext cx="12192000" cy="535709"/>
          </a:xfrm>
          <a:prstGeom prst="rect">
            <a:avLst/>
          </a:prstGeom>
          <a:solidFill>
            <a:srgbClr val="F1F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7"/>
          <p:cNvGrpSpPr/>
          <p:nvPr/>
        </p:nvGrpSpPr>
        <p:grpSpPr>
          <a:xfrm>
            <a:off x="1" y="6210568"/>
            <a:ext cx="12302836" cy="647433"/>
            <a:chOff x="0" y="6210567"/>
            <a:chExt cx="9227127" cy="647433"/>
          </a:xfrm>
        </p:grpSpPr>
        <p:pic>
          <p:nvPicPr>
            <p:cNvPr id="9" name="Picture 8"/>
            <p:cNvPicPr>
              <a:picLocks noChangeAspect="1"/>
            </p:cNvPicPr>
            <p:nvPr/>
          </p:nvPicPr>
          <p:blipFill>
            <a:blip r:embed="rId4"/>
            <a:stretch>
              <a:fillRect/>
            </a:stretch>
          </p:blipFill>
          <p:spPr>
            <a:xfrm>
              <a:off x="0" y="6210567"/>
              <a:ext cx="9144000" cy="647433"/>
            </a:xfrm>
            <a:prstGeom prst="rect">
              <a:avLst/>
            </a:prstGeom>
          </p:spPr>
        </p:pic>
        <p:sp>
          <p:nvSpPr>
            <p:cNvPr id="10" name="TextBox 9"/>
            <p:cNvSpPr txBox="1"/>
            <p:nvPr/>
          </p:nvSpPr>
          <p:spPr>
            <a:xfrm>
              <a:off x="6631709" y="6380394"/>
              <a:ext cx="2595418" cy="307777"/>
            </a:xfrm>
            <a:prstGeom prst="rect">
              <a:avLst/>
            </a:prstGeom>
            <a:noFill/>
          </p:spPr>
          <p:txBody>
            <a:bodyPr wrap="square" rtlCol="0">
              <a:spAutoFit/>
            </a:bodyPr>
            <a:lstStyle/>
            <a:p>
              <a:r>
                <a:rPr lang="en-GB" sz="1400" dirty="0">
                  <a:solidFill>
                    <a:srgbClr val="E3E739"/>
                  </a:solidFill>
                </a:rPr>
                <a:t>&gt;&gt;</a:t>
              </a:r>
              <a:r>
                <a:rPr lang="en-GB" sz="1400" baseline="0" dirty="0">
                  <a:solidFill>
                    <a:srgbClr val="E3E739"/>
                  </a:solidFill>
                </a:rPr>
                <a:t> FAO Statistics Division</a:t>
              </a:r>
              <a:endParaRPr lang="en-US" sz="1400" dirty="0">
                <a:solidFill>
                  <a:srgbClr val="E3E739"/>
                </a:solidFill>
              </a:endParaRPr>
            </a:p>
          </p:txBody>
        </p:sp>
      </p:grpSp>
    </p:spTree>
    <p:extLst>
      <p:ext uri="{BB962C8B-B14F-4D97-AF65-F5344CB8AC3E}">
        <p14:creationId xmlns:p14="http://schemas.microsoft.com/office/powerpoint/2010/main" val="1032795285"/>
      </p:ext>
    </p:extLst>
  </p:cSld>
  <p:clrMap bg1="lt1" tx1="dk1" bg2="lt2" tx2="dk2" accent1="accent1" accent2="accent2" accent3="accent3" accent4="accent4" accent5="accent5" accent6="accent6" hlink="hlink" folHlink="folHlink"/>
  <p:sldLayoutIdLst>
    <p:sldLayoutId id="2147483694" r:id="rId1"/>
    <p:sldLayoutId id="2147483695" r:id="rId2"/>
  </p:sldLayoutIdLst>
  <p:hf hdr="0" ftr="0" dt="0"/>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chart" Target="../charts/chart8.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chart" Target="../charts/chart10.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chart" Target="../charts/chart13.xml"/></Relationships>
</file>

<file path=ppt/slides/_rels/slide18.xml.rels><?xml version="1.0" encoding="UTF-8" standalone="yes"?>
<Relationships xmlns="http://schemas.openxmlformats.org/package/2006/relationships"><Relationship Id="rId3" Type="http://schemas.openxmlformats.org/officeDocument/2006/relationships/hyperlink" Target="https://cadmus.eui.eu/bitstream/handle/1814/65585/MED_WPCS_2019_18.pdf?sequence=1&amp;isAllowed="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hyperlink" Target="http://documents1.worldbank.org/curated/en/806291508505062484/pdf/120563-WP-SSEUUpdatefinal-PUBLIC.pdf" TargetMode="External"/><Relationship Id="rId4" Type="http://schemas.openxmlformats.org/officeDocument/2006/relationships/hyperlink" Target="https://www.wilsoncenter.org/article/whats-going-the-peso"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unstats.un.org/unsd/snaama/dnlList.asp"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treasury.un.org/operationalrates/OperationalRates.php" TargetMode="External"/><Relationship Id="rId4" Type="http://schemas.openxmlformats.org/officeDocument/2006/relationships/hyperlink" Target="http://data.imf.org/?sk=af1819f1-9b6c-43ec-bee4-b1b55fa54cf7&amp;sId=1390030341854"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8">
            <a:extLst>
              <a:ext uri="{FF2B5EF4-FFF2-40B4-BE49-F238E27FC236}">
                <a16:creationId xmlns:a16="http://schemas.microsoft.com/office/drawing/2014/main" id="{C4732BD8-6285-FF4F-AA85-255C6115E1B4}"/>
              </a:ext>
            </a:extLst>
          </p:cNvPr>
          <p:cNvSpPr txBox="1">
            <a:spLocks/>
          </p:cNvSpPr>
          <p:nvPr/>
        </p:nvSpPr>
        <p:spPr>
          <a:xfrm>
            <a:off x="1886127" y="5084317"/>
            <a:ext cx="6126631" cy="519259"/>
          </a:xfrm>
          <a:prstGeom prst="rect">
            <a:avLst/>
          </a:prstGeom>
        </p:spPr>
        <p:txBody>
          <a:bodyPr/>
          <a:lstStyle>
            <a:lvl1pPr marL="0" indent="0" algn="l" defTabSz="457200" rtl="0" eaLnBrk="1" latinLnBrk="0" hangingPunct="1">
              <a:spcBef>
                <a:spcPct val="20000"/>
              </a:spcBef>
              <a:buFontTx/>
              <a:buNone/>
              <a:defRPr sz="2200" kern="1200" baseline="0">
                <a:solidFill>
                  <a:schemeClr val="accent2">
                    <a:lumMod val="50000"/>
                  </a:schemeClr>
                </a:solidFill>
                <a:latin typeface="Arial" panose="020B0604020202020204"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t-IT" sz="1650" dirty="0">
                <a:solidFill>
                  <a:srgbClr val="004080"/>
                </a:solidFill>
              </a:rPr>
              <a:t>Author, date, venue</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r="2533" b="25348"/>
          <a:stretch/>
        </p:blipFill>
        <p:spPr>
          <a:xfrm>
            <a:off x="0" y="30480"/>
            <a:ext cx="12192000" cy="6225309"/>
          </a:xfrm>
          <a:prstGeom prst="rect">
            <a:avLst/>
          </a:prstGeom>
        </p:spPr>
      </p:pic>
      <p:pic>
        <p:nvPicPr>
          <p:cNvPr id="8" name="Immagine 4"/>
          <p:cNvPicPr>
            <a:picLocks noChangeAspect="1"/>
          </p:cNvPicPr>
          <p:nvPr/>
        </p:nvPicPr>
        <p:blipFill rotWithShape="1">
          <a:blip r:embed="rId3" cstate="print">
            <a:extLst>
              <a:ext uri="{28A0092B-C50C-407E-A947-70E740481C1C}">
                <a14:useLocalDpi xmlns:a14="http://schemas.microsoft.com/office/drawing/2010/main" val="0"/>
              </a:ext>
            </a:extLst>
          </a:blip>
          <a:srcRect b="15664"/>
          <a:stretch/>
        </p:blipFill>
        <p:spPr>
          <a:xfrm>
            <a:off x="0" y="3112654"/>
            <a:ext cx="8220364" cy="3140512"/>
          </a:xfrm>
          <a:prstGeom prst="rect">
            <a:avLst/>
          </a:prstGeom>
        </p:spPr>
      </p:pic>
      <p:sp>
        <p:nvSpPr>
          <p:cNvPr id="2" name="Titolo 4">
            <a:extLst>
              <a:ext uri="{FF2B5EF4-FFF2-40B4-BE49-F238E27FC236}">
                <a16:creationId xmlns:a16="http://schemas.microsoft.com/office/drawing/2014/main" id="{1CE6EE0D-03A4-7145-A5D1-4EE227576403}"/>
              </a:ext>
            </a:extLst>
          </p:cNvPr>
          <p:cNvSpPr txBox="1">
            <a:spLocks/>
          </p:cNvSpPr>
          <p:nvPr/>
        </p:nvSpPr>
        <p:spPr>
          <a:xfrm>
            <a:off x="260527" y="3863919"/>
            <a:ext cx="6935801" cy="923009"/>
          </a:xfrm>
          <a:prstGeom prst="rect">
            <a:avLst/>
          </a:prstGeom>
        </p:spPr>
        <p:txBody>
          <a:bodyPr/>
          <a:lstStyle>
            <a:lvl1pPr algn="ctr" defTabSz="457200" rtl="0" eaLnBrk="1" latinLnBrk="0" hangingPunct="1">
              <a:spcBef>
                <a:spcPct val="0"/>
              </a:spcBef>
              <a:buNone/>
              <a:defRPr sz="5000" b="1" i="0" kern="1200" baseline="0">
                <a:solidFill>
                  <a:schemeClr val="accent2">
                    <a:lumMod val="75000"/>
                  </a:schemeClr>
                </a:solidFill>
                <a:latin typeface="Arial" panose="020B0604020202020204" pitchFamily="34" charset="0"/>
                <a:ea typeface="+mj-ea"/>
                <a:cs typeface="+mj-cs"/>
              </a:defRPr>
            </a:lvl1pPr>
          </a:lstStyle>
          <a:p>
            <a:pPr algn="l">
              <a:defRPr/>
            </a:pPr>
            <a:r>
              <a:rPr lang="en-US" sz="3200" dirty="0">
                <a:solidFill>
                  <a:srgbClr val="004080"/>
                </a:solidFill>
              </a:rPr>
              <a:t>New proposed data release: Exchange Rates </a:t>
            </a:r>
          </a:p>
        </p:txBody>
      </p:sp>
      <p:grpSp>
        <p:nvGrpSpPr>
          <p:cNvPr id="10" name="Group 9"/>
          <p:cNvGrpSpPr/>
          <p:nvPr/>
        </p:nvGrpSpPr>
        <p:grpSpPr>
          <a:xfrm>
            <a:off x="0" y="-2309"/>
            <a:ext cx="4719784" cy="1743386"/>
            <a:chOff x="-110838" y="-19496"/>
            <a:chExt cx="4719784" cy="1743386"/>
          </a:xfrm>
        </p:grpSpPr>
        <p:sp>
          <p:nvSpPr>
            <p:cNvPr id="7" name="Rectangle 6"/>
            <p:cNvSpPr/>
            <p:nvPr/>
          </p:nvSpPr>
          <p:spPr>
            <a:xfrm>
              <a:off x="-110838" y="-19496"/>
              <a:ext cx="4516582" cy="1743386"/>
            </a:xfrm>
            <a:prstGeom prst="rect">
              <a:avLst/>
            </a:prstGeom>
            <a:solidFill>
              <a:srgbClr val="F9FBFD">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365" y="133466"/>
              <a:ext cx="4701311" cy="1396735"/>
            </a:xfrm>
            <a:prstGeom prst="rect">
              <a:avLst/>
            </a:prstGeom>
          </p:spPr>
        </p:pic>
      </p:grpSp>
      <p:sp>
        <p:nvSpPr>
          <p:cNvPr id="11" name="Segnaposto testo 8">
            <a:extLst>
              <a:ext uri="{FF2B5EF4-FFF2-40B4-BE49-F238E27FC236}">
                <a16:creationId xmlns:a16="http://schemas.microsoft.com/office/drawing/2014/main" id="{C4732BD8-6285-FF4F-AA85-255C6115E1B4}"/>
              </a:ext>
            </a:extLst>
          </p:cNvPr>
          <p:cNvSpPr txBox="1">
            <a:spLocks/>
          </p:cNvSpPr>
          <p:nvPr/>
        </p:nvSpPr>
        <p:spPr>
          <a:xfrm>
            <a:off x="260527" y="4936951"/>
            <a:ext cx="6935801" cy="519259"/>
          </a:xfrm>
          <a:prstGeom prst="rect">
            <a:avLst/>
          </a:prstGeom>
        </p:spPr>
        <p:txBody>
          <a:bodyPr/>
          <a:lstStyle>
            <a:lvl1pPr marL="0" indent="0" algn="l" defTabSz="457200" rtl="0" eaLnBrk="1" latinLnBrk="0" hangingPunct="1">
              <a:spcBef>
                <a:spcPct val="20000"/>
              </a:spcBef>
              <a:buFontTx/>
              <a:buNone/>
              <a:defRPr sz="2200" kern="1200" baseline="0">
                <a:solidFill>
                  <a:schemeClr val="accent2">
                    <a:lumMod val="50000"/>
                  </a:schemeClr>
                </a:solidFill>
                <a:latin typeface="Arial" panose="020B0604020202020204"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defTabSz="914400">
              <a:spcBef>
                <a:spcPts val="0"/>
              </a:spcBef>
              <a:defRPr/>
            </a:pPr>
            <a:r>
              <a:rPr lang="en-US" sz="2000" dirty="0">
                <a:solidFill>
                  <a:srgbClr val="004080"/>
                </a:solidFill>
                <a:latin typeface="Calibri"/>
              </a:rPr>
              <a:t>Presentation to the ESS Team Leaders – April xx, 2021</a:t>
            </a:r>
          </a:p>
          <a:p>
            <a:pPr lvl="0" defTabSz="914400">
              <a:spcBef>
                <a:spcPts val="0"/>
              </a:spcBef>
              <a:defRPr/>
            </a:pPr>
            <a:endParaRPr lang="en-US" sz="1100" dirty="0">
              <a:solidFill>
                <a:srgbClr val="004080"/>
              </a:solidFill>
              <a:latin typeface="Calibri"/>
            </a:endParaRPr>
          </a:p>
          <a:p>
            <a:pPr defTabSz="914400">
              <a:spcBef>
                <a:spcPts val="0"/>
              </a:spcBef>
              <a:defRPr/>
            </a:pPr>
            <a:r>
              <a:rPr lang="en-US" sz="2000" b="1" dirty="0">
                <a:solidFill>
                  <a:srgbClr val="004080"/>
                </a:solidFill>
              </a:rPr>
              <a:t>Jean Marie Munyeshyaka – Naglaa </a:t>
            </a:r>
            <a:r>
              <a:rPr lang="en-US" sz="2000" b="1" dirty="0" err="1">
                <a:solidFill>
                  <a:srgbClr val="004080"/>
                </a:solidFill>
              </a:rPr>
              <a:t>Elsodany</a:t>
            </a:r>
            <a:endParaRPr lang="en-US" sz="2000" b="1" dirty="0">
              <a:solidFill>
                <a:srgbClr val="004080"/>
              </a:solidFill>
            </a:endParaRPr>
          </a:p>
          <a:p>
            <a:pPr defTabSz="914400">
              <a:spcBef>
                <a:spcPts val="0"/>
              </a:spcBef>
              <a:defRPr/>
            </a:pPr>
            <a:r>
              <a:rPr lang="en-US" sz="2000" b="1" dirty="0">
                <a:solidFill>
                  <a:srgbClr val="004080"/>
                </a:solidFill>
              </a:rPr>
              <a:t>                Economic Statistics team</a:t>
            </a:r>
          </a:p>
        </p:txBody>
      </p:sp>
    </p:spTree>
    <p:extLst>
      <p:ext uri="{BB962C8B-B14F-4D97-AF65-F5344CB8AC3E}">
        <p14:creationId xmlns:p14="http://schemas.microsoft.com/office/powerpoint/2010/main" val="698208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400" y="2697479"/>
            <a:ext cx="10515600" cy="1264921"/>
          </a:xfrm>
        </p:spPr>
        <p:txBody>
          <a:bodyPr>
            <a:noAutofit/>
          </a:bodyPr>
          <a:lstStyle/>
          <a:p>
            <a:pPr marL="0" indent="0" algn="ctr" rtl="0">
              <a:lnSpc>
                <a:spcPct val="130000"/>
              </a:lnSpc>
              <a:spcBef>
                <a:spcPts val="600"/>
              </a:spcBef>
              <a:buNone/>
            </a:pPr>
            <a:r>
              <a:rPr lang="it-IT" sz="3000" b="1" i="1" dirty="0">
                <a:solidFill>
                  <a:schemeClr val="accent2">
                    <a:lumMod val="75000"/>
                  </a:schemeClr>
                </a:solidFill>
                <a:latin typeface="Calibri Light" panose="020F0302020204030204" pitchFamily="34" charset="0"/>
                <a:cs typeface="Calibri Light" panose="020F0302020204030204" pitchFamily="34" charset="0"/>
              </a:rPr>
              <a:t>Focus on Representative Sub-Regions With Weakest </a:t>
            </a:r>
            <a:r>
              <a:rPr lang="en-US" sz="3000" b="1" i="1" dirty="0">
                <a:solidFill>
                  <a:schemeClr val="accent2">
                    <a:lumMod val="75000"/>
                  </a:schemeClr>
                </a:solidFill>
                <a:latin typeface="Calibri Light" panose="020F0302020204030204" pitchFamily="34" charset="0"/>
                <a:cs typeface="Calibri Light" panose="020F0302020204030204" pitchFamily="34" charset="0"/>
              </a:rPr>
              <a:t>a</a:t>
            </a:r>
            <a:r>
              <a:rPr lang="it-IT" sz="3000" b="1" i="1" dirty="0">
                <a:solidFill>
                  <a:schemeClr val="accent2">
                    <a:lumMod val="75000"/>
                  </a:schemeClr>
                </a:solidFill>
                <a:latin typeface="Calibri Light" panose="020F0302020204030204" pitchFamily="34" charset="0"/>
                <a:cs typeface="Calibri Light" panose="020F0302020204030204" pitchFamily="34" charset="0"/>
              </a:rPr>
              <a:t>nd Highest Volatile Currencies Against Us Dollar in the last 20 years</a:t>
            </a:r>
            <a:endParaRPr lang="en-US" sz="3000" b="1" i="1" dirty="0">
              <a:solidFill>
                <a:schemeClr val="accent2">
                  <a:lumMod val="75000"/>
                </a:schemeClr>
              </a:solidFill>
              <a:latin typeface="Calibri Light" panose="020F0302020204030204" pitchFamily="34" charset="0"/>
              <a:cs typeface="Calibri Light" panose="020F0302020204030204" pitchFamily="34" charset="0"/>
            </a:endParaRPr>
          </a:p>
          <a:p>
            <a:pPr marL="0" indent="0" algn="ctr">
              <a:lnSpc>
                <a:spcPct val="130000"/>
              </a:lnSpc>
              <a:spcBef>
                <a:spcPts val="600"/>
              </a:spcBef>
              <a:buNone/>
            </a:pPr>
            <a:endParaRPr lang="en-US" sz="3000" b="1" i="1" dirty="0">
              <a:solidFill>
                <a:schemeClr val="accent2">
                  <a:lumMod val="75000"/>
                </a:schemeClr>
              </a:solidFill>
              <a:latin typeface="Calibri Light" panose="020F0302020204030204" pitchFamily="34" charset="0"/>
              <a:cs typeface="Calibri Light" panose="020F0302020204030204" pitchFamily="34" charset="0"/>
            </a:endParaRPr>
          </a:p>
          <a:p>
            <a:pPr marL="0" indent="0" algn="ctr">
              <a:lnSpc>
                <a:spcPct val="130000"/>
              </a:lnSpc>
              <a:spcBef>
                <a:spcPts val="600"/>
              </a:spcBef>
              <a:buNone/>
            </a:pPr>
            <a:endParaRPr lang="en-GB" sz="3000" b="1" dirty="0">
              <a:solidFill>
                <a:schemeClr val="accent2">
                  <a:lumMod val="75000"/>
                </a:schemeClr>
              </a:solidFill>
              <a:latin typeface="Calibri Light" panose="020F0302020204030204" pitchFamily="34" charset="0"/>
              <a:cs typeface="Calibri Light" panose="020F0302020204030204" pitchFamily="34" charset="0"/>
            </a:endParaRPr>
          </a:p>
        </p:txBody>
      </p:sp>
      <p:sp>
        <p:nvSpPr>
          <p:cNvPr id="4" name="Rectangle 3" descr="New Proposed Data Release: Exchange Rate">
            <a:extLst>
              <a:ext uri="{FF2B5EF4-FFF2-40B4-BE49-F238E27FC236}">
                <a16:creationId xmlns:a16="http://schemas.microsoft.com/office/drawing/2014/main" id="{936ABA9E-1222-4005-8E77-D74C3EEB6F46}"/>
              </a:ext>
              <a:ext uri="{C183D7F6-B498-43B3-948B-1728B52AA6E4}">
                <adec:decorative xmlns:adec="http://schemas.microsoft.com/office/drawing/2017/decorative" val="0"/>
              </a:ext>
            </a:extLst>
          </p:cNvPr>
          <p:cNvSpPr/>
          <p:nvPr/>
        </p:nvSpPr>
        <p:spPr>
          <a:xfrm>
            <a:off x="0" y="0"/>
            <a:ext cx="12192000" cy="701040"/>
          </a:xfrm>
          <a:prstGeom prst="rect">
            <a:avLst/>
          </a:prstGeom>
          <a:gradFill flip="none" rotWithShape="1">
            <a:gsLst>
              <a:gs pos="95750">
                <a:srgbClr val="F5F5F5"/>
              </a:gs>
              <a:gs pos="91500">
                <a:srgbClr val="EBEBEB"/>
              </a:gs>
              <a:gs pos="100000">
                <a:schemeClr val="accent3">
                  <a:lumMod val="0"/>
                  <a:lumOff val="100000"/>
                  <a:alpha val="0"/>
                </a:schemeClr>
              </a:gs>
            </a:gsLst>
            <a:lin ang="13500000" scaled="1"/>
            <a:tileRect/>
          </a:gradFill>
          <a:ln>
            <a:noFill/>
          </a:ln>
        </p:spPr>
        <p:style>
          <a:lnRef idx="1">
            <a:schemeClr val="accent3"/>
          </a:lnRef>
          <a:fillRef idx="2">
            <a:schemeClr val="accent3"/>
          </a:fillRef>
          <a:effectRef idx="1">
            <a:schemeClr val="accent3"/>
          </a:effectRef>
          <a:fontRef idx="minor">
            <a:schemeClr val="dk1"/>
          </a:fontRef>
        </p:style>
        <p:txBody>
          <a:bodyPr rtlCol="1" anchor="ctr"/>
          <a:lstStyle/>
          <a:p>
            <a:pPr marL="365760"/>
            <a:r>
              <a:rPr lang="en-US" sz="1300" dirty="0">
                <a:solidFill>
                  <a:schemeClr val="accent1">
                    <a:lumMod val="50000"/>
                  </a:schemeClr>
                </a:solidFill>
              </a:rPr>
              <a:t>New Proposed Data Release: Exchange Rates</a:t>
            </a:r>
            <a:endParaRPr lang="ar-EG" sz="1300" dirty="0">
              <a:solidFill>
                <a:schemeClr val="accent1">
                  <a:lumMod val="50000"/>
                </a:schemeClr>
              </a:solidFill>
            </a:endParaRPr>
          </a:p>
        </p:txBody>
      </p:sp>
    </p:spTree>
    <p:extLst>
      <p:ext uri="{BB962C8B-B14F-4D97-AF65-F5344CB8AC3E}">
        <p14:creationId xmlns:p14="http://schemas.microsoft.com/office/powerpoint/2010/main" val="262964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176" y="714819"/>
            <a:ext cx="10901544" cy="701040"/>
          </a:xfrm>
        </p:spPr>
        <p:txBody>
          <a:bodyPr>
            <a:noAutofit/>
          </a:bodyPr>
          <a:lstStyle/>
          <a:p>
            <a:pPr marL="0" indent="0" algn="l" rtl="0">
              <a:lnSpc>
                <a:spcPct val="100000"/>
              </a:lnSpc>
              <a:spcBef>
                <a:spcPts val="600"/>
              </a:spcBef>
              <a:spcAft>
                <a:spcPts val="1200"/>
              </a:spcAft>
              <a:buNone/>
            </a:pPr>
            <a:r>
              <a:rPr lang="it-IT" sz="2400" b="1" dirty="0">
                <a:solidFill>
                  <a:schemeClr val="accent1"/>
                </a:solidFill>
                <a:latin typeface="Calibri Light" panose="020F0302020204030204" pitchFamily="34" charset="0"/>
                <a:cs typeface="Calibri Light" panose="020F0302020204030204" pitchFamily="34" charset="0"/>
              </a:rPr>
              <a:t>Exchange rates in Eastern Africa: </a:t>
            </a:r>
            <a:r>
              <a:rPr lang="it-IT" sz="2000" dirty="0">
                <a:latin typeface="Calibri" panose="020F0502020204030204" pitchFamily="34" charset="0"/>
                <a:cs typeface="Calibri" panose="020F0502020204030204" pitchFamily="34" charset="0"/>
              </a:rPr>
              <a:t>Over the past 20 years, Somalia has the weakest currency, and the Somali Shilling has the highest exchange rate volatility against the US Dollar. Between 2018 to 2020, the Zambian Kwacha is the most volatile currency, with a 75.4 percent fall in value against the US Dollar </a:t>
            </a:r>
            <a:endParaRPr lang="en-US" sz="2000" dirty="0">
              <a:latin typeface="Calibri" panose="020F0502020204030204" pitchFamily="34" charset="0"/>
              <a:cs typeface="Calibri" panose="020F05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200" dirty="0">
              <a:latin typeface="Calibri Light" panose="020F0302020204030204" pitchFamily="34" charset="0"/>
              <a:cs typeface="Calibri Light" panose="020F0302020204030204" pitchFamily="34" charset="0"/>
            </a:endParaRPr>
          </a:p>
        </p:txBody>
      </p:sp>
      <p:sp>
        <p:nvSpPr>
          <p:cNvPr id="4" name="Rectangle 3" descr="New Proposed Data Release: Exchange Rate">
            <a:extLst>
              <a:ext uri="{FF2B5EF4-FFF2-40B4-BE49-F238E27FC236}">
                <a16:creationId xmlns:a16="http://schemas.microsoft.com/office/drawing/2014/main" id="{87655DB3-A680-4CFE-830A-BAC4FC50A287}"/>
              </a:ext>
              <a:ext uri="{C183D7F6-B498-43B3-948B-1728B52AA6E4}">
                <adec:decorative xmlns:adec="http://schemas.microsoft.com/office/drawing/2017/decorative" val="0"/>
              </a:ext>
            </a:extLst>
          </p:cNvPr>
          <p:cNvSpPr/>
          <p:nvPr/>
        </p:nvSpPr>
        <p:spPr>
          <a:xfrm>
            <a:off x="0" y="0"/>
            <a:ext cx="12192000" cy="701040"/>
          </a:xfrm>
          <a:prstGeom prst="rect">
            <a:avLst/>
          </a:prstGeom>
          <a:gradFill flip="none" rotWithShape="1">
            <a:gsLst>
              <a:gs pos="95750">
                <a:srgbClr val="F5F5F5"/>
              </a:gs>
              <a:gs pos="91500">
                <a:srgbClr val="EBEBEB"/>
              </a:gs>
              <a:gs pos="100000">
                <a:schemeClr val="accent3">
                  <a:lumMod val="0"/>
                  <a:lumOff val="100000"/>
                  <a:alpha val="0"/>
                </a:schemeClr>
              </a:gs>
            </a:gsLst>
            <a:lin ang="13500000" scaled="1"/>
            <a:tileRect/>
          </a:gradFill>
          <a:ln>
            <a:noFill/>
          </a:ln>
        </p:spPr>
        <p:style>
          <a:lnRef idx="1">
            <a:schemeClr val="accent3"/>
          </a:lnRef>
          <a:fillRef idx="2">
            <a:schemeClr val="accent3"/>
          </a:fillRef>
          <a:effectRef idx="1">
            <a:schemeClr val="accent3"/>
          </a:effectRef>
          <a:fontRef idx="minor">
            <a:schemeClr val="dk1"/>
          </a:fontRef>
        </p:style>
        <p:txBody>
          <a:bodyPr rtlCol="1" anchor="ctr"/>
          <a:lstStyle/>
          <a:p>
            <a:pPr marL="365760"/>
            <a:r>
              <a:rPr lang="en-US" sz="1300" dirty="0">
                <a:solidFill>
                  <a:schemeClr val="accent1">
                    <a:lumMod val="50000"/>
                  </a:schemeClr>
                </a:solidFill>
              </a:rPr>
              <a:t>New Proposed Data Release: Exchange Rates</a:t>
            </a:r>
            <a:endParaRPr lang="ar-EG" sz="1300" dirty="0">
              <a:solidFill>
                <a:schemeClr val="accent1">
                  <a:lumMod val="50000"/>
                </a:schemeClr>
              </a:solidFill>
            </a:endParaRPr>
          </a:p>
        </p:txBody>
      </p:sp>
      <p:graphicFrame>
        <p:nvGraphicFramePr>
          <p:cNvPr id="6" name="Chart 5">
            <a:extLst>
              <a:ext uri="{FF2B5EF4-FFF2-40B4-BE49-F238E27FC236}">
                <a16:creationId xmlns:a16="http://schemas.microsoft.com/office/drawing/2014/main" id="{923681FA-1072-40DA-AB4F-DD151E5417CE}"/>
              </a:ext>
            </a:extLst>
          </p:cNvPr>
          <p:cNvGraphicFramePr/>
          <p:nvPr>
            <p:extLst>
              <p:ext uri="{D42A27DB-BD31-4B8C-83A1-F6EECF244321}">
                <p14:modId xmlns:p14="http://schemas.microsoft.com/office/powerpoint/2010/main" val="2601873674"/>
              </p:ext>
            </p:extLst>
          </p:nvPr>
        </p:nvGraphicFramePr>
        <p:xfrm>
          <a:off x="15240" y="1767840"/>
          <a:ext cx="6035040" cy="43891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C733327-E16D-4637-B45A-53FED2388E56}"/>
              </a:ext>
            </a:extLst>
          </p:cNvPr>
          <p:cNvGraphicFramePr/>
          <p:nvPr>
            <p:extLst>
              <p:ext uri="{D42A27DB-BD31-4B8C-83A1-F6EECF244321}">
                <p14:modId xmlns:p14="http://schemas.microsoft.com/office/powerpoint/2010/main" val="1987207497"/>
              </p:ext>
            </p:extLst>
          </p:nvPr>
        </p:nvGraphicFramePr>
        <p:xfrm>
          <a:off x="6080760" y="1737360"/>
          <a:ext cx="6035040" cy="43891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13351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176" y="699579"/>
            <a:ext cx="10751550" cy="473901"/>
          </a:xfrm>
        </p:spPr>
        <p:txBody>
          <a:bodyPr>
            <a:noAutofit/>
          </a:bodyPr>
          <a:lstStyle/>
          <a:p>
            <a:pPr marL="0" indent="0" algn="l" rtl="0">
              <a:lnSpc>
                <a:spcPct val="100000"/>
              </a:lnSpc>
              <a:spcBef>
                <a:spcPts val="600"/>
              </a:spcBef>
              <a:spcAft>
                <a:spcPts val="1200"/>
              </a:spcAft>
              <a:buNone/>
            </a:pPr>
            <a:r>
              <a:rPr lang="it-IT" sz="2400" b="1" dirty="0">
                <a:solidFill>
                  <a:schemeClr val="accent1"/>
                </a:solidFill>
                <a:latin typeface="Calibri Light" panose="020F0302020204030204" pitchFamily="34" charset="0"/>
                <a:cs typeface="Calibri Light" panose="020F0302020204030204" pitchFamily="34" charset="0"/>
              </a:rPr>
              <a:t>Exchange rates in Western Africa: </a:t>
            </a:r>
            <a:r>
              <a:rPr lang="it-IT" sz="2000" dirty="0">
                <a:latin typeface="Calibri" panose="020F0502020204030204" pitchFamily="34" charset="0"/>
                <a:cs typeface="Calibri" panose="020F0502020204030204" pitchFamily="34" charset="0"/>
              </a:rPr>
              <a:t>The Guinea Franc was the weakest currency in Western Africa, followed by the Sierra Leonean Leone, which also has the highest volatility with a 23.9 percent decrease in value against the US Dollar between 2018 and 2020.</a:t>
            </a:r>
            <a:endParaRPr lang="en-US" sz="2000" dirty="0">
              <a:latin typeface="Calibri" panose="020F0502020204030204" pitchFamily="34" charset="0"/>
              <a:cs typeface="Calibri" panose="020F0502020204030204" pitchFamily="34" charset="0"/>
            </a:endParaRPr>
          </a:p>
          <a:p>
            <a:pPr marL="0" indent="0" algn="l" rtl="0">
              <a:lnSpc>
                <a:spcPct val="100000"/>
              </a:lnSpc>
              <a:spcBef>
                <a:spcPts val="600"/>
              </a:spcBef>
              <a:spcAft>
                <a:spcPts val="1200"/>
              </a:spcAft>
              <a:buNone/>
            </a:pPr>
            <a:endParaRPr lang="en-US" sz="2400" b="1" dirty="0">
              <a:solidFill>
                <a:schemeClr val="accent1"/>
              </a:solidFill>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200" dirty="0">
              <a:latin typeface="Calibri Light" panose="020F0302020204030204" pitchFamily="34" charset="0"/>
              <a:cs typeface="Calibri Light" panose="020F0302020204030204" pitchFamily="34" charset="0"/>
            </a:endParaRPr>
          </a:p>
        </p:txBody>
      </p:sp>
      <p:sp>
        <p:nvSpPr>
          <p:cNvPr id="4" name="Rectangle 3" descr="New Proposed Data Release: Exchange Rate">
            <a:extLst>
              <a:ext uri="{FF2B5EF4-FFF2-40B4-BE49-F238E27FC236}">
                <a16:creationId xmlns:a16="http://schemas.microsoft.com/office/drawing/2014/main" id="{87655DB3-A680-4CFE-830A-BAC4FC50A287}"/>
              </a:ext>
              <a:ext uri="{C183D7F6-B498-43B3-948B-1728B52AA6E4}">
                <adec:decorative xmlns:adec="http://schemas.microsoft.com/office/drawing/2017/decorative" val="0"/>
              </a:ext>
            </a:extLst>
          </p:cNvPr>
          <p:cNvSpPr/>
          <p:nvPr/>
        </p:nvSpPr>
        <p:spPr>
          <a:xfrm>
            <a:off x="0" y="0"/>
            <a:ext cx="12192000" cy="701040"/>
          </a:xfrm>
          <a:prstGeom prst="rect">
            <a:avLst/>
          </a:prstGeom>
          <a:gradFill flip="none" rotWithShape="1">
            <a:gsLst>
              <a:gs pos="95750">
                <a:srgbClr val="F5F5F5"/>
              </a:gs>
              <a:gs pos="91500">
                <a:srgbClr val="EBEBEB"/>
              </a:gs>
              <a:gs pos="100000">
                <a:schemeClr val="accent3">
                  <a:lumMod val="0"/>
                  <a:lumOff val="100000"/>
                  <a:alpha val="0"/>
                </a:schemeClr>
              </a:gs>
            </a:gsLst>
            <a:lin ang="13500000" scaled="1"/>
            <a:tileRect/>
          </a:gradFill>
          <a:ln>
            <a:noFill/>
          </a:ln>
        </p:spPr>
        <p:style>
          <a:lnRef idx="1">
            <a:schemeClr val="accent3"/>
          </a:lnRef>
          <a:fillRef idx="2">
            <a:schemeClr val="accent3"/>
          </a:fillRef>
          <a:effectRef idx="1">
            <a:schemeClr val="accent3"/>
          </a:effectRef>
          <a:fontRef idx="minor">
            <a:schemeClr val="dk1"/>
          </a:fontRef>
        </p:style>
        <p:txBody>
          <a:bodyPr rtlCol="1" anchor="ctr"/>
          <a:lstStyle/>
          <a:p>
            <a:pPr marL="365760"/>
            <a:r>
              <a:rPr lang="en-US" sz="1300" dirty="0">
                <a:solidFill>
                  <a:schemeClr val="accent1">
                    <a:lumMod val="50000"/>
                  </a:schemeClr>
                </a:solidFill>
              </a:rPr>
              <a:t>New Proposed Data Release: Exchange Rates</a:t>
            </a:r>
            <a:endParaRPr lang="ar-EG" sz="1300" dirty="0">
              <a:solidFill>
                <a:schemeClr val="accent1">
                  <a:lumMod val="50000"/>
                </a:schemeClr>
              </a:solidFill>
            </a:endParaRPr>
          </a:p>
        </p:txBody>
      </p:sp>
      <p:graphicFrame>
        <p:nvGraphicFramePr>
          <p:cNvPr id="8" name="Chart 7">
            <a:extLst>
              <a:ext uri="{FF2B5EF4-FFF2-40B4-BE49-F238E27FC236}">
                <a16:creationId xmlns:a16="http://schemas.microsoft.com/office/drawing/2014/main" id="{F3726B95-DE74-4DA8-A41A-F700FD06CE4B}"/>
              </a:ext>
            </a:extLst>
          </p:cNvPr>
          <p:cNvGraphicFramePr/>
          <p:nvPr>
            <p:extLst>
              <p:ext uri="{D42A27DB-BD31-4B8C-83A1-F6EECF244321}">
                <p14:modId xmlns:p14="http://schemas.microsoft.com/office/powerpoint/2010/main" val="3198002321"/>
              </p:ext>
            </p:extLst>
          </p:nvPr>
        </p:nvGraphicFramePr>
        <p:xfrm>
          <a:off x="1057910" y="1783080"/>
          <a:ext cx="9856335" cy="4267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0477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176" y="653859"/>
            <a:ext cx="10751550" cy="473901"/>
          </a:xfrm>
        </p:spPr>
        <p:txBody>
          <a:bodyPr>
            <a:noAutofit/>
          </a:bodyPr>
          <a:lstStyle/>
          <a:p>
            <a:pPr marL="0" indent="0" algn="l" rtl="0">
              <a:lnSpc>
                <a:spcPct val="100000"/>
              </a:lnSpc>
              <a:spcBef>
                <a:spcPts val="600"/>
              </a:spcBef>
              <a:spcAft>
                <a:spcPts val="1200"/>
              </a:spcAft>
              <a:buNone/>
            </a:pPr>
            <a:r>
              <a:rPr lang="it-IT" sz="2400" b="1" dirty="0">
                <a:solidFill>
                  <a:schemeClr val="accent1"/>
                </a:solidFill>
                <a:latin typeface="Calibri Light" panose="020F0302020204030204" pitchFamily="34" charset="0"/>
                <a:cs typeface="Calibri Light" panose="020F0302020204030204" pitchFamily="34" charset="0"/>
              </a:rPr>
              <a:t>Exchange rates in Central America: </a:t>
            </a:r>
            <a:r>
              <a:rPr lang="it-IT" sz="2000" dirty="0">
                <a:latin typeface="Calibri" panose="020F0502020204030204" pitchFamily="34" charset="0"/>
                <a:cs typeface="Calibri" panose="020F0502020204030204" pitchFamily="34" charset="0"/>
              </a:rPr>
              <a:t>Costa Rica has the weakest currency in Central America. The Nicaraguan Cordoba Oro and the Hondurus Lempira have been gradually depreciating against the US Dollar. From 2014 to 2016, the Mexican Peso witnessed a sharp depreciation of around 40 percent, mainly as a result of changes in oil prices in 2014 and increases in US interest rates in 2015.</a:t>
            </a:r>
            <a:endParaRPr lang="en-US" sz="2000" dirty="0">
              <a:latin typeface="Calibri" panose="020F0502020204030204" pitchFamily="34" charset="0"/>
              <a:cs typeface="Calibri" panose="020F0502020204030204" pitchFamily="34" charset="0"/>
            </a:endParaRPr>
          </a:p>
          <a:p>
            <a:pPr marL="0" indent="0" algn="l" rtl="0">
              <a:lnSpc>
                <a:spcPct val="100000"/>
              </a:lnSpc>
              <a:spcBef>
                <a:spcPts val="600"/>
              </a:spcBef>
              <a:spcAft>
                <a:spcPts val="1200"/>
              </a:spcAft>
              <a:buNone/>
            </a:pPr>
            <a:endParaRPr lang="en-US" sz="2400" b="1" dirty="0">
              <a:solidFill>
                <a:schemeClr val="accent1"/>
              </a:solidFill>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200" dirty="0">
              <a:latin typeface="Calibri Light" panose="020F0302020204030204" pitchFamily="34" charset="0"/>
              <a:cs typeface="Calibri Light" panose="020F0302020204030204" pitchFamily="34" charset="0"/>
            </a:endParaRPr>
          </a:p>
        </p:txBody>
      </p:sp>
      <p:sp>
        <p:nvSpPr>
          <p:cNvPr id="4" name="Rectangle 3" descr="New Proposed Data Release: Exchange Rate">
            <a:extLst>
              <a:ext uri="{FF2B5EF4-FFF2-40B4-BE49-F238E27FC236}">
                <a16:creationId xmlns:a16="http://schemas.microsoft.com/office/drawing/2014/main" id="{87655DB3-A680-4CFE-830A-BAC4FC50A287}"/>
              </a:ext>
              <a:ext uri="{C183D7F6-B498-43B3-948B-1728B52AA6E4}">
                <adec:decorative xmlns:adec="http://schemas.microsoft.com/office/drawing/2017/decorative" val="0"/>
              </a:ext>
            </a:extLst>
          </p:cNvPr>
          <p:cNvSpPr/>
          <p:nvPr/>
        </p:nvSpPr>
        <p:spPr>
          <a:xfrm>
            <a:off x="0" y="0"/>
            <a:ext cx="12192000" cy="701040"/>
          </a:xfrm>
          <a:prstGeom prst="rect">
            <a:avLst/>
          </a:prstGeom>
          <a:gradFill flip="none" rotWithShape="1">
            <a:gsLst>
              <a:gs pos="95750">
                <a:srgbClr val="F5F5F5"/>
              </a:gs>
              <a:gs pos="91500">
                <a:srgbClr val="EBEBEB"/>
              </a:gs>
              <a:gs pos="100000">
                <a:schemeClr val="accent3">
                  <a:lumMod val="0"/>
                  <a:lumOff val="100000"/>
                  <a:alpha val="0"/>
                </a:schemeClr>
              </a:gs>
            </a:gsLst>
            <a:lin ang="13500000" scaled="1"/>
            <a:tileRect/>
          </a:gradFill>
          <a:ln>
            <a:noFill/>
          </a:ln>
        </p:spPr>
        <p:style>
          <a:lnRef idx="1">
            <a:schemeClr val="accent3"/>
          </a:lnRef>
          <a:fillRef idx="2">
            <a:schemeClr val="accent3"/>
          </a:fillRef>
          <a:effectRef idx="1">
            <a:schemeClr val="accent3"/>
          </a:effectRef>
          <a:fontRef idx="minor">
            <a:schemeClr val="dk1"/>
          </a:fontRef>
        </p:style>
        <p:txBody>
          <a:bodyPr rtlCol="1" anchor="ctr"/>
          <a:lstStyle/>
          <a:p>
            <a:pPr marL="365760"/>
            <a:r>
              <a:rPr lang="en-US" sz="1300" dirty="0">
                <a:solidFill>
                  <a:schemeClr val="accent1">
                    <a:lumMod val="50000"/>
                  </a:schemeClr>
                </a:solidFill>
              </a:rPr>
              <a:t>New Proposed Data Release: Exchange Rates</a:t>
            </a:r>
            <a:endParaRPr lang="ar-EG" sz="1300" dirty="0">
              <a:solidFill>
                <a:schemeClr val="accent1">
                  <a:lumMod val="50000"/>
                </a:schemeClr>
              </a:solidFill>
            </a:endParaRPr>
          </a:p>
        </p:txBody>
      </p:sp>
      <p:graphicFrame>
        <p:nvGraphicFramePr>
          <p:cNvPr id="5" name="Chart 4">
            <a:extLst>
              <a:ext uri="{FF2B5EF4-FFF2-40B4-BE49-F238E27FC236}">
                <a16:creationId xmlns:a16="http://schemas.microsoft.com/office/drawing/2014/main" id="{4378518B-753D-4F7A-83FE-C7BF89EDC177}"/>
              </a:ext>
            </a:extLst>
          </p:cNvPr>
          <p:cNvGraphicFramePr/>
          <p:nvPr>
            <p:extLst>
              <p:ext uri="{D42A27DB-BD31-4B8C-83A1-F6EECF244321}">
                <p14:modId xmlns:p14="http://schemas.microsoft.com/office/powerpoint/2010/main" val="1967889882"/>
              </p:ext>
            </p:extLst>
          </p:nvPr>
        </p:nvGraphicFramePr>
        <p:xfrm>
          <a:off x="1493520" y="1888299"/>
          <a:ext cx="9052560" cy="44058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57311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176" y="836739"/>
            <a:ext cx="10962504" cy="473901"/>
          </a:xfrm>
        </p:spPr>
        <p:txBody>
          <a:bodyPr>
            <a:noAutofit/>
          </a:bodyPr>
          <a:lstStyle/>
          <a:p>
            <a:pPr marL="0" indent="0" algn="l" rtl="0">
              <a:lnSpc>
                <a:spcPct val="100000"/>
              </a:lnSpc>
              <a:spcBef>
                <a:spcPts val="600"/>
              </a:spcBef>
              <a:spcAft>
                <a:spcPts val="1200"/>
              </a:spcAft>
              <a:buNone/>
            </a:pPr>
            <a:r>
              <a:rPr lang="it-IT" sz="2400" b="1" dirty="0">
                <a:solidFill>
                  <a:schemeClr val="accent1"/>
                </a:solidFill>
                <a:latin typeface="Calibri Light" panose="020F0302020204030204" pitchFamily="34" charset="0"/>
                <a:cs typeface="Calibri Light" panose="020F0302020204030204" pitchFamily="34" charset="0"/>
              </a:rPr>
              <a:t>Exchange rates in South America:</a:t>
            </a:r>
            <a:r>
              <a:rPr lang="it-IT" sz="2000" b="1" dirty="0">
                <a:solidFill>
                  <a:schemeClr val="accent1"/>
                </a:solidFill>
                <a:latin typeface="Calibri" panose="020F0502020204030204" pitchFamily="34" charset="0"/>
                <a:cs typeface="Calibri" panose="020F0502020204030204" pitchFamily="34" charset="0"/>
              </a:rPr>
              <a:t> </a:t>
            </a:r>
            <a:r>
              <a:rPr lang="it-IT" sz="2000" dirty="0">
                <a:latin typeface="Calibri" panose="020F0502020204030204" pitchFamily="34" charset="0"/>
                <a:cs typeface="Calibri" panose="020F0502020204030204" pitchFamily="34" charset="0"/>
              </a:rPr>
              <a:t>Since 2018, Venezuela (Bolivarian Republic of) has the weakest currency in South America, the second highest volatility currency in South America is the Argentine Peso against the US Dollar between 2018 and 2020.</a:t>
            </a:r>
            <a:endParaRPr lang="en-GB" sz="2000" dirty="0">
              <a:latin typeface="Calibri" panose="020F0502020204030204" pitchFamily="34" charset="0"/>
              <a:cs typeface="Calibri" panose="020F0502020204030204" pitchFamily="34" charset="0"/>
            </a:endParaRPr>
          </a:p>
        </p:txBody>
      </p:sp>
      <p:sp>
        <p:nvSpPr>
          <p:cNvPr id="4" name="Rectangle 3" descr="New Proposed Data Release: Exchange Rate">
            <a:extLst>
              <a:ext uri="{FF2B5EF4-FFF2-40B4-BE49-F238E27FC236}">
                <a16:creationId xmlns:a16="http://schemas.microsoft.com/office/drawing/2014/main" id="{87655DB3-A680-4CFE-830A-BAC4FC50A287}"/>
              </a:ext>
              <a:ext uri="{C183D7F6-B498-43B3-948B-1728B52AA6E4}">
                <adec:decorative xmlns:adec="http://schemas.microsoft.com/office/drawing/2017/decorative" val="0"/>
              </a:ext>
            </a:extLst>
          </p:cNvPr>
          <p:cNvSpPr/>
          <p:nvPr/>
        </p:nvSpPr>
        <p:spPr>
          <a:xfrm>
            <a:off x="0" y="0"/>
            <a:ext cx="12192000" cy="701040"/>
          </a:xfrm>
          <a:prstGeom prst="rect">
            <a:avLst/>
          </a:prstGeom>
          <a:gradFill flip="none" rotWithShape="1">
            <a:gsLst>
              <a:gs pos="95750">
                <a:srgbClr val="F5F5F5"/>
              </a:gs>
              <a:gs pos="91500">
                <a:srgbClr val="EBEBEB"/>
              </a:gs>
              <a:gs pos="100000">
                <a:schemeClr val="accent3">
                  <a:lumMod val="0"/>
                  <a:lumOff val="100000"/>
                  <a:alpha val="0"/>
                </a:schemeClr>
              </a:gs>
            </a:gsLst>
            <a:lin ang="13500000" scaled="1"/>
            <a:tileRect/>
          </a:gradFill>
          <a:ln>
            <a:noFill/>
          </a:ln>
        </p:spPr>
        <p:style>
          <a:lnRef idx="1">
            <a:schemeClr val="accent3"/>
          </a:lnRef>
          <a:fillRef idx="2">
            <a:schemeClr val="accent3"/>
          </a:fillRef>
          <a:effectRef idx="1">
            <a:schemeClr val="accent3"/>
          </a:effectRef>
          <a:fontRef idx="minor">
            <a:schemeClr val="dk1"/>
          </a:fontRef>
        </p:style>
        <p:txBody>
          <a:bodyPr rtlCol="1" anchor="ctr"/>
          <a:lstStyle/>
          <a:p>
            <a:pPr marL="365760"/>
            <a:r>
              <a:rPr lang="en-US" sz="1300" dirty="0">
                <a:solidFill>
                  <a:schemeClr val="accent1">
                    <a:lumMod val="50000"/>
                  </a:schemeClr>
                </a:solidFill>
              </a:rPr>
              <a:t>New Proposed Data Release: Exchange Rates</a:t>
            </a:r>
            <a:endParaRPr lang="ar-EG" sz="1300" dirty="0">
              <a:solidFill>
                <a:schemeClr val="accent1">
                  <a:lumMod val="50000"/>
                </a:schemeClr>
              </a:solidFill>
            </a:endParaRPr>
          </a:p>
        </p:txBody>
      </p:sp>
      <p:graphicFrame>
        <p:nvGraphicFramePr>
          <p:cNvPr id="8" name="Chart 7">
            <a:extLst>
              <a:ext uri="{FF2B5EF4-FFF2-40B4-BE49-F238E27FC236}">
                <a16:creationId xmlns:a16="http://schemas.microsoft.com/office/drawing/2014/main" id="{C9A180B9-D229-4460-AF2C-EF1F267B9114}"/>
              </a:ext>
            </a:extLst>
          </p:cNvPr>
          <p:cNvGraphicFramePr/>
          <p:nvPr>
            <p:extLst>
              <p:ext uri="{D42A27DB-BD31-4B8C-83A1-F6EECF244321}">
                <p14:modId xmlns:p14="http://schemas.microsoft.com/office/powerpoint/2010/main" val="4184390881"/>
              </p:ext>
            </p:extLst>
          </p:nvPr>
        </p:nvGraphicFramePr>
        <p:xfrm>
          <a:off x="106680" y="1752600"/>
          <a:ext cx="6035040" cy="43891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51AB8B56-5D7C-4121-8B02-63EF44731338}"/>
              </a:ext>
            </a:extLst>
          </p:cNvPr>
          <p:cNvGraphicFramePr/>
          <p:nvPr>
            <p:extLst>
              <p:ext uri="{D42A27DB-BD31-4B8C-83A1-F6EECF244321}">
                <p14:modId xmlns:p14="http://schemas.microsoft.com/office/powerpoint/2010/main" val="2372819744"/>
              </p:ext>
            </p:extLst>
          </p:nvPr>
        </p:nvGraphicFramePr>
        <p:xfrm>
          <a:off x="6141720" y="1752600"/>
          <a:ext cx="6035040" cy="43891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47181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576" y="836739"/>
            <a:ext cx="11526384" cy="473901"/>
          </a:xfrm>
        </p:spPr>
        <p:txBody>
          <a:bodyPr>
            <a:noAutofit/>
          </a:bodyPr>
          <a:lstStyle/>
          <a:p>
            <a:pPr marL="0" indent="0" algn="l" rtl="0">
              <a:lnSpc>
                <a:spcPct val="100000"/>
              </a:lnSpc>
              <a:spcBef>
                <a:spcPts val="600"/>
              </a:spcBef>
              <a:spcAft>
                <a:spcPts val="1200"/>
              </a:spcAft>
              <a:buNone/>
            </a:pPr>
            <a:r>
              <a:rPr lang="it-IT" sz="2400" b="1" dirty="0">
                <a:solidFill>
                  <a:schemeClr val="accent1"/>
                </a:solidFill>
                <a:latin typeface="Calibri Light" panose="020F0302020204030204" pitchFamily="34" charset="0"/>
                <a:cs typeface="Calibri Light" panose="020F0302020204030204" pitchFamily="34" charset="0"/>
              </a:rPr>
              <a:t>Exchange rates in South-East Asia: </a:t>
            </a:r>
            <a:r>
              <a:rPr lang="it-IT" sz="2000" dirty="0">
                <a:latin typeface="Calibri" panose="020F0502020204030204" pitchFamily="34" charset="0"/>
                <a:cs typeface="Calibri" panose="020F0502020204030204" pitchFamily="34" charset="0"/>
              </a:rPr>
              <a:t>Over the last 20 years, the Vietnamese Dong was the weakest currency in South-Eastern Asia, followed by the Indonesian Rupiah and the Lao People's Democratic Republic Kip. From 2018 to 2020, The Vietnamese Dong has the highest volatility with a 19 percent fall in value against the US Dollars.</a:t>
            </a:r>
            <a:endParaRPr lang="en-US" sz="2000" b="1" dirty="0">
              <a:solidFill>
                <a:schemeClr val="accent1"/>
              </a:solidFill>
              <a:latin typeface="Calibri" panose="020F0502020204030204" pitchFamily="34" charset="0"/>
              <a:cs typeface="Calibri" panose="020F0502020204030204" pitchFamily="34" charset="0"/>
            </a:endParaRPr>
          </a:p>
          <a:p>
            <a:pPr marL="0" indent="0" algn="l" rtl="0">
              <a:lnSpc>
                <a:spcPct val="100000"/>
              </a:lnSpc>
              <a:spcBef>
                <a:spcPts val="600"/>
              </a:spcBef>
              <a:spcAft>
                <a:spcPts val="1200"/>
              </a:spcAft>
              <a:buNone/>
            </a:pPr>
            <a:endParaRPr lang="en-US" sz="2400" b="1" dirty="0">
              <a:solidFill>
                <a:schemeClr val="accent1"/>
              </a:solidFill>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200" dirty="0">
              <a:latin typeface="Calibri Light" panose="020F0302020204030204" pitchFamily="34" charset="0"/>
              <a:cs typeface="Calibri Light" panose="020F0302020204030204" pitchFamily="34" charset="0"/>
            </a:endParaRPr>
          </a:p>
        </p:txBody>
      </p:sp>
      <p:sp>
        <p:nvSpPr>
          <p:cNvPr id="4" name="Rectangle 3" descr="New Proposed Data Release: Exchange Rate">
            <a:extLst>
              <a:ext uri="{FF2B5EF4-FFF2-40B4-BE49-F238E27FC236}">
                <a16:creationId xmlns:a16="http://schemas.microsoft.com/office/drawing/2014/main" id="{87655DB3-A680-4CFE-830A-BAC4FC50A287}"/>
              </a:ext>
              <a:ext uri="{C183D7F6-B498-43B3-948B-1728B52AA6E4}">
                <adec:decorative xmlns:adec="http://schemas.microsoft.com/office/drawing/2017/decorative" val="0"/>
              </a:ext>
            </a:extLst>
          </p:cNvPr>
          <p:cNvSpPr/>
          <p:nvPr/>
        </p:nvSpPr>
        <p:spPr>
          <a:xfrm>
            <a:off x="0" y="0"/>
            <a:ext cx="12192000" cy="701040"/>
          </a:xfrm>
          <a:prstGeom prst="rect">
            <a:avLst/>
          </a:prstGeom>
          <a:gradFill flip="none" rotWithShape="1">
            <a:gsLst>
              <a:gs pos="95750">
                <a:srgbClr val="F5F5F5"/>
              </a:gs>
              <a:gs pos="91500">
                <a:srgbClr val="EBEBEB"/>
              </a:gs>
              <a:gs pos="100000">
                <a:schemeClr val="accent3">
                  <a:lumMod val="0"/>
                  <a:lumOff val="100000"/>
                  <a:alpha val="0"/>
                </a:schemeClr>
              </a:gs>
            </a:gsLst>
            <a:lin ang="13500000" scaled="1"/>
            <a:tileRect/>
          </a:gradFill>
          <a:ln>
            <a:noFill/>
          </a:ln>
        </p:spPr>
        <p:style>
          <a:lnRef idx="1">
            <a:schemeClr val="accent3"/>
          </a:lnRef>
          <a:fillRef idx="2">
            <a:schemeClr val="accent3"/>
          </a:fillRef>
          <a:effectRef idx="1">
            <a:schemeClr val="accent3"/>
          </a:effectRef>
          <a:fontRef idx="minor">
            <a:schemeClr val="dk1"/>
          </a:fontRef>
        </p:style>
        <p:txBody>
          <a:bodyPr rtlCol="1" anchor="ctr"/>
          <a:lstStyle/>
          <a:p>
            <a:pPr marL="365760"/>
            <a:r>
              <a:rPr lang="en-US" sz="1300" dirty="0">
                <a:solidFill>
                  <a:schemeClr val="accent1">
                    <a:lumMod val="50000"/>
                  </a:schemeClr>
                </a:solidFill>
              </a:rPr>
              <a:t>New Proposed Data Release: Exchange Rates</a:t>
            </a:r>
            <a:endParaRPr lang="ar-EG" sz="1300" dirty="0">
              <a:solidFill>
                <a:schemeClr val="accent1">
                  <a:lumMod val="50000"/>
                </a:schemeClr>
              </a:solidFill>
            </a:endParaRPr>
          </a:p>
        </p:txBody>
      </p:sp>
      <p:graphicFrame>
        <p:nvGraphicFramePr>
          <p:cNvPr id="6" name="Chart 5">
            <a:extLst>
              <a:ext uri="{FF2B5EF4-FFF2-40B4-BE49-F238E27FC236}">
                <a16:creationId xmlns:a16="http://schemas.microsoft.com/office/drawing/2014/main" id="{19711B3C-91D9-4A2B-BEA5-EF3CB8393B5E}"/>
              </a:ext>
            </a:extLst>
          </p:cNvPr>
          <p:cNvGraphicFramePr/>
          <p:nvPr>
            <p:extLst>
              <p:ext uri="{D42A27DB-BD31-4B8C-83A1-F6EECF244321}">
                <p14:modId xmlns:p14="http://schemas.microsoft.com/office/powerpoint/2010/main" val="2113637489"/>
              </p:ext>
            </p:extLst>
          </p:nvPr>
        </p:nvGraphicFramePr>
        <p:xfrm>
          <a:off x="91440" y="2164080"/>
          <a:ext cx="6035040" cy="40081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51302563-138A-41A0-BA09-18423F862C54}"/>
              </a:ext>
            </a:extLst>
          </p:cNvPr>
          <p:cNvGraphicFramePr/>
          <p:nvPr>
            <p:extLst>
              <p:ext uri="{D42A27DB-BD31-4B8C-83A1-F6EECF244321}">
                <p14:modId xmlns:p14="http://schemas.microsoft.com/office/powerpoint/2010/main" val="2257654808"/>
              </p:ext>
            </p:extLst>
          </p:nvPr>
        </p:nvGraphicFramePr>
        <p:xfrm>
          <a:off x="6065520" y="2148840"/>
          <a:ext cx="6035040" cy="40081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21346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816" y="714819"/>
            <a:ext cx="11343504" cy="473901"/>
          </a:xfrm>
        </p:spPr>
        <p:txBody>
          <a:bodyPr>
            <a:noAutofit/>
          </a:bodyPr>
          <a:lstStyle/>
          <a:p>
            <a:pPr marL="0" indent="0" algn="l" rtl="0">
              <a:lnSpc>
                <a:spcPct val="100000"/>
              </a:lnSpc>
              <a:spcBef>
                <a:spcPts val="600"/>
              </a:spcBef>
              <a:spcAft>
                <a:spcPts val="1200"/>
              </a:spcAft>
              <a:buNone/>
            </a:pPr>
            <a:r>
              <a:rPr lang="it-IT" sz="2400" b="1" dirty="0">
                <a:solidFill>
                  <a:schemeClr val="accent1"/>
                </a:solidFill>
                <a:latin typeface="Calibri Light" panose="020F0302020204030204" pitchFamily="34" charset="0"/>
                <a:cs typeface="Calibri Light" panose="020F0302020204030204" pitchFamily="34" charset="0"/>
              </a:rPr>
              <a:t>Exchange rates in Southern Asia:</a:t>
            </a:r>
            <a:r>
              <a:rPr lang="it-IT" sz="2000" b="1" dirty="0">
                <a:solidFill>
                  <a:schemeClr val="accent1"/>
                </a:solidFill>
                <a:latin typeface="Calibri" panose="020F0502020204030204" pitchFamily="34" charset="0"/>
                <a:cs typeface="Calibri" panose="020F0502020204030204" pitchFamily="34" charset="0"/>
              </a:rPr>
              <a:t> </a:t>
            </a:r>
            <a:r>
              <a:rPr lang="it-IT" sz="2000" dirty="0">
                <a:latin typeface="Calibri" panose="020F0502020204030204" pitchFamily="34" charset="0"/>
                <a:cs typeface="Calibri" panose="020F0502020204030204" pitchFamily="34" charset="0"/>
              </a:rPr>
              <a:t>The Iranian Rial was the weakest currency in Southern Asia from 1970, with highly depreciation by 1985 and continued to suffer extremely depreciation till 2020 to count exchange rate of 42000 Iranian Rial per US Dollar. The Pakistan Rupee has the highest volatility with a 32.8 percent decrease in value against the US Dollar between 2018 and 2020.</a:t>
            </a:r>
            <a:endParaRPr lang="en-US" sz="2000" b="1" dirty="0">
              <a:solidFill>
                <a:schemeClr val="accent1"/>
              </a:solidFill>
              <a:latin typeface="Calibri" panose="020F0502020204030204" pitchFamily="34" charset="0"/>
              <a:cs typeface="Calibri" panose="020F0502020204030204" pitchFamily="34" charset="0"/>
            </a:endParaRPr>
          </a:p>
          <a:p>
            <a:pPr marL="0" indent="0" algn="l" rtl="0">
              <a:lnSpc>
                <a:spcPct val="100000"/>
              </a:lnSpc>
              <a:spcBef>
                <a:spcPts val="600"/>
              </a:spcBef>
              <a:spcAft>
                <a:spcPts val="1200"/>
              </a:spcAft>
              <a:buNone/>
            </a:pPr>
            <a:endParaRPr lang="en-US" sz="2400" b="1" dirty="0">
              <a:solidFill>
                <a:schemeClr val="accent1"/>
              </a:solidFill>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200" dirty="0">
              <a:latin typeface="Calibri Light" panose="020F0302020204030204" pitchFamily="34" charset="0"/>
              <a:cs typeface="Calibri Light" panose="020F0302020204030204" pitchFamily="34" charset="0"/>
            </a:endParaRPr>
          </a:p>
        </p:txBody>
      </p:sp>
      <p:sp>
        <p:nvSpPr>
          <p:cNvPr id="4" name="Rectangle 3" descr="New Proposed Data Release: Exchange Rate">
            <a:extLst>
              <a:ext uri="{FF2B5EF4-FFF2-40B4-BE49-F238E27FC236}">
                <a16:creationId xmlns:a16="http://schemas.microsoft.com/office/drawing/2014/main" id="{87655DB3-A680-4CFE-830A-BAC4FC50A287}"/>
              </a:ext>
              <a:ext uri="{C183D7F6-B498-43B3-948B-1728B52AA6E4}">
                <adec:decorative xmlns:adec="http://schemas.microsoft.com/office/drawing/2017/decorative" val="0"/>
              </a:ext>
            </a:extLst>
          </p:cNvPr>
          <p:cNvSpPr/>
          <p:nvPr/>
        </p:nvSpPr>
        <p:spPr>
          <a:xfrm>
            <a:off x="0" y="0"/>
            <a:ext cx="12192000" cy="701040"/>
          </a:xfrm>
          <a:prstGeom prst="rect">
            <a:avLst/>
          </a:prstGeom>
          <a:gradFill flip="none" rotWithShape="1">
            <a:gsLst>
              <a:gs pos="95750">
                <a:srgbClr val="F5F5F5"/>
              </a:gs>
              <a:gs pos="91500">
                <a:srgbClr val="EBEBEB"/>
              </a:gs>
              <a:gs pos="100000">
                <a:schemeClr val="accent3">
                  <a:lumMod val="0"/>
                  <a:lumOff val="100000"/>
                  <a:alpha val="0"/>
                </a:schemeClr>
              </a:gs>
            </a:gsLst>
            <a:lin ang="13500000" scaled="1"/>
            <a:tileRect/>
          </a:gradFill>
          <a:ln>
            <a:noFill/>
          </a:ln>
        </p:spPr>
        <p:style>
          <a:lnRef idx="1">
            <a:schemeClr val="accent3"/>
          </a:lnRef>
          <a:fillRef idx="2">
            <a:schemeClr val="accent3"/>
          </a:fillRef>
          <a:effectRef idx="1">
            <a:schemeClr val="accent3"/>
          </a:effectRef>
          <a:fontRef idx="minor">
            <a:schemeClr val="dk1"/>
          </a:fontRef>
        </p:style>
        <p:txBody>
          <a:bodyPr rtlCol="1" anchor="ctr"/>
          <a:lstStyle/>
          <a:p>
            <a:pPr marL="365760"/>
            <a:r>
              <a:rPr lang="en-US" sz="1300" dirty="0">
                <a:solidFill>
                  <a:schemeClr val="accent1">
                    <a:lumMod val="50000"/>
                  </a:schemeClr>
                </a:solidFill>
              </a:rPr>
              <a:t>New Proposed Data Release: Exchange Rates</a:t>
            </a:r>
            <a:endParaRPr lang="ar-EG" sz="1300" dirty="0">
              <a:solidFill>
                <a:schemeClr val="accent1">
                  <a:lumMod val="50000"/>
                </a:schemeClr>
              </a:solidFill>
            </a:endParaRPr>
          </a:p>
        </p:txBody>
      </p:sp>
      <p:graphicFrame>
        <p:nvGraphicFramePr>
          <p:cNvPr id="8" name="Chart 7">
            <a:extLst>
              <a:ext uri="{FF2B5EF4-FFF2-40B4-BE49-F238E27FC236}">
                <a16:creationId xmlns:a16="http://schemas.microsoft.com/office/drawing/2014/main" id="{21F1E3A6-FB04-4F16-82EB-FC8C87B7C650}"/>
              </a:ext>
            </a:extLst>
          </p:cNvPr>
          <p:cNvGraphicFramePr/>
          <p:nvPr>
            <p:extLst>
              <p:ext uri="{D42A27DB-BD31-4B8C-83A1-F6EECF244321}">
                <p14:modId xmlns:p14="http://schemas.microsoft.com/office/powerpoint/2010/main" val="2729659797"/>
              </p:ext>
            </p:extLst>
          </p:nvPr>
        </p:nvGraphicFramePr>
        <p:xfrm>
          <a:off x="1158240" y="2057400"/>
          <a:ext cx="9938886" cy="40995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49579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816" y="699579"/>
            <a:ext cx="11343504" cy="473901"/>
          </a:xfrm>
        </p:spPr>
        <p:txBody>
          <a:bodyPr>
            <a:noAutofit/>
          </a:bodyPr>
          <a:lstStyle/>
          <a:p>
            <a:pPr marL="0" indent="0" algn="l" rtl="0">
              <a:lnSpc>
                <a:spcPct val="100000"/>
              </a:lnSpc>
              <a:spcBef>
                <a:spcPts val="600"/>
              </a:spcBef>
              <a:spcAft>
                <a:spcPts val="1200"/>
              </a:spcAft>
              <a:buNone/>
            </a:pPr>
            <a:r>
              <a:rPr lang="it-IT" sz="2400" b="1" dirty="0">
                <a:solidFill>
                  <a:schemeClr val="accent1"/>
                </a:solidFill>
                <a:latin typeface="Calibri Light" panose="020F0302020204030204" pitchFamily="34" charset="0"/>
                <a:cs typeface="Calibri Light" panose="020F0302020204030204" pitchFamily="34" charset="0"/>
              </a:rPr>
              <a:t>Exchange rates in Western Asia:</a:t>
            </a:r>
            <a:r>
              <a:rPr lang="it-IT" sz="2000" b="1" dirty="0">
                <a:solidFill>
                  <a:schemeClr val="accent1"/>
                </a:solidFill>
                <a:latin typeface="Calibri" panose="020F0502020204030204" pitchFamily="34" charset="0"/>
                <a:cs typeface="Calibri" panose="020F0502020204030204" pitchFamily="34" charset="0"/>
              </a:rPr>
              <a:t> </a:t>
            </a:r>
            <a:r>
              <a:rPr lang="it-IT" sz="1800" dirty="0">
                <a:effectLst/>
                <a:latin typeface="Arial" panose="020B0604020202020204" pitchFamily="34" charset="0"/>
                <a:ea typeface="Calibri" panose="020F0502020204030204" pitchFamily="34" charset="0"/>
              </a:rPr>
              <a:t>Over the past 20 years, Kuwaiti Dinar is the storngest currency against the US Dollar. Over this period, The Lebanese Pound has fixed exchange rate agains the US Dollars since 2000 till 2020 and it was the weakest currency in Western Asia. From 2018 to 2020, the Syrian Pound is the most volatile currency, with a 124.6 percent fall in value against the US Dollar.</a:t>
            </a:r>
            <a:endParaRPr lang="en-US" sz="2000" b="1" dirty="0">
              <a:solidFill>
                <a:schemeClr val="accent1"/>
              </a:solidFill>
              <a:latin typeface="Calibri" panose="020F0502020204030204" pitchFamily="34" charset="0"/>
              <a:cs typeface="Calibri" panose="020F0502020204030204" pitchFamily="34" charset="0"/>
            </a:endParaRPr>
          </a:p>
          <a:p>
            <a:pPr marL="0" indent="0" algn="l" rtl="0">
              <a:lnSpc>
                <a:spcPct val="100000"/>
              </a:lnSpc>
              <a:spcBef>
                <a:spcPts val="600"/>
              </a:spcBef>
              <a:spcAft>
                <a:spcPts val="1200"/>
              </a:spcAft>
              <a:buNone/>
            </a:pPr>
            <a:endParaRPr lang="en-US" sz="2400" b="1" dirty="0">
              <a:solidFill>
                <a:schemeClr val="accent1"/>
              </a:solidFill>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300" dirty="0">
              <a:latin typeface="Calibri Light" panose="020F0302020204030204" pitchFamily="34" charset="0"/>
              <a:cs typeface="Calibri Light" panose="020F0302020204030204" pitchFamily="34" charset="0"/>
            </a:endParaRPr>
          </a:p>
          <a:p>
            <a:pPr marL="0" indent="0" algn="l" rtl="0">
              <a:lnSpc>
                <a:spcPct val="100000"/>
              </a:lnSpc>
              <a:spcBef>
                <a:spcPts val="0"/>
              </a:spcBef>
              <a:buNone/>
            </a:pPr>
            <a:endParaRPr lang="en-GB" sz="2200" dirty="0">
              <a:latin typeface="Calibri Light" panose="020F0302020204030204" pitchFamily="34" charset="0"/>
              <a:cs typeface="Calibri Light" panose="020F0302020204030204" pitchFamily="34" charset="0"/>
            </a:endParaRPr>
          </a:p>
        </p:txBody>
      </p:sp>
      <p:sp>
        <p:nvSpPr>
          <p:cNvPr id="4" name="Rectangle 3" descr="New Proposed Data Release: Exchange Rate">
            <a:extLst>
              <a:ext uri="{FF2B5EF4-FFF2-40B4-BE49-F238E27FC236}">
                <a16:creationId xmlns:a16="http://schemas.microsoft.com/office/drawing/2014/main" id="{87655DB3-A680-4CFE-830A-BAC4FC50A287}"/>
              </a:ext>
              <a:ext uri="{C183D7F6-B498-43B3-948B-1728B52AA6E4}">
                <adec:decorative xmlns:adec="http://schemas.microsoft.com/office/drawing/2017/decorative" val="0"/>
              </a:ext>
            </a:extLst>
          </p:cNvPr>
          <p:cNvSpPr/>
          <p:nvPr/>
        </p:nvSpPr>
        <p:spPr>
          <a:xfrm>
            <a:off x="0" y="0"/>
            <a:ext cx="12192000" cy="701040"/>
          </a:xfrm>
          <a:prstGeom prst="rect">
            <a:avLst/>
          </a:prstGeom>
          <a:gradFill flip="none" rotWithShape="1">
            <a:gsLst>
              <a:gs pos="95750">
                <a:srgbClr val="F5F5F5"/>
              </a:gs>
              <a:gs pos="91500">
                <a:srgbClr val="EBEBEB"/>
              </a:gs>
              <a:gs pos="100000">
                <a:schemeClr val="accent3">
                  <a:lumMod val="0"/>
                  <a:lumOff val="100000"/>
                  <a:alpha val="0"/>
                </a:schemeClr>
              </a:gs>
            </a:gsLst>
            <a:lin ang="13500000" scaled="1"/>
            <a:tileRect/>
          </a:gradFill>
          <a:ln>
            <a:noFill/>
          </a:ln>
        </p:spPr>
        <p:style>
          <a:lnRef idx="1">
            <a:schemeClr val="accent3"/>
          </a:lnRef>
          <a:fillRef idx="2">
            <a:schemeClr val="accent3"/>
          </a:fillRef>
          <a:effectRef idx="1">
            <a:schemeClr val="accent3"/>
          </a:effectRef>
          <a:fontRef idx="minor">
            <a:schemeClr val="dk1"/>
          </a:fontRef>
        </p:style>
        <p:txBody>
          <a:bodyPr rtlCol="1" anchor="ctr"/>
          <a:lstStyle/>
          <a:p>
            <a:pPr marL="365760"/>
            <a:r>
              <a:rPr lang="en-US" sz="1300" dirty="0">
                <a:solidFill>
                  <a:schemeClr val="accent1">
                    <a:lumMod val="50000"/>
                  </a:schemeClr>
                </a:solidFill>
              </a:rPr>
              <a:t>New Proposed Data Release: Exchange Rates</a:t>
            </a:r>
            <a:endParaRPr lang="ar-EG" sz="1300" dirty="0">
              <a:solidFill>
                <a:schemeClr val="accent1">
                  <a:lumMod val="50000"/>
                </a:schemeClr>
              </a:solidFill>
            </a:endParaRPr>
          </a:p>
        </p:txBody>
      </p:sp>
      <p:graphicFrame>
        <p:nvGraphicFramePr>
          <p:cNvPr id="5" name="Chart 4">
            <a:extLst>
              <a:ext uri="{FF2B5EF4-FFF2-40B4-BE49-F238E27FC236}">
                <a16:creationId xmlns:a16="http://schemas.microsoft.com/office/drawing/2014/main" id="{63C9B3F8-9001-404C-B881-C27D8AB320CE}"/>
              </a:ext>
            </a:extLst>
          </p:cNvPr>
          <p:cNvGraphicFramePr/>
          <p:nvPr>
            <p:extLst>
              <p:ext uri="{D42A27DB-BD31-4B8C-83A1-F6EECF244321}">
                <p14:modId xmlns:p14="http://schemas.microsoft.com/office/powerpoint/2010/main" val="2741456990"/>
              </p:ext>
            </p:extLst>
          </p:nvPr>
        </p:nvGraphicFramePr>
        <p:xfrm>
          <a:off x="121920" y="1996440"/>
          <a:ext cx="6035040" cy="40995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7BA11E8A-7E39-4F69-8B62-86D529B836B3}"/>
              </a:ext>
            </a:extLst>
          </p:cNvPr>
          <p:cNvGraphicFramePr/>
          <p:nvPr>
            <p:extLst>
              <p:ext uri="{D42A27DB-BD31-4B8C-83A1-F6EECF244321}">
                <p14:modId xmlns:p14="http://schemas.microsoft.com/office/powerpoint/2010/main" val="3476107899"/>
              </p:ext>
            </p:extLst>
          </p:nvPr>
        </p:nvGraphicFramePr>
        <p:xfrm>
          <a:off x="6082346" y="1996440"/>
          <a:ext cx="6035040" cy="39928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45143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816" y="623379"/>
            <a:ext cx="11343504" cy="5716461"/>
          </a:xfrm>
        </p:spPr>
        <p:txBody>
          <a:bodyPr>
            <a:noAutofit/>
          </a:bodyPr>
          <a:lstStyle/>
          <a:p>
            <a:pPr marL="0" indent="0" algn="l" rtl="0">
              <a:lnSpc>
                <a:spcPct val="100000"/>
              </a:lnSpc>
              <a:spcBef>
                <a:spcPts val="600"/>
              </a:spcBef>
              <a:spcAft>
                <a:spcPts val="600"/>
              </a:spcAft>
              <a:buNone/>
            </a:pPr>
            <a:r>
              <a:rPr lang="it-IT" b="1" dirty="0">
                <a:solidFill>
                  <a:schemeClr val="accent1"/>
                </a:solidFill>
                <a:latin typeface="Calibri Light" panose="020F0302020204030204" pitchFamily="34" charset="0"/>
                <a:cs typeface="Calibri Light" panose="020F0302020204030204" pitchFamily="34" charset="0"/>
              </a:rPr>
              <a:t>References:</a:t>
            </a:r>
            <a:endParaRPr lang="en-US" b="1" dirty="0">
              <a:solidFill>
                <a:schemeClr val="accent1"/>
              </a:solidFill>
              <a:latin typeface="Calibri Light" panose="020F0302020204030204" pitchFamily="34" charset="0"/>
              <a:cs typeface="Calibri Light" panose="020F0302020204030204" pitchFamily="34" charset="0"/>
            </a:endParaRPr>
          </a:p>
          <a:p>
            <a:pPr marL="605790" marR="987425" indent="-285750" algn="just" rtl="0">
              <a:lnSpc>
                <a:spcPct val="100000"/>
              </a:lnSpc>
              <a:spcBef>
                <a:spcPts val="600"/>
              </a:spcBef>
              <a:spcAft>
                <a:spcPts val="600"/>
              </a:spcAft>
              <a:buFont typeface="Wingdings" panose="05000000000000000000" pitchFamily="2" charset="2"/>
              <a:buChar char="q"/>
            </a:pPr>
            <a:r>
              <a:rPr lang="it-IT" sz="1600" b="1" dirty="0">
                <a:effectLst/>
                <a:latin typeface="Arial" panose="020B0604020202020204" pitchFamily="34" charset="0"/>
                <a:ea typeface="Calibri" panose="020F0502020204030204" pitchFamily="34" charset="0"/>
                <a:cs typeface="Arial" panose="020B0604020202020204" pitchFamily="34" charset="0"/>
              </a:rPr>
              <a:t>Daher, J.</a:t>
            </a:r>
            <a:r>
              <a:rPr lang="it-IT" sz="1600" dirty="0">
                <a:effectLst/>
                <a:latin typeface="Arial" panose="020B0604020202020204" pitchFamily="34" charset="0"/>
                <a:ea typeface="Calibri" panose="020F0502020204030204" pitchFamily="34" charset="0"/>
                <a:cs typeface="Arial" panose="020B0604020202020204" pitchFamily="34" charset="0"/>
              </a:rPr>
              <a:t> 2019. The Deep Roots of the Depreciation of the Syrian Pound - Wartime and Post-Conflict in Syria (WPCS). European Iniversity Institute. 2019. </a:t>
            </a:r>
            <a:r>
              <a:rPr lang="it-IT" sz="16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3"/>
              </a:rPr>
              <a:t>https://cadmus.eui.eu/bitstream/handle/1814/65585/MED_WPCS_2019_18.pdf?sequence=1&amp;isAllowed=</a:t>
            </a:r>
            <a:endParaRPr lang="it-IT" sz="1600" u="sng" dirty="0">
              <a:solidFill>
                <a:srgbClr val="0563C1"/>
              </a:solidFill>
              <a:latin typeface="Arial" panose="020B0604020202020204" pitchFamily="34" charset="0"/>
              <a:ea typeface="Calibri" panose="020F0502020204030204" pitchFamily="34" charset="0"/>
              <a:cs typeface="Arial" panose="020B0604020202020204" pitchFamily="34" charset="0"/>
            </a:endParaRPr>
          </a:p>
          <a:p>
            <a:pPr marL="605790" marR="987425" indent="-285750" algn="just" rtl="0">
              <a:lnSpc>
                <a:spcPct val="100000"/>
              </a:lnSpc>
              <a:spcBef>
                <a:spcPts val="600"/>
              </a:spcBef>
              <a:spcAft>
                <a:spcPts val="600"/>
              </a:spcAft>
              <a:buFont typeface="Wingdings" panose="05000000000000000000" pitchFamily="2" charset="2"/>
              <a:buChar char="q"/>
            </a:pPr>
            <a:r>
              <a:rPr lang="it-IT" sz="1600" b="1" dirty="0">
                <a:effectLst/>
                <a:latin typeface="Arial" panose="020B0604020202020204" pitchFamily="34" charset="0"/>
                <a:ea typeface="Calibri" panose="020F0502020204030204" pitchFamily="34" charset="0"/>
                <a:cs typeface="Arial" panose="020B0604020202020204" pitchFamily="34" charset="0"/>
              </a:rPr>
              <a:t>Ohuocha, C. &amp; Mayowa, O.</a:t>
            </a:r>
            <a:r>
              <a:rPr lang="it-IT" sz="1600" dirty="0">
                <a:effectLst/>
                <a:latin typeface="Arial" panose="020B0604020202020204" pitchFamily="34" charset="0"/>
                <a:ea typeface="Calibri" panose="020F0502020204030204" pitchFamily="34" charset="0"/>
                <a:cs typeface="Arial" panose="020B0604020202020204" pitchFamily="34" charset="0"/>
              </a:rPr>
              <a:t> 2016. Nigerian naira tumbles 30 percent after peg removed. Reuters, 20 June 2016.</a:t>
            </a:r>
            <a:r>
              <a:rPr lang="it-IT" sz="1600" dirty="0">
                <a:solidFill>
                  <a:srgbClr val="00678F"/>
                </a:solidFill>
                <a:effectLst/>
                <a:latin typeface="Arial" panose="020B0604020202020204" pitchFamily="34" charset="0"/>
                <a:ea typeface="Calibri" panose="020F0502020204030204" pitchFamily="34" charset="0"/>
                <a:cs typeface="Arial" panose="020B0604020202020204" pitchFamily="34" charset="0"/>
              </a:rPr>
              <a:t> </a:t>
            </a:r>
            <a:r>
              <a:rPr lang="it-IT" sz="1600" u="sng" dirty="0">
                <a:solidFill>
                  <a:srgbClr val="0563C1"/>
                </a:solidFill>
                <a:effectLst/>
                <a:latin typeface="Arial" panose="020B0604020202020204" pitchFamily="34" charset="0"/>
                <a:ea typeface="Calibri" panose="020F0502020204030204" pitchFamily="34" charset="0"/>
                <a:cs typeface="Arial" panose="020B0604020202020204" pitchFamily="34" charset="0"/>
              </a:rPr>
              <a:t>https://www.reuters.com/article/us-nigeria-currency/nigerian-nairatumbles-30-percent-after-peg-removed-idUSKCN0Z61F7</a:t>
            </a:r>
            <a:r>
              <a:rPr lang="it-IT" sz="1600" dirty="0">
                <a:solidFill>
                  <a:srgbClr val="00678F"/>
                </a:solidFill>
                <a:effectLst/>
                <a:latin typeface="Arial" panose="020B0604020202020204" pitchFamily="34" charset="0"/>
                <a:ea typeface="Calibri" panose="020F0502020204030204" pitchFamily="34" charset="0"/>
                <a:cs typeface="Arial" panose="020B0604020202020204" pitchFamily="34" charset="0"/>
              </a:rPr>
              <a:t> </a:t>
            </a:r>
            <a:endParaRPr lang="en-US" sz="1600" dirty="0">
              <a:solidFill>
                <a:srgbClr val="00678F"/>
              </a:solidFill>
              <a:latin typeface="Arial" panose="020B0604020202020204" pitchFamily="34" charset="0"/>
              <a:ea typeface="Calibri" panose="020F0502020204030204" pitchFamily="34" charset="0"/>
              <a:cs typeface="Arial" panose="020B0604020202020204" pitchFamily="34" charset="0"/>
            </a:endParaRPr>
          </a:p>
          <a:p>
            <a:pPr marL="605790" marR="987425" indent="-285750" algn="just" rtl="0">
              <a:lnSpc>
                <a:spcPct val="100000"/>
              </a:lnSpc>
              <a:spcBef>
                <a:spcPts val="600"/>
              </a:spcBef>
              <a:spcAft>
                <a:spcPts val="600"/>
              </a:spcAft>
              <a:buFont typeface="Wingdings" panose="05000000000000000000" pitchFamily="2" charset="2"/>
              <a:buChar char="q"/>
            </a:pPr>
            <a:r>
              <a:rPr lang="it-IT" sz="1600" b="1" dirty="0">
                <a:effectLst/>
                <a:latin typeface="Arial" panose="020B0604020202020204" pitchFamily="34" charset="0"/>
                <a:ea typeface="Calibri" panose="020F0502020204030204" pitchFamily="34" charset="0"/>
                <a:cs typeface="Arial" panose="020B0604020202020204" pitchFamily="34" charset="0"/>
              </a:rPr>
              <a:t>Rios, V. </a:t>
            </a:r>
            <a:r>
              <a:rPr lang="it-IT" sz="1600" dirty="0">
                <a:effectLst/>
                <a:latin typeface="Arial" panose="020B0604020202020204" pitchFamily="34" charset="0"/>
                <a:ea typeface="Calibri" panose="020F0502020204030204" pitchFamily="34" charset="0"/>
                <a:cs typeface="Arial" panose="020B0604020202020204" pitchFamily="34" charset="0"/>
              </a:rPr>
              <a:t>2016. What's Going on With the Peso? The Wilson Center. 2 November 2016. </a:t>
            </a:r>
            <a:r>
              <a:rPr lang="it-IT" sz="16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4"/>
              </a:rPr>
              <a:t>https://www.wilsoncenter.org/article/whats-going-the-peso</a:t>
            </a:r>
            <a:endParaRPr lang="en-US" sz="1600" u="sng" dirty="0">
              <a:solidFill>
                <a:srgbClr val="00678F"/>
              </a:solidFill>
              <a:latin typeface="Arial" panose="020B0604020202020204" pitchFamily="34" charset="0"/>
              <a:ea typeface="Calibri" panose="020F0502020204030204" pitchFamily="34" charset="0"/>
              <a:cs typeface="Arial" panose="020B0604020202020204" pitchFamily="34" charset="0"/>
            </a:endParaRPr>
          </a:p>
          <a:p>
            <a:pPr marL="605790" marR="987425" indent="-285750" algn="just" rtl="0">
              <a:lnSpc>
                <a:spcPct val="100000"/>
              </a:lnSpc>
              <a:spcBef>
                <a:spcPts val="600"/>
              </a:spcBef>
              <a:spcAft>
                <a:spcPts val="600"/>
              </a:spcAft>
              <a:buFont typeface="Wingdings" panose="05000000000000000000" pitchFamily="2" charset="2"/>
              <a:buChar char="q"/>
            </a:pPr>
            <a:r>
              <a:rPr lang="it-IT" sz="1600" b="1" dirty="0">
                <a:effectLst/>
                <a:latin typeface="Arial" panose="020B0604020202020204" pitchFamily="34" charset="0"/>
                <a:ea typeface="Calibri" panose="020F0502020204030204" pitchFamily="34" charset="0"/>
                <a:cs typeface="Arial" panose="020B0604020202020204" pitchFamily="34" charset="0"/>
              </a:rPr>
              <a:t>World Bank. </a:t>
            </a:r>
            <a:r>
              <a:rPr lang="it-IT" sz="1600" dirty="0">
                <a:effectLst/>
                <a:latin typeface="Arial" panose="020B0604020202020204" pitchFamily="34" charset="0"/>
                <a:ea typeface="Calibri" panose="020F0502020204030204" pitchFamily="34" charset="0"/>
                <a:cs typeface="Arial" panose="020B0604020202020204" pitchFamily="34" charset="0"/>
              </a:rPr>
              <a:t>2017. South Sudan Economic Update. Taming the Tides of High Inflation, Policy Options for South Africa.</a:t>
            </a:r>
            <a:r>
              <a:rPr lang="en-US" sz="1600" dirty="0">
                <a:solidFill>
                  <a:srgbClr val="00678F"/>
                </a:solidFill>
                <a:latin typeface="Arial" panose="020B0604020202020204" pitchFamily="34" charset="0"/>
                <a:ea typeface="Calibri" panose="020F0502020204030204" pitchFamily="34" charset="0"/>
                <a:cs typeface="Arial" panose="020B0604020202020204" pitchFamily="34" charset="0"/>
              </a:rPr>
              <a:t> </a:t>
            </a:r>
            <a:r>
              <a:rPr lang="it-IT" sz="1600" u="sng" dirty="0">
                <a:solidFill>
                  <a:srgbClr val="00678F"/>
                </a:solidFill>
                <a:effectLst/>
                <a:latin typeface="Arial" panose="020B0604020202020204" pitchFamily="34" charset="0"/>
                <a:ea typeface="Calibri" panose="020F0502020204030204" pitchFamily="34" charset="0"/>
                <a:cs typeface="Arial" panose="020B0604020202020204" pitchFamily="34" charset="0"/>
                <a:hlinkClick r:id="rId5"/>
              </a:rPr>
              <a:t>http://documents1.worldbank.org/curated/en/806291508505062484/pdf/120563-WP-SSEUUpdatefinal-PUBLIC.pdf</a:t>
            </a:r>
            <a:endParaRPr lang="en-US" sz="1600" u="sng" dirty="0">
              <a:solidFill>
                <a:srgbClr val="00678F"/>
              </a:solidFill>
              <a:latin typeface="Arial" panose="020B0604020202020204" pitchFamily="34" charset="0"/>
              <a:ea typeface="Calibri" panose="020F0502020204030204" pitchFamily="34" charset="0"/>
              <a:cs typeface="Arial" panose="020B0604020202020204" pitchFamily="34" charset="0"/>
            </a:endParaRPr>
          </a:p>
          <a:p>
            <a:pPr marL="605790" marR="987425" indent="-285750" algn="just" rtl="0">
              <a:lnSpc>
                <a:spcPct val="100000"/>
              </a:lnSpc>
              <a:spcBef>
                <a:spcPts val="600"/>
              </a:spcBef>
              <a:spcAft>
                <a:spcPts val="600"/>
              </a:spcAft>
              <a:buFont typeface="Wingdings" panose="05000000000000000000" pitchFamily="2" charset="2"/>
              <a:buChar char="q"/>
            </a:pPr>
            <a:r>
              <a:rPr lang="it-IT" sz="1600" b="1" dirty="0">
                <a:effectLst/>
                <a:latin typeface="Arial" panose="020B0604020202020204" pitchFamily="34" charset="0"/>
                <a:ea typeface="Calibri" panose="020F0502020204030204" pitchFamily="34" charset="0"/>
                <a:cs typeface="Arial" panose="020B0604020202020204" pitchFamily="34" charset="0"/>
              </a:rPr>
              <a:t>Michelle Carmody. </a:t>
            </a:r>
            <a:r>
              <a:rPr lang="it-IT" sz="1600" dirty="0">
                <a:latin typeface="Arial" panose="020B0604020202020204" pitchFamily="34" charset="0"/>
                <a:ea typeface="Calibri" panose="020F0502020204030204" pitchFamily="34" charset="0"/>
                <a:cs typeface="Arial" panose="020B0604020202020204" pitchFamily="34" charset="0"/>
              </a:rPr>
              <a:t>2019.</a:t>
            </a:r>
            <a:r>
              <a:rPr lang="it-IT" sz="1600" b="1" dirty="0">
                <a:latin typeface="Arial" panose="020B0604020202020204" pitchFamily="34" charset="0"/>
                <a:ea typeface="Calibri" panose="020F0502020204030204" pitchFamily="34" charset="0"/>
                <a:cs typeface="Arial" panose="020B0604020202020204" pitchFamily="34" charset="0"/>
              </a:rPr>
              <a:t> </a:t>
            </a:r>
            <a:r>
              <a:rPr lang="it-IT" sz="1600" dirty="0">
                <a:effectLst/>
                <a:latin typeface="Arial" panose="020B0604020202020204" pitchFamily="34" charset="0"/>
                <a:ea typeface="Calibri" panose="020F0502020204030204" pitchFamily="34" charset="0"/>
                <a:cs typeface="Arial" panose="020B0604020202020204" pitchFamily="34" charset="0"/>
              </a:rPr>
              <a:t>What caused hyperinflation in venezuela: a rare blend of public ineptitude and private enterprise</a:t>
            </a:r>
            <a:r>
              <a:rPr lang="it-IT" sz="1600" cap="all" dirty="0">
                <a:effectLst/>
                <a:latin typeface="Arial" panose="020B0604020202020204" pitchFamily="34" charset="0"/>
                <a:ea typeface="Calibri" panose="020F0502020204030204" pitchFamily="34" charset="0"/>
                <a:cs typeface="Arial" panose="020B0604020202020204" pitchFamily="34" charset="0"/>
              </a:rPr>
              <a:t>.</a:t>
            </a:r>
            <a:r>
              <a:rPr lang="en-US" sz="1600" cap="all" dirty="0">
                <a:solidFill>
                  <a:srgbClr val="00678F"/>
                </a:solidFill>
                <a:latin typeface="Arial" panose="020B0604020202020204" pitchFamily="34" charset="0"/>
                <a:ea typeface="Calibri" panose="020F0502020204030204" pitchFamily="34" charset="0"/>
                <a:cs typeface="Arial" panose="020B0604020202020204" pitchFamily="34" charset="0"/>
              </a:rPr>
              <a:t> </a:t>
            </a:r>
            <a:r>
              <a:rPr lang="it-IT" sz="1600" u="sng" dirty="0">
                <a:solidFill>
                  <a:srgbClr val="0563C1"/>
                </a:solidFill>
                <a:effectLst/>
                <a:latin typeface="Arial" panose="020B0604020202020204" pitchFamily="34" charset="0"/>
                <a:ea typeface="Calibri" panose="020F0502020204030204" pitchFamily="34" charset="0"/>
                <a:cs typeface="Times New Roman (Corpo CS)"/>
              </a:rPr>
              <a:t>https://theconversation.com/what-caused-hyperinflation-in-venezuela-a-rare-blend-of-public-ineptitude-and-private-enterprise-102483</a:t>
            </a:r>
            <a:r>
              <a:rPr lang="it-IT" sz="1600" dirty="0">
                <a:solidFill>
                  <a:srgbClr val="00678F"/>
                </a:solidFill>
                <a:effectLst/>
                <a:latin typeface="Arial" panose="020B0604020202020204" pitchFamily="34" charset="0"/>
                <a:ea typeface="Calibri" panose="020F0502020204030204" pitchFamily="34" charset="0"/>
                <a:cs typeface="Arial" panose="020B0604020202020204" pitchFamily="34" charset="0"/>
              </a:rPr>
              <a:t> </a:t>
            </a:r>
            <a:endParaRPr lang="en-US" sz="1600" dirty="0">
              <a:solidFill>
                <a:srgbClr val="00678F"/>
              </a:solidFill>
              <a:latin typeface="Arial" panose="020B0604020202020204" pitchFamily="34" charset="0"/>
              <a:ea typeface="Calibri" panose="020F0502020204030204" pitchFamily="34" charset="0"/>
              <a:cs typeface="Arial" panose="020B0604020202020204" pitchFamily="34" charset="0"/>
            </a:endParaRPr>
          </a:p>
          <a:p>
            <a:pPr marL="605790" marR="987425" indent="-285750" algn="just" rtl="0">
              <a:lnSpc>
                <a:spcPct val="100000"/>
              </a:lnSpc>
              <a:spcBef>
                <a:spcPts val="600"/>
              </a:spcBef>
              <a:spcAft>
                <a:spcPts val="600"/>
              </a:spcAft>
              <a:buFont typeface="Wingdings" panose="05000000000000000000" pitchFamily="2" charset="2"/>
              <a:buChar char="q"/>
            </a:pPr>
            <a:r>
              <a:rPr lang="it-IT" sz="1600" b="1" dirty="0">
                <a:effectLst/>
                <a:latin typeface="Arial" panose="020B0604020202020204" pitchFamily="34" charset="0"/>
                <a:ea typeface="Calibri" panose="020F0502020204030204" pitchFamily="34" charset="0"/>
                <a:cs typeface="Arial" panose="020B0604020202020204" pitchFamily="34" charset="0"/>
              </a:rPr>
              <a:t>Monetary Authority of Singapore. </a:t>
            </a:r>
            <a:r>
              <a:rPr lang="it-IT" sz="1600" dirty="0">
                <a:effectLst/>
                <a:latin typeface="Arial" panose="020B0604020202020204" pitchFamily="34" charset="0"/>
                <a:ea typeface="Calibri" panose="020F0502020204030204" pitchFamily="34" charset="0"/>
                <a:cs typeface="Arial" panose="020B0604020202020204" pitchFamily="34" charset="0"/>
              </a:rPr>
              <a:t>Brunei-Singapore Currency Interchangeability Agreement</a:t>
            </a:r>
            <a:r>
              <a:rPr lang="en-US" sz="1600" dirty="0">
                <a:latin typeface="Arial" panose="020B0604020202020204" pitchFamily="34" charset="0"/>
                <a:ea typeface="Calibri" panose="020F0502020204030204" pitchFamily="34" charset="0"/>
                <a:cs typeface="Arial" panose="020B0604020202020204" pitchFamily="34" charset="0"/>
              </a:rPr>
              <a:t> </a:t>
            </a:r>
            <a:r>
              <a:rPr lang="it-IT" sz="1600" u="sng" dirty="0">
                <a:solidFill>
                  <a:srgbClr val="0563C1"/>
                </a:solidFill>
                <a:effectLst/>
                <a:latin typeface="Arial" panose="020B0604020202020204" pitchFamily="34" charset="0"/>
                <a:ea typeface="Calibri" panose="020F0502020204030204" pitchFamily="34" charset="0"/>
                <a:cs typeface="Times New Roman (Corpo CS)"/>
              </a:rPr>
              <a:t>https://www.mas.gov.sg/currency/Currency-Interchangeability-Agreement-between-Brunei-Darussalam-and-Singapore</a:t>
            </a:r>
            <a:r>
              <a:rPr lang="it-IT" sz="1600" u="none" strike="noStrike" dirty="0">
                <a:solidFill>
                  <a:srgbClr val="0563C1"/>
                </a:solidFill>
                <a:effectLst/>
                <a:latin typeface="Arial" panose="020B0604020202020204" pitchFamily="34" charset="0"/>
                <a:ea typeface="Calibri" panose="020F0502020204030204" pitchFamily="34" charset="0"/>
                <a:cs typeface="Arial" panose="020B0604020202020204" pitchFamily="34" charset="0"/>
              </a:rPr>
              <a:t> </a:t>
            </a:r>
            <a:endParaRPr lang="en-US" sz="1600" dirty="0">
              <a:solidFill>
                <a:srgbClr val="00678F"/>
              </a:solidFill>
              <a:effectLst/>
              <a:latin typeface="Arial" panose="020B0604020202020204" pitchFamily="34" charset="0"/>
              <a:ea typeface="Calibri" panose="020F0502020204030204" pitchFamily="34" charset="0"/>
              <a:cs typeface="Times New Roman (Corpo CS)"/>
            </a:endParaRPr>
          </a:p>
          <a:p>
            <a:pPr marL="0" indent="0" algn="l" rtl="0">
              <a:lnSpc>
                <a:spcPct val="100000"/>
              </a:lnSpc>
              <a:spcBef>
                <a:spcPts val="600"/>
              </a:spcBef>
              <a:spcAft>
                <a:spcPts val="600"/>
              </a:spcAft>
              <a:buNone/>
            </a:pPr>
            <a:endParaRPr lang="en-GB" sz="1600" dirty="0">
              <a:latin typeface="Calibri Light" panose="020F0302020204030204" pitchFamily="34" charset="0"/>
              <a:cs typeface="Calibri Light" panose="020F0302020204030204" pitchFamily="34" charset="0"/>
            </a:endParaRPr>
          </a:p>
          <a:p>
            <a:pPr marL="0" indent="0" algn="l" rtl="0">
              <a:lnSpc>
                <a:spcPct val="100000"/>
              </a:lnSpc>
              <a:spcBef>
                <a:spcPts val="600"/>
              </a:spcBef>
              <a:spcAft>
                <a:spcPts val="600"/>
              </a:spcAft>
              <a:buNone/>
            </a:pPr>
            <a:endParaRPr lang="en-GB" sz="1600" dirty="0">
              <a:latin typeface="Calibri Light" panose="020F0302020204030204" pitchFamily="34" charset="0"/>
              <a:cs typeface="Calibri Light" panose="020F0302020204030204" pitchFamily="34" charset="0"/>
            </a:endParaRPr>
          </a:p>
          <a:p>
            <a:pPr marL="0" indent="0" algn="l" rtl="0">
              <a:lnSpc>
                <a:spcPct val="100000"/>
              </a:lnSpc>
              <a:spcBef>
                <a:spcPts val="600"/>
              </a:spcBef>
              <a:spcAft>
                <a:spcPts val="600"/>
              </a:spcAft>
              <a:buNone/>
            </a:pPr>
            <a:endParaRPr lang="en-GB" sz="1600" dirty="0">
              <a:latin typeface="Calibri Light" panose="020F0302020204030204" pitchFamily="34" charset="0"/>
              <a:cs typeface="Calibri Light" panose="020F0302020204030204" pitchFamily="34" charset="0"/>
            </a:endParaRPr>
          </a:p>
          <a:p>
            <a:pPr marL="0" indent="0" algn="l" rtl="0">
              <a:lnSpc>
                <a:spcPct val="100000"/>
              </a:lnSpc>
              <a:spcBef>
                <a:spcPts val="600"/>
              </a:spcBef>
              <a:spcAft>
                <a:spcPts val="600"/>
              </a:spcAft>
              <a:buNone/>
            </a:pPr>
            <a:endParaRPr lang="en-GB" sz="1600" dirty="0">
              <a:latin typeface="Calibri Light" panose="020F0302020204030204" pitchFamily="34" charset="0"/>
              <a:cs typeface="Calibri Light" panose="020F0302020204030204" pitchFamily="34" charset="0"/>
            </a:endParaRPr>
          </a:p>
        </p:txBody>
      </p:sp>
      <p:sp>
        <p:nvSpPr>
          <p:cNvPr id="4" name="Rectangle 3" descr="New Proposed Data Release: Exchange Rate">
            <a:extLst>
              <a:ext uri="{FF2B5EF4-FFF2-40B4-BE49-F238E27FC236}">
                <a16:creationId xmlns:a16="http://schemas.microsoft.com/office/drawing/2014/main" id="{87655DB3-A680-4CFE-830A-BAC4FC50A287}"/>
              </a:ext>
              <a:ext uri="{C183D7F6-B498-43B3-948B-1728B52AA6E4}">
                <adec:decorative xmlns:adec="http://schemas.microsoft.com/office/drawing/2017/decorative" val="0"/>
              </a:ext>
            </a:extLst>
          </p:cNvPr>
          <p:cNvSpPr/>
          <p:nvPr/>
        </p:nvSpPr>
        <p:spPr>
          <a:xfrm>
            <a:off x="0" y="0"/>
            <a:ext cx="12192000" cy="701040"/>
          </a:xfrm>
          <a:prstGeom prst="rect">
            <a:avLst/>
          </a:prstGeom>
          <a:gradFill flip="none" rotWithShape="1">
            <a:gsLst>
              <a:gs pos="95750">
                <a:srgbClr val="F5F5F5"/>
              </a:gs>
              <a:gs pos="91500">
                <a:srgbClr val="EBEBEB"/>
              </a:gs>
              <a:gs pos="100000">
                <a:schemeClr val="accent3">
                  <a:lumMod val="0"/>
                  <a:lumOff val="100000"/>
                  <a:alpha val="0"/>
                </a:schemeClr>
              </a:gs>
            </a:gsLst>
            <a:lin ang="13500000" scaled="1"/>
            <a:tileRect/>
          </a:gradFill>
          <a:ln>
            <a:noFill/>
          </a:ln>
        </p:spPr>
        <p:style>
          <a:lnRef idx="1">
            <a:schemeClr val="accent3"/>
          </a:lnRef>
          <a:fillRef idx="2">
            <a:schemeClr val="accent3"/>
          </a:fillRef>
          <a:effectRef idx="1">
            <a:schemeClr val="accent3"/>
          </a:effectRef>
          <a:fontRef idx="minor">
            <a:schemeClr val="dk1"/>
          </a:fontRef>
        </p:style>
        <p:txBody>
          <a:bodyPr rtlCol="1" anchor="ctr"/>
          <a:lstStyle/>
          <a:p>
            <a:pPr marL="365760"/>
            <a:r>
              <a:rPr lang="en-US" sz="1300" dirty="0">
                <a:solidFill>
                  <a:schemeClr val="accent1">
                    <a:lumMod val="50000"/>
                  </a:schemeClr>
                </a:solidFill>
              </a:rPr>
              <a:t>New Proposed Data Release: Exchange Rates</a:t>
            </a:r>
            <a:endParaRPr lang="ar-EG" sz="1300" dirty="0">
              <a:solidFill>
                <a:schemeClr val="accent1">
                  <a:lumMod val="50000"/>
                </a:schemeClr>
              </a:solidFill>
            </a:endParaRPr>
          </a:p>
        </p:txBody>
      </p:sp>
    </p:spTree>
    <p:extLst>
      <p:ext uri="{BB962C8B-B14F-4D97-AF65-F5344CB8AC3E}">
        <p14:creationId xmlns:p14="http://schemas.microsoft.com/office/powerpoint/2010/main" val="3144932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p>
        </p:txBody>
      </p:sp>
      <p:sp>
        <p:nvSpPr>
          <p:cNvPr id="5" name="Content Placeholder 2">
            <a:extLst>
              <a:ext uri="{FF2B5EF4-FFF2-40B4-BE49-F238E27FC236}">
                <a16:creationId xmlns:a16="http://schemas.microsoft.com/office/drawing/2014/main" id="{2D24C6BA-228B-419C-B76B-DBA03F76B5E2}"/>
              </a:ext>
            </a:extLst>
          </p:cNvPr>
          <p:cNvSpPr txBox="1">
            <a:spLocks/>
          </p:cNvSpPr>
          <p:nvPr/>
        </p:nvSpPr>
        <p:spPr>
          <a:xfrm>
            <a:off x="772296" y="2697480"/>
            <a:ext cx="10515600" cy="11734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None/>
            </a:pPr>
            <a:r>
              <a:rPr lang="en-US" sz="5400" b="1" dirty="0">
                <a:solidFill>
                  <a:schemeClr val="accent5"/>
                </a:solidFill>
                <a:latin typeface="Bookman Old Style" panose="02050604050505020204" pitchFamily="18" charset="0"/>
              </a:rPr>
              <a:t>Thank You</a:t>
            </a:r>
          </a:p>
          <a:p>
            <a:pPr marL="0" indent="0">
              <a:lnSpc>
                <a:spcPct val="120000"/>
              </a:lnSpc>
              <a:spcBef>
                <a:spcPts val="600"/>
              </a:spcBef>
              <a:spcAft>
                <a:spcPts val="600"/>
              </a:spcAft>
              <a:buNone/>
            </a:pPr>
            <a:endParaRPr lang="en-US" sz="5400" b="1" dirty="0">
              <a:solidFill>
                <a:schemeClr val="accent5"/>
              </a:solidFill>
              <a:latin typeface="Bookman Old Style" panose="02050604050505020204" pitchFamily="18" charset="0"/>
            </a:endParaRPr>
          </a:p>
          <a:p>
            <a:pPr marL="0" indent="0">
              <a:lnSpc>
                <a:spcPct val="120000"/>
              </a:lnSpc>
              <a:spcBef>
                <a:spcPts val="600"/>
              </a:spcBef>
              <a:spcAft>
                <a:spcPts val="600"/>
              </a:spcAft>
              <a:buNone/>
            </a:pPr>
            <a:endParaRPr lang="en-US" sz="5400" b="1" dirty="0">
              <a:solidFill>
                <a:schemeClr val="accent5"/>
              </a:solidFill>
              <a:latin typeface="Bookman Old Style" panose="02050604050505020204" pitchFamily="18" charset="0"/>
            </a:endParaRPr>
          </a:p>
          <a:p>
            <a:pPr marL="0" indent="0">
              <a:lnSpc>
                <a:spcPct val="120000"/>
              </a:lnSpc>
              <a:spcBef>
                <a:spcPts val="600"/>
              </a:spcBef>
              <a:spcAft>
                <a:spcPts val="600"/>
              </a:spcAft>
              <a:buNone/>
            </a:pPr>
            <a:endParaRPr lang="en-US" sz="5400" b="1" dirty="0">
              <a:solidFill>
                <a:schemeClr val="accent5"/>
              </a:solidFill>
              <a:latin typeface="Bookman Old Style" panose="02050604050505020204" pitchFamily="18" charset="0"/>
            </a:endParaRPr>
          </a:p>
          <a:p>
            <a:pPr marL="0" indent="0">
              <a:lnSpc>
                <a:spcPct val="120000"/>
              </a:lnSpc>
              <a:spcBef>
                <a:spcPts val="600"/>
              </a:spcBef>
              <a:spcAft>
                <a:spcPts val="600"/>
              </a:spcAft>
              <a:buNone/>
            </a:pPr>
            <a:endParaRPr lang="en-US" sz="5400" b="1" dirty="0">
              <a:solidFill>
                <a:schemeClr val="accent5"/>
              </a:solidFill>
              <a:latin typeface="Bookman Old Style" panose="02050604050505020204" pitchFamily="18" charset="0"/>
            </a:endParaRPr>
          </a:p>
          <a:p>
            <a:pPr marL="0" indent="0">
              <a:lnSpc>
                <a:spcPct val="120000"/>
              </a:lnSpc>
              <a:spcBef>
                <a:spcPts val="600"/>
              </a:spcBef>
              <a:spcAft>
                <a:spcPts val="600"/>
              </a:spcAft>
              <a:buNone/>
            </a:pPr>
            <a:endParaRPr lang="en-US" sz="5400" b="1" dirty="0">
              <a:solidFill>
                <a:schemeClr val="accent5"/>
              </a:solidFill>
              <a:latin typeface="Bookman Old Style" panose="02050604050505020204" pitchFamily="18" charset="0"/>
            </a:endParaRPr>
          </a:p>
          <a:p>
            <a:pPr marL="0" indent="0">
              <a:lnSpc>
                <a:spcPct val="120000"/>
              </a:lnSpc>
              <a:spcBef>
                <a:spcPts val="600"/>
              </a:spcBef>
              <a:spcAft>
                <a:spcPts val="600"/>
              </a:spcAft>
              <a:buNone/>
            </a:pPr>
            <a:endParaRPr lang="en-US" sz="5400" b="1" dirty="0">
              <a:solidFill>
                <a:schemeClr val="accent5"/>
              </a:solidFill>
              <a:latin typeface="Bookman Old Style" panose="02050604050505020204" pitchFamily="18" charset="0"/>
            </a:endParaRPr>
          </a:p>
          <a:p>
            <a:pPr>
              <a:lnSpc>
                <a:spcPct val="120000"/>
              </a:lnSpc>
              <a:spcAft>
                <a:spcPts val="600"/>
              </a:spcAft>
            </a:pPr>
            <a:endParaRPr lang="en-US" sz="5400" b="1" dirty="0">
              <a:solidFill>
                <a:schemeClr val="accent5"/>
              </a:solidFill>
              <a:latin typeface="Bookman Old Style" panose="02050604050505020204" pitchFamily="18" charset="0"/>
            </a:endParaRPr>
          </a:p>
          <a:p>
            <a:pPr>
              <a:lnSpc>
                <a:spcPct val="120000"/>
              </a:lnSpc>
              <a:spcAft>
                <a:spcPts val="600"/>
              </a:spcAft>
            </a:pPr>
            <a:endParaRPr lang="en-US" sz="5400" b="1" dirty="0">
              <a:solidFill>
                <a:schemeClr val="accent5"/>
              </a:solidFill>
              <a:latin typeface="Bookman Old Style" panose="02050604050505020204" pitchFamily="18" charset="0"/>
            </a:endParaRPr>
          </a:p>
          <a:p>
            <a:pPr>
              <a:lnSpc>
                <a:spcPct val="120000"/>
              </a:lnSpc>
              <a:spcAft>
                <a:spcPts val="600"/>
              </a:spcAft>
            </a:pPr>
            <a:endParaRPr lang="en-US" sz="5400" b="1" dirty="0">
              <a:solidFill>
                <a:schemeClr val="accent5"/>
              </a:solidFill>
              <a:latin typeface="Bookman Old Style" panose="02050604050505020204" pitchFamily="18" charset="0"/>
            </a:endParaRPr>
          </a:p>
          <a:p>
            <a:pPr>
              <a:lnSpc>
                <a:spcPct val="120000"/>
              </a:lnSpc>
              <a:spcAft>
                <a:spcPts val="600"/>
              </a:spcAft>
            </a:pPr>
            <a:endParaRPr lang="en-US" sz="5400" b="1" dirty="0">
              <a:solidFill>
                <a:schemeClr val="accent5"/>
              </a:solidFill>
              <a:latin typeface="Bookman Old Style" panose="02050604050505020204" pitchFamily="18" charset="0"/>
            </a:endParaRPr>
          </a:p>
          <a:p>
            <a:pPr>
              <a:lnSpc>
                <a:spcPct val="120000"/>
              </a:lnSpc>
              <a:spcAft>
                <a:spcPts val="600"/>
              </a:spcAft>
            </a:pPr>
            <a:endParaRPr lang="en-US" sz="5400" b="1" dirty="0">
              <a:solidFill>
                <a:schemeClr val="accent5"/>
              </a:solidFill>
              <a:latin typeface="Bookman Old Style" panose="02050604050505020204" pitchFamily="18" charset="0"/>
            </a:endParaRPr>
          </a:p>
          <a:p>
            <a:pPr>
              <a:lnSpc>
                <a:spcPct val="120000"/>
              </a:lnSpc>
              <a:spcAft>
                <a:spcPts val="600"/>
              </a:spcAft>
            </a:pPr>
            <a:endParaRPr lang="en-US" sz="5400" b="1" dirty="0">
              <a:solidFill>
                <a:schemeClr val="accent5"/>
              </a:solidFill>
              <a:latin typeface="Bookman Old Style" panose="02050604050505020204" pitchFamily="18" charset="0"/>
            </a:endParaRPr>
          </a:p>
          <a:p>
            <a:pPr>
              <a:lnSpc>
                <a:spcPct val="120000"/>
              </a:lnSpc>
              <a:spcAft>
                <a:spcPts val="600"/>
              </a:spcAft>
            </a:pPr>
            <a:endParaRPr lang="en-US" sz="5400" b="1" dirty="0">
              <a:solidFill>
                <a:schemeClr val="accent5"/>
              </a:solidFill>
              <a:latin typeface="Bookman Old Style" panose="02050604050505020204" pitchFamily="18" charset="0"/>
            </a:endParaRPr>
          </a:p>
          <a:p>
            <a:pPr>
              <a:lnSpc>
                <a:spcPct val="120000"/>
              </a:lnSpc>
              <a:spcAft>
                <a:spcPts val="600"/>
              </a:spcAft>
            </a:pPr>
            <a:endParaRPr lang="en-US" sz="5400" b="1" dirty="0">
              <a:solidFill>
                <a:schemeClr val="accent5"/>
              </a:solidFill>
              <a:latin typeface="Bookman Old Style" panose="02050604050505020204" pitchFamily="18" charset="0"/>
            </a:endParaRPr>
          </a:p>
        </p:txBody>
      </p:sp>
    </p:spTree>
    <p:extLst>
      <p:ext uri="{BB962C8B-B14F-4D97-AF65-F5344CB8AC3E}">
        <p14:creationId xmlns:p14="http://schemas.microsoft.com/office/powerpoint/2010/main" val="2640307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503" y="1912910"/>
            <a:ext cx="10694773" cy="4000210"/>
          </a:xfrm>
        </p:spPr>
        <p:txBody>
          <a:bodyPr vert="horz" lIns="91440" tIns="45720" rIns="91440" bIns="45720" rtlCol="0" anchor="t">
            <a:normAutofit/>
          </a:bodyPr>
          <a:lstStyle/>
          <a:p>
            <a:pPr marL="914400" indent="-365760" algn="just" rtl="0">
              <a:lnSpc>
                <a:spcPct val="100000"/>
              </a:lnSpc>
              <a:spcAft>
                <a:spcPts val="600"/>
              </a:spcAft>
              <a:buFont typeface="Wingdings" panose="05000000000000000000" pitchFamily="2" charset="2"/>
              <a:buChar char="Ø"/>
            </a:pPr>
            <a:endParaRPr lang="en-US" sz="2500" b="1" dirty="0">
              <a:solidFill>
                <a:schemeClr val="tx1">
                  <a:lumMod val="75000"/>
                  <a:lumOff val="25000"/>
                </a:schemeClr>
              </a:solidFill>
              <a:latin typeface="Calibri" panose="020F0502020204030204" pitchFamily="34" charset="0"/>
              <a:cs typeface="Calibri" panose="020F0502020204030204" pitchFamily="34" charset="0"/>
            </a:endParaRPr>
          </a:p>
          <a:p>
            <a:pPr marL="914400" lvl="1" indent="-365760" algn="just" rtl="0">
              <a:lnSpc>
                <a:spcPct val="100000"/>
              </a:lnSpc>
              <a:spcAft>
                <a:spcPts val="600"/>
              </a:spcAft>
              <a:buFont typeface="Wingdings" panose="05000000000000000000" pitchFamily="2" charset="2"/>
              <a:buChar char="Ø"/>
            </a:pPr>
            <a:r>
              <a:rPr lang="en-GB" sz="2300" b="1" i="1" dirty="0">
                <a:solidFill>
                  <a:schemeClr val="tx1">
                    <a:lumMod val="75000"/>
                    <a:lumOff val="25000"/>
                  </a:schemeClr>
                </a:solidFill>
                <a:latin typeface="Calibri" panose="020F0502020204030204" pitchFamily="34" charset="0"/>
                <a:cs typeface="Calibri" panose="020F0502020204030204" pitchFamily="34" charset="0"/>
              </a:rPr>
              <a:t>Database Description</a:t>
            </a:r>
          </a:p>
          <a:p>
            <a:pPr marL="914400" lvl="1" indent="-365760" algn="just" rtl="0">
              <a:lnSpc>
                <a:spcPct val="100000"/>
              </a:lnSpc>
              <a:spcAft>
                <a:spcPts val="600"/>
              </a:spcAft>
              <a:buFont typeface="Wingdings" panose="05000000000000000000" pitchFamily="2" charset="2"/>
              <a:buChar char="Ø"/>
            </a:pPr>
            <a:r>
              <a:rPr lang="it-IT" sz="2300" b="1" i="1" dirty="0">
                <a:solidFill>
                  <a:schemeClr val="tx1">
                    <a:lumMod val="75000"/>
                    <a:lumOff val="25000"/>
                  </a:schemeClr>
                </a:solidFill>
                <a:latin typeface="Calibri" panose="020F0502020204030204" pitchFamily="34" charset="0"/>
                <a:cs typeface="Calibri" panose="020F0502020204030204" pitchFamily="34" charset="0"/>
              </a:rPr>
              <a:t>Summary of the weakeast currencies in 2020 and the most volatile currencies from 2018 to 2020 in the five geographical regions</a:t>
            </a:r>
          </a:p>
          <a:p>
            <a:pPr marL="914400" lvl="1" indent="-365760" algn="just" rtl="0">
              <a:lnSpc>
                <a:spcPct val="100000"/>
              </a:lnSpc>
              <a:spcAft>
                <a:spcPts val="600"/>
              </a:spcAft>
              <a:buFont typeface="Wingdings" panose="05000000000000000000" pitchFamily="2" charset="2"/>
              <a:buChar char="Ø"/>
            </a:pPr>
            <a:r>
              <a:rPr lang="en-GB" sz="2300" b="1" i="1" dirty="0">
                <a:solidFill>
                  <a:schemeClr val="tx1">
                    <a:lumMod val="75000"/>
                    <a:lumOff val="25000"/>
                  </a:schemeClr>
                </a:solidFill>
                <a:latin typeface="Calibri" panose="020F0502020204030204" pitchFamily="34" charset="0"/>
                <a:cs typeface="Calibri" panose="020F0502020204030204" pitchFamily="34" charset="0"/>
              </a:rPr>
              <a:t>Exchange rates in the G20 countries in the last 10 years</a:t>
            </a:r>
            <a:endParaRPr lang="it-IT" sz="2300" b="1" i="1" dirty="0">
              <a:solidFill>
                <a:schemeClr val="tx1">
                  <a:lumMod val="75000"/>
                  <a:lumOff val="25000"/>
                </a:schemeClr>
              </a:solidFill>
              <a:latin typeface="Calibri" panose="020F0502020204030204" pitchFamily="34" charset="0"/>
              <a:cs typeface="Calibri" panose="020F0502020204030204" pitchFamily="34" charset="0"/>
            </a:endParaRPr>
          </a:p>
          <a:p>
            <a:pPr marL="914400" lvl="1" indent="-365760" algn="just" rtl="0">
              <a:lnSpc>
                <a:spcPct val="100000"/>
              </a:lnSpc>
              <a:spcAft>
                <a:spcPts val="600"/>
              </a:spcAft>
              <a:buFont typeface="Wingdings" panose="05000000000000000000" pitchFamily="2" charset="2"/>
              <a:buChar char="Ø"/>
            </a:pPr>
            <a:r>
              <a:rPr lang="it-IT" sz="2300" b="1" i="1" dirty="0">
                <a:solidFill>
                  <a:schemeClr val="tx1">
                    <a:lumMod val="75000"/>
                    <a:lumOff val="25000"/>
                  </a:schemeClr>
                </a:solidFill>
                <a:latin typeface="Calibri" panose="020F0502020204030204" pitchFamily="34" charset="0"/>
                <a:cs typeface="Calibri" panose="020F0502020204030204" pitchFamily="34" charset="0"/>
              </a:rPr>
              <a:t>Focus on Representative Sub-Regions With Weakest </a:t>
            </a:r>
            <a:r>
              <a:rPr lang="en-US" sz="2300" b="1" i="1" dirty="0">
                <a:solidFill>
                  <a:schemeClr val="tx1">
                    <a:lumMod val="75000"/>
                    <a:lumOff val="25000"/>
                  </a:schemeClr>
                </a:solidFill>
                <a:latin typeface="Calibri" panose="020F0502020204030204" pitchFamily="34" charset="0"/>
                <a:cs typeface="Calibri" panose="020F0502020204030204" pitchFamily="34" charset="0"/>
              </a:rPr>
              <a:t>a</a:t>
            </a:r>
            <a:r>
              <a:rPr lang="it-IT" sz="2300" b="1" i="1" dirty="0">
                <a:solidFill>
                  <a:schemeClr val="tx1">
                    <a:lumMod val="75000"/>
                    <a:lumOff val="25000"/>
                  </a:schemeClr>
                </a:solidFill>
                <a:latin typeface="Calibri" panose="020F0502020204030204" pitchFamily="34" charset="0"/>
                <a:cs typeface="Calibri" panose="020F0502020204030204" pitchFamily="34" charset="0"/>
              </a:rPr>
              <a:t>nd Highest Volatile Currencies Against Us Dollar in the last 20 years</a:t>
            </a:r>
            <a:endParaRPr lang="en-US" sz="2300" b="1" i="1" dirty="0">
              <a:solidFill>
                <a:schemeClr val="tx1">
                  <a:lumMod val="75000"/>
                  <a:lumOff val="25000"/>
                </a:schemeClr>
              </a:solidFill>
              <a:latin typeface="Calibri" panose="020F0502020204030204" pitchFamily="34" charset="0"/>
              <a:cs typeface="Calibri" panose="020F0502020204030204" pitchFamily="34" charset="0"/>
            </a:endParaRPr>
          </a:p>
          <a:p>
            <a:pPr marL="914400" lvl="1" indent="-365760" algn="just" rtl="0">
              <a:lnSpc>
                <a:spcPct val="100000"/>
              </a:lnSpc>
              <a:spcAft>
                <a:spcPts val="600"/>
              </a:spcAft>
              <a:buFont typeface="Wingdings" panose="05000000000000000000" pitchFamily="2" charset="2"/>
              <a:buChar char="Ø"/>
            </a:pPr>
            <a:endParaRPr lang="en-US" sz="2500" b="1" dirty="0">
              <a:solidFill>
                <a:schemeClr val="tx1">
                  <a:lumMod val="75000"/>
                  <a:lumOff val="25000"/>
                </a:schemeClr>
              </a:solidFill>
              <a:latin typeface="Calibri" panose="020F0502020204030204" pitchFamily="34" charset="0"/>
              <a:cs typeface="Calibri" panose="020F0502020204030204" pitchFamily="34" charset="0"/>
            </a:endParaRPr>
          </a:p>
          <a:p>
            <a:pPr marL="914400" lvl="1" indent="-365760" algn="just" rtl="0">
              <a:lnSpc>
                <a:spcPct val="100000"/>
              </a:lnSpc>
              <a:spcAft>
                <a:spcPts val="600"/>
              </a:spcAft>
              <a:buFont typeface="Wingdings" panose="05000000000000000000" pitchFamily="2" charset="2"/>
              <a:buChar char="Ø"/>
            </a:pPr>
            <a:endParaRPr lang="en-US" sz="25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9" name="Title 1"/>
          <p:cNvSpPr txBox="1">
            <a:spLocks/>
          </p:cNvSpPr>
          <p:nvPr/>
        </p:nvSpPr>
        <p:spPr>
          <a:xfrm>
            <a:off x="887627" y="1468996"/>
            <a:ext cx="10515600" cy="1043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chemeClr val="accent2">
                    <a:lumMod val="75000"/>
                  </a:schemeClr>
                </a:solidFill>
                <a:latin typeface="Calibri Light" panose="020F0302020204030204" pitchFamily="34" charset="0"/>
                <a:cs typeface="Calibri Light" panose="020F0302020204030204" pitchFamily="34" charset="0"/>
              </a:rPr>
              <a:t>Outline</a:t>
            </a:r>
          </a:p>
        </p:txBody>
      </p:sp>
      <p:sp>
        <p:nvSpPr>
          <p:cNvPr id="4" name="Rectangle 3" descr="New Proposed Data Release: Exchange Rate">
            <a:extLst>
              <a:ext uri="{FF2B5EF4-FFF2-40B4-BE49-F238E27FC236}">
                <a16:creationId xmlns:a16="http://schemas.microsoft.com/office/drawing/2014/main" id="{5EBE40CB-DC7F-4C72-8F8C-AEC2B554EFDC}"/>
              </a:ext>
              <a:ext uri="{C183D7F6-B498-43B3-948B-1728B52AA6E4}">
                <adec:decorative xmlns:adec="http://schemas.microsoft.com/office/drawing/2017/decorative" val="0"/>
              </a:ext>
            </a:extLst>
          </p:cNvPr>
          <p:cNvSpPr/>
          <p:nvPr/>
        </p:nvSpPr>
        <p:spPr>
          <a:xfrm>
            <a:off x="0" y="0"/>
            <a:ext cx="12192000" cy="701040"/>
          </a:xfrm>
          <a:prstGeom prst="rect">
            <a:avLst/>
          </a:prstGeom>
          <a:gradFill flip="none" rotWithShape="1">
            <a:gsLst>
              <a:gs pos="95750">
                <a:srgbClr val="F5F5F5"/>
              </a:gs>
              <a:gs pos="91500">
                <a:srgbClr val="EBEBEB"/>
              </a:gs>
              <a:gs pos="100000">
                <a:schemeClr val="accent3">
                  <a:lumMod val="0"/>
                  <a:lumOff val="100000"/>
                  <a:alpha val="0"/>
                </a:schemeClr>
              </a:gs>
            </a:gsLst>
            <a:lin ang="13500000" scaled="1"/>
            <a:tileRect/>
          </a:gradFill>
          <a:ln>
            <a:noFill/>
          </a:ln>
        </p:spPr>
        <p:style>
          <a:lnRef idx="1">
            <a:schemeClr val="accent3"/>
          </a:lnRef>
          <a:fillRef idx="2">
            <a:schemeClr val="accent3"/>
          </a:fillRef>
          <a:effectRef idx="1">
            <a:schemeClr val="accent3"/>
          </a:effectRef>
          <a:fontRef idx="minor">
            <a:schemeClr val="dk1"/>
          </a:fontRef>
        </p:style>
        <p:txBody>
          <a:bodyPr rtlCol="1" anchor="ctr"/>
          <a:lstStyle/>
          <a:p>
            <a:pPr marL="365760"/>
            <a:r>
              <a:rPr lang="en-US" sz="1300" dirty="0">
                <a:solidFill>
                  <a:schemeClr val="accent1">
                    <a:lumMod val="50000"/>
                  </a:schemeClr>
                </a:solidFill>
              </a:rPr>
              <a:t>New Proposed Data Release: Exchange Rates</a:t>
            </a:r>
            <a:endParaRPr lang="ar-EG" sz="1300" dirty="0">
              <a:solidFill>
                <a:schemeClr val="accent1">
                  <a:lumMod val="50000"/>
                </a:schemeClr>
              </a:solidFill>
            </a:endParaRPr>
          </a:p>
        </p:txBody>
      </p:sp>
    </p:spTree>
    <p:extLst>
      <p:ext uri="{BB962C8B-B14F-4D97-AF65-F5344CB8AC3E}">
        <p14:creationId xmlns:p14="http://schemas.microsoft.com/office/powerpoint/2010/main" val="338686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400" y="1668145"/>
            <a:ext cx="10515600" cy="4351338"/>
          </a:xfrm>
        </p:spPr>
        <p:txBody>
          <a:bodyPr>
            <a:normAutofit/>
          </a:bodyPr>
          <a:lstStyle/>
          <a:p>
            <a:pPr marL="0" indent="0" algn="ctr">
              <a:buNone/>
            </a:pPr>
            <a:endParaRPr lang="en-US" sz="3800" dirty="0">
              <a:solidFill>
                <a:schemeClr val="accent2">
                  <a:lumMod val="75000"/>
                </a:schemeClr>
              </a:solidFill>
              <a:latin typeface="Calibri" panose="020F0502020204030204" pitchFamily="34" charset="0"/>
              <a:cs typeface="Calibri" panose="020F0502020204030204" pitchFamily="34" charset="0"/>
            </a:endParaRPr>
          </a:p>
          <a:p>
            <a:pPr marL="0" indent="0" algn="ctr">
              <a:buNone/>
            </a:pPr>
            <a:endParaRPr lang="en-US" sz="3800" dirty="0">
              <a:solidFill>
                <a:schemeClr val="accent2">
                  <a:lumMod val="75000"/>
                </a:schemeClr>
              </a:solidFill>
              <a:latin typeface="Calibri" panose="020F0502020204030204" pitchFamily="34" charset="0"/>
              <a:cs typeface="Calibri" panose="020F0502020204030204" pitchFamily="34" charset="0"/>
            </a:endParaRPr>
          </a:p>
          <a:p>
            <a:pPr marL="0" indent="0" algn="ctr">
              <a:buNone/>
            </a:pPr>
            <a:r>
              <a:rPr lang="en-US" sz="3800" b="1" i="1" dirty="0">
                <a:solidFill>
                  <a:schemeClr val="accent2">
                    <a:lumMod val="75000"/>
                  </a:schemeClr>
                </a:solidFill>
                <a:latin typeface="Calibri" panose="020F0502020204030204" pitchFamily="34" charset="0"/>
                <a:cs typeface="Calibri" panose="020F0502020204030204" pitchFamily="34" charset="0"/>
              </a:rPr>
              <a:t>Database Description</a:t>
            </a:r>
            <a:endParaRPr lang="en-GB" sz="3800" dirty="0">
              <a:solidFill>
                <a:schemeClr val="accent2">
                  <a:lumMod val="75000"/>
                </a:schemeClr>
              </a:solidFill>
              <a:latin typeface="Calibri" panose="020F0502020204030204" pitchFamily="34" charset="0"/>
              <a:cs typeface="Calibri" panose="020F0502020204030204" pitchFamily="34" charset="0"/>
            </a:endParaRPr>
          </a:p>
        </p:txBody>
      </p:sp>
      <p:sp>
        <p:nvSpPr>
          <p:cNvPr id="4" name="Rectangle 3" descr="New Proposed Data Release: Exchange Rate">
            <a:extLst>
              <a:ext uri="{FF2B5EF4-FFF2-40B4-BE49-F238E27FC236}">
                <a16:creationId xmlns:a16="http://schemas.microsoft.com/office/drawing/2014/main" id="{8962F97D-7975-44A7-A43C-B7F290BFA421}"/>
              </a:ext>
              <a:ext uri="{C183D7F6-B498-43B3-948B-1728B52AA6E4}">
                <adec:decorative xmlns:adec="http://schemas.microsoft.com/office/drawing/2017/decorative" val="0"/>
              </a:ext>
            </a:extLst>
          </p:cNvPr>
          <p:cNvSpPr/>
          <p:nvPr/>
        </p:nvSpPr>
        <p:spPr>
          <a:xfrm>
            <a:off x="0" y="0"/>
            <a:ext cx="12192000" cy="701040"/>
          </a:xfrm>
          <a:prstGeom prst="rect">
            <a:avLst/>
          </a:prstGeom>
          <a:gradFill flip="none" rotWithShape="1">
            <a:gsLst>
              <a:gs pos="95750">
                <a:srgbClr val="F5F5F5"/>
              </a:gs>
              <a:gs pos="91500">
                <a:srgbClr val="EBEBEB"/>
              </a:gs>
              <a:gs pos="100000">
                <a:schemeClr val="accent3">
                  <a:lumMod val="0"/>
                  <a:lumOff val="100000"/>
                  <a:alpha val="0"/>
                </a:schemeClr>
              </a:gs>
            </a:gsLst>
            <a:lin ang="13500000" scaled="1"/>
            <a:tileRect/>
          </a:gradFill>
          <a:ln>
            <a:noFill/>
          </a:ln>
        </p:spPr>
        <p:style>
          <a:lnRef idx="1">
            <a:schemeClr val="accent3"/>
          </a:lnRef>
          <a:fillRef idx="2">
            <a:schemeClr val="accent3"/>
          </a:fillRef>
          <a:effectRef idx="1">
            <a:schemeClr val="accent3"/>
          </a:effectRef>
          <a:fontRef idx="minor">
            <a:schemeClr val="dk1"/>
          </a:fontRef>
        </p:style>
        <p:txBody>
          <a:bodyPr rtlCol="1" anchor="ctr"/>
          <a:lstStyle/>
          <a:p>
            <a:pPr marL="365760"/>
            <a:r>
              <a:rPr lang="en-US" sz="1300" dirty="0">
                <a:solidFill>
                  <a:schemeClr val="accent1">
                    <a:lumMod val="50000"/>
                  </a:schemeClr>
                </a:solidFill>
              </a:rPr>
              <a:t>New Proposed Data Release: Exchange Rates</a:t>
            </a:r>
            <a:endParaRPr lang="ar-EG" sz="1300" dirty="0">
              <a:solidFill>
                <a:schemeClr val="accent1">
                  <a:lumMod val="50000"/>
                </a:schemeClr>
              </a:solidFill>
            </a:endParaRPr>
          </a:p>
        </p:txBody>
      </p:sp>
    </p:spTree>
    <p:extLst>
      <p:ext uri="{BB962C8B-B14F-4D97-AF65-F5344CB8AC3E}">
        <p14:creationId xmlns:p14="http://schemas.microsoft.com/office/powerpoint/2010/main" val="1276305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2954" y="831579"/>
            <a:ext cx="11519486" cy="5085175"/>
          </a:xfrm>
          <a:prstGeom prst="rect">
            <a:avLst/>
          </a:prstGeom>
          <a:noFill/>
        </p:spPr>
        <p:txBody>
          <a:bodyPr wrap="square" rtlCol="0">
            <a:spAutoFit/>
          </a:bodyPr>
          <a:lstStyle/>
          <a:p>
            <a:pPr>
              <a:lnSpc>
                <a:spcPct val="114000"/>
              </a:lnSpc>
              <a:spcBef>
                <a:spcPts val="400"/>
              </a:spcBef>
              <a:spcAft>
                <a:spcPts val="400"/>
              </a:spcAft>
              <a:defRPr/>
            </a:pPr>
            <a:r>
              <a:rPr lang="en-US" sz="2300" b="1" u="sng" dirty="0">
                <a:solidFill>
                  <a:schemeClr val="accent1"/>
                </a:solidFill>
                <a:latin typeface="Calibri Light" panose="020F0302020204030204" pitchFamily="34" charset="0"/>
                <a:cs typeface="Calibri Light" panose="020F0302020204030204" pitchFamily="34" charset="0"/>
              </a:rPr>
              <a:t>Technical Terms:</a:t>
            </a:r>
          </a:p>
          <a:p>
            <a:pPr marL="342900" indent="-342900">
              <a:lnSpc>
                <a:spcPct val="114000"/>
              </a:lnSpc>
              <a:spcBef>
                <a:spcPts val="400"/>
              </a:spcBef>
              <a:spcAft>
                <a:spcPts val="400"/>
              </a:spcAft>
              <a:buFont typeface="Wingdings" panose="05000000000000000000" pitchFamily="2" charset="2"/>
              <a:buChar char="§"/>
            </a:pPr>
            <a:r>
              <a:rPr lang="en-US" sz="2100" dirty="0">
                <a:latin typeface="Calibri Light" panose="020F0302020204030204" pitchFamily="34" charset="0"/>
                <a:cs typeface="Calibri Light" panose="020F0302020204030204" pitchFamily="34" charset="0"/>
              </a:rPr>
              <a:t>Annual exchange rates are provided in terms of Standard Local Currency Unit (SLC) per US dollar, period average.</a:t>
            </a:r>
          </a:p>
          <a:p>
            <a:pPr marL="342900" indent="-342900">
              <a:lnSpc>
                <a:spcPct val="114000"/>
              </a:lnSpc>
              <a:spcBef>
                <a:spcPts val="400"/>
              </a:spcBef>
              <a:spcAft>
                <a:spcPts val="400"/>
              </a:spcAft>
              <a:buFont typeface="Wingdings" panose="05000000000000000000" pitchFamily="2" charset="2"/>
              <a:buChar char="§"/>
            </a:pPr>
            <a:r>
              <a:rPr lang="en-US" sz="2100" dirty="0">
                <a:latin typeface="Calibri Light" panose="020F0302020204030204" pitchFamily="34" charset="0"/>
                <a:cs typeface="Calibri Light" panose="020F0302020204030204" pitchFamily="34" charset="0"/>
              </a:rPr>
              <a:t>Standard Local Currency Unit(SLC) refers to the currency used in the most recent reference year of the reference period covered. </a:t>
            </a:r>
          </a:p>
          <a:p>
            <a:pPr lvl="0">
              <a:lnSpc>
                <a:spcPct val="114000"/>
              </a:lnSpc>
              <a:spcBef>
                <a:spcPts val="400"/>
              </a:spcBef>
              <a:spcAft>
                <a:spcPts val="400"/>
              </a:spcAft>
              <a:defRPr/>
            </a:pPr>
            <a:r>
              <a:rPr lang="en-US" sz="2300" b="1" u="sng" dirty="0">
                <a:solidFill>
                  <a:schemeClr val="accent1"/>
                </a:solidFill>
                <a:latin typeface="Calibri Light" panose="020F0302020204030204" pitchFamily="34" charset="0"/>
                <a:cs typeface="Calibri Light" panose="020F0302020204030204" pitchFamily="34" charset="0"/>
              </a:rPr>
              <a:t>Geographical coverage: </a:t>
            </a:r>
          </a:p>
          <a:p>
            <a:pPr marL="342900" indent="-342900">
              <a:lnSpc>
                <a:spcPct val="114000"/>
              </a:lnSpc>
              <a:spcBef>
                <a:spcPts val="400"/>
              </a:spcBef>
              <a:spcAft>
                <a:spcPts val="400"/>
              </a:spcAft>
              <a:buFont typeface="Wingdings" panose="05000000000000000000" pitchFamily="2" charset="2"/>
              <a:buChar char="§"/>
              <a:defRPr/>
            </a:pPr>
            <a:r>
              <a:rPr lang="en-US" sz="2100" dirty="0">
                <a:latin typeface="Calibri Light" panose="020F0302020204030204" pitchFamily="34" charset="0"/>
                <a:cs typeface="Calibri Light" panose="020F0302020204030204" pitchFamily="34" charset="0"/>
              </a:rPr>
              <a:t>219 countries/territories worldwide.</a:t>
            </a:r>
          </a:p>
          <a:p>
            <a:pPr lvl="0">
              <a:lnSpc>
                <a:spcPct val="114000"/>
              </a:lnSpc>
              <a:spcBef>
                <a:spcPts val="400"/>
              </a:spcBef>
              <a:spcAft>
                <a:spcPts val="400"/>
              </a:spcAft>
              <a:defRPr/>
            </a:pPr>
            <a:r>
              <a:rPr lang="en-US" sz="2300" b="1" u="sng" dirty="0">
                <a:solidFill>
                  <a:schemeClr val="accent1"/>
                </a:solidFill>
                <a:latin typeface="Calibri Light" panose="020F0302020204030204" pitchFamily="34" charset="0"/>
                <a:cs typeface="Calibri Light" panose="020F0302020204030204" pitchFamily="34" charset="0"/>
              </a:rPr>
              <a:t>Currency coverage: </a:t>
            </a:r>
          </a:p>
          <a:p>
            <a:pPr marL="285750" indent="-285750">
              <a:lnSpc>
                <a:spcPct val="114000"/>
              </a:lnSpc>
              <a:spcBef>
                <a:spcPts val="400"/>
              </a:spcBef>
              <a:spcAft>
                <a:spcPts val="400"/>
              </a:spcAft>
              <a:buFont typeface="Wingdings" panose="05000000000000000000" pitchFamily="2" charset="2"/>
              <a:buChar char="§"/>
              <a:defRPr/>
            </a:pPr>
            <a:r>
              <a:rPr lang="en-GB" sz="2100" dirty="0">
                <a:latin typeface="Calibri Light" panose="020F0302020204030204" pitchFamily="34" charset="0"/>
                <a:cs typeface="Calibri Light" panose="020F0302020204030204" pitchFamily="34" charset="0"/>
              </a:rPr>
              <a:t>The </a:t>
            </a:r>
            <a:r>
              <a:rPr lang="en-US" sz="2100" dirty="0">
                <a:latin typeface="Calibri Light" panose="020F0302020204030204" pitchFamily="34" charset="0"/>
                <a:cs typeface="Calibri Light" panose="020F0302020204030204" pitchFamily="34" charset="0"/>
              </a:rPr>
              <a:t>Annual Exchange Rates dataset</a:t>
            </a:r>
            <a:r>
              <a:rPr lang="en-GB" sz="2100" dirty="0">
                <a:latin typeface="Calibri Light" panose="020F0302020204030204" pitchFamily="34" charset="0"/>
                <a:cs typeface="Calibri Light" panose="020F0302020204030204" pitchFamily="34" charset="0"/>
              </a:rPr>
              <a:t> covers 154 different currencies.</a:t>
            </a:r>
          </a:p>
          <a:p>
            <a:pPr>
              <a:lnSpc>
                <a:spcPct val="114000"/>
              </a:lnSpc>
              <a:spcBef>
                <a:spcPts val="400"/>
              </a:spcBef>
              <a:spcAft>
                <a:spcPts val="400"/>
              </a:spcAft>
              <a:defRPr/>
            </a:pPr>
            <a:r>
              <a:rPr lang="en-US" sz="2300" b="1" u="sng" dirty="0">
                <a:solidFill>
                  <a:schemeClr val="accent1"/>
                </a:solidFill>
                <a:latin typeface="Calibri Light" panose="020F0302020204030204" pitchFamily="34" charset="0"/>
                <a:cs typeface="Calibri Light" panose="020F0302020204030204" pitchFamily="34" charset="0"/>
              </a:rPr>
              <a:t>Time coverage: </a:t>
            </a:r>
          </a:p>
          <a:p>
            <a:pPr marL="342900" indent="-342900">
              <a:lnSpc>
                <a:spcPct val="114000"/>
              </a:lnSpc>
              <a:spcBef>
                <a:spcPts val="400"/>
              </a:spcBef>
              <a:spcAft>
                <a:spcPts val="400"/>
              </a:spcAft>
              <a:buFont typeface="Wingdings" panose="05000000000000000000" pitchFamily="2" charset="2"/>
              <a:buChar char="§"/>
              <a:defRPr/>
            </a:pPr>
            <a:r>
              <a:rPr lang="en-US" sz="2100" dirty="0">
                <a:solidFill>
                  <a:schemeClr val="tx1">
                    <a:lumMod val="75000"/>
                    <a:lumOff val="25000"/>
                  </a:schemeClr>
                </a:solidFill>
                <a:latin typeface="Calibri Light" panose="020F0302020204030204" pitchFamily="34" charset="0"/>
                <a:cs typeface="Calibri Light" panose="020F0302020204030204" pitchFamily="34" charset="0"/>
              </a:rPr>
              <a:t>Data produced over 1970 – 2020 timespan</a:t>
            </a:r>
          </a:p>
        </p:txBody>
      </p:sp>
      <p:sp>
        <p:nvSpPr>
          <p:cNvPr id="4" name="Rectangle 3" descr="New Proposed Data Release: Exchange Rate">
            <a:extLst>
              <a:ext uri="{FF2B5EF4-FFF2-40B4-BE49-F238E27FC236}">
                <a16:creationId xmlns:a16="http://schemas.microsoft.com/office/drawing/2014/main" id="{7D91575B-BD45-4AA2-BFC4-67E57A74C095}"/>
              </a:ext>
              <a:ext uri="{C183D7F6-B498-43B3-948B-1728B52AA6E4}">
                <adec:decorative xmlns:adec="http://schemas.microsoft.com/office/drawing/2017/decorative" val="0"/>
              </a:ext>
            </a:extLst>
          </p:cNvPr>
          <p:cNvSpPr/>
          <p:nvPr/>
        </p:nvSpPr>
        <p:spPr>
          <a:xfrm>
            <a:off x="0" y="0"/>
            <a:ext cx="12192000" cy="701040"/>
          </a:xfrm>
          <a:prstGeom prst="rect">
            <a:avLst/>
          </a:prstGeom>
          <a:gradFill flip="none" rotWithShape="1">
            <a:gsLst>
              <a:gs pos="95750">
                <a:srgbClr val="F5F5F5"/>
              </a:gs>
              <a:gs pos="91500">
                <a:srgbClr val="EBEBEB"/>
              </a:gs>
              <a:gs pos="100000">
                <a:schemeClr val="accent3">
                  <a:lumMod val="0"/>
                  <a:lumOff val="100000"/>
                  <a:alpha val="0"/>
                </a:schemeClr>
              </a:gs>
            </a:gsLst>
            <a:lin ang="13500000" scaled="1"/>
            <a:tileRect/>
          </a:gradFill>
          <a:ln>
            <a:noFill/>
          </a:ln>
        </p:spPr>
        <p:style>
          <a:lnRef idx="1">
            <a:schemeClr val="accent3"/>
          </a:lnRef>
          <a:fillRef idx="2">
            <a:schemeClr val="accent3"/>
          </a:fillRef>
          <a:effectRef idx="1">
            <a:schemeClr val="accent3"/>
          </a:effectRef>
          <a:fontRef idx="minor">
            <a:schemeClr val="dk1"/>
          </a:fontRef>
        </p:style>
        <p:txBody>
          <a:bodyPr rtlCol="1" anchor="ctr"/>
          <a:lstStyle/>
          <a:p>
            <a:pPr marL="365760"/>
            <a:r>
              <a:rPr lang="en-US" sz="1300" dirty="0">
                <a:solidFill>
                  <a:schemeClr val="accent1">
                    <a:lumMod val="50000"/>
                  </a:schemeClr>
                </a:solidFill>
              </a:rPr>
              <a:t>New Proposed Data Release: Exchange Rates</a:t>
            </a:r>
            <a:endParaRPr lang="ar-EG" sz="1300" dirty="0">
              <a:solidFill>
                <a:schemeClr val="accent1">
                  <a:lumMod val="50000"/>
                </a:schemeClr>
              </a:solidFill>
            </a:endParaRPr>
          </a:p>
        </p:txBody>
      </p:sp>
    </p:spTree>
    <p:extLst>
      <p:ext uri="{BB962C8B-B14F-4D97-AF65-F5344CB8AC3E}">
        <p14:creationId xmlns:p14="http://schemas.microsoft.com/office/powerpoint/2010/main" val="87975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2954" y="1075419"/>
            <a:ext cx="11519486" cy="4516942"/>
          </a:xfrm>
          <a:prstGeom prst="rect">
            <a:avLst/>
          </a:prstGeom>
          <a:noFill/>
        </p:spPr>
        <p:txBody>
          <a:bodyPr wrap="square" rtlCol="0">
            <a:spAutoFit/>
          </a:bodyPr>
          <a:lstStyle/>
          <a:p>
            <a:pPr>
              <a:lnSpc>
                <a:spcPct val="120000"/>
              </a:lnSpc>
              <a:spcBef>
                <a:spcPts val="600"/>
              </a:spcBef>
              <a:spcAft>
                <a:spcPts val="600"/>
              </a:spcAft>
              <a:defRPr/>
            </a:pPr>
            <a:r>
              <a:rPr lang="en-US" sz="2300" b="1" u="sng" dirty="0">
                <a:solidFill>
                  <a:schemeClr val="accent1"/>
                </a:solidFill>
                <a:latin typeface="Calibri" panose="020F0502020204030204" pitchFamily="34" charset="0"/>
                <a:cs typeface="Calibri" panose="020F0502020204030204" pitchFamily="34" charset="0"/>
              </a:rPr>
              <a:t>Data Sources: </a:t>
            </a:r>
            <a:endParaRPr lang="en-GB" sz="2300" dirty="0">
              <a:latin typeface="Calibri" panose="020F0502020204030204" pitchFamily="34" charset="0"/>
              <a:cs typeface="Calibri" panose="020F0502020204030204" pitchFamily="34" charset="0"/>
            </a:endParaRPr>
          </a:p>
          <a:p>
            <a:pPr marL="347472" indent="-347472">
              <a:lnSpc>
                <a:spcPct val="120000"/>
              </a:lnSpc>
              <a:spcBef>
                <a:spcPts val="600"/>
              </a:spcBef>
              <a:spcAft>
                <a:spcPts val="600"/>
              </a:spcAft>
              <a:buFont typeface="Wingdings" panose="05000000000000000000" pitchFamily="2" charset="2"/>
              <a:buChar char="§"/>
            </a:pPr>
            <a:r>
              <a:rPr lang="en-GB" sz="2100" b="1" dirty="0">
                <a:solidFill>
                  <a:schemeClr val="accent4">
                    <a:lumMod val="75000"/>
                  </a:schemeClr>
                </a:solidFill>
                <a:latin typeface="Calibri" panose="020F0502020204030204" pitchFamily="34" charset="0"/>
                <a:cs typeface="Calibri" panose="020F0502020204030204" pitchFamily="34" charset="0"/>
              </a:rPr>
              <a:t>UNSD  (National Accounts Analysis of Main Aggregates)</a:t>
            </a:r>
            <a:r>
              <a:rPr lang="en-GB" sz="2100" b="1" dirty="0">
                <a:latin typeface="Calibri" panose="020F0502020204030204" pitchFamily="34" charset="0"/>
                <a:cs typeface="Calibri" panose="020F0502020204030204" pitchFamily="34" charset="0"/>
              </a:rPr>
              <a:t>:      </a:t>
            </a:r>
            <a:r>
              <a:rPr lang="en-GB" sz="2100" u="sng" dirty="0">
                <a:latin typeface="Calibri" panose="020F0502020204030204" pitchFamily="34" charset="0"/>
                <a:cs typeface="Calibri" panose="020F0502020204030204" pitchFamily="34" charset="0"/>
                <a:hlinkClick r:id="rId3"/>
              </a:rPr>
              <a:t>http://unstats.un.org/unsd/snaama/dnlList.asp</a:t>
            </a:r>
            <a:endParaRPr lang="en-GB" sz="2100" u="sng" dirty="0">
              <a:latin typeface="Calibri" panose="020F0502020204030204" pitchFamily="34" charset="0"/>
              <a:cs typeface="Calibri" panose="020F0502020204030204" pitchFamily="34" charset="0"/>
            </a:endParaRPr>
          </a:p>
          <a:p>
            <a:pPr marL="1097280" indent="-342900">
              <a:lnSpc>
                <a:spcPct val="120000"/>
              </a:lnSpc>
              <a:spcBef>
                <a:spcPts val="600"/>
              </a:spcBef>
              <a:spcAft>
                <a:spcPts val="600"/>
              </a:spcAft>
              <a:buFont typeface="Wingdings" panose="05000000000000000000" pitchFamily="2" charset="2"/>
              <a:buChar char="q"/>
            </a:pPr>
            <a:r>
              <a:rPr lang="en-US" sz="2100" dirty="0">
                <a:solidFill>
                  <a:schemeClr val="tx1">
                    <a:lumMod val="75000"/>
                    <a:lumOff val="25000"/>
                  </a:schemeClr>
                </a:solidFill>
                <a:latin typeface="Calibri" panose="020F0502020204030204" pitchFamily="34" charset="0"/>
                <a:cs typeface="Calibri" panose="020F0502020204030204" pitchFamily="34" charset="0"/>
              </a:rPr>
              <a:t>over 1970 – 2019 timespan</a:t>
            </a:r>
            <a:endParaRPr lang="en-GB" sz="2100" b="1" dirty="0">
              <a:latin typeface="Calibri" panose="020F0502020204030204" pitchFamily="34" charset="0"/>
              <a:cs typeface="Calibri" panose="020F0502020204030204" pitchFamily="34" charset="0"/>
            </a:endParaRPr>
          </a:p>
          <a:p>
            <a:pPr marL="347472" indent="-347472">
              <a:lnSpc>
                <a:spcPct val="120000"/>
              </a:lnSpc>
              <a:spcBef>
                <a:spcPts val="600"/>
              </a:spcBef>
              <a:spcAft>
                <a:spcPts val="600"/>
              </a:spcAft>
              <a:buFont typeface="Wingdings" panose="05000000000000000000" pitchFamily="2" charset="2"/>
              <a:buChar char="§"/>
            </a:pPr>
            <a:r>
              <a:rPr lang="en-GB" sz="2100" b="1" dirty="0">
                <a:solidFill>
                  <a:schemeClr val="accent4">
                    <a:lumMod val="75000"/>
                  </a:schemeClr>
                </a:solidFill>
                <a:latin typeface="Calibri" panose="020F0502020204030204" pitchFamily="34" charset="0"/>
                <a:cs typeface="Calibri" panose="020F0502020204030204" pitchFamily="34" charset="0"/>
              </a:rPr>
              <a:t>IMF (</a:t>
            </a:r>
            <a:r>
              <a:rPr lang="en-US" sz="2100" b="1" dirty="0">
                <a:solidFill>
                  <a:schemeClr val="accent4">
                    <a:lumMod val="75000"/>
                  </a:schemeClr>
                </a:solidFill>
                <a:latin typeface="Calibri" panose="020F0502020204030204" pitchFamily="34" charset="0"/>
                <a:cs typeface="Calibri" panose="020F0502020204030204" pitchFamily="34" charset="0"/>
              </a:rPr>
              <a:t>International Financial Statistics)</a:t>
            </a:r>
            <a:r>
              <a:rPr lang="en-GB" sz="2100" b="1" dirty="0">
                <a:latin typeface="Calibri" panose="020F0502020204030204" pitchFamily="34" charset="0"/>
                <a:cs typeface="Calibri" panose="020F0502020204030204" pitchFamily="34" charset="0"/>
              </a:rPr>
              <a:t>: </a:t>
            </a:r>
            <a:r>
              <a:rPr lang="en-GB" sz="2100" u="sng" dirty="0">
                <a:latin typeface="Calibri" panose="020F0502020204030204" pitchFamily="34" charset="0"/>
                <a:cs typeface="Calibri" panose="020F0502020204030204" pitchFamily="34" charset="0"/>
                <a:hlinkClick r:id="rId4"/>
              </a:rPr>
              <a:t>http://data.imf.org/?sk=af1819f1-9b6c-43ec-bee4-b1b55fa54cf7&amp;sId=1390030341854</a:t>
            </a:r>
            <a:endParaRPr lang="en-GB" sz="2100" u="sng" dirty="0">
              <a:latin typeface="Calibri" panose="020F0502020204030204" pitchFamily="34" charset="0"/>
              <a:cs typeface="Calibri" panose="020F0502020204030204" pitchFamily="34" charset="0"/>
            </a:endParaRPr>
          </a:p>
          <a:p>
            <a:pPr marL="1097280" indent="-342900">
              <a:lnSpc>
                <a:spcPct val="120000"/>
              </a:lnSpc>
              <a:spcBef>
                <a:spcPts val="600"/>
              </a:spcBef>
              <a:spcAft>
                <a:spcPts val="600"/>
              </a:spcAft>
              <a:buFont typeface="Wingdings" panose="05000000000000000000" pitchFamily="2" charset="2"/>
              <a:buChar char="q"/>
            </a:pPr>
            <a:r>
              <a:rPr lang="en-US" sz="2100" dirty="0">
                <a:solidFill>
                  <a:schemeClr val="tx1">
                    <a:lumMod val="75000"/>
                    <a:lumOff val="25000"/>
                  </a:schemeClr>
                </a:solidFill>
                <a:latin typeface="Calibri" panose="020F0502020204030204" pitchFamily="34" charset="0"/>
                <a:cs typeface="Calibri" panose="020F0502020204030204" pitchFamily="34" charset="0"/>
              </a:rPr>
              <a:t>81.1% of data produced over 2020</a:t>
            </a:r>
            <a:endParaRPr lang="en-GB" sz="2100" b="1" dirty="0">
              <a:latin typeface="Calibri" panose="020F0502020204030204" pitchFamily="34" charset="0"/>
              <a:cs typeface="Calibri" panose="020F0502020204030204" pitchFamily="34" charset="0"/>
            </a:endParaRPr>
          </a:p>
          <a:p>
            <a:pPr marL="347472" indent="-347472">
              <a:lnSpc>
                <a:spcPct val="120000"/>
              </a:lnSpc>
              <a:spcBef>
                <a:spcPts val="600"/>
              </a:spcBef>
              <a:spcAft>
                <a:spcPts val="600"/>
              </a:spcAft>
              <a:buFont typeface="Wingdings" panose="05000000000000000000" pitchFamily="2" charset="2"/>
              <a:buChar char="§"/>
            </a:pPr>
            <a:r>
              <a:rPr lang="en-GB" sz="2100" b="1" dirty="0">
                <a:solidFill>
                  <a:schemeClr val="accent4">
                    <a:lumMod val="75000"/>
                  </a:schemeClr>
                </a:solidFill>
                <a:latin typeface="Calibri" panose="020F0502020204030204" pitchFamily="34" charset="0"/>
                <a:cs typeface="Calibri" panose="020F0502020204030204" pitchFamily="34" charset="0"/>
              </a:rPr>
              <a:t>UN Operational Rates of Exchange</a:t>
            </a:r>
            <a:r>
              <a:rPr lang="en-US" sz="2100" b="1" dirty="0">
                <a:latin typeface="Calibri" panose="020F0502020204030204" pitchFamily="34" charset="0"/>
                <a:cs typeface="Calibri" panose="020F0502020204030204" pitchFamily="34" charset="0"/>
              </a:rPr>
              <a:t>: </a:t>
            </a:r>
            <a:r>
              <a:rPr lang="en-GB" sz="2100" u="sng" dirty="0">
                <a:latin typeface="Calibri" panose="020F0502020204030204" pitchFamily="34" charset="0"/>
                <a:cs typeface="Calibri" panose="020F0502020204030204" pitchFamily="34" charset="0"/>
                <a:hlinkClick r:id="rId5"/>
              </a:rPr>
              <a:t>https://treasury.un.org/operationalrates/OperationalRates.php</a:t>
            </a:r>
            <a:endParaRPr lang="en-GB" sz="2100" u="sng" dirty="0">
              <a:latin typeface="Calibri" panose="020F0502020204030204" pitchFamily="34" charset="0"/>
              <a:cs typeface="Calibri" panose="020F0502020204030204" pitchFamily="34" charset="0"/>
            </a:endParaRPr>
          </a:p>
          <a:p>
            <a:pPr marL="1097280" indent="-342900">
              <a:lnSpc>
                <a:spcPct val="120000"/>
              </a:lnSpc>
              <a:spcBef>
                <a:spcPts val="600"/>
              </a:spcBef>
              <a:spcAft>
                <a:spcPts val="600"/>
              </a:spcAft>
              <a:buFont typeface="Wingdings" panose="05000000000000000000" pitchFamily="2" charset="2"/>
              <a:buChar char="q"/>
            </a:pPr>
            <a:r>
              <a:rPr lang="en-US" sz="2100" dirty="0">
                <a:solidFill>
                  <a:schemeClr val="tx1">
                    <a:lumMod val="75000"/>
                    <a:lumOff val="25000"/>
                  </a:schemeClr>
                </a:solidFill>
                <a:latin typeface="Calibri" panose="020F0502020204030204" pitchFamily="34" charset="0"/>
                <a:cs typeface="Calibri" panose="020F0502020204030204" pitchFamily="34" charset="0"/>
              </a:rPr>
              <a:t>18.9% of data produced over 2020</a:t>
            </a:r>
            <a:endParaRPr lang="en-GB" sz="2100" b="1" dirty="0">
              <a:latin typeface="Calibri" panose="020F0502020204030204" pitchFamily="34" charset="0"/>
              <a:cs typeface="Calibri" panose="020F0502020204030204" pitchFamily="34" charset="0"/>
            </a:endParaRPr>
          </a:p>
        </p:txBody>
      </p:sp>
      <p:sp>
        <p:nvSpPr>
          <p:cNvPr id="4" name="Rectangle 3" descr="New Proposed Data Release: Exchange Rate">
            <a:extLst>
              <a:ext uri="{FF2B5EF4-FFF2-40B4-BE49-F238E27FC236}">
                <a16:creationId xmlns:a16="http://schemas.microsoft.com/office/drawing/2014/main" id="{7D91575B-BD45-4AA2-BFC4-67E57A74C095}"/>
              </a:ext>
              <a:ext uri="{C183D7F6-B498-43B3-948B-1728B52AA6E4}">
                <adec:decorative xmlns:adec="http://schemas.microsoft.com/office/drawing/2017/decorative" val="0"/>
              </a:ext>
            </a:extLst>
          </p:cNvPr>
          <p:cNvSpPr/>
          <p:nvPr/>
        </p:nvSpPr>
        <p:spPr>
          <a:xfrm>
            <a:off x="0" y="0"/>
            <a:ext cx="12192000" cy="701040"/>
          </a:xfrm>
          <a:prstGeom prst="rect">
            <a:avLst/>
          </a:prstGeom>
          <a:gradFill flip="none" rotWithShape="1">
            <a:gsLst>
              <a:gs pos="95750">
                <a:srgbClr val="F5F5F5"/>
              </a:gs>
              <a:gs pos="91500">
                <a:srgbClr val="EBEBEB"/>
              </a:gs>
              <a:gs pos="100000">
                <a:schemeClr val="accent3">
                  <a:lumMod val="0"/>
                  <a:lumOff val="100000"/>
                  <a:alpha val="0"/>
                </a:schemeClr>
              </a:gs>
            </a:gsLst>
            <a:lin ang="13500000" scaled="1"/>
            <a:tileRect/>
          </a:gradFill>
          <a:ln>
            <a:noFill/>
          </a:ln>
        </p:spPr>
        <p:style>
          <a:lnRef idx="1">
            <a:schemeClr val="accent3"/>
          </a:lnRef>
          <a:fillRef idx="2">
            <a:schemeClr val="accent3"/>
          </a:fillRef>
          <a:effectRef idx="1">
            <a:schemeClr val="accent3"/>
          </a:effectRef>
          <a:fontRef idx="minor">
            <a:schemeClr val="dk1"/>
          </a:fontRef>
        </p:style>
        <p:txBody>
          <a:bodyPr rtlCol="1" anchor="ctr"/>
          <a:lstStyle/>
          <a:p>
            <a:pPr marL="365760"/>
            <a:r>
              <a:rPr lang="en-US" sz="1300" dirty="0">
                <a:solidFill>
                  <a:schemeClr val="accent1">
                    <a:lumMod val="50000"/>
                  </a:schemeClr>
                </a:solidFill>
              </a:rPr>
              <a:t>New Proposed Data Release: Exchange Rates</a:t>
            </a:r>
            <a:endParaRPr lang="ar-EG" sz="1300" dirty="0">
              <a:solidFill>
                <a:schemeClr val="accent1">
                  <a:lumMod val="50000"/>
                </a:schemeClr>
              </a:solidFill>
            </a:endParaRPr>
          </a:p>
        </p:txBody>
      </p:sp>
    </p:spTree>
    <p:extLst>
      <p:ext uri="{BB962C8B-B14F-4D97-AF65-F5344CB8AC3E}">
        <p14:creationId xmlns:p14="http://schemas.microsoft.com/office/powerpoint/2010/main" val="314626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400" y="1317625"/>
            <a:ext cx="10515600" cy="4351338"/>
          </a:xfrm>
        </p:spPr>
        <p:txBody>
          <a:bodyPr>
            <a:normAutofit/>
          </a:bodyPr>
          <a:lstStyle/>
          <a:p>
            <a:pPr marL="0" indent="0" algn="ctr">
              <a:lnSpc>
                <a:spcPct val="130000"/>
              </a:lnSpc>
              <a:spcBef>
                <a:spcPts val="600"/>
              </a:spcBef>
              <a:buNone/>
            </a:pPr>
            <a:endParaRPr lang="en-US" sz="3000" b="1" dirty="0">
              <a:solidFill>
                <a:schemeClr val="accent2">
                  <a:lumMod val="75000"/>
                </a:schemeClr>
              </a:solidFill>
              <a:latin typeface="Calibri Light" panose="020F0302020204030204" pitchFamily="34" charset="0"/>
              <a:cs typeface="Calibri Light" panose="020F0302020204030204" pitchFamily="34" charset="0"/>
            </a:endParaRPr>
          </a:p>
          <a:p>
            <a:pPr marL="0" indent="0" algn="ctr">
              <a:lnSpc>
                <a:spcPct val="130000"/>
              </a:lnSpc>
              <a:spcBef>
                <a:spcPts val="600"/>
              </a:spcBef>
              <a:buNone/>
            </a:pPr>
            <a:endParaRPr lang="en-US" sz="3000" b="1" dirty="0">
              <a:solidFill>
                <a:schemeClr val="accent2">
                  <a:lumMod val="75000"/>
                </a:schemeClr>
              </a:solidFill>
              <a:latin typeface="Calibri Light" panose="020F0302020204030204" pitchFamily="34" charset="0"/>
              <a:cs typeface="Calibri Light" panose="020F0302020204030204" pitchFamily="34" charset="0"/>
            </a:endParaRPr>
          </a:p>
          <a:p>
            <a:pPr marL="0" indent="0" algn="ctr">
              <a:lnSpc>
                <a:spcPct val="130000"/>
              </a:lnSpc>
              <a:spcBef>
                <a:spcPts val="600"/>
              </a:spcBef>
              <a:buNone/>
            </a:pPr>
            <a:r>
              <a:rPr lang="it-IT" sz="3000" b="1" i="1" dirty="0">
                <a:solidFill>
                  <a:schemeClr val="accent2">
                    <a:lumMod val="75000"/>
                  </a:schemeClr>
                </a:solidFill>
                <a:latin typeface="Calibri Light" panose="020F0302020204030204" pitchFamily="34" charset="0"/>
                <a:cs typeface="Calibri Light" panose="020F0302020204030204" pitchFamily="34" charset="0"/>
              </a:rPr>
              <a:t>Summary of the weakeast currencies in 2020 and the most volatile currencies from 2018 to 2020 in the five geographical regions</a:t>
            </a:r>
            <a:endParaRPr lang="en-US" sz="3000" b="1" i="1" dirty="0">
              <a:solidFill>
                <a:schemeClr val="accent2">
                  <a:lumMod val="75000"/>
                </a:schemeClr>
              </a:solidFill>
              <a:latin typeface="Calibri Light" panose="020F0302020204030204" pitchFamily="34" charset="0"/>
              <a:cs typeface="Calibri Light" panose="020F0302020204030204" pitchFamily="34" charset="0"/>
            </a:endParaRPr>
          </a:p>
          <a:p>
            <a:pPr marL="0" indent="0" algn="ctr">
              <a:lnSpc>
                <a:spcPct val="130000"/>
              </a:lnSpc>
              <a:spcBef>
                <a:spcPts val="600"/>
              </a:spcBef>
              <a:buNone/>
            </a:pPr>
            <a:endParaRPr lang="en-GB" sz="3000" b="1" dirty="0">
              <a:solidFill>
                <a:schemeClr val="accent2">
                  <a:lumMod val="75000"/>
                </a:schemeClr>
              </a:solidFill>
              <a:latin typeface="Calibri Light" panose="020F0302020204030204" pitchFamily="34" charset="0"/>
              <a:cs typeface="Calibri Light" panose="020F0302020204030204" pitchFamily="34" charset="0"/>
            </a:endParaRPr>
          </a:p>
        </p:txBody>
      </p:sp>
      <p:sp>
        <p:nvSpPr>
          <p:cNvPr id="4" name="Rectangle 3" descr="New Proposed Data Release: Exchange Rate">
            <a:extLst>
              <a:ext uri="{FF2B5EF4-FFF2-40B4-BE49-F238E27FC236}">
                <a16:creationId xmlns:a16="http://schemas.microsoft.com/office/drawing/2014/main" id="{BA608307-5BF7-4F30-A404-7C7CDF40DF20}"/>
              </a:ext>
              <a:ext uri="{C183D7F6-B498-43B3-948B-1728B52AA6E4}">
                <adec:decorative xmlns:adec="http://schemas.microsoft.com/office/drawing/2017/decorative" val="0"/>
              </a:ext>
            </a:extLst>
          </p:cNvPr>
          <p:cNvSpPr/>
          <p:nvPr/>
        </p:nvSpPr>
        <p:spPr>
          <a:xfrm>
            <a:off x="0" y="0"/>
            <a:ext cx="12192000" cy="701040"/>
          </a:xfrm>
          <a:prstGeom prst="rect">
            <a:avLst/>
          </a:prstGeom>
          <a:gradFill flip="none" rotWithShape="1">
            <a:gsLst>
              <a:gs pos="95750">
                <a:srgbClr val="F5F5F5"/>
              </a:gs>
              <a:gs pos="91500">
                <a:srgbClr val="EBEBEB"/>
              </a:gs>
              <a:gs pos="100000">
                <a:schemeClr val="accent3">
                  <a:lumMod val="0"/>
                  <a:lumOff val="100000"/>
                  <a:alpha val="0"/>
                </a:schemeClr>
              </a:gs>
            </a:gsLst>
            <a:lin ang="13500000" scaled="1"/>
            <a:tileRect/>
          </a:gradFill>
          <a:ln>
            <a:noFill/>
          </a:ln>
        </p:spPr>
        <p:style>
          <a:lnRef idx="1">
            <a:schemeClr val="accent3"/>
          </a:lnRef>
          <a:fillRef idx="2">
            <a:schemeClr val="accent3"/>
          </a:fillRef>
          <a:effectRef idx="1">
            <a:schemeClr val="accent3"/>
          </a:effectRef>
          <a:fontRef idx="minor">
            <a:schemeClr val="dk1"/>
          </a:fontRef>
        </p:style>
        <p:txBody>
          <a:bodyPr rtlCol="1" anchor="ctr"/>
          <a:lstStyle/>
          <a:p>
            <a:pPr marL="365760"/>
            <a:r>
              <a:rPr lang="en-US" sz="1300" dirty="0">
                <a:solidFill>
                  <a:schemeClr val="accent1">
                    <a:lumMod val="50000"/>
                  </a:schemeClr>
                </a:solidFill>
              </a:rPr>
              <a:t>New Proposed Data Release: Exchange Rates</a:t>
            </a:r>
            <a:endParaRPr lang="ar-EG" sz="1300" dirty="0">
              <a:solidFill>
                <a:schemeClr val="accent1">
                  <a:lumMod val="50000"/>
                </a:schemeClr>
              </a:solidFill>
            </a:endParaRPr>
          </a:p>
        </p:txBody>
      </p:sp>
    </p:spTree>
    <p:extLst>
      <p:ext uri="{BB962C8B-B14F-4D97-AF65-F5344CB8AC3E}">
        <p14:creationId xmlns:p14="http://schemas.microsoft.com/office/powerpoint/2010/main" val="122683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176" y="106680"/>
            <a:ext cx="10901544" cy="533400"/>
          </a:xfrm>
        </p:spPr>
        <p:txBody>
          <a:bodyPr>
            <a:noAutofit/>
          </a:bodyPr>
          <a:lstStyle/>
          <a:p>
            <a:pPr algn="l" rtl="0">
              <a:lnSpc>
                <a:spcPct val="100000"/>
              </a:lnSpc>
              <a:spcBef>
                <a:spcPts val="600"/>
              </a:spcBef>
            </a:pPr>
            <a:endParaRPr lang="en-US" sz="2200" dirty="0">
              <a:solidFill>
                <a:schemeClr val="bg1"/>
              </a:solidFill>
              <a:latin typeface="Calibri Light" panose="020F0302020204030204" pitchFamily="34" charset="0"/>
              <a:cs typeface="Calibri Light" panose="020F0302020204030204" pitchFamily="34" charset="0"/>
            </a:endParaRPr>
          </a:p>
          <a:p>
            <a:pPr marL="0" indent="0" algn="l" rtl="0">
              <a:lnSpc>
                <a:spcPct val="100000"/>
              </a:lnSpc>
              <a:spcBef>
                <a:spcPts val="600"/>
              </a:spcBef>
              <a:buNone/>
            </a:pPr>
            <a:endParaRPr lang="en-US" sz="2200" dirty="0">
              <a:solidFill>
                <a:schemeClr val="bg1"/>
              </a:solidFill>
              <a:latin typeface="Calibri Light" panose="020F0302020204030204" pitchFamily="34" charset="0"/>
              <a:cs typeface="Calibri Light" panose="020F0302020204030204" pitchFamily="34" charset="0"/>
            </a:endParaRPr>
          </a:p>
          <a:p>
            <a:pPr marL="457200" lvl="1" indent="0" algn="l" rtl="0">
              <a:lnSpc>
                <a:spcPct val="100000"/>
              </a:lnSpc>
              <a:spcBef>
                <a:spcPts val="600"/>
              </a:spcBef>
              <a:buNone/>
            </a:pPr>
            <a:endParaRPr lang="en-US" sz="2200" dirty="0">
              <a:solidFill>
                <a:schemeClr val="bg1"/>
              </a:solidFill>
              <a:latin typeface="Calibri Light" panose="020F0302020204030204" pitchFamily="34" charset="0"/>
              <a:cs typeface="Calibri Light" panose="020F0302020204030204" pitchFamily="34" charset="0"/>
            </a:endParaRPr>
          </a:p>
          <a:p>
            <a:pPr marL="0" indent="0" algn="l" rtl="0">
              <a:lnSpc>
                <a:spcPct val="100000"/>
              </a:lnSpc>
              <a:spcBef>
                <a:spcPts val="600"/>
              </a:spcBef>
              <a:buNone/>
            </a:pPr>
            <a:endParaRPr lang="en-US" sz="2200" dirty="0">
              <a:solidFill>
                <a:schemeClr val="bg1"/>
              </a:solidFill>
              <a:latin typeface="Calibri Light" panose="020F0302020204030204" pitchFamily="34" charset="0"/>
              <a:cs typeface="Calibri Light" panose="020F0302020204030204" pitchFamily="34" charset="0"/>
            </a:endParaRPr>
          </a:p>
        </p:txBody>
      </p:sp>
      <p:sp>
        <p:nvSpPr>
          <p:cNvPr id="7" name="Rectangle 6" descr="New Proposed Data Release: Exchange Rate">
            <a:extLst>
              <a:ext uri="{FF2B5EF4-FFF2-40B4-BE49-F238E27FC236}">
                <a16:creationId xmlns:a16="http://schemas.microsoft.com/office/drawing/2014/main" id="{71A3F744-3FDB-48C0-8E9C-7515CE2052E7}"/>
              </a:ext>
              <a:ext uri="{C183D7F6-B498-43B3-948B-1728B52AA6E4}">
                <adec:decorative xmlns:adec="http://schemas.microsoft.com/office/drawing/2017/decorative" val="0"/>
              </a:ext>
            </a:extLst>
          </p:cNvPr>
          <p:cNvSpPr/>
          <p:nvPr/>
        </p:nvSpPr>
        <p:spPr>
          <a:xfrm>
            <a:off x="0" y="0"/>
            <a:ext cx="12192000" cy="701040"/>
          </a:xfrm>
          <a:prstGeom prst="rect">
            <a:avLst/>
          </a:prstGeom>
          <a:gradFill flip="none" rotWithShape="1">
            <a:gsLst>
              <a:gs pos="95750">
                <a:srgbClr val="F5F5F5"/>
              </a:gs>
              <a:gs pos="91500">
                <a:srgbClr val="EBEBEB"/>
              </a:gs>
              <a:gs pos="100000">
                <a:schemeClr val="accent3">
                  <a:lumMod val="0"/>
                  <a:lumOff val="100000"/>
                  <a:alpha val="0"/>
                </a:schemeClr>
              </a:gs>
            </a:gsLst>
            <a:lin ang="13500000" scaled="1"/>
            <a:tileRect/>
          </a:gradFill>
          <a:ln>
            <a:noFill/>
          </a:ln>
        </p:spPr>
        <p:style>
          <a:lnRef idx="1">
            <a:schemeClr val="accent3"/>
          </a:lnRef>
          <a:fillRef idx="2">
            <a:schemeClr val="accent3"/>
          </a:fillRef>
          <a:effectRef idx="1">
            <a:schemeClr val="accent3"/>
          </a:effectRef>
          <a:fontRef idx="minor">
            <a:schemeClr val="dk1"/>
          </a:fontRef>
        </p:style>
        <p:txBody>
          <a:bodyPr rtlCol="1" anchor="ctr"/>
          <a:lstStyle/>
          <a:p>
            <a:pPr marL="365760"/>
            <a:r>
              <a:rPr lang="en-US" sz="1300" dirty="0">
                <a:solidFill>
                  <a:schemeClr val="accent1">
                    <a:lumMod val="50000"/>
                  </a:schemeClr>
                </a:solidFill>
              </a:rPr>
              <a:t>New Proposed Data Release: Exchange Rates</a:t>
            </a:r>
            <a:endParaRPr lang="ar-EG" sz="1300" dirty="0">
              <a:solidFill>
                <a:schemeClr val="accent1">
                  <a:lumMod val="50000"/>
                </a:schemeClr>
              </a:solidFill>
            </a:endParaRPr>
          </a:p>
        </p:txBody>
      </p:sp>
      <p:graphicFrame>
        <p:nvGraphicFramePr>
          <p:cNvPr id="4" name="Table 3">
            <a:extLst>
              <a:ext uri="{FF2B5EF4-FFF2-40B4-BE49-F238E27FC236}">
                <a16:creationId xmlns:a16="http://schemas.microsoft.com/office/drawing/2014/main" id="{B9553168-B8A0-4160-A0BD-A71EE40D2719}"/>
              </a:ext>
            </a:extLst>
          </p:cNvPr>
          <p:cNvGraphicFramePr>
            <a:graphicFrameLocks noGrp="1"/>
          </p:cNvGraphicFramePr>
          <p:nvPr>
            <p:extLst>
              <p:ext uri="{D42A27DB-BD31-4B8C-83A1-F6EECF244321}">
                <p14:modId xmlns:p14="http://schemas.microsoft.com/office/powerpoint/2010/main" val="1886317383"/>
              </p:ext>
            </p:extLst>
          </p:nvPr>
        </p:nvGraphicFramePr>
        <p:xfrm>
          <a:off x="213360" y="792480"/>
          <a:ext cx="11836535" cy="5279589"/>
        </p:xfrm>
        <a:graphic>
          <a:graphicData uri="http://schemas.openxmlformats.org/drawingml/2006/table">
            <a:tbl>
              <a:tblPr firstRow="1" firstCol="1" bandRow="1">
                <a:tableStyleId>{5C22544A-7EE6-4342-B048-85BDC9FD1C3A}</a:tableStyleId>
              </a:tblPr>
              <a:tblGrid>
                <a:gridCol w="1185269">
                  <a:extLst>
                    <a:ext uri="{9D8B030D-6E8A-4147-A177-3AD203B41FA5}">
                      <a16:colId xmlns:a16="http://schemas.microsoft.com/office/drawing/2014/main" val="1410291291"/>
                    </a:ext>
                  </a:extLst>
                </a:gridCol>
                <a:gridCol w="4148731">
                  <a:extLst>
                    <a:ext uri="{9D8B030D-6E8A-4147-A177-3AD203B41FA5}">
                      <a16:colId xmlns:a16="http://schemas.microsoft.com/office/drawing/2014/main" val="1260661018"/>
                    </a:ext>
                  </a:extLst>
                </a:gridCol>
                <a:gridCol w="6502535">
                  <a:extLst>
                    <a:ext uri="{9D8B030D-6E8A-4147-A177-3AD203B41FA5}">
                      <a16:colId xmlns:a16="http://schemas.microsoft.com/office/drawing/2014/main" val="2107759284"/>
                    </a:ext>
                  </a:extLst>
                </a:gridCol>
              </a:tblGrid>
              <a:tr h="311966">
                <a:tc>
                  <a:txBody>
                    <a:bodyPr/>
                    <a:lstStyle/>
                    <a:p>
                      <a:pPr marL="0" marR="0" algn="just" rtl="0">
                        <a:lnSpc>
                          <a:spcPct val="125000"/>
                        </a:lnSpc>
                        <a:spcBef>
                          <a:spcPts val="0"/>
                        </a:spcBef>
                        <a:spcAft>
                          <a:spcPts val="0"/>
                        </a:spcAft>
                      </a:pPr>
                      <a:r>
                        <a:rPr lang="it-IT" sz="1900">
                          <a:effectLst/>
                          <a:latin typeface="Calibri" panose="020F0502020204030204" pitchFamily="34" charset="0"/>
                          <a:cs typeface="Calibri" panose="020F0502020204030204" pitchFamily="34" charset="0"/>
                        </a:rPr>
                        <a:t>Region</a:t>
                      </a:r>
                      <a:endParaRPr lang="en-US" sz="190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tc>
                  <a:txBody>
                    <a:bodyPr/>
                    <a:lstStyle/>
                    <a:p>
                      <a:pPr marL="0" marR="0" algn="just" rtl="0">
                        <a:lnSpc>
                          <a:spcPct val="125000"/>
                        </a:lnSpc>
                        <a:spcBef>
                          <a:spcPts val="0"/>
                        </a:spcBef>
                        <a:spcAft>
                          <a:spcPts val="0"/>
                        </a:spcAft>
                      </a:pPr>
                      <a:r>
                        <a:rPr lang="it-IT" sz="1900">
                          <a:effectLst/>
                          <a:latin typeface="Calibri" panose="020F0502020204030204" pitchFamily="34" charset="0"/>
                          <a:cs typeface="Calibri" panose="020F0502020204030204" pitchFamily="34" charset="0"/>
                        </a:rPr>
                        <a:t>Weakest Currency in 2020</a:t>
                      </a:r>
                      <a:endParaRPr lang="en-US" sz="190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tc>
                  <a:txBody>
                    <a:bodyPr/>
                    <a:lstStyle/>
                    <a:p>
                      <a:pPr marL="0" marR="0" algn="just" rtl="0">
                        <a:lnSpc>
                          <a:spcPct val="125000"/>
                        </a:lnSpc>
                        <a:spcBef>
                          <a:spcPts val="0"/>
                        </a:spcBef>
                        <a:spcAft>
                          <a:spcPts val="0"/>
                        </a:spcAft>
                      </a:pPr>
                      <a:r>
                        <a:rPr lang="it-IT" sz="1900">
                          <a:effectLst/>
                          <a:latin typeface="Calibri" panose="020F0502020204030204" pitchFamily="34" charset="0"/>
                          <a:cs typeface="Calibri" panose="020F0502020204030204" pitchFamily="34" charset="0"/>
                        </a:rPr>
                        <a:t>Most Volatile Currency from 2018 to 2020</a:t>
                      </a:r>
                      <a:endParaRPr lang="en-US" sz="190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extLst>
                  <a:ext uri="{0D108BD9-81ED-4DB2-BD59-A6C34878D82A}">
                    <a16:rowId xmlns:a16="http://schemas.microsoft.com/office/drawing/2014/main" val="401144100"/>
                  </a:ext>
                </a:extLst>
              </a:tr>
              <a:tr h="524162">
                <a:tc>
                  <a:txBody>
                    <a:bodyPr/>
                    <a:lstStyle/>
                    <a:p>
                      <a:pPr marL="0" marR="0" algn="just" rtl="0">
                        <a:lnSpc>
                          <a:spcPct val="125000"/>
                        </a:lnSpc>
                        <a:spcBef>
                          <a:spcPts val="0"/>
                        </a:spcBef>
                        <a:spcAft>
                          <a:spcPts val="0"/>
                        </a:spcAft>
                      </a:pPr>
                      <a:r>
                        <a:rPr lang="it-IT" sz="1900">
                          <a:effectLst/>
                          <a:latin typeface="Calibri" panose="020F0502020204030204" pitchFamily="34" charset="0"/>
                          <a:cs typeface="Calibri" panose="020F0502020204030204" pitchFamily="34" charset="0"/>
                        </a:rPr>
                        <a:t>Africa</a:t>
                      </a:r>
                      <a:endParaRPr lang="en-US" sz="190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tc>
                  <a:txBody>
                    <a:bodyPr/>
                    <a:lstStyle/>
                    <a:p>
                      <a:pPr marL="0" marR="0" algn="just" rtl="0">
                        <a:lnSpc>
                          <a:spcPct val="125000"/>
                        </a:lnSpc>
                        <a:spcBef>
                          <a:spcPts val="0"/>
                        </a:spcBef>
                        <a:spcAft>
                          <a:spcPts val="0"/>
                        </a:spcAft>
                      </a:pPr>
                      <a:r>
                        <a:rPr lang="it-IT" sz="1900" b="1" dirty="0">
                          <a:solidFill>
                            <a:srgbClr val="BA812C"/>
                          </a:solidFill>
                          <a:effectLst/>
                          <a:latin typeface="Calibri" panose="020F0502020204030204" pitchFamily="34" charset="0"/>
                          <a:cs typeface="Calibri" panose="020F0502020204030204" pitchFamily="34" charset="0"/>
                        </a:rPr>
                        <a:t>Somalia:</a:t>
                      </a:r>
                      <a:endParaRPr lang="en-US" sz="1900" b="1" dirty="0">
                        <a:solidFill>
                          <a:srgbClr val="BA812C"/>
                        </a:solidFill>
                        <a:effectLst/>
                        <a:latin typeface="Calibri" panose="020F0502020204030204" pitchFamily="34" charset="0"/>
                        <a:cs typeface="Calibri" panose="020F0502020204030204" pitchFamily="34" charset="0"/>
                      </a:endParaRPr>
                    </a:p>
                    <a:p>
                      <a:pPr marL="0" marR="0" algn="just" rtl="0">
                        <a:lnSpc>
                          <a:spcPct val="125000"/>
                        </a:lnSpc>
                        <a:spcBef>
                          <a:spcPts val="0"/>
                        </a:spcBef>
                        <a:spcAft>
                          <a:spcPts val="0"/>
                        </a:spcAft>
                      </a:pPr>
                      <a:r>
                        <a:rPr lang="it-IT" sz="1900" dirty="0">
                          <a:effectLst/>
                          <a:latin typeface="Calibri" panose="020F0502020204030204" pitchFamily="34" charset="0"/>
                          <a:cs typeface="Calibri" panose="020F0502020204030204" pitchFamily="34" charset="0"/>
                        </a:rPr>
                        <a:t>24 300 Somali Shilling per US Dollar</a:t>
                      </a:r>
                      <a:endParaRPr lang="en-US" sz="1900" dirty="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tc>
                  <a:txBody>
                    <a:bodyPr/>
                    <a:lstStyle/>
                    <a:p>
                      <a:pPr marL="0" marR="0" algn="just" defTabSz="914400" rtl="0" eaLnBrk="1" latinLnBrk="0" hangingPunct="1">
                        <a:lnSpc>
                          <a:spcPct val="125000"/>
                        </a:lnSpc>
                        <a:spcBef>
                          <a:spcPts val="0"/>
                        </a:spcBef>
                        <a:spcAft>
                          <a:spcPts val="0"/>
                        </a:spcAft>
                      </a:pPr>
                      <a:r>
                        <a:rPr lang="it-IT" sz="1900" b="1" kern="1200" dirty="0">
                          <a:solidFill>
                            <a:srgbClr val="BA812C"/>
                          </a:solidFill>
                          <a:effectLst/>
                          <a:latin typeface="Calibri" panose="020F0502020204030204" pitchFamily="34" charset="0"/>
                          <a:ea typeface="+mn-ea"/>
                          <a:cs typeface="Calibri" panose="020F0502020204030204" pitchFamily="34" charset="0"/>
                        </a:rPr>
                        <a:t>Angola:</a:t>
                      </a:r>
                      <a:endParaRPr lang="en-US" sz="1900" b="1" kern="1200" dirty="0">
                        <a:solidFill>
                          <a:srgbClr val="BA812C"/>
                        </a:solidFill>
                        <a:effectLst/>
                        <a:latin typeface="Calibri" panose="020F0502020204030204" pitchFamily="34" charset="0"/>
                        <a:ea typeface="+mn-ea"/>
                        <a:cs typeface="Calibri" panose="020F0502020204030204" pitchFamily="34" charset="0"/>
                      </a:endParaRPr>
                    </a:p>
                    <a:p>
                      <a:pPr marL="0" marR="0" algn="just" rtl="0">
                        <a:lnSpc>
                          <a:spcPct val="125000"/>
                        </a:lnSpc>
                        <a:spcBef>
                          <a:spcPts val="0"/>
                        </a:spcBef>
                        <a:spcAft>
                          <a:spcPts val="0"/>
                        </a:spcAft>
                      </a:pPr>
                      <a:r>
                        <a:rPr lang="it-IT" sz="1900" dirty="0">
                          <a:effectLst/>
                          <a:latin typeface="Calibri" panose="020F0502020204030204" pitchFamily="34" charset="0"/>
                          <a:cs typeface="Calibri" panose="020F0502020204030204" pitchFamily="34" charset="0"/>
                        </a:rPr>
                        <a:t>Kwanza (129 percent fall in value against the US Dollar)</a:t>
                      </a:r>
                      <a:endParaRPr lang="en-US" sz="1900" dirty="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extLst>
                  <a:ext uri="{0D108BD9-81ED-4DB2-BD59-A6C34878D82A}">
                    <a16:rowId xmlns:a16="http://schemas.microsoft.com/office/drawing/2014/main" val="2857636687"/>
                  </a:ext>
                </a:extLst>
              </a:tr>
              <a:tr h="1412970">
                <a:tc>
                  <a:txBody>
                    <a:bodyPr/>
                    <a:lstStyle/>
                    <a:p>
                      <a:pPr marL="0" marR="0" algn="just" rtl="0">
                        <a:lnSpc>
                          <a:spcPct val="125000"/>
                        </a:lnSpc>
                        <a:spcBef>
                          <a:spcPts val="0"/>
                        </a:spcBef>
                        <a:spcAft>
                          <a:spcPts val="0"/>
                        </a:spcAft>
                      </a:pPr>
                      <a:r>
                        <a:rPr lang="it-IT" sz="1900">
                          <a:effectLst/>
                          <a:latin typeface="Calibri" panose="020F0502020204030204" pitchFamily="34" charset="0"/>
                          <a:cs typeface="Calibri" panose="020F0502020204030204" pitchFamily="34" charset="0"/>
                        </a:rPr>
                        <a:t>Americas</a:t>
                      </a:r>
                      <a:endParaRPr lang="en-US" sz="190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tc>
                  <a:txBody>
                    <a:bodyPr/>
                    <a:lstStyle/>
                    <a:p>
                      <a:pPr marL="0" marR="0" algn="just" defTabSz="914400" rtl="0" eaLnBrk="1" latinLnBrk="0" hangingPunct="1">
                        <a:lnSpc>
                          <a:spcPct val="125000"/>
                        </a:lnSpc>
                        <a:spcBef>
                          <a:spcPts val="0"/>
                        </a:spcBef>
                        <a:spcAft>
                          <a:spcPts val="0"/>
                        </a:spcAft>
                      </a:pPr>
                      <a:r>
                        <a:rPr lang="it-IT" sz="1900" b="1" kern="1200" dirty="0">
                          <a:solidFill>
                            <a:srgbClr val="BA812C"/>
                          </a:solidFill>
                          <a:effectLst/>
                          <a:latin typeface="Calibri" panose="020F0502020204030204" pitchFamily="34" charset="0"/>
                          <a:ea typeface="+mn-ea"/>
                          <a:cs typeface="Calibri" panose="020F0502020204030204" pitchFamily="34" charset="0"/>
                        </a:rPr>
                        <a:t>Venezuela (Bolivarian Republic of):</a:t>
                      </a:r>
                      <a:endParaRPr lang="en-US" sz="1900" b="1" kern="1200" dirty="0">
                        <a:solidFill>
                          <a:srgbClr val="BA812C"/>
                        </a:solidFill>
                        <a:effectLst/>
                        <a:latin typeface="Calibri" panose="020F0502020204030204" pitchFamily="34" charset="0"/>
                        <a:ea typeface="+mn-ea"/>
                        <a:cs typeface="Calibri" panose="020F0502020204030204" pitchFamily="34" charset="0"/>
                      </a:endParaRPr>
                    </a:p>
                    <a:p>
                      <a:pPr marL="0" marR="0" algn="just" rtl="0">
                        <a:lnSpc>
                          <a:spcPct val="125000"/>
                        </a:lnSpc>
                        <a:spcBef>
                          <a:spcPts val="0"/>
                        </a:spcBef>
                        <a:spcAft>
                          <a:spcPts val="0"/>
                        </a:spcAft>
                      </a:pPr>
                      <a:r>
                        <a:rPr lang="it-IT" sz="1900" dirty="0">
                          <a:effectLst/>
                          <a:latin typeface="Calibri" panose="020F0502020204030204" pitchFamily="34" charset="0"/>
                          <a:cs typeface="Calibri" panose="020F0502020204030204" pitchFamily="34" charset="0"/>
                        </a:rPr>
                        <a:t>76 369 942 Bolivar Fuerte per US Dollar in 2019 (No data coverage in 2020).</a:t>
                      </a:r>
                      <a:endParaRPr lang="en-US" sz="1900" dirty="0">
                        <a:effectLst/>
                        <a:latin typeface="Calibri" panose="020F0502020204030204" pitchFamily="34" charset="0"/>
                        <a:cs typeface="Calibri" panose="020F0502020204030204" pitchFamily="34" charset="0"/>
                      </a:endParaRPr>
                    </a:p>
                    <a:p>
                      <a:pPr marL="0" marR="0" algn="just" defTabSz="914400" rtl="0" eaLnBrk="1" latinLnBrk="0" hangingPunct="1">
                        <a:lnSpc>
                          <a:spcPct val="125000"/>
                        </a:lnSpc>
                        <a:spcBef>
                          <a:spcPts val="0"/>
                        </a:spcBef>
                        <a:spcAft>
                          <a:spcPts val="0"/>
                        </a:spcAft>
                      </a:pPr>
                      <a:r>
                        <a:rPr lang="it-IT" sz="1900" b="1" kern="1200" dirty="0">
                          <a:solidFill>
                            <a:srgbClr val="BA812C"/>
                          </a:solidFill>
                          <a:effectLst/>
                          <a:latin typeface="Calibri" panose="020F0502020204030204" pitchFamily="34" charset="0"/>
                          <a:ea typeface="+mn-ea"/>
                          <a:cs typeface="Calibri" panose="020F0502020204030204" pitchFamily="34" charset="0"/>
                        </a:rPr>
                        <a:t>Paraguay:</a:t>
                      </a:r>
                      <a:endParaRPr lang="en-US" sz="1900" b="1" kern="1200" dirty="0">
                        <a:solidFill>
                          <a:srgbClr val="BA812C"/>
                        </a:solidFill>
                        <a:effectLst/>
                        <a:latin typeface="Calibri" panose="020F0502020204030204" pitchFamily="34" charset="0"/>
                        <a:ea typeface="+mn-ea"/>
                        <a:cs typeface="Calibri" panose="020F0502020204030204" pitchFamily="34" charset="0"/>
                      </a:endParaRPr>
                    </a:p>
                    <a:p>
                      <a:pPr marL="0" marR="0" algn="just" rtl="0">
                        <a:lnSpc>
                          <a:spcPct val="125000"/>
                        </a:lnSpc>
                        <a:spcBef>
                          <a:spcPts val="0"/>
                        </a:spcBef>
                        <a:spcAft>
                          <a:spcPts val="0"/>
                        </a:spcAft>
                      </a:pPr>
                      <a:r>
                        <a:rPr lang="it-IT" sz="1900" dirty="0">
                          <a:effectLst/>
                          <a:latin typeface="Calibri" panose="020F0502020204030204" pitchFamily="34" charset="0"/>
                          <a:cs typeface="Calibri" panose="020F0502020204030204" pitchFamily="34" charset="0"/>
                        </a:rPr>
                        <a:t>6 771 Guarani per US Dollar in 2020.</a:t>
                      </a:r>
                      <a:endParaRPr lang="en-US" sz="1900" dirty="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tc>
                  <a:txBody>
                    <a:bodyPr/>
                    <a:lstStyle/>
                    <a:p>
                      <a:pPr marL="0" marR="0" algn="just" rtl="0">
                        <a:lnSpc>
                          <a:spcPct val="125000"/>
                        </a:lnSpc>
                        <a:spcBef>
                          <a:spcPts val="0"/>
                        </a:spcBef>
                        <a:spcAft>
                          <a:spcPts val="0"/>
                        </a:spcAft>
                      </a:pPr>
                      <a:r>
                        <a:rPr lang="it-IT" sz="1900" b="1" kern="1200" dirty="0">
                          <a:solidFill>
                            <a:srgbClr val="BA812C"/>
                          </a:solidFill>
                          <a:effectLst/>
                          <a:latin typeface="Calibri" panose="020F0502020204030204" pitchFamily="34" charset="0"/>
                          <a:ea typeface="+mn-ea"/>
                          <a:cs typeface="Calibri" panose="020F0502020204030204" pitchFamily="34" charset="0"/>
                        </a:rPr>
                        <a:t>Venezuela (Bolivarian Republic of):</a:t>
                      </a:r>
                      <a:endParaRPr lang="en-US" sz="1900" b="1" kern="1200" dirty="0">
                        <a:solidFill>
                          <a:srgbClr val="BA812C"/>
                        </a:solidFill>
                        <a:effectLst/>
                        <a:latin typeface="Calibri" panose="020F0502020204030204" pitchFamily="34" charset="0"/>
                        <a:ea typeface="+mn-ea"/>
                        <a:cs typeface="Calibri" panose="020F0502020204030204" pitchFamily="34" charset="0"/>
                      </a:endParaRPr>
                    </a:p>
                    <a:p>
                      <a:pPr marL="0" marR="0" algn="just" rtl="0">
                        <a:lnSpc>
                          <a:spcPct val="125000"/>
                        </a:lnSpc>
                        <a:spcBef>
                          <a:spcPts val="0"/>
                        </a:spcBef>
                        <a:spcAft>
                          <a:spcPts val="0"/>
                        </a:spcAft>
                      </a:pPr>
                      <a:r>
                        <a:rPr lang="it-IT" sz="1900" dirty="0">
                          <a:effectLst/>
                          <a:latin typeface="Calibri" panose="020F0502020204030204" pitchFamily="34" charset="0"/>
                          <a:cs typeface="Calibri" panose="020F0502020204030204" pitchFamily="34" charset="0"/>
                        </a:rPr>
                        <a:t>Bolivar Fuerte (19 555 percent fall in value against the US Dollar from 2018 to 2019)</a:t>
                      </a:r>
                      <a:endParaRPr lang="en-US" sz="1900" dirty="0">
                        <a:effectLst/>
                        <a:latin typeface="Calibri" panose="020F0502020204030204" pitchFamily="34" charset="0"/>
                        <a:cs typeface="Calibri" panose="020F0502020204030204" pitchFamily="34" charset="0"/>
                      </a:endParaRPr>
                    </a:p>
                    <a:p>
                      <a:pPr marL="0" marR="0" algn="just" rtl="0">
                        <a:lnSpc>
                          <a:spcPct val="125000"/>
                        </a:lnSpc>
                        <a:spcBef>
                          <a:spcPts val="0"/>
                        </a:spcBef>
                        <a:spcAft>
                          <a:spcPts val="0"/>
                        </a:spcAft>
                      </a:pPr>
                      <a:r>
                        <a:rPr lang="it-IT" sz="1900" b="1" kern="1200" dirty="0">
                          <a:solidFill>
                            <a:srgbClr val="BA812C"/>
                          </a:solidFill>
                          <a:effectLst/>
                          <a:latin typeface="Calibri" panose="020F0502020204030204" pitchFamily="34" charset="0"/>
                          <a:ea typeface="+mn-ea"/>
                          <a:cs typeface="Calibri" panose="020F0502020204030204" pitchFamily="34" charset="0"/>
                        </a:rPr>
                        <a:t>Argentina:</a:t>
                      </a:r>
                    </a:p>
                    <a:p>
                      <a:pPr marL="0" marR="0" algn="just" rtl="0">
                        <a:lnSpc>
                          <a:spcPct val="125000"/>
                        </a:lnSpc>
                        <a:spcBef>
                          <a:spcPts val="0"/>
                        </a:spcBef>
                        <a:spcAft>
                          <a:spcPts val="0"/>
                        </a:spcAft>
                      </a:pPr>
                      <a:r>
                        <a:rPr lang="it-IT" sz="1900" dirty="0">
                          <a:effectLst/>
                          <a:latin typeface="Calibri" panose="020F0502020204030204" pitchFamily="34" charset="0"/>
                          <a:cs typeface="Calibri" panose="020F0502020204030204" pitchFamily="34" charset="0"/>
                        </a:rPr>
                        <a:t>Argentine Peso (151 percent fall in value against the US Dollar from 2018 to 2020)</a:t>
                      </a:r>
                      <a:endParaRPr lang="en-US" sz="1900" dirty="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extLst>
                  <a:ext uri="{0D108BD9-81ED-4DB2-BD59-A6C34878D82A}">
                    <a16:rowId xmlns:a16="http://schemas.microsoft.com/office/drawing/2014/main" val="2483198871"/>
                  </a:ext>
                </a:extLst>
              </a:tr>
              <a:tr h="700746">
                <a:tc>
                  <a:txBody>
                    <a:bodyPr/>
                    <a:lstStyle/>
                    <a:p>
                      <a:pPr marL="0" marR="0" algn="just" rtl="0">
                        <a:lnSpc>
                          <a:spcPct val="125000"/>
                        </a:lnSpc>
                        <a:spcBef>
                          <a:spcPts val="0"/>
                        </a:spcBef>
                        <a:spcAft>
                          <a:spcPts val="0"/>
                        </a:spcAft>
                      </a:pPr>
                      <a:r>
                        <a:rPr lang="it-IT" sz="1900">
                          <a:effectLst/>
                          <a:latin typeface="Calibri" panose="020F0502020204030204" pitchFamily="34" charset="0"/>
                          <a:cs typeface="Calibri" panose="020F0502020204030204" pitchFamily="34" charset="0"/>
                        </a:rPr>
                        <a:t>Asia</a:t>
                      </a:r>
                      <a:endParaRPr lang="en-US" sz="190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tc>
                  <a:txBody>
                    <a:bodyPr/>
                    <a:lstStyle/>
                    <a:p>
                      <a:pPr marL="0" marR="0" algn="just" defTabSz="914400" rtl="0" eaLnBrk="1" latinLnBrk="0" hangingPunct="1">
                        <a:lnSpc>
                          <a:spcPct val="125000"/>
                        </a:lnSpc>
                        <a:spcBef>
                          <a:spcPts val="0"/>
                        </a:spcBef>
                        <a:spcAft>
                          <a:spcPts val="0"/>
                        </a:spcAft>
                      </a:pPr>
                      <a:r>
                        <a:rPr lang="it-IT" sz="1900" b="1" kern="1200" dirty="0">
                          <a:solidFill>
                            <a:srgbClr val="BA812C"/>
                          </a:solidFill>
                          <a:effectLst/>
                          <a:latin typeface="Calibri" panose="020F0502020204030204" pitchFamily="34" charset="0"/>
                          <a:ea typeface="+mn-ea"/>
                          <a:cs typeface="Calibri" panose="020F0502020204030204" pitchFamily="34" charset="0"/>
                        </a:rPr>
                        <a:t>Iran (Islamic Republic of): </a:t>
                      </a:r>
                      <a:endParaRPr lang="en-US" sz="1900" b="1" kern="1200" dirty="0">
                        <a:solidFill>
                          <a:srgbClr val="BA812C"/>
                        </a:solidFill>
                        <a:effectLst/>
                        <a:latin typeface="Calibri" panose="020F0502020204030204" pitchFamily="34" charset="0"/>
                        <a:ea typeface="+mn-ea"/>
                        <a:cs typeface="Calibri" panose="020F0502020204030204" pitchFamily="34" charset="0"/>
                      </a:endParaRPr>
                    </a:p>
                    <a:p>
                      <a:pPr marL="0" marR="0" algn="just" rtl="0">
                        <a:lnSpc>
                          <a:spcPct val="125000"/>
                        </a:lnSpc>
                        <a:spcBef>
                          <a:spcPts val="0"/>
                        </a:spcBef>
                        <a:spcAft>
                          <a:spcPts val="0"/>
                        </a:spcAft>
                      </a:pPr>
                      <a:r>
                        <a:rPr lang="it-IT" sz="1900" dirty="0">
                          <a:effectLst/>
                          <a:latin typeface="Calibri" panose="020F0502020204030204" pitchFamily="34" charset="0"/>
                          <a:cs typeface="Calibri" panose="020F0502020204030204" pitchFamily="34" charset="0"/>
                        </a:rPr>
                        <a:t>42 000 Iranian Rial per US Dollar</a:t>
                      </a:r>
                      <a:endParaRPr lang="en-US" sz="1900" dirty="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tc>
                  <a:txBody>
                    <a:bodyPr/>
                    <a:lstStyle/>
                    <a:p>
                      <a:pPr marL="0" marR="0" algn="just" defTabSz="914400" rtl="0" eaLnBrk="1" latinLnBrk="0" hangingPunct="1">
                        <a:lnSpc>
                          <a:spcPct val="125000"/>
                        </a:lnSpc>
                        <a:spcBef>
                          <a:spcPts val="0"/>
                        </a:spcBef>
                        <a:spcAft>
                          <a:spcPts val="0"/>
                        </a:spcAft>
                      </a:pPr>
                      <a:r>
                        <a:rPr lang="it-IT" sz="1900" b="1" kern="1200" dirty="0">
                          <a:solidFill>
                            <a:srgbClr val="BA812C"/>
                          </a:solidFill>
                          <a:effectLst/>
                          <a:latin typeface="Calibri" panose="020F0502020204030204" pitchFamily="34" charset="0"/>
                          <a:ea typeface="+mn-ea"/>
                          <a:cs typeface="Calibri" panose="020F0502020204030204" pitchFamily="34" charset="0"/>
                        </a:rPr>
                        <a:t>Syrian Arab Republic:</a:t>
                      </a:r>
                      <a:endParaRPr lang="en-US" sz="1900" b="1" kern="1200" dirty="0">
                        <a:solidFill>
                          <a:srgbClr val="BA812C"/>
                        </a:solidFill>
                        <a:effectLst/>
                        <a:latin typeface="Calibri" panose="020F0502020204030204" pitchFamily="34" charset="0"/>
                        <a:ea typeface="+mn-ea"/>
                        <a:cs typeface="Calibri" panose="020F0502020204030204" pitchFamily="34" charset="0"/>
                      </a:endParaRPr>
                    </a:p>
                    <a:p>
                      <a:pPr marL="0" marR="0" algn="just" rtl="0">
                        <a:lnSpc>
                          <a:spcPct val="125000"/>
                        </a:lnSpc>
                        <a:spcBef>
                          <a:spcPts val="0"/>
                        </a:spcBef>
                        <a:spcAft>
                          <a:spcPts val="0"/>
                        </a:spcAft>
                      </a:pPr>
                      <a:r>
                        <a:rPr lang="it-IT" sz="1900" dirty="0">
                          <a:effectLst/>
                          <a:latin typeface="Calibri" panose="020F0502020204030204" pitchFamily="34" charset="0"/>
                          <a:cs typeface="Calibri" panose="020F0502020204030204" pitchFamily="34" charset="0"/>
                        </a:rPr>
                        <a:t>Syrian Pound (124.6 percent fall in value against the US Dollar)</a:t>
                      </a:r>
                      <a:endParaRPr lang="en-US" sz="1900" dirty="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extLst>
                  <a:ext uri="{0D108BD9-81ED-4DB2-BD59-A6C34878D82A}">
                    <a16:rowId xmlns:a16="http://schemas.microsoft.com/office/drawing/2014/main" val="2072735775"/>
                  </a:ext>
                </a:extLst>
              </a:tr>
              <a:tr h="700746">
                <a:tc>
                  <a:txBody>
                    <a:bodyPr/>
                    <a:lstStyle/>
                    <a:p>
                      <a:pPr marL="0" marR="0" algn="just" rtl="0">
                        <a:lnSpc>
                          <a:spcPct val="125000"/>
                        </a:lnSpc>
                        <a:spcBef>
                          <a:spcPts val="0"/>
                        </a:spcBef>
                        <a:spcAft>
                          <a:spcPts val="0"/>
                        </a:spcAft>
                      </a:pPr>
                      <a:r>
                        <a:rPr lang="it-IT" sz="1900">
                          <a:effectLst/>
                          <a:latin typeface="Calibri" panose="020F0502020204030204" pitchFamily="34" charset="0"/>
                          <a:cs typeface="Calibri" panose="020F0502020204030204" pitchFamily="34" charset="0"/>
                        </a:rPr>
                        <a:t>Europe</a:t>
                      </a:r>
                      <a:endParaRPr lang="en-US" sz="190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tc>
                  <a:txBody>
                    <a:bodyPr/>
                    <a:lstStyle/>
                    <a:p>
                      <a:pPr marL="0" marR="0" algn="just" defTabSz="914400" rtl="0" eaLnBrk="1" latinLnBrk="0" hangingPunct="1">
                        <a:lnSpc>
                          <a:spcPct val="125000"/>
                        </a:lnSpc>
                        <a:spcBef>
                          <a:spcPts val="0"/>
                        </a:spcBef>
                        <a:spcAft>
                          <a:spcPts val="0"/>
                        </a:spcAft>
                      </a:pPr>
                      <a:r>
                        <a:rPr lang="it-IT" sz="1900" b="1" kern="1200" dirty="0">
                          <a:solidFill>
                            <a:srgbClr val="BA812C"/>
                          </a:solidFill>
                          <a:effectLst/>
                          <a:latin typeface="Calibri" panose="020F0502020204030204" pitchFamily="34" charset="0"/>
                          <a:ea typeface="+mn-ea"/>
                          <a:cs typeface="Calibri" panose="020F0502020204030204" pitchFamily="34" charset="0"/>
                        </a:rPr>
                        <a:t>Hungary: </a:t>
                      </a:r>
                      <a:endParaRPr lang="en-US" sz="1900" b="1" kern="1200" dirty="0">
                        <a:solidFill>
                          <a:srgbClr val="BA812C"/>
                        </a:solidFill>
                        <a:effectLst/>
                        <a:latin typeface="Calibri" panose="020F0502020204030204" pitchFamily="34" charset="0"/>
                        <a:ea typeface="+mn-ea"/>
                        <a:cs typeface="Calibri" panose="020F0502020204030204" pitchFamily="34" charset="0"/>
                      </a:endParaRPr>
                    </a:p>
                    <a:p>
                      <a:pPr marL="0" marR="0" algn="just" rtl="0">
                        <a:lnSpc>
                          <a:spcPct val="125000"/>
                        </a:lnSpc>
                        <a:spcBef>
                          <a:spcPts val="0"/>
                        </a:spcBef>
                        <a:spcAft>
                          <a:spcPts val="0"/>
                        </a:spcAft>
                      </a:pPr>
                      <a:r>
                        <a:rPr lang="it-IT" sz="1900" dirty="0">
                          <a:effectLst/>
                          <a:latin typeface="Calibri" panose="020F0502020204030204" pitchFamily="34" charset="0"/>
                          <a:cs typeface="Calibri" panose="020F0502020204030204" pitchFamily="34" charset="0"/>
                        </a:rPr>
                        <a:t>308 Hungary Forint per US Dollar</a:t>
                      </a:r>
                      <a:endParaRPr lang="en-US" sz="1900" dirty="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tc>
                  <a:txBody>
                    <a:bodyPr/>
                    <a:lstStyle/>
                    <a:p>
                      <a:pPr marL="0" marR="0" algn="just" defTabSz="914400" rtl="0" eaLnBrk="1" latinLnBrk="0" hangingPunct="1">
                        <a:lnSpc>
                          <a:spcPct val="125000"/>
                        </a:lnSpc>
                        <a:spcBef>
                          <a:spcPts val="0"/>
                        </a:spcBef>
                        <a:spcAft>
                          <a:spcPts val="0"/>
                        </a:spcAft>
                      </a:pPr>
                      <a:r>
                        <a:rPr lang="it-IT" sz="1900" b="1" kern="1200" dirty="0">
                          <a:solidFill>
                            <a:srgbClr val="BA812C"/>
                          </a:solidFill>
                          <a:effectLst/>
                          <a:latin typeface="Calibri" panose="020F0502020204030204" pitchFamily="34" charset="0"/>
                          <a:ea typeface="+mn-ea"/>
                          <a:cs typeface="Calibri" panose="020F0502020204030204" pitchFamily="34" charset="0"/>
                        </a:rPr>
                        <a:t>Iceland:</a:t>
                      </a:r>
                      <a:endParaRPr lang="en-US" sz="1900" b="1" kern="1200" dirty="0">
                        <a:solidFill>
                          <a:srgbClr val="BA812C"/>
                        </a:solidFill>
                        <a:effectLst/>
                        <a:latin typeface="Calibri" panose="020F0502020204030204" pitchFamily="34" charset="0"/>
                        <a:ea typeface="+mn-ea"/>
                        <a:cs typeface="Calibri" panose="020F0502020204030204" pitchFamily="34" charset="0"/>
                      </a:endParaRPr>
                    </a:p>
                    <a:p>
                      <a:pPr marL="0" marR="0" algn="just" rtl="0">
                        <a:lnSpc>
                          <a:spcPct val="125000"/>
                        </a:lnSpc>
                        <a:spcBef>
                          <a:spcPts val="0"/>
                        </a:spcBef>
                        <a:spcAft>
                          <a:spcPts val="0"/>
                        </a:spcAft>
                      </a:pPr>
                      <a:r>
                        <a:rPr lang="it-IT" sz="1900" dirty="0">
                          <a:effectLst/>
                          <a:latin typeface="Calibri" panose="020F0502020204030204" pitchFamily="34" charset="0"/>
                          <a:cs typeface="Calibri" panose="020F0502020204030204" pitchFamily="34" charset="0"/>
                        </a:rPr>
                        <a:t>Iceland Krona (25 percent fall in value against the US Dollar)</a:t>
                      </a:r>
                      <a:endParaRPr lang="en-US" sz="1900" dirty="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extLst>
                  <a:ext uri="{0D108BD9-81ED-4DB2-BD59-A6C34878D82A}">
                    <a16:rowId xmlns:a16="http://schemas.microsoft.com/office/drawing/2014/main" val="2563796676"/>
                  </a:ext>
                </a:extLst>
              </a:tr>
              <a:tr h="700746">
                <a:tc>
                  <a:txBody>
                    <a:bodyPr/>
                    <a:lstStyle/>
                    <a:p>
                      <a:pPr marL="0" marR="0" algn="just" rtl="0">
                        <a:lnSpc>
                          <a:spcPct val="125000"/>
                        </a:lnSpc>
                        <a:spcBef>
                          <a:spcPts val="0"/>
                        </a:spcBef>
                        <a:spcAft>
                          <a:spcPts val="0"/>
                        </a:spcAft>
                      </a:pPr>
                      <a:r>
                        <a:rPr lang="it-IT" sz="1900">
                          <a:effectLst/>
                          <a:latin typeface="Calibri" panose="020F0502020204030204" pitchFamily="34" charset="0"/>
                          <a:cs typeface="Calibri" panose="020F0502020204030204" pitchFamily="34" charset="0"/>
                        </a:rPr>
                        <a:t>Oceania</a:t>
                      </a:r>
                      <a:endParaRPr lang="en-US" sz="190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tc>
                  <a:txBody>
                    <a:bodyPr/>
                    <a:lstStyle/>
                    <a:p>
                      <a:pPr marL="0" marR="0" algn="just" defTabSz="914400" rtl="0" eaLnBrk="1" latinLnBrk="0" hangingPunct="1">
                        <a:lnSpc>
                          <a:spcPct val="125000"/>
                        </a:lnSpc>
                        <a:spcBef>
                          <a:spcPts val="0"/>
                        </a:spcBef>
                        <a:spcAft>
                          <a:spcPts val="0"/>
                        </a:spcAft>
                      </a:pPr>
                      <a:r>
                        <a:rPr lang="it-IT" sz="1900" b="1" kern="1200" dirty="0">
                          <a:solidFill>
                            <a:srgbClr val="BA812C"/>
                          </a:solidFill>
                          <a:effectLst/>
                          <a:latin typeface="Calibri" panose="020F0502020204030204" pitchFamily="34" charset="0"/>
                          <a:ea typeface="+mn-ea"/>
                          <a:cs typeface="Calibri" panose="020F0502020204030204" pitchFamily="34" charset="0"/>
                        </a:rPr>
                        <a:t>Vanuatu: </a:t>
                      </a:r>
                      <a:endParaRPr lang="en-US" sz="1900" b="1" kern="1200" dirty="0">
                        <a:solidFill>
                          <a:srgbClr val="BA812C"/>
                        </a:solidFill>
                        <a:effectLst/>
                        <a:latin typeface="Calibri" panose="020F0502020204030204" pitchFamily="34" charset="0"/>
                        <a:ea typeface="+mn-ea"/>
                        <a:cs typeface="Calibri" panose="020F0502020204030204" pitchFamily="34" charset="0"/>
                      </a:endParaRPr>
                    </a:p>
                    <a:p>
                      <a:pPr marL="0" marR="0" algn="just" rtl="0">
                        <a:lnSpc>
                          <a:spcPct val="125000"/>
                        </a:lnSpc>
                        <a:spcBef>
                          <a:spcPts val="0"/>
                        </a:spcBef>
                        <a:spcAft>
                          <a:spcPts val="0"/>
                        </a:spcAft>
                      </a:pPr>
                      <a:r>
                        <a:rPr lang="it-IT" sz="1900" dirty="0">
                          <a:effectLst/>
                          <a:latin typeface="Calibri" panose="020F0502020204030204" pitchFamily="34" charset="0"/>
                          <a:cs typeface="Calibri" panose="020F0502020204030204" pitchFamily="34" charset="0"/>
                        </a:rPr>
                        <a:t>115.4 Vatu per US Dollar</a:t>
                      </a:r>
                      <a:endParaRPr lang="en-US" sz="1900" dirty="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tc>
                  <a:txBody>
                    <a:bodyPr/>
                    <a:lstStyle/>
                    <a:p>
                      <a:pPr marL="0" marR="0" algn="just" defTabSz="914400" rtl="0" eaLnBrk="1" latinLnBrk="0" hangingPunct="1">
                        <a:lnSpc>
                          <a:spcPct val="125000"/>
                        </a:lnSpc>
                        <a:spcBef>
                          <a:spcPts val="0"/>
                        </a:spcBef>
                        <a:spcAft>
                          <a:spcPts val="0"/>
                        </a:spcAft>
                      </a:pPr>
                      <a:r>
                        <a:rPr lang="it-IT" sz="1900" b="1" kern="1200" dirty="0">
                          <a:solidFill>
                            <a:srgbClr val="BA812C"/>
                          </a:solidFill>
                          <a:effectLst/>
                          <a:latin typeface="Calibri" panose="020F0502020204030204" pitchFamily="34" charset="0"/>
                          <a:ea typeface="+mn-ea"/>
                          <a:cs typeface="Calibri" panose="020F0502020204030204" pitchFamily="34" charset="0"/>
                        </a:rPr>
                        <a:t>Australia, Nauru, Kiribati:</a:t>
                      </a:r>
                      <a:endParaRPr lang="en-US" sz="1900" b="1" kern="1200" dirty="0">
                        <a:solidFill>
                          <a:srgbClr val="BA812C"/>
                        </a:solidFill>
                        <a:effectLst/>
                        <a:latin typeface="Calibri" panose="020F0502020204030204" pitchFamily="34" charset="0"/>
                        <a:ea typeface="+mn-ea"/>
                        <a:cs typeface="Calibri" panose="020F0502020204030204" pitchFamily="34" charset="0"/>
                      </a:endParaRPr>
                    </a:p>
                    <a:p>
                      <a:pPr marL="0" marR="0" algn="just" rtl="0">
                        <a:lnSpc>
                          <a:spcPct val="125000"/>
                        </a:lnSpc>
                        <a:spcBef>
                          <a:spcPts val="0"/>
                        </a:spcBef>
                        <a:spcAft>
                          <a:spcPts val="0"/>
                        </a:spcAft>
                      </a:pPr>
                      <a:r>
                        <a:rPr lang="it-IT" sz="1900" dirty="0">
                          <a:effectLst/>
                          <a:latin typeface="Calibri" panose="020F0502020204030204" pitchFamily="34" charset="0"/>
                          <a:cs typeface="Calibri" panose="020F0502020204030204" pitchFamily="34" charset="0"/>
                        </a:rPr>
                        <a:t>Australian Dollar (8.6 percent fall in value against the US Dollar)</a:t>
                      </a:r>
                      <a:endParaRPr lang="en-US" sz="1900" dirty="0">
                        <a:solidFill>
                          <a:srgbClr val="00678F"/>
                        </a:solidFill>
                        <a:effectLst/>
                        <a:latin typeface="Calibri" panose="020F0502020204030204" pitchFamily="34" charset="0"/>
                        <a:ea typeface="Calibri" panose="020F0502020204030204" pitchFamily="34" charset="0"/>
                        <a:cs typeface="Calibri" panose="020F0502020204030204" pitchFamily="34" charset="0"/>
                      </a:endParaRPr>
                    </a:p>
                  </a:txBody>
                  <a:tcPr marL="63570" marR="63570" marT="0" marB="0"/>
                </a:tc>
                <a:extLst>
                  <a:ext uri="{0D108BD9-81ED-4DB2-BD59-A6C34878D82A}">
                    <a16:rowId xmlns:a16="http://schemas.microsoft.com/office/drawing/2014/main" val="1179209057"/>
                  </a:ext>
                </a:extLst>
              </a:tr>
            </a:tbl>
          </a:graphicData>
        </a:graphic>
      </p:graphicFrame>
    </p:spTree>
    <p:extLst>
      <p:ext uri="{BB962C8B-B14F-4D97-AF65-F5344CB8AC3E}">
        <p14:creationId xmlns:p14="http://schemas.microsoft.com/office/powerpoint/2010/main" val="8891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400" y="2697479"/>
            <a:ext cx="10515600" cy="1264921"/>
          </a:xfrm>
        </p:spPr>
        <p:txBody>
          <a:bodyPr>
            <a:noAutofit/>
          </a:bodyPr>
          <a:lstStyle/>
          <a:p>
            <a:pPr marL="0" indent="0" algn="ctr" rtl="0">
              <a:lnSpc>
                <a:spcPct val="130000"/>
              </a:lnSpc>
              <a:spcBef>
                <a:spcPts val="600"/>
              </a:spcBef>
              <a:buNone/>
            </a:pPr>
            <a:r>
              <a:rPr lang="en-GB" sz="3000" b="1" i="1" dirty="0">
                <a:solidFill>
                  <a:schemeClr val="accent2">
                    <a:lumMod val="75000"/>
                  </a:schemeClr>
                </a:solidFill>
                <a:latin typeface="Calibri Light" panose="020F0302020204030204" pitchFamily="34" charset="0"/>
                <a:cs typeface="Calibri Light" panose="020F0302020204030204" pitchFamily="34" charset="0"/>
              </a:rPr>
              <a:t>Exchange rates in the G20 countries in the last 10 years</a:t>
            </a:r>
            <a:endParaRPr lang="en-US" sz="3000" b="1" i="1" dirty="0">
              <a:solidFill>
                <a:schemeClr val="accent2">
                  <a:lumMod val="75000"/>
                </a:schemeClr>
              </a:solidFill>
              <a:latin typeface="Calibri Light" panose="020F0302020204030204" pitchFamily="34" charset="0"/>
              <a:cs typeface="Calibri Light" panose="020F0302020204030204" pitchFamily="34" charset="0"/>
            </a:endParaRPr>
          </a:p>
          <a:p>
            <a:pPr marL="0" indent="0" algn="ctr">
              <a:lnSpc>
                <a:spcPct val="130000"/>
              </a:lnSpc>
              <a:spcBef>
                <a:spcPts val="600"/>
              </a:spcBef>
              <a:buNone/>
            </a:pPr>
            <a:endParaRPr lang="en-US" sz="3000" b="1" i="1" dirty="0">
              <a:solidFill>
                <a:schemeClr val="accent2">
                  <a:lumMod val="75000"/>
                </a:schemeClr>
              </a:solidFill>
              <a:latin typeface="Calibri Light" panose="020F0302020204030204" pitchFamily="34" charset="0"/>
              <a:cs typeface="Calibri Light" panose="020F0302020204030204" pitchFamily="34" charset="0"/>
            </a:endParaRPr>
          </a:p>
          <a:p>
            <a:pPr marL="0" indent="0" algn="ctr">
              <a:lnSpc>
                <a:spcPct val="130000"/>
              </a:lnSpc>
              <a:spcBef>
                <a:spcPts val="600"/>
              </a:spcBef>
              <a:buNone/>
            </a:pPr>
            <a:endParaRPr lang="en-GB" sz="3000" b="1" dirty="0">
              <a:solidFill>
                <a:schemeClr val="accent2">
                  <a:lumMod val="75000"/>
                </a:schemeClr>
              </a:solidFill>
              <a:latin typeface="Calibri Light" panose="020F0302020204030204" pitchFamily="34" charset="0"/>
              <a:cs typeface="Calibri Light" panose="020F0302020204030204" pitchFamily="34" charset="0"/>
            </a:endParaRPr>
          </a:p>
        </p:txBody>
      </p:sp>
      <p:sp>
        <p:nvSpPr>
          <p:cNvPr id="4" name="Rectangle 3" descr="New Proposed Data Release: Exchange Rate">
            <a:extLst>
              <a:ext uri="{FF2B5EF4-FFF2-40B4-BE49-F238E27FC236}">
                <a16:creationId xmlns:a16="http://schemas.microsoft.com/office/drawing/2014/main" id="{936ABA9E-1222-4005-8E77-D74C3EEB6F46}"/>
              </a:ext>
              <a:ext uri="{C183D7F6-B498-43B3-948B-1728B52AA6E4}">
                <adec:decorative xmlns:adec="http://schemas.microsoft.com/office/drawing/2017/decorative" val="0"/>
              </a:ext>
            </a:extLst>
          </p:cNvPr>
          <p:cNvSpPr/>
          <p:nvPr/>
        </p:nvSpPr>
        <p:spPr>
          <a:xfrm>
            <a:off x="0" y="0"/>
            <a:ext cx="12192000" cy="701040"/>
          </a:xfrm>
          <a:prstGeom prst="rect">
            <a:avLst/>
          </a:prstGeom>
          <a:gradFill flip="none" rotWithShape="1">
            <a:gsLst>
              <a:gs pos="95750">
                <a:srgbClr val="F5F5F5"/>
              </a:gs>
              <a:gs pos="91500">
                <a:srgbClr val="EBEBEB"/>
              </a:gs>
              <a:gs pos="100000">
                <a:schemeClr val="accent3">
                  <a:lumMod val="0"/>
                  <a:lumOff val="100000"/>
                  <a:alpha val="0"/>
                </a:schemeClr>
              </a:gs>
            </a:gsLst>
            <a:lin ang="13500000" scaled="1"/>
            <a:tileRect/>
          </a:gradFill>
          <a:ln>
            <a:noFill/>
          </a:ln>
        </p:spPr>
        <p:style>
          <a:lnRef idx="1">
            <a:schemeClr val="accent3"/>
          </a:lnRef>
          <a:fillRef idx="2">
            <a:schemeClr val="accent3"/>
          </a:fillRef>
          <a:effectRef idx="1">
            <a:schemeClr val="accent3"/>
          </a:effectRef>
          <a:fontRef idx="minor">
            <a:schemeClr val="dk1"/>
          </a:fontRef>
        </p:style>
        <p:txBody>
          <a:bodyPr rtlCol="1" anchor="ctr"/>
          <a:lstStyle/>
          <a:p>
            <a:pPr marL="365760"/>
            <a:r>
              <a:rPr lang="en-US" sz="1300" dirty="0">
                <a:solidFill>
                  <a:schemeClr val="accent1">
                    <a:lumMod val="50000"/>
                  </a:schemeClr>
                </a:solidFill>
              </a:rPr>
              <a:t>New Proposed Data Release: Exchange Rates</a:t>
            </a:r>
            <a:endParaRPr lang="ar-EG" sz="1300" dirty="0">
              <a:solidFill>
                <a:schemeClr val="accent1">
                  <a:lumMod val="50000"/>
                </a:schemeClr>
              </a:solidFill>
            </a:endParaRPr>
          </a:p>
        </p:txBody>
      </p:sp>
    </p:spTree>
    <p:extLst>
      <p:ext uri="{BB962C8B-B14F-4D97-AF65-F5344CB8AC3E}">
        <p14:creationId xmlns:p14="http://schemas.microsoft.com/office/powerpoint/2010/main" val="186454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616" y="775779"/>
            <a:ext cx="11617824" cy="473901"/>
          </a:xfrm>
        </p:spPr>
        <p:txBody>
          <a:bodyPr>
            <a:noAutofit/>
          </a:bodyPr>
          <a:lstStyle/>
          <a:p>
            <a:pPr marL="0" indent="0" algn="l" rtl="0">
              <a:lnSpc>
                <a:spcPct val="100000"/>
              </a:lnSpc>
              <a:spcBef>
                <a:spcPts val="600"/>
              </a:spcBef>
              <a:spcAft>
                <a:spcPts val="1200"/>
              </a:spcAft>
              <a:buNone/>
            </a:pPr>
            <a:r>
              <a:rPr lang="en-GB" sz="2400" b="1" dirty="0">
                <a:solidFill>
                  <a:schemeClr val="accent1"/>
                </a:solidFill>
                <a:latin typeface="Calibri" panose="020F0502020204030204" pitchFamily="34" charset="0"/>
                <a:cs typeface="Calibri" panose="020F0502020204030204" pitchFamily="34" charset="0"/>
              </a:rPr>
              <a:t>Exchange rates in the G20 countries</a:t>
            </a:r>
            <a:r>
              <a:rPr lang="it-IT" sz="2400" b="1" dirty="0">
                <a:solidFill>
                  <a:schemeClr val="accent1"/>
                </a:solidFill>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The strongest currency against the US Dollar among the currency of the G20 countries was the British Pound Sterling and the weakest currency was the Indonesian Rupiah. The most volatile currency was the Argentine Peso.</a:t>
            </a:r>
            <a:endParaRPr lang="en-US" sz="2000" b="1" dirty="0">
              <a:solidFill>
                <a:schemeClr val="accent1"/>
              </a:solidFill>
              <a:latin typeface="Calibri" panose="020F0502020204030204" pitchFamily="34" charset="0"/>
              <a:cs typeface="Calibri" panose="020F0502020204030204" pitchFamily="34" charset="0"/>
            </a:endParaRPr>
          </a:p>
          <a:p>
            <a:pPr marL="0" indent="0" algn="l" rtl="0">
              <a:lnSpc>
                <a:spcPct val="100000"/>
              </a:lnSpc>
              <a:spcBef>
                <a:spcPts val="0"/>
              </a:spcBef>
              <a:buNone/>
            </a:pPr>
            <a:endParaRPr lang="en-GB" sz="2000" dirty="0">
              <a:latin typeface="Calibri" panose="020F0502020204030204" pitchFamily="34" charset="0"/>
              <a:cs typeface="Calibri" panose="020F0502020204030204" pitchFamily="34" charset="0"/>
            </a:endParaRPr>
          </a:p>
          <a:p>
            <a:pPr marL="0" indent="0" algn="l" rtl="0">
              <a:lnSpc>
                <a:spcPct val="100000"/>
              </a:lnSpc>
              <a:spcBef>
                <a:spcPts val="0"/>
              </a:spcBef>
              <a:buNone/>
            </a:pPr>
            <a:endParaRPr lang="en-GB" sz="2000" dirty="0">
              <a:latin typeface="Calibri" panose="020F0502020204030204" pitchFamily="34" charset="0"/>
              <a:cs typeface="Calibri" panose="020F0502020204030204" pitchFamily="34" charset="0"/>
            </a:endParaRPr>
          </a:p>
          <a:p>
            <a:pPr marL="0" indent="0" algn="l" rtl="0">
              <a:lnSpc>
                <a:spcPct val="100000"/>
              </a:lnSpc>
              <a:spcBef>
                <a:spcPts val="0"/>
              </a:spcBef>
              <a:buNone/>
            </a:pPr>
            <a:endParaRPr lang="en-GB" sz="2000" dirty="0">
              <a:latin typeface="Calibri" panose="020F0502020204030204" pitchFamily="34" charset="0"/>
              <a:cs typeface="Calibri" panose="020F0502020204030204" pitchFamily="34" charset="0"/>
            </a:endParaRPr>
          </a:p>
          <a:p>
            <a:pPr marL="0" indent="0" algn="l" rtl="0">
              <a:lnSpc>
                <a:spcPct val="100000"/>
              </a:lnSpc>
              <a:spcBef>
                <a:spcPts val="0"/>
              </a:spcBef>
              <a:buNone/>
            </a:pPr>
            <a:endParaRPr lang="en-GB" sz="2000" dirty="0">
              <a:latin typeface="Calibri" panose="020F0502020204030204" pitchFamily="34" charset="0"/>
              <a:cs typeface="Calibri" panose="020F0502020204030204" pitchFamily="34" charset="0"/>
            </a:endParaRPr>
          </a:p>
        </p:txBody>
      </p:sp>
      <p:sp>
        <p:nvSpPr>
          <p:cNvPr id="4" name="Rectangle 3" descr="New Proposed Data Release: Exchange Rate">
            <a:extLst>
              <a:ext uri="{FF2B5EF4-FFF2-40B4-BE49-F238E27FC236}">
                <a16:creationId xmlns:a16="http://schemas.microsoft.com/office/drawing/2014/main" id="{87655DB3-A680-4CFE-830A-BAC4FC50A287}"/>
              </a:ext>
              <a:ext uri="{C183D7F6-B498-43B3-948B-1728B52AA6E4}">
                <adec:decorative xmlns:adec="http://schemas.microsoft.com/office/drawing/2017/decorative" val="0"/>
              </a:ext>
            </a:extLst>
          </p:cNvPr>
          <p:cNvSpPr/>
          <p:nvPr/>
        </p:nvSpPr>
        <p:spPr>
          <a:xfrm>
            <a:off x="0" y="0"/>
            <a:ext cx="12192000" cy="701040"/>
          </a:xfrm>
          <a:prstGeom prst="rect">
            <a:avLst/>
          </a:prstGeom>
          <a:gradFill flip="none" rotWithShape="1">
            <a:gsLst>
              <a:gs pos="95750">
                <a:srgbClr val="F5F5F5"/>
              </a:gs>
              <a:gs pos="91500">
                <a:srgbClr val="EBEBEB"/>
              </a:gs>
              <a:gs pos="100000">
                <a:schemeClr val="accent3">
                  <a:lumMod val="0"/>
                  <a:lumOff val="100000"/>
                  <a:alpha val="0"/>
                </a:schemeClr>
              </a:gs>
            </a:gsLst>
            <a:lin ang="13500000" scaled="1"/>
            <a:tileRect/>
          </a:gradFill>
          <a:ln>
            <a:noFill/>
          </a:ln>
        </p:spPr>
        <p:style>
          <a:lnRef idx="1">
            <a:schemeClr val="accent3"/>
          </a:lnRef>
          <a:fillRef idx="2">
            <a:schemeClr val="accent3"/>
          </a:fillRef>
          <a:effectRef idx="1">
            <a:schemeClr val="accent3"/>
          </a:effectRef>
          <a:fontRef idx="minor">
            <a:schemeClr val="dk1"/>
          </a:fontRef>
        </p:style>
        <p:txBody>
          <a:bodyPr rtlCol="1" anchor="ctr"/>
          <a:lstStyle/>
          <a:p>
            <a:pPr marL="365760"/>
            <a:r>
              <a:rPr lang="en-US" sz="1300" dirty="0">
                <a:solidFill>
                  <a:schemeClr val="accent1">
                    <a:lumMod val="50000"/>
                  </a:schemeClr>
                </a:solidFill>
              </a:rPr>
              <a:t>New Proposed Data Release: Exchange Rates</a:t>
            </a:r>
            <a:endParaRPr lang="ar-EG" sz="1300" dirty="0">
              <a:solidFill>
                <a:schemeClr val="accent1">
                  <a:lumMod val="50000"/>
                </a:schemeClr>
              </a:solidFill>
            </a:endParaRPr>
          </a:p>
        </p:txBody>
      </p:sp>
      <p:graphicFrame>
        <p:nvGraphicFramePr>
          <p:cNvPr id="5" name="Chart 4">
            <a:extLst>
              <a:ext uri="{FF2B5EF4-FFF2-40B4-BE49-F238E27FC236}">
                <a16:creationId xmlns:a16="http://schemas.microsoft.com/office/drawing/2014/main" id="{5536E581-0967-421E-AB3B-DFEA44F14A7D}"/>
              </a:ext>
            </a:extLst>
          </p:cNvPr>
          <p:cNvGraphicFramePr/>
          <p:nvPr>
            <p:extLst>
              <p:ext uri="{D42A27DB-BD31-4B8C-83A1-F6EECF244321}">
                <p14:modId xmlns:p14="http://schemas.microsoft.com/office/powerpoint/2010/main" val="3502712097"/>
              </p:ext>
            </p:extLst>
          </p:nvPr>
        </p:nvGraphicFramePr>
        <p:xfrm>
          <a:off x="0" y="1737360"/>
          <a:ext cx="6263640" cy="4419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D7911D15-E721-4E8F-841A-FF59E768C2F7}"/>
              </a:ext>
            </a:extLst>
          </p:cNvPr>
          <p:cNvGraphicFramePr/>
          <p:nvPr>
            <p:extLst>
              <p:ext uri="{D42A27DB-BD31-4B8C-83A1-F6EECF244321}">
                <p14:modId xmlns:p14="http://schemas.microsoft.com/office/powerpoint/2010/main" val="3598061689"/>
              </p:ext>
            </p:extLst>
          </p:nvPr>
        </p:nvGraphicFramePr>
        <p:xfrm>
          <a:off x="6248400" y="1737360"/>
          <a:ext cx="5943600" cy="44348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8511866"/>
      </p:ext>
    </p:extLst>
  </p:cSld>
  <p:clrMapOvr>
    <a:masterClrMapping/>
  </p:clrMapOvr>
</p:sld>
</file>

<file path=ppt/theme/theme1.xml><?xml version="1.0" encoding="utf-8"?>
<a:theme xmlns:a="http://schemas.openxmlformats.org/drawingml/2006/main" name="Theme1">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6E38A713-1BEC-4E01-8174-624CBB790937}" vid="{711C0A4D-5E13-4FE8-B920-45AB23077CF6}"/>
    </a:ext>
  </a:extLst>
</a:theme>
</file>

<file path=ppt/theme/theme2.xml><?xml version="1.0" encoding="utf-8"?>
<a:theme xmlns:a="http://schemas.openxmlformats.org/drawingml/2006/main" name="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ESS_templat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SS_template" id="{A810A456-9652-4C90-9246-5A87436D76A6}" vid="{23E0BD67-2D9B-4A6F-AA00-2DFE5653A04E}"/>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ESS_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SS_template" id="{B2B5C91C-5154-45A3-897D-80E4B6F42E74}" vid="{65D8E0F7-2AE3-420D-B43F-22C7C733C90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849F1C196FA7D4ABFB2ADBD2E36BF9A" ma:contentTypeVersion="12" ma:contentTypeDescription="Create a new document." ma:contentTypeScope="" ma:versionID="b40f2187d9de86886bb3e9b1a609a632">
  <xsd:schema xmlns:xsd="http://www.w3.org/2001/XMLSchema" xmlns:xs="http://www.w3.org/2001/XMLSchema" xmlns:p="http://schemas.microsoft.com/office/2006/metadata/properties" xmlns:ns2="b6a3b5e8-9a5d-48de-8dd4-71f80e1de32d" xmlns:ns3="d2301009-a8d6-48a4-afb0-03307124d164" targetNamespace="http://schemas.microsoft.com/office/2006/metadata/properties" ma:root="true" ma:fieldsID="25d3111e698b7fe3790e6c68e16c1427" ns2:_="" ns3:_="">
    <xsd:import namespace="b6a3b5e8-9a5d-48de-8dd4-71f80e1de32d"/>
    <xsd:import namespace="d2301009-a8d6-48a4-afb0-03307124d16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a3b5e8-9a5d-48de-8dd4-71f80e1de32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2301009-a8d6-48a4-afb0-03307124d16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FA62EB-D61E-44B9-89B8-EB3E37B005C6}">
  <ds:schemaRefs>
    <ds:schemaRef ds:uri="http://schemas.microsoft.com/sharepoint/v3/contenttype/forms"/>
  </ds:schemaRefs>
</ds:datastoreItem>
</file>

<file path=customXml/itemProps2.xml><?xml version="1.0" encoding="utf-8"?>
<ds:datastoreItem xmlns:ds="http://schemas.openxmlformats.org/officeDocument/2006/customXml" ds:itemID="{B156F812-9C6C-464D-A57C-C32B3468BF69}">
  <ds:schemaRefs>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b6a3b5e8-9a5d-48de-8dd4-71f80e1de32d"/>
    <ds:schemaRef ds:uri="http://purl.org/dc/terms/"/>
    <ds:schemaRef ds:uri="http://schemas.microsoft.com/office/2006/documentManagement/types"/>
    <ds:schemaRef ds:uri="d2301009-a8d6-48a4-afb0-03307124d164"/>
    <ds:schemaRef ds:uri="http://www.w3.org/XML/1998/namespace"/>
    <ds:schemaRef ds:uri="http://purl.org/dc/dcmitype/"/>
  </ds:schemaRefs>
</ds:datastoreItem>
</file>

<file path=customXml/itemProps3.xml><?xml version="1.0" encoding="utf-8"?>
<ds:datastoreItem xmlns:ds="http://schemas.openxmlformats.org/officeDocument/2006/customXml" ds:itemID="{59DFCB0D-C80F-429E-91A3-03D63EFE8A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a3b5e8-9a5d-48de-8dd4-71f80e1de32d"/>
    <ds:schemaRef ds:uri="d2301009-a8d6-48a4-afb0-03307124d1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Theme1</Template>
  <TotalTime>10089</TotalTime>
  <Words>2628</Words>
  <Application>Microsoft Office PowerPoint</Application>
  <PresentationFormat>Widescreen</PresentationFormat>
  <Paragraphs>191</Paragraphs>
  <Slides>19</Slides>
  <Notes>18</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19</vt:i4>
      </vt:variant>
    </vt:vector>
  </HeadingPairs>
  <TitlesOfParts>
    <vt:vector size="30" baseType="lpstr">
      <vt:lpstr>Arial</vt:lpstr>
      <vt:lpstr>Bookman Old Style</vt:lpstr>
      <vt:lpstr>Calibri</vt:lpstr>
      <vt:lpstr>Calibri Light</vt:lpstr>
      <vt:lpstr>Open Sans</vt:lpstr>
      <vt:lpstr>Wingdings</vt:lpstr>
      <vt:lpstr>Theme1</vt:lpstr>
      <vt:lpstr>cover</vt:lpstr>
      <vt:lpstr>ESS_template</vt:lpstr>
      <vt:lpstr>Custom Design</vt:lpstr>
      <vt:lpstr>1_ESS_template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FAO of the 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FAO Global Database on ACS database and the agricultural productivity initiative</dc:title>
  <dc:creator>VanderDonckt, Marie (ESS)</dc:creator>
  <cp:lastModifiedBy>Naglaa Hassan</cp:lastModifiedBy>
  <cp:revision>389</cp:revision>
  <cp:lastPrinted>2017-06-29T13:58:37Z</cp:lastPrinted>
  <dcterms:created xsi:type="dcterms:W3CDTF">2017-05-17T14:10:35Z</dcterms:created>
  <dcterms:modified xsi:type="dcterms:W3CDTF">2021-04-06T17:35:30Z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0x0101006849F1C196FA7D4ABFB2ADBD2E36BF9A</vt:lpwstr>
  </property>
</Properties>
</file>