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63" r:id="rId2"/>
    <p:sldId id="266" r:id="rId3"/>
    <p:sldId id="265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6"/>
    <a:srgbClr val="F9FBFD"/>
    <a:srgbClr val="A9CBE9"/>
    <a:srgbClr val="F1F2E6"/>
    <a:srgbClr val="D4E2BC"/>
    <a:srgbClr val="E3E7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86258-FA6D-4935-BE18-8970C6E41EE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D31E-DEA8-4E7D-8CF7-84A8B45F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69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4309D-7A60-4CAF-984D-65BF4D35332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C117B-EC38-4985-BA60-A5751B4F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05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 userDrawn="1"/>
        </p:nvSpPr>
        <p:spPr>
          <a:xfrm>
            <a:off x="2993031" y="39083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48552" y="93087"/>
            <a:ext cx="4013969" cy="357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rgbClr val="005C86"/>
                </a:solidFill>
              </a:defRPr>
            </a:lvl1pPr>
          </a:lstStyle>
          <a:p>
            <a:pPr lvl="0"/>
            <a:r>
              <a:rPr lang="en-GB" dirty="0" smtClean="0"/>
              <a:t>Insert title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29553" y="2108112"/>
            <a:ext cx="10935855" cy="3479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29552" y="858982"/>
            <a:ext cx="10320096" cy="8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005C86"/>
                </a:solidFill>
              </a:defRPr>
            </a:lvl1pPr>
          </a:lstStyle>
          <a:p>
            <a:pPr lvl="0"/>
            <a:r>
              <a:rPr lang="en-GB" dirty="0" smtClean="0"/>
              <a:t>Title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71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535709"/>
          </a:xfrm>
          <a:prstGeom prst="rect">
            <a:avLst/>
          </a:prstGeom>
          <a:solidFill>
            <a:srgbClr val="F1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" y="6210568"/>
            <a:ext cx="12302836" cy="647433"/>
            <a:chOff x="0" y="6210567"/>
            <a:chExt cx="9227127" cy="647433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6210567"/>
              <a:ext cx="9144000" cy="6474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6631709" y="6380394"/>
              <a:ext cx="259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E3E739"/>
                  </a:solidFill>
                </a:rPr>
                <a:t>&gt;&gt;</a:t>
              </a:r>
              <a:r>
                <a:rPr lang="en-GB" sz="1400" baseline="0" dirty="0" smtClean="0">
                  <a:solidFill>
                    <a:srgbClr val="E3E739"/>
                  </a:solidFill>
                </a:rPr>
                <a:t> FAO Statistics Division</a:t>
              </a:r>
              <a:endParaRPr lang="en-US" sz="1400" dirty="0">
                <a:solidFill>
                  <a:srgbClr val="E3E7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03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S-Methodology/faoswsProducerPrices" TargetMode="External"/><Relationship Id="rId2" Type="http://schemas.openxmlformats.org/officeDocument/2006/relationships/hyperlink" Target="https://sws-methodology.github.io/faoswsProducerPricesDocumentation/index.html#introduc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hqlprsws1.hq.un.fao.org:3838/shinyProducerPrices3/" TargetMode="External"/><Relationship Id="rId4" Type="http://schemas.openxmlformats.org/officeDocument/2006/relationships/hyperlink" Target="https://swsqa.aws.fao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8">
            <a:extLst>
              <a:ext uri="{FF2B5EF4-FFF2-40B4-BE49-F238E27FC236}">
                <a16:creationId xmlns:a16="http://schemas.microsoft.com/office/drawing/2014/main" id="{C4732BD8-6285-FF4F-AA85-255C6115E1B4}"/>
              </a:ext>
            </a:extLst>
          </p:cNvPr>
          <p:cNvSpPr txBox="1">
            <a:spLocks/>
          </p:cNvSpPr>
          <p:nvPr/>
        </p:nvSpPr>
        <p:spPr>
          <a:xfrm>
            <a:off x="1886127" y="5084317"/>
            <a:ext cx="6126631" cy="51925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kern="12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50" dirty="0">
                <a:solidFill>
                  <a:srgbClr val="004080"/>
                </a:solidFill>
              </a:rPr>
              <a:t>Author, date, venue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" b="25348"/>
          <a:stretch/>
        </p:blipFill>
        <p:spPr>
          <a:xfrm>
            <a:off x="0" y="0"/>
            <a:ext cx="12192000" cy="6225309"/>
          </a:xfrm>
          <a:prstGeom prst="rect">
            <a:avLst/>
          </a:prstGeom>
        </p:spPr>
      </p:pic>
      <p:pic>
        <p:nvPicPr>
          <p:cNvPr id="8" name="Immagin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4"/>
          <a:stretch/>
        </p:blipFill>
        <p:spPr>
          <a:xfrm>
            <a:off x="0" y="3112654"/>
            <a:ext cx="8220364" cy="3140512"/>
          </a:xfrm>
          <a:prstGeom prst="rect">
            <a:avLst/>
          </a:prstGeom>
        </p:spPr>
      </p:pic>
      <p:sp>
        <p:nvSpPr>
          <p:cNvPr id="2" name="Titolo 4">
            <a:extLst>
              <a:ext uri="{FF2B5EF4-FFF2-40B4-BE49-F238E27FC236}">
                <a16:creationId xmlns:a16="http://schemas.microsoft.com/office/drawing/2014/main" id="{1CE6EE0D-03A4-7145-A5D1-4EE227576403}"/>
              </a:ext>
            </a:extLst>
          </p:cNvPr>
          <p:cNvSpPr txBox="1">
            <a:spLocks/>
          </p:cNvSpPr>
          <p:nvPr/>
        </p:nvSpPr>
        <p:spPr>
          <a:xfrm>
            <a:off x="18473" y="4003624"/>
            <a:ext cx="7680775" cy="92300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5000" b="1" i="0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it-IT" sz="3200" dirty="0" smtClean="0">
                <a:solidFill>
                  <a:srgbClr val="004080"/>
                </a:solidFill>
              </a:rPr>
              <a:t>Producer prices migration to the SWS</a:t>
            </a:r>
            <a:endParaRPr lang="it-IT" sz="3200" dirty="0">
              <a:solidFill>
                <a:srgbClr val="00408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309"/>
            <a:ext cx="4719784" cy="1743386"/>
            <a:chOff x="-110838" y="-19496"/>
            <a:chExt cx="4719784" cy="1743386"/>
          </a:xfrm>
        </p:grpSpPr>
        <p:sp>
          <p:nvSpPr>
            <p:cNvPr id="7" name="Rectangle 6"/>
            <p:cNvSpPr/>
            <p:nvPr/>
          </p:nvSpPr>
          <p:spPr>
            <a:xfrm>
              <a:off x="-110838" y="-19496"/>
              <a:ext cx="4516582" cy="1743386"/>
            </a:xfrm>
            <a:prstGeom prst="rect">
              <a:avLst/>
            </a:prstGeom>
            <a:solidFill>
              <a:srgbClr val="F9FBFD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2365" y="133466"/>
              <a:ext cx="4701311" cy="1396735"/>
            </a:xfrm>
            <a:prstGeom prst="rect">
              <a:avLst/>
            </a:prstGeom>
          </p:spPr>
        </p:pic>
      </p:grpSp>
      <p:sp>
        <p:nvSpPr>
          <p:cNvPr id="11" name="Segnaposto testo 8">
            <a:extLst>
              <a:ext uri="{FF2B5EF4-FFF2-40B4-BE49-F238E27FC236}">
                <a16:creationId xmlns:a16="http://schemas.microsoft.com/office/drawing/2014/main" id="{C4732BD8-6285-FF4F-AA85-255C6115E1B4}"/>
              </a:ext>
            </a:extLst>
          </p:cNvPr>
          <p:cNvSpPr txBox="1">
            <a:spLocks/>
          </p:cNvSpPr>
          <p:nvPr/>
        </p:nvSpPr>
        <p:spPr>
          <a:xfrm>
            <a:off x="18473" y="5603576"/>
            <a:ext cx="6006561" cy="51925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kern="12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50" dirty="0" smtClean="0">
                <a:solidFill>
                  <a:srgbClr val="004080"/>
                </a:solidFill>
              </a:rPr>
              <a:t>Charlotte Taglioni</a:t>
            </a:r>
          </a:p>
          <a:p>
            <a:r>
              <a:rPr lang="it-IT" sz="1650" dirty="0" smtClean="0">
                <a:solidFill>
                  <a:srgbClr val="004080"/>
                </a:solidFill>
              </a:rPr>
              <a:t>26/10/2021</a:t>
            </a:r>
            <a:endParaRPr lang="it-IT" sz="1650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004080"/>
                </a:solidFill>
              </a:rPr>
              <a:t>Producer prices migration to the SWS</a:t>
            </a:r>
            <a:endParaRPr lang="it-IT" dirty="0">
              <a:solidFill>
                <a:srgbClr val="004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1672" y="1440600"/>
            <a:ext cx="11775256" cy="34798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hlinkClick r:id="rId2"/>
            </a:endParaRPr>
          </a:p>
          <a:p>
            <a:r>
              <a:rPr lang="en-GB" sz="2400" dirty="0" smtClean="0"/>
              <a:t>Documentation: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sws-methodology.github.io/faoswsProducerPricesDocumentation/index.html#introduction</a:t>
            </a:r>
            <a:endParaRPr lang="en-US" sz="2400" dirty="0" smtClean="0"/>
          </a:p>
          <a:p>
            <a:endParaRPr lang="en-GB" sz="2400" dirty="0"/>
          </a:p>
          <a:p>
            <a:r>
              <a:rPr lang="en-GB" sz="2400" dirty="0" smtClean="0"/>
              <a:t>Repository with codes and documents: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github.com/SWS-Methodology/faoswsProducerPrices</a:t>
            </a:r>
            <a:r>
              <a:rPr lang="en-US" sz="2400" dirty="0" smtClean="0"/>
              <a:t> </a:t>
            </a:r>
          </a:p>
          <a:p>
            <a:endParaRPr lang="en-GB" sz="2400" dirty="0"/>
          </a:p>
          <a:p>
            <a:r>
              <a:rPr lang="en-GB" sz="2400" dirty="0" smtClean="0"/>
              <a:t>SWS (QA environment):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://swsqa.aws.fao.org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en-GB" sz="2400" dirty="0"/>
          </a:p>
          <a:p>
            <a:r>
              <a:rPr lang="en-GB" sz="2400" dirty="0" smtClean="0"/>
              <a:t>Shiny application : 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://hqlprsws1.hq.un.fao.org:3838/shinyProducerPrices3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Module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004080"/>
                </a:solidFill>
              </a:rPr>
              <a:t>Producer prices migration to the SWS</a:t>
            </a:r>
            <a:endParaRPr lang="it-IT" dirty="0">
              <a:solidFill>
                <a:srgbClr val="004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04833" y="1984248"/>
            <a:ext cx="11976392" cy="419709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Harvester both of annual and monthly prices – revision of monthly harvester by Enrico </a:t>
            </a:r>
          </a:p>
          <a:p>
            <a:r>
              <a:rPr lang="en-GB" dirty="0" smtClean="0"/>
              <a:t>Conversion plugin from LCU to SLC and USD</a:t>
            </a:r>
          </a:p>
          <a:p>
            <a:r>
              <a:rPr lang="en-GB" dirty="0" smtClean="0"/>
              <a:t>Outlier detection (plugin + validation through shiny)*</a:t>
            </a:r>
          </a:p>
          <a:p>
            <a:r>
              <a:rPr lang="en-GB" dirty="0" smtClean="0"/>
              <a:t>Imputation of the last year(s) (plugin + validation through shiny)*</a:t>
            </a:r>
          </a:p>
          <a:p>
            <a:r>
              <a:rPr lang="en-GB" dirty="0" smtClean="0"/>
              <a:t>Series revision commodity by commodity through the shiny app</a:t>
            </a:r>
            <a:endParaRPr lang="en-GB" dirty="0"/>
          </a:p>
          <a:p>
            <a:r>
              <a:rPr lang="en-GB" dirty="0" smtClean="0"/>
              <a:t>Documentation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200" dirty="0" smtClean="0"/>
              <a:t>*</a:t>
            </a:r>
            <a:r>
              <a:rPr lang="en-GB" sz="2200" dirty="0"/>
              <a:t>The shiny and the plugin have been tested, new bugs should now only be related to particular </a:t>
            </a:r>
            <a:r>
              <a:rPr lang="en-GB" sz="2200" dirty="0" smtClean="0"/>
              <a:t>cases</a:t>
            </a:r>
            <a:endParaRPr lang="en-GB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552" y="797049"/>
            <a:ext cx="10320096" cy="840509"/>
          </a:xfrm>
        </p:spPr>
        <p:txBody>
          <a:bodyPr/>
          <a:lstStyle/>
          <a:p>
            <a:r>
              <a:rPr lang="en-GB" dirty="0" smtClean="0"/>
              <a:t>Steps tested to be formally validated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7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004080"/>
                </a:solidFill>
              </a:rPr>
              <a:t>Producer prices migration to the SWS</a:t>
            </a:r>
            <a:endParaRPr lang="it-IT" dirty="0">
              <a:solidFill>
                <a:srgbClr val="004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1672" y="1916088"/>
            <a:ext cx="10935855" cy="3479887"/>
          </a:xfrm>
        </p:spPr>
        <p:txBody>
          <a:bodyPr>
            <a:normAutofit fontScale="92500"/>
          </a:bodyPr>
          <a:lstStyle/>
          <a:p>
            <a:r>
              <a:rPr lang="en-GB" sz="2400" dirty="0" smtClean="0"/>
              <a:t>Finalize the development of the bulk imputation for series revision and test the new feature</a:t>
            </a:r>
            <a:endParaRPr lang="en-GB" sz="2400" dirty="0"/>
          </a:p>
          <a:p>
            <a:r>
              <a:rPr lang="en-GB" sz="2400" dirty="0" smtClean="0"/>
              <a:t>Further test of the shiny application</a:t>
            </a:r>
          </a:p>
          <a:p>
            <a:r>
              <a:rPr lang="en-GB" sz="2400" dirty="0"/>
              <a:t>Conversion of ARIMAX PP and integration with the other </a:t>
            </a:r>
            <a:r>
              <a:rPr lang="en-GB" sz="2400" dirty="0" smtClean="0"/>
              <a:t>data</a:t>
            </a:r>
            <a:endParaRPr lang="en-GB" sz="2400" dirty="0"/>
          </a:p>
          <a:p>
            <a:r>
              <a:rPr lang="en-GB" sz="2400" dirty="0" smtClean="0"/>
              <a:t>Migration to production</a:t>
            </a:r>
            <a:endParaRPr lang="en-GB" sz="2400" dirty="0"/>
          </a:p>
          <a:p>
            <a:r>
              <a:rPr lang="en-GB" sz="2400" dirty="0" smtClean="0"/>
              <a:t>Finalize and update the exchange rates dataset</a:t>
            </a:r>
          </a:p>
          <a:p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For imputation of 2020 no data is available for the ARIMAX method so either Holt-Winters or the ensemble approach.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1672" y="886414"/>
            <a:ext cx="10320096" cy="840509"/>
          </a:xfrm>
        </p:spPr>
        <p:txBody>
          <a:bodyPr/>
          <a:lstStyle/>
          <a:p>
            <a:r>
              <a:rPr lang="en-GB" dirty="0" smtClean="0"/>
              <a:t>Steps to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004080"/>
                </a:solidFill>
              </a:rPr>
              <a:t>Producer prices migration to the SWS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1453873"/>
            <a:ext cx="12192000" cy="4718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approach builds </a:t>
            </a:r>
            <a:r>
              <a:rPr lang="en-US" sz="1800" dirty="0"/>
              <a:t>a </a:t>
            </a:r>
            <a:r>
              <a:rPr lang="en-US" sz="1800" u="sng" dirty="0"/>
              <a:t>collection of simple models and combine them to obtain a composite model</a:t>
            </a:r>
            <a:r>
              <a:rPr lang="en-US" sz="1800" dirty="0"/>
              <a:t>. </a:t>
            </a:r>
            <a:r>
              <a:rPr lang="en-US" sz="1800" dirty="0" smtClean="0"/>
              <a:t>Averaging </a:t>
            </a:r>
            <a:r>
              <a:rPr lang="en-US" sz="1800" dirty="0"/>
              <a:t>multiple models the risk of choosing a poor model is reduced.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model considered are: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mean</a:t>
            </a:r>
            <a:r>
              <a:rPr lang="en-US" sz="1800" dirty="0" smtClean="0"/>
              <a:t> </a:t>
            </a:r>
            <a:r>
              <a:rPr lang="en-US" sz="1800" dirty="0"/>
              <a:t>(mean of all observations),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median</a:t>
            </a:r>
            <a:r>
              <a:rPr lang="en-US" sz="1800" dirty="0" smtClean="0"/>
              <a:t> </a:t>
            </a:r>
            <a:r>
              <a:rPr lang="en-US" sz="1800" dirty="0"/>
              <a:t>(median of all observations),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linear</a:t>
            </a:r>
            <a:r>
              <a:rPr lang="en-US" sz="1800" dirty="0" smtClean="0"/>
              <a:t> </a:t>
            </a:r>
            <a:r>
              <a:rPr lang="en-US" sz="1800" dirty="0"/>
              <a:t>(linear regression),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exponential</a:t>
            </a:r>
            <a:r>
              <a:rPr lang="en-US" sz="1800" dirty="0" smtClean="0"/>
              <a:t> </a:t>
            </a:r>
            <a:r>
              <a:rPr lang="en-US" sz="1800" dirty="0"/>
              <a:t>(exponential function),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logistic</a:t>
            </a:r>
            <a:r>
              <a:rPr lang="en-US" sz="1800" dirty="0" smtClean="0"/>
              <a:t> </a:t>
            </a:r>
            <a:r>
              <a:rPr lang="en-US" sz="1800" dirty="0"/>
              <a:t>(logistic function),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naive</a:t>
            </a:r>
            <a:r>
              <a:rPr lang="en-US" sz="1800" dirty="0" smtClean="0"/>
              <a:t> </a:t>
            </a:r>
            <a:r>
              <a:rPr lang="en-US" sz="1800" dirty="0"/>
              <a:t>(linear interpolation followed by last observation carried forward and first observation carried backward),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ARIMA</a:t>
            </a:r>
            <a:r>
              <a:rPr lang="en-US" sz="1800" dirty="0" smtClean="0"/>
              <a:t> </a:t>
            </a:r>
            <a:r>
              <a:rPr lang="en-US" sz="1800" dirty="0"/>
              <a:t>(selected based on the corrected </a:t>
            </a:r>
            <a:r>
              <a:rPr lang="en-US" sz="1800" dirty="0" err="1"/>
              <a:t>Akaike’s</a:t>
            </a:r>
            <a:r>
              <a:rPr lang="en-US" sz="1800" dirty="0"/>
              <a:t> Information Criterion (AICC) and imputation via </a:t>
            </a:r>
            <a:r>
              <a:rPr lang="en-US" sz="1800" dirty="0" err="1"/>
              <a:t>Kalman</a:t>
            </a:r>
            <a:r>
              <a:rPr lang="en-US" sz="1800" dirty="0"/>
              <a:t> Filter),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LOESS</a:t>
            </a:r>
            <a:r>
              <a:rPr lang="en-US" sz="1800" dirty="0" smtClean="0"/>
              <a:t> </a:t>
            </a:r>
            <a:r>
              <a:rPr lang="en-US" sz="1800" dirty="0"/>
              <a:t>(local regression with linear models and model window varying based on sample size), splines(cubic spline interpolation</a:t>
            </a:r>
            <a:r>
              <a:rPr lang="en-US" sz="1800" dirty="0" smtClean="0"/>
              <a:t>),</a:t>
            </a:r>
            <a:br>
              <a:rPr lang="en-US" sz="1800" dirty="0" smtClean="0"/>
            </a:br>
            <a:r>
              <a:rPr lang="en-US" sz="1800" b="1" dirty="0" smtClean="0"/>
              <a:t>MARS</a:t>
            </a:r>
            <a:r>
              <a:rPr lang="en-US" sz="1800" dirty="0" smtClean="0"/>
              <a:t> </a:t>
            </a:r>
            <a:r>
              <a:rPr lang="en-US" sz="1800" dirty="0"/>
              <a:t>(Multivariate Adaptive Regression Spline),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mixed </a:t>
            </a:r>
            <a:r>
              <a:rPr lang="en-US" sz="1800" b="1" dirty="0"/>
              <a:t>model</a:t>
            </a:r>
            <a:r>
              <a:rPr lang="en-US" sz="1800" dirty="0"/>
              <a:t> (linear mixed model with time as a fixed effect and country as the random effect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r>
              <a:rPr lang="en-US" sz="1800" dirty="0" smtClean="0"/>
              <a:t>All </a:t>
            </a:r>
            <a:r>
              <a:rPr lang="en-US" sz="1800" dirty="0"/>
              <a:t>these models are then combined so that </a:t>
            </a:r>
            <a:r>
              <a:rPr lang="en-US" sz="1800" b="1" dirty="0"/>
              <a:t>the final result is a weighted average of all the input models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approach is completely automatized by the R function in the R package </a:t>
            </a:r>
            <a:r>
              <a:rPr lang="en-US" sz="1800" dirty="0" err="1"/>
              <a:t>faoswsImputation</a:t>
            </a:r>
            <a:r>
              <a:rPr lang="en-US" sz="1800" dirty="0"/>
              <a:t>. An extended presentation is available in the </a:t>
            </a:r>
            <a:r>
              <a:rPr lang="en-US" sz="1800" dirty="0" err="1"/>
              <a:t>faoswsImputation</a:t>
            </a:r>
            <a:r>
              <a:rPr lang="en-US" sz="1800" dirty="0"/>
              <a:t> package along with the function used to impute variable in the </a:t>
            </a:r>
            <a:r>
              <a:rPr lang="en-US" sz="1800" dirty="0" err="1"/>
              <a:t>Git</a:t>
            </a:r>
            <a:r>
              <a:rPr lang="en-US" sz="1800" dirty="0"/>
              <a:t> Hub repository SWS-Methodology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1601"/>
            <a:ext cx="10320096" cy="547119"/>
          </a:xfrm>
        </p:spPr>
        <p:txBody>
          <a:bodyPr/>
          <a:lstStyle/>
          <a:p>
            <a:r>
              <a:rPr lang="en-GB" dirty="0" smtClean="0"/>
              <a:t>Ensemble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004080"/>
                </a:solidFill>
              </a:rPr>
              <a:t>Producer prices migration to the SWS</a:t>
            </a:r>
            <a:endParaRPr lang="it-IT" dirty="0">
              <a:solidFill>
                <a:srgbClr val="004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48552" y="1312584"/>
            <a:ext cx="10935855" cy="34798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552" y="630383"/>
            <a:ext cx="10320096" cy="567482"/>
          </a:xfrm>
        </p:spPr>
        <p:txBody>
          <a:bodyPr/>
          <a:lstStyle/>
          <a:p>
            <a:r>
              <a:rPr lang="en-GB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109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438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Gnetti, Chiara (ESS)</dc:creator>
  <cp:lastModifiedBy>Taglioni, Charlotte (ESS)</cp:lastModifiedBy>
  <cp:revision>25</cp:revision>
  <dcterms:created xsi:type="dcterms:W3CDTF">2021-02-08T17:31:11Z</dcterms:created>
  <dcterms:modified xsi:type="dcterms:W3CDTF">2021-10-26T12:52:04Z</dcterms:modified>
</cp:coreProperties>
</file>