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6" r:id="rId4"/>
    <p:sldMasterId id="2147483702" r:id="rId5"/>
  </p:sldMasterIdLst>
  <p:notesMasterIdLst>
    <p:notesMasterId r:id="rId20"/>
  </p:notesMasterIdLst>
  <p:sldIdLst>
    <p:sldId id="263" r:id="rId6"/>
    <p:sldId id="265" r:id="rId7"/>
    <p:sldId id="279" r:id="rId8"/>
    <p:sldId id="268" r:id="rId9"/>
    <p:sldId id="272" r:id="rId10"/>
    <p:sldId id="278" r:id="rId11"/>
    <p:sldId id="280" r:id="rId12"/>
    <p:sldId id="274" r:id="rId13"/>
    <p:sldId id="275" r:id="rId14"/>
    <p:sldId id="281" r:id="rId15"/>
    <p:sldId id="276" r:id="rId16"/>
    <p:sldId id="283" r:id="rId17"/>
    <p:sldId id="282" r:id="rId18"/>
    <p:sldId id="277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200F0A7-BDA9-0144-A601-7504EFA9297E}">
          <p14:sldIdLst>
            <p14:sldId id="263"/>
            <p14:sldId id="265"/>
            <p14:sldId id="279"/>
            <p14:sldId id="268"/>
            <p14:sldId id="272"/>
            <p14:sldId id="278"/>
            <p14:sldId id="280"/>
            <p14:sldId id="274"/>
            <p14:sldId id="275"/>
            <p14:sldId id="281"/>
            <p14:sldId id="276"/>
            <p14:sldId id="283"/>
            <p14:sldId id="282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glioni, Charlotte (ESS)" initials="TC(" lastIdx="1" clrIdx="0">
    <p:extLst>
      <p:ext uri="{19B8F6BF-5375-455C-9EA6-DF929625EA0E}">
        <p15:presenceInfo xmlns:p15="http://schemas.microsoft.com/office/powerpoint/2012/main" userId="S::Charlotte.Taglioni@fao.org::3fb78d69-7e65-4787-8fc6-d1b012d63671" providerId="AD"/>
      </p:ext>
    </p:extLst>
  </p:cmAuthor>
  <p:cmAuthor id="2" name="Taglioni, Charlotte (ESS)" initials="TC( [2]" lastIdx="5" clrIdx="1">
    <p:extLst>
      <p:ext uri="{19B8F6BF-5375-455C-9EA6-DF929625EA0E}">
        <p15:presenceInfo xmlns:p15="http://schemas.microsoft.com/office/powerpoint/2012/main" userId="S-1-5-21-2107199734-1002509562-578033828-1049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  <a:srgbClr val="C77FB9"/>
    <a:srgbClr val="753368"/>
    <a:srgbClr val="595D29"/>
    <a:srgbClr val="887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914D-CF3A-4B41-99EB-33F910CAB4E3}" v="16" dt="2020-07-20T12:14:37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1" autoAdjust="0"/>
    <p:restoredTop sz="94646" autoAdjust="0"/>
  </p:normalViewPr>
  <p:slideViewPr>
    <p:cSldViewPr snapToGrid="0" snapToObjects="1">
      <p:cViewPr varScale="1">
        <p:scale>
          <a:sx n="86" d="100"/>
          <a:sy n="86" d="100"/>
        </p:scale>
        <p:origin x="1518" y="90"/>
      </p:cViewPr>
      <p:guideLst>
        <p:guide orient="horz" pos="2160"/>
        <p:guide pos="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glioni, Charlotte (ESS)" userId="3fb78d69-7e65-4787-8fc6-d1b012d63671" providerId="ADAL" clId="{668B914D-CF3A-4B41-99EB-33F910CAB4E3}"/>
    <pc:docChg chg="undo custSel addSld delSld modSld modMainMaster modSection">
      <pc:chgData name="Taglioni, Charlotte (ESS)" userId="3fb78d69-7e65-4787-8fc6-d1b012d63671" providerId="ADAL" clId="{668B914D-CF3A-4B41-99EB-33F910CAB4E3}" dt="2020-07-20T12:48:45.925" v="1949" actId="115"/>
      <pc:docMkLst>
        <pc:docMk/>
      </pc:docMkLst>
      <pc:sldChg chg="addSp modSp">
        <pc:chgData name="Taglioni, Charlotte (ESS)" userId="3fb78d69-7e65-4787-8fc6-d1b012d63671" providerId="ADAL" clId="{668B914D-CF3A-4B41-99EB-33F910CAB4E3}" dt="2020-07-20T09:42:00.328" v="1495" actId="1037"/>
        <pc:sldMkLst>
          <pc:docMk/>
          <pc:sldMk cId="3456481899" sldId="263"/>
        </pc:sldMkLst>
        <pc:spChg chg="add mod">
          <ac:chgData name="Taglioni, Charlotte (ESS)" userId="3fb78d69-7e65-4787-8fc6-d1b012d63671" providerId="ADAL" clId="{668B914D-CF3A-4B41-99EB-33F910CAB4E3}" dt="2020-07-20T09:42:00.328" v="1495" actId="1037"/>
          <ac:spMkLst>
            <pc:docMk/>
            <pc:sldMk cId="3456481899" sldId="263"/>
            <ac:spMk id="4" creationId="{E5B8035D-C693-4FCD-A73E-75FBD9A0602E}"/>
          </ac:spMkLst>
        </pc:spChg>
      </pc:sldChg>
      <pc:sldChg chg="modSp">
        <pc:chgData name="Taglioni, Charlotte (ESS)" userId="3fb78d69-7e65-4787-8fc6-d1b012d63671" providerId="ADAL" clId="{668B914D-CF3A-4B41-99EB-33F910CAB4E3}" dt="2020-07-20T09:01:05.548" v="280" actId="20577"/>
        <pc:sldMkLst>
          <pc:docMk/>
          <pc:sldMk cId="991517915" sldId="266"/>
        </pc:sldMkLst>
        <pc:spChg chg="mod">
          <ac:chgData name="Taglioni, Charlotte (ESS)" userId="3fb78d69-7e65-4787-8fc6-d1b012d63671" providerId="ADAL" clId="{668B914D-CF3A-4B41-99EB-33F910CAB4E3}" dt="2020-07-20T09:01:05.548" v="280" actId="20577"/>
          <ac:spMkLst>
            <pc:docMk/>
            <pc:sldMk cId="991517915" sldId="266"/>
            <ac:spMk id="7" creationId="{A85940C4-DB11-4B6E-90CB-1A98F9557721}"/>
          </ac:spMkLst>
        </pc:spChg>
      </pc:sldChg>
      <pc:sldChg chg="modSp">
        <pc:chgData name="Taglioni, Charlotte (ESS)" userId="3fb78d69-7e65-4787-8fc6-d1b012d63671" providerId="ADAL" clId="{668B914D-CF3A-4B41-99EB-33F910CAB4E3}" dt="2020-07-20T12:48:17.783" v="1901" actId="20577"/>
        <pc:sldMkLst>
          <pc:docMk/>
          <pc:sldMk cId="1715005477" sldId="267"/>
        </pc:sldMkLst>
        <pc:spChg chg="mod">
          <ac:chgData name="Taglioni, Charlotte (ESS)" userId="3fb78d69-7e65-4787-8fc6-d1b012d63671" providerId="ADAL" clId="{668B914D-CF3A-4B41-99EB-33F910CAB4E3}" dt="2020-07-20T12:48:17.783" v="1901" actId="20577"/>
          <ac:spMkLst>
            <pc:docMk/>
            <pc:sldMk cId="1715005477" sldId="267"/>
            <ac:spMk id="6" creationId="{0D81BFF3-2202-4CC0-8593-242E613022DC}"/>
          </ac:spMkLst>
        </pc:spChg>
      </pc:sldChg>
      <pc:sldChg chg="modSp">
        <pc:chgData name="Taglioni, Charlotte (ESS)" userId="3fb78d69-7e65-4787-8fc6-d1b012d63671" providerId="ADAL" clId="{668B914D-CF3A-4B41-99EB-33F910CAB4E3}" dt="2020-07-20T09:39:33.384" v="1419" actId="20577"/>
        <pc:sldMkLst>
          <pc:docMk/>
          <pc:sldMk cId="1954620679" sldId="268"/>
        </pc:sldMkLst>
        <pc:spChg chg="mod">
          <ac:chgData name="Taglioni, Charlotte (ESS)" userId="3fb78d69-7e65-4787-8fc6-d1b012d63671" providerId="ADAL" clId="{668B914D-CF3A-4B41-99EB-33F910CAB4E3}" dt="2020-07-20T09:39:33.384" v="1419" actId="20577"/>
          <ac:spMkLst>
            <pc:docMk/>
            <pc:sldMk cId="1954620679" sldId="268"/>
            <ac:spMk id="3" creationId="{7F9298DF-75C7-41AF-AF83-18C236A3D348}"/>
          </ac:spMkLst>
        </pc:spChg>
      </pc:sldChg>
      <pc:sldChg chg="addSp delSp modSp">
        <pc:chgData name="Taglioni, Charlotte (ESS)" userId="3fb78d69-7e65-4787-8fc6-d1b012d63671" providerId="ADAL" clId="{668B914D-CF3A-4B41-99EB-33F910CAB4E3}" dt="2020-07-20T09:38:19.051" v="1308" actId="1035"/>
        <pc:sldMkLst>
          <pc:docMk/>
          <pc:sldMk cId="3303911115" sldId="269"/>
        </pc:sldMkLst>
        <pc:spChg chg="add del mod">
          <ac:chgData name="Taglioni, Charlotte (ESS)" userId="3fb78d69-7e65-4787-8fc6-d1b012d63671" providerId="ADAL" clId="{668B914D-CF3A-4B41-99EB-33F910CAB4E3}" dt="2020-07-20T09:09:29.006" v="433"/>
          <ac:spMkLst>
            <pc:docMk/>
            <pc:sldMk cId="3303911115" sldId="269"/>
            <ac:spMk id="4" creationId="{DF5C332F-0E40-4B76-B28E-875FD8272ACB}"/>
          </ac:spMkLst>
        </pc:spChg>
        <pc:spChg chg="add mod">
          <ac:chgData name="Taglioni, Charlotte (ESS)" userId="3fb78d69-7e65-4787-8fc6-d1b012d63671" providerId="ADAL" clId="{668B914D-CF3A-4B41-99EB-33F910CAB4E3}" dt="2020-07-20T09:38:19.051" v="1308" actId="1035"/>
          <ac:spMkLst>
            <pc:docMk/>
            <pc:sldMk cId="3303911115" sldId="269"/>
            <ac:spMk id="5" creationId="{F52E2083-A1C3-47B8-BA9D-394BF5A310A2}"/>
          </ac:spMkLst>
        </pc:spChg>
        <pc:spChg chg="mod">
          <ac:chgData name="Taglioni, Charlotte (ESS)" userId="3fb78d69-7e65-4787-8fc6-d1b012d63671" providerId="ADAL" clId="{668B914D-CF3A-4B41-99EB-33F910CAB4E3}" dt="2020-07-20T09:38:14.728" v="1306" actId="1035"/>
          <ac:spMkLst>
            <pc:docMk/>
            <pc:sldMk cId="3303911115" sldId="269"/>
            <ac:spMk id="6" creationId="{AF279E20-E26C-4684-A582-B1405793045C}"/>
          </ac:spMkLst>
        </pc:spChg>
      </pc:sldChg>
      <pc:sldChg chg="modSp">
        <pc:chgData name="Taglioni, Charlotte (ESS)" userId="3fb78d69-7e65-4787-8fc6-d1b012d63671" providerId="ADAL" clId="{668B914D-CF3A-4B41-99EB-33F910CAB4E3}" dt="2020-07-20T09:40:06.524" v="1453" actId="20577"/>
        <pc:sldMkLst>
          <pc:docMk/>
          <pc:sldMk cId="920140885" sldId="272"/>
        </pc:sldMkLst>
        <pc:spChg chg="mod">
          <ac:chgData name="Taglioni, Charlotte (ESS)" userId="3fb78d69-7e65-4787-8fc6-d1b012d63671" providerId="ADAL" clId="{668B914D-CF3A-4B41-99EB-33F910CAB4E3}" dt="2020-07-20T09:40:06.524" v="1453" actId="20577"/>
          <ac:spMkLst>
            <pc:docMk/>
            <pc:sldMk cId="920140885" sldId="272"/>
            <ac:spMk id="75" creationId="{862F4B13-5A37-4D6B-98FA-A57EE75A75C1}"/>
          </ac:spMkLst>
        </pc:spChg>
        <pc:spChg chg="mod">
          <ac:chgData name="Taglioni, Charlotte (ESS)" userId="3fb78d69-7e65-4787-8fc6-d1b012d63671" providerId="ADAL" clId="{668B914D-CF3A-4B41-99EB-33F910CAB4E3}" dt="2020-07-20T09:11:45.443" v="535" actId="20577"/>
          <ac:spMkLst>
            <pc:docMk/>
            <pc:sldMk cId="920140885" sldId="272"/>
            <ac:spMk id="81" creationId="{E86E9D99-C795-4323-B274-D054ABBAA12A}"/>
          </ac:spMkLst>
        </pc:spChg>
      </pc:sldChg>
      <pc:sldChg chg="modSp">
        <pc:chgData name="Taglioni, Charlotte (ESS)" userId="3fb78d69-7e65-4787-8fc6-d1b012d63671" providerId="ADAL" clId="{668B914D-CF3A-4B41-99EB-33F910CAB4E3}" dt="2020-07-20T09:22:22.499" v="696" actId="1035"/>
        <pc:sldMkLst>
          <pc:docMk/>
          <pc:sldMk cId="836894192" sldId="274"/>
        </pc:sldMkLst>
        <pc:spChg chg="mod">
          <ac:chgData name="Taglioni, Charlotte (ESS)" userId="3fb78d69-7e65-4787-8fc6-d1b012d63671" providerId="ADAL" clId="{668B914D-CF3A-4B41-99EB-33F910CAB4E3}" dt="2020-07-20T08:55:58.644" v="264" actId="1035"/>
          <ac:spMkLst>
            <pc:docMk/>
            <pc:sldMk cId="836894192" sldId="274"/>
            <ac:spMk id="31" creationId="{161EBCC9-5487-40D2-9DC8-A181949F8FD1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35" creationId="{6117734D-DF89-4C2F-AFE5-19DB69C1481A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44" creationId="{8C2ED425-E123-4081-A206-2C7DE4B042A8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45" creationId="{C727F3BE-DF87-4742-94BF-19336FA0FEAA}"/>
          </ac:spMkLst>
        </pc:spChg>
        <pc:spChg chg="mod">
          <ac:chgData name="Taglioni, Charlotte (ESS)" userId="3fb78d69-7e65-4787-8fc6-d1b012d63671" providerId="ADAL" clId="{668B914D-CF3A-4B41-99EB-33F910CAB4E3}" dt="2020-07-20T09:22:22.499" v="696" actId="1035"/>
          <ac:spMkLst>
            <pc:docMk/>
            <pc:sldMk cId="836894192" sldId="274"/>
            <ac:spMk id="46" creationId="{8C195C0E-B996-4D3F-A075-F1455B14E35C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48" creationId="{97E43686-50FB-49D0-87F3-F55F14A585C9}"/>
          </ac:spMkLst>
        </pc:spChg>
        <pc:spChg chg="mod">
          <ac:chgData name="Taglioni, Charlotte (ESS)" userId="3fb78d69-7e65-4787-8fc6-d1b012d63671" providerId="ADAL" clId="{668B914D-CF3A-4B41-99EB-33F910CAB4E3}" dt="2020-07-20T08:55:54.129" v="255" actId="1035"/>
          <ac:spMkLst>
            <pc:docMk/>
            <pc:sldMk cId="836894192" sldId="274"/>
            <ac:spMk id="51" creationId="{A385A1C4-5D51-4647-A865-775AB0F89B7D}"/>
          </ac:spMkLst>
        </pc:spChg>
        <pc:cxnChg chg="mod">
          <ac:chgData name="Taglioni, Charlotte (ESS)" userId="3fb78d69-7e65-4787-8fc6-d1b012d63671" providerId="ADAL" clId="{668B914D-CF3A-4B41-99EB-33F910CAB4E3}" dt="2020-07-20T08:55:54.129" v="255" actId="1035"/>
          <ac:cxnSpMkLst>
            <pc:docMk/>
            <pc:sldMk cId="836894192" sldId="274"/>
            <ac:cxnSpMk id="43" creationId="{04748833-8B28-47E8-A175-C7A288217C74}"/>
          </ac:cxnSpMkLst>
        </pc:cxnChg>
      </pc:sldChg>
      <pc:sldChg chg="modSp">
        <pc:chgData name="Taglioni, Charlotte (ESS)" userId="3fb78d69-7e65-4787-8fc6-d1b012d63671" providerId="ADAL" clId="{668B914D-CF3A-4B41-99EB-33F910CAB4E3}" dt="2020-07-20T07:43:21.181" v="122" actId="1076"/>
        <pc:sldMkLst>
          <pc:docMk/>
          <pc:sldMk cId="609236186" sldId="276"/>
        </pc:sldMkLst>
        <pc:spChg chg="mod">
          <ac:chgData name="Taglioni, Charlotte (ESS)" userId="3fb78d69-7e65-4787-8fc6-d1b012d63671" providerId="ADAL" clId="{668B914D-CF3A-4B41-99EB-33F910CAB4E3}" dt="2020-07-20T07:43:21.181" v="122" actId="1076"/>
          <ac:spMkLst>
            <pc:docMk/>
            <pc:sldMk cId="609236186" sldId="276"/>
            <ac:spMk id="4" creationId="{F24B2B08-C57F-446E-802E-808A3827ED93}"/>
          </ac:spMkLst>
        </pc:spChg>
      </pc:sldChg>
      <pc:sldChg chg="modSp">
        <pc:chgData name="Taglioni, Charlotte (ESS)" userId="3fb78d69-7e65-4787-8fc6-d1b012d63671" providerId="ADAL" clId="{668B914D-CF3A-4B41-99EB-33F910CAB4E3}" dt="2020-07-20T09:25:33.352" v="809" actId="1036"/>
        <pc:sldMkLst>
          <pc:docMk/>
          <pc:sldMk cId="992454802" sldId="277"/>
        </pc:sldMkLst>
        <pc:spChg chg="mod">
          <ac:chgData name="Taglioni, Charlotte (ESS)" userId="3fb78d69-7e65-4787-8fc6-d1b012d63671" providerId="ADAL" clId="{668B914D-CF3A-4B41-99EB-33F910CAB4E3}" dt="2020-07-20T09:25:33.352" v="809" actId="1036"/>
          <ac:spMkLst>
            <pc:docMk/>
            <pc:sldMk cId="992454802" sldId="277"/>
            <ac:spMk id="6" creationId="{6DC3980A-1881-437D-9B45-3A209C463F81}"/>
          </ac:spMkLst>
        </pc:spChg>
      </pc:sldChg>
      <pc:sldChg chg="modSp add del">
        <pc:chgData name="Taglioni, Charlotte (ESS)" userId="3fb78d69-7e65-4787-8fc6-d1b012d63671" providerId="ADAL" clId="{668B914D-CF3A-4B41-99EB-33F910CAB4E3}" dt="2020-07-20T09:40:26.813" v="1454" actId="2696"/>
        <pc:sldMkLst>
          <pc:docMk/>
          <pc:sldMk cId="1205924733" sldId="278"/>
        </pc:sldMkLst>
        <pc:spChg chg="mod">
          <ac:chgData name="Taglioni, Charlotte (ESS)" userId="3fb78d69-7e65-4787-8fc6-d1b012d63671" providerId="ADAL" clId="{668B914D-CF3A-4B41-99EB-33F910CAB4E3}" dt="2020-07-20T09:22:47.839" v="697"/>
          <ac:spMkLst>
            <pc:docMk/>
            <pc:sldMk cId="1205924733" sldId="278"/>
            <ac:spMk id="6" creationId="{6DC3980A-1881-437D-9B45-3A209C463F81}"/>
          </ac:spMkLst>
        </pc:spChg>
      </pc:sldChg>
      <pc:sldChg chg="modSp add">
        <pc:chgData name="Taglioni, Charlotte (ESS)" userId="3fb78d69-7e65-4787-8fc6-d1b012d63671" providerId="ADAL" clId="{668B914D-CF3A-4B41-99EB-33F910CAB4E3}" dt="2020-07-20T12:48:45.925" v="1949" actId="115"/>
        <pc:sldMkLst>
          <pc:docMk/>
          <pc:sldMk cId="3134418878" sldId="278"/>
        </pc:sldMkLst>
        <pc:spChg chg="mod">
          <ac:chgData name="Taglioni, Charlotte (ESS)" userId="3fb78d69-7e65-4787-8fc6-d1b012d63671" providerId="ADAL" clId="{668B914D-CF3A-4B41-99EB-33F910CAB4E3}" dt="2020-07-20T12:48:45.925" v="1949" actId="115"/>
          <ac:spMkLst>
            <pc:docMk/>
            <pc:sldMk cId="3134418878" sldId="278"/>
            <ac:spMk id="6" creationId="{0D81BFF3-2202-4CC0-8593-242E613022DC}"/>
          </ac:spMkLst>
        </pc:spChg>
      </pc:sldChg>
      <pc:sldMasterChg chg="addSp delSp modSp">
        <pc:chgData name="Taglioni, Charlotte (ESS)" userId="3fb78d69-7e65-4787-8fc6-d1b012d63671" providerId="ADAL" clId="{668B914D-CF3A-4B41-99EB-33F910CAB4E3}" dt="2020-07-20T09:21:07.919" v="647" actId="20577"/>
        <pc:sldMasterMkLst>
          <pc:docMk/>
          <pc:sldMasterMk cId="2700960742" sldId="2147483696"/>
        </pc:sldMasterMkLst>
        <pc:spChg chg="add del mod">
          <ac:chgData name="Taglioni, Charlotte (ESS)" userId="3fb78d69-7e65-4787-8fc6-d1b012d63671" providerId="ADAL" clId="{668B914D-CF3A-4B41-99EB-33F910CAB4E3}" dt="2020-07-20T09:21:07.919" v="647" actId="20577"/>
          <ac:spMkLst>
            <pc:docMk/>
            <pc:sldMasterMk cId="2700960742" sldId="2147483696"/>
            <ac:spMk id="2" creationId="{A7ABD095-4A0C-DB49-8028-853EAAC70B93}"/>
          </ac:spMkLst>
        </pc:sp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9-22T09:58:50.624" idx="1">
    <p:pos x="3299" y="2729"/>
    <p:text>Questionnaire data: only 3 years and deleted or kept?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7:46:52.366" idx="1">
    <p:pos x="10" y="10"/>
    <p:text>Are monthly prices going to be imputed?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17T17:46:52.366" idx="1">
    <p:pos x="90" y="450"/>
    <p:text>TOI = trade openness index. Dataset or datatable?</p:text>
    <p:extLst mod="1">
      <p:ext uri="{C676402C-5697-4E1C-873F-D02D1690AC5C}">
        <p15:threadingInfo xmlns:p15="http://schemas.microsoft.com/office/powerpoint/2012/main" timeZoneBias="-120"/>
      </p:ext>
    </p:extLst>
  </p:cm>
  <p:cm authorId="2" dt="2020-09-22T10:18:54.719" idx="3">
    <p:pos x="90" y="586"/>
    <p:text>Other data?</p:text>
    <p:extLst>
      <p:ext uri="{C676402C-5697-4E1C-873F-D02D1690AC5C}">
        <p15:threadingInfo xmlns:p15="http://schemas.microsoft.com/office/powerpoint/2012/main" timeZoneBias="-120">
          <p15:parentCm authorId="1" idx="1"/>
        </p15:threadingInfo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10-05T09:29:17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13512 8520 0,'0'17'282,"0"19"-267,0-19-15,0 1 31,0-1 1,0 1-17,0 0 17,-18-1-17,18 1-15,-18 35 16,18-35-16,0-1 15,-17 1-15,17-1 16,-18 1-16,18 35 16,0-35-16,0-1 31,0 1 16,18-18 78,-1 0-110,1 0-15,17 0 16,-17 0-16,35 35 16,-18-17-16,0-1 15,36-17 1,-36 36 0,54-36-16,-72 0 15,1 0-15,-1 0 16,1 0-1,0 0 1</inkml:trace>
  <inkml:trace contextRef="#ctx0" brushRef="#br0" timeOffset="1126.1008">13935 8590 0,'0'35'188,"18"-17"-173,-18 0-15,0-1 16,17-17-16,1 0 0,0 0 16,-1 18-16,1 17 15,52-35-15,-70 18 16,18-18-16,0 18 16,-1-18-1,1 17 1,-18 1-16,0-1 78,0 1-62,18-18 15,-1 0-16,1 0 17,0 18-32,-1-18 15,1 0 1,-1 0 0,1-18-1,-18 0 1,18 18-1,-18-17-15,0-1 0,0 1 16,0-1 15,0-17-31</inkml:trace>
  <inkml:trace contextRef="#ctx0" brushRef="#br0" timeOffset="2426.024">13900 8555 0,'17'0'282,"1"0"-251,0 0-15,17 0-1,-17 0-15,17 0 16,-17 0-16,-1 0 15,1-18-15,35 18 16,-36 0 0,1-17-16,0 17 15,-1-18 1,1-17 0,0 35-16,-1-18 15,18 18-15,-35-18 16,18 18-16</inkml:trace>
  <inkml:trace contextRef="#ctx0" brushRef="#br0" timeOffset="3658.9082">14041 8731 0,'18'0'312,"-1"0"-280,-17-17-1,18 17-31,-18-18 15,17 18-15,19 0 79,-19 0-64,1-18 63,0 1-62,-1 17 0,1 0-1</inkml:trace>
  <inkml:trace contextRef="#ctx0" brushRef="#br0" timeOffset="6603.5295">14905 8467 0,'0'-18'266,"-17"18"-251,-1-18 1,18-17 0,-35 35-16,17 0 15,0 0 48,18-18-32,-17 18-15,-1 0-16,0 0 15,1 0 16,-1 0 32,-17 0-1,35 36-46,0-19 0,0 1-1,0 0 1,-18-1 0,18 1 15,0 0 0,0-1-31,0 1 16,0 0-16,0-1 15,-17 1 1,17-1-16,0 1 16,0 0-16,0 17 15,0-17-15,0-1 47,0 1-31,0 0-1,0-1 1,0 1 0,0-1-1,17-17-15,-17 18 16,36-18-1,-36 18-15,17-18 16,1 17-16,-1-17 16,1 18-16,0-18 15,-1 0 1,1 0 0,17 0-1,-17 0 16,0 0-15,-1-18 31,-17 1-31,0-1-1,0 0 1,0 1 15,0-1-15,0 1-1,0-1-15,0 0 16,0 1 0,-17-19-1,17 54 220,0 0-220,0 17 1,17-17-1,-17-1-15,0 1 16,0-1 203,0 1-204,18 0 1,-18 17-16,17 124 16,-17-89-1,18 1-15,-18-36 0,0-17 16,18-1-16,-18 1 16,17-18-1,-17-18 48,0 1-48,0-1 17,-17 18-32,17-17 46,0-19-30,0 19 0,-18-19-16,18 19 15</inkml:trace>
  <inkml:trace contextRef="#ctx0" brushRef="#br0" timeOffset="9053.5917">15170 9031 0,'0'-35'282,"0"17"-282,0-17 15,0 0-15,0 17 16,0 0-16,0 1 16,17 17 15,1 0 47,-18-18-62,35 0-16,-35 1 15,0-1 1,0-17-16,18 17 15,0 18 1,-18-17 0,17-1-16,-17 0 15,18 1-15,-18-19 16,18-16-16,-1 34 16,-17-17-16,18 35 15,-18-18 1,0 0-1,17 54 173,-17 69-172,18-52-16,-18 0 15,18 18-15,-18-54 16,17 1-16,-17 0 15,0-1-15,0 1 16,0 0 0,0-1 62,0 1-63,0 0 1,0-1 0,18-17-1</inkml:trace>
  <inkml:trace contextRef="#ctx0" brushRef="#br0" timeOffset="10269.9306">15117 8819 0,'18'0'281,"-1"0"-249,1 0-32,-1 0 15,19 0-15,-19 0 16,1 0-16,0 0 47,-1 0-32,1 0 1,0 0 0,-1 0-1,1 0 1,-1 0 15,1 0 16,0 0-16,-1 0-15,1 0 15,0 0-15,-1 0-1,19 0 1</inkml:trace>
  <inkml:trace contextRef="#ctx0" brushRef="#br0" timeOffset="12112.7376">16069 8449 0,'-17'0'328,"-1"0"-297,-17 0-15,17 0 0,1 0-16,-1 0 15,0 0 1,1 0-1,-1 0 17,0 0-32,-17 0 31,17 0-15,1 0 15,-1 0-16,18 18-15,-17-18 16,17 17 15,0 1-15,0 0 0,0-1-1,0 19 1,-18-19-16,18 18 15,0 1-15,0-19 16,0 1-16,0 17 16,0-17-16,0 0 15,0-1-15,0 1 32,0-1-17,0 1 1,0 0 15,0 17-31,18-17 16,-1-1-16,1-17 15,-18 18-15,17 0 16,19-18 0,-19 0-16,1 17 15,0-17-15,-1 0 0,1 0 16,0 0-1,-1 0-15,18 0 16,-17 0-16,-18-17 16,18 17-1,-1 0-15,1 0 32,0 0-17,-1 0 1,1 0-1</inkml:trace>
  <inkml:trace contextRef="#ctx0" brushRef="#br0" timeOffset="13631.8892">16352 8431 0,'0'-17'344,"0"34"-125,0 1-204,35 0 1,-35-1-16,18 1 16,-1 17-1,-17-17 32,0 0-31,0-1 15,0 1-31,0-1 16,0 1-1,0 0 1,18-18-1</inkml:trace>
  <inkml:trace contextRef="#ctx0" brushRef="#br0" timeOffset="15301.6544">16599 8414 0,'-18'17'328,"0"1"-313,1 17-15,-1-17 16,18 0-16,-35 17 0,35-17 16,0-1-1,-18 1-15,18-1 16,-18 1-1,1 0 1,17 17 0,-18-17-16,1-1 15,17 1 1,-18 0 0,18-1-1,0 1 16,0-1-15,0 19 0,0-19-1,-35 1-15,35 0 16,-18-18 0,18 35-16,0-17 15,0-1-15,0 18 16,-18-17-16,1-18 15,17 18 1,0-1-16,-18 1 16,18 0-1,0-1 48,0 1-48,-18 0 1,18-1 0</inkml:trace>
  <inkml:trace contextRef="#ctx0" brushRef="#br0" timeOffset="31536.4543">13670 9331 0,'36'0'265,"-19"0"-265,19 0 16,-19 0-1,1 0-15,17 0 16,-17 0-16,0 0 0,-1 0 31,1 0-15,-1 0-16,19 0 16,-1 0-1,-17 0-15,-1 0 16,19 0-1,-1 0 1,-18 0-16,19 0 16,-1 18-16,0-18 15,-17 0-15,0 0 0,52 35 16,-35-35 0,-17 0-16,17 0 15,1 18-15,52-18 16,-35 35-16,0-35 15,0 17-15,17-17 16,-52 0-16,35 18 16,0 17-16,-18-35 15,-18 18-15,1-18 16,0 0 0,-1 0-16,19 0 15,-19 0-15,1 0 31,0 0-31,17 0 16,-17 0 0,52 0-16,-35 0 15,1 0-15,17 18 16,-1-18-16,-16 0 16,-1 0-16,0 0 15,18 0-15,-35 17 16,-1-17-16,1 0 15,0 0-15,-1 0 32,1 0-17,0 0 1,35 0 0,-36 0-1,19 0-15,-1 0 16,-18 0-16,72 0 15,-36 0-15,-1 0 16,37 0-16,-54 0 16,-17 0-16,-1 0 15,1 0 1,17 0-16</inkml:trace>
  <inkml:trace contextRef="#ctx0" brushRef="#br0" timeOffset="42861.0212">3634 13282 0,'18'-18'313,"-1"18"-298,1-17-15,0 17 16,-1-18-16,1 18 16,35-17-1,-36 17-15,1 0 16,0 0-16,17-18 16,-17 18-16,17 0 15,-18 0 1,1 0-1,0 0-15,-1 0 16,1 0 15,0 0-31,35 0 16,-36 0-16,1 0 16,-1 0-1,1 0 1,0 0-16,-1 0 15,1 0-15,17 0 16,-17 0-16,-18 18 16,18-18-16,17 0 15,-17 17-15,17-17 16,71 0 0,-71 0-16,0 18 15,18-18-15,-18 17 0,1-17 16,-1 18-16,-17-18 15,17 0-15,0 18 16,-17-18-16,-1 17 16,19-17-16,34 18 15,-17-18-15,35 0 16,18 0-16,-18 0 16,53-18-16,1 18 15,34-35-15,-17 35 0,-89 0 16,36-18-16,-18 18 15,-35 0-15,0 0 16,-18 0-16,18 0 16,-17 0-16,-19 0 15,36 0-15,-18 0 16,1 0-16,-19 0 16,19 0-16,17 0 15,-1 0-15,1 18 16,36-18-16,-36 18 15,-1-18-15,1 0 16,18 17-16,-36-17 16,0 0-16,36 18 15,-36-18-15,18 35 0,-18-17 16,54-18-16,-36 18 16,-18-18-16,71 0 15,-71 0-15,53 35 16,-17-35-16,-36 17 15,0-17-15,53 18 16,-52-18-16,17 18 16,35-18-1,-53 17-15,18-17 16,-18 0-16,54 0 16,-19 0-16,1 0 15,34 0-15,1 0 16,0 0-16,-35 0 0,35 0 15,-18 0-15,-18 0 16,1 36-16,-18-36 16,-18 17-16,18-17 15,-18 0 1,1 0-16,-1 0 0,-18 0 16,19 0-16,-1 0 15,-17 18 1,-1-18-1,1 0-15,0 0 16,17 0 0,0 0-16,-17 0 0,-1 0 15,1 0 1,0 0-16,-1 0 16,-17-35 62,0-1-78,0-69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10-05T09:30:39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15293 10548 0,'-53'18'313,"53"-1"-298,-17 19-15,-1-1 16,0 18-16,18-36 16,-17 19-16,17-1 15,0-17-15,0-1 16,-18 36-16,18-35 16,0-1-16,0 1 15,0 0-15,0-1 16,0 1-16,0 17 47,0-17-32,0 0 1,0-1 0,0 1-1,0 0 16,0-1-15,0 1-16,0 17 16,0-17 15,0-36 172,0 0-187,0 1-16,0-1 15</inkml:trace>
  <inkml:trace contextRef="#ctx0" brushRef="#br0" timeOffset="2233.2147">14958 10619 0,'18'-18'312,"-18"0"-280,17 18-17,-17-17-15,18 17 16,-18-18-1,18 18-15,-18-18 16,17 1 0,1 17-16,17 0 15,-17-53 1,0 53 0,-1 0-16,1-18 15,-1 1-15,1 17 16,-18-18-16,18 18 62,-18-18-46,35 18-16,-35-17 16,18 17-1,-1-18-15,1 18 16,0-35-1,-18 17 1,17 18-16,-17 18 219,0-1-204,35 36-15,-17-17 16,-18-1 0,18-17-16,-1 17 15,-17-18-15,18 1 16,0-18-16,-1 18 16,-17-1-1,0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4A1F-50EE-F54A-AA53-D96BC7C77EAE}" type="datetimeFigureOut">
              <a:rPr lang="it-IT" smtClean="0"/>
              <a:t>08/10/2020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D4A5-FE5F-9D4A-AEA9-F09CDB92A7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0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8C823E76-EF97-3747-BA1A-5EB2BDED1B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8373978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Pellentesque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dignissim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Nulla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tortor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eleifend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nulla.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sollicitudin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porttitor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sodales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381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42E5AC-49B5-3D4D-85FF-FA7D39831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7730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E5D23932-AD53-9E40-B29C-3CB947007D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2" y="2185370"/>
            <a:ext cx="3984857" cy="31855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3712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D0E0E-4A78-E348-97B1-716FB14A6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773FF75-512A-0B46-B2B6-CBE00A1328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5012" y="934219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BE91198B-BE88-134D-9A4C-707CB4D0E7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012" y="1395663"/>
            <a:ext cx="8373978" cy="4614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200" b="0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endParaRPr lang="it-IT" dirty="0"/>
          </a:p>
        </p:txBody>
      </p:sp>
      <p:sp>
        <p:nvSpPr>
          <p:cNvPr id="9" name="Segnaposto immagine 2">
            <a:extLst>
              <a:ext uri="{FF2B5EF4-FFF2-40B4-BE49-F238E27FC236}">
                <a16:creationId xmlns:a16="http://schemas.microsoft.com/office/drawing/2014/main" id="{9297AC52-44FA-3548-BD51-B98894FB3E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74133" y="2185369"/>
            <a:ext cx="3984857" cy="36282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it-IT" dirty="0"/>
              <a:t>PHOTO</a:t>
            </a:r>
          </a:p>
        </p:txBody>
      </p:sp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F13149E4-9266-2A49-9150-E34D18EF19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012" y="2165684"/>
            <a:ext cx="3984857" cy="364797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FontTx/>
              <a:buNone/>
              <a:defRPr lang="it-IT" sz="14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Suspendisse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ut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tellus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egestas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urna.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suscipit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laoreet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ligula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Nunc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Donec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pretium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sapien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metus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viverra.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condimentum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magna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varius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fermentum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imperdiet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venenatis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faucibus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Fusce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augue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pharetra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odio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dolor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a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vestibulum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dui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lacus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Sed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fringilla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justo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non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scelerisque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turpis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blandit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efficitur</a:t>
            </a:r>
            <a:r>
              <a:rPr lang="it-IT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716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 userDrawn="1"/>
        </p:nvSpPr>
        <p:spPr>
          <a:xfrm>
            <a:off x="2244772" y="39083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50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7ABD095-4A0C-DB49-8028-853EAAC70B93}"/>
              </a:ext>
            </a:extLst>
          </p:cNvPr>
          <p:cNvSpPr txBox="1"/>
          <p:nvPr userDrawn="1"/>
        </p:nvSpPr>
        <p:spPr>
          <a:xfrm>
            <a:off x="391476" y="148055"/>
            <a:ext cx="7738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300" kern="1200" baseline="0" dirty="0">
                <a:solidFill>
                  <a:srgbClr val="00408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Producer prices methodological improvements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19844FF-6444-9C49-8F50-A6773B92D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37083" y="148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 baseline="0">
                <a:solidFill>
                  <a:srgbClr val="004080"/>
                </a:solidFill>
                <a:latin typeface="Arial" panose="020B0604020202020204" pitchFamily="34" charset="0"/>
              </a:defRPr>
            </a:lvl1pPr>
          </a:lstStyle>
          <a:p>
            <a:fld id="{86BAED7B-1BD1-8B4D-8B25-B3D4E44F076E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096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62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>
            <a:extLst>
              <a:ext uri="{FF2B5EF4-FFF2-40B4-BE49-F238E27FC236}">
                <a16:creationId xmlns:a16="http://schemas.microsoft.com/office/drawing/2014/main" id="{1CE6EE0D-03A4-7145-A5D1-4EE227576403}"/>
              </a:ext>
            </a:extLst>
          </p:cNvPr>
          <p:cNvSpPr txBox="1">
            <a:spLocks/>
          </p:cNvSpPr>
          <p:nvPr/>
        </p:nvSpPr>
        <p:spPr>
          <a:xfrm>
            <a:off x="136118" y="3621593"/>
            <a:ext cx="8368043" cy="129042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5000" b="1" i="0" kern="1200" baseline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it-IT" sz="4400" dirty="0">
                <a:solidFill>
                  <a:srgbClr val="004080"/>
                </a:solidFill>
              </a:rPr>
              <a:t>Producer prices methodological improvements</a:t>
            </a:r>
          </a:p>
        </p:txBody>
      </p:sp>
      <p:sp>
        <p:nvSpPr>
          <p:cNvPr id="3" name="Segnaposto testo 8">
            <a:extLst>
              <a:ext uri="{FF2B5EF4-FFF2-40B4-BE49-F238E27FC236}">
                <a16:creationId xmlns:a16="http://schemas.microsoft.com/office/drawing/2014/main" id="{C4732BD8-6285-FF4F-AA85-255C6115E1B4}"/>
              </a:ext>
            </a:extLst>
          </p:cNvPr>
          <p:cNvSpPr txBox="1">
            <a:spLocks/>
          </p:cNvSpPr>
          <p:nvPr/>
        </p:nvSpPr>
        <p:spPr>
          <a:xfrm>
            <a:off x="136118" y="5229687"/>
            <a:ext cx="8168841" cy="69234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200" kern="1200" baseline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600" dirty="0">
                <a:solidFill>
                  <a:srgbClr val="004080"/>
                </a:solidFill>
              </a:rPr>
              <a:t>SWS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8035D-C693-4FCD-A73E-75FBD9A0602E}"/>
              </a:ext>
            </a:extLst>
          </p:cNvPr>
          <p:cNvSpPr txBox="1"/>
          <p:nvPr/>
        </p:nvSpPr>
        <p:spPr>
          <a:xfrm>
            <a:off x="6569610" y="5804521"/>
            <a:ext cx="26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4080"/>
                </a:solidFill>
                <a:latin typeface="Arial" panose="020B0604020202020204" pitchFamily="34" charset="0"/>
              </a:rPr>
              <a:t>Meeting</a:t>
            </a:r>
            <a:r>
              <a:rPr lang="en-US" i="1" dirty="0"/>
              <a:t> </a:t>
            </a:r>
            <a:r>
              <a:rPr lang="en-US" i="1" dirty="0" smtClean="0">
                <a:solidFill>
                  <a:srgbClr val="004080"/>
                </a:solidFill>
                <a:latin typeface="Arial" panose="020B0604020202020204" pitchFamily="34" charset="0"/>
              </a:rPr>
              <a:t>5/10/2020</a:t>
            </a:r>
            <a:endParaRPr lang="en-US" i="1" dirty="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8279" y="825910"/>
            <a:ext cx="8373978" cy="461444"/>
          </a:xfrm>
        </p:spPr>
        <p:txBody>
          <a:bodyPr/>
          <a:lstStyle/>
          <a:p>
            <a:r>
              <a:rPr lang="en-US" dirty="0" smtClean="0"/>
              <a:t>Short missing series</a:t>
            </a:r>
            <a:endParaRPr lang="en-US" dirty="0"/>
          </a:p>
        </p:txBody>
      </p:sp>
      <p:sp>
        <p:nvSpPr>
          <p:cNvPr id="40" name="Google Shape;329;p16">
            <a:extLst>
              <a:ext uri="{FF2B5EF4-FFF2-40B4-BE49-F238E27FC236}">
                <a16:creationId xmlns:a16="http://schemas.microsoft.com/office/drawing/2014/main" id="{FB76C617-C43C-4E36-8D34-E3EC0228C97A}"/>
              </a:ext>
            </a:extLst>
          </p:cNvPr>
          <p:cNvSpPr/>
          <p:nvPr/>
        </p:nvSpPr>
        <p:spPr>
          <a:xfrm>
            <a:off x="6554343" y="2212719"/>
            <a:ext cx="773317" cy="562974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Other data (?)</a:t>
            </a:r>
            <a:endParaRPr sz="1000" dirty="0"/>
          </a:p>
        </p:txBody>
      </p:sp>
      <p:sp>
        <p:nvSpPr>
          <p:cNvPr id="42" name="Google Shape;324;p16">
            <a:extLst>
              <a:ext uri="{FF2B5EF4-FFF2-40B4-BE49-F238E27FC236}">
                <a16:creationId xmlns:a16="http://schemas.microsoft.com/office/drawing/2014/main" id="{25A1B92B-2043-4894-97D1-1E25AD1C665B}"/>
              </a:ext>
            </a:extLst>
          </p:cNvPr>
          <p:cNvSpPr/>
          <p:nvPr/>
        </p:nvSpPr>
        <p:spPr>
          <a:xfrm>
            <a:off x="7116760" y="3268388"/>
            <a:ext cx="1354131" cy="673041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Validation </a:t>
            </a:r>
            <a:r>
              <a:rPr lang="en-US" sz="1200" dirty="0"/>
              <a:t>dataset </a:t>
            </a:r>
            <a:r>
              <a:rPr lang="en-US" sz="1200" dirty="0" smtClean="0"/>
              <a:t>(imputed)</a:t>
            </a:r>
            <a:endParaRPr sz="1200" dirty="0"/>
          </a:p>
        </p:txBody>
      </p:sp>
      <p:sp>
        <p:nvSpPr>
          <p:cNvPr id="47" name="Google Shape;326;p16">
            <a:extLst>
              <a:ext uri="{FF2B5EF4-FFF2-40B4-BE49-F238E27FC236}">
                <a16:creationId xmlns:a16="http://schemas.microsoft.com/office/drawing/2014/main" id="{69FBDC08-DF04-44D5-8389-067F94276B3B}"/>
              </a:ext>
            </a:extLst>
          </p:cNvPr>
          <p:cNvSpPr/>
          <p:nvPr/>
        </p:nvSpPr>
        <p:spPr>
          <a:xfrm>
            <a:off x="4179591" y="3360619"/>
            <a:ext cx="817185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ARIMAX</a:t>
            </a:r>
            <a:endParaRPr sz="1000" dirty="0"/>
          </a:p>
        </p:txBody>
      </p:sp>
      <p:sp>
        <p:nvSpPr>
          <p:cNvPr id="51" name="Google Shape;324;p16">
            <a:extLst>
              <a:ext uri="{FF2B5EF4-FFF2-40B4-BE49-F238E27FC236}">
                <a16:creationId xmlns:a16="http://schemas.microsoft.com/office/drawing/2014/main" id="{25A1B92B-2043-4894-97D1-1E25AD1C665B}"/>
              </a:ext>
            </a:extLst>
          </p:cNvPr>
          <p:cNvSpPr/>
          <p:nvPr/>
        </p:nvSpPr>
        <p:spPr>
          <a:xfrm>
            <a:off x="662376" y="3278285"/>
            <a:ext cx="1354131" cy="673041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US" sz="1200" dirty="0" smtClean="0"/>
              <a:t>Preparation </a:t>
            </a:r>
            <a:r>
              <a:rPr lang="en-US" sz="1200" dirty="0"/>
              <a:t>dataset </a:t>
            </a:r>
            <a:r>
              <a:rPr lang="en-US" sz="1200" dirty="0" smtClean="0"/>
              <a:t>(checked)</a:t>
            </a:r>
            <a:endParaRPr lang="en-US" sz="1200" dirty="0"/>
          </a:p>
        </p:txBody>
      </p:sp>
      <p:sp>
        <p:nvSpPr>
          <p:cNvPr id="52" name="Google Shape;324;p16">
            <a:extLst>
              <a:ext uri="{FF2B5EF4-FFF2-40B4-BE49-F238E27FC236}">
                <a16:creationId xmlns:a16="http://schemas.microsoft.com/office/drawing/2014/main" id="{25A1B92B-2043-4894-97D1-1E25AD1C665B}"/>
              </a:ext>
            </a:extLst>
          </p:cNvPr>
          <p:cNvSpPr/>
          <p:nvPr/>
        </p:nvSpPr>
        <p:spPr>
          <a:xfrm>
            <a:off x="1388278" y="2108215"/>
            <a:ext cx="1354131" cy="673041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GB" sz="1200" dirty="0" smtClean="0"/>
              <a:t>Macro indicators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09042" y="2103551"/>
            <a:ext cx="165686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TOI (dataset or </a:t>
            </a:r>
            <a:r>
              <a:rPr lang="en-GB" dirty="0" err="1" smtClean="0"/>
              <a:t>datatable</a:t>
            </a:r>
            <a:r>
              <a:rPr lang="en-GB" dirty="0" smtClean="0"/>
              <a:t>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51" idx="2"/>
            <a:endCxn id="47" idx="2"/>
          </p:cNvCxnSpPr>
          <p:nvPr/>
        </p:nvCxnSpPr>
        <p:spPr>
          <a:xfrm flipV="1">
            <a:off x="1932377" y="3612658"/>
            <a:ext cx="2247214" cy="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2" idx="4"/>
            <a:endCxn id="47" idx="1"/>
          </p:cNvCxnSpPr>
          <p:nvPr/>
        </p:nvCxnSpPr>
        <p:spPr>
          <a:xfrm rot="16200000" flipH="1">
            <a:off x="2961471" y="1885129"/>
            <a:ext cx="680179" cy="2472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0" idx="2"/>
            <a:endCxn id="47" idx="1"/>
          </p:cNvCxnSpPr>
          <p:nvPr/>
        </p:nvCxnSpPr>
        <p:spPr>
          <a:xfrm rot="5400000">
            <a:off x="5358971" y="1933179"/>
            <a:ext cx="707062" cy="2349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2"/>
            <a:endCxn id="47" idx="1"/>
          </p:cNvCxnSpPr>
          <p:nvPr/>
        </p:nvCxnSpPr>
        <p:spPr>
          <a:xfrm rot="5400000">
            <a:off x="4631850" y="2655808"/>
            <a:ext cx="711553" cy="899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7" idx="4"/>
            <a:endCxn id="42" idx="5"/>
          </p:cNvCxnSpPr>
          <p:nvPr/>
        </p:nvCxnSpPr>
        <p:spPr>
          <a:xfrm flipV="1">
            <a:off x="4895961" y="3604909"/>
            <a:ext cx="2304929" cy="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52277" y="4090219"/>
            <a:ext cx="6806248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Identify short missing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series (less than 5 consecutive missing points)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Select best variable selection through AIC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Run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ARIMAX currently with GDP, VA, Yield and TOI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Every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year re-impute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all (even if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previously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imputed)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or only last year?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8" name="Google Shape;324;p16">
            <a:extLst>
              <a:ext uri="{FF2B5EF4-FFF2-40B4-BE49-F238E27FC236}">
                <a16:creationId xmlns:a16="http://schemas.microsoft.com/office/drawing/2014/main" id="{25A1B92B-2043-4894-97D1-1E25AD1C665B}"/>
              </a:ext>
            </a:extLst>
          </p:cNvPr>
          <p:cNvSpPr/>
          <p:nvPr/>
        </p:nvSpPr>
        <p:spPr>
          <a:xfrm>
            <a:off x="3030843" y="2103551"/>
            <a:ext cx="1354131" cy="673041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r>
              <a:rPr lang="en-GB" sz="1200" dirty="0" smtClean="0"/>
              <a:t>Yield (Agriculture Production)</a:t>
            </a:r>
            <a:endParaRPr lang="en-US" sz="1200" dirty="0"/>
          </a:p>
        </p:txBody>
      </p:sp>
      <p:cxnSp>
        <p:nvCxnSpPr>
          <p:cNvPr id="53" name="Elbow Connector 52"/>
          <p:cNvCxnSpPr>
            <a:stCxn id="48" idx="4"/>
            <a:endCxn id="47" idx="1"/>
          </p:cNvCxnSpPr>
          <p:nvPr/>
        </p:nvCxnSpPr>
        <p:spPr>
          <a:xfrm rot="16200000" flipH="1">
            <a:off x="3780421" y="2704079"/>
            <a:ext cx="684843" cy="829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96" idx="2"/>
            <a:endCxn id="87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85" idx="2"/>
            <a:endCxn id="96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83" idx="6"/>
            <a:endCxn id="85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4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6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87" idx="2"/>
            <a:endCxn id="92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86" idx="2"/>
            <a:endCxn id="97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93" name="12-Point Star 92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Elbow Connector 93"/>
          <p:cNvCxnSpPr>
            <a:stCxn id="93" idx="1"/>
            <a:endCxn id="96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12-Point Star 94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6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97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98" name="Elbow Connector 97"/>
          <p:cNvCxnSpPr>
            <a:stCxn id="96" idx="3"/>
            <a:endCxn id="93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6810174" y="760228"/>
            <a:ext cx="1535861" cy="763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00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02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03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04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106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109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112" name="12-Point Star 111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09671" y="1599990"/>
            <a:ext cx="45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ONLY RUN FOR LAST PERIOD MISSING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2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</a:t>
            </a:r>
            <a:r>
              <a:rPr lang="en-US" dirty="0" smtClean="0"/>
              <a:t>(6/6)</a:t>
            </a:r>
            <a:endParaRPr lang="en-US" dirty="0"/>
          </a:p>
        </p:txBody>
      </p:sp>
      <p:sp>
        <p:nvSpPr>
          <p:cNvPr id="48" name="Google Shape;324;p16">
            <a:extLst>
              <a:ext uri="{FF2B5EF4-FFF2-40B4-BE49-F238E27FC236}">
                <a16:creationId xmlns:a16="http://schemas.microsoft.com/office/drawing/2014/main" id="{E2D5CE8E-0F78-4C24-BD71-D0D3B9D73D24}"/>
              </a:ext>
            </a:extLst>
          </p:cNvPr>
          <p:cNvSpPr/>
          <p:nvPr/>
        </p:nvSpPr>
        <p:spPr>
          <a:xfrm>
            <a:off x="717224" y="2575692"/>
            <a:ext cx="120990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Validation </a:t>
            </a:r>
            <a:r>
              <a:rPr lang="en-US" sz="1200" dirty="0"/>
              <a:t>dataset </a:t>
            </a:r>
            <a:r>
              <a:rPr lang="en-US" sz="1200" dirty="0" smtClean="0"/>
              <a:t>(imputed)</a:t>
            </a:r>
            <a:endParaRPr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CAF95-1097-4620-BC12-D43EEA6F47AE}"/>
              </a:ext>
            </a:extLst>
          </p:cNvPr>
          <p:cNvCxnSpPr>
            <a:cxnSpLocks/>
            <a:stCxn id="48" idx="2"/>
            <a:endCxn id="39" idx="5"/>
          </p:cNvCxnSpPr>
          <p:nvPr/>
        </p:nvCxnSpPr>
        <p:spPr>
          <a:xfrm>
            <a:off x="1852038" y="2876040"/>
            <a:ext cx="2027603" cy="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4B2B08-C57F-446E-802E-808A3827ED93}"/>
              </a:ext>
            </a:extLst>
          </p:cNvPr>
          <p:cNvSpPr txBox="1"/>
          <p:nvPr/>
        </p:nvSpPr>
        <p:spPr>
          <a:xfrm>
            <a:off x="385012" y="3466240"/>
            <a:ext cx="3691922" cy="2062510"/>
          </a:xfrm>
          <a:prstGeom prst="rect">
            <a:avLst/>
          </a:prstGeom>
        </p:spPr>
        <p:txBody>
          <a:bodyPr/>
          <a:lstStyle>
            <a:lvl1pPr marL="285750" indent="-285750" algn="just">
              <a:lnSpc>
                <a:spcPct val="130000"/>
              </a:lnSpc>
              <a:spcBef>
                <a:spcPts val="1000"/>
              </a:spcBef>
              <a:buFontTx/>
              <a:buChar char="-"/>
              <a:defRPr lang="it-IT" sz="16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After the imputation step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final validation </a:t>
            </a:r>
          </a:p>
          <a:p>
            <a:r>
              <a:rPr lang="en-GB" dirty="0"/>
              <a:t>Shiny app for validation </a:t>
            </a:r>
            <a:r>
              <a:rPr lang="en-GB" dirty="0" smtClean="0"/>
              <a:t>(?)</a:t>
            </a:r>
            <a:endParaRPr lang="en-US" dirty="0"/>
          </a:p>
          <a:p>
            <a:r>
              <a:rPr lang="en-US" dirty="0"/>
              <a:t>Are there aggregates to compute?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6718" y="2735329"/>
            <a:ext cx="31315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4080"/>
                </a:solidFill>
              </a:rPr>
              <a:t>+ calculation of PPP and PPI</a:t>
            </a:r>
            <a:endParaRPr lang="en-US" dirty="0">
              <a:solidFill>
                <a:srgbClr val="004080"/>
              </a:solidFill>
            </a:endParaRPr>
          </a:p>
        </p:txBody>
      </p:sp>
      <p:sp>
        <p:nvSpPr>
          <p:cNvPr id="39" name="Google Shape;324;p16">
            <a:extLst>
              <a:ext uri="{FF2B5EF4-FFF2-40B4-BE49-F238E27FC236}">
                <a16:creationId xmlns:a16="http://schemas.microsoft.com/office/drawing/2014/main" id="{E2D5CE8E-0F78-4C24-BD71-D0D3B9D73D24}"/>
              </a:ext>
            </a:extLst>
          </p:cNvPr>
          <p:cNvSpPr/>
          <p:nvPr/>
        </p:nvSpPr>
        <p:spPr>
          <a:xfrm>
            <a:off x="3804554" y="2600346"/>
            <a:ext cx="120990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Validation </a:t>
            </a:r>
            <a:r>
              <a:rPr lang="en-US" sz="1200" dirty="0"/>
              <a:t>dataset </a:t>
            </a:r>
            <a:r>
              <a:rPr lang="en-US" sz="1200" dirty="0" smtClean="0"/>
              <a:t>(imputed)</a:t>
            </a:r>
            <a:endParaRPr sz="1200" dirty="0"/>
          </a:p>
        </p:txBody>
      </p:sp>
      <p:sp>
        <p:nvSpPr>
          <p:cNvPr id="41" name="12-Point Star 40"/>
          <p:cNvSpPr/>
          <p:nvPr/>
        </p:nvSpPr>
        <p:spPr>
          <a:xfrm>
            <a:off x="2575882" y="2641639"/>
            <a:ext cx="523264" cy="493455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66" idx="2"/>
            <a:endCxn id="56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54" idx="2"/>
            <a:endCxn id="66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49" idx="6"/>
            <a:endCxn id="54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3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5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56" idx="2"/>
            <a:endCxn id="62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9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55" idx="2"/>
            <a:endCxn id="67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3" name="12-Point Star 62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Elbow Connector 63"/>
          <p:cNvCxnSpPr>
            <a:stCxn id="63" idx="1"/>
            <a:endCxn id="66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12-Point Star 64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6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7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8" name="Elbow Connector 67"/>
          <p:cNvCxnSpPr>
            <a:stCxn id="66" idx="3"/>
            <a:endCxn id="63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7800845" y="1015664"/>
            <a:ext cx="1282437" cy="651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70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72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73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74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76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79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82" name="12-Point Star 81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092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85012" y="826067"/>
            <a:ext cx="8373978" cy="461444"/>
          </a:xfrm>
        </p:spPr>
        <p:txBody>
          <a:bodyPr/>
          <a:lstStyle/>
          <a:p>
            <a:r>
              <a:rPr lang="en-GB" dirty="0" smtClean="0"/>
              <a:t>Outlier validation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6" y="2239919"/>
            <a:ext cx="6980903" cy="394424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443019" y="2871018"/>
            <a:ext cx="1433958" cy="4916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Outlier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443018" y="4665408"/>
            <a:ext cx="1433959" cy="49161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Non-Outlier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6641691" y="3163249"/>
            <a:ext cx="78658" cy="786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81319" y="2812025"/>
            <a:ext cx="35592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Outlier detection based on %variation therefore 2019 is not highlighted as outlier but the user could mark it as outlier!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5240596" y="2669458"/>
            <a:ext cx="1563333" cy="742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9" idx="1"/>
          </p:cNvCxnSpPr>
          <p:nvPr/>
        </p:nvCxnSpPr>
        <p:spPr>
          <a:xfrm flipV="1">
            <a:off x="5240596" y="3174768"/>
            <a:ext cx="1412614" cy="237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867829" y="2590800"/>
            <a:ext cx="78658" cy="78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5012" y="1317528"/>
            <a:ext cx="8409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 user is presented with the series of outlier, it could be possible to check below the graph also data for the same country or globally for the same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product.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5538" y="3547695"/>
            <a:ext cx="172478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Value set as NA and will be imputed with other missing data</a:t>
            </a:r>
            <a:endParaRPr lang="en-US" dirty="0"/>
          </a:p>
        </p:txBody>
      </p:sp>
      <p:cxnSp>
        <p:nvCxnSpPr>
          <p:cNvPr id="13" name="Straight Connector 12"/>
          <p:cNvCxnSpPr>
            <a:stCxn id="5" idx="0"/>
            <a:endCxn id="7" idx="2"/>
          </p:cNvCxnSpPr>
          <p:nvPr/>
        </p:nvCxnSpPr>
        <p:spPr>
          <a:xfrm flipV="1">
            <a:off x="8157931" y="3362631"/>
            <a:ext cx="2067" cy="185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95538" y="5417574"/>
            <a:ext cx="17247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Value kept and flagged (;q)</a:t>
            </a:r>
            <a:endParaRPr lang="en-US" dirty="0"/>
          </a:p>
        </p:txBody>
      </p:sp>
      <p:cxnSp>
        <p:nvCxnSpPr>
          <p:cNvPr id="19" name="Straight Connector 18"/>
          <p:cNvCxnSpPr>
            <a:stCxn id="8" idx="2"/>
            <a:endCxn id="17" idx="0"/>
          </p:cNvCxnSpPr>
          <p:nvPr/>
        </p:nvCxnSpPr>
        <p:spPr>
          <a:xfrm flipH="1">
            <a:off x="8157931" y="5157021"/>
            <a:ext cx="2067" cy="260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11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2136" y="784664"/>
            <a:ext cx="8373978" cy="461444"/>
          </a:xfrm>
        </p:spPr>
        <p:txBody>
          <a:bodyPr/>
          <a:lstStyle/>
          <a:p>
            <a:r>
              <a:rPr lang="en-GB" dirty="0" smtClean="0"/>
              <a:t>ARIMAX validation example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911100" y="2589530"/>
            <a:ext cx="909534" cy="49161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Refuse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911099" y="4538030"/>
            <a:ext cx="909535" cy="49161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Validate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7673452" y="3225297"/>
            <a:ext cx="1384827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Expert estimate inserted manually flagged (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E;f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0" name="Straight Connector 29"/>
          <p:cNvCxnSpPr>
            <a:stCxn id="29" idx="0"/>
            <a:endCxn id="27" idx="2"/>
          </p:cNvCxnSpPr>
          <p:nvPr/>
        </p:nvCxnSpPr>
        <p:spPr>
          <a:xfrm flipV="1">
            <a:off x="8365866" y="3081143"/>
            <a:ext cx="1" cy="14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52905" y="5177182"/>
            <a:ext cx="14380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Value kept and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flagged (</a:t>
            </a:r>
            <a:r>
              <a:rPr lang="en-GB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I;e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stCxn id="28" idx="2"/>
            <a:endCxn id="31" idx="0"/>
          </p:cNvCxnSpPr>
          <p:nvPr/>
        </p:nvCxnSpPr>
        <p:spPr>
          <a:xfrm>
            <a:off x="8365867" y="5029643"/>
            <a:ext cx="6042" cy="147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36" y="2188738"/>
            <a:ext cx="7355612" cy="367780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2136" y="1243337"/>
            <a:ext cx="840947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As in outlier validation, the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user is presented with the series of 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imputed series, and the proposed value has to be accepted or replaced manually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3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68243-5CB6-45C1-9755-3A41FF0A68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DA99-F90B-49A5-A2F5-7577A8CCB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2397517" y="6871"/>
            <a:ext cx="8373978" cy="461444"/>
          </a:xfrm>
        </p:spPr>
        <p:txBody>
          <a:bodyPr/>
          <a:lstStyle/>
          <a:p>
            <a:r>
              <a:rPr lang="en-GB" dirty="0" smtClean="0"/>
              <a:t>Steps to go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C3980A-1881-437D-9B45-3A209C463F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207" y="741850"/>
            <a:ext cx="8373978" cy="54623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sz="1600" dirty="0" smtClean="0"/>
              <a:t>Test long series 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Test monthly data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Validation tool (outlier and imputation)</a:t>
            </a: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Exchange rates dataset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r>
              <a:rPr lang="en-GB" sz="1600" dirty="0" smtClean="0"/>
              <a:t>Outlier, shiny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Migration end Oct (Legacy)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Plugins, have green light on outlier detection (keeping manual intervention)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Imputation (ARIMAX) either automatic selection or a manual validation (just for the last three years)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Long series imputation (Michele)</a:t>
            </a:r>
          </a:p>
          <a:p>
            <a:pPr marL="285750" indent="-285750">
              <a:buFontTx/>
              <a:buChar char="-"/>
            </a:pPr>
            <a:r>
              <a:rPr lang="en-GB" sz="1600" dirty="0" smtClean="0"/>
              <a:t>ARIMAX test, manual intervention required, more insight needed and reduce uncertainty (Michele)</a:t>
            </a:r>
          </a:p>
          <a:p>
            <a:pPr marL="285750" indent="-285750">
              <a:buFontTx/>
              <a:buChar char="-"/>
            </a:pPr>
            <a:endParaRPr lang="en-GB" sz="1600" dirty="0" smtClean="0"/>
          </a:p>
          <a:p>
            <a:pPr marL="285750" indent="-285750">
              <a:buFontTx/>
              <a:buChar char="-"/>
            </a:pPr>
            <a:endParaRPr lang="en-GB" sz="1600" dirty="0" smtClean="0"/>
          </a:p>
          <a:p>
            <a:pPr marL="285750" indent="-285750">
              <a:buFontTx/>
              <a:buChar char="-"/>
            </a:pPr>
            <a:endParaRPr lang="en-GB" sz="1600" dirty="0"/>
          </a:p>
          <a:p>
            <a:pPr marL="285750" indent="-285750">
              <a:buFontTx/>
              <a:buChar char="-"/>
            </a:pP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9924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196AFE-709F-474A-9E1E-F0CE9A926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012" y="1809457"/>
            <a:ext cx="8373978" cy="3291218"/>
          </a:xfrm>
        </p:spPr>
        <p:txBody>
          <a:bodyPr/>
          <a:lstStyle/>
          <a:p>
            <a:pPr marL="285750" indent="-28575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Progress</a:t>
            </a:r>
            <a:endParaRPr lang="en-US" sz="2400" dirty="0"/>
          </a:p>
          <a:p>
            <a:pPr marL="285750" indent="-28575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Proposed </a:t>
            </a:r>
            <a:r>
              <a:rPr lang="en-US" sz="2400" dirty="0"/>
              <a:t>workflow</a:t>
            </a:r>
          </a:p>
          <a:p>
            <a:pPr marL="285750" indent="-28575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Steps to go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E5B937-8E47-4C8D-84B5-656BDB35E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2782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Last two months progress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2084439"/>
            <a:ext cx="7806813" cy="3362632"/>
          </a:xfrm>
          <a:prstGeom prst="rect">
            <a:avLst/>
          </a:prstGeom>
        </p:spPr>
        <p:txBody>
          <a:bodyPr/>
          <a:lstStyle>
            <a:lvl1pPr marL="285750" indent="-285750" algn="just">
              <a:lnSpc>
                <a:spcPct val="130000"/>
              </a:lnSpc>
              <a:spcBef>
                <a:spcPts val="1000"/>
              </a:spcBef>
              <a:buFontTx/>
              <a:buChar char="-"/>
              <a:defRPr lang="it-IT" sz="16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Test </a:t>
            </a:r>
            <a:r>
              <a:rPr lang="en-GB" dirty="0" err="1"/>
              <a:t>Arima</a:t>
            </a:r>
            <a:r>
              <a:rPr lang="en-GB" dirty="0"/>
              <a:t> for short missing series </a:t>
            </a:r>
          </a:p>
          <a:p>
            <a:r>
              <a:rPr lang="en-GB" dirty="0"/>
              <a:t>Questionnaire harvester tested (10 countries)</a:t>
            </a:r>
          </a:p>
          <a:p>
            <a:r>
              <a:rPr lang="en-GB" dirty="0"/>
              <a:t>Data migration planned (end of October)</a:t>
            </a:r>
          </a:p>
          <a:p>
            <a:r>
              <a:rPr lang="en-GB" dirty="0" smtClean="0"/>
              <a:t>Two plugins (to be approved):</a:t>
            </a:r>
            <a:endParaRPr lang="en-GB" dirty="0"/>
          </a:p>
          <a:p>
            <a:pPr marL="742950" lvl="1" indent="-342900">
              <a:buFont typeface="+mj-lt"/>
              <a:buAutoNum type="arabicPeriod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from LCU to SLC and USD and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Outlier detection</a:t>
            </a:r>
          </a:p>
          <a:p>
            <a:pPr marL="742950" lvl="1" indent="-342900">
              <a:buFont typeface="+mj-lt"/>
              <a:buAutoNum type="arabicPeriod"/>
            </a:pP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Arima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imputation 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r>
              <a:rPr lang="en-GB" dirty="0" smtClean="0"/>
              <a:t>Agreement on Exchange rates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08240" y="3016080"/>
              <a:ext cx="4667760" cy="187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3006720"/>
                <a:ext cx="4686480" cy="18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7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101" idx="2"/>
            <a:endCxn id="67" idx="5"/>
          </p:cNvCxnSpPr>
          <p:nvPr/>
        </p:nvCxnSpPr>
        <p:spPr>
          <a:xfrm>
            <a:off x="4899398" y="3493980"/>
            <a:ext cx="1442192" cy="422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28" idx="2"/>
            <a:endCxn id="101" idx="5"/>
          </p:cNvCxnSpPr>
          <p:nvPr/>
        </p:nvCxnSpPr>
        <p:spPr>
          <a:xfrm flipV="1">
            <a:off x="2685632" y="3493980"/>
            <a:ext cx="1459839" cy="14018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24" idx="6"/>
            <a:endCxn id="28" idx="5"/>
          </p:cNvCxnSpPr>
          <p:nvPr/>
        </p:nvCxnSpPr>
        <p:spPr>
          <a:xfrm flipV="1">
            <a:off x="907495" y="3507998"/>
            <a:ext cx="1005806" cy="1624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72648C-53CE-4D2B-9114-B9641D648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298DF-75C7-41AF-AF83-18C236A3D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Overall proposed workflow</a:t>
            </a:r>
          </a:p>
        </p:txBody>
      </p:sp>
      <p:sp>
        <p:nvSpPr>
          <p:cNvPr id="11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14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17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18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19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21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84471" y="3218445"/>
            <a:ext cx="823024" cy="611589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PP 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C2773-5DFE-409E-BBA2-D76CD124A29D}"/>
              </a:ext>
            </a:extLst>
          </p:cNvPr>
          <p:cNvSpPr txBox="1"/>
          <p:nvPr/>
        </p:nvSpPr>
        <p:spPr>
          <a:xfrm>
            <a:off x="106486" y="3950441"/>
            <a:ext cx="1138112" cy="461665"/>
          </a:xfrm>
          <a:prstGeom prst="rect">
            <a:avLst/>
          </a:prstGeom>
          <a:noFill/>
          <a:scene3d>
            <a:camera prst="orthographicFront"/>
            <a:lightRig rig="balanced" dir="t"/>
          </a:scene3d>
        </p:spPr>
        <p:txBody>
          <a:bodyPr wrap="square" rtlCol="0">
            <a:spAutoFit/>
          </a:bodyPr>
          <a:lstStyle/>
          <a:p>
            <a:r>
              <a:rPr lang="en-US" sz="1200" dirty="0"/>
              <a:t>≤ 60% total </a:t>
            </a:r>
          </a:p>
          <a:p>
            <a:r>
              <a:rPr lang="en-US" sz="1200" dirty="0"/>
              <a:t>price records</a:t>
            </a:r>
          </a:p>
        </p:txBody>
      </p:sp>
      <p:sp>
        <p:nvSpPr>
          <p:cNvPr id="27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1052997" y="3298205"/>
            <a:ext cx="497941" cy="420317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1847472" y="3244682"/>
            <a:ext cx="903989" cy="526632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Questionnaire dataset</a:t>
            </a:r>
            <a:endParaRPr sz="1000" dirty="0"/>
          </a:p>
        </p:txBody>
      </p:sp>
      <p:sp>
        <p:nvSpPr>
          <p:cNvPr id="46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5215615" y="2154688"/>
            <a:ext cx="612395" cy="525059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6279713" y="3250693"/>
            <a:ext cx="878575" cy="49501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Validation dataset</a:t>
            </a:r>
            <a:endParaRPr sz="1000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67" idx="2"/>
            <a:endCxn id="77" idx="5"/>
          </p:cNvCxnSpPr>
          <p:nvPr/>
        </p:nvCxnSpPr>
        <p:spPr>
          <a:xfrm>
            <a:off x="7096411" y="3498202"/>
            <a:ext cx="1078020" cy="12139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3549312" y="346599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9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3047995" y="3315260"/>
            <a:ext cx="654722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Plugin</a:t>
            </a:r>
            <a:endParaRPr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46" idx="2"/>
            <a:endCxn id="109" idx="1"/>
          </p:cNvCxnSpPr>
          <p:nvPr/>
        </p:nvCxnSpPr>
        <p:spPr>
          <a:xfrm flipH="1">
            <a:off x="5471405" y="2659863"/>
            <a:ext cx="7823" cy="72972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42" name="12-Point Star 41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112554" y="3262832"/>
            <a:ext cx="878575" cy="49501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Validated dataset</a:t>
            </a:r>
            <a:endParaRPr sz="1000" dirty="0"/>
          </a:p>
        </p:txBody>
      </p:sp>
      <p:sp>
        <p:nvSpPr>
          <p:cNvPr id="79" name="12-Point Star 78"/>
          <p:cNvSpPr/>
          <p:nvPr/>
        </p:nvSpPr>
        <p:spPr>
          <a:xfrm>
            <a:off x="4326900" y="4222686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79" idx="1"/>
            <a:endCxn id="101" idx="4"/>
          </p:cNvCxnSpPr>
          <p:nvPr/>
        </p:nvCxnSpPr>
        <p:spPr>
          <a:xfrm flipH="1" flipV="1">
            <a:off x="4522435" y="3743277"/>
            <a:ext cx="171385" cy="671344"/>
          </a:xfrm>
          <a:prstGeom prst="bentConnector4">
            <a:avLst>
              <a:gd name="adj1" fmla="val -133384"/>
              <a:gd name="adj2" fmla="val 642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86210" y="4640380"/>
            <a:ext cx="20801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*could be the same ‘Preparation’ dataset or two datasets</a:t>
            </a:r>
            <a:endParaRPr lang="en-US" sz="1100" dirty="0"/>
          </a:p>
        </p:txBody>
      </p:sp>
      <p:sp>
        <p:nvSpPr>
          <p:cNvPr id="86" name="12-Point Star 85"/>
          <p:cNvSpPr/>
          <p:nvPr/>
        </p:nvSpPr>
        <p:spPr>
          <a:xfrm>
            <a:off x="7396211" y="3314959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1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4083147" y="3244683"/>
            <a:ext cx="878575" cy="49859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Preparation dataset</a:t>
            </a:r>
            <a:endParaRPr sz="1000" dirty="0"/>
          </a:p>
        </p:txBody>
      </p:sp>
      <p:sp>
        <p:nvSpPr>
          <p:cNvPr id="109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5194452" y="3288769"/>
            <a:ext cx="654722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Plugin</a:t>
            </a:r>
            <a:endParaRPr sz="1000" dirty="0"/>
          </a:p>
        </p:txBody>
      </p:sp>
      <p:cxnSp>
        <p:nvCxnSpPr>
          <p:cNvPr id="124" name="Elbow Connector 123"/>
          <p:cNvCxnSpPr>
            <a:stCxn id="101" idx="3"/>
            <a:endCxn id="79" idx="7"/>
          </p:cNvCxnSpPr>
          <p:nvPr/>
        </p:nvCxnSpPr>
        <p:spPr>
          <a:xfrm rot="5400000">
            <a:off x="4057833" y="4012344"/>
            <a:ext cx="671344" cy="133210"/>
          </a:xfrm>
          <a:prstGeom prst="bentConnector4">
            <a:avLst>
              <a:gd name="adj1" fmla="val 35705"/>
              <a:gd name="adj2" fmla="val 271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84880" y="3708360"/>
              <a:ext cx="190800" cy="324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520" y="3699000"/>
                <a:ext cx="20952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6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(</a:t>
            </a:r>
            <a:r>
              <a:rPr lang="en-US" dirty="0" smtClean="0"/>
              <a:t>1/6)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4785323" y="1044250"/>
            <a:ext cx="1574399" cy="651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7F1D01-1AF0-4491-9091-41A6D8979EA9}"/>
              </a:ext>
            </a:extLst>
          </p:cNvPr>
          <p:cNvCxnSpPr>
            <a:stCxn id="63" idx="6"/>
            <a:endCxn id="66" idx="5"/>
          </p:cNvCxnSpPr>
          <p:nvPr/>
        </p:nvCxnSpPr>
        <p:spPr>
          <a:xfrm flipV="1">
            <a:off x="1430013" y="2736143"/>
            <a:ext cx="6028444" cy="4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6693F25-C8E2-406F-86B6-97C5796ED7A1}"/>
              </a:ext>
            </a:extLst>
          </p:cNvPr>
          <p:cNvSpPr/>
          <p:nvPr/>
        </p:nvSpPr>
        <p:spPr>
          <a:xfrm>
            <a:off x="606989" y="2472425"/>
            <a:ext cx="823024" cy="611589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PP quest</a:t>
            </a:r>
          </a:p>
        </p:txBody>
      </p:sp>
      <p:sp>
        <p:nvSpPr>
          <p:cNvPr id="65" name="Google Shape;337;p16">
            <a:extLst>
              <a:ext uri="{FF2B5EF4-FFF2-40B4-BE49-F238E27FC236}">
                <a16:creationId xmlns:a16="http://schemas.microsoft.com/office/drawing/2014/main" id="{D29E60CF-362F-48B7-B7E8-50EBC9ED3D25}"/>
              </a:ext>
            </a:extLst>
          </p:cNvPr>
          <p:cNvSpPr/>
          <p:nvPr/>
        </p:nvSpPr>
        <p:spPr>
          <a:xfrm>
            <a:off x="4208854" y="2552185"/>
            <a:ext cx="544796" cy="452070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324;p16">
            <a:extLst>
              <a:ext uri="{FF2B5EF4-FFF2-40B4-BE49-F238E27FC236}">
                <a16:creationId xmlns:a16="http://schemas.microsoft.com/office/drawing/2014/main" id="{B3DCD461-1589-4750-A9C5-6288E307D865}"/>
              </a:ext>
            </a:extLst>
          </p:cNvPr>
          <p:cNvSpPr/>
          <p:nvPr/>
        </p:nvSpPr>
        <p:spPr>
          <a:xfrm>
            <a:off x="7383370" y="2435795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Questionnaire dataset</a:t>
            </a:r>
            <a:endParaRPr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37083" y="3569110"/>
            <a:ext cx="7880410" cy="13336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10 questionnaire uploaded from 2019 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Found few revision to do on harvester (Enrico Anello) and questionnaires (already communicated to Jean Marie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Munyeshyaka and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Claudio Valeri)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There might be other issues with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other countries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questionnaires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41" idx="0"/>
            <a:endCxn id="65" idx="2"/>
          </p:cNvCxnSpPr>
          <p:nvPr/>
        </p:nvCxnSpPr>
        <p:spPr>
          <a:xfrm flipV="1">
            <a:off x="4477288" y="3004255"/>
            <a:ext cx="3964" cy="56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58" idx="2"/>
            <a:endCxn id="47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45" idx="2"/>
            <a:endCxn id="58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42" idx="6"/>
            <a:endCxn id="45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3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6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47" idx="2"/>
            <a:endCxn id="54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46" idx="2"/>
            <a:endCxn id="59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5" name="12-Point Star 54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55" idx="1"/>
            <a:endCxn id="58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2-Point Star 56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8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9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0" name="Elbow Connector 59"/>
          <p:cNvCxnSpPr>
            <a:stCxn id="58" idx="3"/>
            <a:endCxn id="55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67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69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70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71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73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76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79" name="12-Point Star 78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014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</a:t>
            </a:r>
            <a:r>
              <a:rPr lang="en-US" dirty="0" smtClean="0"/>
              <a:t>(2/6)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693F25-C8E2-406F-86B6-97C5796ED7A1}"/>
              </a:ext>
            </a:extLst>
          </p:cNvPr>
          <p:cNvSpPr/>
          <p:nvPr/>
        </p:nvSpPr>
        <p:spPr>
          <a:xfrm>
            <a:off x="483332" y="3335699"/>
            <a:ext cx="325487" cy="305795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66" name="Google Shape;324;p16">
            <a:extLst>
              <a:ext uri="{FF2B5EF4-FFF2-40B4-BE49-F238E27FC236}">
                <a16:creationId xmlns:a16="http://schemas.microsoft.com/office/drawing/2014/main" id="{B3DCD461-1589-4750-A9C5-6288E307D865}"/>
              </a:ext>
            </a:extLst>
          </p:cNvPr>
          <p:cNvSpPr/>
          <p:nvPr/>
        </p:nvSpPr>
        <p:spPr>
          <a:xfrm>
            <a:off x="1388438" y="3184068"/>
            <a:ext cx="132284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Questionnaire data</a:t>
            </a:r>
            <a:endParaRPr sz="1000" dirty="0"/>
          </a:p>
        </p:txBody>
      </p:sp>
      <p:sp>
        <p:nvSpPr>
          <p:cNvPr id="70" name="Google Shape;324;p16">
            <a:extLst>
              <a:ext uri="{FF2B5EF4-FFF2-40B4-BE49-F238E27FC236}">
                <a16:creationId xmlns:a16="http://schemas.microsoft.com/office/drawing/2014/main" id="{3522F4B9-CFAF-4FFD-9006-3BB631D149E3}"/>
              </a:ext>
            </a:extLst>
          </p:cNvPr>
          <p:cNvSpPr/>
          <p:nvPr/>
        </p:nvSpPr>
        <p:spPr>
          <a:xfrm>
            <a:off x="6964001" y="3193112"/>
            <a:ext cx="113811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PP dataset </a:t>
            </a:r>
            <a:r>
              <a:rPr lang="en-US" sz="1000" dirty="0" smtClean="0"/>
              <a:t>to check</a:t>
            </a:r>
            <a:endParaRPr sz="1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E53D95-F41A-401D-8E8E-0ED90E627BA0}"/>
              </a:ext>
            </a:extLst>
          </p:cNvPr>
          <p:cNvCxnSpPr>
            <a:cxnSpLocks/>
            <a:stCxn id="66" idx="2"/>
            <a:endCxn id="70" idx="5"/>
          </p:cNvCxnSpPr>
          <p:nvPr/>
        </p:nvCxnSpPr>
        <p:spPr>
          <a:xfrm>
            <a:off x="2636192" y="3484416"/>
            <a:ext cx="4402896" cy="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3" idx="6"/>
            <a:endCxn id="66" idx="5"/>
          </p:cNvCxnSpPr>
          <p:nvPr/>
        </p:nvCxnSpPr>
        <p:spPr>
          <a:xfrm flipV="1">
            <a:off x="808819" y="3484416"/>
            <a:ext cx="654706" cy="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337;p16">
            <a:extLst>
              <a:ext uri="{FF2B5EF4-FFF2-40B4-BE49-F238E27FC236}">
                <a16:creationId xmlns:a16="http://schemas.microsoft.com/office/drawing/2014/main" id="{D29E60CF-362F-48B7-B7E8-50EBC9ED3D25}"/>
              </a:ext>
            </a:extLst>
          </p:cNvPr>
          <p:cNvSpPr/>
          <p:nvPr/>
        </p:nvSpPr>
        <p:spPr>
          <a:xfrm>
            <a:off x="967982" y="3355363"/>
            <a:ext cx="215454" cy="226035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26;p16">
            <a:extLst>
              <a:ext uri="{FF2B5EF4-FFF2-40B4-BE49-F238E27FC236}">
                <a16:creationId xmlns:a16="http://schemas.microsoft.com/office/drawing/2014/main" id="{B80C57CF-5911-4E39-9B5E-FE916012E104}"/>
              </a:ext>
            </a:extLst>
          </p:cNvPr>
          <p:cNvSpPr/>
          <p:nvPr/>
        </p:nvSpPr>
        <p:spPr>
          <a:xfrm>
            <a:off x="4160170" y="3214032"/>
            <a:ext cx="901371" cy="508695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 smtClean="0"/>
              <a:t>Data processing</a:t>
            </a:r>
            <a:endParaRPr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72227" y="4298614"/>
            <a:ext cx="8750083" cy="10874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Pulls questionnaire, exchange rates, validated data 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Convert questionnaire series (LCU) in USD and SLC series (accounts for currency change)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First outlier detection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(on SLC series,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to be reviewed by clerk)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42" name="Straight Connector 41"/>
          <p:cNvCxnSpPr>
            <a:stCxn id="45" idx="3"/>
            <a:endCxn id="40" idx="0"/>
          </p:cNvCxnSpPr>
          <p:nvPr/>
        </p:nvCxnSpPr>
        <p:spPr>
          <a:xfrm>
            <a:off x="4547269" y="3722727"/>
            <a:ext cx="0" cy="57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24;p16">
            <a:extLst>
              <a:ext uri="{FF2B5EF4-FFF2-40B4-BE49-F238E27FC236}">
                <a16:creationId xmlns:a16="http://schemas.microsoft.com/office/drawing/2014/main" id="{B3DCD461-1589-4750-A9C5-6288E307D865}"/>
              </a:ext>
            </a:extLst>
          </p:cNvPr>
          <p:cNvSpPr/>
          <p:nvPr/>
        </p:nvSpPr>
        <p:spPr>
          <a:xfrm>
            <a:off x="3158191" y="2242988"/>
            <a:ext cx="132284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Exchange rates</a:t>
            </a:r>
            <a:endParaRPr sz="1000" dirty="0"/>
          </a:p>
        </p:txBody>
      </p:sp>
      <p:sp>
        <p:nvSpPr>
          <p:cNvPr id="69" name="Google Shape;324;p16">
            <a:extLst>
              <a:ext uri="{FF2B5EF4-FFF2-40B4-BE49-F238E27FC236}">
                <a16:creationId xmlns:a16="http://schemas.microsoft.com/office/drawing/2014/main" id="{B3DCD461-1589-4750-A9C5-6288E307D865}"/>
              </a:ext>
            </a:extLst>
          </p:cNvPr>
          <p:cNvSpPr/>
          <p:nvPr/>
        </p:nvSpPr>
        <p:spPr>
          <a:xfrm>
            <a:off x="4693091" y="2250726"/>
            <a:ext cx="1322841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smtClean="0"/>
              <a:t>Validated prices</a:t>
            </a:r>
            <a:endParaRPr sz="1000" dirty="0"/>
          </a:p>
        </p:txBody>
      </p:sp>
      <p:cxnSp>
        <p:nvCxnSpPr>
          <p:cNvPr id="58" name="Elbow Connector 57"/>
          <p:cNvCxnSpPr>
            <a:stCxn id="67" idx="4"/>
            <a:endCxn id="45" idx="1"/>
          </p:cNvCxnSpPr>
          <p:nvPr/>
        </p:nvCxnSpPr>
        <p:spPr>
          <a:xfrm rot="16200000" flipH="1">
            <a:off x="3934679" y="2728616"/>
            <a:ext cx="497522" cy="727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9" idx="3"/>
            <a:endCxn id="45" idx="1"/>
          </p:cNvCxnSpPr>
          <p:nvPr/>
        </p:nvCxnSpPr>
        <p:spPr>
          <a:xfrm rot="5400000">
            <a:off x="4668455" y="2730236"/>
            <a:ext cx="489784" cy="7321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5788214" y="1120108"/>
            <a:ext cx="1574399" cy="425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75" idx="2"/>
            <a:endCxn id="55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53" idx="2"/>
            <a:endCxn id="75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51" idx="6"/>
            <a:endCxn id="53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4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55" idx="2"/>
            <a:endCxn id="68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0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1" name="12-Point Star 70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/>
          <p:cNvCxnSpPr>
            <a:stCxn id="71" idx="1"/>
            <a:endCxn id="75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2-Point Star 73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6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7" name="Elbow Connector 76"/>
          <p:cNvCxnSpPr>
            <a:stCxn id="75" idx="3"/>
            <a:endCxn id="71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79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81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82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83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85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88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91" name="12-Point Star 90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889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</a:t>
            </a:r>
            <a:r>
              <a:rPr lang="en-US" dirty="0" smtClean="0"/>
              <a:t>(3/6)</a:t>
            </a:r>
            <a:endParaRPr lang="en-US" dirty="0"/>
          </a:p>
        </p:txBody>
      </p:sp>
      <p:sp>
        <p:nvSpPr>
          <p:cNvPr id="70" name="Google Shape;324;p16">
            <a:extLst>
              <a:ext uri="{FF2B5EF4-FFF2-40B4-BE49-F238E27FC236}">
                <a16:creationId xmlns:a16="http://schemas.microsoft.com/office/drawing/2014/main" id="{3522F4B9-CFAF-4FFD-9006-3BB631D149E3}"/>
              </a:ext>
            </a:extLst>
          </p:cNvPr>
          <p:cNvSpPr/>
          <p:nvPr/>
        </p:nvSpPr>
        <p:spPr>
          <a:xfrm>
            <a:off x="606990" y="3012615"/>
            <a:ext cx="1214484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Preparation </a:t>
            </a:r>
            <a:r>
              <a:rPr lang="en-US" sz="1000" dirty="0"/>
              <a:t>dataset </a:t>
            </a:r>
            <a:endParaRPr lang="en-US" sz="10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(to check)</a:t>
            </a:r>
            <a:endParaRPr sz="1000" dirty="0"/>
          </a:p>
        </p:txBody>
      </p:sp>
      <p:sp>
        <p:nvSpPr>
          <p:cNvPr id="44" name="Google Shape;324;p16">
            <a:extLst>
              <a:ext uri="{FF2B5EF4-FFF2-40B4-BE49-F238E27FC236}">
                <a16:creationId xmlns:a16="http://schemas.microsoft.com/office/drawing/2014/main" id="{3522F4B9-CFAF-4FFD-9006-3BB631D149E3}"/>
              </a:ext>
            </a:extLst>
          </p:cNvPr>
          <p:cNvSpPr/>
          <p:nvPr/>
        </p:nvSpPr>
        <p:spPr>
          <a:xfrm>
            <a:off x="7083654" y="3012615"/>
            <a:ext cx="1260066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Preparation </a:t>
            </a:r>
            <a:r>
              <a:rPr lang="en-US" sz="1000" dirty="0"/>
              <a:t>dataset </a:t>
            </a:r>
            <a:r>
              <a:rPr lang="en-US" sz="1000" dirty="0" smtClean="0"/>
              <a:t>(checked)</a:t>
            </a:r>
            <a:endParaRPr sz="1000" dirty="0"/>
          </a:p>
        </p:txBody>
      </p:sp>
      <p:cxnSp>
        <p:nvCxnSpPr>
          <p:cNvPr id="5" name="Straight Arrow Connector 4"/>
          <p:cNvCxnSpPr>
            <a:stCxn id="70" idx="2"/>
            <a:endCxn id="44" idx="5"/>
          </p:cNvCxnSpPr>
          <p:nvPr/>
        </p:nvCxnSpPr>
        <p:spPr>
          <a:xfrm>
            <a:off x="1746387" y="3312963"/>
            <a:ext cx="541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12-Point Star 34"/>
          <p:cNvSpPr/>
          <p:nvPr/>
        </p:nvSpPr>
        <p:spPr>
          <a:xfrm>
            <a:off x="4053280" y="2951141"/>
            <a:ext cx="798567" cy="723643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1295427" y="4019498"/>
            <a:ext cx="6314498" cy="12054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Manual revision of detected outliers either with shiny or directly in SWS (to be discussed)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PP dataset to check and checked can be the same or different dataset (to be discussed)</a:t>
            </a:r>
          </a:p>
        </p:txBody>
      </p:sp>
      <p:cxnSp>
        <p:nvCxnSpPr>
          <p:cNvPr id="38" name="Straight Connector 37"/>
          <p:cNvCxnSpPr>
            <a:stCxn id="35" idx="4"/>
            <a:endCxn id="36" idx="0"/>
          </p:cNvCxnSpPr>
          <p:nvPr/>
        </p:nvCxnSpPr>
        <p:spPr>
          <a:xfrm>
            <a:off x="4452564" y="3674784"/>
            <a:ext cx="112" cy="344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65" idx="2"/>
            <a:endCxn id="54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51" idx="2"/>
            <a:endCxn id="65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48" idx="6"/>
            <a:endCxn id="51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49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2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54" idx="2"/>
            <a:endCxn id="60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52" idx="2"/>
            <a:endCxn id="66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2" name="12-Point Star 61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Elbow Connector 62"/>
          <p:cNvCxnSpPr>
            <a:stCxn id="62" idx="1"/>
            <a:endCxn id="65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12-Point Star 63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5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6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7" name="Elbow Connector 66"/>
          <p:cNvCxnSpPr>
            <a:stCxn id="65" idx="3"/>
            <a:endCxn id="62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6715325" y="1121678"/>
            <a:ext cx="766844" cy="743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69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72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73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74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76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79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82" name="12-Point Star 81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400314" y="1929380"/>
            <a:ext cx="384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ADD another plugin to apply outlier validation to all elements!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2;p16">
            <a:extLst>
              <a:ext uri="{FF2B5EF4-FFF2-40B4-BE49-F238E27FC236}">
                <a16:creationId xmlns:a16="http://schemas.microsoft.com/office/drawing/2014/main" id="{A385A1C4-5D51-4647-A865-775AB0F89B7D}"/>
              </a:ext>
            </a:extLst>
          </p:cNvPr>
          <p:cNvSpPr/>
          <p:nvPr/>
        </p:nvSpPr>
        <p:spPr>
          <a:xfrm rot="5400000">
            <a:off x="8034154" y="2988220"/>
            <a:ext cx="483546" cy="648142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</a:t>
            </a:r>
            <a:r>
              <a:rPr lang="en-US" dirty="0" smtClean="0"/>
              <a:t>(4/6)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748833-8B28-47E8-A175-C7A288217C74}"/>
              </a:ext>
            </a:extLst>
          </p:cNvPr>
          <p:cNvCxnSpPr>
            <a:cxnSpLocks/>
            <a:stCxn id="44" idx="2"/>
            <a:endCxn id="48" idx="1"/>
          </p:cNvCxnSpPr>
          <p:nvPr/>
        </p:nvCxnSpPr>
        <p:spPr>
          <a:xfrm flipV="1">
            <a:off x="1517739" y="3315773"/>
            <a:ext cx="6394633" cy="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324;p16">
            <a:extLst>
              <a:ext uri="{FF2B5EF4-FFF2-40B4-BE49-F238E27FC236}">
                <a16:creationId xmlns:a16="http://schemas.microsoft.com/office/drawing/2014/main" id="{8C2ED425-E123-4081-A206-2C7DE4B042A8}"/>
              </a:ext>
            </a:extLst>
          </p:cNvPr>
          <p:cNvSpPr/>
          <p:nvPr/>
        </p:nvSpPr>
        <p:spPr>
          <a:xfrm>
            <a:off x="321196" y="3022926"/>
            <a:ext cx="1271630" cy="600696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Preparation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Dataset (checked)</a:t>
            </a:r>
            <a:endParaRPr sz="1100" dirty="0"/>
          </a:p>
        </p:txBody>
      </p:sp>
      <p:sp>
        <p:nvSpPr>
          <p:cNvPr id="45" name="Google Shape;326;p16">
            <a:extLst>
              <a:ext uri="{FF2B5EF4-FFF2-40B4-BE49-F238E27FC236}">
                <a16:creationId xmlns:a16="http://schemas.microsoft.com/office/drawing/2014/main" id="{C727F3BE-DF87-4742-94BF-19336FA0FEAA}"/>
              </a:ext>
            </a:extLst>
          </p:cNvPr>
          <p:cNvSpPr/>
          <p:nvPr/>
        </p:nvSpPr>
        <p:spPr>
          <a:xfrm>
            <a:off x="4321285" y="3110660"/>
            <a:ext cx="541838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Test</a:t>
            </a:r>
            <a:endParaRPr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95C0E-B996-4D3F-A075-F1455B14E35C}"/>
              </a:ext>
            </a:extLst>
          </p:cNvPr>
          <p:cNvSpPr txBox="1"/>
          <p:nvPr/>
        </p:nvSpPr>
        <p:spPr>
          <a:xfrm>
            <a:off x="1663179" y="4349637"/>
            <a:ext cx="5757233" cy="7130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cointegration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test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more than 3 (5?) missing points</a:t>
            </a:r>
          </a:p>
          <a:p>
            <a:pPr marL="285750" indent="-285750" algn="just">
              <a:spcBef>
                <a:spcPts val="1000"/>
              </a:spcBef>
              <a:buFontTx/>
              <a:buChar char="-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lag test needed for 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E43686-50FB-49D0-87F3-F55F14A585C9}"/>
              </a:ext>
            </a:extLst>
          </p:cNvPr>
          <p:cNvSpPr txBox="1"/>
          <p:nvPr/>
        </p:nvSpPr>
        <p:spPr>
          <a:xfrm>
            <a:off x="7912372" y="3192662"/>
            <a:ext cx="67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Results</a:t>
            </a:r>
          </a:p>
        </p:txBody>
      </p:sp>
      <p:cxnSp>
        <p:nvCxnSpPr>
          <p:cNvPr id="62" name="Straight Connector 61"/>
          <p:cNvCxnSpPr>
            <a:stCxn id="45" idx="3"/>
            <a:endCxn id="46" idx="0"/>
          </p:cNvCxnSpPr>
          <p:nvPr/>
        </p:nvCxnSpPr>
        <p:spPr>
          <a:xfrm>
            <a:off x="4541796" y="3513922"/>
            <a:ext cx="0" cy="83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6742024" y="718294"/>
            <a:ext cx="1103175" cy="830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71" idx="2"/>
            <a:endCxn id="60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57" idx="2"/>
            <a:endCxn id="71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54" idx="6"/>
            <a:endCxn id="57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6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58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60" idx="2"/>
            <a:endCxn id="67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58" idx="2"/>
            <a:endCxn id="72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8" name="12-Point Star 67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Elbow Connector 68"/>
          <p:cNvCxnSpPr>
            <a:stCxn id="68" idx="1"/>
            <a:endCxn id="71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12-Point Star 69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1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2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73" name="Elbow Connector 72"/>
          <p:cNvCxnSpPr>
            <a:stCxn id="71" idx="3"/>
            <a:endCxn id="68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75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77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78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79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81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84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87" name="12-Point Star 86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368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7A956-37E3-4927-B2E2-B86F51739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AED7B-1BD1-8B4D-8B25-B3D4E44F076E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21A-6A4B-4B20-8849-33F99C231F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Workflow focus </a:t>
            </a:r>
            <a:r>
              <a:rPr lang="en-US" dirty="0" smtClean="0"/>
              <a:t>(5/6)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1C5E26-A9B1-4CED-BC06-8DE2B8F584B8}"/>
              </a:ext>
            </a:extLst>
          </p:cNvPr>
          <p:cNvCxnSpPr>
            <a:cxnSpLocks/>
            <a:stCxn id="41" idx="0"/>
            <a:endCxn id="47" idx="2"/>
          </p:cNvCxnSpPr>
          <p:nvPr/>
        </p:nvCxnSpPr>
        <p:spPr>
          <a:xfrm flipV="1">
            <a:off x="708556" y="3461465"/>
            <a:ext cx="1024184" cy="38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29;p16">
            <a:extLst>
              <a:ext uri="{FF2B5EF4-FFF2-40B4-BE49-F238E27FC236}">
                <a16:creationId xmlns:a16="http://schemas.microsoft.com/office/drawing/2014/main" id="{FB76C617-C43C-4E36-8D34-E3EC0228C97A}"/>
              </a:ext>
            </a:extLst>
          </p:cNvPr>
          <p:cNvSpPr/>
          <p:nvPr/>
        </p:nvSpPr>
        <p:spPr>
          <a:xfrm>
            <a:off x="276384" y="2656718"/>
            <a:ext cx="686011" cy="562974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322;p16">
            <a:extLst>
              <a:ext uri="{FF2B5EF4-FFF2-40B4-BE49-F238E27FC236}">
                <a16:creationId xmlns:a16="http://schemas.microsoft.com/office/drawing/2014/main" id="{D69471E4-953C-4242-8BA4-C58D1A0DFCAD}"/>
              </a:ext>
            </a:extLst>
          </p:cNvPr>
          <p:cNvSpPr/>
          <p:nvPr/>
        </p:nvSpPr>
        <p:spPr>
          <a:xfrm rot="5400000">
            <a:off x="310043" y="3520456"/>
            <a:ext cx="483546" cy="648142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324;p16">
            <a:extLst>
              <a:ext uri="{FF2B5EF4-FFF2-40B4-BE49-F238E27FC236}">
                <a16:creationId xmlns:a16="http://schemas.microsoft.com/office/drawing/2014/main" id="{25A1B92B-2043-4894-97D1-1E25AD1C665B}"/>
              </a:ext>
            </a:extLst>
          </p:cNvPr>
          <p:cNvSpPr/>
          <p:nvPr/>
        </p:nvSpPr>
        <p:spPr>
          <a:xfrm>
            <a:off x="7553241" y="3153229"/>
            <a:ext cx="1354131" cy="673041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Validation dataset (imputed)</a:t>
            </a:r>
            <a:endParaRPr sz="1200" dirty="0"/>
          </a:p>
        </p:txBody>
      </p:sp>
      <p:sp>
        <p:nvSpPr>
          <p:cNvPr id="47" name="Google Shape;326;p16">
            <a:extLst>
              <a:ext uri="{FF2B5EF4-FFF2-40B4-BE49-F238E27FC236}">
                <a16:creationId xmlns:a16="http://schemas.microsoft.com/office/drawing/2014/main" id="{69FBDC08-DF04-44D5-8389-067F94276B3B}"/>
              </a:ext>
            </a:extLst>
          </p:cNvPr>
          <p:cNvSpPr/>
          <p:nvPr/>
        </p:nvSpPr>
        <p:spPr>
          <a:xfrm>
            <a:off x="1732740" y="3209426"/>
            <a:ext cx="541838" cy="403262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Tool</a:t>
            </a:r>
            <a:endParaRPr sz="1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3790F0-CB11-4C59-9A26-7D2E1B666C61}"/>
              </a:ext>
            </a:extLst>
          </p:cNvPr>
          <p:cNvCxnSpPr>
            <a:cxnSpLocks/>
            <a:stCxn id="40" idx="3"/>
            <a:endCxn id="47" idx="2"/>
          </p:cNvCxnSpPr>
          <p:nvPr/>
        </p:nvCxnSpPr>
        <p:spPr>
          <a:xfrm>
            <a:off x="962395" y="2938205"/>
            <a:ext cx="770345" cy="52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01E64EC-51CF-4B8D-934B-60E2390069A2}"/>
              </a:ext>
            </a:extLst>
          </p:cNvPr>
          <p:cNvSpPr txBox="1"/>
          <p:nvPr/>
        </p:nvSpPr>
        <p:spPr>
          <a:xfrm>
            <a:off x="188261" y="3724898"/>
            <a:ext cx="675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Results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E53F48-0037-43EC-BA72-5634EDBC9048}"/>
              </a:ext>
            </a:extLst>
          </p:cNvPr>
          <p:cNvCxnSpPr>
            <a:cxnSpLocks/>
            <a:stCxn id="47" idx="4"/>
            <a:endCxn id="71" idx="1"/>
          </p:cNvCxnSpPr>
          <p:nvPr/>
        </p:nvCxnSpPr>
        <p:spPr>
          <a:xfrm flipV="1">
            <a:off x="2173763" y="2399683"/>
            <a:ext cx="2065214" cy="106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C017864-E9A6-46A2-8DFA-1D618D39FF62}"/>
              </a:ext>
            </a:extLst>
          </p:cNvPr>
          <p:cNvSpPr txBox="1"/>
          <p:nvPr/>
        </p:nvSpPr>
        <p:spPr>
          <a:xfrm rot="20080496">
            <a:off x="2376009" y="2655560"/>
            <a:ext cx="164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long series missing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9D89A3-B4CD-4665-A568-DD98A75A4F58}"/>
              </a:ext>
            </a:extLst>
          </p:cNvPr>
          <p:cNvSpPr txBox="1"/>
          <p:nvPr/>
        </p:nvSpPr>
        <p:spPr>
          <a:xfrm>
            <a:off x="4238977" y="2076517"/>
            <a:ext cx="27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FGLS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(exogenous factors)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C0BAD2-886A-4C0F-8068-281599448A35}"/>
              </a:ext>
            </a:extLst>
          </p:cNvPr>
          <p:cNvSpPr txBox="1"/>
          <p:nvPr/>
        </p:nvSpPr>
        <p:spPr>
          <a:xfrm>
            <a:off x="4228783" y="3279788"/>
            <a:ext cx="274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VAR, ARIMA or ARIMAX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29EADB-130D-4D62-A669-8508E9DF77A8}"/>
              </a:ext>
            </a:extLst>
          </p:cNvPr>
          <p:cNvCxnSpPr>
            <a:cxnSpLocks/>
            <a:stCxn id="47" idx="4"/>
            <a:endCxn id="72" idx="1"/>
          </p:cNvCxnSpPr>
          <p:nvPr/>
        </p:nvCxnSpPr>
        <p:spPr>
          <a:xfrm>
            <a:off x="2173763" y="3461465"/>
            <a:ext cx="2055020" cy="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6210E7-FFA8-483C-B366-B00F79052D95}"/>
              </a:ext>
            </a:extLst>
          </p:cNvPr>
          <p:cNvCxnSpPr>
            <a:cxnSpLocks/>
            <a:stCxn id="47" idx="4"/>
            <a:endCxn id="115" idx="1"/>
          </p:cNvCxnSpPr>
          <p:nvPr/>
        </p:nvCxnSpPr>
        <p:spPr>
          <a:xfrm>
            <a:off x="2173763" y="3461465"/>
            <a:ext cx="2051344" cy="127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2ACDBB0-AA5F-4299-B3CE-F12C2B1D10E4}"/>
              </a:ext>
            </a:extLst>
          </p:cNvPr>
          <p:cNvSpPr txBox="1"/>
          <p:nvPr/>
        </p:nvSpPr>
        <p:spPr>
          <a:xfrm>
            <a:off x="2549925" y="3230710"/>
            <a:ext cx="188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short series missing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52640E9-609A-47C5-8BAB-E4FDCB621C55}"/>
              </a:ext>
            </a:extLst>
          </p:cNvPr>
          <p:cNvSpPr txBox="1"/>
          <p:nvPr/>
        </p:nvSpPr>
        <p:spPr>
          <a:xfrm>
            <a:off x="4225107" y="4555886"/>
            <a:ext cx="264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Holt-Winters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79D0B19-3AE7-402E-B6DF-6205E1BD71FF}"/>
              </a:ext>
            </a:extLst>
          </p:cNvPr>
          <p:cNvSpPr txBox="1"/>
          <p:nvPr/>
        </p:nvSpPr>
        <p:spPr>
          <a:xfrm rot="1887402">
            <a:off x="2397923" y="4242678"/>
            <a:ext cx="188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Monthly prices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1FD492C9-6636-4B7A-B985-76F3934936C4}"/>
              </a:ext>
            </a:extLst>
          </p:cNvPr>
          <p:cNvSpPr/>
          <p:nvPr/>
        </p:nvSpPr>
        <p:spPr>
          <a:xfrm>
            <a:off x="7031835" y="3358081"/>
            <a:ext cx="350204" cy="20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&quot;No&quot; Symbol 3"/>
          <p:cNvSpPr/>
          <p:nvPr/>
        </p:nvSpPr>
        <p:spPr>
          <a:xfrm>
            <a:off x="3494911" y="1928283"/>
            <a:ext cx="1299780" cy="1154193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To be tested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&quot;No&quot; Symbol 50"/>
          <p:cNvSpPr/>
          <p:nvPr/>
        </p:nvSpPr>
        <p:spPr>
          <a:xfrm>
            <a:off x="3494911" y="3922566"/>
            <a:ext cx="1299780" cy="1154193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To be tested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132283-E96D-4C8C-B183-065A3D049B4C}"/>
              </a:ext>
            </a:extLst>
          </p:cNvPr>
          <p:cNvCxnSpPr>
            <a:cxnSpLocks/>
            <a:stCxn id="76" idx="2"/>
            <a:endCxn id="62" idx="5"/>
          </p:cNvCxnSpPr>
          <p:nvPr/>
        </p:nvCxnSpPr>
        <p:spPr>
          <a:xfrm flipV="1">
            <a:off x="7274945" y="1338869"/>
            <a:ext cx="684187" cy="267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FE0654-526E-4723-B6D3-6638D3CE7477}"/>
              </a:ext>
            </a:extLst>
          </p:cNvPr>
          <p:cNvCxnSpPr>
            <a:cxnSpLocks/>
            <a:stCxn id="59" idx="2"/>
            <a:endCxn id="76" idx="5"/>
          </p:cNvCxnSpPr>
          <p:nvPr/>
        </p:nvCxnSpPr>
        <p:spPr>
          <a:xfrm flipV="1">
            <a:off x="6251601" y="1341545"/>
            <a:ext cx="667036" cy="1598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EFBA15A-D167-47E5-B2FE-0739C5EB8657}"/>
              </a:ext>
            </a:extLst>
          </p:cNvPr>
          <p:cNvCxnSpPr>
            <a:cxnSpLocks/>
            <a:stCxn id="57" idx="6"/>
            <a:endCxn id="59" idx="5"/>
          </p:cNvCxnSpPr>
          <p:nvPr/>
        </p:nvCxnSpPr>
        <p:spPr>
          <a:xfrm flipV="1">
            <a:off x="5315843" y="1357532"/>
            <a:ext cx="570677" cy="66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balanced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197D0C3-C0B5-44D9-996E-6C839CBE3126}"/>
              </a:ext>
            </a:extLst>
          </p:cNvPr>
          <p:cNvSpPr/>
          <p:nvPr/>
        </p:nvSpPr>
        <p:spPr>
          <a:xfrm>
            <a:off x="4929458" y="1219830"/>
            <a:ext cx="386385" cy="275535"/>
          </a:xfrm>
          <a:prstGeom prst="ellipse">
            <a:avLst/>
          </a:prstGeom>
          <a:solidFill>
            <a:srgbClr val="C77FB9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8" name="Google Shape;337;p16">
            <a:extLst>
              <a:ext uri="{FF2B5EF4-FFF2-40B4-BE49-F238E27FC236}">
                <a16:creationId xmlns:a16="http://schemas.microsoft.com/office/drawing/2014/main" id="{68478F20-60A4-4476-B9C9-9B6058C9292B}"/>
              </a:ext>
            </a:extLst>
          </p:cNvPr>
          <p:cNvSpPr/>
          <p:nvPr/>
        </p:nvSpPr>
        <p:spPr>
          <a:xfrm>
            <a:off x="5446447" y="1282593"/>
            <a:ext cx="233768" cy="189363"/>
          </a:xfrm>
          <a:prstGeom prst="flowChartManualInput">
            <a:avLst/>
          </a:prstGeom>
          <a:solidFill>
            <a:srgbClr val="E6913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5856862" y="1238902"/>
            <a:ext cx="424396" cy="237260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60" name="Google Shape;329;p16">
            <a:extLst>
              <a:ext uri="{FF2B5EF4-FFF2-40B4-BE49-F238E27FC236}">
                <a16:creationId xmlns:a16="http://schemas.microsoft.com/office/drawing/2014/main" id="{D32E1E4C-CBB1-4474-943C-FEE203F88B40}"/>
              </a:ext>
            </a:extLst>
          </p:cNvPr>
          <p:cNvSpPr/>
          <p:nvPr/>
        </p:nvSpPr>
        <p:spPr>
          <a:xfrm>
            <a:off x="7405137" y="820081"/>
            <a:ext cx="287501" cy="236551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7931255" y="1227360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B4E5BA-D630-4795-9C01-EAA7AC5D195E}"/>
              </a:ext>
            </a:extLst>
          </p:cNvPr>
          <p:cNvCxnSpPr>
            <a:cxnSpLocks/>
            <a:stCxn id="62" idx="2"/>
            <a:endCxn id="67" idx="5"/>
          </p:cNvCxnSpPr>
          <p:nvPr/>
        </p:nvCxnSpPr>
        <p:spPr>
          <a:xfrm>
            <a:off x="8315843" y="1338869"/>
            <a:ext cx="357091" cy="9837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90853A0-0933-40CD-B287-EAA5058EFC5C}"/>
              </a:ext>
            </a:extLst>
          </p:cNvPr>
          <p:cNvSpPr txBox="1"/>
          <p:nvPr/>
        </p:nvSpPr>
        <p:spPr>
          <a:xfrm>
            <a:off x="7079109" y="1460214"/>
            <a:ext cx="45719" cy="369332"/>
          </a:xfrm>
          <a:prstGeom prst="rect">
            <a:avLst/>
          </a:prstGeom>
          <a:noFill/>
          <a:scene3d>
            <a:camera prst="orthographicFront"/>
            <a:lightRig rig="balanced" dir="t"/>
          </a:scene3d>
          <a:sp3d prstMaterial="matte"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5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6413996" y="128077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90552D-09AC-4634-98B8-D890BD8D2A0E}"/>
              </a:ext>
            </a:extLst>
          </p:cNvPr>
          <p:cNvCxnSpPr>
            <a:cxnSpLocks/>
            <a:stCxn id="60" idx="2"/>
            <a:endCxn id="79" idx="1"/>
          </p:cNvCxnSpPr>
          <p:nvPr/>
        </p:nvCxnSpPr>
        <p:spPr>
          <a:xfrm>
            <a:off x="7528896" y="1047674"/>
            <a:ext cx="328" cy="252254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prstMaterial="matt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324;p16">
            <a:extLst>
              <a:ext uri="{FF2B5EF4-FFF2-40B4-BE49-F238E27FC236}">
                <a16:creationId xmlns:a16="http://schemas.microsoft.com/office/drawing/2014/main" id="{86D7AEB4-9937-409F-9A38-4ED7EB324596}"/>
              </a:ext>
            </a:extLst>
          </p:cNvPr>
          <p:cNvSpPr/>
          <p:nvPr/>
        </p:nvSpPr>
        <p:spPr>
          <a:xfrm>
            <a:off x="8645057" y="1237197"/>
            <a:ext cx="412465" cy="223017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0" name="12-Point Star 69"/>
          <p:cNvSpPr/>
          <p:nvPr/>
        </p:nvSpPr>
        <p:spPr>
          <a:xfrm>
            <a:off x="7021928" y="1609892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Elbow Connector 72"/>
          <p:cNvCxnSpPr>
            <a:stCxn id="70" idx="1"/>
            <a:endCxn id="76" idx="4"/>
          </p:cNvCxnSpPr>
          <p:nvPr/>
        </p:nvCxnSpPr>
        <p:spPr>
          <a:xfrm flipH="1" flipV="1">
            <a:off x="7096791" y="1453859"/>
            <a:ext cx="97395" cy="242504"/>
          </a:xfrm>
          <a:prstGeom prst="bentConnector4">
            <a:avLst>
              <a:gd name="adj1" fmla="val -234714"/>
              <a:gd name="adj2" fmla="val 67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12-Point Star 73"/>
          <p:cNvSpPr/>
          <p:nvPr/>
        </p:nvSpPr>
        <p:spPr>
          <a:xfrm>
            <a:off x="8357475" y="1239740"/>
            <a:ext cx="172258" cy="172942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6" name="Google Shape;324;p16">
            <a:extLst>
              <a:ext uri="{FF2B5EF4-FFF2-40B4-BE49-F238E27FC236}">
                <a16:creationId xmlns:a16="http://schemas.microsoft.com/office/drawing/2014/main" id="{F2D52DAE-4B21-41D3-98D7-FE5C51F14D49}"/>
              </a:ext>
            </a:extLst>
          </p:cNvPr>
          <p:cNvSpPr/>
          <p:nvPr/>
        </p:nvSpPr>
        <p:spPr>
          <a:xfrm>
            <a:off x="6890558" y="1229231"/>
            <a:ext cx="412465" cy="224628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  <a:scene3d>
            <a:camera prst="orthographicFront"/>
            <a:lightRig rig="balanced" dir="t"/>
          </a:scene3d>
          <a:sp3d prstMaterial="matte"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79" name="Google Shape;326;p16">
            <a:extLst>
              <a:ext uri="{FF2B5EF4-FFF2-40B4-BE49-F238E27FC236}">
                <a16:creationId xmlns:a16="http://schemas.microsoft.com/office/drawing/2014/main" id="{B70D8EB4-D855-4933-B108-D46299B179B6}"/>
              </a:ext>
            </a:extLst>
          </p:cNvPr>
          <p:cNvSpPr/>
          <p:nvPr/>
        </p:nvSpPr>
        <p:spPr>
          <a:xfrm>
            <a:off x="7398248" y="1254508"/>
            <a:ext cx="307372" cy="181679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cxnSp>
        <p:nvCxnSpPr>
          <p:cNvPr id="80" name="Elbow Connector 79"/>
          <p:cNvCxnSpPr>
            <a:stCxn id="76" idx="3"/>
            <a:endCxn id="70" idx="7"/>
          </p:cNvCxnSpPr>
          <p:nvPr/>
        </p:nvCxnSpPr>
        <p:spPr>
          <a:xfrm rot="5400000">
            <a:off x="6924068" y="1551719"/>
            <a:ext cx="242504" cy="46784"/>
          </a:xfrm>
          <a:prstGeom prst="bentConnector4">
            <a:avLst>
              <a:gd name="adj1" fmla="val 32171"/>
              <a:gd name="adj2" fmla="val 5886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1E71895-7E90-44E7-AE7D-3E822FC4795C}"/>
              </a:ext>
            </a:extLst>
          </p:cNvPr>
          <p:cNvSpPr/>
          <p:nvPr/>
        </p:nvSpPr>
        <p:spPr>
          <a:xfrm>
            <a:off x="6789778" y="710493"/>
            <a:ext cx="1574399" cy="816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Google Shape;319;p16">
            <a:extLst>
              <a:ext uri="{FF2B5EF4-FFF2-40B4-BE49-F238E27FC236}">
                <a16:creationId xmlns:a16="http://schemas.microsoft.com/office/drawing/2014/main" id="{FC7B632D-F8C1-462D-BE10-4116FEF1D319}"/>
              </a:ext>
            </a:extLst>
          </p:cNvPr>
          <p:cNvSpPr txBox="1"/>
          <p:nvPr/>
        </p:nvSpPr>
        <p:spPr>
          <a:xfrm>
            <a:off x="592163" y="581525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datatable</a:t>
            </a:r>
            <a:endParaRPr sz="1100" dirty="0"/>
          </a:p>
        </p:txBody>
      </p:sp>
      <p:sp>
        <p:nvSpPr>
          <p:cNvPr id="82" name="Google Shape;324;p16">
            <a:extLst>
              <a:ext uri="{FF2B5EF4-FFF2-40B4-BE49-F238E27FC236}">
                <a16:creationId xmlns:a16="http://schemas.microsoft.com/office/drawing/2014/main" id="{EF3FF6BF-8089-4027-B0A2-E07C8AA58DE5}"/>
              </a:ext>
            </a:extLst>
          </p:cNvPr>
          <p:cNvSpPr/>
          <p:nvPr/>
        </p:nvSpPr>
        <p:spPr>
          <a:xfrm>
            <a:off x="1320791" y="5834029"/>
            <a:ext cx="408207" cy="230824"/>
          </a:xfrm>
          <a:prstGeom prst="parallelogram">
            <a:avLst>
              <a:gd name="adj" fmla="val 25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25;p16">
            <a:extLst>
              <a:ext uri="{FF2B5EF4-FFF2-40B4-BE49-F238E27FC236}">
                <a16:creationId xmlns:a16="http://schemas.microsoft.com/office/drawing/2014/main" id="{5C1BDA11-6472-4C8F-9E8C-4DCE3F0769F0}"/>
              </a:ext>
            </a:extLst>
          </p:cNvPr>
          <p:cNvSpPr txBox="1"/>
          <p:nvPr/>
        </p:nvSpPr>
        <p:spPr>
          <a:xfrm>
            <a:off x="1718523" y="5815746"/>
            <a:ext cx="776694" cy="25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dataset</a:t>
            </a:r>
            <a:endParaRPr sz="1100" dirty="0"/>
          </a:p>
        </p:txBody>
      </p:sp>
      <p:sp>
        <p:nvSpPr>
          <p:cNvPr id="84" name="Google Shape;327;p16">
            <a:extLst>
              <a:ext uri="{FF2B5EF4-FFF2-40B4-BE49-F238E27FC236}">
                <a16:creationId xmlns:a16="http://schemas.microsoft.com/office/drawing/2014/main" id="{7D367B96-A445-42C1-919D-7631DE400DA1}"/>
              </a:ext>
            </a:extLst>
          </p:cNvPr>
          <p:cNvSpPr txBox="1"/>
          <p:nvPr/>
        </p:nvSpPr>
        <p:spPr>
          <a:xfrm>
            <a:off x="2864171" y="5814978"/>
            <a:ext cx="808151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 module</a:t>
            </a:r>
            <a:endParaRPr sz="1100" dirty="0"/>
          </a:p>
        </p:txBody>
      </p:sp>
      <p:sp>
        <p:nvSpPr>
          <p:cNvPr id="85" name="Google Shape;328;p16">
            <a:extLst>
              <a:ext uri="{FF2B5EF4-FFF2-40B4-BE49-F238E27FC236}">
                <a16:creationId xmlns:a16="http://schemas.microsoft.com/office/drawing/2014/main" id="{CD5E8AA0-9172-42A1-BC9D-D72B4CFDB910}"/>
              </a:ext>
            </a:extLst>
          </p:cNvPr>
          <p:cNvSpPr txBox="1"/>
          <p:nvPr/>
        </p:nvSpPr>
        <p:spPr>
          <a:xfrm>
            <a:off x="4076934" y="5814978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Harvester</a:t>
            </a:r>
            <a:endParaRPr sz="1100" dirty="0"/>
          </a:p>
        </p:txBody>
      </p:sp>
      <p:sp>
        <p:nvSpPr>
          <p:cNvPr id="86" name="Google Shape;329;p16">
            <a:extLst>
              <a:ext uri="{FF2B5EF4-FFF2-40B4-BE49-F238E27FC236}">
                <a16:creationId xmlns:a16="http://schemas.microsoft.com/office/drawing/2014/main" id="{64DD95D1-B0BA-48B1-A058-B2D9E1329A99}"/>
              </a:ext>
            </a:extLst>
          </p:cNvPr>
          <p:cNvSpPr/>
          <p:nvPr/>
        </p:nvSpPr>
        <p:spPr>
          <a:xfrm>
            <a:off x="6225565" y="5798702"/>
            <a:ext cx="403789" cy="250153"/>
          </a:xfrm>
          <a:prstGeom prst="flowChartMultidocument">
            <a:avLst/>
          </a:prstGeom>
          <a:solidFill>
            <a:srgbClr val="C00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330;p16">
            <a:extLst>
              <a:ext uri="{FF2B5EF4-FFF2-40B4-BE49-F238E27FC236}">
                <a16:creationId xmlns:a16="http://schemas.microsoft.com/office/drawing/2014/main" id="{ABD94235-03C9-496D-AB01-6E54F5A5EF81}"/>
              </a:ext>
            </a:extLst>
          </p:cNvPr>
          <p:cNvSpPr txBox="1"/>
          <p:nvPr/>
        </p:nvSpPr>
        <p:spPr>
          <a:xfrm>
            <a:off x="6590584" y="5806977"/>
            <a:ext cx="923002" cy="2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Other data</a:t>
            </a:r>
            <a:endParaRPr sz="1100" dirty="0"/>
          </a:p>
        </p:txBody>
      </p:sp>
      <p:sp>
        <p:nvSpPr>
          <p:cNvPr id="88" name="Google Shape;337;p16">
            <a:extLst>
              <a:ext uri="{FF2B5EF4-FFF2-40B4-BE49-F238E27FC236}">
                <a16:creationId xmlns:a16="http://schemas.microsoft.com/office/drawing/2014/main" id="{74240402-8D05-4409-BEE6-CFED6FEDA412}"/>
              </a:ext>
            </a:extLst>
          </p:cNvPr>
          <p:cNvSpPr/>
          <p:nvPr/>
        </p:nvSpPr>
        <p:spPr>
          <a:xfrm>
            <a:off x="3693834" y="5766119"/>
            <a:ext cx="408206" cy="298734"/>
          </a:xfrm>
          <a:prstGeom prst="flowChartManualInpu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1684185-1D15-431E-B12D-2671625EFCB7}"/>
              </a:ext>
            </a:extLst>
          </p:cNvPr>
          <p:cNvSpPr/>
          <p:nvPr/>
        </p:nvSpPr>
        <p:spPr>
          <a:xfrm>
            <a:off x="7533515" y="5779905"/>
            <a:ext cx="403789" cy="271162"/>
          </a:xfrm>
          <a:prstGeom prst="ellipse">
            <a:avLst/>
          </a:prstGeom>
          <a:solidFill>
            <a:srgbClr val="C77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330;p16">
            <a:extLst>
              <a:ext uri="{FF2B5EF4-FFF2-40B4-BE49-F238E27FC236}">
                <a16:creationId xmlns:a16="http://schemas.microsoft.com/office/drawing/2014/main" id="{90CCCDF5-96B3-4C27-BACA-45E32AEDFFBF}"/>
              </a:ext>
            </a:extLst>
          </p:cNvPr>
          <p:cNvSpPr txBox="1"/>
          <p:nvPr/>
        </p:nvSpPr>
        <p:spPr>
          <a:xfrm>
            <a:off x="7937304" y="5756086"/>
            <a:ext cx="1430315" cy="37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Questionnaire</a:t>
            </a:r>
            <a:endParaRPr sz="1100" dirty="0"/>
          </a:p>
        </p:txBody>
      </p:sp>
      <p:sp>
        <p:nvSpPr>
          <p:cNvPr id="91" name="Google Shape;322;p16">
            <a:extLst>
              <a:ext uri="{FF2B5EF4-FFF2-40B4-BE49-F238E27FC236}">
                <a16:creationId xmlns:a16="http://schemas.microsoft.com/office/drawing/2014/main" id="{DA741692-E4EC-4BD8-8A12-886F479ECA05}"/>
              </a:ext>
            </a:extLst>
          </p:cNvPr>
          <p:cNvSpPr/>
          <p:nvPr/>
        </p:nvSpPr>
        <p:spPr>
          <a:xfrm rot="5400000">
            <a:off x="285772" y="5743971"/>
            <a:ext cx="234228" cy="408206"/>
          </a:xfrm>
          <a:prstGeom prst="can">
            <a:avLst>
              <a:gd name="adj" fmla="val 34605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326;p16">
            <a:extLst>
              <a:ext uri="{FF2B5EF4-FFF2-40B4-BE49-F238E27FC236}">
                <a16:creationId xmlns:a16="http://schemas.microsoft.com/office/drawing/2014/main" id="{7F167330-6179-4084-80FF-B13011A65AC6}"/>
              </a:ext>
            </a:extLst>
          </p:cNvPr>
          <p:cNvSpPr/>
          <p:nvPr/>
        </p:nvSpPr>
        <p:spPr>
          <a:xfrm>
            <a:off x="2456347" y="5798702"/>
            <a:ext cx="405990" cy="266481"/>
          </a:xfrm>
          <a:prstGeom prst="cube">
            <a:avLst>
              <a:gd name="adj" fmla="val 25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30;p16">
            <a:extLst>
              <a:ext uri="{FF2B5EF4-FFF2-40B4-BE49-F238E27FC236}">
                <a16:creationId xmlns:a16="http://schemas.microsoft.com/office/drawing/2014/main" id="{85D45A1F-6C77-4902-8397-2D179AE9B378}"/>
              </a:ext>
            </a:extLst>
          </p:cNvPr>
          <p:cNvSpPr txBox="1"/>
          <p:nvPr/>
        </p:nvSpPr>
        <p:spPr>
          <a:xfrm>
            <a:off x="5245697" y="5808081"/>
            <a:ext cx="995744" cy="258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smtClean="0"/>
              <a:t>Human intervention Shiny tool(?)</a:t>
            </a:r>
            <a:endParaRPr sz="1100" dirty="0"/>
          </a:p>
        </p:txBody>
      </p:sp>
      <p:sp>
        <p:nvSpPr>
          <p:cNvPr id="94" name="12-Point Star 93"/>
          <p:cNvSpPr/>
          <p:nvPr/>
        </p:nvSpPr>
        <p:spPr>
          <a:xfrm>
            <a:off x="4864175" y="5750432"/>
            <a:ext cx="366920" cy="383870"/>
          </a:xfrm>
          <a:prstGeom prst="star12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894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5937F1A95BB194E99F7F34BB7482714" ma:contentTypeVersion="9" ma:contentTypeDescription="Creare un nuovo documento." ma:contentTypeScope="" ma:versionID="757c84ad1ce9a8a719424178974d9a68">
  <xsd:schema xmlns:xsd="http://www.w3.org/2001/XMLSchema" xmlns:xs="http://www.w3.org/2001/XMLSchema" xmlns:p="http://schemas.microsoft.com/office/2006/metadata/properties" xmlns:ns3="f88daccd-efd0-4455-a537-fa5070a2b663" targetNamespace="http://schemas.microsoft.com/office/2006/metadata/properties" ma:root="true" ma:fieldsID="95aeaaad411b477aeedefc86a4b52894" ns3:_="">
    <xsd:import namespace="f88daccd-efd0-4455-a537-fa5070a2b6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8daccd-efd0-4455-a537-fa5070a2b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F0FA05-96C8-40C1-8690-5302FC222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8daccd-efd0-4455-a537-fa5070a2b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188C3B-C050-4AAA-A235-2CFAFC03C4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DACB4-D627-4037-AE6F-9986C712124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f88daccd-efd0-4455-a537-fa5070a2b66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770</Words>
  <Application>Microsoft Office PowerPoint</Application>
  <PresentationFormat>On-screen Show (4:3)</PresentationFormat>
  <Paragraphs>186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Arial</vt:lpstr>
      <vt:lpstr>Calibri</vt:lpstr>
      <vt:lpstr>2_Tema di Office</vt:lpstr>
      <vt:lpstr>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Taglioni, Charlotte (ESS)</cp:lastModifiedBy>
  <cp:revision>66</cp:revision>
  <cp:lastPrinted>2019-06-21T15:27:20Z</cp:lastPrinted>
  <dcterms:created xsi:type="dcterms:W3CDTF">2019-06-21T14:41:34Z</dcterms:created>
  <dcterms:modified xsi:type="dcterms:W3CDTF">2020-10-08T15:47:04Z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0x01010005937F1A95BB194E99F7F34BB7482714</vt:lpwstr>
  </property>
</Properties>
</file>