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6" r:id="rId4"/>
    <p:sldMasterId id="2147483702" r:id="rId5"/>
  </p:sldMasterIdLst>
  <p:notesMasterIdLst>
    <p:notesMasterId r:id="rId13"/>
  </p:notesMasterIdLst>
  <p:sldIdLst>
    <p:sldId id="263" r:id="rId6"/>
    <p:sldId id="264" r:id="rId7"/>
    <p:sldId id="267" r:id="rId8"/>
    <p:sldId id="274" r:id="rId9"/>
    <p:sldId id="270" r:id="rId10"/>
    <p:sldId id="273" r:id="rId11"/>
    <p:sldId id="272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200F0A7-BDA9-0144-A601-7504EFA9297E}">
          <p14:sldIdLst>
            <p14:sldId id="263"/>
            <p14:sldId id="264"/>
            <p14:sldId id="267"/>
            <p14:sldId id="274"/>
            <p14:sldId id="270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glioni, Charlotte (ESS)" initials="TC(" lastIdx="1" clrIdx="0">
    <p:extLst>
      <p:ext uri="{19B8F6BF-5375-455C-9EA6-DF929625EA0E}">
        <p15:presenceInfo xmlns:p15="http://schemas.microsoft.com/office/powerpoint/2012/main" userId="S-1-5-21-2107199734-1002509562-578033828-1049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  <a:srgbClr val="595D29"/>
    <a:srgbClr val="887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1" autoAdjust="0"/>
    <p:restoredTop sz="94674" autoAdjust="0"/>
  </p:normalViewPr>
  <p:slideViewPr>
    <p:cSldViewPr snapToGrid="0" snapToObjects="1">
      <p:cViewPr varScale="1">
        <p:scale>
          <a:sx n="69" d="100"/>
          <a:sy n="69" d="100"/>
        </p:scale>
        <p:origin x="1192" y="44"/>
      </p:cViewPr>
      <p:guideLst>
        <p:guide orient="horz" pos="2160"/>
        <p:guide pos="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4A1F-50EE-F54A-AA53-D96BC7C77EAE}" type="datetimeFigureOut">
              <a:rPr lang="it-IT" smtClean="0"/>
              <a:t>24/09/2020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D4A5-FE5F-9D4A-AEA9-F09CDB92A7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0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C823E76-EF97-3747-BA1A-5EB2BDED1B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8373978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Nulla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nulla.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8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42E5AC-49B5-3D4D-85FF-FA7D39831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7730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E5D23932-AD53-9E40-B29C-3CB947007D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2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3712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9297AC52-44FA-3548-BD51-B98894FB3E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3" y="2185369"/>
            <a:ext cx="3984857" cy="36282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F13149E4-9266-2A49-9150-E34D18EF19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3984857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1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 userDrawn="1"/>
        </p:nvSpPr>
        <p:spPr>
          <a:xfrm>
            <a:off x="2244772" y="3908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5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ABD095-4A0C-DB49-8028-853EAAC70B93}"/>
              </a:ext>
            </a:extLst>
          </p:cNvPr>
          <p:cNvSpPr txBox="1"/>
          <p:nvPr userDrawn="1"/>
        </p:nvSpPr>
        <p:spPr>
          <a:xfrm>
            <a:off x="391476" y="148055"/>
            <a:ext cx="7738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300" kern="1200" baseline="0" dirty="0" smtClean="0">
                <a:solidFill>
                  <a:srgbClr val="00408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Consultation meeting on SWS exchange rate</a:t>
            </a:r>
            <a:endParaRPr lang="it-IT" sz="1300" kern="1200" baseline="0" dirty="0">
              <a:solidFill>
                <a:srgbClr val="004080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19844FF-6444-9C49-8F50-A6773B92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37083" y="148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9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>
            <a:extLst>
              <a:ext uri="{FF2B5EF4-FFF2-40B4-BE49-F238E27FC236}">
                <a16:creationId xmlns:a16="http://schemas.microsoft.com/office/drawing/2014/main" id="{1CE6EE0D-03A4-7145-A5D1-4EE227576403}"/>
              </a:ext>
            </a:extLst>
          </p:cNvPr>
          <p:cNvSpPr txBox="1">
            <a:spLocks/>
          </p:cNvSpPr>
          <p:nvPr/>
        </p:nvSpPr>
        <p:spPr>
          <a:xfrm>
            <a:off x="374657" y="3579962"/>
            <a:ext cx="8168841" cy="129042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5000" b="1" i="0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smtClean="0">
                <a:solidFill>
                  <a:srgbClr val="004080"/>
                </a:solidFill>
              </a:rPr>
              <a:t>Consultation meeting on SWS Exchange rate</a:t>
            </a:r>
            <a:endParaRPr lang="it-IT" sz="4400" dirty="0">
              <a:solidFill>
                <a:srgbClr val="004080"/>
              </a:solidFill>
            </a:endParaRPr>
          </a:p>
        </p:txBody>
      </p:sp>
      <p:sp>
        <p:nvSpPr>
          <p:cNvPr id="3" name="Segnaposto testo 8">
            <a:extLst>
              <a:ext uri="{FF2B5EF4-FFF2-40B4-BE49-F238E27FC236}">
                <a16:creationId xmlns:a16="http://schemas.microsoft.com/office/drawing/2014/main" id="{C4732BD8-6285-FF4F-AA85-255C6115E1B4}"/>
              </a:ext>
            </a:extLst>
          </p:cNvPr>
          <p:cNvSpPr txBox="1">
            <a:spLocks/>
          </p:cNvSpPr>
          <p:nvPr/>
        </p:nvSpPr>
        <p:spPr>
          <a:xfrm>
            <a:off x="375076" y="5229687"/>
            <a:ext cx="8168841" cy="69234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4080"/>
                </a:solidFill>
              </a:rPr>
              <a:t>24 Sept 2020</a:t>
            </a:r>
            <a:endParaRPr lang="it-IT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Current situation and agreed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Issues yet to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Discussion</a:t>
            </a:r>
          </a:p>
          <a:p>
            <a:endParaRPr lang="it-IT" sz="2000" dirty="0" smtClean="0"/>
          </a:p>
          <a:p>
            <a:endParaRPr lang="it-IT" sz="2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Meeting agenda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z="1800" dirty="0"/>
              <a:t>Exchange </a:t>
            </a:r>
            <a:r>
              <a:rPr lang="it-IT" sz="1800" dirty="0" smtClean="0"/>
              <a:t>rate overview in SWS</a:t>
            </a:r>
            <a:endParaRPr lang="it-IT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41229"/>
              </p:ext>
            </p:extLst>
          </p:nvPr>
        </p:nvGraphicFramePr>
        <p:xfrm>
          <a:off x="332509" y="2096653"/>
          <a:ext cx="8426480" cy="3243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947">
                  <a:extLst>
                    <a:ext uri="{9D8B030D-6E8A-4147-A177-3AD203B41FA5}">
                      <a16:colId xmlns:a16="http://schemas.microsoft.com/office/drawing/2014/main" val="55892256"/>
                    </a:ext>
                  </a:extLst>
                </a:gridCol>
                <a:gridCol w="1954255">
                  <a:extLst>
                    <a:ext uri="{9D8B030D-6E8A-4147-A177-3AD203B41FA5}">
                      <a16:colId xmlns:a16="http://schemas.microsoft.com/office/drawing/2014/main" val="2357348428"/>
                    </a:ext>
                  </a:extLst>
                </a:gridCol>
                <a:gridCol w="2237139">
                  <a:extLst>
                    <a:ext uri="{9D8B030D-6E8A-4147-A177-3AD203B41FA5}">
                      <a16:colId xmlns:a16="http://schemas.microsoft.com/office/drawing/2014/main" val="433869773"/>
                    </a:ext>
                  </a:extLst>
                </a:gridCol>
                <a:gridCol w="2237139">
                  <a:extLst>
                    <a:ext uri="{9D8B030D-6E8A-4147-A177-3AD203B41FA5}">
                      <a16:colId xmlns:a16="http://schemas.microsoft.com/office/drawing/2014/main" val="2992651224"/>
                    </a:ext>
                  </a:extLst>
                </a:gridCol>
              </a:tblGrid>
              <a:tr h="216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Domain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Dataset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Dimension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108136"/>
                  </a:ext>
                </a:extLst>
              </a:tr>
              <a:tr h="648709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Fisheries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rates FI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(all currency to USD from 1948 to 2018)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FromCurrency, ToCurrency, Split Year, timePointYears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894794"/>
                  </a:ext>
                </a:extLst>
              </a:tr>
              <a:tr h="432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Rates (fi_exchange_rate)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(Emtpy)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877156"/>
                  </a:ext>
                </a:extLst>
              </a:tr>
              <a:tr h="432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Fisheries commodities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FT – exchange rates fi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(fi_exchange_rate_fi)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72742"/>
                  </a:ext>
                </a:extLst>
              </a:tr>
              <a:tr h="216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Macro_stats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Unsd_xpop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44710"/>
                  </a:ext>
                </a:extLst>
              </a:tr>
              <a:tr h="8649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Common domain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(by country and currency to USD from 1990 to 2015)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geographicAreaM49, currency_iso, currency_source, timePointYears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672820"/>
                  </a:ext>
                </a:extLst>
              </a:tr>
              <a:tr h="432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Trade (reference files):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EUR/USD conversion (from 2000 until 2018)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97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z="1800" dirty="0" smtClean="0"/>
              <a:t>Agreed points</a:t>
            </a:r>
            <a:endParaRPr lang="it-IT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18836" y="1403929"/>
            <a:ext cx="7970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ECO team </a:t>
            </a:r>
            <a:r>
              <a:rPr lang="en-GB" dirty="0" smtClean="0"/>
              <a:t>responsible for </a:t>
            </a:r>
            <a:r>
              <a:rPr lang="en-GB" dirty="0" smtClean="0"/>
              <a:t>updating. At any update there is tag of the dataset and an email to all the users.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Hierarchy</a:t>
            </a:r>
            <a:r>
              <a:rPr lang="en-GB" dirty="0" smtClean="0"/>
              <a:t> of sources: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IMF (UNSD for SLC, monthly IMF LCU)</a:t>
            </a:r>
            <a:endParaRPr lang="en-GB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World </a:t>
            </a:r>
            <a:r>
              <a:rPr lang="en-GB" dirty="0" smtClean="0"/>
              <a:t>bank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UN operational XR</a:t>
            </a: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</a:t>
            </a:r>
            <a:r>
              <a:rPr lang="en-GB" dirty="0" smtClean="0"/>
              <a:t>entral banks</a:t>
            </a:r>
          </a:p>
          <a:p>
            <a:pPr lvl="1"/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Legacy</a:t>
            </a:r>
            <a:r>
              <a:rPr lang="en-GB" dirty="0" smtClean="0"/>
              <a:t> kept in the common domain for each current dataset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Source saved in metadata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Updates handled by ECO team as soon as </a:t>
            </a:r>
            <a:r>
              <a:rPr lang="en-GB" dirty="0" smtClean="0">
                <a:solidFill>
                  <a:srgbClr val="FF0000"/>
                </a:solidFill>
              </a:rPr>
              <a:t>the IMF publishes them</a:t>
            </a:r>
            <a:r>
              <a:rPr lang="en-GB" dirty="0" smtClean="0"/>
              <a:t>. A tag for each year will be saved so to keep historical track available. Teams are free </a:t>
            </a:r>
            <a:r>
              <a:rPr lang="en-GB" dirty="0" smtClean="0">
                <a:solidFill>
                  <a:srgbClr val="FF0000"/>
                </a:solidFill>
              </a:rPr>
              <a:t>to pull from the Common domain dataset when best suit them</a:t>
            </a:r>
            <a:r>
              <a:rPr lang="en-GB" dirty="0" smtClean="0"/>
              <a:t>. (</a:t>
            </a:r>
            <a:r>
              <a:rPr lang="en-GB" dirty="0" smtClean="0">
                <a:solidFill>
                  <a:srgbClr val="FF0000"/>
                </a:solidFill>
              </a:rPr>
              <a:t>end of March</a:t>
            </a:r>
            <a:r>
              <a:rPr lang="en-GB" dirty="0" smtClean="0"/>
              <a:t>) (</a:t>
            </a:r>
            <a:r>
              <a:rPr lang="en-GB" b="1" dirty="0" smtClean="0"/>
              <a:t>check/subscribe if any update from IMF in July or August</a:t>
            </a:r>
            <a:r>
              <a:rPr lang="en-GB" dirty="0" smtClean="0"/>
              <a:t>).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237883" y="740440"/>
            <a:ext cx="8373978" cy="461444"/>
          </a:xfrm>
        </p:spPr>
        <p:txBody>
          <a:bodyPr/>
          <a:lstStyle/>
          <a:p>
            <a:pPr algn="ctr"/>
            <a:r>
              <a:rPr lang="it-IT" sz="1800" dirty="0" smtClean="0"/>
              <a:t>Proposed structure and content issues</a:t>
            </a:r>
            <a:endParaRPr lang="it-IT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02834"/>
            <a:ext cx="3324225" cy="1285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" y="1240819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Initial proposal with </a:t>
            </a:r>
            <a:r>
              <a:rPr lang="en-GB" b="1" dirty="0" smtClean="0"/>
              <a:t>countries</a:t>
            </a:r>
            <a:endParaRPr lang="en-US" b="1" dirty="0"/>
          </a:p>
        </p:txBody>
      </p:sp>
      <p:sp>
        <p:nvSpPr>
          <p:cNvPr id="10" name="Multiply 9"/>
          <p:cNvSpPr/>
          <p:nvPr/>
        </p:nvSpPr>
        <p:spPr>
          <a:xfrm>
            <a:off x="3352796" y="2388043"/>
            <a:ext cx="175491" cy="16625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366652" y="2614332"/>
            <a:ext cx="175491" cy="16625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362040" y="2166373"/>
            <a:ext cx="175491" cy="16625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5272"/>
              </p:ext>
            </p:extLst>
          </p:nvPr>
        </p:nvGraphicFramePr>
        <p:xfrm>
          <a:off x="4192921" y="2818986"/>
          <a:ext cx="4174836" cy="84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12">
                  <a:extLst>
                    <a:ext uri="{9D8B030D-6E8A-4147-A177-3AD203B41FA5}">
                      <a16:colId xmlns:a16="http://schemas.microsoft.com/office/drawing/2014/main" val="4235230308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2735523114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3586830793"/>
                    </a:ext>
                  </a:extLst>
                </a:gridCol>
              </a:tblGrid>
              <a:tr h="28289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err="1" smtClean="0"/>
                        <a:t>From_currency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To_currency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Exchange rate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14312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GB" sz="1100" dirty="0" smtClean="0"/>
                        <a:t> EUR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1 USD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direct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16936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1 EUR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GB" sz="1100" dirty="0" smtClean="0"/>
                        <a:t> USD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inverse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7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92921" y="2164108"/>
            <a:ext cx="427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2. Exchange rate to insert </a:t>
            </a:r>
          </a:p>
          <a:p>
            <a:pPr algn="ctr"/>
            <a:r>
              <a:rPr lang="en-GB" i="1" dirty="0" smtClean="0"/>
              <a:t>(given that the ‘</a:t>
            </a:r>
            <a:r>
              <a:rPr lang="en-GB" i="1" dirty="0" err="1" smtClean="0"/>
              <a:t>to_currency</a:t>
            </a:r>
            <a:r>
              <a:rPr lang="en-GB" i="1" dirty="0" smtClean="0"/>
              <a:t>’ is the USD)</a:t>
            </a:r>
            <a:endParaRPr lang="en-US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99" y="4133393"/>
            <a:ext cx="7135177" cy="986364"/>
          </a:xfrm>
          <a:prstGeom prst="rect">
            <a:avLst/>
          </a:prstGeom>
        </p:spPr>
      </p:pic>
      <p:pic>
        <p:nvPicPr>
          <p:cNvPr id="21" name="Picture 20" descr="C:\Users\Taglionic\AppData\Local\Microsoft\Windows\INetCache\Content.Word\IMF_XR_LCUnotSL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98" y="5119757"/>
            <a:ext cx="7135177" cy="9645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3504" y="4956261"/>
            <a:ext cx="212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3. SLC vs LCU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493490" y="4123765"/>
            <a:ext cx="4486881" cy="295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8999" y="4416530"/>
            <a:ext cx="1082979" cy="25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28648" y="5168467"/>
            <a:ext cx="1020278" cy="75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42692" y="5325593"/>
            <a:ext cx="665754" cy="601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228258" y="740440"/>
            <a:ext cx="8373978" cy="461444"/>
          </a:xfrm>
        </p:spPr>
        <p:txBody>
          <a:bodyPr/>
          <a:lstStyle/>
          <a:p>
            <a:r>
              <a:rPr lang="it-IT" sz="1800" dirty="0" smtClean="0"/>
              <a:t>Summary and points to agree on</a:t>
            </a:r>
            <a:endParaRPr lang="it-IT" sz="1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83413"/>
              </p:ext>
            </p:extLst>
          </p:nvPr>
        </p:nvGraphicFramePr>
        <p:xfrm>
          <a:off x="120074" y="1110226"/>
          <a:ext cx="8950035" cy="126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035">
                  <a:extLst>
                    <a:ext uri="{9D8B030D-6E8A-4147-A177-3AD203B41FA5}">
                      <a16:colId xmlns:a16="http://schemas.microsoft.com/office/drawing/2014/main" val="3399488150"/>
                    </a:ext>
                  </a:extLst>
                </a:gridCol>
                <a:gridCol w="1110379">
                  <a:extLst>
                    <a:ext uri="{9D8B030D-6E8A-4147-A177-3AD203B41FA5}">
                      <a16:colId xmlns:a16="http://schemas.microsoft.com/office/drawing/2014/main" val="1952017815"/>
                    </a:ext>
                  </a:extLst>
                </a:gridCol>
                <a:gridCol w="2857076">
                  <a:extLst>
                    <a:ext uri="{9D8B030D-6E8A-4147-A177-3AD203B41FA5}">
                      <a16:colId xmlns:a16="http://schemas.microsoft.com/office/drawing/2014/main" val="898572673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3137668038"/>
                    </a:ext>
                  </a:extLst>
                </a:gridCol>
              </a:tblGrid>
              <a:tr h="204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 dirty="0" smtClean="0">
                          <a:effectLst/>
                        </a:rPr>
                        <a:t>Decimals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Type or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Currency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763681"/>
                  </a:ext>
                </a:extLst>
              </a:tr>
              <a:tr h="204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IMF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Domestic currency per USD &amp; inverse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52730" algn="l"/>
                        </a:tabLst>
                      </a:pPr>
                      <a:r>
                        <a:rPr lang="en-US" sz="1200">
                          <a:effectLst/>
                        </a:rPr>
                        <a:t>LCU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722467"/>
                  </a:ext>
                </a:extLst>
              </a:tr>
              <a:tr h="204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solidFill>
                            <a:srgbClr val="FF0000"/>
                          </a:solidFill>
                          <a:effectLst/>
                        </a:rPr>
                        <a:t>UNSD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Domestic currency per USD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52730" algn="l"/>
                        </a:tabLs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SLC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480451"/>
                  </a:ext>
                </a:extLst>
              </a:tr>
              <a:tr h="204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solidFill>
                            <a:srgbClr val="FF0000"/>
                          </a:solidFill>
                          <a:effectLst/>
                        </a:rPr>
                        <a:t>FAOSTAT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Domestic currency per USD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SLC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143158"/>
                  </a:ext>
                </a:extLst>
              </a:tr>
              <a:tr h="204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Fisheries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Inverse (USD per domestic currency)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832552"/>
                  </a:ext>
                </a:extLst>
              </a:tr>
              <a:tr h="24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Trade (</a:t>
                      </a:r>
                      <a:r>
                        <a:rPr lang="en-US" sz="1200" cap="all" dirty="0" err="1">
                          <a:effectLst/>
                        </a:rPr>
                        <a:t>Clfs</a:t>
                      </a:r>
                      <a:r>
                        <a:rPr lang="en-US" sz="1200" cap="all" dirty="0">
                          <a:effectLst/>
                        </a:rPr>
                        <a:t> team)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Inverse (USD per domestic currency)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applicable only EUR from 2000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04092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3479"/>
              </p:ext>
            </p:extLst>
          </p:nvPr>
        </p:nvGraphicFramePr>
        <p:xfrm>
          <a:off x="120075" y="2657768"/>
          <a:ext cx="8950035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29">
                  <a:extLst>
                    <a:ext uri="{9D8B030D-6E8A-4147-A177-3AD203B41FA5}">
                      <a16:colId xmlns:a16="http://schemas.microsoft.com/office/drawing/2014/main" val="1568742774"/>
                    </a:ext>
                  </a:extLst>
                </a:gridCol>
                <a:gridCol w="1153975">
                  <a:extLst>
                    <a:ext uri="{9D8B030D-6E8A-4147-A177-3AD203B41FA5}">
                      <a16:colId xmlns:a16="http://schemas.microsoft.com/office/drawing/2014/main" val="333076022"/>
                    </a:ext>
                  </a:extLst>
                </a:gridCol>
                <a:gridCol w="2083857">
                  <a:extLst>
                    <a:ext uri="{9D8B030D-6E8A-4147-A177-3AD203B41FA5}">
                      <a16:colId xmlns:a16="http://schemas.microsoft.com/office/drawing/2014/main" val="1569610426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422976478"/>
                    </a:ext>
                  </a:extLst>
                </a:gridCol>
                <a:gridCol w="1145310">
                  <a:extLst>
                    <a:ext uri="{9D8B030D-6E8A-4147-A177-3AD203B41FA5}">
                      <a16:colId xmlns:a16="http://schemas.microsoft.com/office/drawing/2014/main" val="4929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Choice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Advisable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Consequences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Decision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9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Value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Direct or inverse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Direct (as follows the usual structure from-to currency)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Take into account</a:t>
                      </a:r>
                      <a:r>
                        <a:rPr lang="en-GB" sz="1400" baseline="0" dirty="0" smtClean="0"/>
                        <a:t> when extracting data if inverse previously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Direct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Currency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LCU or SLC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LCU (SLC series always computable if needed)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Change</a:t>
                      </a:r>
                      <a:r>
                        <a:rPr lang="en-GB" sz="1400" baseline="0" dirty="0" smtClean="0"/>
                        <a:t> in FAOSTAT publication, no data from UNSD (Macro indicators stand-alone domain)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SLC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and LCU (two elements needed)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Country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Yes-No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Depends on currency choice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If no an</a:t>
                      </a:r>
                      <a:r>
                        <a:rPr lang="en-GB" sz="1400" baseline="0" dirty="0" smtClean="0"/>
                        <a:t> up-to-date </a:t>
                      </a:r>
                      <a:r>
                        <a:rPr lang="en-GB" sz="1400" baseline="0" dirty="0" err="1" smtClean="0"/>
                        <a:t>datatable</a:t>
                      </a:r>
                      <a:r>
                        <a:rPr lang="en-GB" sz="1400" baseline="0" dirty="0" smtClean="0"/>
                        <a:t> with country-currency link is required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3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Decimals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From 4 to 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14 IMF standard and compatible</a:t>
                      </a:r>
                      <a:r>
                        <a:rPr lang="en-GB" sz="1400" baseline="0" dirty="0" smtClean="0"/>
                        <a:t> with SWS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Rounding</a:t>
                      </a:r>
                      <a:r>
                        <a:rPr lang="en-GB" sz="1400" baseline="0" dirty="0" smtClean="0"/>
                        <a:t> (?)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3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Source</a:t>
                      </a:r>
                      <a:r>
                        <a:rPr lang="en-GB" sz="1400" b="1" baseline="0" dirty="0" smtClean="0"/>
                        <a:t> location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r>
                        <a:rPr lang="en-GB" sz="1400" baseline="30000" dirty="0" smtClean="0"/>
                        <a:t>rd</a:t>
                      </a:r>
                      <a:r>
                        <a:rPr lang="en-GB" sz="1400" dirty="0" smtClean="0"/>
                        <a:t> flag or metadata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Source in metadata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Metadata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7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228258" y="740440"/>
            <a:ext cx="8373978" cy="461444"/>
          </a:xfrm>
        </p:spPr>
        <p:txBody>
          <a:bodyPr/>
          <a:lstStyle/>
          <a:p>
            <a:r>
              <a:rPr lang="it-IT" sz="1800" dirty="0" smtClean="0"/>
              <a:t>Other points</a:t>
            </a:r>
            <a:endParaRPr lang="it-IT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11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Separate </a:t>
            </a:r>
            <a:r>
              <a:rPr lang="en-GB" dirty="0" smtClean="0">
                <a:solidFill>
                  <a:srgbClr val="FF0000"/>
                </a:solidFill>
              </a:rPr>
              <a:t>dataset with monthly data </a:t>
            </a:r>
            <a:r>
              <a:rPr lang="en-GB" dirty="0" smtClean="0"/>
              <a:t>instead of split year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End-year </a:t>
            </a:r>
            <a:r>
              <a:rPr lang="en-US" dirty="0"/>
              <a:t>of the currency as </a:t>
            </a:r>
            <a:r>
              <a:rPr lang="en-US" dirty="0" smtClean="0"/>
              <a:t>metadata (just reference)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Conversion rates in case of currency change </a:t>
            </a:r>
            <a:r>
              <a:rPr lang="en-GB" dirty="0" smtClean="0">
                <a:solidFill>
                  <a:srgbClr val="FF0000"/>
                </a:solidFill>
              </a:rPr>
              <a:t>a separated </a:t>
            </a:r>
            <a:r>
              <a:rPr lang="en-GB" dirty="0" err="1" smtClean="0">
                <a:solidFill>
                  <a:srgbClr val="FF0000"/>
                </a:solidFill>
              </a:rPr>
              <a:t>datatable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 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937F1A95BB194E99F7F34BB7482714" ma:contentTypeVersion="9" ma:contentTypeDescription="Creare un nuovo documento." ma:contentTypeScope="" ma:versionID="757c84ad1ce9a8a719424178974d9a68">
  <xsd:schema xmlns:xsd="http://www.w3.org/2001/XMLSchema" xmlns:xs="http://www.w3.org/2001/XMLSchema" xmlns:p="http://schemas.microsoft.com/office/2006/metadata/properties" xmlns:ns3="f88daccd-efd0-4455-a537-fa5070a2b663" targetNamespace="http://schemas.microsoft.com/office/2006/metadata/properties" ma:root="true" ma:fieldsID="95aeaaad411b477aeedefc86a4b52894" ns3:_="">
    <xsd:import namespace="f88daccd-efd0-4455-a537-fa5070a2b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daccd-efd0-4455-a537-fa5070a2b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6C5BAB-2F86-49A8-87FB-6AB8BC8A2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AC1E6-A099-45B6-8A28-A6BA3D81DA1D}">
  <ds:schemaRefs>
    <ds:schemaRef ds:uri="http://purl.org/dc/terms/"/>
    <ds:schemaRef ds:uri="http://schemas.openxmlformats.org/package/2006/metadata/core-properties"/>
    <ds:schemaRef ds:uri="http://purl.org/dc/dcmitype/"/>
    <ds:schemaRef ds:uri="f88daccd-efd0-4455-a537-fa5070a2b66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80B0E0-332A-4F49-BB22-605391429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daccd-efd0-4455-a537-fa5070a2b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495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Open Sans</vt:lpstr>
      <vt:lpstr>Arial</vt:lpstr>
      <vt:lpstr>Calibri</vt:lpstr>
      <vt:lpstr>Times New Roman</vt:lpstr>
      <vt:lpstr>2_Tema di Office</vt:lpstr>
      <vt:lpstr>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Taglioni, Charlotte (ESS)</cp:lastModifiedBy>
  <cp:revision>61</cp:revision>
  <cp:lastPrinted>2019-06-21T15:27:20Z</cp:lastPrinted>
  <dcterms:created xsi:type="dcterms:W3CDTF">2019-06-21T14:41:34Z</dcterms:created>
  <dcterms:modified xsi:type="dcterms:W3CDTF">2020-09-24T13:08:17Z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0x01010005937F1A95BB194E99F7F34BB7482714</vt:lpwstr>
  </property>
</Properties>
</file>