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96" r:id="rId4"/>
    <p:sldMasterId id="2147483702" r:id="rId5"/>
  </p:sldMasterIdLst>
  <p:notesMasterIdLst>
    <p:notesMasterId r:id="rId15"/>
  </p:notesMasterIdLst>
  <p:sldIdLst>
    <p:sldId id="263" r:id="rId6"/>
    <p:sldId id="264" r:id="rId7"/>
    <p:sldId id="267" r:id="rId8"/>
    <p:sldId id="265" r:id="rId9"/>
    <p:sldId id="268" r:id="rId10"/>
    <p:sldId id="270" r:id="rId11"/>
    <p:sldId id="272" r:id="rId12"/>
    <p:sldId id="271" r:id="rId13"/>
    <p:sldId id="266" r:id="rId1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9200F0A7-BDA9-0144-A601-7504EFA9297E}">
          <p14:sldIdLst>
            <p14:sldId id="263"/>
            <p14:sldId id="264"/>
            <p14:sldId id="267"/>
            <p14:sldId id="265"/>
            <p14:sldId id="268"/>
            <p14:sldId id="270"/>
            <p14:sldId id="272"/>
            <p14:sldId id="271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glioni, Charlotte (ESS)" initials="TC(" lastIdx="1" clrIdx="0">
    <p:extLst>
      <p:ext uri="{19B8F6BF-5375-455C-9EA6-DF929625EA0E}">
        <p15:presenceInfo xmlns:p15="http://schemas.microsoft.com/office/powerpoint/2012/main" userId="S-1-5-21-2107199734-1002509562-578033828-1049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80"/>
    <a:srgbClr val="595D29"/>
    <a:srgbClr val="887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1" autoAdjust="0"/>
    <p:restoredTop sz="94674" autoAdjust="0"/>
  </p:normalViewPr>
  <p:slideViewPr>
    <p:cSldViewPr snapToGrid="0" snapToObjects="1">
      <p:cViewPr varScale="1">
        <p:scale>
          <a:sx n="69" d="100"/>
          <a:sy n="69" d="100"/>
        </p:scale>
        <p:origin x="472" y="44"/>
      </p:cViewPr>
      <p:guideLst>
        <p:guide orient="horz" pos="2160"/>
        <p:guide pos="2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B4A1F-50EE-F54A-AA53-D96BC7C77EAE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3D4A5-FE5F-9D4A-AEA9-F09CDB92A7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207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3D0E0E-4A78-E348-97B1-716FB14A67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8C823E76-EF97-3747-BA1A-5EB2BDED1B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012" y="2165684"/>
            <a:ext cx="8373978" cy="364797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FontTx/>
              <a:buNone/>
              <a:defRPr lang="it-IT" sz="14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ut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tellus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egestas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scelerisque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urna.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Fusce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suscipit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laoreet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ligula non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Donec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pretium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sapien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fermentum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viverra.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condimentum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magna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varius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fermentum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venenatis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Fusce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pharetra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odio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vestibulum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dui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fringilla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non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scelerisque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suscipit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pharetra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Nulla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pharetra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ut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tincidunt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nulla.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sollicitudin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porttitor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it-IT" dirty="0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773FF75-512A-0B46-B2B6-CBE00A1328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012" y="934219"/>
            <a:ext cx="8373978" cy="4614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i="0" baseline="0">
                <a:solidFill>
                  <a:srgbClr val="004080"/>
                </a:solidFill>
                <a:latin typeface="Arial" panose="020B0604020202020204" pitchFamily="34" charset="0"/>
              </a:defRPr>
            </a:lvl1pPr>
          </a:lstStyle>
          <a:p>
            <a:r>
              <a:rPr lang="it-IT" dirty="0" smtClean="0"/>
              <a:t>Slide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13" name="Segnaposto testo 11">
            <a:extLst>
              <a:ext uri="{FF2B5EF4-FFF2-40B4-BE49-F238E27FC236}">
                <a16:creationId xmlns:a16="http://schemas.microsoft.com/office/drawing/2014/main" id="{BE91198B-BE88-134D-9A4C-707CB4D0E7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012" y="1395663"/>
            <a:ext cx="8373978" cy="4614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00" b="0" i="0" baseline="0">
                <a:solidFill>
                  <a:srgbClr val="004080"/>
                </a:solidFill>
                <a:latin typeface="Arial" panose="020B0604020202020204" pitchFamily="34" charset="0"/>
              </a:defRPr>
            </a:lvl1pPr>
          </a:lstStyle>
          <a:p>
            <a:r>
              <a:rPr lang="it-IT" dirty="0" smtClean="0"/>
              <a:t>Slide </a:t>
            </a:r>
            <a:r>
              <a:rPr lang="it-IT" dirty="0" err="1"/>
              <a:t>subtitle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381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3D0E0E-4A78-E348-97B1-716FB14A67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773FF75-512A-0B46-B2B6-CBE00A1328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012" y="934219"/>
            <a:ext cx="8373978" cy="4614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i="0" baseline="0">
                <a:solidFill>
                  <a:srgbClr val="004080"/>
                </a:solidFill>
                <a:latin typeface="Arial" panose="020B0604020202020204" pitchFamily="34" charset="0"/>
              </a:defRPr>
            </a:lvl1pPr>
          </a:lstStyle>
          <a:p>
            <a:r>
              <a:rPr lang="it-IT" dirty="0" smtClean="0"/>
              <a:t>Slide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13" name="Segnaposto testo 11">
            <a:extLst>
              <a:ext uri="{FF2B5EF4-FFF2-40B4-BE49-F238E27FC236}">
                <a16:creationId xmlns:a16="http://schemas.microsoft.com/office/drawing/2014/main" id="{BE91198B-BE88-134D-9A4C-707CB4D0E7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012" y="1395663"/>
            <a:ext cx="8373978" cy="4614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00" b="0" i="0" baseline="0">
                <a:solidFill>
                  <a:srgbClr val="004080"/>
                </a:solidFill>
                <a:latin typeface="Arial" panose="020B0604020202020204" pitchFamily="34" charset="0"/>
              </a:defRPr>
            </a:lvl1pPr>
          </a:lstStyle>
          <a:p>
            <a:r>
              <a:rPr lang="it-IT" dirty="0" smtClean="0"/>
              <a:t>Slide </a:t>
            </a:r>
            <a:r>
              <a:rPr lang="it-IT" dirty="0" err="1"/>
              <a:t>subtitle</a:t>
            </a:r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42E5AC-49B5-3D4D-85FF-FA7D39831C0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87730" y="2185370"/>
            <a:ext cx="3984857" cy="31855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it-IT" dirty="0"/>
              <a:t>PHOTO</a:t>
            </a: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E5D23932-AD53-9E40-B29C-3CB947007D1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774132" y="2185370"/>
            <a:ext cx="3984857" cy="31855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it-IT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37125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3D0E0E-4A78-E348-97B1-716FB14A67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773FF75-512A-0B46-B2B6-CBE00A1328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012" y="934219"/>
            <a:ext cx="8373978" cy="4614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i="0" baseline="0">
                <a:solidFill>
                  <a:srgbClr val="004080"/>
                </a:solidFill>
                <a:latin typeface="Arial" panose="020B0604020202020204" pitchFamily="34" charset="0"/>
              </a:defRPr>
            </a:lvl1pPr>
          </a:lstStyle>
          <a:p>
            <a:r>
              <a:rPr lang="it-IT" dirty="0" smtClean="0"/>
              <a:t>Slide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13" name="Segnaposto testo 11">
            <a:extLst>
              <a:ext uri="{FF2B5EF4-FFF2-40B4-BE49-F238E27FC236}">
                <a16:creationId xmlns:a16="http://schemas.microsoft.com/office/drawing/2014/main" id="{BE91198B-BE88-134D-9A4C-707CB4D0E7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012" y="1395663"/>
            <a:ext cx="8373978" cy="4614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00" b="0" i="0" baseline="0">
                <a:solidFill>
                  <a:srgbClr val="004080"/>
                </a:solidFill>
                <a:latin typeface="Arial" panose="020B0604020202020204" pitchFamily="34" charset="0"/>
              </a:defRPr>
            </a:lvl1pPr>
          </a:lstStyle>
          <a:p>
            <a:r>
              <a:rPr lang="it-IT" dirty="0" smtClean="0"/>
              <a:t>Slide </a:t>
            </a:r>
            <a:r>
              <a:rPr lang="it-IT" dirty="0" err="1"/>
              <a:t>subtitle</a:t>
            </a:r>
            <a:endParaRPr lang="it-IT" dirty="0"/>
          </a:p>
        </p:txBody>
      </p:sp>
      <p:sp>
        <p:nvSpPr>
          <p:cNvPr id="9" name="Segnaposto immagine 2">
            <a:extLst>
              <a:ext uri="{FF2B5EF4-FFF2-40B4-BE49-F238E27FC236}">
                <a16:creationId xmlns:a16="http://schemas.microsoft.com/office/drawing/2014/main" id="{9297AC52-44FA-3548-BD51-B98894FB3E0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774133" y="2185369"/>
            <a:ext cx="3984857" cy="362828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it-IT" dirty="0"/>
              <a:t>PHOTO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F13149E4-9266-2A49-9150-E34D18EF19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012" y="2165684"/>
            <a:ext cx="3984857" cy="364797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FontTx/>
              <a:buNone/>
              <a:defRPr lang="it-IT" sz="14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ut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tellus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egestas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scelerisque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urna.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Fusce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suscipit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laoreet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ligula non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Donec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pretium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sapien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fermentum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viverra.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condimentum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magna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varius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fermentum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venenatis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Fusce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pharetra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odio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vestibulum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dui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fringilla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non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scelerisque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716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 userDrawn="1"/>
        </p:nvSpPr>
        <p:spPr>
          <a:xfrm>
            <a:off x="2244772" y="39083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350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7ABD095-4A0C-DB49-8028-853EAAC70B93}"/>
              </a:ext>
            </a:extLst>
          </p:cNvPr>
          <p:cNvSpPr txBox="1"/>
          <p:nvPr userDrawn="1"/>
        </p:nvSpPr>
        <p:spPr>
          <a:xfrm>
            <a:off x="391476" y="148055"/>
            <a:ext cx="77387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300" kern="1200" baseline="0" dirty="0" smtClean="0">
                <a:solidFill>
                  <a:srgbClr val="00408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Consultation meeting on SWS exchange rate</a:t>
            </a:r>
            <a:endParaRPr lang="it-IT" sz="1300" kern="1200" baseline="0" dirty="0">
              <a:solidFill>
                <a:srgbClr val="004080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219844FF-6444-9C49-8F50-A6773B92D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37083" y="1480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 baseline="0">
                <a:solidFill>
                  <a:srgbClr val="004080"/>
                </a:solidFill>
                <a:latin typeface="Arial" panose="020B0604020202020204" pitchFamily="34" charset="0"/>
              </a:defRPr>
            </a:lvl1pPr>
          </a:lstStyle>
          <a:p>
            <a:fld id="{86BAED7B-1BD1-8B4D-8B25-B3D4E44F076E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096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9" r:id="rId2"/>
    <p:sldLayoutId id="214748370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62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4">
            <a:extLst>
              <a:ext uri="{FF2B5EF4-FFF2-40B4-BE49-F238E27FC236}">
                <a16:creationId xmlns:a16="http://schemas.microsoft.com/office/drawing/2014/main" id="{1CE6EE0D-03A4-7145-A5D1-4EE227576403}"/>
              </a:ext>
            </a:extLst>
          </p:cNvPr>
          <p:cNvSpPr txBox="1">
            <a:spLocks/>
          </p:cNvSpPr>
          <p:nvPr/>
        </p:nvSpPr>
        <p:spPr>
          <a:xfrm>
            <a:off x="374657" y="3579962"/>
            <a:ext cx="8168841" cy="129042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5000" b="1" i="0" kern="12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smtClean="0">
                <a:solidFill>
                  <a:srgbClr val="004080"/>
                </a:solidFill>
              </a:rPr>
              <a:t>Consultation meeting on SWS Exchange rate</a:t>
            </a:r>
            <a:endParaRPr lang="it-IT" sz="4400" dirty="0">
              <a:solidFill>
                <a:srgbClr val="004080"/>
              </a:solidFill>
            </a:endParaRPr>
          </a:p>
        </p:txBody>
      </p:sp>
      <p:sp>
        <p:nvSpPr>
          <p:cNvPr id="3" name="Segnaposto testo 8">
            <a:extLst>
              <a:ext uri="{FF2B5EF4-FFF2-40B4-BE49-F238E27FC236}">
                <a16:creationId xmlns:a16="http://schemas.microsoft.com/office/drawing/2014/main" id="{C4732BD8-6285-FF4F-AA85-255C6115E1B4}"/>
              </a:ext>
            </a:extLst>
          </p:cNvPr>
          <p:cNvSpPr txBox="1">
            <a:spLocks/>
          </p:cNvSpPr>
          <p:nvPr/>
        </p:nvSpPr>
        <p:spPr>
          <a:xfrm>
            <a:off x="375076" y="5229687"/>
            <a:ext cx="8168841" cy="69234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200" kern="1200" baseline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004080"/>
                </a:solidFill>
              </a:rPr>
              <a:t>10 Sept 2020</a:t>
            </a:r>
            <a:endParaRPr lang="it-IT" dirty="0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4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Introduction of the purpose and objective of the consultation meeting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Overview of exchange rate in SWS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Current updates in SWS and EBX5 on exchange rate reference files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Proposed structure of the common exchange rate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Discussion </a:t>
            </a:r>
            <a:endParaRPr lang="it-IT" sz="20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smtClean="0"/>
              <a:t>Meeting agenda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0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sz="1800" dirty="0"/>
              <a:t>Exchange </a:t>
            </a:r>
            <a:r>
              <a:rPr lang="it-IT" sz="1800" dirty="0" smtClean="0"/>
              <a:t>rate overview in SWS</a:t>
            </a:r>
            <a:endParaRPr lang="it-IT" sz="180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4"/>
          </p:nvPr>
        </p:nvSpPr>
        <p:spPr>
          <a:xfrm>
            <a:off x="385012" y="1395663"/>
            <a:ext cx="8373978" cy="1060154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 smtClean="0"/>
              <a:t>All over the place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 smtClean="0"/>
              <a:t>Domain-specific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 smtClean="0"/>
              <a:t>Duplication of effort in updating data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 smtClean="0"/>
              <a:t>Potential lack of internal coherency </a:t>
            </a:r>
            <a:endParaRPr lang="it-IT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516010"/>
              </p:ext>
            </p:extLst>
          </p:nvPr>
        </p:nvGraphicFramePr>
        <p:xfrm>
          <a:off x="385011" y="2564673"/>
          <a:ext cx="8373978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5499">
                  <a:extLst>
                    <a:ext uri="{9D8B030D-6E8A-4147-A177-3AD203B41FA5}">
                      <a16:colId xmlns:a16="http://schemas.microsoft.com/office/drawing/2014/main" val="55892256"/>
                    </a:ext>
                  </a:extLst>
                </a:gridCol>
                <a:gridCol w="1942079">
                  <a:extLst>
                    <a:ext uri="{9D8B030D-6E8A-4147-A177-3AD203B41FA5}">
                      <a16:colId xmlns:a16="http://schemas.microsoft.com/office/drawing/2014/main" val="2357348428"/>
                    </a:ext>
                  </a:extLst>
                </a:gridCol>
                <a:gridCol w="2223200">
                  <a:extLst>
                    <a:ext uri="{9D8B030D-6E8A-4147-A177-3AD203B41FA5}">
                      <a16:colId xmlns:a16="http://schemas.microsoft.com/office/drawing/2014/main" val="433869773"/>
                    </a:ext>
                  </a:extLst>
                </a:gridCol>
                <a:gridCol w="2223200">
                  <a:extLst>
                    <a:ext uri="{9D8B030D-6E8A-4147-A177-3AD203B41FA5}">
                      <a16:colId xmlns:a16="http://schemas.microsoft.com/office/drawing/2014/main" val="2992651224"/>
                    </a:ext>
                  </a:extLst>
                </a:gridCol>
              </a:tblGrid>
              <a:tr h="2124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Domain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Dataset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Datatable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Dimension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2108136"/>
                  </a:ext>
                </a:extLst>
              </a:tr>
              <a:tr h="637468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Fisheries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Exchange rates FI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(all currency to USD from 1948 to 2018)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FromCurrency, ToCurrency, Split Year, timePointYears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6894794"/>
                  </a:ext>
                </a:extLst>
              </a:tr>
              <a:tr h="424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Exchange Rates (fi_exchange_rate)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(Emtpy)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6877156"/>
                  </a:ext>
                </a:extLst>
              </a:tr>
              <a:tr h="4249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Fisheries commodities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FT – exchange rates fi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(fi_exchange_rate_fi)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072742"/>
                  </a:ext>
                </a:extLst>
              </a:tr>
              <a:tr h="2124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Macro_stats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Unsd_xpop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5844710"/>
                  </a:ext>
                </a:extLst>
              </a:tr>
              <a:tr h="8499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Common domain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Exchange rate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(by country and currency to USD from 1990 to 2015)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geographicAreaM49, currency_iso, currency_source, timePointYears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672820"/>
                  </a:ext>
                </a:extLst>
              </a:tr>
              <a:tr h="4249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Trade (reference files):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EUR/USD conversion (from 2000 until 2018)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8977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25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>
          <a:xfrm>
            <a:off x="385012" y="786166"/>
            <a:ext cx="8373978" cy="461444"/>
          </a:xfrm>
        </p:spPr>
        <p:txBody>
          <a:bodyPr/>
          <a:lstStyle/>
          <a:p>
            <a:r>
              <a:rPr lang="it-IT" sz="1800" dirty="0"/>
              <a:t>Current updates in SWS and EBX5 on exchange rate reference files </a:t>
            </a:r>
          </a:p>
          <a:p>
            <a:endParaRPr lang="it-IT" sz="18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4"/>
          </p:nvPr>
        </p:nvSpPr>
        <p:spPr>
          <a:xfrm>
            <a:off x="385012" y="1207204"/>
            <a:ext cx="8373978" cy="461445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600" dirty="0" smtClean="0"/>
              <a:t>Updating the reference files both in SWS and </a:t>
            </a:r>
            <a:r>
              <a:rPr lang="it-IT" sz="1600" dirty="0"/>
              <a:t>EBX5 (http://ebx5prod.fao.org/ebx</a:t>
            </a:r>
            <a:r>
              <a:rPr lang="it-IT" sz="1600" dirty="0" smtClean="0"/>
              <a:t>/)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600" dirty="0" smtClean="0"/>
              <a:t>Expanding the decimal places from 11 to 14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6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7823" b="7823"/>
          <a:stretch>
            <a:fillRect/>
          </a:stretch>
        </p:blipFill>
        <p:spPr>
          <a:xfrm>
            <a:off x="306634" y="1997288"/>
            <a:ext cx="4831596" cy="38614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1997288"/>
            <a:ext cx="28575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4"/>
          </p:nvPr>
        </p:nvSpPr>
        <p:spPr>
          <a:xfrm>
            <a:off x="151713" y="714007"/>
            <a:ext cx="8373978" cy="4614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EBX5 reference files- Standard Local Currency and Local Currency Unit</a:t>
            </a:r>
            <a:endParaRPr lang="it-IT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25637"/>
          <a:stretch/>
        </p:blipFill>
        <p:spPr>
          <a:xfrm>
            <a:off x="191589" y="1619266"/>
            <a:ext cx="3587931" cy="44532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382" y="1447508"/>
            <a:ext cx="3846309" cy="471033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89714" y="4467497"/>
            <a:ext cx="3503730" cy="80989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66472" y="3396346"/>
            <a:ext cx="3526972" cy="6792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57763" y="5756362"/>
            <a:ext cx="3526972" cy="3875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egnaposto testo 3"/>
          <p:cNvSpPr>
            <a:spLocks noGrp="1"/>
          </p:cNvSpPr>
          <p:nvPr>
            <p:ph type="body" sz="quarter" idx="14"/>
          </p:nvPr>
        </p:nvSpPr>
        <p:spPr>
          <a:xfrm>
            <a:off x="4669627" y="1176904"/>
            <a:ext cx="3856064" cy="4614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currency-validity-country correspondence </a:t>
            </a:r>
            <a:endParaRPr lang="it-IT" sz="1400" dirty="0"/>
          </a:p>
        </p:txBody>
      </p:sp>
      <p:sp>
        <p:nvSpPr>
          <p:cNvPr id="15" name="Segnaposto testo 3"/>
          <p:cNvSpPr>
            <a:spLocks noGrp="1"/>
          </p:cNvSpPr>
          <p:nvPr>
            <p:ph type="body" sz="quarter" idx="14"/>
          </p:nvPr>
        </p:nvSpPr>
        <p:spPr>
          <a:xfrm>
            <a:off x="191589" y="1226602"/>
            <a:ext cx="3856064" cy="4614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currency-country correspondence 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1871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>
          <a:xfrm>
            <a:off x="228258" y="740440"/>
            <a:ext cx="8373978" cy="461444"/>
          </a:xfrm>
        </p:spPr>
        <p:txBody>
          <a:bodyPr/>
          <a:lstStyle/>
          <a:p>
            <a:r>
              <a:rPr lang="it-IT" sz="1800" dirty="0" smtClean="0"/>
              <a:t>Proposed structure of the common exchange rate repository</a:t>
            </a:r>
            <a:endParaRPr lang="it-IT" sz="1800" dirty="0"/>
          </a:p>
          <a:p>
            <a:endParaRPr lang="it-IT" sz="18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4"/>
          </p:nvPr>
        </p:nvSpPr>
        <p:spPr>
          <a:xfrm>
            <a:off x="306634" y="1128222"/>
            <a:ext cx="8373978" cy="461445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 smtClean="0"/>
              <a:t>Reflect the needs and requirement of current users (</a:t>
            </a:r>
            <a:r>
              <a:rPr lang="it-IT" sz="1400" dirty="0" smtClean="0"/>
              <a:t>domains)</a:t>
            </a:r>
            <a:endParaRPr lang="it-IT" sz="1400" dirty="0" smtClean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 smtClean="0"/>
              <a:t>Flexible to accomodate requirement of future users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 smtClean="0"/>
              <a:t>Takes inspiration from the existing structure</a:t>
            </a:r>
          </a:p>
          <a:p>
            <a:endParaRPr lang="it-IT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675" y="3970406"/>
            <a:ext cx="5174673" cy="21537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8" y="3961170"/>
            <a:ext cx="3606668" cy="20804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34" y="2100155"/>
            <a:ext cx="3324225" cy="12858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59458" y="2063211"/>
            <a:ext cx="4935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004080"/>
                </a:solidFill>
                <a:latin typeface="Arial" panose="020B0604020202020204" pitchFamily="34" charset="0"/>
              </a:rPr>
              <a:t>Proposal:</a:t>
            </a:r>
          </a:p>
          <a:p>
            <a:endParaRPr lang="en-GB" sz="1400" u="sng" dirty="0">
              <a:solidFill>
                <a:srgbClr val="004080"/>
              </a:solidFill>
              <a:latin typeface="Arial" panose="020B0604020202020204" pitchFamily="34" charset="0"/>
            </a:endParaRPr>
          </a:p>
          <a:p>
            <a:r>
              <a:rPr lang="en-GB" sz="1400" u="sng" dirty="0" smtClean="0">
                <a:solidFill>
                  <a:srgbClr val="004080"/>
                </a:solidFill>
                <a:latin typeface="Arial" panose="020B0604020202020204" pitchFamily="34" charset="0"/>
              </a:rPr>
              <a:t>Dimensions</a:t>
            </a:r>
            <a:r>
              <a:rPr lang="en-GB" sz="1400" u="sng" dirty="0">
                <a:solidFill>
                  <a:srgbClr val="004080"/>
                </a:solidFill>
                <a:latin typeface="Arial" panose="020B0604020202020204" pitchFamily="34" charset="0"/>
              </a:rPr>
              <a:t>:</a:t>
            </a:r>
            <a:r>
              <a:rPr lang="en-GB" sz="1400" dirty="0">
                <a:solidFill>
                  <a:srgbClr val="004080"/>
                </a:solidFill>
                <a:latin typeface="Arial" panose="020B0604020202020204" pitchFamily="34" charset="0"/>
              </a:rPr>
              <a:t> Area M49, from currency, to </a:t>
            </a:r>
            <a:r>
              <a:rPr lang="en-GB" sz="1400" dirty="0" smtClean="0">
                <a:solidFill>
                  <a:srgbClr val="004080"/>
                </a:solidFill>
                <a:latin typeface="Arial" panose="020B0604020202020204" pitchFamily="34" charset="0"/>
              </a:rPr>
              <a:t>currency</a:t>
            </a:r>
            <a:r>
              <a:rPr lang="en-GB" sz="1400" dirty="0">
                <a:solidFill>
                  <a:srgbClr val="004080"/>
                </a:solidFill>
                <a:latin typeface="Arial" panose="020B0604020202020204" pitchFamily="34" charset="0"/>
              </a:rPr>
              <a:t> </a:t>
            </a:r>
            <a:r>
              <a:rPr lang="en-GB" sz="1400" dirty="0" smtClean="0">
                <a:solidFill>
                  <a:srgbClr val="004080"/>
                </a:solidFill>
                <a:latin typeface="Arial" panose="020B0604020202020204" pitchFamily="34" charset="0"/>
              </a:rPr>
              <a:t>and </a:t>
            </a:r>
            <a:r>
              <a:rPr lang="en-GB" sz="1400" dirty="0">
                <a:solidFill>
                  <a:srgbClr val="004080"/>
                </a:solidFill>
                <a:latin typeface="Arial" panose="020B0604020202020204" pitchFamily="34" charset="0"/>
              </a:rPr>
              <a:t>Year </a:t>
            </a:r>
            <a:r>
              <a:rPr lang="en-GB" sz="1400" dirty="0" smtClean="0">
                <a:solidFill>
                  <a:srgbClr val="004080"/>
                </a:solidFill>
                <a:latin typeface="Arial" panose="020B0604020202020204" pitchFamily="34" charset="0"/>
              </a:rPr>
              <a:t>(possibility </a:t>
            </a:r>
            <a:r>
              <a:rPr lang="en-GB" sz="1400" dirty="0">
                <a:solidFill>
                  <a:srgbClr val="004080"/>
                </a:solidFill>
                <a:latin typeface="Arial" panose="020B0604020202020204" pitchFamily="34" charset="0"/>
              </a:rPr>
              <a:t>to add split </a:t>
            </a:r>
            <a:r>
              <a:rPr lang="en-GB" sz="1400" dirty="0" smtClean="0">
                <a:solidFill>
                  <a:srgbClr val="004080"/>
                </a:solidFill>
                <a:latin typeface="Arial" panose="020B0604020202020204" pitchFamily="34" charset="0"/>
              </a:rPr>
              <a:t>year)</a:t>
            </a:r>
            <a:endParaRPr lang="en-GB" sz="1400" dirty="0">
              <a:solidFill>
                <a:srgbClr val="004080"/>
              </a:solidFill>
              <a:latin typeface="Arial" panose="020B0604020202020204" pitchFamily="34" charset="0"/>
            </a:endParaRPr>
          </a:p>
          <a:p>
            <a:r>
              <a:rPr lang="en-GB" sz="1400" u="sng" dirty="0" smtClean="0">
                <a:solidFill>
                  <a:srgbClr val="004080"/>
                </a:solidFill>
                <a:latin typeface="Arial" panose="020B0604020202020204" pitchFamily="34" charset="0"/>
              </a:rPr>
              <a:t>Metadata or additional flag</a:t>
            </a:r>
            <a:r>
              <a:rPr lang="en-GB" sz="1400" dirty="0" smtClean="0">
                <a:solidFill>
                  <a:srgbClr val="004080"/>
                </a:solidFill>
                <a:latin typeface="Arial" panose="020B0604020202020204" pitchFamily="34" charset="0"/>
              </a:rPr>
              <a:t>: </a:t>
            </a:r>
            <a:r>
              <a:rPr lang="en-GB" sz="1400" dirty="0">
                <a:solidFill>
                  <a:srgbClr val="004080"/>
                </a:solidFill>
                <a:latin typeface="Arial" panose="020B0604020202020204" pitchFamily="34" charset="0"/>
              </a:rPr>
              <a:t>source (IMF, World bank…) </a:t>
            </a:r>
            <a:endParaRPr lang="en-GB" sz="1400" dirty="0" smtClean="0">
              <a:solidFill>
                <a:srgbClr val="004080"/>
              </a:solidFill>
              <a:latin typeface="Arial" panose="020B0604020202020204" pitchFamily="34" charset="0"/>
            </a:endParaRPr>
          </a:p>
          <a:p>
            <a:endParaRPr lang="en-GB" sz="1400" dirty="0" smtClean="0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408" y="3642166"/>
            <a:ext cx="360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004080"/>
                </a:solidFill>
                <a:latin typeface="Arial" panose="020B0604020202020204" pitchFamily="34" charset="0"/>
              </a:rPr>
              <a:t>Fishery </a:t>
            </a:r>
            <a:r>
              <a:rPr lang="en-GB" sz="1400" dirty="0">
                <a:solidFill>
                  <a:srgbClr val="004080"/>
                </a:solidFill>
                <a:latin typeface="Arial" panose="020B0604020202020204" pitchFamily="34" charset="0"/>
              </a:rPr>
              <a:t>current </a:t>
            </a:r>
            <a:r>
              <a:rPr lang="en-GB" sz="1400" dirty="0">
                <a:solidFill>
                  <a:srgbClr val="004080"/>
                </a:solidFill>
                <a:latin typeface="Arial" panose="020B0604020202020204" pitchFamily="34" charset="0"/>
              </a:rPr>
              <a:t>dataset</a:t>
            </a:r>
            <a:endParaRPr lang="en-US" sz="1400" dirty="0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04675" y="3668298"/>
            <a:ext cx="5174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4080"/>
                </a:solidFill>
                <a:latin typeface="Arial" panose="020B0604020202020204" pitchFamily="34" charset="0"/>
              </a:rPr>
              <a:t>Common domain current dataset</a:t>
            </a:r>
            <a:endParaRPr lang="en-US" sz="1400" dirty="0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7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>
          <a:xfrm>
            <a:off x="228258" y="740440"/>
            <a:ext cx="8373978" cy="461444"/>
          </a:xfrm>
        </p:spPr>
        <p:txBody>
          <a:bodyPr/>
          <a:lstStyle/>
          <a:p>
            <a:r>
              <a:rPr lang="it-IT" sz="1800" dirty="0" smtClean="0"/>
              <a:t>Proposed structure of the common exchange rate repository</a:t>
            </a:r>
            <a:endParaRPr lang="it-IT" sz="1800" dirty="0"/>
          </a:p>
          <a:p>
            <a:endParaRPr lang="it-IT" sz="1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498636"/>
              </p:ext>
            </p:extLst>
          </p:nvPr>
        </p:nvGraphicFramePr>
        <p:xfrm>
          <a:off x="339098" y="1366521"/>
          <a:ext cx="8534935" cy="7653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0539">
                  <a:extLst>
                    <a:ext uri="{9D8B030D-6E8A-4147-A177-3AD203B41FA5}">
                      <a16:colId xmlns:a16="http://schemas.microsoft.com/office/drawing/2014/main" val="2587112462"/>
                    </a:ext>
                  </a:extLst>
                </a:gridCol>
                <a:gridCol w="3053163">
                  <a:extLst>
                    <a:ext uri="{9D8B030D-6E8A-4147-A177-3AD203B41FA5}">
                      <a16:colId xmlns:a16="http://schemas.microsoft.com/office/drawing/2014/main" val="1767544269"/>
                    </a:ext>
                  </a:extLst>
                </a:gridCol>
                <a:gridCol w="2981233">
                  <a:extLst>
                    <a:ext uri="{9D8B030D-6E8A-4147-A177-3AD203B41FA5}">
                      <a16:colId xmlns:a16="http://schemas.microsoft.com/office/drawing/2014/main" val="3673131679"/>
                    </a:ext>
                  </a:extLst>
                </a:gridCol>
              </a:tblGrid>
              <a:tr h="1324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Domain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Dimension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6357131"/>
                  </a:ext>
                </a:extLst>
              </a:tr>
              <a:tr h="5977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Common domain</a:t>
                      </a:r>
                      <a:r>
                        <a:rPr lang="en-US" sz="1100" dirty="0">
                          <a:effectLst/>
                        </a:rPr>
                        <a:t> 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Exchange </a:t>
                      </a:r>
                      <a:r>
                        <a:rPr lang="en-US" sz="1100" dirty="0">
                          <a:effectLst/>
                        </a:rPr>
                        <a:t>rate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(from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1948 </a:t>
                      </a:r>
                      <a:r>
                        <a:rPr lang="en-US" sz="1100" dirty="0">
                          <a:effectLst/>
                        </a:rPr>
                        <a:t>to most recent year</a:t>
                      </a:r>
                      <a:r>
                        <a:rPr lang="en-US" sz="1100" dirty="0" smtClean="0">
                          <a:effectLst/>
                        </a:rPr>
                        <a:t>)</a:t>
                      </a: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geographicAreaM49, </a:t>
                      </a:r>
                      <a:r>
                        <a:rPr lang="en-US" sz="1100" dirty="0" err="1">
                          <a:effectLst/>
                        </a:rPr>
                        <a:t>FromCurrency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ToCurrency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timePointYears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055137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258" y="2486626"/>
            <a:ext cx="873286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rgbClr val="004080"/>
                </a:solidFill>
                <a:latin typeface="Arial" panose="020B0604020202020204" pitchFamily="34" charset="0"/>
              </a:rPr>
              <a:t>Dataset features :</a:t>
            </a:r>
            <a:endParaRPr lang="en-US" sz="1500" dirty="0">
              <a:solidFill>
                <a:srgbClr val="004080"/>
              </a:solidFill>
              <a:latin typeface="Arial" panose="020B0604020202020204" pitchFamily="34" charset="0"/>
            </a:endParaRPr>
          </a:p>
          <a:p>
            <a:r>
              <a:rPr lang="en-GB" sz="1500" dirty="0">
                <a:solidFill>
                  <a:srgbClr val="004080"/>
                </a:solidFill>
                <a:latin typeface="Arial" panose="020B0604020202020204" pitchFamily="34" charset="0"/>
              </a:rPr>
              <a:t> </a:t>
            </a:r>
            <a:endParaRPr lang="en-US" sz="1500" dirty="0">
              <a:solidFill>
                <a:srgbClr val="004080"/>
              </a:solidFill>
              <a:latin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GB" sz="1500" dirty="0">
                <a:solidFill>
                  <a:srgbClr val="004080"/>
                </a:solidFill>
                <a:latin typeface="Arial" panose="020B0604020202020204" pitchFamily="34" charset="0"/>
              </a:rPr>
              <a:t>values are stored both by country and currency;</a:t>
            </a:r>
            <a:endParaRPr lang="en-US" sz="1500" dirty="0">
              <a:solidFill>
                <a:srgbClr val="004080"/>
              </a:solidFill>
              <a:latin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GB" sz="1500" dirty="0">
                <a:solidFill>
                  <a:srgbClr val="004080"/>
                </a:solidFill>
                <a:latin typeface="Arial" panose="020B0604020202020204" pitchFamily="34" charset="0"/>
              </a:rPr>
              <a:t>it is possible to insert any exchange rate, not only US Dollar; </a:t>
            </a:r>
            <a:endParaRPr lang="en-US" sz="1500" dirty="0">
              <a:solidFill>
                <a:srgbClr val="004080"/>
              </a:solidFill>
              <a:latin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GB" sz="1500" dirty="0">
                <a:solidFill>
                  <a:srgbClr val="004080"/>
                </a:solidFill>
                <a:latin typeface="Arial" panose="020B0604020202020204" pitchFamily="34" charset="0"/>
              </a:rPr>
              <a:t>as there is not a dimension dedicated to the source, we propose this information to be included either in a flag or (even better) in the metadata and remove the ‘Exchange data source’ </a:t>
            </a:r>
            <a:r>
              <a:rPr lang="en-GB" sz="1500" dirty="0" err="1">
                <a:solidFill>
                  <a:srgbClr val="004080"/>
                </a:solidFill>
                <a:latin typeface="Arial" panose="020B0604020202020204" pitchFamily="34" charset="0"/>
              </a:rPr>
              <a:t>codelist</a:t>
            </a:r>
            <a:r>
              <a:rPr lang="en-GB" sz="1500" dirty="0">
                <a:solidFill>
                  <a:srgbClr val="004080"/>
                </a:solidFill>
                <a:latin typeface="Arial" panose="020B0604020202020204" pitchFamily="34" charset="0"/>
              </a:rPr>
              <a:t>; </a:t>
            </a:r>
            <a:endParaRPr lang="en-US" sz="1500" dirty="0">
              <a:solidFill>
                <a:srgbClr val="004080"/>
              </a:solidFill>
              <a:latin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GB" sz="1500" dirty="0">
                <a:solidFill>
                  <a:srgbClr val="004080"/>
                </a:solidFill>
                <a:latin typeface="Arial" panose="020B0604020202020204" pitchFamily="34" charset="0"/>
              </a:rPr>
              <a:t>Reference period is the calendar year;  a parallel dataset may be created to include monthly rates;</a:t>
            </a:r>
            <a:endParaRPr lang="en-US" sz="1500" dirty="0">
              <a:solidFill>
                <a:srgbClr val="004080"/>
              </a:solidFill>
              <a:latin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GB" sz="1500" dirty="0">
                <a:solidFill>
                  <a:srgbClr val="004080"/>
                </a:solidFill>
                <a:latin typeface="Arial" panose="020B0604020202020204" pitchFamily="34" charset="0"/>
              </a:rPr>
              <a:t>the split year dimension is not currently included but this could be modified; </a:t>
            </a:r>
            <a:endParaRPr lang="en-US" sz="1500" dirty="0">
              <a:solidFill>
                <a:srgbClr val="004080"/>
              </a:solidFill>
              <a:latin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GB" sz="1500" dirty="0">
                <a:solidFill>
                  <a:srgbClr val="004080"/>
                </a:solidFill>
                <a:latin typeface="Arial" panose="020B0604020202020204" pitchFamily="34" charset="0"/>
              </a:rPr>
              <a:t>conversion factors between old and new currencies of a same country can be stored into a </a:t>
            </a:r>
            <a:r>
              <a:rPr lang="en-GB" sz="1500" dirty="0" err="1">
                <a:solidFill>
                  <a:srgbClr val="004080"/>
                </a:solidFill>
                <a:latin typeface="Arial" panose="020B0604020202020204" pitchFamily="34" charset="0"/>
              </a:rPr>
              <a:t>datatable</a:t>
            </a:r>
            <a:r>
              <a:rPr lang="en-GB" sz="1500" dirty="0">
                <a:solidFill>
                  <a:srgbClr val="004080"/>
                </a:solidFill>
                <a:latin typeface="Arial" panose="020B0604020202020204" pitchFamily="34" charset="0"/>
              </a:rPr>
              <a:t> since they remain stable or be included in the dataset itself; </a:t>
            </a:r>
            <a:endParaRPr lang="en-US" sz="1500" dirty="0">
              <a:solidFill>
                <a:srgbClr val="004080"/>
              </a:solidFill>
              <a:latin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GB" sz="1500" dirty="0">
                <a:solidFill>
                  <a:srgbClr val="004080"/>
                </a:solidFill>
                <a:latin typeface="Arial" panose="020B0604020202020204" pitchFamily="34" charset="0"/>
              </a:rPr>
              <a:t>a relational country-currency-validity period table can be included in a </a:t>
            </a:r>
            <a:r>
              <a:rPr lang="en-GB" sz="1500" dirty="0" err="1">
                <a:solidFill>
                  <a:srgbClr val="004080"/>
                </a:solidFill>
                <a:latin typeface="Arial" panose="020B0604020202020204" pitchFamily="34" charset="0"/>
              </a:rPr>
              <a:t>datatable</a:t>
            </a:r>
            <a:r>
              <a:rPr lang="en-GB" sz="1500" dirty="0">
                <a:solidFill>
                  <a:srgbClr val="004080"/>
                </a:solidFill>
                <a:latin typeface="Arial" panose="020B0604020202020204" pitchFamily="34" charset="0"/>
              </a:rPr>
              <a:t> and/or in the EBX5; </a:t>
            </a:r>
            <a:endParaRPr lang="en-US" sz="1500" dirty="0">
              <a:solidFill>
                <a:srgbClr val="004080"/>
              </a:solidFill>
              <a:latin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GB" sz="1500" dirty="0">
                <a:solidFill>
                  <a:srgbClr val="004080"/>
                </a:solidFill>
                <a:latin typeface="Arial" panose="020B0604020202020204" pitchFamily="34" charset="0"/>
              </a:rPr>
              <a:t>series will be appropriately flagged to highlight breaks in the series. </a:t>
            </a:r>
            <a:endParaRPr lang="en-GB" sz="1500" dirty="0">
              <a:solidFill>
                <a:srgbClr val="004080"/>
              </a:solidFill>
              <a:latin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GB" sz="1500" dirty="0">
                <a:solidFill>
                  <a:srgbClr val="004080"/>
                </a:solidFill>
                <a:latin typeface="Arial" panose="020B0604020202020204" pitchFamily="34" charset="0"/>
              </a:rPr>
              <a:t>figures stored until 14th decimal place</a:t>
            </a:r>
            <a:endParaRPr lang="en-US" sz="1500" dirty="0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6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>
          <a:xfrm>
            <a:off x="228258" y="749676"/>
            <a:ext cx="8373978" cy="461444"/>
          </a:xfrm>
        </p:spPr>
        <p:txBody>
          <a:bodyPr/>
          <a:lstStyle/>
          <a:p>
            <a:r>
              <a:rPr lang="it-IT" sz="1800" dirty="0" smtClean="0"/>
              <a:t>Discussion</a:t>
            </a:r>
            <a:endParaRPr lang="it-IT" sz="1800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4294967295"/>
          </p:nvPr>
        </p:nvSpPr>
        <p:spPr>
          <a:xfrm>
            <a:off x="228258" y="1568058"/>
            <a:ext cx="7983925" cy="3647975"/>
          </a:xfrm>
          <a:prstGeom prst="rect">
            <a:avLst/>
          </a:prstGeom>
        </p:spPr>
        <p:txBody>
          <a:bodyPr/>
          <a:lstStyle/>
          <a:p>
            <a:r>
              <a:rPr lang="it-IT" sz="1600" dirty="0">
                <a:solidFill>
                  <a:srgbClr val="004080"/>
                </a:solidFill>
                <a:latin typeface="Arial" panose="020B0604020202020204" pitchFamily="34" charset="0"/>
              </a:rPr>
              <a:t>Ownership of the exchange rate data</a:t>
            </a:r>
          </a:p>
          <a:p>
            <a:r>
              <a:rPr lang="it-IT" sz="1600" dirty="0">
                <a:solidFill>
                  <a:srgbClr val="004080"/>
                </a:solidFill>
                <a:latin typeface="Arial" panose="020B0604020202020204" pitchFamily="34" charset="0"/>
              </a:rPr>
              <a:t>Maintenance and regular data updates </a:t>
            </a:r>
          </a:p>
          <a:p>
            <a:r>
              <a:rPr lang="it-IT" sz="1600" dirty="0">
                <a:solidFill>
                  <a:srgbClr val="004080"/>
                </a:solidFill>
                <a:latin typeface="Arial" panose="020B0604020202020204" pitchFamily="34" charset="0"/>
              </a:rPr>
              <a:t>Defined ‘hierarchy’ of sources, e.g. IMF, World Bank, Banca D’Italia.</a:t>
            </a:r>
          </a:p>
          <a:p>
            <a:r>
              <a:rPr lang="it-IT" sz="1600" dirty="0">
                <a:solidFill>
                  <a:srgbClr val="004080"/>
                </a:solidFill>
                <a:latin typeface="Arial" panose="020B0604020202020204" pitchFamily="34" charset="0"/>
              </a:rPr>
              <a:t>Data requirement and future needs 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1600" dirty="0">
                <a:solidFill>
                  <a:srgbClr val="004080"/>
                </a:solidFill>
                <a:latin typeface="Arial" panose="020B0604020202020204" pitchFamily="34" charset="0"/>
              </a:rPr>
              <a:t>Different reference periods 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1600" dirty="0">
                <a:solidFill>
                  <a:srgbClr val="004080"/>
                </a:solidFill>
                <a:latin typeface="Arial" panose="020B0604020202020204" pitchFamily="34" charset="0"/>
              </a:rPr>
              <a:t>Split year 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1600" dirty="0">
                <a:solidFill>
                  <a:srgbClr val="004080"/>
                </a:solidFill>
                <a:latin typeface="Arial" panose="020B0604020202020204" pitchFamily="34" charset="0"/>
              </a:rPr>
              <a:t>Monthly exchange rate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1600" dirty="0">
                <a:solidFill>
                  <a:srgbClr val="004080"/>
                </a:solidFill>
                <a:latin typeface="Arial" panose="020B0604020202020204" pitchFamily="34" charset="0"/>
              </a:rPr>
              <a:t>All available exchange rate combinatoin (e.g. EUR to GBP, GBP to NOK)</a:t>
            </a:r>
          </a:p>
          <a:p>
            <a:pPr marL="228600" lvl="1">
              <a:spcBef>
                <a:spcPts val="1000"/>
              </a:spcBef>
            </a:pPr>
            <a:r>
              <a:rPr lang="it-IT" sz="1600" dirty="0">
                <a:solidFill>
                  <a:srgbClr val="004080"/>
                </a:solidFill>
                <a:latin typeface="Arial" panose="020B0604020202020204" pitchFamily="34" charset="0"/>
              </a:rPr>
              <a:t>FAOSTAT and SWS exchange rate consistency </a:t>
            </a:r>
          </a:p>
          <a:p>
            <a:pPr marL="228600" lvl="1">
              <a:spcBef>
                <a:spcPts val="1000"/>
              </a:spcBef>
            </a:pPr>
            <a:r>
              <a:rPr lang="it-IT" sz="1600" dirty="0">
                <a:solidFill>
                  <a:srgbClr val="004080"/>
                </a:solidFill>
                <a:latin typeface="Arial" panose="020B0604020202020204" pitchFamily="34" charset="0"/>
              </a:rPr>
              <a:t>Change of current plugin/shiny </a:t>
            </a:r>
            <a:r>
              <a:rPr lang="it-IT" sz="1600" dirty="0">
                <a:solidFill>
                  <a:srgbClr val="004080"/>
                </a:solidFill>
                <a:latin typeface="Arial" panose="020B0604020202020204" pitchFamily="34" charset="0"/>
              </a:rPr>
              <a:t>app using exchange rate data</a:t>
            </a:r>
            <a:endParaRPr lang="it-IT" sz="1600" dirty="0">
              <a:solidFill>
                <a:srgbClr val="004080"/>
              </a:solidFill>
              <a:latin typeface="Arial" panose="020B0604020202020204" pitchFamily="34" charset="0"/>
            </a:endParaRPr>
          </a:p>
          <a:p>
            <a:pPr marL="228600" lvl="1">
              <a:spcBef>
                <a:spcPts val="1000"/>
              </a:spcBef>
            </a:pPr>
            <a:r>
              <a:rPr lang="it-IT" sz="1600" dirty="0">
                <a:solidFill>
                  <a:srgbClr val="004080"/>
                </a:solidFill>
                <a:latin typeface="Arial" panose="020B0604020202020204" pitchFamily="34" charset="0"/>
              </a:rPr>
              <a:t>Any other domain specific need</a:t>
            </a:r>
            <a:endParaRPr lang="it-IT" sz="1600" dirty="0">
              <a:solidFill>
                <a:srgbClr val="004080"/>
              </a:solidFill>
              <a:latin typeface="Arial" panose="020B0604020202020204" pitchFamily="34" charset="0"/>
            </a:endParaRPr>
          </a:p>
          <a:p>
            <a:pPr lvl="1"/>
            <a:endParaRPr lang="it-IT" sz="1200" dirty="0" smtClean="0"/>
          </a:p>
          <a:p>
            <a:pPr marL="0" indent="0">
              <a:buNone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74941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immagine 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15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5937F1A95BB194E99F7F34BB7482714" ma:contentTypeVersion="9" ma:contentTypeDescription="Creare un nuovo documento." ma:contentTypeScope="" ma:versionID="757c84ad1ce9a8a719424178974d9a68">
  <xsd:schema xmlns:xsd="http://www.w3.org/2001/XMLSchema" xmlns:xs="http://www.w3.org/2001/XMLSchema" xmlns:p="http://schemas.microsoft.com/office/2006/metadata/properties" xmlns:ns3="f88daccd-efd0-4455-a537-fa5070a2b663" targetNamespace="http://schemas.microsoft.com/office/2006/metadata/properties" ma:root="true" ma:fieldsID="95aeaaad411b477aeedefc86a4b52894" ns3:_="">
    <xsd:import namespace="f88daccd-efd0-4455-a537-fa5070a2b6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8daccd-efd0-4455-a537-fa5070a2b6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6C5BAB-2F86-49A8-87FB-6AB8BC8A29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5AC1E6-A099-45B6-8A28-A6BA3D81DA1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88daccd-efd0-4455-a537-fa5070a2b663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180B0E0-332A-4F49-BB22-6053914299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8daccd-efd0-4455-a537-fa5070a2b6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560</Words>
  <Application>Microsoft Office PowerPoint</Application>
  <PresentationFormat>On-screen Show (4:3)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Open Sans</vt:lpstr>
      <vt:lpstr>2_Tema di Office</vt:lpstr>
      <vt:lpstr>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 di Microsoft Office</dc:creator>
  <cp:lastModifiedBy>Taglioni, Charlotte (ESS)</cp:lastModifiedBy>
  <cp:revision>40</cp:revision>
  <cp:lastPrinted>2019-06-21T15:27:20Z</cp:lastPrinted>
  <dcterms:created xsi:type="dcterms:W3CDTF">2019-06-21T14:41:34Z</dcterms:created>
  <dcterms:modified xsi:type="dcterms:W3CDTF">2020-09-07T15:31:35Z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0x01010005937F1A95BB194E99F7F34BB7482714</vt:lpwstr>
  </property>
</Properties>
</file>