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390A2B-E962-4161-9069-568A64B71BED}">
  <a:tblStyle styleId="{A0390A2B-E962-4161-9069-568A64B71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3E562D-4D21-44E2-BB42-61395446891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vlpubs.nist.gov/nistpubs/SpecialPublications/NIST.SP.800-57pt1r5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isa.or.kr/jsp/common/downloadAction.jsp?bno=259&amp;dno=83&amp;fseq=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c459c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c459c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12ad3f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12ad3f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https://www.bsi.bund.de/SharedDocs/Downloads/EN/BSI/Publications/TechGuidelines/TG02102/BSI-TR-02102-2.pdf;jsessionid=5F329BE1A7F78E9EE6D83A5D7ECCA71B.internet081?__blob=publicationFile&amp;v=2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https://ko.wikipedia.org/wiki/TLS_%EA%B5%AC%ED%98%84%EC%9D%98_%EB%B9%84%EA%B5%90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124b8e4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124b8e4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fd37fa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fd37fa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12ad3f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12ad3f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https://www.bsi.bund.de/SharedDocs/Downloads/EN/BSI/Publications/TechGuidelines/TG02102/BSI-TR-02102-1.pdf;jsessionid=5F329BE1A7F78E9EE6D83A5D7ECCA71B.internet081?__blob=publicationFile&amp;v=2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https://ko.wikipedia.org/wiki/TLS_%EA%B5%AC%ED%98%84%EC%9D%98_%EB%B9%84%EA%B5%90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12ad3f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12ad3f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2"/>
              </a:rPr>
              <a:t>https://nvlpubs.nist.gov/nistpubs/SpecialPublications/NIST.SP.800-57pt1r5.pdf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revocation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p114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05b806f7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05b806f7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https://nvlpubs.nist.gov/nistpubs/SpecialPublications/NIST.SP.800-57pt1r5.pdf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2"/>
              </a:rPr>
              <a:t>https://www.kisa.or.kr/jsp/common/downloadAction.jsp?bno=259&amp;dno=83&amp;fseq=1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https://docs.google.com/spreadsheets/d/1kevsh5xUsMg5bls1BfxH-EmaKrmo-GNk4uao9wwIM9A/edit#gid=0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5b806f7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05b806f7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https://github.com/SWSS2021Team3/LgFaceRecDemoTCP_Jetson_NanoV2/blob/8895c72a7ddb4f63da6dd01db2f33e1ba04f2b22/src/SecurityManager.cpp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12ad3f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c12ad3f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Hardware_security_modu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si.bund.de/SharedDocs/Downloads/EN/BSI/Publications/TechGuidelines/TG02102/BSI-TR-02102-1.pdf;jsessionid=5F329BE1A7F78E9EE6D83A5D7ECCA71B.internet081?__blob=publicationFile&amp;v=2" TargetMode="External"/><Relationship Id="rId4" Type="http://schemas.openxmlformats.org/officeDocument/2006/relationships/hyperlink" Target="https://www.bsi.bund.de/SharedDocs/Downloads/EN/BSI/Publications/TechGuidelines/TG02102/BSI-TR-02102-2.pdf;jsessionid=5F329BE1A7F78E9EE6D83A5D7ECCA71B.internet081?__blob=publicationFile&amp;v=2" TargetMode="External"/><Relationship Id="rId5" Type="http://schemas.openxmlformats.org/officeDocument/2006/relationships/hyperlink" Target="https://nvlpubs.nist.gov/nistpubs/SpecialPublications/NIST.SP.800-131Ar2.pdf" TargetMode="External"/><Relationship Id="rId6" Type="http://schemas.openxmlformats.org/officeDocument/2006/relationships/hyperlink" Target="https://nvlpubs.nist.gov/nistpubs/SpecialPublications/NIST.SP.800-57pt1r5.pdf" TargetMode="External"/><Relationship Id="rId7" Type="http://schemas.openxmlformats.org/officeDocument/2006/relationships/hyperlink" Target="https://nvlpubs.nist.gov/nistpubs/SpecialPublications/NIST.SP.800-133r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1500"/>
            <a:ext cx="85206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AACS_Cryptographic_Algorithms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0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Team 3 : 100% Certified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493" y="219899"/>
            <a:ext cx="689445" cy="68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{A0390A2B-E962-4161-9069-568A64B71BED}</a:tableStyleId>
              </a:tblPr>
              <a:tblGrid>
                <a:gridCol w="1413825"/>
                <a:gridCol w="2766925"/>
                <a:gridCol w="2095725"/>
                <a:gridCol w="2167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SSL/TLS version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 1.2 or TLS 1.3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 1.3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latest version of TLS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Don’t need to consider backward </a:t>
                      </a:r>
                      <a:r>
                        <a:rPr lang="ko" sz="1200"/>
                        <a:t>compatibility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The highest level of security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Cryptographic library for TLS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GnuTLS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OpenSSL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wolfSSL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OpenSSL v1.1.1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v1.1.1k (client)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v1.1.1 (server)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Widely used in industries for the </a:t>
                      </a:r>
                      <a:r>
                        <a:rPr lang="ko" sz="1200"/>
                        <a:t>commercial</a:t>
                      </a:r>
                      <a:r>
                        <a:rPr lang="ko" sz="1200"/>
                        <a:t> products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Cipher suites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Recommended for TLS 1.3 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TLS_AES_128_GCM_SHA256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TLS_AES_256_GCM_SHA384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TLS_AES_128_CCM_SHA256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TLS_AES_128_GCM_SHA256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 for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Signature keys for certificates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 :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2000 bits ~  (~2023)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3000 bits ~ (2024~2027+)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RSA-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2048 bits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RSA-2048 bits for performance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Secure communication </a:t>
            </a:r>
            <a:r>
              <a:rPr b="1" lang="ko" sz="1800">
                <a:solidFill>
                  <a:schemeClr val="dk1"/>
                </a:solidFill>
              </a:rPr>
              <a:t>with TLS 1.3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" y="718700"/>
            <a:ext cx="5254557" cy="4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Secure communication with TLS 1.3  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690500" y="4580477"/>
            <a:ext cx="1221000" cy="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9625" y="3389388"/>
            <a:ext cx="1622400" cy="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85875"/>
            <a:ext cx="85206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Handle all cryptographic keys and certificates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Provide all security functions for the processes based on openssl (v1.1.1)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hash (sha 256)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encryption/decryption (AES-128) 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signing/signing verification (RSA-2048)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600">
                <a:solidFill>
                  <a:schemeClr val="dk1"/>
                </a:solidFill>
              </a:rPr>
              <a:t>Set/free network context for TLS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Applied </a:t>
            </a: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Facade pattern (Hide complexity / Provide simple interface)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Security Manager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{A0390A2B-E962-4161-9069-568A64B71BED}</a:tableStyleId>
              </a:tblPr>
              <a:tblGrid>
                <a:gridCol w="1413825"/>
                <a:gridCol w="2766925"/>
                <a:gridCol w="2032600"/>
                <a:gridCol w="223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Block ciphers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AES-128, AES-192, AES-256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AES-128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Choose the shortest key length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for performance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Mode of operation for b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lock ciphers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CCM (Counter with Cipher Block Chaining Message Authentication)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GCM (Galois/Counter Mode)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CBC (Cipher Block Chaining)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CTR (Counter Mode)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CBC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most secure mode among the block cipher modes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Hash functions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SHA-256, SHA-512/256, SHA-384 and SHA-512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SHA3-256, SHA3-384, SHA3-512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SHA-256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Most widely used. Fast and strong enough for most purposes.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Digital signatures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RSA, DSA, ECDSA, ECKDSA, ECGDSA,  XMSS+ or LMS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- RSA-2048 bits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  (Self-signed certificate)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Most widely used. 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Cryptographic Algorithms Applied</a:t>
            </a:r>
            <a:r>
              <a:rPr b="1" lang="ko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005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56675" y="8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{A0390A2B-E962-4161-9069-568A64B71BED}</a:tableStyleId>
              </a:tblPr>
              <a:tblGrid>
                <a:gridCol w="1493625"/>
                <a:gridCol w="2587325"/>
                <a:gridCol w="2132400"/>
                <a:gridCol w="223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Recommendations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Applied to 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Reason for selection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distribution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generated keys shall be transported (when necessary) using secure channels and shall be used by their associated cryptographic algorithm within at least FIPS 140-2 compliant cryptographic modules.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All cryptographic keys and client/server CAs are distributed via USB (assuming that USB is a kind of a secure storage). Root CA is distributed with the developed software.  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Decide to use USB instead of FIPS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compliant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module d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ue to the time limitation.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storage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Ensure all keys are stored in cryptographic vault, such as a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hardware security module</a:t>
                      </a: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(HSM) or isolated cryptographic service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All 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cryptographic</a:t>
                      </a:r>
                      <a:r>
                        <a:rPr lang="ko" sz="1200"/>
                        <a:t> keys are stored in USB. 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Assume that USB is a kind of secure storage like HSM.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revocation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The details for key revocation should reflect the lifecycle for each particular key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Do not consider this scenario.</a:t>
                      </a:r>
                      <a:r>
                        <a:rPr lang="ko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 lifecycle management and revocation scenario can not be implemented due to the time limitation</a:t>
                      </a:r>
                      <a:r>
                        <a:rPr lang="ko" sz="12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Key Management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Crytoperiod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6925" y="3739250"/>
            <a:ext cx="59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Applied to our project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Root CA certificate cryptoperiod : 365 days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Client/Server certificate c</a:t>
            </a:r>
            <a:r>
              <a:rPr lang="ko">
                <a:solidFill>
                  <a:schemeClr val="dk1"/>
                </a:solidFill>
              </a:rPr>
              <a:t>ryptoperiod</a:t>
            </a:r>
            <a:r>
              <a:rPr lang="ko">
                <a:solidFill>
                  <a:schemeClr val="dk1"/>
                </a:solidFill>
              </a:rPr>
              <a:t> : 90 days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338100" y="287750"/>
            <a:ext cx="15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NIST SP 800-57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36175" y="6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{1D3E562D-4D21-44E2-BB42-613954468915}</a:tableStyleId>
              </a:tblPr>
              <a:tblGrid>
                <a:gridCol w="382850"/>
                <a:gridCol w="1532300"/>
                <a:gridCol w="2631925"/>
                <a:gridCol w="2631925"/>
                <a:gridCol w="793175"/>
                <a:gridCol w="793175"/>
              </a:tblGrid>
              <a:tr h="3247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No.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Key Type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Cryptographic keys stored in server-side USB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Cryptographic keys stored in client-side USB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Cryptoperiod Recommended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hMerge="1"/>
              </a:tr>
              <a:tr h="1000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Originator-Usage Period (OUP)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Recipient-Usage Period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signature key for signing Face DB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3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6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signature-verification key for Face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Client certificate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Several years (depends on key size)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Private authentication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Server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Client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0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Public authentication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Server certificate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Client certificate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Root CA certificate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Video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User DB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Symmetric data encryption key for encrypting Face DB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 to 2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 to</a:t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OUP + 3 years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9"/>
          <p:cNvSpPr/>
          <p:nvPr/>
        </p:nvSpPr>
        <p:spPr>
          <a:xfrm>
            <a:off x="7305050" y="700825"/>
            <a:ext cx="1608300" cy="293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012650" y="4108700"/>
            <a:ext cx="3934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** Root CA private key, </a:t>
            </a:r>
            <a:r>
              <a:rPr lang="ko" sz="800">
                <a:solidFill>
                  <a:schemeClr val="dk1"/>
                </a:solidFill>
              </a:rPr>
              <a:t>Private signature key for signing client configuration file </a:t>
            </a:r>
            <a:br>
              <a:rPr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   are located in Admin PC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71950" y="411550"/>
            <a:ext cx="8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Cryptographic </a:t>
            </a:r>
            <a:r>
              <a:rPr b="1" lang="ko" sz="1800">
                <a:solidFill>
                  <a:schemeClr val="dk1"/>
                </a:solidFill>
              </a:rPr>
              <a:t>Keys of Security Manager in implementation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17857" l="3465" r="0" t="0"/>
          <a:stretch/>
        </p:blipFill>
        <p:spPr>
          <a:xfrm>
            <a:off x="-11675" y="811750"/>
            <a:ext cx="6359700" cy="32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144375" y="2723250"/>
            <a:ext cx="45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20"/>
          <p:cNvSpPr/>
          <p:nvPr/>
        </p:nvSpPr>
        <p:spPr>
          <a:xfrm>
            <a:off x="593341" y="876349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964800" y="909438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6. </a:t>
            </a:r>
            <a:r>
              <a:rPr b="1" lang="ko" sz="1100">
                <a:solidFill>
                  <a:schemeClr val="dk1"/>
                </a:solidFill>
              </a:rPr>
              <a:t>Symmetric data encryption key (AES)</a:t>
            </a:r>
            <a:endParaRPr b="1" sz="1100"/>
          </a:p>
        </p:txBody>
      </p:sp>
      <p:sp>
        <p:nvSpPr>
          <p:cNvPr id="112" name="Google Shape;112;p20"/>
          <p:cNvSpPr txBox="1"/>
          <p:nvPr/>
        </p:nvSpPr>
        <p:spPr>
          <a:xfrm>
            <a:off x="4964800" y="1398925"/>
            <a:ext cx="433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6. a kind of Symmetric </a:t>
            </a:r>
            <a:r>
              <a:rPr b="1" lang="ko" sz="1100">
                <a:solidFill>
                  <a:schemeClr val="dk1"/>
                </a:solidFill>
              </a:rPr>
              <a:t>data encryption key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In block cipher cbc mode, XOR operation happens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with this value (</a:t>
            </a:r>
            <a:r>
              <a:rPr lang="ko" sz="1100">
                <a:solidFill>
                  <a:schemeClr val="dk1"/>
                </a:solidFill>
              </a:rPr>
              <a:t>Initialization vector) </a:t>
            </a:r>
            <a:r>
              <a:rPr lang="ko" sz="1100">
                <a:solidFill>
                  <a:schemeClr val="dk1"/>
                </a:solidFill>
              </a:rPr>
              <a:t>and plain text in every block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20"/>
          <p:cNvSpPr/>
          <p:nvPr/>
        </p:nvSpPr>
        <p:spPr>
          <a:xfrm>
            <a:off x="593341" y="1519349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93341" y="3021082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964800" y="2997556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2. Public signature-verification key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Verify signature before using DB file </a:t>
            </a:r>
            <a:endParaRPr sz="1100"/>
          </a:p>
        </p:txBody>
      </p:sp>
      <p:sp>
        <p:nvSpPr>
          <p:cNvPr id="116" name="Google Shape;116;p20"/>
          <p:cNvSpPr txBox="1"/>
          <p:nvPr/>
        </p:nvSpPr>
        <p:spPr>
          <a:xfrm>
            <a:off x="4964800" y="3459325"/>
            <a:ext cx="47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 </a:t>
            </a:r>
            <a:r>
              <a:rPr b="1" lang="ko" sz="1100">
                <a:solidFill>
                  <a:schemeClr val="dk1"/>
                </a:solidFill>
              </a:rPr>
              <a:t>Public authentication key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rootCA certificate needed for verifying server certificate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964800" y="2533408"/>
            <a:ext cx="385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4. </a:t>
            </a:r>
            <a:r>
              <a:rPr b="1" lang="ko" sz="1100">
                <a:solidFill>
                  <a:schemeClr val="dk1"/>
                </a:solidFill>
              </a:rPr>
              <a:t>Private authentication key</a:t>
            </a:r>
            <a:r>
              <a:rPr b="1" lang="ko" sz="1100">
                <a:solidFill>
                  <a:schemeClr val="dk1"/>
                </a:solidFill>
              </a:rPr>
              <a:t> for TLS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  (key pair : public key, private key)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964800" y="217317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</a:t>
            </a:r>
            <a:r>
              <a:rPr b="1" lang="ko" sz="1100">
                <a:solidFill>
                  <a:schemeClr val="dk1"/>
                </a:solidFill>
              </a:rPr>
              <a:t>. Private signature key for signing DBs</a:t>
            </a:r>
            <a:endParaRPr b="1" sz="1100"/>
          </a:p>
        </p:txBody>
      </p:sp>
      <p:sp>
        <p:nvSpPr>
          <p:cNvPr id="119" name="Google Shape;119;p20"/>
          <p:cNvSpPr/>
          <p:nvPr/>
        </p:nvSpPr>
        <p:spPr>
          <a:xfrm>
            <a:off x="593350" y="3630677"/>
            <a:ext cx="4332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8" y="4200125"/>
            <a:ext cx="5233724" cy="7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208850" y="4336683"/>
            <a:ext cx="385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1</a:t>
            </a:r>
            <a:r>
              <a:rPr b="1" lang="ko" sz="1100">
                <a:solidFill>
                  <a:schemeClr val="dk1"/>
                </a:solidFill>
              </a:rPr>
              <a:t>. </a:t>
            </a:r>
            <a:r>
              <a:rPr b="1" lang="ko" sz="1100">
                <a:solidFill>
                  <a:schemeClr val="dk1"/>
                </a:solidFill>
              </a:rPr>
              <a:t>Private signature key / 4. Private authentication key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208850" y="40859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</a:t>
            </a:r>
            <a:r>
              <a:rPr b="1" lang="ko" sz="1100">
                <a:solidFill>
                  <a:schemeClr val="dk1"/>
                </a:solidFill>
              </a:rPr>
              <a:t> Public authentication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56238" y="1233225"/>
            <a:ext cx="295325" cy="2571750"/>
          </a:xfrm>
          <a:custGeom>
            <a:rect b="b" l="l" r="r" t="t"/>
            <a:pathLst>
              <a:path extrusionOk="0" h="102870" w="11813">
                <a:moveTo>
                  <a:pt x="11813" y="0"/>
                </a:moveTo>
                <a:cubicBezTo>
                  <a:pt x="9856" y="8370"/>
                  <a:pt x="608" y="33075"/>
                  <a:pt x="68" y="50220"/>
                </a:cubicBezTo>
                <a:cubicBezTo>
                  <a:pt x="-472" y="67365"/>
                  <a:pt x="7156" y="94095"/>
                  <a:pt x="8573" y="1028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0"/>
          <p:cNvSpPr/>
          <p:nvPr/>
        </p:nvSpPr>
        <p:spPr>
          <a:xfrm>
            <a:off x="593350" y="2770219"/>
            <a:ext cx="43320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-87875" y="2402113"/>
            <a:ext cx="730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server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593341" y="2160616"/>
            <a:ext cx="4332000" cy="5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208850" y="4614550"/>
            <a:ext cx="42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5. Public authentication key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rootCA certificate needed for verifying client certificate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03750" y="4272750"/>
            <a:ext cx="273375" cy="627750"/>
          </a:xfrm>
          <a:custGeom>
            <a:rect b="b" l="l" r="r" t="t"/>
            <a:pathLst>
              <a:path extrusionOk="0" h="25110" w="10935">
                <a:moveTo>
                  <a:pt x="10935" y="0"/>
                </a:moveTo>
                <a:cubicBezTo>
                  <a:pt x="9113" y="1958"/>
                  <a:pt x="0" y="7560"/>
                  <a:pt x="0" y="11745"/>
                </a:cubicBezTo>
                <a:cubicBezTo>
                  <a:pt x="0" y="15930"/>
                  <a:pt x="9113" y="22883"/>
                  <a:pt x="10935" y="251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20"/>
          <p:cNvSpPr txBox="1"/>
          <p:nvPr/>
        </p:nvSpPr>
        <p:spPr>
          <a:xfrm>
            <a:off x="-72350" y="4363750"/>
            <a:ext cx="730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 </a:t>
            </a:r>
            <a:r>
              <a:rPr b="1" lang="ko">
                <a:solidFill>
                  <a:srgbClr val="FF0000"/>
                </a:solidFill>
              </a:rPr>
              <a:t>client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93350" y="4187650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3350" y="4396000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93350" y="4766875"/>
            <a:ext cx="4585800" cy="20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428775" y="729050"/>
            <a:ext cx="8246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 u="sng">
                <a:solidFill>
                  <a:schemeClr val="hlink"/>
                </a:solidFill>
                <a:hlinkClick r:id="rId3"/>
              </a:rPr>
              <a:t>BSI TR-02102-1 : Cryptographic Mechanisms: Recommendations and Key Lengths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BSI Technical Guideline, Mar 24,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</a:t>
            </a:r>
            <a:r>
              <a:rPr lang="ko" u="sng">
                <a:solidFill>
                  <a:schemeClr val="hlink"/>
                </a:solidFill>
                <a:hlinkClick r:id="rId4"/>
              </a:rPr>
              <a:t>BSI TR-02102-2 : Cryptographic Mechanisms:  Part 2 - Use of Transport Layer Security (TLS)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BSI Technical Guideline, Mar 12, 2021.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</a:t>
            </a:r>
            <a:r>
              <a:rPr lang="ko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NIST SP 800-131A Rev. 2:  Transitioning the Use of Cryptographic Algorithms and Key Lengths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Mar 21, 2019.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</a:t>
            </a:r>
            <a:r>
              <a:rPr lang="ko" u="sng">
                <a:solidFill>
                  <a:schemeClr val="hlink"/>
                </a:solidFill>
                <a:hlinkClick r:id="rId6"/>
              </a:rPr>
              <a:t>NIST SP 800-57 Revision 5:  Recommendation for Key Management : Part 1 - General</a:t>
            </a:r>
            <a:r>
              <a:rPr lang="ko">
                <a:solidFill>
                  <a:schemeClr val="dk1"/>
                </a:solidFill>
              </a:rPr>
              <a:t>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May 4,  2020.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</a:t>
            </a:r>
            <a:r>
              <a:rPr lang="ko" u="sng">
                <a:solidFill>
                  <a:schemeClr val="hlink"/>
                </a:solidFill>
                <a:hlinkClick r:id="rId7"/>
              </a:rPr>
              <a:t>NIST SP 800-133 Rev.2 : Recommendation for Cryptographic Key Generation,</a:t>
            </a:r>
            <a:r>
              <a:rPr lang="ko">
                <a:solidFill>
                  <a:schemeClr val="dk1"/>
                </a:solidFill>
              </a:rPr>
              <a:t>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   NIST Special Publication, June 2020.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16925" y="180800"/>
            <a:ext cx="7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References</a:t>
            </a:r>
            <a:r>
              <a:rPr b="1" lang="ko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