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5082D3-B933-4624-AE02-1AC2C00A2464}">
  <a:tblStyle styleId="{915082D3-B933-4624-AE02-1AC2C00A246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  <a:tblStyle styleId="{225A46CA-71DF-4143-9B5C-F13D03E15DE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0AA672-5955-43A6-A7A4-966F33225CA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6d08578ff_0_8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6d08578ff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053075e6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053075e6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053075e6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053075e6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053075e6a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053075e6a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053075e6a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053075e6a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6d08578f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6d08578f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6d08578f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6d08578f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6d08578f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b6d08578ff_0_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e0a263fe4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e0a263fe41_0_3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0a263fe4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e0a263fe41_0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e0a263fe4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e0a263fe41_0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e0a263fe4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e0a263fe41_0_4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0a263f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e0a263fe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b6d08578ff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b6d08578ff_0_9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b6d08578ff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gb6d08578ff_0_9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053075e6a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053075e6a_0_5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6d08578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b6d08578f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053075e6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053075e6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053075e6a_0_9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053075e6a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9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hyperlink" Target="https://en.wikipedia.org/wiki/Hardware_security_modu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42.png"/><Relationship Id="rId11" Type="http://schemas.openxmlformats.org/officeDocument/2006/relationships/image" Target="../media/image33.png"/><Relationship Id="rId10" Type="http://schemas.openxmlformats.org/officeDocument/2006/relationships/image" Target="../media/image36.png"/><Relationship Id="rId12" Type="http://schemas.openxmlformats.org/officeDocument/2006/relationships/image" Target="../media/image38.png"/><Relationship Id="rId9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Relationship Id="rId5" Type="http://schemas.openxmlformats.org/officeDocument/2006/relationships/image" Target="../media/image52.png"/><Relationship Id="rId6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4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44.png"/><Relationship Id="rId6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0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5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318" y="145499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4273514" y="4883260"/>
            <a:ext cx="36449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3 : 100 % Certified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3443742" y="1738460"/>
            <a:ext cx="55531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Phase 1 Presentation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Google Shape;357;p34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8" name="Google Shape;3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4"/>
          <p:cNvSpPr txBox="1"/>
          <p:nvPr/>
        </p:nvSpPr>
        <p:spPr>
          <a:xfrm>
            <a:off x="78500" y="227775"/>
            <a:ext cx="81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Security Requirements from risk assessment</a:t>
            </a:r>
            <a:endParaRPr b="1" sz="2400">
              <a:solidFill>
                <a:schemeClr val="dk1"/>
              </a:solidFill>
            </a:endParaRPr>
          </a:p>
        </p:txBody>
      </p:sp>
      <p:graphicFrame>
        <p:nvGraphicFramePr>
          <p:cNvPr id="360" name="Google Shape;360;p34"/>
          <p:cNvGraphicFramePr/>
          <p:nvPr/>
        </p:nvGraphicFramePr>
        <p:xfrm>
          <a:off x="4269550" y="125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{225A46CA-71DF-4143-9B5C-F13D03E15DEE}</a:tableStyleId>
              </a:tblPr>
              <a:tblGrid>
                <a:gridCol w="1924050"/>
                <a:gridCol w="54292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limited photos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Each student must be able to save up to 5 photos.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check capacity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When saving student photos, this system should be able to check the remaining capacity.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check capacity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When saving a video about attendance, this system should be able to check the remaining capacity.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separate partition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This system should be able to save the video of the attendance in a separate partition.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operation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This system should be able to operate the attendance function even if it is not possible to save the video of the attendance.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encryption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Videos of attendance in this system must be encrypted.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hash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accounts accessing this system must be hashed.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hash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Config setting file that manages device information stored in the system should be hashed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encryption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Face DB in the system must be encrypted.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validation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When logging into the system, the input data should be verified.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sign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Face DB data stored in the system must be signed by admin.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encryption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Video DB data stored in the system must be encrypted.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sign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Video DB data stored in the system must be signed by admin.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encryption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DB data stored in the system must be encrypted.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sign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 DB data stored in the system must be signed by admin.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heart beat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system's Comm Manager (ACS) must apply a heart beat.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validation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verification for the Config setting in the system should be done.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hash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AI Engine data shall be hashed.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validation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verification for engine data in the system should be done.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 loading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It is necessary to check the loading completion of the engine data of the system.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input validation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Comm Manager (FRS) in the system should verify the input.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TLS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TLS version 1.2 and above is needed must be applied for communication between FRS and ACS in the system.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34"/>
          <p:cNvSpPr txBox="1"/>
          <p:nvPr/>
        </p:nvSpPr>
        <p:spPr>
          <a:xfrm>
            <a:off x="412175" y="1949838"/>
            <a:ext cx="213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1. </a:t>
            </a:r>
            <a:r>
              <a:rPr b="1" lang="en-US" sz="1600"/>
              <a:t>Input Validation</a:t>
            </a:r>
            <a:endParaRPr b="1" sz="1600"/>
          </a:p>
        </p:txBody>
      </p:sp>
      <p:sp>
        <p:nvSpPr>
          <p:cNvPr id="362" name="Google Shape;362;p34"/>
          <p:cNvSpPr txBox="1"/>
          <p:nvPr/>
        </p:nvSpPr>
        <p:spPr>
          <a:xfrm>
            <a:off x="361550" y="3217750"/>
            <a:ext cx="179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3</a:t>
            </a:r>
            <a:r>
              <a:rPr lang="en-US" sz="1600"/>
              <a:t>. </a:t>
            </a:r>
            <a:r>
              <a:rPr b="1" lang="en-US" sz="1600"/>
              <a:t>Sign</a:t>
            </a:r>
            <a:endParaRPr b="1" sz="1600"/>
          </a:p>
        </p:txBody>
      </p:sp>
      <p:cxnSp>
        <p:nvCxnSpPr>
          <p:cNvPr id="363" name="Google Shape;363;p34"/>
          <p:cNvCxnSpPr>
            <a:stCxn id="361" idx="3"/>
          </p:cNvCxnSpPr>
          <p:nvPr/>
        </p:nvCxnSpPr>
        <p:spPr>
          <a:xfrm>
            <a:off x="2546675" y="2165388"/>
            <a:ext cx="2181000" cy="1421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4"/>
          <p:cNvCxnSpPr>
            <a:endCxn id="361" idx="3"/>
          </p:cNvCxnSpPr>
          <p:nvPr/>
        </p:nvCxnSpPr>
        <p:spPr>
          <a:xfrm rot="10800000">
            <a:off x="2546675" y="2165388"/>
            <a:ext cx="2157900" cy="2913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4"/>
          <p:cNvCxnSpPr>
            <a:endCxn id="361" idx="3"/>
          </p:cNvCxnSpPr>
          <p:nvPr/>
        </p:nvCxnSpPr>
        <p:spPr>
          <a:xfrm rot="10800000">
            <a:off x="2546675" y="2165388"/>
            <a:ext cx="2134500" cy="3753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4"/>
          <p:cNvCxnSpPr/>
          <p:nvPr/>
        </p:nvCxnSpPr>
        <p:spPr>
          <a:xfrm>
            <a:off x="1733475" y="2859600"/>
            <a:ext cx="2582100" cy="5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4"/>
          <p:cNvCxnSpPr/>
          <p:nvPr/>
        </p:nvCxnSpPr>
        <p:spPr>
          <a:xfrm>
            <a:off x="1682875" y="2846950"/>
            <a:ext cx="2632500" cy="1176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4"/>
          <p:cNvCxnSpPr/>
          <p:nvPr/>
        </p:nvCxnSpPr>
        <p:spPr>
          <a:xfrm>
            <a:off x="1746125" y="2872250"/>
            <a:ext cx="2569200" cy="158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4"/>
          <p:cNvCxnSpPr/>
          <p:nvPr/>
        </p:nvCxnSpPr>
        <p:spPr>
          <a:xfrm>
            <a:off x="1108000" y="3417325"/>
            <a:ext cx="3242400" cy="8397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4"/>
          <p:cNvCxnSpPr/>
          <p:nvPr/>
        </p:nvCxnSpPr>
        <p:spPr>
          <a:xfrm>
            <a:off x="1108000" y="3417325"/>
            <a:ext cx="3195900" cy="384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4"/>
          <p:cNvCxnSpPr/>
          <p:nvPr/>
        </p:nvCxnSpPr>
        <p:spPr>
          <a:xfrm>
            <a:off x="1073025" y="4035500"/>
            <a:ext cx="3242400" cy="1259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4"/>
          <p:cNvCxnSpPr/>
          <p:nvPr/>
        </p:nvCxnSpPr>
        <p:spPr>
          <a:xfrm flipH="1" rot="10800000">
            <a:off x="1108000" y="2950725"/>
            <a:ext cx="3160800" cy="1073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4"/>
          <p:cNvCxnSpPr/>
          <p:nvPr/>
        </p:nvCxnSpPr>
        <p:spPr>
          <a:xfrm flipH="1" rot="10800000">
            <a:off x="1061350" y="3184100"/>
            <a:ext cx="3207600" cy="851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4"/>
          <p:cNvCxnSpPr/>
          <p:nvPr/>
        </p:nvCxnSpPr>
        <p:spPr>
          <a:xfrm>
            <a:off x="1531025" y="4770225"/>
            <a:ext cx="2784300" cy="13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4"/>
          <p:cNvCxnSpPr/>
          <p:nvPr/>
        </p:nvCxnSpPr>
        <p:spPr>
          <a:xfrm flipH="1" rot="10800000">
            <a:off x="1720825" y="2764250"/>
            <a:ext cx="2583000" cy="108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4"/>
          <p:cNvSpPr txBox="1"/>
          <p:nvPr/>
        </p:nvSpPr>
        <p:spPr>
          <a:xfrm>
            <a:off x="361550" y="3827350"/>
            <a:ext cx="179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4</a:t>
            </a:r>
            <a:r>
              <a:rPr lang="en-US" sz="1600"/>
              <a:t>. </a:t>
            </a:r>
            <a:r>
              <a:rPr b="1" lang="en-US" sz="1600"/>
              <a:t>Hash</a:t>
            </a:r>
            <a:endParaRPr b="1" sz="1600"/>
          </a:p>
        </p:txBody>
      </p:sp>
      <p:sp>
        <p:nvSpPr>
          <p:cNvPr id="377" name="Google Shape;377;p34"/>
          <p:cNvSpPr txBox="1"/>
          <p:nvPr/>
        </p:nvSpPr>
        <p:spPr>
          <a:xfrm>
            <a:off x="361550" y="4436950"/>
            <a:ext cx="263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5</a:t>
            </a:r>
            <a:r>
              <a:rPr lang="en-US" sz="1600"/>
              <a:t>. </a:t>
            </a:r>
            <a:r>
              <a:rPr b="1" lang="en-US" sz="1600"/>
              <a:t>Secure Communication</a:t>
            </a:r>
            <a:endParaRPr b="1" sz="1600"/>
          </a:p>
        </p:txBody>
      </p:sp>
      <p:sp>
        <p:nvSpPr>
          <p:cNvPr id="378" name="Google Shape;378;p34"/>
          <p:cNvSpPr txBox="1"/>
          <p:nvPr/>
        </p:nvSpPr>
        <p:spPr>
          <a:xfrm>
            <a:off x="361550" y="2608150"/>
            <a:ext cx="179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2</a:t>
            </a:r>
            <a:r>
              <a:rPr lang="en-US" sz="1600"/>
              <a:t>. </a:t>
            </a:r>
            <a:r>
              <a:rPr b="1" lang="en-US" sz="1600"/>
              <a:t>Encryption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/>
          <p:nvPr/>
        </p:nvSpPr>
        <p:spPr>
          <a:xfrm>
            <a:off x="4169600" y="2647000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 Manager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(FRS)</a:t>
            </a:r>
            <a:endParaRPr sz="1300"/>
          </a:p>
        </p:txBody>
      </p:sp>
      <p:sp>
        <p:nvSpPr>
          <p:cNvPr id="384" name="Google Shape;384;p35"/>
          <p:cNvSpPr/>
          <p:nvPr/>
        </p:nvSpPr>
        <p:spPr>
          <a:xfrm>
            <a:off x="6485400" y="26469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 Manager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(ACS)</a:t>
            </a:r>
            <a:endParaRPr sz="1300"/>
          </a:p>
        </p:txBody>
      </p:sp>
      <p:sp>
        <p:nvSpPr>
          <p:cNvPr id="385" name="Google Shape;385;p35"/>
          <p:cNvSpPr/>
          <p:nvPr/>
        </p:nvSpPr>
        <p:spPr>
          <a:xfrm>
            <a:off x="495633" y="5751033"/>
            <a:ext cx="11429100" cy="7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2241400" y="358267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Engine</a:t>
            </a:r>
            <a:endParaRPr sz="1300"/>
          </a:p>
        </p:txBody>
      </p:sp>
      <p:sp>
        <p:nvSpPr>
          <p:cNvPr id="387" name="Google Shape;387;p35"/>
          <p:cNvSpPr txBox="1"/>
          <p:nvPr/>
        </p:nvSpPr>
        <p:spPr>
          <a:xfrm>
            <a:off x="458133" y="5401933"/>
            <a:ext cx="117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legend</a:t>
            </a:r>
            <a:endParaRPr sz="1600"/>
          </a:p>
        </p:txBody>
      </p:sp>
      <p:sp>
        <p:nvSpPr>
          <p:cNvPr id="388" name="Google Shape;388;p35"/>
          <p:cNvSpPr/>
          <p:nvPr/>
        </p:nvSpPr>
        <p:spPr>
          <a:xfrm>
            <a:off x="1687367" y="11398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AI Manager</a:t>
            </a:r>
            <a:endParaRPr sz="1300"/>
          </a:p>
        </p:txBody>
      </p:sp>
      <p:sp>
        <p:nvSpPr>
          <p:cNvPr id="389" name="Google Shape;389;p35"/>
          <p:cNvSpPr/>
          <p:nvPr/>
        </p:nvSpPr>
        <p:spPr>
          <a:xfrm>
            <a:off x="422233" y="358267"/>
            <a:ext cx="959700" cy="5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Camera Device</a:t>
            </a:r>
            <a:endParaRPr sz="1300"/>
          </a:p>
        </p:txBody>
      </p:sp>
      <p:cxnSp>
        <p:nvCxnSpPr>
          <p:cNvPr id="390" name="Google Shape;390;p35"/>
          <p:cNvCxnSpPr/>
          <p:nvPr/>
        </p:nvCxnSpPr>
        <p:spPr>
          <a:xfrm>
            <a:off x="2353467" y="3582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5"/>
          <p:cNvCxnSpPr/>
          <p:nvPr/>
        </p:nvCxnSpPr>
        <p:spPr>
          <a:xfrm>
            <a:off x="2353467" y="7490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5"/>
          <p:cNvSpPr txBox="1"/>
          <p:nvPr/>
        </p:nvSpPr>
        <p:spPr>
          <a:xfrm>
            <a:off x="2359317" y="7440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Engine data</a:t>
            </a:r>
            <a:endParaRPr sz="1100"/>
          </a:p>
        </p:txBody>
      </p:sp>
      <p:cxnSp>
        <p:nvCxnSpPr>
          <p:cNvPr id="393" name="Google Shape;393;p35"/>
          <p:cNvCxnSpPr>
            <a:stCxn id="389" idx="2"/>
            <a:endCxn id="388" idx="2"/>
          </p:cNvCxnSpPr>
          <p:nvPr/>
        </p:nvCxnSpPr>
        <p:spPr>
          <a:xfrm>
            <a:off x="902083" y="908167"/>
            <a:ext cx="785400" cy="8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5"/>
          <p:cNvSpPr txBox="1"/>
          <p:nvPr/>
        </p:nvSpPr>
        <p:spPr>
          <a:xfrm>
            <a:off x="611800" y="11398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images</a:t>
            </a:r>
            <a:endParaRPr sz="1100"/>
          </a:p>
        </p:txBody>
      </p:sp>
      <p:sp>
        <p:nvSpPr>
          <p:cNvPr id="395" name="Google Shape;395;p35"/>
          <p:cNvSpPr txBox="1"/>
          <p:nvPr/>
        </p:nvSpPr>
        <p:spPr>
          <a:xfrm>
            <a:off x="1055667" y="26000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Video DB</a:t>
            </a:r>
            <a:endParaRPr sz="1300"/>
          </a:p>
        </p:txBody>
      </p:sp>
      <p:cxnSp>
        <p:nvCxnSpPr>
          <p:cNvPr id="396" name="Google Shape;396;p35"/>
          <p:cNvCxnSpPr/>
          <p:nvPr/>
        </p:nvCxnSpPr>
        <p:spPr>
          <a:xfrm>
            <a:off x="1167733" y="26000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5"/>
          <p:cNvCxnSpPr/>
          <p:nvPr/>
        </p:nvCxnSpPr>
        <p:spPr>
          <a:xfrm>
            <a:off x="1167733" y="29908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5"/>
          <p:cNvSpPr txBox="1"/>
          <p:nvPr/>
        </p:nvSpPr>
        <p:spPr>
          <a:xfrm>
            <a:off x="1950267" y="4677183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Face DB</a:t>
            </a:r>
            <a:endParaRPr sz="1300"/>
          </a:p>
        </p:txBody>
      </p:sp>
      <p:cxnSp>
        <p:nvCxnSpPr>
          <p:cNvPr id="399" name="Google Shape;399;p35"/>
          <p:cNvCxnSpPr/>
          <p:nvPr/>
        </p:nvCxnSpPr>
        <p:spPr>
          <a:xfrm>
            <a:off x="2062333" y="46771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5"/>
          <p:cNvCxnSpPr/>
          <p:nvPr/>
        </p:nvCxnSpPr>
        <p:spPr>
          <a:xfrm>
            <a:off x="2062333" y="50679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5"/>
          <p:cNvSpPr/>
          <p:nvPr/>
        </p:nvSpPr>
        <p:spPr>
          <a:xfrm>
            <a:off x="2059067" y="3103933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Face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402" name="Google Shape;402;p35"/>
          <p:cNvSpPr/>
          <p:nvPr/>
        </p:nvSpPr>
        <p:spPr>
          <a:xfrm>
            <a:off x="3760133" y="100931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 Auth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403" name="Google Shape;403;p35"/>
          <p:cNvSpPr txBox="1"/>
          <p:nvPr/>
        </p:nvSpPr>
        <p:spPr>
          <a:xfrm>
            <a:off x="4546067" y="1324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 DB</a:t>
            </a:r>
            <a:endParaRPr sz="1300"/>
          </a:p>
        </p:txBody>
      </p:sp>
      <p:cxnSp>
        <p:nvCxnSpPr>
          <p:cNvPr id="404" name="Google Shape;404;p35"/>
          <p:cNvCxnSpPr/>
          <p:nvPr/>
        </p:nvCxnSpPr>
        <p:spPr>
          <a:xfrm>
            <a:off x="4658133" y="1324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5"/>
          <p:cNvSpPr txBox="1"/>
          <p:nvPr/>
        </p:nvSpPr>
        <p:spPr>
          <a:xfrm>
            <a:off x="4151533" y="21987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id, pw</a:t>
            </a:r>
            <a:endParaRPr sz="1100"/>
          </a:p>
        </p:txBody>
      </p:sp>
      <p:cxnSp>
        <p:nvCxnSpPr>
          <p:cNvPr id="406" name="Google Shape;406;p35"/>
          <p:cNvCxnSpPr/>
          <p:nvPr/>
        </p:nvCxnSpPr>
        <p:spPr>
          <a:xfrm>
            <a:off x="4658133" y="5232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5"/>
          <p:cNvCxnSpPr/>
          <p:nvPr/>
        </p:nvCxnSpPr>
        <p:spPr>
          <a:xfrm flipH="1" rot="10800000">
            <a:off x="4675900" y="524350"/>
            <a:ext cx="1731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5"/>
          <p:cNvCxnSpPr>
            <a:stCxn id="403" idx="2"/>
            <a:endCxn id="402" idx="7"/>
          </p:cNvCxnSpPr>
          <p:nvPr/>
        </p:nvCxnSpPr>
        <p:spPr>
          <a:xfrm flipH="1">
            <a:off x="4917917" y="578850"/>
            <a:ext cx="2136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5"/>
          <p:cNvSpPr txBox="1"/>
          <p:nvPr/>
        </p:nvSpPr>
        <p:spPr>
          <a:xfrm>
            <a:off x="9313233" y="47277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time/uid</a:t>
            </a:r>
            <a:endParaRPr sz="1100"/>
          </a:p>
        </p:txBody>
      </p:sp>
      <p:sp>
        <p:nvSpPr>
          <p:cNvPr id="410" name="Google Shape;410;p35"/>
          <p:cNvSpPr txBox="1"/>
          <p:nvPr/>
        </p:nvSpPr>
        <p:spPr>
          <a:xfrm>
            <a:off x="4187033" y="5611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id, pw</a:t>
            </a:r>
            <a:endParaRPr sz="1100"/>
          </a:p>
        </p:txBody>
      </p:sp>
      <p:sp>
        <p:nvSpPr>
          <p:cNvPr id="411" name="Google Shape;411;p35"/>
          <p:cNvSpPr txBox="1"/>
          <p:nvPr/>
        </p:nvSpPr>
        <p:spPr>
          <a:xfrm>
            <a:off x="5021200" y="6758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userdata</a:t>
            </a:r>
            <a:endParaRPr sz="1100"/>
          </a:p>
        </p:txBody>
      </p:sp>
      <p:cxnSp>
        <p:nvCxnSpPr>
          <p:cNvPr id="412" name="Google Shape;412;p35"/>
          <p:cNvCxnSpPr/>
          <p:nvPr/>
        </p:nvCxnSpPr>
        <p:spPr>
          <a:xfrm flipH="1" rot="10800000">
            <a:off x="4658133" y="2142350"/>
            <a:ext cx="615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5"/>
          <p:cNvCxnSpPr>
            <a:stCxn id="402" idx="5"/>
            <a:endCxn id="383" idx="0"/>
          </p:cNvCxnSpPr>
          <p:nvPr/>
        </p:nvCxnSpPr>
        <p:spPr>
          <a:xfrm flipH="1">
            <a:off x="4847608" y="1992354"/>
            <a:ext cx="70200" cy="6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5"/>
          <p:cNvSpPr txBox="1"/>
          <p:nvPr/>
        </p:nvSpPr>
        <p:spPr>
          <a:xfrm>
            <a:off x="4911033" y="21002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415" name="Google Shape;415;p35"/>
          <p:cNvCxnSpPr>
            <a:stCxn id="383" idx="2"/>
            <a:endCxn id="401" idx="7"/>
          </p:cNvCxnSpPr>
          <p:nvPr/>
        </p:nvCxnSpPr>
        <p:spPr>
          <a:xfrm flipH="1">
            <a:off x="3216800" y="3222850"/>
            <a:ext cx="9528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5"/>
          <p:cNvCxnSpPr>
            <a:stCxn id="401" idx="6"/>
            <a:endCxn id="383" idx="3"/>
          </p:cNvCxnSpPr>
          <p:nvPr/>
        </p:nvCxnSpPr>
        <p:spPr>
          <a:xfrm flipH="1" rot="10800000">
            <a:off x="3415367" y="3629983"/>
            <a:ext cx="9528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35"/>
          <p:cNvSpPr txBox="1"/>
          <p:nvPr/>
        </p:nvSpPr>
        <p:spPr>
          <a:xfrm>
            <a:off x="3251700" y="2752133"/>
            <a:ext cx="107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(id, #pic)</a:t>
            </a:r>
            <a:endParaRPr sz="1100"/>
          </a:p>
        </p:txBody>
      </p:sp>
      <p:sp>
        <p:nvSpPr>
          <p:cNvPr id="418" name="Google Shape;418;p35"/>
          <p:cNvSpPr txBox="1"/>
          <p:nvPr/>
        </p:nvSpPr>
        <p:spPr>
          <a:xfrm>
            <a:off x="11332467" y="37373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User</a:t>
            </a:r>
            <a:endParaRPr sz="1100"/>
          </a:p>
        </p:txBody>
      </p:sp>
      <p:sp>
        <p:nvSpPr>
          <p:cNvPr id="419" name="Google Shape;419;p35"/>
          <p:cNvSpPr txBox="1"/>
          <p:nvPr/>
        </p:nvSpPr>
        <p:spPr>
          <a:xfrm>
            <a:off x="3415467" y="35761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photo list</a:t>
            </a:r>
            <a:endParaRPr sz="1100"/>
          </a:p>
        </p:txBody>
      </p:sp>
      <p:cxnSp>
        <p:nvCxnSpPr>
          <p:cNvPr id="420" name="Google Shape;420;p35"/>
          <p:cNvCxnSpPr>
            <a:stCxn id="401" idx="3"/>
          </p:cNvCxnSpPr>
          <p:nvPr/>
        </p:nvCxnSpPr>
        <p:spPr>
          <a:xfrm>
            <a:off x="2257692" y="4086971"/>
            <a:ext cx="69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5"/>
          <p:cNvCxnSpPr/>
          <p:nvPr/>
        </p:nvCxnSpPr>
        <p:spPr>
          <a:xfrm flipH="1" rot="10800000">
            <a:off x="2435333" y="4255417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5"/>
          <p:cNvSpPr txBox="1"/>
          <p:nvPr/>
        </p:nvSpPr>
        <p:spPr>
          <a:xfrm>
            <a:off x="1723700" y="42376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uid,fid</a:t>
            </a:r>
            <a:endParaRPr sz="1100"/>
          </a:p>
        </p:txBody>
      </p:sp>
      <p:sp>
        <p:nvSpPr>
          <p:cNvPr id="423" name="Google Shape;423;p35"/>
          <p:cNvSpPr txBox="1"/>
          <p:nvPr/>
        </p:nvSpPr>
        <p:spPr>
          <a:xfrm>
            <a:off x="2365567" y="423768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424" name="Google Shape;424;p35"/>
          <p:cNvCxnSpPr/>
          <p:nvPr/>
        </p:nvCxnSpPr>
        <p:spPr>
          <a:xfrm flipH="1" rot="10800000">
            <a:off x="1545567" y="1974850"/>
            <a:ext cx="2001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5"/>
          <p:cNvCxnSpPr>
            <a:stCxn id="388" idx="3"/>
          </p:cNvCxnSpPr>
          <p:nvPr/>
        </p:nvCxnSpPr>
        <p:spPr>
          <a:xfrm flipH="1">
            <a:off x="1754292" y="2122904"/>
            <a:ext cx="1317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5"/>
          <p:cNvSpPr txBox="1"/>
          <p:nvPr/>
        </p:nvSpPr>
        <p:spPr>
          <a:xfrm>
            <a:off x="860533" y="21481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video/vlist</a:t>
            </a:r>
            <a:endParaRPr sz="1100"/>
          </a:p>
        </p:txBody>
      </p:sp>
      <p:sp>
        <p:nvSpPr>
          <p:cNvPr id="427" name="Google Shape;427;p35"/>
          <p:cNvSpPr txBox="1"/>
          <p:nvPr/>
        </p:nvSpPr>
        <p:spPr>
          <a:xfrm>
            <a:off x="1723700" y="22047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</a:t>
            </a:r>
            <a:endParaRPr sz="1100"/>
          </a:p>
        </p:txBody>
      </p:sp>
      <p:sp>
        <p:nvSpPr>
          <p:cNvPr id="428" name="Google Shape;428;p35"/>
          <p:cNvSpPr txBox="1"/>
          <p:nvPr/>
        </p:nvSpPr>
        <p:spPr>
          <a:xfrm>
            <a:off x="2759317" y="2345017"/>
            <a:ext cx="107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vid/videolist</a:t>
            </a:r>
            <a:endParaRPr sz="1100"/>
          </a:p>
        </p:txBody>
      </p:sp>
      <p:sp>
        <p:nvSpPr>
          <p:cNvPr id="429" name="Google Shape;429;p35"/>
          <p:cNvSpPr txBox="1"/>
          <p:nvPr/>
        </p:nvSpPr>
        <p:spPr>
          <a:xfrm>
            <a:off x="2205600" y="24925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</a:t>
            </a:r>
            <a:endParaRPr sz="1100"/>
          </a:p>
        </p:txBody>
      </p:sp>
      <p:cxnSp>
        <p:nvCxnSpPr>
          <p:cNvPr id="430" name="Google Shape;430;p35"/>
          <p:cNvCxnSpPr>
            <a:endCxn id="388" idx="0"/>
          </p:cNvCxnSpPr>
          <p:nvPr/>
        </p:nvCxnSpPr>
        <p:spPr>
          <a:xfrm flipH="1">
            <a:off x="2365517" y="767867"/>
            <a:ext cx="91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5"/>
          <p:cNvCxnSpPr>
            <a:endCxn id="401" idx="0"/>
          </p:cNvCxnSpPr>
          <p:nvPr/>
        </p:nvCxnSpPr>
        <p:spPr>
          <a:xfrm>
            <a:off x="2477717" y="2280433"/>
            <a:ext cx="259500" cy="8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5"/>
          <p:cNvCxnSpPr/>
          <p:nvPr/>
        </p:nvCxnSpPr>
        <p:spPr>
          <a:xfrm rot="10800000">
            <a:off x="2661867" y="2218833"/>
            <a:ext cx="332100" cy="9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5"/>
          <p:cNvSpPr/>
          <p:nvPr/>
        </p:nvSpPr>
        <p:spPr>
          <a:xfrm>
            <a:off x="9172433" y="2671800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Auth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434" name="Google Shape;434;p35"/>
          <p:cNvSpPr/>
          <p:nvPr/>
        </p:nvSpPr>
        <p:spPr>
          <a:xfrm>
            <a:off x="8494333" y="971500"/>
            <a:ext cx="14235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Student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Controller</a:t>
            </a:r>
            <a:endParaRPr sz="1300"/>
          </a:p>
        </p:txBody>
      </p:sp>
      <p:sp>
        <p:nvSpPr>
          <p:cNvPr id="435" name="Google Shape;435;p35"/>
          <p:cNvSpPr/>
          <p:nvPr/>
        </p:nvSpPr>
        <p:spPr>
          <a:xfrm>
            <a:off x="7765033" y="3815500"/>
            <a:ext cx="16392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Attendance Controller</a:t>
            </a:r>
            <a:endParaRPr sz="1300"/>
          </a:p>
        </p:txBody>
      </p:sp>
      <p:pic>
        <p:nvPicPr>
          <p:cNvPr id="436" name="Google Shape;4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933" y="2789600"/>
            <a:ext cx="916000" cy="91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35"/>
          <p:cNvCxnSpPr>
            <a:stCxn id="436" idx="1"/>
            <a:endCxn id="433" idx="6"/>
          </p:cNvCxnSpPr>
          <p:nvPr/>
        </p:nvCxnSpPr>
        <p:spPr>
          <a:xfrm rot="10800000">
            <a:off x="10528733" y="3247600"/>
            <a:ext cx="5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5"/>
          <p:cNvSpPr txBox="1"/>
          <p:nvPr/>
        </p:nvSpPr>
        <p:spPr>
          <a:xfrm>
            <a:off x="10353067" y="33269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id/password</a:t>
            </a:r>
            <a:endParaRPr sz="1100"/>
          </a:p>
        </p:txBody>
      </p:sp>
      <p:cxnSp>
        <p:nvCxnSpPr>
          <p:cNvPr id="439" name="Google Shape;439;p35"/>
          <p:cNvCxnSpPr>
            <a:stCxn id="433" idx="0"/>
            <a:endCxn id="434" idx="5"/>
          </p:cNvCxnSpPr>
          <p:nvPr/>
        </p:nvCxnSpPr>
        <p:spPr>
          <a:xfrm rot="10800000">
            <a:off x="9709283" y="1954500"/>
            <a:ext cx="141300" cy="7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5"/>
          <p:cNvCxnSpPr/>
          <p:nvPr/>
        </p:nvCxnSpPr>
        <p:spPr>
          <a:xfrm>
            <a:off x="9519300" y="2059967"/>
            <a:ext cx="1263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35"/>
          <p:cNvSpPr txBox="1"/>
          <p:nvPr/>
        </p:nvSpPr>
        <p:spPr>
          <a:xfrm>
            <a:off x="9045100" y="21922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sp>
        <p:nvSpPr>
          <p:cNvPr id="442" name="Google Shape;442;p35"/>
          <p:cNvSpPr txBox="1"/>
          <p:nvPr/>
        </p:nvSpPr>
        <p:spPr>
          <a:xfrm>
            <a:off x="9709433" y="21002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</a:t>
            </a:r>
            <a:endParaRPr sz="1100"/>
          </a:p>
        </p:txBody>
      </p:sp>
      <p:sp>
        <p:nvSpPr>
          <p:cNvPr id="443" name="Google Shape;443;p35"/>
          <p:cNvSpPr txBox="1"/>
          <p:nvPr/>
        </p:nvSpPr>
        <p:spPr>
          <a:xfrm>
            <a:off x="7526733" y="5218783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log</a:t>
            </a:r>
            <a:endParaRPr sz="1300"/>
          </a:p>
        </p:txBody>
      </p:sp>
      <p:cxnSp>
        <p:nvCxnSpPr>
          <p:cNvPr id="444" name="Google Shape;444;p35"/>
          <p:cNvCxnSpPr/>
          <p:nvPr/>
        </p:nvCxnSpPr>
        <p:spPr>
          <a:xfrm>
            <a:off x="7435600" y="52187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5"/>
          <p:cNvCxnSpPr/>
          <p:nvPr/>
        </p:nvCxnSpPr>
        <p:spPr>
          <a:xfrm>
            <a:off x="7435600" y="56095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35"/>
          <p:cNvSpPr txBox="1"/>
          <p:nvPr/>
        </p:nvSpPr>
        <p:spPr>
          <a:xfrm>
            <a:off x="8679033" y="5218800"/>
            <a:ext cx="163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Attendance DB</a:t>
            </a:r>
            <a:endParaRPr sz="1300"/>
          </a:p>
        </p:txBody>
      </p:sp>
      <p:cxnSp>
        <p:nvCxnSpPr>
          <p:cNvPr id="447" name="Google Shape;447;p35"/>
          <p:cNvCxnSpPr/>
          <p:nvPr/>
        </p:nvCxnSpPr>
        <p:spPr>
          <a:xfrm>
            <a:off x="8892683" y="52187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5"/>
          <p:cNvCxnSpPr/>
          <p:nvPr/>
        </p:nvCxnSpPr>
        <p:spPr>
          <a:xfrm>
            <a:off x="8892683" y="56095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5"/>
          <p:cNvCxnSpPr>
            <a:stCxn id="435" idx="3"/>
          </p:cNvCxnSpPr>
          <p:nvPr/>
        </p:nvCxnSpPr>
        <p:spPr>
          <a:xfrm flipH="1">
            <a:off x="7727889" y="4798537"/>
            <a:ext cx="2772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5"/>
          <p:cNvCxnSpPr>
            <a:stCxn id="435" idx="5"/>
            <a:endCxn id="446" idx="0"/>
          </p:cNvCxnSpPr>
          <p:nvPr/>
        </p:nvCxnSpPr>
        <p:spPr>
          <a:xfrm>
            <a:off x="9164178" y="4798537"/>
            <a:ext cx="334500" cy="4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5"/>
          <p:cNvSpPr txBox="1"/>
          <p:nvPr/>
        </p:nvSpPr>
        <p:spPr>
          <a:xfrm>
            <a:off x="7235100" y="46480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time/uid</a:t>
            </a:r>
            <a:endParaRPr sz="1100"/>
          </a:p>
        </p:txBody>
      </p:sp>
      <p:cxnSp>
        <p:nvCxnSpPr>
          <p:cNvPr id="452" name="Google Shape;452;p35"/>
          <p:cNvCxnSpPr/>
          <p:nvPr/>
        </p:nvCxnSpPr>
        <p:spPr>
          <a:xfrm>
            <a:off x="7732167" y="3622700"/>
            <a:ext cx="3585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5"/>
          <p:cNvCxnSpPr/>
          <p:nvPr/>
        </p:nvCxnSpPr>
        <p:spPr>
          <a:xfrm rot="10800000">
            <a:off x="7594900" y="3705600"/>
            <a:ext cx="3552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5"/>
          <p:cNvSpPr txBox="1"/>
          <p:nvPr/>
        </p:nvSpPr>
        <p:spPr>
          <a:xfrm>
            <a:off x="7329100" y="38447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 req</a:t>
            </a:r>
            <a:endParaRPr sz="1100"/>
          </a:p>
        </p:txBody>
      </p:sp>
      <p:sp>
        <p:nvSpPr>
          <p:cNvPr id="455" name="Google Shape;455;p35"/>
          <p:cNvSpPr txBox="1"/>
          <p:nvPr/>
        </p:nvSpPr>
        <p:spPr>
          <a:xfrm>
            <a:off x="7819033" y="3495367"/>
            <a:ext cx="14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 list/video/uid</a:t>
            </a:r>
            <a:endParaRPr sz="1100"/>
          </a:p>
        </p:txBody>
      </p:sp>
      <p:cxnSp>
        <p:nvCxnSpPr>
          <p:cNvPr id="456" name="Google Shape;456;p35"/>
          <p:cNvCxnSpPr>
            <a:stCxn id="433" idx="1"/>
            <a:endCxn id="384" idx="7"/>
          </p:cNvCxnSpPr>
          <p:nvPr/>
        </p:nvCxnSpPr>
        <p:spPr>
          <a:xfrm rot="10800000">
            <a:off x="7643059" y="2815563"/>
            <a:ext cx="17280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5"/>
          <p:cNvCxnSpPr/>
          <p:nvPr/>
        </p:nvCxnSpPr>
        <p:spPr>
          <a:xfrm flipH="1" rot="10800000">
            <a:off x="7751460" y="2962615"/>
            <a:ext cx="15111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5"/>
          <p:cNvSpPr txBox="1"/>
          <p:nvPr/>
        </p:nvSpPr>
        <p:spPr>
          <a:xfrm>
            <a:off x="7906033" y="251971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id/password</a:t>
            </a:r>
            <a:endParaRPr sz="1100"/>
          </a:p>
        </p:txBody>
      </p:sp>
      <p:sp>
        <p:nvSpPr>
          <p:cNvPr id="459" name="Google Shape;459;p35"/>
          <p:cNvSpPr txBox="1"/>
          <p:nvPr/>
        </p:nvSpPr>
        <p:spPr>
          <a:xfrm>
            <a:off x="8047233" y="29074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460" name="Google Shape;460;p35"/>
          <p:cNvCxnSpPr/>
          <p:nvPr/>
        </p:nvCxnSpPr>
        <p:spPr>
          <a:xfrm rot="10800000">
            <a:off x="5526300" y="3326933"/>
            <a:ext cx="95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5"/>
          <p:cNvCxnSpPr/>
          <p:nvPr/>
        </p:nvCxnSpPr>
        <p:spPr>
          <a:xfrm>
            <a:off x="5526000" y="3134733"/>
            <a:ext cx="9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5"/>
          <p:cNvSpPr txBox="1"/>
          <p:nvPr/>
        </p:nvSpPr>
        <p:spPr>
          <a:xfrm>
            <a:off x="6723533" y="1375567"/>
            <a:ext cx="142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Config setting</a:t>
            </a:r>
            <a:endParaRPr sz="1300"/>
          </a:p>
        </p:txBody>
      </p:sp>
      <p:cxnSp>
        <p:nvCxnSpPr>
          <p:cNvPr id="463" name="Google Shape;463;p35"/>
          <p:cNvCxnSpPr/>
          <p:nvPr/>
        </p:nvCxnSpPr>
        <p:spPr>
          <a:xfrm>
            <a:off x="7038800" y="13755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5"/>
          <p:cNvCxnSpPr/>
          <p:nvPr/>
        </p:nvCxnSpPr>
        <p:spPr>
          <a:xfrm>
            <a:off x="7038800" y="17663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5"/>
          <p:cNvCxnSpPr>
            <a:stCxn id="462" idx="2"/>
            <a:endCxn id="384" idx="0"/>
          </p:cNvCxnSpPr>
          <p:nvPr/>
        </p:nvCxnSpPr>
        <p:spPr>
          <a:xfrm flipH="1">
            <a:off x="7163483" y="1821967"/>
            <a:ext cx="2718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5"/>
          <p:cNvSpPr txBox="1"/>
          <p:nvPr/>
        </p:nvSpPr>
        <p:spPr>
          <a:xfrm>
            <a:off x="6739400" y="2006633"/>
            <a:ext cx="117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ip/port</a:t>
            </a:r>
            <a:endParaRPr sz="1100"/>
          </a:p>
        </p:txBody>
      </p:sp>
      <p:sp>
        <p:nvSpPr>
          <p:cNvPr id="467" name="Google Shape;467;p35"/>
          <p:cNvSpPr/>
          <p:nvPr/>
        </p:nvSpPr>
        <p:spPr>
          <a:xfrm>
            <a:off x="724133" y="5894867"/>
            <a:ext cx="638700" cy="4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68" name="Google Shape;468;p35"/>
          <p:cNvSpPr txBox="1"/>
          <p:nvPr/>
        </p:nvSpPr>
        <p:spPr>
          <a:xfrm>
            <a:off x="1286067" y="5880467"/>
            <a:ext cx="142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thread</a:t>
            </a:r>
            <a:endParaRPr sz="1300"/>
          </a:p>
        </p:txBody>
      </p:sp>
      <p:sp>
        <p:nvSpPr>
          <p:cNvPr id="469" name="Google Shape;469;p35"/>
          <p:cNvSpPr txBox="1"/>
          <p:nvPr/>
        </p:nvSpPr>
        <p:spPr>
          <a:xfrm>
            <a:off x="2717733" y="58804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storage</a:t>
            </a:r>
            <a:endParaRPr sz="1300"/>
          </a:p>
        </p:txBody>
      </p:sp>
      <p:cxnSp>
        <p:nvCxnSpPr>
          <p:cNvPr id="470" name="Google Shape;470;p35"/>
          <p:cNvCxnSpPr/>
          <p:nvPr/>
        </p:nvCxnSpPr>
        <p:spPr>
          <a:xfrm>
            <a:off x="2017000" y="59820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5"/>
          <p:cNvCxnSpPr/>
          <p:nvPr/>
        </p:nvCxnSpPr>
        <p:spPr>
          <a:xfrm>
            <a:off x="2017000" y="63728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5"/>
          <p:cNvSpPr/>
          <p:nvPr/>
        </p:nvSpPr>
        <p:spPr>
          <a:xfrm>
            <a:off x="3553600" y="5831267"/>
            <a:ext cx="959700" cy="5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73" name="Google Shape;473;p35"/>
          <p:cNvSpPr txBox="1"/>
          <p:nvPr/>
        </p:nvSpPr>
        <p:spPr>
          <a:xfrm>
            <a:off x="4506933" y="5820733"/>
            <a:ext cx="9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external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device</a:t>
            </a:r>
            <a:endParaRPr sz="1300"/>
          </a:p>
        </p:txBody>
      </p:sp>
      <p:cxnSp>
        <p:nvCxnSpPr>
          <p:cNvPr id="474" name="Google Shape;474;p35"/>
          <p:cNvCxnSpPr/>
          <p:nvPr/>
        </p:nvCxnSpPr>
        <p:spPr>
          <a:xfrm flipH="1" rot="10800000">
            <a:off x="5422933" y="6099767"/>
            <a:ext cx="5628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35"/>
          <p:cNvSpPr txBox="1"/>
          <p:nvPr/>
        </p:nvSpPr>
        <p:spPr>
          <a:xfrm>
            <a:off x="5977400" y="5820733"/>
            <a:ext cx="9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data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flow</a:t>
            </a:r>
            <a:endParaRPr sz="1300"/>
          </a:p>
        </p:txBody>
      </p:sp>
      <p:pic>
        <p:nvPicPr>
          <p:cNvPr id="476" name="Google Shape;4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597" y="5970667"/>
            <a:ext cx="332000" cy="3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5"/>
          <p:cNvSpPr txBox="1"/>
          <p:nvPr/>
        </p:nvSpPr>
        <p:spPr>
          <a:xfrm>
            <a:off x="6895467" y="5932333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sign</a:t>
            </a:r>
            <a:endParaRPr sz="1300"/>
          </a:p>
        </p:txBody>
      </p:sp>
      <p:sp>
        <p:nvSpPr>
          <p:cNvPr id="478" name="Google Shape;478;p35"/>
          <p:cNvSpPr txBox="1"/>
          <p:nvPr/>
        </p:nvSpPr>
        <p:spPr>
          <a:xfrm>
            <a:off x="7692700" y="5922100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hash</a:t>
            </a:r>
            <a:endParaRPr sz="1300"/>
          </a:p>
        </p:txBody>
      </p:sp>
      <p:pic>
        <p:nvPicPr>
          <p:cNvPr id="479" name="Google Shape;4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493464" y="6000409"/>
            <a:ext cx="259602" cy="26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4033" y="5922100"/>
            <a:ext cx="420400" cy="4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5"/>
          <p:cNvSpPr txBox="1"/>
          <p:nvPr/>
        </p:nvSpPr>
        <p:spPr>
          <a:xfrm>
            <a:off x="8616500" y="5922100"/>
            <a:ext cx="107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decryption</a:t>
            </a:r>
            <a:endParaRPr sz="1300"/>
          </a:p>
        </p:txBody>
      </p:sp>
      <p:pic>
        <p:nvPicPr>
          <p:cNvPr id="482" name="Google Shape;48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89067" y="5937700"/>
            <a:ext cx="420399" cy="4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5"/>
          <p:cNvSpPr txBox="1"/>
          <p:nvPr/>
        </p:nvSpPr>
        <p:spPr>
          <a:xfrm>
            <a:off x="9799667" y="5906500"/>
            <a:ext cx="107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encryption</a:t>
            </a:r>
            <a:endParaRPr sz="1300"/>
          </a:p>
        </p:txBody>
      </p:sp>
      <p:pic>
        <p:nvPicPr>
          <p:cNvPr id="484" name="Google Shape;48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75267" y="5970300"/>
            <a:ext cx="355200" cy="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 txBox="1"/>
          <p:nvPr/>
        </p:nvSpPr>
        <p:spPr>
          <a:xfrm>
            <a:off x="10937067" y="5782233"/>
            <a:ext cx="107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input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validation</a:t>
            </a:r>
            <a:endParaRPr sz="1300"/>
          </a:p>
        </p:txBody>
      </p:sp>
      <p:pic>
        <p:nvPicPr>
          <p:cNvPr id="486" name="Google Shape;48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8333" y="2345033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79250" y="2741200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0250" y="3421583"/>
            <a:ext cx="420400" cy="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9283" y="3421583"/>
            <a:ext cx="420400" cy="4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5"/>
          <p:cNvSpPr txBox="1"/>
          <p:nvPr/>
        </p:nvSpPr>
        <p:spPr>
          <a:xfrm>
            <a:off x="4758283" y="3726233"/>
            <a:ext cx="21129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508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2124"/>
                </a:solidFill>
                <a:highlight>
                  <a:srgbClr val="F8F9FA"/>
                </a:highlight>
              </a:rPr>
              <a:t>mutual authentication</a:t>
            </a:r>
            <a:endParaRPr sz="1900"/>
          </a:p>
        </p:txBody>
      </p:sp>
      <p:sp>
        <p:nvSpPr>
          <p:cNvPr id="491" name="Google Shape;491;p35"/>
          <p:cNvSpPr txBox="1"/>
          <p:nvPr/>
        </p:nvSpPr>
        <p:spPr>
          <a:xfrm>
            <a:off x="4984417" y="2732867"/>
            <a:ext cx="211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508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2124"/>
                </a:solidFill>
                <a:highlight>
                  <a:srgbClr val="F8F9FA"/>
                </a:highlight>
              </a:rPr>
              <a:t>TLS</a:t>
            </a:r>
            <a:endParaRPr sz="1900"/>
          </a:p>
        </p:txBody>
      </p:sp>
      <p:pic>
        <p:nvPicPr>
          <p:cNvPr id="492" name="Google Shape;49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0000" y="4543600"/>
            <a:ext cx="420399" cy="4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697" y="4574817"/>
            <a:ext cx="332000" cy="3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034" y="2514734"/>
            <a:ext cx="420399" cy="4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731" y="2545950"/>
            <a:ext cx="332000" cy="3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5067" y="3791867"/>
            <a:ext cx="420400" cy="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4600" y="1266683"/>
            <a:ext cx="420400" cy="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9817" y="1134467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1297" y="569276"/>
            <a:ext cx="259602" cy="26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724364" y="750076"/>
            <a:ext cx="259602" cy="26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992097" y="1301676"/>
            <a:ext cx="259602" cy="26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696997" y="1150493"/>
            <a:ext cx="259602" cy="26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3450" y="204467"/>
            <a:ext cx="420399" cy="4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147" y="235683"/>
            <a:ext cx="332000" cy="3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1667" y="1138450"/>
            <a:ext cx="420400" cy="42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35"/>
          <p:cNvCxnSpPr/>
          <p:nvPr/>
        </p:nvCxnSpPr>
        <p:spPr>
          <a:xfrm>
            <a:off x="5999300" y="101933"/>
            <a:ext cx="12900" cy="52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7" name="Google Shape;507;p35"/>
          <p:cNvSpPr txBox="1"/>
          <p:nvPr/>
        </p:nvSpPr>
        <p:spPr>
          <a:xfrm>
            <a:off x="4847083" y="4343817"/>
            <a:ext cx="1511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Face Recognition System</a:t>
            </a:r>
            <a:endParaRPr b="1" sz="1300"/>
          </a:p>
        </p:txBody>
      </p:sp>
      <p:sp>
        <p:nvSpPr>
          <p:cNvPr id="508" name="Google Shape;508;p35"/>
          <p:cNvSpPr txBox="1"/>
          <p:nvPr/>
        </p:nvSpPr>
        <p:spPr>
          <a:xfrm>
            <a:off x="5999283" y="4378633"/>
            <a:ext cx="1511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Attendance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Check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System</a:t>
            </a:r>
            <a:endParaRPr b="1" sz="1300"/>
          </a:p>
        </p:txBody>
      </p:sp>
      <p:pic>
        <p:nvPicPr>
          <p:cNvPr id="509" name="Google Shape;50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79986" y="1030450"/>
            <a:ext cx="249000" cy="27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5"/>
          <p:cNvSpPr txBox="1"/>
          <p:nvPr/>
        </p:nvSpPr>
        <p:spPr>
          <a:xfrm>
            <a:off x="6469425" y="134950"/>
            <a:ext cx="59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Re-</a:t>
            </a:r>
            <a:r>
              <a:rPr b="1" lang="en-US" sz="2400"/>
              <a:t>Design with Security Requirement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/>
          <p:nvPr/>
        </p:nvSpPr>
        <p:spPr>
          <a:xfrm>
            <a:off x="1684000" y="5076700"/>
            <a:ext cx="45663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6"/>
          <p:cNvSpPr txBox="1"/>
          <p:nvPr/>
        </p:nvSpPr>
        <p:spPr>
          <a:xfrm>
            <a:off x="-359600" y="5113700"/>
            <a:ext cx="24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Data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Layer</a:t>
            </a:r>
            <a:endParaRPr b="1" sz="1600"/>
          </a:p>
        </p:txBody>
      </p:sp>
      <p:sp>
        <p:nvSpPr>
          <p:cNvPr id="517" name="Google Shape;517;p36"/>
          <p:cNvSpPr/>
          <p:nvPr/>
        </p:nvSpPr>
        <p:spPr>
          <a:xfrm>
            <a:off x="1684000" y="4060700"/>
            <a:ext cx="4566300" cy="769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 txBox="1"/>
          <p:nvPr/>
        </p:nvSpPr>
        <p:spPr>
          <a:xfrm>
            <a:off x="-359600" y="4151700"/>
            <a:ext cx="24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Security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Layer</a:t>
            </a:r>
            <a:endParaRPr b="1" sz="1600"/>
          </a:p>
        </p:txBody>
      </p:sp>
      <p:sp>
        <p:nvSpPr>
          <p:cNvPr id="519" name="Google Shape;519;p36"/>
          <p:cNvSpPr/>
          <p:nvPr/>
        </p:nvSpPr>
        <p:spPr>
          <a:xfrm>
            <a:off x="2062000" y="5213800"/>
            <a:ext cx="836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FaceDB</a:t>
            </a:r>
            <a:endParaRPr sz="1200"/>
          </a:p>
        </p:txBody>
      </p:sp>
      <p:sp>
        <p:nvSpPr>
          <p:cNvPr id="520" name="Google Shape;520;p36"/>
          <p:cNvSpPr/>
          <p:nvPr/>
        </p:nvSpPr>
        <p:spPr>
          <a:xfrm>
            <a:off x="3078000" y="5213800"/>
            <a:ext cx="836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UserDB</a:t>
            </a:r>
            <a:endParaRPr sz="1200"/>
          </a:p>
        </p:txBody>
      </p:sp>
      <p:sp>
        <p:nvSpPr>
          <p:cNvPr id="521" name="Google Shape;521;p36"/>
          <p:cNvSpPr/>
          <p:nvPr/>
        </p:nvSpPr>
        <p:spPr>
          <a:xfrm>
            <a:off x="4094000" y="5213800"/>
            <a:ext cx="98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VideoDB</a:t>
            </a:r>
            <a:endParaRPr sz="1200"/>
          </a:p>
        </p:txBody>
      </p:sp>
      <p:sp>
        <p:nvSpPr>
          <p:cNvPr id="522" name="Google Shape;522;p36"/>
          <p:cNvSpPr/>
          <p:nvPr/>
        </p:nvSpPr>
        <p:spPr>
          <a:xfrm>
            <a:off x="5211600" y="5213800"/>
            <a:ext cx="755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Engine</a:t>
            </a:r>
            <a:endParaRPr sz="1200"/>
          </a:p>
        </p:txBody>
      </p:sp>
      <p:sp>
        <p:nvSpPr>
          <p:cNvPr id="523" name="Google Shape;523;p36"/>
          <p:cNvSpPr/>
          <p:nvPr/>
        </p:nvSpPr>
        <p:spPr>
          <a:xfrm>
            <a:off x="1684000" y="3044700"/>
            <a:ext cx="45663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 txBox="1"/>
          <p:nvPr/>
        </p:nvSpPr>
        <p:spPr>
          <a:xfrm>
            <a:off x="-359600" y="3081700"/>
            <a:ext cx="24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Service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Layer</a:t>
            </a:r>
            <a:endParaRPr b="1" sz="1600"/>
          </a:p>
        </p:txBody>
      </p:sp>
      <p:sp>
        <p:nvSpPr>
          <p:cNvPr id="525" name="Google Shape;525;p36"/>
          <p:cNvSpPr/>
          <p:nvPr/>
        </p:nvSpPr>
        <p:spPr>
          <a:xfrm>
            <a:off x="2062000" y="4197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Encryption</a:t>
            </a:r>
            <a:endParaRPr sz="1200"/>
          </a:p>
        </p:txBody>
      </p:sp>
      <p:sp>
        <p:nvSpPr>
          <p:cNvPr id="526" name="Google Shape;526;p36"/>
          <p:cNvSpPr/>
          <p:nvPr/>
        </p:nvSpPr>
        <p:spPr>
          <a:xfrm>
            <a:off x="3281200" y="4197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Decryption</a:t>
            </a:r>
            <a:endParaRPr sz="1200"/>
          </a:p>
        </p:txBody>
      </p:sp>
      <p:sp>
        <p:nvSpPr>
          <p:cNvPr id="527" name="Google Shape;527;p36"/>
          <p:cNvSpPr/>
          <p:nvPr/>
        </p:nvSpPr>
        <p:spPr>
          <a:xfrm>
            <a:off x="4500400" y="4197800"/>
            <a:ext cx="5796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sign</a:t>
            </a:r>
            <a:endParaRPr sz="1200"/>
          </a:p>
        </p:txBody>
      </p:sp>
      <p:sp>
        <p:nvSpPr>
          <p:cNvPr id="528" name="Google Shape;528;p36"/>
          <p:cNvSpPr/>
          <p:nvPr/>
        </p:nvSpPr>
        <p:spPr>
          <a:xfrm>
            <a:off x="5313200" y="4197800"/>
            <a:ext cx="755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Hash</a:t>
            </a:r>
            <a:endParaRPr sz="1200"/>
          </a:p>
        </p:txBody>
      </p:sp>
      <p:sp>
        <p:nvSpPr>
          <p:cNvPr id="529" name="Google Shape;529;p36"/>
          <p:cNvSpPr/>
          <p:nvPr/>
        </p:nvSpPr>
        <p:spPr>
          <a:xfrm>
            <a:off x="20620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AI Manager</a:t>
            </a:r>
            <a:endParaRPr sz="1200"/>
          </a:p>
        </p:txBody>
      </p:sp>
      <p:sp>
        <p:nvSpPr>
          <p:cNvPr id="530" name="Google Shape;530;p36"/>
          <p:cNvSpPr/>
          <p:nvPr/>
        </p:nvSpPr>
        <p:spPr>
          <a:xfrm>
            <a:off x="30780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Face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Manager</a:t>
            </a:r>
            <a:endParaRPr sz="1200"/>
          </a:p>
        </p:txBody>
      </p:sp>
      <p:sp>
        <p:nvSpPr>
          <p:cNvPr id="531" name="Google Shape;531;p36"/>
          <p:cNvSpPr/>
          <p:nvPr/>
        </p:nvSpPr>
        <p:spPr>
          <a:xfrm>
            <a:off x="40940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User Auth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Manager</a:t>
            </a:r>
            <a:endParaRPr sz="1200"/>
          </a:p>
        </p:txBody>
      </p:sp>
      <p:sp>
        <p:nvSpPr>
          <p:cNvPr id="532" name="Google Shape;532;p36"/>
          <p:cNvSpPr/>
          <p:nvPr/>
        </p:nvSpPr>
        <p:spPr>
          <a:xfrm>
            <a:off x="51100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Comm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Manager</a:t>
            </a:r>
            <a:endParaRPr sz="1200"/>
          </a:p>
        </p:txBody>
      </p:sp>
      <p:sp>
        <p:nvSpPr>
          <p:cNvPr id="533" name="Google Shape;533;p36"/>
          <p:cNvSpPr/>
          <p:nvPr/>
        </p:nvSpPr>
        <p:spPr>
          <a:xfrm>
            <a:off x="1684000" y="2028700"/>
            <a:ext cx="96465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6"/>
          <p:cNvSpPr txBox="1"/>
          <p:nvPr/>
        </p:nvSpPr>
        <p:spPr>
          <a:xfrm>
            <a:off x="-359600" y="948100"/>
            <a:ext cx="24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Presentation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Layer</a:t>
            </a:r>
            <a:endParaRPr b="1" sz="1600"/>
          </a:p>
        </p:txBody>
      </p:sp>
      <p:sp>
        <p:nvSpPr>
          <p:cNvPr id="535" name="Google Shape;535;p36"/>
          <p:cNvSpPr/>
          <p:nvPr/>
        </p:nvSpPr>
        <p:spPr>
          <a:xfrm>
            <a:off x="2075600" y="2165800"/>
            <a:ext cx="13875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Authentication</a:t>
            </a:r>
            <a:endParaRPr b="1" sz="1200"/>
          </a:p>
        </p:txBody>
      </p:sp>
      <p:sp>
        <p:nvSpPr>
          <p:cNvPr id="536" name="Google Shape;536;p36"/>
          <p:cNvSpPr/>
          <p:nvPr/>
        </p:nvSpPr>
        <p:spPr>
          <a:xfrm>
            <a:off x="3789200" y="2165800"/>
            <a:ext cx="1805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Face Recognition</a:t>
            </a:r>
            <a:endParaRPr b="1" sz="1200"/>
          </a:p>
        </p:txBody>
      </p:sp>
      <p:sp>
        <p:nvSpPr>
          <p:cNvPr id="537" name="Google Shape;537;p36"/>
          <p:cNvSpPr/>
          <p:nvPr/>
        </p:nvSpPr>
        <p:spPr>
          <a:xfrm>
            <a:off x="5926400" y="2165800"/>
            <a:ext cx="1805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Attendance Report</a:t>
            </a:r>
            <a:endParaRPr b="1" sz="1200"/>
          </a:p>
        </p:txBody>
      </p:sp>
      <p:sp>
        <p:nvSpPr>
          <p:cNvPr id="538" name="Google Shape;538;p36"/>
          <p:cNvSpPr/>
          <p:nvPr/>
        </p:nvSpPr>
        <p:spPr>
          <a:xfrm>
            <a:off x="6764000" y="5076700"/>
            <a:ext cx="45663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6"/>
          <p:cNvSpPr/>
          <p:nvPr/>
        </p:nvSpPr>
        <p:spPr>
          <a:xfrm>
            <a:off x="6764000" y="4060700"/>
            <a:ext cx="4566300" cy="769500"/>
          </a:xfrm>
          <a:prstGeom prst="roundRect">
            <a:avLst>
              <a:gd fmla="val 16667" name="adj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6"/>
          <p:cNvSpPr/>
          <p:nvPr/>
        </p:nvSpPr>
        <p:spPr>
          <a:xfrm>
            <a:off x="7142000" y="5213800"/>
            <a:ext cx="13875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Attendance DB</a:t>
            </a:r>
            <a:endParaRPr sz="1200"/>
          </a:p>
        </p:txBody>
      </p:sp>
      <p:sp>
        <p:nvSpPr>
          <p:cNvPr id="541" name="Google Shape;541;p36"/>
          <p:cNvSpPr/>
          <p:nvPr/>
        </p:nvSpPr>
        <p:spPr>
          <a:xfrm>
            <a:off x="8869200" y="5213800"/>
            <a:ext cx="5796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log</a:t>
            </a:r>
            <a:endParaRPr sz="1200"/>
          </a:p>
        </p:txBody>
      </p:sp>
      <p:sp>
        <p:nvSpPr>
          <p:cNvPr id="542" name="Google Shape;542;p36"/>
          <p:cNvSpPr/>
          <p:nvPr/>
        </p:nvSpPr>
        <p:spPr>
          <a:xfrm>
            <a:off x="9747700" y="5213800"/>
            <a:ext cx="12996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Config setting</a:t>
            </a:r>
            <a:endParaRPr sz="1200"/>
          </a:p>
        </p:txBody>
      </p:sp>
      <p:sp>
        <p:nvSpPr>
          <p:cNvPr id="543" name="Google Shape;543;p36"/>
          <p:cNvSpPr/>
          <p:nvPr/>
        </p:nvSpPr>
        <p:spPr>
          <a:xfrm>
            <a:off x="6764000" y="3044700"/>
            <a:ext cx="45663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6"/>
          <p:cNvSpPr/>
          <p:nvPr/>
        </p:nvSpPr>
        <p:spPr>
          <a:xfrm>
            <a:off x="7142000" y="4197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Encryption</a:t>
            </a:r>
            <a:endParaRPr sz="1200"/>
          </a:p>
        </p:txBody>
      </p:sp>
      <p:sp>
        <p:nvSpPr>
          <p:cNvPr id="545" name="Google Shape;545;p36"/>
          <p:cNvSpPr/>
          <p:nvPr/>
        </p:nvSpPr>
        <p:spPr>
          <a:xfrm>
            <a:off x="8361200" y="4197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Decryption</a:t>
            </a:r>
            <a:endParaRPr sz="1200"/>
          </a:p>
        </p:txBody>
      </p:sp>
      <p:sp>
        <p:nvSpPr>
          <p:cNvPr id="546" name="Google Shape;546;p36"/>
          <p:cNvSpPr/>
          <p:nvPr/>
        </p:nvSpPr>
        <p:spPr>
          <a:xfrm>
            <a:off x="10393200" y="4197800"/>
            <a:ext cx="7557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Hash</a:t>
            </a:r>
            <a:endParaRPr sz="1200"/>
          </a:p>
        </p:txBody>
      </p:sp>
      <p:sp>
        <p:nvSpPr>
          <p:cNvPr id="547" name="Google Shape;547;p36"/>
          <p:cNvSpPr/>
          <p:nvPr/>
        </p:nvSpPr>
        <p:spPr>
          <a:xfrm>
            <a:off x="7020300" y="3181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Attendance controller</a:t>
            </a:r>
            <a:endParaRPr sz="1200"/>
          </a:p>
        </p:txBody>
      </p:sp>
      <p:sp>
        <p:nvSpPr>
          <p:cNvPr id="548" name="Google Shape;548;p36"/>
          <p:cNvSpPr/>
          <p:nvPr/>
        </p:nvSpPr>
        <p:spPr>
          <a:xfrm>
            <a:off x="8158000" y="3181800"/>
            <a:ext cx="98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Student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Controller</a:t>
            </a:r>
            <a:endParaRPr sz="1200"/>
          </a:p>
        </p:txBody>
      </p:sp>
      <p:sp>
        <p:nvSpPr>
          <p:cNvPr id="549" name="Google Shape;549;p36"/>
          <p:cNvSpPr/>
          <p:nvPr/>
        </p:nvSpPr>
        <p:spPr>
          <a:xfrm>
            <a:off x="92756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User Auth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Manager</a:t>
            </a:r>
            <a:endParaRPr sz="1200"/>
          </a:p>
        </p:txBody>
      </p:sp>
      <p:sp>
        <p:nvSpPr>
          <p:cNvPr id="550" name="Google Shape;550;p36"/>
          <p:cNvSpPr/>
          <p:nvPr/>
        </p:nvSpPr>
        <p:spPr>
          <a:xfrm>
            <a:off x="10291600" y="3181800"/>
            <a:ext cx="8943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Comm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Manager</a:t>
            </a:r>
            <a:endParaRPr sz="1200"/>
          </a:p>
        </p:txBody>
      </p:sp>
      <p:sp>
        <p:nvSpPr>
          <p:cNvPr id="551" name="Google Shape;551;p36"/>
          <p:cNvSpPr/>
          <p:nvPr/>
        </p:nvSpPr>
        <p:spPr>
          <a:xfrm>
            <a:off x="6591200" y="2889700"/>
            <a:ext cx="4911900" cy="321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52" name="Google Shape;552;p36"/>
          <p:cNvSpPr/>
          <p:nvPr/>
        </p:nvSpPr>
        <p:spPr>
          <a:xfrm>
            <a:off x="1498500" y="2898900"/>
            <a:ext cx="4911900" cy="321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53" name="Google Shape;553;p36"/>
          <p:cNvSpPr txBox="1"/>
          <p:nvPr/>
        </p:nvSpPr>
        <p:spPr>
          <a:xfrm>
            <a:off x="2496400" y="6194300"/>
            <a:ext cx="357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FRS(Face Recognition System)</a:t>
            </a:r>
            <a:endParaRPr sz="1600"/>
          </a:p>
        </p:txBody>
      </p:sp>
      <p:sp>
        <p:nvSpPr>
          <p:cNvPr id="554" name="Google Shape;554;p36"/>
          <p:cNvSpPr txBox="1"/>
          <p:nvPr/>
        </p:nvSpPr>
        <p:spPr>
          <a:xfrm>
            <a:off x="7083000" y="6194300"/>
            <a:ext cx="357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ACS(Attendance Check System)</a:t>
            </a:r>
            <a:endParaRPr sz="1600"/>
          </a:p>
        </p:txBody>
      </p:sp>
      <p:sp>
        <p:nvSpPr>
          <p:cNvPr id="555" name="Google Shape;555;p36"/>
          <p:cNvSpPr/>
          <p:nvPr/>
        </p:nvSpPr>
        <p:spPr>
          <a:xfrm>
            <a:off x="6764000" y="1012700"/>
            <a:ext cx="4566300" cy="7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7020300" y="1149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Login</a:t>
            </a:r>
            <a:endParaRPr sz="1200"/>
          </a:p>
        </p:txBody>
      </p:sp>
      <p:sp>
        <p:nvSpPr>
          <p:cNvPr id="557" name="Google Shape;557;p36"/>
          <p:cNvSpPr/>
          <p:nvPr/>
        </p:nvSpPr>
        <p:spPr>
          <a:xfrm>
            <a:off x="8259600" y="1149800"/>
            <a:ext cx="13875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Register of student</a:t>
            </a:r>
            <a:endParaRPr sz="1200"/>
          </a:p>
        </p:txBody>
      </p:sp>
      <p:sp>
        <p:nvSpPr>
          <p:cNvPr id="558" name="Google Shape;558;p36"/>
          <p:cNvSpPr/>
          <p:nvPr/>
        </p:nvSpPr>
        <p:spPr>
          <a:xfrm>
            <a:off x="9783600" y="1149800"/>
            <a:ext cx="12996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Attendance check</a:t>
            </a:r>
            <a:endParaRPr sz="1200"/>
          </a:p>
        </p:txBody>
      </p:sp>
      <p:sp>
        <p:nvSpPr>
          <p:cNvPr id="559" name="Google Shape;559;p36"/>
          <p:cNvSpPr txBox="1"/>
          <p:nvPr/>
        </p:nvSpPr>
        <p:spPr>
          <a:xfrm>
            <a:off x="-359600" y="1964100"/>
            <a:ext cx="24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Business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Layer</a:t>
            </a:r>
            <a:endParaRPr b="1" sz="1600"/>
          </a:p>
        </p:txBody>
      </p:sp>
      <p:sp>
        <p:nvSpPr>
          <p:cNvPr id="560" name="Google Shape;560;p36"/>
          <p:cNvSpPr/>
          <p:nvPr/>
        </p:nvSpPr>
        <p:spPr>
          <a:xfrm>
            <a:off x="8076400" y="2165800"/>
            <a:ext cx="10161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Privacy </a:t>
            </a:r>
            <a:endParaRPr b="1" sz="1200"/>
          </a:p>
        </p:txBody>
      </p:sp>
      <p:sp>
        <p:nvSpPr>
          <p:cNvPr id="561" name="Google Shape;561;p36"/>
          <p:cNvSpPr/>
          <p:nvPr/>
        </p:nvSpPr>
        <p:spPr>
          <a:xfrm>
            <a:off x="9498800" y="2165800"/>
            <a:ext cx="1514400" cy="4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Communication</a:t>
            </a:r>
            <a:endParaRPr b="1" sz="1200"/>
          </a:p>
        </p:txBody>
      </p:sp>
      <p:pic>
        <p:nvPicPr>
          <p:cNvPr id="562" name="Google Shape;5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400" y="3820500"/>
            <a:ext cx="420399" cy="420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36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4" name="Google Shape;564;p36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AACS Static view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37"/>
          <p:cNvPicPr preferRelativeResize="0"/>
          <p:nvPr/>
        </p:nvPicPr>
        <p:blipFill rotWithShape="1">
          <a:blip r:embed="rId3">
            <a:alphaModFix/>
          </a:blip>
          <a:srcRect b="0" l="0" r="68181" t="0"/>
          <a:stretch/>
        </p:blipFill>
        <p:spPr>
          <a:xfrm>
            <a:off x="2034900" y="1170475"/>
            <a:ext cx="1726650" cy="241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0" name="Google Shape;570;p37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71" name="Google Shape;571;p37"/>
          <p:cNvGraphicFramePr/>
          <p:nvPr/>
        </p:nvGraphicFramePr>
        <p:xfrm>
          <a:off x="2180583" y="3824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{850AA672-5955-43A6-A7A4-966F33225CA4}</a:tableStyleId>
              </a:tblPr>
              <a:tblGrid>
                <a:gridCol w="1610000"/>
                <a:gridCol w="5777925"/>
              </a:tblGrid>
              <a:tr h="40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Category</a:t>
                      </a:r>
                      <a:endParaRPr b="1" sz="13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Recommendations</a:t>
                      </a:r>
                      <a:endParaRPr b="1" sz="13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</a:tr>
              <a:tr h="76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Key distribution</a:t>
                      </a:r>
                      <a:endParaRPr sz="13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generated keys shall be transported (when necessary) using secure channels and shall be used by their associated cryptographic algorithm within at least FIPS 140-2 compliant cryptographic modules.</a:t>
                      </a:r>
                      <a:endParaRPr sz="13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Key storage</a:t>
                      </a:r>
                      <a:endParaRPr sz="13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Ensure all keys are stored in cryptographic vault, such as a 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hardware security module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(HSM) or isolated cryptographic service</a:t>
                      </a:r>
                      <a:endParaRPr sz="13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Key lifecycle</a:t>
                      </a:r>
                      <a:endParaRPr sz="13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Cryptographic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 key management is critical to the security of a cryptosystem. This includes the generation, exchange, storage, use, destruction and replacement of keys.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72" name="Google Shape;572;p37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AACS Key Management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573" name="Google Shape;573;p37"/>
          <p:cNvPicPr preferRelativeResize="0"/>
          <p:nvPr/>
        </p:nvPicPr>
        <p:blipFill rotWithShape="1">
          <a:blip r:embed="rId3">
            <a:alphaModFix/>
          </a:blip>
          <a:srcRect b="0" l="32574" r="32754" t="0"/>
          <a:stretch/>
        </p:blipFill>
        <p:spPr>
          <a:xfrm>
            <a:off x="4933842" y="1170475"/>
            <a:ext cx="1881408" cy="24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7"/>
          <p:cNvPicPr preferRelativeResize="0"/>
          <p:nvPr/>
        </p:nvPicPr>
        <p:blipFill rotWithShape="1">
          <a:blip r:embed="rId3">
            <a:alphaModFix/>
          </a:blip>
          <a:srcRect b="0" l="68181" r="0" t="0"/>
          <a:stretch/>
        </p:blipFill>
        <p:spPr>
          <a:xfrm>
            <a:off x="8057975" y="1029675"/>
            <a:ext cx="1821825" cy="25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8"/>
          <p:cNvSpPr txBox="1"/>
          <p:nvPr/>
        </p:nvSpPr>
        <p:spPr>
          <a:xfrm>
            <a:off x="810767" y="3047317"/>
            <a:ext cx="117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Key Store</a:t>
            </a:r>
            <a:endParaRPr sz="1300"/>
          </a:p>
        </p:txBody>
      </p:sp>
      <p:cxnSp>
        <p:nvCxnSpPr>
          <p:cNvPr id="580" name="Google Shape;580;p38"/>
          <p:cNvCxnSpPr/>
          <p:nvPr/>
        </p:nvCxnSpPr>
        <p:spPr>
          <a:xfrm>
            <a:off x="922833" y="30473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8"/>
          <p:cNvCxnSpPr/>
          <p:nvPr/>
        </p:nvCxnSpPr>
        <p:spPr>
          <a:xfrm>
            <a:off x="922833" y="34381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38"/>
          <p:cNvSpPr/>
          <p:nvPr/>
        </p:nvSpPr>
        <p:spPr>
          <a:xfrm>
            <a:off x="919567" y="14740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cxnSp>
        <p:nvCxnSpPr>
          <p:cNvPr id="583" name="Google Shape;583;p38"/>
          <p:cNvCxnSpPr>
            <a:stCxn id="582" idx="3"/>
          </p:cNvCxnSpPr>
          <p:nvPr/>
        </p:nvCxnSpPr>
        <p:spPr>
          <a:xfrm>
            <a:off x="1118192" y="2457104"/>
            <a:ext cx="69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38"/>
          <p:cNvCxnSpPr/>
          <p:nvPr/>
        </p:nvCxnSpPr>
        <p:spPr>
          <a:xfrm flipH="1" rot="10800000">
            <a:off x="1295833" y="2625550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38"/>
          <p:cNvSpPr txBox="1"/>
          <p:nvPr/>
        </p:nvSpPr>
        <p:spPr>
          <a:xfrm>
            <a:off x="177800" y="2607800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 store</a:t>
            </a:r>
            <a:endParaRPr sz="1100"/>
          </a:p>
        </p:txBody>
      </p:sp>
      <p:sp>
        <p:nvSpPr>
          <p:cNvPr id="586" name="Google Shape;586;p38"/>
          <p:cNvSpPr txBox="1"/>
          <p:nvPr/>
        </p:nvSpPr>
        <p:spPr>
          <a:xfrm>
            <a:off x="1327667" y="2607817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key stored</a:t>
            </a:r>
            <a:endParaRPr sz="1100"/>
          </a:p>
        </p:txBody>
      </p:sp>
      <p:sp>
        <p:nvSpPr>
          <p:cNvPr id="587" name="Google Shape;587;p38"/>
          <p:cNvSpPr txBox="1"/>
          <p:nvPr/>
        </p:nvSpPr>
        <p:spPr>
          <a:xfrm>
            <a:off x="1157233" y="3613633"/>
            <a:ext cx="1074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FRS</a:t>
            </a:r>
            <a:endParaRPr sz="1900"/>
          </a:p>
        </p:txBody>
      </p:sp>
      <p:sp>
        <p:nvSpPr>
          <p:cNvPr id="588" name="Google Shape;588;p38"/>
          <p:cNvSpPr txBox="1"/>
          <p:nvPr/>
        </p:nvSpPr>
        <p:spPr>
          <a:xfrm>
            <a:off x="3960367" y="3047317"/>
            <a:ext cx="117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Key Store</a:t>
            </a:r>
            <a:endParaRPr sz="1300"/>
          </a:p>
        </p:txBody>
      </p:sp>
      <p:cxnSp>
        <p:nvCxnSpPr>
          <p:cNvPr id="589" name="Google Shape;589;p38"/>
          <p:cNvCxnSpPr/>
          <p:nvPr/>
        </p:nvCxnSpPr>
        <p:spPr>
          <a:xfrm>
            <a:off x="4072433" y="30473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8"/>
          <p:cNvCxnSpPr/>
          <p:nvPr/>
        </p:nvCxnSpPr>
        <p:spPr>
          <a:xfrm>
            <a:off x="4072433" y="34381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38"/>
          <p:cNvSpPr/>
          <p:nvPr/>
        </p:nvSpPr>
        <p:spPr>
          <a:xfrm>
            <a:off x="4069167" y="14740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cxnSp>
        <p:nvCxnSpPr>
          <p:cNvPr id="592" name="Google Shape;592;p38"/>
          <p:cNvCxnSpPr>
            <a:stCxn id="591" idx="3"/>
          </p:cNvCxnSpPr>
          <p:nvPr/>
        </p:nvCxnSpPr>
        <p:spPr>
          <a:xfrm>
            <a:off x="4267792" y="2457104"/>
            <a:ext cx="69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38"/>
          <p:cNvCxnSpPr/>
          <p:nvPr/>
        </p:nvCxnSpPr>
        <p:spPr>
          <a:xfrm flipH="1" rot="10800000">
            <a:off x="4445433" y="2625550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38"/>
          <p:cNvSpPr txBox="1"/>
          <p:nvPr/>
        </p:nvSpPr>
        <p:spPr>
          <a:xfrm>
            <a:off x="3327400" y="2607800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 store</a:t>
            </a:r>
            <a:endParaRPr sz="1100"/>
          </a:p>
        </p:txBody>
      </p:sp>
      <p:sp>
        <p:nvSpPr>
          <p:cNvPr id="595" name="Google Shape;595;p38"/>
          <p:cNvSpPr txBox="1"/>
          <p:nvPr/>
        </p:nvSpPr>
        <p:spPr>
          <a:xfrm>
            <a:off x="4477267" y="2607817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key stored </a:t>
            </a:r>
            <a:endParaRPr sz="1100"/>
          </a:p>
        </p:txBody>
      </p:sp>
      <p:sp>
        <p:nvSpPr>
          <p:cNvPr id="596" name="Google Shape;596;p38"/>
          <p:cNvSpPr txBox="1"/>
          <p:nvPr/>
        </p:nvSpPr>
        <p:spPr>
          <a:xfrm>
            <a:off x="4103633" y="3613633"/>
            <a:ext cx="1074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AC</a:t>
            </a:r>
            <a:r>
              <a:rPr lang="en-US" sz="1900"/>
              <a:t>S</a:t>
            </a:r>
            <a:endParaRPr sz="1900"/>
          </a:p>
        </p:txBody>
      </p:sp>
      <p:cxnSp>
        <p:nvCxnSpPr>
          <p:cNvPr id="597" name="Google Shape;597;p38"/>
          <p:cNvCxnSpPr/>
          <p:nvPr/>
        </p:nvCxnSpPr>
        <p:spPr>
          <a:xfrm flipH="1">
            <a:off x="2187600" y="1708733"/>
            <a:ext cx="19047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38"/>
          <p:cNvCxnSpPr/>
          <p:nvPr/>
        </p:nvCxnSpPr>
        <p:spPr>
          <a:xfrm flipH="1" rot="10800000">
            <a:off x="2377800" y="1975300"/>
            <a:ext cx="15240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38"/>
          <p:cNvSpPr txBox="1"/>
          <p:nvPr/>
        </p:nvSpPr>
        <p:spPr>
          <a:xfrm>
            <a:off x="2333633" y="1313633"/>
            <a:ext cx="2321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1.protected service request</a:t>
            </a:r>
            <a:endParaRPr sz="1100"/>
          </a:p>
        </p:txBody>
      </p:sp>
      <p:sp>
        <p:nvSpPr>
          <p:cNvPr id="600" name="Google Shape;600;p38"/>
          <p:cNvSpPr txBox="1"/>
          <p:nvPr/>
        </p:nvSpPr>
        <p:spPr>
          <a:xfrm>
            <a:off x="2333633" y="1986933"/>
            <a:ext cx="2548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3. provide client certificate</a:t>
            </a:r>
            <a:endParaRPr sz="1100"/>
          </a:p>
        </p:txBody>
      </p:sp>
      <p:sp>
        <p:nvSpPr>
          <p:cNvPr id="601" name="Google Shape;601;p38"/>
          <p:cNvSpPr txBox="1"/>
          <p:nvPr/>
        </p:nvSpPr>
        <p:spPr>
          <a:xfrm>
            <a:off x="2174367" y="1666600"/>
            <a:ext cx="2198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2. provide server certificate</a:t>
            </a:r>
            <a:endParaRPr sz="1100"/>
          </a:p>
        </p:txBody>
      </p:sp>
      <p:cxnSp>
        <p:nvCxnSpPr>
          <p:cNvPr id="602" name="Google Shape;602;p38"/>
          <p:cNvCxnSpPr/>
          <p:nvPr/>
        </p:nvCxnSpPr>
        <p:spPr>
          <a:xfrm flipH="1">
            <a:off x="2415900" y="2305633"/>
            <a:ext cx="1485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38"/>
          <p:cNvSpPr txBox="1"/>
          <p:nvPr/>
        </p:nvSpPr>
        <p:spPr>
          <a:xfrm>
            <a:off x="2219833" y="2315717"/>
            <a:ext cx="2548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4. protected service </a:t>
            </a:r>
            <a:r>
              <a:rPr lang="en-US" sz="1100"/>
              <a:t>executed</a:t>
            </a:r>
            <a:endParaRPr sz="1100"/>
          </a:p>
        </p:txBody>
      </p:sp>
      <p:cxnSp>
        <p:nvCxnSpPr>
          <p:cNvPr id="604" name="Google Shape;604;p38"/>
          <p:cNvCxnSpPr/>
          <p:nvPr/>
        </p:nvCxnSpPr>
        <p:spPr>
          <a:xfrm>
            <a:off x="2449567" y="2618167"/>
            <a:ext cx="14331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38"/>
          <p:cNvSpPr txBox="1"/>
          <p:nvPr/>
        </p:nvSpPr>
        <p:spPr>
          <a:xfrm>
            <a:off x="6694100" y="3575117"/>
            <a:ext cx="117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Key Store</a:t>
            </a:r>
            <a:endParaRPr sz="1300"/>
          </a:p>
        </p:txBody>
      </p:sp>
      <p:cxnSp>
        <p:nvCxnSpPr>
          <p:cNvPr id="606" name="Google Shape;606;p38"/>
          <p:cNvCxnSpPr/>
          <p:nvPr/>
        </p:nvCxnSpPr>
        <p:spPr>
          <a:xfrm>
            <a:off x="6806167" y="35751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8"/>
          <p:cNvCxnSpPr/>
          <p:nvPr/>
        </p:nvCxnSpPr>
        <p:spPr>
          <a:xfrm>
            <a:off x="6806167" y="39659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38"/>
          <p:cNvSpPr/>
          <p:nvPr/>
        </p:nvSpPr>
        <p:spPr>
          <a:xfrm>
            <a:off x="7006100" y="13922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cxnSp>
        <p:nvCxnSpPr>
          <p:cNvPr id="609" name="Google Shape;609;p38"/>
          <p:cNvCxnSpPr/>
          <p:nvPr/>
        </p:nvCxnSpPr>
        <p:spPr>
          <a:xfrm flipH="1">
            <a:off x="7008367" y="3105167"/>
            <a:ext cx="84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38"/>
          <p:cNvCxnSpPr/>
          <p:nvPr/>
        </p:nvCxnSpPr>
        <p:spPr>
          <a:xfrm flipH="1" rot="10800000">
            <a:off x="7179167" y="3153350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38"/>
          <p:cNvSpPr txBox="1"/>
          <p:nvPr/>
        </p:nvSpPr>
        <p:spPr>
          <a:xfrm>
            <a:off x="6061133" y="3135600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 store</a:t>
            </a:r>
            <a:endParaRPr sz="1100"/>
          </a:p>
        </p:txBody>
      </p:sp>
      <p:sp>
        <p:nvSpPr>
          <p:cNvPr id="612" name="Google Shape;612;p38"/>
          <p:cNvSpPr txBox="1"/>
          <p:nvPr/>
        </p:nvSpPr>
        <p:spPr>
          <a:xfrm>
            <a:off x="7211000" y="3135617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key stored</a:t>
            </a:r>
            <a:endParaRPr sz="1100"/>
          </a:p>
        </p:txBody>
      </p:sp>
      <p:sp>
        <p:nvSpPr>
          <p:cNvPr id="613" name="Google Shape;613;p38"/>
          <p:cNvSpPr/>
          <p:nvPr/>
        </p:nvSpPr>
        <p:spPr>
          <a:xfrm>
            <a:off x="6661633" y="3103433"/>
            <a:ext cx="1170900" cy="104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14" name="Google Shape;614;p38"/>
          <p:cNvSpPr txBox="1"/>
          <p:nvPr/>
        </p:nvSpPr>
        <p:spPr>
          <a:xfrm>
            <a:off x="8086433" y="3232533"/>
            <a:ext cx="1074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FRS</a:t>
            </a:r>
            <a:endParaRPr sz="1900"/>
          </a:p>
        </p:txBody>
      </p:sp>
      <p:sp>
        <p:nvSpPr>
          <p:cNvPr id="615" name="Google Shape;615;p38"/>
          <p:cNvSpPr txBox="1"/>
          <p:nvPr/>
        </p:nvSpPr>
        <p:spPr>
          <a:xfrm>
            <a:off x="10758100" y="3473517"/>
            <a:ext cx="117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Key Store</a:t>
            </a:r>
            <a:endParaRPr sz="1300"/>
          </a:p>
        </p:txBody>
      </p:sp>
      <p:cxnSp>
        <p:nvCxnSpPr>
          <p:cNvPr id="616" name="Google Shape;616;p38"/>
          <p:cNvCxnSpPr/>
          <p:nvPr/>
        </p:nvCxnSpPr>
        <p:spPr>
          <a:xfrm>
            <a:off x="10870167" y="35751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8"/>
          <p:cNvCxnSpPr/>
          <p:nvPr/>
        </p:nvCxnSpPr>
        <p:spPr>
          <a:xfrm>
            <a:off x="10870167" y="386431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38"/>
          <p:cNvSpPr/>
          <p:nvPr/>
        </p:nvSpPr>
        <p:spPr>
          <a:xfrm>
            <a:off x="10155700" y="13922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cxnSp>
        <p:nvCxnSpPr>
          <p:cNvPr id="619" name="Google Shape;619;p38"/>
          <p:cNvCxnSpPr/>
          <p:nvPr/>
        </p:nvCxnSpPr>
        <p:spPr>
          <a:xfrm>
            <a:off x="11137900" y="3103433"/>
            <a:ext cx="69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38"/>
          <p:cNvCxnSpPr/>
          <p:nvPr/>
        </p:nvCxnSpPr>
        <p:spPr>
          <a:xfrm flipH="1" rot="10800000">
            <a:off x="11243167" y="3153350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38"/>
          <p:cNvSpPr txBox="1"/>
          <p:nvPr/>
        </p:nvSpPr>
        <p:spPr>
          <a:xfrm>
            <a:off x="10137900" y="3090467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 store</a:t>
            </a:r>
            <a:endParaRPr sz="1100"/>
          </a:p>
        </p:txBody>
      </p:sp>
      <p:sp>
        <p:nvSpPr>
          <p:cNvPr id="622" name="Google Shape;622;p38"/>
          <p:cNvSpPr txBox="1"/>
          <p:nvPr/>
        </p:nvSpPr>
        <p:spPr>
          <a:xfrm>
            <a:off x="11275000" y="3135617"/>
            <a:ext cx="107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key stored </a:t>
            </a:r>
            <a:endParaRPr sz="1100"/>
          </a:p>
        </p:txBody>
      </p:sp>
      <p:sp>
        <p:nvSpPr>
          <p:cNvPr id="623" name="Google Shape;623;p38"/>
          <p:cNvSpPr/>
          <p:nvPr/>
        </p:nvSpPr>
        <p:spPr>
          <a:xfrm>
            <a:off x="10751700" y="3135624"/>
            <a:ext cx="1074900" cy="100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24" name="Google Shape;624;p38"/>
          <p:cNvSpPr txBox="1"/>
          <p:nvPr/>
        </p:nvSpPr>
        <p:spPr>
          <a:xfrm>
            <a:off x="9040583" y="3232533"/>
            <a:ext cx="1074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ACS</a:t>
            </a:r>
            <a:endParaRPr sz="1900"/>
          </a:p>
        </p:txBody>
      </p:sp>
      <p:cxnSp>
        <p:nvCxnSpPr>
          <p:cNvPr id="625" name="Google Shape;625;p38"/>
          <p:cNvCxnSpPr/>
          <p:nvPr/>
        </p:nvCxnSpPr>
        <p:spPr>
          <a:xfrm flipH="1">
            <a:off x="8274133" y="1626933"/>
            <a:ext cx="19047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38"/>
          <p:cNvCxnSpPr/>
          <p:nvPr/>
        </p:nvCxnSpPr>
        <p:spPr>
          <a:xfrm flipH="1" rot="10800000">
            <a:off x="8464333" y="1893500"/>
            <a:ext cx="15240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38"/>
          <p:cNvSpPr txBox="1"/>
          <p:nvPr/>
        </p:nvSpPr>
        <p:spPr>
          <a:xfrm>
            <a:off x="8420167" y="1231833"/>
            <a:ext cx="2321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1.protected service request</a:t>
            </a:r>
            <a:endParaRPr sz="1100"/>
          </a:p>
        </p:txBody>
      </p:sp>
      <p:sp>
        <p:nvSpPr>
          <p:cNvPr id="628" name="Google Shape;628;p38"/>
          <p:cNvSpPr txBox="1"/>
          <p:nvPr/>
        </p:nvSpPr>
        <p:spPr>
          <a:xfrm>
            <a:off x="8420167" y="1905133"/>
            <a:ext cx="2548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3. provide client certificate</a:t>
            </a:r>
            <a:endParaRPr sz="1100"/>
          </a:p>
        </p:txBody>
      </p:sp>
      <p:sp>
        <p:nvSpPr>
          <p:cNvPr id="629" name="Google Shape;629;p38"/>
          <p:cNvSpPr txBox="1"/>
          <p:nvPr/>
        </p:nvSpPr>
        <p:spPr>
          <a:xfrm>
            <a:off x="8260900" y="1584800"/>
            <a:ext cx="2198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2. provide server certificate</a:t>
            </a:r>
            <a:endParaRPr sz="1100"/>
          </a:p>
        </p:txBody>
      </p:sp>
      <p:cxnSp>
        <p:nvCxnSpPr>
          <p:cNvPr id="630" name="Google Shape;630;p38"/>
          <p:cNvCxnSpPr/>
          <p:nvPr/>
        </p:nvCxnSpPr>
        <p:spPr>
          <a:xfrm flipH="1">
            <a:off x="8502433" y="2223833"/>
            <a:ext cx="1485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38"/>
          <p:cNvSpPr txBox="1"/>
          <p:nvPr/>
        </p:nvSpPr>
        <p:spPr>
          <a:xfrm>
            <a:off x="8306367" y="2233917"/>
            <a:ext cx="25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4. protected service executed</a:t>
            </a:r>
            <a:endParaRPr sz="1100"/>
          </a:p>
        </p:txBody>
      </p:sp>
      <p:cxnSp>
        <p:nvCxnSpPr>
          <p:cNvPr id="632" name="Google Shape;632;p38"/>
          <p:cNvCxnSpPr/>
          <p:nvPr/>
        </p:nvCxnSpPr>
        <p:spPr>
          <a:xfrm>
            <a:off x="8536100" y="2536367"/>
            <a:ext cx="14331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38"/>
          <p:cNvSpPr txBox="1"/>
          <p:nvPr/>
        </p:nvSpPr>
        <p:spPr>
          <a:xfrm>
            <a:off x="7776967" y="3684967"/>
            <a:ext cx="1433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external USB</a:t>
            </a:r>
            <a:endParaRPr sz="1300"/>
          </a:p>
        </p:txBody>
      </p:sp>
      <p:cxnSp>
        <p:nvCxnSpPr>
          <p:cNvPr id="634" name="Google Shape;634;p38"/>
          <p:cNvCxnSpPr/>
          <p:nvPr/>
        </p:nvCxnSpPr>
        <p:spPr>
          <a:xfrm flipH="1" rot="10800000">
            <a:off x="7177350" y="2439633"/>
            <a:ext cx="190500" cy="6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38"/>
          <p:cNvCxnSpPr/>
          <p:nvPr/>
        </p:nvCxnSpPr>
        <p:spPr>
          <a:xfrm flipH="1">
            <a:off x="7010267" y="2381267"/>
            <a:ext cx="171600" cy="7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38"/>
          <p:cNvCxnSpPr/>
          <p:nvPr/>
        </p:nvCxnSpPr>
        <p:spPr>
          <a:xfrm rot="10800000">
            <a:off x="11201700" y="2495400"/>
            <a:ext cx="75900" cy="6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38"/>
          <p:cNvCxnSpPr>
            <a:stCxn id="618" idx="4"/>
          </p:cNvCxnSpPr>
          <p:nvPr/>
        </p:nvCxnSpPr>
        <p:spPr>
          <a:xfrm>
            <a:off x="10833850" y="2543967"/>
            <a:ext cx="2913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38"/>
          <p:cNvSpPr txBox="1"/>
          <p:nvPr/>
        </p:nvSpPr>
        <p:spPr>
          <a:xfrm>
            <a:off x="9382767" y="3690567"/>
            <a:ext cx="1433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external USB</a:t>
            </a:r>
            <a:endParaRPr sz="1300"/>
          </a:p>
        </p:txBody>
      </p:sp>
      <p:cxnSp>
        <p:nvCxnSpPr>
          <p:cNvPr id="639" name="Google Shape;639;p38"/>
          <p:cNvCxnSpPr/>
          <p:nvPr/>
        </p:nvCxnSpPr>
        <p:spPr>
          <a:xfrm>
            <a:off x="6019800" y="1162067"/>
            <a:ext cx="19200" cy="337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40" name="Google Shape;640;p38"/>
          <p:cNvSpPr txBox="1"/>
          <p:nvPr/>
        </p:nvSpPr>
        <p:spPr>
          <a:xfrm>
            <a:off x="1481167" y="4069167"/>
            <a:ext cx="351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pre-install key management</a:t>
            </a:r>
            <a:endParaRPr b="1" sz="1600"/>
          </a:p>
        </p:txBody>
      </p:sp>
      <p:sp>
        <p:nvSpPr>
          <p:cNvPr id="641" name="Google Shape;641;p38"/>
          <p:cNvSpPr txBox="1"/>
          <p:nvPr/>
        </p:nvSpPr>
        <p:spPr>
          <a:xfrm>
            <a:off x="7341900" y="4145367"/>
            <a:ext cx="40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external device</a:t>
            </a:r>
            <a:r>
              <a:rPr b="1" lang="en-US" sz="1600"/>
              <a:t> key management</a:t>
            </a:r>
            <a:endParaRPr b="1" sz="1600"/>
          </a:p>
        </p:txBody>
      </p:sp>
      <p:graphicFrame>
        <p:nvGraphicFramePr>
          <p:cNvPr id="642" name="Google Shape;642;p38"/>
          <p:cNvGraphicFramePr/>
          <p:nvPr/>
        </p:nvGraphicFramePr>
        <p:xfrm>
          <a:off x="256033" y="460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{225A46CA-71DF-4143-9B5C-F13D03E15DEE}</a:tableStyleId>
              </a:tblPr>
              <a:tblGrid>
                <a:gridCol w="1270000"/>
                <a:gridCol w="2872825"/>
                <a:gridCol w="2801900"/>
              </a:tblGrid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Pre-installed key management</a:t>
                      </a:r>
                      <a:endParaRPr b="1"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External Device key management</a:t>
                      </a:r>
                      <a:endParaRPr b="1"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699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Pros</a:t>
                      </a:r>
                      <a:endParaRPr b="1"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Easy to distribution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Easy to key management</a:t>
                      </a:r>
                      <a:endParaRPr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Update usb to update key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Securely distribution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Secure key storage</a:t>
                      </a:r>
                      <a:endParaRPr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 vMerge="1"/>
                <a:tc vMerge="1"/>
                <a:tc vMerge="1"/>
              </a:tr>
              <a:tr h="266700">
                <a:tc vMerge="1"/>
                <a:tc vMerge="1"/>
                <a:tc v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Cons</a:t>
                      </a:r>
                      <a:endParaRPr b="1"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Update the whole program to update the key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The key is easy to be exposed to risk</a:t>
                      </a:r>
                      <a:endParaRPr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Physical usb key management</a:t>
                      </a:r>
                      <a:endParaRPr sz="13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Difficult to distribution</a:t>
                      </a:r>
                      <a:endParaRPr sz="13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3" name="Google Shape;643;p38"/>
          <p:cNvSpPr txBox="1"/>
          <p:nvPr/>
        </p:nvSpPr>
        <p:spPr>
          <a:xfrm>
            <a:off x="7482967" y="4720133"/>
            <a:ext cx="4401600" cy="2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/>
              <a:t>Architectural</a:t>
            </a:r>
            <a:r>
              <a:rPr lang="en-US" sz="1900" u="sng"/>
              <a:t> Decision</a:t>
            </a:r>
            <a:r>
              <a:rPr lang="en-US" sz="1900"/>
              <a:t> :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marR="508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600">
                <a:solidFill>
                  <a:srgbClr val="202124"/>
                </a:solidFill>
                <a:highlight>
                  <a:srgbClr val="F8F9FA"/>
                </a:highlight>
              </a:rPr>
              <a:t>Selected as an </a:t>
            </a:r>
            <a:r>
              <a:rPr b="1" lang="en-US" sz="1600">
                <a:solidFill>
                  <a:srgbClr val="202124"/>
                </a:solidFill>
                <a:highlight>
                  <a:srgbClr val="F8F9FA"/>
                </a:highlight>
              </a:rPr>
              <a:t>external device key management</a:t>
            </a:r>
            <a:r>
              <a:rPr lang="en-US" sz="1600">
                <a:solidFill>
                  <a:srgbClr val="202124"/>
                </a:solidFill>
                <a:highlight>
                  <a:srgbClr val="F8F9FA"/>
                </a:highlight>
              </a:rPr>
              <a:t> for key lifecycle management and secure key management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644" name="Google Shape;644;p38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5" name="Google Shape;645;p38"/>
          <p:cNvSpPr txBox="1"/>
          <p:nvPr/>
        </p:nvSpPr>
        <p:spPr>
          <a:xfrm>
            <a:off x="78500" y="227775"/>
            <a:ext cx="95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AACS Key Management Architectural Alternatives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646" name="Google Shape;646;p38"/>
          <p:cNvSpPr txBox="1"/>
          <p:nvPr/>
        </p:nvSpPr>
        <p:spPr>
          <a:xfrm>
            <a:off x="138400" y="831975"/>
            <a:ext cx="67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AACS-QA-010) Key management for system must be secure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534" y="4424232"/>
            <a:ext cx="1628867" cy="162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4471133" y="4941767"/>
            <a:ext cx="485666" cy="48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63844">
            <a:off x="4786882" y="5281300"/>
            <a:ext cx="467100" cy="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0833" y="1495200"/>
            <a:ext cx="1141434" cy="11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9133" y="2941133"/>
            <a:ext cx="1982333" cy="198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62800" y="3318067"/>
            <a:ext cx="699800" cy="6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78900" y="2500050"/>
            <a:ext cx="2293934" cy="229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0027" y="1637401"/>
            <a:ext cx="1200806" cy="120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2700000">
            <a:off x="7359170" y="2541134"/>
            <a:ext cx="822767" cy="82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03033" y="1703216"/>
            <a:ext cx="907800" cy="903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1" name="Google Shape;661;p39"/>
          <p:cNvCxnSpPr>
            <a:stCxn id="654" idx="3"/>
            <a:endCxn id="654" idx="3"/>
          </p:cNvCxnSpPr>
          <p:nvPr/>
        </p:nvCxnSpPr>
        <p:spPr>
          <a:xfrm>
            <a:off x="3052267" y="206591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9"/>
          <p:cNvCxnSpPr/>
          <p:nvPr/>
        </p:nvCxnSpPr>
        <p:spPr>
          <a:xfrm flipH="1" rot="-5400000">
            <a:off x="2690733" y="2130567"/>
            <a:ext cx="949500" cy="873300"/>
          </a:xfrm>
          <a:prstGeom prst="bentConnector3">
            <a:avLst>
              <a:gd fmla="val 142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9"/>
          <p:cNvCxnSpPr>
            <a:endCxn id="658" idx="1"/>
          </p:cNvCxnSpPr>
          <p:nvPr/>
        </p:nvCxnSpPr>
        <p:spPr>
          <a:xfrm rot="-5400000">
            <a:off x="3863677" y="2443484"/>
            <a:ext cx="760800" cy="3519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4" name="Google Shape;6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468" y="4191265"/>
            <a:ext cx="1628867" cy="162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10573067" y="4708800"/>
            <a:ext cx="485666" cy="48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63844">
            <a:off x="10888816" y="5048333"/>
            <a:ext cx="467100" cy="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9"/>
          <p:cNvSpPr txBox="1"/>
          <p:nvPr/>
        </p:nvSpPr>
        <p:spPr>
          <a:xfrm>
            <a:off x="959664" y="5528067"/>
            <a:ext cx="41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Face Recognition System</a:t>
            </a:r>
            <a:endParaRPr b="1" sz="2000"/>
          </a:p>
        </p:txBody>
      </p:sp>
      <p:sp>
        <p:nvSpPr>
          <p:cNvPr id="668" name="Google Shape;668;p39"/>
          <p:cNvSpPr txBox="1"/>
          <p:nvPr/>
        </p:nvSpPr>
        <p:spPr>
          <a:xfrm>
            <a:off x="7267064" y="5528067"/>
            <a:ext cx="41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Attendance check system</a:t>
            </a:r>
            <a:endParaRPr b="1" sz="2000"/>
          </a:p>
        </p:txBody>
      </p:sp>
      <p:cxnSp>
        <p:nvCxnSpPr>
          <p:cNvPr id="669" name="Google Shape;669;p39"/>
          <p:cNvCxnSpPr/>
          <p:nvPr/>
        </p:nvCxnSpPr>
        <p:spPr>
          <a:xfrm>
            <a:off x="6496200" y="1657767"/>
            <a:ext cx="49200" cy="476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39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1" name="Google Shape;671;p39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AACS Physical view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0"/>
          <p:cNvSpPr/>
          <p:nvPr/>
        </p:nvSpPr>
        <p:spPr>
          <a:xfrm>
            <a:off x="3114483" y="3318067"/>
            <a:ext cx="1586400" cy="83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Security Manager</a:t>
            </a:r>
            <a:r>
              <a:rPr lang="en-US" sz="1900"/>
              <a:t> </a:t>
            </a:r>
            <a:endParaRPr sz="1900"/>
          </a:p>
        </p:txBody>
      </p:sp>
      <p:sp>
        <p:nvSpPr>
          <p:cNvPr id="677" name="Google Shape;677;p40"/>
          <p:cNvSpPr/>
          <p:nvPr/>
        </p:nvSpPr>
        <p:spPr>
          <a:xfrm>
            <a:off x="3114483" y="4149267"/>
            <a:ext cx="1586400" cy="2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secure read/write</a:t>
            </a:r>
            <a:endParaRPr sz="1300"/>
          </a:p>
        </p:txBody>
      </p:sp>
      <p:sp>
        <p:nvSpPr>
          <p:cNvPr id="678" name="Google Shape;678;p40"/>
          <p:cNvSpPr/>
          <p:nvPr/>
        </p:nvSpPr>
        <p:spPr>
          <a:xfrm>
            <a:off x="1312100" y="4959700"/>
            <a:ext cx="1586400" cy="49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Face</a:t>
            </a:r>
            <a:endParaRPr sz="1900"/>
          </a:p>
        </p:txBody>
      </p:sp>
      <p:sp>
        <p:nvSpPr>
          <p:cNvPr id="679" name="Google Shape;679;p40"/>
          <p:cNvSpPr/>
          <p:nvPr/>
        </p:nvSpPr>
        <p:spPr>
          <a:xfrm>
            <a:off x="1312100" y="5459167"/>
            <a:ext cx="1586400" cy="2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secure read/write</a:t>
            </a:r>
            <a:endParaRPr sz="1300"/>
          </a:p>
        </p:txBody>
      </p:sp>
      <p:sp>
        <p:nvSpPr>
          <p:cNvPr id="680" name="Google Shape;680;p40"/>
          <p:cNvSpPr/>
          <p:nvPr/>
        </p:nvSpPr>
        <p:spPr>
          <a:xfrm>
            <a:off x="141300" y="2950067"/>
            <a:ext cx="11709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Face</a:t>
            </a:r>
            <a:r>
              <a:rPr lang="en-US" sz="1500"/>
              <a:t> Manager</a:t>
            </a:r>
            <a:endParaRPr sz="1500"/>
          </a:p>
        </p:txBody>
      </p:sp>
      <p:sp>
        <p:nvSpPr>
          <p:cNvPr id="681" name="Google Shape;681;p40"/>
          <p:cNvSpPr/>
          <p:nvPr/>
        </p:nvSpPr>
        <p:spPr>
          <a:xfrm>
            <a:off x="141300" y="2195267"/>
            <a:ext cx="11709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AI Manager</a:t>
            </a:r>
            <a:endParaRPr sz="1500"/>
          </a:p>
        </p:txBody>
      </p:sp>
      <p:sp>
        <p:nvSpPr>
          <p:cNvPr id="682" name="Google Shape;682;p40"/>
          <p:cNvSpPr/>
          <p:nvPr/>
        </p:nvSpPr>
        <p:spPr>
          <a:xfrm>
            <a:off x="141300" y="3762133"/>
            <a:ext cx="11709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User Auth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Manager</a:t>
            </a:r>
            <a:endParaRPr sz="1500"/>
          </a:p>
        </p:txBody>
      </p:sp>
      <p:sp>
        <p:nvSpPr>
          <p:cNvPr id="683" name="Google Shape;683;p40"/>
          <p:cNvSpPr/>
          <p:nvPr/>
        </p:nvSpPr>
        <p:spPr>
          <a:xfrm>
            <a:off x="3114500" y="4959667"/>
            <a:ext cx="1586400" cy="49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Video</a:t>
            </a:r>
            <a:endParaRPr sz="1900"/>
          </a:p>
        </p:txBody>
      </p:sp>
      <p:sp>
        <p:nvSpPr>
          <p:cNvPr id="684" name="Google Shape;684;p40"/>
          <p:cNvSpPr/>
          <p:nvPr/>
        </p:nvSpPr>
        <p:spPr>
          <a:xfrm>
            <a:off x="3114500" y="5459133"/>
            <a:ext cx="1586400" cy="2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secure read/write</a:t>
            </a:r>
            <a:endParaRPr sz="1300"/>
          </a:p>
        </p:txBody>
      </p:sp>
      <p:sp>
        <p:nvSpPr>
          <p:cNvPr id="685" name="Google Shape;685;p40"/>
          <p:cNvSpPr/>
          <p:nvPr/>
        </p:nvSpPr>
        <p:spPr>
          <a:xfrm>
            <a:off x="4969700" y="4959700"/>
            <a:ext cx="1586400" cy="49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</a:t>
            </a:r>
            <a:endParaRPr sz="1900"/>
          </a:p>
        </p:txBody>
      </p:sp>
      <p:sp>
        <p:nvSpPr>
          <p:cNvPr id="686" name="Google Shape;686;p40"/>
          <p:cNvSpPr/>
          <p:nvPr/>
        </p:nvSpPr>
        <p:spPr>
          <a:xfrm>
            <a:off x="4969700" y="5459167"/>
            <a:ext cx="1586400" cy="24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secure read/write</a:t>
            </a:r>
            <a:endParaRPr sz="1300"/>
          </a:p>
        </p:txBody>
      </p:sp>
      <p:cxnSp>
        <p:nvCxnSpPr>
          <p:cNvPr id="687" name="Google Shape;687;p40"/>
          <p:cNvCxnSpPr/>
          <p:nvPr/>
        </p:nvCxnSpPr>
        <p:spPr>
          <a:xfrm flipH="1" rot="10800000">
            <a:off x="2078900" y="4430767"/>
            <a:ext cx="1388700" cy="5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40"/>
          <p:cNvCxnSpPr>
            <a:stCxn id="683" idx="0"/>
            <a:endCxn id="677" idx="2"/>
          </p:cNvCxnSpPr>
          <p:nvPr/>
        </p:nvCxnSpPr>
        <p:spPr>
          <a:xfrm rot="10800000">
            <a:off x="3907700" y="4397467"/>
            <a:ext cx="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40"/>
          <p:cNvCxnSpPr>
            <a:stCxn id="685" idx="0"/>
          </p:cNvCxnSpPr>
          <p:nvPr/>
        </p:nvCxnSpPr>
        <p:spPr>
          <a:xfrm rot="10800000">
            <a:off x="4410800" y="4449700"/>
            <a:ext cx="1352100" cy="5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40"/>
          <p:cNvCxnSpPr>
            <a:stCxn id="681" idx="3"/>
          </p:cNvCxnSpPr>
          <p:nvPr/>
        </p:nvCxnSpPr>
        <p:spPr>
          <a:xfrm>
            <a:off x="1312200" y="2472317"/>
            <a:ext cx="1780800" cy="10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40"/>
          <p:cNvCxnSpPr>
            <a:stCxn id="682" idx="3"/>
          </p:cNvCxnSpPr>
          <p:nvPr/>
        </p:nvCxnSpPr>
        <p:spPr>
          <a:xfrm>
            <a:off x="1312200" y="4039183"/>
            <a:ext cx="175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40"/>
          <p:cNvCxnSpPr>
            <a:stCxn id="680" idx="3"/>
            <a:endCxn id="676" idx="1"/>
          </p:cNvCxnSpPr>
          <p:nvPr/>
        </p:nvCxnSpPr>
        <p:spPr>
          <a:xfrm>
            <a:off x="1312200" y="3227117"/>
            <a:ext cx="1802400" cy="5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3" name="Google Shape;693;p40"/>
          <p:cNvSpPr txBox="1"/>
          <p:nvPr/>
        </p:nvSpPr>
        <p:spPr>
          <a:xfrm>
            <a:off x="2023000" y="2521683"/>
            <a:ext cx="11709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Simple interface</a:t>
            </a:r>
            <a:endParaRPr sz="1300"/>
          </a:p>
        </p:txBody>
      </p:sp>
      <p:pic>
        <p:nvPicPr>
          <p:cNvPr id="694" name="Google Shape;6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433" y="5648733"/>
            <a:ext cx="420400" cy="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834" y="5648734"/>
            <a:ext cx="420399" cy="4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0"/>
          <p:cNvSpPr txBox="1"/>
          <p:nvPr/>
        </p:nvSpPr>
        <p:spPr>
          <a:xfrm>
            <a:off x="4501500" y="3293467"/>
            <a:ext cx="11709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facade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pattern </a:t>
            </a:r>
            <a:endParaRPr b="1" sz="1300"/>
          </a:p>
        </p:txBody>
      </p:sp>
      <p:sp>
        <p:nvSpPr>
          <p:cNvPr id="697" name="Google Shape;697;p40"/>
          <p:cNvSpPr/>
          <p:nvPr/>
        </p:nvSpPr>
        <p:spPr>
          <a:xfrm>
            <a:off x="1312100" y="1469883"/>
            <a:ext cx="1962000" cy="1003200"/>
          </a:xfrm>
          <a:prstGeom prst="flowChartMagneticTap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300">
                <a:solidFill>
                  <a:srgbClr val="0000FF"/>
                </a:solidFill>
              </a:rPr>
              <a:t>principles for secure design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: keep it simple</a:t>
            </a:r>
            <a:endParaRPr sz="1900"/>
          </a:p>
        </p:txBody>
      </p:sp>
      <p:sp>
        <p:nvSpPr>
          <p:cNvPr id="698" name="Google Shape;698;p40"/>
          <p:cNvSpPr/>
          <p:nvPr/>
        </p:nvSpPr>
        <p:spPr>
          <a:xfrm>
            <a:off x="6899833" y="4702700"/>
            <a:ext cx="1962000" cy="1003200"/>
          </a:xfrm>
          <a:prstGeom prst="flowChartMagneticTap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</a:rPr>
              <a:t>principles for secure design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: least privilege</a:t>
            </a:r>
            <a:endParaRPr sz="1900"/>
          </a:p>
        </p:txBody>
      </p:sp>
      <p:sp>
        <p:nvSpPr>
          <p:cNvPr id="699" name="Google Shape;699;p40"/>
          <p:cNvSpPr/>
          <p:nvPr/>
        </p:nvSpPr>
        <p:spPr>
          <a:xfrm>
            <a:off x="4781900" y="2380000"/>
            <a:ext cx="2118000" cy="1003200"/>
          </a:xfrm>
          <a:prstGeom prst="flowChartMagneticTap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9900"/>
                </a:solidFill>
              </a:rPr>
              <a:t>Secure design pattern</a:t>
            </a:r>
            <a:r>
              <a:rPr b="1" lang="en-US" sz="1300">
                <a:solidFill>
                  <a:srgbClr val="0000FF"/>
                </a:solidFill>
              </a:rPr>
              <a:t> 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: single point of access</a:t>
            </a:r>
            <a:endParaRPr sz="1900"/>
          </a:p>
        </p:txBody>
      </p:sp>
      <p:cxnSp>
        <p:nvCxnSpPr>
          <p:cNvPr id="700" name="Google Shape;700;p40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1" name="Google Shape;701;p40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AACS Secure Design Pattern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40"/>
          <p:cNvSpPr txBox="1"/>
          <p:nvPr/>
        </p:nvSpPr>
        <p:spPr>
          <a:xfrm>
            <a:off x="6467567" y="6113567"/>
            <a:ext cx="3572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: Each class performs encryption/decryption using a different key.</a:t>
            </a:r>
            <a:endParaRPr sz="1300"/>
          </a:p>
        </p:txBody>
      </p:sp>
      <p:sp>
        <p:nvSpPr>
          <p:cNvPr id="703" name="Google Shape;703;p40"/>
          <p:cNvSpPr/>
          <p:nvPr/>
        </p:nvSpPr>
        <p:spPr>
          <a:xfrm rot="10800000">
            <a:off x="9231867" y="1762650"/>
            <a:ext cx="530700" cy="18672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0"/>
          <p:cNvSpPr txBox="1"/>
          <p:nvPr/>
        </p:nvSpPr>
        <p:spPr>
          <a:xfrm>
            <a:off x="11177633" y="2413467"/>
            <a:ext cx="117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  </a:t>
            </a:r>
            <a:r>
              <a:rPr lang="en-US" sz="1300"/>
              <a:t>DB</a:t>
            </a:r>
            <a:endParaRPr sz="1300"/>
          </a:p>
        </p:txBody>
      </p:sp>
      <p:cxnSp>
        <p:nvCxnSpPr>
          <p:cNvPr id="705" name="Google Shape;705;p40"/>
          <p:cNvCxnSpPr/>
          <p:nvPr/>
        </p:nvCxnSpPr>
        <p:spPr>
          <a:xfrm>
            <a:off x="11289700" y="24134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40"/>
          <p:cNvCxnSpPr/>
          <p:nvPr/>
        </p:nvCxnSpPr>
        <p:spPr>
          <a:xfrm>
            <a:off x="11289700" y="28042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40"/>
          <p:cNvSpPr txBox="1"/>
          <p:nvPr/>
        </p:nvSpPr>
        <p:spPr>
          <a:xfrm>
            <a:off x="8607833" y="3983850"/>
            <a:ext cx="1274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input validation</a:t>
            </a:r>
            <a:endParaRPr sz="1300"/>
          </a:p>
        </p:txBody>
      </p:sp>
      <p:sp>
        <p:nvSpPr>
          <p:cNvPr id="708" name="Google Shape;708;p40"/>
          <p:cNvSpPr txBox="1"/>
          <p:nvPr/>
        </p:nvSpPr>
        <p:spPr>
          <a:xfrm>
            <a:off x="10172500" y="4015317"/>
            <a:ext cx="1274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sign</a:t>
            </a:r>
            <a:endParaRPr sz="1300"/>
          </a:p>
        </p:txBody>
      </p:sp>
      <p:pic>
        <p:nvPicPr>
          <p:cNvPr id="709" name="Google Shape;70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3697" y="3771300"/>
            <a:ext cx="332000" cy="3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7450" y="3711283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0534" y="3698750"/>
            <a:ext cx="420399" cy="4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0"/>
          <p:cNvSpPr txBox="1"/>
          <p:nvPr/>
        </p:nvSpPr>
        <p:spPr>
          <a:xfrm>
            <a:off x="9470133" y="4021783"/>
            <a:ext cx="1274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encryption</a:t>
            </a:r>
            <a:endParaRPr sz="1300"/>
          </a:p>
        </p:txBody>
      </p:sp>
      <p:sp>
        <p:nvSpPr>
          <p:cNvPr id="713" name="Google Shape;713;p40"/>
          <p:cNvSpPr/>
          <p:nvPr/>
        </p:nvSpPr>
        <p:spPr>
          <a:xfrm rot="10800000">
            <a:off x="9841467" y="1762650"/>
            <a:ext cx="530700" cy="18672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0"/>
          <p:cNvSpPr/>
          <p:nvPr/>
        </p:nvSpPr>
        <p:spPr>
          <a:xfrm rot="10800000">
            <a:off x="10451067" y="1762650"/>
            <a:ext cx="530700" cy="18672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0"/>
          <p:cNvSpPr/>
          <p:nvPr/>
        </p:nvSpPr>
        <p:spPr>
          <a:xfrm>
            <a:off x="8762500" y="2358050"/>
            <a:ext cx="2468700" cy="5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0"/>
          <p:cNvSpPr/>
          <p:nvPr/>
        </p:nvSpPr>
        <p:spPr>
          <a:xfrm>
            <a:off x="7069833" y="1045100"/>
            <a:ext cx="1995300" cy="1003200"/>
          </a:xfrm>
          <a:prstGeom prst="flowChartMagneticTap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FF"/>
                </a:solidFill>
              </a:rPr>
              <a:t>principles for secure design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: defense in depth</a:t>
            </a:r>
            <a:endParaRPr sz="1900"/>
          </a:p>
        </p:txBody>
      </p:sp>
      <p:sp>
        <p:nvSpPr>
          <p:cNvPr id="717" name="Google Shape;717;p40"/>
          <p:cNvSpPr txBox="1"/>
          <p:nvPr/>
        </p:nvSpPr>
        <p:spPr>
          <a:xfrm>
            <a:off x="4693550" y="3824300"/>
            <a:ext cx="4541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(Hide complexity / Provide simple interface)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1"/>
          <p:cNvSpPr/>
          <p:nvPr/>
        </p:nvSpPr>
        <p:spPr>
          <a:xfrm>
            <a:off x="306058" y="2313710"/>
            <a:ext cx="8591100" cy="4011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41"/>
          <p:cNvSpPr txBox="1"/>
          <p:nvPr/>
        </p:nvSpPr>
        <p:spPr>
          <a:xfrm>
            <a:off x="995914" y="2978267"/>
            <a:ext cx="5601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Could you take a picture of your smiling face?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41"/>
          <p:cNvSpPr/>
          <p:nvPr/>
        </p:nvSpPr>
        <p:spPr>
          <a:xfrm>
            <a:off x="1880390" y="3575896"/>
            <a:ext cx="1865700" cy="2159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5" name="Google Shape;7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2440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1"/>
          <p:cNvSpPr txBox="1"/>
          <p:nvPr/>
        </p:nvSpPr>
        <p:spPr>
          <a:xfrm>
            <a:off x="2522498" y="5864988"/>
            <a:ext cx="494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1/5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41"/>
          <p:cNvSpPr txBox="1"/>
          <p:nvPr/>
        </p:nvSpPr>
        <p:spPr>
          <a:xfrm>
            <a:off x="9241790" y="3125375"/>
            <a:ext cx="2757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Picture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Smiling Emoji with Eyes Opened | Emoji, Excited face emoji, Eyes emoji" id="728" name="Google Shape;72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7785" y="2941345"/>
            <a:ext cx="481928" cy="481928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41"/>
          <p:cNvSpPr/>
          <p:nvPr/>
        </p:nvSpPr>
        <p:spPr>
          <a:xfrm>
            <a:off x="4505052" y="3716335"/>
            <a:ext cx="1707300" cy="38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Photo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41"/>
          <p:cNvSpPr/>
          <p:nvPr/>
        </p:nvSpPr>
        <p:spPr>
          <a:xfrm rot="-5400000">
            <a:off x="2096060" y="5882402"/>
            <a:ext cx="222300" cy="2343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41"/>
          <p:cNvSpPr/>
          <p:nvPr/>
        </p:nvSpPr>
        <p:spPr>
          <a:xfrm rot="5400000">
            <a:off x="3272319" y="5870653"/>
            <a:ext cx="226500" cy="2253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Tom Cruise | Disney Wiki | Fandom" id="732" name="Google Shape;73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9376" y="3596416"/>
            <a:ext cx="1734105" cy="2167631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1"/>
          <p:cNvSpPr/>
          <p:nvPr/>
        </p:nvSpPr>
        <p:spPr>
          <a:xfrm>
            <a:off x="4505051" y="4305936"/>
            <a:ext cx="17073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Photo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41"/>
          <p:cNvSpPr/>
          <p:nvPr/>
        </p:nvSpPr>
        <p:spPr>
          <a:xfrm>
            <a:off x="4505051" y="5705547"/>
            <a:ext cx="17073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5" name="Google Shape;735;p41"/>
          <p:cNvCxnSpPr>
            <a:stCxn id="727" idx="1"/>
            <a:endCxn id="729" idx="3"/>
          </p:cNvCxnSpPr>
          <p:nvPr/>
        </p:nvCxnSpPr>
        <p:spPr>
          <a:xfrm flipH="1">
            <a:off x="6212390" y="3315125"/>
            <a:ext cx="3029400" cy="592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6" name="Google Shape;736;p41"/>
          <p:cNvSpPr txBox="1"/>
          <p:nvPr/>
        </p:nvSpPr>
        <p:spPr>
          <a:xfrm>
            <a:off x="674994" y="2371908"/>
            <a:ext cx="7392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Students must register their faces in the attendance system.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41"/>
          <p:cNvSpPr txBox="1"/>
          <p:nvPr/>
        </p:nvSpPr>
        <p:spPr>
          <a:xfrm>
            <a:off x="9262200" y="3494675"/>
            <a:ext cx="27168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function is designed to register the face of a registered student. Students can register up to 5 photos.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41"/>
          <p:cNvSpPr txBox="1"/>
          <p:nvPr/>
        </p:nvSpPr>
        <p:spPr>
          <a:xfrm>
            <a:off x="9450775" y="4550375"/>
            <a:ext cx="5097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41"/>
          <p:cNvSpPr/>
          <p:nvPr/>
        </p:nvSpPr>
        <p:spPr>
          <a:xfrm>
            <a:off x="6772350" y="5708250"/>
            <a:ext cx="1707300" cy="42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change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41"/>
          <p:cNvSpPr txBox="1"/>
          <p:nvPr/>
        </p:nvSpPr>
        <p:spPr>
          <a:xfrm>
            <a:off x="9241790" y="4663025"/>
            <a:ext cx="2757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Picture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1" name="Google Shape;741;p41"/>
          <p:cNvCxnSpPr>
            <a:stCxn id="740" idx="1"/>
            <a:endCxn id="733" idx="3"/>
          </p:cNvCxnSpPr>
          <p:nvPr/>
        </p:nvCxnSpPr>
        <p:spPr>
          <a:xfrm rot="10800000">
            <a:off x="6212390" y="4522175"/>
            <a:ext cx="3029400" cy="330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2" name="Google Shape;742;p41"/>
          <p:cNvSpPr txBox="1"/>
          <p:nvPr/>
        </p:nvSpPr>
        <p:spPr>
          <a:xfrm>
            <a:off x="9326850" y="5032325"/>
            <a:ext cx="2716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function to delete a registered student's face photo.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41"/>
          <p:cNvSpPr/>
          <p:nvPr/>
        </p:nvSpPr>
        <p:spPr>
          <a:xfrm>
            <a:off x="560500" y="1048367"/>
            <a:ext cx="2147100" cy="1003200"/>
          </a:xfrm>
          <a:prstGeom prst="flowChartMagneticTap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9900"/>
                </a:solidFill>
              </a:rPr>
              <a:t>Secure design pattern</a:t>
            </a:r>
            <a:r>
              <a:rPr lang="en-US" sz="1300">
                <a:solidFill>
                  <a:srgbClr val="0000FF"/>
                </a:solidFill>
              </a:rPr>
              <a:t> 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: Limited view</a:t>
            </a:r>
            <a:endParaRPr sz="1900"/>
          </a:p>
        </p:txBody>
      </p:sp>
      <p:cxnSp>
        <p:nvCxnSpPr>
          <p:cNvPr id="744" name="Google Shape;744;p41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5" name="Google Shape;745;p41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AACS Secure UX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3016500" y="1283150"/>
            <a:ext cx="7742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Each student is given permission to view only their own photos.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1" name="Google Shape;751;p42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2" name="Google Shape;752;p42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Secure communication with TLS 1.3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3" name="Google Shape;753;p42"/>
          <p:cNvGraphicFramePr/>
          <p:nvPr/>
        </p:nvGraphicFramePr>
        <p:xfrm>
          <a:off x="342233" y="1082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{850AA672-5955-43A6-A7A4-966F33225CA4}</a:tableStyleId>
              </a:tblPr>
              <a:tblGrid>
                <a:gridCol w="1885100"/>
                <a:gridCol w="3689225"/>
                <a:gridCol w="2794300"/>
                <a:gridCol w="2889975"/>
              </a:tblGrid>
              <a:tr h="52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Category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Recommendations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Applied to our project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Reason for selection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SSL/TLS version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TLS 1.2 or TLS 1.3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TLS 1.3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latest version of TLS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Don’t need to consider backward compatibility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highest level of security</a:t>
                      </a:r>
                      <a:endParaRPr sz="1600"/>
                    </a:p>
                  </a:txBody>
                  <a:tcPr marT="121900" marB="121900" marR="121900" marL="12190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Cryptographic library for TLS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GnuTLS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OpenSSL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wolfSSL 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OpenSSL v1.1.1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 v1.1.1k (client) 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 v1.1.1 (server)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Widely used in industries for the commercial products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Cipher suites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Recommended for TLS 1.3 : 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TLS_AES_128_GCM_SHA256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TLS_AES_256_GCM_SHA384 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TLS_AES_128_CCM_SHA256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TLS_AES_128_GCM_SHA256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AES-128 for performance</a:t>
                      </a:r>
                      <a:endParaRPr sz="1600"/>
                    </a:p>
                  </a:txBody>
                  <a:tcPr marT="121900" marB="121900" marR="121900" marL="12190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Signature keys for certificates </a:t>
                      </a:r>
                      <a:endParaRPr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RSA : 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2000 bits ~  (~2023)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3000 bits ~ (2024~2027+) </a:t>
                      </a:r>
                      <a:endParaRPr sz="1600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RSA-2048 bits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121900" marB="121900" marR="121900" marL="1219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RSA-2048 bits for performance</a:t>
                      </a:r>
                      <a:endParaRPr sz="1600"/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8" name="Google Shape;758;p43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9" name="Google Shape;759;p43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Secure communication with TLS 1.3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0" name="Google Shape;7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67" y="958267"/>
            <a:ext cx="7006076" cy="5594933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3"/>
          <p:cNvSpPr/>
          <p:nvPr/>
        </p:nvSpPr>
        <p:spPr>
          <a:xfrm>
            <a:off x="920667" y="6107303"/>
            <a:ext cx="1628100" cy="12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3"/>
          <p:cNvSpPr/>
          <p:nvPr/>
        </p:nvSpPr>
        <p:spPr>
          <a:xfrm>
            <a:off x="866167" y="4519184"/>
            <a:ext cx="2163300" cy="12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3" name="Google Shape;7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518" y="958266"/>
            <a:ext cx="21431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6"/>
          <p:cNvGraphicFramePr/>
          <p:nvPr/>
        </p:nvGraphicFramePr>
        <p:xfrm>
          <a:off x="167546" y="11120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{915082D3-B933-4624-AE02-1AC2C00A2464}</a:tableStyleId>
              </a:tblPr>
              <a:tblGrid>
                <a:gridCol w="1318225"/>
                <a:gridCol w="1320325"/>
                <a:gridCol w="1320325"/>
                <a:gridCol w="1320325"/>
                <a:gridCol w="1320325"/>
                <a:gridCol w="1320325"/>
                <a:gridCol w="1320325"/>
                <a:gridCol w="1320325"/>
                <a:gridCol w="1320325"/>
              </a:tblGrid>
              <a:tr h="1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Kyuwoon Kim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Gyeonghun Ro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Wonyoung Chang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Soohyun Yi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Hyejin Oh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Hyungjin Choi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Vibhanshu Dhote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Cliff Huff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161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Role &amp; Responsibility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PC App Development,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Modeling,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Security</a:t>
                      </a:r>
                      <a:r>
                        <a:rPr lang="en-US" sz="1200"/>
                        <a:t> Implementation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Project Manager,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Test </a:t>
                      </a:r>
                      <a:r>
                        <a:rPr lang="en-US" sz="1200"/>
                        <a:t>case</a:t>
                      </a:r>
                      <a:r>
                        <a:rPr lang="en-US" sz="1200" u="none" cap="none" strike="noStrike"/>
                        <a:t>,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/>
                        <a:t>Architect,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Modeling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PC</a:t>
                      </a:r>
                      <a:r>
                        <a:rPr lang="en-US" sz="1200"/>
                        <a:t> </a:t>
                      </a:r>
                      <a:r>
                        <a:rPr lang="en-US" sz="1200" u="none" cap="none" strike="noStrike"/>
                        <a:t>App/Embedded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Development,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Environment,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Modeling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Embedded Development,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Static Analysis,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Modeling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Documentation,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/>
                        <a:t>Security</a:t>
                      </a:r>
                      <a:r>
                        <a:rPr lang="en-US" sz="1200"/>
                        <a:t> Standards, </a:t>
                      </a: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</a:t>
                      </a:r>
                      <a:r>
                        <a:rPr b="1" lang="en-US" sz="1200"/>
                        <a:t> </a:t>
                      </a:r>
                      <a:r>
                        <a:rPr b="1" lang="en-US" sz="1200" u="none" cap="none" strike="noStrike"/>
                        <a:t>Modeling, 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Static Anal</a:t>
                      </a:r>
                      <a:r>
                        <a:rPr lang="en-US" sz="1200"/>
                        <a:t>ysis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Embedded Development,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/>
                        <a:t>Tool Research</a:t>
                      </a:r>
                      <a:r>
                        <a:rPr lang="en-US" sz="1200" u="none" cap="none" strike="noStrike"/>
                        <a:t>,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Modeling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Vulnerability Research</a:t>
                      </a:r>
                      <a:r>
                        <a:rPr lang="en-US" sz="1200" u="none" cap="none" strike="noStrike"/>
                        <a:t>,</a:t>
                      </a:r>
                      <a:endParaRPr sz="12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Requirements,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Threat  Modeling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</a:t>
                      </a:r>
                      <a:r>
                        <a:rPr lang="en-US" sz="1200"/>
                        <a:t>e</a:t>
                      </a:r>
                      <a:r>
                        <a:rPr lang="en-US" sz="1200" u="none" cap="none" strike="noStrike"/>
                        <a:t>ntor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72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LGE Email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kyuwoon.kim@lge.com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gyeonghun.ro@lge.com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wonyoung.jang@lge.com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soohyun.yi@lge.com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hyejin.oh@lge.com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jin0925.choi@lge.com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vibhanshu.dhote@lge.com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72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Personal Email (CMU account)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mnik83@gmail.com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gyeonghun.ro@gmail.com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wonyoungjjang@gmail.com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randelx@gmail.com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chaolly007@gmail.com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zzzzdx@gmail.com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dhotevibhanshu@gmail.com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cch@sei.cmu.edu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170" y="1202254"/>
            <a:ext cx="1126624" cy="131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9515" y="1206786"/>
            <a:ext cx="1069813" cy="130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5518" y="1241575"/>
            <a:ext cx="995922" cy="123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5462" y="1202254"/>
            <a:ext cx="1059232" cy="131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7415" y="1202254"/>
            <a:ext cx="1026131" cy="131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91897" y="1154957"/>
            <a:ext cx="1072694" cy="141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47512" y="1225846"/>
            <a:ext cx="1104663" cy="1268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6"/>
          <p:cNvCxnSpPr/>
          <p:nvPr/>
        </p:nvCxnSpPr>
        <p:spPr>
          <a:xfrm flipH="1" rot="10800000">
            <a:off x="0" y="769124"/>
            <a:ext cx="12192000" cy="170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5" name="Google Shape;145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78498" y="227780"/>
            <a:ext cx="45286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Team 3 - Member Introduction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78498" y="6456972"/>
            <a:ext cx="33988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Alias Email of Team 3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cmu-team3@lge.com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891749" y="1189082"/>
            <a:ext cx="998778" cy="1342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8" name="Google Shape;768;p44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9" name="Google Shape;769;p44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</a:rPr>
              <a:t>Cryptographic Algorithms </a:t>
            </a:r>
            <a:endParaRPr b="1" sz="2400">
              <a:solidFill>
                <a:schemeClr val="dk1"/>
              </a:solidFill>
            </a:endParaRPr>
          </a:p>
        </p:txBody>
      </p:sp>
      <p:graphicFrame>
        <p:nvGraphicFramePr>
          <p:cNvPr id="770" name="Google Shape;770;p44"/>
          <p:cNvGraphicFramePr/>
          <p:nvPr/>
        </p:nvGraphicFramePr>
        <p:xfrm>
          <a:off x="342233" y="1082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{850AA672-5955-43A6-A7A4-966F33225CA4}</a:tableStyleId>
              </a:tblPr>
              <a:tblGrid>
                <a:gridCol w="1885100"/>
                <a:gridCol w="3689225"/>
                <a:gridCol w="2710125"/>
                <a:gridCol w="2974125"/>
              </a:tblGrid>
              <a:tr h="52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Category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Recommendations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Applied to </a:t>
                      </a: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our project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Reason for selection</a:t>
                      </a:r>
                      <a:endParaRPr b="1" sz="1600"/>
                    </a:p>
                  </a:txBody>
                  <a:tcPr marT="121900" marB="121900" marR="121900" marL="121900">
                    <a:solidFill>
                      <a:srgbClr val="F3F3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Block ciphers 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AES-128, AES-192, AES-256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AES-128 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Choose the shortest key length for performance</a:t>
                      </a:r>
                      <a:endParaRPr sz="1600"/>
                    </a:p>
                  </a:txBody>
                  <a:tcPr marT="121900" marB="121900" marR="121900" marL="12190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Mode of operation for block ciphers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CCM (Counter with Cipher Block Chaining Message Authentication)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GCM (Galois/Counter Mode)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CBC (Cipher Block Chaining)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CTR (Counter Mode)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CBC</a:t>
                      </a:r>
                      <a:endParaRPr sz="1600"/>
                    </a:p>
                  </a:txBody>
                  <a:tcPr marT="121900" marB="121900" marR="121900" marL="12190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most secure mode among the block cipher modes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Hash functions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SHA-256, SHA-512/256, SHA-384 and SHA-512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SHA3-256, SHA3-384, SHA3-512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SHA-256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Most widely used. Fast and strong enough for most purposes. </a:t>
                      </a:r>
                      <a:endParaRPr sz="1600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Digital signatures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RSA, DSA, ECDSA, ECKDSA, ECGDSA,  XMSS+ or LMS</a:t>
                      </a:r>
                      <a:endParaRPr sz="1600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 RSA-2048 bits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 (Self-signed certificate)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Most widely used.  </a:t>
                      </a:r>
                      <a:endParaRPr sz="1600"/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5" name="Google Shape;775;p45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6" name="Google Shape;776;p45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</a:rPr>
              <a:t>Crytoperiod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777" name="Google Shape;777;p45"/>
          <p:cNvSpPr txBox="1"/>
          <p:nvPr/>
        </p:nvSpPr>
        <p:spPr>
          <a:xfrm>
            <a:off x="289233" y="4985667"/>
            <a:ext cx="7869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Applied to our project </a:t>
            </a:r>
            <a:endParaRPr b="1" sz="1900">
              <a:solidFill>
                <a:schemeClr val="dk1"/>
              </a:solidFill>
            </a:endParaRPr>
          </a:p>
          <a:p>
            <a:pPr indent="-42545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Root CA certificate cryptoperiod : 365 days</a:t>
            </a:r>
            <a:endParaRPr sz="1900">
              <a:solidFill>
                <a:schemeClr val="dk1"/>
              </a:solidFill>
            </a:endParaRPr>
          </a:p>
          <a:p>
            <a:pPr indent="-42545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Client/Server certificate cryptoperiod : 90 days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778" name="Google Shape;778;p45"/>
          <p:cNvSpPr txBox="1"/>
          <p:nvPr/>
        </p:nvSpPr>
        <p:spPr>
          <a:xfrm>
            <a:off x="9779683" y="4844917"/>
            <a:ext cx="206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</a:rPr>
              <a:t>NIST SP 800-57</a:t>
            </a:r>
            <a:endParaRPr b="1" sz="1900">
              <a:solidFill>
                <a:srgbClr val="FF0000"/>
              </a:solidFill>
            </a:endParaRPr>
          </a:p>
        </p:txBody>
      </p:sp>
      <p:graphicFrame>
        <p:nvGraphicFramePr>
          <p:cNvPr id="779" name="Google Shape;779;p45"/>
          <p:cNvGraphicFramePr/>
          <p:nvPr/>
        </p:nvGraphicFramePr>
        <p:xfrm>
          <a:off x="181567" y="93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{225A46CA-71DF-4143-9B5C-F13D03E15DEE}</a:tableStyleId>
              </a:tblPr>
              <a:tblGrid>
                <a:gridCol w="510475"/>
                <a:gridCol w="2043075"/>
                <a:gridCol w="3509225"/>
                <a:gridCol w="3509225"/>
                <a:gridCol w="1057575"/>
                <a:gridCol w="1057575"/>
              </a:tblGrid>
              <a:tr h="4330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No.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Key Type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Cryptographic keys stored in server-side USB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Cryptographic keys stored in client-side USB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Cryptoperiod Recommended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 hMerge="1"/>
              </a:tr>
              <a:tr h="1333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Originator-Usage Period (OUP)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Recipient-Usage Period</a:t>
                      </a:r>
                      <a:endParaRPr b="1"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57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Private signature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Private signature key for signing Video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Private signature key for signing User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Private signature key for signing Face DB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Private signature key for signing client configuration file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to 3 years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74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Public signature-verification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Public signature-verification key for Video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Public signature-verification key for User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Public signature-verification key for Face DB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Client certificate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Several years (depends on key size)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Private authentication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Server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Client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to 2 years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Public authentication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Server certificate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Client certificate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to 2 years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4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Symmetric data encryption key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Symmetric data encryption key for encrypting Video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Symmetric data encryption key for encrypting User DB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Symmetric data encryption key for encrypting Face DB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Up to 2 years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Up to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OUP + 3 years</a:t>
                      </a:r>
                      <a:endParaRPr sz="1100"/>
                    </a:p>
                  </a:txBody>
                  <a:tcPr marT="25400" marB="254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780" name="Google Shape;780;p45"/>
          <p:cNvSpPr/>
          <p:nvPr/>
        </p:nvSpPr>
        <p:spPr>
          <a:xfrm>
            <a:off x="9740067" y="934433"/>
            <a:ext cx="2144400" cy="391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5" name="Google Shape;785;p46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6" name="Google Shape;786;p46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Security Assessment Reports  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787" name="Google Shape;787;p46"/>
          <p:cNvSpPr txBox="1"/>
          <p:nvPr/>
        </p:nvSpPr>
        <p:spPr>
          <a:xfrm>
            <a:off x="74850" y="1166175"/>
            <a:ext cx="619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1) </a:t>
            </a:r>
            <a:r>
              <a:rPr b="1" lang="en-US" sz="1700"/>
              <a:t>Static Analysis Report based on RATS </a:t>
            </a:r>
            <a:endParaRPr b="1" sz="1700"/>
          </a:p>
        </p:txBody>
      </p:sp>
      <p:sp>
        <p:nvSpPr>
          <p:cNvPr id="788" name="Google Shape;788;p46"/>
          <p:cNvSpPr txBox="1"/>
          <p:nvPr/>
        </p:nvSpPr>
        <p:spPr>
          <a:xfrm>
            <a:off x="6468825" y="1166175"/>
            <a:ext cx="442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2) Open Source Vulnerability Report </a:t>
            </a:r>
            <a:endParaRPr b="1" sz="1700"/>
          </a:p>
        </p:txBody>
      </p:sp>
      <p:graphicFrame>
        <p:nvGraphicFramePr>
          <p:cNvPr id="789" name="Google Shape;789;p46"/>
          <p:cNvGraphicFramePr/>
          <p:nvPr/>
        </p:nvGraphicFramePr>
        <p:xfrm>
          <a:off x="353775" y="32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{225A46CA-71DF-4143-9B5C-F13D03E15DEE}</a:tableStyleId>
              </a:tblPr>
              <a:tblGrid>
                <a:gridCol w="2305050"/>
                <a:gridCol w="952500"/>
                <a:gridCol w="952500"/>
                <a:gridCol w="952500"/>
                <a:gridCol w="9525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Issue</a:t>
                      </a:r>
                      <a:endParaRPr i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High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Low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Medium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총계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EVP_DecryptUpdate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EVP_EncryptUpdate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fixed size global buffer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fixed size local buffer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memcpy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strlen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wsprintf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총계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26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0" name="Google Shape;790;p46"/>
          <p:cNvGraphicFramePr/>
          <p:nvPr/>
        </p:nvGraphicFramePr>
        <p:xfrm>
          <a:off x="353775" y="18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{225A46CA-71DF-4143-9B5C-F13D03E15DEE}</a:tableStyleId>
              </a:tblPr>
              <a:tblGrid>
                <a:gridCol w="2305050"/>
                <a:gridCol w="952500"/>
                <a:gridCol w="952500"/>
                <a:gridCol w="952500"/>
                <a:gridCol w="9525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Folder</a:t>
                      </a:r>
                      <a:endParaRPr i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High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Low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Medium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총계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ControlAndDisplay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LgFaceRecDemoTCP_Jetson_NanoV2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총계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6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26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</a:tr>
            </a:tbl>
          </a:graphicData>
        </a:graphic>
      </p:graphicFrame>
      <p:sp>
        <p:nvSpPr>
          <p:cNvPr id="791" name="Google Shape;791;p46"/>
          <p:cNvSpPr txBox="1"/>
          <p:nvPr/>
        </p:nvSpPr>
        <p:spPr>
          <a:xfrm>
            <a:off x="264000" y="6026475"/>
            <a:ext cx="629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https://security.web.cern.ch/recommendations/en/codetools/rats.shtml</a:t>
            </a:r>
            <a:endParaRPr sz="1000"/>
          </a:p>
        </p:txBody>
      </p:sp>
      <p:graphicFrame>
        <p:nvGraphicFramePr>
          <p:cNvPr id="792" name="Google Shape;792;p46"/>
          <p:cNvGraphicFramePr/>
          <p:nvPr/>
        </p:nvGraphicFramePr>
        <p:xfrm>
          <a:off x="6648450" y="18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{225A46CA-71DF-4143-9B5C-F13D03E15DEE}</a:tableStyleId>
              </a:tblPr>
              <a:tblGrid>
                <a:gridCol w="1447800"/>
                <a:gridCol w="952500"/>
                <a:gridCol w="952500"/>
                <a:gridCol w="952500"/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/>
                        <a:t>OSS Name / Version</a:t>
                      </a:r>
                      <a:endParaRPr i="1" sz="1000"/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High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Low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Medium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Grand Total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NVIDIA Tegra kernel v4.9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OpenCV v4.1.1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OpenSSL v1.1.1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Grand Total</a:t>
                      </a:r>
                      <a:endParaRPr b="1"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3</a:t>
                      </a:r>
                      <a:endParaRPr b="1"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2</a:t>
                      </a:r>
                      <a:endParaRPr b="1"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11</a:t>
                      </a:r>
                      <a:endParaRPr b="1"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16</a:t>
                      </a:r>
                      <a:endParaRPr b="1" sz="1000"/>
                    </a:p>
                  </a:txBody>
                  <a:tcPr marT="19050" marB="19050" marR="28575" marL="28575" anchor="b">
                    <a:lnT cap="flat" cmpd="sng" w="284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E4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7" name="Google Shape;797;p47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8" name="Google Shape;798;p47"/>
          <p:cNvSpPr txBox="1"/>
          <p:nvPr/>
        </p:nvSpPr>
        <p:spPr>
          <a:xfrm>
            <a:off x="78500" y="227775"/>
            <a:ext cx="60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AACS Test Environment Improvements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799" name="Google Shape;7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562" y="4662149"/>
            <a:ext cx="1155425" cy="12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818480">
            <a:off x="4031572" y="4269244"/>
            <a:ext cx="628069" cy="62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0825" y="2100373"/>
            <a:ext cx="2599268" cy="2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7673" y="2218711"/>
            <a:ext cx="2792450" cy="177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3" name="Google Shape;803;p47"/>
          <p:cNvCxnSpPr>
            <a:stCxn id="799" idx="0"/>
            <a:endCxn id="801" idx="3"/>
          </p:cNvCxnSpPr>
          <p:nvPr/>
        </p:nvCxnSpPr>
        <p:spPr>
          <a:xfrm flipH="1" rot="5400000">
            <a:off x="3857375" y="3290249"/>
            <a:ext cx="1554600" cy="1189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4" name="Google Shape;804;p47"/>
          <p:cNvCxnSpPr>
            <a:stCxn id="801" idx="2"/>
            <a:endCxn id="799" idx="1"/>
          </p:cNvCxnSpPr>
          <p:nvPr/>
        </p:nvCxnSpPr>
        <p:spPr>
          <a:xfrm flipH="1" rot="-5400000">
            <a:off x="3112759" y="3742498"/>
            <a:ext cx="1166400" cy="1911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5" name="Google Shape;805;p47"/>
          <p:cNvCxnSpPr>
            <a:stCxn id="799" idx="0"/>
            <a:endCxn id="802" idx="1"/>
          </p:cNvCxnSpPr>
          <p:nvPr/>
        </p:nvCxnSpPr>
        <p:spPr>
          <a:xfrm rot="-5400000">
            <a:off x="5036225" y="3300599"/>
            <a:ext cx="1554600" cy="1168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47"/>
          <p:cNvCxnSpPr>
            <a:stCxn id="802" idx="2"/>
            <a:endCxn id="799" idx="3"/>
          </p:cNvCxnSpPr>
          <p:nvPr/>
        </p:nvCxnSpPr>
        <p:spPr>
          <a:xfrm rot="5400000">
            <a:off x="6158148" y="3645311"/>
            <a:ext cx="1284600" cy="1986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47"/>
          <p:cNvSpPr txBox="1"/>
          <p:nvPr/>
        </p:nvSpPr>
        <p:spPr>
          <a:xfrm>
            <a:off x="1610300" y="4942900"/>
            <a:ext cx="21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test environment</a:t>
            </a:r>
            <a:endParaRPr/>
          </a:p>
        </p:txBody>
      </p:sp>
      <p:sp>
        <p:nvSpPr>
          <p:cNvPr id="808" name="Google Shape;808;p47"/>
          <p:cNvSpPr txBox="1"/>
          <p:nvPr/>
        </p:nvSpPr>
        <p:spPr>
          <a:xfrm>
            <a:off x="7172900" y="4942900"/>
            <a:ext cx="21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</a:t>
            </a:r>
            <a:r>
              <a:rPr lang="en-US"/>
              <a:t> test environment</a:t>
            </a:r>
            <a:endParaRPr/>
          </a:p>
        </p:txBody>
      </p:sp>
      <p:sp>
        <p:nvSpPr>
          <p:cNvPr id="809" name="Google Shape;809;p47"/>
          <p:cNvSpPr txBox="1"/>
          <p:nvPr/>
        </p:nvSpPr>
        <p:spPr>
          <a:xfrm>
            <a:off x="279925" y="950175"/>
            <a:ext cx="1066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development environment was difficult to develop with one test board.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some cases, performance was slow or the system crashed when multiple people connected to the board and tested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solve this problem, a virtual jatson nano board was developed and used for testing.</a:t>
            </a:r>
            <a:endParaRPr/>
          </a:p>
        </p:txBody>
      </p:sp>
      <p:sp>
        <p:nvSpPr>
          <p:cNvPr id="810" name="Google Shape;810;p47"/>
          <p:cNvSpPr txBox="1"/>
          <p:nvPr/>
        </p:nvSpPr>
        <p:spPr>
          <a:xfrm>
            <a:off x="6076525" y="5468500"/>
            <a:ext cx="485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Although it cannot operate with the same function as the actual jetson nano board, </a:t>
            </a:r>
            <a:r>
              <a:rPr b="1" lang="en-US" u="sng"/>
              <a:t>it was useful for data communication testing using the protocol.</a:t>
            </a:r>
            <a:endParaRPr b="1" u="sn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696500"/>
            <a:ext cx="9525000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7"/>
          <p:cNvCxnSpPr/>
          <p:nvPr/>
        </p:nvCxnSpPr>
        <p:spPr>
          <a:xfrm flipH="1" rot="10800000">
            <a:off x="0" y="769124"/>
            <a:ext cx="12192000" cy="170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78500" y="227775"/>
            <a:ext cx="868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Project Overview - Redefining for practical implementation 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650" y="4676909"/>
            <a:ext cx="1954470" cy="1328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7646" y="4649279"/>
            <a:ext cx="1818517" cy="1255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2233" y="4847493"/>
            <a:ext cx="1727712" cy="98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61830" y="4857731"/>
            <a:ext cx="980122" cy="96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36858" y="1219428"/>
            <a:ext cx="4918283" cy="278271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784172" y="5977283"/>
            <a:ext cx="19932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Students in the classroom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3426864" y="5977282"/>
            <a:ext cx="23944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“100% recognition engine”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 faces and recognize who they are.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6419485" y="5905233"/>
            <a:ext cx="23399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face and name recognized by the system are displayed.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9476932" y="5864439"/>
            <a:ext cx="19932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 attendance is checked.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676525" y="4074631"/>
            <a:ext cx="5446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CMU Student Attendance Check System 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45874" y="1232580"/>
            <a:ext cx="1330651" cy="133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271691" y="1219416"/>
            <a:ext cx="260032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3028175" y="5017875"/>
            <a:ext cx="398700" cy="6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5771375" y="5017875"/>
            <a:ext cx="398700" cy="6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8895575" y="5017875"/>
            <a:ext cx="398700" cy="6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8"/>
          <p:cNvCxnSpPr/>
          <p:nvPr/>
        </p:nvCxnSpPr>
        <p:spPr>
          <a:xfrm flipH="1" rot="10800000">
            <a:off x="0" y="769124"/>
            <a:ext cx="12192000" cy="170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78501" y="227775"/>
            <a:ext cx="41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Context Diagram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1" y="2121716"/>
            <a:ext cx="922712" cy="922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p art,Line art,Line,Parallel,Circle,Symbol #251040 - Free Icon Library" id="179" name="Google Shape;17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7278" y="2414220"/>
            <a:ext cx="494467" cy="680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3424844" y="2819984"/>
            <a:ext cx="2144700" cy="1458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3745923" y="3030398"/>
            <a:ext cx="1502400" cy="10380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Camera &amp; Image analysis app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2" name="Google Shape;182;p28"/>
          <p:cNvCxnSpPr>
            <a:endCxn id="180" idx="1"/>
          </p:cNvCxnSpPr>
          <p:nvPr/>
        </p:nvCxnSpPr>
        <p:spPr>
          <a:xfrm flipH="1" rot="-5400000">
            <a:off x="2721494" y="2846084"/>
            <a:ext cx="729300" cy="6774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28"/>
          <p:cNvSpPr txBox="1"/>
          <p:nvPr/>
        </p:nvSpPr>
        <p:spPr>
          <a:xfrm>
            <a:off x="3137856" y="4304617"/>
            <a:ext cx="278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Face Recognition 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(FRS)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6619703" y="2819982"/>
            <a:ext cx="2144700" cy="1458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6246847" y="4304617"/>
            <a:ext cx="290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Attendance Check System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(ACS)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lip art,Line art,Line,Parallel,Circle,Symbol #251040 - Free Icon Library" id="186" name="Google Shape;18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7278" y="2454241"/>
            <a:ext cx="494467" cy="680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6917021" y="3030396"/>
            <a:ext cx="1502400" cy="10380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Display &amp; System Control  app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118961" y="3198202"/>
            <a:ext cx="7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0004120" y="3273326"/>
            <a:ext cx="64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" name="Google Shape;190;p28"/>
          <p:cNvCxnSpPr>
            <a:stCxn id="184" idx="3"/>
          </p:cNvCxnSpPr>
          <p:nvPr/>
        </p:nvCxnSpPr>
        <p:spPr>
          <a:xfrm flipH="1" rot="10800000">
            <a:off x="8764403" y="2754432"/>
            <a:ext cx="1122900" cy="795000"/>
          </a:xfrm>
          <a:prstGeom prst="bentConnector3">
            <a:avLst>
              <a:gd fmla="val 50002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8"/>
          <p:cNvCxnSpPr>
            <a:stCxn id="180" idx="3"/>
            <a:endCxn id="184" idx="1"/>
          </p:cNvCxnSpPr>
          <p:nvPr/>
        </p:nvCxnSpPr>
        <p:spPr>
          <a:xfrm>
            <a:off x="5569544" y="3549434"/>
            <a:ext cx="105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8"/>
          <p:cNvSpPr/>
          <p:nvPr/>
        </p:nvSpPr>
        <p:spPr>
          <a:xfrm>
            <a:off x="2441813" y="1552025"/>
            <a:ext cx="6702900" cy="3433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lip art,Line art,Line,Parallel,Circle,Symbol #251040 - Free Icon Library" id="193" name="Google Shape;19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15432" y="3728158"/>
            <a:ext cx="494467" cy="68058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9907115" y="4512140"/>
            <a:ext cx="72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5" name="Google Shape;195;p28"/>
          <p:cNvCxnSpPr>
            <a:stCxn id="184" idx="3"/>
          </p:cNvCxnSpPr>
          <p:nvPr/>
        </p:nvCxnSpPr>
        <p:spPr>
          <a:xfrm>
            <a:off x="8764403" y="3549432"/>
            <a:ext cx="1109400" cy="729300"/>
          </a:xfrm>
          <a:prstGeom prst="bentConnector3">
            <a:avLst>
              <a:gd fmla="val 50862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8"/>
          <p:cNvSpPr/>
          <p:nvPr/>
        </p:nvSpPr>
        <p:spPr>
          <a:xfrm>
            <a:off x="1308425" y="5751025"/>
            <a:ext cx="9338400" cy="7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70933" y="5401933"/>
            <a:ext cx="117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legend</a:t>
            </a:r>
            <a:endParaRPr sz="1600"/>
          </a:p>
        </p:txBody>
      </p:sp>
      <p:sp>
        <p:nvSpPr>
          <p:cNvPr id="198" name="Google Shape;198;p28"/>
          <p:cNvSpPr txBox="1"/>
          <p:nvPr/>
        </p:nvSpPr>
        <p:spPr>
          <a:xfrm>
            <a:off x="2479867" y="5880467"/>
            <a:ext cx="142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boundary</a:t>
            </a:r>
            <a:endParaRPr sz="1300"/>
          </a:p>
        </p:txBody>
      </p:sp>
      <p:sp>
        <p:nvSpPr>
          <p:cNvPr id="199" name="Google Shape;199;p28"/>
          <p:cNvSpPr txBox="1"/>
          <p:nvPr/>
        </p:nvSpPr>
        <p:spPr>
          <a:xfrm>
            <a:off x="6020383" y="5912283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App</a:t>
            </a:r>
            <a:endParaRPr sz="1300"/>
          </a:p>
        </p:txBody>
      </p:sp>
      <p:sp>
        <p:nvSpPr>
          <p:cNvPr id="200" name="Google Shape;200;p28"/>
          <p:cNvSpPr txBox="1"/>
          <p:nvPr/>
        </p:nvSpPr>
        <p:spPr>
          <a:xfrm>
            <a:off x="6942600" y="5896933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camera</a:t>
            </a:r>
            <a:endParaRPr sz="1300"/>
          </a:p>
        </p:txBody>
      </p:sp>
      <p:pic>
        <p:nvPicPr>
          <p:cNvPr descr="Clip art,Line art,Line,Parallel,Circle,Symbol #251040 - Free Icon Library" id="201" name="Google Shape;20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5727" y="5863377"/>
            <a:ext cx="357888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7399" y="5820500"/>
            <a:ext cx="532026" cy="532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>
            <a:off x="1532075" y="5896925"/>
            <a:ext cx="922800" cy="446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161800" y="5896933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</a:t>
            </a:r>
            <a:endParaRPr sz="1300"/>
          </a:p>
        </p:txBody>
      </p:sp>
      <p:sp>
        <p:nvSpPr>
          <p:cNvPr id="205" name="Google Shape;205;p28"/>
          <p:cNvSpPr/>
          <p:nvPr/>
        </p:nvSpPr>
        <p:spPr>
          <a:xfrm>
            <a:off x="5271450" y="5836075"/>
            <a:ext cx="722700" cy="492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3513525" y="5836075"/>
            <a:ext cx="915900" cy="4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4420183" y="5912283"/>
            <a:ext cx="9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System</a:t>
            </a:r>
            <a:endParaRPr sz="1300"/>
          </a:p>
        </p:txBody>
      </p:sp>
      <p:cxnSp>
        <p:nvCxnSpPr>
          <p:cNvPr id="208" name="Google Shape;208;p28"/>
          <p:cNvCxnSpPr/>
          <p:nvPr/>
        </p:nvCxnSpPr>
        <p:spPr>
          <a:xfrm flipH="1" rot="10800000">
            <a:off x="8772900" y="6115633"/>
            <a:ext cx="651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9" name="Google Shape;209;p28"/>
          <p:cNvSpPr txBox="1"/>
          <p:nvPr/>
        </p:nvSpPr>
        <p:spPr>
          <a:xfrm>
            <a:off x="9457200" y="5820725"/>
            <a:ext cx="135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Network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Connection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29"/>
          <p:cNvCxnSpPr/>
          <p:nvPr/>
        </p:nvCxnSpPr>
        <p:spPr>
          <a:xfrm flipH="1" rot="10800000">
            <a:off x="0" y="769124"/>
            <a:ext cx="12192000" cy="170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78501" y="227775"/>
            <a:ext cx="3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Security Goal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552450" y="1398275"/>
            <a:ext cx="115854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AACS Security Goal 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rgbClr val="0000FF"/>
                </a:solidFill>
              </a:rPr>
              <a:t>Confidentiality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The sensitive data(User DB, Video, Face data ... )  in the system </a:t>
            </a:r>
            <a:r>
              <a:rPr lang="en-US" sz="1800">
                <a:solidFill>
                  <a:schemeClr val="dk1"/>
                </a:solidFill>
              </a:rPr>
              <a:t>should be accessible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only by the authorized people. 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rgbClr val="0000FF"/>
                </a:solidFill>
              </a:rPr>
              <a:t>Integrity</a:t>
            </a:r>
            <a:r>
              <a:rPr lang="en-US" sz="1800">
                <a:solidFill>
                  <a:schemeClr val="dk1"/>
                </a:solidFill>
              </a:rPr>
              <a:t> : The sensitive data in the system should not be tampered by attacker. </a:t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rgbClr val="0000FF"/>
                </a:solidFill>
              </a:rPr>
              <a:t>Availability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: The attendance system should be available at all times during the semester.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0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3" name="Google Shape;2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78501" y="227775"/>
            <a:ext cx="386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Project Overview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657317" y="2595530"/>
            <a:ext cx="87072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4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Demo</a:t>
            </a:r>
            <a:endParaRPr sz="4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26" name="Google Shape;226;p30"/>
          <p:cNvSpPr txBox="1"/>
          <p:nvPr/>
        </p:nvSpPr>
        <p:spPr>
          <a:xfrm>
            <a:off x="2401100" y="4160125"/>
            <a:ext cx="722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Enjoy a cup of coffee during the attendance check time</a:t>
            </a:r>
            <a:endParaRPr b="1" sz="2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4401" y="4513377"/>
            <a:ext cx="1846979" cy="196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31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78500" y="227775"/>
            <a:ext cx="46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Deriving architecture drivers</a:t>
            </a:r>
            <a:endParaRPr b="1" sz="2400">
              <a:solidFill>
                <a:schemeClr val="dk1"/>
              </a:solidFill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2781000" y="452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{225A46CA-71DF-4143-9B5C-F13D03E15DEE}</a:tableStyleId>
              </a:tblPr>
              <a:tblGrid>
                <a:gridCol w="2655750"/>
                <a:gridCol w="2584800"/>
                <a:gridCol w="1175625"/>
              </a:tblGrid>
              <a:tr h="22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Item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Category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Count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25900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Functional requirements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log in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register of student (Learn mode)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attendance check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(Run mode, Test run mode)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security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Total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51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Quality Attribute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Constraints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31"/>
          <p:cNvSpPr txBox="1"/>
          <p:nvPr/>
        </p:nvSpPr>
        <p:spPr>
          <a:xfrm>
            <a:off x="9731675" y="6222425"/>
            <a:ext cx="282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Original requirements : 75%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Additional requirements : 25%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950" y="998425"/>
            <a:ext cx="9250674" cy="331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1"/>
          <p:cNvCxnSpPr/>
          <p:nvPr/>
        </p:nvCxnSpPr>
        <p:spPr>
          <a:xfrm rot="10800000">
            <a:off x="9193725" y="6076725"/>
            <a:ext cx="6765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9" name="Google Shape;23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96" y="3401375"/>
            <a:ext cx="2204854" cy="33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/>
          <p:nvPr/>
        </p:nvSpPr>
        <p:spPr>
          <a:xfrm>
            <a:off x="4169600" y="2647000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 Manager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(FRS)</a:t>
            </a:r>
            <a:endParaRPr sz="1300"/>
          </a:p>
        </p:txBody>
      </p:sp>
      <p:sp>
        <p:nvSpPr>
          <p:cNvPr id="245" name="Google Shape;245;p32"/>
          <p:cNvSpPr/>
          <p:nvPr/>
        </p:nvSpPr>
        <p:spPr>
          <a:xfrm>
            <a:off x="6485400" y="26469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Comm Manager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(ACS)</a:t>
            </a:r>
            <a:endParaRPr sz="1300"/>
          </a:p>
        </p:txBody>
      </p:sp>
      <p:sp>
        <p:nvSpPr>
          <p:cNvPr id="246" name="Google Shape;246;p32"/>
          <p:cNvSpPr/>
          <p:nvPr/>
        </p:nvSpPr>
        <p:spPr>
          <a:xfrm>
            <a:off x="1003633" y="5751033"/>
            <a:ext cx="6591300" cy="71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2241400" y="358267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Engine</a:t>
            </a:r>
            <a:endParaRPr sz="1300"/>
          </a:p>
        </p:txBody>
      </p:sp>
      <p:sp>
        <p:nvSpPr>
          <p:cNvPr id="248" name="Google Shape;248;p32"/>
          <p:cNvSpPr txBox="1"/>
          <p:nvPr/>
        </p:nvSpPr>
        <p:spPr>
          <a:xfrm>
            <a:off x="966133" y="5401933"/>
            <a:ext cx="117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legend</a:t>
            </a:r>
            <a:endParaRPr sz="1600"/>
          </a:p>
        </p:txBody>
      </p:sp>
      <p:sp>
        <p:nvSpPr>
          <p:cNvPr id="249" name="Google Shape;249;p32"/>
          <p:cNvSpPr/>
          <p:nvPr/>
        </p:nvSpPr>
        <p:spPr>
          <a:xfrm>
            <a:off x="1687367" y="113986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AI Manager</a:t>
            </a:r>
            <a:endParaRPr sz="1300"/>
          </a:p>
        </p:txBody>
      </p:sp>
      <p:sp>
        <p:nvSpPr>
          <p:cNvPr id="250" name="Google Shape;250;p32"/>
          <p:cNvSpPr/>
          <p:nvPr/>
        </p:nvSpPr>
        <p:spPr>
          <a:xfrm>
            <a:off x="422233" y="358267"/>
            <a:ext cx="959700" cy="5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Camera Device</a:t>
            </a:r>
            <a:endParaRPr sz="1300"/>
          </a:p>
        </p:txBody>
      </p:sp>
      <p:cxnSp>
        <p:nvCxnSpPr>
          <p:cNvPr id="251" name="Google Shape;251;p32"/>
          <p:cNvCxnSpPr/>
          <p:nvPr/>
        </p:nvCxnSpPr>
        <p:spPr>
          <a:xfrm>
            <a:off x="2353467" y="3582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2"/>
          <p:cNvCxnSpPr/>
          <p:nvPr/>
        </p:nvCxnSpPr>
        <p:spPr>
          <a:xfrm>
            <a:off x="2353467" y="749067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2"/>
          <p:cNvSpPr txBox="1"/>
          <p:nvPr/>
        </p:nvSpPr>
        <p:spPr>
          <a:xfrm>
            <a:off x="2664117" y="7440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Engine data</a:t>
            </a:r>
            <a:endParaRPr sz="1100"/>
          </a:p>
        </p:txBody>
      </p:sp>
      <p:cxnSp>
        <p:nvCxnSpPr>
          <p:cNvPr id="254" name="Google Shape;254;p32"/>
          <p:cNvCxnSpPr>
            <a:stCxn id="250" idx="2"/>
            <a:endCxn id="249" idx="2"/>
          </p:cNvCxnSpPr>
          <p:nvPr/>
        </p:nvCxnSpPr>
        <p:spPr>
          <a:xfrm>
            <a:off x="902083" y="908167"/>
            <a:ext cx="785400" cy="8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2"/>
          <p:cNvSpPr txBox="1"/>
          <p:nvPr/>
        </p:nvSpPr>
        <p:spPr>
          <a:xfrm>
            <a:off x="611800" y="11398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images</a:t>
            </a:r>
            <a:endParaRPr sz="1100"/>
          </a:p>
        </p:txBody>
      </p:sp>
      <p:sp>
        <p:nvSpPr>
          <p:cNvPr id="256" name="Google Shape;256;p32"/>
          <p:cNvSpPr txBox="1"/>
          <p:nvPr/>
        </p:nvSpPr>
        <p:spPr>
          <a:xfrm>
            <a:off x="1055667" y="26000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Video DB</a:t>
            </a:r>
            <a:endParaRPr sz="1300"/>
          </a:p>
        </p:txBody>
      </p:sp>
      <p:cxnSp>
        <p:nvCxnSpPr>
          <p:cNvPr id="257" name="Google Shape;257;p32"/>
          <p:cNvCxnSpPr/>
          <p:nvPr/>
        </p:nvCxnSpPr>
        <p:spPr>
          <a:xfrm>
            <a:off x="1167733" y="26000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2"/>
          <p:cNvCxnSpPr/>
          <p:nvPr/>
        </p:nvCxnSpPr>
        <p:spPr>
          <a:xfrm>
            <a:off x="1167733" y="29908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2"/>
          <p:cNvSpPr txBox="1"/>
          <p:nvPr/>
        </p:nvSpPr>
        <p:spPr>
          <a:xfrm>
            <a:off x="1950267" y="4677183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Face DB</a:t>
            </a:r>
            <a:endParaRPr sz="1300"/>
          </a:p>
        </p:txBody>
      </p:sp>
      <p:cxnSp>
        <p:nvCxnSpPr>
          <p:cNvPr id="260" name="Google Shape;260;p32"/>
          <p:cNvCxnSpPr/>
          <p:nvPr/>
        </p:nvCxnSpPr>
        <p:spPr>
          <a:xfrm>
            <a:off x="2062333" y="46771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2"/>
          <p:cNvCxnSpPr/>
          <p:nvPr/>
        </p:nvCxnSpPr>
        <p:spPr>
          <a:xfrm>
            <a:off x="2062333" y="50679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2"/>
          <p:cNvSpPr/>
          <p:nvPr/>
        </p:nvSpPr>
        <p:spPr>
          <a:xfrm>
            <a:off x="2059067" y="3103933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Face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263" name="Google Shape;263;p32"/>
          <p:cNvSpPr/>
          <p:nvPr/>
        </p:nvSpPr>
        <p:spPr>
          <a:xfrm>
            <a:off x="3760133" y="1009317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 Auth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264" name="Google Shape;264;p32"/>
          <p:cNvSpPr txBox="1"/>
          <p:nvPr/>
        </p:nvSpPr>
        <p:spPr>
          <a:xfrm>
            <a:off x="4546067" y="1324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 DB</a:t>
            </a:r>
            <a:endParaRPr sz="1300"/>
          </a:p>
        </p:txBody>
      </p:sp>
      <p:cxnSp>
        <p:nvCxnSpPr>
          <p:cNvPr id="265" name="Google Shape;265;p32"/>
          <p:cNvCxnSpPr/>
          <p:nvPr/>
        </p:nvCxnSpPr>
        <p:spPr>
          <a:xfrm>
            <a:off x="4658133" y="1324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2"/>
          <p:cNvSpPr txBox="1"/>
          <p:nvPr/>
        </p:nvSpPr>
        <p:spPr>
          <a:xfrm>
            <a:off x="4151533" y="21987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id, pw</a:t>
            </a:r>
            <a:endParaRPr sz="1100"/>
          </a:p>
        </p:txBody>
      </p:sp>
      <p:cxnSp>
        <p:nvCxnSpPr>
          <p:cNvPr id="267" name="Google Shape;267;p32"/>
          <p:cNvCxnSpPr/>
          <p:nvPr/>
        </p:nvCxnSpPr>
        <p:spPr>
          <a:xfrm>
            <a:off x="4658133" y="5232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2"/>
          <p:cNvCxnSpPr/>
          <p:nvPr/>
        </p:nvCxnSpPr>
        <p:spPr>
          <a:xfrm flipH="1" rot="10800000">
            <a:off x="4675900" y="524350"/>
            <a:ext cx="1731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2"/>
          <p:cNvCxnSpPr>
            <a:stCxn id="264" idx="2"/>
            <a:endCxn id="263" idx="7"/>
          </p:cNvCxnSpPr>
          <p:nvPr/>
        </p:nvCxnSpPr>
        <p:spPr>
          <a:xfrm flipH="1">
            <a:off x="4917917" y="578850"/>
            <a:ext cx="2136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2"/>
          <p:cNvSpPr txBox="1"/>
          <p:nvPr/>
        </p:nvSpPr>
        <p:spPr>
          <a:xfrm>
            <a:off x="9313233" y="47277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time/uid</a:t>
            </a:r>
            <a:endParaRPr sz="1100"/>
          </a:p>
        </p:txBody>
      </p:sp>
      <p:sp>
        <p:nvSpPr>
          <p:cNvPr id="271" name="Google Shape;271;p32"/>
          <p:cNvSpPr txBox="1"/>
          <p:nvPr/>
        </p:nvSpPr>
        <p:spPr>
          <a:xfrm>
            <a:off x="4187033" y="5611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id, pw</a:t>
            </a:r>
            <a:endParaRPr sz="1100"/>
          </a:p>
        </p:txBody>
      </p:sp>
      <p:sp>
        <p:nvSpPr>
          <p:cNvPr id="272" name="Google Shape;272;p32"/>
          <p:cNvSpPr txBox="1"/>
          <p:nvPr/>
        </p:nvSpPr>
        <p:spPr>
          <a:xfrm>
            <a:off x="5021200" y="6758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userdata</a:t>
            </a:r>
            <a:endParaRPr sz="1100"/>
          </a:p>
        </p:txBody>
      </p:sp>
      <p:cxnSp>
        <p:nvCxnSpPr>
          <p:cNvPr id="273" name="Google Shape;273;p32"/>
          <p:cNvCxnSpPr/>
          <p:nvPr/>
        </p:nvCxnSpPr>
        <p:spPr>
          <a:xfrm flipH="1" rot="10800000">
            <a:off x="4658133" y="2142350"/>
            <a:ext cx="615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2"/>
          <p:cNvCxnSpPr>
            <a:stCxn id="263" idx="5"/>
            <a:endCxn id="244" idx="0"/>
          </p:cNvCxnSpPr>
          <p:nvPr/>
        </p:nvCxnSpPr>
        <p:spPr>
          <a:xfrm flipH="1">
            <a:off x="4847608" y="1992354"/>
            <a:ext cx="70200" cy="6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2"/>
          <p:cNvSpPr txBox="1"/>
          <p:nvPr/>
        </p:nvSpPr>
        <p:spPr>
          <a:xfrm>
            <a:off x="4911033" y="21002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276" name="Google Shape;276;p32"/>
          <p:cNvCxnSpPr>
            <a:stCxn id="244" idx="2"/>
            <a:endCxn id="262" idx="7"/>
          </p:cNvCxnSpPr>
          <p:nvPr/>
        </p:nvCxnSpPr>
        <p:spPr>
          <a:xfrm flipH="1">
            <a:off x="3216800" y="3222850"/>
            <a:ext cx="9528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2"/>
          <p:cNvCxnSpPr>
            <a:stCxn id="262" idx="6"/>
            <a:endCxn id="244" idx="3"/>
          </p:cNvCxnSpPr>
          <p:nvPr/>
        </p:nvCxnSpPr>
        <p:spPr>
          <a:xfrm flipH="1" rot="10800000">
            <a:off x="3415367" y="3629983"/>
            <a:ext cx="952800" cy="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2"/>
          <p:cNvSpPr txBox="1"/>
          <p:nvPr/>
        </p:nvSpPr>
        <p:spPr>
          <a:xfrm>
            <a:off x="3251700" y="2752133"/>
            <a:ext cx="107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request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(id, #pic)</a:t>
            </a:r>
            <a:endParaRPr sz="1100"/>
          </a:p>
        </p:txBody>
      </p:sp>
      <p:sp>
        <p:nvSpPr>
          <p:cNvPr id="279" name="Google Shape;279;p32"/>
          <p:cNvSpPr txBox="1"/>
          <p:nvPr/>
        </p:nvSpPr>
        <p:spPr>
          <a:xfrm>
            <a:off x="11332467" y="37373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User</a:t>
            </a:r>
            <a:endParaRPr sz="1100"/>
          </a:p>
        </p:txBody>
      </p:sp>
      <p:sp>
        <p:nvSpPr>
          <p:cNvPr id="280" name="Google Shape;280;p32"/>
          <p:cNvSpPr txBox="1"/>
          <p:nvPr/>
        </p:nvSpPr>
        <p:spPr>
          <a:xfrm>
            <a:off x="3415467" y="35761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photo list</a:t>
            </a:r>
            <a:endParaRPr sz="1100"/>
          </a:p>
        </p:txBody>
      </p:sp>
      <p:cxnSp>
        <p:nvCxnSpPr>
          <p:cNvPr id="281" name="Google Shape;281;p32"/>
          <p:cNvCxnSpPr>
            <a:stCxn id="262" idx="3"/>
          </p:cNvCxnSpPr>
          <p:nvPr/>
        </p:nvCxnSpPr>
        <p:spPr>
          <a:xfrm>
            <a:off x="2257692" y="4086971"/>
            <a:ext cx="6900" cy="6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2"/>
          <p:cNvCxnSpPr/>
          <p:nvPr/>
        </p:nvCxnSpPr>
        <p:spPr>
          <a:xfrm flipH="1" rot="10800000">
            <a:off x="2435333" y="4255417"/>
            <a:ext cx="216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2"/>
          <p:cNvSpPr txBox="1"/>
          <p:nvPr/>
        </p:nvSpPr>
        <p:spPr>
          <a:xfrm>
            <a:off x="1723700" y="42376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uid,fid</a:t>
            </a:r>
            <a:endParaRPr sz="1100"/>
          </a:p>
        </p:txBody>
      </p:sp>
      <p:sp>
        <p:nvSpPr>
          <p:cNvPr id="284" name="Google Shape;284;p32"/>
          <p:cNvSpPr txBox="1"/>
          <p:nvPr/>
        </p:nvSpPr>
        <p:spPr>
          <a:xfrm>
            <a:off x="2365567" y="423768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285" name="Google Shape;285;p32"/>
          <p:cNvCxnSpPr/>
          <p:nvPr/>
        </p:nvCxnSpPr>
        <p:spPr>
          <a:xfrm flipH="1" rot="10800000">
            <a:off x="1545567" y="1974850"/>
            <a:ext cx="2001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2"/>
          <p:cNvCxnSpPr>
            <a:stCxn id="249" idx="3"/>
          </p:cNvCxnSpPr>
          <p:nvPr/>
        </p:nvCxnSpPr>
        <p:spPr>
          <a:xfrm flipH="1">
            <a:off x="1754292" y="2122904"/>
            <a:ext cx="13170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2"/>
          <p:cNvSpPr txBox="1"/>
          <p:nvPr/>
        </p:nvSpPr>
        <p:spPr>
          <a:xfrm>
            <a:off x="860533" y="21481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video/vlist</a:t>
            </a:r>
            <a:endParaRPr sz="1100"/>
          </a:p>
        </p:txBody>
      </p:sp>
      <p:sp>
        <p:nvSpPr>
          <p:cNvPr id="288" name="Google Shape;288;p32"/>
          <p:cNvSpPr txBox="1"/>
          <p:nvPr/>
        </p:nvSpPr>
        <p:spPr>
          <a:xfrm>
            <a:off x="1723700" y="22047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</a:t>
            </a:r>
            <a:endParaRPr sz="1100"/>
          </a:p>
        </p:txBody>
      </p:sp>
      <p:sp>
        <p:nvSpPr>
          <p:cNvPr id="289" name="Google Shape;289;p32"/>
          <p:cNvSpPr txBox="1"/>
          <p:nvPr/>
        </p:nvSpPr>
        <p:spPr>
          <a:xfrm>
            <a:off x="2759317" y="2345017"/>
            <a:ext cx="107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vid/videolist</a:t>
            </a:r>
            <a:endParaRPr sz="1100"/>
          </a:p>
        </p:txBody>
      </p:sp>
      <p:sp>
        <p:nvSpPr>
          <p:cNvPr id="290" name="Google Shape;290;p32"/>
          <p:cNvSpPr txBox="1"/>
          <p:nvPr/>
        </p:nvSpPr>
        <p:spPr>
          <a:xfrm>
            <a:off x="2205600" y="24925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</a:t>
            </a:r>
            <a:endParaRPr sz="1100"/>
          </a:p>
        </p:txBody>
      </p:sp>
      <p:cxnSp>
        <p:nvCxnSpPr>
          <p:cNvPr id="291" name="Google Shape;291;p32"/>
          <p:cNvCxnSpPr>
            <a:endCxn id="249" idx="0"/>
          </p:cNvCxnSpPr>
          <p:nvPr/>
        </p:nvCxnSpPr>
        <p:spPr>
          <a:xfrm flipH="1">
            <a:off x="2365517" y="767867"/>
            <a:ext cx="912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2"/>
          <p:cNvCxnSpPr>
            <a:endCxn id="262" idx="0"/>
          </p:cNvCxnSpPr>
          <p:nvPr/>
        </p:nvCxnSpPr>
        <p:spPr>
          <a:xfrm>
            <a:off x="2477717" y="2280433"/>
            <a:ext cx="259500" cy="8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2"/>
          <p:cNvCxnSpPr/>
          <p:nvPr/>
        </p:nvCxnSpPr>
        <p:spPr>
          <a:xfrm rot="10800000">
            <a:off x="2661867" y="2218833"/>
            <a:ext cx="332100" cy="9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2"/>
          <p:cNvSpPr/>
          <p:nvPr/>
        </p:nvSpPr>
        <p:spPr>
          <a:xfrm>
            <a:off x="9172433" y="2671800"/>
            <a:ext cx="13563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Auth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Manager</a:t>
            </a:r>
            <a:endParaRPr sz="1300"/>
          </a:p>
        </p:txBody>
      </p:sp>
      <p:sp>
        <p:nvSpPr>
          <p:cNvPr id="295" name="Google Shape;295;p32"/>
          <p:cNvSpPr/>
          <p:nvPr/>
        </p:nvSpPr>
        <p:spPr>
          <a:xfrm>
            <a:off x="8494333" y="971500"/>
            <a:ext cx="14235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Student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Controller</a:t>
            </a:r>
            <a:endParaRPr sz="1300"/>
          </a:p>
        </p:txBody>
      </p:sp>
      <p:sp>
        <p:nvSpPr>
          <p:cNvPr id="296" name="Google Shape;296;p32"/>
          <p:cNvSpPr/>
          <p:nvPr/>
        </p:nvSpPr>
        <p:spPr>
          <a:xfrm>
            <a:off x="7765033" y="3815500"/>
            <a:ext cx="1639200" cy="11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Attendance Controller</a:t>
            </a:r>
            <a:endParaRPr sz="1300"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933" y="2789600"/>
            <a:ext cx="916000" cy="91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2"/>
          <p:cNvCxnSpPr>
            <a:stCxn id="297" idx="1"/>
            <a:endCxn id="294" idx="6"/>
          </p:cNvCxnSpPr>
          <p:nvPr/>
        </p:nvCxnSpPr>
        <p:spPr>
          <a:xfrm rot="10800000">
            <a:off x="10528733" y="3247600"/>
            <a:ext cx="5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2"/>
          <p:cNvSpPr txBox="1"/>
          <p:nvPr/>
        </p:nvSpPr>
        <p:spPr>
          <a:xfrm>
            <a:off x="10353067" y="3326933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id/password</a:t>
            </a:r>
            <a:endParaRPr sz="1100"/>
          </a:p>
        </p:txBody>
      </p:sp>
      <p:cxnSp>
        <p:nvCxnSpPr>
          <p:cNvPr id="300" name="Google Shape;300;p32"/>
          <p:cNvCxnSpPr>
            <a:stCxn id="294" idx="0"/>
            <a:endCxn id="295" idx="5"/>
          </p:cNvCxnSpPr>
          <p:nvPr/>
        </p:nvCxnSpPr>
        <p:spPr>
          <a:xfrm rot="10800000">
            <a:off x="9709283" y="1954500"/>
            <a:ext cx="141300" cy="7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2"/>
          <p:cNvCxnSpPr/>
          <p:nvPr/>
        </p:nvCxnSpPr>
        <p:spPr>
          <a:xfrm>
            <a:off x="9519300" y="2059967"/>
            <a:ext cx="1263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2"/>
          <p:cNvSpPr txBox="1"/>
          <p:nvPr/>
        </p:nvSpPr>
        <p:spPr>
          <a:xfrm>
            <a:off x="9045100" y="21922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sp>
        <p:nvSpPr>
          <p:cNvPr id="303" name="Google Shape;303;p32"/>
          <p:cNvSpPr txBox="1"/>
          <p:nvPr/>
        </p:nvSpPr>
        <p:spPr>
          <a:xfrm>
            <a:off x="9709433" y="210025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</a:t>
            </a:r>
            <a:endParaRPr sz="1100"/>
          </a:p>
        </p:txBody>
      </p:sp>
      <p:sp>
        <p:nvSpPr>
          <p:cNvPr id="304" name="Google Shape;304;p32"/>
          <p:cNvSpPr txBox="1"/>
          <p:nvPr/>
        </p:nvSpPr>
        <p:spPr>
          <a:xfrm>
            <a:off x="7526733" y="5218783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log</a:t>
            </a:r>
            <a:endParaRPr sz="1300"/>
          </a:p>
        </p:txBody>
      </p:sp>
      <p:cxnSp>
        <p:nvCxnSpPr>
          <p:cNvPr id="305" name="Google Shape;305;p32"/>
          <p:cNvCxnSpPr/>
          <p:nvPr/>
        </p:nvCxnSpPr>
        <p:spPr>
          <a:xfrm>
            <a:off x="7435600" y="52187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2"/>
          <p:cNvCxnSpPr/>
          <p:nvPr/>
        </p:nvCxnSpPr>
        <p:spPr>
          <a:xfrm>
            <a:off x="7435600" y="56095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2"/>
          <p:cNvSpPr txBox="1"/>
          <p:nvPr/>
        </p:nvSpPr>
        <p:spPr>
          <a:xfrm>
            <a:off x="8679033" y="5218800"/>
            <a:ext cx="163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Attendance DB</a:t>
            </a:r>
            <a:endParaRPr sz="1300"/>
          </a:p>
        </p:txBody>
      </p:sp>
      <p:cxnSp>
        <p:nvCxnSpPr>
          <p:cNvPr id="308" name="Google Shape;308;p32"/>
          <p:cNvCxnSpPr/>
          <p:nvPr/>
        </p:nvCxnSpPr>
        <p:spPr>
          <a:xfrm>
            <a:off x="8892683" y="52187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2"/>
          <p:cNvCxnSpPr/>
          <p:nvPr/>
        </p:nvCxnSpPr>
        <p:spPr>
          <a:xfrm>
            <a:off x="8892683" y="5609583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2"/>
          <p:cNvCxnSpPr>
            <a:stCxn id="296" idx="3"/>
          </p:cNvCxnSpPr>
          <p:nvPr/>
        </p:nvCxnSpPr>
        <p:spPr>
          <a:xfrm flipH="1">
            <a:off x="7727889" y="4798537"/>
            <a:ext cx="2772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2"/>
          <p:cNvCxnSpPr>
            <a:stCxn id="296" idx="5"/>
            <a:endCxn id="307" idx="0"/>
          </p:cNvCxnSpPr>
          <p:nvPr/>
        </p:nvCxnSpPr>
        <p:spPr>
          <a:xfrm>
            <a:off x="9164178" y="4798537"/>
            <a:ext cx="334500" cy="4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2"/>
          <p:cNvSpPr txBox="1"/>
          <p:nvPr/>
        </p:nvSpPr>
        <p:spPr>
          <a:xfrm>
            <a:off x="7235100" y="46480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time/uid</a:t>
            </a:r>
            <a:endParaRPr sz="1100"/>
          </a:p>
        </p:txBody>
      </p:sp>
      <p:cxnSp>
        <p:nvCxnSpPr>
          <p:cNvPr id="313" name="Google Shape;313;p32"/>
          <p:cNvCxnSpPr/>
          <p:nvPr/>
        </p:nvCxnSpPr>
        <p:spPr>
          <a:xfrm>
            <a:off x="7732167" y="3622700"/>
            <a:ext cx="3585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2"/>
          <p:cNvCxnSpPr/>
          <p:nvPr/>
        </p:nvCxnSpPr>
        <p:spPr>
          <a:xfrm rot="10800000">
            <a:off x="7594900" y="3705600"/>
            <a:ext cx="3552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2"/>
          <p:cNvSpPr txBox="1"/>
          <p:nvPr/>
        </p:nvSpPr>
        <p:spPr>
          <a:xfrm>
            <a:off x="7329100" y="3844700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 req</a:t>
            </a:r>
            <a:endParaRPr sz="1100"/>
          </a:p>
        </p:txBody>
      </p:sp>
      <p:sp>
        <p:nvSpPr>
          <p:cNvPr id="316" name="Google Shape;316;p32"/>
          <p:cNvSpPr txBox="1"/>
          <p:nvPr/>
        </p:nvSpPr>
        <p:spPr>
          <a:xfrm>
            <a:off x="7819033" y="3495367"/>
            <a:ext cx="142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 list/video/uid</a:t>
            </a:r>
            <a:endParaRPr sz="1100"/>
          </a:p>
        </p:txBody>
      </p:sp>
      <p:cxnSp>
        <p:nvCxnSpPr>
          <p:cNvPr id="317" name="Google Shape;317;p32"/>
          <p:cNvCxnSpPr>
            <a:stCxn id="294" idx="1"/>
            <a:endCxn id="245" idx="7"/>
          </p:cNvCxnSpPr>
          <p:nvPr/>
        </p:nvCxnSpPr>
        <p:spPr>
          <a:xfrm rot="10800000">
            <a:off x="7643059" y="2815563"/>
            <a:ext cx="17280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2"/>
          <p:cNvCxnSpPr/>
          <p:nvPr/>
        </p:nvCxnSpPr>
        <p:spPr>
          <a:xfrm flipH="1" rot="10800000">
            <a:off x="7751460" y="2962615"/>
            <a:ext cx="15111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2"/>
          <p:cNvSpPr txBox="1"/>
          <p:nvPr/>
        </p:nvSpPr>
        <p:spPr>
          <a:xfrm>
            <a:off x="7906033" y="251971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id/password</a:t>
            </a:r>
            <a:endParaRPr sz="1100"/>
          </a:p>
        </p:txBody>
      </p:sp>
      <p:sp>
        <p:nvSpPr>
          <p:cNvPr id="320" name="Google Shape;320;p32"/>
          <p:cNvSpPr txBox="1"/>
          <p:nvPr/>
        </p:nvSpPr>
        <p:spPr>
          <a:xfrm>
            <a:off x="8047233" y="2907467"/>
            <a:ext cx="10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result</a:t>
            </a:r>
            <a:endParaRPr sz="1100"/>
          </a:p>
        </p:txBody>
      </p:sp>
      <p:cxnSp>
        <p:nvCxnSpPr>
          <p:cNvPr id="321" name="Google Shape;321;p32"/>
          <p:cNvCxnSpPr/>
          <p:nvPr/>
        </p:nvCxnSpPr>
        <p:spPr>
          <a:xfrm rot="10800000">
            <a:off x="5526300" y="3326933"/>
            <a:ext cx="95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2"/>
          <p:cNvCxnSpPr/>
          <p:nvPr/>
        </p:nvCxnSpPr>
        <p:spPr>
          <a:xfrm>
            <a:off x="5526000" y="3134733"/>
            <a:ext cx="9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32"/>
          <p:cNvSpPr txBox="1"/>
          <p:nvPr/>
        </p:nvSpPr>
        <p:spPr>
          <a:xfrm>
            <a:off x="6723533" y="1375567"/>
            <a:ext cx="142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Config setting</a:t>
            </a:r>
            <a:endParaRPr sz="1300"/>
          </a:p>
        </p:txBody>
      </p:sp>
      <p:cxnSp>
        <p:nvCxnSpPr>
          <p:cNvPr id="324" name="Google Shape;324;p32"/>
          <p:cNvCxnSpPr/>
          <p:nvPr/>
        </p:nvCxnSpPr>
        <p:spPr>
          <a:xfrm>
            <a:off x="7038800" y="13755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2"/>
          <p:cNvCxnSpPr/>
          <p:nvPr/>
        </p:nvCxnSpPr>
        <p:spPr>
          <a:xfrm>
            <a:off x="7038800" y="17663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2"/>
          <p:cNvCxnSpPr>
            <a:stCxn id="323" idx="2"/>
            <a:endCxn id="245" idx="0"/>
          </p:cNvCxnSpPr>
          <p:nvPr/>
        </p:nvCxnSpPr>
        <p:spPr>
          <a:xfrm flipH="1">
            <a:off x="7163483" y="1821967"/>
            <a:ext cx="27180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2"/>
          <p:cNvSpPr txBox="1"/>
          <p:nvPr/>
        </p:nvSpPr>
        <p:spPr>
          <a:xfrm>
            <a:off x="6739400" y="2006633"/>
            <a:ext cx="117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ip/port</a:t>
            </a:r>
            <a:endParaRPr sz="1100"/>
          </a:p>
        </p:txBody>
      </p:sp>
      <p:sp>
        <p:nvSpPr>
          <p:cNvPr id="328" name="Google Shape;328;p32"/>
          <p:cNvSpPr/>
          <p:nvPr/>
        </p:nvSpPr>
        <p:spPr>
          <a:xfrm>
            <a:off x="1232133" y="5894867"/>
            <a:ext cx="638700" cy="42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29" name="Google Shape;329;p32"/>
          <p:cNvSpPr txBox="1"/>
          <p:nvPr/>
        </p:nvSpPr>
        <p:spPr>
          <a:xfrm>
            <a:off x="1794067" y="5880467"/>
            <a:ext cx="142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thread</a:t>
            </a:r>
            <a:endParaRPr sz="1300"/>
          </a:p>
        </p:txBody>
      </p:sp>
      <p:sp>
        <p:nvSpPr>
          <p:cNvPr id="330" name="Google Shape;330;p32"/>
          <p:cNvSpPr txBox="1"/>
          <p:nvPr/>
        </p:nvSpPr>
        <p:spPr>
          <a:xfrm>
            <a:off x="3225733" y="5880450"/>
            <a:ext cx="117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storage</a:t>
            </a:r>
            <a:endParaRPr sz="1300"/>
          </a:p>
        </p:txBody>
      </p:sp>
      <p:cxnSp>
        <p:nvCxnSpPr>
          <p:cNvPr id="331" name="Google Shape;331;p32"/>
          <p:cNvCxnSpPr/>
          <p:nvPr/>
        </p:nvCxnSpPr>
        <p:spPr>
          <a:xfrm>
            <a:off x="2525000" y="59820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2"/>
          <p:cNvCxnSpPr/>
          <p:nvPr/>
        </p:nvCxnSpPr>
        <p:spPr>
          <a:xfrm>
            <a:off x="2525000" y="6372850"/>
            <a:ext cx="7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2"/>
          <p:cNvSpPr/>
          <p:nvPr/>
        </p:nvSpPr>
        <p:spPr>
          <a:xfrm>
            <a:off x="4061600" y="5831267"/>
            <a:ext cx="959700" cy="5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34" name="Google Shape;334;p32"/>
          <p:cNvSpPr txBox="1"/>
          <p:nvPr/>
        </p:nvSpPr>
        <p:spPr>
          <a:xfrm>
            <a:off x="5014933" y="5820733"/>
            <a:ext cx="9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external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device</a:t>
            </a:r>
            <a:endParaRPr sz="1300"/>
          </a:p>
        </p:txBody>
      </p:sp>
      <p:cxnSp>
        <p:nvCxnSpPr>
          <p:cNvPr id="335" name="Google Shape;335;p32"/>
          <p:cNvCxnSpPr/>
          <p:nvPr/>
        </p:nvCxnSpPr>
        <p:spPr>
          <a:xfrm flipH="1" rot="10800000">
            <a:off x="5930933" y="6099767"/>
            <a:ext cx="5628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2"/>
          <p:cNvSpPr txBox="1"/>
          <p:nvPr/>
        </p:nvSpPr>
        <p:spPr>
          <a:xfrm>
            <a:off x="6485400" y="5820733"/>
            <a:ext cx="9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data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flow</a:t>
            </a:r>
            <a:endParaRPr sz="1300"/>
          </a:p>
        </p:txBody>
      </p:sp>
      <p:cxnSp>
        <p:nvCxnSpPr>
          <p:cNvPr id="337" name="Google Shape;337;p32"/>
          <p:cNvCxnSpPr/>
          <p:nvPr/>
        </p:nvCxnSpPr>
        <p:spPr>
          <a:xfrm>
            <a:off x="5999300" y="101933"/>
            <a:ext cx="12900" cy="52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8" name="Google Shape;338;p32"/>
          <p:cNvSpPr txBox="1"/>
          <p:nvPr/>
        </p:nvSpPr>
        <p:spPr>
          <a:xfrm>
            <a:off x="4847083" y="4343817"/>
            <a:ext cx="1511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Face Recognition System</a:t>
            </a:r>
            <a:endParaRPr b="1" sz="1300"/>
          </a:p>
        </p:txBody>
      </p:sp>
      <p:sp>
        <p:nvSpPr>
          <p:cNvPr id="339" name="Google Shape;339;p32"/>
          <p:cNvSpPr txBox="1"/>
          <p:nvPr/>
        </p:nvSpPr>
        <p:spPr>
          <a:xfrm>
            <a:off x="5999283" y="4378633"/>
            <a:ext cx="1511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Attendance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Check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System</a:t>
            </a:r>
            <a:endParaRPr b="1" sz="1300"/>
          </a:p>
        </p:txBody>
      </p:sp>
      <p:sp>
        <p:nvSpPr>
          <p:cNvPr id="340" name="Google Shape;340;p32"/>
          <p:cNvSpPr txBox="1"/>
          <p:nvPr/>
        </p:nvSpPr>
        <p:spPr>
          <a:xfrm>
            <a:off x="8546950" y="134950"/>
            <a:ext cx="216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Initial Design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5" y="1497575"/>
            <a:ext cx="7431970" cy="387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33"/>
          <p:cNvCxnSpPr/>
          <p:nvPr/>
        </p:nvCxnSpPr>
        <p:spPr>
          <a:xfrm flipH="1" rot="10800000">
            <a:off x="0" y="769116"/>
            <a:ext cx="121920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7" name="Google Shape;34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9051" y="0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 txBox="1"/>
          <p:nvPr/>
        </p:nvSpPr>
        <p:spPr>
          <a:xfrm>
            <a:off x="78500" y="227775"/>
            <a:ext cx="60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Threat Analysis &amp; Risk Assessment</a:t>
            </a:r>
            <a:endParaRPr b="1" sz="2400">
              <a:solidFill>
                <a:schemeClr val="dk1"/>
              </a:solidFill>
            </a:endParaRPr>
          </a:p>
        </p:txBody>
      </p:sp>
      <p:graphicFrame>
        <p:nvGraphicFramePr>
          <p:cNvPr id="349" name="Google Shape;349;p33"/>
          <p:cNvGraphicFramePr/>
          <p:nvPr/>
        </p:nvGraphicFramePr>
        <p:xfrm>
          <a:off x="3011625" y="59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{225A46CA-71DF-4143-9B5C-F13D03E15DEE}</a:tableStyleId>
              </a:tblPr>
              <a:tblGrid>
                <a:gridCol w="1512700"/>
                <a:gridCol w="2609125"/>
                <a:gridCol w="231432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Threat Analysis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Risk assessment for high priority threats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Security Requirements from threat mitigation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138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29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23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33"/>
          <p:cNvSpPr/>
          <p:nvPr/>
        </p:nvSpPr>
        <p:spPr>
          <a:xfrm>
            <a:off x="5582100" y="5547188"/>
            <a:ext cx="1201500" cy="25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1850" y="2072425"/>
            <a:ext cx="3508800" cy="2645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52" name="Google Shape;352;p33"/>
          <p:cNvSpPr txBox="1"/>
          <p:nvPr/>
        </p:nvSpPr>
        <p:spPr>
          <a:xfrm>
            <a:off x="8744925" y="4886925"/>
            <a:ext cx="26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 </a:t>
            </a:r>
            <a:r>
              <a:rPr lang="en-US"/>
              <a:t>Voting for risk assessment ]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