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90521E-60E9-497F-AC78-E4093646DEAB}">
  <a:tblStyle styleId="{B290521E-60E9-497F-AC78-E4093646DEA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334207" y="2239348"/>
            <a:ext cx="754629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Attendance Check System</a:t>
            </a:r>
            <a:endParaRPr sz="4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192700" y="2862950"/>
            <a:ext cx="715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20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Enjoy a cup of coffee during the attendance check time</a:t>
            </a:r>
            <a:endParaRPr b="1" sz="20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8200" y="304207"/>
            <a:ext cx="689445" cy="689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7851" y="3216202"/>
            <a:ext cx="1846979" cy="1964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14"/>
          <p:cNvGraphicFramePr/>
          <p:nvPr/>
        </p:nvGraphicFramePr>
        <p:xfrm>
          <a:off x="291542" y="1579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{B290521E-60E9-497F-AC78-E4093646DEAB}</a:tableStyleId>
              </a:tblPr>
              <a:tblGrid>
                <a:gridCol w="1263450"/>
                <a:gridCol w="5948275"/>
                <a:gridCol w="532975"/>
                <a:gridCol w="1998625"/>
                <a:gridCol w="628125"/>
                <a:gridCol w="1265800"/>
              </a:tblGrid>
              <a:tr h="17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Chapter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Chapter 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AACS-UX-01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Note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Location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Initial Page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Side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PC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93" name="Google Shape;93;p14"/>
          <p:cNvSpPr/>
          <p:nvPr/>
        </p:nvSpPr>
        <p:spPr>
          <a:xfrm>
            <a:off x="291544" y="789710"/>
            <a:ext cx="8591200" cy="401088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158043" y="887909"/>
            <a:ext cx="487120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Welcome to 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Attendance Check System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338909" y="2805946"/>
            <a:ext cx="5774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466074" y="3140830"/>
            <a:ext cx="14595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 :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925641" y="2805946"/>
            <a:ext cx="1513617" cy="33488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3924624" y="3223084"/>
            <a:ext cx="1513617" cy="33488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7082" y="916691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1586893" y="1901863"/>
            <a:ext cx="602754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This system automatically checks attendance in the classroom.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Could you register your face?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3924624" y="3652158"/>
            <a:ext cx="4342912" cy="41928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315802" y="3704207"/>
            <a:ext cx="15686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○ Secure Mode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6338461" y="3704207"/>
            <a:ext cx="18014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ⓞ Real-time Mode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437374" y="3688818"/>
            <a:ext cx="23920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Communication Mode :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939768" y="4283354"/>
            <a:ext cx="1513617" cy="33488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9198946" y="1755835"/>
            <a:ext cx="2859565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Communication Mode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〮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Secure Mode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Communication between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 embedded board of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this system and the PC should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provide a mode that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supports the encryption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function for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〮 Real-time Mode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Communication between the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embedded board of this system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 the PC should provide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mode of data transfer fast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without delay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" name="Google Shape;107;p14"/>
          <p:cNvCxnSpPr>
            <a:stCxn id="106" idx="1"/>
            <a:endCxn id="101" idx="3"/>
          </p:cNvCxnSpPr>
          <p:nvPr/>
        </p:nvCxnSpPr>
        <p:spPr>
          <a:xfrm flipH="1">
            <a:off x="8267446" y="3648661"/>
            <a:ext cx="931500" cy="21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" name="Google Shape;108;p14"/>
          <p:cNvCxnSpPr>
            <a:endCxn id="105" idx="2"/>
          </p:cNvCxnSpPr>
          <p:nvPr/>
        </p:nvCxnSpPr>
        <p:spPr>
          <a:xfrm flipH="1" rot="10800000">
            <a:off x="1158076" y="4618238"/>
            <a:ext cx="3538500" cy="923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" name="Google Shape;109;p14"/>
          <p:cNvSpPr txBox="1"/>
          <p:nvPr/>
        </p:nvSpPr>
        <p:spPr>
          <a:xfrm>
            <a:off x="284237" y="5326744"/>
            <a:ext cx="71674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This function connects to the camera system through IP : 192.168.0.106 /  port : xxxx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 ID/PW information with communication mode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15"/>
          <p:cNvGraphicFramePr/>
          <p:nvPr/>
        </p:nvGraphicFramePr>
        <p:xfrm>
          <a:off x="291542" y="1579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{B290521E-60E9-497F-AC78-E4093646DEAB}</a:tableStyleId>
              </a:tblPr>
              <a:tblGrid>
                <a:gridCol w="1263450"/>
                <a:gridCol w="5948275"/>
                <a:gridCol w="532975"/>
                <a:gridCol w="1998625"/>
                <a:gridCol w="628125"/>
                <a:gridCol w="1265800"/>
              </a:tblGrid>
              <a:tr h="17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Chapter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Note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Location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Student login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Side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PC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115" name="Google Shape;115;p15"/>
          <p:cNvSpPr/>
          <p:nvPr/>
        </p:nvSpPr>
        <p:spPr>
          <a:xfrm>
            <a:off x="306058" y="789710"/>
            <a:ext cx="8591200" cy="401088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995914" y="1454267"/>
            <a:ext cx="56019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Could you take a picture of your smiling face?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7082" y="916691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9241790" y="1601375"/>
            <a:ext cx="27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Picture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Tom Cruise | Disney Wiki | Fandom" id="119" name="Google Shape;11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176" y="2315977"/>
            <a:ext cx="766675" cy="958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iling Emoji with Eyes Opened | Emoji, Excited face emoji, Eyes emoji" id="120" name="Google Shape;12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57785" y="1417345"/>
            <a:ext cx="481928" cy="4819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/>
          <p:nvPr/>
        </p:nvSpPr>
        <p:spPr>
          <a:xfrm>
            <a:off x="5648052" y="2192335"/>
            <a:ext cx="1707000" cy="38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Photo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5648051" y="2781936"/>
            <a:ext cx="1707000" cy="432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Photo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5724251" y="4181547"/>
            <a:ext cx="1707000" cy="432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Finish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4" name="Google Shape;124;p15"/>
          <p:cNvCxnSpPr>
            <a:stCxn id="118" idx="1"/>
            <a:endCxn id="121" idx="3"/>
          </p:cNvCxnSpPr>
          <p:nvPr/>
        </p:nvCxnSpPr>
        <p:spPr>
          <a:xfrm flipH="1">
            <a:off x="7355090" y="1786025"/>
            <a:ext cx="1886700" cy="597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" name="Google Shape;125;p15"/>
          <p:cNvSpPr txBox="1"/>
          <p:nvPr/>
        </p:nvSpPr>
        <p:spPr>
          <a:xfrm>
            <a:off x="674994" y="847908"/>
            <a:ext cx="73920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Students must register their faces in the attendance system.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9262200" y="1970675"/>
            <a:ext cx="27168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function is designed to register the face of a registered student. Students can register up to 5 photos.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9450775" y="3026375"/>
            <a:ext cx="50970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9241790" y="3139025"/>
            <a:ext cx="27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Picture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9" name="Google Shape;129;p15"/>
          <p:cNvCxnSpPr>
            <a:stCxn id="128" idx="1"/>
            <a:endCxn id="122" idx="3"/>
          </p:cNvCxnSpPr>
          <p:nvPr/>
        </p:nvCxnSpPr>
        <p:spPr>
          <a:xfrm rot="10800000">
            <a:off x="7355090" y="2998175"/>
            <a:ext cx="1886700" cy="325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5"/>
          <p:cNvSpPr txBox="1"/>
          <p:nvPr/>
        </p:nvSpPr>
        <p:spPr>
          <a:xfrm>
            <a:off x="9326850" y="3508325"/>
            <a:ext cx="2716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is a function to delete a registered student's face photo.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4785315" y="5408425"/>
            <a:ext cx="27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Finish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5022775" y="5777725"/>
            <a:ext cx="2716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function closes the menu for students.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3" name="Google Shape;133;p15"/>
          <p:cNvCxnSpPr>
            <a:stCxn id="131" idx="1"/>
            <a:endCxn id="123" idx="2"/>
          </p:cNvCxnSpPr>
          <p:nvPr/>
        </p:nvCxnSpPr>
        <p:spPr>
          <a:xfrm flipH="1" rot="10800000">
            <a:off x="4785315" y="4613875"/>
            <a:ext cx="1792500" cy="979200"/>
          </a:xfrm>
          <a:prstGeom prst="bentConnector4">
            <a:avLst>
              <a:gd fmla="val -13285" name="adj1"/>
              <a:gd fmla="val 5943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4" name="Google Shape;13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9575" y="2330775"/>
            <a:ext cx="689450" cy="92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95750" y="2267923"/>
            <a:ext cx="766675" cy="979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40050" y="2243662"/>
            <a:ext cx="766675" cy="10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01850" y="2269326"/>
            <a:ext cx="766675" cy="95949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16"/>
          <p:cNvGraphicFramePr/>
          <p:nvPr/>
        </p:nvGraphicFramePr>
        <p:xfrm>
          <a:off x="291542" y="1579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{B290521E-60E9-497F-AC78-E4093646DEAB}</a:tableStyleId>
              </a:tblPr>
              <a:tblGrid>
                <a:gridCol w="1263450"/>
                <a:gridCol w="5948275"/>
                <a:gridCol w="532975"/>
                <a:gridCol w="1998625"/>
                <a:gridCol w="628125"/>
                <a:gridCol w="1265800"/>
              </a:tblGrid>
              <a:tr h="17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Chapter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Note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Location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Admin login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Side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PC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143" name="Google Shape;143;p16"/>
          <p:cNvSpPr/>
          <p:nvPr/>
        </p:nvSpPr>
        <p:spPr>
          <a:xfrm>
            <a:off x="306058" y="789710"/>
            <a:ext cx="8591100" cy="4011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7082" y="916691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9213432" y="1555502"/>
            <a:ext cx="8003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Live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958732" y="2610523"/>
            <a:ext cx="1399840" cy="163707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4710313" y="1304240"/>
            <a:ext cx="1167973" cy="33488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Live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4710313" y="1935969"/>
            <a:ext cx="3838601" cy="25627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5878273" y="1304725"/>
            <a:ext cx="1375500" cy="33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Recorded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6988" y="2127953"/>
            <a:ext cx="3738362" cy="211964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/>
        </p:nvSpPr>
        <p:spPr>
          <a:xfrm>
            <a:off x="880574" y="2235625"/>
            <a:ext cx="152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Student’s List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2418444" y="2610523"/>
            <a:ext cx="1528218" cy="163707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2306026" y="2235625"/>
            <a:ext cx="192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Attendance </a:t>
            </a: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Status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984752" y="2628792"/>
            <a:ext cx="1217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Cliff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Jeff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Cathy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David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Bradley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2509864" y="2628792"/>
            <a:ext cx="1375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Jeff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Absent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Cathy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David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Bradley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599029" y="774601"/>
            <a:ext cx="48712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Attendance Check System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7" name="Google Shape;157;p16"/>
          <p:cNvCxnSpPr>
            <a:stCxn id="145" idx="1"/>
            <a:endCxn id="147" idx="2"/>
          </p:cNvCxnSpPr>
          <p:nvPr/>
        </p:nvCxnSpPr>
        <p:spPr>
          <a:xfrm rot="10800000">
            <a:off x="5294232" y="1639068"/>
            <a:ext cx="3919200" cy="101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8" name="Google Shape;158;p16"/>
          <p:cNvSpPr/>
          <p:nvPr/>
        </p:nvSpPr>
        <p:spPr>
          <a:xfrm>
            <a:off x="958731" y="4370240"/>
            <a:ext cx="548521" cy="29706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1685404" y="4370240"/>
            <a:ext cx="548521" cy="29706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2406877" y="4369822"/>
            <a:ext cx="548521" cy="29706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Clear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9262200" y="1894475"/>
            <a:ext cx="27168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is a mode to check attendance live. Attendance, lateness, and absence will be determined based on attendance time.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1685407" y="5097077"/>
            <a:ext cx="8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1871488" y="5407900"/>
            <a:ext cx="27168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is the menu to start attendance mode on Live. When you start attendance mode, it is automatically saved as a video. Later, the administrator can check attendance through this video.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4" name="Google Shape;164;p16"/>
          <p:cNvCxnSpPr>
            <a:stCxn id="162" idx="1"/>
            <a:endCxn id="158" idx="2"/>
          </p:cNvCxnSpPr>
          <p:nvPr/>
        </p:nvCxnSpPr>
        <p:spPr>
          <a:xfrm rot="10800000">
            <a:off x="1233007" y="4667327"/>
            <a:ext cx="452400" cy="614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6"/>
          <p:cNvSpPr txBox="1"/>
          <p:nvPr/>
        </p:nvSpPr>
        <p:spPr>
          <a:xfrm>
            <a:off x="9213417" y="3003300"/>
            <a:ext cx="171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Recorded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9262200" y="3342275"/>
            <a:ext cx="27168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is a mode to check attendance through videos saved in the past. Attendance, lateness, and absence will be determined based on attendance time.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4504807" y="5097077"/>
            <a:ext cx="8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4690888" y="5407900"/>
            <a:ext cx="27168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is the menu to end attendance mode on Live. After exiting the attendance mode, the video recording is automatically stopped.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7324207" y="5097077"/>
            <a:ext cx="8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Clear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7510301" y="5407900"/>
            <a:ext cx="30201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If you select this menu, the displayed student attendance time is cleared.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