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A58E8B-400E-489E-8914-73CCBEE71895}">
  <a:tblStyle styleId="{75A58E8B-400E-489E-8914-73CCBEE718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27ec14a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27ec14a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6e680dc2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6e680dc2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1d7514e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1d7514e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12ae396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12ae396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12ae396a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12ae396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6f340707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6f340707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6f340707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6f340707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31500"/>
            <a:ext cx="85206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Team4 Input Output Analysis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06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Team 3 : 100% Certified</a:t>
            </a:r>
            <a:endParaRPr sz="22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5493" y="219899"/>
            <a:ext cx="689445" cy="689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4575"/>
            <a:ext cx="8839199" cy="161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99049"/>
            <a:ext cx="7816164" cy="847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839936"/>
            <a:ext cx="8839198" cy="166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559749"/>
            <a:ext cx="7816175" cy="90102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11375" y="101250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User Register #1</a:t>
            </a:r>
            <a:endParaRPr b="1"/>
          </a:p>
        </p:txBody>
      </p:sp>
      <p:sp>
        <p:nvSpPr>
          <p:cNvPr id="66" name="Google Shape;66;p14"/>
          <p:cNvSpPr txBox="1"/>
          <p:nvPr/>
        </p:nvSpPr>
        <p:spPr>
          <a:xfrm>
            <a:off x="111375" y="501438"/>
            <a:ext cx="583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Add a new user named “Mike” using the “Mike.jpg” file</a:t>
            </a:r>
            <a:endParaRPr sz="1200"/>
          </a:p>
        </p:txBody>
      </p:sp>
      <p:sp>
        <p:nvSpPr>
          <p:cNvPr id="67" name="Google Shape;67;p14"/>
          <p:cNvSpPr txBox="1"/>
          <p:nvPr/>
        </p:nvSpPr>
        <p:spPr>
          <a:xfrm>
            <a:off x="111375" y="1033500"/>
            <a:ext cx="583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Encrypted image is saved in /imgs directory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The name of “Mike” is encrypted as “</a:t>
            </a:r>
            <a:r>
              <a:rPr lang="ko" sz="1200"/>
              <a:t>F6nBrnBFBClnQub3EXoO9Q==”</a:t>
            </a:r>
            <a:endParaRPr sz="1200"/>
          </a:p>
        </p:txBody>
      </p:sp>
      <p:sp>
        <p:nvSpPr>
          <p:cNvPr id="68" name="Google Shape;68;p14"/>
          <p:cNvSpPr txBox="1"/>
          <p:nvPr/>
        </p:nvSpPr>
        <p:spPr>
          <a:xfrm>
            <a:off x="111375" y="2482488"/>
            <a:ext cx="583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Using the John.jpg photo file to register the same user as Mike</a:t>
            </a:r>
            <a:endParaRPr sz="1200"/>
          </a:p>
        </p:txBody>
      </p:sp>
      <p:sp>
        <p:nvSpPr>
          <p:cNvPr id="69" name="Google Shape;69;p14"/>
          <p:cNvSpPr txBox="1"/>
          <p:nvPr/>
        </p:nvSpPr>
        <p:spPr>
          <a:xfrm>
            <a:off x="111375" y="3048050"/>
            <a:ext cx="969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It was saved as "F6nBrnBFBClnQub3EXoO9Q==", which is the same encrypted name as the existing Mike name.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However, in this case, </a:t>
            </a:r>
            <a:r>
              <a:rPr b="1" lang="ko" sz="1200" u="sng"/>
              <a:t>the actual content of the encrypted picture is John's image</a:t>
            </a:r>
            <a:r>
              <a:rPr lang="ko" sz="1200"/>
              <a:t>.</a:t>
            </a:r>
            <a:endParaRPr sz="1200"/>
          </a:p>
        </p:txBody>
      </p:sp>
      <p:sp>
        <p:nvSpPr>
          <p:cNvPr id="70" name="Google Shape;70;p14"/>
          <p:cNvSpPr/>
          <p:nvPr/>
        </p:nvSpPr>
        <p:spPr>
          <a:xfrm>
            <a:off x="111375" y="2105200"/>
            <a:ext cx="6763500" cy="24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11375" y="4272475"/>
            <a:ext cx="6612000" cy="188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0525" y="1432987"/>
            <a:ext cx="768975" cy="9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32149" y="3470325"/>
            <a:ext cx="705725" cy="10798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7968863" y="2347000"/>
            <a:ext cx="103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 </a:t>
            </a:r>
            <a:r>
              <a:rPr lang="ko" sz="1000"/>
              <a:t>Mike.jpg &gt;</a:t>
            </a:r>
            <a:endParaRPr sz="1000"/>
          </a:p>
        </p:txBody>
      </p:sp>
      <p:sp>
        <p:nvSpPr>
          <p:cNvPr id="75" name="Google Shape;75;p14"/>
          <p:cNvSpPr txBox="1"/>
          <p:nvPr/>
        </p:nvSpPr>
        <p:spPr>
          <a:xfrm>
            <a:off x="7968863" y="4460875"/>
            <a:ext cx="103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 John.jpg &gt;</a:t>
            </a:r>
            <a:endParaRPr sz="1000"/>
          </a:p>
        </p:txBody>
      </p:sp>
      <p:sp>
        <p:nvSpPr>
          <p:cNvPr id="76" name="Google Shape;76;p14"/>
          <p:cNvSpPr txBox="1"/>
          <p:nvPr/>
        </p:nvSpPr>
        <p:spPr>
          <a:xfrm>
            <a:off x="111375" y="4550200"/>
            <a:ext cx="518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80000"/>
                </a:solidFill>
              </a:rPr>
              <a:t>This allows John to access the server room pretending to be Mike.</a:t>
            </a:r>
            <a:endParaRPr b="1" sz="1200">
              <a:solidFill>
                <a:srgbClr val="980000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6267900" y="724275"/>
            <a:ext cx="2682600" cy="3387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6217800" y="2749800"/>
            <a:ext cx="2682600" cy="3387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8275"/>
            <a:ext cx="8839197" cy="2361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67950"/>
            <a:ext cx="7765350" cy="17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111375" y="329838"/>
            <a:ext cx="583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Register a name with a very long string</a:t>
            </a:r>
            <a:endParaRPr sz="1200"/>
          </a:p>
        </p:txBody>
      </p:sp>
      <p:sp>
        <p:nvSpPr>
          <p:cNvPr id="86" name="Google Shape;86;p15"/>
          <p:cNvSpPr txBox="1"/>
          <p:nvPr/>
        </p:nvSpPr>
        <p:spPr>
          <a:xfrm>
            <a:off x="111375" y="2990163"/>
            <a:ext cx="583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80000"/>
                </a:solidFill>
              </a:rPr>
              <a:t>Stack smashing occurs in the process of encrypting the input name</a:t>
            </a:r>
            <a:endParaRPr b="1" sz="1200">
              <a:solidFill>
                <a:srgbClr val="980000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11375" y="101250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User Register #2</a:t>
            </a:r>
            <a:endParaRPr b="1"/>
          </a:p>
        </p:txBody>
      </p:sp>
      <p:sp>
        <p:nvSpPr>
          <p:cNvPr id="88" name="Google Shape;88;p15"/>
          <p:cNvSpPr/>
          <p:nvPr/>
        </p:nvSpPr>
        <p:spPr>
          <a:xfrm>
            <a:off x="5174400" y="501450"/>
            <a:ext cx="3817200" cy="3387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19315" l="0" r="0" t="0"/>
          <a:stretch/>
        </p:blipFill>
        <p:spPr>
          <a:xfrm>
            <a:off x="152400" y="881400"/>
            <a:ext cx="8839200" cy="20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5356650" y="764775"/>
            <a:ext cx="3635100" cy="3387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111375" y="3061038"/>
            <a:ext cx="583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80000"/>
                </a:solidFill>
              </a:rPr>
              <a:t>Stack smashing occurs in the process of encrypting the input name</a:t>
            </a:r>
            <a:endParaRPr b="1" sz="1200">
              <a:solidFill>
                <a:srgbClr val="980000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111375" y="451338"/>
            <a:ext cx="583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Remove</a:t>
            </a:r>
            <a:r>
              <a:rPr lang="ko" sz="1200"/>
              <a:t> a name with a very long string</a:t>
            </a:r>
            <a:endParaRPr sz="1200"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30338"/>
            <a:ext cx="8839201" cy="80356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/>
          <p:nvPr/>
        </p:nvSpPr>
        <p:spPr>
          <a:xfrm>
            <a:off x="152400" y="3867475"/>
            <a:ext cx="6612000" cy="188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111375" y="101250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User Register #3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111375" y="101250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User Register #4</a:t>
            </a:r>
            <a:endParaRPr b="1"/>
          </a:p>
        </p:txBody>
      </p:sp>
      <p:sp>
        <p:nvSpPr>
          <p:cNvPr id="105" name="Google Shape;105;p17"/>
          <p:cNvSpPr txBox="1"/>
          <p:nvPr/>
        </p:nvSpPr>
        <p:spPr>
          <a:xfrm>
            <a:off x="111375" y="451338"/>
            <a:ext cx="583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Perform fuzz testing using zuff tool</a:t>
            </a:r>
            <a:endParaRPr sz="1200"/>
          </a:p>
        </p:txBody>
      </p:sp>
      <p:sp>
        <p:nvSpPr>
          <p:cNvPr id="106" name="Google Shape;106;p17"/>
          <p:cNvSpPr txBox="1"/>
          <p:nvPr/>
        </p:nvSpPr>
        <p:spPr>
          <a:xfrm>
            <a:off x="111375" y="886725"/>
            <a:ext cx="83532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⬛ </a:t>
            </a:r>
            <a:r>
              <a:rPr b="1" lang="ko" sz="1200"/>
              <a:t>Preparation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</a:t>
            </a:r>
            <a:r>
              <a:rPr lang="ko" sz="1200"/>
              <a:t>Generate 10000 manipulated jpeg image files using the zuff tool.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⬛ Fuzz Testing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Attempt to register user using 10000 manipulated images with shell script.</a:t>
            </a:r>
            <a:endParaRPr sz="1200"/>
          </a:p>
        </p:txBody>
      </p:sp>
      <p:graphicFrame>
        <p:nvGraphicFramePr>
          <p:cNvPr id="107" name="Google Shape;107;p17"/>
          <p:cNvGraphicFramePr/>
          <p:nvPr/>
        </p:nvGraphicFramePr>
        <p:xfrm>
          <a:off x="389925" y="161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{75A58E8B-400E-489E-8914-73CCBEE71895}</a:tableStyleId>
              </a:tblPr>
              <a:tblGrid>
                <a:gridCol w="5654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for i in {0..10000}; do zzuf -s$i -r.001 &lt; ../John.jpg &gt; John$i.jpg; done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8" name="Google Shape;108;p17"/>
          <p:cNvGraphicFramePr/>
          <p:nvPr/>
        </p:nvGraphicFramePr>
        <p:xfrm>
          <a:off x="389925" y="310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{75A58E8B-400E-489E-8914-73CCBEE71895}</a:tableStyleId>
              </a:tblPr>
              <a:tblGrid>
                <a:gridCol w="77961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for f in *.jpg; do      echo -n "$f start" &gt;&gt; john.log ; ../UserRegister add $f john ; echo " result : $?" &gt;&gt; john.log; done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745" y="862937"/>
            <a:ext cx="2624700" cy="19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111375" y="101250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User Register #4</a:t>
            </a:r>
            <a:endParaRPr b="1"/>
          </a:p>
        </p:txBody>
      </p:sp>
      <p:sp>
        <p:nvSpPr>
          <p:cNvPr id="115" name="Google Shape;115;p18"/>
          <p:cNvSpPr txBox="1"/>
          <p:nvPr/>
        </p:nvSpPr>
        <p:spPr>
          <a:xfrm>
            <a:off x="111375" y="451338"/>
            <a:ext cx="583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Perform fuzz testing using zuff tool</a:t>
            </a:r>
            <a:endParaRPr sz="1200"/>
          </a:p>
        </p:txBody>
      </p:sp>
      <p:sp>
        <p:nvSpPr>
          <p:cNvPr id="116" name="Google Shape;116;p18"/>
          <p:cNvSpPr txBox="1"/>
          <p:nvPr/>
        </p:nvSpPr>
        <p:spPr>
          <a:xfrm>
            <a:off x="111375" y="886725"/>
            <a:ext cx="90327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⬛ Test Result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</a:t>
            </a:r>
            <a:r>
              <a:rPr lang="ko" sz="1200"/>
              <a:t>The result tested through the shell script is divided into two types.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/>
              <a:t>    1) </a:t>
            </a:r>
            <a:r>
              <a:rPr b="1" lang="ko" sz="1200" u="sng"/>
              <a:t>Return 0 (Normal Termination)</a:t>
            </a:r>
            <a:endParaRPr b="1" sz="12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        If the JPEG image is damaged, but the header is recognizable and recognized as an image file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        The program ended normally through error handling in CCTV.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/>
              <a:t>    </a:t>
            </a:r>
            <a:r>
              <a:rPr b="1" lang="ko" sz="1200"/>
              <a:t>2) </a:t>
            </a:r>
            <a:r>
              <a:rPr b="1" lang="ko" sz="1200" u="sng"/>
              <a:t>Return 134 (Abnormal Termination)</a:t>
            </a:r>
            <a:endParaRPr b="1" sz="12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        When the header of the jpeg image is damaged and an exception is handled without being recognized as an image in openCV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        The program was terminated due to an exception in OpenCV.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        Because CCTV did not handle the exception separately, the program ended with an abort,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        </a:t>
            </a:r>
            <a:r>
              <a:rPr b="1" lang="ko" sz="1200" u="sng"/>
              <a:t>It is necessary to handle it so that it ends normally through exception handling for that part</a:t>
            </a:r>
            <a:r>
              <a:rPr lang="ko" sz="1200"/>
              <a:t>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25675"/>
            <a:ext cx="8839201" cy="778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/>
          <p:nvPr/>
        </p:nvSpPr>
        <p:spPr>
          <a:xfrm>
            <a:off x="91650" y="4444600"/>
            <a:ext cx="1751100" cy="188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244050" y="4597000"/>
            <a:ext cx="1751100" cy="188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111375" y="101250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User Register #4</a:t>
            </a:r>
            <a:endParaRPr b="1"/>
          </a:p>
        </p:txBody>
      </p:sp>
      <p:sp>
        <p:nvSpPr>
          <p:cNvPr id="125" name="Google Shape;125;p19"/>
          <p:cNvSpPr/>
          <p:nvPr/>
        </p:nvSpPr>
        <p:spPr>
          <a:xfrm>
            <a:off x="3373900" y="2509425"/>
            <a:ext cx="1336500" cy="820098"/>
          </a:xfrm>
          <a:prstGeom prst="irregularSeal2">
            <a:avLst/>
          </a:prstGeom>
          <a:solidFill>
            <a:srgbClr val="98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Image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Changed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1564225" y="2327025"/>
            <a:ext cx="928500" cy="928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make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Person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ImagePath</a:t>
            </a:r>
            <a:endParaRPr sz="1000"/>
          </a:p>
        </p:txBody>
      </p:sp>
      <p:sp>
        <p:nvSpPr>
          <p:cNvPr id="127" name="Google Shape;127;p19"/>
          <p:cNvSpPr/>
          <p:nvPr/>
        </p:nvSpPr>
        <p:spPr>
          <a:xfrm>
            <a:off x="229450" y="2503275"/>
            <a:ext cx="576000" cy="576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main</a:t>
            </a:r>
            <a:endParaRPr sz="1000"/>
          </a:p>
        </p:txBody>
      </p:sp>
      <p:sp>
        <p:nvSpPr>
          <p:cNvPr id="128" name="Google Shape;128;p19"/>
          <p:cNvSpPr/>
          <p:nvPr/>
        </p:nvSpPr>
        <p:spPr>
          <a:xfrm>
            <a:off x="827000" y="3191500"/>
            <a:ext cx="863700" cy="86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Authorized</a:t>
            </a:r>
            <a:endParaRPr sz="1000"/>
          </a:p>
        </p:txBody>
      </p:sp>
      <p:sp>
        <p:nvSpPr>
          <p:cNvPr id="129" name="Google Shape;129;p19"/>
          <p:cNvSpPr/>
          <p:nvPr/>
        </p:nvSpPr>
        <p:spPr>
          <a:xfrm>
            <a:off x="2079700" y="1275213"/>
            <a:ext cx="712500" cy="712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make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Encoded</a:t>
            </a:r>
            <a:endParaRPr sz="1000"/>
          </a:p>
        </p:txBody>
      </p:sp>
      <p:sp>
        <p:nvSpPr>
          <p:cNvPr id="130" name="Google Shape;130;p19"/>
          <p:cNvSpPr/>
          <p:nvPr/>
        </p:nvSpPr>
        <p:spPr>
          <a:xfrm>
            <a:off x="3237175" y="1378800"/>
            <a:ext cx="712500" cy="712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encrypt_filename</a:t>
            </a:r>
            <a:endParaRPr sz="1000"/>
          </a:p>
        </p:txBody>
      </p:sp>
      <p:cxnSp>
        <p:nvCxnSpPr>
          <p:cNvPr id="131" name="Google Shape;131;p19"/>
          <p:cNvCxnSpPr>
            <a:stCxn id="127" idx="4"/>
            <a:endCxn id="128" idx="2"/>
          </p:cNvCxnSpPr>
          <p:nvPr/>
        </p:nvCxnSpPr>
        <p:spPr>
          <a:xfrm flipH="1" rot="-5400000">
            <a:off x="400150" y="3196575"/>
            <a:ext cx="544200" cy="3096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2" name="Google Shape;132;p19"/>
          <p:cNvCxnSpPr>
            <a:stCxn id="128" idx="0"/>
            <a:endCxn id="126" idx="2"/>
          </p:cNvCxnSpPr>
          <p:nvPr/>
        </p:nvCxnSpPr>
        <p:spPr>
          <a:xfrm rot="-5400000">
            <a:off x="1211450" y="2838700"/>
            <a:ext cx="400200" cy="3054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3" name="Google Shape;133;p19"/>
          <p:cNvCxnSpPr>
            <a:stCxn id="126" idx="0"/>
            <a:endCxn id="129" idx="4"/>
          </p:cNvCxnSpPr>
          <p:nvPr/>
        </p:nvCxnSpPr>
        <p:spPr>
          <a:xfrm rot="-5400000">
            <a:off x="2062525" y="1953675"/>
            <a:ext cx="339300" cy="4074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4" name="Google Shape;134;p19"/>
          <p:cNvCxnSpPr>
            <a:stCxn id="129" idx="6"/>
            <a:endCxn id="130" idx="2"/>
          </p:cNvCxnSpPr>
          <p:nvPr/>
        </p:nvCxnSpPr>
        <p:spPr>
          <a:xfrm>
            <a:off x="2792200" y="1631463"/>
            <a:ext cx="444900" cy="1035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5" name="Google Shape;135;p19"/>
          <p:cNvSpPr txBox="1"/>
          <p:nvPr/>
        </p:nvSpPr>
        <p:spPr>
          <a:xfrm>
            <a:off x="41800" y="901488"/>
            <a:ext cx="133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UserRegister</a:t>
            </a:r>
            <a:endParaRPr b="1" sz="1000"/>
          </a:p>
        </p:txBody>
      </p:sp>
      <p:sp>
        <p:nvSpPr>
          <p:cNvPr id="136" name="Google Shape;136;p19"/>
          <p:cNvSpPr/>
          <p:nvPr/>
        </p:nvSpPr>
        <p:spPr>
          <a:xfrm>
            <a:off x="362650" y="2327025"/>
            <a:ext cx="309600" cy="132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1193875" y="699275"/>
            <a:ext cx="184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&lt; </a:t>
            </a:r>
            <a:r>
              <a:rPr b="1" lang="ko" sz="1200" u="sng"/>
              <a:t>Spoofing</a:t>
            </a:r>
            <a:r>
              <a:rPr b="1" lang="ko" sz="1200"/>
              <a:t> &gt;</a:t>
            </a:r>
            <a:endParaRPr b="1" sz="1200"/>
          </a:p>
        </p:txBody>
      </p:sp>
      <p:sp>
        <p:nvSpPr>
          <p:cNvPr id="138" name="Google Shape;138;p19"/>
          <p:cNvSpPr/>
          <p:nvPr/>
        </p:nvSpPr>
        <p:spPr>
          <a:xfrm>
            <a:off x="6456550" y="2555625"/>
            <a:ext cx="928500" cy="928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make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Person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ImagePath</a:t>
            </a:r>
            <a:endParaRPr sz="1000"/>
          </a:p>
        </p:txBody>
      </p:sp>
      <p:sp>
        <p:nvSpPr>
          <p:cNvPr id="139" name="Google Shape;139;p19"/>
          <p:cNvSpPr/>
          <p:nvPr/>
        </p:nvSpPr>
        <p:spPr>
          <a:xfrm>
            <a:off x="5121775" y="2731875"/>
            <a:ext cx="576000" cy="576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main</a:t>
            </a:r>
            <a:endParaRPr sz="1000"/>
          </a:p>
        </p:txBody>
      </p:sp>
      <p:sp>
        <p:nvSpPr>
          <p:cNvPr id="140" name="Google Shape;140;p19"/>
          <p:cNvSpPr/>
          <p:nvPr/>
        </p:nvSpPr>
        <p:spPr>
          <a:xfrm>
            <a:off x="5719325" y="3420100"/>
            <a:ext cx="863700" cy="86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Authorized</a:t>
            </a:r>
            <a:endParaRPr sz="1000"/>
          </a:p>
        </p:txBody>
      </p:sp>
      <p:sp>
        <p:nvSpPr>
          <p:cNvPr id="141" name="Google Shape;141;p19"/>
          <p:cNvSpPr/>
          <p:nvPr/>
        </p:nvSpPr>
        <p:spPr>
          <a:xfrm>
            <a:off x="6158350" y="1496188"/>
            <a:ext cx="712500" cy="712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make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Encoded</a:t>
            </a:r>
            <a:endParaRPr sz="1000"/>
          </a:p>
        </p:txBody>
      </p:sp>
      <p:sp>
        <p:nvSpPr>
          <p:cNvPr id="142" name="Google Shape;142;p19"/>
          <p:cNvSpPr/>
          <p:nvPr/>
        </p:nvSpPr>
        <p:spPr>
          <a:xfrm>
            <a:off x="7609613" y="1935275"/>
            <a:ext cx="712500" cy="712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encrypt_filename</a:t>
            </a:r>
            <a:endParaRPr sz="1000"/>
          </a:p>
        </p:txBody>
      </p:sp>
      <p:sp>
        <p:nvSpPr>
          <p:cNvPr id="143" name="Google Shape;143;p19"/>
          <p:cNvSpPr/>
          <p:nvPr/>
        </p:nvSpPr>
        <p:spPr>
          <a:xfrm>
            <a:off x="7699950" y="3109875"/>
            <a:ext cx="1062300" cy="712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EVP_CipherUpdate</a:t>
            </a:r>
            <a:endParaRPr sz="1000"/>
          </a:p>
        </p:txBody>
      </p:sp>
      <p:cxnSp>
        <p:nvCxnSpPr>
          <p:cNvPr id="144" name="Google Shape;144;p19"/>
          <p:cNvCxnSpPr>
            <a:stCxn id="139" idx="4"/>
            <a:endCxn id="140" idx="2"/>
          </p:cNvCxnSpPr>
          <p:nvPr/>
        </p:nvCxnSpPr>
        <p:spPr>
          <a:xfrm flipH="1" rot="-5400000">
            <a:off x="5292475" y="3425175"/>
            <a:ext cx="544200" cy="3096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5" name="Google Shape;145;p19"/>
          <p:cNvCxnSpPr>
            <a:stCxn id="140" idx="6"/>
            <a:endCxn id="138" idx="4"/>
          </p:cNvCxnSpPr>
          <p:nvPr/>
        </p:nvCxnSpPr>
        <p:spPr>
          <a:xfrm flipH="1" rot="10800000">
            <a:off x="6583025" y="3484150"/>
            <a:ext cx="337800" cy="3678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6" name="Google Shape;146;p19"/>
          <p:cNvCxnSpPr>
            <a:stCxn id="138" idx="0"/>
            <a:endCxn id="141" idx="4"/>
          </p:cNvCxnSpPr>
          <p:nvPr/>
        </p:nvCxnSpPr>
        <p:spPr>
          <a:xfrm flipH="1" rot="5400000">
            <a:off x="6544300" y="2179125"/>
            <a:ext cx="346800" cy="406200"/>
          </a:xfrm>
          <a:prstGeom prst="curvedConnector3">
            <a:avLst>
              <a:gd fmla="val 5002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7" name="Google Shape;147;p19"/>
          <p:cNvCxnSpPr>
            <a:stCxn id="141" idx="7"/>
            <a:endCxn id="142" idx="0"/>
          </p:cNvCxnSpPr>
          <p:nvPr/>
        </p:nvCxnSpPr>
        <p:spPr>
          <a:xfrm flipH="1" rot="-5400000">
            <a:off x="7198807" y="1168231"/>
            <a:ext cx="334800" cy="1199400"/>
          </a:xfrm>
          <a:prstGeom prst="curvedConnector3">
            <a:avLst>
              <a:gd fmla="val -10229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8" name="Google Shape;148;p19"/>
          <p:cNvCxnSpPr>
            <a:stCxn id="142" idx="6"/>
            <a:endCxn id="143" idx="6"/>
          </p:cNvCxnSpPr>
          <p:nvPr/>
        </p:nvCxnSpPr>
        <p:spPr>
          <a:xfrm>
            <a:off x="8322113" y="2291525"/>
            <a:ext cx="440100" cy="1174500"/>
          </a:xfrm>
          <a:prstGeom prst="curvedConnector3">
            <a:avLst>
              <a:gd fmla="val 154116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9" name="Google Shape;149;p19"/>
          <p:cNvSpPr txBox="1"/>
          <p:nvPr/>
        </p:nvSpPr>
        <p:spPr>
          <a:xfrm>
            <a:off x="4934125" y="1053888"/>
            <a:ext cx="133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UserRegister</a:t>
            </a:r>
            <a:endParaRPr b="1" sz="1000"/>
          </a:p>
        </p:txBody>
      </p:sp>
      <p:sp>
        <p:nvSpPr>
          <p:cNvPr id="150" name="Google Shape;150;p19"/>
          <p:cNvSpPr/>
          <p:nvPr/>
        </p:nvSpPr>
        <p:spPr>
          <a:xfrm>
            <a:off x="5010325" y="1341975"/>
            <a:ext cx="2490600" cy="308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7630100" y="3594300"/>
            <a:ext cx="1336500" cy="820098"/>
          </a:xfrm>
          <a:prstGeom prst="irregularSeal2">
            <a:avLst/>
          </a:prstGeom>
          <a:solidFill>
            <a:srgbClr val="98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Stack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Smashing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5040700" y="2160013"/>
            <a:ext cx="9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aaaaaaaaaaaaaaaaaaaaaaaaaaaaaaaaaaaaaaaaaaaaaaaaaaaaaa</a:t>
            </a:r>
            <a:endParaRPr sz="600"/>
          </a:p>
        </p:txBody>
      </p:sp>
      <p:sp>
        <p:nvSpPr>
          <p:cNvPr id="153" name="Google Shape;153;p19"/>
          <p:cNvSpPr/>
          <p:nvPr/>
        </p:nvSpPr>
        <p:spPr>
          <a:xfrm>
            <a:off x="5614525" y="2794438"/>
            <a:ext cx="759900" cy="4617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No Input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Validation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5254975" y="2555625"/>
            <a:ext cx="309600" cy="132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5641450" y="699275"/>
            <a:ext cx="255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&lt; </a:t>
            </a:r>
            <a:r>
              <a:rPr b="1" lang="ko" sz="1200" u="sng"/>
              <a:t>Stack Smashing (User Add)</a:t>
            </a:r>
            <a:r>
              <a:rPr b="1" lang="ko" sz="1200"/>
              <a:t> &gt;</a:t>
            </a:r>
            <a:endParaRPr b="1" sz="1200"/>
          </a:p>
        </p:txBody>
      </p:sp>
      <p:sp>
        <p:nvSpPr>
          <p:cNvPr id="156" name="Google Shape;156;p19"/>
          <p:cNvSpPr/>
          <p:nvPr/>
        </p:nvSpPr>
        <p:spPr>
          <a:xfrm>
            <a:off x="7565325" y="3017825"/>
            <a:ext cx="1453200" cy="146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7534225" y="2745175"/>
            <a:ext cx="75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OpenSSL</a:t>
            </a:r>
            <a:endParaRPr b="1" sz="1000"/>
          </a:p>
        </p:txBody>
      </p:sp>
      <p:cxnSp>
        <p:nvCxnSpPr>
          <p:cNvPr id="158" name="Google Shape;158;p19"/>
          <p:cNvCxnSpPr>
            <a:stCxn id="128" idx="5"/>
            <a:endCxn id="159" idx="3"/>
          </p:cNvCxnSpPr>
          <p:nvPr/>
        </p:nvCxnSpPr>
        <p:spPr>
          <a:xfrm rot="-5400000">
            <a:off x="1947314" y="3211714"/>
            <a:ext cx="333900" cy="1100100"/>
          </a:xfrm>
          <a:prstGeom prst="curvedConnector3">
            <a:avLst>
              <a:gd fmla="val -109198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0" name="Google Shape;160;p19"/>
          <p:cNvSpPr/>
          <p:nvPr/>
        </p:nvSpPr>
        <p:spPr>
          <a:xfrm>
            <a:off x="3748138" y="3648638"/>
            <a:ext cx="406200" cy="544200"/>
          </a:xfrm>
          <a:prstGeom prst="flowChartMagneticDisk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3465238" y="4153563"/>
            <a:ext cx="972000" cy="2307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F6nBrnBFBClnQub3EXoO9Q==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314350" y="2085525"/>
            <a:ext cx="406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Mike</a:t>
            </a:r>
            <a:endParaRPr sz="800"/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388" y="3265045"/>
            <a:ext cx="337800" cy="430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49" y="1646932"/>
            <a:ext cx="309600" cy="473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9"/>
          <p:cNvCxnSpPr>
            <a:stCxn id="130" idx="4"/>
            <a:endCxn id="126" idx="6"/>
          </p:cNvCxnSpPr>
          <p:nvPr/>
        </p:nvCxnSpPr>
        <p:spPr>
          <a:xfrm rot="5400000">
            <a:off x="2693125" y="1890900"/>
            <a:ext cx="699900" cy="11007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66" name="Google Shape;166;p19"/>
          <p:cNvSpPr/>
          <p:nvPr/>
        </p:nvSpPr>
        <p:spPr>
          <a:xfrm>
            <a:off x="3131575" y="2216225"/>
            <a:ext cx="972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</a:rPr>
              <a:t>F6nBrnBFBClnQub3EXoO9Q==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167" name="Google Shape;167;p19"/>
          <p:cNvSpPr/>
          <p:nvPr/>
        </p:nvSpPr>
        <p:spPr>
          <a:xfrm rot="-5400000">
            <a:off x="3796438" y="3368325"/>
            <a:ext cx="309600" cy="35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19"/>
          <p:cNvCxnSpPr>
            <a:stCxn id="159" idx="6"/>
            <a:endCxn id="160" idx="2"/>
          </p:cNvCxnSpPr>
          <p:nvPr/>
        </p:nvCxnSpPr>
        <p:spPr>
          <a:xfrm>
            <a:off x="3252275" y="3351375"/>
            <a:ext cx="495900" cy="5694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9" name="Google Shape;169;p19"/>
          <p:cNvCxnSpPr>
            <a:stCxn id="126" idx="4"/>
            <a:endCxn id="128" idx="6"/>
          </p:cNvCxnSpPr>
          <p:nvPr/>
        </p:nvCxnSpPr>
        <p:spPr>
          <a:xfrm rot="5400000">
            <a:off x="1675675" y="3270525"/>
            <a:ext cx="367800" cy="3378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70" name="Google Shape;170;p19"/>
          <p:cNvSpPr/>
          <p:nvPr/>
        </p:nvSpPr>
        <p:spPr>
          <a:xfrm>
            <a:off x="148375" y="1184925"/>
            <a:ext cx="2743800" cy="321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2563475" y="3006975"/>
            <a:ext cx="688800" cy="6888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do_crypt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_file</a:t>
            </a:r>
            <a:endParaRPr sz="1000"/>
          </a:p>
        </p:txBody>
      </p:sp>
      <p:sp>
        <p:nvSpPr>
          <p:cNvPr id="171" name="Google Shape;171;p19"/>
          <p:cNvSpPr/>
          <p:nvPr/>
        </p:nvSpPr>
        <p:spPr>
          <a:xfrm>
            <a:off x="2314075" y="2233975"/>
            <a:ext cx="759900" cy="4617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No Input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Validation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6187" y="3243445"/>
            <a:ext cx="309600" cy="473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19"/>
          <p:cNvCxnSpPr/>
          <p:nvPr/>
        </p:nvCxnSpPr>
        <p:spPr>
          <a:xfrm>
            <a:off x="4857304" y="743928"/>
            <a:ext cx="0" cy="3786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9"/>
          <p:cNvSpPr/>
          <p:nvPr/>
        </p:nvSpPr>
        <p:spPr>
          <a:xfrm>
            <a:off x="1746175" y="3911550"/>
            <a:ext cx="972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</a:rPr>
              <a:t>F6nBrnBFBClnQub3EXoO9Q==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937" y="3431170"/>
            <a:ext cx="309600" cy="47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/>
        </p:nvSpPr>
        <p:spPr>
          <a:xfrm>
            <a:off x="111375" y="101250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User Register #4</a:t>
            </a:r>
            <a:endParaRPr b="1"/>
          </a:p>
        </p:txBody>
      </p:sp>
      <p:sp>
        <p:nvSpPr>
          <p:cNvPr id="181" name="Google Shape;181;p20"/>
          <p:cNvSpPr/>
          <p:nvPr/>
        </p:nvSpPr>
        <p:spPr>
          <a:xfrm>
            <a:off x="6952875" y="1209425"/>
            <a:ext cx="759900" cy="759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loadInput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Image</a:t>
            </a:r>
            <a:endParaRPr sz="1000"/>
          </a:p>
        </p:txBody>
      </p:sp>
      <p:cxnSp>
        <p:nvCxnSpPr>
          <p:cNvPr id="182" name="Google Shape;182;p20"/>
          <p:cNvCxnSpPr>
            <a:stCxn id="181" idx="4"/>
            <a:endCxn id="183" idx="0"/>
          </p:cNvCxnSpPr>
          <p:nvPr/>
        </p:nvCxnSpPr>
        <p:spPr>
          <a:xfrm flipH="1" rot="-5400000">
            <a:off x="6976125" y="2326025"/>
            <a:ext cx="1048500" cy="3351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3" name="Google Shape;183;p20"/>
          <p:cNvSpPr/>
          <p:nvPr/>
        </p:nvSpPr>
        <p:spPr>
          <a:xfrm>
            <a:off x="7287825" y="3017975"/>
            <a:ext cx="759900" cy="759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resize</a:t>
            </a:r>
            <a:endParaRPr sz="1000"/>
          </a:p>
        </p:txBody>
      </p:sp>
      <p:sp>
        <p:nvSpPr>
          <p:cNvPr id="184" name="Google Shape;184;p20"/>
          <p:cNvSpPr/>
          <p:nvPr/>
        </p:nvSpPr>
        <p:spPr>
          <a:xfrm>
            <a:off x="7575813" y="2215675"/>
            <a:ext cx="1257984" cy="820098"/>
          </a:xfrm>
          <a:prstGeom prst="irregularSeal2">
            <a:avLst/>
          </a:prstGeom>
          <a:solidFill>
            <a:srgbClr val="98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Assertion Failed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5194800" y="1957875"/>
            <a:ext cx="576000" cy="576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main</a:t>
            </a:r>
            <a:endParaRPr sz="1000"/>
          </a:p>
        </p:txBody>
      </p:sp>
      <p:sp>
        <p:nvSpPr>
          <p:cNvPr id="186" name="Google Shape;186;p20"/>
          <p:cNvSpPr/>
          <p:nvPr/>
        </p:nvSpPr>
        <p:spPr>
          <a:xfrm>
            <a:off x="5808500" y="2806150"/>
            <a:ext cx="863700" cy="86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Authorized</a:t>
            </a:r>
            <a:endParaRPr sz="1000"/>
          </a:p>
        </p:txBody>
      </p:sp>
      <p:cxnSp>
        <p:nvCxnSpPr>
          <p:cNvPr id="187" name="Google Shape;187;p20"/>
          <p:cNvCxnSpPr>
            <a:stCxn id="185" idx="4"/>
            <a:endCxn id="186" idx="2"/>
          </p:cNvCxnSpPr>
          <p:nvPr/>
        </p:nvCxnSpPr>
        <p:spPr>
          <a:xfrm flipH="1" rot="-5400000">
            <a:off x="5293650" y="2723025"/>
            <a:ext cx="704100" cy="3258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8" name="Google Shape;188;p20"/>
          <p:cNvCxnSpPr>
            <a:stCxn id="186" idx="0"/>
            <a:endCxn id="181" idx="2"/>
          </p:cNvCxnSpPr>
          <p:nvPr/>
        </p:nvCxnSpPr>
        <p:spPr>
          <a:xfrm rot="-5400000">
            <a:off x="5988200" y="1841500"/>
            <a:ext cx="1216800" cy="7125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9" name="Google Shape;189;p20"/>
          <p:cNvSpPr/>
          <p:nvPr/>
        </p:nvSpPr>
        <p:spPr>
          <a:xfrm>
            <a:off x="4293000" y="1406250"/>
            <a:ext cx="2490600" cy="237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6899760" y="2173500"/>
            <a:ext cx="2001000" cy="167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20"/>
          <p:cNvCxnSpPr>
            <a:stCxn id="184" idx="3"/>
            <a:endCxn id="185" idx="2"/>
          </p:cNvCxnSpPr>
          <p:nvPr/>
        </p:nvCxnSpPr>
        <p:spPr>
          <a:xfrm rot="10800000">
            <a:off x="5194797" y="2245969"/>
            <a:ext cx="3639000" cy="222000"/>
          </a:xfrm>
          <a:prstGeom prst="bentConnector5">
            <a:avLst>
              <a:gd fmla="val -6544" name="adj1"/>
              <a:gd fmla="val -363031" name="adj2"/>
              <a:gd fmla="val 106544" name="adj3"/>
            </a:avLst>
          </a:prstGeom>
          <a:noFill/>
          <a:ln cap="flat" cmpd="sng" w="9525">
            <a:solidFill>
              <a:srgbClr val="980000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92" name="Google Shape;192;p20"/>
          <p:cNvSpPr/>
          <p:nvPr/>
        </p:nvSpPr>
        <p:spPr>
          <a:xfrm>
            <a:off x="4434975" y="1517625"/>
            <a:ext cx="759900" cy="6003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No Exception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Handler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4222125" y="1121175"/>
            <a:ext cx="133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UserRegister</a:t>
            </a:r>
            <a:endParaRPr b="1" sz="1000"/>
          </a:p>
        </p:txBody>
      </p:sp>
      <p:sp>
        <p:nvSpPr>
          <p:cNvPr id="194" name="Google Shape;194;p20"/>
          <p:cNvSpPr txBox="1"/>
          <p:nvPr/>
        </p:nvSpPr>
        <p:spPr>
          <a:xfrm>
            <a:off x="8028700" y="1885425"/>
            <a:ext cx="92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OpenCV</a:t>
            </a:r>
            <a:endParaRPr b="1" sz="1000"/>
          </a:p>
        </p:txBody>
      </p:sp>
      <p:sp>
        <p:nvSpPr>
          <p:cNvPr id="195" name="Google Shape;195;p20"/>
          <p:cNvSpPr/>
          <p:nvPr/>
        </p:nvSpPr>
        <p:spPr>
          <a:xfrm>
            <a:off x="1564225" y="2555625"/>
            <a:ext cx="928500" cy="928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make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Person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ImagePath</a:t>
            </a:r>
            <a:endParaRPr sz="1000"/>
          </a:p>
        </p:txBody>
      </p:sp>
      <p:sp>
        <p:nvSpPr>
          <p:cNvPr id="196" name="Google Shape;196;p20"/>
          <p:cNvSpPr/>
          <p:nvPr/>
        </p:nvSpPr>
        <p:spPr>
          <a:xfrm>
            <a:off x="229450" y="2731875"/>
            <a:ext cx="576000" cy="576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main</a:t>
            </a:r>
            <a:endParaRPr sz="1000"/>
          </a:p>
        </p:txBody>
      </p:sp>
      <p:sp>
        <p:nvSpPr>
          <p:cNvPr id="197" name="Google Shape;197;p20"/>
          <p:cNvSpPr/>
          <p:nvPr/>
        </p:nvSpPr>
        <p:spPr>
          <a:xfrm>
            <a:off x="827000" y="3420100"/>
            <a:ext cx="863700" cy="86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remove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Authorized</a:t>
            </a:r>
            <a:endParaRPr sz="1000"/>
          </a:p>
        </p:txBody>
      </p:sp>
      <p:sp>
        <p:nvSpPr>
          <p:cNvPr id="198" name="Google Shape;198;p20"/>
          <p:cNvSpPr/>
          <p:nvPr/>
        </p:nvSpPr>
        <p:spPr>
          <a:xfrm>
            <a:off x="1266025" y="1496188"/>
            <a:ext cx="712500" cy="712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make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Encoded</a:t>
            </a:r>
            <a:endParaRPr sz="1000"/>
          </a:p>
        </p:txBody>
      </p:sp>
      <p:sp>
        <p:nvSpPr>
          <p:cNvPr id="199" name="Google Shape;199;p20"/>
          <p:cNvSpPr/>
          <p:nvPr/>
        </p:nvSpPr>
        <p:spPr>
          <a:xfrm>
            <a:off x="2717288" y="1935275"/>
            <a:ext cx="712500" cy="712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encrypt_filename</a:t>
            </a:r>
            <a:endParaRPr sz="1000"/>
          </a:p>
        </p:txBody>
      </p:sp>
      <p:sp>
        <p:nvSpPr>
          <p:cNvPr id="200" name="Google Shape;200;p20"/>
          <p:cNvSpPr/>
          <p:nvPr/>
        </p:nvSpPr>
        <p:spPr>
          <a:xfrm>
            <a:off x="2807625" y="3109875"/>
            <a:ext cx="1062300" cy="712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EVP_CipherUpdate</a:t>
            </a:r>
            <a:endParaRPr sz="1000"/>
          </a:p>
        </p:txBody>
      </p:sp>
      <p:cxnSp>
        <p:nvCxnSpPr>
          <p:cNvPr id="201" name="Google Shape;201;p20"/>
          <p:cNvCxnSpPr>
            <a:stCxn id="196" idx="4"/>
            <a:endCxn id="197" idx="2"/>
          </p:cNvCxnSpPr>
          <p:nvPr/>
        </p:nvCxnSpPr>
        <p:spPr>
          <a:xfrm flipH="1" rot="-5400000">
            <a:off x="400150" y="3425175"/>
            <a:ext cx="544200" cy="3096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2" name="Google Shape;202;p20"/>
          <p:cNvCxnSpPr>
            <a:stCxn id="197" idx="6"/>
            <a:endCxn id="195" idx="4"/>
          </p:cNvCxnSpPr>
          <p:nvPr/>
        </p:nvCxnSpPr>
        <p:spPr>
          <a:xfrm flipH="1" rot="10800000">
            <a:off x="1690700" y="3484150"/>
            <a:ext cx="337800" cy="3678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3" name="Google Shape;203;p20"/>
          <p:cNvCxnSpPr>
            <a:stCxn id="195" idx="0"/>
            <a:endCxn id="198" idx="4"/>
          </p:cNvCxnSpPr>
          <p:nvPr/>
        </p:nvCxnSpPr>
        <p:spPr>
          <a:xfrm flipH="1" rot="5400000">
            <a:off x="1651975" y="2179125"/>
            <a:ext cx="346800" cy="406200"/>
          </a:xfrm>
          <a:prstGeom prst="curvedConnector3">
            <a:avLst>
              <a:gd fmla="val 5002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4" name="Google Shape;204;p20"/>
          <p:cNvCxnSpPr>
            <a:stCxn id="198" idx="7"/>
            <a:endCxn id="199" idx="0"/>
          </p:cNvCxnSpPr>
          <p:nvPr/>
        </p:nvCxnSpPr>
        <p:spPr>
          <a:xfrm flipH="1" rot="-5400000">
            <a:off x="2306482" y="1168231"/>
            <a:ext cx="334800" cy="1199400"/>
          </a:xfrm>
          <a:prstGeom prst="curvedConnector3">
            <a:avLst>
              <a:gd fmla="val -10229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5" name="Google Shape;205;p20"/>
          <p:cNvCxnSpPr>
            <a:stCxn id="199" idx="6"/>
            <a:endCxn id="200" idx="6"/>
          </p:cNvCxnSpPr>
          <p:nvPr/>
        </p:nvCxnSpPr>
        <p:spPr>
          <a:xfrm>
            <a:off x="3429788" y="2291525"/>
            <a:ext cx="440100" cy="1174500"/>
          </a:xfrm>
          <a:prstGeom prst="curvedConnector3">
            <a:avLst>
              <a:gd fmla="val 154116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6" name="Google Shape;206;p20"/>
          <p:cNvSpPr txBox="1"/>
          <p:nvPr/>
        </p:nvSpPr>
        <p:spPr>
          <a:xfrm>
            <a:off x="41800" y="1053888"/>
            <a:ext cx="133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UserRegister</a:t>
            </a:r>
            <a:endParaRPr b="1" sz="1000"/>
          </a:p>
        </p:txBody>
      </p:sp>
      <p:sp>
        <p:nvSpPr>
          <p:cNvPr id="207" name="Google Shape;207;p20"/>
          <p:cNvSpPr/>
          <p:nvPr/>
        </p:nvSpPr>
        <p:spPr>
          <a:xfrm>
            <a:off x="123300" y="1341975"/>
            <a:ext cx="2490600" cy="308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2737775" y="3594300"/>
            <a:ext cx="1336500" cy="820098"/>
          </a:xfrm>
          <a:prstGeom prst="irregularSeal2">
            <a:avLst/>
          </a:prstGeom>
          <a:solidFill>
            <a:srgbClr val="98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Stack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Smashing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148375" y="2160013"/>
            <a:ext cx="9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aaaaaaaaaaaaaaaaaaaaaaaaaaaaaaaaaaaaaaaaaaaaaaaaaaaaaa</a:t>
            </a:r>
            <a:endParaRPr sz="600"/>
          </a:p>
        </p:txBody>
      </p:sp>
      <p:sp>
        <p:nvSpPr>
          <p:cNvPr id="210" name="Google Shape;210;p20"/>
          <p:cNvSpPr/>
          <p:nvPr/>
        </p:nvSpPr>
        <p:spPr>
          <a:xfrm>
            <a:off x="722200" y="2794438"/>
            <a:ext cx="759900" cy="4617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No Input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Validation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362650" y="2555625"/>
            <a:ext cx="309600" cy="132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640075" y="699275"/>
            <a:ext cx="277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&lt; </a:t>
            </a:r>
            <a:r>
              <a:rPr b="1" lang="ko" sz="1200" u="sng"/>
              <a:t>Stack Smashing (User Remove)</a:t>
            </a:r>
            <a:r>
              <a:rPr b="1" lang="ko" sz="1200"/>
              <a:t> &gt;</a:t>
            </a:r>
            <a:endParaRPr b="1" sz="1200"/>
          </a:p>
        </p:txBody>
      </p:sp>
      <p:sp>
        <p:nvSpPr>
          <p:cNvPr id="213" name="Google Shape;213;p20"/>
          <p:cNvSpPr txBox="1"/>
          <p:nvPr/>
        </p:nvSpPr>
        <p:spPr>
          <a:xfrm>
            <a:off x="5270150" y="699275"/>
            <a:ext cx="265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&lt; </a:t>
            </a:r>
            <a:r>
              <a:rPr b="1" lang="ko" sz="1200" u="sng"/>
              <a:t>Assertion Failed Exception</a:t>
            </a:r>
            <a:r>
              <a:rPr b="1" lang="ko" sz="1200"/>
              <a:t> &gt;</a:t>
            </a:r>
            <a:endParaRPr b="1" sz="1200"/>
          </a:p>
        </p:txBody>
      </p:sp>
      <p:cxnSp>
        <p:nvCxnSpPr>
          <p:cNvPr id="214" name="Google Shape;214;p20"/>
          <p:cNvCxnSpPr/>
          <p:nvPr/>
        </p:nvCxnSpPr>
        <p:spPr>
          <a:xfrm>
            <a:off x="4217329" y="743928"/>
            <a:ext cx="0" cy="3786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0"/>
          <p:cNvSpPr/>
          <p:nvPr/>
        </p:nvSpPr>
        <p:spPr>
          <a:xfrm>
            <a:off x="2673000" y="3017825"/>
            <a:ext cx="1453200" cy="146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2641900" y="2745175"/>
            <a:ext cx="75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OpenSSL</a:t>
            </a:r>
            <a:endParaRPr b="1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