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11"/>
  </p:notesMasterIdLst>
  <p:handoutMasterIdLst>
    <p:handoutMasterId r:id="rId12"/>
  </p:handoutMasterIdLst>
  <p:sldIdLst>
    <p:sldId id="270" r:id="rId3"/>
    <p:sldId id="435" r:id="rId4"/>
    <p:sldId id="445" r:id="rId5"/>
    <p:sldId id="446" r:id="rId6"/>
    <p:sldId id="444" r:id="rId7"/>
    <p:sldId id="438" r:id="rId8"/>
    <p:sldId id="437" r:id="rId9"/>
    <p:sldId id="44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문정수" initials="문" lastIdx="1" clrIdx="0">
    <p:extLst>
      <p:ext uri="{19B8F6BF-5375-455C-9EA6-DF929625EA0E}">
        <p15:presenceInfo xmlns:p15="http://schemas.microsoft.com/office/powerpoint/2012/main" userId="S::201911047@hu.halla.ac.kr::c85a169a-a931-4852-9aa1-877d24e556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8" autoAdjust="0"/>
    <p:restoredTop sz="84147" autoAdjust="0"/>
  </p:normalViewPr>
  <p:slideViewPr>
    <p:cSldViewPr snapToGrid="0" showGuides="1">
      <p:cViewPr varScale="1">
        <p:scale>
          <a:sx n="64" d="100"/>
          <a:sy n="64" d="100"/>
        </p:scale>
        <p:origin x="66" y="582"/>
      </p:cViewPr>
      <p:guideLst>
        <p:guide orient="horz" pos="1162"/>
        <p:guide pos="3840"/>
        <p:guide pos="461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851C400-D98C-0F2E-0822-35732FACEB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CFA9B1-BDBC-9B8C-5053-51EB423498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A3A6C-BBD1-44E1-8BE6-A2A539A970F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B9C6EA-362C-A4E8-817E-CE7E269758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91EB3A-5749-2A73-955F-661128BF70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8690D-C3CE-4DC3-AFB1-46C8FC9F0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466244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8D080-3BFE-4E7C-ACBA-ABA49C6A9C5C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07059-D62B-4802-87CE-944EA5E1B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94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07059-D62B-4802-87CE-944EA5E1BB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541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07059-D62B-4802-87CE-944EA5E1BB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770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07059-D62B-4802-87CE-944EA5E1BB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638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07059-D62B-4802-87CE-944EA5E1BB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132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218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345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DD47E87-EC31-42A5-BD8D-DBC3C8DA48B5}"/>
              </a:ext>
            </a:extLst>
          </p:cNvPr>
          <p:cNvSpPr/>
          <p:nvPr userDrawn="1"/>
        </p:nvSpPr>
        <p:spPr>
          <a:xfrm>
            <a:off x="0" y="798022"/>
            <a:ext cx="12192000" cy="566627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BC4C1D-B1E0-4400-BA4F-2713A7CEE4B1}"/>
              </a:ext>
            </a:extLst>
          </p:cNvPr>
          <p:cNvSpPr/>
          <p:nvPr userDrawn="1"/>
        </p:nvSpPr>
        <p:spPr>
          <a:xfrm>
            <a:off x="149629" y="978106"/>
            <a:ext cx="11892742" cy="5306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618BF1-BA03-414A-99FB-3581AC42272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064283" y="112466"/>
            <a:ext cx="2038663" cy="685554"/>
          </a:xfrm>
          <a:prstGeom prst="rect">
            <a:avLst/>
          </a:prstGeom>
        </p:spPr>
      </p:pic>
      <p:pic>
        <p:nvPicPr>
          <p:cNvPr id="1026" name="Picture 2" descr="미래라이프 융합학부">
            <a:extLst>
              <a:ext uri="{FF2B5EF4-FFF2-40B4-BE49-F238E27FC236}">
                <a16:creationId xmlns:a16="http://schemas.microsoft.com/office/drawing/2014/main" id="{1701BC43-7F28-AD73-4F18-5B5930118E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9" y="150794"/>
            <a:ext cx="1884225" cy="60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68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DD47E87-EC31-42A5-BD8D-DBC3C8DA48B5}"/>
              </a:ext>
            </a:extLst>
          </p:cNvPr>
          <p:cNvSpPr/>
          <p:nvPr userDrawn="1"/>
        </p:nvSpPr>
        <p:spPr>
          <a:xfrm>
            <a:off x="0" y="798022"/>
            <a:ext cx="12192000" cy="5666277"/>
          </a:xfrm>
          <a:prstGeom prst="rect">
            <a:avLst/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BC4C1D-B1E0-4400-BA4F-2713A7CEE4B1}"/>
              </a:ext>
            </a:extLst>
          </p:cNvPr>
          <p:cNvSpPr/>
          <p:nvPr userDrawn="1"/>
        </p:nvSpPr>
        <p:spPr>
          <a:xfrm>
            <a:off x="149629" y="978106"/>
            <a:ext cx="11892742" cy="5306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618BF1-BA03-414A-99FB-3581AC4227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4283" y="112466"/>
            <a:ext cx="2038663" cy="6855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B73124-4614-D855-A23D-1FC2B092A7ED}"/>
              </a:ext>
            </a:extLst>
          </p:cNvPr>
          <p:cNvSpPr txBox="1"/>
          <p:nvPr userDrawn="1"/>
        </p:nvSpPr>
        <p:spPr>
          <a:xfrm>
            <a:off x="9798396" y="6505883"/>
            <a:ext cx="2393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</a:rPr>
              <a:t>한라대학교 </a:t>
            </a:r>
            <a:r>
              <a:rPr lang="ko-KR" altLang="en-US" sz="1200" dirty="0" err="1">
                <a:solidFill>
                  <a:srgbClr val="0000FF"/>
                </a:solidFill>
              </a:rPr>
              <a:t>미래모빌리티공학과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pic>
        <p:nvPicPr>
          <p:cNvPr id="1026" name="Picture 2" descr="미래라이프 융합학부">
            <a:extLst>
              <a:ext uri="{FF2B5EF4-FFF2-40B4-BE49-F238E27FC236}">
                <a16:creationId xmlns:a16="http://schemas.microsoft.com/office/drawing/2014/main" id="{1701BC43-7F28-AD73-4F18-5B5930118E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9" y="150794"/>
            <a:ext cx="1884225" cy="60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100387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365AA6D-1AB8-48DE-89F0-DB84F078B6D4}"/>
              </a:ext>
            </a:extLst>
          </p:cNvPr>
          <p:cNvSpPr txBox="1"/>
          <p:nvPr/>
        </p:nvSpPr>
        <p:spPr>
          <a:xfrm>
            <a:off x="2234906" y="2506959"/>
            <a:ext cx="709466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/>
              <a:t>객체지향 프로그래밍</a:t>
            </a:r>
            <a:endParaRPr lang="en-US" altLang="ko-KR" sz="3200" b="1" dirty="0"/>
          </a:p>
          <a:p>
            <a:pPr algn="ctr"/>
            <a:r>
              <a:rPr lang="en-US" altLang="ko-KR" sz="3200" b="1" dirty="0"/>
              <a:t>- </a:t>
            </a:r>
            <a:r>
              <a:rPr lang="ko-KR" altLang="en-US" sz="3200" b="1" dirty="0"/>
              <a:t>클래스</a:t>
            </a:r>
            <a:r>
              <a:rPr lang="en-US" altLang="ko-KR" sz="3200" b="1" dirty="0"/>
              <a:t>(class)</a:t>
            </a:r>
            <a:endParaRPr lang="en-US" altLang="ko-KR" sz="20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78D175-5DAE-47F7-9BC5-F422615082F6}"/>
              </a:ext>
            </a:extLst>
          </p:cNvPr>
          <p:cNvSpPr/>
          <p:nvPr/>
        </p:nvSpPr>
        <p:spPr>
          <a:xfrm>
            <a:off x="9786194" y="6480389"/>
            <a:ext cx="2298401" cy="340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5AA6D-1AB8-48DE-89F0-DB84F078B6D4}"/>
              </a:ext>
            </a:extLst>
          </p:cNvPr>
          <p:cNvSpPr txBox="1"/>
          <p:nvPr/>
        </p:nvSpPr>
        <p:spPr>
          <a:xfrm>
            <a:off x="7974766" y="5657392"/>
            <a:ext cx="39805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600" b="1" dirty="0"/>
              <a:t>만도소프트웨어 </a:t>
            </a:r>
            <a:r>
              <a:rPr lang="en-US" altLang="ko-KR" sz="1600" b="1" dirty="0"/>
              <a:t>3</a:t>
            </a:r>
            <a:r>
              <a:rPr lang="ko-KR" altLang="en-US" sz="1600" b="1" dirty="0"/>
              <a:t>기</a:t>
            </a:r>
            <a:endParaRPr lang="en-US" altLang="ko-KR" sz="1600" b="1" dirty="0"/>
          </a:p>
          <a:p>
            <a:pPr algn="r"/>
            <a:r>
              <a:rPr lang="ko-KR" altLang="en-US" sz="1600" b="1" dirty="0"/>
              <a:t>김성재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14144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60267873-C1D7-48CC-9122-66BC83946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456" y="106551"/>
            <a:ext cx="2339377" cy="65544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5082F1-9424-4203-A75A-C4CB802B5BEC}"/>
              </a:ext>
            </a:extLst>
          </p:cNvPr>
          <p:cNvSpPr/>
          <p:nvPr/>
        </p:nvSpPr>
        <p:spPr>
          <a:xfrm>
            <a:off x="9786194" y="6480389"/>
            <a:ext cx="2298401" cy="340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6FA19C-8AC9-A2C1-6006-6A4B7F8BD469}"/>
              </a:ext>
            </a:extLst>
          </p:cNvPr>
          <p:cNvSpPr txBox="1"/>
          <p:nvPr/>
        </p:nvSpPr>
        <p:spPr>
          <a:xfrm>
            <a:off x="287584" y="1053983"/>
            <a:ext cx="4620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mtClean="0"/>
              <a:t>객체지향프로그래밍의 역사</a:t>
            </a:r>
            <a:endParaRPr lang="ko-KR" altLang="en-US" sz="2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6FA19C-8AC9-A2C1-6006-6A4B7F8BD469}"/>
              </a:ext>
            </a:extLst>
          </p:cNvPr>
          <p:cNvSpPr txBox="1"/>
          <p:nvPr/>
        </p:nvSpPr>
        <p:spPr>
          <a:xfrm>
            <a:off x="431836" y="1677382"/>
            <a:ext cx="115368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객체 지향 프로그래밍</a:t>
            </a:r>
            <a:r>
              <a:rPr lang="en-US" altLang="ko-KR" sz="1400" b="1" dirty="0" smtClean="0"/>
              <a:t>OPP(Object Oriented Programming)</a:t>
            </a:r>
            <a:r>
              <a:rPr lang="ko-KR" altLang="en-US" sz="1400" b="1" dirty="0" smtClean="0"/>
              <a:t>은 객체와 클래스를 사용하여 데이터를 표현하고 조작하는 것을 강조하는 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소프트웨어 개발패러다임 입니다</a:t>
            </a:r>
            <a:r>
              <a:rPr lang="en-US" altLang="ko-KR" sz="1400" b="1" dirty="0" smtClean="0"/>
              <a:t>.</a:t>
            </a:r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OPP</a:t>
            </a:r>
            <a:r>
              <a:rPr lang="ko-KR" altLang="en-US" sz="1400" b="1" dirty="0" smtClean="0"/>
              <a:t>는 연구원들이 복잡한 시스템을 모델링하기 위해 시뮬레이션 언어를 개발하던 </a:t>
            </a:r>
            <a:r>
              <a:rPr lang="en-US" altLang="ko-KR" sz="1400" b="1" dirty="0" smtClean="0"/>
              <a:t>1960</a:t>
            </a:r>
            <a:r>
              <a:rPr lang="ko-KR" altLang="en-US" sz="1400" b="1" dirty="0" smtClean="0"/>
              <a:t>년대와 </a:t>
            </a:r>
            <a:r>
              <a:rPr lang="en-US" altLang="ko-KR" sz="1400" b="1" dirty="0" smtClean="0"/>
              <a:t>1970</a:t>
            </a:r>
            <a:r>
              <a:rPr lang="ko-KR" altLang="en-US" sz="1400" b="1" dirty="0" smtClean="0"/>
              <a:t>년대에 그 뿌리를 두고 있습니다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110071" y="3201635"/>
            <a:ext cx="10018460" cy="1409265"/>
            <a:chOff x="539322" y="3441195"/>
            <a:chExt cx="10018460" cy="1409265"/>
          </a:xfrm>
        </p:grpSpPr>
        <p:pic>
          <p:nvPicPr>
            <p:cNvPr id="1026" name="Picture 2" descr="Simula - Wikipedia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322" y="3739700"/>
              <a:ext cx="1799381" cy="87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upload.wikimedia.org/wikipedia/commons/thumb/b/bf/Smalltalk_Balloon.svg/150px-Smalltalk_Balloon.sv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8337" y="3617828"/>
              <a:ext cx="1520376" cy="1114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upload.wikimedia.org/wikipedia/commons/thumb/1/18/ISO_C%2B%2B_Logo.svg/120px-ISO_C%2B%2B_Logo.svg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4447" y="3496424"/>
              <a:ext cx="1143000" cy="1285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s://upload.wikimedia.org/wikipedia/en/thumb/3/30/Java_programming_language_logo.svg/121px-Java_programming_language_logo.svg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6194" y="3441195"/>
              <a:ext cx="771588" cy="1409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64249" y1="50248" x2="77461" y2="46782"/>
                          <a14:foregroundMark x1="83420" y1="40099" x2="67876" y2="47525"/>
                          <a14:foregroundMark x1="83161" y1="37871" x2="65026" y2="44307"/>
                          <a14:foregroundMark x1="80311" y1="37624" x2="88342" y2="39356"/>
                          <a14:foregroundMark x1="88601" y1="40347" x2="87565" y2="58663"/>
                          <a14:foregroundMark x1="87565" y1="57921" x2="69689" y2="53713"/>
                          <a14:foregroundMark x1="69689" y1="53713" x2="68394" y2="44307"/>
                          <a14:foregroundMark x1="66839" y1="44802" x2="65544" y2="44307"/>
                          <a14:foregroundMark x1="63472" y1="51238" x2="87306" y2="54208"/>
                          <a14:foregroundMark x1="87047" y1="54208" x2="89896" y2="61139"/>
                          <a14:foregroundMark x1="90674" y1="60644" x2="91710" y2="45050"/>
                          <a14:foregroundMark x1="90933" y1="40594" x2="89378" y2="39109"/>
                          <a14:foregroundMark x1="87047" y1="36634" x2="82642" y2="4554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43181" y="3496424"/>
              <a:ext cx="1240941" cy="1298809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F6FA19C-8AC9-A2C1-6006-6A4B7F8BD469}"/>
              </a:ext>
            </a:extLst>
          </p:cNvPr>
          <p:cNvSpPr txBox="1"/>
          <p:nvPr/>
        </p:nvSpPr>
        <p:spPr>
          <a:xfrm>
            <a:off x="1362789" y="4886048"/>
            <a:ext cx="12939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Simula</a:t>
            </a:r>
          </a:p>
          <a:p>
            <a:pPr algn="ctr"/>
            <a:r>
              <a:rPr lang="en-US" altLang="ko-KR" sz="2000" b="1" dirty="0" smtClean="0"/>
              <a:t>1960</a:t>
            </a:r>
            <a:r>
              <a:rPr lang="ko-KR" altLang="en-US" sz="2000" b="1" dirty="0" smtClean="0"/>
              <a:t>년대</a:t>
            </a:r>
            <a:endParaRPr lang="en-US" altLang="ko-KR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6FA19C-8AC9-A2C1-6006-6A4B7F8BD469}"/>
              </a:ext>
            </a:extLst>
          </p:cNvPr>
          <p:cNvSpPr txBox="1"/>
          <p:nvPr/>
        </p:nvSpPr>
        <p:spPr>
          <a:xfrm>
            <a:off x="3712301" y="4886048"/>
            <a:ext cx="1293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err="1" smtClean="0"/>
              <a:t>Smaltalk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1970</a:t>
            </a:r>
            <a:r>
              <a:rPr lang="ko-KR" altLang="en-US" sz="2000" b="1" dirty="0" smtClean="0"/>
              <a:t>년대</a:t>
            </a:r>
            <a:endParaRPr lang="en-US" altLang="ko-KR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6FA19C-8AC9-A2C1-6006-6A4B7F8BD469}"/>
              </a:ext>
            </a:extLst>
          </p:cNvPr>
          <p:cNvSpPr txBox="1"/>
          <p:nvPr/>
        </p:nvSpPr>
        <p:spPr>
          <a:xfrm>
            <a:off x="6019723" y="4886048"/>
            <a:ext cx="1293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C++</a:t>
            </a:r>
          </a:p>
          <a:p>
            <a:pPr algn="ctr"/>
            <a:r>
              <a:rPr lang="en-US" altLang="ko-KR" sz="2000" b="1" dirty="0" smtClean="0"/>
              <a:t>1980</a:t>
            </a:r>
            <a:r>
              <a:rPr lang="ko-KR" altLang="en-US" sz="2000" b="1" dirty="0" smtClean="0"/>
              <a:t>년대</a:t>
            </a:r>
            <a:endParaRPr lang="en-US" altLang="ko-KR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6FA19C-8AC9-A2C1-6006-6A4B7F8BD469}"/>
              </a:ext>
            </a:extLst>
          </p:cNvPr>
          <p:cNvSpPr txBox="1"/>
          <p:nvPr/>
        </p:nvSpPr>
        <p:spPr>
          <a:xfrm>
            <a:off x="8187426" y="4886048"/>
            <a:ext cx="1293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C#</a:t>
            </a:r>
          </a:p>
          <a:p>
            <a:pPr algn="ctr"/>
            <a:r>
              <a:rPr lang="en-US" altLang="ko-KR" sz="2000" b="1" dirty="0" smtClean="0"/>
              <a:t>2000</a:t>
            </a:r>
            <a:r>
              <a:rPr lang="ko-KR" altLang="en-US" sz="2000" b="1" dirty="0" smtClean="0"/>
              <a:t>년대</a:t>
            </a:r>
            <a:endParaRPr lang="en-US" altLang="ko-KR" sz="2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6FA19C-8AC9-A2C1-6006-6A4B7F8BD469}"/>
              </a:ext>
            </a:extLst>
          </p:cNvPr>
          <p:cNvSpPr txBox="1"/>
          <p:nvPr/>
        </p:nvSpPr>
        <p:spPr>
          <a:xfrm>
            <a:off x="10095764" y="4886048"/>
            <a:ext cx="1293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Java</a:t>
            </a:r>
          </a:p>
          <a:p>
            <a:pPr algn="ctr"/>
            <a:r>
              <a:rPr lang="en-US" altLang="ko-KR" sz="2000" b="1" dirty="0" smtClean="0"/>
              <a:t>1990</a:t>
            </a:r>
            <a:r>
              <a:rPr lang="ko-KR" altLang="en-US" sz="2000" b="1" dirty="0" smtClean="0"/>
              <a:t>년대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36690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60267873-C1D7-48CC-9122-66BC83946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456" y="106551"/>
            <a:ext cx="2339377" cy="65544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F6FA19C-8AC9-A2C1-6006-6A4B7F8BD469}"/>
              </a:ext>
            </a:extLst>
          </p:cNvPr>
          <p:cNvSpPr txBox="1"/>
          <p:nvPr/>
        </p:nvSpPr>
        <p:spPr>
          <a:xfrm>
            <a:off x="287584" y="1053983"/>
            <a:ext cx="4620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/>
              <a:t>객체지향프로그래밍의 장점</a:t>
            </a:r>
            <a:endParaRPr lang="ko-KR" altLang="en-US" sz="28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406541" y="1790039"/>
            <a:ext cx="12231920" cy="5067961"/>
            <a:chOff x="614320" y="1752844"/>
            <a:chExt cx="12231920" cy="506796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75082F1-9424-4203-A75A-C4CB802B5BEC}"/>
                </a:ext>
              </a:extLst>
            </p:cNvPr>
            <p:cNvSpPr/>
            <p:nvPr/>
          </p:nvSpPr>
          <p:spPr>
            <a:xfrm>
              <a:off x="9786194" y="6480389"/>
              <a:ext cx="2298401" cy="340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F6FA19C-8AC9-A2C1-6006-6A4B7F8BD469}"/>
                </a:ext>
              </a:extLst>
            </p:cNvPr>
            <p:cNvSpPr txBox="1"/>
            <p:nvPr/>
          </p:nvSpPr>
          <p:spPr>
            <a:xfrm>
              <a:off x="1245262" y="2319181"/>
              <a:ext cx="1153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/>
                <a:t>객체는 독립적인 모듈로 작동하므로 코드의 재 사용성이 높아짐</a:t>
              </a:r>
              <a:endParaRPr lang="en-US" altLang="ko-KR" sz="20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F6FA19C-8AC9-A2C1-6006-6A4B7F8BD469}"/>
                </a:ext>
              </a:extLst>
            </p:cNvPr>
            <p:cNvSpPr txBox="1"/>
            <p:nvPr/>
          </p:nvSpPr>
          <p:spPr>
            <a:xfrm>
              <a:off x="614320" y="1752844"/>
              <a:ext cx="1261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b="1" dirty="0" smtClean="0"/>
                <a:t>모듈화</a:t>
              </a:r>
              <a:endParaRPr lang="en-US" altLang="ko-KR" sz="28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6FA19C-8AC9-A2C1-6006-6A4B7F8BD469}"/>
                </a:ext>
              </a:extLst>
            </p:cNvPr>
            <p:cNvSpPr txBox="1"/>
            <p:nvPr/>
          </p:nvSpPr>
          <p:spPr>
            <a:xfrm>
              <a:off x="1245262" y="3343850"/>
              <a:ext cx="1153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/>
                <a:t>변경이 필요한 부분을 객체 단위로 수정 할 수 있기 때문에 유지보수가 용이 함</a:t>
              </a:r>
              <a:endParaRPr lang="en-US" altLang="ko-KR" sz="20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6FA19C-8AC9-A2C1-6006-6A4B7F8BD469}"/>
                </a:ext>
              </a:extLst>
            </p:cNvPr>
            <p:cNvSpPr txBox="1"/>
            <p:nvPr/>
          </p:nvSpPr>
          <p:spPr>
            <a:xfrm>
              <a:off x="617642" y="2770528"/>
              <a:ext cx="19800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b="1" dirty="0" smtClean="0"/>
                <a:t>유지보수성</a:t>
              </a:r>
              <a:endParaRPr lang="en-US" altLang="ko-KR" sz="28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6FA19C-8AC9-A2C1-6006-6A4B7F8BD469}"/>
                </a:ext>
              </a:extLst>
            </p:cNvPr>
            <p:cNvSpPr txBox="1"/>
            <p:nvPr/>
          </p:nvSpPr>
          <p:spPr>
            <a:xfrm>
              <a:off x="1309425" y="4368519"/>
              <a:ext cx="1153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/>
                <a:t>새로운 객체를 추가하거나 상속을 통해 기존 객체를 확장하여 시스템을 쉽게 확장할 수 있다</a:t>
              </a:r>
              <a:r>
                <a:rPr lang="en-US" altLang="ko-KR" sz="2000" b="1" dirty="0" smtClean="0"/>
                <a:t>.</a:t>
              </a:r>
              <a:endParaRPr lang="en-US" altLang="ko-KR" sz="20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6FA19C-8AC9-A2C1-6006-6A4B7F8BD469}"/>
                </a:ext>
              </a:extLst>
            </p:cNvPr>
            <p:cNvSpPr txBox="1"/>
            <p:nvPr/>
          </p:nvSpPr>
          <p:spPr>
            <a:xfrm>
              <a:off x="678482" y="3788212"/>
              <a:ext cx="1261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b="1" dirty="0" smtClean="0"/>
                <a:t>확장성</a:t>
              </a:r>
              <a:endParaRPr lang="en-US" altLang="ko-KR" sz="28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6FA19C-8AC9-A2C1-6006-6A4B7F8BD469}"/>
                </a:ext>
              </a:extLst>
            </p:cNvPr>
            <p:cNvSpPr txBox="1"/>
            <p:nvPr/>
          </p:nvSpPr>
          <p:spPr>
            <a:xfrm>
              <a:off x="1245262" y="5509313"/>
              <a:ext cx="1153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/>
                <a:t>객체들은 독립적으로 디자인되어 있어 다른 프로젝트에서 쉽게 재사용이 가능함</a:t>
              </a:r>
              <a:endParaRPr lang="en-US" altLang="ko-KR" sz="20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F6FA19C-8AC9-A2C1-6006-6A4B7F8BD469}"/>
                </a:ext>
              </a:extLst>
            </p:cNvPr>
            <p:cNvSpPr txBox="1"/>
            <p:nvPr/>
          </p:nvSpPr>
          <p:spPr>
            <a:xfrm>
              <a:off x="733860" y="4935991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b="1" dirty="0" smtClean="0"/>
                <a:t>재 사용성</a:t>
              </a:r>
              <a:endParaRPr lang="en-US" altLang="ko-KR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6276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F6FA19C-8AC9-A2C1-6006-6A4B7F8BD469}"/>
              </a:ext>
            </a:extLst>
          </p:cNvPr>
          <p:cNvSpPr txBox="1"/>
          <p:nvPr/>
        </p:nvSpPr>
        <p:spPr>
          <a:xfrm>
            <a:off x="343547" y="1118733"/>
            <a:ext cx="4746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/>
              <a:t>객체지향 프로그래밍의 이해</a:t>
            </a:r>
            <a:endParaRPr lang="ko-KR" altLang="en-US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817754" y="1849733"/>
            <a:ext cx="6267691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b="1" dirty="0">
                <a:latin typeface="+mn-ea"/>
              </a:rPr>
              <a:t>객체에 대한 간단한 정의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사전적 의미 </a:t>
            </a:r>
            <a:r>
              <a:rPr lang="en-US" altLang="ko-KR" b="1" dirty="0">
                <a:latin typeface="+mn-ea"/>
              </a:rPr>
              <a:t>: </a:t>
            </a:r>
            <a:r>
              <a:rPr lang="ko-KR" altLang="en-US" b="1" dirty="0">
                <a:latin typeface="+mn-ea"/>
              </a:rPr>
              <a:t>물건 또는 대상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객체지향 프로그래밍 </a:t>
            </a:r>
            <a:r>
              <a:rPr lang="en-US" altLang="ko-KR" b="1" dirty="0">
                <a:latin typeface="+mn-ea"/>
              </a:rPr>
              <a:t>: </a:t>
            </a:r>
            <a:r>
              <a:rPr lang="ko-KR" altLang="en-US" b="1" dirty="0">
                <a:latin typeface="+mn-ea"/>
              </a:rPr>
              <a:t>객체 중심의 프로그래밍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832447" y="3550229"/>
            <a:ext cx="6561412" cy="1193877"/>
            <a:chOff x="2877418" y="3897576"/>
            <a:chExt cx="6561412" cy="1193877"/>
          </a:xfrm>
        </p:grpSpPr>
        <p:sp>
          <p:nvSpPr>
            <p:cNvPr id="8" name="직사각형 7"/>
            <p:cNvSpPr/>
            <p:nvPr/>
          </p:nvSpPr>
          <p:spPr>
            <a:xfrm>
              <a:off x="2877418" y="4261361"/>
              <a:ext cx="65614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/>
                <a:t>“</a:t>
              </a:r>
              <a:r>
                <a:rPr lang="ko-KR" altLang="en-US" sz="2400" dirty="0"/>
                <a:t>나는 과일 장수에게 두 개의 사과를 구매했다</a:t>
              </a:r>
              <a:r>
                <a:rPr lang="en-US" altLang="ko-KR" sz="2400" dirty="0"/>
                <a:t>!”</a:t>
              </a:r>
              <a:endParaRPr lang="ko-KR" altLang="en-US" sz="24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024279" y="4264581"/>
              <a:ext cx="401768" cy="458445"/>
            </a:xfrm>
            <a:prstGeom prst="roundRect">
              <a:avLst>
                <a:gd name="adj" fmla="val 8118"/>
              </a:avLst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sz="160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811481" y="4264581"/>
              <a:ext cx="1278879" cy="458445"/>
            </a:xfrm>
            <a:prstGeom prst="roundRect">
              <a:avLst>
                <a:gd name="adj" fmla="val 8118"/>
              </a:avLst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sz="160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804255" y="4283210"/>
              <a:ext cx="639439" cy="458445"/>
            </a:xfrm>
            <a:prstGeom prst="roundRect">
              <a:avLst>
                <a:gd name="adj" fmla="val 8118"/>
              </a:avLst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sz="160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871055" y="4283210"/>
              <a:ext cx="639439" cy="458445"/>
            </a:xfrm>
            <a:prstGeom prst="roundRect">
              <a:avLst>
                <a:gd name="adj" fmla="val 8118"/>
              </a:avLst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sz="160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7831753" y="4285744"/>
              <a:ext cx="1205575" cy="458445"/>
            </a:xfrm>
            <a:prstGeom prst="roundRect">
              <a:avLst>
                <a:gd name="adj" fmla="val 8118"/>
              </a:avLst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sz="16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7418" y="3914453"/>
              <a:ext cx="7429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solidFill>
                    <a:srgbClr val="FF0000"/>
                  </a:solidFill>
                </a:rPr>
                <a:t>객체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79441" y="3914453"/>
              <a:ext cx="7429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solidFill>
                    <a:srgbClr val="FF0000"/>
                  </a:solidFill>
                </a:rPr>
                <a:t>객체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12091" y="3897576"/>
              <a:ext cx="7429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객체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52495" y="4752899"/>
              <a:ext cx="10595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solidFill>
                    <a:srgbClr val="FF0000"/>
                  </a:solidFill>
                </a:rPr>
                <a:t>데이터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830785" y="4744189"/>
              <a:ext cx="13570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solidFill>
                    <a:srgbClr val="FF0000"/>
                  </a:solidFill>
                </a:rPr>
                <a:t>행위</a:t>
              </a:r>
              <a:r>
                <a:rPr lang="en-US" altLang="ko-KR" sz="1600" dirty="0">
                  <a:solidFill>
                    <a:srgbClr val="FF0000"/>
                  </a:solidFill>
                </a:rPr>
                <a:t>, </a:t>
              </a:r>
              <a:r>
                <a:rPr lang="ko-KR" altLang="en-US" sz="1600" dirty="0">
                  <a:solidFill>
                    <a:srgbClr val="FF0000"/>
                  </a:solidFill>
                </a:rPr>
                <a:t>기능</a:t>
              </a: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2669326" y="4947244"/>
            <a:ext cx="68876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객체지향 프로그래밍에서는 나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,  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과일장수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사과라는 객체를 등장시켜서  두 개의 사과 구매라는 행위를 실체화한다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20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418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60267873-C1D7-48CC-9122-66BC83946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456" y="106551"/>
            <a:ext cx="2339377" cy="65544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5082F1-9424-4203-A75A-C4CB802B5BEC}"/>
              </a:ext>
            </a:extLst>
          </p:cNvPr>
          <p:cNvSpPr/>
          <p:nvPr/>
        </p:nvSpPr>
        <p:spPr>
          <a:xfrm>
            <a:off x="9786194" y="6480389"/>
            <a:ext cx="2298401" cy="340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6FA19C-8AC9-A2C1-6006-6A4B7F8BD469}"/>
              </a:ext>
            </a:extLst>
          </p:cNvPr>
          <p:cNvSpPr txBox="1"/>
          <p:nvPr/>
        </p:nvSpPr>
        <p:spPr>
          <a:xfrm>
            <a:off x="403173" y="116542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구조체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62901" y="3192754"/>
            <a:ext cx="6631360" cy="2218559"/>
            <a:chOff x="925955" y="1970837"/>
            <a:chExt cx="8420272" cy="1560549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955" y="2174375"/>
              <a:ext cx="1647825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1264" y="2138596"/>
              <a:ext cx="11811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552" y="2048108"/>
              <a:ext cx="4369675" cy="132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모서리가 둥근 직사각형 39"/>
            <p:cNvSpPr/>
            <p:nvPr/>
          </p:nvSpPr>
          <p:spPr>
            <a:xfrm>
              <a:off x="925955" y="2048107"/>
              <a:ext cx="1719389" cy="1483279"/>
            </a:xfrm>
            <a:prstGeom prst="roundRect">
              <a:avLst>
                <a:gd name="adj" fmla="val 8118"/>
              </a:avLst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sz="1600"/>
            </a:p>
          </p:txBody>
        </p:sp>
        <p:sp>
          <p:nvSpPr>
            <p:cNvPr id="41" name="톱니 모양의 오른쪽 화살표 40"/>
            <p:cNvSpPr/>
            <p:nvPr/>
          </p:nvSpPr>
          <p:spPr>
            <a:xfrm>
              <a:off x="2803732" y="2650319"/>
              <a:ext cx="316776" cy="214804"/>
            </a:xfrm>
            <a:prstGeom prst="notchedRightArrow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3231264" y="2038462"/>
              <a:ext cx="1053459" cy="1483279"/>
            </a:xfrm>
            <a:prstGeom prst="roundRect">
              <a:avLst>
                <a:gd name="adj" fmla="val 8118"/>
              </a:avLst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sz="1600"/>
            </a:p>
          </p:txBody>
        </p:sp>
        <p:sp>
          <p:nvSpPr>
            <p:cNvPr id="43" name="톱니 모양의 오른쪽 화살표 42"/>
            <p:cNvSpPr/>
            <p:nvPr/>
          </p:nvSpPr>
          <p:spPr>
            <a:xfrm>
              <a:off x="4485913" y="2686098"/>
              <a:ext cx="316776" cy="214804"/>
            </a:xfrm>
            <a:prstGeom prst="notchedRightArrow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4976552" y="1970837"/>
              <a:ext cx="4369675" cy="1483279"/>
            </a:xfrm>
            <a:prstGeom prst="roundRect">
              <a:avLst>
                <a:gd name="adj" fmla="val 8118"/>
              </a:avLst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sz="160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F6FA19C-8AC9-A2C1-6006-6A4B7F8BD469}"/>
              </a:ext>
            </a:extLst>
          </p:cNvPr>
          <p:cNvSpPr txBox="1"/>
          <p:nvPr/>
        </p:nvSpPr>
        <p:spPr>
          <a:xfrm>
            <a:off x="942106" y="1778982"/>
            <a:ext cx="88440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구조체의 등장 배경</a:t>
            </a:r>
            <a:endParaRPr lang="en-US" altLang="ko-K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연관 있는 데이터를 하나로 묶으면 프로그램의 구현 및 관리가 용이하다</a:t>
            </a:r>
            <a:r>
              <a:rPr lang="en-US" altLang="ko-KR" sz="2000" b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구조체는 연관 있는 데이터를 하나로 묶는 문법적 장치이다</a:t>
            </a:r>
            <a:r>
              <a:rPr lang="en-US" altLang="ko-KR" sz="2000" b="1" dirty="0"/>
              <a:t>.</a:t>
            </a:r>
          </a:p>
          <a:p>
            <a:pPr algn="ctr"/>
            <a:endParaRPr lang="en-US" altLang="ko-KR" sz="2000" b="1" dirty="0"/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976" y="2626767"/>
            <a:ext cx="3275627" cy="2400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8180257" y="2676221"/>
            <a:ext cx="459366" cy="1821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180257" y="5468721"/>
            <a:ext cx="36169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키워드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</a:rPr>
              <a:t>struct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를 대신해서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class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를 사용한 것이 유일한 외형적 차이점이다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834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401259" y="221991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>
                <a:latin typeface="+mn-ea"/>
              </a:rPr>
              <a:t>왼쪽의 </a:t>
            </a:r>
            <a:r>
              <a:rPr lang="en-US" altLang="ko-KR" b="1" dirty="0">
                <a:latin typeface="+mn-ea"/>
              </a:rPr>
              <a:t>Car </a:t>
            </a:r>
            <a:r>
              <a:rPr lang="ko-KR" altLang="en-US" b="1" dirty="0">
                <a:latin typeface="+mn-ea"/>
              </a:rPr>
              <a:t>클래스를 대상으로 생성된 변수를 가리켜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‘객체’</a:t>
            </a:r>
            <a:r>
              <a:rPr lang="ko-KR" altLang="en-US" b="1" dirty="0">
                <a:latin typeface="+mn-ea"/>
              </a:rPr>
              <a:t>라 한다</a:t>
            </a:r>
            <a:r>
              <a:rPr lang="en-US" altLang="ko-KR" b="1" dirty="0">
                <a:latin typeface="+mn-ea"/>
              </a:rPr>
              <a:t>.</a:t>
            </a:r>
            <a:endParaRPr lang="ko-KR" altLang="en-US" b="1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01259" y="340342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>
                <a:latin typeface="+mn-ea"/>
              </a:rPr>
              <a:t>왼쪽의 </a:t>
            </a:r>
            <a:r>
              <a:rPr lang="en-US" altLang="ko-KR" b="1" dirty="0">
                <a:latin typeface="+mn-ea"/>
              </a:rPr>
              <a:t>Car </a:t>
            </a:r>
            <a:r>
              <a:rPr lang="ko-KR" altLang="en-US" b="1" dirty="0">
                <a:latin typeface="+mn-ea"/>
              </a:rPr>
              <a:t>클래스 내에 선언된 변수를 가리켜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‘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필드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멤버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변수</a:t>
            </a:r>
            <a:r>
              <a:rPr lang="ko-KR" altLang="en-US" b="1" dirty="0">
                <a:latin typeface="+mn-ea"/>
              </a:rPr>
              <a:t>’라 한다</a:t>
            </a:r>
            <a:r>
              <a:rPr lang="en-US" altLang="ko-KR" b="1" dirty="0">
                <a:latin typeface="+mn-ea"/>
              </a:rPr>
              <a:t>.</a:t>
            </a:r>
            <a:endParaRPr lang="ko-KR" altLang="en-US" b="1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11726" y="451181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>
                <a:latin typeface="+mn-ea"/>
              </a:rPr>
              <a:t>왼쪽의 </a:t>
            </a:r>
            <a:r>
              <a:rPr lang="en-US" altLang="ko-KR" b="1" dirty="0">
                <a:latin typeface="+mn-ea"/>
              </a:rPr>
              <a:t>Car </a:t>
            </a:r>
            <a:r>
              <a:rPr lang="ko-KR" altLang="en-US" b="1" dirty="0">
                <a:latin typeface="+mn-ea"/>
              </a:rPr>
              <a:t>클래스 내에 정의된 함수를 가리켜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‘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</a:rPr>
              <a:t>메소드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멤버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함수’</a:t>
            </a:r>
            <a:r>
              <a:rPr lang="ko-KR" altLang="en-US" b="1" dirty="0">
                <a:latin typeface="+mn-ea"/>
              </a:rPr>
              <a:t>라 한다</a:t>
            </a:r>
            <a:r>
              <a:rPr lang="en-US" altLang="ko-KR" b="1" dirty="0">
                <a:latin typeface="+mn-ea"/>
              </a:rPr>
              <a:t>.</a:t>
            </a:r>
            <a:endParaRPr lang="ko-KR" altLang="en-US" b="1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6FA19C-8AC9-A2C1-6006-6A4B7F8BD469}"/>
              </a:ext>
            </a:extLst>
          </p:cNvPr>
          <p:cNvSpPr txBox="1"/>
          <p:nvPr/>
        </p:nvSpPr>
        <p:spPr>
          <a:xfrm>
            <a:off x="177587" y="1103743"/>
            <a:ext cx="5588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객체</a:t>
            </a:r>
            <a:r>
              <a:rPr lang="en-US" altLang="ko-KR" sz="2800" b="1" dirty="0"/>
              <a:t>(Object), </a:t>
            </a:r>
            <a:r>
              <a:rPr lang="ko-KR" altLang="en-US" sz="2800" b="1" dirty="0" err="1"/>
              <a:t>맴버변수</a:t>
            </a:r>
            <a:r>
              <a:rPr lang="en-US" altLang="ko-KR" sz="2800" b="1" dirty="0"/>
              <a:t>, </a:t>
            </a:r>
            <a:r>
              <a:rPr lang="ko-KR" altLang="en-US" sz="2800" b="1" dirty="0" err="1"/>
              <a:t>맴버함수</a:t>
            </a:r>
            <a:endParaRPr lang="ko-KR" altLang="en-US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3E9122-225F-6332-BE24-DD8AAE35B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05" y="2198511"/>
            <a:ext cx="4915879" cy="325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4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B12F49D-0443-4AD2-BC3F-C3B48190CBFE}"/>
              </a:ext>
            </a:extLst>
          </p:cNvPr>
          <p:cNvSpPr/>
          <p:nvPr/>
        </p:nvSpPr>
        <p:spPr>
          <a:xfrm>
            <a:off x="9786194" y="6480389"/>
            <a:ext cx="2298401" cy="340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8" name="직사각형 7"/>
          <p:cNvSpPr/>
          <p:nvPr/>
        </p:nvSpPr>
        <p:spPr>
          <a:xfrm>
            <a:off x="2721719" y="1110292"/>
            <a:ext cx="6600464" cy="1569660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접근 제어 지시자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public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외부 접근 </a:t>
            </a:r>
            <a:r>
              <a:rPr lang="ko-KR" altLang="en-US" sz="1600" dirty="0" smtClean="0"/>
              <a:t>가능</a:t>
            </a:r>
            <a:r>
              <a:rPr lang="en-US" altLang="ko-KR" sz="1600" dirty="0"/>
              <a:t>, </a:t>
            </a:r>
            <a:r>
              <a:rPr lang="ko-KR" altLang="en-US" sz="1600" dirty="0"/>
              <a:t>자식 클래스 접근 </a:t>
            </a:r>
            <a:r>
              <a:rPr lang="ko-KR" altLang="en-US" sz="1600" dirty="0" smtClean="0"/>
              <a:t>가능</a:t>
            </a:r>
            <a:endParaRPr lang="ko-KR" alt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private </a:t>
            </a:r>
            <a:r>
              <a:rPr lang="ko-KR" altLang="en-US" sz="1600" dirty="0" smtClean="0"/>
              <a:t>외부 접근 불가능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자식 클래스 접근 불가능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protected </a:t>
            </a:r>
            <a:r>
              <a:rPr lang="ko-KR" altLang="en-US" sz="1600" dirty="0" smtClean="0"/>
              <a:t>외부 접근 </a:t>
            </a:r>
            <a:r>
              <a:rPr lang="ko-KR" altLang="en-US" sz="1600" dirty="0"/>
              <a:t>불</a:t>
            </a:r>
            <a:r>
              <a:rPr lang="ko-KR" altLang="en-US" sz="1600" dirty="0" smtClean="0"/>
              <a:t>가능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자식 클래스 접근 가능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상속 가능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6263468" y="5561375"/>
            <a:ext cx="4960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TV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의 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+mn-ea"/>
              </a:rPr>
              <a:t>메소드는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public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이므로 클래스의 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외부에</a:t>
            </a:r>
            <a:endParaRPr lang="en-US" altLang="ko-KR" sz="16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해당하는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main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함수에서 접근 가능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! 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실수 방지 가능</a:t>
            </a:r>
            <a:endParaRPr lang="ko-KR" altLang="en-US" sz="16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56269" y="3049374"/>
            <a:ext cx="1049520" cy="2273679"/>
            <a:chOff x="891169" y="3328774"/>
            <a:chExt cx="1049520" cy="2273679"/>
          </a:xfrm>
        </p:grpSpPr>
        <p:sp>
          <p:nvSpPr>
            <p:cNvPr id="12" name="직사각형 11"/>
            <p:cNvSpPr/>
            <p:nvPr/>
          </p:nvSpPr>
          <p:spPr>
            <a:xfrm>
              <a:off x="891169" y="3528965"/>
              <a:ext cx="8819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rgbClr val="FF0000"/>
                  </a:solidFill>
                </a:rPr>
                <a:t>private!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31243" y="4613738"/>
              <a:ext cx="8018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rgbClr val="FF0000"/>
                  </a:solidFill>
                </a:rPr>
                <a:t>public!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4" name="왼쪽 중괄호 13"/>
            <p:cNvSpPr/>
            <p:nvPr/>
          </p:nvSpPr>
          <p:spPr>
            <a:xfrm>
              <a:off x="1800225" y="3328774"/>
              <a:ext cx="140464" cy="676998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왼쪽 중괄호 14"/>
            <p:cNvSpPr/>
            <p:nvPr/>
          </p:nvSpPr>
          <p:spPr>
            <a:xfrm>
              <a:off x="1800225" y="4039394"/>
              <a:ext cx="140464" cy="1563059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60" y="2834641"/>
            <a:ext cx="2790106" cy="33115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992" y="3187051"/>
            <a:ext cx="2333951" cy="221963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7675061" y="2834641"/>
            <a:ext cx="9298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mtClean="0">
                <a:solidFill>
                  <a:srgbClr val="FF0000"/>
                </a:solidFill>
                <a:latin typeface="+mn-ea"/>
              </a:rPr>
              <a:t>캡슐화</a:t>
            </a:r>
            <a:endParaRPr lang="ko-KR" altLang="en-US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831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125" y="1241577"/>
            <a:ext cx="3441087" cy="397180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307729" y="1232051"/>
            <a:ext cx="6396558" cy="3971802"/>
            <a:chOff x="1298306" y="1404810"/>
            <a:chExt cx="6396558" cy="3971802"/>
          </a:xfrm>
        </p:grpSpPr>
        <p:grpSp>
          <p:nvGrpSpPr>
            <p:cNvPr id="8" name="그룹 7"/>
            <p:cNvGrpSpPr/>
            <p:nvPr/>
          </p:nvGrpSpPr>
          <p:grpSpPr>
            <a:xfrm>
              <a:off x="1298306" y="1404810"/>
              <a:ext cx="3492872" cy="3971802"/>
              <a:chOff x="1298306" y="1404810"/>
              <a:chExt cx="3492872" cy="3971802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5338" y="1404810"/>
                <a:ext cx="3465840" cy="3971802"/>
              </a:xfrm>
              <a:prstGeom prst="rect">
                <a:avLst/>
              </a:prstGeom>
            </p:spPr>
          </p:pic>
          <p:sp>
            <p:nvSpPr>
              <p:cNvPr id="4" name="직사각형 3"/>
              <p:cNvSpPr/>
              <p:nvPr/>
            </p:nvSpPr>
            <p:spPr>
              <a:xfrm>
                <a:off x="1298306" y="1831301"/>
                <a:ext cx="998162" cy="355988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6696702" y="1783676"/>
              <a:ext cx="998162" cy="35598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7364907" y="5538515"/>
            <a:ext cx="2187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protected 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상속 가능</a:t>
            </a:r>
            <a:endParaRPr lang="ko-KR" altLang="en-US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74125" y="5538515"/>
            <a:ext cx="2187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private 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상속 불 가능</a:t>
            </a:r>
            <a:endParaRPr lang="ko-KR" altLang="en-US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786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12350</TotalTime>
  <Words>328</Words>
  <Application>Microsoft Office PowerPoint</Application>
  <PresentationFormat>와이드스크린</PresentationFormat>
  <Paragraphs>63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고국원</dc:creator>
  <cp:lastModifiedBy>user</cp:lastModifiedBy>
  <cp:revision>234</cp:revision>
  <dcterms:created xsi:type="dcterms:W3CDTF">2021-12-07T01:53:17Z</dcterms:created>
  <dcterms:modified xsi:type="dcterms:W3CDTF">2023-12-01T08:54:50Z</dcterms:modified>
</cp:coreProperties>
</file>