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74" r:id="rId5"/>
    <p:sldId id="273" r:id="rId6"/>
    <p:sldId id="27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9" r:id="rId19"/>
    <p:sldId id="270" r:id="rId20"/>
    <p:sldId id="276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78" d="100"/>
          <a:sy n="78" d="100"/>
        </p:scale>
        <p:origin x="120" y="168"/>
      </p:cViewPr>
      <p:guideLst/>
    </p:cSldViewPr>
  </p:slideViewPr>
  <p:outlineViewPr>
    <p:cViewPr>
      <p:scale>
        <a:sx n="33" d="100"/>
        <a:sy n="33" d="100"/>
      </p:scale>
      <p:origin x="0" y="-12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0BAEC-0109-4369-A0F0-7C4949FBB9CB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C8D84-2289-4A46-BE8C-7D8FC8D730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029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CA99-193B-4AFF-B841-370A59F53270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1AD9-B758-484C-899A-179B4922B8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942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CA99-193B-4AFF-B841-370A59F53270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1AD9-B758-484C-899A-179B4922B8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22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CA99-193B-4AFF-B841-370A59F53270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1AD9-B758-484C-899A-179B4922B8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84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CA99-193B-4AFF-B841-370A59F53270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1AD9-B758-484C-899A-179B4922B8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441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CA99-193B-4AFF-B841-370A59F53270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1AD9-B758-484C-899A-179B4922B8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0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CA99-193B-4AFF-B841-370A59F53270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1AD9-B758-484C-899A-179B4922B8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534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CA99-193B-4AFF-B841-370A59F53270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1AD9-B758-484C-899A-179B4922B8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604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CA99-193B-4AFF-B841-370A59F53270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1AD9-B758-484C-899A-179B4922B8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26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CA99-193B-4AFF-B841-370A59F53270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1AD9-B758-484C-899A-179B4922B8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301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CA99-193B-4AFF-B841-370A59F53270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1AD9-B758-484C-899A-179B4922B8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247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CA99-193B-4AFF-B841-370A59F53270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1AD9-B758-484C-899A-179B4922B8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583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CA99-193B-4AFF-B841-370A59F53270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61AD9-B758-484C-899A-179B4922B8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10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Workflows</a:t>
            </a:r>
            <a:endParaRPr lang="da-DK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0984" y="3602038"/>
            <a:ext cx="1853513" cy="3768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I4SWT</a:t>
            </a:r>
            <a:endParaRPr lang="da-DK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push</a:t>
            </a:r>
            <a:endParaRPr lang="da-DK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830"/>
            <a:ext cx="4864331" cy="3270667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Uploads local branch to remote (and updates tracking branches)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rejects if local branch tip is behind remote tracking – do pull first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push will synchronize local branch and remote tracking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push &lt;remote&gt; &lt;branch&gt;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66" y="3053039"/>
            <a:ext cx="4372459" cy="95471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531" y="1234830"/>
            <a:ext cx="6138929" cy="26643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7966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branches (feature)</a:t>
            </a:r>
            <a:endParaRPr lang="da-DK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830"/>
            <a:ext cx="4864331" cy="503296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(and push) branch:</a:t>
            </a:r>
          </a:p>
          <a:p>
            <a:pPr lvl="1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checkout –b f1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push -u &lt;remote-name&gt; &lt;branch-name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Repeatedly commit locally (and push for CI)</a:t>
            </a:r>
          </a:p>
          <a:p>
            <a:pPr lvl="1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commit</a:t>
            </a:r>
          </a:p>
          <a:p>
            <a:pPr lvl="1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commit</a:t>
            </a:r>
          </a:p>
          <a:p>
            <a:pPr lvl="1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commit</a:t>
            </a:r>
          </a:p>
          <a:p>
            <a:pPr lvl="1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push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Get updates from main – strategy ?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 back in to main – strategy ?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531" y="1234830"/>
            <a:ext cx="6088743" cy="1209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3343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/>
          <a:lstStyle/>
          <a:p>
            <a:r>
              <a:rPr lang="en-US" sz="2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merge – merge commit / fast-forward </a:t>
            </a:r>
            <a:endParaRPr lang="da-DK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7596"/>
            <a:ext cx="6574777" cy="16171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3819"/>
            <a:ext cx="8481494" cy="15206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13" y="4901992"/>
            <a:ext cx="7973291" cy="160126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3" name="TextBox 2"/>
          <p:cNvSpPr txBox="1"/>
          <p:nvPr/>
        </p:nvSpPr>
        <p:spPr>
          <a:xfrm>
            <a:off x="7245613" y="1164135"/>
            <a:ext cx="31075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Merge commit, no fast forward</a:t>
            </a:r>
            <a:endParaRPr lang="da-DK" dirty="0"/>
          </a:p>
        </p:txBody>
      </p:sp>
      <p:sp>
        <p:nvSpPr>
          <p:cNvPr id="11" name="TextBox 10"/>
          <p:cNvSpPr txBox="1"/>
          <p:nvPr/>
        </p:nvSpPr>
        <p:spPr>
          <a:xfrm>
            <a:off x="8959394" y="2839617"/>
            <a:ext cx="312829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Fast forward, no merge commit</a:t>
            </a:r>
            <a:endParaRPr lang="da-DK" dirty="0"/>
          </a:p>
        </p:txBody>
      </p:sp>
      <p:sp>
        <p:nvSpPr>
          <p:cNvPr id="12" name="TextBox 11"/>
          <p:cNvSpPr txBox="1"/>
          <p:nvPr/>
        </p:nvSpPr>
        <p:spPr>
          <a:xfrm>
            <a:off x="8602836" y="4717326"/>
            <a:ext cx="313175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Forced commit, no fast forward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260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/>
          <a:lstStyle/>
          <a:p>
            <a:r>
              <a:rPr lang="en-US" sz="2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rebase </a:t>
            </a:r>
            <a:endParaRPr lang="da-DK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10752"/>
            <a:ext cx="9999302" cy="15209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469"/>
            <a:ext cx="10515600" cy="258839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Rebasing allows for a clean history without merge commits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Merge conflicts can still occur and must be resolved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Creates new commits (and destroys old ones) by rewriting history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Golden Rule of Rebasing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Never rebase published branches 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(… unless you dare to/know how to force push (-with-lease))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pull can either merge (default) or rebase: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pull --rebase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14272" y="5927873"/>
            <a:ext cx="1500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New commits</a:t>
            </a:r>
            <a:endParaRPr lang="da-DK" dirty="0"/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8652296" y="5408763"/>
            <a:ext cx="612474" cy="51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9264770" y="5400137"/>
            <a:ext cx="120770" cy="52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1089" y="5927873"/>
            <a:ext cx="36479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After rebase these commits are gone</a:t>
            </a:r>
            <a:endParaRPr lang="da-DK" dirty="0"/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flipH="1" flipV="1">
            <a:off x="1311215" y="5400137"/>
            <a:ext cx="1303835" cy="52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0"/>
          </p:cNvCxnSpPr>
          <p:nvPr/>
        </p:nvCxnSpPr>
        <p:spPr>
          <a:xfrm flipH="1" flipV="1">
            <a:off x="1992702" y="5400137"/>
            <a:ext cx="622348" cy="52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1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/>
          <a:lstStyle/>
          <a:p>
            <a:r>
              <a:rPr lang="en-US" sz="2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merge vs. rebase - same but different </a:t>
            </a:r>
            <a:endParaRPr lang="da-DK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469"/>
            <a:ext cx="10515600" cy="509799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Merge: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is non-destructive, but may result in lots of merge commits (non-clean history)</a:t>
            </a:r>
          </a:p>
          <a:p>
            <a:pPr lvl="1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maintains history and traceability and makes for easier reverts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often used as strategy for integrating feature branch back to main (either --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ff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-only or --no-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ff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Rebase: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 destructive, but has no merge commits and thus a clean linear history (conflicts still needs resolving)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 history of branches, harder to revert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often used as strategy for repeatedly integrating main into feature branch 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often used to clean up local, in-progress feature branch (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interactive rebase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72" y="2423818"/>
            <a:ext cx="7142672" cy="111222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272" y="5212731"/>
            <a:ext cx="7689590" cy="111767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9792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/>
          <a:lstStyle/>
          <a:p>
            <a:r>
              <a:rPr lang="en-US" sz="2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interactive rebasing – for local clean up </a:t>
            </a:r>
            <a:endParaRPr lang="da-DK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469"/>
            <a:ext cx="10515600" cy="509799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Rewrite a bounded series of commits into a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cleaner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locally on feature branch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integration to main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12" y="2028039"/>
            <a:ext cx="5027560" cy="24101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956" y="2668547"/>
            <a:ext cx="6578990" cy="339582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427" y="4725048"/>
            <a:ext cx="5014190" cy="178682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11" name="Rectangle 10"/>
          <p:cNvSpPr/>
          <p:nvPr/>
        </p:nvSpPr>
        <p:spPr>
          <a:xfrm>
            <a:off x="1200712" y="2424023"/>
            <a:ext cx="697099" cy="8090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/>
          <p:cNvSpPr/>
          <p:nvPr/>
        </p:nvSpPr>
        <p:spPr>
          <a:xfrm>
            <a:off x="6443932" y="5175849"/>
            <a:ext cx="655608" cy="17252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784" y="1926924"/>
            <a:ext cx="5499831" cy="46876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16" name="Left Arrow 15"/>
          <p:cNvSpPr/>
          <p:nvPr/>
        </p:nvSpPr>
        <p:spPr>
          <a:xfrm rot="18453926">
            <a:off x="6345962" y="2515842"/>
            <a:ext cx="57814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65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/>
          <a:lstStyle/>
          <a:p>
            <a:r>
              <a:rPr lang="en-US" sz="2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 branch workflow – that you will use</a:t>
            </a:r>
            <a:endParaRPr lang="da-DK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308177" y="1727336"/>
            <a:ext cx="2238770" cy="570921"/>
            <a:chOff x="944378" y="1443041"/>
            <a:chExt cx="2238770" cy="570921"/>
          </a:xfrm>
        </p:grpSpPr>
        <p:sp>
          <p:nvSpPr>
            <p:cNvPr id="4" name="TextBox 3"/>
            <p:cNvSpPr txBox="1"/>
            <p:nvPr/>
          </p:nvSpPr>
          <p:spPr>
            <a:xfrm>
              <a:off x="944378" y="1443041"/>
              <a:ext cx="16562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Create a branch</a:t>
              </a:r>
              <a:endParaRPr lang="da-DK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714" y="1766812"/>
              <a:ext cx="2164434" cy="247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pic>
      </p:grpSp>
      <p:grpSp>
        <p:nvGrpSpPr>
          <p:cNvPr id="20" name="Group 19"/>
          <p:cNvGrpSpPr/>
          <p:nvPr/>
        </p:nvGrpSpPr>
        <p:grpSpPr>
          <a:xfrm>
            <a:off x="4863833" y="1448419"/>
            <a:ext cx="2214678" cy="1524206"/>
            <a:chOff x="4054416" y="1397479"/>
            <a:chExt cx="2214678" cy="1524206"/>
          </a:xfrm>
        </p:grpSpPr>
        <p:sp>
          <p:nvSpPr>
            <p:cNvPr id="6" name="TextBox 5"/>
            <p:cNvSpPr txBox="1"/>
            <p:nvPr/>
          </p:nvSpPr>
          <p:spPr>
            <a:xfrm>
              <a:off x="4054416" y="1397479"/>
              <a:ext cx="17235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Commit changes</a:t>
              </a:r>
            </a:p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(push for CI)</a:t>
              </a:r>
              <a:endParaRPr lang="da-DK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1334" y="1982254"/>
              <a:ext cx="2137760" cy="93943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pic>
      </p:grpSp>
      <p:grpSp>
        <p:nvGrpSpPr>
          <p:cNvPr id="21" name="Group 20"/>
          <p:cNvGrpSpPr/>
          <p:nvPr/>
        </p:nvGrpSpPr>
        <p:grpSpPr>
          <a:xfrm>
            <a:off x="8357976" y="1447256"/>
            <a:ext cx="2614818" cy="1118967"/>
            <a:chOff x="8145234" y="1419431"/>
            <a:chExt cx="2614818" cy="111896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7378" y="2004206"/>
              <a:ext cx="1956298" cy="53419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pic>
        <p:sp>
          <p:nvSpPr>
            <p:cNvPr id="13" name="TextBox 12"/>
            <p:cNvSpPr txBox="1"/>
            <p:nvPr/>
          </p:nvSpPr>
          <p:spPr>
            <a:xfrm>
              <a:off x="8145234" y="1419431"/>
              <a:ext cx="26148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Integrate main by rebasing</a:t>
              </a:r>
            </a:p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(repeatedly)</a:t>
              </a:r>
              <a:endParaRPr lang="da-DK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29911" y="3588522"/>
            <a:ext cx="3474095" cy="729788"/>
            <a:chOff x="1304939" y="3634818"/>
            <a:chExt cx="3474095" cy="72978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9830" y="3943446"/>
              <a:ext cx="3379204" cy="42116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pic>
        <p:sp>
          <p:nvSpPr>
            <p:cNvPr id="14" name="TextBox 13"/>
            <p:cNvSpPr txBox="1"/>
            <p:nvPr/>
          </p:nvSpPr>
          <p:spPr>
            <a:xfrm>
              <a:off x="1304939" y="3634818"/>
              <a:ext cx="2143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Clean up local history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36384" y="3588522"/>
            <a:ext cx="2316660" cy="729084"/>
            <a:chOff x="1533361" y="4826216"/>
            <a:chExt cx="2316660" cy="72908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21766" y="5176840"/>
              <a:ext cx="1285337" cy="37846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pic>
        <p:sp>
          <p:nvSpPr>
            <p:cNvPr id="15" name="TextBox 14"/>
            <p:cNvSpPr txBox="1"/>
            <p:nvPr/>
          </p:nvSpPr>
          <p:spPr>
            <a:xfrm>
              <a:off x="1533361" y="4826216"/>
              <a:ext cx="2316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Push for Pull Req. (PR)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13078" y="5563856"/>
            <a:ext cx="2177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PR on GitHub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16327" y="5563856"/>
            <a:ext cx="3560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Merge PR to main on GitHub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If conflict resolve locally or on GitHub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(keep feature branch for us)</a:t>
            </a:r>
          </a:p>
        </p:txBody>
      </p:sp>
      <p:sp>
        <p:nvSpPr>
          <p:cNvPr id="25" name="Circular Arrow 24"/>
          <p:cNvSpPr/>
          <p:nvPr/>
        </p:nvSpPr>
        <p:spPr>
          <a:xfrm>
            <a:off x="7324668" y="1936588"/>
            <a:ext cx="978408" cy="79010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977603">
            <a:off x="7324668" y="2094205"/>
            <a:ext cx="978408" cy="79010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3716186" y="2034095"/>
            <a:ext cx="978408" cy="184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ight Arrow 31"/>
          <p:cNvSpPr/>
          <p:nvPr/>
        </p:nvSpPr>
        <p:spPr>
          <a:xfrm>
            <a:off x="754328" y="3939146"/>
            <a:ext cx="558751" cy="189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ight Arrow 32"/>
          <p:cNvSpPr/>
          <p:nvPr/>
        </p:nvSpPr>
        <p:spPr>
          <a:xfrm>
            <a:off x="5035022" y="3927076"/>
            <a:ext cx="558751" cy="189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ight Arrow 33"/>
          <p:cNvSpPr/>
          <p:nvPr/>
        </p:nvSpPr>
        <p:spPr>
          <a:xfrm>
            <a:off x="754327" y="5638518"/>
            <a:ext cx="558751" cy="189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Circular Arrow 34"/>
          <p:cNvSpPr/>
          <p:nvPr/>
        </p:nvSpPr>
        <p:spPr>
          <a:xfrm>
            <a:off x="3672836" y="5386278"/>
            <a:ext cx="978408" cy="79010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6" name="Circular Arrow 35"/>
          <p:cNvSpPr/>
          <p:nvPr/>
        </p:nvSpPr>
        <p:spPr>
          <a:xfrm rot="10977603">
            <a:off x="3672836" y="5507358"/>
            <a:ext cx="978408" cy="79010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754328" y="2034095"/>
            <a:ext cx="558751" cy="189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31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da-DK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721"/>
            <a:ext cx="10515600" cy="509799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the workflow from the previous slide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our good old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CashRegister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Add new features f1 and f2 from two separate users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Rebase for integration and clean up of history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pull requests (PRs) and review and merge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Resolve conflicts in PRs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0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/>
          <a:lstStyle/>
          <a:p>
            <a:r>
              <a:rPr lang="en-US" sz="2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workflows </a:t>
            </a:r>
            <a:endParaRPr lang="da-DK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721"/>
            <a:ext cx="10515600" cy="509799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one-size-fits-all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workflow - often some kind of mix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guidelines: 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Workflow should be simple and enhance productivity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Short-lived branches, integrate often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Enable code reviews and CI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Minimize and simplify reverts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 a given release model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Centralized/ Trunk based workflow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Single branch main is the only (public) branch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Short-lived feature branches (typically local only)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Partial features may be integrated using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feature flags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=&gt; may cause scattered feature history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Integration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directly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main. Code review not via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 request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(branch). Tools like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Gerrit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has temp branches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branch workflow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 specific about main being the only long-lived branches (may e.g. have release branches)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Short-lived feature branches (typically shared/pushed to central for CI and code review)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 typically integrated when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complete =&gt;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 scattered feature history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Integration via feature branches. Code review on feature branch (pull request) or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Gerrit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temp branches</a:t>
            </a:r>
          </a:p>
          <a:p>
            <a:pPr lvl="1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1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-flow, GitHub flow, and Trunk-based flow</a:t>
            </a:r>
            <a:endParaRPr lang="da-DK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721"/>
            <a:ext cx="10515600" cy="509799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Popular branching policies - using either feature branching or main branch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-flow: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by Vincent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Driessen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2010 on blog (later reflection added supporting GitHub flow)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Focus on branching model to support multiple versions of product releases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master, development, feature, release and hotfix branches and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policies for use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May need separate testing and deployment of different releases (versions) in parallel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GitHub flow: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GitHub realized a need for a simplified version of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-flow for their service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web-app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with only a single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version (latest) is deployed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 need for multiple versions simultaneously – hence no need for special release branches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 feature branches 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pull-requests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review changes from feature branches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Deploy soon and directly from main – when feature merged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Trunk-based flow: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centralized workflow (single main)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Has gained traction lately as DevOps has become buzzword (claimed by e.g. Google and Facebook)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Favored for its simplicity and agility</a:t>
            </a:r>
          </a:p>
          <a:p>
            <a:pPr lvl="1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the command line</a:t>
            </a:r>
            <a:endParaRPr lang="da-DK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831"/>
            <a:ext cx="5586046" cy="4942132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command-line tools are standard available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Windows, Linux, Mac)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for Windows provides a BASH emulation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BASH shell)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a BASH shell is MUCH more convenient than e.g. CMD prompt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has very good TUI companion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(https://jonas.github.io/tig/)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part of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for Windows package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075" y="3924208"/>
            <a:ext cx="5074363" cy="23934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074" y="1234831"/>
            <a:ext cx="5074363" cy="23934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8693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collaboration = working with remotes</a:t>
            </a:r>
            <a:endParaRPr lang="da-DK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831"/>
            <a:ext cx="10283092" cy="4942132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Git's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collaboration model = every developer has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own copy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local history and branch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commands to work with remotes: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clone /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fetch /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pull /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push /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remote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n 4"/>
          <p:cNvSpPr/>
          <p:nvPr/>
        </p:nvSpPr>
        <p:spPr>
          <a:xfrm>
            <a:off x="1440963" y="2822759"/>
            <a:ext cx="1200636" cy="7659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workspace</a:t>
            </a:r>
          </a:p>
        </p:txBody>
      </p:sp>
      <p:sp>
        <p:nvSpPr>
          <p:cNvPr id="16" name="Can 15"/>
          <p:cNvSpPr/>
          <p:nvPr/>
        </p:nvSpPr>
        <p:spPr>
          <a:xfrm>
            <a:off x="3571630" y="2822759"/>
            <a:ext cx="1141046" cy="7659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</a:t>
            </a:r>
            <a:endParaRPr lang="da-DK" dirty="0"/>
          </a:p>
        </p:txBody>
      </p:sp>
      <p:sp>
        <p:nvSpPr>
          <p:cNvPr id="17" name="Can 16"/>
          <p:cNvSpPr/>
          <p:nvPr/>
        </p:nvSpPr>
        <p:spPr>
          <a:xfrm>
            <a:off x="5642707" y="2822759"/>
            <a:ext cx="1141046" cy="7659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</a:t>
            </a:r>
            <a:endParaRPr lang="da-DK" dirty="0"/>
          </a:p>
        </p:txBody>
      </p:sp>
      <p:sp>
        <p:nvSpPr>
          <p:cNvPr id="18" name="Can 17"/>
          <p:cNvSpPr/>
          <p:nvPr/>
        </p:nvSpPr>
        <p:spPr>
          <a:xfrm>
            <a:off x="8487507" y="2822759"/>
            <a:ext cx="1141046" cy="7659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repo</a:t>
            </a:r>
            <a:endParaRPr lang="da-DK" dirty="0"/>
          </a:p>
        </p:txBody>
      </p:sp>
      <p:cxnSp>
        <p:nvCxnSpPr>
          <p:cNvPr id="20" name="Straight Connector 19"/>
          <p:cNvCxnSpPr>
            <a:stCxn id="5" idx="3"/>
          </p:cNvCxnSpPr>
          <p:nvPr/>
        </p:nvCxnSpPr>
        <p:spPr>
          <a:xfrm>
            <a:off x="2041281" y="3588667"/>
            <a:ext cx="0" cy="294499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058030" y="3588667"/>
            <a:ext cx="0" cy="294499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06881" y="3588667"/>
            <a:ext cx="0" cy="294499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42153" y="3588667"/>
            <a:ext cx="0" cy="294499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56635" y="2822759"/>
            <a:ext cx="18072" cy="37109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Left Arrow 27"/>
          <p:cNvSpPr/>
          <p:nvPr/>
        </p:nvSpPr>
        <p:spPr>
          <a:xfrm>
            <a:off x="2041281" y="3744974"/>
            <a:ext cx="7016749" cy="48463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clone/pull</a:t>
            </a:r>
            <a:endParaRPr lang="da-DK" dirty="0"/>
          </a:p>
        </p:txBody>
      </p:sp>
      <p:sp>
        <p:nvSpPr>
          <p:cNvPr id="29" name="Right Arrow 28"/>
          <p:cNvSpPr/>
          <p:nvPr/>
        </p:nvSpPr>
        <p:spPr>
          <a:xfrm>
            <a:off x="6206881" y="4950688"/>
            <a:ext cx="2851149" cy="49870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da-DK" dirty="0"/>
          </a:p>
        </p:txBody>
      </p:sp>
      <p:sp>
        <p:nvSpPr>
          <p:cNvPr id="30" name="Left Arrow 29"/>
          <p:cNvSpPr/>
          <p:nvPr/>
        </p:nvSpPr>
        <p:spPr>
          <a:xfrm>
            <a:off x="6206879" y="5474333"/>
            <a:ext cx="2851149" cy="48463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fetch</a:t>
            </a:r>
            <a:endParaRPr lang="da-DK" dirty="0"/>
          </a:p>
        </p:txBody>
      </p:sp>
      <p:sp>
        <p:nvSpPr>
          <p:cNvPr id="31" name="Right Arrow 30"/>
          <p:cNvSpPr/>
          <p:nvPr/>
        </p:nvSpPr>
        <p:spPr>
          <a:xfrm>
            <a:off x="2050795" y="4349925"/>
            <a:ext cx="209135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da-DK" dirty="0"/>
          </a:p>
        </p:txBody>
      </p:sp>
      <p:sp>
        <p:nvSpPr>
          <p:cNvPr id="33" name="Right Arrow 32"/>
          <p:cNvSpPr/>
          <p:nvPr/>
        </p:nvSpPr>
        <p:spPr>
          <a:xfrm>
            <a:off x="4142152" y="4646770"/>
            <a:ext cx="20647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052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/>
          <a:lstStyle/>
          <a:p>
            <a:r>
              <a:rPr lang="en-US" sz="2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remote</a:t>
            </a:r>
            <a:endParaRPr lang="da-DK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831"/>
            <a:ext cx="4515196" cy="494213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Remotes are simply local names for addresses of remote repos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Cloning a repo automatically creates a default remote called ‘origin’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 add multiple remotes: origin (main upstream), co-worker repos, release repos, …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commands: push, pull, fetch all takes a &lt;remote&gt;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(default origin)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900" y="1234831"/>
            <a:ext cx="6369416" cy="47918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9583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tracking branches</a:t>
            </a:r>
            <a:endParaRPr lang="da-DK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831"/>
            <a:ext cx="5404658" cy="494213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Local reference to the state of remote branches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moves them when doing network communication (pull, fetch, pull)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Local “bookmarks” of remote branches state last time you connected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Local branches can be created off them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 merge from them: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pull =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fetch +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merge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77" y="1234831"/>
            <a:ext cx="4996123" cy="321247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9929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fetch</a:t>
            </a:r>
            <a:endParaRPr lang="da-DK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831"/>
            <a:ext cx="4922520" cy="494213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Fetches all branches of remote repo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Doesn’t touch working area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fetch &lt;remote&gt; &lt;branch&gt;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checkout -b &lt;branch&gt;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log --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oneline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main..origin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/main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checkout main;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merge origin/main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1234831"/>
            <a:ext cx="5792008" cy="50203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999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pull</a:t>
            </a:r>
            <a:endParaRPr lang="da-DK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831"/>
            <a:ext cx="4922520" cy="494213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Fetches remote branches AND merges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pull =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fetch +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merge (current branch)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erging may use different strategies (merge commit, fast-forward, rebase)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 will look at merge strategies in a moment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1234831"/>
            <a:ext cx="5992061" cy="51537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009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582DF519647AD49A6372772C6E8CD82" ma:contentTypeVersion="7" ma:contentTypeDescription="Opret et nyt dokument." ma:contentTypeScope="" ma:versionID="667033cb62837d895cf9eb3f40c17bda">
  <xsd:schema xmlns:xsd="http://www.w3.org/2001/XMLSchema" xmlns:xs="http://www.w3.org/2001/XMLSchema" xmlns:p="http://schemas.microsoft.com/office/2006/metadata/properties" xmlns:ns3="75839e04-284a-4c47-becd-3b965cf9a19f" xmlns:ns4="1a4a2052-1870-49a5-a709-fd87a9e5ed13" targetNamespace="http://schemas.microsoft.com/office/2006/metadata/properties" ma:root="true" ma:fieldsID="80c8e6de5c0ef791eeb847fcda69edf9" ns3:_="" ns4:_="">
    <xsd:import namespace="75839e04-284a-4c47-becd-3b965cf9a19f"/>
    <xsd:import namespace="1a4a2052-1870-49a5-a709-fd87a9e5ed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9e04-284a-4c47-becd-3b965cf9a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a2052-1870-49a5-a709-fd87a9e5ed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66BBE-21CA-4401-8B76-5F9D6F331B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71E8C8-8240-4C93-BFF4-0642E4746C2F}">
  <ds:schemaRefs>
    <ds:schemaRef ds:uri="http://schemas.microsoft.com/office/2006/metadata/properties"/>
    <ds:schemaRef ds:uri="http://purl.org/dc/dcmitype/"/>
    <ds:schemaRef ds:uri="75839e04-284a-4c47-becd-3b965cf9a19f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1a4a2052-1870-49a5-a709-fd87a9e5ed13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A372018-37E8-435F-9AEF-2BD03E6ED2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9e04-284a-4c47-becd-3b965cf9a19f"/>
    <ds:schemaRef ds:uri="1a4a2052-1870-49a5-a709-fd87a9e5ed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1113</Words>
  <Application>Microsoft Office PowerPoint</Application>
  <PresentationFormat>Widescreen</PresentationFormat>
  <Paragraphs>244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Git Workflows</vt:lpstr>
      <vt:lpstr>Git workflows </vt:lpstr>
      <vt:lpstr>Git-flow, GitHub flow, and Trunk-based flow</vt:lpstr>
      <vt:lpstr>Git from the command line</vt:lpstr>
      <vt:lpstr>Git collaboration = working with remotes</vt:lpstr>
      <vt:lpstr>Git remote</vt:lpstr>
      <vt:lpstr>Remote tracking branches</vt:lpstr>
      <vt:lpstr>Git fetch</vt:lpstr>
      <vt:lpstr>Git pull</vt:lpstr>
      <vt:lpstr>Git push</vt:lpstr>
      <vt:lpstr>Git branches (feature)</vt:lpstr>
      <vt:lpstr>Git merge – merge commit / fast-forward </vt:lpstr>
      <vt:lpstr>Git rebase </vt:lpstr>
      <vt:lpstr>Git merge vs. rebase - same but different </vt:lpstr>
      <vt:lpstr>Git interactive rebasing – for local clean up </vt:lpstr>
      <vt:lpstr>Git feature branch workflow – that you will use</vt:lpstr>
      <vt:lpstr>Demo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Merge</dc:title>
  <dc:creator>Henrik Ejersbo</dc:creator>
  <cp:lastModifiedBy>Henrik Ejersbo</cp:lastModifiedBy>
  <cp:revision>156</cp:revision>
  <dcterms:created xsi:type="dcterms:W3CDTF">2021-11-01T14:02:26Z</dcterms:created>
  <dcterms:modified xsi:type="dcterms:W3CDTF">2021-11-08T07:07:06Z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0x0101003582DF519647AD49A6372772C6E8CD82</vt:lpwstr>
  </property>
</Properties>
</file>