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58" r:id="rId6"/>
    <p:sldId id="268" r:id="rId7"/>
    <p:sldId id="262" r:id="rId8"/>
    <p:sldId id="263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/>
    <p:restoredTop sz="94577"/>
  </p:normalViewPr>
  <p:slideViewPr>
    <p:cSldViewPr snapToGrid="0">
      <p:cViewPr varScale="1">
        <p:scale>
          <a:sx n="117" d="100"/>
          <a:sy n="117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30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1 874 24575,'13'0'0,"5"0"0,11-2 0,15-5 0,9-9 0,-3 0 0,-7-1 0,-14 4 0,-5 4 0,1-2 0,-2 2 0,1 0 0,-1 1 0,1 0 0,1 2 0,1-1 0,1 1 0,3-1 0,1-1 0,4 0 0,0 0 0,0-1 0,0 0 0,1-2 0,2 1 0,-2 1 0,0-3 0,0 0 0,-1 0 0,4-2 0,4-2 0,6-3 0,6-1 0,0 2 0,-11 4 0,-8 2 0,-9 2 0,-5 1 0,2 0 0,-2 1 0,-1-1 0,0 1 0,-2 0 0,0 0 0,-3 0 0,0 0 0,0 1 0,1-1 0,1 0 0,0 0 0,2 0 0,-2 2 0,3-1 0,1 1 0,0-1 0,1-1 0,-2 0 0,0 2 0,7-2 0,6-2 0,6-3 0,3-1 0,-7 2 0,-6 3 0,-6 1 0,-2 1 0,1-1 0,1 0 0,-2 2 0,-3-1 0,-3 1 0,-1 1 0,-2 0 0,-3 3 0,0-1 0,-2 1 0,-1 0 0,6-3 0,14-3 0,6-4 0,7-2 0,-2 2 0,-6 1 0,1 1 0,-4 1 0,-5 1 0,-6 2 0,-4 2 0,-4 3 0,-2 0 0,0 0 0,0 1 0,1 0 0,1 0 0,2 0 0,2 0 0,0 0 0,-1 0 0,-1 0 0,-2 0 0,-1 0 0,-2 0 0,0 0 0,0 0 0,0 0 0,0 0 0,2 0 0,3 0 0,4-1 0,5-2 0,-1-2 0,-2-1 0,0 1 0,-3 1 0,-3 1 0,-3 1 0,-2 2 0,0 0 0,-1 0 0,1 0 0,2 0 0,2-3 0,1-1 0,1 1 0,-1-2 0,-2 3 0,0 0 0,-4-1 0,1 1 0,0 0 0,-2 0 0,-2-1 0,-1-1 0,-2-2 0,0 1 0,0-1 0,0 0 0,0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53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24575,'0'23'0,"0"13"0,0 20 0,0-2 0,0-11 0,0-12 0,0-10 0,0 6 0,0-2 0,0 2 0,0 0 0,0 6 0,0 4 0,0 3 0,0 0 0,-3-1 0,-1-1 0,-1-5 0,1-6 0,2-6 0,2-5 0,-1-3 0,1-3 0,0-3 0,0 0 0,0 0 0,0 10 0,0 17 0,0 21 0,-2 15 0,-1-9 0,1-14 0,0-15 0,2-13 0,0 1 0,-1-5 0,1-3 0,0-1 0,0-1 0,0-6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56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 24575,'0'8'0,"0"-3"0,0 4 0,0-1 0,0 4 0,0 22 0,0 29 0,0 36 0,0 0 0,0-11 0,0-20 0,0-21 0,-2 2 0,1-9 0,-1-3 0,0-3 0,1-2 0,-1 0 0,0 0 0,-2 3 0,0 0 0,-1 1 0,0-5 0,2-4 0,-1-5 0,2-6 0,-1-3 0,1-3 0,2-2 0,0-1 0,-1 0 0,1-1 0,0-1 0,0 0 0,0 0 0,0 1 0,0 0 0,0 0 0,0 0 0,-2 0 0,-2-1 0,1 0 0,-1 0 0,3-1 0,0-1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5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3635 1 24575,'-30'0'0,"5"0"0,-19 0 0,-9 4 0,-20 7 0,-13 8 0,1 7-492,-2 4 492,2 3 0,-4 3 0,-2 5 0,40-17 0,-2 0 0,-7 5 0,-2 2 0,-5 4 0,-2 1 0,-2 2 0,3-1 0,10-4 0,3-2 0,-27 17 0,21-14 0,14-8 0,-3 0 492,2-1-492,2-4 0,4-2 0,2-2 0,3 1 0,0-1 0,0-1 0,1 1 0,1 0 0,-4 1 0,-3 2 0,-3 0 0,-1 1 0,0-1 0,0 1 0,-1-1 0,1-1 0,0-2 0,-11 6 0,-16 6 0,-13 7 0,37-15 0,0-1 0,-33 15 0,15-7 0,15-4 0,11-6 0,-4 1 0,2-1 0,2-1 0,3-2 0,1 0 0,0-2 0,1 0 0,1-3 0,2 0 0,0-1 0,0 1 0,2-1 0,2 0 0,1 0 0,2 0 0,1-1 0,2 1 0,2-1 0,2-2 0,-2 0 0,3-2 0,-2 0 0,3 0 0,3-2 0,6 0 0,4-2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2:00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24575,'0'45'0,"0"18"0,0 11 0,0-1 0,0-17 0,0-8 0,0 5 0,0-1 0,0 3 0,0 0 0,0-3 0,0 0 0,0-4 0,0 0 0,0-5 0,0-2 0,-1-3 0,-1-6 0,-1-4 0,2-5 0,0-5 0,1-5 0,0-3 0,-1-3 0,1 0 0,0 0 0,0 0 0,0-1 0,0 2 0,0 2 0,0 6 0,0 6 0,0 5 0,0 4 0,0 0 0,0-1 0,0 1 0,-1-1 0,-1-1 0,0-5 0,0-5 0,1-3 0,1-3 0,0-1 0,0-2 0,-2-4 0,1-2 0,-1-2 0,1-3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2:02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24575,'0'13'0,"0"8"0,-1 9 0,-2 7 0,-1 2 0,-2-1 0,0-1 0,0-2 0,0-5 0,2-6 0,1-7 0,0-5 0,2-3 0,1-1 0,0-1 0,-1 0 0,1 0 0,0 1 0,-2 13 0,-2 7 0,-1 8 0,-2 5 0,1-8 0,1 0 0,0-5 0,2-6 0,0-4 0,1-3 0,1-3 0,0-5 0,1-3 0,-1-2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2:05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0 24575,'0'15'0,"0"15"0,0 12 0,0 13 0,0 10 0,0-2 0,-2 8 0,-2-1 0,-4-5 0,-1-6 0,1-12 0,1-12 0,2-8 0,2-7 0,1-5 0,2-4 0,-1 2 0,-1 7 0,-3 34 0,-7 37 0,4-32 0,-1 3 0,1-3 0,1-4 0,-7 27 0,6-29 0,4-27 0,1-1 0,1-7 0,1-5 0,1-3 0,-1-1 0,1 0 0,0-2 0,0 0 0,0 1 0,0 1 0,0 3 0,0-1 0,0-2 0,0-1 0,0-1 0,0 1 0,0-1 0,0 0 0,0 0 0,0-2 0,-2 1 0,0 0 0,1 0 0,-1-1 0,1-1 0,0 0 0,-1-2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2:07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24575,'0'8'0,"1"-1"0,5 4 0,4 2 0,3 3 0,4 3 0,0 1 0,3 4 0,2 0 0,2 8 0,4 5 0,1 1 0,0-3 0,-6-10 0,-7-8 0,-4-6 0,-4-3 0,0 0 0,-2-1 0,0 0 0,-1 0 0,0 0 0,1 0 0,1 3 0,1 2 0,3 4 0,2 3 0,2 0 0,-1-1 0,-2-4 0,-2-2 0,-3-3 0,0-1 0,-2-1 0,0-2 0,-1 0 0,-1-1 0,0-2 0,-1 2 0,2 0 0,0 2 0,1 3 0,3 5 0,2 1 0,1 2 0,0-1 0,-1-2 0,-2-2 0,-1-1 0,0-3 0,-1-1 0,0-1 0,-1 0 0,0-1 0,1 0 0,0 2 0,0 1 0,1 0 0,0 1 0,-1-2 0,0 0 0,-1 0 0,-2-3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3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24575,'0'10'0,"0"14"0,0 17 0,0 18 0,0 4 0,0-2 0,0 4 0,0-2 0,0 1 0,0-2 0,0 0 0,0-2 0,0 0 0,0-15 0,0-14 0,0-11 0,0-6 0,0 0 0,0-3 0,0-1 0,1-2 0,0 0 0,1-1 0,-1 0 0,1-1 0,0 0 0,-1-1 0,2 0 0,-2 1 0,2 1 0,2-1 0,0 2 0,0 3 0,0 0 0,-2-2 0,-1-6 0,-1-2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34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469 0 24575,'-4'18'0,"-1"-1"0,-7 14 0,-5 8 0,-4 7 0,-5 6 0,1-4 0,3-4 0,3-6 0,4-8 0,4-7 0,2-7 0,2-4 0,2-3 0,3-1 0,0 0 0,2-1 0,0-1 0,0 0 0,0 0 0,0-1 0,0 0 0,-1 0 0,-3 4 0,-5 7 0,-5 9 0,-7 11 0,-6 11 0,-3 6 0,0 1 0,0-3 0,3-5 0,5-8 0,4-7 0,6-10 0,4-7 0,1-4 0,4-6 0,1-2 0,1-5 0,1-2 0,0-1 0,0 0 0,0 0 0,0 0 0,0-2 0,0 0 0,0 0 0,0 4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36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24575,'0'7'0,"0"3"0,0 7 0,0 2 0,0 4 0,0-3 0,0-2 0,0 0 0,0-2 0,0 3 0,0-1 0,0 4 0,0-1 0,0 5 0,0 0 0,0 4 0,0 2 0,0-2 0,4 5 0,4 1 0,3 5 0,-1-4 0,-2-8 0,-3-5 0,-1-6 0,1 0 0,0-1 0,0-2 0,-1-2 0,-1 0 0,0-3 0,-1 0 0,1-1 0,0-2 0,1 2 0,-1 0 0,1 0 0,0 0 0,-1 0 0,1 0 0,-1 0 0,1-1 0,-2-1 0,1 0 0,-2 0 0,1 1 0,1 2 0,-1 1 0,0 0 0,-1-4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40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24575,'0'17'0,"0"1"0,0 16 0,0 8 0,0 11 0,-4 6 0,-2-4 0,-1-4 0,-2-10 0,4-9 0,0-9 0,1-6 0,1-6 0,2-2 0,0-2 0,1 0 0,0 0 0,0 0 0,0 6 0,-3 18 0,-5 33 0,-3 12 0,-3 7 0,3-12 0,3-22 0,1 1 0,2-13 0,0-4 0,2-6 0,1-8 0,1-4 0,0-5 0,1-1 0,0-1 0,0-1 0,0 6 0,0 11 0,0 2 0,0 0 0,0-7 0,0-8 0,0 1 0,0-2 0,0-5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42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1425 1 24575,'-31'20'0,"0"3"0,-12 9 0,0 3 0,10-6 0,-1 0 0,6-6 0,5-4 0,4-6 0,2-2 0,4-2 0,3-2 0,4-1 0,-2 0 0,-3 1 0,-7 6 0,-7 7 0,-12 9 0,-8 4 0,-2 2 0,-2 0 0,3-5 0,-5-1 0,4-4 0,8-7 0,13-6 0,15-6 0,4-2 0,4-1 0,-3 2 0,-4 1 0,-5 5 0,-10 7 0,-8 6 0,-6 4 0,-6 5 0,-1 0 0,0 1 0,4-5 0,8-6 0,8-6 0,8-4 0,5-3 0,3-2 0,3-2 0,1-1 0,0-1 0,0 0 0,-2 1 0,-3 2 0,-3 2 0,-4 2 0,-3 2 0,-1 0 0,0-2 0,2 0 0,2-3 0,4 0 0,2-1 0,5-2 0,4-3 0,3-1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45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24575,'0'20'0,"0"3"0,0 13 0,0 7 0,0 4 0,0 2 0,0-6 0,0-6 0,0-6 0,0-6 0,0-6 0,0-6 0,0-4 0,0-1 0,0-1 0,0 1 0,0-2 0,0 3 0,0 4 0,0 8 0,0 20 0,0 20 0,0 11 0,0-1 0,0-23 0,0-20 0,0-14 0,0-6 0,0 1 0,0-1 0,0 1 0,0-2 0,0-1 0,0 1 0,0 2 0,0 1 0,0 3 0,0 0 0,0 1 0,0-1 0,0-2 0,0-2 0,0 0 0,0-2 0,0-1 0,0 0 0,0-3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46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24575,'21'0'0,"10"1"0,12 6 0,8 5 0,7 1 0,-4 2 0,11 4 0,8 5 0,8 9 0,-35-12 0,-1 1 0,28 16 0,-10 0 0,-15-7 0,-10-6 0,3 2 0,-5-4 0,-4 0 0,-5-6 0,-3 0 0,-2-2 0,-1-2 0,-1 1 0,0 0 0,1 3 0,3 2 0,2 3 0,3 3 0,6 2 0,3 4 0,4 1 0,3 0 0,2 0 0,2 0 0,11 8 0,4 1 0,-3-1 0,-9-5 0,-23-15 0,-14-7 0,-8-6 0,-3-2 0,0 2 0,-1-2 0,1-1 0,0 0 0,1 0 0,2 1 0,3 3 0,4 2 0,1 2 0,0 1 0,1-1 0,-4-3 0,1 1 0,-3-3 0,-4-3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7:51:51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24575,'0'12'0,"0"1"0,0 2 0,0 3 0,0 0 0,0-2 0,0 1 0,0-4 0,0 0 0,0-1 0,0 2 0,0-1 0,0 3 0,0-1 0,0 2 0,0 0 0,0 2 0,0 3 0,0 1 0,0 3 0,0-1 0,0 1 0,0 0 0,0 0 0,0 1 0,0 2 0,2 4 0,2 2 0,-1-5 0,2-7 0,-3-6 0,0-3 0,1 1 0,-1 0 0,0 1 0,0-2 0,-1-1 0,0-2 0,-1-3 0,0 0 0,1-1 0,1 0 0,-1 2 0,2 2 0,-1 6 0,0 4 0,2 2 0,-2 1 0,0-3 0,2-2 0,-2-3 0,0-5 0,-1-1 0,-1-1 0,0-2 0,0 1 0,0-3 0,0 1 0,0-1 0,0 1 0,0-1 0,0 1 0,0 0 0,0-1 0,0 1 0,2-2 0,-1 0 0,1-3 0,-1 0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92CB-0448-EC49-9F62-4CEACA6BDA5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85CAD-1F96-F449-93F8-7BBB30A8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9BD-C4DB-C549-7905-F16547598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E1658-B036-20ED-6B9C-CBBBB036F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5E31-08DB-4AD7-8A9C-E387BA77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E01C-566A-2446-BB96-AD766053C865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79B7-705A-498F-19C8-6CCF214E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298E-262A-4947-17C6-4C3F0778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C05-B6E5-AE41-E9A7-0AB7FA3A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3769F-69DD-296C-8C47-8BE2D7B5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672F-6474-1F4E-3AEB-D9435DB9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852-1A58-5D43-9A36-ABE909EF7E02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4860-F72B-E8DF-539C-4885A9E8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CDDF-319F-E3FE-A6F4-46813840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18196-F0E6-E2A8-AE99-DD0C01310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AF6B-6D15-620E-8696-FBBB727C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2772-B721-2C45-D6C7-D8232950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3F1-1399-C84B-8BFF-624552E15573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9687-750A-CEFE-EC98-094889A8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32B7-8D7D-746D-B7E1-29B1B3D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9237-A78C-3A94-7F5D-D8AB07F0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3CF0-D8C8-3B21-969A-7C6A951A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58A-699E-9D7E-0631-2E4672C7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CC1-ABC9-4E42-9B40-44DD44141693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ECD-42B4-3FB2-73CA-238A0FBC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6E7A-090B-0CE1-DE7A-9F1C7E8F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437E-6318-8710-C6D3-C32CD9B0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508C-2D69-0245-BE5C-59AFD5C1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0392-4718-2374-D912-90630939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E5F5-8313-1E45-B39C-B3AE366A6FC6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5451-C5C1-F024-CCBD-9E76DC6C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549E-C749-8FAF-4B4A-B5B2A30E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5D79-56F7-C6DF-DAC8-7245598C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C54E-F3C2-387B-0633-FDECFEBCB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42891-77A4-0665-0041-CA2B8EF2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295C-1902-48D3-D836-6E6D7752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F808-5E71-034A-8FE4-A5A55652E0DD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DBF2E-A84E-4DFD-B394-A78E4F98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793F-1C6C-5D99-B9A0-C800C6C9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64A-04AD-C95A-24CE-49C5A46B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F7993-E3D2-8809-6564-2DCC1E09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73AE4-704C-0AAB-C205-A054EE52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E0147-417A-2351-5CCF-1801DDD3F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6A556-4199-1172-18D5-F6296414A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8C8D2-595B-D194-37C0-FEE70FEE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78E8-E939-DA45-BEAF-E22158012404}" type="datetime1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904A0-6834-931C-AEB4-DA156008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A2D34-8DD0-90A5-584B-B73BA576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899-FCEE-ACCC-584A-A5192AB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76164-DCCA-22EC-1880-BEA8D41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764E-811B-BE4C-9813-1179E4E575D7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8ADB7-0C3F-88B5-850D-B235100E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88C3E-A372-23E8-A0BC-D65DC69C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592F-C5FF-0E25-FBBD-17655F98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ADE7-5086-2F45-BA2C-7622A3688AEA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895F9-61FD-6ED0-5FFA-933232A3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F3C0-B32F-CCCF-CE77-9D2510E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95D7-1350-1F00-2B74-78C5E67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8478-934C-D56C-0708-654218B9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34E0-A33A-E9CA-1EA8-89DED529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C452-12B3-DB89-93A2-8A6F37CA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2A11-D2C5-DF4A-96C5-AB1500A2EEB2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CE3C-A4A2-FD74-D0F7-67A924F1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D02F-0B02-C8CC-886C-DB1F99CB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734-B4DC-B1FE-0811-4D9BF272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65D32-5BB9-3741-688D-B8ACF876C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E313-A680-7212-BAD5-3EEE13F1B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C075-B88F-F217-964C-2B14C98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D55C-9725-BE42-900A-7EFB3075306A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2B137-B08D-5EB4-8523-9E0946C3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CDDA-10A5-3D01-DA56-30FF105D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2289C-90B3-87D0-49B4-FD41A2BE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C277-21DB-990D-3CF8-F2425BE5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12F1-365A-7F69-F1DE-1F25486B3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F64B-3198-9447-8718-AFB0827708E9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498D-7335-B73C-4527-24072A4F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E056-FA9E-D233-B717-6ED44601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9440-D303-D242-87DD-4611460C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77E7-E7AD-3180-2FB1-FCBABF2EE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Discovery to Critical Regions via Symbolic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5C27-3348-CCF4-5C77-BC4A03244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Linhan 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6486-0604-0F8F-A72D-CF4B5D20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F8C6-7C76-4196-1370-2109DCCA1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AF21-5EC0-6444-3D69-4ECF7090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61F9-71DD-5245-4F25-4B8C8FDC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C854-10F8-F34B-98ED-FB99FF9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4B1F-12E5-DF9D-399B-A2FF3420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EEF-512C-221A-38F4-C53EC155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8D7A-8410-A0F6-E551-F872675B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9648-F6E0-3CD4-36E4-B979279A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2873-A9D1-3242-624C-869F0163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25F9-6546-DB7C-BB33-8B479C2F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0EB9-488A-A8FA-9DFF-D7D9A1C4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(will be) available from: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/SWVM/681_prjt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898D-9A6F-8390-6875-03E5227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DB7B-BC4C-B305-E548-340A7A3E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922B-F207-07F2-A323-D6E7FDCD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info</a:t>
            </a:r>
          </a:p>
          <a:p>
            <a:pPr lvl="1"/>
            <a:r>
              <a:rPr lang="en-US" dirty="0"/>
              <a:t>Symbolic Execution</a:t>
            </a:r>
          </a:p>
          <a:p>
            <a:pPr lvl="1"/>
            <a:r>
              <a:rPr lang="en-US" dirty="0"/>
              <a:t>PL - Abstract Syntax Tree</a:t>
            </a:r>
          </a:p>
          <a:p>
            <a:pPr lvl="1"/>
            <a:endParaRPr lang="en-US" dirty="0"/>
          </a:p>
          <a:p>
            <a:r>
              <a:rPr lang="en-US" dirty="0"/>
              <a:t>Motivation/Application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Hard-coded demo</a:t>
            </a:r>
          </a:p>
          <a:p>
            <a:pPr lvl="1"/>
            <a:r>
              <a:rPr lang="en-US" dirty="0"/>
              <a:t>Interactive demo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3079-CA51-4BD7-D70C-1636426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F292-7DF8-DA81-B4EE-F8292CF7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1043-8672-5D31-103D-232B858F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1CE6-FAAF-8963-F6EA-DEFA0EA6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  <a:p>
            <a:r>
              <a:rPr lang="en-US" dirty="0"/>
              <a:t>PL - AST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3207-8366-4992-FF65-B53ECBBE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7407-425C-46B9-A8E2-A2CB604D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644-83BE-4D91-8192-9C8CAC13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C3E0-8936-E389-E6E7-68F58DB4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analysis technique used to explore all possible execution paths.</a:t>
            </a:r>
          </a:p>
          <a:p>
            <a:r>
              <a:rPr lang="en-US" dirty="0"/>
              <a:t>Uses </a:t>
            </a:r>
            <a:r>
              <a:rPr lang="en-US" b="1" dirty="0"/>
              <a:t>symbolic inputs</a:t>
            </a:r>
            <a:r>
              <a:rPr lang="en-US" dirty="0"/>
              <a:t> instead of concrete values, representing variables with symbolic expressions.</a:t>
            </a:r>
          </a:p>
          <a:p>
            <a:r>
              <a:rPr lang="en-US" dirty="0"/>
              <a:t>Tracks </a:t>
            </a:r>
            <a:r>
              <a:rPr lang="en-US" b="1" dirty="0"/>
              <a:t>path conditions</a:t>
            </a:r>
            <a:r>
              <a:rPr lang="en-US" dirty="0"/>
              <a:t> for each branching point, enabling it to explore multiple paths.</a:t>
            </a:r>
          </a:p>
          <a:p>
            <a:r>
              <a:rPr lang="en-US" dirty="0"/>
              <a:t>Each </a:t>
            </a:r>
            <a:r>
              <a:rPr lang="en-US" b="1" dirty="0"/>
              <a:t>path</a:t>
            </a:r>
            <a:r>
              <a:rPr lang="en-US" dirty="0"/>
              <a:t> has its unique </a:t>
            </a:r>
            <a:r>
              <a:rPr lang="en-US" b="1" dirty="0"/>
              <a:t>symbolic state</a:t>
            </a:r>
            <a:r>
              <a:rPr lang="en-US" dirty="0"/>
              <a:t>, which can be checked by a theorem prover.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A182-4C0D-1C12-4652-33CBE8D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08076-1772-7BE7-EF6D-84B9C50F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29F5-66BE-E7C8-DE31-1E73DE8D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0955-5146-DC1B-E9C9-EA8205AC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tree representation of the abstract syntactic structure of source code</a:t>
            </a:r>
          </a:p>
          <a:p>
            <a:pPr lvl="1"/>
            <a:r>
              <a:rPr lang="en-US" dirty="0"/>
              <a:t>commonly used in PL related tools </a:t>
            </a:r>
          </a:p>
          <a:p>
            <a:pPr lvl="2"/>
            <a:r>
              <a:rPr lang="en-US" dirty="0"/>
              <a:t>compilers </a:t>
            </a:r>
          </a:p>
          <a:p>
            <a:pPr lvl="2"/>
            <a:r>
              <a:rPr lang="en-US" dirty="0"/>
              <a:t>software analysis tools</a:t>
            </a:r>
          </a:p>
          <a:p>
            <a:r>
              <a:rPr lang="en-US" dirty="0"/>
              <a:t>Breaks down code into its fundamental components (e.g., expressions, statements) in a hierarchical format.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Provides a more organized and structured view than plain source code.</a:t>
            </a:r>
          </a:p>
          <a:p>
            <a:pPr lvl="1"/>
            <a:r>
              <a:rPr lang="en-US" dirty="0"/>
              <a:t>Executing source code can be viewed as a specialized traversal of the AST.</a:t>
            </a:r>
          </a:p>
          <a:p>
            <a:pPr lvl="1"/>
            <a:r>
              <a:rPr lang="en-US" dirty="0"/>
              <a:t>Python has standard lib for parsing source code to AST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5A40-912C-A74C-1F5A-B01EAF9D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9E21-A239-B186-D291-54D061A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EA47-581C-C086-A1F3-0738AD2F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2ADCCA-9635-AD8C-F659-23E5D9EB6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488" y="1690688"/>
            <a:ext cx="4532141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7336-D66B-F4ED-D22E-A1AFF9D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6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0EDE45-1D46-6A9B-1AA8-7F8F177C9BF3}"/>
              </a:ext>
            </a:extLst>
          </p:cNvPr>
          <p:cNvSpPr/>
          <p:nvPr/>
        </p:nvSpPr>
        <p:spPr>
          <a:xfrm>
            <a:off x="7226061" y="1321251"/>
            <a:ext cx="1509622" cy="3651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test_me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DA02E66-70F3-C183-4CF0-6DB3131C9710}"/>
              </a:ext>
            </a:extLst>
          </p:cNvPr>
          <p:cNvSpPr/>
          <p:nvPr/>
        </p:nvSpPr>
        <p:spPr>
          <a:xfrm>
            <a:off x="5942164" y="2047188"/>
            <a:ext cx="907210" cy="29919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CDA120-C6EA-F69B-10F5-AAC34D7D6EBA}"/>
              </a:ext>
            </a:extLst>
          </p:cNvPr>
          <p:cNvSpPr/>
          <p:nvPr/>
        </p:nvSpPr>
        <p:spPr>
          <a:xfrm>
            <a:off x="6501641" y="2603499"/>
            <a:ext cx="347733" cy="365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88A2FC-27D9-0B2B-F615-A470B0A8AFF2}"/>
              </a:ext>
            </a:extLst>
          </p:cNvPr>
          <p:cNvSpPr/>
          <p:nvPr/>
        </p:nvSpPr>
        <p:spPr>
          <a:xfrm>
            <a:off x="5942164" y="2603499"/>
            <a:ext cx="347733" cy="365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A426C9-8C3F-7D16-1195-01C9D66C9FCE}"/>
              </a:ext>
            </a:extLst>
          </p:cNvPr>
          <p:cNvSpPr/>
          <p:nvPr/>
        </p:nvSpPr>
        <p:spPr>
          <a:xfrm>
            <a:off x="7473352" y="2014224"/>
            <a:ext cx="1509622" cy="3651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func_body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C4816E4-AAE3-A64C-741F-B70911C45FB8}"/>
              </a:ext>
            </a:extLst>
          </p:cNvPr>
          <p:cNvSpPr/>
          <p:nvPr/>
        </p:nvSpPr>
        <p:spPr>
          <a:xfrm>
            <a:off x="7473352" y="2758640"/>
            <a:ext cx="1509622" cy="3651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If_statement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C651E5-A521-4B21-0D97-50206CAFC1E3}"/>
              </a:ext>
            </a:extLst>
          </p:cNvPr>
          <p:cNvSpPr/>
          <p:nvPr/>
        </p:nvSpPr>
        <p:spPr>
          <a:xfrm>
            <a:off x="6170862" y="3463401"/>
            <a:ext cx="1357023" cy="322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85554C-C4A3-DEA3-5100-ECBBBCF03ED7}"/>
              </a:ext>
            </a:extLst>
          </p:cNvPr>
          <p:cNvSpPr/>
          <p:nvPr/>
        </p:nvSpPr>
        <p:spPr>
          <a:xfrm>
            <a:off x="7797760" y="3458983"/>
            <a:ext cx="1357023" cy="322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if-branch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807F640-2C8C-321B-25F0-B76BC0BCEACC}"/>
              </a:ext>
            </a:extLst>
          </p:cNvPr>
          <p:cNvSpPr/>
          <p:nvPr/>
        </p:nvSpPr>
        <p:spPr>
          <a:xfrm>
            <a:off x="9424658" y="3443636"/>
            <a:ext cx="1357023" cy="322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else-branch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990CA5D-23D2-2978-1A8F-8161E9B26BC7}"/>
              </a:ext>
            </a:extLst>
          </p:cNvPr>
          <p:cNvSpPr/>
          <p:nvPr/>
        </p:nvSpPr>
        <p:spPr>
          <a:xfrm>
            <a:off x="9443548" y="4118917"/>
            <a:ext cx="1357023" cy="3229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3C5C4C-2C01-6DDE-FBB7-A91178AC6880}"/>
              </a:ext>
            </a:extLst>
          </p:cNvPr>
          <p:cNvSpPr/>
          <p:nvPr/>
        </p:nvSpPr>
        <p:spPr>
          <a:xfrm>
            <a:off x="6232684" y="4994347"/>
            <a:ext cx="1131398" cy="3229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&lt;= y+10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18D286-F115-3A19-DE16-2F4792F3301C}"/>
              </a:ext>
            </a:extLst>
          </p:cNvPr>
          <p:cNvSpPr/>
          <p:nvPr/>
        </p:nvSpPr>
        <p:spPr>
          <a:xfrm>
            <a:off x="7833703" y="4989929"/>
            <a:ext cx="1357023" cy="322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if-branch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5DE2F4-A2F6-19F3-8480-27EC49838330}"/>
              </a:ext>
            </a:extLst>
          </p:cNvPr>
          <p:cNvSpPr/>
          <p:nvPr/>
        </p:nvSpPr>
        <p:spPr>
          <a:xfrm>
            <a:off x="9460601" y="4974582"/>
            <a:ext cx="1357023" cy="322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else-branch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9F6E50B-F062-DACB-69EB-15C0430A9F21}"/>
              </a:ext>
            </a:extLst>
          </p:cNvPr>
          <p:cNvSpPr/>
          <p:nvPr/>
        </p:nvSpPr>
        <p:spPr>
          <a:xfrm>
            <a:off x="7721460" y="4128418"/>
            <a:ext cx="1509622" cy="3651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If_statement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A42488-0BEA-10B2-6B63-C007983F6981}"/>
              </a:ext>
            </a:extLst>
          </p:cNvPr>
          <p:cNvSpPr/>
          <p:nvPr/>
        </p:nvSpPr>
        <p:spPr>
          <a:xfrm>
            <a:off x="6247681" y="4126027"/>
            <a:ext cx="1090522" cy="3651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2*y == 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D333F17-894D-2C22-A207-C3CED2E8F2D9}"/>
              </a:ext>
            </a:extLst>
          </p:cNvPr>
          <p:cNvSpPr/>
          <p:nvPr/>
        </p:nvSpPr>
        <p:spPr>
          <a:xfrm>
            <a:off x="7833703" y="5482743"/>
            <a:ext cx="1357023" cy="32299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AE7FB4-9943-ACB8-99D1-81A8479C6987}"/>
              </a:ext>
            </a:extLst>
          </p:cNvPr>
          <p:cNvSpPr/>
          <p:nvPr/>
        </p:nvSpPr>
        <p:spPr>
          <a:xfrm>
            <a:off x="9351335" y="5471176"/>
            <a:ext cx="2728523" cy="7269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Print(“something bad”)</a:t>
            </a:r>
          </a:p>
          <a:p>
            <a:pPr algn="ctr"/>
            <a:r>
              <a:rPr lang="en-US" dirty="0"/>
              <a:t>Error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347779-E8DF-01B3-5382-F3D8EB2AC33F}"/>
              </a:ext>
            </a:extLst>
          </p:cNvPr>
          <p:cNvGrpSpPr/>
          <p:nvPr/>
        </p:nvGrpSpPr>
        <p:grpSpPr>
          <a:xfrm>
            <a:off x="6644968" y="1704206"/>
            <a:ext cx="1433880" cy="356040"/>
            <a:chOff x="6644968" y="1704206"/>
            <a:chExt cx="143388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77B27C-FC5B-B42E-C4FF-68CCCFFD1E38}"/>
                    </a:ext>
                  </a:extLst>
                </p14:cNvPr>
                <p14:cNvContentPartPr/>
                <p14:nvPr/>
              </p14:nvContentPartPr>
              <p14:xfrm>
                <a:off x="6644968" y="1704206"/>
                <a:ext cx="1031400" cy="31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77B27C-FC5B-B42E-C4FF-68CCCFFD1E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38848" y="1698086"/>
                  <a:ext cx="1043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7933E9-0D94-C2BF-0EE1-530581AA23EF}"/>
                    </a:ext>
                  </a:extLst>
                </p14:cNvPr>
                <p14:cNvContentPartPr/>
                <p14:nvPr/>
              </p14:nvContentPartPr>
              <p14:xfrm>
                <a:off x="8063008" y="1716806"/>
                <a:ext cx="15840" cy="34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7933E9-0D94-C2BF-0EE1-530581AA23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56888" y="1710686"/>
                  <a:ext cx="280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14A6B-C6C8-BF63-C545-57393BD33C1E}"/>
              </a:ext>
            </a:extLst>
          </p:cNvPr>
          <p:cNvGrpSpPr/>
          <p:nvPr/>
        </p:nvGrpSpPr>
        <p:grpSpPr>
          <a:xfrm>
            <a:off x="6095968" y="2340686"/>
            <a:ext cx="591480" cy="337320"/>
            <a:chOff x="6095968" y="2340686"/>
            <a:chExt cx="5914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333766-A938-4C51-2699-3D5D807C31D5}"/>
                    </a:ext>
                  </a:extLst>
                </p14:cNvPr>
                <p14:cNvContentPartPr/>
                <p14:nvPr/>
              </p14:nvContentPartPr>
              <p14:xfrm>
                <a:off x="6095968" y="2340686"/>
                <a:ext cx="168840" cy="337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333766-A938-4C51-2699-3D5D807C31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9848" y="2334566"/>
                  <a:ext cx="181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426F24-C313-5793-1615-673F6339573B}"/>
                    </a:ext>
                  </a:extLst>
                </p14:cNvPr>
                <p14:cNvContentPartPr/>
                <p14:nvPr/>
              </p14:nvContentPartPr>
              <p14:xfrm>
                <a:off x="6641008" y="2347526"/>
                <a:ext cx="46440" cy="30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426F24-C313-5793-1615-673F633957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4888" y="2341406"/>
                  <a:ext cx="5868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AF3909-0CE1-2171-4995-8CF32A2ACC93}"/>
                  </a:ext>
                </a:extLst>
              </p14:cNvPr>
              <p14:cNvContentPartPr/>
              <p14:nvPr/>
            </p14:nvContentPartPr>
            <p14:xfrm>
              <a:off x="8106568" y="2391806"/>
              <a:ext cx="45000" cy="447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AF3909-0CE1-2171-4995-8CF32A2ACC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0448" y="2385686"/>
                <a:ext cx="572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8A5267-1E05-A103-ADB3-A32F18A4A7BC}"/>
                  </a:ext>
                </a:extLst>
              </p14:cNvPr>
              <p14:cNvContentPartPr/>
              <p14:nvPr/>
            </p14:nvContentPartPr>
            <p14:xfrm>
              <a:off x="7103968" y="3127646"/>
              <a:ext cx="513000" cy="354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8A5267-1E05-A103-ADB3-A32F18A4A7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97848" y="3121526"/>
                <a:ext cx="5252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FB3F52-8D64-FBDC-C3E1-A0B71A25D408}"/>
                  </a:ext>
                </a:extLst>
              </p14:cNvPr>
              <p14:cNvContentPartPr/>
              <p14:nvPr/>
            </p14:nvContentPartPr>
            <p14:xfrm>
              <a:off x="8202688" y="3130886"/>
              <a:ext cx="360" cy="353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FB3F52-8D64-FBDC-C3E1-A0B71A25D4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96568" y="3124766"/>
                <a:ext cx="126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F89999D-AE8B-DA2B-D83D-66BBE01AA281}"/>
                  </a:ext>
                </a:extLst>
              </p14:cNvPr>
              <p14:cNvContentPartPr/>
              <p14:nvPr/>
            </p14:nvContentPartPr>
            <p14:xfrm>
              <a:off x="8994328" y="3114686"/>
              <a:ext cx="656280" cy="37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F89999D-AE8B-DA2B-D83D-66BBE01AA2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88208" y="3108566"/>
                <a:ext cx="6685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2A0C7C7-24E6-9368-A73D-592A8EA7B8CD}"/>
                  </a:ext>
                </a:extLst>
              </p14:cNvPr>
              <p14:cNvContentPartPr/>
              <p14:nvPr/>
            </p14:nvContentPartPr>
            <p14:xfrm>
              <a:off x="6820288" y="3777086"/>
              <a:ext cx="23040" cy="367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2A0C7C7-24E6-9368-A73D-592A8EA7B8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14168" y="3770966"/>
                <a:ext cx="35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983618-EE9F-60C0-6F31-51BE94D6082C}"/>
                  </a:ext>
                </a:extLst>
              </p14:cNvPr>
              <p14:cNvContentPartPr/>
              <p14:nvPr/>
            </p14:nvContentPartPr>
            <p14:xfrm>
              <a:off x="8473768" y="3760886"/>
              <a:ext cx="10800" cy="414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983618-EE9F-60C0-6F31-51BE94D608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67648" y="3754766"/>
                <a:ext cx="230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A7467F-4AEA-4D02-FB89-CEA1D02AA20B}"/>
                  </a:ext>
                </a:extLst>
              </p14:cNvPr>
              <p14:cNvContentPartPr/>
              <p14:nvPr/>
            </p14:nvContentPartPr>
            <p14:xfrm>
              <a:off x="10035448" y="3728846"/>
              <a:ext cx="21600" cy="402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A7467F-4AEA-4D02-FB89-CEA1D02AA2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29328" y="3722726"/>
                <a:ext cx="33840" cy="41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CC0CB57-2414-0D48-6734-41D5C55484CF}"/>
              </a:ext>
            </a:extLst>
          </p:cNvPr>
          <p:cNvGrpSpPr/>
          <p:nvPr/>
        </p:nvGrpSpPr>
        <p:grpSpPr>
          <a:xfrm>
            <a:off x="7141408" y="4513286"/>
            <a:ext cx="1335600" cy="528480"/>
            <a:chOff x="7141408" y="4513286"/>
            <a:chExt cx="133560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6DC834F-CEEC-81D0-F27E-849FA362AF25}"/>
                    </a:ext>
                  </a:extLst>
                </p14:cNvPr>
                <p14:cNvContentPartPr/>
                <p14:nvPr/>
              </p14:nvContentPartPr>
              <p14:xfrm>
                <a:off x="7141408" y="4513286"/>
                <a:ext cx="1308600" cy="52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6DC834F-CEEC-81D0-F27E-849FA362AF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35288" y="4507166"/>
                  <a:ext cx="13208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002DD5-49B1-21D6-2487-8D67FBFE0110}"/>
                    </a:ext>
                  </a:extLst>
                </p14:cNvPr>
                <p14:cNvContentPartPr/>
                <p14:nvPr/>
              </p14:nvContentPartPr>
              <p14:xfrm>
                <a:off x="8468368" y="4518326"/>
                <a:ext cx="8640" cy="51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002DD5-49B1-21D6-2487-8D67FBFE01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2248" y="4512206"/>
                  <a:ext cx="20880" cy="52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ED3C749-D786-07A7-AF38-32AC5D9C00DC}"/>
                  </a:ext>
                </a:extLst>
              </p14:cNvPr>
              <p14:cNvContentPartPr/>
              <p14:nvPr/>
            </p14:nvContentPartPr>
            <p14:xfrm>
              <a:off x="8483128" y="5293406"/>
              <a:ext cx="32400" cy="244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ED3C749-D786-07A7-AF38-32AC5D9C00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7008" y="5287286"/>
                <a:ext cx="44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F7207EC-6C55-E550-A63E-11DE1F71173C}"/>
                  </a:ext>
                </a:extLst>
              </p14:cNvPr>
              <p14:cNvContentPartPr/>
              <p14:nvPr/>
            </p14:nvContentPartPr>
            <p14:xfrm>
              <a:off x="10152088" y="4452806"/>
              <a:ext cx="52560" cy="538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F7207EC-6C55-E550-A63E-11DE1F7117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45968" y="4446686"/>
                <a:ext cx="6480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E4A2526-2703-42DB-B731-C3167DFA3F96}"/>
                  </a:ext>
                </a:extLst>
              </p14:cNvPr>
              <p14:cNvContentPartPr/>
              <p14:nvPr/>
            </p14:nvContentPartPr>
            <p14:xfrm>
              <a:off x="10226968" y="5253806"/>
              <a:ext cx="215280" cy="27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E4A2526-2703-42DB-B731-C3167DFA3F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20848" y="5247686"/>
                <a:ext cx="227520" cy="288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3FBF1F5-D87D-07DC-C0DC-74BC5DCE4852}"/>
              </a:ext>
            </a:extLst>
          </p:cNvPr>
          <p:cNvSpPr txBox="1"/>
          <p:nvPr/>
        </p:nvSpPr>
        <p:spPr>
          <a:xfrm>
            <a:off x="2978753" y="5795805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Credit: Prof. Luo (09-dynamic-analysis-I.pdf - p55)</a:t>
            </a:r>
          </a:p>
        </p:txBody>
      </p:sp>
    </p:spTree>
    <p:extLst>
      <p:ext uri="{BB962C8B-B14F-4D97-AF65-F5344CB8AC3E}">
        <p14:creationId xmlns:p14="http://schemas.microsoft.com/office/powerpoint/2010/main" val="36417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22B9F-D4EE-924A-BE03-EACE7D33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0BF2-085C-AE6C-A2F5-4AE9A79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DD93-59F7-CA72-9F97-048E6ADC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maximize coverage of test suit</a:t>
            </a:r>
          </a:p>
          <a:p>
            <a:r>
              <a:rPr lang="en-US" dirty="0"/>
              <a:t>To find adversarial input that can exploit certain vulnerability</a:t>
            </a:r>
          </a:p>
          <a:p>
            <a:r>
              <a:rPr lang="en-US" dirty="0"/>
              <a:t>Dead code removal</a:t>
            </a:r>
          </a:p>
          <a:p>
            <a:r>
              <a:rPr lang="en-US" dirty="0"/>
              <a:t>Program invariant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79FD-8D60-A290-549A-BD9B5B50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CA2D-FA50-992A-079E-21C41AAF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FEC-ED55-2BFA-0863-1D0705CD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2415-802B-9683-3CC8-97839420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 the input program into AST</a:t>
            </a:r>
          </a:p>
          <a:p>
            <a:pPr lvl="1"/>
            <a:r>
              <a:rPr lang="en-US" dirty="0"/>
              <a:t>a piece of code wrapped in a function definition</a:t>
            </a:r>
          </a:p>
          <a:p>
            <a:r>
              <a:rPr lang="en-US" dirty="0"/>
              <a:t>Traverse the AST and generate symbolic states</a:t>
            </a:r>
          </a:p>
          <a:p>
            <a:pPr lvl="1"/>
            <a:r>
              <a:rPr lang="en-US" dirty="0"/>
              <a:t>Some control flow needs extra attention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, </a:t>
            </a:r>
            <a:r>
              <a:rPr lang="en-US" b="1" dirty="0"/>
              <a:t>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body of a while loop might be executed more than once</a:t>
            </a:r>
          </a:p>
          <a:p>
            <a:pPr lvl="2"/>
            <a:r>
              <a:rPr lang="en-US" dirty="0"/>
              <a:t>Only one branch gets executed in a if-else statement</a:t>
            </a:r>
          </a:p>
          <a:p>
            <a:pPr lvl="1"/>
            <a:r>
              <a:rPr lang="en-US" dirty="0"/>
              <a:t>We can utilize the </a:t>
            </a:r>
            <a:r>
              <a:rPr lang="en-US" dirty="0" err="1"/>
              <a:t>inorder</a:t>
            </a:r>
            <a:r>
              <a:rPr lang="en-US" dirty="0"/>
              <a:t> traversal and manipulate the stack to handle them.</a:t>
            </a:r>
          </a:p>
          <a:p>
            <a:r>
              <a:rPr lang="en-US" dirty="0"/>
              <a:t>The final symbolic states can be solved with Z3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0DE4-C56B-9BED-4A9D-D1A2FAAB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9E1B-5A3F-BB0D-13B5-2EBD5236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ACC6-71C5-9D75-A8A0-0EE33A41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D844-1A06-E310-A5B8-2646DC27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Integer parameters</a:t>
            </a:r>
          </a:p>
          <a:p>
            <a:r>
              <a:rPr lang="en-US" dirty="0"/>
              <a:t>Integer assignments</a:t>
            </a:r>
          </a:p>
          <a:p>
            <a:r>
              <a:rPr lang="en-US" dirty="0"/>
              <a:t>Integer return values</a:t>
            </a:r>
          </a:p>
          <a:p>
            <a:r>
              <a:rPr lang="en-US" dirty="0"/>
              <a:t>Integer </a:t>
            </a:r>
            <a:r>
              <a:rPr lang="en-US" dirty="0" err="1"/>
              <a:t>arithmic</a:t>
            </a:r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Integer or integer variables</a:t>
            </a:r>
          </a:p>
          <a:p>
            <a:endParaRPr lang="en-US" dirty="0"/>
          </a:p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While loop</a:t>
            </a:r>
          </a:p>
          <a:p>
            <a:pPr lvl="2"/>
            <a:r>
              <a:rPr lang="en-US" dirty="0"/>
              <a:t>Including </a:t>
            </a:r>
            <a:r>
              <a:rPr lang="en-US" b="1" dirty="0"/>
              <a:t>Break</a:t>
            </a:r>
            <a:r>
              <a:rPr lang="en-US" dirty="0"/>
              <a:t>, </a:t>
            </a:r>
            <a:r>
              <a:rPr lang="en-US" b="1" dirty="0"/>
              <a:t>Continue</a:t>
            </a:r>
          </a:p>
          <a:p>
            <a:pPr lvl="1"/>
            <a:r>
              <a:rPr lang="en-US" dirty="0"/>
              <a:t>If … else …</a:t>
            </a:r>
          </a:p>
          <a:p>
            <a:pPr lvl="1"/>
            <a:r>
              <a:rPr lang="en-US" dirty="0"/>
              <a:t>Assertion</a:t>
            </a:r>
          </a:p>
          <a:p>
            <a:pPr lvl="1"/>
            <a:r>
              <a:rPr lang="en-US" dirty="0"/>
              <a:t>Pass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A2D4-6A6D-E442-D237-35AF32DA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9440-D303-D242-87DD-4611460C7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417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Path Discovery to Critical Regions via Symbolic Execution</vt:lpstr>
      <vt:lpstr>Outline</vt:lpstr>
      <vt:lpstr>Background</vt:lpstr>
      <vt:lpstr>Symbolic execution</vt:lpstr>
      <vt:lpstr>Abstract Syntax Tree (AST)</vt:lpstr>
      <vt:lpstr>Abstract Syntax Tree (AST)</vt:lpstr>
      <vt:lpstr>Motivation/Application</vt:lpstr>
      <vt:lpstr>Approach</vt:lpstr>
      <vt:lpstr>What is supported</vt:lpstr>
      <vt:lpstr>Demo</vt:lpstr>
      <vt:lpstr>Interactive Demo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Li</dc:creator>
  <cp:lastModifiedBy>Max Li</cp:lastModifiedBy>
  <cp:revision>17</cp:revision>
  <dcterms:created xsi:type="dcterms:W3CDTF">2024-11-13T01:07:24Z</dcterms:created>
  <dcterms:modified xsi:type="dcterms:W3CDTF">2024-11-15T16:20:49Z</dcterms:modified>
</cp:coreProperties>
</file>