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Roboto"/>
      <p:regular r:id="rId44"/>
      <p:bold r:id="rId45"/>
      <p:italic r:id="rId46"/>
      <p:boldItalic r:id="rId47"/>
    </p:embeddedFont>
    <p:embeddedFont>
      <p:font typeface="Roboto Mono"/>
      <p:regular r:id="rId48"/>
      <p:bold r:id="rId49"/>
      <p:italic r:id="rId50"/>
      <p:boldItalic r:id="rId51"/>
    </p:embeddedFont>
    <p:embeddedFont>
      <p:font typeface="Merriweather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Roboto-regular.fntdata"/><Relationship Id="rId43" Type="http://schemas.openxmlformats.org/officeDocument/2006/relationships/slide" Target="slides/slide38.xml"/><Relationship Id="rId46" Type="http://schemas.openxmlformats.org/officeDocument/2006/relationships/font" Target="fonts/Roboto-italic.fntdata"/><Relationship Id="rId45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Mono-regular.fntdata"/><Relationship Id="rId47" Type="http://schemas.openxmlformats.org/officeDocument/2006/relationships/font" Target="fonts/Roboto-boldItalic.fntdata"/><Relationship Id="rId49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Mono-boldItalic.fntdata"/><Relationship Id="rId50" Type="http://schemas.openxmlformats.org/officeDocument/2006/relationships/font" Target="fonts/RobotoMono-italic.fntdata"/><Relationship Id="rId53" Type="http://schemas.openxmlformats.org/officeDocument/2006/relationships/font" Target="fonts/Merriweather-bold.fntdata"/><Relationship Id="rId52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55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54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76d0a325a6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76d0a325a6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889fbe243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889fbe243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889fbe243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889fbe243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889fbe243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889fbe243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7d9fe9153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7d9fe915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7d9fe9153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7d9fe9153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7d9fe9153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7d9fe9153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7d9fe9153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7d9fe9153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8a50a1795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8a50a1795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8a50a1795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8a50a1795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7d9fe9153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7d9fe9153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76d0a325a6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76d0a325a6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7d9fe9153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7d9fe9153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7d9fe9153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7d9fe9153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7d9fe9153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7d9fe9153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8a47011ab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8a47011ab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8a47011ab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8a47011ab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7d9fe9153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7d9fe9153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8a47011ab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8a47011ab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8a47011ab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8a47011ab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8a4b4f00e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8a4b4f00e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8a4b4f00e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8a4b4f00e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76d0a325a6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76d0a325a6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8a4b4f00e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8a4b4f00e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8a4b4f00e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8a4b4f00e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8a4b4f00e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8a4b4f00e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8a4b4f00e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8a4b4f00e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8a50a1795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8a50a1795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8a4b4f00e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8a4b4f00e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8a50a1795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8a50a1795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76d0a325a6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76d0a325a6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889fbe243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889fbe243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889fbe243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889fbe243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76d0a325a6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76d0a325a6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76d0a325a6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76d0a325a6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889fbe243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889fbe243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889fbe243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889fbe243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889fbe243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889fbe243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ummy.restapiexample.com/api/v1/delete/5" TargetMode="External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png"/><Relationship Id="rId4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625" y="1531575"/>
            <a:ext cx="4050125" cy="142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6997350" y="204975"/>
            <a:ext cx="1251300" cy="6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latin typeface="Times New Roman"/>
                <a:ea typeface="Times New Roman"/>
                <a:cs typeface="Times New Roman"/>
                <a:sym typeface="Times New Roman"/>
              </a:rPr>
              <a:t>POST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42855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6987775" y="252850"/>
            <a:ext cx="11079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800">
                <a:latin typeface="Times New Roman"/>
                <a:ea typeface="Times New Roman"/>
                <a:cs typeface="Times New Roman"/>
                <a:sym typeface="Times New Roman"/>
              </a:rPr>
              <a:t>PUT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30430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6863250" y="252875"/>
            <a:ext cx="2103900" cy="7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latin typeface="Times New Roman"/>
                <a:ea typeface="Times New Roman"/>
                <a:cs typeface="Times New Roman"/>
                <a:sym typeface="Times New Roman"/>
              </a:rPr>
              <a:t>DELETE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558451" cy="488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6350400" y="328500"/>
            <a:ext cx="2793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STATUS CODES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 rotWithShape="1">
          <a:blip r:embed="rId3">
            <a:alphaModFix/>
          </a:blip>
          <a:srcRect b="9755" l="0" r="0" t="0"/>
          <a:stretch/>
        </p:blipFill>
        <p:spPr>
          <a:xfrm>
            <a:off x="86825" y="219450"/>
            <a:ext cx="6263576" cy="467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COLLECTION</a:t>
            </a:r>
            <a:endParaRPr/>
          </a:p>
        </p:txBody>
      </p:sp>
      <p:sp>
        <p:nvSpPr>
          <p:cNvPr id="144" name="Google Shape;144;p26"/>
          <p:cNvSpPr txBox="1"/>
          <p:nvPr/>
        </p:nvSpPr>
        <p:spPr>
          <a:xfrm>
            <a:off x="499975" y="1517200"/>
            <a:ext cx="7643400" cy="3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latin typeface="Times New Roman"/>
                <a:ea typeface="Times New Roman"/>
                <a:cs typeface="Times New Roman"/>
                <a:sym typeface="Times New Roman"/>
              </a:rPr>
              <a:t>1.Group of API Requests</a:t>
            </a: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 – Organize related APIs together (GET, POST, PUT, DELETE) in one place</a:t>
            </a:r>
            <a:b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latin typeface="Times New Roman"/>
                <a:ea typeface="Times New Roman"/>
                <a:cs typeface="Times New Roman"/>
                <a:sym typeface="Times New Roman"/>
              </a:rPr>
              <a:t>2.Reusable</a:t>
            </a: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 – Save headers, body, auth settings for later use</a:t>
            </a:r>
            <a:b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latin typeface="Times New Roman"/>
                <a:ea typeface="Times New Roman"/>
                <a:cs typeface="Times New Roman"/>
                <a:sym typeface="Times New Roman"/>
              </a:rPr>
              <a:t>3.Supports Variables</a:t>
            </a: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 – Use </a:t>
            </a:r>
            <a:r>
              <a:rPr lang="en-GB" sz="19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{{baseURL}}</a:t>
            </a: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GB" sz="19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{{token}}</a:t>
            </a: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 across requests</a:t>
            </a:r>
            <a:b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latin typeface="Times New Roman"/>
                <a:ea typeface="Times New Roman"/>
                <a:cs typeface="Times New Roman"/>
                <a:sym typeface="Times New Roman"/>
              </a:rPr>
              <a:t>4.Automatable</a:t>
            </a: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 – Run all requests at once with </a:t>
            </a:r>
            <a:r>
              <a:rPr b="1" lang="en-GB" sz="1900">
                <a:latin typeface="Times New Roman"/>
                <a:ea typeface="Times New Roman"/>
                <a:cs typeface="Times New Roman"/>
                <a:sym typeface="Times New Roman"/>
              </a:rPr>
              <a:t>Collection Runner</a:t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latin typeface="Times New Roman"/>
                <a:ea typeface="Times New Roman"/>
                <a:cs typeface="Times New Roman"/>
                <a:sym typeface="Times New Roman"/>
              </a:rPr>
              <a:t>5.Collaborative</a:t>
            </a: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 – Easy to share/export collections with team members.</a:t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25" y="500925"/>
            <a:ext cx="18357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Variables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528725" y="1526775"/>
            <a:ext cx="8189400" cy="3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 are Key-Value pairs.</a:t>
            </a:r>
            <a:endParaRPr sz="18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mes New Roman"/>
              <a:buChar char="●"/>
            </a:pP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Reusable Values</a:t>
            </a: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 – Store common data (e.g., </a:t>
            </a:r>
            <a:r>
              <a:rPr lang="en-GB" sz="18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baseURL</a:t>
            </a: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GB" sz="18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authToken</a:t>
            </a: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) in one place. Reuse the value at multiple locations and if needed change can be done at a single place.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mes New Roman"/>
              <a:buChar char="●"/>
            </a:pP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Dynamic</a:t>
            </a: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 – Update value once, reflect everywhere in the collection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mes New Roman"/>
              <a:buChar char="●"/>
            </a:pP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Use in Requests</a:t>
            </a: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 – Refer with </a:t>
            </a:r>
            <a:r>
              <a:rPr lang="en-GB" sz="18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{{variableName}}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mes New Roman"/>
              <a:buChar char="●"/>
            </a:pP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Types of Variables</a:t>
            </a:r>
            <a:b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Global</a:t>
            </a: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 – Available across all collections</a:t>
            </a:r>
            <a:b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Collection</a:t>
            </a: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 – Limited to one collection</a:t>
            </a:r>
            <a:b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Environment</a:t>
            </a: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 – Specific to selected environment</a:t>
            </a:r>
            <a:b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Local</a:t>
            </a: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 – Exist only during request execution</a:t>
            </a:r>
            <a:endParaRPr sz="1800"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1" name="Google Shape;151;p27"/>
          <p:cNvPicPr preferRelativeResize="0"/>
          <p:nvPr/>
        </p:nvPicPr>
        <p:blipFill rotWithShape="1">
          <a:blip r:embed="rId3">
            <a:alphaModFix/>
          </a:blip>
          <a:srcRect b="0" l="0" r="5490" t="0"/>
          <a:stretch/>
        </p:blipFill>
        <p:spPr>
          <a:xfrm>
            <a:off x="5853400" y="3335075"/>
            <a:ext cx="3017975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/>
        </p:nvSpPr>
        <p:spPr>
          <a:xfrm>
            <a:off x="432925" y="501900"/>
            <a:ext cx="54882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URL as Variable:</a:t>
            </a:r>
            <a:endParaRPr sz="2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8"/>
          <p:cNvSpPr txBox="1"/>
          <p:nvPr/>
        </p:nvSpPr>
        <p:spPr>
          <a:xfrm>
            <a:off x="499975" y="3653125"/>
            <a:ext cx="8294700" cy="13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21212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So, now we can replace : </a:t>
            </a:r>
            <a:endParaRPr sz="2400">
              <a:solidFill>
                <a:srgbClr val="21212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21212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400">
                <a:solidFill>
                  <a:srgbClr val="212121"/>
                </a:solidFill>
                <a:highlight>
                  <a:schemeClr val="lt1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https://restapiexample.com/api/v1/user/5</a:t>
            </a:r>
            <a:r>
              <a:rPr lang="en-GB" sz="2400">
                <a:solidFill>
                  <a:srgbClr val="21212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400">
                <a:solidFill>
                  <a:srgbClr val="21212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with</a:t>
            </a:r>
            <a:r>
              <a:rPr lang="en-GB" sz="2400">
                <a:solidFill>
                  <a:srgbClr val="21212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-GB" sz="2300">
                <a:solidFill>
                  <a:srgbClr val="21212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{{url}}/user/5</a:t>
            </a:r>
            <a:endParaRPr b="1" sz="2300">
              <a:solidFill>
                <a:srgbClr val="21212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300" y="1571250"/>
            <a:ext cx="7090650" cy="20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Headers</a:t>
            </a:r>
            <a:endParaRPr/>
          </a:p>
        </p:txBody>
      </p:sp>
      <p:sp>
        <p:nvSpPr>
          <p:cNvPr id="164" name="Google Shape;164;p29"/>
          <p:cNvSpPr txBox="1"/>
          <p:nvPr/>
        </p:nvSpPr>
        <p:spPr>
          <a:xfrm>
            <a:off x="241375" y="1325625"/>
            <a:ext cx="3074700" cy="3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Key-value pairs sent with every request/response</a:t>
            </a:r>
            <a:endParaRPr sz="18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Provide </a:t>
            </a: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metadata</a:t>
            </a: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 about the request/response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Help the server &amp; client understand how to process data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5" name="Google Shape;165;p29"/>
          <p:cNvPicPr preferRelativeResize="0"/>
          <p:nvPr/>
        </p:nvPicPr>
        <p:blipFill rotWithShape="1">
          <a:blip r:embed="rId3">
            <a:alphaModFix/>
          </a:blip>
          <a:srcRect b="0" l="0" r="25656" t="0"/>
          <a:stretch/>
        </p:blipFill>
        <p:spPr>
          <a:xfrm>
            <a:off x="4225900" y="1400200"/>
            <a:ext cx="4135506" cy="350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Query Parameter</a:t>
            </a:r>
            <a:endParaRPr/>
          </a:p>
        </p:txBody>
      </p:sp>
      <p:sp>
        <p:nvSpPr>
          <p:cNvPr id="171" name="Google Shape;171;p30"/>
          <p:cNvSpPr txBox="1"/>
          <p:nvPr/>
        </p:nvSpPr>
        <p:spPr>
          <a:xfrm>
            <a:off x="222225" y="1431000"/>
            <a:ext cx="3342900" cy="3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Times New Roman"/>
              <a:buChar char="●"/>
            </a:pPr>
            <a:r>
              <a:rPr lang="en-GB" sz="16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Query Parameters are added at the end of the URL to send extra information to the server.</a:t>
            </a:r>
            <a:endParaRPr sz="16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Times New Roman"/>
              <a:buChar char="●"/>
            </a:pPr>
            <a:r>
              <a:rPr lang="en-GB" sz="16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always start with </a:t>
            </a:r>
            <a:r>
              <a:rPr b="1" lang="en-GB" sz="16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 key=value </a:t>
            </a:r>
            <a:r>
              <a:rPr lang="en-GB" sz="16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format.</a:t>
            </a:r>
            <a:endParaRPr sz="16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Times New Roman"/>
              <a:buChar char="●"/>
            </a:pPr>
            <a:r>
              <a:rPr lang="en-GB" sz="16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So, to add Query parameters </a:t>
            </a:r>
            <a:r>
              <a:rPr lang="en-GB" sz="16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postman, we need to add </a:t>
            </a:r>
            <a:r>
              <a:rPr lang="en-GB" sz="16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key-values pairs in the  Params of Request API.</a:t>
            </a:r>
            <a:endParaRPr sz="16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725" y="415700"/>
            <a:ext cx="5028549" cy="472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Scripts: 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Pre-request &amp; Post-response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31"/>
          <p:cNvSpPr txBox="1"/>
          <p:nvPr/>
        </p:nvSpPr>
        <p:spPr>
          <a:xfrm>
            <a:off x="311725" y="1383100"/>
            <a:ext cx="8370600" cy="3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Pre-request and Post-response are the </a:t>
            </a:r>
            <a:r>
              <a:rPr b="1" lang="en-GB" sz="1500">
                <a:latin typeface="Times New Roman"/>
                <a:ea typeface="Times New Roman"/>
                <a:cs typeface="Times New Roman"/>
                <a:sym typeface="Times New Roman"/>
              </a:rPr>
              <a:t>JavaScript codes</a:t>
            </a: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 that runs </a:t>
            </a:r>
            <a:r>
              <a:rPr b="1" lang="en-GB" sz="1500">
                <a:latin typeface="Times New Roman"/>
                <a:ea typeface="Times New Roman"/>
                <a:cs typeface="Times New Roman"/>
                <a:sym typeface="Times New Roman"/>
              </a:rPr>
              <a:t>before</a:t>
            </a: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b="1" lang="en-GB" sz="1500">
                <a:latin typeface="Times New Roman"/>
                <a:ea typeface="Times New Roman"/>
                <a:cs typeface="Times New Roman"/>
                <a:sym typeface="Times New Roman"/>
              </a:rPr>
              <a:t>after</a:t>
            </a: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 an API request.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Request → Pre-request Script → Server → Response → Test Script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b="1" lang="en-GB" sz="15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Pre-request:</a:t>
            </a:r>
            <a:endParaRPr b="1" sz="15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Pre-request runs before the request is sent and it is used to set or update variables dynamically and also can generate timestamps, tokens, random data.</a:t>
            </a:r>
            <a:endParaRPr sz="15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E.g.:</a:t>
            </a:r>
            <a:endParaRPr sz="15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pm.environment.set("authToken", "12345");</a:t>
            </a:r>
            <a:endParaRPr sz="15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2.Post-response: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Post-response runs after the response is received and it is used to validate response data and assert status codes and also helps in automation &amp; test reporting. </a:t>
            </a:r>
            <a:endParaRPr sz="15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E.g.:</a:t>
            </a:r>
            <a:endParaRPr sz="15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pm.test("Status code is 200", function () {</a:t>
            </a:r>
            <a:endParaRPr sz="15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pm.response.to.have.status(200);</a:t>
            </a:r>
            <a:endParaRPr sz="15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});</a:t>
            </a:r>
            <a:endParaRPr sz="15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485650" y="1251575"/>
            <a:ext cx="5841300" cy="38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Introduction to Postman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Why Developers use Postman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Key Features of Postman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Postman Installation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Sending Requests(GET,POST,PUT,DELETE)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Status Codes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Collections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Variables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Environment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Test Scripts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Postman Console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Get &amp; Set variables through scripts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4" name="Google Shape;1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50" y="1257900"/>
            <a:ext cx="8383001" cy="300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2"/>
          <p:cNvSpPr txBox="1"/>
          <p:nvPr/>
        </p:nvSpPr>
        <p:spPr>
          <a:xfrm>
            <a:off x="250950" y="4045825"/>
            <a:ext cx="79788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➢"/>
            </a:pPr>
            <a:r>
              <a:rPr b="1" lang="en-GB" sz="1700">
                <a:latin typeface="Times New Roman"/>
                <a:ea typeface="Times New Roman"/>
                <a:cs typeface="Times New Roman"/>
                <a:sym typeface="Times New Roman"/>
              </a:rPr>
              <a:t>Variable Priority: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Local &gt; Data &gt; Environment &gt; Collection &gt; Global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300" y="1376525"/>
            <a:ext cx="7561750" cy="119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3"/>
          <p:cNvSpPr txBox="1"/>
          <p:nvPr/>
        </p:nvSpPr>
        <p:spPr>
          <a:xfrm>
            <a:off x="294300" y="2571750"/>
            <a:ext cx="3146100" cy="11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2" name="Google Shape;19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150" y="2407975"/>
            <a:ext cx="7940350" cy="264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311725" y="500925"/>
            <a:ext cx="2266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Environments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34"/>
          <p:cNvSpPr txBox="1"/>
          <p:nvPr/>
        </p:nvSpPr>
        <p:spPr>
          <a:xfrm>
            <a:off x="452100" y="1507600"/>
            <a:ext cx="8428800" cy="3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set of variables</a:t>
            </a: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 that can be switched quickly to test APIs in different setups.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Avoid Hardcoding</a:t>
            </a: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 – Use variables like </a:t>
            </a:r>
            <a:r>
              <a:rPr lang="en-GB" sz="18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{{baseURL}}</a:t>
            </a: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 instead of typing full URLs</a:t>
            </a:r>
            <a:b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Easily Switch Between Setups</a:t>
            </a: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 – e.g., Dev, QA, Production</a:t>
            </a:r>
            <a:b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Centralized Control</a:t>
            </a: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 – Change value once, reflect everywhere</a:t>
            </a:r>
            <a:b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Better Collaboration</a:t>
            </a: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 – Team can share environment files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/>
        </p:nvSpPr>
        <p:spPr>
          <a:xfrm>
            <a:off x="5040025" y="1374450"/>
            <a:ext cx="3773700" cy="3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1.Create API request.</a:t>
            </a:r>
            <a:endParaRPr sz="15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2.Create environment with variables:</a:t>
            </a:r>
            <a:endParaRPr sz="15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endpoint      -   api/register</a:t>
            </a:r>
            <a:endParaRPr b="1" sz="15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           -    eve.holt@reqres.in</a:t>
            </a:r>
            <a:endParaRPr b="1" sz="15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password     -    pistol</a:t>
            </a:r>
            <a:endParaRPr b="1" sz="15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3.Then make the necessary changes in the API request and body(refer the variables created).</a:t>
            </a:r>
            <a:endParaRPr sz="15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4.Select the created environment and run the request.</a:t>
            </a:r>
            <a:endParaRPr sz="16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4" name="Google Shape;2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75" y="66200"/>
            <a:ext cx="4820601" cy="479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5"/>
          <p:cNvSpPr txBox="1"/>
          <p:nvPr>
            <p:ph type="title"/>
          </p:nvPr>
        </p:nvSpPr>
        <p:spPr>
          <a:xfrm>
            <a:off x="5040025" y="66200"/>
            <a:ext cx="3965400" cy="11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Creating Environment for Register User(Post Request)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600" y="1699175"/>
            <a:ext cx="4426401" cy="2825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6"/>
          <p:cNvSpPr txBox="1"/>
          <p:nvPr/>
        </p:nvSpPr>
        <p:spPr>
          <a:xfrm>
            <a:off x="68950" y="463600"/>
            <a:ext cx="42528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Changes in the API </a:t>
            </a:r>
            <a:r>
              <a:rPr lang="en-GB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request</a:t>
            </a:r>
            <a:r>
              <a:rPr lang="en-GB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after creating Environment :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2" name="Google Shape;21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1875" y="736650"/>
            <a:ext cx="4267200" cy="3964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350650" y="424275"/>
            <a:ext cx="2141700" cy="7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Tests in Postman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37"/>
          <p:cNvSpPr txBox="1"/>
          <p:nvPr/>
        </p:nvSpPr>
        <p:spPr>
          <a:xfrm>
            <a:off x="308400" y="1471200"/>
            <a:ext cx="8055300" cy="31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Times New Roman"/>
              <a:buChar char="●"/>
            </a:pPr>
            <a:r>
              <a:rPr lang="en-GB" sz="16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Tests in Postman are JavaScript code that is executed after </a:t>
            </a:r>
            <a:r>
              <a:rPr lang="en-GB" sz="16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receiving</a:t>
            </a:r>
            <a:r>
              <a:rPr lang="en-GB" sz="16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response.</a:t>
            </a:r>
            <a:endParaRPr sz="16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Times New Roman"/>
              <a:buChar char="●"/>
            </a:pPr>
            <a:r>
              <a:rPr lang="en-GB" sz="16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tests are written in Post-response section.</a:t>
            </a:r>
            <a:endParaRPr sz="16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Times New Roman"/>
              <a:buChar char="●"/>
            </a:pPr>
            <a:r>
              <a:rPr lang="en-GB" sz="16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Tests can be created at folder level,collection level,request level.</a:t>
            </a:r>
            <a:endParaRPr sz="16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Steps to create Tests:</a:t>
            </a:r>
            <a:endParaRPr sz="16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1.Create API request.</a:t>
            </a:r>
            <a:endParaRPr sz="16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2.Check  the Scripts section and select Post-Response(at f</a:t>
            </a:r>
            <a:r>
              <a:rPr lang="en-GB" sz="16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older level or collection level or request level as per requirement)</a:t>
            </a:r>
            <a:r>
              <a:rPr lang="en-GB" sz="16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3.In Post-Response section ,write tests and run them.</a:t>
            </a:r>
            <a:endParaRPr sz="16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4.Check tests outputs in Test Results sections.</a:t>
            </a:r>
            <a:endParaRPr sz="16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type="title"/>
          </p:nvPr>
        </p:nvSpPr>
        <p:spPr>
          <a:xfrm>
            <a:off x="304800" y="299775"/>
            <a:ext cx="3704400" cy="5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Verifying Status Codes</a:t>
            </a:r>
            <a:endParaRPr sz="3200"/>
          </a:p>
        </p:txBody>
      </p:sp>
      <p:sp>
        <p:nvSpPr>
          <p:cNvPr id="224" name="Google Shape;224;p38"/>
          <p:cNvSpPr txBox="1"/>
          <p:nvPr>
            <p:ph idx="2" type="body"/>
          </p:nvPr>
        </p:nvSpPr>
        <p:spPr>
          <a:xfrm>
            <a:off x="4879025" y="500925"/>
            <a:ext cx="4265100" cy="44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Scripts for Verifying Status Codes:</a:t>
            </a:r>
            <a:endParaRPr b="1" sz="16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knew that for successful GET request the status code should be 200(OK).</a:t>
            </a:r>
            <a:endParaRPr sz="16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So,We can test it by:</a:t>
            </a:r>
            <a:endParaRPr sz="16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b="1" lang="en-GB" sz="15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pm.test("Status code is 200", function () {</a:t>
            </a:r>
            <a:endParaRPr b="1" sz="15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pm.response.to.have.status(200);</a:t>
            </a:r>
            <a:endParaRPr b="1" sz="15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});</a:t>
            </a:r>
            <a:endParaRPr b="1" sz="15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check the test-outputs in the Test Results.</a:t>
            </a:r>
            <a:endParaRPr sz="16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Passes</a:t>
            </a:r>
            <a:r>
              <a:rPr lang="en-GB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status code = </a:t>
            </a:r>
            <a:r>
              <a:rPr lang="en-GB" sz="17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200</a:t>
            </a:r>
            <a:r>
              <a:rPr lang="en-GB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,else </a:t>
            </a:r>
            <a:r>
              <a:rPr b="1" lang="en-GB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fails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5" name="Google Shape;22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9650"/>
            <a:ext cx="4571999" cy="4351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>
            <p:ph type="title"/>
          </p:nvPr>
        </p:nvSpPr>
        <p:spPr>
          <a:xfrm>
            <a:off x="205950" y="271050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Check Response Time (Ping Delay)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39"/>
          <p:cNvSpPr txBox="1"/>
          <p:nvPr>
            <p:ph idx="2" type="body"/>
          </p:nvPr>
        </p:nvSpPr>
        <p:spPr>
          <a:xfrm>
            <a:off x="4666500" y="500925"/>
            <a:ext cx="4722000" cy="44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test the  Response Time by the following Script:</a:t>
            </a:r>
            <a:endParaRPr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pm.test("Response time is under 200ms", function ()</a:t>
            </a:r>
            <a:r>
              <a:rPr b="1" lang="en-GB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</a:t>
            </a:r>
            <a:endParaRPr b="1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b="1" lang="en-GB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pm.expect(pm.response.responseTime).to.be.below(200);</a:t>
            </a:r>
            <a:endParaRPr b="1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});</a:t>
            </a:r>
            <a:endParaRPr b="1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RESULTS:</a:t>
            </a:r>
            <a:endParaRPr b="1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1.If the response is under 200ms</a:t>
            </a: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test passes.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2.If more than 200ms </a:t>
            </a: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test fails → helps catch performance issues early.</a:t>
            </a:r>
            <a:endParaRPr b="1" sz="16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2" name="Google Shape;23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6600"/>
            <a:ext cx="4514099" cy="406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Postman Console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40"/>
          <p:cNvSpPr txBox="1"/>
          <p:nvPr/>
        </p:nvSpPr>
        <p:spPr>
          <a:xfrm>
            <a:off x="404200" y="1392675"/>
            <a:ext cx="8179800" cy="3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Postman Console is a built-in </a:t>
            </a: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debugging tool</a:t>
            </a: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9" name="Google Shape;23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25" y="1871573"/>
            <a:ext cx="5924550" cy="305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00" y="229025"/>
            <a:ext cx="57592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1"/>
          <p:cNvSpPr txBox="1"/>
          <p:nvPr/>
        </p:nvSpPr>
        <p:spPr>
          <a:xfrm>
            <a:off x="6141550" y="1727900"/>
            <a:ext cx="2796900" cy="26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Times New Roman"/>
                <a:ea typeface="Times New Roman"/>
                <a:cs typeface="Times New Roman"/>
                <a:sym typeface="Times New Roman"/>
              </a:rPr>
              <a:t>1.Better Debugging</a:t>
            </a: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 – Differentiate normal logs, warnings, and errors</a:t>
            </a:r>
            <a:b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Times New Roman"/>
                <a:ea typeface="Times New Roman"/>
                <a:cs typeface="Times New Roman"/>
                <a:sym typeface="Times New Roman"/>
              </a:rPr>
              <a:t>2.Easier Troubleshooting</a:t>
            </a: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 – Helps quickly find issues in console output</a:t>
            </a:r>
            <a:b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Times New Roman"/>
                <a:ea typeface="Times New Roman"/>
                <a:cs typeface="Times New Roman"/>
                <a:sym typeface="Times New Roman"/>
              </a:rPr>
              <a:t>3.Organized Output</a:t>
            </a: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 – Color-coded for readability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4845825" y="355025"/>
            <a:ext cx="3825600" cy="5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Postman</a:t>
            </a:r>
            <a:endParaRPr b="1" sz="1800"/>
          </a:p>
        </p:txBody>
      </p:sp>
      <p:sp>
        <p:nvSpPr>
          <p:cNvPr id="76" name="Google Shape;76;p15"/>
          <p:cNvSpPr txBox="1"/>
          <p:nvPr>
            <p:ph idx="2" type="body"/>
          </p:nvPr>
        </p:nvSpPr>
        <p:spPr>
          <a:xfrm>
            <a:off x="4899675" y="1139400"/>
            <a:ext cx="39540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Postman is a popular API development and testing tool.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provides a user-friendly interface to send requests and view responses.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Widely used for automation, debugging, and API collaboration.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used by developers to design, test, and document APIs.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600" y="1320525"/>
            <a:ext cx="3014340" cy="2679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11"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 DRIVEN TESTING</a:t>
            </a:r>
            <a:endParaRPr sz="2411">
              <a:highlight>
                <a:schemeClr val="accen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251" name="Google Shape;251;p42"/>
          <p:cNvSpPr txBox="1"/>
          <p:nvPr/>
        </p:nvSpPr>
        <p:spPr>
          <a:xfrm>
            <a:off x="385050" y="1517200"/>
            <a:ext cx="8342700" cy="3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Runs the </a:t>
            </a: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same request multiple times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with </a:t>
            </a: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different sets of data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automatically.</a:t>
            </a:r>
            <a:b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Test </a:t>
            </a: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multiple input combinations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quickly</a:t>
            </a:r>
            <a:b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Reduce manual effort</a:t>
            </a:r>
            <a:b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Catch edge cases (valid, invalid, empty values)</a:t>
            </a:r>
            <a:b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Ensure API works for </a:t>
            </a: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different users / payloads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3"/>
          <p:cNvSpPr txBox="1"/>
          <p:nvPr/>
        </p:nvSpPr>
        <p:spPr>
          <a:xfrm>
            <a:off x="250950" y="1392675"/>
            <a:ext cx="8582100" cy="3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1.Create a API request.</a:t>
            </a:r>
            <a:endParaRPr sz="16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2.Create variables and refer them in request and also write required test scripts.</a:t>
            </a:r>
            <a:endParaRPr sz="16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7" name="Google Shape;25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575" y="2172472"/>
            <a:ext cx="5686425" cy="25151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3"/>
          <p:cNvSpPr txBox="1"/>
          <p:nvPr/>
        </p:nvSpPr>
        <p:spPr>
          <a:xfrm>
            <a:off x="183900" y="492325"/>
            <a:ext cx="58236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STEPS IN DATA DRIVEN TESTING BY CSV FILE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9075" y="1824000"/>
            <a:ext cx="3843600" cy="10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4"/>
          <p:cNvSpPr txBox="1"/>
          <p:nvPr/>
        </p:nvSpPr>
        <p:spPr>
          <a:xfrm>
            <a:off x="183900" y="3528625"/>
            <a:ext cx="35439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Testdata.csv -file</a:t>
            </a:r>
            <a:endParaRPr b="1" sz="13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5" name="Google Shape;26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5975" y="167600"/>
            <a:ext cx="5335049" cy="4808301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4"/>
          <p:cNvSpPr txBox="1"/>
          <p:nvPr/>
        </p:nvSpPr>
        <p:spPr>
          <a:xfrm>
            <a:off x="5346550" y="310325"/>
            <a:ext cx="3467400" cy="1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3.Goto RUN COLLECTION</a:t>
            </a:r>
            <a:endParaRPr sz="15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4.Create CSV/JSON File and add data </a:t>
            </a:r>
            <a:endParaRPr sz="15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5.Refer this created file in Run Collection</a:t>
            </a:r>
            <a:endParaRPr sz="15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6.Refer data in Test Scripts</a:t>
            </a:r>
            <a:endParaRPr sz="15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44"/>
          <p:cNvSpPr txBox="1"/>
          <p:nvPr/>
        </p:nvSpPr>
        <p:spPr>
          <a:xfrm>
            <a:off x="5346550" y="1359200"/>
            <a:ext cx="21360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testdata.csv file</a:t>
            </a:r>
            <a:endParaRPr sz="13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44"/>
          <p:cNvSpPr txBox="1"/>
          <p:nvPr/>
        </p:nvSpPr>
        <p:spPr>
          <a:xfrm>
            <a:off x="5289075" y="2915600"/>
            <a:ext cx="3275700" cy="13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same way ,we can also create json file and refer it.</a:t>
            </a:r>
            <a:endParaRPr sz="15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5"/>
          <p:cNvSpPr txBox="1"/>
          <p:nvPr>
            <p:ph type="title"/>
          </p:nvPr>
        </p:nvSpPr>
        <p:spPr>
          <a:xfrm>
            <a:off x="6630050" y="500925"/>
            <a:ext cx="22023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TEST RESULTS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4" name="Google Shape;27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50" y="95675"/>
            <a:ext cx="5852300" cy="499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8850" y="1986625"/>
            <a:ext cx="2917950" cy="3026599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5"/>
          <p:cNvSpPr txBox="1"/>
          <p:nvPr/>
        </p:nvSpPr>
        <p:spPr>
          <a:xfrm>
            <a:off x="6112825" y="1545925"/>
            <a:ext cx="2850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 output:</a:t>
            </a:r>
            <a:endParaRPr b="1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Script to verify email from datafile</a:t>
            </a:r>
            <a:endParaRPr/>
          </a:p>
        </p:txBody>
      </p:sp>
      <p:sp>
        <p:nvSpPr>
          <p:cNvPr id="282" name="Google Shape;282;p46"/>
          <p:cNvSpPr txBox="1"/>
          <p:nvPr/>
        </p:nvSpPr>
        <p:spPr>
          <a:xfrm>
            <a:off x="311725" y="1277750"/>
            <a:ext cx="4402800" cy="3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Request Body:</a:t>
            </a:r>
            <a:endParaRPr b="1" sz="15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16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"</a:t>
            </a:r>
            <a:r>
              <a:rPr lang="en-GB" sz="16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GB" sz="16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mail" : "{{email}}",</a:t>
            </a:r>
            <a:endParaRPr sz="16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"password": "{{password}}"</a:t>
            </a:r>
            <a:endParaRPr sz="16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6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Script:</a:t>
            </a:r>
            <a:endParaRPr b="1" sz="15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jsonData = pm.response.json();</a:t>
            </a:r>
            <a:endParaRPr sz="15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pm.test("Verify Email", function () {</a:t>
            </a:r>
            <a:endParaRPr sz="15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pm.expect(jsonData.email).to.eql(pm.iterationData.get("email"));</a:t>
            </a:r>
            <a:endParaRPr sz="15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});</a:t>
            </a:r>
            <a:endParaRPr sz="15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46"/>
          <p:cNvSpPr txBox="1"/>
          <p:nvPr/>
        </p:nvSpPr>
        <p:spPr>
          <a:xfrm>
            <a:off x="4838925" y="1354350"/>
            <a:ext cx="3840900" cy="3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-GB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pm.response.json()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→ parses response body into JSON object</a:t>
            </a:r>
            <a:b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-GB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pm.test("Verify email", function(){...})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→ defines a test case</a:t>
            </a:r>
            <a:b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-GB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pm.expect(...).to.eql(...)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→ asserts equality (email in response = email in data file)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Authorization</a:t>
            </a:r>
            <a:endParaRPr/>
          </a:p>
        </p:txBody>
      </p:sp>
      <p:sp>
        <p:nvSpPr>
          <p:cNvPr id="289" name="Google Shape;289;p47"/>
          <p:cNvSpPr txBox="1"/>
          <p:nvPr/>
        </p:nvSpPr>
        <p:spPr>
          <a:xfrm>
            <a:off x="471250" y="1574650"/>
            <a:ext cx="8179800" cy="3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47"/>
          <p:cNvSpPr txBox="1"/>
          <p:nvPr/>
        </p:nvSpPr>
        <p:spPr>
          <a:xfrm>
            <a:off x="356300" y="1498025"/>
            <a:ext cx="83811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Process of </a:t>
            </a: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authenticating &amp; granting access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to APIs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Ensures only authorized users can access protected resources</a:t>
            </a:r>
            <a:br>
              <a:rPr lang="en-GB" sz="1100"/>
            </a:b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latin typeface="Times New Roman"/>
                <a:ea typeface="Times New Roman"/>
                <a:cs typeface="Times New Roman"/>
                <a:sym typeface="Times New Roman"/>
              </a:rPr>
              <a:t>Types of Authorization (Supported in Postman):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>
                <a:latin typeface="Times New Roman"/>
                <a:ea typeface="Times New Roman"/>
                <a:cs typeface="Times New Roman"/>
                <a:sym typeface="Times New Roman"/>
              </a:rPr>
              <a:t>No Auth</a:t>
            </a: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 – Open APIs, no credentials needed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>
                <a:latin typeface="Times New Roman"/>
                <a:ea typeface="Times New Roman"/>
                <a:cs typeface="Times New Roman"/>
                <a:sym typeface="Times New Roman"/>
              </a:rPr>
              <a:t>API Key</a:t>
            </a: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 – Key passed as header, query param, or body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>
                <a:latin typeface="Times New Roman"/>
                <a:ea typeface="Times New Roman"/>
                <a:cs typeface="Times New Roman"/>
                <a:sym typeface="Times New Roman"/>
              </a:rPr>
              <a:t>Bearer Token</a:t>
            </a: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 – Token passed in </a:t>
            </a:r>
            <a:r>
              <a:rPr lang="en-GB" sz="15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Authorization</a:t>
            </a: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 header (</a:t>
            </a:r>
            <a:r>
              <a:rPr lang="en-GB" sz="15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Bearer &lt;token&gt;</a:t>
            </a: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>
                <a:latin typeface="Times New Roman"/>
                <a:ea typeface="Times New Roman"/>
                <a:cs typeface="Times New Roman"/>
                <a:sym typeface="Times New Roman"/>
              </a:rPr>
              <a:t>Basic Auth</a:t>
            </a: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 – Sends </a:t>
            </a:r>
            <a:r>
              <a:rPr lang="en-GB" sz="15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username:password</a:t>
            </a: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 in Base64 encoded format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>
                <a:latin typeface="Times New Roman"/>
                <a:ea typeface="Times New Roman"/>
                <a:cs typeface="Times New Roman"/>
                <a:sym typeface="Times New Roman"/>
              </a:rPr>
              <a:t>OAuth 1.0 / OAuth 2.0</a:t>
            </a: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 – Industry-standard token-based authentication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>
                <a:latin typeface="Times New Roman"/>
                <a:ea typeface="Times New Roman"/>
                <a:cs typeface="Times New Roman"/>
                <a:sym typeface="Times New Roman"/>
              </a:rPr>
              <a:t>Digest Auth</a:t>
            </a: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 – More secure than Basic (hashed credentials)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>
                <a:latin typeface="Times New Roman"/>
                <a:ea typeface="Times New Roman"/>
                <a:cs typeface="Times New Roman"/>
                <a:sym typeface="Times New Roman"/>
              </a:rPr>
              <a:t>Hawk, AWS Signature, NTLM</a:t>
            </a: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 – Advanced / special cases for enterprise APIs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Steps to set Authorization</a:t>
            </a:r>
            <a:endParaRPr/>
          </a:p>
        </p:txBody>
      </p:sp>
      <p:sp>
        <p:nvSpPr>
          <p:cNvPr id="296" name="Google Shape;296;p48"/>
          <p:cNvSpPr txBox="1"/>
          <p:nvPr/>
        </p:nvSpPr>
        <p:spPr>
          <a:xfrm>
            <a:off x="757825" y="1440575"/>
            <a:ext cx="8074500" cy="3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1.Select the Request                                                                                                                                         2.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Go to </a:t>
            </a: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Authorization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Tab													3.Choose </a:t>
            </a: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Type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(API Key, Bearer Token, Basic Auth, etc.)							4.Enter </a:t>
            </a: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credentials / token												5.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Postman automatically adds headers to your request</a:t>
            </a:r>
            <a:b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302" name="Google Shape;302;p49"/>
          <p:cNvSpPr txBox="1"/>
          <p:nvPr/>
        </p:nvSpPr>
        <p:spPr>
          <a:xfrm>
            <a:off x="466500" y="1531575"/>
            <a:ext cx="6966300" cy="3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Postman is an essential tool for API testing and development.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It is easy to install, beginner-friendly, and powerful for advanced users.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Supports both manual and automated testing and it saves a lot of time in API testing.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Supports multiple API types (REST, SOAP, GraphQL).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Enhances productivity in API development lifecycle.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0"/>
          <p:cNvSpPr txBox="1"/>
          <p:nvPr/>
        </p:nvSpPr>
        <p:spPr>
          <a:xfrm>
            <a:off x="2578475" y="2030575"/>
            <a:ext cx="38313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 sz="4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Why Developers use Postman?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385050" y="1574650"/>
            <a:ext cx="8045700" cy="3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Times New Roman"/>
              <a:buChar char="❏"/>
            </a:pPr>
            <a:r>
              <a:rPr b="1" lang="en-GB" sz="17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 API Testing</a:t>
            </a:r>
            <a:r>
              <a:rPr lang="en-GB" sz="17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Simple interface to send requests (GET, POST, PUT, DELETE) and check responses.</a:t>
            </a:r>
            <a:br>
              <a:rPr lang="en-GB" sz="17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Times New Roman"/>
              <a:buChar char="❏"/>
            </a:pPr>
            <a:r>
              <a:rPr b="1" lang="en-GB" sz="17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Time-Saving</a:t>
            </a:r>
            <a:r>
              <a:rPr lang="en-GB" sz="17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No need to write extra code just to test APIs.</a:t>
            </a:r>
            <a:br>
              <a:rPr lang="en-GB" sz="17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Times New Roman"/>
              <a:buChar char="❏"/>
            </a:pPr>
            <a:r>
              <a:rPr b="1" lang="en-GB" sz="17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Supports Automation</a:t>
            </a:r>
            <a:r>
              <a:rPr lang="en-GB" sz="17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Can run test scripts automatically with JavaScript.</a:t>
            </a:r>
            <a:br>
              <a:rPr lang="en-GB" sz="17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Times New Roman"/>
              <a:buChar char="❏"/>
            </a:pPr>
            <a:r>
              <a:rPr b="1" lang="en-GB" sz="17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Organized Collections</a:t>
            </a:r>
            <a:r>
              <a:rPr lang="en-GB" sz="17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Store, group, and reuse API requests easily.</a:t>
            </a:r>
            <a:endParaRPr sz="17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Times New Roman"/>
              <a:buChar char="❏"/>
            </a:pPr>
            <a:r>
              <a:rPr b="1" lang="en-GB" sz="17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Monitoring &amp; Debugging</a:t>
            </a:r>
            <a:r>
              <a:rPr lang="en-GB" sz="17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Detect issues in APIs before production.</a:t>
            </a:r>
            <a:endParaRPr sz="23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88">
                <a:latin typeface="Times New Roman"/>
                <a:ea typeface="Times New Roman"/>
                <a:cs typeface="Times New Roman"/>
                <a:sym typeface="Times New Roman"/>
              </a:rPr>
              <a:t>Key Features of Postman</a:t>
            </a:r>
            <a:endParaRPr sz="3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466500" y="1449000"/>
            <a:ext cx="6904500" cy="3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❏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Create and send HTTP requests: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           1.GET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           2.POST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           3.PUT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           4.DELETE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❏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Save and organize requests into collections.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❏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Automated testing using scripts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❏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Collaboration with team workspaces.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❏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Import/export collections.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❏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Generate API documentation.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4728875" y="377225"/>
            <a:ext cx="3706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8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Postman Installation</a:t>
            </a:r>
            <a:endParaRPr b="1" sz="2600">
              <a:solidFill>
                <a:srgbClr val="000000"/>
              </a:solidFill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728875" y="1201325"/>
            <a:ext cx="4210800" cy="3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Go to-       </a:t>
            </a:r>
            <a:r>
              <a:rPr lang="en-GB" sz="16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https://www.postman.com/downloads/</a:t>
            </a:r>
            <a:endParaRPr sz="16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Download Postman for Windows/Mac/Linux.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Launch Postman and sign in (optional).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4.Postman can also be directly used from web browser.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950" y="890977"/>
            <a:ext cx="3706498" cy="3447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2" type="body"/>
          </p:nvPr>
        </p:nvSpPr>
        <p:spPr>
          <a:xfrm>
            <a:off x="4879025" y="500925"/>
            <a:ext cx="39540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Sending Requests &amp; Checking Responses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00" y="176250"/>
            <a:ext cx="4473326" cy="481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4930775" y="1287300"/>
            <a:ext cx="3850500" cy="3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en-GB" sz="1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the HTTP method</a:t>
            </a:r>
            <a:endParaRPr sz="19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Add the API endpoint</a:t>
            </a:r>
            <a:endParaRPr sz="19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Add Headers,Authorizations as      needed</a:t>
            </a:r>
            <a:endParaRPr sz="19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For POST,PUT requests add Body</a:t>
            </a:r>
            <a:endParaRPr sz="19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Save and Run and also Check                    Response</a:t>
            </a:r>
            <a:endParaRPr sz="19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626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/>
        </p:nvSpPr>
        <p:spPr>
          <a:xfrm>
            <a:off x="6586500" y="415700"/>
            <a:ext cx="16527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 </a:t>
            </a:r>
            <a:endParaRPr sz="3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75" y="85375"/>
            <a:ext cx="6372250" cy="489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