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8" r:id="rId3"/>
    <p:sldId id="264" r:id="rId4"/>
    <p:sldId id="265" r:id="rId5"/>
    <p:sldId id="269" r:id="rId6"/>
    <p:sldId id="266" r:id="rId7"/>
    <p:sldId id="267" r:id="rId8"/>
    <p:sldId id="257" r:id="rId9"/>
    <p:sldId id="258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2" autoAdjust="0"/>
    <p:restoredTop sz="95768"/>
  </p:normalViewPr>
  <p:slideViewPr>
    <p:cSldViewPr snapToGrid="0">
      <p:cViewPr>
        <p:scale>
          <a:sx n="70" d="100"/>
          <a:sy n="70" d="100"/>
        </p:scale>
        <p:origin x="480" y="9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C212-0FE9-C14D-B21E-DE40B60C7F5C}" type="datetimeFigureOut">
              <a:rPr kumimoji="1" lang="zh-TW" altLang="en-US" smtClean="0"/>
              <a:t>2016/8/13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AB18F-F452-8244-AFD7-CE09AA5C25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85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所以一開始我們簡介一下現行的物資分享系統與平台，其中規模比較大的大概是這三個，我就不逐一介紹各網站的特點，我們要強調的是這些平台所共有的困難與限制，我們把它命名為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被動供給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的困境，公益團體就是物資的需求者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，那他們遇到了什麼困境？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D1FA4-6F71-489B-A5F6-A0FC2D2B134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50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73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61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793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851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0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86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98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68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26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86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gif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10.png"/><Relationship Id="rId9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9.gif"/><Relationship Id="rId7" Type="http://schemas.openxmlformats.org/officeDocument/2006/relationships/image" Target="../media/image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24" y="144380"/>
            <a:ext cx="6615187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2659559"/>
            <a:ext cx="4038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b="1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Love</a:t>
            </a:r>
            <a:r>
              <a:rPr kumimoji="1" lang="en-US" altLang="zh-TW" sz="4400" dirty="0" smtClean="0">
                <a:latin typeface="Comic Sans MS" charset="0"/>
                <a:ea typeface="Comic Sans MS" charset="0"/>
                <a:cs typeface="Comic Sans MS" charset="0"/>
              </a:rPr>
              <a:t>, we share</a:t>
            </a:r>
            <a:endParaRPr kumimoji="1" lang="zh-TW" altLang="en-US" sz="4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933601" y="3846576"/>
            <a:ext cx="402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b="1" dirty="0" smtClean="0">
                <a:solidFill>
                  <a:schemeClr val="accent5"/>
                </a:solidFill>
                <a:latin typeface="Comic Sans MS" charset="0"/>
                <a:ea typeface="Comic Sans MS" charset="0"/>
                <a:cs typeface="Comic Sans MS" charset="0"/>
              </a:rPr>
              <a:t>Share</a:t>
            </a:r>
            <a:r>
              <a:rPr kumimoji="1" lang="en-US" altLang="zh-TW" sz="4400" dirty="0" smtClean="0">
                <a:latin typeface="Comic Sans MS" charset="0"/>
                <a:ea typeface="Comic Sans MS" charset="0"/>
                <a:cs typeface="Comic Sans MS" charset="0"/>
              </a:rPr>
              <a:t>, we love</a:t>
            </a:r>
            <a:endParaRPr kumimoji="1" lang="zh-TW" altLang="en-US" sz="44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8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69" y="1040271"/>
            <a:ext cx="9836029" cy="481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02003" y="46442"/>
            <a:ext cx="434125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Charity Platform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95" y="1073730"/>
            <a:ext cx="6415548" cy="3448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259" y="2882384"/>
            <a:ext cx="5560296" cy="396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983" y="1338844"/>
            <a:ext cx="6759726" cy="3416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6876979" y="5438396"/>
            <a:ext cx="536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smtClean="0"/>
              <a:t>Passive </a:t>
            </a:r>
            <a:r>
              <a:rPr lang="en-US" altLang="zh-TW" sz="4000" dirty="0"/>
              <a:t>D</a:t>
            </a:r>
            <a:r>
              <a:rPr lang="en-US" altLang="zh-TW" sz="4000" smtClean="0"/>
              <a:t>onation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Pattern</a:t>
            </a:r>
          </a:p>
        </p:txBody>
      </p:sp>
      <p:sp>
        <p:nvSpPr>
          <p:cNvPr id="9" name="文字方塊 8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" y="-22550"/>
            <a:ext cx="12192000" cy="6858000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/>
        </p:nvSpPr>
        <p:spPr>
          <a:xfrm>
            <a:off x="2614850" y="33829"/>
            <a:ext cx="6740427" cy="94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Passive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onation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odel</a:t>
            </a:r>
            <a:endParaRPr kumimoji="1" lang="zh-TW" altLang="en-US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" y="3732838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51" y="4276212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34" y="3732838"/>
            <a:ext cx="931883" cy="150136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2" y="2734072"/>
            <a:ext cx="2847975" cy="31146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58" y="3770201"/>
            <a:ext cx="996698" cy="52120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120" y="4331120"/>
            <a:ext cx="996698" cy="521209"/>
          </a:xfrm>
          <a:prstGeom prst="rect">
            <a:avLst/>
          </a:prstGeom>
        </p:spPr>
      </p:pic>
      <p:pic>
        <p:nvPicPr>
          <p:cNvPr id="20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21" y="4283013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-781750" y="4916497"/>
            <a:ext cx="658191" cy="814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3023" y="511173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41" y="1304707"/>
            <a:ext cx="762000" cy="82867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76" y="3160971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45" y="3960797"/>
            <a:ext cx="1295400" cy="1495425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45" y="1840713"/>
            <a:ext cx="1295400" cy="149542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13" y="5102964"/>
            <a:ext cx="1295400" cy="149542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13" y="912259"/>
            <a:ext cx="1295400" cy="1495425"/>
          </a:xfrm>
          <a:prstGeom prst="rect">
            <a:avLst/>
          </a:prstGeom>
        </p:spPr>
      </p:pic>
      <p:sp>
        <p:nvSpPr>
          <p:cNvPr id="17" name="雲朵形圖說文字 16"/>
          <p:cNvSpPr/>
          <p:nvPr/>
        </p:nvSpPr>
        <p:spPr>
          <a:xfrm flipH="1">
            <a:off x="59763" y="989054"/>
            <a:ext cx="3534769" cy="2111072"/>
          </a:xfrm>
          <a:prstGeom prst="cloudCallout">
            <a:avLst>
              <a:gd name="adj1" fmla="val 15837"/>
              <a:gd name="adj2" fmla="val 85824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279276" y="1475305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We Need </a:t>
            </a:r>
            <a:endParaRPr lang="zh-TW" altLang="en-US" dirty="0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26" y="4087822"/>
            <a:ext cx="762000" cy="828675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13" y="4242058"/>
            <a:ext cx="762000" cy="828675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26" y="4807424"/>
            <a:ext cx="762000" cy="8286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03" y="3170809"/>
            <a:ext cx="1294283" cy="1501368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845" y="5065459"/>
            <a:ext cx="762000" cy="828675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26" y="4807423"/>
            <a:ext cx="762000" cy="8286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66" y="3937436"/>
            <a:ext cx="1294283" cy="1501368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76" y="6006775"/>
            <a:ext cx="762000" cy="828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175" y="5097021"/>
            <a:ext cx="1294283" cy="1501368"/>
          </a:xfrm>
          <a:prstGeom prst="rect">
            <a:avLst/>
          </a:prstGeom>
        </p:spPr>
      </p:pic>
      <p:sp>
        <p:nvSpPr>
          <p:cNvPr id="50" name="圓角矩形圖說文字 49"/>
          <p:cNvSpPr/>
          <p:nvPr/>
        </p:nvSpPr>
        <p:spPr>
          <a:xfrm>
            <a:off x="114947" y="2233590"/>
            <a:ext cx="2002387" cy="994685"/>
          </a:xfrm>
          <a:prstGeom prst="wedgeRoundRectCallout">
            <a:avLst>
              <a:gd name="adj1" fmla="val -54864"/>
              <a:gd name="adj2" fmla="val 85272"/>
              <a:gd name="adj3" fmla="val 16667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We have no time to wait anymore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40" y="1992483"/>
            <a:ext cx="762000" cy="828675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930" y="2904163"/>
            <a:ext cx="762000" cy="828675"/>
          </a:xfrm>
          <a:prstGeom prst="rect">
            <a:avLst/>
          </a:prstGeom>
        </p:spPr>
      </p:pic>
      <p:sp>
        <p:nvSpPr>
          <p:cNvPr id="51" name="圓角矩形圖說文字 50"/>
          <p:cNvSpPr/>
          <p:nvPr/>
        </p:nvSpPr>
        <p:spPr>
          <a:xfrm>
            <a:off x="10017456" y="545910"/>
            <a:ext cx="1501253" cy="886288"/>
          </a:xfrm>
          <a:prstGeom prst="wedgeRoundRectCallout">
            <a:avLst>
              <a:gd name="adj1" fmla="val -65196"/>
              <a:gd name="adj2" fmla="val 93852"/>
              <a:gd name="adj3" fmla="val 16667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We want to donate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39" y="1303862"/>
            <a:ext cx="762000" cy="828675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41" y="2028159"/>
            <a:ext cx="762000" cy="828675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023" y="-40030"/>
            <a:ext cx="762000" cy="828675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34" y="2022439"/>
            <a:ext cx="762000" cy="828675"/>
          </a:xfrm>
          <a:prstGeom prst="rect">
            <a:avLst/>
          </a:prstGeom>
        </p:spPr>
      </p:pic>
      <p:sp>
        <p:nvSpPr>
          <p:cNvPr id="49" name="圓角矩形圖說文字 48"/>
          <p:cNvSpPr/>
          <p:nvPr/>
        </p:nvSpPr>
        <p:spPr>
          <a:xfrm>
            <a:off x="107746" y="2223657"/>
            <a:ext cx="2002387" cy="994685"/>
          </a:xfrm>
          <a:prstGeom prst="wedgeRoundRectCallout">
            <a:avLst>
              <a:gd name="adj1" fmla="val -54864"/>
              <a:gd name="adj2" fmla="val 85272"/>
              <a:gd name="adj3" fmla="val 16667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But … TOO LATE </a:t>
            </a:r>
            <a:r>
              <a:rPr lang="en-US" altLang="zh-TW" b="1" dirty="0" smtClean="0">
                <a:solidFill>
                  <a:schemeClr val="tx1"/>
                </a:solidFill>
              </a:rPr>
              <a:t>…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4" name="雲朵形圖說文字 53"/>
          <p:cNvSpPr/>
          <p:nvPr/>
        </p:nvSpPr>
        <p:spPr>
          <a:xfrm flipH="1">
            <a:off x="59763" y="978611"/>
            <a:ext cx="3534769" cy="2111072"/>
          </a:xfrm>
          <a:prstGeom prst="cloudCallout">
            <a:avLst>
              <a:gd name="adj1" fmla="val 15837"/>
              <a:gd name="adj2" fmla="val 85824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62627" y="152512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Still need  </a:t>
            </a:r>
            <a:endParaRPr lang="zh-TW" altLang="en-US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3" y="1363779"/>
            <a:ext cx="762000" cy="8286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75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7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25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750"/>
                            </p:stCondLst>
                            <p:childTnLst>
                              <p:par>
                                <p:cTn id="9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2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30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35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7" grpId="0"/>
      <p:bldP spid="37" grpId="1"/>
      <p:bldP spid="50" grpId="0" animBg="1"/>
      <p:bldP spid="51" grpId="0" animBg="1"/>
      <p:bldP spid="49" grpId="0" animBg="1"/>
      <p:bldP spid="54" grpId="0" animBg="1"/>
      <p:bldP spid="54" grpId="1" animBg="1"/>
      <p:bldP spid="55" grpId="0"/>
      <p:bldP spid="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圖片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84" y="2791026"/>
            <a:ext cx="1295400" cy="1495425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90" y="3861089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79" y="5379762"/>
            <a:ext cx="1295400" cy="14954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67879" y="32677"/>
            <a:ext cx="68371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err="1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Aggressvie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Donation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Model</a:t>
            </a:r>
            <a:endParaRPr kumimoji="1" lang="en-US" altLang="zh-TW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9" y="3636242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6" y="4179616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29" y="3636242"/>
            <a:ext cx="931883" cy="150136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686" y="5983027"/>
            <a:ext cx="1583128" cy="52120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67" y="5983027"/>
            <a:ext cx="1874583" cy="5212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27" y="5268040"/>
            <a:ext cx="1583129" cy="52120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40" y="5268041"/>
            <a:ext cx="1815452" cy="5212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67" y="1605680"/>
            <a:ext cx="2847975" cy="3114675"/>
          </a:xfrm>
          <a:prstGeom prst="rect">
            <a:avLst/>
          </a:prstGeom>
        </p:spPr>
      </p:pic>
      <p:sp>
        <p:nvSpPr>
          <p:cNvPr id="24" name="弧形箭號 (下彎) 23"/>
          <p:cNvSpPr/>
          <p:nvPr/>
        </p:nvSpPr>
        <p:spPr>
          <a:xfrm rot="20821633" flipH="1">
            <a:off x="5959420" y="897720"/>
            <a:ext cx="2222504" cy="723514"/>
          </a:xfrm>
          <a:prstGeom prst="curvedDownArrow">
            <a:avLst>
              <a:gd name="adj1" fmla="val 25000"/>
              <a:gd name="adj2" fmla="val 70554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331" y="1697278"/>
            <a:ext cx="961336" cy="105136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50" y="2071990"/>
            <a:ext cx="538898" cy="58605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1" y="830671"/>
            <a:ext cx="1295400" cy="1495425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58" y="1504379"/>
            <a:ext cx="1295400" cy="1495425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803" y="2498321"/>
            <a:ext cx="961336" cy="1051361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2873033"/>
            <a:ext cx="538898" cy="586052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14" y="3759591"/>
            <a:ext cx="961336" cy="1051361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33" y="4134303"/>
            <a:ext cx="538898" cy="586052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639" y="4828486"/>
            <a:ext cx="961336" cy="1051361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58" y="5203198"/>
            <a:ext cx="538898" cy="586052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999" y="5675842"/>
            <a:ext cx="961336" cy="1051361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18" y="6050554"/>
            <a:ext cx="538898" cy="586052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25" y="3861807"/>
            <a:ext cx="538898" cy="586052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23" y="3861807"/>
            <a:ext cx="538898" cy="586052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98" y="3861807"/>
            <a:ext cx="538898" cy="586052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97" y="3372751"/>
            <a:ext cx="538898" cy="586052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95" y="3372751"/>
            <a:ext cx="538898" cy="586052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70" y="3372751"/>
            <a:ext cx="538898" cy="586052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917" y="2842751"/>
            <a:ext cx="538898" cy="586052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15" y="2842751"/>
            <a:ext cx="538898" cy="586052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90" y="2842751"/>
            <a:ext cx="538898" cy="586052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95" y="2279352"/>
            <a:ext cx="538898" cy="586052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18" y="4022749"/>
            <a:ext cx="538898" cy="586052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89" y="2292420"/>
            <a:ext cx="538898" cy="586052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66" y="3891442"/>
            <a:ext cx="538898" cy="586052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18" y="3513471"/>
            <a:ext cx="538898" cy="586052"/>
          </a:xfrm>
          <a:prstGeom prst="rect">
            <a:avLst/>
          </a:prstGeom>
        </p:spPr>
      </p:pic>
      <p:sp>
        <p:nvSpPr>
          <p:cNvPr id="75" name="弧形箭號 (下彎) 74"/>
          <p:cNvSpPr/>
          <p:nvPr/>
        </p:nvSpPr>
        <p:spPr>
          <a:xfrm rot="21098646" flipH="1">
            <a:off x="1933570" y="2103416"/>
            <a:ext cx="2432036" cy="723514"/>
          </a:xfrm>
          <a:prstGeom prst="curvedDownArrow">
            <a:avLst>
              <a:gd name="adj1" fmla="val 25000"/>
              <a:gd name="adj2" fmla="val 70554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80" y="3639408"/>
            <a:ext cx="538898" cy="586052"/>
          </a:xfrm>
          <a:prstGeom prst="rect">
            <a:avLst/>
          </a:prstGeom>
        </p:spPr>
      </p:pic>
      <p:pic>
        <p:nvPicPr>
          <p:cNvPr id="78" name="Picture 6" descr="siren-0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84" y="313818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3" y="3088455"/>
            <a:ext cx="538898" cy="586052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79" y="3079725"/>
            <a:ext cx="538898" cy="586052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 smtClean="0">
                <a:latin typeface="Comic Sans MS" charset="0"/>
                <a:ea typeface="Comic Sans MS" charset="0"/>
                <a:cs typeface="Comic Sans MS" charset="0"/>
              </a:rPr>
              <a:t>AirHappot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5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圖片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84" y="2791026"/>
            <a:ext cx="1295400" cy="1495425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90" y="3861089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79" y="5379762"/>
            <a:ext cx="1295400" cy="1495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9" y="3636242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6" y="4179616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29" y="3636242"/>
            <a:ext cx="931883" cy="150136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02" y="4065382"/>
            <a:ext cx="538898" cy="58605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1" y="830671"/>
            <a:ext cx="1295400" cy="1495425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58" y="1504379"/>
            <a:ext cx="1295400" cy="1495425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2873033"/>
            <a:ext cx="538898" cy="586052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20" y="1812085"/>
            <a:ext cx="538898" cy="586052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58" y="5203198"/>
            <a:ext cx="538898" cy="586052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18" y="6050554"/>
            <a:ext cx="538898" cy="586052"/>
          </a:xfrm>
          <a:prstGeom prst="rect">
            <a:avLst/>
          </a:prstGeom>
        </p:spPr>
      </p:pic>
      <p:pic>
        <p:nvPicPr>
          <p:cNvPr id="78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84" y="313818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文字方塊 81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71" name="圖片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41" y="3519584"/>
            <a:ext cx="538898" cy="586052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12" y="4060546"/>
            <a:ext cx="538898" cy="586052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37" y="5509324"/>
            <a:ext cx="538898" cy="586052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61" y="5496223"/>
            <a:ext cx="538898" cy="586052"/>
          </a:xfrm>
          <a:prstGeom prst="rect">
            <a:avLst/>
          </a:prstGeom>
        </p:spPr>
      </p:pic>
      <p:pic>
        <p:nvPicPr>
          <p:cNvPr id="80" name="圖片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93" y="6042264"/>
            <a:ext cx="538898" cy="586052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72" y="6055122"/>
            <a:ext cx="538898" cy="586052"/>
          </a:xfrm>
          <a:prstGeom prst="rect">
            <a:avLst/>
          </a:prstGeom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33" y="4984511"/>
            <a:ext cx="538898" cy="586052"/>
          </a:xfrm>
          <a:prstGeom prst="rect">
            <a:avLst/>
          </a:prstGeom>
        </p:spPr>
      </p:pic>
      <p:pic>
        <p:nvPicPr>
          <p:cNvPr id="86" name="圖片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5363">
            <a:off x="3084308" y="4296341"/>
            <a:ext cx="1815452" cy="521209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21" y="3564212"/>
            <a:ext cx="538898" cy="586052"/>
          </a:xfrm>
          <a:prstGeom prst="rect">
            <a:avLst/>
          </a:prstGeom>
        </p:spPr>
      </p:pic>
      <p:pic>
        <p:nvPicPr>
          <p:cNvPr id="88" name="圖片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40" y="3022982"/>
            <a:ext cx="538898" cy="586052"/>
          </a:xfrm>
          <a:prstGeom prst="rect">
            <a:avLst/>
          </a:prstGeom>
        </p:spPr>
      </p:pic>
      <p:pic>
        <p:nvPicPr>
          <p:cNvPr id="89" name="圖片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364" y="3009881"/>
            <a:ext cx="538898" cy="586052"/>
          </a:xfrm>
          <a:prstGeom prst="rect">
            <a:avLst/>
          </a:prstGeom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96" y="3555922"/>
            <a:ext cx="538898" cy="586052"/>
          </a:xfrm>
          <a:prstGeom prst="rect">
            <a:avLst/>
          </a:prstGeom>
        </p:spPr>
      </p:pic>
      <p:pic>
        <p:nvPicPr>
          <p:cNvPr id="91" name="圖片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75" y="3568780"/>
            <a:ext cx="538898" cy="586052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36" y="2498169"/>
            <a:ext cx="538898" cy="586052"/>
          </a:xfrm>
          <a:prstGeom prst="rect">
            <a:avLst/>
          </a:prstGeom>
        </p:spPr>
      </p:pic>
      <p:sp>
        <p:nvSpPr>
          <p:cNvPr id="3" name="立方體 2"/>
          <p:cNvSpPr/>
          <p:nvPr/>
        </p:nvSpPr>
        <p:spPr>
          <a:xfrm>
            <a:off x="4196203" y="1436827"/>
            <a:ext cx="1989837" cy="5438360"/>
          </a:xfrm>
          <a:prstGeom prst="cube">
            <a:avLst>
              <a:gd name="adj" fmla="val 87001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2693">
            <a:off x="5700413" y="2324837"/>
            <a:ext cx="1815452" cy="5212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7716">
            <a:off x="5940796" y="2259879"/>
            <a:ext cx="1583129" cy="521209"/>
          </a:xfrm>
          <a:prstGeom prst="rect">
            <a:avLst/>
          </a:prstGeom>
        </p:spPr>
      </p:pic>
      <p:pic>
        <p:nvPicPr>
          <p:cNvPr id="85" name="圖片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5363">
            <a:off x="5323354" y="5151492"/>
            <a:ext cx="1815452" cy="521209"/>
          </a:xfrm>
          <a:prstGeom prst="rect">
            <a:avLst/>
          </a:prstGeom>
        </p:spPr>
      </p:pic>
      <p:sp>
        <p:nvSpPr>
          <p:cNvPr id="93" name="標題 1"/>
          <p:cNvSpPr>
            <a:spLocks noGrp="1"/>
          </p:cNvSpPr>
          <p:nvPr/>
        </p:nvSpPr>
        <p:spPr>
          <a:xfrm>
            <a:off x="2614850" y="33829"/>
            <a:ext cx="6740427" cy="94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Invisible </a:t>
            </a:r>
            <a:r>
              <a:rPr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Barriers</a:t>
            </a:r>
            <a:endParaRPr kumimoji="1" lang="zh-TW" altLang="en-US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74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/>
        </p:nvSpPr>
        <p:spPr>
          <a:xfrm>
            <a:off x="340203" y="-349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直排文字版面配置區 2"/>
          <p:cNvSpPr>
            <a:spLocks noGrp="1"/>
          </p:cNvSpPr>
          <p:nvPr/>
        </p:nvSpPr>
        <p:spPr>
          <a:xfrm>
            <a:off x="1108835" y="550198"/>
            <a:ext cx="7001291" cy="63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Make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E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very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Little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Highly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Helpful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" y="3310826"/>
            <a:ext cx="5753360" cy="349062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9" y="4263603"/>
            <a:ext cx="582807" cy="5725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85" y="4775960"/>
            <a:ext cx="713267" cy="70066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64" y="3152735"/>
            <a:ext cx="615994" cy="60510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9" y="3571430"/>
            <a:ext cx="503000" cy="49411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58" y="3260829"/>
            <a:ext cx="635117" cy="62389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59" y="4549856"/>
            <a:ext cx="713267" cy="70066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34" y="4880037"/>
            <a:ext cx="646915" cy="63548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40" y="1733531"/>
            <a:ext cx="1325529" cy="130210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79" y="1700680"/>
            <a:ext cx="1415840" cy="65662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7" y="2379011"/>
            <a:ext cx="1415840" cy="65662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03" y="2397169"/>
            <a:ext cx="1415840" cy="65662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39" y="1710706"/>
            <a:ext cx="1415840" cy="65662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94" y="1947975"/>
            <a:ext cx="874629" cy="973836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48" y="4341453"/>
            <a:ext cx="3364999" cy="1709931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39" y="2402306"/>
            <a:ext cx="1415840" cy="65662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7" y="1700681"/>
            <a:ext cx="1415840" cy="65662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74" y="1009287"/>
            <a:ext cx="1760223" cy="176022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968" y="4521941"/>
            <a:ext cx="1325529" cy="1302101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22" y="4709501"/>
            <a:ext cx="874629" cy="97383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021" y="3572312"/>
            <a:ext cx="1748116" cy="1748116"/>
          </a:xfrm>
          <a:prstGeom prst="rect">
            <a:avLst/>
          </a:prstGeom>
        </p:spPr>
      </p:pic>
      <p:cxnSp>
        <p:nvCxnSpPr>
          <p:cNvPr id="9" name="直線箭頭接點 8"/>
          <p:cNvCxnSpPr>
            <a:endCxn id="14" idx="0"/>
          </p:cNvCxnSpPr>
          <p:nvPr/>
        </p:nvCxnSpPr>
        <p:spPr>
          <a:xfrm flipH="1">
            <a:off x="2909993" y="3966462"/>
            <a:ext cx="98460" cy="583394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/>
          <p:cNvCxnSpPr>
            <a:stCxn id="12" idx="2"/>
          </p:cNvCxnSpPr>
          <p:nvPr/>
        </p:nvCxnSpPr>
        <p:spPr>
          <a:xfrm>
            <a:off x="1479809" y="4065540"/>
            <a:ext cx="1137928" cy="686816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/>
          <p:cNvCxnSpPr>
            <a:stCxn id="3" idx="3"/>
            <a:endCxn id="14" idx="1"/>
          </p:cNvCxnSpPr>
          <p:nvPr/>
        </p:nvCxnSpPr>
        <p:spPr>
          <a:xfrm>
            <a:off x="1022206" y="4549856"/>
            <a:ext cx="1531153" cy="350331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/>
          <p:cNvCxnSpPr/>
          <p:nvPr/>
        </p:nvCxnSpPr>
        <p:spPr>
          <a:xfrm>
            <a:off x="2510920" y="3757843"/>
            <a:ext cx="181592" cy="914758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/>
          <p:cNvCxnSpPr/>
          <p:nvPr/>
        </p:nvCxnSpPr>
        <p:spPr>
          <a:xfrm flipV="1">
            <a:off x="1858045" y="5056136"/>
            <a:ext cx="741612" cy="290319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/>
          <p:cNvCxnSpPr>
            <a:endCxn id="7" idx="1"/>
          </p:cNvCxnSpPr>
          <p:nvPr/>
        </p:nvCxnSpPr>
        <p:spPr>
          <a:xfrm>
            <a:off x="3280669" y="4880037"/>
            <a:ext cx="1198316" cy="246254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 smtClean="0">
                <a:latin typeface="Comic Sans MS" charset="0"/>
                <a:ea typeface="Comic Sans MS" charset="0"/>
                <a:cs typeface="Comic Sans MS" charset="0"/>
              </a:rPr>
              <a:t>AirHappot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89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Open Data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13169" cy="4703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US" altLang="zh-TW" b="1" dirty="0" smtClean="0"/>
              <a:t>Via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Current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Reachable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Open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Data: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/>
              <a:t>災害</a:t>
            </a:r>
            <a:r>
              <a:rPr lang="zh-TW" altLang="en-US" dirty="0"/>
              <a:t>救助物資</a:t>
            </a:r>
            <a:r>
              <a:rPr lang="zh-TW" altLang="en-US" dirty="0" smtClean="0"/>
              <a:t>庫存</a:t>
            </a:r>
            <a:endParaRPr lang="en-US" altLang="zh-TW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zh-TW" alt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US" altLang="zh-TW" b="1" dirty="0" smtClean="0"/>
              <a:t>Via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Innovative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Opening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Data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AirHappot</a:t>
            </a:r>
            <a:r>
              <a:rPr lang="en-US" altLang="zh-TW" b="1" dirty="0" smtClean="0"/>
              <a:t>: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The statistics of volunteer’s resources and </a:t>
            </a:r>
            <a:r>
              <a:rPr lang="en-US" altLang="zh-TW" dirty="0">
                <a:latin typeface="Comic Sans MS" charset="0"/>
                <a:ea typeface="Comic Sans MS" charset="0"/>
                <a:cs typeface="Comic Sans MS" charset="0"/>
              </a:rPr>
              <a:t>contents </a:t>
            </a: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in our</a:t>
            </a:r>
            <a:r>
              <a:rPr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virtual space.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The donation history via this innovative model.</a:t>
            </a:r>
            <a:endParaRPr lang="en-US" altLang="zh-TW" dirty="0">
              <a:latin typeface="Comic Sans MS" charset="0"/>
              <a:ea typeface="Comic Sans MS" charset="0"/>
              <a:cs typeface="Comic Sans MS" charset="0"/>
            </a:endParaRPr>
          </a:p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sp>
        <p:nvSpPr>
          <p:cNvPr id="6" name="圓角矩形 5"/>
          <p:cNvSpPr/>
          <p:nvPr/>
        </p:nvSpPr>
        <p:spPr>
          <a:xfrm rot="20695739">
            <a:off x="6670685" y="2665923"/>
            <a:ext cx="4828673" cy="1026694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mic Sans MS" charset="0"/>
                <a:ea typeface="Comic Sans MS" charset="0"/>
                <a:cs typeface="Comic Sans MS" charset="0"/>
              </a:rPr>
              <a:t>The H</a:t>
            </a:r>
            <a:r>
              <a:rPr lang="en-US" altLang="zh-TW" sz="2000" dirty="0" smtClean="0">
                <a:latin typeface="Comic Sans MS" charset="0"/>
                <a:ea typeface="Comic Sans MS" charset="0"/>
                <a:cs typeface="Comic Sans MS" charset="0"/>
              </a:rPr>
              <a:t>igh Value </a:t>
            </a:r>
            <a:r>
              <a:rPr lang="en-US" altLang="zh-TW" sz="2000" dirty="0">
                <a:latin typeface="Comic Sans MS" charset="0"/>
                <a:ea typeface="Comic Sans MS" charset="0"/>
                <a:cs typeface="Comic Sans MS" charset="0"/>
              </a:rPr>
              <a:t>for </a:t>
            </a:r>
            <a:r>
              <a:rPr lang="en-US" altLang="zh-TW" sz="2000" dirty="0" smtClean="0">
                <a:latin typeface="Comic Sans MS" charset="0"/>
                <a:ea typeface="Comic Sans MS" charset="0"/>
                <a:cs typeface="Comic Sans MS" charset="0"/>
              </a:rPr>
              <a:t>Analysis within !!!</a:t>
            </a:r>
            <a:endParaRPr lang="zh-TW" altLang="en-US" sz="20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/>
        </p:nvSpPr>
        <p:spPr>
          <a:xfrm>
            <a:off x="1400907" y="836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直排文字版面配置區 2"/>
          <p:cNvSpPr>
            <a:spLocks noGrp="1"/>
          </p:cNvSpPr>
          <p:nvPr/>
        </p:nvSpPr>
        <p:spPr>
          <a:xfrm>
            <a:off x="987670" y="17720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積沙成塔的藝術</a:t>
            </a: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物資據點的運用</a:t>
            </a: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小華 </a:t>
            </a:r>
            <a:r>
              <a:rPr kumimoji="1" lang="en-US" altLang="zh-TW" dirty="0" smtClean="0"/>
              <a:t>( </a:t>
            </a:r>
            <a:r>
              <a:rPr kumimoji="1" lang="zh-TW" altLang="en-US" dirty="0" smtClean="0"/>
              <a:t>捐贈者</a:t>
            </a:r>
            <a:r>
              <a:rPr kumimoji="1" lang="en-US" altLang="zh-TW" dirty="0" smtClean="0"/>
              <a:t> ) </a:t>
            </a:r>
            <a:r>
              <a:rPr kumimoji="1" lang="zh-TW" altLang="en-US" dirty="0" smtClean="0"/>
              <a:t>礙於手邊只有兩瓶防蚊液，造成與其捐出去，倒不如把交通費拿去直購十瓶給需求者，我相信小華並不孤單，有愛心卻礙於個體力量過於渺小，所以我們集結這些有愛心個體的力量，嘗試發揮長尾效應，利用台灣極高的的人口密度與極佳的物流系統，讓在一特定地區中目標物資累計到一定量時，通知捐贈者將指定物資在時限內放置在指定物資據點，將這些鄰近據點的物資集合起來運送至需要的社福團體，取代個別運送的高成本，讓每個人的少量物資一次集結運送</a:t>
            </a:r>
            <a:r>
              <a:rPr kumimoji="1" lang="en-US" altLang="zh-TW" dirty="0" smtClean="0"/>
              <a:t>……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91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/>
        </p:nvSpPr>
        <p:spPr>
          <a:xfrm>
            <a:off x="934916" y="8231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 smtClean="0"/>
              <a:t>added value</a:t>
            </a:r>
            <a:endParaRPr kumimoji="1"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/>
        </p:nvSpPr>
        <p:spPr>
          <a:xfrm>
            <a:off x="838200" y="22644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收集大量資料後，後續分析出貨狀況比例、特定區域資源分配，預測物資需求週期並列舉需求物資的需求預測排名，提供供給者參考用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/>
              <a:t>誘發一些</a:t>
            </a:r>
            <a:r>
              <a:rPr kumimoji="1" lang="zh-TW" altLang="en-US" dirty="0" smtClean="0"/>
              <a:t>替代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 拼圖以樂高來替代 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或額外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 把眾多曬衣架蒐集來布置環境 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的</a:t>
            </a:r>
            <a:r>
              <a:rPr kumimoji="1" lang="zh-TW" altLang="en-US" dirty="0"/>
              <a:t>需求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07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385</Words>
  <Application>Microsoft Macintosh PowerPoint</Application>
  <PresentationFormat>寬螢幕</PresentationFormat>
  <Paragraphs>38</Paragraphs>
  <Slides>10</Slides>
  <Notes>1</Notes>
  <HiddenSlides>3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Comic Sans MS</vt:lpstr>
      <vt:lpstr>Wingdings</vt:lpstr>
      <vt:lpstr>微軟正黑體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Open Data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官大鈞</cp:lastModifiedBy>
  <cp:revision>102</cp:revision>
  <dcterms:created xsi:type="dcterms:W3CDTF">2016-08-10T03:58:32Z</dcterms:created>
  <dcterms:modified xsi:type="dcterms:W3CDTF">2016-08-13T07:21:36Z</dcterms:modified>
</cp:coreProperties>
</file>