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8" r:id="rId2"/>
    <p:sldId id="279" r:id="rId3"/>
    <p:sldId id="280" r:id="rId4"/>
    <p:sldId id="284" r:id="rId5"/>
    <p:sldId id="282" r:id="rId6"/>
    <p:sldId id="283" r:id="rId7"/>
    <p:sldId id="273" r:id="rId8"/>
    <p:sldId id="274" r:id="rId9"/>
    <p:sldId id="275" r:id="rId10"/>
    <p:sldId id="271" r:id="rId11"/>
    <p:sldId id="285" r:id="rId12"/>
    <p:sldId id="276" r:id="rId13"/>
    <p:sldId id="277" r:id="rId14"/>
    <p:sldId id="257" r:id="rId15"/>
    <p:sldId id="258" r:id="rId16"/>
    <p:sldId id="26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FDB"/>
    <a:srgbClr val="4A92EA"/>
    <a:srgbClr val="080F96"/>
    <a:srgbClr val="F2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 autoAdjust="0"/>
    <p:restoredTop sz="95153"/>
  </p:normalViewPr>
  <p:slideViewPr>
    <p:cSldViewPr snapToGrid="0">
      <p:cViewPr>
        <p:scale>
          <a:sx n="86" d="100"/>
          <a:sy n="86" d="100"/>
        </p:scale>
        <p:origin x="-1266" y="-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C212-0FE9-C14D-B21E-DE40B60C7F5C}" type="datetimeFigureOut">
              <a:rPr kumimoji="1" lang="zh-TW" altLang="en-US" smtClean="0"/>
              <a:t>2016/8/14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AB18F-F452-8244-AFD7-CE09AA5C25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85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所以一開始我們簡介一下現行的物資分享系統與平台，其中規模比較大的大概是這三個，我就不逐一介紹各網站的特點，我們要強調的是這些平台所共有的困難與限制，我們把它命名為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被動供給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的困境，公益團體就是物資的需求者</a:t>
            </a:r>
            <a:r>
              <a:rPr lang="zh-TW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，那他們遇到了什麼困境？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BD1FA4-6F71-489B-A5F6-A0FC2D2B134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2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950E2-8B3E-4208-B0C2-FC755EA86D0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9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851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08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861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98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687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26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71C4-03A1-404B-919D-3A48DD9F52AA}" type="datetimeFigureOut">
              <a:rPr lang="zh-TW" altLang="en-US" smtClean="0"/>
              <a:t>2016/8/14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7576-166A-40D5-9B27-BBC44B770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86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7.png"/><Relationship Id="rId2" Type="http://schemas.openxmlformats.org/officeDocument/2006/relationships/image" Target="../media/image1.jp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24" y="144380"/>
            <a:ext cx="6615187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0" y="2659559"/>
            <a:ext cx="4038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Love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share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933601" y="3846576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400" b="1" dirty="0" smtClean="0">
                <a:solidFill>
                  <a:schemeClr val="accent5"/>
                </a:solidFill>
                <a:latin typeface="Comic Sans MS" charset="0"/>
                <a:ea typeface="Comic Sans MS" charset="0"/>
                <a:cs typeface="Comic Sans MS" charset="0"/>
              </a:rPr>
              <a:t>Share</a:t>
            </a:r>
            <a:r>
              <a:rPr kumimoji="1" lang="en-US" altLang="zh-TW" sz="4400" dirty="0" smtClean="0">
                <a:latin typeface="Comic Sans MS" charset="0"/>
                <a:ea typeface="Comic Sans MS" charset="0"/>
                <a:cs typeface="Comic Sans MS" charset="0"/>
              </a:rPr>
              <a:t>, we love</a:t>
            </a:r>
            <a:endParaRPr kumimoji="1" lang="zh-TW" altLang="en-US" sz="4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圖片 2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7" name="矩形 86"/>
          <p:cNvSpPr/>
          <p:nvPr/>
        </p:nvSpPr>
        <p:spPr>
          <a:xfrm>
            <a:off x="0" y="0"/>
            <a:ext cx="12192000" cy="5576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1" name="橢圓 270"/>
          <p:cNvSpPr/>
          <p:nvPr/>
        </p:nvSpPr>
        <p:spPr>
          <a:xfrm>
            <a:off x="7341551" y="703636"/>
            <a:ext cx="2189587" cy="9194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" name="橢圓 271"/>
          <p:cNvSpPr/>
          <p:nvPr/>
        </p:nvSpPr>
        <p:spPr>
          <a:xfrm rot="413249">
            <a:off x="6502426" y="1731084"/>
            <a:ext cx="3677510" cy="1116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3" name="橢圓 272"/>
          <p:cNvSpPr/>
          <p:nvPr/>
        </p:nvSpPr>
        <p:spPr>
          <a:xfrm>
            <a:off x="6787861" y="2985391"/>
            <a:ext cx="2576330" cy="10627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0" name="橢圓 269"/>
          <p:cNvSpPr/>
          <p:nvPr/>
        </p:nvSpPr>
        <p:spPr>
          <a:xfrm rot="20829298">
            <a:off x="5201250" y="5351311"/>
            <a:ext cx="2750433" cy="116047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橢圓 118"/>
          <p:cNvSpPr/>
          <p:nvPr/>
        </p:nvSpPr>
        <p:spPr>
          <a:xfrm>
            <a:off x="4534046" y="3952668"/>
            <a:ext cx="2855854" cy="141972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159" y="1787990"/>
            <a:ext cx="649275" cy="637800"/>
          </a:xfrm>
          <a:prstGeom prst="rect">
            <a:avLst/>
          </a:prstGeom>
        </p:spPr>
      </p:pic>
      <p:cxnSp>
        <p:nvCxnSpPr>
          <p:cNvPr id="202" name="直線箭頭接點 29"/>
          <p:cNvCxnSpPr/>
          <p:nvPr/>
        </p:nvCxnSpPr>
        <p:spPr>
          <a:xfrm>
            <a:off x="7908434" y="2434792"/>
            <a:ext cx="1232755" cy="13196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箭頭接點 49"/>
          <p:cNvCxnSpPr/>
          <p:nvPr/>
        </p:nvCxnSpPr>
        <p:spPr>
          <a:xfrm flipV="1">
            <a:off x="9847184" y="2132552"/>
            <a:ext cx="1116975" cy="40743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箭頭接點 49"/>
          <p:cNvCxnSpPr/>
          <p:nvPr/>
        </p:nvCxnSpPr>
        <p:spPr>
          <a:xfrm flipV="1">
            <a:off x="8817352" y="2450108"/>
            <a:ext cx="2146807" cy="1206033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箭頭接點 49"/>
          <p:cNvCxnSpPr/>
          <p:nvPr/>
        </p:nvCxnSpPr>
        <p:spPr>
          <a:xfrm>
            <a:off x="9141189" y="1310713"/>
            <a:ext cx="1854080" cy="608507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圖片 2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15" y="4994788"/>
            <a:ext cx="623097" cy="612085"/>
          </a:xfrm>
          <a:prstGeom prst="rect">
            <a:avLst/>
          </a:prstGeom>
        </p:spPr>
      </p:pic>
      <p:cxnSp>
        <p:nvCxnSpPr>
          <p:cNvPr id="217" name="直線箭頭接點 29"/>
          <p:cNvCxnSpPr/>
          <p:nvPr/>
        </p:nvCxnSpPr>
        <p:spPr>
          <a:xfrm flipV="1">
            <a:off x="5782826" y="4586952"/>
            <a:ext cx="910597" cy="43117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箭頭接點 49"/>
          <p:cNvCxnSpPr/>
          <p:nvPr/>
        </p:nvCxnSpPr>
        <p:spPr>
          <a:xfrm>
            <a:off x="7166896" y="4489778"/>
            <a:ext cx="1285730" cy="726062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箭頭接點 29"/>
          <p:cNvCxnSpPr/>
          <p:nvPr/>
        </p:nvCxnSpPr>
        <p:spPr>
          <a:xfrm flipV="1">
            <a:off x="6424296" y="5845021"/>
            <a:ext cx="499181" cy="39119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箭頭接點 49"/>
          <p:cNvCxnSpPr/>
          <p:nvPr/>
        </p:nvCxnSpPr>
        <p:spPr>
          <a:xfrm flipV="1">
            <a:off x="7364242" y="5502956"/>
            <a:ext cx="1088384" cy="8673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橢圓 119"/>
          <p:cNvSpPr/>
          <p:nvPr/>
        </p:nvSpPr>
        <p:spPr>
          <a:xfrm>
            <a:off x="821506" y="1125717"/>
            <a:ext cx="4403002" cy="2799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6" name="圖片 2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41" y="2086972"/>
            <a:ext cx="557080" cy="547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28" name="圖片 2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15" y="2154075"/>
            <a:ext cx="392856" cy="38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29" name="圖片 2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02" y="1261127"/>
            <a:ext cx="488933" cy="480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31" name="圖片 2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18" y="3247439"/>
            <a:ext cx="505257" cy="496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237" name="圖片 2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34" y="2942806"/>
            <a:ext cx="455187" cy="4471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cxnSp>
        <p:nvCxnSpPr>
          <p:cNvPr id="255" name="直線箭頭接點 29"/>
          <p:cNvCxnSpPr/>
          <p:nvPr/>
        </p:nvCxnSpPr>
        <p:spPr>
          <a:xfrm flipV="1">
            <a:off x="6065423" y="5646034"/>
            <a:ext cx="721354" cy="22825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箭頭接點 29"/>
          <p:cNvCxnSpPr>
            <a:endCxn id="327" idx="1"/>
          </p:cNvCxnSpPr>
          <p:nvPr/>
        </p:nvCxnSpPr>
        <p:spPr>
          <a:xfrm>
            <a:off x="6109511" y="4227812"/>
            <a:ext cx="483793" cy="105125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圖片 2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12" y="3198061"/>
            <a:ext cx="489712" cy="568066"/>
          </a:xfrm>
          <a:prstGeom prst="rect">
            <a:avLst/>
          </a:prstGeom>
        </p:spPr>
      </p:pic>
      <p:pic>
        <p:nvPicPr>
          <p:cNvPr id="281" name="圖片 2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113" y="16101"/>
            <a:ext cx="513932" cy="504000"/>
          </a:xfrm>
          <a:prstGeom prst="rect">
            <a:avLst/>
          </a:prstGeom>
        </p:spPr>
      </p:pic>
      <p:pic>
        <p:nvPicPr>
          <p:cNvPr id="282" name="圖片 2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" y="26209"/>
            <a:ext cx="513931" cy="504000"/>
          </a:xfrm>
          <a:prstGeom prst="rect">
            <a:avLst/>
          </a:prstGeom>
        </p:spPr>
      </p:pic>
      <p:sp>
        <p:nvSpPr>
          <p:cNvPr id="283" name="文字方塊 282"/>
          <p:cNvSpPr txBox="1"/>
          <p:nvPr/>
        </p:nvSpPr>
        <p:spPr>
          <a:xfrm>
            <a:off x="606935" y="47377"/>
            <a:ext cx="28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convenience  store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84" name="文字方塊 283"/>
          <p:cNvSpPr txBox="1"/>
          <p:nvPr/>
        </p:nvSpPr>
        <p:spPr>
          <a:xfrm>
            <a:off x="7702744" y="31799"/>
            <a:ext cx="1591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400">
                <a:latin typeface="Comic Sans MS" panose="030F0702030302020204" pitchFamily="66" charset="0"/>
              </a:defRPr>
            </a:lvl1pPr>
          </a:lstStyle>
          <a:p>
            <a:r>
              <a:rPr lang="en-US" altLang="zh-TW" dirty="0"/>
              <a:t>demander</a:t>
            </a:r>
            <a:endParaRPr lang="zh-TW" altLang="en-US" dirty="0"/>
          </a:p>
        </p:txBody>
      </p:sp>
      <p:cxnSp>
        <p:nvCxnSpPr>
          <p:cNvPr id="61" name="直線箭頭接點 29"/>
          <p:cNvCxnSpPr>
            <a:stCxn id="229" idx="2"/>
          </p:cNvCxnSpPr>
          <p:nvPr/>
        </p:nvCxnSpPr>
        <p:spPr>
          <a:xfrm>
            <a:off x="3147769" y="1741420"/>
            <a:ext cx="166419" cy="4879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箭頭接點 29"/>
          <p:cNvCxnSpPr/>
          <p:nvPr/>
        </p:nvCxnSpPr>
        <p:spPr>
          <a:xfrm flipV="1">
            <a:off x="5227158" y="4489778"/>
            <a:ext cx="1359947" cy="11675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H="1">
            <a:off x="5470735" y="524335"/>
            <a:ext cx="854227" cy="2733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0" y="3243818"/>
            <a:ext cx="5470735" cy="36325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5465709" y="3243818"/>
            <a:ext cx="6687719" cy="3148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216234" y="2963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5329009" y="3221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5477959" y="297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89" y="1321155"/>
            <a:ext cx="489712" cy="568066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49" y="3732117"/>
            <a:ext cx="489712" cy="568066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62" y="2136793"/>
            <a:ext cx="489712" cy="568066"/>
          </a:xfrm>
          <a:prstGeom prst="rect">
            <a:avLst/>
          </a:prstGeom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20" y="622787"/>
            <a:ext cx="489712" cy="568066"/>
          </a:xfrm>
          <a:prstGeom prst="rect">
            <a:avLst/>
          </a:prstGeom>
        </p:spPr>
      </p:pic>
      <p:pic>
        <p:nvPicPr>
          <p:cNvPr id="132" name="圖片 1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34" y="657301"/>
            <a:ext cx="489712" cy="568066"/>
          </a:xfrm>
          <a:prstGeom prst="rect">
            <a:avLst/>
          </a:prstGeom>
        </p:spPr>
      </p:pic>
      <p:cxnSp>
        <p:nvCxnSpPr>
          <p:cNvPr id="133" name="直線箭頭接點 29"/>
          <p:cNvCxnSpPr/>
          <p:nvPr/>
        </p:nvCxnSpPr>
        <p:spPr>
          <a:xfrm>
            <a:off x="2300396" y="1550377"/>
            <a:ext cx="878008" cy="671307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箭頭接點 29"/>
          <p:cNvCxnSpPr/>
          <p:nvPr/>
        </p:nvCxnSpPr>
        <p:spPr>
          <a:xfrm flipV="1">
            <a:off x="2146437" y="2708566"/>
            <a:ext cx="904455" cy="34730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箭頭接點 29"/>
          <p:cNvCxnSpPr/>
          <p:nvPr/>
        </p:nvCxnSpPr>
        <p:spPr>
          <a:xfrm flipV="1">
            <a:off x="2643071" y="2867639"/>
            <a:ext cx="525793" cy="39478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箭頭接點 29"/>
          <p:cNvCxnSpPr/>
          <p:nvPr/>
        </p:nvCxnSpPr>
        <p:spPr>
          <a:xfrm>
            <a:off x="2098168" y="2387876"/>
            <a:ext cx="923706" cy="14504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箭頭接點 29"/>
          <p:cNvCxnSpPr/>
          <p:nvPr/>
        </p:nvCxnSpPr>
        <p:spPr>
          <a:xfrm>
            <a:off x="1577417" y="1962187"/>
            <a:ext cx="1462651" cy="370200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箭頭接點 49"/>
          <p:cNvCxnSpPr/>
          <p:nvPr/>
        </p:nvCxnSpPr>
        <p:spPr>
          <a:xfrm flipV="1">
            <a:off x="3687112" y="2407528"/>
            <a:ext cx="830213" cy="15628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箭頭接點 29"/>
          <p:cNvCxnSpPr/>
          <p:nvPr/>
        </p:nvCxnSpPr>
        <p:spPr>
          <a:xfrm>
            <a:off x="332714" y="4787905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箭頭接點 49"/>
          <p:cNvCxnSpPr/>
          <p:nvPr/>
        </p:nvCxnSpPr>
        <p:spPr>
          <a:xfrm>
            <a:off x="332714" y="5093179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0196" y="4356577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77" y="19004"/>
            <a:ext cx="513069" cy="504000"/>
          </a:xfrm>
          <a:prstGeom prst="rect">
            <a:avLst/>
          </a:prstGeom>
        </p:spPr>
      </p:pic>
      <p:sp>
        <p:nvSpPr>
          <p:cNvPr id="166" name="文字方塊 165"/>
          <p:cNvSpPr txBox="1"/>
          <p:nvPr/>
        </p:nvSpPr>
        <p:spPr>
          <a:xfrm>
            <a:off x="4478567" y="42998"/>
            <a:ext cx="2848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mic Sans MS" panose="030F0702030302020204" pitchFamily="66" charset="0"/>
              </a:rPr>
              <a:t>collector  store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pic>
        <p:nvPicPr>
          <p:cNvPr id="168" name="圖片 1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2" y="2298904"/>
            <a:ext cx="557046" cy="547200"/>
          </a:xfrm>
          <a:prstGeom prst="rect">
            <a:avLst/>
          </a:prstGeom>
        </p:spPr>
      </p:pic>
      <p:sp>
        <p:nvSpPr>
          <p:cNvPr id="107" name="文字方塊 106"/>
          <p:cNvSpPr txBox="1"/>
          <p:nvPr/>
        </p:nvSpPr>
        <p:spPr>
          <a:xfrm>
            <a:off x="1130804" y="4639800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400</a:t>
            </a:r>
            <a:endParaRPr lang="zh-TW" altLang="en-US" sz="1300" b="1"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1130804" y="494698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100</a:t>
            </a:r>
            <a:endParaRPr lang="zh-TW" altLang="en-US" sz="1300" b="1" dirty="0"/>
          </a:p>
        </p:txBody>
      </p:sp>
      <p:cxnSp>
        <p:nvCxnSpPr>
          <p:cNvPr id="109" name="直線接點 108"/>
          <p:cNvCxnSpPr/>
          <p:nvPr/>
        </p:nvCxnSpPr>
        <p:spPr>
          <a:xfrm>
            <a:off x="205159" y="5301355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字方塊 188"/>
          <p:cNvSpPr txBox="1"/>
          <p:nvPr/>
        </p:nvSpPr>
        <p:spPr>
          <a:xfrm>
            <a:off x="1128170" y="5322869"/>
            <a:ext cx="54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500</a:t>
            </a:r>
          </a:p>
          <a:p>
            <a:endParaRPr lang="zh-TW" altLang="en-US" b="1" dirty="0"/>
          </a:p>
        </p:txBody>
      </p:sp>
      <p:cxnSp>
        <p:nvCxnSpPr>
          <p:cNvPr id="190" name="直線箭頭接點 29"/>
          <p:cNvCxnSpPr/>
          <p:nvPr/>
        </p:nvCxnSpPr>
        <p:spPr>
          <a:xfrm>
            <a:off x="2226793" y="5898295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箭頭接點 49"/>
          <p:cNvCxnSpPr/>
          <p:nvPr/>
        </p:nvCxnSpPr>
        <p:spPr>
          <a:xfrm>
            <a:off x="2226793" y="6203569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1974275" y="5466967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sp>
        <p:nvSpPr>
          <p:cNvPr id="193" name="文字方塊 192"/>
          <p:cNvSpPr txBox="1"/>
          <p:nvPr/>
        </p:nvSpPr>
        <p:spPr>
          <a:xfrm>
            <a:off x="3024883" y="5750190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200</a:t>
            </a:r>
            <a:endParaRPr lang="zh-TW" altLang="en-US" sz="1300" b="1" dirty="0"/>
          </a:p>
        </p:txBody>
      </p:sp>
      <p:sp>
        <p:nvSpPr>
          <p:cNvPr id="194" name="文字方塊 193"/>
          <p:cNvSpPr txBox="1"/>
          <p:nvPr/>
        </p:nvSpPr>
        <p:spPr>
          <a:xfrm>
            <a:off x="3024883" y="6057375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200</a:t>
            </a:r>
          </a:p>
        </p:txBody>
      </p:sp>
      <p:cxnSp>
        <p:nvCxnSpPr>
          <p:cNvPr id="195" name="直線接點 194"/>
          <p:cNvCxnSpPr/>
          <p:nvPr/>
        </p:nvCxnSpPr>
        <p:spPr>
          <a:xfrm>
            <a:off x="2099238" y="6411745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字方塊 202"/>
          <p:cNvSpPr txBox="1"/>
          <p:nvPr/>
        </p:nvSpPr>
        <p:spPr>
          <a:xfrm>
            <a:off x="3024883" y="6433426"/>
            <a:ext cx="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400</a:t>
            </a:r>
            <a:endParaRPr lang="zh-TW" altLang="en-US" b="1" dirty="0"/>
          </a:p>
        </p:txBody>
      </p:sp>
      <p:cxnSp>
        <p:nvCxnSpPr>
          <p:cNvPr id="244" name="直線箭頭接點 29"/>
          <p:cNvCxnSpPr/>
          <p:nvPr/>
        </p:nvCxnSpPr>
        <p:spPr>
          <a:xfrm>
            <a:off x="9977407" y="4504674"/>
            <a:ext cx="688420" cy="245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49"/>
          <p:cNvCxnSpPr/>
          <p:nvPr/>
        </p:nvCxnSpPr>
        <p:spPr>
          <a:xfrm>
            <a:off x="9977407" y="4809948"/>
            <a:ext cx="688420" cy="10225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字方塊 246"/>
          <p:cNvSpPr txBox="1"/>
          <p:nvPr/>
        </p:nvSpPr>
        <p:spPr>
          <a:xfrm>
            <a:off x="9724889" y="4073346"/>
            <a:ext cx="230063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dirty="0" smtClean="0"/>
              <a:t>The cost of minimum shipment</a:t>
            </a:r>
            <a:endParaRPr lang="zh-TW" altLang="en-US" sz="1300" dirty="0"/>
          </a:p>
        </p:txBody>
      </p:sp>
      <p:sp>
        <p:nvSpPr>
          <p:cNvPr id="248" name="文字方塊 247"/>
          <p:cNvSpPr txBox="1"/>
          <p:nvPr/>
        </p:nvSpPr>
        <p:spPr>
          <a:xfrm>
            <a:off x="10775497" y="4356569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350</a:t>
            </a:r>
          </a:p>
        </p:txBody>
      </p:sp>
      <p:sp>
        <p:nvSpPr>
          <p:cNvPr id="249" name="文字方塊 248"/>
          <p:cNvSpPr txBox="1"/>
          <p:nvPr/>
        </p:nvSpPr>
        <p:spPr>
          <a:xfrm>
            <a:off x="10775497" y="4663754"/>
            <a:ext cx="4395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00" b="1" dirty="0" smtClean="0"/>
              <a:t>100</a:t>
            </a:r>
            <a:endParaRPr lang="zh-TW" altLang="en-US" sz="1300" b="1" dirty="0"/>
          </a:p>
        </p:txBody>
      </p:sp>
      <p:cxnSp>
        <p:nvCxnSpPr>
          <p:cNvPr id="250" name="直線接點 249"/>
          <p:cNvCxnSpPr/>
          <p:nvPr/>
        </p:nvCxnSpPr>
        <p:spPr>
          <a:xfrm>
            <a:off x="9849852" y="5018124"/>
            <a:ext cx="15930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字方塊 250"/>
          <p:cNvSpPr txBox="1"/>
          <p:nvPr/>
        </p:nvSpPr>
        <p:spPr>
          <a:xfrm>
            <a:off x="10772863" y="5039638"/>
            <a:ext cx="54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450</a:t>
            </a:r>
            <a:endParaRPr lang="zh-TW" altLang="en-US" b="1" dirty="0"/>
          </a:p>
        </p:txBody>
      </p:sp>
      <p:sp>
        <p:nvSpPr>
          <p:cNvPr id="260" name="文字方塊 259"/>
          <p:cNvSpPr txBox="1"/>
          <p:nvPr/>
        </p:nvSpPr>
        <p:spPr>
          <a:xfrm rot="613911">
            <a:off x="3156532" y="5589161"/>
            <a:ext cx="173675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8000" b="1" dirty="0" smtClean="0">
                <a:solidFill>
                  <a:srgbClr val="FF0000"/>
                </a:solidFill>
              </a:rPr>
              <a:t>400</a:t>
            </a:r>
            <a:endParaRPr lang="zh-TW" altLang="en-US" sz="8000" b="1" dirty="0">
              <a:solidFill>
                <a:srgbClr val="FF0000"/>
              </a:solidFill>
            </a:endParaRPr>
          </a:p>
        </p:txBody>
      </p:sp>
      <p:pic>
        <p:nvPicPr>
          <p:cNvPr id="176" name="圖片 17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2620">
            <a:off x="4637460" y="5442709"/>
            <a:ext cx="758736" cy="576613"/>
          </a:xfrm>
          <a:prstGeom prst="rect">
            <a:avLst/>
          </a:prstGeom>
        </p:spPr>
      </p:pic>
      <p:sp>
        <p:nvSpPr>
          <p:cNvPr id="177" name="文字方塊 176"/>
          <p:cNvSpPr txBox="1"/>
          <p:nvPr/>
        </p:nvSpPr>
        <p:spPr>
          <a:xfrm rot="590596">
            <a:off x="4696013" y="6222950"/>
            <a:ext cx="11385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lowest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86" name="圖片 2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12" y="1178076"/>
            <a:ext cx="335389" cy="329461"/>
          </a:xfrm>
          <a:prstGeom prst="rect">
            <a:avLst/>
          </a:prstGeom>
        </p:spPr>
      </p:pic>
      <p:cxnSp>
        <p:nvCxnSpPr>
          <p:cNvPr id="304" name="直線箭頭接點 29"/>
          <p:cNvCxnSpPr/>
          <p:nvPr/>
        </p:nvCxnSpPr>
        <p:spPr>
          <a:xfrm>
            <a:off x="7434147" y="2005641"/>
            <a:ext cx="1707042" cy="40188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圖片 3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81" y="6066284"/>
            <a:ext cx="505257" cy="496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316" name="圖片 3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671" y="5234224"/>
            <a:ext cx="557046" cy="547200"/>
          </a:xfrm>
          <a:prstGeom prst="rect">
            <a:avLst/>
          </a:prstGeom>
        </p:spPr>
      </p:pic>
      <p:pic>
        <p:nvPicPr>
          <p:cNvPr id="317" name="圖片 31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75" y="3996921"/>
            <a:ext cx="335389" cy="329461"/>
          </a:xfrm>
          <a:prstGeom prst="rect">
            <a:avLst/>
          </a:prstGeom>
        </p:spPr>
      </p:pic>
      <p:pic>
        <p:nvPicPr>
          <p:cNvPr id="318" name="圖片 3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91" y="4930526"/>
            <a:ext cx="393666" cy="386708"/>
          </a:xfrm>
          <a:prstGeom prst="rect">
            <a:avLst/>
          </a:prstGeom>
        </p:spPr>
      </p:pic>
      <p:pic>
        <p:nvPicPr>
          <p:cNvPr id="319" name="圖片 31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291" y="5724236"/>
            <a:ext cx="393666" cy="386708"/>
          </a:xfrm>
          <a:prstGeom prst="rect">
            <a:avLst/>
          </a:prstGeom>
        </p:spPr>
      </p:pic>
      <p:pic>
        <p:nvPicPr>
          <p:cNvPr id="325" name="圖片 3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4443088"/>
            <a:ext cx="393666" cy="386708"/>
          </a:xfrm>
          <a:prstGeom prst="rect">
            <a:avLst/>
          </a:prstGeom>
        </p:spPr>
      </p:pic>
      <p:pic>
        <p:nvPicPr>
          <p:cNvPr id="327" name="圖片 3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304" y="4059337"/>
            <a:ext cx="557046" cy="547200"/>
          </a:xfrm>
          <a:prstGeom prst="rect">
            <a:avLst/>
          </a:prstGeom>
        </p:spPr>
      </p:pic>
      <p:pic>
        <p:nvPicPr>
          <p:cNvPr id="361" name="圖片 3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66" y="2184956"/>
            <a:ext cx="392856" cy="385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</p:pic>
      <p:pic>
        <p:nvPicPr>
          <p:cNvPr id="366" name="圖片 3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189" y="2190048"/>
            <a:ext cx="557046" cy="547200"/>
          </a:xfrm>
          <a:prstGeom prst="rect">
            <a:avLst/>
          </a:prstGeom>
        </p:spPr>
      </p:pic>
      <p:pic>
        <p:nvPicPr>
          <p:cNvPr id="367" name="圖片 36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083" y="904960"/>
            <a:ext cx="335389" cy="329461"/>
          </a:xfrm>
          <a:prstGeom prst="rect">
            <a:avLst/>
          </a:prstGeom>
        </p:spPr>
      </p:pic>
      <p:cxnSp>
        <p:nvCxnSpPr>
          <p:cNvPr id="206" name="直線箭頭接點 29"/>
          <p:cNvCxnSpPr/>
          <p:nvPr/>
        </p:nvCxnSpPr>
        <p:spPr>
          <a:xfrm>
            <a:off x="7816522" y="3395398"/>
            <a:ext cx="379919" cy="25893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" name="圖片 3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565" y="3400273"/>
            <a:ext cx="557046" cy="547200"/>
          </a:xfrm>
          <a:prstGeom prst="rect">
            <a:avLst/>
          </a:prstGeom>
        </p:spPr>
      </p:pic>
      <p:pic>
        <p:nvPicPr>
          <p:cNvPr id="371" name="圖片 37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55" y="1784756"/>
            <a:ext cx="335389" cy="329461"/>
          </a:xfrm>
          <a:prstGeom prst="rect">
            <a:avLst/>
          </a:prstGeom>
        </p:spPr>
      </p:pic>
      <p:pic>
        <p:nvPicPr>
          <p:cNvPr id="372" name="圖片 37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77" y="3001266"/>
            <a:ext cx="459890" cy="451761"/>
          </a:xfrm>
          <a:prstGeom prst="rect">
            <a:avLst/>
          </a:prstGeom>
        </p:spPr>
      </p:pic>
      <p:cxnSp>
        <p:nvCxnSpPr>
          <p:cNvPr id="204" name="直線箭頭接點 31"/>
          <p:cNvCxnSpPr/>
          <p:nvPr/>
        </p:nvCxnSpPr>
        <p:spPr>
          <a:xfrm>
            <a:off x="8122472" y="1090015"/>
            <a:ext cx="520285" cy="133892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6" name="圖片 37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626" y="988735"/>
            <a:ext cx="488286" cy="479655"/>
          </a:xfrm>
          <a:prstGeom prst="rect">
            <a:avLst/>
          </a:prstGeom>
        </p:spPr>
      </p:pic>
      <p:pic>
        <p:nvPicPr>
          <p:cNvPr id="377" name="圖片 37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65" y="1641801"/>
            <a:ext cx="423236" cy="41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125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125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125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125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125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125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1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125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1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1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57200" y="1302853"/>
            <a:ext cx="12409056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-457200" y="4313234"/>
            <a:ext cx="12409056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11475" y="1686928"/>
            <a:ext cx="3264387" cy="1182414"/>
          </a:xfrm>
          <a:prstGeom prst="roundRect">
            <a:avLst/>
          </a:prstGeom>
          <a:solidFill>
            <a:srgbClr val="596FDB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Comic Sans MS" panose="030F0702030302020204" pitchFamily="66" charset="0"/>
              </a:rPr>
              <a:t>check  if </a:t>
            </a:r>
            <a:r>
              <a:rPr lang="en-US" altLang="zh-TW" dirty="0">
                <a:latin typeface="Comic Sans MS" panose="030F0702030302020204" pitchFamily="66" charset="0"/>
              </a:rPr>
              <a:t> </a:t>
            </a:r>
            <a:r>
              <a:rPr lang="en-US" altLang="zh-TW" dirty="0" smtClean="0">
                <a:latin typeface="Comic Sans MS" panose="030F0702030302020204" pitchFamily="66" charset="0"/>
              </a:rPr>
              <a:t>quantity reach the standard</a:t>
            </a:r>
          </a:p>
          <a:p>
            <a:pPr algn="ctr"/>
            <a:r>
              <a:rPr lang="en-US" altLang="zh-TW" dirty="0" smtClean="0"/>
              <a:t>e.g. 100% + 50%(buffer)  </a:t>
            </a:r>
          </a:p>
        </p:txBody>
      </p:sp>
      <p:sp>
        <p:nvSpPr>
          <p:cNvPr id="5" name="向右箭號 4"/>
          <p:cNvSpPr/>
          <p:nvPr/>
        </p:nvSpPr>
        <p:spPr>
          <a:xfrm>
            <a:off x="3492547" y="2035817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283808" y="1686928"/>
            <a:ext cx="2682660" cy="1182414"/>
          </a:xfrm>
          <a:prstGeom prst="roundRect">
            <a:avLst/>
          </a:prstGeom>
          <a:solidFill>
            <a:srgbClr val="080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check  donator’s willing by deadline 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8004299" y="4697306"/>
            <a:ext cx="3321883" cy="1182414"/>
          </a:xfrm>
          <a:prstGeom prst="roundRect">
            <a:avLst/>
          </a:prstGeom>
          <a:solidFill>
            <a:srgbClr val="F2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24309" y="5098515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inform donator to deliver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690888" y="4697306"/>
            <a:ext cx="4869093" cy="11824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82011" y="5098515"/>
            <a:ext cx="496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start our model to </a:t>
            </a:r>
            <a:r>
              <a:rPr lang="en-US" altLang="zh-TW" dirty="0">
                <a:solidFill>
                  <a:schemeClr val="bg1"/>
                </a:solidFill>
              </a:rPr>
              <a:t>Make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Every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Little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Highly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Helpful 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6200000">
            <a:off x="10449516" y="2810893"/>
            <a:ext cx="1054121" cy="1950559"/>
          </a:xfrm>
          <a:prstGeom prst="rect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6874552" y="5058298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6" y="4697306"/>
            <a:ext cx="643757" cy="1192587"/>
          </a:xfrm>
          <a:prstGeom prst="rect">
            <a:avLst/>
          </a:prstGeom>
        </p:spPr>
      </p:pic>
      <p:sp>
        <p:nvSpPr>
          <p:cNvPr id="26" name="圓角矩形 25"/>
          <p:cNvSpPr/>
          <p:nvPr/>
        </p:nvSpPr>
        <p:spPr>
          <a:xfrm>
            <a:off x="8282138" y="1685728"/>
            <a:ext cx="2964969" cy="1182414"/>
          </a:xfrm>
          <a:prstGeom prst="roundRect">
            <a:avLst/>
          </a:prstGeom>
          <a:solidFill>
            <a:srgbClr val="080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/>
              <a:t>re-check how many qty reach the standard</a:t>
            </a:r>
          </a:p>
          <a:p>
            <a:r>
              <a:rPr lang="en-US" altLang="zh-TW"/>
              <a:t>e.g. 100% + 20%(buffer)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>
            <a:off x="7321970" y="2001134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5400000">
            <a:off x="10645673" y="3562971"/>
            <a:ext cx="631822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221813" y="157660"/>
            <a:ext cx="9748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 Workflow for assessing possibility of donation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965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Open Data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825625"/>
            <a:ext cx="11113169" cy="47035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Current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Reachable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zh-TW" altLang="en-US" dirty="0" smtClean="0"/>
              <a:t>災害</a:t>
            </a:r>
            <a:r>
              <a:rPr lang="zh-TW" altLang="en-US" dirty="0"/>
              <a:t>救助物資</a:t>
            </a:r>
            <a:r>
              <a:rPr lang="zh-TW" altLang="en-US" dirty="0" smtClean="0"/>
              <a:t>庫存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 smtClean="0"/>
              <a:t>(disaster relief goods inventory data set )</a:t>
            </a:r>
            <a:endParaRPr lang="en-US" altLang="zh-TW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zh-TW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 smtClean="0"/>
          </a:p>
          <a:p>
            <a:pPr>
              <a:lnSpc>
                <a:spcPct val="150000"/>
              </a:lnSpc>
              <a:buFont typeface="Wingdings" charset="2"/>
              <a:buChar char="n"/>
            </a:pPr>
            <a:r>
              <a:rPr lang="en-US" altLang="zh-TW" b="1" dirty="0" smtClean="0"/>
              <a:t>Via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Innovative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Open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Data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We Create and Share: 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statistics of volunteer’s resources and </a:t>
            </a:r>
            <a:r>
              <a:rPr lang="en-US" altLang="zh-TW" dirty="0">
                <a:latin typeface="Comic Sans MS" charset="0"/>
                <a:ea typeface="Comic Sans MS" charset="0"/>
                <a:cs typeface="Comic Sans MS" charset="0"/>
              </a:rPr>
              <a:t>contents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in our</a:t>
            </a:r>
            <a:r>
              <a:rPr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virtual space.</a:t>
            </a:r>
          </a:p>
          <a:p>
            <a:pPr lvl="1">
              <a:lnSpc>
                <a:spcPct val="150000"/>
              </a:lnSpc>
              <a:buFont typeface="Arial" charset="0"/>
              <a:buChar char="•"/>
            </a:pPr>
            <a:r>
              <a:rPr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The donation history via this innovative model.</a:t>
            </a:r>
            <a:endParaRPr lang="en-US" altLang="zh-TW" dirty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dirty="0" smtClean="0"/>
          </a:p>
        </p:txBody>
      </p:sp>
      <p:sp>
        <p:nvSpPr>
          <p:cNvPr id="6" name="圓角矩形 5"/>
          <p:cNvSpPr/>
          <p:nvPr/>
        </p:nvSpPr>
        <p:spPr>
          <a:xfrm rot="20695739">
            <a:off x="6416988" y="3025324"/>
            <a:ext cx="5740254" cy="102669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The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Innovative Value </a:t>
            </a:r>
            <a:r>
              <a:rPr lang="en-US" altLang="zh-TW" sz="2000" dirty="0">
                <a:latin typeface="Comic Sans MS" charset="0"/>
                <a:ea typeface="Comic Sans MS" charset="0"/>
                <a:cs typeface="Comic Sans MS" charset="0"/>
              </a:rPr>
              <a:t>for </a:t>
            </a:r>
            <a:r>
              <a:rPr lang="en-US" altLang="zh-TW" sz="2000" dirty="0" smtClean="0">
                <a:latin typeface="Comic Sans MS" charset="0"/>
                <a:ea typeface="Comic Sans MS" charset="0"/>
                <a:cs typeface="Comic Sans MS" charset="0"/>
              </a:rPr>
              <a:t>Deep Analysis !!!</a:t>
            </a:r>
            <a:endParaRPr lang="zh-TW" altLang="en-US" sz="20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5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Conclusions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79" y="1825625"/>
            <a:ext cx="12009121" cy="470351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So,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what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we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are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going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is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to</a:t>
            </a:r>
            <a:r>
              <a:rPr lang="zh-TW" altLang="en-US" sz="3200" dirty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-</a:t>
            </a:r>
            <a:r>
              <a:rPr lang="zh-TW" altLang="en-US" sz="3200" dirty="0" smtClean="0">
                <a:solidFill>
                  <a:schemeClr val="accent2">
                    <a:lumMod val="50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</a:p>
          <a:p>
            <a:pPr>
              <a:lnSpc>
                <a:spcPct val="20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Supply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comes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in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advance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before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demand</a:t>
            </a:r>
          </a:p>
          <a:p>
            <a:pPr>
              <a:lnSpc>
                <a:spcPct val="150000"/>
              </a:lnSpc>
              <a:buFont typeface="Wingdings" charset="2"/>
              <a:buChar char="ü"/>
            </a:pP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Lower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shipment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cost,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higher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possibility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of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zh-TW" sz="3600" dirty="0" smtClean="0"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lang="zh-TW" altLang="en-US" sz="3600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endParaRPr lang="en-US" altLang="zh-TW" sz="3600" dirty="0" smtClean="0"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334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1400907" y="836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987670" y="17720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積沙成塔的藝術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物資據點的運用</a:t>
            </a: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小華 </a:t>
            </a:r>
            <a:r>
              <a:rPr kumimoji="1" lang="en-US" altLang="zh-TW" dirty="0" smtClean="0"/>
              <a:t>( </a:t>
            </a:r>
            <a:r>
              <a:rPr kumimoji="1" lang="zh-TW" altLang="en-US" dirty="0" smtClean="0"/>
              <a:t>捐贈者</a:t>
            </a:r>
            <a:r>
              <a:rPr kumimoji="1" lang="en-US" altLang="zh-TW" dirty="0" smtClean="0"/>
              <a:t> ) </a:t>
            </a:r>
            <a:r>
              <a:rPr kumimoji="1" lang="zh-TW" altLang="en-US" dirty="0" smtClean="0"/>
              <a:t>礙於手邊只有兩瓶防蚊液，造成與其捐出去，倒不如把交通費拿去直購十瓶給需求者，我相信小華並不孤單，有愛心卻礙於個體力量過於渺小，所以我們集結這些有愛心個體的力量，嘗試發揮長尾效應，利用台灣極高的的人口密度與極佳的物流系統，讓在一特定地區中目標物資累計到一定量時，通知捐贈者將指定物資在時限內放置在指定物資據點，將這些鄰近據點的物資集合起來運送至需要的社福團體，取代個別運送的高成本，讓每個人的少量物資一次集結運送</a:t>
            </a:r>
            <a:r>
              <a:rPr kumimoji="1" lang="en-US" altLang="zh-TW" dirty="0" smtClean="0"/>
              <a:t>……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en-US" altLang="zh-TW" dirty="0" smtClean="0"/>
          </a:p>
          <a:p>
            <a:pPr>
              <a:buFont typeface="Arial" panose="020B0604020202020204" pitchFamily="34" charset="0"/>
              <a:buChar char="•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891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/>
        </p:nvSpPr>
        <p:spPr>
          <a:xfrm>
            <a:off x="934916" y="8231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TW" dirty="0" smtClean="0"/>
              <a:t>added value</a:t>
            </a:r>
            <a:endParaRPr kumimoji="1"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/>
        </p:nvSpPr>
        <p:spPr>
          <a:xfrm>
            <a:off x="838200" y="226444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 smtClean="0"/>
              <a:t>收集大量資料後，後續分析出貨狀況比例、特定區域資源分配，預測物資需求週期並列舉需求物資的需求預測排名，提供供給者參考用</a:t>
            </a:r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zh-TW" altLang="en-US" dirty="0"/>
              <a:t>誘發一些</a:t>
            </a:r>
            <a:r>
              <a:rPr kumimoji="1" lang="zh-TW" altLang="en-US" dirty="0" smtClean="0"/>
              <a:t>替代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拼圖以樂高來替代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或額外 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 把眾多曬衣架蒐集來布置環境 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 的</a:t>
            </a:r>
            <a:r>
              <a:rPr kumimoji="1" lang="zh-TW" altLang="en-US" dirty="0"/>
              <a:t>需求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07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69" y="1040271"/>
            <a:ext cx="9836029" cy="481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4202003" y="46442"/>
            <a:ext cx="434125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Charity Platform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" y="1073730"/>
            <a:ext cx="6415548" cy="344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259" y="2882384"/>
            <a:ext cx="5560296" cy="3964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983" y="1338844"/>
            <a:ext cx="6759726" cy="3416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字方塊 7"/>
          <p:cNvSpPr txBox="1"/>
          <p:nvPr/>
        </p:nvSpPr>
        <p:spPr>
          <a:xfrm>
            <a:off x="6876979" y="5438396"/>
            <a:ext cx="536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smtClean="0"/>
              <a:t>Passive </a:t>
            </a:r>
            <a:r>
              <a:rPr lang="en-US" altLang="zh-TW" sz="4000" dirty="0"/>
              <a:t>D</a:t>
            </a:r>
            <a:r>
              <a:rPr lang="en-US" altLang="zh-TW" sz="4000" smtClean="0"/>
              <a:t>onation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Pattern</a:t>
            </a:r>
          </a:p>
        </p:txBody>
      </p:sp>
      <p:sp>
        <p:nvSpPr>
          <p:cNvPr id="9" name="文字方塊 8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" y="-22550"/>
            <a:ext cx="12192000" cy="6858000"/>
          </a:xfrm>
          <a:prstGeom prst="rect">
            <a:avLst/>
          </a:prstGeom>
        </p:spPr>
      </p:pic>
      <p:sp>
        <p:nvSpPr>
          <p:cNvPr id="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Passive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odel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" y="3732838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51" y="4276212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34" y="3732838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272" y="2734072"/>
            <a:ext cx="2847975" cy="311467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8" y="3770201"/>
            <a:ext cx="996698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120" y="4331120"/>
            <a:ext cx="996698" cy="521209"/>
          </a:xfrm>
          <a:prstGeom prst="rect">
            <a:avLst/>
          </a:prstGeom>
        </p:spPr>
      </p:pic>
      <p:pic>
        <p:nvPicPr>
          <p:cNvPr id="20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421" y="4283013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-781750" y="4916497"/>
            <a:ext cx="658191" cy="814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3023" y="511173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1304707"/>
            <a:ext cx="762000" cy="828675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3160971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3960797"/>
            <a:ext cx="1295400" cy="1495425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5" y="1840713"/>
            <a:ext cx="1295400" cy="1495425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5102964"/>
            <a:ext cx="1295400" cy="1495425"/>
          </a:xfrm>
          <a:prstGeom prst="rect">
            <a:avLst/>
          </a:prstGeom>
        </p:spPr>
      </p:pic>
      <p:pic>
        <p:nvPicPr>
          <p:cNvPr id="36" name="圖片 3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3" y="912259"/>
            <a:ext cx="1295400" cy="1495425"/>
          </a:xfrm>
          <a:prstGeom prst="rect">
            <a:avLst/>
          </a:prstGeom>
        </p:spPr>
      </p:pic>
      <p:sp>
        <p:nvSpPr>
          <p:cNvPr id="17" name="雲朵形圖說文字 16"/>
          <p:cNvSpPr/>
          <p:nvPr/>
        </p:nvSpPr>
        <p:spPr>
          <a:xfrm flipH="1">
            <a:off x="59763" y="989054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279276" y="1475305"/>
            <a:ext cx="110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We Need </a:t>
            </a:r>
            <a:endParaRPr lang="zh-TW" altLang="en-US" dirty="0"/>
          </a:p>
        </p:txBody>
      </p:sp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087822"/>
            <a:ext cx="762000" cy="828675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13" y="4242058"/>
            <a:ext cx="762000" cy="828675"/>
          </a:xfrm>
          <a:prstGeom prst="rect">
            <a:avLst/>
          </a:prstGeom>
        </p:spPr>
      </p:pic>
      <p:pic>
        <p:nvPicPr>
          <p:cNvPr id="44" name="圖片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826" y="4807424"/>
            <a:ext cx="762000" cy="8286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903" y="3170809"/>
            <a:ext cx="1294283" cy="1501368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845" y="5065459"/>
            <a:ext cx="762000" cy="828675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26" y="4807423"/>
            <a:ext cx="762000" cy="8286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6" y="3937436"/>
            <a:ext cx="1294283" cy="1501368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76" y="6006775"/>
            <a:ext cx="762000" cy="828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175" y="5097021"/>
            <a:ext cx="1294283" cy="1501368"/>
          </a:xfrm>
          <a:prstGeom prst="rect">
            <a:avLst/>
          </a:prstGeom>
        </p:spPr>
      </p:pic>
      <p:sp>
        <p:nvSpPr>
          <p:cNvPr id="50" name="圓角矩形圖說文字 49"/>
          <p:cNvSpPr/>
          <p:nvPr/>
        </p:nvSpPr>
        <p:spPr>
          <a:xfrm>
            <a:off x="114947" y="2233590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have no time to wait anymore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0" y="1992483"/>
            <a:ext cx="762000" cy="828675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930" y="2904163"/>
            <a:ext cx="762000" cy="828675"/>
          </a:xfrm>
          <a:prstGeom prst="rect">
            <a:avLst/>
          </a:prstGeom>
        </p:spPr>
      </p:pic>
      <p:sp>
        <p:nvSpPr>
          <p:cNvPr id="51" name="圓角矩形圖說文字 50"/>
          <p:cNvSpPr/>
          <p:nvPr/>
        </p:nvSpPr>
        <p:spPr>
          <a:xfrm>
            <a:off x="10017456" y="545910"/>
            <a:ext cx="1501253" cy="886288"/>
          </a:xfrm>
          <a:prstGeom prst="wedgeRoundRectCallout">
            <a:avLst>
              <a:gd name="adj1" fmla="val -65196"/>
              <a:gd name="adj2" fmla="val 93852"/>
              <a:gd name="adj3" fmla="val 16667"/>
            </a:avLst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We want to donate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6" name="圖片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39" y="1303862"/>
            <a:ext cx="762000" cy="828675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41" y="2028159"/>
            <a:ext cx="762000" cy="828675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023" y="-40030"/>
            <a:ext cx="762000" cy="828675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34" y="2022439"/>
            <a:ext cx="762000" cy="828675"/>
          </a:xfrm>
          <a:prstGeom prst="rect">
            <a:avLst/>
          </a:prstGeom>
        </p:spPr>
      </p:pic>
      <p:sp>
        <p:nvSpPr>
          <p:cNvPr id="49" name="圓角矩形圖說文字 48"/>
          <p:cNvSpPr/>
          <p:nvPr/>
        </p:nvSpPr>
        <p:spPr>
          <a:xfrm>
            <a:off x="107746" y="2223657"/>
            <a:ext cx="2002387" cy="994685"/>
          </a:xfrm>
          <a:prstGeom prst="wedgeRoundRectCallout">
            <a:avLst>
              <a:gd name="adj1" fmla="val -54864"/>
              <a:gd name="adj2" fmla="val 85272"/>
              <a:gd name="adj3" fmla="val 1666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But … TOO LATE </a:t>
            </a:r>
            <a:r>
              <a:rPr lang="en-US" altLang="zh-TW" b="1" dirty="0" smtClean="0">
                <a:solidFill>
                  <a:schemeClr val="tx1"/>
                </a:solidFill>
              </a:rPr>
              <a:t>…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4" name="雲朵形圖說文字 53"/>
          <p:cNvSpPr/>
          <p:nvPr/>
        </p:nvSpPr>
        <p:spPr>
          <a:xfrm flipH="1">
            <a:off x="59763" y="978611"/>
            <a:ext cx="3534769" cy="2111072"/>
          </a:xfrm>
          <a:prstGeom prst="cloudCallout">
            <a:avLst>
              <a:gd name="adj1" fmla="val 15837"/>
              <a:gd name="adj2" fmla="val 85824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62627" y="152512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Still need  </a:t>
            </a:r>
            <a:endParaRPr lang="zh-TW" altLang="en-US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3" y="1363779"/>
            <a:ext cx="762000" cy="8286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2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75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00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37" grpId="0"/>
      <p:bldP spid="37" grpId="1"/>
      <p:bldP spid="50" grpId="0" animBg="1"/>
      <p:bldP spid="51" grpId="0" animBg="1"/>
      <p:bldP spid="49" grpId="0" animBg="1"/>
      <p:bldP spid="54" grpId="0" animBg="1"/>
      <p:bldP spid="54" grpId="1" animBg="1"/>
      <p:bldP spid="55" grpId="0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22" y="2743728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30" y="3435407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57" y="4654526"/>
            <a:ext cx="1295400" cy="14954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879" y="32677"/>
            <a:ext cx="68371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Aggressive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Donation</a:t>
            </a:r>
            <a:r>
              <a:rPr kumimoji="1" lang="zh-TW" altLang="en-US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Model</a:t>
            </a:r>
            <a:endParaRPr kumimoji="1" lang="en-US" altLang="zh-TW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86" y="5983027"/>
            <a:ext cx="1583128" cy="5212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5983027"/>
            <a:ext cx="1874583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927" y="5268040"/>
            <a:ext cx="1583129" cy="52120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40" y="5268041"/>
            <a:ext cx="1815452" cy="52120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67" y="1605680"/>
            <a:ext cx="2847975" cy="3114675"/>
          </a:xfrm>
          <a:prstGeom prst="rect">
            <a:avLst/>
          </a:prstGeom>
        </p:spPr>
      </p:pic>
      <p:sp>
        <p:nvSpPr>
          <p:cNvPr id="24" name="弧形箭號 (下彎) 23"/>
          <p:cNvSpPr/>
          <p:nvPr/>
        </p:nvSpPr>
        <p:spPr>
          <a:xfrm rot="20821633" flipH="1">
            <a:off x="5959420" y="897720"/>
            <a:ext cx="2222504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31" y="1697278"/>
            <a:ext cx="961336" cy="105136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50" y="2071990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803" y="2498321"/>
            <a:ext cx="961336" cy="1051361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52" y="3712293"/>
            <a:ext cx="961336" cy="1051361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71" y="4087005"/>
            <a:ext cx="538898" cy="586052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979" y="4402804"/>
            <a:ext cx="961336" cy="1051361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98" y="4777516"/>
            <a:ext cx="538898" cy="58605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77" y="4950606"/>
            <a:ext cx="961336" cy="1051361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196" y="5325318"/>
            <a:ext cx="538898" cy="586052"/>
          </a:xfrm>
          <a:prstGeom prst="rect">
            <a:avLst/>
          </a:prstGeom>
        </p:spPr>
      </p:pic>
      <p:pic>
        <p:nvPicPr>
          <p:cNvPr id="57" name="圖片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25" y="3861807"/>
            <a:ext cx="538898" cy="586052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3" y="3861807"/>
            <a:ext cx="538898" cy="586052"/>
          </a:xfrm>
          <a:prstGeom prst="rect">
            <a:avLst/>
          </a:prstGeom>
        </p:spPr>
      </p:pic>
      <p:pic>
        <p:nvPicPr>
          <p:cNvPr id="59" name="圖片 5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8" y="3861807"/>
            <a:ext cx="538898" cy="586052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97" y="3372751"/>
            <a:ext cx="538898" cy="586052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5" y="3372751"/>
            <a:ext cx="538898" cy="586052"/>
          </a:xfrm>
          <a:prstGeom prst="rect">
            <a:avLst/>
          </a:prstGeom>
        </p:spPr>
      </p:pic>
      <p:pic>
        <p:nvPicPr>
          <p:cNvPr id="62" name="圖片 6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770" y="3372751"/>
            <a:ext cx="538898" cy="586052"/>
          </a:xfrm>
          <a:prstGeom prst="rect">
            <a:avLst/>
          </a:prstGeom>
        </p:spPr>
      </p:pic>
      <p:pic>
        <p:nvPicPr>
          <p:cNvPr id="63" name="圖片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17" y="2842751"/>
            <a:ext cx="538898" cy="586052"/>
          </a:xfrm>
          <a:prstGeom prst="rect">
            <a:avLst/>
          </a:prstGeom>
        </p:spPr>
      </p:pic>
      <p:pic>
        <p:nvPicPr>
          <p:cNvPr id="64" name="圖片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15" y="2842751"/>
            <a:ext cx="538898" cy="586052"/>
          </a:xfrm>
          <a:prstGeom prst="rect">
            <a:avLst/>
          </a:prstGeom>
        </p:spPr>
      </p:pic>
      <p:pic>
        <p:nvPicPr>
          <p:cNvPr id="65" name="圖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690" y="2842751"/>
            <a:ext cx="538898" cy="586052"/>
          </a:xfrm>
          <a:prstGeom prst="rect">
            <a:avLst/>
          </a:prstGeom>
        </p:spPr>
      </p:pic>
      <p:pic>
        <p:nvPicPr>
          <p:cNvPr id="66" name="圖片 6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95" y="2279352"/>
            <a:ext cx="538898" cy="586052"/>
          </a:xfrm>
          <a:prstGeom prst="rect">
            <a:avLst/>
          </a:prstGeom>
        </p:spPr>
      </p:pic>
      <p:pic>
        <p:nvPicPr>
          <p:cNvPr id="67" name="圖片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218" y="4022749"/>
            <a:ext cx="538898" cy="586052"/>
          </a:xfrm>
          <a:prstGeom prst="rect">
            <a:avLst/>
          </a:prstGeom>
        </p:spPr>
      </p:pic>
      <p:pic>
        <p:nvPicPr>
          <p:cNvPr id="68" name="圖片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489" y="2292420"/>
            <a:ext cx="538898" cy="586052"/>
          </a:xfrm>
          <a:prstGeom prst="rect">
            <a:avLst/>
          </a:prstGeom>
        </p:spPr>
      </p:pic>
      <p:pic>
        <p:nvPicPr>
          <p:cNvPr id="69" name="圖片 6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766" y="3891442"/>
            <a:ext cx="538898" cy="586052"/>
          </a:xfrm>
          <a:prstGeom prst="rect">
            <a:avLst/>
          </a:prstGeom>
        </p:spPr>
      </p:pic>
      <p:pic>
        <p:nvPicPr>
          <p:cNvPr id="70" name="圖片 6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618" y="3513471"/>
            <a:ext cx="538898" cy="586052"/>
          </a:xfrm>
          <a:prstGeom prst="rect">
            <a:avLst/>
          </a:prstGeom>
        </p:spPr>
      </p:pic>
      <p:sp>
        <p:nvSpPr>
          <p:cNvPr id="75" name="弧形箭號 (下彎) 74"/>
          <p:cNvSpPr/>
          <p:nvPr/>
        </p:nvSpPr>
        <p:spPr>
          <a:xfrm rot="21098646" flipH="1">
            <a:off x="1933570" y="2103416"/>
            <a:ext cx="2432036" cy="723514"/>
          </a:xfrm>
          <a:prstGeom prst="curvedDownArrow">
            <a:avLst>
              <a:gd name="adj1" fmla="val 25000"/>
              <a:gd name="adj2" fmla="val 70554"/>
              <a:gd name="adj3" fmla="val 25000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76" name="圖片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80" y="3639408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圖片 8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03" y="3088455"/>
            <a:ext cx="538898" cy="586052"/>
          </a:xfrm>
          <a:prstGeom prst="rect">
            <a:avLst/>
          </a:prstGeom>
        </p:spPr>
      </p:pic>
      <p:pic>
        <p:nvPicPr>
          <p:cNvPr id="77" name="圖片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79" y="3079725"/>
            <a:ext cx="538898" cy="586052"/>
          </a:xfrm>
          <a:prstGeom prst="rect">
            <a:avLst/>
          </a:prstGeom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250" y="5680984"/>
            <a:ext cx="3076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g</a:t>
            </a:r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oods requesters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952621" y="5964244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donators</a:t>
            </a:r>
            <a:endParaRPr lang="zh-TW" altLang="en-US" sz="2800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3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84" y="2791026"/>
            <a:ext cx="1295400" cy="1495425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0" y="3861089"/>
            <a:ext cx="1295400" cy="1495425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79" y="5379762"/>
            <a:ext cx="1295400" cy="14954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69" y="3636242"/>
            <a:ext cx="931883" cy="150136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46" y="4179616"/>
            <a:ext cx="931883" cy="150136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29" y="3636242"/>
            <a:ext cx="931883" cy="1501368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02" y="4065382"/>
            <a:ext cx="538898" cy="586052"/>
          </a:xfrm>
          <a:prstGeom prst="rect">
            <a:avLst/>
          </a:prstGeom>
        </p:spPr>
      </p:pic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31" y="830671"/>
            <a:ext cx="1295400" cy="1495425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58" y="1504379"/>
            <a:ext cx="1295400" cy="1495425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873033"/>
            <a:ext cx="538898" cy="586052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20" y="1812085"/>
            <a:ext cx="538898" cy="586052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58" y="5203198"/>
            <a:ext cx="538898" cy="586052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18" y="6050554"/>
            <a:ext cx="538898" cy="586052"/>
          </a:xfrm>
          <a:prstGeom prst="rect">
            <a:avLst/>
          </a:prstGeom>
        </p:spPr>
      </p:pic>
      <p:pic>
        <p:nvPicPr>
          <p:cNvPr id="78" name="Picture 6" descr="siren-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84" y="3138189"/>
            <a:ext cx="500737" cy="4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文字方塊 81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At</a:t>
            </a:r>
            <a:r>
              <a:rPr kumimoji="1" lang="zh-TW" altLang="en-US" dirty="0" smtClean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>
                <a:latin typeface="Comic Sans MS" charset="0"/>
                <a:ea typeface="Comic Sans MS" charset="0"/>
                <a:cs typeface="Comic Sans MS" charset="0"/>
              </a:rPr>
              <a:t>this</a:t>
            </a:r>
            <a:r>
              <a:rPr kumimoji="1" lang="zh-TW" altLang="en-US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dirty="0" smtClean="0">
                <a:latin typeface="Comic Sans MS" charset="0"/>
                <a:ea typeface="Comic Sans MS" charset="0"/>
                <a:cs typeface="Comic Sans MS" charset="0"/>
              </a:rPr>
              <a:t>moment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71" name="圖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41" y="3519584"/>
            <a:ext cx="538898" cy="586052"/>
          </a:xfrm>
          <a:prstGeom prst="rect">
            <a:avLst/>
          </a:prstGeom>
        </p:spPr>
      </p:pic>
      <p:pic>
        <p:nvPicPr>
          <p:cNvPr id="72" name="圖片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12" y="4060546"/>
            <a:ext cx="538898" cy="586052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437" y="5509324"/>
            <a:ext cx="538898" cy="586052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161" y="5496223"/>
            <a:ext cx="538898" cy="586052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93" y="6042264"/>
            <a:ext cx="538898" cy="586052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372" y="6055122"/>
            <a:ext cx="538898" cy="586052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133" y="4984511"/>
            <a:ext cx="538898" cy="586052"/>
          </a:xfrm>
          <a:prstGeom prst="rect">
            <a:avLst/>
          </a:prstGeom>
        </p:spPr>
      </p:pic>
      <p:pic>
        <p:nvPicPr>
          <p:cNvPr id="86" name="圖片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3084308" y="4296341"/>
            <a:ext cx="1815452" cy="521209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21" y="3564212"/>
            <a:ext cx="538898" cy="586052"/>
          </a:xfrm>
          <a:prstGeom prst="rect">
            <a:avLst/>
          </a:prstGeom>
        </p:spPr>
      </p:pic>
      <p:pic>
        <p:nvPicPr>
          <p:cNvPr id="88" name="圖片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40" y="3022982"/>
            <a:ext cx="538898" cy="586052"/>
          </a:xfrm>
          <a:prstGeom prst="rect">
            <a:avLst/>
          </a:prstGeom>
        </p:spPr>
      </p:pic>
      <p:pic>
        <p:nvPicPr>
          <p:cNvPr id="89" name="圖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364" y="3009881"/>
            <a:ext cx="538898" cy="586052"/>
          </a:xfrm>
          <a:prstGeom prst="rect">
            <a:avLst/>
          </a:prstGeom>
        </p:spPr>
      </p:pic>
      <p:pic>
        <p:nvPicPr>
          <p:cNvPr id="90" name="圖片 8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96" y="3555922"/>
            <a:ext cx="538898" cy="586052"/>
          </a:xfrm>
          <a:prstGeom prst="rect">
            <a:avLst/>
          </a:prstGeom>
        </p:spPr>
      </p:pic>
      <p:pic>
        <p:nvPicPr>
          <p:cNvPr id="91" name="圖片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75" y="3568780"/>
            <a:ext cx="538898" cy="586052"/>
          </a:xfrm>
          <a:prstGeom prst="rect">
            <a:avLst/>
          </a:prstGeom>
        </p:spPr>
      </p:pic>
      <p:pic>
        <p:nvPicPr>
          <p:cNvPr id="92" name="圖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36" y="2498169"/>
            <a:ext cx="538898" cy="586052"/>
          </a:xfrm>
          <a:prstGeom prst="rect">
            <a:avLst/>
          </a:prstGeom>
        </p:spPr>
      </p:pic>
      <p:sp>
        <p:nvSpPr>
          <p:cNvPr id="3" name="立方體 2"/>
          <p:cNvSpPr/>
          <p:nvPr/>
        </p:nvSpPr>
        <p:spPr>
          <a:xfrm>
            <a:off x="4196203" y="1436827"/>
            <a:ext cx="1989837" cy="5438360"/>
          </a:xfrm>
          <a:prstGeom prst="cube">
            <a:avLst>
              <a:gd name="adj" fmla="val 87001"/>
            </a:avLst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92693">
            <a:off x="5700413" y="2324837"/>
            <a:ext cx="1815452" cy="5212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7716">
            <a:off x="5940796" y="2259879"/>
            <a:ext cx="1583129" cy="521209"/>
          </a:xfrm>
          <a:prstGeom prst="rect">
            <a:avLst/>
          </a:prstGeom>
        </p:spPr>
      </p:pic>
      <p:pic>
        <p:nvPicPr>
          <p:cNvPr id="85" name="圖片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363">
            <a:off x="5323354" y="5151492"/>
            <a:ext cx="1815452" cy="521209"/>
          </a:xfrm>
          <a:prstGeom prst="rect">
            <a:avLst/>
          </a:prstGeom>
        </p:spPr>
      </p:pic>
      <p:sp>
        <p:nvSpPr>
          <p:cNvPr id="93" name="標題 1"/>
          <p:cNvSpPr>
            <a:spLocks noGrp="1"/>
          </p:cNvSpPr>
          <p:nvPr/>
        </p:nvSpPr>
        <p:spPr>
          <a:xfrm>
            <a:off x="2614850" y="33829"/>
            <a:ext cx="6740427" cy="942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40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Invisible </a:t>
            </a:r>
            <a:r>
              <a:rPr lang="en-US" altLang="zh-TW" sz="40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Barriers</a:t>
            </a:r>
            <a:endParaRPr kumimoji="1" lang="zh-TW" altLang="en-US" sz="4000" b="1" dirty="0">
              <a:solidFill>
                <a:schemeClr val="accent2">
                  <a:lumMod val="75000"/>
                </a:schemeClr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標題 1"/>
          <p:cNvSpPr>
            <a:spLocks noGrp="1"/>
          </p:cNvSpPr>
          <p:nvPr/>
        </p:nvSpPr>
        <p:spPr>
          <a:xfrm>
            <a:off x="340203" y="-349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直排文字版面配置區 2"/>
          <p:cNvSpPr>
            <a:spLocks noGrp="1"/>
          </p:cNvSpPr>
          <p:nvPr/>
        </p:nvSpPr>
        <p:spPr>
          <a:xfrm>
            <a:off x="1108835" y="550198"/>
            <a:ext cx="7001291" cy="630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Make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E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very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Little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Highly</a:t>
            </a:r>
            <a:r>
              <a:rPr kumimoji="1" lang="zh-TW" altLang="en-US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kumimoji="1" lang="en-US" altLang="zh-TW" sz="3200" b="1" dirty="0" smtClean="0">
                <a:solidFill>
                  <a:schemeClr val="accent2">
                    <a:lumMod val="75000"/>
                  </a:schemeClr>
                </a:solidFill>
                <a:latin typeface="Comic Sans MS" charset="0"/>
                <a:ea typeface="Comic Sans MS" charset="0"/>
                <a:cs typeface="Comic Sans MS" charset="0"/>
              </a:rPr>
              <a:t>Helpful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" y="3310826"/>
            <a:ext cx="5753360" cy="34906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" y="4263603"/>
            <a:ext cx="582807" cy="5725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85" y="4775960"/>
            <a:ext cx="713267" cy="70066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4" y="3152735"/>
            <a:ext cx="615994" cy="60510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9" y="3571430"/>
            <a:ext cx="503000" cy="49411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58" y="3260829"/>
            <a:ext cx="635117" cy="62389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34" y="4880037"/>
            <a:ext cx="646915" cy="6354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40" y="1733531"/>
            <a:ext cx="1325529" cy="1302101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79" y="1700680"/>
            <a:ext cx="1415840" cy="656621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2379011"/>
            <a:ext cx="1415840" cy="656621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2397169"/>
            <a:ext cx="1415840" cy="65662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1710706"/>
            <a:ext cx="1415840" cy="656621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294" y="1947975"/>
            <a:ext cx="874629" cy="973836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48" y="4341453"/>
            <a:ext cx="3364999" cy="1709931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39" y="2402306"/>
            <a:ext cx="1415840" cy="656621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47" y="1700681"/>
            <a:ext cx="1415840" cy="65662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74" y="1009287"/>
            <a:ext cx="1760223" cy="1760223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968" y="4521941"/>
            <a:ext cx="1325529" cy="1302101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22" y="4709501"/>
            <a:ext cx="874629" cy="973836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021" y="3572312"/>
            <a:ext cx="1748116" cy="1748116"/>
          </a:xfrm>
          <a:prstGeom prst="rect">
            <a:avLst/>
          </a:prstGeom>
        </p:spPr>
      </p:pic>
      <p:cxnSp>
        <p:nvCxnSpPr>
          <p:cNvPr id="9" name="直線箭頭接點 8"/>
          <p:cNvCxnSpPr>
            <a:endCxn id="14" idx="0"/>
          </p:cNvCxnSpPr>
          <p:nvPr/>
        </p:nvCxnSpPr>
        <p:spPr>
          <a:xfrm flipH="1">
            <a:off x="2909993" y="3966462"/>
            <a:ext cx="98460" cy="583394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箭頭接點 29"/>
          <p:cNvCxnSpPr>
            <a:stCxn id="12" idx="2"/>
          </p:cNvCxnSpPr>
          <p:nvPr/>
        </p:nvCxnSpPr>
        <p:spPr>
          <a:xfrm>
            <a:off x="1479809" y="4065540"/>
            <a:ext cx="1137928" cy="686816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箭頭接點 30"/>
          <p:cNvCxnSpPr>
            <a:stCxn id="3" idx="3"/>
            <a:endCxn id="14" idx="1"/>
          </p:cNvCxnSpPr>
          <p:nvPr/>
        </p:nvCxnSpPr>
        <p:spPr>
          <a:xfrm>
            <a:off x="1022206" y="4549856"/>
            <a:ext cx="1531153" cy="350331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/>
          <p:cNvCxnSpPr/>
          <p:nvPr/>
        </p:nvCxnSpPr>
        <p:spPr>
          <a:xfrm>
            <a:off x="2510920" y="3757843"/>
            <a:ext cx="181592" cy="914758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/>
          <p:cNvCxnSpPr/>
          <p:nvPr/>
        </p:nvCxnSpPr>
        <p:spPr>
          <a:xfrm flipV="1">
            <a:off x="1858045" y="5056136"/>
            <a:ext cx="741612" cy="290319"/>
          </a:xfrm>
          <a:prstGeom prst="straightConnector1">
            <a:avLst/>
          </a:prstGeom>
          <a:ln w="63500">
            <a:solidFill>
              <a:schemeClr val="accent5">
                <a:lumMod val="7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7" idx="1"/>
          </p:cNvCxnSpPr>
          <p:nvPr/>
        </p:nvCxnSpPr>
        <p:spPr>
          <a:xfrm>
            <a:off x="3280669" y="4880037"/>
            <a:ext cx="1198316" cy="246254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 rot="19905960">
            <a:off x="-908774" y="293366"/>
            <a:ext cx="3292980" cy="369332"/>
          </a:xfrm>
          <a:prstGeom prst="rect">
            <a:avLst/>
          </a:prstGeom>
          <a:solidFill>
            <a:schemeClr val="accent2">
              <a:lumMod val="60000"/>
              <a:lumOff val="40000"/>
              <a:alpha val="2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err="1" smtClean="0">
                <a:latin typeface="Comic Sans MS" charset="0"/>
                <a:ea typeface="Comic Sans MS" charset="0"/>
                <a:cs typeface="Comic Sans MS" charset="0"/>
              </a:rPr>
              <a:t>AirHappot</a:t>
            </a:r>
            <a:endParaRPr kumimoji="1" lang="zh-TW" alt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59" y="4566307"/>
            <a:ext cx="618411" cy="6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0" y="25007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W</a:t>
            </a:r>
            <a:r>
              <a:rPr lang="en-US" altLang="zh-TW" sz="4000" dirty="0" smtClean="0"/>
              <a:t>hy it can work?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716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537000"/>
            <a:ext cx="3959055" cy="5399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store sites of goods </a:t>
            </a:r>
          </a:p>
          <a:p>
            <a:pPr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	- convenient store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Taiwan top for 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	convenience store density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Low shipment cost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between stores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sz="2000" dirty="0" smtClean="0">
              <a:latin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 smtClean="0">
                <a:latin typeface="Calibri" panose="020F0502020204030204" pitchFamily="34" charset="0"/>
              </a:rPr>
              <a:t>The shipment cost is </a:t>
            </a:r>
          </a:p>
          <a:p>
            <a:pPr lvl="2">
              <a:lnSpc>
                <a:spcPct val="150000"/>
              </a:lnSpc>
            </a:pPr>
            <a:r>
              <a:rPr lang="en-US" altLang="zh-TW" sz="2000" dirty="0" smtClean="0">
                <a:latin typeface="Calibri" panose="020F0502020204030204" pitchFamily="34" charset="0"/>
              </a:rPr>
              <a:t>available on the web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11235" r="15053" b="1743"/>
          <a:stretch/>
        </p:blipFill>
        <p:spPr bwMode="auto">
          <a:xfrm>
            <a:off x="3864118" y="769162"/>
            <a:ext cx="8120736" cy="539421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7352893" y="4618087"/>
            <a:ext cx="4631961" cy="696727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2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2500712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/>
              <a:t>How to support it?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575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539</Words>
  <Application>Microsoft Office PowerPoint</Application>
  <PresentationFormat>自訂</PresentationFormat>
  <Paragraphs>88</Paragraphs>
  <Slides>16</Slides>
  <Notes>2</Notes>
  <HiddenSlides>5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Open Data</vt:lpstr>
      <vt:lpstr>Conclusions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Steven Tsai 蔡孟宏</cp:lastModifiedBy>
  <cp:revision>158</cp:revision>
  <dcterms:created xsi:type="dcterms:W3CDTF">2016-08-10T03:58:32Z</dcterms:created>
  <dcterms:modified xsi:type="dcterms:W3CDTF">2016-08-14T05:01:19Z</dcterms:modified>
</cp:coreProperties>
</file>