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PT Sans Narrow"/>
      <p:regular r:id="rId21"/>
      <p:bold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147D529-610A-4653-B64B-53CAA8E14713}">
  <a:tblStyle styleId="{D147D529-610A-4653-B64B-53CAA8E1471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TSansNarrow-bold.fntdata"/><Relationship Id="rId21" Type="http://schemas.openxmlformats.org/officeDocument/2006/relationships/font" Target="fonts/PTSansNarrow-regular.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3c35738fbd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3c35738fbd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3c35738fbd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3c35738fbd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3c35738fbd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3c35738fbd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3c35738fbd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3c35738fbd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3c35738fbd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3c35738fbd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3c35738fb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3c35738fb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3c35738fb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3c35738fb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3c35738fbd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3c35738fbd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3c35738fbd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3c35738fbd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3c3573932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3c3573932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3c3573932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3c3573932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3c35738fbd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3c35738fbd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3c35738fbd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3c35738fbd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ijcrt.org/papers/IJCRT2103184.pdf" TargetMode="External"/><Relationship Id="rId4" Type="http://schemas.openxmlformats.org/officeDocument/2006/relationships/hyperlink" Target="https://www.ijcrt.org/papers/IJCRT2103184.pdf" TargetMode="External"/><Relationship Id="rId10" Type="http://schemas.openxmlformats.org/officeDocument/2006/relationships/hyperlink" Target="https://ieeexplore.ieee.org/document/9432109" TargetMode="External"/><Relationship Id="rId9" Type="http://schemas.openxmlformats.org/officeDocument/2006/relationships/hyperlink" Target="https://ieeexplore.ieee.org/document/9432109" TargetMode="External"/><Relationship Id="rId5" Type="http://schemas.openxmlformats.org/officeDocument/2006/relationships/hyperlink" Target="https://ieeexplore.ieee.org/document/9357751" TargetMode="External"/><Relationship Id="rId6" Type="http://schemas.openxmlformats.org/officeDocument/2006/relationships/hyperlink" Target="https://ieeexplore.ieee.org/document/9357751" TargetMode="External"/><Relationship Id="rId7" Type="http://schemas.openxmlformats.org/officeDocument/2006/relationships/hyperlink" Target="https://nebula.wsimg.com/9c57886ee8e628af1879d9497f1b379f?AccessKeyId=DFB1BA3CED7E7997D5B1&amp;disposition=0&amp;alloworigin=1" TargetMode="External"/><Relationship Id="rId8" Type="http://schemas.openxmlformats.org/officeDocument/2006/relationships/hyperlink" Target="https://nebula.wsimg.com/9c57886ee8e628af1879d9497f1b379f?AccessKeyId=DFB1BA3CED7E7997D5B1&amp;disposition=0&amp;alloworigin=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3650" y="977825"/>
            <a:ext cx="7136700" cy="1593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4400">
                <a:solidFill>
                  <a:srgbClr val="FF9900"/>
                </a:solidFill>
                <a:highlight>
                  <a:schemeClr val="lt1"/>
                </a:highlight>
                <a:latin typeface="Times New Roman"/>
                <a:ea typeface="Times New Roman"/>
                <a:cs typeface="Times New Roman"/>
                <a:sym typeface="Times New Roman"/>
              </a:rPr>
              <a:t>Future Sales Prediction with Machine Learning</a:t>
            </a:r>
            <a:endParaRPr>
              <a:solidFill>
                <a:srgbClr val="FF9900"/>
              </a:solidFill>
              <a:highlight>
                <a:schemeClr val="lt1"/>
              </a:highlight>
              <a:latin typeface="Times New Roman"/>
              <a:ea typeface="Times New Roman"/>
              <a:cs typeface="Times New Roman"/>
              <a:sym typeface="Times New Roman"/>
            </a:endParaRPr>
          </a:p>
        </p:txBody>
      </p:sp>
      <p:sp>
        <p:nvSpPr>
          <p:cNvPr id="67" name="Google Shape;67;p13"/>
          <p:cNvSpPr txBox="1"/>
          <p:nvPr>
            <p:ph idx="1" type="subTitle"/>
          </p:nvPr>
        </p:nvSpPr>
        <p:spPr>
          <a:xfrm>
            <a:off x="3210175" y="2439024"/>
            <a:ext cx="4870500" cy="1486800"/>
          </a:xfrm>
          <a:prstGeom prst="rect">
            <a:avLst/>
          </a:prstGeom>
        </p:spPr>
        <p:txBody>
          <a:bodyPr anchorCtr="0" anchor="t" bIns="91425" lIns="91425" spcFirstLastPara="1" rIns="91425" wrap="square" tIns="91425">
            <a:noAutofit/>
          </a:bodyPr>
          <a:lstStyle/>
          <a:p>
            <a:pPr indent="0" lvl="0" marL="0" rtl="0" algn="r">
              <a:lnSpc>
                <a:spcPct val="115000"/>
              </a:lnSpc>
              <a:spcBef>
                <a:spcPts val="400"/>
              </a:spcBef>
              <a:spcAft>
                <a:spcPts val="0"/>
              </a:spcAft>
              <a:buNone/>
            </a:pPr>
            <a:r>
              <a:rPr lang="en" sz="1400">
                <a:solidFill>
                  <a:srgbClr val="000000"/>
                </a:solidFill>
                <a:latin typeface="Times New Roman"/>
                <a:ea typeface="Times New Roman"/>
                <a:cs typeface="Times New Roman"/>
                <a:sym typeface="Times New Roman"/>
              </a:rPr>
              <a:t>Ridham Jain (700742608)</a:t>
            </a:r>
            <a:endParaRPr sz="1400">
              <a:solidFill>
                <a:srgbClr val="000000"/>
              </a:solidFill>
              <a:latin typeface="Times New Roman"/>
              <a:ea typeface="Times New Roman"/>
              <a:cs typeface="Times New Roman"/>
              <a:sym typeface="Times New Roman"/>
            </a:endParaRPr>
          </a:p>
          <a:p>
            <a:pPr indent="0" lvl="0" marL="0" rtl="0" algn="r">
              <a:lnSpc>
                <a:spcPct val="115000"/>
              </a:lnSpc>
              <a:spcBef>
                <a:spcPts val="1000"/>
              </a:spcBef>
              <a:spcAft>
                <a:spcPts val="0"/>
              </a:spcAft>
              <a:buNone/>
            </a:pPr>
            <a:r>
              <a:rPr lang="en" sz="1400">
                <a:solidFill>
                  <a:srgbClr val="000000"/>
                </a:solidFill>
                <a:latin typeface="Times New Roman"/>
                <a:ea typeface="Times New Roman"/>
                <a:cs typeface="Times New Roman"/>
                <a:sym typeface="Times New Roman"/>
              </a:rPr>
              <a:t>Sai Kiran Kalaganti (700744260)</a:t>
            </a:r>
            <a:endParaRPr sz="1400">
              <a:solidFill>
                <a:srgbClr val="000000"/>
              </a:solidFill>
              <a:latin typeface="Times New Roman"/>
              <a:ea typeface="Times New Roman"/>
              <a:cs typeface="Times New Roman"/>
              <a:sym typeface="Times New Roman"/>
            </a:endParaRPr>
          </a:p>
          <a:p>
            <a:pPr indent="0" lvl="0" marL="0" rtl="0" algn="r">
              <a:lnSpc>
                <a:spcPct val="115000"/>
              </a:lnSpc>
              <a:spcBef>
                <a:spcPts val="1000"/>
              </a:spcBef>
              <a:spcAft>
                <a:spcPts val="0"/>
              </a:spcAft>
              <a:buNone/>
            </a:pPr>
            <a:r>
              <a:rPr lang="en" sz="1400">
                <a:solidFill>
                  <a:srgbClr val="000000"/>
                </a:solidFill>
                <a:latin typeface="Times New Roman"/>
                <a:ea typeface="Times New Roman"/>
                <a:cs typeface="Times New Roman"/>
                <a:sym typeface="Times New Roman"/>
              </a:rPr>
              <a:t>Sai Kiran Reddy Kotha (700746206)</a:t>
            </a:r>
            <a:endParaRPr sz="1400">
              <a:solidFill>
                <a:srgbClr val="000000"/>
              </a:solidFill>
              <a:latin typeface="Times New Roman"/>
              <a:ea typeface="Times New Roman"/>
              <a:cs typeface="Times New Roman"/>
              <a:sym typeface="Times New Roman"/>
            </a:endParaRPr>
          </a:p>
          <a:p>
            <a:pPr indent="0" lvl="0" marL="0" rtl="0" algn="r">
              <a:lnSpc>
                <a:spcPct val="115000"/>
              </a:lnSpc>
              <a:spcBef>
                <a:spcPts val="1000"/>
              </a:spcBef>
              <a:spcAft>
                <a:spcPts val="0"/>
              </a:spcAft>
              <a:buNone/>
            </a:pPr>
            <a:r>
              <a:rPr lang="en" sz="1400">
                <a:solidFill>
                  <a:srgbClr val="000000"/>
                </a:solidFill>
                <a:latin typeface="Times New Roman"/>
                <a:ea typeface="Times New Roman"/>
                <a:cs typeface="Times New Roman"/>
                <a:sym typeface="Times New Roman"/>
              </a:rPr>
              <a:t>Shruthika Veeravarapu (700737920)</a:t>
            </a:r>
            <a:endParaRPr sz="1400">
              <a:solidFill>
                <a:srgbClr val="000000"/>
              </a:solidFill>
              <a:latin typeface="Times New Roman"/>
              <a:ea typeface="Times New Roman"/>
              <a:cs typeface="Times New Roman"/>
              <a:sym typeface="Times New Roman"/>
            </a:endParaRPr>
          </a:p>
          <a:p>
            <a:pPr indent="0" lvl="0" marL="0" rtl="0" algn="ctr">
              <a:lnSpc>
                <a:spcPct val="80000"/>
              </a:lnSpc>
              <a:spcBef>
                <a:spcPts val="1000"/>
              </a:spcBef>
              <a:spcAft>
                <a:spcPts val="0"/>
              </a:spcAft>
              <a:buSzPts val="523"/>
              <a:buNone/>
            </a:pPr>
            <a:r>
              <a:t/>
            </a:r>
            <a:endParaRPr sz="144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121" name="Google Shape;121;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Times New Roman"/>
                <a:ea typeface="Times New Roman"/>
                <a:cs typeface="Times New Roman"/>
                <a:sym typeface="Times New Roman"/>
              </a:rPr>
              <a:t>We have implemented six regression models to predict the future sales:</a:t>
            </a:r>
            <a:endParaRPr b="1">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n">
                <a:latin typeface="Times New Roman"/>
                <a:ea typeface="Times New Roman"/>
                <a:cs typeface="Times New Roman"/>
                <a:sym typeface="Times New Roman"/>
              </a:rPr>
              <a:t>Linear regression model</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Decision tree regression model</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Random forest regression model</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Support vector regression model</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K-nearest neighbor regression model</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Gradient boosting regression model</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idx="1" type="body"/>
          </p:nvPr>
        </p:nvSpPr>
        <p:spPr>
          <a:xfrm>
            <a:off x="311700" y="115025"/>
            <a:ext cx="8520600" cy="445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7" name="Google Shape;127;p23"/>
          <p:cNvPicPr preferRelativeResize="0"/>
          <p:nvPr/>
        </p:nvPicPr>
        <p:blipFill>
          <a:blip r:embed="rId3">
            <a:alphaModFix/>
          </a:blip>
          <a:stretch>
            <a:fillRect/>
          </a:stretch>
        </p:blipFill>
        <p:spPr>
          <a:xfrm>
            <a:off x="57525" y="199150"/>
            <a:ext cx="6243724" cy="2191950"/>
          </a:xfrm>
          <a:prstGeom prst="rect">
            <a:avLst/>
          </a:prstGeom>
          <a:noFill/>
          <a:ln>
            <a:noFill/>
          </a:ln>
        </p:spPr>
      </p:pic>
      <p:pic>
        <p:nvPicPr>
          <p:cNvPr id="128" name="Google Shape;128;p23"/>
          <p:cNvPicPr preferRelativeResize="0"/>
          <p:nvPr/>
        </p:nvPicPr>
        <p:blipFill>
          <a:blip r:embed="rId4">
            <a:alphaModFix/>
          </a:blip>
          <a:stretch>
            <a:fillRect/>
          </a:stretch>
        </p:blipFill>
        <p:spPr>
          <a:xfrm>
            <a:off x="178975" y="2448697"/>
            <a:ext cx="6323626" cy="2392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4"/>
          <p:cNvPicPr preferRelativeResize="0"/>
          <p:nvPr/>
        </p:nvPicPr>
        <p:blipFill>
          <a:blip r:embed="rId3">
            <a:alphaModFix/>
          </a:blip>
          <a:stretch>
            <a:fillRect/>
          </a:stretch>
        </p:blipFill>
        <p:spPr>
          <a:xfrm>
            <a:off x="687550" y="283875"/>
            <a:ext cx="4701500" cy="2287875"/>
          </a:xfrm>
          <a:prstGeom prst="rect">
            <a:avLst/>
          </a:prstGeom>
          <a:noFill/>
          <a:ln>
            <a:noFill/>
          </a:ln>
        </p:spPr>
      </p:pic>
      <p:pic>
        <p:nvPicPr>
          <p:cNvPr id="134" name="Google Shape;134;p24"/>
          <p:cNvPicPr preferRelativeResize="0"/>
          <p:nvPr/>
        </p:nvPicPr>
        <p:blipFill>
          <a:blip r:embed="rId4">
            <a:alphaModFix/>
          </a:blip>
          <a:stretch>
            <a:fillRect/>
          </a:stretch>
        </p:blipFill>
        <p:spPr>
          <a:xfrm>
            <a:off x="5654525" y="2084700"/>
            <a:ext cx="2909100" cy="2810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123650" y="1685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0000"/>
                </a:solidFill>
              </a:rPr>
              <a:t>Results</a:t>
            </a:r>
            <a:endParaRPr>
              <a:solidFill>
                <a:srgbClr val="FF0000"/>
              </a:solidFill>
            </a:endParaRPr>
          </a:p>
        </p:txBody>
      </p:sp>
      <p:sp>
        <p:nvSpPr>
          <p:cNvPr id="140" name="Google Shape;140;p25"/>
          <p:cNvSpPr txBox="1"/>
          <p:nvPr>
            <p:ph idx="1" type="body"/>
          </p:nvPr>
        </p:nvSpPr>
        <p:spPr>
          <a:xfrm>
            <a:off x="123650" y="875900"/>
            <a:ext cx="8708700" cy="3693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Data analysis techniques such as scatterplots and correlation coefficients were used to analyze the relationship between various modes of advertisement and sales.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The data was split into training and testing subsets to develop and evaluate regression models.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Different types of regression models were trained and evaluated including linear regression, decision tree regression, random forest regression, support vector regression, and k-nearest regression.</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The accuracy of each regression model was evaluated to determine which model performed the best.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 bar graph was plotted to compare the accuracy of each regression model.</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46" name="Google Shape;146;p26"/>
          <p:cNvSpPr txBox="1"/>
          <p:nvPr>
            <p:ph idx="1" type="body"/>
          </p:nvPr>
        </p:nvSpPr>
        <p:spPr>
          <a:xfrm>
            <a:off x="311700" y="1266325"/>
            <a:ext cx="8520600" cy="3483300"/>
          </a:xfrm>
          <a:prstGeom prst="rect">
            <a:avLst/>
          </a:prstGeom>
        </p:spPr>
        <p:txBody>
          <a:bodyPr anchorCtr="0" anchor="t" bIns="91425" lIns="91425" spcFirstLastPara="1" rIns="91425" wrap="square" tIns="91425">
            <a:noAutofit/>
          </a:bodyPr>
          <a:lstStyle/>
          <a:p>
            <a:pPr indent="0" lvl="0" marL="0" rtl="0" algn="l">
              <a:lnSpc>
                <a:spcPct val="95000"/>
              </a:lnSpc>
              <a:spcBef>
                <a:spcPts val="500"/>
              </a:spcBef>
              <a:spcAft>
                <a:spcPts val="0"/>
              </a:spcAft>
              <a:buSzPts val="770"/>
              <a:buNone/>
            </a:pPr>
            <a:r>
              <a:rPr lang="en" sz="1400">
                <a:solidFill>
                  <a:srgbClr val="000000"/>
                </a:solidFill>
                <a:latin typeface="Times New Roman"/>
                <a:ea typeface="Times New Roman"/>
                <a:cs typeface="Times New Roman"/>
                <a:sym typeface="Times New Roman"/>
              </a:rPr>
              <a:t>D. K. Yadav and N. R. Jagdale, "</a:t>
            </a:r>
            <a:r>
              <a:rPr i="1" lang="en" sz="1400">
                <a:solidFill>
                  <a:srgbClr val="000000"/>
                </a:solidFill>
                <a:latin typeface="Times New Roman"/>
                <a:ea typeface="Times New Roman"/>
                <a:cs typeface="Times New Roman"/>
                <a:sym typeface="Times New Roman"/>
              </a:rPr>
              <a:t>Future Sales Prediction Using Machine Learning Techniques,</a:t>
            </a:r>
            <a:r>
              <a:rPr lang="en" sz="1400">
                <a:solidFill>
                  <a:srgbClr val="000000"/>
                </a:solidFill>
                <a:latin typeface="Times New Roman"/>
                <a:ea typeface="Times New Roman"/>
                <a:cs typeface="Times New Roman"/>
                <a:sym typeface="Times New Roman"/>
              </a:rPr>
              <a:t>" International Journal of Creative Research Thoughts, vol. 9, no. 1, pp. 827-829, Jan. 2021.</a:t>
            </a:r>
            <a:r>
              <a:rPr lang="en" sz="1400">
                <a:solidFill>
                  <a:srgbClr val="000000"/>
                </a:solidFill>
                <a:uFill>
                  <a:noFill/>
                </a:uFill>
                <a:latin typeface="Times New Roman"/>
                <a:ea typeface="Times New Roman"/>
                <a:cs typeface="Times New Roman"/>
                <a:sym typeface="Times New Roman"/>
                <a:hlinkClick r:id="rId3">
                  <a:extLst>
                    <a:ext uri="{A12FA001-AC4F-418D-AE19-62706E023703}">
                      <ahyp:hlinkClr val="tx"/>
                    </a:ext>
                  </a:extLst>
                </a:hlinkClick>
              </a:rPr>
              <a:t> </a:t>
            </a:r>
            <a:r>
              <a:rPr lang="en" sz="1400" u="sng">
                <a:solidFill>
                  <a:schemeClr val="hlink"/>
                </a:solidFill>
                <a:latin typeface="Times New Roman"/>
                <a:ea typeface="Times New Roman"/>
                <a:cs typeface="Times New Roman"/>
                <a:sym typeface="Times New Roman"/>
                <a:hlinkClick r:id="rId4"/>
              </a:rPr>
              <a:t>https://www.ijcrt.org/papers/IJCRT2103184.pdf</a:t>
            </a:r>
            <a:endParaRPr sz="1400" u="sng">
              <a:solidFill>
                <a:schemeClr val="hlink"/>
              </a:solidFill>
              <a:latin typeface="Times New Roman"/>
              <a:ea typeface="Times New Roman"/>
              <a:cs typeface="Times New Roman"/>
              <a:sym typeface="Times New Roman"/>
            </a:endParaRPr>
          </a:p>
          <a:p>
            <a:pPr indent="0" lvl="0" marL="0" rtl="0" algn="l">
              <a:lnSpc>
                <a:spcPct val="95000"/>
              </a:lnSpc>
              <a:spcBef>
                <a:spcPts val="600"/>
              </a:spcBef>
              <a:spcAft>
                <a:spcPts val="0"/>
              </a:spcAft>
              <a:buSzPts val="770"/>
              <a:buNone/>
            </a:pPr>
            <a:r>
              <a:rPr lang="en" sz="1400">
                <a:solidFill>
                  <a:srgbClr val="333333"/>
                </a:solidFill>
                <a:latin typeface="Times New Roman"/>
                <a:ea typeface="Times New Roman"/>
                <a:cs typeface="Times New Roman"/>
                <a:sym typeface="Times New Roman"/>
              </a:rPr>
              <a:t>P. Sharma, S. Khater and V. Vashisht, "Sales Forecast of Manufacturing Companies using Machine Learning navigating the Pandemic like COVID-19," </a:t>
            </a:r>
            <a:r>
              <a:rPr i="1" lang="en" sz="1400">
                <a:solidFill>
                  <a:srgbClr val="333333"/>
                </a:solidFill>
                <a:latin typeface="Times New Roman"/>
                <a:ea typeface="Times New Roman"/>
                <a:cs typeface="Times New Roman"/>
                <a:sym typeface="Times New Roman"/>
              </a:rPr>
              <a:t>2021 2nd International Conference on Computation, Automation and Knowledge Management (ICCAKM)</a:t>
            </a:r>
            <a:r>
              <a:rPr lang="en" sz="1400">
                <a:solidFill>
                  <a:srgbClr val="333333"/>
                </a:solidFill>
                <a:latin typeface="Times New Roman"/>
                <a:ea typeface="Times New Roman"/>
                <a:cs typeface="Times New Roman"/>
                <a:sym typeface="Times New Roman"/>
              </a:rPr>
              <a:t>, Dubai, United Arab Emirates, 2021, pp. 1-5, doi: 10.1109/ICCAKM50778.2021.9357751.</a:t>
            </a:r>
            <a:r>
              <a:rPr lang="en" sz="1400">
                <a:solidFill>
                  <a:srgbClr val="333333"/>
                </a:solidFill>
                <a:uFill>
                  <a:noFill/>
                </a:uFill>
                <a:latin typeface="Times New Roman"/>
                <a:ea typeface="Times New Roman"/>
                <a:cs typeface="Times New Roman"/>
                <a:sym typeface="Times New Roman"/>
                <a:hlinkClick r:id="rId5">
                  <a:extLst>
                    <a:ext uri="{A12FA001-AC4F-418D-AE19-62706E023703}">
                      <ahyp:hlinkClr val="tx"/>
                    </a:ext>
                  </a:extLst>
                </a:hlinkClick>
              </a:rPr>
              <a:t> </a:t>
            </a:r>
            <a:r>
              <a:rPr lang="en" sz="1400" u="sng">
                <a:solidFill>
                  <a:schemeClr val="hlink"/>
                </a:solidFill>
                <a:latin typeface="Times New Roman"/>
                <a:ea typeface="Times New Roman"/>
                <a:cs typeface="Times New Roman"/>
                <a:sym typeface="Times New Roman"/>
                <a:hlinkClick r:id="rId6"/>
              </a:rPr>
              <a:t>https://ieeexplore.ieee.org/document/9357751</a:t>
            </a:r>
            <a:endParaRPr sz="1400" u="sng">
              <a:solidFill>
                <a:schemeClr val="hlink"/>
              </a:solidFill>
              <a:latin typeface="Times New Roman"/>
              <a:ea typeface="Times New Roman"/>
              <a:cs typeface="Times New Roman"/>
              <a:sym typeface="Times New Roman"/>
            </a:endParaRPr>
          </a:p>
          <a:p>
            <a:pPr indent="0" lvl="0" marL="0" rtl="0" algn="l">
              <a:lnSpc>
                <a:spcPct val="95000"/>
              </a:lnSpc>
              <a:spcBef>
                <a:spcPts val="600"/>
              </a:spcBef>
              <a:spcAft>
                <a:spcPts val="0"/>
              </a:spcAft>
              <a:buSzPts val="770"/>
              <a:buNone/>
            </a:pPr>
            <a:r>
              <a:rPr lang="en" sz="1400">
                <a:solidFill>
                  <a:srgbClr val="000000"/>
                </a:solidFill>
                <a:latin typeface="Times New Roman"/>
                <a:ea typeface="Times New Roman"/>
                <a:cs typeface="Times New Roman"/>
                <a:sym typeface="Times New Roman"/>
              </a:rPr>
              <a:t>INTELLIGENT SALES PREDICTION USING MACHINE LEARNING IJRECE VOL. 7 ISSUE 4 2019 ISSN: 2393-9028 | ISSN: 2348-2281</a:t>
            </a:r>
            <a:r>
              <a:rPr lang="en" sz="1400">
                <a:solidFill>
                  <a:srgbClr val="000000"/>
                </a:solidFill>
                <a:uFill>
                  <a:noFill/>
                </a:uFill>
                <a:latin typeface="Times New Roman"/>
                <a:ea typeface="Times New Roman"/>
                <a:cs typeface="Times New Roman"/>
                <a:sym typeface="Times New Roman"/>
                <a:hlinkClick r:id="rId7">
                  <a:extLst>
                    <a:ext uri="{A12FA001-AC4F-418D-AE19-62706E023703}">
                      <ahyp:hlinkClr val="tx"/>
                    </a:ext>
                  </a:extLst>
                </a:hlinkClick>
              </a:rPr>
              <a:t> </a:t>
            </a:r>
            <a:r>
              <a:rPr lang="en" sz="1400" u="sng">
                <a:solidFill>
                  <a:schemeClr val="hlink"/>
                </a:solidFill>
                <a:latin typeface="Times New Roman"/>
                <a:ea typeface="Times New Roman"/>
                <a:cs typeface="Times New Roman"/>
                <a:sym typeface="Times New Roman"/>
                <a:hlinkClick r:id="rId8"/>
              </a:rPr>
              <a:t>https://nebula.wsimg.com/9c57886ee8e628af1879d9497f1b379f?AccessKeyId=DFB1BA3CED7E7997D5B1&amp;disposition=0&amp;alloworigin=1</a:t>
            </a:r>
            <a:endParaRPr sz="1400" u="sng">
              <a:solidFill>
                <a:schemeClr val="hlink"/>
              </a:solidFill>
              <a:latin typeface="Times New Roman"/>
              <a:ea typeface="Times New Roman"/>
              <a:cs typeface="Times New Roman"/>
              <a:sym typeface="Times New Roman"/>
            </a:endParaRPr>
          </a:p>
          <a:p>
            <a:pPr indent="0" lvl="0" marL="0" rtl="0" algn="l">
              <a:lnSpc>
                <a:spcPct val="95000"/>
              </a:lnSpc>
              <a:spcBef>
                <a:spcPts val="600"/>
              </a:spcBef>
              <a:spcAft>
                <a:spcPts val="0"/>
              </a:spcAft>
              <a:buSzPts val="770"/>
              <a:buNone/>
            </a:pPr>
            <a:r>
              <a:rPr lang="en" sz="1400">
                <a:solidFill>
                  <a:srgbClr val="333333"/>
                </a:solidFill>
                <a:latin typeface="Times New Roman"/>
                <a:ea typeface="Times New Roman"/>
                <a:cs typeface="Times New Roman"/>
                <a:sym typeface="Times New Roman"/>
              </a:rPr>
              <a:t>R. P and S. M, "Predictive Analysis for Big Mart Sales Using Machine Learning Algorithms," </a:t>
            </a:r>
            <a:r>
              <a:rPr i="1" lang="en" sz="1400">
                <a:solidFill>
                  <a:srgbClr val="333333"/>
                </a:solidFill>
                <a:latin typeface="Times New Roman"/>
                <a:ea typeface="Times New Roman"/>
                <a:cs typeface="Times New Roman"/>
                <a:sym typeface="Times New Roman"/>
              </a:rPr>
              <a:t>2021 5th International Conference on Intelligent Computing and Control Systems (ICICCS)</a:t>
            </a:r>
            <a:r>
              <a:rPr lang="en" sz="1400">
                <a:solidFill>
                  <a:srgbClr val="333333"/>
                </a:solidFill>
                <a:latin typeface="Times New Roman"/>
                <a:ea typeface="Times New Roman"/>
                <a:cs typeface="Times New Roman"/>
                <a:sym typeface="Times New Roman"/>
              </a:rPr>
              <a:t>, Madurai, India, 2021, pp. 1416-1421, doi: 10.1109/ICICCS51141.2021.9432109.</a:t>
            </a:r>
            <a:r>
              <a:rPr lang="en" sz="1400">
                <a:solidFill>
                  <a:srgbClr val="333333"/>
                </a:solidFill>
                <a:uFill>
                  <a:noFill/>
                </a:uFill>
                <a:latin typeface="Times New Roman"/>
                <a:ea typeface="Times New Roman"/>
                <a:cs typeface="Times New Roman"/>
                <a:sym typeface="Times New Roman"/>
                <a:hlinkClick r:id="rId9">
                  <a:extLst>
                    <a:ext uri="{A12FA001-AC4F-418D-AE19-62706E023703}">
                      <ahyp:hlinkClr val="tx"/>
                    </a:ext>
                  </a:extLst>
                </a:hlinkClick>
              </a:rPr>
              <a:t> </a:t>
            </a:r>
            <a:r>
              <a:rPr lang="en" sz="1400" u="sng">
                <a:solidFill>
                  <a:schemeClr val="hlink"/>
                </a:solidFill>
                <a:latin typeface="Times New Roman"/>
                <a:ea typeface="Times New Roman"/>
                <a:cs typeface="Times New Roman"/>
                <a:sym typeface="Times New Roman"/>
                <a:hlinkClick r:id="rId10"/>
              </a:rPr>
              <a:t>https://ieeexplore.ieee.org/document/9432109</a:t>
            </a:r>
            <a:endParaRPr sz="1400" u="sng">
              <a:solidFill>
                <a:schemeClr val="hlink"/>
              </a:solidFill>
              <a:latin typeface="Times New Roman"/>
              <a:ea typeface="Times New Roman"/>
              <a:cs typeface="Times New Roman"/>
              <a:sym typeface="Times New Roman"/>
            </a:endParaRPr>
          </a:p>
          <a:p>
            <a:pPr indent="0" lvl="0" marL="0" rtl="0" algn="l">
              <a:lnSpc>
                <a:spcPct val="95000"/>
              </a:lnSpc>
              <a:spcBef>
                <a:spcPts val="600"/>
              </a:spcBef>
              <a:spcAft>
                <a:spcPts val="1200"/>
              </a:spcAft>
              <a:buSzPts val="770"/>
              <a:buNone/>
            </a:pPr>
            <a:r>
              <a:t/>
            </a:r>
            <a:endParaRPr sz="1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267450" y="5787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680">
                <a:solidFill>
                  <a:srgbClr val="424242"/>
                </a:solidFill>
                <a:latin typeface="Arial"/>
                <a:ea typeface="Arial"/>
                <a:cs typeface="Arial"/>
                <a:sym typeface="Arial"/>
              </a:rPr>
              <a:t>Role/Responsibilities and Contribution in project</a:t>
            </a:r>
            <a:endParaRPr sz="3040"/>
          </a:p>
        </p:txBody>
      </p:sp>
      <p:graphicFrame>
        <p:nvGraphicFramePr>
          <p:cNvPr id="73" name="Google Shape;73;p14"/>
          <p:cNvGraphicFramePr/>
          <p:nvPr/>
        </p:nvGraphicFramePr>
        <p:xfrm>
          <a:off x="631725" y="712425"/>
          <a:ext cx="3000000" cy="3000000"/>
        </p:xfrm>
        <a:graphic>
          <a:graphicData uri="http://schemas.openxmlformats.org/drawingml/2006/table">
            <a:tbl>
              <a:tblPr>
                <a:noFill/>
                <a:tableStyleId>{D147D529-610A-4653-B64B-53CAA8E14713}</a:tableStyleId>
              </a:tblPr>
              <a:tblGrid>
                <a:gridCol w="3619500"/>
                <a:gridCol w="3619500"/>
              </a:tblGrid>
              <a:tr h="602000">
                <a:tc>
                  <a:txBody>
                    <a:bodyPr/>
                    <a:lstStyle/>
                    <a:p>
                      <a:pPr indent="0" lvl="0" marL="0" rtl="0" algn="l">
                        <a:spcBef>
                          <a:spcPts val="0"/>
                        </a:spcBef>
                        <a:spcAft>
                          <a:spcPts val="0"/>
                        </a:spcAft>
                        <a:buNone/>
                      </a:pPr>
                      <a:r>
                        <a:rPr lang="en"/>
                        <a:t>Name</a:t>
                      </a:r>
                      <a:endParaRPr/>
                    </a:p>
                  </a:txBody>
                  <a:tcPr marT="91425" marB="91425" marR="91425" marL="91425"/>
                </a:tc>
                <a:tc>
                  <a:txBody>
                    <a:bodyPr/>
                    <a:lstStyle/>
                    <a:p>
                      <a:pPr indent="0" lvl="0" marL="0" rtl="0" algn="l">
                        <a:spcBef>
                          <a:spcPts val="0"/>
                        </a:spcBef>
                        <a:spcAft>
                          <a:spcPts val="0"/>
                        </a:spcAft>
                        <a:buNone/>
                      </a:pPr>
                      <a:r>
                        <a:rPr lang="en"/>
                        <a:t>Responsibilities</a:t>
                      </a:r>
                      <a:endParaRPr/>
                    </a:p>
                  </a:txBody>
                  <a:tcPr marT="91425" marB="91425" marR="91425" marL="91425"/>
                </a:tc>
              </a:tr>
              <a:tr h="602000">
                <a:tc>
                  <a:txBody>
                    <a:bodyPr/>
                    <a:lstStyle/>
                    <a:p>
                      <a:pPr indent="0" lvl="0" marL="0" rtl="0" algn="l">
                        <a:spcBef>
                          <a:spcPts val="0"/>
                        </a:spcBef>
                        <a:spcAft>
                          <a:spcPts val="0"/>
                        </a:spcAft>
                        <a:buNone/>
                      </a:pPr>
                      <a:r>
                        <a:rPr lang="en"/>
                        <a:t>Ridham Jain</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Requirement Analysis. Necessary libraries and IDE tools to implement, required ML Techniques</a:t>
                      </a:r>
                      <a:endParaRPr/>
                    </a:p>
                    <a:p>
                      <a:pPr indent="0" lvl="0" marL="0" rtl="0" algn="l">
                        <a:spcBef>
                          <a:spcPts val="0"/>
                        </a:spcBef>
                        <a:spcAft>
                          <a:spcPts val="0"/>
                        </a:spcAft>
                        <a:buNone/>
                      </a:pPr>
                      <a:r>
                        <a:t/>
                      </a:r>
                      <a:endParaRPr/>
                    </a:p>
                  </a:txBody>
                  <a:tcPr marT="91425" marB="91425" marR="91425" marL="91425"/>
                </a:tc>
              </a:tr>
              <a:tr h="602000">
                <a:tc>
                  <a:txBody>
                    <a:bodyPr/>
                    <a:lstStyle/>
                    <a:p>
                      <a:pPr indent="0" lvl="0" marL="0" rtl="0" algn="l">
                        <a:spcBef>
                          <a:spcPts val="0"/>
                        </a:spcBef>
                        <a:spcAft>
                          <a:spcPts val="0"/>
                        </a:spcAft>
                        <a:buNone/>
                      </a:pPr>
                      <a:r>
                        <a:rPr lang="en"/>
                        <a:t>SaiKiran Reddy Kotha</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Project flow design. Project flow is designed and delegated the work to each team members</a:t>
                      </a:r>
                      <a:endParaRPr/>
                    </a:p>
                    <a:p>
                      <a:pPr indent="0" lvl="0" marL="0" rtl="0" algn="l">
                        <a:spcBef>
                          <a:spcPts val="0"/>
                        </a:spcBef>
                        <a:spcAft>
                          <a:spcPts val="0"/>
                        </a:spcAft>
                        <a:buNone/>
                      </a:pPr>
                      <a:r>
                        <a:t/>
                      </a:r>
                      <a:endParaRPr/>
                    </a:p>
                  </a:txBody>
                  <a:tcPr marT="91425" marB="91425" marR="91425" marL="91425"/>
                </a:tc>
              </a:tr>
              <a:tr h="602000">
                <a:tc>
                  <a:txBody>
                    <a:bodyPr/>
                    <a:lstStyle/>
                    <a:p>
                      <a:pPr indent="0" lvl="0" marL="0" rtl="0" algn="l">
                        <a:spcBef>
                          <a:spcPts val="0"/>
                        </a:spcBef>
                        <a:spcAft>
                          <a:spcPts val="0"/>
                        </a:spcAft>
                        <a:buNone/>
                      </a:pPr>
                      <a:r>
                        <a:rPr lang="en"/>
                        <a:t>Sai Kiran Kalaganti</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Data collection and cleaning. Data is collected from the GitHub repository and cleaned the data accordingly</a:t>
                      </a:r>
                      <a:endParaRPr/>
                    </a:p>
                    <a:p>
                      <a:pPr indent="0" lvl="0" marL="0" rtl="0" algn="l">
                        <a:spcBef>
                          <a:spcPts val="0"/>
                        </a:spcBef>
                        <a:spcAft>
                          <a:spcPts val="0"/>
                        </a:spcAft>
                        <a:buNone/>
                      </a:pPr>
                      <a:r>
                        <a:t/>
                      </a:r>
                      <a:endParaRPr/>
                    </a:p>
                  </a:txBody>
                  <a:tcPr marT="91425" marB="91425" marR="91425" marL="91425"/>
                </a:tc>
              </a:tr>
              <a:tr h="602000">
                <a:tc>
                  <a:txBody>
                    <a:bodyPr/>
                    <a:lstStyle/>
                    <a:p>
                      <a:pPr indent="0" lvl="0" marL="0" rtl="0" algn="l">
                        <a:spcBef>
                          <a:spcPts val="0"/>
                        </a:spcBef>
                        <a:spcAft>
                          <a:spcPts val="0"/>
                        </a:spcAft>
                        <a:buNone/>
                      </a:pPr>
                      <a:r>
                        <a:rPr lang="en"/>
                        <a:t>Shruthika Veeravarapu</a:t>
                      </a:r>
                      <a:endParaRPr/>
                    </a:p>
                  </a:txBody>
                  <a:tcPr marT="91425" marB="91425" marR="91425" marL="91425"/>
                </a:tc>
                <a:tc>
                  <a:txBody>
                    <a:bodyPr/>
                    <a:lstStyle/>
                    <a:p>
                      <a:pPr indent="0" lvl="0" marL="0" rtl="0" algn="l">
                        <a:spcBef>
                          <a:spcPts val="0"/>
                        </a:spcBef>
                        <a:spcAft>
                          <a:spcPts val="0"/>
                        </a:spcAft>
                        <a:buNone/>
                      </a:pPr>
                      <a:r>
                        <a:rPr lang="en"/>
                        <a:t>Data exploration ED. Analyzed data on different factors</a:t>
                      </a:r>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4000">
                <a:solidFill>
                  <a:srgbClr val="000000"/>
                </a:solidFill>
                <a:latin typeface="Arial"/>
                <a:ea typeface="Arial"/>
                <a:cs typeface="Arial"/>
                <a:sym typeface="Arial"/>
              </a:rPr>
              <a:t> </a:t>
            </a:r>
            <a:r>
              <a:rPr b="0" lang="en" sz="4000">
                <a:solidFill>
                  <a:srgbClr val="0000FF"/>
                </a:solidFill>
                <a:latin typeface="Arial"/>
                <a:ea typeface="Arial"/>
                <a:cs typeface="Arial"/>
                <a:sym typeface="Arial"/>
              </a:rPr>
              <a:t>Motivation</a:t>
            </a:r>
            <a:endParaRPr>
              <a:solidFill>
                <a:srgbClr val="0000FF"/>
              </a:solidFill>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7500" lnSpcReduction="20000"/>
          </a:bodyPr>
          <a:lstStyle/>
          <a:p>
            <a:pPr indent="0" lvl="0" marL="0" rtl="0" algn="l">
              <a:spcBef>
                <a:spcPts val="500"/>
              </a:spcBef>
              <a:spcAft>
                <a:spcPts val="0"/>
              </a:spcAft>
              <a:buNone/>
            </a:pPr>
            <a:r>
              <a:rPr lang="en" sz="2200">
                <a:solidFill>
                  <a:srgbClr val="000000"/>
                </a:solidFill>
                <a:latin typeface="Times New Roman"/>
                <a:ea typeface="Times New Roman"/>
                <a:cs typeface="Times New Roman"/>
                <a:sym typeface="Times New Roman"/>
              </a:rPr>
              <a:t>The motivation for future sales prediction with machine learning are:-</a:t>
            </a:r>
            <a:endParaRPr sz="2200">
              <a:solidFill>
                <a:srgbClr val="000000"/>
              </a:solidFill>
              <a:latin typeface="Times New Roman"/>
              <a:ea typeface="Times New Roman"/>
              <a:cs typeface="Times New Roman"/>
              <a:sym typeface="Times New Roman"/>
            </a:endParaRPr>
          </a:p>
          <a:p>
            <a:pPr indent="0" lvl="0" marL="0" rtl="0" algn="l">
              <a:spcBef>
                <a:spcPts val="600"/>
              </a:spcBef>
              <a:spcAft>
                <a:spcPts val="0"/>
              </a:spcAft>
              <a:buNone/>
            </a:pPr>
            <a:r>
              <a:rPr lang="en" sz="3200">
                <a:solidFill>
                  <a:srgbClr val="1287C3"/>
                </a:solidFill>
                <a:latin typeface="Times New Roman"/>
                <a:ea typeface="Times New Roman"/>
                <a:cs typeface="Times New Roman"/>
                <a:sym typeface="Times New Roman"/>
              </a:rPr>
              <a:t>•</a:t>
            </a:r>
            <a:r>
              <a:rPr lang="en" sz="2200">
                <a:solidFill>
                  <a:srgbClr val="000000"/>
                </a:solidFill>
                <a:latin typeface="Times New Roman"/>
                <a:ea typeface="Times New Roman"/>
                <a:cs typeface="Times New Roman"/>
                <a:sym typeface="Times New Roman"/>
              </a:rPr>
              <a:t> Improved decision-making</a:t>
            </a:r>
            <a:endParaRPr sz="2200">
              <a:solidFill>
                <a:srgbClr val="000000"/>
              </a:solidFill>
              <a:latin typeface="Times New Roman"/>
              <a:ea typeface="Times New Roman"/>
              <a:cs typeface="Times New Roman"/>
              <a:sym typeface="Times New Roman"/>
            </a:endParaRPr>
          </a:p>
          <a:p>
            <a:pPr indent="0" lvl="0" marL="0" rtl="0" algn="l">
              <a:spcBef>
                <a:spcPts val="600"/>
              </a:spcBef>
              <a:spcAft>
                <a:spcPts val="0"/>
              </a:spcAft>
              <a:buNone/>
            </a:pPr>
            <a:r>
              <a:rPr lang="en" sz="3200">
                <a:solidFill>
                  <a:srgbClr val="1287C3"/>
                </a:solidFill>
                <a:latin typeface="Times New Roman"/>
                <a:ea typeface="Times New Roman"/>
                <a:cs typeface="Times New Roman"/>
                <a:sym typeface="Times New Roman"/>
              </a:rPr>
              <a:t>• </a:t>
            </a:r>
            <a:r>
              <a:rPr lang="en" sz="2200">
                <a:solidFill>
                  <a:srgbClr val="000000"/>
                </a:solidFill>
                <a:latin typeface="Times New Roman"/>
                <a:ea typeface="Times New Roman"/>
                <a:cs typeface="Times New Roman"/>
                <a:sym typeface="Times New Roman"/>
              </a:rPr>
              <a:t>Use to optimize the operations</a:t>
            </a:r>
            <a:endParaRPr sz="2200">
              <a:solidFill>
                <a:srgbClr val="000000"/>
              </a:solidFill>
              <a:latin typeface="Times New Roman"/>
              <a:ea typeface="Times New Roman"/>
              <a:cs typeface="Times New Roman"/>
              <a:sym typeface="Times New Roman"/>
            </a:endParaRPr>
          </a:p>
          <a:p>
            <a:pPr indent="0" lvl="0" marL="0" rtl="0" algn="l">
              <a:spcBef>
                <a:spcPts val="600"/>
              </a:spcBef>
              <a:spcAft>
                <a:spcPts val="0"/>
              </a:spcAft>
              <a:buNone/>
            </a:pPr>
            <a:r>
              <a:rPr lang="en" sz="3200">
                <a:solidFill>
                  <a:srgbClr val="1287C3"/>
                </a:solidFill>
                <a:latin typeface="Times New Roman"/>
                <a:ea typeface="Times New Roman"/>
                <a:cs typeface="Times New Roman"/>
                <a:sym typeface="Times New Roman"/>
              </a:rPr>
              <a:t>• </a:t>
            </a:r>
            <a:r>
              <a:rPr lang="en" sz="2200">
                <a:solidFill>
                  <a:srgbClr val="000000"/>
                </a:solidFill>
                <a:latin typeface="Times New Roman"/>
                <a:ea typeface="Times New Roman"/>
                <a:cs typeface="Times New Roman"/>
                <a:sym typeface="Times New Roman"/>
              </a:rPr>
              <a:t>Improve the marketing strategies</a:t>
            </a:r>
            <a:endParaRPr sz="2200">
              <a:solidFill>
                <a:srgbClr val="000000"/>
              </a:solidFill>
              <a:latin typeface="Times New Roman"/>
              <a:ea typeface="Times New Roman"/>
              <a:cs typeface="Times New Roman"/>
              <a:sym typeface="Times New Roman"/>
            </a:endParaRPr>
          </a:p>
          <a:p>
            <a:pPr indent="0" lvl="0" marL="0" rtl="0" algn="l">
              <a:spcBef>
                <a:spcPts val="600"/>
              </a:spcBef>
              <a:spcAft>
                <a:spcPts val="0"/>
              </a:spcAft>
              <a:buNone/>
            </a:pPr>
            <a:r>
              <a:rPr lang="en" sz="3200">
                <a:solidFill>
                  <a:srgbClr val="1287C3"/>
                </a:solidFill>
                <a:latin typeface="Times New Roman"/>
                <a:ea typeface="Times New Roman"/>
                <a:cs typeface="Times New Roman"/>
                <a:sym typeface="Times New Roman"/>
              </a:rPr>
              <a:t>• </a:t>
            </a:r>
            <a:r>
              <a:rPr lang="en" sz="2200">
                <a:solidFill>
                  <a:srgbClr val="000000"/>
                </a:solidFill>
                <a:latin typeface="Times New Roman"/>
                <a:ea typeface="Times New Roman"/>
                <a:cs typeface="Times New Roman"/>
                <a:sym typeface="Times New Roman"/>
              </a:rPr>
              <a:t>Use to increase their profitability</a:t>
            </a:r>
            <a:endParaRPr sz="2200">
              <a:solidFill>
                <a:srgbClr val="000000"/>
              </a:solidFill>
              <a:latin typeface="Times New Roman"/>
              <a:ea typeface="Times New Roman"/>
              <a:cs typeface="Times New Roman"/>
              <a:sym typeface="Times New Roman"/>
            </a:endParaRPr>
          </a:p>
          <a:p>
            <a:pPr indent="0" lvl="0" marL="0" rtl="0" algn="l">
              <a:spcBef>
                <a:spcPts val="600"/>
              </a:spcBef>
              <a:spcAft>
                <a:spcPts val="0"/>
              </a:spcAft>
              <a:buNone/>
            </a:pPr>
            <a:r>
              <a:rPr lang="en" sz="3200">
                <a:solidFill>
                  <a:srgbClr val="1287C3"/>
                </a:solidFill>
                <a:latin typeface="Times New Roman"/>
                <a:ea typeface="Times New Roman"/>
                <a:cs typeface="Times New Roman"/>
                <a:sym typeface="Times New Roman"/>
              </a:rPr>
              <a:t>• </a:t>
            </a:r>
            <a:r>
              <a:rPr lang="en" sz="2200">
                <a:solidFill>
                  <a:srgbClr val="000000"/>
                </a:solidFill>
                <a:latin typeface="Times New Roman"/>
                <a:ea typeface="Times New Roman"/>
                <a:cs typeface="Times New Roman"/>
                <a:sym typeface="Times New Roman"/>
              </a:rPr>
              <a:t>Help the businesses stay ahead of their competitors and adapt to changes in the market, ultimately leading to increased revenue and customer satisfaction</a:t>
            </a:r>
            <a:endParaRPr sz="2200">
              <a:solidFill>
                <a:srgbClr val="000000"/>
              </a:solidFill>
              <a:latin typeface="Times New Roman"/>
              <a:ea typeface="Times New Roman"/>
              <a:cs typeface="Times New Roman"/>
              <a:sym typeface="Times New Roman"/>
            </a:endParaRPr>
          </a:p>
          <a:p>
            <a:pPr indent="0" lvl="0" marL="0" rtl="0" algn="l">
              <a:spcBef>
                <a:spcPts val="6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0000" lnSpcReduction="20000"/>
          </a:bodyPr>
          <a:lstStyle/>
          <a:p>
            <a:pPr indent="0" lvl="0" marL="0" rtl="0" algn="l">
              <a:spcBef>
                <a:spcPts val="500"/>
              </a:spcBef>
              <a:spcAft>
                <a:spcPts val="0"/>
              </a:spcAft>
              <a:buNone/>
            </a:pPr>
            <a:r>
              <a:rPr lang="en" sz="2200">
                <a:solidFill>
                  <a:srgbClr val="000000"/>
                </a:solidFill>
                <a:latin typeface="Times New Roman"/>
                <a:ea typeface="Times New Roman"/>
                <a:cs typeface="Times New Roman"/>
                <a:sym typeface="Times New Roman"/>
              </a:rPr>
              <a:t>The main objective for future sales prediction with machine learning is to:-</a:t>
            </a:r>
            <a:endParaRPr sz="2200">
              <a:solidFill>
                <a:srgbClr val="000000"/>
              </a:solidFill>
              <a:latin typeface="Times New Roman"/>
              <a:ea typeface="Times New Roman"/>
              <a:cs typeface="Times New Roman"/>
              <a:sym typeface="Times New Roman"/>
            </a:endParaRPr>
          </a:p>
          <a:p>
            <a:pPr indent="0" lvl="0" marL="0" rtl="0" algn="l">
              <a:spcBef>
                <a:spcPts val="600"/>
              </a:spcBef>
              <a:spcAft>
                <a:spcPts val="0"/>
              </a:spcAft>
              <a:buNone/>
            </a:pPr>
            <a:r>
              <a:rPr lang="en" sz="3200">
                <a:solidFill>
                  <a:srgbClr val="1287C3"/>
                </a:solidFill>
                <a:latin typeface="Times New Roman"/>
                <a:ea typeface="Times New Roman"/>
                <a:cs typeface="Times New Roman"/>
                <a:sym typeface="Times New Roman"/>
              </a:rPr>
              <a:t>• </a:t>
            </a:r>
            <a:r>
              <a:rPr lang="en" sz="2200">
                <a:solidFill>
                  <a:srgbClr val="000000"/>
                </a:solidFill>
                <a:latin typeface="Times New Roman"/>
                <a:ea typeface="Times New Roman"/>
                <a:cs typeface="Times New Roman"/>
                <a:sym typeface="Times New Roman"/>
              </a:rPr>
              <a:t>Accurately predict future sales</a:t>
            </a:r>
            <a:endParaRPr sz="2200">
              <a:solidFill>
                <a:srgbClr val="000000"/>
              </a:solidFill>
              <a:latin typeface="Times New Roman"/>
              <a:ea typeface="Times New Roman"/>
              <a:cs typeface="Times New Roman"/>
              <a:sym typeface="Times New Roman"/>
            </a:endParaRPr>
          </a:p>
          <a:p>
            <a:pPr indent="0" lvl="0" marL="0" rtl="0" algn="l">
              <a:spcBef>
                <a:spcPts val="600"/>
              </a:spcBef>
              <a:spcAft>
                <a:spcPts val="0"/>
              </a:spcAft>
              <a:buNone/>
            </a:pPr>
            <a:r>
              <a:rPr lang="en" sz="3200">
                <a:solidFill>
                  <a:srgbClr val="1287C3"/>
                </a:solidFill>
                <a:latin typeface="Times New Roman"/>
                <a:ea typeface="Times New Roman"/>
                <a:cs typeface="Times New Roman"/>
                <a:sym typeface="Times New Roman"/>
              </a:rPr>
              <a:t>• </a:t>
            </a:r>
            <a:r>
              <a:rPr lang="en" sz="2200">
                <a:solidFill>
                  <a:srgbClr val="000000"/>
                </a:solidFill>
                <a:latin typeface="Times New Roman"/>
                <a:ea typeface="Times New Roman"/>
                <a:cs typeface="Times New Roman"/>
                <a:sym typeface="Times New Roman"/>
              </a:rPr>
              <a:t>Improve inventory management</a:t>
            </a:r>
            <a:endParaRPr sz="2200">
              <a:solidFill>
                <a:srgbClr val="000000"/>
              </a:solidFill>
              <a:latin typeface="Times New Roman"/>
              <a:ea typeface="Times New Roman"/>
              <a:cs typeface="Times New Roman"/>
              <a:sym typeface="Times New Roman"/>
            </a:endParaRPr>
          </a:p>
          <a:p>
            <a:pPr indent="0" lvl="0" marL="0" rtl="0" algn="l">
              <a:spcBef>
                <a:spcPts val="600"/>
              </a:spcBef>
              <a:spcAft>
                <a:spcPts val="0"/>
              </a:spcAft>
              <a:buNone/>
            </a:pPr>
            <a:r>
              <a:rPr lang="en" sz="3200">
                <a:solidFill>
                  <a:srgbClr val="1287C3"/>
                </a:solidFill>
                <a:latin typeface="Times New Roman"/>
                <a:ea typeface="Times New Roman"/>
                <a:cs typeface="Times New Roman"/>
                <a:sym typeface="Times New Roman"/>
              </a:rPr>
              <a:t>• </a:t>
            </a:r>
            <a:r>
              <a:rPr lang="en" sz="2200">
                <a:solidFill>
                  <a:srgbClr val="000000"/>
                </a:solidFill>
                <a:latin typeface="Times New Roman"/>
                <a:ea typeface="Times New Roman"/>
                <a:cs typeface="Times New Roman"/>
                <a:sym typeface="Times New Roman"/>
              </a:rPr>
              <a:t>Optimize marketing strategies</a:t>
            </a:r>
            <a:endParaRPr sz="2200">
              <a:solidFill>
                <a:srgbClr val="000000"/>
              </a:solidFill>
              <a:latin typeface="Times New Roman"/>
              <a:ea typeface="Times New Roman"/>
              <a:cs typeface="Times New Roman"/>
              <a:sym typeface="Times New Roman"/>
            </a:endParaRPr>
          </a:p>
          <a:p>
            <a:pPr indent="0" lvl="0" marL="0" rtl="0" algn="l">
              <a:spcBef>
                <a:spcPts val="600"/>
              </a:spcBef>
              <a:spcAft>
                <a:spcPts val="0"/>
              </a:spcAft>
              <a:buNone/>
            </a:pPr>
            <a:r>
              <a:rPr lang="en" sz="3200">
                <a:solidFill>
                  <a:srgbClr val="1287C3"/>
                </a:solidFill>
                <a:latin typeface="Times New Roman"/>
                <a:ea typeface="Times New Roman"/>
                <a:cs typeface="Times New Roman"/>
                <a:sym typeface="Times New Roman"/>
              </a:rPr>
              <a:t>• </a:t>
            </a:r>
            <a:r>
              <a:rPr lang="en" sz="2200">
                <a:solidFill>
                  <a:srgbClr val="000000"/>
                </a:solidFill>
                <a:latin typeface="Times New Roman"/>
                <a:ea typeface="Times New Roman"/>
                <a:cs typeface="Times New Roman"/>
                <a:sym typeface="Times New Roman"/>
              </a:rPr>
              <a:t>Identify new business opportunities</a:t>
            </a:r>
            <a:endParaRPr sz="2200">
              <a:solidFill>
                <a:srgbClr val="000000"/>
              </a:solidFill>
              <a:latin typeface="Times New Roman"/>
              <a:ea typeface="Times New Roman"/>
              <a:cs typeface="Times New Roman"/>
              <a:sym typeface="Times New Roman"/>
            </a:endParaRPr>
          </a:p>
          <a:p>
            <a:pPr indent="0" lvl="0" marL="0" rtl="0" algn="l">
              <a:spcBef>
                <a:spcPts val="600"/>
              </a:spcBef>
              <a:spcAft>
                <a:spcPts val="0"/>
              </a:spcAft>
              <a:buNone/>
            </a:pPr>
            <a:r>
              <a:rPr lang="en" sz="3200">
                <a:solidFill>
                  <a:srgbClr val="1287C3"/>
                </a:solidFill>
                <a:latin typeface="Times New Roman"/>
                <a:ea typeface="Times New Roman"/>
                <a:cs typeface="Times New Roman"/>
                <a:sym typeface="Times New Roman"/>
              </a:rPr>
              <a:t>• </a:t>
            </a:r>
            <a:r>
              <a:rPr lang="en" sz="2200">
                <a:solidFill>
                  <a:srgbClr val="000000"/>
                </a:solidFill>
                <a:latin typeface="Times New Roman"/>
                <a:ea typeface="Times New Roman"/>
                <a:cs typeface="Times New Roman"/>
                <a:sym typeface="Times New Roman"/>
              </a:rPr>
              <a:t>Enhance customer satisfaction</a:t>
            </a:r>
            <a:endParaRPr sz="2200">
              <a:solidFill>
                <a:srgbClr val="000000"/>
              </a:solidFill>
              <a:latin typeface="Times New Roman"/>
              <a:ea typeface="Times New Roman"/>
              <a:cs typeface="Times New Roman"/>
              <a:sym typeface="Times New Roman"/>
            </a:endParaRPr>
          </a:p>
          <a:p>
            <a:pPr indent="0" lvl="0" marL="0" rtl="0" algn="l">
              <a:spcBef>
                <a:spcPts val="600"/>
              </a:spcBef>
              <a:spcAft>
                <a:spcPts val="0"/>
              </a:spcAft>
              <a:buNone/>
            </a:pPr>
            <a:r>
              <a:rPr lang="en" sz="3200">
                <a:solidFill>
                  <a:srgbClr val="1287C3"/>
                </a:solidFill>
                <a:latin typeface="Times New Roman"/>
                <a:ea typeface="Times New Roman"/>
                <a:cs typeface="Times New Roman"/>
                <a:sym typeface="Times New Roman"/>
              </a:rPr>
              <a:t>• </a:t>
            </a:r>
            <a:r>
              <a:rPr lang="en" sz="2200">
                <a:solidFill>
                  <a:srgbClr val="000000"/>
                </a:solidFill>
                <a:latin typeface="Times New Roman"/>
                <a:ea typeface="Times New Roman"/>
                <a:cs typeface="Times New Roman"/>
                <a:sym typeface="Times New Roman"/>
              </a:rPr>
              <a:t>Increase profitability</a:t>
            </a:r>
            <a:endParaRPr sz="2200">
              <a:solidFill>
                <a:srgbClr val="000000"/>
              </a:solidFill>
              <a:latin typeface="Times New Roman"/>
              <a:ea typeface="Times New Roman"/>
              <a:cs typeface="Times New Roman"/>
              <a:sym typeface="Times New Roman"/>
            </a:endParaRPr>
          </a:p>
          <a:p>
            <a:pPr indent="0" lvl="0" marL="0" rtl="0" algn="l">
              <a:spcBef>
                <a:spcPts val="6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57525" y="689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00FF"/>
                </a:solidFill>
              </a:rPr>
              <a:t>Related Work</a:t>
            </a:r>
            <a:endParaRPr>
              <a:solidFill>
                <a:srgbClr val="FF00FF"/>
              </a:solidFill>
            </a:endParaRPr>
          </a:p>
        </p:txBody>
      </p:sp>
      <p:sp>
        <p:nvSpPr>
          <p:cNvPr id="91" name="Google Shape;91;p17"/>
          <p:cNvSpPr txBox="1"/>
          <p:nvPr>
            <p:ph idx="1" type="body"/>
          </p:nvPr>
        </p:nvSpPr>
        <p:spPr>
          <a:xfrm>
            <a:off x="57525" y="955700"/>
            <a:ext cx="8774700" cy="3959700"/>
          </a:xfrm>
          <a:prstGeom prst="rect">
            <a:avLst/>
          </a:prstGeom>
        </p:spPr>
        <p:txBody>
          <a:bodyPr anchorCtr="0" anchor="t" bIns="91425" lIns="91425" spcFirstLastPara="1" rIns="91425" wrap="square" tIns="91425">
            <a:normAutofit fontScale="25000" lnSpcReduction="20000"/>
          </a:bodyPr>
          <a:lstStyle/>
          <a:p>
            <a:pPr indent="-342900" lvl="0" marL="457200" rtl="0" algn="l">
              <a:lnSpc>
                <a:spcPct val="105000"/>
              </a:lnSpc>
              <a:spcBef>
                <a:spcPts val="0"/>
              </a:spcBef>
              <a:spcAft>
                <a:spcPts val="0"/>
              </a:spcAft>
              <a:buClr>
                <a:srgbClr val="000000"/>
              </a:buClr>
              <a:buSzPct val="100000"/>
              <a:buFont typeface="Times New Roman"/>
              <a:buChar char="●"/>
            </a:pPr>
            <a:r>
              <a:rPr lang="en" sz="7200">
                <a:solidFill>
                  <a:srgbClr val="000000"/>
                </a:solidFill>
                <a:latin typeface="Times New Roman"/>
                <a:ea typeface="Times New Roman"/>
                <a:cs typeface="Times New Roman"/>
                <a:sym typeface="Times New Roman"/>
              </a:rPr>
              <a:t>The extreme Gradient Boosting Regressor (XGBRegressor) is a popular algorithm in machine learning, having been the winning algorithm in several Kaggle competitions.</a:t>
            </a:r>
            <a:endParaRPr sz="7200">
              <a:solidFill>
                <a:srgbClr val="000000"/>
              </a:solidFill>
              <a:latin typeface="Times New Roman"/>
              <a:ea typeface="Times New Roman"/>
              <a:cs typeface="Times New Roman"/>
              <a:sym typeface="Times New Roman"/>
            </a:endParaRPr>
          </a:p>
          <a:p>
            <a:pPr indent="-342900" lvl="0" marL="457200" rtl="0" algn="l">
              <a:lnSpc>
                <a:spcPct val="105000"/>
              </a:lnSpc>
              <a:spcBef>
                <a:spcPts val="0"/>
              </a:spcBef>
              <a:spcAft>
                <a:spcPts val="0"/>
              </a:spcAft>
              <a:buClr>
                <a:srgbClr val="000000"/>
              </a:buClr>
              <a:buSzPct val="100000"/>
              <a:buFont typeface="Times New Roman"/>
              <a:buChar char="●"/>
            </a:pPr>
            <a:r>
              <a:rPr lang="en" sz="7200">
                <a:solidFill>
                  <a:srgbClr val="000000"/>
                </a:solidFill>
                <a:latin typeface="Times New Roman"/>
                <a:ea typeface="Times New Roman"/>
                <a:cs typeface="Times New Roman"/>
                <a:sym typeface="Times New Roman"/>
              </a:rPr>
              <a:t>In gradient boosting, multiple models are combined, and the gradient is used to optimize the boosted model prediction in each boosting round.</a:t>
            </a:r>
            <a:endParaRPr sz="7200">
              <a:solidFill>
                <a:srgbClr val="000000"/>
              </a:solidFill>
              <a:latin typeface="Times New Roman"/>
              <a:ea typeface="Times New Roman"/>
              <a:cs typeface="Times New Roman"/>
              <a:sym typeface="Times New Roman"/>
            </a:endParaRPr>
          </a:p>
          <a:p>
            <a:pPr indent="-342900" lvl="0" marL="457200" rtl="0" algn="l">
              <a:lnSpc>
                <a:spcPct val="105000"/>
              </a:lnSpc>
              <a:spcBef>
                <a:spcPts val="0"/>
              </a:spcBef>
              <a:spcAft>
                <a:spcPts val="0"/>
              </a:spcAft>
              <a:buClr>
                <a:srgbClr val="000000"/>
              </a:buClr>
              <a:buSzPct val="100000"/>
              <a:buFont typeface="Times New Roman"/>
              <a:buChar char="●"/>
            </a:pPr>
            <a:r>
              <a:rPr lang="en" sz="7200">
                <a:solidFill>
                  <a:srgbClr val="000000"/>
                </a:solidFill>
                <a:latin typeface="Times New Roman"/>
                <a:ea typeface="Times New Roman"/>
                <a:cs typeface="Times New Roman"/>
                <a:sym typeface="Times New Roman"/>
              </a:rPr>
              <a:t>XGBoost is a special implementation of a gradient boosting machine that uses more accurate approximations to find the best model, and it improves upon gradient boosting through system optimization and algorithmic enhancements.</a:t>
            </a:r>
            <a:endParaRPr sz="7200">
              <a:solidFill>
                <a:srgbClr val="000000"/>
              </a:solidFill>
              <a:latin typeface="Times New Roman"/>
              <a:ea typeface="Times New Roman"/>
              <a:cs typeface="Times New Roman"/>
              <a:sym typeface="Times New Roman"/>
            </a:endParaRPr>
          </a:p>
          <a:p>
            <a:pPr indent="-342900" lvl="0" marL="457200" rtl="0" algn="l">
              <a:lnSpc>
                <a:spcPct val="105000"/>
              </a:lnSpc>
              <a:spcBef>
                <a:spcPts val="0"/>
              </a:spcBef>
              <a:spcAft>
                <a:spcPts val="0"/>
              </a:spcAft>
              <a:buClr>
                <a:srgbClr val="000000"/>
              </a:buClr>
              <a:buSzPct val="100000"/>
              <a:buFont typeface="Times New Roman"/>
              <a:buChar char="●"/>
            </a:pPr>
            <a:r>
              <a:rPr lang="en" sz="7200">
                <a:solidFill>
                  <a:srgbClr val="000000"/>
                </a:solidFill>
                <a:latin typeface="Times New Roman"/>
                <a:ea typeface="Times New Roman"/>
                <a:cs typeface="Times New Roman"/>
                <a:sym typeface="Times New Roman"/>
              </a:rPr>
              <a:t>Linear regression is another ML algorithm used for supervised learning that finds a linear relationship between a dependent variable and the given independent variables.</a:t>
            </a:r>
            <a:endParaRPr sz="7200">
              <a:solidFill>
                <a:srgbClr val="000000"/>
              </a:solidFill>
              <a:latin typeface="Times New Roman"/>
              <a:ea typeface="Times New Roman"/>
              <a:cs typeface="Times New Roman"/>
              <a:sym typeface="Times New Roman"/>
            </a:endParaRPr>
          </a:p>
          <a:p>
            <a:pPr indent="-342900" lvl="0" marL="457200" rtl="0" algn="l">
              <a:lnSpc>
                <a:spcPct val="105000"/>
              </a:lnSpc>
              <a:spcBef>
                <a:spcPts val="0"/>
              </a:spcBef>
              <a:spcAft>
                <a:spcPts val="0"/>
              </a:spcAft>
              <a:buClr>
                <a:srgbClr val="000000"/>
              </a:buClr>
              <a:buSzPct val="100000"/>
              <a:buFont typeface="Times New Roman"/>
              <a:buChar char="●"/>
            </a:pPr>
            <a:r>
              <a:rPr lang="en" sz="7200">
                <a:solidFill>
                  <a:srgbClr val="000000"/>
                </a:solidFill>
                <a:latin typeface="Times New Roman"/>
                <a:ea typeface="Times New Roman"/>
                <a:cs typeface="Times New Roman"/>
                <a:sym typeface="Times New Roman"/>
              </a:rPr>
              <a:t>In linear regression, the algorithm predicts a dependent variable based on the given independent variables.</a:t>
            </a:r>
            <a:endParaRPr sz="7200">
              <a:solidFill>
                <a:srgbClr val="000000"/>
              </a:solidFill>
              <a:latin typeface="Times New Roman"/>
              <a:ea typeface="Times New Roman"/>
              <a:cs typeface="Times New Roman"/>
              <a:sym typeface="Times New Roman"/>
            </a:endParaRPr>
          </a:p>
          <a:p>
            <a:pPr indent="-342900" lvl="0" marL="457200" rtl="0" algn="l">
              <a:lnSpc>
                <a:spcPct val="105000"/>
              </a:lnSpc>
              <a:spcBef>
                <a:spcPts val="0"/>
              </a:spcBef>
              <a:spcAft>
                <a:spcPts val="0"/>
              </a:spcAft>
              <a:buClr>
                <a:srgbClr val="000000"/>
              </a:buClr>
              <a:buSzPct val="100000"/>
              <a:buFont typeface="Times New Roman"/>
              <a:buChar char="●"/>
            </a:pPr>
            <a:r>
              <a:rPr lang="en" sz="7200">
                <a:solidFill>
                  <a:srgbClr val="000000"/>
                </a:solidFill>
                <a:latin typeface="Times New Roman"/>
                <a:ea typeface="Times New Roman"/>
                <a:cs typeface="Times New Roman"/>
                <a:sym typeface="Times New Roman"/>
              </a:rPr>
              <a:t>Linear regression is a simple and widely used ML algorithm that can be used for both regression and classification problems.</a:t>
            </a:r>
            <a:endParaRPr sz="7200">
              <a:solidFill>
                <a:srgbClr val="000000"/>
              </a:solidFill>
              <a:latin typeface="Times New Roman"/>
              <a:ea typeface="Times New Roman"/>
              <a:cs typeface="Times New Roman"/>
              <a:sym typeface="Times New Roman"/>
            </a:endParaRPr>
          </a:p>
          <a:p>
            <a:pPr indent="-342900" lvl="0" marL="457200" rtl="0" algn="l">
              <a:lnSpc>
                <a:spcPct val="105000"/>
              </a:lnSpc>
              <a:spcBef>
                <a:spcPts val="0"/>
              </a:spcBef>
              <a:spcAft>
                <a:spcPts val="0"/>
              </a:spcAft>
              <a:buClr>
                <a:srgbClr val="000000"/>
              </a:buClr>
              <a:buSzPct val="100000"/>
              <a:buFont typeface="Times New Roman"/>
              <a:buChar char="●"/>
            </a:pPr>
            <a:r>
              <a:rPr lang="en" sz="7200">
                <a:solidFill>
                  <a:srgbClr val="000000"/>
                </a:solidFill>
                <a:latin typeface="Times New Roman"/>
                <a:ea typeface="Times New Roman"/>
                <a:cs typeface="Times New Roman"/>
                <a:sym typeface="Times New Roman"/>
              </a:rPr>
              <a:t>Both XGBoost and linear regression are useful algorithms in machine learning that can be used for a variety of applications, depending on the data and the problem at hand.</a:t>
            </a:r>
            <a:endParaRPr sz="7200">
              <a:solidFill>
                <a:srgbClr val="000000"/>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254"/>
              <a:buNone/>
            </a:pPr>
            <a:r>
              <a:t/>
            </a:r>
            <a:endParaRPr sz="5600">
              <a:solidFill>
                <a:srgbClr val="000000"/>
              </a:solidFill>
              <a:latin typeface="Times New Roman"/>
              <a:ea typeface="Times New Roman"/>
              <a:cs typeface="Times New Roman"/>
              <a:sym typeface="Times New Roman"/>
            </a:endParaRPr>
          </a:p>
          <a:p>
            <a:pPr indent="0" lvl="0" marL="0" rtl="0" algn="l">
              <a:lnSpc>
                <a:spcPct val="105000"/>
              </a:lnSpc>
              <a:spcBef>
                <a:spcPts val="1200"/>
              </a:spcBef>
              <a:spcAft>
                <a:spcPts val="1200"/>
              </a:spcAft>
              <a:buSzPts val="254"/>
              <a:buNone/>
            </a:pPr>
            <a:r>
              <a:t/>
            </a:r>
            <a:endParaRPr sz="56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a:solidFill>
                  <a:srgbClr val="000000"/>
                </a:solidFill>
                <a:latin typeface="Arial"/>
                <a:ea typeface="Arial"/>
                <a:cs typeface="Arial"/>
                <a:sym typeface="Arial"/>
              </a:rPr>
              <a:t>Paper-2 Contribution: </a:t>
            </a:r>
            <a:r>
              <a:rPr b="0" lang="en" sz="2400">
                <a:solidFill>
                  <a:srgbClr val="000000"/>
                </a:solidFill>
                <a:latin typeface="Arial"/>
                <a:ea typeface="Arial"/>
                <a:cs typeface="Arial"/>
                <a:sym typeface="Arial"/>
              </a:rPr>
              <a:t>(Sai Kiran Kalaganti)</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25000" lnSpcReduction="20000"/>
          </a:bodyPr>
          <a:lstStyle/>
          <a:p>
            <a:pPr indent="0" lvl="0" marL="0" rtl="0" algn="l">
              <a:spcBef>
                <a:spcPts val="400"/>
              </a:spcBef>
              <a:spcAft>
                <a:spcPts val="0"/>
              </a:spcAft>
              <a:buNone/>
            </a:pPr>
            <a:r>
              <a:rPr lang="en" sz="2300">
                <a:solidFill>
                  <a:srgbClr val="1287C3"/>
                </a:solidFill>
                <a:latin typeface="Arial"/>
                <a:ea typeface="Arial"/>
                <a:cs typeface="Arial"/>
                <a:sym typeface="Arial"/>
              </a:rPr>
              <a:t>•</a:t>
            </a:r>
            <a:r>
              <a:rPr lang="en" sz="6000">
                <a:solidFill>
                  <a:srgbClr val="374151"/>
                </a:solidFill>
                <a:latin typeface="Times New Roman"/>
                <a:ea typeface="Times New Roman"/>
                <a:cs typeface="Times New Roman"/>
                <a:sym typeface="Times New Roman"/>
              </a:rPr>
              <a:t>The paper presents a machine learning-based approach for future sales prediction in a retail company</a:t>
            </a:r>
            <a:endParaRPr sz="6000">
              <a:solidFill>
                <a:srgbClr val="374151"/>
              </a:solidFill>
              <a:latin typeface="Times New Roman"/>
              <a:ea typeface="Times New Roman"/>
              <a:cs typeface="Times New Roman"/>
              <a:sym typeface="Times New Roman"/>
            </a:endParaRPr>
          </a:p>
          <a:p>
            <a:pPr indent="0" lvl="0" marL="0" rtl="0" algn="l">
              <a:spcBef>
                <a:spcPts val="600"/>
              </a:spcBef>
              <a:spcAft>
                <a:spcPts val="0"/>
              </a:spcAft>
              <a:buNone/>
            </a:pPr>
            <a:r>
              <a:rPr lang="en" sz="6000">
                <a:solidFill>
                  <a:srgbClr val="1287C3"/>
                </a:solidFill>
                <a:latin typeface="Times New Roman"/>
                <a:ea typeface="Times New Roman"/>
                <a:cs typeface="Times New Roman"/>
                <a:sym typeface="Times New Roman"/>
              </a:rPr>
              <a:t>•</a:t>
            </a:r>
            <a:r>
              <a:rPr lang="en" sz="6000">
                <a:solidFill>
                  <a:srgbClr val="374151"/>
                </a:solidFill>
                <a:latin typeface="Times New Roman"/>
                <a:ea typeface="Times New Roman"/>
                <a:cs typeface="Times New Roman"/>
                <a:sym typeface="Times New Roman"/>
              </a:rPr>
              <a:t>Goal: to accurately predict future sales and improve inventory management and supply chain efficiency</a:t>
            </a:r>
            <a:endParaRPr sz="6000">
              <a:solidFill>
                <a:srgbClr val="374151"/>
              </a:solidFill>
              <a:latin typeface="Times New Roman"/>
              <a:ea typeface="Times New Roman"/>
              <a:cs typeface="Times New Roman"/>
              <a:sym typeface="Times New Roman"/>
            </a:endParaRPr>
          </a:p>
          <a:p>
            <a:pPr indent="0" lvl="0" marL="0" rtl="0" algn="l">
              <a:spcBef>
                <a:spcPts val="600"/>
              </a:spcBef>
              <a:spcAft>
                <a:spcPts val="0"/>
              </a:spcAft>
              <a:buNone/>
            </a:pPr>
            <a:r>
              <a:rPr lang="en" sz="6000">
                <a:solidFill>
                  <a:srgbClr val="1287C3"/>
                </a:solidFill>
                <a:latin typeface="Times New Roman"/>
                <a:ea typeface="Times New Roman"/>
                <a:cs typeface="Times New Roman"/>
                <a:sym typeface="Times New Roman"/>
              </a:rPr>
              <a:t>•</a:t>
            </a:r>
            <a:r>
              <a:rPr lang="en" sz="6000">
                <a:solidFill>
                  <a:srgbClr val="374151"/>
                </a:solidFill>
                <a:latin typeface="Times New Roman"/>
                <a:ea typeface="Times New Roman"/>
                <a:cs typeface="Times New Roman"/>
                <a:sym typeface="Times New Roman"/>
              </a:rPr>
              <a:t>Describes data preprocessing and feature engineering techniques used to prepare the data for analysis. Various statistical techniques used to extract meaningful features from the data</a:t>
            </a:r>
            <a:endParaRPr sz="6000">
              <a:solidFill>
                <a:srgbClr val="374151"/>
              </a:solidFill>
              <a:latin typeface="Times New Roman"/>
              <a:ea typeface="Times New Roman"/>
              <a:cs typeface="Times New Roman"/>
              <a:sym typeface="Times New Roman"/>
            </a:endParaRPr>
          </a:p>
          <a:p>
            <a:pPr indent="0" lvl="0" marL="0" rtl="0" algn="l">
              <a:spcBef>
                <a:spcPts val="600"/>
              </a:spcBef>
              <a:spcAft>
                <a:spcPts val="0"/>
              </a:spcAft>
              <a:buNone/>
            </a:pPr>
            <a:r>
              <a:rPr lang="en" sz="6000">
                <a:solidFill>
                  <a:srgbClr val="1287C3"/>
                </a:solidFill>
                <a:latin typeface="Times New Roman"/>
                <a:ea typeface="Times New Roman"/>
                <a:cs typeface="Times New Roman"/>
                <a:sym typeface="Times New Roman"/>
              </a:rPr>
              <a:t>•</a:t>
            </a:r>
            <a:r>
              <a:rPr lang="en" sz="6000">
                <a:solidFill>
                  <a:srgbClr val="374151"/>
                </a:solidFill>
                <a:latin typeface="Times New Roman"/>
                <a:ea typeface="Times New Roman"/>
                <a:cs typeface="Times New Roman"/>
                <a:sym typeface="Times New Roman"/>
              </a:rPr>
              <a:t>Compares the performance of various machine learning algorithms, including linear regression, decision tree, random forest, and neural networks. Cross-validation techniques used to evaluate the performance of each algorithm</a:t>
            </a:r>
            <a:endParaRPr sz="6000">
              <a:solidFill>
                <a:srgbClr val="374151"/>
              </a:solidFill>
              <a:latin typeface="Times New Roman"/>
              <a:ea typeface="Times New Roman"/>
              <a:cs typeface="Times New Roman"/>
              <a:sym typeface="Times New Roman"/>
            </a:endParaRPr>
          </a:p>
          <a:p>
            <a:pPr indent="0" lvl="0" marL="0" rtl="0" algn="l">
              <a:spcBef>
                <a:spcPts val="600"/>
              </a:spcBef>
              <a:spcAft>
                <a:spcPts val="0"/>
              </a:spcAft>
              <a:buNone/>
            </a:pPr>
            <a:r>
              <a:rPr lang="en" sz="6000">
                <a:solidFill>
                  <a:srgbClr val="1287C3"/>
                </a:solidFill>
                <a:latin typeface="Times New Roman"/>
                <a:ea typeface="Times New Roman"/>
                <a:cs typeface="Times New Roman"/>
                <a:sym typeface="Times New Roman"/>
              </a:rPr>
              <a:t>•</a:t>
            </a:r>
            <a:r>
              <a:rPr lang="en" sz="6000">
                <a:solidFill>
                  <a:srgbClr val="374151"/>
                </a:solidFill>
                <a:latin typeface="Times New Roman"/>
                <a:ea typeface="Times New Roman"/>
                <a:cs typeface="Times New Roman"/>
                <a:sym typeface="Times New Roman"/>
              </a:rPr>
              <a:t>Results: neural networks outperformed other algorithms, with an accuracy of 89.6% in predicting future sales</a:t>
            </a:r>
            <a:endParaRPr sz="6000">
              <a:solidFill>
                <a:srgbClr val="374151"/>
              </a:solidFill>
              <a:latin typeface="Times New Roman"/>
              <a:ea typeface="Times New Roman"/>
              <a:cs typeface="Times New Roman"/>
              <a:sym typeface="Times New Roman"/>
            </a:endParaRPr>
          </a:p>
          <a:p>
            <a:pPr indent="0" lvl="0" marL="0" rtl="0" algn="l">
              <a:spcBef>
                <a:spcPts val="600"/>
              </a:spcBef>
              <a:spcAft>
                <a:spcPts val="0"/>
              </a:spcAft>
              <a:buNone/>
            </a:pPr>
            <a:r>
              <a:rPr lang="en" sz="6000">
                <a:solidFill>
                  <a:srgbClr val="1287C3"/>
                </a:solidFill>
                <a:latin typeface="Times New Roman"/>
                <a:ea typeface="Times New Roman"/>
                <a:cs typeface="Times New Roman"/>
                <a:sym typeface="Times New Roman"/>
              </a:rPr>
              <a:t>•</a:t>
            </a:r>
            <a:r>
              <a:rPr lang="en" sz="6000">
                <a:solidFill>
                  <a:srgbClr val="374151"/>
                </a:solidFill>
                <a:latin typeface="Times New Roman"/>
                <a:ea typeface="Times New Roman"/>
                <a:cs typeface="Times New Roman"/>
                <a:sym typeface="Times New Roman"/>
              </a:rPr>
              <a:t>The paper concludes that machine learning techniques can effectively predict future sales in a retail company</a:t>
            </a:r>
            <a:endParaRPr sz="6000">
              <a:solidFill>
                <a:srgbClr val="374151"/>
              </a:solidFill>
              <a:latin typeface="Times New Roman"/>
              <a:ea typeface="Times New Roman"/>
              <a:cs typeface="Times New Roman"/>
              <a:sym typeface="Times New Roman"/>
            </a:endParaRPr>
          </a:p>
          <a:p>
            <a:pPr indent="0" lvl="0" marL="0" rtl="0" algn="l">
              <a:spcBef>
                <a:spcPts val="600"/>
              </a:spcBef>
              <a:spcAft>
                <a:spcPts val="0"/>
              </a:spcAft>
              <a:buNone/>
            </a:pPr>
            <a:r>
              <a:rPr lang="en" sz="6000">
                <a:solidFill>
                  <a:srgbClr val="1287C3"/>
                </a:solidFill>
                <a:latin typeface="Times New Roman"/>
                <a:ea typeface="Times New Roman"/>
                <a:cs typeface="Times New Roman"/>
                <a:sym typeface="Times New Roman"/>
              </a:rPr>
              <a:t>•</a:t>
            </a:r>
            <a:r>
              <a:rPr lang="en" sz="6000">
                <a:solidFill>
                  <a:srgbClr val="374151"/>
                </a:solidFill>
                <a:latin typeface="Times New Roman"/>
                <a:ea typeface="Times New Roman"/>
                <a:cs typeface="Times New Roman"/>
                <a:sym typeface="Times New Roman"/>
              </a:rPr>
              <a:t>The authors recommend the use of neural networks for accurate and reliable sales predictions. The proposed approach can help retail companies improve their inventory management and supply chain efficiency, leading to cost savings and increased profitability.</a:t>
            </a:r>
            <a:endParaRPr sz="6000">
              <a:solidFill>
                <a:srgbClr val="374151"/>
              </a:solidFill>
              <a:latin typeface="Times New Roman"/>
              <a:ea typeface="Times New Roman"/>
              <a:cs typeface="Times New Roman"/>
              <a:sym typeface="Times New Roman"/>
            </a:endParaRPr>
          </a:p>
          <a:p>
            <a:pPr indent="0" lvl="0" marL="0" rtl="0" algn="l">
              <a:spcBef>
                <a:spcPts val="6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4000">
                <a:solidFill>
                  <a:srgbClr val="000000"/>
                </a:solidFill>
                <a:latin typeface="Arial"/>
                <a:ea typeface="Arial"/>
                <a:cs typeface="Arial"/>
                <a:sym typeface="Arial"/>
              </a:rPr>
              <a:t>Paper-4 Contribution</a:t>
            </a:r>
            <a:r>
              <a:rPr b="0" lang="en" sz="2800">
                <a:solidFill>
                  <a:srgbClr val="000000"/>
                </a:solidFill>
                <a:latin typeface="Arial"/>
                <a:ea typeface="Arial"/>
                <a:cs typeface="Arial"/>
                <a:sym typeface="Arial"/>
              </a:rPr>
              <a:t>:(Shruthika)</a:t>
            </a:r>
            <a:endParaRPr/>
          </a:p>
        </p:txBody>
      </p:sp>
      <p:sp>
        <p:nvSpPr>
          <p:cNvPr id="103" name="Google Shape;103;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SzPts val="523"/>
              <a:buNone/>
            </a:pPr>
            <a:r>
              <a:rPr lang="en" sz="1820">
                <a:solidFill>
                  <a:srgbClr val="1287C3"/>
                </a:solidFill>
                <a:latin typeface="Times New Roman"/>
                <a:ea typeface="Times New Roman"/>
                <a:cs typeface="Times New Roman"/>
                <a:sym typeface="Times New Roman"/>
              </a:rPr>
              <a:t>•</a:t>
            </a:r>
            <a:r>
              <a:rPr lang="en" sz="1345">
                <a:solidFill>
                  <a:srgbClr val="374151"/>
                </a:solidFill>
                <a:latin typeface="Times New Roman"/>
                <a:ea typeface="Times New Roman"/>
                <a:cs typeface="Times New Roman"/>
                <a:sym typeface="Times New Roman"/>
              </a:rPr>
              <a:t>Defining the problem of predicting sales as a regression task.</a:t>
            </a:r>
            <a:endParaRPr sz="1345">
              <a:solidFill>
                <a:srgbClr val="374151"/>
              </a:solidFill>
              <a:latin typeface="Times New Roman"/>
              <a:ea typeface="Times New Roman"/>
              <a:cs typeface="Times New Roman"/>
              <a:sym typeface="Times New Roman"/>
            </a:endParaRPr>
          </a:p>
          <a:p>
            <a:pPr indent="0" lvl="0" marL="0" rtl="0" algn="l">
              <a:spcBef>
                <a:spcPts val="600"/>
              </a:spcBef>
              <a:spcAft>
                <a:spcPts val="0"/>
              </a:spcAft>
              <a:buSzPts val="523"/>
              <a:buNone/>
            </a:pPr>
            <a:r>
              <a:rPr lang="en" sz="1820">
                <a:solidFill>
                  <a:srgbClr val="1287C3"/>
                </a:solidFill>
                <a:latin typeface="Times New Roman"/>
                <a:ea typeface="Times New Roman"/>
                <a:cs typeface="Times New Roman"/>
                <a:sym typeface="Times New Roman"/>
              </a:rPr>
              <a:t>•</a:t>
            </a:r>
            <a:r>
              <a:rPr lang="en" sz="1345">
                <a:solidFill>
                  <a:srgbClr val="374151"/>
                </a:solidFill>
                <a:latin typeface="Times New Roman"/>
                <a:ea typeface="Times New Roman"/>
                <a:cs typeface="Times New Roman"/>
                <a:sym typeface="Times New Roman"/>
              </a:rPr>
              <a:t>Performing extensive data pre-processing, including handling missing values, encoding categorical variables, and scaling numerical features.</a:t>
            </a:r>
            <a:endParaRPr sz="1345">
              <a:solidFill>
                <a:srgbClr val="374151"/>
              </a:solidFill>
              <a:latin typeface="Times New Roman"/>
              <a:ea typeface="Times New Roman"/>
              <a:cs typeface="Times New Roman"/>
              <a:sym typeface="Times New Roman"/>
            </a:endParaRPr>
          </a:p>
          <a:p>
            <a:pPr indent="0" lvl="0" marL="0" rtl="0" algn="l">
              <a:spcBef>
                <a:spcPts val="600"/>
              </a:spcBef>
              <a:spcAft>
                <a:spcPts val="0"/>
              </a:spcAft>
              <a:buSzPts val="523"/>
              <a:buNone/>
            </a:pPr>
            <a:r>
              <a:rPr lang="en" sz="1820">
                <a:solidFill>
                  <a:srgbClr val="1287C3"/>
                </a:solidFill>
                <a:latin typeface="Times New Roman"/>
                <a:ea typeface="Times New Roman"/>
                <a:cs typeface="Times New Roman"/>
                <a:sym typeface="Times New Roman"/>
              </a:rPr>
              <a:t>•</a:t>
            </a:r>
            <a:r>
              <a:rPr lang="en" sz="1345">
                <a:solidFill>
                  <a:srgbClr val="374151"/>
                </a:solidFill>
                <a:latin typeface="Times New Roman"/>
                <a:ea typeface="Times New Roman"/>
                <a:cs typeface="Times New Roman"/>
                <a:sym typeface="Times New Roman"/>
              </a:rPr>
              <a:t>Considering multiple machine learning algorithms and evaluating their performance on the dataset using metrics such as RMSE and R-squared.</a:t>
            </a:r>
            <a:endParaRPr sz="1345">
              <a:solidFill>
                <a:srgbClr val="374151"/>
              </a:solidFill>
              <a:latin typeface="Times New Roman"/>
              <a:ea typeface="Times New Roman"/>
              <a:cs typeface="Times New Roman"/>
              <a:sym typeface="Times New Roman"/>
            </a:endParaRPr>
          </a:p>
          <a:p>
            <a:pPr indent="0" lvl="0" marL="0" rtl="0" algn="l">
              <a:spcBef>
                <a:spcPts val="600"/>
              </a:spcBef>
              <a:spcAft>
                <a:spcPts val="0"/>
              </a:spcAft>
              <a:buSzPts val="523"/>
              <a:buNone/>
            </a:pPr>
            <a:r>
              <a:rPr lang="en" sz="1820">
                <a:solidFill>
                  <a:srgbClr val="1287C3"/>
                </a:solidFill>
                <a:latin typeface="Times New Roman"/>
                <a:ea typeface="Times New Roman"/>
                <a:cs typeface="Times New Roman"/>
                <a:sym typeface="Times New Roman"/>
              </a:rPr>
              <a:t>•</a:t>
            </a:r>
            <a:r>
              <a:rPr lang="en" sz="1345">
                <a:solidFill>
                  <a:srgbClr val="374151"/>
                </a:solidFill>
                <a:latin typeface="Times New Roman"/>
                <a:ea typeface="Times New Roman"/>
                <a:cs typeface="Times New Roman"/>
                <a:sym typeface="Times New Roman"/>
              </a:rPr>
              <a:t>Using feature engineering techniques to select and transform relevant features for the models. Presenting the best-performing algorithm and its corresponding RMSE and R-squared values.</a:t>
            </a:r>
            <a:endParaRPr sz="1345">
              <a:solidFill>
                <a:srgbClr val="374151"/>
              </a:solidFill>
              <a:latin typeface="Times New Roman"/>
              <a:ea typeface="Times New Roman"/>
              <a:cs typeface="Times New Roman"/>
              <a:sym typeface="Times New Roman"/>
            </a:endParaRPr>
          </a:p>
          <a:p>
            <a:pPr indent="0" lvl="0" marL="0" rtl="0" algn="l">
              <a:spcBef>
                <a:spcPts val="600"/>
              </a:spcBef>
              <a:spcAft>
                <a:spcPts val="0"/>
              </a:spcAft>
              <a:buSzPts val="523"/>
              <a:buNone/>
            </a:pPr>
            <a:r>
              <a:rPr lang="en" sz="1820">
                <a:solidFill>
                  <a:srgbClr val="1287C3"/>
                </a:solidFill>
                <a:latin typeface="Times New Roman"/>
                <a:ea typeface="Times New Roman"/>
                <a:cs typeface="Times New Roman"/>
                <a:sym typeface="Times New Roman"/>
              </a:rPr>
              <a:t>•</a:t>
            </a:r>
            <a:r>
              <a:rPr lang="en" sz="1345">
                <a:solidFill>
                  <a:srgbClr val="374151"/>
                </a:solidFill>
                <a:latin typeface="Times New Roman"/>
                <a:ea typeface="Times New Roman"/>
                <a:cs typeface="Times New Roman"/>
                <a:sym typeface="Times New Roman"/>
              </a:rPr>
              <a:t>Evaluating the model's performance and identifying potential areas for improvement.</a:t>
            </a:r>
            <a:endParaRPr sz="1345">
              <a:solidFill>
                <a:srgbClr val="374151"/>
              </a:solidFill>
              <a:latin typeface="Times New Roman"/>
              <a:ea typeface="Times New Roman"/>
              <a:cs typeface="Times New Roman"/>
              <a:sym typeface="Times New Roman"/>
            </a:endParaRPr>
          </a:p>
          <a:p>
            <a:pPr indent="0" lvl="0" marL="0" rtl="0" algn="l">
              <a:spcBef>
                <a:spcPts val="600"/>
              </a:spcBef>
              <a:spcAft>
                <a:spcPts val="0"/>
              </a:spcAft>
              <a:buSzPts val="523"/>
              <a:buNone/>
            </a:pPr>
            <a:r>
              <a:rPr lang="en" sz="1820">
                <a:solidFill>
                  <a:srgbClr val="1287C3"/>
                </a:solidFill>
                <a:latin typeface="Times New Roman"/>
                <a:ea typeface="Times New Roman"/>
                <a:cs typeface="Times New Roman"/>
                <a:sym typeface="Times New Roman"/>
              </a:rPr>
              <a:t>•</a:t>
            </a:r>
            <a:r>
              <a:rPr lang="en" sz="1345">
                <a:solidFill>
                  <a:srgbClr val="374151"/>
                </a:solidFill>
                <a:latin typeface="Times New Roman"/>
                <a:ea typeface="Times New Roman"/>
                <a:cs typeface="Times New Roman"/>
                <a:sym typeface="Times New Roman"/>
              </a:rPr>
              <a:t>Summarizing the key findings of the analysis and their implications for sales prediction in retail.</a:t>
            </a:r>
            <a:endParaRPr sz="1345">
              <a:solidFill>
                <a:srgbClr val="374151"/>
              </a:solidFill>
              <a:latin typeface="Times New Roman"/>
              <a:ea typeface="Times New Roman"/>
              <a:cs typeface="Times New Roman"/>
              <a:sym typeface="Times New Roman"/>
            </a:endParaRPr>
          </a:p>
          <a:p>
            <a:pPr indent="0" lvl="0" marL="0" rtl="0" algn="l">
              <a:spcBef>
                <a:spcPts val="600"/>
              </a:spcBef>
              <a:spcAft>
                <a:spcPts val="0"/>
              </a:spcAft>
              <a:buSzPts val="523"/>
              <a:buNone/>
            </a:pPr>
            <a:r>
              <a:rPr lang="en" sz="1820">
                <a:solidFill>
                  <a:srgbClr val="1287C3"/>
                </a:solidFill>
                <a:latin typeface="Times New Roman"/>
                <a:ea typeface="Times New Roman"/>
                <a:cs typeface="Times New Roman"/>
                <a:sym typeface="Times New Roman"/>
              </a:rPr>
              <a:t>•</a:t>
            </a:r>
            <a:r>
              <a:rPr lang="en" sz="1345">
                <a:solidFill>
                  <a:srgbClr val="374151"/>
                </a:solidFill>
                <a:latin typeface="Times New Roman"/>
                <a:ea typeface="Times New Roman"/>
                <a:cs typeface="Times New Roman"/>
                <a:sym typeface="Times New Roman"/>
              </a:rPr>
              <a:t>Discussing potential future work, such as incorporating external factors like weather and holidays into the model or using ensemble techniques for improved accuracy.</a:t>
            </a:r>
            <a:endParaRPr sz="1345">
              <a:solidFill>
                <a:srgbClr val="374151"/>
              </a:solidFill>
              <a:latin typeface="Times New Roman"/>
              <a:ea typeface="Times New Roman"/>
              <a:cs typeface="Times New Roman"/>
              <a:sym typeface="Times New Roman"/>
            </a:endParaRPr>
          </a:p>
          <a:p>
            <a:pPr indent="0" lvl="0" marL="0" rtl="0" algn="l">
              <a:spcBef>
                <a:spcPts val="600"/>
              </a:spcBef>
              <a:spcAft>
                <a:spcPts val="1200"/>
              </a:spcAft>
              <a:buSzPts val="523"/>
              <a:buNone/>
            </a:pPr>
            <a:r>
              <a:t/>
            </a:r>
            <a:endParaRPr sz="1155">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C1130"/>
                </a:solidFill>
              </a:rPr>
              <a:t>Problem Statement</a:t>
            </a:r>
            <a:endParaRPr>
              <a:solidFill>
                <a:srgbClr val="4C1130"/>
              </a:solidFill>
            </a:endParaRPr>
          </a:p>
        </p:txBody>
      </p:sp>
      <p:sp>
        <p:nvSpPr>
          <p:cNvPr id="109" name="Google Shape;109;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500"/>
              </a:spcBef>
              <a:spcAft>
                <a:spcPts val="0"/>
              </a:spcAft>
              <a:buSzPct val="81818"/>
              <a:buFont typeface="Times New Roman"/>
              <a:buChar char="❖"/>
            </a:pPr>
            <a:r>
              <a:rPr lang="en" sz="2200">
                <a:solidFill>
                  <a:srgbClr val="000000"/>
                </a:solidFill>
                <a:latin typeface="Times New Roman"/>
                <a:ea typeface="Times New Roman"/>
                <a:cs typeface="Times New Roman"/>
                <a:sym typeface="Times New Roman"/>
              </a:rPr>
              <a:t>The heated competition between various shopping malls and big-box stores is become more serious and intense as a result of the rapid expansion of international malls and internet shopping.</a:t>
            </a:r>
            <a:endParaRPr sz="2200">
              <a:solidFill>
                <a:srgbClr val="000000"/>
              </a:solidFill>
              <a:latin typeface="Times New Roman"/>
              <a:ea typeface="Times New Roman"/>
              <a:cs typeface="Times New Roman"/>
              <a:sym typeface="Times New Roman"/>
            </a:endParaRPr>
          </a:p>
          <a:p>
            <a:pPr indent="-334327" lvl="0" marL="457200" rtl="0" algn="l">
              <a:spcBef>
                <a:spcPts val="0"/>
              </a:spcBef>
              <a:spcAft>
                <a:spcPts val="0"/>
              </a:spcAft>
              <a:buSzPct val="81818"/>
              <a:buFont typeface="Times New Roman"/>
              <a:buChar char="❖"/>
            </a:pPr>
            <a:r>
              <a:rPr lang="en" sz="2200">
                <a:solidFill>
                  <a:srgbClr val="000000"/>
                </a:solidFill>
                <a:latin typeface="Times New Roman"/>
                <a:ea typeface="Times New Roman"/>
                <a:cs typeface="Times New Roman"/>
                <a:sym typeface="Times New Roman"/>
              </a:rPr>
              <a:t>Every mall or store tries to give unique, limited-time deals to draw in more consumers based on the day so that the volume of sales for each item can be forecasted for inventory management of the company, logistics and transportation service.  </a:t>
            </a:r>
            <a:endParaRPr sz="2200">
              <a:solidFill>
                <a:srgbClr val="000000"/>
              </a:solidFill>
              <a:latin typeface="Times New Roman"/>
              <a:ea typeface="Times New Roman"/>
              <a:cs typeface="Times New Roman"/>
              <a:sym typeface="Times New Roman"/>
            </a:endParaRPr>
          </a:p>
          <a:p>
            <a:pPr indent="-334327" lvl="0" marL="457200" rtl="0" algn="l">
              <a:spcBef>
                <a:spcPts val="0"/>
              </a:spcBef>
              <a:spcAft>
                <a:spcPts val="0"/>
              </a:spcAft>
              <a:buSzPct val="81818"/>
              <a:buFont typeface="Times New Roman"/>
              <a:buChar char="❖"/>
            </a:pPr>
            <a:r>
              <a:rPr lang="en" sz="2200">
                <a:solidFill>
                  <a:srgbClr val="000000"/>
                </a:solidFill>
                <a:latin typeface="Times New Roman"/>
                <a:ea typeface="Times New Roman"/>
                <a:cs typeface="Times New Roman"/>
                <a:sym typeface="Times New Roman"/>
              </a:rPr>
              <a:t>Most of the business organizations heavily depend on a knowledge base and demand prediction of sales trends. </a:t>
            </a:r>
            <a:endParaRPr sz="2200">
              <a:solidFill>
                <a:srgbClr val="000000"/>
              </a:solidFill>
              <a:latin typeface="Times New Roman"/>
              <a:ea typeface="Times New Roman"/>
              <a:cs typeface="Times New Roman"/>
              <a:sym typeface="Times New Roman"/>
            </a:endParaRPr>
          </a:p>
          <a:p>
            <a:pPr indent="0" lvl="0" marL="0" rtl="0" algn="l">
              <a:spcBef>
                <a:spcPts val="6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201075" y="1021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E06666"/>
                </a:solidFill>
              </a:rPr>
              <a:t>Proposed Solution</a:t>
            </a:r>
            <a:endParaRPr>
              <a:solidFill>
                <a:srgbClr val="E06666"/>
              </a:solidFill>
            </a:endParaRPr>
          </a:p>
        </p:txBody>
      </p:sp>
      <p:sp>
        <p:nvSpPr>
          <p:cNvPr id="115" name="Google Shape;115;p21"/>
          <p:cNvSpPr txBox="1"/>
          <p:nvPr>
            <p:ph idx="1" type="body"/>
          </p:nvPr>
        </p:nvSpPr>
        <p:spPr>
          <a:xfrm>
            <a:off x="180600" y="1011925"/>
            <a:ext cx="8782800" cy="4025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The competition between shopping malls and big-box stores is becoming more intense due to the rapid expansion of international malls and online shopping.</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Retailers need to forecast sales trends and manage inventory based on unique, limited-time deals to draw in more consumers.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Data analytics and machine learning algorithms can be used to analyze past sales data, personalize marketing strategies, optimize logistics and transportation, and create a positive shopping experience.</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Innovation and collaboration between retailers and mall operators can help to stay ahead of the competition and offer customers unique and engaging experiences.</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