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98"/>
    <p:restoredTop sz="94549"/>
  </p:normalViewPr>
  <p:slideViewPr>
    <p:cSldViewPr snapToGrid="0" snapToObjects="1">
      <p:cViewPr varScale="1">
        <p:scale>
          <a:sx n="47" d="100"/>
          <a:sy n="47" d="100"/>
        </p:scale>
        <p:origin x="2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5509" y="2417557"/>
            <a:ext cx="7575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 smtClean="0"/>
              <a:t>谈谈</a:t>
            </a:r>
            <a:r>
              <a:rPr kumimoji="1" lang="en-US" altLang="zh-CN" sz="6000" dirty="0" smtClean="0"/>
              <a:t>Runtime</a:t>
            </a:r>
            <a:endParaRPr kumimoji="1" lang="zh-CN" altLang="en-US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8529637" y="4614863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iOS</a:t>
            </a:r>
            <a:r>
              <a:rPr kumimoji="1" lang="zh-CN" altLang="en-US" sz="2400" dirty="0" smtClean="0"/>
              <a:t>小组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孙晓萌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29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00213" y="1514475"/>
            <a:ext cx="8786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BOOL </a:t>
            </a:r>
            <a:r>
              <a:rPr lang="en-US" altLang="zh-CN" dirty="0"/>
              <a:t>res1 = [(id)[</a:t>
            </a:r>
            <a:r>
              <a:rPr lang="en-US" altLang="zh-CN" dirty="0" err="1"/>
              <a:t>NSObject</a:t>
            </a:r>
            <a:r>
              <a:rPr lang="en-US" altLang="zh-CN" dirty="0"/>
              <a:t> class] </a:t>
            </a:r>
            <a:r>
              <a:rPr lang="en-US" altLang="zh-CN" dirty="0" err="1"/>
              <a:t>isKindOfClass</a:t>
            </a:r>
            <a:r>
              <a:rPr lang="en-US" altLang="zh-CN" dirty="0"/>
              <a:t>:[</a:t>
            </a:r>
            <a:r>
              <a:rPr lang="en-US" altLang="zh-CN" dirty="0" err="1"/>
              <a:t>NSObject</a:t>
            </a:r>
            <a:r>
              <a:rPr lang="en-US" altLang="zh-CN" dirty="0"/>
              <a:t> class]];</a:t>
            </a:r>
          </a:p>
          <a:p>
            <a:r>
              <a:rPr lang="en-US" altLang="zh-CN" dirty="0"/>
              <a:t>        BOOL res2 = [(id)[</a:t>
            </a:r>
            <a:r>
              <a:rPr lang="en-US" altLang="zh-CN" dirty="0" err="1"/>
              <a:t>NSObject</a:t>
            </a:r>
            <a:r>
              <a:rPr lang="en-US" altLang="zh-CN" dirty="0"/>
              <a:t> class] </a:t>
            </a:r>
            <a:r>
              <a:rPr lang="en-US" altLang="zh-CN" dirty="0" err="1"/>
              <a:t>isMemberOfClass</a:t>
            </a:r>
            <a:r>
              <a:rPr lang="en-US" altLang="zh-CN" dirty="0"/>
              <a:t>:[</a:t>
            </a:r>
            <a:r>
              <a:rPr lang="en-US" altLang="zh-CN" dirty="0" err="1"/>
              <a:t>NSObject</a:t>
            </a:r>
            <a:r>
              <a:rPr lang="en-US" altLang="zh-CN" dirty="0"/>
              <a:t> class]];</a:t>
            </a:r>
          </a:p>
          <a:p>
            <a:r>
              <a:rPr lang="mr-IN" altLang="zh-CN" dirty="0"/>
              <a:t>        </a:t>
            </a:r>
          </a:p>
          <a:p>
            <a:r>
              <a:rPr lang="en-US" altLang="zh-CN" dirty="0"/>
              <a:t>        BOOL res3 = [(id)[</a:t>
            </a:r>
            <a:r>
              <a:rPr lang="en-US" altLang="zh-CN" dirty="0" err="1"/>
              <a:t>XYAuto</a:t>
            </a:r>
            <a:r>
              <a:rPr lang="en-US" altLang="zh-CN" dirty="0"/>
              <a:t> class] </a:t>
            </a:r>
            <a:r>
              <a:rPr lang="en-US" altLang="zh-CN" dirty="0" err="1"/>
              <a:t>isKindOfClass</a:t>
            </a:r>
            <a:r>
              <a:rPr lang="en-US" altLang="zh-CN" dirty="0"/>
              <a:t>:[</a:t>
            </a:r>
            <a:r>
              <a:rPr lang="en-US" altLang="zh-CN" dirty="0" err="1"/>
              <a:t>XYAuto</a:t>
            </a:r>
            <a:r>
              <a:rPr lang="en-US" altLang="zh-CN" dirty="0"/>
              <a:t> class]];</a:t>
            </a:r>
          </a:p>
          <a:p>
            <a:r>
              <a:rPr lang="en-US" altLang="zh-CN" dirty="0"/>
              <a:t>        BOOL res4 = [(id)[</a:t>
            </a:r>
            <a:r>
              <a:rPr lang="en-US" altLang="zh-CN" dirty="0" err="1"/>
              <a:t>XYAuto</a:t>
            </a:r>
            <a:r>
              <a:rPr lang="en-US" altLang="zh-CN" dirty="0"/>
              <a:t> class] </a:t>
            </a:r>
            <a:r>
              <a:rPr lang="en-US" altLang="zh-CN" dirty="0" err="1"/>
              <a:t>isMemberOfClass</a:t>
            </a:r>
            <a:r>
              <a:rPr lang="en-US" altLang="zh-CN" dirty="0"/>
              <a:t>:[</a:t>
            </a:r>
            <a:r>
              <a:rPr lang="en-US" altLang="zh-CN" dirty="0" err="1"/>
              <a:t>XYAuto</a:t>
            </a:r>
            <a:r>
              <a:rPr lang="en-US" altLang="zh-CN" dirty="0"/>
              <a:t> class]];</a:t>
            </a:r>
          </a:p>
          <a:p>
            <a:r>
              <a:rPr lang="mr-IN" altLang="zh-CN" dirty="0"/>
              <a:t>     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XYAuto</a:t>
            </a:r>
            <a:r>
              <a:rPr lang="en-US" altLang="zh-CN" dirty="0"/>
              <a:t> *au1 = [[</a:t>
            </a:r>
            <a:r>
              <a:rPr lang="en-US" altLang="zh-CN" dirty="0" err="1"/>
              <a:t>XYAuto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BOOL res5 = [au1 </a:t>
            </a:r>
            <a:r>
              <a:rPr lang="en-US" altLang="zh-CN" dirty="0" err="1"/>
              <a:t>isKindOfClass</a:t>
            </a:r>
            <a:r>
              <a:rPr lang="en-US" altLang="zh-CN" dirty="0"/>
              <a:t>:[</a:t>
            </a:r>
            <a:r>
              <a:rPr lang="en-US" altLang="zh-CN" dirty="0" err="1"/>
              <a:t>XYAuto</a:t>
            </a:r>
            <a:r>
              <a:rPr lang="en-US" altLang="zh-CN" dirty="0"/>
              <a:t> class]];</a:t>
            </a:r>
          </a:p>
          <a:p>
            <a:r>
              <a:rPr lang="en-US" altLang="zh-CN" dirty="0"/>
              <a:t>        BOOL res6 = [au1 </a:t>
            </a:r>
            <a:r>
              <a:rPr lang="en-US" altLang="zh-CN" dirty="0" err="1"/>
              <a:t>isMemberOfClass</a:t>
            </a:r>
            <a:r>
              <a:rPr lang="en-US" altLang="zh-CN" dirty="0"/>
              <a:t>:[</a:t>
            </a:r>
            <a:r>
              <a:rPr lang="en-US" altLang="zh-CN" dirty="0" err="1"/>
              <a:t>XYAuto</a:t>
            </a:r>
            <a:r>
              <a:rPr lang="en-US" altLang="zh-CN" dirty="0"/>
              <a:t> class]];</a:t>
            </a:r>
          </a:p>
          <a:p>
            <a:r>
              <a:rPr lang="mr-IN" altLang="zh-CN" dirty="0"/>
              <a:t>        </a:t>
            </a:r>
          </a:p>
          <a:p>
            <a:r>
              <a:rPr lang="en-US" altLang="zh-CN" dirty="0"/>
              <a:t>        BOOL res7 = [au1 </a:t>
            </a:r>
            <a:r>
              <a:rPr lang="en-US" altLang="zh-CN" dirty="0" err="1"/>
              <a:t>isKindOfClass</a:t>
            </a:r>
            <a:r>
              <a:rPr lang="en-US" altLang="zh-CN" dirty="0"/>
              <a:t>:[</a:t>
            </a:r>
            <a:r>
              <a:rPr lang="en-US" altLang="zh-CN" dirty="0" err="1"/>
              <a:t>NSObject</a:t>
            </a:r>
            <a:r>
              <a:rPr lang="en-US" altLang="zh-CN" dirty="0"/>
              <a:t> class]];</a:t>
            </a:r>
          </a:p>
          <a:p>
            <a:r>
              <a:rPr lang="en-US" altLang="zh-CN" dirty="0"/>
              <a:t>        BOOL res8 = [au1 </a:t>
            </a:r>
            <a:r>
              <a:rPr lang="en-US" altLang="zh-CN" dirty="0" err="1"/>
              <a:t>isMemberOfClass</a:t>
            </a:r>
            <a:r>
              <a:rPr lang="en-US" altLang="zh-CN" dirty="0"/>
              <a:t>:[</a:t>
            </a:r>
            <a:r>
              <a:rPr lang="en-US" altLang="zh-CN" dirty="0" err="1"/>
              <a:t>NSObject</a:t>
            </a:r>
            <a:r>
              <a:rPr lang="en-US" altLang="zh-CN" dirty="0"/>
              <a:t> class]];</a:t>
            </a:r>
          </a:p>
          <a:p>
            <a:r>
              <a:rPr lang="mr-IN" altLang="zh-CN" dirty="0"/>
              <a:t>        </a:t>
            </a:r>
            <a:r>
              <a:rPr lang="mr-IN" altLang="zh-CN" dirty="0" err="1"/>
              <a:t>NSLog</a:t>
            </a:r>
            <a:r>
              <a:rPr lang="mr-IN" altLang="zh-CN" dirty="0"/>
              <a:t>(@"%</a:t>
            </a:r>
            <a:r>
              <a:rPr lang="mr-IN" altLang="zh-CN" dirty="0" err="1"/>
              <a:t>d</a:t>
            </a:r>
            <a:r>
              <a:rPr lang="mr-IN" altLang="zh-CN" dirty="0"/>
              <a:t> %</a:t>
            </a:r>
            <a:r>
              <a:rPr lang="mr-IN" altLang="zh-CN" dirty="0" err="1"/>
              <a:t>d</a:t>
            </a:r>
            <a:r>
              <a:rPr lang="mr-IN" altLang="zh-CN" dirty="0"/>
              <a:t> %</a:t>
            </a:r>
            <a:r>
              <a:rPr lang="mr-IN" altLang="zh-CN" dirty="0" err="1"/>
              <a:t>d</a:t>
            </a:r>
            <a:r>
              <a:rPr lang="mr-IN" altLang="zh-CN" dirty="0"/>
              <a:t> %</a:t>
            </a:r>
            <a:r>
              <a:rPr lang="mr-IN" altLang="zh-CN" dirty="0" err="1"/>
              <a:t>d</a:t>
            </a:r>
            <a:r>
              <a:rPr lang="mr-IN" altLang="zh-CN" dirty="0"/>
              <a:t> %</a:t>
            </a:r>
            <a:r>
              <a:rPr lang="mr-IN" altLang="zh-CN" dirty="0" err="1"/>
              <a:t>d</a:t>
            </a:r>
            <a:r>
              <a:rPr lang="mr-IN" altLang="zh-CN" dirty="0"/>
              <a:t> %</a:t>
            </a:r>
            <a:r>
              <a:rPr lang="mr-IN" altLang="zh-CN" dirty="0" err="1"/>
              <a:t>d</a:t>
            </a:r>
            <a:r>
              <a:rPr lang="mr-IN" altLang="zh-CN" dirty="0"/>
              <a:t> %</a:t>
            </a:r>
            <a:r>
              <a:rPr lang="mr-IN" altLang="zh-CN" dirty="0" err="1"/>
              <a:t>d</a:t>
            </a:r>
            <a:r>
              <a:rPr lang="mr-IN" altLang="zh-CN" dirty="0"/>
              <a:t> %</a:t>
            </a:r>
            <a:r>
              <a:rPr lang="mr-IN" altLang="zh-CN" dirty="0" err="1"/>
              <a:t>d</a:t>
            </a:r>
            <a:r>
              <a:rPr lang="mr-IN" altLang="zh-CN" dirty="0"/>
              <a:t>", res1, res2, res3, res4,res5,res6,res7,res8);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00250" y="95726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深入理解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621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0126" y="1543050"/>
            <a:ext cx="4597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/>
              <a:t>消息（</a:t>
            </a:r>
            <a:r>
              <a:rPr kumimoji="1" lang="en-US" altLang="zh-CN" sz="4000" dirty="0" smtClean="0"/>
              <a:t>message</a:t>
            </a:r>
            <a:r>
              <a:rPr kumimoji="1" lang="zh-CN" altLang="en-US" sz="4000" dirty="0" smtClean="0"/>
              <a:t>）</a:t>
            </a:r>
            <a:endParaRPr kumimoji="1"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1000126" y="2514600"/>
            <a:ext cx="8558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在消息的传递中，编译器会根据</a:t>
            </a:r>
            <a:r>
              <a:rPr lang="zh-CN" altLang="en-US" dirty="0" smtClean="0"/>
              <a:t>情况在</a:t>
            </a:r>
            <a:r>
              <a:rPr lang="zh-CN" altLang="en-US" dirty="0"/>
              <a:t> </a:t>
            </a:r>
            <a:r>
              <a:rPr lang="en-US" altLang="zh-CN" dirty="0" err="1"/>
              <a:t>objc_msgSend</a:t>
            </a:r>
            <a:r>
              <a:rPr lang="zh-CN" altLang="en-US" dirty="0"/>
              <a:t> ， </a:t>
            </a:r>
            <a:r>
              <a:rPr lang="en-US" altLang="zh-CN" dirty="0" err="1"/>
              <a:t>objc_msgSend_stret</a:t>
            </a:r>
            <a:r>
              <a:rPr lang="zh-CN" altLang="en-US" dirty="0"/>
              <a:t> ， </a:t>
            </a:r>
            <a:r>
              <a:rPr lang="en-US" altLang="zh-CN" dirty="0" err="1"/>
              <a:t>objc_msgSendSuper</a:t>
            </a:r>
            <a:r>
              <a:rPr lang="zh-CN" altLang="en-US" dirty="0"/>
              <a:t> ， </a:t>
            </a:r>
            <a:r>
              <a:rPr lang="en-US" altLang="zh-CN" dirty="0" err="1"/>
              <a:t>objc_msgSendSuper_stret</a:t>
            </a:r>
            <a:r>
              <a:rPr lang="zh-CN" altLang="en-US" dirty="0"/>
              <a:t> 这四个方法中选择一个调用。如果消息是传递给父类，那么会调用名字带有 </a:t>
            </a:r>
            <a:r>
              <a:rPr lang="en-US" altLang="zh-CN" dirty="0"/>
              <a:t>Super </a:t>
            </a:r>
            <a:r>
              <a:rPr lang="zh-CN" altLang="en-US" dirty="0"/>
              <a:t>的函数，如果消息返回值是数据结构而不是简单值时，会调用名字带有 </a:t>
            </a:r>
            <a:r>
              <a:rPr lang="en-US" altLang="zh-CN" dirty="0" err="1"/>
              <a:t>stret</a:t>
            </a:r>
            <a:r>
              <a:rPr lang="en-US" altLang="zh-CN" dirty="0"/>
              <a:t> </a:t>
            </a:r>
            <a:r>
              <a:rPr lang="zh-CN" altLang="en-US" dirty="0"/>
              <a:t>的函数。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6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5801" y="0"/>
            <a:ext cx="101314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Objective-C</a:t>
            </a:r>
            <a:r>
              <a:rPr lang="zh-CN" altLang="en-US" dirty="0"/>
              <a:t>中，消息直到运行时才绑定到方法实现上。编译器会将消息表达式</a:t>
            </a:r>
            <a:r>
              <a:rPr lang="en-US" altLang="zh-CN" dirty="0"/>
              <a:t>[receiver message]</a:t>
            </a:r>
            <a:r>
              <a:rPr lang="zh-CN" altLang="en-US" dirty="0"/>
              <a:t>转化为一个消息函数的调用，即</a:t>
            </a:r>
            <a:r>
              <a:rPr lang="en-US" altLang="zh-CN" dirty="0" err="1"/>
              <a:t>objc_msgSend</a:t>
            </a:r>
            <a:r>
              <a:rPr lang="zh-CN" altLang="en-US" dirty="0"/>
              <a:t>。这个函数将消息接收者和方法名作为其基础参数，如以下所</a:t>
            </a:r>
            <a:r>
              <a:rPr lang="zh-CN" altLang="en-US" dirty="0" smtClean="0"/>
              <a:t>示</a:t>
            </a:r>
            <a:endParaRPr lang="en-US" altLang="zh-CN" dirty="0" smtClean="0"/>
          </a:p>
          <a:p>
            <a:r>
              <a:rPr lang="en-US" altLang="zh-CN" dirty="0" err="1"/>
              <a:t>objc_msgSend</a:t>
            </a:r>
            <a:r>
              <a:rPr lang="en-US" altLang="zh-CN" dirty="0"/>
              <a:t>(receiver, selector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objc_msgSend</a:t>
            </a:r>
            <a:r>
              <a:rPr lang="en-US" altLang="zh-CN" dirty="0"/>
              <a:t>(receiver, selector, arg1, arg2</a:t>
            </a:r>
            <a:r>
              <a:rPr lang="en-US" altLang="zh-CN" dirty="0" smtClean="0"/>
              <a:t>,...)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系统定义：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objc_super</a:t>
            </a:r>
            <a:r>
              <a:rPr lang="en-US" altLang="zh-CN" dirty="0"/>
              <a:t> {</a:t>
            </a:r>
          </a:p>
          <a:p>
            <a:r>
              <a:rPr lang="en-US" altLang="zh-CN" dirty="0" smtClean="0"/>
              <a:t>__</a:t>
            </a:r>
            <a:r>
              <a:rPr lang="en-US" altLang="zh-CN" dirty="0" err="1"/>
              <a:t>unsafe_unretained</a:t>
            </a:r>
            <a:r>
              <a:rPr lang="en-US" altLang="zh-CN" dirty="0"/>
              <a:t> _</a:t>
            </a:r>
            <a:r>
              <a:rPr lang="en-US" altLang="zh-CN" dirty="0" err="1"/>
              <a:t>Nonnull</a:t>
            </a:r>
            <a:r>
              <a:rPr lang="en-US" altLang="zh-CN" dirty="0"/>
              <a:t> id receiver;</a:t>
            </a:r>
          </a:p>
          <a:p>
            <a:endParaRPr lang="en-US" altLang="zh-CN" dirty="0"/>
          </a:p>
          <a:p>
            <a:r>
              <a:rPr lang="en-US" altLang="zh-CN" dirty="0" smtClean="0"/>
              <a:t>#</a:t>
            </a:r>
            <a:r>
              <a:rPr lang="en-US" altLang="zh-CN" dirty="0"/>
              <a:t>if !defined(__</a:t>
            </a:r>
            <a:r>
              <a:rPr lang="en-US" altLang="zh-CN" dirty="0" err="1"/>
              <a:t>cplusplus</a:t>
            </a:r>
            <a:r>
              <a:rPr lang="en-US" altLang="zh-CN" dirty="0"/>
              <a:t>)  &amp;&amp;  !__OBJC2__</a:t>
            </a:r>
          </a:p>
          <a:p>
            <a:r>
              <a:rPr lang="en-US" altLang="zh-CN" dirty="0" smtClean="0"/>
              <a:t>__</a:t>
            </a:r>
            <a:r>
              <a:rPr lang="en-US" altLang="zh-CN" dirty="0" err="1"/>
              <a:t>unsafe_unretained</a:t>
            </a:r>
            <a:r>
              <a:rPr lang="en-US" altLang="zh-CN" dirty="0"/>
              <a:t> _</a:t>
            </a:r>
            <a:r>
              <a:rPr lang="en-US" altLang="zh-CN" dirty="0" err="1"/>
              <a:t>Nonnull</a:t>
            </a:r>
            <a:r>
              <a:rPr lang="en-US" altLang="zh-CN" dirty="0"/>
              <a:t> Class class;</a:t>
            </a:r>
          </a:p>
          <a:p>
            <a:r>
              <a:rPr lang="en-US" altLang="zh-CN" dirty="0"/>
              <a:t>#else</a:t>
            </a:r>
          </a:p>
          <a:p>
            <a:r>
              <a:rPr lang="en-US" altLang="zh-CN" dirty="0"/>
              <a:t>    __</a:t>
            </a:r>
            <a:r>
              <a:rPr lang="en-US" altLang="zh-CN" dirty="0" err="1"/>
              <a:t>unsafe_unretained</a:t>
            </a:r>
            <a:r>
              <a:rPr lang="en-US" altLang="zh-CN" dirty="0"/>
              <a:t> _</a:t>
            </a:r>
            <a:r>
              <a:rPr lang="en-US" altLang="zh-CN" dirty="0" err="1"/>
              <a:t>Nonnull</a:t>
            </a:r>
            <a:r>
              <a:rPr lang="en-US" altLang="zh-CN" dirty="0"/>
              <a:t> Class </a:t>
            </a:r>
            <a:r>
              <a:rPr lang="en-US" altLang="zh-CN" dirty="0" err="1"/>
              <a:t>super_class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r>
              <a:rPr lang="mr-IN" altLang="zh-CN" dirty="0" smtClean="0"/>
              <a:t>};</a:t>
            </a:r>
            <a:endParaRPr lang="mr-IN" altLang="zh-CN" dirty="0"/>
          </a:p>
          <a:p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kumimoji="1" lang="en-US" altLang="zh-CN" dirty="0"/>
          </a:p>
          <a:p>
            <a:r>
              <a:rPr lang="en-US" altLang="zh-CN" dirty="0" err="1"/>
              <a:t>objc_msgSendSuper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objc_super</a:t>
            </a:r>
            <a:r>
              <a:rPr lang="en-US" altLang="zh-CN" dirty="0"/>
              <a:t> * _</a:t>
            </a:r>
            <a:r>
              <a:rPr lang="en-US" altLang="zh-CN" dirty="0" err="1"/>
              <a:t>Nonnull</a:t>
            </a:r>
            <a:r>
              <a:rPr lang="en-US" altLang="zh-CN" dirty="0"/>
              <a:t> super, SEL _</a:t>
            </a:r>
            <a:r>
              <a:rPr lang="en-US" altLang="zh-CN" dirty="0" err="1"/>
              <a:t>Nonnull</a:t>
            </a:r>
            <a:r>
              <a:rPr lang="en-US" altLang="zh-CN" dirty="0"/>
              <a:t> op, ...)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4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0113" y="914400"/>
            <a:ext cx="710304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</a:t>
            </a:r>
            <a:r>
              <a:rPr lang="zh-CN" altLang="en-US" sz="4000" dirty="0" smtClean="0"/>
              <a:t>经典面试问题：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err="1" smtClean="0"/>
              <a:t>NSLog</a:t>
            </a:r>
            <a:r>
              <a:rPr lang="en-US" altLang="zh-CN" dirty="0"/>
              <a:t>(@"%@", </a:t>
            </a:r>
            <a:r>
              <a:rPr lang="en-US" altLang="zh-CN" dirty="0" err="1"/>
              <a:t>NSStringFromClass</a:t>
            </a:r>
            <a:r>
              <a:rPr lang="en-US" altLang="zh-CN" dirty="0"/>
              <a:t>([self class</a:t>
            </a:r>
            <a:r>
              <a:rPr lang="en-US" altLang="zh-CN" dirty="0" smtClean="0"/>
              <a:t>]));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  </a:t>
            </a:r>
            <a:r>
              <a:rPr lang="en-US" altLang="zh-CN" dirty="0" err="1"/>
              <a:t>NSLog</a:t>
            </a:r>
            <a:r>
              <a:rPr lang="en-US" altLang="zh-CN" dirty="0"/>
              <a:t>(@"%@", </a:t>
            </a:r>
            <a:r>
              <a:rPr lang="en-US" altLang="zh-CN" dirty="0" err="1"/>
              <a:t>NSStringFromClass</a:t>
            </a:r>
            <a:r>
              <a:rPr lang="en-US" altLang="zh-CN" dirty="0"/>
              <a:t>([super class]));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28738" y="4043363"/>
            <a:ext cx="4729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/>
              <a:t>深入理解</a:t>
            </a:r>
            <a:r>
              <a:rPr kumimoji="1" lang="en-US" altLang="zh-CN" sz="4000" dirty="0" smtClean="0"/>
              <a:t>KVO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981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0088" y="742950"/>
            <a:ext cx="9558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消息其他内容：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+ </a:t>
            </a:r>
            <a:r>
              <a:rPr lang="en-US" altLang="zh-CN" dirty="0"/>
              <a:t>(BOOL)</a:t>
            </a:r>
            <a:r>
              <a:rPr lang="en-US" altLang="zh-CN" dirty="0" err="1"/>
              <a:t>resolveInstanceMethod</a:t>
            </a:r>
            <a:r>
              <a:rPr lang="en-US" altLang="zh-CN" dirty="0"/>
              <a:t>:(</a:t>
            </a:r>
            <a:r>
              <a:rPr lang="en-US" altLang="zh-CN" dirty="0" smtClean="0"/>
              <a:t>SEL)</a:t>
            </a:r>
            <a:r>
              <a:rPr lang="en-US" altLang="zh-CN" dirty="0" err="1" smtClean="0"/>
              <a:t>aSEL</a:t>
            </a:r>
            <a:r>
              <a:rPr lang="zh-CN" altLang="en-US" dirty="0" smtClean="0"/>
              <a:t> 动态解析</a:t>
            </a:r>
            <a:endParaRPr lang="en-US" altLang="zh-CN" dirty="0" smtClean="0"/>
          </a:p>
          <a:p>
            <a:r>
              <a:rPr lang="en-US" altLang="zh-CN" dirty="0"/>
              <a:t>- (</a:t>
            </a:r>
            <a:r>
              <a:rPr lang="en-US" altLang="zh-CN" dirty="0"/>
              <a:t>id)</a:t>
            </a:r>
            <a:r>
              <a:rPr lang="en-US" altLang="zh-CN" dirty="0" err="1"/>
              <a:t>forwardingTargetForSelector</a:t>
            </a:r>
            <a:r>
              <a:rPr lang="en-US" altLang="zh-CN" dirty="0"/>
              <a:t>:(SEL)</a:t>
            </a:r>
            <a:r>
              <a:rPr lang="en-US" altLang="zh-CN" dirty="0" err="1"/>
              <a:t>aSelector</a:t>
            </a:r>
            <a:r>
              <a:rPr lang="en-US" altLang="zh-CN" dirty="0"/>
              <a:t> </a:t>
            </a:r>
            <a:r>
              <a:rPr lang="zh-CN" altLang="en-US" dirty="0" smtClean="0"/>
              <a:t> 重定向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- (</a:t>
            </a:r>
            <a:r>
              <a:rPr lang="en-US" altLang="zh-CN" dirty="0"/>
              <a:t>void)</a:t>
            </a:r>
            <a:r>
              <a:rPr lang="en-US" altLang="zh-CN" dirty="0" err="1"/>
              <a:t>forwardInvocation</a:t>
            </a:r>
            <a:r>
              <a:rPr lang="en-US" altLang="zh-CN" dirty="0"/>
              <a:t>:(</a:t>
            </a:r>
            <a:r>
              <a:rPr lang="en-US" altLang="zh-CN" dirty="0" err="1"/>
              <a:t>NSInvocation</a:t>
            </a:r>
            <a:r>
              <a:rPr lang="en-US" altLang="zh-CN" dirty="0"/>
              <a:t> *)</a:t>
            </a:r>
            <a:r>
              <a:rPr lang="en-US" altLang="zh-CN" dirty="0" err="1"/>
              <a:t>anInvocation</a:t>
            </a:r>
            <a:r>
              <a:rPr lang="en-US" altLang="zh-CN" dirty="0"/>
              <a:t> </a:t>
            </a:r>
            <a:r>
              <a:rPr lang="zh-CN" altLang="en-US" dirty="0" smtClean="0"/>
              <a:t>消息转发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7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5044546"/>
          </a:xfrm>
        </p:spPr>
        <p:txBody>
          <a:bodyPr/>
          <a:lstStyle/>
          <a:p>
            <a:r>
              <a:rPr lang="zh-CN" altLang="en-US" b="1" dirty="0"/>
              <a:t>替换系统</a:t>
            </a:r>
            <a:r>
              <a:rPr lang="zh-CN" altLang="en-US" b="1" dirty="0" smtClean="0"/>
              <a:t>方法（俗称</a:t>
            </a:r>
            <a:r>
              <a:rPr lang="en-US" altLang="zh-CN" b="1" dirty="0"/>
              <a:t>Swizzle</a:t>
            </a:r>
            <a:r>
              <a:rPr lang="zh-CN" altLang="en-US" b="1" dirty="0" smtClean="0"/>
              <a:t>黑魔法）</a:t>
            </a:r>
            <a:endParaRPr lang="en-US" altLang="zh-CN" b="1" dirty="0" smtClean="0"/>
          </a:p>
          <a:p>
            <a:r>
              <a:rPr lang="zh-CN" altLang="en-US" b="1" dirty="0"/>
              <a:t>字典转</a:t>
            </a:r>
            <a:r>
              <a:rPr lang="en-US" altLang="zh-CN" b="1" dirty="0"/>
              <a:t>model</a:t>
            </a:r>
          </a:p>
          <a:p>
            <a:r>
              <a:rPr lang="zh-CN" altLang="en-US" b="1" dirty="0" smtClean="0"/>
              <a:t>归档、解档</a:t>
            </a:r>
            <a:endParaRPr lang="en-US" altLang="zh-CN" b="1" dirty="0" smtClean="0"/>
          </a:p>
          <a:p>
            <a:r>
              <a:rPr lang="zh-CN" altLang="en-US" b="1" dirty="0"/>
              <a:t>万能控制器跳</a:t>
            </a:r>
            <a:r>
              <a:rPr lang="zh-CN" altLang="en-US" b="1" dirty="0" smtClean="0"/>
              <a:t>转</a:t>
            </a:r>
            <a:endParaRPr lang="en-US" altLang="zh-CN" b="1" dirty="0" smtClean="0"/>
          </a:p>
          <a:p>
            <a:r>
              <a:rPr lang="zh-CN" altLang="en-US" dirty="0"/>
              <a:t>动态增加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b="1" dirty="0" smtClean="0"/>
              <a:t>给分类添加属性</a:t>
            </a:r>
            <a:endParaRPr lang="en-US" altLang="zh-CN" b="1" dirty="0" smtClean="0"/>
          </a:p>
          <a:p>
            <a:r>
              <a:rPr lang="zh-CN" altLang="en-US" b="1" dirty="0" smtClean="0"/>
              <a:t>动态变量控制</a:t>
            </a:r>
            <a:endParaRPr lang="en-US" altLang="zh-CN" b="1" dirty="0" smtClean="0"/>
          </a:p>
          <a:p>
            <a:r>
              <a:rPr lang="zh-CN" altLang="en-US" b="1" dirty="0" smtClean="0"/>
              <a:t>插件开发</a:t>
            </a:r>
            <a:endParaRPr lang="en-US" altLang="zh-CN" b="1" dirty="0" smtClean="0"/>
          </a:p>
          <a:p>
            <a:r>
              <a:rPr lang="en-US" altLang="zh-CN" b="1" dirty="0" err="1" smtClean="0"/>
              <a:t>Jspath</a:t>
            </a:r>
            <a:r>
              <a:rPr lang="zh-CN" altLang="en-US" b="1" dirty="0" smtClean="0"/>
              <a:t>热更新</a:t>
            </a:r>
            <a:endParaRPr lang="zh-CN" altLang="en-US" b="1" dirty="0"/>
          </a:p>
          <a:p>
            <a:endParaRPr lang="zh-CN" altLang="en-US" b="1" dirty="0"/>
          </a:p>
          <a:p>
            <a:endParaRPr lang="zh-CN" altLang="en-US" b="1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802" y="1214438"/>
            <a:ext cx="5602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Runtime</a:t>
            </a:r>
            <a:r>
              <a:rPr kumimoji="1" lang="zh-CN" altLang="en-US" sz="4000" dirty="0" smtClean="0"/>
              <a:t>的使用场景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002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14824" y="3086100"/>
            <a:ext cx="369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/>
              <a:t>Thank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you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458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529946"/>
          </a:xfrm>
        </p:spPr>
        <p:txBody>
          <a:bodyPr>
            <a:normAutofit/>
          </a:bodyPr>
          <a:lstStyle/>
          <a:p>
            <a:r>
              <a:rPr lang="zh-CN" altLang="en-US" dirty="0"/>
              <a:t>简称运行时</a:t>
            </a:r>
            <a:r>
              <a:rPr lang="en-US" altLang="zh-CN" dirty="0"/>
              <a:t>,</a:t>
            </a:r>
            <a:r>
              <a:rPr lang="zh-CN" altLang="en-US" b="1" dirty="0"/>
              <a:t>就是系统在运行的时候的一些机制，其中最主要的是消息</a:t>
            </a:r>
            <a:r>
              <a:rPr lang="zh-CN" altLang="en-US" b="1" dirty="0" smtClean="0"/>
              <a:t>机制，主要用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语言和汇编写的。</a:t>
            </a:r>
            <a:endParaRPr lang="en-US" altLang="zh-CN" b="1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/>
              <a:t>C</a:t>
            </a:r>
            <a:r>
              <a:rPr lang="zh-CN" altLang="en-US" dirty="0"/>
              <a:t>语言，函数的调用在</a:t>
            </a:r>
            <a:r>
              <a:rPr lang="zh-CN" altLang="en-US" b="1" dirty="0"/>
              <a:t>编译的时候会决定调用哪个函数，编译完成之后直接顺序执行</a:t>
            </a:r>
            <a:r>
              <a:rPr lang="zh-CN" altLang="en-US" dirty="0"/>
              <a:t>，无任何二义性。</a:t>
            </a:r>
          </a:p>
          <a:p>
            <a:r>
              <a:rPr lang="en-US" altLang="zh-CN" dirty="0"/>
              <a:t>OC</a:t>
            </a:r>
            <a:r>
              <a:rPr lang="zh-CN" altLang="en-US" dirty="0"/>
              <a:t>的函数</a:t>
            </a:r>
            <a:r>
              <a:rPr lang="zh-CN" altLang="en-US" b="1" dirty="0"/>
              <a:t>调用成为消息发送。属于动态调用</a:t>
            </a:r>
            <a:r>
              <a:rPr lang="zh-CN" altLang="en-US" b="1" dirty="0" smtClean="0"/>
              <a:t>过程（这也是</a:t>
            </a:r>
            <a:r>
              <a:rPr lang="en-US" altLang="zh-CN" b="1" dirty="0" smtClean="0"/>
              <a:t>runtime</a:t>
            </a:r>
            <a:r>
              <a:rPr lang="zh-CN" altLang="en-US" b="1" dirty="0" smtClean="0"/>
              <a:t>的强大之处）。</a:t>
            </a:r>
            <a:r>
              <a:rPr lang="zh-CN" altLang="en-US" b="1" dirty="0"/>
              <a:t>在编译的时候并不能决定真正调用哪个函数（事实证明，在编 译阶段，</a:t>
            </a:r>
            <a:r>
              <a:rPr lang="en-US" altLang="zh-CN" b="1" dirty="0"/>
              <a:t>OC</a:t>
            </a:r>
            <a:r>
              <a:rPr lang="zh-CN" altLang="en-US" b="1" dirty="0"/>
              <a:t>可以调用任何函数，即使这个函数并未实现，只要申明过就不会报错。而</a:t>
            </a:r>
            <a:r>
              <a:rPr lang="en-US" altLang="zh-CN" b="1" dirty="0"/>
              <a:t>C</a:t>
            </a:r>
            <a:r>
              <a:rPr lang="zh-CN" altLang="en-US" b="1" dirty="0"/>
              <a:t>语言在编译阶段就会报错）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7250" y="1057275"/>
            <a:ext cx="4843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Runtime</a:t>
            </a:r>
            <a:r>
              <a:rPr kumimoji="1" lang="zh-CN" altLang="en-US" sz="4000" dirty="0" smtClean="0"/>
              <a:t>是什么？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754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001308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通过 </a:t>
            </a:r>
            <a:r>
              <a:rPr lang="en-US" altLang="zh-CN" dirty="0"/>
              <a:t>Objective-C </a:t>
            </a:r>
            <a:r>
              <a:rPr lang="zh-CN" altLang="en-US" dirty="0"/>
              <a:t>源代码</a:t>
            </a:r>
          </a:p>
          <a:p>
            <a:r>
              <a:rPr lang="zh-CN" altLang="en-US" dirty="0"/>
              <a:t>通过 </a:t>
            </a:r>
            <a:r>
              <a:rPr lang="en-US" altLang="zh-CN" dirty="0"/>
              <a:t>Foundation </a:t>
            </a:r>
            <a:r>
              <a:rPr lang="zh-CN" altLang="en-US" dirty="0"/>
              <a:t>框架的 </a:t>
            </a:r>
            <a:r>
              <a:rPr lang="en-US" altLang="zh-CN" dirty="0" err="1"/>
              <a:t>NSObject</a:t>
            </a:r>
            <a:r>
              <a:rPr lang="en-US" altLang="zh-CN" dirty="0"/>
              <a:t> </a:t>
            </a:r>
            <a:r>
              <a:rPr lang="zh-CN" altLang="en-US" dirty="0"/>
              <a:t>类定义的方法</a:t>
            </a:r>
          </a:p>
          <a:p>
            <a:r>
              <a:rPr lang="zh-CN" altLang="en-US" dirty="0"/>
              <a:t>通过对 </a:t>
            </a:r>
            <a:r>
              <a:rPr lang="en-US" altLang="zh-CN" dirty="0"/>
              <a:t>Runtime </a:t>
            </a:r>
            <a:r>
              <a:rPr lang="zh-CN" altLang="en-US" dirty="0"/>
              <a:t>库函数的直接调用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5801" y="1300163"/>
            <a:ext cx="10131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OC</a:t>
            </a:r>
            <a:r>
              <a:rPr lang="zh-CN" altLang="en-US" sz="4000" dirty="0"/>
              <a:t>在三种层面上与 </a:t>
            </a:r>
            <a:r>
              <a:rPr lang="en-US" altLang="zh-CN" sz="4000" dirty="0"/>
              <a:t>Runtime </a:t>
            </a:r>
            <a:r>
              <a:rPr lang="zh-CN" altLang="en-US" sz="4000" dirty="0"/>
              <a:t>系统进行</a:t>
            </a:r>
            <a:r>
              <a:rPr lang="zh-CN" altLang="en-US" sz="4000" dirty="0" smtClean="0"/>
              <a:t>交互：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123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036624"/>
            <a:ext cx="11506199" cy="4821375"/>
          </a:xfrm>
        </p:spPr>
        <p:txBody>
          <a:bodyPr>
            <a:normAutofit lnSpcReduction="10000"/>
          </a:bodyPr>
          <a:lstStyle/>
          <a:p>
            <a:endParaRPr lang="en-US" altLang="zh-CN" sz="2800" dirty="0" smtClean="0"/>
          </a:p>
          <a:p>
            <a:r>
              <a:rPr lang="en-US" altLang="zh-CN" sz="2800" b="1" dirty="0"/>
              <a:t>SEL</a:t>
            </a:r>
          </a:p>
          <a:p>
            <a:r>
              <a:rPr lang="en-US" altLang="zh-CN" sz="2800" dirty="0" smtClean="0"/>
              <a:t>id</a:t>
            </a:r>
            <a:endParaRPr lang="en-US" altLang="zh-CN" sz="2800" dirty="0"/>
          </a:p>
          <a:p>
            <a:r>
              <a:rPr lang="en-US" altLang="zh-CN" sz="2800" dirty="0" smtClean="0"/>
              <a:t>Method</a:t>
            </a:r>
          </a:p>
          <a:p>
            <a:r>
              <a:rPr lang="en-US" altLang="zh-CN" sz="2800" dirty="0" err="1" smtClean="0"/>
              <a:t>objc_class</a:t>
            </a:r>
            <a:endParaRPr lang="en-US" altLang="zh-CN" sz="2800" dirty="0" smtClean="0"/>
          </a:p>
          <a:p>
            <a:r>
              <a:rPr lang="en-US" altLang="zh-CN" sz="2800" b="1" dirty="0"/>
              <a:t>IMP</a:t>
            </a:r>
          </a:p>
          <a:p>
            <a:r>
              <a:rPr lang="en-US" altLang="zh-CN" sz="2800" dirty="0" smtClean="0"/>
              <a:t>Cache</a:t>
            </a:r>
          </a:p>
          <a:p>
            <a:r>
              <a:rPr lang="en-US" altLang="zh-CN" sz="2800" dirty="0" smtClean="0"/>
              <a:t>Message(</a:t>
            </a:r>
            <a:r>
              <a:rPr lang="en-US" altLang="zh-CN" sz="2800" dirty="0" err="1" smtClean="0"/>
              <a:t>objc_msgSend</a:t>
            </a:r>
            <a:r>
              <a:rPr lang="en-US" altLang="zh-CN" sz="2800" dirty="0" smtClean="0"/>
              <a:t>,</a:t>
            </a:r>
            <a:r>
              <a:rPr lang="en-US" altLang="zh-CN" sz="2000" dirty="0"/>
              <a:t> </a:t>
            </a:r>
            <a:r>
              <a:rPr lang="en-US" altLang="zh-CN" sz="2800" dirty="0" err="1"/>
              <a:t>objc_msgSend_stret</a:t>
            </a:r>
            <a:r>
              <a:rPr lang="en-US" altLang="zh-CN" sz="2000" dirty="0"/>
              <a:t> </a:t>
            </a:r>
            <a:r>
              <a:rPr lang="zh-CN" altLang="en-US" sz="2000" dirty="0"/>
              <a:t>， </a:t>
            </a:r>
            <a:r>
              <a:rPr lang="en-US" altLang="zh-CN" sz="2800" dirty="0" err="1"/>
              <a:t>objc_msgSendSuper</a:t>
            </a:r>
            <a:r>
              <a:rPr lang="en-US" altLang="zh-CN" sz="2000" dirty="0"/>
              <a:t> </a:t>
            </a:r>
            <a:r>
              <a:rPr lang="zh-CN" altLang="en-US" sz="2000" dirty="0"/>
              <a:t>， </a:t>
            </a:r>
            <a:r>
              <a:rPr lang="en-US" altLang="zh-CN" sz="3100" dirty="0" err="1"/>
              <a:t>objc_msgSendSuper_stret</a:t>
            </a:r>
            <a:r>
              <a:rPr lang="en-US" altLang="zh-CN" sz="2800" dirty="0" smtClean="0"/>
              <a:t>)</a:t>
            </a:r>
          </a:p>
          <a:p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85801" y="1328738"/>
            <a:ext cx="5601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/>
              <a:t>先来看看这几个东西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906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 </a:t>
            </a:r>
            <a:r>
              <a:rPr lang="zh-CN" altLang="en-US" dirty="0"/>
              <a:t>被定义在 </a:t>
            </a:r>
            <a:r>
              <a:rPr lang="en-US" altLang="zh-CN" dirty="0" err="1"/>
              <a:t>objc</a:t>
            </a:r>
            <a:r>
              <a:rPr lang="en-US" altLang="zh-CN" dirty="0"/>
              <a:t>/</a:t>
            </a:r>
            <a:r>
              <a:rPr lang="en-US" altLang="zh-CN" dirty="0" err="1"/>
              <a:t>objc.h</a:t>
            </a:r>
            <a:r>
              <a:rPr lang="en-US" altLang="zh-CN" dirty="0"/>
              <a:t> </a:t>
            </a:r>
            <a:r>
              <a:rPr lang="zh-CN" altLang="en-US" dirty="0"/>
              <a:t>目录下：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 </a:t>
            </a:r>
            <a:r>
              <a:rPr lang="en-US" altLang="zh-CN" dirty="0" err="1"/>
              <a:t>struct</a:t>
            </a:r>
            <a:r>
              <a:rPr lang="en-US" altLang="zh-CN" dirty="0"/>
              <a:t> </a:t>
            </a:r>
            <a:r>
              <a:rPr lang="en-US" altLang="zh-CN" dirty="0" err="1"/>
              <a:t>objc_selector</a:t>
            </a:r>
            <a:r>
              <a:rPr lang="en-US" altLang="zh-CN" dirty="0"/>
              <a:t> *SEL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其实</a:t>
            </a:r>
            <a:r>
              <a:rPr lang="zh-CN" altLang="en-US" dirty="0"/>
              <a:t>它就是个映射到方法的</a:t>
            </a:r>
            <a:r>
              <a:rPr lang="en-US" altLang="zh-CN" dirty="0"/>
              <a:t>C</a:t>
            </a:r>
            <a:r>
              <a:rPr lang="zh-CN" altLang="en-US" dirty="0"/>
              <a:t>字符串，你可以用 </a:t>
            </a:r>
            <a:r>
              <a:rPr lang="en-US" altLang="zh-CN" dirty="0"/>
              <a:t>Objective-C </a:t>
            </a:r>
            <a:r>
              <a:rPr lang="zh-CN" altLang="en-US" dirty="0"/>
              <a:t>编译器命令 </a:t>
            </a:r>
            <a:r>
              <a:rPr lang="en-US" altLang="zh-CN" dirty="0"/>
              <a:t>@selector() </a:t>
            </a:r>
            <a:r>
              <a:rPr lang="zh-CN" altLang="en-US" dirty="0"/>
              <a:t>或者 </a:t>
            </a:r>
            <a:r>
              <a:rPr lang="en-US" altLang="zh-CN" dirty="0"/>
              <a:t>Runtime </a:t>
            </a:r>
            <a:r>
              <a:rPr lang="zh-CN" altLang="en-US" dirty="0"/>
              <a:t>系统的 </a:t>
            </a:r>
            <a:r>
              <a:rPr lang="en-US" altLang="zh-CN" dirty="0" err="1"/>
              <a:t>sel_registerName</a:t>
            </a:r>
            <a:r>
              <a:rPr lang="en-US" altLang="zh-CN" dirty="0"/>
              <a:t> </a:t>
            </a:r>
            <a:r>
              <a:rPr lang="zh-CN" altLang="en-US" dirty="0"/>
              <a:t>函数来获得一个 </a:t>
            </a:r>
            <a:r>
              <a:rPr lang="en-US" altLang="zh-CN" dirty="0"/>
              <a:t>SEL </a:t>
            </a:r>
            <a:r>
              <a:rPr lang="zh-CN" altLang="en-US" dirty="0"/>
              <a:t>类型的方法选择器。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 </a:t>
            </a:r>
            <a:r>
              <a:rPr lang="en-US" altLang="zh-CN" dirty="0" err="1"/>
              <a:t>struct</a:t>
            </a:r>
            <a:r>
              <a:rPr lang="en-US" altLang="zh-CN" dirty="0"/>
              <a:t> </a:t>
            </a:r>
            <a:r>
              <a:rPr lang="en-US" altLang="zh-CN" dirty="0" err="1"/>
              <a:t>objc_object</a:t>
            </a:r>
            <a:r>
              <a:rPr lang="en-US" altLang="zh-CN" dirty="0"/>
              <a:t> *id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id </a:t>
            </a:r>
            <a:r>
              <a:rPr lang="zh-CN" altLang="en-US" dirty="0"/>
              <a:t>是一个结构体指针类型，它可以指向 </a:t>
            </a:r>
            <a:r>
              <a:rPr lang="en-US" altLang="zh-CN" dirty="0"/>
              <a:t>Objective-C </a:t>
            </a:r>
            <a:r>
              <a:rPr lang="zh-CN" altLang="en-US" dirty="0"/>
              <a:t>中的任何对象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objc_object</a:t>
            </a:r>
            <a:r>
              <a:rPr lang="en-US" altLang="zh-CN" dirty="0" smtClean="0"/>
              <a:t> </a:t>
            </a:r>
            <a:r>
              <a:rPr lang="zh-CN" altLang="en-US" dirty="0"/>
              <a:t>结构体定义如下：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 </a:t>
            </a:r>
            <a:r>
              <a:rPr lang="en-US" altLang="zh-CN" dirty="0" err="1"/>
              <a:t>objc_object</a:t>
            </a:r>
            <a:r>
              <a:rPr lang="en-US" altLang="zh-CN" dirty="0"/>
              <a:t> { Class </a:t>
            </a:r>
            <a:r>
              <a:rPr lang="en-US" altLang="zh-CN" dirty="0" err="1"/>
              <a:t>isa</a:t>
            </a:r>
            <a:r>
              <a:rPr lang="en-US" altLang="zh-CN" dirty="0"/>
              <a:t> OBJC_ISA_AVAILABILITY</a:t>
            </a:r>
            <a:r>
              <a:rPr lang="en-US" altLang="zh-CN" dirty="0" smtClean="0"/>
              <a:t>;};</a:t>
            </a:r>
          </a:p>
          <a:p>
            <a:r>
              <a:rPr lang="zh-CN" altLang="en-US" dirty="0"/>
              <a:t>这个结构体只有一个成员变量 </a:t>
            </a:r>
            <a:r>
              <a:rPr lang="en-US" altLang="zh-CN" dirty="0" err="1"/>
              <a:t>isa</a:t>
            </a:r>
            <a:r>
              <a:rPr lang="zh-CN" altLang="en-US" dirty="0"/>
              <a:t>，对象可以通过 </a:t>
            </a:r>
            <a:r>
              <a:rPr lang="en-US" altLang="zh-CN" dirty="0" err="1"/>
              <a:t>isa</a:t>
            </a:r>
            <a:r>
              <a:rPr lang="en-US" altLang="zh-CN" dirty="0"/>
              <a:t> </a:t>
            </a:r>
            <a:r>
              <a:rPr lang="zh-CN" altLang="en-US" dirty="0"/>
              <a:t>指针找到其所属的类。</a:t>
            </a:r>
            <a:r>
              <a:rPr lang="en-US" altLang="zh-CN" dirty="0" err="1"/>
              <a:t>isa</a:t>
            </a:r>
            <a:r>
              <a:rPr lang="en-US" altLang="zh-CN" dirty="0"/>
              <a:t> </a:t>
            </a:r>
            <a:r>
              <a:rPr lang="zh-CN" altLang="en-US" dirty="0"/>
              <a:t>是一个 </a:t>
            </a:r>
            <a:r>
              <a:rPr lang="en-US" altLang="zh-CN" dirty="0"/>
              <a:t>Class </a:t>
            </a:r>
            <a:r>
              <a:rPr lang="zh-CN" altLang="en-US" dirty="0"/>
              <a:t>类型的成员变量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801" y="1200149"/>
            <a:ext cx="2100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smtClean="0"/>
              <a:t>id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069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014537"/>
            <a:ext cx="10629899" cy="437197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objc_class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Class _</a:t>
            </a:r>
            <a:r>
              <a:rPr lang="en-US" altLang="zh-CN" dirty="0" err="1"/>
              <a:t>Nonnull</a:t>
            </a:r>
            <a:r>
              <a:rPr lang="en-US" altLang="zh-CN" dirty="0"/>
              <a:t> </a:t>
            </a:r>
            <a:r>
              <a:rPr lang="en-US" altLang="zh-CN" dirty="0" err="1"/>
              <a:t>isa</a:t>
            </a:r>
            <a:r>
              <a:rPr lang="en-US" altLang="zh-CN" dirty="0"/>
              <a:t>  OBJC_ISA_AVAILABILITY</a:t>
            </a:r>
            <a:r>
              <a:rPr lang="en-US" altLang="zh-CN" dirty="0" smtClean="0"/>
              <a:t>;</a:t>
            </a:r>
            <a:r>
              <a:rPr lang="zh-CN" altLang="en-US" dirty="0" smtClean="0"/>
              <a:t>   也</a:t>
            </a:r>
            <a:r>
              <a:rPr lang="zh-CN" altLang="en-US" dirty="0"/>
              <a:t>有一个 </a:t>
            </a:r>
            <a:r>
              <a:rPr lang="en-US" altLang="zh-CN" dirty="0" err="1"/>
              <a:t>isa</a:t>
            </a:r>
            <a:r>
              <a:rPr lang="en-US" altLang="zh-CN" dirty="0"/>
              <a:t> </a:t>
            </a:r>
            <a:r>
              <a:rPr lang="zh-CN" altLang="en-US" dirty="0"/>
              <a:t>指针，指向其所属的元类（</a:t>
            </a:r>
            <a:r>
              <a:rPr lang="en-US" altLang="zh-CN" dirty="0"/>
              <a:t>meta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#if !__OBJC2__</a:t>
            </a:r>
          </a:p>
          <a:p>
            <a:r>
              <a:rPr lang="mr-IN" altLang="zh-CN" dirty="0"/>
              <a:t>    </a:t>
            </a:r>
            <a:r>
              <a:rPr lang="mr-IN" altLang="zh-CN" dirty="0" err="1"/>
              <a:t>Class</a:t>
            </a:r>
            <a:r>
              <a:rPr lang="mr-IN" altLang="zh-CN" dirty="0"/>
              <a:t> _</a:t>
            </a:r>
            <a:r>
              <a:rPr lang="mr-IN" altLang="zh-CN" dirty="0" err="1"/>
              <a:t>Nullable</a:t>
            </a:r>
            <a:r>
              <a:rPr lang="mr-IN" altLang="zh-CN" dirty="0"/>
              <a:t> </a:t>
            </a:r>
            <a:r>
              <a:rPr lang="mr-IN" altLang="zh-CN" dirty="0" err="1"/>
              <a:t>super_class</a:t>
            </a:r>
            <a:r>
              <a:rPr lang="mr-IN" altLang="zh-CN" dirty="0"/>
              <a:t>                              OBJC2_UNAVAILABLE</a:t>
            </a:r>
            <a:r>
              <a:rPr lang="mr-IN" altLang="zh-CN" dirty="0" smtClean="0"/>
              <a:t>;</a:t>
            </a:r>
            <a:r>
              <a:rPr lang="zh-CN" altLang="en-US" dirty="0" smtClean="0"/>
              <a:t> 父类</a:t>
            </a:r>
            <a:endParaRPr lang="mr-IN" altLang="zh-CN" dirty="0"/>
          </a:p>
          <a:p>
            <a:r>
              <a:rPr lang="mr-IN" altLang="zh-CN" dirty="0"/>
              <a:t>    </a:t>
            </a:r>
            <a:r>
              <a:rPr lang="mr-IN" altLang="zh-CN" dirty="0" err="1"/>
              <a:t>const</a:t>
            </a:r>
            <a:r>
              <a:rPr lang="mr-IN" altLang="zh-CN" dirty="0"/>
              <a:t> </a:t>
            </a:r>
            <a:r>
              <a:rPr lang="mr-IN" altLang="zh-CN" dirty="0" err="1"/>
              <a:t>char</a:t>
            </a:r>
            <a:r>
              <a:rPr lang="mr-IN" altLang="zh-CN" dirty="0"/>
              <a:t> * _</a:t>
            </a:r>
            <a:r>
              <a:rPr lang="mr-IN" altLang="zh-CN" dirty="0" err="1"/>
              <a:t>Nonnull</a:t>
            </a:r>
            <a:r>
              <a:rPr lang="mr-IN" altLang="zh-CN" dirty="0"/>
              <a:t> </a:t>
            </a:r>
            <a:r>
              <a:rPr lang="mr-IN" altLang="zh-CN" dirty="0" err="1"/>
              <a:t>name</a:t>
            </a:r>
            <a:r>
              <a:rPr lang="mr-IN" altLang="zh-CN" dirty="0"/>
              <a:t>                               </a:t>
            </a:r>
            <a:r>
              <a:rPr lang="mr-IN" altLang="zh-CN" dirty="0" smtClean="0"/>
              <a:t>OBJC2_UNAVAILABLE;</a:t>
            </a:r>
            <a:r>
              <a:rPr lang="zh-CN" altLang="en-US" dirty="0" smtClean="0"/>
              <a:t>类名字</a:t>
            </a:r>
            <a:endParaRPr lang="mr-IN" altLang="zh-CN" dirty="0"/>
          </a:p>
          <a:p>
            <a:r>
              <a:rPr lang="mr-IN" altLang="zh-CN" dirty="0"/>
              <a:t>    </a:t>
            </a:r>
            <a:r>
              <a:rPr lang="mr-IN" altLang="zh-CN" dirty="0" err="1"/>
              <a:t>long</a:t>
            </a:r>
            <a:r>
              <a:rPr lang="mr-IN" altLang="zh-CN" dirty="0"/>
              <a:t> </a:t>
            </a:r>
            <a:r>
              <a:rPr lang="mr-IN" altLang="zh-CN" dirty="0" err="1"/>
              <a:t>version</a:t>
            </a:r>
            <a:r>
              <a:rPr lang="mr-IN" altLang="zh-CN" dirty="0"/>
              <a:t>                                             </a:t>
            </a:r>
            <a:r>
              <a:rPr lang="mr-IN" altLang="zh-CN" dirty="0" smtClean="0"/>
              <a:t>OBJC2_UNAVAILABLE;</a:t>
            </a:r>
            <a:r>
              <a:rPr lang="zh-CN" altLang="en-US" dirty="0" smtClean="0"/>
              <a:t>类的版本信息</a:t>
            </a:r>
            <a:endParaRPr lang="mr-IN" altLang="zh-CN" dirty="0"/>
          </a:p>
          <a:p>
            <a:r>
              <a:rPr lang="mr-IN" altLang="zh-CN" dirty="0"/>
              <a:t>    </a:t>
            </a:r>
            <a:r>
              <a:rPr lang="mr-IN" altLang="zh-CN" dirty="0" err="1"/>
              <a:t>long</a:t>
            </a:r>
            <a:r>
              <a:rPr lang="mr-IN" altLang="zh-CN" dirty="0"/>
              <a:t> </a:t>
            </a:r>
            <a:r>
              <a:rPr lang="mr-IN" altLang="zh-CN" dirty="0" err="1"/>
              <a:t>info</a:t>
            </a:r>
            <a:r>
              <a:rPr lang="mr-IN" altLang="zh-CN" dirty="0"/>
              <a:t>                                                </a:t>
            </a:r>
            <a:r>
              <a:rPr lang="mr-IN" altLang="zh-CN" dirty="0" smtClean="0"/>
              <a:t>OBJC2_UNAVAILABLE;</a:t>
            </a:r>
            <a:r>
              <a:rPr lang="zh-CN" altLang="en-US" dirty="0" smtClean="0"/>
              <a:t>类的详细信息</a:t>
            </a:r>
            <a:endParaRPr lang="mr-IN" altLang="zh-CN" dirty="0"/>
          </a:p>
          <a:p>
            <a:r>
              <a:rPr lang="mr-IN" altLang="zh-CN" dirty="0"/>
              <a:t>    </a:t>
            </a:r>
            <a:r>
              <a:rPr lang="mr-IN" altLang="zh-CN" dirty="0" err="1"/>
              <a:t>long</a:t>
            </a:r>
            <a:r>
              <a:rPr lang="mr-IN" altLang="zh-CN" dirty="0"/>
              <a:t> </a:t>
            </a:r>
            <a:r>
              <a:rPr lang="mr-IN" altLang="zh-CN" dirty="0" err="1"/>
              <a:t>instance_size</a:t>
            </a:r>
            <a:r>
              <a:rPr lang="mr-IN" altLang="zh-CN" dirty="0"/>
              <a:t>                                       OBJC2_UNAVAILABLE</a:t>
            </a:r>
            <a:r>
              <a:rPr lang="mr-IN" altLang="zh-CN" dirty="0" smtClean="0"/>
              <a:t>;</a:t>
            </a:r>
            <a:r>
              <a:rPr lang="zh-CN" altLang="en-US" dirty="0" smtClean="0"/>
              <a:t> 类的实例对象（和类对象不是一回事）</a:t>
            </a:r>
            <a:endParaRPr lang="mr-I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objc_ivar_list</a:t>
            </a:r>
            <a:r>
              <a:rPr lang="en-US" altLang="zh-CN" dirty="0"/>
              <a:t> * _</a:t>
            </a:r>
            <a:r>
              <a:rPr lang="en-US" altLang="zh-CN" dirty="0" err="1"/>
              <a:t>Nullable</a:t>
            </a:r>
            <a:r>
              <a:rPr lang="en-US" altLang="zh-CN" dirty="0"/>
              <a:t> </a:t>
            </a:r>
            <a:r>
              <a:rPr lang="en-US" altLang="zh-CN" dirty="0" err="1"/>
              <a:t>ivars</a:t>
            </a:r>
            <a:r>
              <a:rPr lang="en-US" altLang="zh-CN" dirty="0"/>
              <a:t>                  </a:t>
            </a:r>
            <a:r>
              <a:rPr lang="en-US" altLang="zh-CN" dirty="0" smtClean="0"/>
              <a:t>OBJC2_UNAVAILABLE;</a:t>
            </a:r>
            <a:r>
              <a:rPr lang="zh-CN" altLang="en-US" dirty="0" smtClean="0"/>
              <a:t>成员变量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objc_method_list</a:t>
            </a:r>
            <a:r>
              <a:rPr lang="en-US" altLang="zh-CN" dirty="0"/>
              <a:t> * _</a:t>
            </a:r>
            <a:r>
              <a:rPr lang="en-US" altLang="zh-CN" dirty="0" err="1"/>
              <a:t>Nullable</a:t>
            </a:r>
            <a:r>
              <a:rPr lang="en-US" altLang="zh-CN" dirty="0"/>
              <a:t> * _</a:t>
            </a:r>
            <a:r>
              <a:rPr lang="en-US" altLang="zh-CN" dirty="0" err="1"/>
              <a:t>Nullable</a:t>
            </a:r>
            <a:r>
              <a:rPr lang="en-US" altLang="zh-CN" dirty="0"/>
              <a:t> </a:t>
            </a:r>
            <a:r>
              <a:rPr lang="en-US" altLang="zh-CN" dirty="0" err="1"/>
              <a:t>methodLists</a:t>
            </a:r>
            <a:r>
              <a:rPr lang="en-US" altLang="zh-CN" dirty="0"/>
              <a:t>                    </a:t>
            </a:r>
            <a:r>
              <a:rPr lang="en-US" altLang="zh-CN" dirty="0" smtClean="0"/>
              <a:t>OBJC2_UNAVAILABLE;</a:t>
            </a:r>
            <a:r>
              <a:rPr lang="zh-CN" altLang="en-US" dirty="0" smtClean="0"/>
              <a:t>实例方法列表（类方法列表存储在元类中）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objc_cache</a:t>
            </a:r>
            <a:r>
              <a:rPr lang="en-US" altLang="zh-CN" dirty="0"/>
              <a:t> * _</a:t>
            </a:r>
            <a:r>
              <a:rPr lang="en-US" altLang="zh-CN" dirty="0" err="1"/>
              <a:t>Nonnull</a:t>
            </a:r>
            <a:r>
              <a:rPr lang="en-US" altLang="zh-CN" dirty="0"/>
              <a:t> cache                       </a:t>
            </a:r>
            <a:r>
              <a:rPr lang="en-US" altLang="zh-CN" dirty="0" smtClean="0"/>
              <a:t>OBJC2_UNAVAILABLE;</a:t>
            </a:r>
            <a:r>
              <a:rPr lang="zh-CN" altLang="en-US" dirty="0" smtClean="0"/>
              <a:t>缓存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objc_protocol_list</a:t>
            </a:r>
            <a:r>
              <a:rPr lang="en-US" altLang="zh-CN" dirty="0"/>
              <a:t> * _</a:t>
            </a:r>
            <a:r>
              <a:rPr lang="en-US" altLang="zh-CN" dirty="0" err="1"/>
              <a:t>Nullable</a:t>
            </a:r>
            <a:r>
              <a:rPr lang="en-US" altLang="zh-CN" dirty="0"/>
              <a:t> protocols          </a:t>
            </a:r>
            <a:r>
              <a:rPr lang="en-US" altLang="zh-CN" dirty="0" smtClean="0"/>
              <a:t>OBJC2_UNAVAILABLE;</a:t>
            </a:r>
            <a:r>
              <a:rPr lang="zh-CN" altLang="en-US" dirty="0" smtClean="0"/>
              <a:t>协议列表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} OBJC2_UNAVAILABLE;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801" y="1143000"/>
            <a:ext cx="6200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objc_class</a:t>
            </a:r>
            <a:endParaRPr lang="en-US" altLang="zh-CN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685801" y="6386512"/>
            <a:ext cx="1067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由此可见，我们可以动态修改 </a:t>
            </a:r>
            <a:r>
              <a:rPr lang="zh-CN" altLang="en-US" dirty="0"/>
              <a:t>*</a:t>
            </a:r>
            <a:r>
              <a:rPr lang="en-US" altLang="zh-CN" dirty="0" err="1"/>
              <a:t>methodList</a:t>
            </a:r>
            <a:r>
              <a:rPr lang="zh-CN" altLang="en-US" dirty="0"/>
              <a:t> 的值来添加成员方法，这也是 </a:t>
            </a:r>
            <a:r>
              <a:rPr lang="en-US" altLang="zh-CN" dirty="0"/>
              <a:t>Category </a:t>
            </a:r>
            <a:r>
              <a:rPr lang="zh-CN" altLang="en-US" dirty="0"/>
              <a:t>实现的原理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6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8613" y="1757362"/>
            <a:ext cx="112442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值得注意的时，</a:t>
            </a:r>
            <a:r>
              <a:rPr lang="en-US" altLang="zh-CN" dirty="0" err="1"/>
              <a:t>objc_class</a:t>
            </a:r>
            <a:r>
              <a:rPr lang="en-US" altLang="zh-CN" dirty="0"/>
              <a:t> </a:t>
            </a:r>
            <a:r>
              <a:rPr lang="zh-CN" altLang="en-US" dirty="0"/>
              <a:t>中也有一个 </a:t>
            </a:r>
            <a:r>
              <a:rPr lang="en-US" altLang="zh-CN" dirty="0" err="1"/>
              <a:t>isa</a:t>
            </a:r>
            <a:r>
              <a:rPr lang="en-US" altLang="zh-CN" dirty="0"/>
              <a:t> </a:t>
            </a:r>
            <a:r>
              <a:rPr lang="zh-CN" altLang="en-US" dirty="0"/>
              <a:t>指针，这说明 </a:t>
            </a:r>
            <a:r>
              <a:rPr lang="en-US" altLang="zh-CN" dirty="0" err="1"/>
              <a:t>Objc</a:t>
            </a:r>
            <a:r>
              <a:rPr lang="en-US" altLang="zh-CN" dirty="0"/>
              <a:t> </a:t>
            </a:r>
            <a:r>
              <a:rPr lang="zh-CN" altLang="en-US" dirty="0"/>
              <a:t>类本身也是一个对象。</a:t>
            </a:r>
            <a:r>
              <a:rPr lang="zh-CN" altLang="en-US" sz="2400" dirty="0">
                <a:solidFill>
                  <a:srgbClr val="FF0000"/>
                </a:solidFill>
              </a:rPr>
              <a:t>为了处理类和对象的关系</a:t>
            </a:r>
            <a:r>
              <a:rPr lang="zh-CN" altLang="en-US" dirty="0"/>
              <a:t>，</a:t>
            </a:r>
            <a:r>
              <a:rPr lang="en-US" altLang="zh-CN" dirty="0"/>
              <a:t>Runtime </a:t>
            </a:r>
            <a:r>
              <a:rPr lang="zh-CN" altLang="en-US" dirty="0"/>
              <a:t>库创建了一种叫做 </a:t>
            </a:r>
            <a:r>
              <a:rPr lang="en-US" altLang="zh-CN" dirty="0"/>
              <a:t>Meta Class(</a:t>
            </a:r>
            <a:r>
              <a:rPr lang="zh-CN" altLang="en-US" dirty="0"/>
              <a:t>元类</a:t>
            </a:r>
            <a:r>
              <a:rPr lang="en-US" altLang="zh-CN" dirty="0"/>
              <a:t>) </a:t>
            </a:r>
            <a:r>
              <a:rPr lang="zh-CN" altLang="en-US" dirty="0"/>
              <a:t>的东西，</a:t>
            </a:r>
            <a:r>
              <a:rPr lang="zh-CN" altLang="en-US" sz="2400" dirty="0">
                <a:solidFill>
                  <a:srgbClr val="FF0000"/>
                </a:solidFill>
              </a:rPr>
              <a:t>类对象所属的类就叫做元类</a:t>
            </a:r>
            <a:r>
              <a:rPr lang="zh-CN" altLang="en-US" dirty="0"/>
              <a:t>。</a:t>
            </a:r>
            <a:r>
              <a:rPr lang="en-US" altLang="zh-CN" dirty="0"/>
              <a:t>Meta Class </a:t>
            </a:r>
            <a:r>
              <a:rPr lang="zh-CN" altLang="en-US" dirty="0"/>
              <a:t>表述了类对象本身所具备的元数据。</a:t>
            </a:r>
          </a:p>
          <a:p>
            <a:r>
              <a:rPr lang="zh-CN" altLang="en-US" dirty="0"/>
              <a:t>我们所熟悉的类方法，就源自于 </a:t>
            </a:r>
            <a:r>
              <a:rPr lang="en-US" altLang="zh-CN" dirty="0"/>
              <a:t>Meta Class</a:t>
            </a:r>
            <a:r>
              <a:rPr lang="zh-CN" altLang="en-US" dirty="0"/>
              <a:t>。我们可以理解为类方法就是</a:t>
            </a:r>
            <a:r>
              <a:rPr lang="zh-CN" altLang="en-US" sz="2400" dirty="0">
                <a:solidFill>
                  <a:srgbClr val="FF0000"/>
                </a:solidFill>
              </a:rPr>
              <a:t>类对象</a:t>
            </a:r>
            <a:r>
              <a:rPr lang="zh-CN" altLang="en-US" dirty="0"/>
              <a:t>的实例方法。每个类仅有一个类对象，而每个类对象仅有一个与之相关的元类。</a:t>
            </a:r>
          </a:p>
          <a:p>
            <a:r>
              <a:rPr lang="zh-CN" altLang="en-US" dirty="0"/>
              <a:t>当你发出一个类似 </a:t>
            </a:r>
            <a:r>
              <a:rPr lang="en-US" altLang="zh-CN" dirty="0"/>
              <a:t>[</a:t>
            </a:r>
            <a:r>
              <a:rPr lang="en-US" altLang="zh-CN" dirty="0" err="1"/>
              <a:t>NSObject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](</a:t>
            </a:r>
            <a:r>
              <a:rPr lang="zh-CN" altLang="en-US" dirty="0"/>
              <a:t>类方法</a:t>
            </a:r>
            <a:r>
              <a:rPr lang="en-US" altLang="zh-CN" dirty="0"/>
              <a:t>) </a:t>
            </a:r>
            <a:r>
              <a:rPr lang="zh-CN" altLang="en-US" dirty="0"/>
              <a:t>的消息时，实际上，这个消息被发送给了一个类对象</a:t>
            </a:r>
            <a:r>
              <a:rPr lang="en-US" altLang="zh-CN" dirty="0"/>
              <a:t>(Class Object)</a:t>
            </a:r>
            <a:r>
              <a:rPr lang="zh-CN" altLang="en-US" dirty="0"/>
              <a:t>，这个类对象必须是一个元类的实例，而这个元类同时也是一个根元类</a:t>
            </a:r>
            <a:r>
              <a:rPr lang="en-US" altLang="zh-CN" dirty="0"/>
              <a:t>(Root Meta Class)</a:t>
            </a:r>
            <a:r>
              <a:rPr lang="zh-CN" altLang="en-US" dirty="0"/>
              <a:t>的实例。所有元类的 </a:t>
            </a:r>
            <a:r>
              <a:rPr lang="en-US" altLang="zh-CN" dirty="0" err="1"/>
              <a:t>isa</a:t>
            </a:r>
            <a:r>
              <a:rPr lang="en-US" altLang="zh-CN" dirty="0"/>
              <a:t> </a:t>
            </a:r>
            <a:r>
              <a:rPr lang="zh-CN" altLang="en-US" dirty="0"/>
              <a:t>指针最终都指向根元类。</a:t>
            </a:r>
          </a:p>
          <a:p>
            <a:r>
              <a:rPr lang="zh-CN" altLang="en-US" dirty="0"/>
              <a:t>所以当 </a:t>
            </a:r>
            <a:r>
              <a:rPr lang="en-US" altLang="zh-CN" dirty="0"/>
              <a:t>[</a:t>
            </a:r>
            <a:r>
              <a:rPr lang="en-US" altLang="zh-CN" dirty="0" err="1"/>
              <a:t>NSObject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 </a:t>
            </a:r>
            <a:r>
              <a:rPr lang="zh-CN" altLang="en-US" dirty="0"/>
              <a:t>这条消息发送给类对象的时候，运行时代码 </a:t>
            </a:r>
            <a:r>
              <a:rPr lang="en-US" altLang="zh-CN" dirty="0" err="1"/>
              <a:t>objc_msgSend</a:t>
            </a:r>
            <a:r>
              <a:rPr lang="en-US" altLang="zh-CN" dirty="0"/>
              <a:t>() </a:t>
            </a:r>
            <a:r>
              <a:rPr lang="zh-CN" altLang="en-US" dirty="0"/>
              <a:t>会去它元类中查找能够响应消息的方法实现，如果找到了，就会对这个类对象执行方法调用</a:t>
            </a:r>
          </a:p>
        </p:txBody>
      </p:sp>
    </p:spTree>
    <p:extLst>
      <p:ext uri="{BB962C8B-B14F-4D97-AF65-F5344CB8AC3E}">
        <p14:creationId xmlns:p14="http://schemas.microsoft.com/office/powerpoint/2010/main" val="6747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82" y="38460"/>
            <a:ext cx="6523038" cy="681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1819</TotalTime>
  <Words>729</Words>
  <Application>Microsoft Macintosh PowerPoint</Application>
  <PresentationFormat>宽屏</PresentationFormat>
  <Paragraphs>107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Mangal</vt:lpstr>
      <vt:lpstr>宋体</vt:lpstr>
      <vt:lpstr>Arial</vt:lpstr>
      <vt:lpstr>天体</vt:lpstr>
      <vt:lpstr>PowerPoint 演示文稿</vt:lpstr>
      <vt:lpstr>PowerPoint 演示文稿</vt:lpstr>
      <vt:lpstr>PowerPoint 演示文稿</vt:lpstr>
      <vt:lpstr>PowerPoint 演示文稿</vt:lpstr>
      <vt:lpstr>SEL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18</cp:revision>
  <dcterms:created xsi:type="dcterms:W3CDTF">2017-11-13T01:52:01Z</dcterms:created>
  <dcterms:modified xsi:type="dcterms:W3CDTF">2017-11-14T08:11:59Z</dcterms:modified>
</cp:coreProperties>
</file>