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威" initials="郭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3T15:41:55.97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EB90C4-9C31-4200-BFCD-4FBDE71F1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477" y="1219200"/>
            <a:ext cx="9513045" cy="992781"/>
          </a:xfrm>
        </p:spPr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的原理详解（深入浅出）</a:t>
            </a:r>
          </a:p>
        </p:txBody>
      </p:sp>
    </p:spTree>
    <p:extLst>
      <p:ext uri="{BB962C8B-B14F-4D97-AF65-F5344CB8AC3E}">
        <p14:creationId xmlns:p14="http://schemas.microsoft.com/office/powerpoint/2010/main" val="62616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889000" y="1156732"/>
            <a:ext cx="9939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9.</a:t>
            </a:r>
            <a:r>
              <a:rPr lang="zh-CN" altLang="en-US" dirty="0">
                <a:solidFill>
                  <a:schemeClr val="bg1"/>
                </a:solidFill>
              </a:rPr>
              <a:t>中间人攻击！！！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张大胖开心的向老婆炫耀自己的聪明才智，老婆（真正的大神）告诫他说：你要小心啊，你确定对面坐的是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张大胖说：肯定是啊，我都有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的公钥，我们俩的通信都是加密的。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老婆提醒到：假如啊，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给你发公钥的时候， 有个中间人，截取了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的公钥， 然后把自己的公钥发给了你，冒充</a:t>
            </a:r>
            <a:r>
              <a:rPr lang="en-US" altLang="zh-CN" dirty="0">
                <a:solidFill>
                  <a:schemeClr val="bg1"/>
                </a:solidFill>
              </a:rPr>
              <a:t>Bill </a:t>
            </a:r>
            <a:r>
              <a:rPr lang="zh-CN" altLang="en-US" dirty="0">
                <a:solidFill>
                  <a:schemeClr val="bg1"/>
                </a:solidFill>
              </a:rPr>
              <a:t>，你发的消息就用中间人的公钥加了密，那中间人不就可以解密看到消息了？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张大胖背后出汗了，是啊，这个中间人解密以后，还可以用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的公钥加密，发给</a:t>
            </a:r>
            <a:r>
              <a:rPr lang="en-US" altLang="zh-CN" dirty="0">
                <a:solidFill>
                  <a:schemeClr val="bg1"/>
                </a:solidFill>
              </a:rPr>
              <a:t>Bill ,  Bill</a:t>
            </a:r>
            <a:r>
              <a:rPr lang="zh-CN" altLang="en-US" dirty="0">
                <a:solidFill>
                  <a:schemeClr val="bg1"/>
                </a:solidFill>
              </a:rPr>
              <a:t>和我根本都意识不到， 还以为我们在安全传输呢！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4C254BC-8BE3-4461-AE44-AE263CB7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94" y="665177"/>
            <a:ext cx="4429743" cy="55276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3F70D92-F7E1-4B15-9AAE-F10D26DD6E5E}"/>
              </a:ext>
            </a:extLst>
          </p:cNvPr>
          <p:cNvSpPr txBox="1"/>
          <p:nvPr/>
        </p:nvSpPr>
        <p:spPr>
          <a:xfrm>
            <a:off x="5816600" y="139700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  实际上张大胖和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每次发消息都先发到了中间人那里，中间人对他俩之间的通信了如指掌。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zh-CN" altLang="en-US" dirty="0">
                <a:solidFill>
                  <a:schemeClr val="bg1"/>
                </a:solidFill>
              </a:rPr>
              <a:t>问题最终就是出现在公钥的分发上！虽然这个是公开的，但是在别有用心的人身上，截取到公钥是可以干坏事儿的。</a:t>
            </a:r>
          </a:p>
        </p:txBody>
      </p:sp>
    </p:spTree>
    <p:extLst>
      <p:ext uri="{BB962C8B-B14F-4D97-AF65-F5344CB8AC3E}">
        <p14:creationId xmlns:p14="http://schemas.microsoft.com/office/powerpoint/2010/main" val="255922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939800" y="1173665"/>
            <a:ext cx="99398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10.</a:t>
            </a:r>
            <a:r>
              <a:rPr lang="zh-CN" altLang="en-US" dirty="0">
                <a:solidFill>
                  <a:schemeClr val="bg1"/>
                </a:solidFill>
              </a:rPr>
              <a:t>你到底是谁？？？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en-US" dirty="0">
                <a:solidFill>
                  <a:schemeClr val="bg1"/>
                </a:solidFill>
              </a:rPr>
              <a:t>怎样安全的分发公钥呢？现在这是最棘手的问题了，公钥是不用保密的，但是一定得找个办法声明这个公钥是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的，而不是别人的。但是怎么声明呢？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en-US" dirty="0">
                <a:solidFill>
                  <a:schemeClr val="bg1"/>
                </a:solidFill>
              </a:rPr>
              <a:t>其实联系咱们的现实生活，</a:t>
            </a:r>
            <a:r>
              <a:rPr lang="zh-CN" altLang="en-US" b="1" i="1" dirty="0">
                <a:solidFill>
                  <a:srgbClr val="92D050"/>
                </a:solidFill>
              </a:rPr>
              <a:t>现实中有公证处，它提供的公证材料大家都信任，那在网络世界也可以建立一个这样的具备公信力的认证中心， 这个中心给大家颁发一个证书， 用于证明一个人的身份。</a:t>
            </a:r>
            <a:endParaRPr lang="en-US" altLang="zh-CN" b="1" i="1" dirty="0">
              <a:solidFill>
                <a:srgbClr val="92D050"/>
              </a:solidFill>
            </a:endParaRPr>
          </a:p>
          <a:p>
            <a:endParaRPr lang="en-US" altLang="zh-CN" b="1" i="1" dirty="0">
              <a:solidFill>
                <a:srgbClr val="92D050"/>
              </a:solidFill>
            </a:endParaRPr>
          </a:p>
          <a:p>
            <a:r>
              <a:rPr lang="en-US" altLang="zh-CN" b="1" i="1" dirty="0">
                <a:solidFill>
                  <a:srgbClr val="92D050"/>
                </a:solidFill>
              </a:rPr>
              <a:t>     </a:t>
            </a:r>
            <a:r>
              <a:rPr lang="zh-CN" altLang="en-US" b="1" i="1" dirty="0">
                <a:solidFill>
                  <a:srgbClr val="92D050"/>
                </a:solidFill>
              </a:rPr>
              <a:t>这个证书里面除了包含一个人的基本信息外，还有包括最关键的东西，就是这个人的公钥。</a:t>
            </a:r>
            <a:endParaRPr lang="en-US" altLang="zh-CN" b="1" i="1" dirty="0">
              <a:solidFill>
                <a:srgbClr val="92D050"/>
              </a:solidFill>
            </a:endParaRPr>
          </a:p>
          <a:p>
            <a:r>
              <a:rPr lang="zh-CN" altLang="en-US" b="1" i="1" dirty="0">
                <a:solidFill>
                  <a:srgbClr val="92D050"/>
                </a:solidFill>
              </a:rPr>
              <a:t>这样一来只要拿到这个人的证书就可以安全拿到他的公钥了。完美！！！</a:t>
            </a:r>
            <a:endParaRPr lang="en-US" altLang="zh-CN" b="1" i="1" dirty="0">
              <a:solidFill>
                <a:srgbClr val="92D050"/>
              </a:solidFill>
            </a:endParaRPr>
          </a:p>
          <a:p>
            <a:r>
              <a:rPr lang="en-US" altLang="zh-CN" b="1" i="1" dirty="0">
                <a:solidFill>
                  <a:srgbClr val="92D050"/>
                </a:solidFill>
              </a:rPr>
              <a:t>     </a:t>
            </a:r>
            <a:r>
              <a:rPr lang="zh-CN" altLang="en-US" b="1" i="1" dirty="0">
                <a:solidFill>
                  <a:srgbClr val="92D050"/>
                </a:solidFill>
              </a:rPr>
              <a:t>但是神一样的老婆直接说：证书怎么安全传输？要是证书在传递的过程中被篡改了怎么办？</a:t>
            </a:r>
            <a:endParaRPr lang="en-US" altLang="zh-CN" b="1" i="1" dirty="0">
              <a:solidFill>
                <a:srgbClr val="92D050"/>
              </a:solidFill>
            </a:endParaRPr>
          </a:p>
          <a:p>
            <a:r>
              <a:rPr lang="en-US" altLang="zh-CN" b="1" i="1" dirty="0">
                <a:solidFill>
                  <a:srgbClr val="92D050"/>
                </a:solidFill>
              </a:rPr>
              <a:t>     </a:t>
            </a:r>
            <a:r>
              <a:rPr lang="zh-CN" altLang="en-US" b="1" i="1" dirty="0">
                <a:solidFill>
                  <a:srgbClr val="92D050"/>
                </a:solidFill>
              </a:rPr>
              <a:t>这简直就是鸡生蛋，蛋生鸡的问题，陷入无限循环的死胡同里了。。。。</a:t>
            </a:r>
            <a:endParaRPr lang="en-US" altLang="zh-CN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4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939800" y="1173665"/>
            <a:ext cx="9939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11.</a:t>
            </a:r>
            <a:r>
              <a:rPr lang="zh-CN" altLang="en-US" dirty="0">
                <a:solidFill>
                  <a:schemeClr val="bg1"/>
                </a:solidFill>
              </a:rPr>
              <a:t>天无绝人之路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1" i="1" dirty="0">
                <a:solidFill>
                  <a:schemeClr val="bg1"/>
                </a:solidFill>
              </a:rPr>
              <a:t>     </a:t>
            </a:r>
            <a:r>
              <a:rPr lang="zh-CN" altLang="en-US" b="1" i="1" dirty="0">
                <a:solidFill>
                  <a:schemeClr val="accent2"/>
                </a:solidFill>
              </a:rPr>
              <a:t>数字签名</a:t>
            </a:r>
            <a:r>
              <a:rPr lang="zh-CN" altLang="en-US" dirty="0">
                <a:solidFill>
                  <a:schemeClr val="bg1"/>
                </a:solidFill>
              </a:rPr>
              <a:t>的出现解决了一切问题！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en-US" dirty="0">
                <a:solidFill>
                  <a:schemeClr val="bg1"/>
                </a:solidFill>
              </a:rPr>
              <a:t>简单来讲：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可以把他的公钥和个人信息用一个</a:t>
            </a:r>
            <a:r>
              <a:rPr lang="en-US" altLang="zh-CN" dirty="0">
                <a:solidFill>
                  <a:schemeClr val="bg1"/>
                </a:solidFill>
              </a:rPr>
              <a:t>Hash</a:t>
            </a:r>
            <a:r>
              <a:rPr lang="zh-CN" altLang="en-US" dirty="0">
                <a:solidFill>
                  <a:schemeClr val="bg1"/>
                </a:solidFill>
              </a:rPr>
              <a:t>算法生成一个消息摘要，这个</a:t>
            </a:r>
            <a:r>
              <a:rPr lang="en-US" altLang="zh-CN" dirty="0">
                <a:solidFill>
                  <a:schemeClr val="bg1"/>
                </a:solidFill>
              </a:rPr>
              <a:t>Hash</a:t>
            </a:r>
            <a:r>
              <a:rPr lang="zh-CN" altLang="en-US" dirty="0">
                <a:solidFill>
                  <a:schemeClr val="bg1"/>
                </a:solidFill>
              </a:rPr>
              <a:t>算法有个特性就是，只要输入数据有一点点变化，那生成的消息摘要就会有巨变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这样就可以防止别人修改原来要发的内容。</a:t>
            </a:r>
            <a:endParaRPr lang="en-US" altLang="zh-CN" dirty="0">
              <a:solidFill>
                <a:srgbClr val="92D05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AF7FAC2-D343-4772-A2D0-13A005C2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78" y="2797196"/>
            <a:ext cx="3839111" cy="16004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3A15DAC-0BD2-4869-96EC-691A6C43C7EA}"/>
              </a:ext>
            </a:extLst>
          </p:cNvPr>
          <p:cNvSpPr txBox="1"/>
          <p:nvPr/>
        </p:nvSpPr>
        <p:spPr>
          <a:xfrm>
            <a:off x="1312333" y="4842933"/>
            <a:ext cx="956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   可是作为黑客的中间人笑了：“虽然我没办法改公钥，但是我可以把整个原始信息都替换了，生成一个新的消息摘要，你不还是辨别不出来？”</a:t>
            </a:r>
          </a:p>
        </p:txBody>
      </p:sp>
    </p:spTree>
    <p:extLst>
      <p:ext uri="{BB962C8B-B14F-4D97-AF65-F5344CB8AC3E}">
        <p14:creationId xmlns:p14="http://schemas.microsoft.com/office/powerpoint/2010/main" val="74520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939800" y="1173665"/>
            <a:ext cx="9939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11.</a:t>
            </a:r>
            <a:r>
              <a:rPr lang="zh-CN" altLang="en-US" dirty="0">
                <a:solidFill>
                  <a:schemeClr val="bg1"/>
                </a:solidFill>
              </a:rPr>
              <a:t>乌云散去，重见阳光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1" i="1" dirty="0">
                <a:solidFill>
                  <a:schemeClr val="bg1"/>
                </a:solidFill>
              </a:rPr>
              <a:t>     </a:t>
            </a:r>
            <a:r>
              <a:rPr lang="zh-CN" altLang="en-US" dirty="0">
                <a:solidFill>
                  <a:schemeClr val="bg1"/>
                </a:solidFill>
              </a:rPr>
              <a:t>张大胖说：别得意的太早，我们会有公信力的认证中心（简称</a:t>
            </a:r>
            <a:r>
              <a:rPr lang="en-US" altLang="zh-CN" dirty="0">
                <a:solidFill>
                  <a:schemeClr val="bg1"/>
                </a:solidFill>
              </a:rPr>
              <a:t>CA</a:t>
            </a:r>
            <a:r>
              <a:rPr lang="zh-CN" altLang="en-US" dirty="0">
                <a:solidFill>
                  <a:schemeClr val="bg1"/>
                </a:solidFill>
              </a:rPr>
              <a:t>）用它的私钥对消息摘要加密，形成签名。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E65BE38-2F0E-4037-B832-ED30EFB7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52" y="2096995"/>
            <a:ext cx="6487430" cy="15242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F301AD3-3771-4A7B-A3FB-DCDF1EA7BDAB}"/>
              </a:ext>
            </a:extLst>
          </p:cNvPr>
          <p:cNvSpPr txBox="1"/>
          <p:nvPr/>
        </p:nvSpPr>
        <p:spPr>
          <a:xfrm>
            <a:off x="1209752" y="3920067"/>
            <a:ext cx="885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这还不算，还把原始信息和数字签名合并，形成一个全新的东西，叫做“</a:t>
            </a:r>
            <a:r>
              <a:rPr lang="zh-CN" altLang="en-US" b="1" i="1" dirty="0">
                <a:solidFill>
                  <a:schemeClr val="accent2"/>
                </a:solidFill>
              </a:rPr>
              <a:t>数字证书</a:t>
            </a:r>
            <a:r>
              <a:rPr lang="zh-CN" altLang="en-U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4D6C6B9-4DF0-4CA5-B941-DEC70108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602" y="2277995"/>
            <a:ext cx="1362265" cy="116221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E5C47F6E-4C2D-4841-B68A-E52CB869368A}"/>
              </a:ext>
            </a:extLst>
          </p:cNvPr>
          <p:cNvCxnSpPr>
            <a:cxnSpLocks/>
          </p:cNvCxnSpPr>
          <p:nvPr/>
        </p:nvCxnSpPr>
        <p:spPr>
          <a:xfrm flipH="1">
            <a:off x="3725333" y="3155542"/>
            <a:ext cx="2929467" cy="138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7073FCEF-DD9D-4FAE-9040-5776AA0EAB5A}"/>
              </a:ext>
            </a:extLst>
          </p:cNvPr>
          <p:cNvCxnSpPr>
            <a:cxnSpLocks/>
          </p:cNvCxnSpPr>
          <p:nvPr/>
        </p:nvCxnSpPr>
        <p:spPr>
          <a:xfrm flipH="1">
            <a:off x="3835400" y="3440207"/>
            <a:ext cx="5384801" cy="110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8A404F00-8F51-463E-900F-4BD70A154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977" y="4544538"/>
            <a:ext cx="1419423" cy="138899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E470109-7B91-4B50-A2DB-64B769EBF3EF}"/>
              </a:ext>
            </a:extLst>
          </p:cNvPr>
          <p:cNvSpPr txBox="1"/>
          <p:nvPr/>
        </p:nvSpPr>
        <p:spPr>
          <a:xfrm>
            <a:off x="4047066" y="4890302"/>
            <a:ext cx="409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spc="-150" dirty="0">
                <a:solidFill>
                  <a:srgbClr val="FFFF00"/>
                </a:solidFill>
              </a:rPr>
              <a:t>This is </a:t>
            </a:r>
            <a:r>
              <a:rPr lang="zh-CN" altLang="en-US" b="1" i="1" spc="-150" dirty="0">
                <a:solidFill>
                  <a:srgbClr val="FFFF00"/>
                </a:solidFill>
              </a:rPr>
              <a:t>数字证书。</a:t>
            </a:r>
          </a:p>
        </p:txBody>
      </p:sp>
    </p:spTree>
    <p:extLst>
      <p:ext uri="{BB962C8B-B14F-4D97-AF65-F5344CB8AC3E}">
        <p14:creationId xmlns:p14="http://schemas.microsoft.com/office/powerpoint/2010/main" val="305690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939800" y="1173665"/>
            <a:ext cx="9939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张大胖接着说：当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把他的证书发给我的时候，我就用同样的</a:t>
            </a:r>
            <a:r>
              <a:rPr lang="en-US" altLang="zh-CN" dirty="0">
                <a:solidFill>
                  <a:schemeClr val="bg1"/>
                </a:solidFill>
              </a:rPr>
              <a:t>Hash</a:t>
            </a:r>
            <a:r>
              <a:rPr lang="zh-CN" altLang="en-US" dirty="0">
                <a:solidFill>
                  <a:schemeClr val="bg1"/>
                </a:solidFill>
              </a:rPr>
              <a:t>算法，再次生成消息摘要，然后用</a:t>
            </a:r>
            <a:r>
              <a:rPr lang="en-US" altLang="zh-CN" dirty="0">
                <a:solidFill>
                  <a:schemeClr val="bg1"/>
                </a:solidFill>
              </a:rPr>
              <a:t>CA</a:t>
            </a:r>
            <a:r>
              <a:rPr lang="zh-CN" altLang="en-US" dirty="0">
                <a:solidFill>
                  <a:schemeClr val="bg1"/>
                </a:solidFill>
              </a:rPr>
              <a:t>的公钥对数字签名进行解密，得到</a:t>
            </a:r>
            <a:r>
              <a:rPr lang="en-US" altLang="zh-CN" dirty="0">
                <a:solidFill>
                  <a:schemeClr val="bg1"/>
                </a:solidFill>
              </a:rPr>
              <a:t>CA</a:t>
            </a:r>
            <a:r>
              <a:rPr lang="zh-CN" altLang="en-US" dirty="0">
                <a:solidFill>
                  <a:schemeClr val="bg1"/>
                </a:solidFill>
              </a:rPr>
              <a:t>创建的消息摘要，两者一比，就知道有没有人篡改了，如果没人篡改，我就可以安全的拿到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的公钥了，有了公钥，后续的加密工作就可以开始了。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B26A3D8-D9A1-4A29-B118-2664DA28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58" y="2133419"/>
            <a:ext cx="6325483" cy="25911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A1ED6BA-0F52-40CC-84E1-D306B6BB41B9}"/>
              </a:ext>
            </a:extLst>
          </p:cNvPr>
          <p:cNvSpPr txBox="1"/>
          <p:nvPr/>
        </p:nvSpPr>
        <p:spPr>
          <a:xfrm>
            <a:off x="1256858" y="4927600"/>
            <a:ext cx="812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虽然很麻烦，但是为了防止偷窥者，也是没办法的事儿。</a:t>
            </a:r>
          </a:p>
        </p:txBody>
      </p:sp>
    </p:spTree>
    <p:extLst>
      <p:ext uri="{BB962C8B-B14F-4D97-AF65-F5344CB8AC3E}">
        <p14:creationId xmlns:p14="http://schemas.microsoft.com/office/powerpoint/2010/main" val="124948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939800" y="1173665"/>
            <a:ext cx="9939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12.</a:t>
            </a:r>
            <a:r>
              <a:rPr lang="zh-CN" altLang="en-US" dirty="0">
                <a:solidFill>
                  <a:schemeClr val="bg1"/>
                </a:solidFill>
              </a:rPr>
              <a:t>此时，神一样的老婆又发言了：“我且问你，你这个</a:t>
            </a:r>
            <a:r>
              <a:rPr lang="en-US" altLang="zh-CN" dirty="0">
                <a:solidFill>
                  <a:schemeClr val="bg1"/>
                </a:solidFill>
              </a:rPr>
              <a:t>CA</a:t>
            </a:r>
            <a:r>
              <a:rPr lang="zh-CN" altLang="en-US" dirty="0">
                <a:solidFill>
                  <a:schemeClr val="bg1"/>
                </a:solidFill>
              </a:rPr>
              <a:t>的公钥如何拿到，难道不怕在传输</a:t>
            </a:r>
            <a:r>
              <a:rPr lang="en-US" altLang="zh-CN" dirty="0">
                <a:solidFill>
                  <a:schemeClr val="bg1"/>
                </a:solidFill>
              </a:rPr>
              <a:t>CA</a:t>
            </a:r>
            <a:r>
              <a:rPr lang="zh-CN" altLang="en-US" dirty="0">
                <a:solidFill>
                  <a:schemeClr val="bg1"/>
                </a:solidFill>
              </a:rPr>
              <a:t>公钥的时候被中间人发起攻击吗？如果中间人成功的伪装了</a:t>
            </a:r>
            <a:r>
              <a:rPr lang="en-US" altLang="zh-CN" dirty="0">
                <a:solidFill>
                  <a:schemeClr val="bg1"/>
                </a:solidFill>
              </a:rPr>
              <a:t>CA</a:t>
            </a:r>
            <a:r>
              <a:rPr lang="zh-CN" altLang="en-US" dirty="0">
                <a:solidFill>
                  <a:schemeClr val="bg1"/>
                </a:solidFill>
              </a:rPr>
              <a:t>，这一套体系都是白扯。”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en-US" dirty="0">
                <a:solidFill>
                  <a:schemeClr val="bg1"/>
                </a:solidFill>
              </a:rPr>
              <a:t>张大胖彻底无语了，其实又回到了公钥的安全传输的问题。不过转念一想，想解决鸡生蛋，蛋生鸡的问题必须得先打破这个怪圈，我必须得信任</a:t>
            </a:r>
            <a:r>
              <a:rPr lang="en-US" altLang="zh-CN" dirty="0">
                <a:solidFill>
                  <a:schemeClr val="bg1"/>
                </a:solidFill>
              </a:rPr>
              <a:t>CA</a:t>
            </a:r>
            <a:r>
              <a:rPr lang="zh-CN" altLang="en-US" dirty="0">
                <a:solidFill>
                  <a:schemeClr val="bg1"/>
                </a:solidFill>
              </a:rPr>
              <a:t>，而且通过安全的方式获取到</a:t>
            </a:r>
            <a:r>
              <a:rPr lang="en-US" altLang="zh-CN" dirty="0">
                <a:solidFill>
                  <a:schemeClr val="bg1"/>
                </a:solidFill>
              </a:rPr>
              <a:t>CA</a:t>
            </a:r>
            <a:r>
              <a:rPr lang="zh-CN" altLang="en-US" dirty="0">
                <a:solidFill>
                  <a:schemeClr val="bg1"/>
                </a:solidFill>
              </a:rPr>
              <a:t>的公钥。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70F63AE-B881-42BF-A96C-74266448B6EC}"/>
              </a:ext>
            </a:extLst>
          </p:cNvPr>
          <p:cNvSpPr txBox="1"/>
          <p:nvPr/>
        </p:nvSpPr>
        <p:spPr>
          <a:xfrm>
            <a:off x="939800" y="3429000"/>
            <a:ext cx="970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</a:t>
            </a:r>
            <a:r>
              <a:rPr lang="en-US" altLang="zh-CN" dirty="0">
                <a:solidFill>
                  <a:schemeClr val="bg1"/>
                </a:solidFill>
              </a:rPr>
              <a:t>Tips</a:t>
            </a:r>
            <a:r>
              <a:rPr lang="zh-CN" altLang="en-US" dirty="0">
                <a:solidFill>
                  <a:schemeClr val="bg1"/>
                </a:solidFill>
              </a:rPr>
              <a:t>：     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这些ＣＡ本身也有证书来证明自己的身份，并且ＣＡ的信用是像树一样分级的，高层的ＣＡ给底层的ＣＡ做信用背书，而操作系统／浏览器中会内置一些顶层的ＣＡ的证书，相当于你自动信任了他们。　这些顶层的ＣＡ证书一定得安全地放入操作系统／浏览器当中，否则世界大乱。</a:t>
            </a:r>
          </a:p>
        </p:txBody>
      </p:sp>
    </p:spTree>
    <p:extLst>
      <p:ext uri="{BB962C8B-B14F-4D97-AF65-F5344CB8AC3E}">
        <p14:creationId xmlns:p14="http://schemas.microsoft.com/office/powerpoint/2010/main" val="413996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33A8C28-FE25-4125-A28B-3327C5C6D36F}"/>
              </a:ext>
            </a:extLst>
          </p:cNvPr>
          <p:cNvSpPr txBox="1"/>
          <p:nvPr/>
        </p:nvSpPr>
        <p:spPr>
          <a:xfrm>
            <a:off x="982133" y="736600"/>
            <a:ext cx="938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  我的故事结束了，接下来进入整体理解</a:t>
            </a:r>
            <a:r>
              <a:rPr lang="en-US" altLang="zh-CN" dirty="0">
                <a:solidFill>
                  <a:schemeClr val="bg1"/>
                </a:solidFill>
              </a:rPr>
              <a:t>https</a:t>
            </a:r>
            <a:r>
              <a:rPr lang="zh-CN" altLang="en-US" dirty="0">
                <a:solidFill>
                  <a:schemeClr val="bg1"/>
                </a:solidFill>
              </a:rPr>
              <a:t>就好理解多了。☺ ☺ 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现在将张大胖理解为浏览器，把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替换成某个网站就行。以下就是一张简化的</a:t>
            </a:r>
            <a:r>
              <a:rPr lang="en-US" altLang="zh-CN" dirty="0">
                <a:solidFill>
                  <a:schemeClr val="bg1"/>
                </a:solidFill>
              </a:rPr>
              <a:t>https</a:t>
            </a:r>
            <a:r>
              <a:rPr lang="zh-CN" altLang="en-US" dirty="0">
                <a:solidFill>
                  <a:schemeClr val="bg1"/>
                </a:solidFill>
              </a:rPr>
              <a:t>流程图，理解了刚才那个故事，这张图就变得非常简单。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5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15752DB-813E-4D4D-B363-87A0578A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3" y="745067"/>
            <a:ext cx="8974667" cy="55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2F46554-ECCF-4DDF-AA4B-8E4C155C177A}"/>
              </a:ext>
            </a:extLst>
          </p:cNvPr>
          <p:cNvSpPr txBox="1"/>
          <p:nvPr/>
        </p:nvSpPr>
        <p:spPr>
          <a:xfrm>
            <a:off x="1058333" y="1270000"/>
            <a:ext cx="8297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通俗易懂解释了：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zh-CN" altLang="en-US" dirty="0">
                <a:solidFill>
                  <a:schemeClr val="bg1"/>
                </a:solidFill>
              </a:rPr>
              <a:t>对称加密 非对称加密 （加密问题）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CA </a:t>
            </a:r>
            <a:r>
              <a:rPr lang="zh-CN" altLang="en-US" dirty="0">
                <a:solidFill>
                  <a:schemeClr val="bg1"/>
                </a:solidFill>
              </a:rPr>
              <a:t>（信任机构问题）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zh-CN" altLang="en-US" dirty="0">
                <a:solidFill>
                  <a:schemeClr val="bg1"/>
                </a:solidFill>
              </a:rPr>
              <a:t>数字签名 （我是谁的问题）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zh-CN" altLang="en-US" dirty="0">
                <a:solidFill>
                  <a:schemeClr val="bg1"/>
                </a:solidFill>
              </a:rPr>
              <a:t>数字证书 （法律上承认我是谁的问题）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https</a:t>
            </a:r>
            <a:r>
              <a:rPr lang="zh-CN" altLang="en-US" dirty="0">
                <a:solidFill>
                  <a:schemeClr val="bg1"/>
                </a:solidFill>
              </a:rPr>
              <a:t>（上面概念的综合运用 解决了在不可信的互联网上 通过 加密 </a:t>
            </a:r>
            <a:r>
              <a:rPr lang="en-US" altLang="zh-CN" dirty="0">
                <a:solidFill>
                  <a:schemeClr val="bg1"/>
                </a:solidFill>
              </a:rPr>
              <a:t>ca</a:t>
            </a:r>
            <a:r>
              <a:rPr lang="zh-CN" altLang="en-US" dirty="0">
                <a:solidFill>
                  <a:schemeClr val="bg1"/>
                </a:solidFill>
              </a:rPr>
              <a:t>机构 个人证书 保证了信息 安全 可靠 的 双方之间通讯） 这些经典的概念</a:t>
            </a:r>
          </a:p>
        </p:txBody>
      </p:sp>
    </p:spTree>
    <p:extLst>
      <p:ext uri="{BB962C8B-B14F-4D97-AF65-F5344CB8AC3E}">
        <p14:creationId xmlns:p14="http://schemas.microsoft.com/office/powerpoint/2010/main" val="231914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889000" y="1156732"/>
            <a:ext cx="993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故事开始是这样的，首先虚构两个人物，张大胖是中国人，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是美国人，两人相隔千山万水，却通过互联网联系起来，聊天聊的火热。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5F151E5-9345-49D7-9D1C-9B139217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58" y="2905020"/>
            <a:ext cx="1066949" cy="15051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D0DC90A-A69D-41C9-879F-C0BD4C25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479" y="2921953"/>
            <a:ext cx="1124107" cy="1714739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xmlns="" id="{4BC2FD8F-DE26-44B0-B57E-2424A756F240}"/>
              </a:ext>
            </a:extLst>
          </p:cNvPr>
          <p:cNvSpPr/>
          <p:nvPr/>
        </p:nvSpPr>
        <p:spPr>
          <a:xfrm>
            <a:off x="3572933" y="3623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xmlns="" id="{85D17D17-2B25-47E0-993B-FF20768FAA7E}"/>
              </a:ext>
            </a:extLst>
          </p:cNvPr>
          <p:cNvSpPr/>
          <p:nvPr/>
        </p:nvSpPr>
        <p:spPr>
          <a:xfrm>
            <a:off x="6985000" y="36576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5E5216B-1C38-4A69-9FDA-D27122BB7A4F}"/>
              </a:ext>
            </a:extLst>
          </p:cNvPr>
          <p:cNvSpPr txBox="1"/>
          <p:nvPr/>
        </p:nvSpPr>
        <p:spPr>
          <a:xfrm>
            <a:off x="4551341" y="3098800"/>
            <a:ext cx="24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Message    </a:t>
            </a:r>
            <a:r>
              <a:rPr lang="en-US" altLang="zh-CN" dirty="0" err="1"/>
              <a:t>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17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889000" y="1156732"/>
            <a:ext cx="9939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有一天， </a:t>
            </a:r>
            <a:r>
              <a:rPr lang="en-US" altLang="zh-CN" dirty="0">
                <a:solidFill>
                  <a:schemeClr val="bg1"/>
                </a:solidFill>
              </a:rPr>
              <a:t>Bill </a:t>
            </a:r>
            <a:r>
              <a:rPr lang="zh-CN" altLang="en-US" dirty="0">
                <a:solidFill>
                  <a:schemeClr val="bg1"/>
                </a:solidFill>
              </a:rPr>
              <a:t>突然意识到： 坏了， 我们的通信是明文的， 这简直就是网络上裸奔啊， 任何一个不怀好意的家伙都可以监听我们通信，打开我们发送的数据包，窥探我们的隐私啊。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张大胖说： “你不早点说，我刚才是不是把我的微信号给你发过去了？ 我是不是告诉你我上周去哪儿旅游了</a:t>
            </a:r>
            <a:r>
              <a:rPr lang="en-US" altLang="zh-CN" dirty="0">
                <a:solidFill>
                  <a:schemeClr val="bg1"/>
                </a:solidFill>
              </a:rPr>
              <a:t>?   </a:t>
            </a:r>
            <a:r>
              <a:rPr lang="zh-CN" altLang="en-US" dirty="0">
                <a:solidFill>
                  <a:schemeClr val="bg1"/>
                </a:solidFill>
              </a:rPr>
              <a:t>估计已经被人截取了吧！”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5F151E5-9345-49D7-9D1C-9B139217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13" y="4022620"/>
            <a:ext cx="1066949" cy="15051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D0DC90A-A69D-41C9-879F-C0BD4C25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615" y="4022620"/>
            <a:ext cx="1124107" cy="1714739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xmlns="" id="{4BC2FD8F-DE26-44B0-B57E-2424A756F240}"/>
              </a:ext>
            </a:extLst>
          </p:cNvPr>
          <p:cNvSpPr/>
          <p:nvPr/>
        </p:nvSpPr>
        <p:spPr>
          <a:xfrm>
            <a:off x="3257730" y="43943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xmlns="" id="{85D17D17-2B25-47E0-993B-FF20768FAA7E}"/>
              </a:ext>
            </a:extLst>
          </p:cNvPr>
          <p:cNvSpPr/>
          <p:nvPr/>
        </p:nvSpPr>
        <p:spPr>
          <a:xfrm>
            <a:off x="7380127" y="440825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5E5216B-1C38-4A69-9FDA-D27122BB7A4F}"/>
              </a:ext>
            </a:extLst>
          </p:cNvPr>
          <p:cNvSpPr txBox="1"/>
          <p:nvPr/>
        </p:nvSpPr>
        <p:spPr>
          <a:xfrm>
            <a:off x="4591303" y="4267360"/>
            <a:ext cx="24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Message    </a:t>
            </a:r>
            <a:r>
              <a:rPr lang="en-US" altLang="zh-CN" dirty="0" err="1"/>
              <a:t>Message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4166B61-3CAF-4860-B49C-B6590CF23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687" y="2366059"/>
            <a:ext cx="1919288" cy="13686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76496FC-F2BD-4EC6-A72D-B776F563E87E}"/>
              </a:ext>
            </a:extLst>
          </p:cNvPr>
          <p:cNvSpPr txBox="1"/>
          <p:nvPr/>
        </p:nvSpPr>
        <p:spPr>
          <a:xfrm>
            <a:off x="8889999" y="2540773"/>
            <a:ext cx="143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第三者看的一清二楚</a:t>
            </a:r>
          </a:p>
        </p:txBody>
      </p:sp>
    </p:spTree>
    <p:extLst>
      <p:ext uri="{BB962C8B-B14F-4D97-AF65-F5344CB8AC3E}">
        <p14:creationId xmlns:p14="http://schemas.microsoft.com/office/powerpoint/2010/main" val="327147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889000" y="1156732"/>
            <a:ext cx="993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Bill  </a:t>
            </a:r>
            <a:r>
              <a:rPr lang="zh-CN" altLang="en-US" dirty="0">
                <a:solidFill>
                  <a:schemeClr val="bg1"/>
                </a:solidFill>
              </a:rPr>
              <a:t>提议： “要不我们做个数据的加密？ 每次传输之前， 你把消息用一个加密算法加密， 然后发到我这里以后我再解密， 这样别人就无法偷窥了，像这样：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E86D1CB-204E-4171-9597-0A429107A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96195"/>
            <a:ext cx="6173061" cy="33723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1392113-9872-43DE-8988-233A9CC096DB}"/>
              </a:ext>
            </a:extLst>
          </p:cNvPr>
          <p:cNvSpPr txBox="1"/>
          <p:nvPr/>
        </p:nvSpPr>
        <p:spPr>
          <a:xfrm>
            <a:off x="7476067" y="2091267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张大胖冰雪聪明，一看就明白了</a:t>
            </a:r>
            <a:r>
              <a:rPr lang="en-US" altLang="zh-CN" dirty="0">
                <a:solidFill>
                  <a:schemeClr val="bg1"/>
                </a:solidFill>
              </a:rPr>
              <a:t>!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b="1" i="1" u="sng" dirty="0">
                <a:solidFill>
                  <a:schemeClr val="bg1"/>
                </a:solidFill>
              </a:rPr>
              <a:t>这加密和解密算法是公开的，那个密钥是保密的</a:t>
            </a:r>
            <a:r>
              <a:rPr lang="zh-CN" altLang="en-US" dirty="0">
                <a:solidFill>
                  <a:schemeClr val="bg1"/>
                </a:solidFill>
              </a:rPr>
              <a:t>， 只有两人才知道， 这样生成的加密消息（密文） 别人就无法得知了。 他说： “</a:t>
            </a:r>
            <a:r>
              <a:rPr lang="en-US" altLang="zh-CN" dirty="0">
                <a:solidFill>
                  <a:schemeClr val="bg1"/>
                </a:solidFill>
              </a:rPr>
              <a:t>Bill </a:t>
            </a:r>
            <a:r>
              <a:rPr lang="zh-CN" altLang="en-US" dirty="0">
                <a:solidFill>
                  <a:schemeClr val="bg1"/>
                </a:solidFill>
              </a:rPr>
              <a:t>老兄，你生成一个密钥， 然后把密钥发给我， 咱们这就开启加密消息， 让那些偷窥狂人们哭去吧！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AB36FFB-41BF-4021-BB1B-8C817F56746F}"/>
              </a:ext>
            </a:extLst>
          </p:cNvPr>
          <p:cNvSpPr txBox="1"/>
          <p:nvPr/>
        </p:nvSpPr>
        <p:spPr>
          <a:xfrm>
            <a:off x="1185333" y="5701268"/>
            <a:ext cx="9770534" cy="37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这叫</a:t>
            </a:r>
            <a:r>
              <a:rPr lang="zh-CN" altLang="en-US" b="1" dirty="0">
                <a:solidFill>
                  <a:srgbClr val="92D050"/>
                </a:solidFill>
              </a:rPr>
              <a:t>对称加密算法， </a:t>
            </a:r>
            <a:r>
              <a:rPr lang="zh-CN" altLang="en-US" dirty="0">
                <a:solidFill>
                  <a:srgbClr val="92D050"/>
                </a:solidFill>
              </a:rPr>
              <a:t>因为加密和解密用的是同一个密钥</a:t>
            </a:r>
          </a:p>
        </p:txBody>
      </p:sp>
    </p:spTree>
    <p:extLst>
      <p:ext uri="{BB962C8B-B14F-4D97-AF65-F5344CB8AC3E}">
        <p14:creationId xmlns:p14="http://schemas.microsoft.com/office/powerpoint/2010/main" val="3391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889000" y="1156732"/>
            <a:ext cx="9939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Bill </a:t>
            </a:r>
            <a:r>
              <a:rPr lang="zh-CN" altLang="en-US" dirty="0">
                <a:solidFill>
                  <a:schemeClr val="bg1"/>
                </a:solidFill>
              </a:rPr>
              <a:t>想到，其实这还是有问题的，万一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把密钥发过去，被第三者截取了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那加密就是白费功夫，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张大胖觉得很有道理的样子，聪明的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就说，下周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要来中国来，两人见上一面，写到纸上，谁也偷不走。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虽然这是解决之道，但是张大胖的朋友遍布全天下，总不能打着飞机，满世界的人去交换密钥吧。。。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bg1"/>
                </a:solidFill>
              </a:rPr>
              <a:t>可是这个加密解密算法需要的密钥双方必须得知道啊， 但是密钥又无法通过网络发送， 这该死的偷窥者！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D855AB-C79E-4B63-9987-990F41BD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3667654"/>
            <a:ext cx="19335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2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889000" y="1156732"/>
            <a:ext cx="9939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Bill </a:t>
            </a:r>
            <a:r>
              <a:rPr lang="zh-CN" altLang="en-US" dirty="0">
                <a:solidFill>
                  <a:schemeClr val="bg1"/>
                </a:solidFill>
              </a:rPr>
              <a:t>和 张大胖的通信无法加密，说话谨慎了不少， 直到有一天， 他们听说了一个叫做</a:t>
            </a:r>
            <a:r>
              <a:rPr lang="en-US" altLang="zh-CN" dirty="0">
                <a:solidFill>
                  <a:schemeClr val="bg1"/>
                </a:solidFill>
              </a:rPr>
              <a:t>RSA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chemeClr val="bg1"/>
                </a:solidFill>
              </a:rPr>
              <a:t>非对称加密算法</a:t>
            </a:r>
            <a:r>
              <a:rPr lang="zh-CN" altLang="en-US" dirty="0">
                <a:solidFill>
                  <a:schemeClr val="bg1"/>
                </a:solidFill>
              </a:rPr>
              <a:t>，一下子来了灵感。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bg1"/>
                </a:solidFill>
              </a:rPr>
              <a:t>这个</a:t>
            </a:r>
            <a:r>
              <a:rPr lang="en-US" altLang="zh-CN" dirty="0">
                <a:solidFill>
                  <a:schemeClr val="bg1"/>
                </a:solidFill>
              </a:rPr>
              <a:t>RSA</a:t>
            </a:r>
            <a:r>
              <a:rPr lang="zh-CN" altLang="en-US" dirty="0">
                <a:solidFill>
                  <a:schemeClr val="bg1"/>
                </a:solidFill>
              </a:rPr>
              <a:t>算法非常有意思，它不是像之前的算法， 双方必须协商一个保密的密钥， 而是有一对儿钥匙， 一个是保密的，称为</a:t>
            </a:r>
            <a:r>
              <a:rPr lang="zh-CN" altLang="en-US" b="1" dirty="0">
                <a:solidFill>
                  <a:schemeClr val="bg1"/>
                </a:solidFill>
              </a:rPr>
              <a:t>私钥</a:t>
            </a:r>
            <a:r>
              <a:rPr lang="zh-CN" altLang="en-US" dirty="0">
                <a:solidFill>
                  <a:schemeClr val="bg1"/>
                </a:solidFill>
              </a:rPr>
              <a:t>，另外一个是公开的，称为</a:t>
            </a:r>
            <a:r>
              <a:rPr lang="zh-CN" altLang="en-US" b="1" dirty="0">
                <a:solidFill>
                  <a:schemeClr val="bg1"/>
                </a:solidFill>
              </a:rPr>
              <a:t>公钥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更有意思的是，</a:t>
            </a:r>
            <a:r>
              <a:rPr lang="zh-CN" altLang="en-US" b="1" i="1" u="sng" dirty="0">
                <a:solidFill>
                  <a:schemeClr val="bg1"/>
                </a:solidFill>
              </a:rPr>
              <a:t>用私钥加密的数据，只有对应的公钥才能解密，用公钥加密的数据， 只有对应的私钥才能解密。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7F002D6-99EB-4F5B-BAB3-08E55F7D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8" y="2945641"/>
            <a:ext cx="424874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889000" y="1156732"/>
            <a:ext cx="9939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en-US" dirty="0">
                <a:solidFill>
                  <a:schemeClr val="bg1"/>
                </a:solidFill>
              </a:rPr>
              <a:t>有了这个漂亮的特性， 当张大胖给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发消息的时候， 就可以先用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的公钥去加密（反正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的公钥是公开的，地球人都知道）， 等到消息被</a:t>
            </a:r>
            <a:r>
              <a:rPr lang="en-US" altLang="zh-CN" dirty="0">
                <a:solidFill>
                  <a:schemeClr val="bg1"/>
                </a:solidFill>
              </a:rPr>
              <a:t>Bill </a:t>
            </a:r>
            <a:r>
              <a:rPr lang="zh-CN" altLang="en-US" dirty="0">
                <a:solidFill>
                  <a:schemeClr val="bg1"/>
                </a:solidFill>
              </a:rPr>
              <a:t>收到后， 他就可以用自己的私钥去解密（只有</a:t>
            </a:r>
            <a:r>
              <a:rPr lang="en-US" altLang="zh-CN" dirty="0">
                <a:solidFill>
                  <a:schemeClr val="bg1"/>
                </a:solidFill>
              </a:rPr>
              <a:t>Bill</a:t>
            </a:r>
            <a:r>
              <a:rPr lang="zh-CN" altLang="en-US" dirty="0">
                <a:solidFill>
                  <a:schemeClr val="bg1"/>
                </a:solidFill>
              </a:rPr>
              <a:t>才能解开，私钥是保密的 ）</a:t>
            </a:r>
            <a:endParaRPr lang="zh-CN" altLang="en-US" b="1" i="1" u="sng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99FC135-48F2-4A96-A10F-FD7B6217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2421467"/>
            <a:ext cx="9702800" cy="36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889000" y="1156732"/>
            <a:ext cx="9939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7.</a:t>
            </a:r>
            <a:r>
              <a:rPr lang="zh-CN" altLang="en-US" dirty="0">
                <a:solidFill>
                  <a:schemeClr val="bg1"/>
                </a:solidFill>
              </a:rPr>
              <a:t>反过来也是如此，当</a:t>
            </a:r>
            <a:r>
              <a:rPr lang="en-US" altLang="zh-CN" dirty="0">
                <a:solidFill>
                  <a:schemeClr val="bg1"/>
                </a:solidFill>
              </a:rPr>
              <a:t>Bill </a:t>
            </a:r>
            <a:r>
              <a:rPr lang="zh-CN" altLang="en-US" dirty="0">
                <a:solidFill>
                  <a:schemeClr val="bg1"/>
                </a:solidFill>
              </a:rPr>
              <a:t>想给张大胖发消息的时候，就用张大胖的公钥加密， 张大胖收到后，就用自己的私钥解密。</a:t>
            </a:r>
            <a:endParaRPr lang="zh-CN" altLang="en-US" b="1" i="1" u="sng" dirty="0">
              <a:solidFill>
                <a:schemeClr val="bg1"/>
              </a:solidFill>
            </a:endParaRPr>
          </a:p>
          <a:p>
            <a:r>
              <a:rPr lang="zh-CN" altLang="en-US" dirty="0"/>
              <a:t>   </a:t>
            </a:r>
            <a:r>
              <a:rPr lang="zh-CN" altLang="en-US" dirty="0">
                <a:solidFill>
                  <a:schemeClr val="bg1"/>
                </a:solidFill>
              </a:rPr>
              <a:t>这样以来，通信安全固若金汤， 没有任何人能窥探他们的小秘密了 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  但是</a:t>
            </a:r>
            <a:r>
              <a:rPr lang="en-US" altLang="zh-CN" dirty="0">
                <a:solidFill>
                  <a:schemeClr val="bg1"/>
                </a:solidFill>
              </a:rPr>
              <a:t>RSA</a:t>
            </a:r>
            <a:r>
              <a:rPr lang="zh-CN" altLang="en-US" dirty="0">
                <a:solidFill>
                  <a:schemeClr val="bg1"/>
                </a:solidFill>
              </a:rPr>
              <a:t>的加密算法加密和解密速度非常非常慢，比之前的对称加密算法速度慢了百倍以上，只是为了加个密解决安全的问题，现在搞得都没法用了。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1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E21FC51-BFC8-4855-A812-28319179F2D2}"/>
              </a:ext>
            </a:extLst>
          </p:cNvPr>
          <p:cNvSpPr txBox="1"/>
          <p:nvPr/>
        </p:nvSpPr>
        <p:spPr>
          <a:xfrm>
            <a:off x="889000" y="1156732"/>
            <a:ext cx="9939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8.</a:t>
            </a:r>
            <a:r>
              <a:rPr lang="zh-CN" altLang="en-US" dirty="0">
                <a:solidFill>
                  <a:schemeClr val="bg1"/>
                </a:solidFill>
              </a:rPr>
              <a:t>张大胖说：回到最初的问题：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我们就是想用一个密钥来加密通信，那个对称加密算法速度是非常快的，但是就是不知道密钥该怎么安全传输给对方，现在有了</a:t>
            </a:r>
            <a:r>
              <a:rPr lang="en-US" altLang="zh-CN" dirty="0">
                <a:solidFill>
                  <a:schemeClr val="bg1"/>
                </a:solidFill>
              </a:rPr>
              <a:t>RSA</a:t>
            </a:r>
            <a:r>
              <a:rPr lang="zh-CN" altLang="en-US" dirty="0">
                <a:solidFill>
                  <a:schemeClr val="bg1"/>
                </a:solidFill>
              </a:rPr>
              <a:t>，其实可以把两者结合一下，分两步走：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（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）我生成一个对称加密算法的密钥，然后用</a:t>
            </a:r>
            <a:r>
              <a:rPr lang="en-US" altLang="zh-CN" dirty="0">
                <a:solidFill>
                  <a:schemeClr val="accent2"/>
                </a:solidFill>
              </a:rPr>
              <a:t>RSA</a:t>
            </a:r>
            <a:r>
              <a:rPr lang="zh-CN" altLang="en-US" dirty="0">
                <a:solidFill>
                  <a:schemeClr val="accent2"/>
                </a:solidFill>
              </a:rPr>
              <a:t>的方式安全的发给你。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（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）我们随后就不用</a:t>
            </a:r>
            <a:r>
              <a:rPr lang="en-US" altLang="zh-CN" dirty="0">
                <a:solidFill>
                  <a:schemeClr val="accent2"/>
                </a:solidFill>
              </a:rPr>
              <a:t>RSA</a:t>
            </a:r>
            <a:r>
              <a:rPr lang="zh-CN" altLang="en-US" dirty="0">
                <a:solidFill>
                  <a:schemeClr val="accent2"/>
                </a:solidFill>
              </a:rPr>
              <a:t>（因为太慢了）了，只用这个密钥，利用对称加密算法进行通信。</a:t>
            </a:r>
            <a:r>
              <a:rPr lang="en-US" altLang="zh-CN" dirty="0">
                <a:solidFill>
                  <a:schemeClr val="bg1"/>
                </a:solidFill>
              </a:rPr>
              <a:t>    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6BC18B3-3604-4799-8558-BEAC0772CC71}"/>
              </a:ext>
            </a:extLst>
          </p:cNvPr>
          <p:cNvSpPr txBox="1"/>
          <p:nvPr/>
        </p:nvSpPr>
        <p:spPr>
          <a:xfrm>
            <a:off x="1236133" y="3251201"/>
            <a:ext cx="7975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92D050"/>
                </a:solidFill>
              </a:rPr>
              <a:t>非对称加密（安全传递密钥）</a:t>
            </a:r>
            <a:r>
              <a:rPr lang="en-US" altLang="zh-CN" sz="4400" b="1" dirty="0">
                <a:solidFill>
                  <a:srgbClr val="92D050"/>
                </a:solidFill>
              </a:rPr>
              <a:t>+</a:t>
            </a:r>
            <a:r>
              <a:rPr lang="zh-CN" altLang="en-US" sz="4400" b="1" dirty="0">
                <a:solidFill>
                  <a:srgbClr val="92D050"/>
                </a:solidFill>
              </a:rPr>
              <a:t>对称加密（速度快）</a:t>
            </a:r>
            <a:endParaRPr lang="zh-CN" altLang="en-US" sz="4400" dirty="0">
              <a:solidFill>
                <a:srgbClr val="92D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D45AADF-FBED-47CA-BA1D-7C20D7BFCBA3}"/>
              </a:ext>
            </a:extLst>
          </p:cNvPr>
          <p:cNvSpPr txBox="1"/>
          <p:nvPr/>
        </p:nvSpPr>
        <p:spPr>
          <a:xfrm>
            <a:off x="1202267" y="5139267"/>
            <a:ext cx="881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于是两人通过这种方式安全传递了密钥，并且通过对称加密通信，果然速度快多了。</a:t>
            </a:r>
          </a:p>
        </p:txBody>
      </p:sp>
    </p:spTree>
    <p:extLst>
      <p:ext uri="{BB962C8B-B14F-4D97-AF65-F5344CB8AC3E}">
        <p14:creationId xmlns:p14="http://schemas.microsoft.com/office/powerpoint/2010/main" val="587338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1861</Words>
  <Application>Microsoft Macintosh PowerPoint</Application>
  <PresentationFormat>宽屏</PresentationFormat>
  <Paragraphs>72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 3</vt:lpstr>
      <vt:lpstr>宋体</vt:lpstr>
      <vt:lpstr>离子会议室</vt:lpstr>
      <vt:lpstr>https的原理详解（深入浅出）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https的原理详解（深入浅出）</dc:title>
  <dc:creator>郭威</dc:creator>
  <cp:lastModifiedBy>Microsoft Office 用户</cp:lastModifiedBy>
  <cp:revision>16</cp:revision>
  <dcterms:created xsi:type="dcterms:W3CDTF">2017-11-13T06:01:17Z</dcterms:created>
  <dcterms:modified xsi:type="dcterms:W3CDTF">2018-03-15T10:34:05Z</dcterms:modified>
</cp:coreProperties>
</file>