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77" r:id="rId5"/>
    <p:sldId id="257" r:id="rId6"/>
    <p:sldId id="263" r:id="rId7"/>
    <p:sldId id="259" r:id="rId8"/>
    <p:sldId id="278" r:id="rId9"/>
    <p:sldId id="264" r:id="rId10"/>
    <p:sldId id="282" r:id="rId11"/>
    <p:sldId id="260" r:id="rId12"/>
    <p:sldId id="283" r:id="rId13"/>
    <p:sldId id="284" r:id="rId14"/>
    <p:sldId id="265" r:id="rId15"/>
    <p:sldId id="279" r:id="rId16"/>
    <p:sldId id="281" r:id="rId17"/>
    <p:sldId id="268"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5220" autoAdjust="0"/>
  </p:normalViewPr>
  <p:slideViewPr>
    <p:cSldViewPr snapToGrid="0">
      <p:cViewPr varScale="1">
        <p:scale>
          <a:sx n="66" d="100"/>
          <a:sy n="66" d="100"/>
        </p:scale>
        <p:origin x="592" y="56"/>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12/6/2022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noProof="0" dirty="0">
                <a:latin typeface="Angsana New" panose="020B0502040204020203" pitchFamily="18" charset="-34"/>
                <a:cs typeface="Angsana New" panose="020B0502040204020203" pitchFamily="18" charset="-34"/>
              </a:rPr>
              <a:t>Plant disease detection</a:t>
            </a:r>
            <a:endParaRPr lang="en-US" dirty="0">
              <a:latin typeface="Angsana New" panose="020B0502040204020203" pitchFamily="18" charset="-34"/>
              <a:cs typeface="Angsana New" panose="020B0502040204020203" pitchFamily="18" charset="-34"/>
            </a:endParaRP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latin typeface="Times New Roman" panose="02020603050405020304" pitchFamily="18" charset="0"/>
                <a:cs typeface="Times New Roman" panose="02020603050405020304" pitchFamily="18" charset="0"/>
              </a:rPr>
              <a:t>Machine learning CS5710</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1153633" y="2325925"/>
            <a:ext cx="9989288" cy="1541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5467150"/>
          </a:xfrm>
        </p:spPr>
        <p:txBody>
          <a:bodyPr/>
          <a:lstStyle/>
          <a:p>
            <a:endParaRPr lang="en-IN" sz="1400" dirty="0">
              <a:effectLst/>
              <a:latin typeface="Times New Roman" panose="02020603050405020304" pitchFamily="18" charset="0"/>
              <a:ea typeface="Times New Roman" panose="02020603050405020304" pitchFamily="18" charset="0"/>
            </a:endParaRPr>
          </a:p>
          <a:p>
            <a:pPr algn="just"/>
            <a:r>
              <a:rPr lang="en-IN" b="1" dirty="0">
                <a:latin typeface="Times New Roman" panose="02020603050405020304" pitchFamily="18" charset="0"/>
              </a:rPr>
              <a:t>Bayesian SVM: </a:t>
            </a:r>
            <a:r>
              <a:rPr lang="en-IN" sz="1400" dirty="0">
                <a:latin typeface="Times New Roman" panose="02020603050405020304" pitchFamily="18" charset="0"/>
              </a:rPr>
              <a:t>This "Support Vector Machine" algorithm is a supervised machine learning algorithm that can be used to address classification and regression issues. </a:t>
            </a:r>
            <a:r>
              <a:rPr lang="en-US" sz="1400" dirty="0">
                <a:latin typeface="Times New Roman" panose="02020603050405020304" pitchFamily="18" charset="0"/>
              </a:rPr>
              <a:t>Because it is a Bayesian model, the regression parameters also get a prior distribution that is multivariate normal. This model uses the widely accepted assumption that the residuals are normal. </a:t>
            </a:r>
            <a:endParaRPr lang="en-IN" sz="1400" dirty="0">
              <a:latin typeface="Times New Roman" panose="02020603050405020304" pitchFamily="18" charset="0"/>
            </a:endParaRPr>
          </a:p>
          <a:p>
            <a:r>
              <a:rPr lang="en-US" dirty="0"/>
              <a:t>​</a:t>
            </a:r>
          </a:p>
          <a:p>
            <a:r>
              <a:rPr lang="en-US" b="1" dirty="0">
                <a:latin typeface="Times New Roman" panose="02020603050405020304" pitchFamily="18" charset="0"/>
                <a:cs typeface="Times New Roman" panose="02020603050405020304" pitchFamily="18" charset="0"/>
              </a:rPr>
              <a:t>KNN :</a:t>
            </a:r>
          </a:p>
          <a:p>
            <a:pPr algn="just"/>
            <a:r>
              <a:rPr lang="en-IN" sz="1400" dirty="0">
                <a:effectLst/>
                <a:latin typeface="Times New Roman" panose="02020603050405020304" pitchFamily="18" charset="0"/>
                <a:ea typeface="Times New Roman" panose="02020603050405020304" pitchFamily="18" charset="0"/>
              </a:rPr>
              <a:t>The k 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kNN</a:t>
            </a:r>
            <a:r>
              <a:rPr lang="en-IN" sz="1400" dirty="0">
                <a:effectLst/>
                <a:latin typeface="Times New Roman" panose="02020603050405020304" pitchFamily="18" charset="0"/>
                <a:ea typeface="Times New Roman" panose="02020603050405020304" pitchFamily="18" charset="0"/>
              </a:rPr>
              <a:t>) approach uses a database in which the data points are divided into numerous unique classes to predict the categorization of a new sample point. By choosing the k data points that are closest to the new observation and choosing the class with the highest frequency among them, the approach identifies which points from the training set are sufficiently similar to be taken into account when choosing the class to forecast for a new observation. Consequently, it is called the k 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algorithm.</a:t>
            </a:r>
          </a:p>
          <a:p>
            <a:endParaRPr lang="en-US" b="1" dirty="0">
              <a:latin typeface="Times New Roman" panose="02020603050405020304" pitchFamily="18" charset="0"/>
              <a:cs typeface="Times New Roman" panose="02020603050405020304" pitchFamily="18" charset="0"/>
            </a:endParaRPr>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10</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62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Bayesian SVM is 73%.</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7216894" y="4271759"/>
            <a:ext cx="4659598" cy="1017102"/>
          </a:xfrm>
        </p:spPr>
        <p:txBody>
          <a:bodyPr/>
          <a:lstStyle/>
          <a:p>
            <a:pPr algn="ctr"/>
            <a:r>
              <a:rPr lang="en-US" sz="1600" b="1" dirty="0">
                <a:effectLst/>
                <a:latin typeface="Times New Roman" panose="02020603050405020304" pitchFamily="18" charset="0"/>
                <a:ea typeface="Times New Roman" panose="02020603050405020304" pitchFamily="18" charset="0"/>
              </a:rPr>
              <a:t>Accuracy score:0.7325</a:t>
            </a:r>
          </a:p>
          <a:p>
            <a:r>
              <a:rPr lang="en-US" sz="1600" b="1" dirty="0">
                <a:effectLst/>
                <a:latin typeface="Times New Roman" panose="02020603050405020304" pitchFamily="18" charset="0"/>
                <a:ea typeface="Times New Roman" panose="02020603050405020304" pitchFamily="18" charset="0"/>
              </a:rPr>
              <a:t>Output: Classification report for Bayesian SVM</a:t>
            </a:r>
            <a:endParaRPr lang="en-US" dirty="0"/>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11</a:t>
            </a:fld>
            <a:endParaRPr lang="en-US" dirty="0"/>
          </a:p>
        </p:txBody>
      </p:sp>
      <p:pic>
        <p:nvPicPr>
          <p:cNvPr id="10" name="Picture 9">
            <a:extLst>
              <a:ext uri="{FF2B5EF4-FFF2-40B4-BE49-F238E27FC236}">
                <a16:creationId xmlns:a16="http://schemas.microsoft.com/office/drawing/2014/main" id="{C7E86132-4371-45AE-97F0-02F2B2CF398D}"/>
              </a:ext>
            </a:extLst>
          </p:cNvPr>
          <p:cNvPicPr>
            <a:picLocks noChangeAspect="1"/>
          </p:cNvPicPr>
          <p:nvPr/>
        </p:nvPicPr>
        <p:blipFill>
          <a:blip r:embed="rId2"/>
          <a:stretch>
            <a:fillRect/>
          </a:stretch>
        </p:blipFill>
        <p:spPr>
          <a:xfrm>
            <a:off x="6849828" y="1280161"/>
            <a:ext cx="4341284" cy="2935704"/>
          </a:xfrm>
          <a:prstGeom prst="rect">
            <a:avLst/>
          </a:prstGeom>
        </p:spPr>
      </p:pic>
    </p:spTree>
    <p:extLst>
      <p:ext uri="{BB962C8B-B14F-4D97-AF65-F5344CB8AC3E}">
        <p14:creationId xmlns:p14="http://schemas.microsoft.com/office/powerpoint/2010/main" val="231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KNN is 73%.</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7172587" y="4050378"/>
            <a:ext cx="4659598" cy="1017102"/>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Accuracy score:0.73</a:t>
            </a: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Output: Classification report for KNN</a:t>
            </a:r>
            <a:endParaRPr lang="en-US" dirty="0">
              <a:latin typeface="Times New Roman" panose="02020603050405020304" pitchFamily="18" charset="0"/>
              <a:cs typeface="Times New Roman" panose="02020603050405020304" pitchFamily="18" charset="0"/>
            </a:endParaRPr>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12</a:t>
            </a:fld>
            <a:endParaRPr lang="en-US" dirty="0"/>
          </a:p>
        </p:txBody>
      </p:sp>
      <p:pic>
        <p:nvPicPr>
          <p:cNvPr id="11" name="Picture 10">
            <a:extLst>
              <a:ext uri="{FF2B5EF4-FFF2-40B4-BE49-F238E27FC236}">
                <a16:creationId xmlns:a16="http://schemas.microsoft.com/office/drawing/2014/main" id="{62974E86-F601-44BF-A9BD-6312601B7587}"/>
              </a:ext>
            </a:extLst>
          </p:cNvPr>
          <p:cNvPicPr>
            <a:picLocks noChangeAspect="1"/>
          </p:cNvPicPr>
          <p:nvPr/>
        </p:nvPicPr>
        <p:blipFill>
          <a:blip r:embed="rId2"/>
          <a:stretch>
            <a:fillRect/>
          </a:stretch>
        </p:blipFill>
        <p:spPr>
          <a:xfrm>
            <a:off x="6749075" y="1365456"/>
            <a:ext cx="4659597" cy="2530314"/>
          </a:xfrm>
          <a:prstGeom prst="rect">
            <a:avLst/>
          </a:prstGeom>
        </p:spPr>
      </p:pic>
    </p:spTree>
    <p:extLst>
      <p:ext uri="{BB962C8B-B14F-4D97-AF65-F5344CB8AC3E}">
        <p14:creationId xmlns:p14="http://schemas.microsoft.com/office/powerpoint/2010/main" val="119879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Fuzzy KNN is 72.2%.</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6931955" y="4003084"/>
            <a:ext cx="4659598" cy="1017102"/>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Accuracy score:0.7225</a:t>
            </a: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Output: Classification report for Fuzzy KNN</a:t>
            </a:r>
            <a:endParaRPr lang="en-US" dirty="0">
              <a:latin typeface="Times New Roman" panose="02020603050405020304" pitchFamily="18" charset="0"/>
              <a:cs typeface="Times New Roman" panose="02020603050405020304" pitchFamily="18" charset="0"/>
            </a:endParaRPr>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13</a:t>
            </a:fld>
            <a:endParaRPr lang="en-US" dirty="0"/>
          </a:p>
        </p:txBody>
      </p:sp>
      <p:pic>
        <p:nvPicPr>
          <p:cNvPr id="9" name="Picture 8">
            <a:extLst>
              <a:ext uri="{FF2B5EF4-FFF2-40B4-BE49-F238E27FC236}">
                <a16:creationId xmlns:a16="http://schemas.microsoft.com/office/drawing/2014/main" id="{B6C50796-C4F8-4CB2-AB25-74BAFCBAA2DA}"/>
              </a:ext>
            </a:extLst>
          </p:cNvPr>
          <p:cNvPicPr>
            <a:picLocks noChangeAspect="1"/>
          </p:cNvPicPr>
          <p:nvPr/>
        </p:nvPicPr>
        <p:blipFill>
          <a:blip r:embed="rId2"/>
          <a:stretch>
            <a:fillRect/>
          </a:stretch>
        </p:blipFill>
        <p:spPr>
          <a:xfrm>
            <a:off x="6830314" y="1280446"/>
            <a:ext cx="4557539" cy="2511908"/>
          </a:xfrm>
          <a:prstGeom prst="rect">
            <a:avLst/>
          </a:prstGeom>
        </p:spPr>
      </p:pic>
    </p:spTree>
    <p:extLst>
      <p:ext uri="{BB962C8B-B14F-4D97-AF65-F5344CB8AC3E}">
        <p14:creationId xmlns:p14="http://schemas.microsoft.com/office/powerpoint/2010/main" val="231508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83F2686-1393-4DFB-98E8-91B2C1C8BA4C}"/>
              </a:ext>
            </a:extLst>
          </p:cNvPr>
          <p:cNvSpPr>
            <a:spLocks noGrp="1"/>
          </p:cNvSpPr>
          <p:nvPr>
            <p:ph type="title"/>
          </p:nvPr>
        </p:nvSpPr>
        <p:spPr>
          <a:xfrm>
            <a:off x="4038600" y="599301"/>
            <a:ext cx="4114800" cy="607969"/>
          </a:xfrm>
        </p:spPr>
        <p:txBody>
          <a:bodyPr/>
          <a:lstStyle/>
          <a:p>
            <a:r>
              <a:rPr lang="en-US" dirty="0">
                <a:latin typeface="Times New Roman" panose="02020603050405020304" pitchFamily="18" charset="0"/>
                <a:cs typeface="Times New Roman" panose="02020603050405020304" pitchFamily="18" charset="0"/>
              </a:rPr>
              <a:t>Result comparison</a:t>
            </a:r>
          </a:p>
        </p:txBody>
      </p:sp>
      <p:sp>
        <p:nvSpPr>
          <p:cNvPr id="199" name="Text Placeholder 198">
            <a:extLst>
              <a:ext uri="{FF2B5EF4-FFF2-40B4-BE49-F238E27FC236}">
                <a16:creationId xmlns:a16="http://schemas.microsoft.com/office/drawing/2014/main" id="{AE2BEFCD-CE33-41A5-B305-37261A133B7F}"/>
              </a:ext>
            </a:extLst>
          </p:cNvPr>
          <p:cNvSpPr>
            <a:spLocks noGrp="1"/>
          </p:cNvSpPr>
          <p:nvPr>
            <p:ph type="body" sz="quarter" idx="33"/>
          </p:nvPr>
        </p:nvSpPr>
        <p:spPr>
          <a:xfrm>
            <a:off x="3927655" y="1381888"/>
            <a:ext cx="4966088" cy="568896"/>
          </a:xfrm>
        </p:spPr>
        <p:txBody>
          <a:bodyPr/>
          <a:lstStyle/>
          <a:p>
            <a:r>
              <a:rPr lang="en-ZA" sz="1800" dirty="0">
                <a:latin typeface="Times New Roman" panose="02020603050405020304" pitchFamily="18" charset="0"/>
                <a:cs typeface="Times New Roman" panose="02020603050405020304" pitchFamily="18" charset="0"/>
              </a:rPr>
              <a:t>Comparing the accuracy of the models of the corn data set</a:t>
            </a:r>
            <a:endParaRPr lang="en-US" sz="1800" dirty="0">
              <a:latin typeface="Times New Roman" panose="02020603050405020304" pitchFamily="18" charset="0"/>
              <a:cs typeface="Times New Roman" panose="02020603050405020304" pitchFamily="18" charset="0"/>
            </a:endParaRPr>
          </a:p>
        </p:txBody>
      </p:sp>
      <p:sp>
        <p:nvSpPr>
          <p:cNvPr id="234" name="Text Placeholder 233">
            <a:extLst>
              <a:ext uri="{FF2B5EF4-FFF2-40B4-BE49-F238E27FC236}">
                <a16:creationId xmlns:a16="http://schemas.microsoft.com/office/drawing/2014/main" id="{37AADAF6-D8CA-408B-9297-EDE3ED23EAC4}"/>
              </a:ext>
            </a:extLst>
          </p:cNvPr>
          <p:cNvSpPr>
            <a:spLocks noGrp="1"/>
          </p:cNvSpPr>
          <p:nvPr>
            <p:ph type="body" sz="quarter" idx="34"/>
          </p:nvPr>
        </p:nvSpPr>
        <p:spPr>
          <a:xfrm>
            <a:off x="120835" y="5476112"/>
            <a:ext cx="4750631" cy="448769"/>
          </a:xfrm>
        </p:spPr>
        <p:txBody>
          <a:bodyPr/>
          <a:lstStyle/>
          <a:p>
            <a:pPr marL="90170" marR="55245" algn="just">
              <a:spcAft>
                <a:spcPts val="0"/>
              </a:spcAft>
              <a:tabLst>
                <a:tab pos="90170" algn="l"/>
              </a:tabLst>
            </a:pPr>
            <a:r>
              <a:rPr lang="en-US" sz="1800" b="1" dirty="0">
                <a:effectLst/>
                <a:latin typeface="Times New Roman" panose="02020603050405020304" pitchFamily="18" charset="0"/>
                <a:ea typeface="Times New Roman" panose="02020603050405020304" pitchFamily="18" charset="0"/>
              </a:rPr>
              <a:t>Pie chart comparison</a:t>
            </a:r>
            <a:endParaRPr lang="en-IN" sz="1800" dirty="0">
              <a:effectLst/>
              <a:latin typeface="Times New Roman" panose="02020603050405020304" pitchFamily="18" charset="0"/>
              <a:ea typeface="Times New Roman" panose="02020603050405020304" pitchFamily="18" charset="0"/>
            </a:endParaRPr>
          </a:p>
          <a:p>
            <a:pPr marL="90170" marR="55245" algn="ctr">
              <a:spcAft>
                <a:spcPts val="0"/>
              </a:spcAft>
              <a:tabLst>
                <a:tab pos="90170" algn="l"/>
              </a:tabLst>
            </a:pPr>
            <a:r>
              <a:rPr lang="en-US" sz="1800" dirty="0">
                <a:solidFill>
                  <a:srgbClr val="365F91"/>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2" name="Date Placeholder 1">
            <a:extLst>
              <a:ext uri="{FF2B5EF4-FFF2-40B4-BE49-F238E27FC236}">
                <a16:creationId xmlns:a16="http://schemas.microsoft.com/office/drawing/2014/main" id="{FDFD7703-126A-48E3-A3B0-C2CD623BDE50}"/>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FE5A6E0A-0360-464C-B6EB-6A88D503FA0A}"/>
              </a:ext>
            </a:extLst>
          </p:cNvPr>
          <p:cNvSpPr>
            <a:spLocks noGrp="1"/>
          </p:cNvSpPr>
          <p:nvPr>
            <p:ph type="ftr" sz="quarter" idx="11"/>
          </p:nvPr>
        </p:nvSpPr>
        <p:spPr>
          <a:xfrm>
            <a:off x="4038600" y="6356350"/>
            <a:ext cx="4114800" cy="365125"/>
          </a:xfrm>
        </p:spPr>
        <p:txBody>
          <a:bodyPr/>
          <a:lstStyle/>
          <a:p>
            <a:r>
              <a:rPr lang="en-US" dirty="0"/>
              <a:t>Plant disease detection</a:t>
            </a:r>
          </a:p>
          <a:p>
            <a:endParaRPr lang="en-US" dirty="0"/>
          </a:p>
        </p:txBody>
      </p:sp>
      <p:sp>
        <p:nvSpPr>
          <p:cNvPr id="4" name="Slide Number Placeholder 3">
            <a:extLst>
              <a:ext uri="{FF2B5EF4-FFF2-40B4-BE49-F238E27FC236}">
                <a16:creationId xmlns:a16="http://schemas.microsoft.com/office/drawing/2014/main" id="{651D04C2-233E-415F-8309-2906D8AB28FB}"/>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14</a:t>
            </a:fld>
            <a:endParaRPr lang="en-US" dirty="0"/>
          </a:p>
        </p:txBody>
      </p:sp>
      <p:pic>
        <p:nvPicPr>
          <p:cNvPr id="17" name="Picture 16">
            <a:extLst>
              <a:ext uri="{FF2B5EF4-FFF2-40B4-BE49-F238E27FC236}">
                <a16:creationId xmlns:a16="http://schemas.microsoft.com/office/drawing/2014/main" id="{EA738AD1-C3F7-4513-9F1B-6869BF0EE9C3}"/>
              </a:ext>
            </a:extLst>
          </p:cNvPr>
          <p:cNvPicPr>
            <a:picLocks noChangeAspect="1"/>
          </p:cNvPicPr>
          <p:nvPr/>
        </p:nvPicPr>
        <p:blipFill>
          <a:blip r:embed="rId2"/>
          <a:stretch>
            <a:fillRect/>
          </a:stretch>
        </p:blipFill>
        <p:spPr>
          <a:xfrm>
            <a:off x="289560" y="2310063"/>
            <a:ext cx="4000501" cy="2906167"/>
          </a:xfrm>
          <a:prstGeom prst="rect">
            <a:avLst/>
          </a:prstGeom>
        </p:spPr>
      </p:pic>
      <p:sp>
        <p:nvSpPr>
          <p:cNvPr id="19" name="TextBox 18">
            <a:extLst>
              <a:ext uri="{FF2B5EF4-FFF2-40B4-BE49-F238E27FC236}">
                <a16:creationId xmlns:a16="http://schemas.microsoft.com/office/drawing/2014/main" id="{5F0669B6-E114-4C4C-BEB9-0AC2B0849080}"/>
              </a:ext>
            </a:extLst>
          </p:cNvPr>
          <p:cNvSpPr txBox="1"/>
          <p:nvPr/>
        </p:nvSpPr>
        <p:spPr>
          <a:xfrm>
            <a:off x="4853139" y="2932195"/>
            <a:ext cx="6097604" cy="1200329"/>
          </a:xfrm>
          <a:prstGeom prst="rect">
            <a:avLst/>
          </a:prstGeom>
          <a:noFill/>
        </p:spPr>
        <p:txBody>
          <a:bodyPr wrap="square">
            <a:spAutoFit/>
          </a:bodyPr>
          <a:lstStyle/>
          <a:p>
            <a:pPr marL="90170" marR="55245" algn="just">
              <a:spcAft>
                <a:spcPts val="0"/>
              </a:spcAft>
              <a:tabLst>
                <a:tab pos="90170" algn="l"/>
              </a:tabLst>
            </a:pPr>
            <a:endParaRPr lang="en-US" sz="1800" dirty="0">
              <a:effectLst/>
              <a:latin typeface="Times New Roman" panose="02020603050405020304" pitchFamily="18" charset="0"/>
              <a:ea typeface="Times New Roman" panose="02020603050405020304" pitchFamily="18" charset="0"/>
            </a:endParaRPr>
          </a:p>
          <a:p>
            <a:pPr marL="90170" marR="55245" algn="just">
              <a:spcAft>
                <a:spcPts val="0"/>
              </a:spcAft>
              <a:tabLst>
                <a:tab pos="90170" algn="l"/>
              </a:tabLst>
            </a:pPr>
            <a:r>
              <a:rPr lang="en-US" dirty="0">
                <a:latin typeface="Times New Roman" panose="02020603050405020304" pitchFamily="18" charset="0"/>
                <a:ea typeface="Times New Roman" panose="02020603050405020304" pitchFamily="18" charset="0"/>
              </a:rPr>
              <a:t>On average, the accuracy for all three algorithms performed is 73%.</a:t>
            </a:r>
            <a:endParaRPr lang="en-US" sz="1800" dirty="0">
              <a:effectLst/>
              <a:latin typeface="Times New Roman" panose="02020603050405020304" pitchFamily="18" charset="0"/>
              <a:ea typeface="Times New Roman" panose="02020603050405020304" pitchFamily="18" charset="0"/>
            </a:endParaRPr>
          </a:p>
          <a:p>
            <a:pPr marL="90170" marR="55245" algn="just">
              <a:spcAft>
                <a:spcPts val="0"/>
              </a:spcAft>
              <a:tabLst>
                <a:tab pos="90170" algn="l"/>
              </a:tabLst>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687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587141" y="136525"/>
            <a:ext cx="2234130" cy="1845127"/>
          </a:xfrm>
        </p:spPr>
        <p:txBody>
          <a:bodyPr/>
          <a:lstStyle/>
          <a:p>
            <a:r>
              <a:rPr lang="en-US" dirty="0"/>
              <a:t>references</a:t>
            </a:r>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395096"/>
            <a:ext cx="12192000" cy="5012871"/>
          </a:xfrm>
        </p:spPr>
      </p:pic>
      <p:sp>
        <p:nvSpPr>
          <p:cNvPr id="2" name="Date Placeholder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a:lstStyle/>
          <a:p>
            <a:r>
              <a:rPr lang="en-US" dirty="0"/>
              <a:t>2022</a:t>
            </a:r>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497647" y="1993765"/>
            <a:ext cx="6564087" cy="3614737"/>
          </a:xfrm>
          <a:solidFill>
            <a:schemeClr val="bg1">
              <a:alpha val="92000"/>
            </a:schemeClr>
          </a:solidFill>
        </p:spPr>
        <p:txBody>
          <a:bodyPr/>
          <a:lstStyle/>
          <a:p>
            <a:pPr marL="342900" lvl="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Too, E.C.;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Yujian</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Njuki</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S.;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Yingchun</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 A comparative study of fine-tuning deep learning models for plant disease identification.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Comput</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Electron. Agric. 2019, 161, 272–279. </a:t>
            </a:r>
            <a:r>
              <a:rPr lang="en-US" sz="1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Chen, J.; Liu, Q.; Gao, L. Visual Tea Leaf Disease Recognition Using a Convolutional Neural Network Model. Symmetry 2019, 11, 343. </a:t>
            </a:r>
          </a:p>
          <a:p>
            <a:pPr marL="34290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Oppenheim, D.; Shani, G.; </a:t>
            </a:r>
            <a:r>
              <a:rPr lang="en-US" sz="1400" b="1" i="1" dirty="0" err="1">
                <a:solidFill>
                  <a:srgbClr val="222222"/>
                </a:solidFill>
                <a:highlight>
                  <a:srgbClr val="FFFFFF"/>
                </a:highlight>
                <a:latin typeface="Times New Roman" panose="02020603050405020304" pitchFamily="18" charset="0"/>
                <a:cs typeface="Times New Roman" panose="02020603050405020304" pitchFamily="18" charset="0"/>
              </a:rPr>
              <a:t>Erlich</a:t>
            </a: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 O.; </a:t>
            </a:r>
            <a:r>
              <a:rPr lang="en-US" sz="1400" b="1" i="1" dirty="0" err="1">
                <a:solidFill>
                  <a:srgbClr val="222222"/>
                </a:solidFill>
                <a:highlight>
                  <a:srgbClr val="FFFFFF"/>
                </a:highlight>
                <a:latin typeface="Times New Roman" panose="02020603050405020304" pitchFamily="18" charset="0"/>
                <a:cs typeface="Times New Roman" panose="02020603050405020304" pitchFamily="18" charset="0"/>
              </a:rPr>
              <a:t>Tsror</a:t>
            </a: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 L. Using Deep Learning for Image-Based Potato Tuber Disease Detection. Phytopathology 2019, 109, 1083–1087</a:t>
            </a:r>
            <a:r>
              <a:rPr lang="en-US" sz="18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250"/>
              </a:spcAft>
              <a:buSzPts val="800"/>
              <a:buFont typeface="Arial" panose="020B0604020202020204" pitchFamily="34" charset="0"/>
              <a:buChar char="•"/>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15</a:t>
            </a:fld>
            <a:endParaRPr lang="en-US" dirty="0"/>
          </a:p>
        </p:txBody>
      </p:sp>
    </p:spTree>
    <p:extLst>
      <p:ext uri="{BB962C8B-B14F-4D97-AF65-F5344CB8AC3E}">
        <p14:creationId xmlns:p14="http://schemas.microsoft.com/office/powerpoint/2010/main" val="20461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2022</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Plant disease detection</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16</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559310" y="808353"/>
            <a:ext cx="4246605" cy="640698"/>
          </a:xfrm>
        </p:spPr>
        <p:txBody>
          <a:bodyPr/>
          <a:lstStyle/>
          <a:p>
            <a:r>
              <a:rPr lang="en-US" dirty="0">
                <a:latin typeface="Times New Roman" panose="02020603050405020304" pitchFamily="18" charset="0"/>
                <a:cs typeface="Times New Roman" panose="02020603050405020304" pitchFamily="18" charset="0"/>
              </a:rPr>
              <a:t>Group members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5257800" y="824819"/>
            <a:ext cx="5879796" cy="3545959"/>
          </a:xfrm>
        </p:spPr>
        <p:txBody>
          <a:bodyPr/>
          <a:lstStyle/>
          <a:p>
            <a:r>
              <a:rPr lang="en-US" sz="1400" dirty="0">
                <a:latin typeface="Times New Roman" panose="02020603050405020304" pitchFamily="18" charset="0"/>
                <a:cs typeface="Times New Roman" panose="02020603050405020304" pitchFamily="18" charset="0"/>
              </a:rPr>
              <a:t>Shraddha </a:t>
            </a:r>
            <a:r>
              <a:rPr lang="en-US" sz="1400" dirty="0" err="1">
                <a:latin typeface="Times New Roman" panose="02020603050405020304" pitchFamily="18" charset="0"/>
                <a:cs typeface="Times New Roman" panose="02020603050405020304" pitchFamily="18" charset="0"/>
              </a:rPr>
              <a:t>sree</a:t>
            </a:r>
            <a:r>
              <a:rPr lang="en-US" sz="1400" dirty="0">
                <a:latin typeface="Times New Roman" panose="02020603050405020304" pitchFamily="18" charset="0"/>
                <a:cs typeface="Times New Roman" panose="02020603050405020304" pitchFamily="18" charset="0"/>
              </a:rPr>
              <a:t> Nangunoori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700739985</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Tejaswini Vempati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700739779</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Mounika Rayapudi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700740823</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Sravani Seelam</a:t>
            </a:r>
          </a:p>
          <a:p>
            <a:r>
              <a:rPr lang="en-US" sz="1400" dirty="0">
                <a:latin typeface="Times New Roman" panose="02020603050405020304" pitchFamily="18" charset="0"/>
                <a:cs typeface="Times New Roman" panose="02020603050405020304" pitchFamily="18" charset="0"/>
              </a:rPr>
              <a:t>(700739823)</a:t>
            </a:r>
          </a:p>
          <a:p>
            <a:endParaRPr lang="en-US" dirty="0"/>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559311" y="3746545"/>
            <a:ext cx="11035494" cy="2974929"/>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dirty="0"/>
              <a:t>2022</a:t>
            </a:r>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159488" y="300554"/>
            <a:ext cx="2918638" cy="2362901"/>
          </a:xfrm>
        </p:spPr>
        <p:txBody>
          <a:bodyPr/>
          <a:lstStyle/>
          <a:p>
            <a:r>
              <a:rPr lang="en-US" sz="1600" dirty="0">
                <a:latin typeface="Times New Roman" panose="02020603050405020304" pitchFamily="18" charset="0"/>
                <a:cs typeface="Times New Roman" panose="02020603050405020304" pitchFamily="18" charset="0"/>
              </a:rPr>
              <a:t>Role/Responsibilities and Contribution in project</a:t>
            </a:r>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3988662" y="377576"/>
            <a:ext cx="3474952" cy="365125"/>
          </a:xfrm>
        </p:spPr>
        <p:txBody>
          <a:bodyPr/>
          <a:lstStyle/>
          <a:p>
            <a:r>
              <a:rPr lang="en-US" sz="1600" cap="none" dirty="0">
                <a:latin typeface="Times New Roman" panose="02020603050405020304" pitchFamily="18" charset="0"/>
                <a:cs typeface="Times New Roman" panose="02020603050405020304" pitchFamily="18" charset="0"/>
              </a:rPr>
              <a:t>Shraddha sree Nangunoori</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093535" y="1021704"/>
            <a:ext cx="3349172" cy="1038482"/>
          </a:xfrm>
        </p:spPr>
        <p:txBody>
          <a:bodyPr/>
          <a:lstStyle/>
          <a:p>
            <a:r>
              <a:rPr lang="en-US" sz="1400" dirty="0">
                <a:latin typeface="Times New Roman" panose="02020603050405020304" pitchFamily="18" charset="0"/>
                <a:cs typeface="Times New Roman" panose="02020603050405020304" pitchFamily="18" charset="0"/>
              </a:rPr>
              <a:t>Responsible for Data visualization, implementing the KNN and Bayesian SVM algorithm</a:t>
            </a:r>
          </a:p>
          <a:p>
            <a:endParaRPr lang="en-US" dirty="0"/>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3988662" y="5037115"/>
            <a:ext cx="3433138" cy="426393"/>
          </a:xfrm>
        </p:spPr>
        <p:txBody>
          <a:bodyPr/>
          <a:lstStyle/>
          <a:p>
            <a:r>
              <a:rPr lang="en-US" sz="1600" cap="none" dirty="0">
                <a:latin typeface="Times New Roman" panose="02020603050405020304" pitchFamily="18" charset="0"/>
                <a:cs typeface="Times New Roman" panose="02020603050405020304" pitchFamily="18" charset="0"/>
              </a:rPr>
              <a:t>Sravani Seelam</a:t>
            </a:r>
          </a:p>
        </p:txBody>
      </p:sp>
      <p:sp>
        <p:nvSpPr>
          <p:cNvPr id="25" name="Text Placeholder 24">
            <a:extLst>
              <a:ext uri="{FF2B5EF4-FFF2-40B4-BE49-F238E27FC236}">
                <a16:creationId xmlns:a16="http://schemas.microsoft.com/office/drawing/2014/main" id="{FB26710D-F165-490A-A2CE-0A7D9FD8F9BA}"/>
              </a:ext>
            </a:extLst>
          </p:cNvPr>
          <p:cNvSpPr>
            <a:spLocks noGrp="1"/>
          </p:cNvSpPr>
          <p:nvPr>
            <p:ph type="body" sz="quarter" idx="19"/>
          </p:nvPr>
        </p:nvSpPr>
        <p:spPr>
          <a:xfrm>
            <a:off x="4008634" y="1976517"/>
            <a:ext cx="3493070" cy="460325"/>
          </a:xfrm>
        </p:spPr>
        <p:txBody>
          <a:bodyPr/>
          <a:lstStyle/>
          <a:p>
            <a:r>
              <a:rPr lang="en-US" sz="1600" cap="none" dirty="0">
                <a:latin typeface="Times New Roman" panose="02020603050405020304" pitchFamily="18" charset="0"/>
                <a:cs typeface="Times New Roman" panose="02020603050405020304" pitchFamily="18" charset="0"/>
              </a:rPr>
              <a:t>Tejaswini Vempati</a:t>
            </a:r>
          </a:p>
        </p:txBody>
      </p:sp>
      <p:sp>
        <p:nvSpPr>
          <p:cNvPr id="21" name="Text Placeholder 20">
            <a:extLst>
              <a:ext uri="{FF2B5EF4-FFF2-40B4-BE49-F238E27FC236}">
                <a16:creationId xmlns:a16="http://schemas.microsoft.com/office/drawing/2014/main" id="{D5F29795-F227-44BE-8FFE-BEDE82043BB8}"/>
              </a:ext>
            </a:extLst>
          </p:cNvPr>
          <p:cNvSpPr>
            <a:spLocks noGrp="1"/>
          </p:cNvSpPr>
          <p:nvPr>
            <p:ph type="body" sz="quarter" idx="23"/>
          </p:nvPr>
        </p:nvSpPr>
        <p:spPr>
          <a:xfrm>
            <a:off x="3988662" y="2603519"/>
            <a:ext cx="3433138" cy="961350"/>
          </a:xfrm>
        </p:spPr>
        <p:txBody>
          <a:bodyPr/>
          <a:lstStyle/>
          <a:p>
            <a:r>
              <a:rPr lang="en-US" sz="1400" dirty="0">
                <a:latin typeface="Times New Roman" panose="02020603050405020304" pitchFamily="18" charset="0"/>
                <a:cs typeface="Times New Roman" panose="02020603050405020304" pitchFamily="18" charset="0"/>
              </a:rPr>
              <a:t>Responsible for Data visualization , implementing the KNN and Bayesian SVM algorithm</a:t>
            </a:r>
          </a:p>
        </p:txBody>
      </p:sp>
      <p:sp>
        <p:nvSpPr>
          <p:cNvPr id="20" name="Text Placeholder 19">
            <a:extLst>
              <a:ext uri="{FF2B5EF4-FFF2-40B4-BE49-F238E27FC236}">
                <a16:creationId xmlns:a16="http://schemas.microsoft.com/office/drawing/2014/main" id="{B0C9F763-9E0D-4C82-9B80-0BC0FEBCD7FA}"/>
              </a:ext>
            </a:extLst>
          </p:cNvPr>
          <p:cNvSpPr>
            <a:spLocks noGrp="1"/>
          </p:cNvSpPr>
          <p:nvPr>
            <p:ph type="body" sz="quarter" idx="22"/>
          </p:nvPr>
        </p:nvSpPr>
        <p:spPr>
          <a:xfrm>
            <a:off x="3988662" y="4082398"/>
            <a:ext cx="3433138" cy="961350"/>
          </a:xfrm>
        </p:spPr>
        <p:txBody>
          <a:bodyPr/>
          <a:lstStyle/>
          <a:p>
            <a:r>
              <a:rPr lang="en-IN" sz="1400" dirty="0">
                <a:effectLst/>
                <a:latin typeface="Times New Roman" panose="02020603050405020304" pitchFamily="18" charset="0"/>
                <a:ea typeface="Times New Roman" panose="02020603050405020304" pitchFamily="18" charset="0"/>
              </a:rPr>
              <a:t>Responsible </a:t>
            </a:r>
            <a:r>
              <a:rPr lang="en-IN" sz="1400" dirty="0">
                <a:latin typeface="Times New Roman" panose="02020603050405020304" pitchFamily="18" charset="0"/>
                <a:ea typeface="Times New Roman" panose="02020603050405020304" pitchFamily="18" charset="0"/>
              </a:rPr>
              <a:t>for </a:t>
            </a:r>
            <a:r>
              <a:rPr lang="en-IN" sz="1400" dirty="0">
                <a:effectLst/>
                <a:latin typeface="Times New Roman" panose="02020603050405020304" pitchFamily="18" charset="0"/>
                <a:ea typeface="Times New Roman" panose="02020603050405020304" pitchFamily="18" charset="0"/>
              </a:rPr>
              <a:t>Data gathering &amp; Data pre-processing and Implementing Fuzzy KNN </a:t>
            </a:r>
            <a:r>
              <a:rPr lang="en-IN" sz="1600" dirty="0">
                <a:effectLst/>
                <a:latin typeface="Times New Roman" panose="02020603050405020304" pitchFamily="18" charset="0"/>
                <a:ea typeface="Times New Roman" panose="02020603050405020304" pitchFamily="18" charset="0"/>
              </a:rPr>
              <a:t>algorithm.</a:t>
            </a:r>
            <a:endParaRPr lang="en-US" dirty="0"/>
          </a:p>
          <a:p>
            <a:endParaRPr lang="en-US" dirty="0"/>
          </a:p>
        </p:txBody>
      </p:sp>
      <p:sp>
        <p:nvSpPr>
          <p:cNvPr id="24" name="Text Placeholder 23">
            <a:extLst>
              <a:ext uri="{FF2B5EF4-FFF2-40B4-BE49-F238E27FC236}">
                <a16:creationId xmlns:a16="http://schemas.microsoft.com/office/drawing/2014/main" id="{4AB50F20-85E8-46ED-94DD-28F720071BF3}"/>
              </a:ext>
            </a:extLst>
          </p:cNvPr>
          <p:cNvSpPr>
            <a:spLocks noGrp="1"/>
          </p:cNvSpPr>
          <p:nvPr>
            <p:ph type="body" sz="quarter" idx="18"/>
          </p:nvPr>
        </p:nvSpPr>
        <p:spPr>
          <a:xfrm>
            <a:off x="3988662" y="3552521"/>
            <a:ext cx="3433138" cy="428891"/>
          </a:xfrm>
        </p:spPr>
        <p:txBody>
          <a:bodyPr/>
          <a:lstStyle/>
          <a:p>
            <a:r>
              <a:rPr lang="en-US" sz="1600" cap="none" dirty="0">
                <a:latin typeface="Times New Roman" panose="02020603050405020304" pitchFamily="18" charset="0"/>
                <a:cs typeface="Times New Roman" panose="02020603050405020304" pitchFamily="18" charset="0"/>
              </a:rPr>
              <a:t>Mounika Rayapudi</a:t>
            </a:r>
          </a:p>
        </p:txBody>
      </p:sp>
      <p:sp>
        <p:nvSpPr>
          <p:cNvPr id="44" name="Text Placeholder 43">
            <a:extLst>
              <a:ext uri="{FF2B5EF4-FFF2-40B4-BE49-F238E27FC236}">
                <a16:creationId xmlns:a16="http://schemas.microsoft.com/office/drawing/2014/main" id="{540F4685-F7C7-4370-AF35-F80D53D13A43}"/>
              </a:ext>
            </a:extLst>
          </p:cNvPr>
          <p:cNvSpPr>
            <a:spLocks noGrp="1"/>
          </p:cNvSpPr>
          <p:nvPr>
            <p:ph type="body" sz="quarter" idx="24"/>
          </p:nvPr>
        </p:nvSpPr>
        <p:spPr>
          <a:xfrm>
            <a:off x="3988662" y="5522072"/>
            <a:ext cx="3483076" cy="775714"/>
          </a:xfrm>
        </p:spPr>
        <p:txBody>
          <a:bodyPr/>
          <a:lstStyle/>
          <a:p>
            <a:r>
              <a:rPr lang="en-IN" sz="1400" dirty="0">
                <a:effectLst/>
                <a:latin typeface="Times New Roman" panose="02020603050405020304" pitchFamily="18" charset="0"/>
                <a:ea typeface="Times New Roman" panose="02020603050405020304" pitchFamily="18" charset="0"/>
              </a:rPr>
              <a:t>Responsible </a:t>
            </a:r>
            <a:r>
              <a:rPr lang="en-IN" sz="1400" dirty="0">
                <a:latin typeface="Times New Roman" panose="02020603050405020304" pitchFamily="18" charset="0"/>
                <a:ea typeface="Times New Roman" panose="02020603050405020304" pitchFamily="18" charset="0"/>
              </a:rPr>
              <a:t>for </a:t>
            </a:r>
            <a:r>
              <a:rPr lang="en-IN" sz="1400" dirty="0">
                <a:effectLst/>
                <a:latin typeface="Times New Roman" panose="02020603050405020304" pitchFamily="18" charset="0"/>
                <a:ea typeface="Times New Roman" panose="02020603050405020304" pitchFamily="18" charset="0"/>
              </a:rPr>
              <a:t>Data gathering &amp; Data pre-processing and Implementing Fuzzy KNN algorithm</a:t>
            </a:r>
            <a:r>
              <a:rPr lang="en-IN" sz="1800" dirty="0">
                <a:effectLst/>
                <a:latin typeface="Times New Roman" panose="02020603050405020304" pitchFamily="18" charset="0"/>
                <a:ea typeface="Times New Roman" panose="02020603050405020304" pitchFamily="18" charset="0"/>
              </a:rPr>
              <a:t>.</a:t>
            </a:r>
            <a:endParaRPr lang="en-US" dirty="0"/>
          </a:p>
          <a:p>
            <a:endParaRPr lang="en-US" dirty="0"/>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2022</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6111282" y="542706"/>
            <a:ext cx="2738429" cy="640698"/>
          </a:xfrm>
        </p:spPr>
        <p:txBody>
          <a:bodyPr/>
          <a:lstStyle/>
          <a:p>
            <a:r>
              <a:rPr lang="en-US" sz="1800" dirty="0">
                <a:latin typeface="Times New Roman" panose="02020603050405020304" pitchFamily="18" charset="0"/>
                <a:cs typeface="Times New Roman" panose="02020603050405020304" pitchFamily="18" charset="0"/>
              </a:rPr>
              <a:t>Motivation</a:t>
            </a:r>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4754218" y="1237796"/>
            <a:ext cx="5052544" cy="1306527"/>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current method used to detect plant diseases is through the naked eye, which is </a:t>
            </a:r>
            <a:r>
              <a:rPr lang="en-IN" dirty="0">
                <a:effectLst/>
                <a:latin typeface="Times New Roman" panose="02020603050405020304" pitchFamily="18" charset="0"/>
                <a:ea typeface="Calibri" panose="020F0502020204030204" pitchFamily="34" charset="0"/>
                <a:cs typeface="Times New Roman" panose="02020603050405020304" pitchFamily="18" charset="0"/>
              </a:rPr>
              <a:t>time-consuming, challenging, and inaccurate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4694492" y="4304371"/>
            <a:ext cx="5572007" cy="1306527"/>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in the proposed project we have </a:t>
            </a:r>
            <a:r>
              <a:rPr lang="en-IN" dirty="0">
                <a:latin typeface="Times New Roman" panose="02020603050405020304" pitchFamily="18" charset="0"/>
                <a:ea typeface="Calibri" panose="020F0502020204030204" pitchFamily="34" charset="0"/>
                <a:cs typeface="Times New Roman" panose="02020603050405020304" pitchFamily="18" charset="0"/>
              </a:rPr>
              <a:t>used a few of the machine learning algorithms to categorize and identify the plant disease.</a:t>
            </a:r>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4739803" y="2457316"/>
            <a:ext cx="5242397" cy="1943367"/>
          </a:xfrm>
        </p:spPr>
        <p:txBody>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The proposed strategies are put into practice where gadgets are employed for the automatic identification of diseases that make the procedure cheaper and easier. This increases the accuracy rate and makes it more helpful</a:t>
            </a:r>
            <a:endParaRPr lang="en-US" dirty="0"/>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2022</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7749362" y="6313177"/>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6007522" y="255163"/>
            <a:ext cx="2738429" cy="640698"/>
          </a:xfrm>
        </p:spPr>
        <p:txBody>
          <a:bodyPr/>
          <a:lstStyle/>
          <a:p>
            <a:r>
              <a:rPr lang="en-US" sz="1800" dirty="0">
                <a:latin typeface="Times New Roman" panose="02020603050405020304" pitchFamily="18" charset="0"/>
                <a:cs typeface="Times New Roman" panose="02020603050405020304" pitchFamily="18" charset="0"/>
              </a:rPr>
              <a:t>objective</a:t>
            </a:r>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4754218" y="1237796"/>
            <a:ext cx="5052544" cy="1306527"/>
          </a:xfrm>
        </p:spPr>
        <p:txBody>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Our main goal is to identify and categorize plant diseases by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leaf image data provided using the KNN, Fuzzy-KNN, and Bayesian SVM classification methods.</a:t>
            </a:r>
          </a:p>
          <a:p>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Our model should be able to identify the differences between healthy and diseased plants with the highest possible accuracy.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2022</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7749362" y="6313177"/>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spTree>
    <p:extLst>
      <p:ext uri="{BB962C8B-B14F-4D97-AF65-F5344CB8AC3E}">
        <p14:creationId xmlns:p14="http://schemas.microsoft.com/office/powerpoint/2010/main" val="330259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sz="2000" dirty="0">
                <a:latin typeface="Times New Roman" panose="02020603050405020304" pitchFamily="18" charset="0"/>
                <a:cs typeface="Times New Roman" panose="02020603050405020304" pitchFamily="18" charset="0"/>
              </a:rPr>
              <a:t>Related work</a:t>
            </a:r>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838200" y="2677922"/>
            <a:ext cx="10394482" cy="3280116"/>
          </a:xfrm>
        </p:spPr>
        <p:txBody>
          <a:bodyPr/>
          <a:lstStyle/>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pre-processing or purification of data is a crucial stage in the job of a machine learning engineer, and the great majority of them invested a lot of time and effort before creating a model from scratch. Data pre-processing methods include removing unwanted or noisy data, treating missing values, and detecting outliers. Identification of plant pathogens is an important subject that has been explored throughout the years and is driven by the need to create nutritious food. Expense, consumer, sensitivity, and accuracy are some desired factors to consider, nevertheless. Several works have suggested several non - destructive methods to get around those facts over the past ten years. Methods for multispectral local sensing were employed to assess how stressed plants were by their surroundings.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Some of the most well-known manual feature extraction techniques, which are typically paired with classifiers include Support Vector Machines (SVM).</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Due to machine learning's (ML) exceptional performance as a feature extractor in picture identification tasks, the concept has been applied to a variety of fields, including robotics, agriculture, and automation.</a:t>
            </a:r>
            <a:endParaRPr lang="en-IN" dirty="0">
              <a:effectLst/>
              <a:latin typeface="Times New Roman" panose="02020603050405020304" pitchFamily="18" charset="0"/>
              <a:ea typeface="Times New Roman" panose="02020603050405020304" pitchFamily="18" charset="0"/>
            </a:endParaRPr>
          </a:p>
          <a:p>
            <a:endParaRPr lang="en-US" dirty="0"/>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2022</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288355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sz="2000" dirty="0">
                <a:latin typeface="Times New Roman" panose="02020603050405020304" pitchFamily="18" charset="0"/>
                <a:cs typeface="Times New Roman" panose="02020603050405020304" pitchFamily="18" charset="0"/>
              </a:rPr>
              <a:t>Problem statement</a:t>
            </a:r>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838200" y="2754924"/>
            <a:ext cx="10375232" cy="3058735"/>
          </a:xfrm>
        </p:spPr>
        <p:txBody>
          <a:bodyPr/>
          <a:lstStyle/>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current method that farmers employ to find plant diseases allows them to be seen with the unaided eye and by applying their knowledge of plant ailments. The process of doing so on a large number of plants is time-consuming, challenging, and inaccurate. The expense of consulting specialists is high.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Many initiatives have really been created to stop crop loss from diseases. Over the past ten years, integrated pest control has increasingly been used to supplement traditional ways of pesticide administration. Whatever the method, the first phase of ineffective illness management is accurate disease identification when it first manifests.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In addition, Farmers with less expertise may use drugs throughout the identification process without thinking about the repercussions of their conduct and render incorrect conclusions</a:t>
            </a: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2022</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Tree>
    <p:extLst>
      <p:ext uri="{BB962C8B-B14F-4D97-AF65-F5344CB8AC3E}">
        <p14:creationId xmlns:p14="http://schemas.microsoft.com/office/powerpoint/2010/main" val="54198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5380522"/>
          </a:xfrm>
        </p:spPr>
        <p:txBody>
          <a:bodyPr/>
          <a:lstStyle/>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The dataset was split into three categories, with training datasets and testing datasets being separated by 80% and 20%, respectively, to prevent overfitting. Purification of data is a crucial stage in the job of a machine learning engineer.</a:t>
            </a: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To get more accurate findings, some background noise should be eliminated before feature extraction. After the image has been transformed from RGB to grayscale, it is smoothed using a Gaussian filter.</a:t>
            </a:r>
            <a:endParaRPr lang="en-US" sz="14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Specifically, in this project, we are selecting features based on the correlation between various variables and the target variable.</a:t>
            </a: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The goal of this study is to categorize plant illnesses using KNN, Fuzzy-KNN, and Bayesian SVM Machine Learning classification methods to analyze leaf image data.</a:t>
            </a:r>
            <a:endParaRPr lang="en-IN" sz="1400" dirty="0">
              <a:effectLst/>
              <a:latin typeface="Times New Roman" panose="02020603050405020304" pitchFamily="18" charset="0"/>
              <a:ea typeface="Times New Roman" panose="02020603050405020304" pitchFamily="18" charset="0"/>
            </a:endParaRPr>
          </a:p>
          <a:p>
            <a:pPr marL="90170" marR="55245" algn="just">
              <a:spcAft>
                <a:spcPts val="0"/>
              </a:spcAft>
            </a:pP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execution plan is as follows.</a:t>
            </a:r>
            <a:endParaRPr lang="en-IN" sz="1400" dirty="0">
              <a:effectLst/>
              <a:latin typeface="Times New Roman" panose="02020603050405020304" pitchFamily="18" charset="0"/>
              <a:ea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Data Gathering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Data cleansing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Building the model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Implementation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Comparing the models </a:t>
            </a:r>
            <a:endParaRPr lang="en-IN" sz="1400" spc="100" dirty="0">
              <a:latin typeface="Times New Roman" panose="02020603050405020304" pitchFamily="18" charset="0"/>
            </a:endParaRPr>
          </a:p>
          <a:p>
            <a:pPr marR="55245"/>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US" sz="1400" dirty="0"/>
              <a:t>​</a:t>
            </a:r>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8</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2">
            <a:extLst>
              <a:ext uri="{FF2B5EF4-FFF2-40B4-BE49-F238E27FC236}">
                <a16:creationId xmlns:a16="http://schemas.microsoft.com/office/drawing/2014/main" id="{24CC252B-216C-45BD-96F5-B745C947F2DA}"/>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Plant disease detection</a:t>
            </a:r>
          </a:p>
          <a:p>
            <a:endParaRPr lang="en-US" dirty="0"/>
          </a:p>
        </p:txBody>
      </p:sp>
    </p:spTree>
    <p:extLst>
      <p:ext uri="{BB962C8B-B14F-4D97-AF65-F5344CB8AC3E}">
        <p14:creationId xmlns:p14="http://schemas.microsoft.com/office/powerpoint/2010/main" val="86075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4812631"/>
          </a:xfrm>
        </p:spPr>
        <p:txBody>
          <a:bodyPr/>
          <a:lstStyle/>
          <a:p>
            <a:r>
              <a:rPr lang="en-US" sz="1400" dirty="0">
                <a:effectLst/>
                <a:latin typeface="Times New Roman" panose="02020603050405020304" pitchFamily="18" charset="0"/>
                <a:ea typeface="Times New Roman" panose="02020603050405020304" pitchFamily="18" charset="0"/>
              </a:rPr>
              <a:t>In order to distinguish between healthy and diseased leaves from the generated data sets, we proposed the below algorithms for classification.</a:t>
            </a:r>
          </a:p>
          <a:p>
            <a:pPr algn="just"/>
            <a:r>
              <a:rPr lang="en-US" b="1" dirty="0">
                <a:latin typeface="Times New Roman" panose="02020603050405020304" pitchFamily="18" charset="0"/>
                <a:ea typeface="Times New Roman" panose="02020603050405020304" pitchFamily="18" charset="0"/>
              </a:rPr>
              <a:t>Fuzzy KNN: </a:t>
            </a:r>
            <a:r>
              <a:rPr lang="en-IN" sz="1400" dirty="0">
                <a:effectLst/>
                <a:latin typeface="Times New Roman" panose="02020603050405020304" pitchFamily="18" charset="0"/>
                <a:ea typeface="Times New Roman" panose="02020603050405020304" pitchFamily="18" charset="0"/>
              </a:rPr>
              <a:t>Based on how closely the previously encountered examples resemble the training data, it classifies them. But when it comes to categorization, it gives every </a:t>
            </a:r>
            <a:r>
              <a:rPr lang="en-IN" sz="1400" dirty="0" err="1">
                <a:effectLst/>
                <a:latin typeface="Times New Roman" panose="02020603050405020304" pitchFamily="18" charset="0"/>
                <a:ea typeface="Times New Roman" panose="02020603050405020304" pitchFamily="18" charset="0"/>
              </a:rPr>
              <a:t>labeled</a:t>
            </a:r>
            <a:r>
              <a:rPr lang="en-IN" sz="1400" dirty="0">
                <a:effectLst/>
                <a:latin typeface="Times New Roman" panose="02020603050405020304" pitchFamily="18" charset="0"/>
                <a:ea typeface="Times New Roman" panose="02020603050405020304" pitchFamily="18" charset="0"/>
              </a:rPr>
              <a:t> sample the same weight. It is possible to increase precision in many ways, with the Fuzzy k-Nearest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FuzzykNN</a:t>
            </a:r>
            <a:r>
              <a:rPr lang="en-IN" sz="1400" dirty="0">
                <a:effectLst/>
                <a:latin typeface="Times New Roman" panose="02020603050405020304" pitchFamily="18" charset="0"/>
                <a:ea typeface="Times New Roman" panose="02020603050405020304" pitchFamily="18" charset="0"/>
              </a:rPr>
              <a:t>) classifier being one of the most effective. You may determine the fuzzy degree of membership of each instance to the problem's classes using </a:t>
            </a:r>
            <a:r>
              <a:rPr lang="en-IN" sz="1400" dirty="0" err="1">
                <a:effectLst/>
                <a:latin typeface="Times New Roman" panose="02020603050405020304" pitchFamily="18" charset="0"/>
                <a:ea typeface="Times New Roman" panose="02020603050405020304" pitchFamily="18" charset="0"/>
              </a:rPr>
              <a:t>FuzzykNN</a:t>
            </a:r>
            <a:r>
              <a:rPr lang="en-IN" sz="1400" dirty="0">
                <a:effectLst/>
                <a:latin typeface="Times New Roman" panose="02020603050405020304" pitchFamily="18" charset="0"/>
                <a:ea typeface="Times New Roman" panose="02020603050405020304" pitchFamily="18" charset="0"/>
              </a:rPr>
              <a:t>. </a:t>
            </a:r>
          </a:p>
          <a:p>
            <a:endParaRPr lang="en-US" dirty="0"/>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9</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9519078"/>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{CD527A2E-5850-46A1-A1E4-EF43B54F1BEB}tf16411175_win32</Template>
  <TotalTime>255</TotalTime>
  <Words>1252</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Angsana New</vt:lpstr>
      <vt:lpstr>Arial</vt:lpstr>
      <vt:lpstr>Calibri</vt:lpstr>
      <vt:lpstr>Tenorite </vt:lpstr>
      <vt:lpstr>Tenorite Bold</vt:lpstr>
      <vt:lpstr>Times New Roman</vt:lpstr>
      <vt:lpstr>Wingdings</vt:lpstr>
      <vt:lpstr>Office Theme</vt:lpstr>
      <vt:lpstr>Plant disease detection</vt:lpstr>
      <vt:lpstr>Group members</vt:lpstr>
      <vt:lpstr>Role/Responsibilities and Contribution in project</vt:lpstr>
      <vt:lpstr>Motivation</vt:lpstr>
      <vt:lpstr>objective</vt:lpstr>
      <vt:lpstr>Related work</vt:lpstr>
      <vt:lpstr>Problem statement</vt:lpstr>
      <vt:lpstr>Proposed solution</vt:lpstr>
      <vt:lpstr>Proposed solution</vt:lpstr>
      <vt:lpstr>Proposed solution</vt:lpstr>
      <vt:lpstr>Results</vt:lpstr>
      <vt:lpstr>Results</vt:lpstr>
      <vt:lpstr>Results</vt:lpstr>
      <vt:lpstr>Result comparison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Manoj Kumar Bonu</dc:creator>
  <cp:lastModifiedBy>Shraddhasree Nangunoori</cp:lastModifiedBy>
  <cp:revision>26</cp:revision>
  <dcterms:created xsi:type="dcterms:W3CDTF">2022-12-06T04:14:35Z</dcterms:created>
  <dcterms:modified xsi:type="dcterms:W3CDTF">2022-12-07T04:19:24Z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