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exend ExtraBold"/>
      <p:bold r:id="rId30"/>
    </p:embeddedFont>
    <p:embeddedFont>
      <p:font typeface="Roboto"/>
      <p:regular r:id="rId31"/>
      <p:bold r:id="rId32"/>
      <p:italic r:id="rId33"/>
      <p:boldItalic r:id="rId34"/>
    </p:embeddedFont>
    <p:embeddedFont>
      <p:font typeface="Lato"/>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LexendExtraBold-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exen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ee873b64e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ee873b64e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ee873b64e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ee873b64e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ee873b64e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ee873b64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ee873b6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ee873b64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ef1b6bd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ef1b6bd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ee873b64e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ee873b64e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ee873b64e_5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ee873b64e_5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ee873b64e_5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ee873b64e_5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ee873b64e_5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ee873b64e_5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ee873b64e_5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ee873b64e_5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e873b6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ee873b6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ee873b64e_5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ee873b64e_5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e873b64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ee873b64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ee873b64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ee873b64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ee873b64e_5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ee873b64e_5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e873b64e_5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ee873b64e_5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ee873b64e_5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ee873b64e_5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ee873b64e_5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ee873b64e_5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ee873b64e_5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ee873b64e_5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0" l="0" r="0" t="0"/>
          <a:stretch/>
        </p:blipFill>
        <p:spPr>
          <a:xfrm>
            <a:off x="0" y="0"/>
            <a:ext cx="9144000" cy="5143500"/>
          </a:xfrm>
          <a:prstGeom prst="rect">
            <a:avLst/>
          </a:prstGeom>
          <a:noFill/>
          <a:ln>
            <a:noFill/>
          </a:ln>
          <a:effectLst>
            <a:outerShdw blurRad="57150" rotWithShape="0" algn="bl" dir="19740000" dist="5715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517775" y="353600"/>
            <a:ext cx="7021800" cy="9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TF-IDF </a:t>
            </a:r>
            <a:endParaRPr/>
          </a:p>
        </p:txBody>
      </p:sp>
      <p:sp>
        <p:nvSpPr>
          <p:cNvPr id="153" name="Google Shape;153;p22"/>
          <p:cNvSpPr txBox="1"/>
          <p:nvPr/>
        </p:nvSpPr>
        <p:spPr>
          <a:xfrm>
            <a:off x="320850" y="1433450"/>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indent="-317500" lvl="0" marL="457200" rtl="0" algn="l">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indent="-317500" lvl="0" marL="457200" rtl="0" algn="l">
              <a:spcBef>
                <a:spcPts val="0"/>
              </a:spcBef>
              <a:spcAft>
                <a:spcPts val="0"/>
              </a:spcAft>
              <a:buSzPts val="1400"/>
              <a:buChar char="●"/>
            </a:pPr>
            <a:r>
              <a:rPr lang="en"/>
              <a:t>To calculate the TF-IDF score for a term in a document, we multiply the term frequency by the inverse document frequency.</a:t>
            </a:r>
            <a:endParaRPr/>
          </a:p>
          <a:p>
            <a:pPr indent="-317500" lvl="0" marL="457200" rtl="0" algn="l">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indent="-317500" lvl="0" marL="457200" rtl="0" algn="l">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683600" y="396425"/>
            <a:ext cx="7688400" cy="8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N-grams Creation</a:t>
            </a:r>
            <a:endParaRPr/>
          </a:p>
        </p:txBody>
      </p:sp>
      <p:sp>
        <p:nvSpPr>
          <p:cNvPr id="159" name="Google Shape;159;p23"/>
          <p:cNvSpPr txBox="1"/>
          <p:nvPr/>
        </p:nvSpPr>
        <p:spPr>
          <a:xfrm>
            <a:off x="683600" y="1292700"/>
            <a:ext cx="80007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indent="0" lvl="0" marL="4572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408575" y="524775"/>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POS TAGGING</a:t>
            </a:r>
            <a:endParaRPr sz="3000"/>
          </a:p>
        </p:txBody>
      </p:sp>
      <p:sp>
        <p:nvSpPr>
          <p:cNvPr id="165" name="Google Shape;165;p24"/>
          <p:cNvSpPr txBox="1"/>
          <p:nvPr/>
        </p:nvSpPr>
        <p:spPr>
          <a:xfrm>
            <a:off x="408575" y="1287075"/>
            <a:ext cx="84867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a:t>
            </a:r>
            <a:r>
              <a:rPr lang="en" sz="1300">
                <a:solidFill>
                  <a:schemeClr val="lt1"/>
                </a:solidFill>
              </a:rPr>
              <a:t> </a:t>
            </a:r>
            <a:endParaRPr sz="1300">
              <a:solidFill>
                <a:schemeClr val="lt1"/>
              </a:solidFill>
            </a:endParaRPr>
          </a:p>
          <a:p>
            <a:pPr indent="0" lvl="0" marL="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indent="0" lvl="0" marL="457200" rtl="0" algn="l">
              <a:lnSpc>
                <a:spcPct val="115000"/>
              </a:lnSpc>
              <a:spcBef>
                <a:spcPts val="0"/>
              </a:spcBef>
              <a:spcAft>
                <a:spcPts val="0"/>
              </a:spcAft>
              <a:buNone/>
            </a:pPr>
            <a:r>
              <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25"/>
          <p:cNvSpPr txBox="1"/>
          <p:nvPr/>
        </p:nvSpPr>
        <p:spPr>
          <a:xfrm>
            <a:off x="115800" y="1522850"/>
            <a:ext cx="89124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11111"/>
              </a:buClr>
              <a:buSzPts val="1600"/>
              <a:buFont typeface="Roboto"/>
              <a:buChar char="●"/>
            </a:pPr>
            <a:r>
              <a:rPr b="1" lang="en" sz="1600">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indent="0" lvl="0" marL="457200" rtl="0" algn="l">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 developed a pipeline that converts news statements into word counts and uses the multinomial distribution in order to predict the validity of news statements. The classifier exceeded random guessing with a mean accuracy score of 0.61 on the test data.</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t>
            </a:r>
            <a:r>
              <a:rPr lang="en" sz="1600">
                <a:solidFill>
                  <a:srgbClr val="111111"/>
                </a:solidFill>
                <a:latin typeface="Roboto"/>
                <a:ea typeface="Roboto"/>
                <a:cs typeface="Roboto"/>
                <a:sym typeface="Roboto"/>
              </a:rPr>
              <a:t>analysis can be used to predict the probability of news article being fake or real.</a:t>
            </a:r>
            <a:endParaRPr sz="1600">
              <a:solidFill>
                <a:srgbClr val="111111"/>
              </a:solidFill>
              <a:latin typeface="Roboto"/>
              <a:ea typeface="Roboto"/>
              <a:cs typeface="Roboto"/>
              <a:sym typeface="Roboto"/>
            </a:endParaRPr>
          </a:p>
          <a:p>
            <a:pPr indent="0" lvl="0" marL="457200" rtl="0" algn="l">
              <a:spcBef>
                <a:spcPts val="0"/>
              </a:spcBef>
              <a:spcAft>
                <a:spcPts val="0"/>
              </a:spcAft>
              <a:buNone/>
            </a:pPr>
            <a:r>
              <a:t/>
            </a:r>
            <a:endParaRPr sz="1600">
              <a:solidFill>
                <a:srgbClr val="111111"/>
              </a:solidFill>
              <a:latin typeface="Roboto"/>
              <a:ea typeface="Roboto"/>
              <a:cs typeface="Roboto"/>
              <a:sym typeface="Roboto"/>
            </a:endParaRPr>
          </a:p>
          <a:p>
            <a:pPr indent="-330200" lvl="0" marL="457200" rtl="0" algn="l">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a:p>
            <a:pPr indent="0" lvl="0" marL="0" rtl="0" algn="l">
              <a:spcBef>
                <a:spcPts val="0"/>
              </a:spcBef>
              <a:spcAft>
                <a:spcPts val="0"/>
              </a:spcAft>
              <a:buNone/>
            </a:pPr>
            <a:r>
              <a:t/>
            </a:r>
            <a:endParaRPr sz="1600">
              <a:solidFill>
                <a:srgbClr val="111111"/>
              </a:solidFill>
              <a:latin typeface="Roboto"/>
              <a:ea typeface="Roboto"/>
              <a:cs typeface="Roboto"/>
              <a:sym typeface="Roboto"/>
            </a:endParaRPr>
          </a:p>
        </p:txBody>
      </p:sp>
      <p:sp>
        <p:nvSpPr>
          <p:cNvPr id="171" name="Google Shape;171;p25"/>
          <p:cNvSpPr txBox="1"/>
          <p:nvPr>
            <p:ph type="title"/>
          </p:nvPr>
        </p:nvSpPr>
        <p:spPr>
          <a:xfrm>
            <a:off x="337150" y="3386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Naive-Bayes</a:t>
            </a:r>
            <a:endParaRPr>
              <a:solidFill>
                <a:schemeClr val="dk2"/>
              </a:solidFill>
            </a:endParaRPr>
          </a:p>
        </p:txBody>
      </p:sp>
      <p:sp>
        <p:nvSpPr>
          <p:cNvPr id="172" name="Google Shape;172;p25"/>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path path="circle">
            <a:fillToRect b="50%" l="50%" r="50%" t="50%"/>
          </a:path>
          <a:tileRect/>
        </a:gradFill>
      </p:bgPr>
    </p:bg>
    <p:spTree>
      <p:nvGrpSpPr>
        <p:cNvPr id="176" name="Shape 176"/>
        <p:cNvGrpSpPr/>
        <p:nvPr/>
      </p:nvGrpSpPr>
      <p:grpSpPr>
        <a:xfrm>
          <a:off x="0" y="0"/>
          <a:ext cx="0" cy="0"/>
          <a:chOff x="0" y="0"/>
          <a:chExt cx="0" cy="0"/>
        </a:xfrm>
      </p:grpSpPr>
      <p:sp>
        <p:nvSpPr>
          <p:cNvPr id="177" name="Google Shape;177;p26"/>
          <p:cNvSpPr txBox="1"/>
          <p:nvPr/>
        </p:nvSpPr>
        <p:spPr>
          <a:xfrm>
            <a:off x="115800" y="1387825"/>
            <a:ext cx="8912400" cy="3336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11111"/>
              </a:buClr>
              <a:buSzPts val="1400"/>
              <a:buFont typeface="Roboto"/>
              <a:buChar char="●"/>
            </a:pPr>
            <a:r>
              <a:rPr b="1" lang="en">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indent="0" lvl="0" marL="457200" rtl="0" algn="l">
              <a:spcBef>
                <a:spcPts val="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logistic regression to classify news statements as true or false, based on their word counts. I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indent="0" lvl="0" marL="457200" rtl="0" algn="l">
              <a:lnSpc>
                <a:spcPct val="115000"/>
              </a:lnSpc>
              <a:spcBef>
                <a:spcPts val="800"/>
              </a:spcBef>
              <a:spcAft>
                <a:spcPts val="0"/>
              </a:spcAft>
              <a:buNone/>
            </a:pPr>
            <a:r>
              <a:t/>
            </a:r>
            <a:endParaRPr>
              <a:solidFill>
                <a:srgbClr val="111111"/>
              </a:solidFill>
              <a:latin typeface="Roboto"/>
              <a:ea typeface="Roboto"/>
              <a:cs typeface="Roboto"/>
              <a:sym typeface="Roboto"/>
            </a:endParaRPr>
          </a:p>
          <a:p>
            <a:pPr indent="-317500" lvl="0" marL="457200" rtl="0" algn="l">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I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indent="0" lvl="0" marL="0" rtl="0" algn="l">
              <a:spcBef>
                <a:spcPts val="0"/>
              </a:spcBef>
              <a:spcAft>
                <a:spcPts val="0"/>
              </a:spcAft>
              <a:buNone/>
            </a:pPr>
            <a:r>
              <a:t/>
            </a:r>
            <a:endParaRPr b="1">
              <a:solidFill>
                <a:srgbClr val="111111"/>
              </a:solidFill>
              <a:latin typeface="Roboto"/>
              <a:ea typeface="Roboto"/>
              <a:cs typeface="Roboto"/>
              <a:sym typeface="Roboto"/>
            </a:endParaRPr>
          </a:p>
        </p:txBody>
      </p:sp>
      <p:sp>
        <p:nvSpPr>
          <p:cNvPr id="178" name="Google Shape;178;p26"/>
          <p:cNvSpPr txBox="1"/>
          <p:nvPr>
            <p:ph type="title"/>
          </p:nvPr>
        </p:nvSpPr>
        <p:spPr>
          <a:xfrm>
            <a:off x="337150" y="262450"/>
            <a:ext cx="7557300" cy="8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Logistic Regression</a:t>
            </a:r>
            <a:endParaRPr>
              <a:solidFill>
                <a:schemeClr val="dk2"/>
              </a:solidFill>
            </a:endParaRPr>
          </a:p>
        </p:txBody>
      </p:sp>
      <p:sp>
        <p:nvSpPr>
          <p:cNvPr id="179" name="Google Shape;179;p26"/>
          <p:cNvSpPr txBox="1"/>
          <p:nvPr/>
        </p:nvSpPr>
        <p:spPr>
          <a:xfrm>
            <a:off x="519150" y="1574650"/>
            <a:ext cx="76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83" name="Shape 183"/>
        <p:cNvGrpSpPr/>
        <p:nvPr/>
      </p:nvGrpSpPr>
      <p:grpSpPr>
        <a:xfrm>
          <a:off x="0" y="0"/>
          <a:ext cx="0" cy="0"/>
          <a:chOff x="0" y="0"/>
          <a:chExt cx="0" cy="0"/>
        </a:xfrm>
      </p:grpSpPr>
      <p:sp>
        <p:nvSpPr>
          <p:cNvPr id="184" name="Google Shape;184;p27"/>
          <p:cNvSpPr txBox="1"/>
          <p:nvPr>
            <p:ph type="title"/>
          </p:nvPr>
        </p:nvSpPr>
        <p:spPr>
          <a:xfrm>
            <a:off x="459900" y="406200"/>
            <a:ext cx="7688400" cy="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SVM Classifier</a:t>
            </a:r>
            <a:endParaRPr>
              <a:solidFill>
                <a:schemeClr val="dk2"/>
              </a:solidFill>
            </a:endParaRPr>
          </a:p>
        </p:txBody>
      </p:sp>
      <p:sp>
        <p:nvSpPr>
          <p:cNvPr id="185" name="Google Shape;185;p27"/>
          <p:cNvSpPr txBox="1"/>
          <p:nvPr/>
        </p:nvSpPr>
        <p:spPr>
          <a:xfrm>
            <a:off x="459900" y="1228600"/>
            <a:ext cx="82242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SVM (Support Vector Machine) is a type of machine learning algorithm that can be used for classification tasks, such as detecting fake news. In the program, SVM classifier is used to classify news articles as either real or fake based on their features.</a:t>
            </a:r>
            <a:endParaRPr sz="1300"/>
          </a:p>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indent="-311150" lvl="0" marL="457200" rtl="0" algn="l">
              <a:lnSpc>
                <a:spcPct val="115000"/>
              </a:lnSpc>
              <a:spcBef>
                <a:spcPts val="0"/>
              </a:spcBef>
              <a:spcAft>
                <a:spcPts val="0"/>
              </a:spcAft>
              <a:buSzPts val="1300"/>
              <a:buChar char="●"/>
            </a:pPr>
            <a:r>
              <a:rPr lang="en" sz="1300"/>
              <a:t>In the program, a pipeline is used to combine the TF-IDF vectorizer (which creates numerical features from the text data) and the SVM classifier. </a:t>
            </a:r>
            <a:endParaRPr sz="1300"/>
          </a:p>
          <a:p>
            <a:pPr indent="-311150" lvl="0" marL="457200" rtl="0" algn="l">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 The accuracy of the classifier is recorded for each combination of hyperparameters.</a:t>
            </a:r>
            <a:endParaRPr sz="1300"/>
          </a:p>
          <a:p>
            <a:pPr indent="-311150" lvl="0" marL="457200" rtl="0" algn="l">
              <a:lnSpc>
                <a:spcPct val="115000"/>
              </a:lnSpc>
              <a:spcBef>
                <a:spcPts val="0"/>
              </a:spcBef>
              <a:spcAft>
                <a:spcPts val="0"/>
              </a:spcAft>
              <a:buSzPts val="1300"/>
              <a:buChar char="●"/>
            </a:pPr>
            <a:r>
              <a:rPr lang="en" sz="1300"/>
              <a:t>Once all the combinations have been evaluated, the grid search returns the set of hyperparameters that resulted in the highest accuracy score. By tuning the hyperparameters using the grid search method, the performance of the SVM classifier can be optimized to achieve the highest possible accuracy on the test data.</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517775" y="353600"/>
            <a:ext cx="7021800" cy="911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rPr>
              <a:t>SDG CLASSIFIER</a:t>
            </a:r>
            <a:endParaRPr>
              <a:solidFill>
                <a:srgbClr val="374151"/>
              </a:solidFill>
            </a:endParaRPr>
          </a:p>
        </p:txBody>
      </p:sp>
      <p:sp>
        <p:nvSpPr>
          <p:cNvPr id="191" name="Google Shape;191;p28"/>
          <p:cNvSpPr txBox="1"/>
          <p:nvPr/>
        </p:nvSpPr>
        <p:spPr>
          <a:xfrm>
            <a:off x="226000" y="1364025"/>
            <a:ext cx="85023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SDG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loss function used in the </a:t>
            </a:r>
            <a:r>
              <a:rPr lang="en" sz="1600"/>
              <a:t>SGDClassifier</a:t>
            </a:r>
            <a:r>
              <a:rPr lang="en" sz="1600"/>
              <a:t> is hinge loss. In addition to the hinge loss, the </a:t>
            </a:r>
            <a:r>
              <a:rPr lang="en" sz="1600"/>
              <a:t>SGDClassifier</a:t>
            </a:r>
            <a:r>
              <a:rPr lang="en" sz="1600"/>
              <a:t> can use other loss functions as well, such as logistic loss (for binary classification) or softmax loss (for multiclass classification). It can also apply regularization to prevent overfitting.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536725" y="446775"/>
            <a:ext cx="7688400" cy="873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Random Forest </a:t>
            </a:r>
            <a:endParaRPr>
              <a:solidFill>
                <a:schemeClr val="dk2"/>
              </a:solidFill>
            </a:endParaRPr>
          </a:p>
        </p:txBody>
      </p:sp>
      <p:sp>
        <p:nvSpPr>
          <p:cNvPr id="197" name="Google Shape;197;p29"/>
          <p:cNvSpPr txBox="1"/>
          <p:nvPr/>
        </p:nvSpPr>
        <p:spPr>
          <a:xfrm>
            <a:off x="474325" y="1320075"/>
            <a:ext cx="7813200" cy="436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a:t>
            </a:r>
            <a:r>
              <a:rPr lang="en" sz="1800">
                <a:solidFill>
                  <a:srgbClr val="374151"/>
                </a:solidFill>
                <a:latin typeface="Roboto"/>
                <a:ea typeface="Roboto"/>
                <a:cs typeface="Roboto"/>
                <a:sym typeface="Roboto"/>
              </a:rPr>
              <a:t>dataset</a:t>
            </a:r>
            <a:r>
              <a:rPr lang="en" sz="1800">
                <a:solidFill>
                  <a:srgbClr val="374151"/>
                </a:solidFill>
                <a:latin typeface="Roboto"/>
                <a:ea typeface="Roboto"/>
                <a:cs typeface="Roboto"/>
                <a:sym typeface="Roboto"/>
              </a:rPr>
              <a: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700"/>
          </a:p>
          <a:p>
            <a:pPr indent="0" lvl="0" marL="0" rtl="0" algn="l">
              <a:spcBef>
                <a:spcPts val="0"/>
              </a:spcBef>
              <a:spcAft>
                <a:spcPts val="0"/>
              </a:spcAft>
              <a:buNone/>
            </a:pPr>
            <a:r>
              <a:t/>
            </a: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01" name="Shape 201"/>
        <p:cNvGrpSpPr/>
        <p:nvPr/>
      </p:nvGrpSpPr>
      <p:grpSpPr>
        <a:xfrm>
          <a:off x="0" y="0"/>
          <a:ext cx="0" cy="0"/>
          <a:chOff x="0" y="0"/>
          <a:chExt cx="0" cy="0"/>
        </a:xfrm>
      </p:grpSpPr>
      <p:sp>
        <p:nvSpPr>
          <p:cNvPr id="202" name="Google Shape;202;p30"/>
          <p:cNvSpPr txBox="1"/>
          <p:nvPr>
            <p:ph type="title"/>
          </p:nvPr>
        </p:nvSpPr>
        <p:spPr>
          <a:xfrm>
            <a:off x="461100" y="24205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Evaluating </a:t>
            </a:r>
            <a:r>
              <a:rPr lang="en">
                <a:solidFill>
                  <a:schemeClr val="dk2"/>
                </a:solidFill>
              </a:rPr>
              <a:t>the results..</a:t>
            </a:r>
            <a:r>
              <a:rPr lang="en">
                <a:solidFill>
                  <a:schemeClr val="dk2"/>
                </a:solidFill>
              </a:rPr>
              <a:t>.</a:t>
            </a:r>
            <a:endParaRPr>
              <a:solidFill>
                <a:schemeClr val="dk2"/>
              </a:solidFill>
            </a:endParaRPr>
          </a:p>
        </p:txBody>
      </p:sp>
      <p:sp>
        <p:nvSpPr>
          <p:cNvPr id="203" name="Google Shape;203;p30"/>
          <p:cNvSpPr txBox="1"/>
          <p:nvPr/>
        </p:nvSpPr>
        <p:spPr>
          <a:xfrm>
            <a:off x="461100" y="1291225"/>
            <a:ext cx="8063700" cy="425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0.76.</a:t>
            </a:r>
            <a:endParaRPr sz="18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93%.</a:t>
            </a:r>
            <a:endParaRPr sz="1800">
              <a:solidFill>
                <a:srgbClr val="374151"/>
              </a:solidFill>
              <a:latin typeface="Roboto"/>
              <a:ea typeface="Roboto"/>
              <a:cs typeface="Roboto"/>
              <a:sym typeface="Roboto"/>
            </a:endParaRPr>
          </a:p>
          <a:p>
            <a:pPr indent="0" lvl="0" marL="0" rtl="0" algn="l">
              <a:spcBef>
                <a:spcPts val="1500"/>
              </a:spcBef>
              <a:spcAft>
                <a:spcPts val="0"/>
              </a:spcAft>
              <a:buNone/>
            </a:pPr>
            <a:r>
              <a:t/>
            </a: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07" name="Shape 207"/>
        <p:cNvGrpSpPr/>
        <p:nvPr/>
      </p:nvGrpSpPr>
      <p:grpSpPr>
        <a:xfrm>
          <a:off x="0" y="0"/>
          <a:ext cx="0" cy="0"/>
          <a:chOff x="0" y="0"/>
          <a:chExt cx="0" cy="0"/>
        </a:xfrm>
      </p:grpSpPr>
      <p:sp>
        <p:nvSpPr>
          <p:cNvPr id="208" name="Google Shape;208;p31"/>
          <p:cNvSpPr txBox="1"/>
          <p:nvPr>
            <p:ph type="title"/>
          </p:nvPr>
        </p:nvSpPr>
        <p:spPr>
          <a:xfrm>
            <a:off x="545000" y="2420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9" name="Google Shape;209;p31"/>
          <p:cNvSpPr txBox="1"/>
          <p:nvPr/>
        </p:nvSpPr>
        <p:spPr>
          <a:xfrm>
            <a:off x="267600" y="1230350"/>
            <a:ext cx="8608800" cy="352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indent="-317500" lvl="0" marL="457200" rtl="0" algn="l">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indent="-317500" lvl="0" marL="457200" rtl="0" algn="just">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indent="-330200" lvl="0" marL="457200" rtl="0" algn="just">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10" name="Google Shape;210;p31"/>
          <p:cNvSpPr txBox="1"/>
          <p:nvPr/>
        </p:nvSpPr>
        <p:spPr>
          <a:xfrm>
            <a:off x="2411175" y="2094950"/>
            <a:ext cx="675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AC2DA"/>
            </a:gs>
            <a:gs pos="100000">
              <a:srgbClr val="4984A8"/>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545125" y="1650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0" lang="en">
                <a:latin typeface="Lexend ExtraBold"/>
                <a:ea typeface="Lexend ExtraBold"/>
                <a:cs typeface="Lexend ExtraBold"/>
                <a:sym typeface="Lexend ExtraBold"/>
              </a:rPr>
              <a:t>Team Members </a:t>
            </a:r>
            <a:r>
              <a:rPr b="0" lang="en">
                <a:latin typeface="Lexend ExtraBold"/>
                <a:ea typeface="Lexend ExtraBold"/>
                <a:cs typeface="Lexend ExtraBold"/>
                <a:sym typeface="Lexend ExtraBold"/>
              </a:rPr>
              <a:t>Information</a:t>
            </a:r>
            <a:endParaRPr b="0">
              <a:latin typeface="Lexend ExtraBold"/>
              <a:ea typeface="Lexend ExtraBold"/>
              <a:cs typeface="Lexend ExtraBold"/>
              <a:sym typeface="Lexend ExtraBold"/>
            </a:endParaRPr>
          </a:p>
        </p:txBody>
      </p:sp>
      <p:sp>
        <p:nvSpPr>
          <p:cNvPr id="92" name="Google Shape;92;p14"/>
          <p:cNvSpPr txBox="1"/>
          <p:nvPr>
            <p:ph idx="4294967295" type="body"/>
          </p:nvPr>
        </p:nvSpPr>
        <p:spPr>
          <a:xfrm>
            <a:off x="699750" y="1538700"/>
            <a:ext cx="7996200" cy="3178200"/>
          </a:xfrm>
          <a:prstGeom prst="rect">
            <a:avLst/>
          </a:prstGeom>
          <a:ln cap="flat" cmpd="sng" w="9525">
            <a:solidFill>
              <a:srgbClr val="F3F3F3"/>
            </a:solidFill>
            <a:prstDash val="solid"/>
            <a:round/>
            <a:headEnd len="sm" w="sm" type="none"/>
            <a:tailEnd len="sm" w="sm" type="none"/>
          </a:ln>
          <a:effectLst>
            <a:outerShdw rotWithShape="0" algn="bl" dist="19050">
              <a:srgbClr val="FFFFFF"/>
            </a:outerShdw>
          </a:effectLst>
        </p:spPr>
        <p:txBody>
          <a:bodyPr anchorCtr="0" anchor="ctr" bIns="91425" lIns="91425" spcFirstLastPara="1" rIns="91425" wrap="square" tIns="91425">
            <a:normAutofit/>
          </a:bodyPr>
          <a:lstStyle/>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Sujoy Paul Dakkumalla, 700744252.</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Venkata Sai Varun </a:t>
            </a:r>
            <a:r>
              <a:rPr b="1" lang="en" sz="2600">
                <a:solidFill>
                  <a:srgbClr val="000000"/>
                </a:solidFill>
                <a:latin typeface="Comic Sans MS"/>
                <a:ea typeface="Comic Sans MS"/>
                <a:cs typeface="Comic Sans MS"/>
                <a:sym typeface="Comic Sans MS"/>
              </a:rPr>
              <a:t>Mooraboina</a:t>
            </a:r>
            <a:r>
              <a:rPr b="1" lang="en" sz="2600">
                <a:solidFill>
                  <a:srgbClr val="000000"/>
                </a:solidFill>
                <a:latin typeface="Comic Sans MS"/>
                <a:ea typeface="Comic Sans MS"/>
                <a:cs typeface="Comic Sans MS"/>
                <a:sym typeface="Comic Sans MS"/>
              </a:rPr>
              <a:t>, 700744268.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Pranavi Guttikonda, 700744258.</a:t>
            </a:r>
            <a:endParaRPr b="1" sz="2600">
              <a:solidFill>
                <a:srgbClr val="000000"/>
              </a:solidFill>
              <a:latin typeface="Comic Sans MS"/>
              <a:ea typeface="Comic Sans MS"/>
              <a:cs typeface="Comic Sans MS"/>
              <a:sym typeface="Comic Sans MS"/>
            </a:endParaRPr>
          </a:p>
          <a:p>
            <a:pPr indent="-400050" lvl="0" marL="457200" rtl="0" algn="just">
              <a:lnSpc>
                <a:spcPct val="150000"/>
              </a:lnSpc>
              <a:spcBef>
                <a:spcPts val="0"/>
              </a:spcBef>
              <a:spcAft>
                <a:spcPts val="0"/>
              </a:spcAft>
              <a:buSzPts val="2700"/>
              <a:buFont typeface="Comic Sans MS"/>
              <a:buChar char="➢"/>
            </a:pPr>
            <a:r>
              <a:rPr b="1" lang="en" sz="2600">
                <a:solidFill>
                  <a:srgbClr val="000000"/>
                </a:solidFill>
                <a:latin typeface="Comic Sans MS"/>
                <a:ea typeface="Comic Sans MS"/>
                <a:cs typeface="Comic Sans MS"/>
                <a:sym typeface="Comic Sans MS"/>
              </a:rPr>
              <a:t>Sai Kaushik peesari, 700744275.</a:t>
            </a:r>
            <a:endParaRPr b="1" sz="2700">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14"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573900" y="4265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p:nvPr>
            <p:ph idx="4294967295" type="body"/>
          </p:nvPr>
        </p:nvSpPr>
        <p:spPr>
          <a:xfrm>
            <a:off x="573900" y="1409800"/>
            <a:ext cx="7996200" cy="28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Sujoy Paul Dakkumalla, 700744252: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Preprocessing, stemming and lemmatization,KNN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Venkata Sai Varun Mooraboina, 700744268: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Dataset, Data Visualization, tf-idf creation,SDG Classifier and Documentation.</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Pranavi Guttikonda, 700744258:</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on POS tagging and tf-idf_ngrams creation, and SVM model building.</a:t>
            </a:r>
            <a:endParaRPr b="1"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CFE2F3"/>
              </a:buClr>
              <a:buSzPts val="1800"/>
              <a:buFont typeface="Arial"/>
              <a:buChar char="📰"/>
            </a:pPr>
            <a:r>
              <a:rPr b="1" lang="en" sz="1800">
                <a:solidFill>
                  <a:srgbClr val="000000"/>
                </a:solidFill>
                <a:latin typeface="Arial"/>
                <a:ea typeface="Arial"/>
                <a:cs typeface="Arial"/>
                <a:sym typeface="Arial"/>
              </a:rPr>
              <a:t>Sai Kaushik peesari, 700744275: </a:t>
            </a:r>
            <a:endParaRPr b="1" sz="1800">
              <a:solidFill>
                <a:srgbClr val="000000"/>
              </a:solidFill>
              <a:latin typeface="Arial"/>
              <a:ea typeface="Arial"/>
              <a:cs typeface="Arial"/>
              <a:sym typeface="Arial"/>
            </a:endParaRPr>
          </a:p>
          <a:p>
            <a:pPr indent="-342900" lvl="2" marL="1371600" rtl="0" algn="l">
              <a:lnSpc>
                <a:spcPct val="100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Worked in Naive </a:t>
            </a:r>
            <a:r>
              <a:rPr b="1" lang="en" sz="1800">
                <a:solidFill>
                  <a:srgbClr val="000000"/>
                </a:solidFill>
                <a:latin typeface="Arial"/>
                <a:ea typeface="Arial"/>
                <a:cs typeface="Arial"/>
                <a:sym typeface="Arial"/>
              </a:rPr>
              <a:t>Bayes, Random Forest</a:t>
            </a:r>
            <a:r>
              <a:rPr b="1" lang="en" sz="1800">
                <a:solidFill>
                  <a:srgbClr val="000000"/>
                </a:solidFill>
                <a:latin typeface="Arial"/>
                <a:ea typeface="Arial"/>
                <a:cs typeface="Arial"/>
                <a:sym typeface="Arial"/>
              </a:rPr>
              <a:t> and Logistic Regression Algorithm.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610875" y="41332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E1919"/>
                </a:solidFill>
                <a:latin typeface="Lato"/>
                <a:ea typeface="Lato"/>
                <a:cs typeface="Lato"/>
                <a:sym typeface="Lato"/>
              </a:rPr>
              <a:t>Fake news has quickly become a society problem, being used to propagate false or</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rumour information in order to change </a:t>
            </a:r>
            <a:r>
              <a:rPr b="1" lang="en" sz="1600">
                <a:solidFill>
                  <a:srgbClr val="1E1919"/>
                </a:solidFill>
                <a:latin typeface="Lato"/>
                <a:ea typeface="Lato"/>
                <a:cs typeface="Lato"/>
                <a:sym typeface="Lato"/>
              </a:rPr>
              <a:t>people's</a:t>
            </a:r>
            <a:r>
              <a:rPr b="1" lang="en" sz="1600">
                <a:solidFill>
                  <a:srgbClr val="1E1919"/>
                </a:solidFill>
                <a:latin typeface="Lato"/>
                <a:ea typeface="Lato"/>
                <a:cs typeface="Lato"/>
                <a:sym typeface="Lato"/>
              </a:rPr>
              <a:t> behaviour. It has been shown that</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propagation of fake news has had a non-negligible influence of</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2016 US presidential elections. A few facts on fake news in the United States: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62% of US citizens get their news for social medias.</a:t>
            </a:r>
            <a:endParaRPr b="1" sz="1600">
              <a:solidFill>
                <a:srgbClr val="1E1919"/>
              </a:solidFill>
              <a:latin typeface="Lato"/>
              <a:ea typeface="Lato"/>
              <a:cs typeface="Lato"/>
              <a:sym typeface="Lato"/>
            </a:endParaRPr>
          </a:p>
          <a:p>
            <a:pPr indent="0" lvl="0" marL="0" rtl="0" algn="l">
              <a:spcBef>
                <a:spcPts val="0"/>
              </a:spcBef>
              <a:spcAft>
                <a:spcPts val="0"/>
              </a:spcAft>
              <a:buNone/>
            </a:pPr>
            <a:r>
              <a:t/>
            </a:r>
            <a:endParaRPr b="1" sz="1600">
              <a:solidFill>
                <a:srgbClr val="1E1919"/>
              </a:solidFill>
              <a:latin typeface="Lato"/>
              <a:ea typeface="Lato"/>
              <a:cs typeface="Lato"/>
              <a:sym typeface="Lato"/>
            </a:endParaRPr>
          </a:p>
          <a:p>
            <a:pPr indent="-330200" lvl="0" marL="457200" rtl="0" algn="l">
              <a:spcBef>
                <a:spcPts val="0"/>
              </a:spcBef>
              <a:spcAft>
                <a:spcPts val="0"/>
              </a:spcAft>
              <a:buClr>
                <a:srgbClr val="1E1919"/>
              </a:buClr>
              <a:buSzPts val="1600"/>
              <a:buFont typeface="Lato"/>
              <a:buChar char="●"/>
            </a:pPr>
            <a:r>
              <a:rPr b="1" lang="en" sz="1600">
                <a:solidFill>
                  <a:srgbClr val="1E1919"/>
                </a:solidFill>
                <a:latin typeface="Lato"/>
                <a:ea typeface="Lato"/>
                <a:cs typeface="Lato"/>
                <a:sym typeface="Lato"/>
              </a:rPr>
              <a:t>Fake news had more influence on Social Media than mainstream news.</a:t>
            </a:r>
            <a:endParaRPr b="1" sz="1600">
              <a:solidFill>
                <a:srgbClr val="1E1919"/>
              </a:solidFill>
              <a:latin typeface="Lato"/>
              <a:ea typeface="Lato"/>
              <a:cs typeface="Lato"/>
              <a:sym typeface="Lato"/>
            </a:endParaRPr>
          </a:p>
          <a:p>
            <a:pPr indent="0" lvl="0" marL="457200" rtl="0" algn="l">
              <a:spcBef>
                <a:spcPts val="0"/>
              </a:spcBef>
              <a:spcAft>
                <a:spcPts val="0"/>
              </a:spcAft>
              <a:buNone/>
            </a:pPr>
            <a:r>
              <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Fake news has also been used in order to influence the referendum in the United</a:t>
            </a:r>
            <a:endParaRPr b="1" sz="1600">
              <a:solidFill>
                <a:srgbClr val="1E1919"/>
              </a:solidFill>
              <a:latin typeface="Lato"/>
              <a:ea typeface="Lato"/>
              <a:cs typeface="Lato"/>
              <a:sym typeface="Lato"/>
            </a:endParaRPr>
          </a:p>
          <a:p>
            <a:pPr indent="0" lvl="0" marL="0" rtl="0" algn="l">
              <a:spcBef>
                <a:spcPts val="0"/>
              </a:spcBef>
              <a:spcAft>
                <a:spcPts val="0"/>
              </a:spcAft>
              <a:buNone/>
            </a:pPr>
            <a:r>
              <a:rPr b="1" lang="en" sz="1600">
                <a:solidFill>
                  <a:srgbClr val="1E1919"/>
                </a:solidFill>
                <a:latin typeface="Lato"/>
                <a:ea typeface="Lato"/>
                <a:cs typeface="Lato"/>
                <a:sym typeface="Lato"/>
              </a:rPr>
              <a:t>Kingdom for the ”Brexit”.</a:t>
            </a:r>
            <a:endParaRPr b="1" sz="1600">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487500" y="357300"/>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Execution</a:t>
            </a:r>
            <a:r>
              <a:rPr lang="en" sz="3900">
                <a:solidFill>
                  <a:schemeClr val="dk2"/>
                </a:solidFill>
              </a:rPr>
              <a:t> Plan.</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1" name="Google Shape;111;p17"/>
          <p:cNvSpPr txBox="1"/>
          <p:nvPr/>
        </p:nvSpPr>
        <p:spPr>
          <a:xfrm>
            <a:off x="408450" y="939650"/>
            <a:ext cx="8551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truthful news articles from multiple domains. The truthful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7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97700" y="444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892450" y="1641175"/>
            <a:ext cx="143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Get Data Set </a:t>
            </a:r>
            <a:endParaRPr b="1" sz="1600"/>
          </a:p>
        </p:txBody>
      </p:sp>
      <p:sp>
        <p:nvSpPr>
          <p:cNvPr id="119" name="Google Shape;119;p18"/>
          <p:cNvSpPr/>
          <p:nvPr/>
        </p:nvSpPr>
        <p:spPr>
          <a:xfrm>
            <a:off x="2648325" y="1695625"/>
            <a:ext cx="816900" cy="3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3222375" y="3077400"/>
            <a:ext cx="17580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 Finalise </a:t>
            </a:r>
            <a:endParaRPr b="1" sz="2000"/>
          </a:p>
        </p:txBody>
      </p:sp>
      <p:sp>
        <p:nvSpPr>
          <p:cNvPr id="121" name="Google Shape;121;p18"/>
          <p:cNvSpPr/>
          <p:nvPr/>
        </p:nvSpPr>
        <p:spPr>
          <a:xfrm>
            <a:off x="5904500" y="311325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Test and Train</a:t>
            </a:r>
            <a:endParaRPr b="1" sz="1600"/>
          </a:p>
        </p:txBody>
      </p:sp>
      <p:sp>
        <p:nvSpPr>
          <p:cNvPr id="122" name="Google Shape;122;p18"/>
          <p:cNvSpPr/>
          <p:nvPr/>
        </p:nvSpPr>
        <p:spPr>
          <a:xfrm>
            <a:off x="6344575"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SPLIT</a:t>
            </a:r>
            <a:endParaRPr b="1" sz="2000"/>
          </a:p>
        </p:txBody>
      </p:sp>
      <p:sp>
        <p:nvSpPr>
          <p:cNvPr id="123" name="Google Shape;123;p18"/>
          <p:cNvSpPr/>
          <p:nvPr/>
        </p:nvSpPr>
        <p:spPr>
          <a:xfrm>
            <a:off x="3666350" y="1541575"/>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Clean IT</a:t>
            </a:r>
            <a:endParaRPr b="1" sz="2100"/>
          </a:p>
        </p:txBody>
      </p:sp>
      <p:sp>
        <p:nvSpPr>
          <p:cNvPr id="124" name="Google Shape;124;p18"/>
          <p:cNvSpPr/>
          <p:nvPr/>
        </p:nvSpPr>
        <p:spPr>
          <a:xfrm>
            <a:off x="773800" y="3077400"/>
            <a:ext cx="16734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100"/>
              <a:t>Predict</a:t>
            </a:r>
            <a:endParaRPr b="1" sz="2100"/>
          </a:p>
        </p:txBody>
      </p:sp>
      <p:sp>
        <p:nvSpPr>
          <p:cNvPr id="125" name="Google Shape;125;p18"/>
          <p:cNvSpPr/>
          <p:nvPr/>
        </p:nvSpPr>
        <p:spPr>
          <a:xfrm>
            <a:off x="5573350" y="1695750"/>
            <a:ext cx="658800" cy="26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6798700" y="2358475"/>
            <a:ext cx="382200" cy="645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192100" y="3228075"/>
            <a:ext cx="539400" cy="19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2613075" y="3228075"/>
            <a:ext cx="412800" cy="337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2434675" y="249775"/>
            <a:ext cx="4274650" cy="4671575"/>
          </a:xfrm>
          <a:prstGeom prst="rect">
            <a:avLst/>
          </a:prstGeom>
          <a:noFill/>
          <a:ln>
            <a:noFill/>
          </a:ln>
        </p:spPr>
      </p:pic>
      <p:pic>
        <p:nvPicPr>
          <p:cNvPr id="134" name="Google Shape;134;p19"/>
          <p:cNvPicPr preferRelativeResize="0"/>
          <p:nvPr/>
        </p:nvPicPr>
        <p:blipFill>
          <a:blip r:embed="rId4">
            <a:alphaModFix/>
          </a:blip>
          <a:stretch>
            <a:fillRect/>
          </a:stretch>
        </p:blipFill>
        <p:spPr>
          <a:xfrm>
            <a:off x="413275" y="192225"/>
            <a:ext cx="1631276" cy="1631276"/>
          </a:xfrm>
          <a:prstGeom prst="rect">
            <a:avLst/>
          </a:prstGeom>
          <a:noFill/>
          <a:ln>
            <a:noFill/>
          </a:ln>
        </p:spPr>
      </p:pic>
      <p:sp>
        <p:nvSpPr>
          <p:cNvPr id="135" name="Google Shape;135;p19"/>
          <p:cNvSpPr txBox="1"/>
          <p:nvPr/>
        </p:nvSpPr>
        <p:spPr>
          <a:xfrm>
            <a:off x="-271087" y="5999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Lato"/>
                <a:ea typeface="Lato"/>
                <a:cs typeface="Lato"/>
                <a:sym typeface="Lato"/>
              </a:rPr>
              <a:t>NLTK</a:t>
            </a:r>
            <a:endParaRPr b="1" sz="1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610875" y="20250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41" name="Google Shape;141;p20"/>
          <p:cNvSpPr txBox="1"/>
          <p:nvPr/>
        </p:nvSpPr>
        <p:spPr>
          <a:xfrm>
            <a:off x="276750" y="1291225"/>
            <a:ext cx="85905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ato"/>
                <a:ea typeface="Lato"/>
                <a:cs typeface="Lato"/>
                <a:sym typeface="Lato"/>
              </a:rPr>
              <a:t>There are two main categories of state of the art that are interesting for this work:</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In addition to texts and social features, Yang  used visual features such as</a:t>
            </a:r>
            <a:endParaRPr sz="1700">
              <a:latin typeface="Lato"/>
              <a:ea typeface="Lato"/>
              <a:cs typeface="Lato"/>
              <a:sym typeface="Lato"/>
            </a:endParaRPr>
          </a:p>
          <a:p>
            <a:pPr indent="0" lvl="0" marL="0" rtl="0" algn="l">
              <a:spcBef>
                <a:spcPts val="0"/>
              </a:spcBef>
              <a:spcAft>
                <a:spcPts val="0"/>
              </a:spcAft>
              <a:buNone/>
            </a:pPr>
            <a:r>
              <a:rPr lang="en" sz="1700">
                <a:latin typeface="Lato"/>
                <a:ea typeface="Lato"/>
                <a:cs typeface="Lato"/>
                <a:sym typeface="Lato"/>
              </a:rPr>
              <a:t>images with a convolutional neural network. Wang also used visual features for classifying fake news but uses adversarial neural networks to do so.</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571350" y="386975"/>
            <a:ext cx="7688400" cy="1518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47" name="Google Shape;147;p21"/>
          <p:cNvSpPr txBox="1"/>
          <p:nvPr/>
        </p:nvSpPr>
        <p:spPr>
          <a:xfrm>
            <a:off x="856425" y="1462525"/>
            <a:ext cx="6205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