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sldIdLst>
    <p:sldId id="312" r:id="rId2"/>
    <p:sldId id="406" r:id="rId3"/>
    <p:sldId id="407" r:id="rId4"/>
    <p:sldId id="408" r:id="rId5"/>
    <p:sldId id="416" r:id="rId6"/>
    <p:sldId id="409" r:id="rId7"/>
    <p:sldId id="410" r:id="rId8"/>
    <p:sldId id="411" r:id="rId9"/>
    <p:sldId id="412" r:id="rId10"/>
    <p:sldId id="413" r:id="rId11"/>
    <p:sldId id="414" r:id="rId12"/>
    <p:sldId id="261" r:id="rId13"/>
    <p:sldId id="262" r:id="rId14"/>
    <p:sldId id="265" r:id="rId15"/>
    <p:sldId id="364" r:id="rId16"/>
    <p:sldId id="266" r:id="rId17"/>
    <p:sldId id="267" r:id="rId18"/>
    <p:sldId id="366" r:id="rId19"/>
    <p:sldId id="268" r:id="rId20"/>
    <p:sldId id="269" r:id="rId21"/>
    <p:sldId id="367" r:id="rId22"/>
    <p:sldId id="368" r:id="rId23"/>
    <p:sldId id="270" r:id="rId24"/>
    <p:sldId id="271" r:id="rId25"/>
    <p:sldId id="272" r:id="rId26"/>
    <p:sldId id="369" r:id="rId27"/>
    <p:sldId id="273" r:id="rId28"/>
    <p:sldId id="274" r:id="rId29"/>
    <p:sldId id="275" r:id="rId30"/>
    <p:sldId id="276" r:id="rId31"/>
    <p:sldId id="370" r:id="rId32"/>
    <p:sldId id="277" r:id="rId33"/>
    <p:sldId id="371" r:id="rId34"/>
    <p:sldId id="278" r:id="rId35"/>
    <p:sldId id="279" r:id="rId36"/>
    <p:sldId id="372" r:id="rId37"/>
    <p:sldId id="373" r:id="rId38"/>
    <p:sldId id="280" r:id="rId39"/>
    <p:sldId id="281" r:id="rId40"/>
    <p:sldId id="282" r:id="rId41"/>
    <p:sldId id="365" r:id="rId42"/>
    <p:sldId id="283" r:id="rId43"/>
    <p:sldId id="284" r:id="rId44"/>
    <p:sldId id="285" r:id="rId45"/>
    <p:sldId id="386" r:id="rId46"/>
    <p:sldId id="398" r:id="rId47"/>
    <p:sldId id="387" r:id="rId48"/>
    <p:sldId id="388" r:id="rId49"/>
    <p:sldId id="389" r:id="rId50"/>
    <p:sldId id="390" r:id="rId51"/>
    <p:sldId id="391" r:id="rId52"/>
    <p:sldId id="399" r:id="rId53"/>
    <p:sldId id="392" r:id="rId54"/>
    <p:sldId id="393" r:id="rId55"/>
    <p:sldId id="394" r:id="rId56"/>
    <p:sldId id="395" r:id="rId57"/>
    <p:sldId id="396" r:id="rId58"/>
    <p:sldId id="397" r:id="rId59"/>
    <p:sldId id="287" r:id="rId60"/>
    <p:sldId id="288" r:id="rId61"/>
    <p:sldId id="289" r:id="rId62"/>
    <p:sldId id="290" r:id="rId63"/>
    <p:sldId id="400" r:id="rId64"/>
    <p:sldId id="291" r:id="rId65"/>
    <p:sldId id="374" r:id="rId66"/>
    <p:sldId id="377" r:id="rId67"/>
    <p:sldId id="292" r:id="rId68"/>
    <p:sldId id="293" r:id="rId69"/>
    <p:sldId id="375" r:id="rId70"/>
    <p:sldId id="376" r:id="rId71"/>
    <p:sldId id="294" r:id="rId72"/>
    <p:sldId id="295" r:id="rId73"/>
    <p:sldId id="378" r:id="rId74"/>
    <p:sldId id="379" r:id="rId75"/>
    <p:sldId id="296" r:id="rId76"/>
    <p:sldId id="318" r:id="rId77"/>
    <p:sldId id="297" r:id="rId78"/>
    <p:sldId id="380" r:id="rId79"/>
    <p:sldId id="298" r:id="rId80"/>
    <p:sldId id="381" r:id="rId81"/>
    <p:sldId id="382" r:id="rId82"/>
    <p:sldId id="384" r:id="rId83"/>
    <p:sldId id="383" r:id="rId84"/>
    <p:sldId id="385" r:id="rId85"/>
    <p:sldId id="353" r:id="rId86"/>
    <p:sldId id="417" r:id="rId87"/>
    <p:sldId id="354" r:id="rId88"/>
    <p:sldId id="401" r:id="rId89"/>
    <p:sldId id="355" r:id="rId90"/>
    <p:sldId id="356" r:id="rId91"/>
    <p:sldId id="357" r:id="rId92"/>
    <p:sldId id="358" r:id="rId93"/>
    <p:sldId id="359" r:id="rId94"/>
    <p:sldId id="402" r:id="rId95"/>
    <p:sldId id="360" r:id="rId96"/>
    <p:sldId id="361" r:id="rId97"/>
    <p:sldId id="362" r:id="rId98"/>
    <p:sldId id="363" r:id="rId99"/>
    <p:sldId id="352" r:id="rId100"/>
    <p:sldId id="351" r:id="rId101"/>
    <p:sldId id="350" r:id="rId102"/>
    <p:sldId id="334" r:id="rId103"/>
    <p:sldId id="300" r:id="rId104"/>
    <p:sldId id="301" r:id="rId105"/>
    <p:sldId id="302" r:id="rId106"/>
    <p:sldId id="303" r:id="rId107"/>
    <p:sldId id="304" r:id="rId108"/>
    <p:sldId id="305" r:id="rId109"/>
    <p:sldId id="306" r:id="rId110"/>
    <p:sldId id="307" r:id="rId111"/>
    <p:sldId id="308" r:id="rId112"/>
    <p:sldId id="309" r:id="rId113"/>
    <p:sldId id="310" r:id="rId114"/>
    <p:sldId id="418" r:id="rId115"/>
    <p:sldId id="419" r:id="rId116"/>
    <p:sldId id="420" r:id="rId117"/>
    <p:sldId id="422" r:id="rId118"/>
    <p:sldId id="421" r:id="rId119"/>
    <p:sldId id="423" r:id="rId120"/>
    <p:sldId id="424" r:id="rId121"/>
    <p:sldId id="425" r:id="rId122"/>
    <p:sldId id="311" r:id="rId1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258" y="2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D5F322A-8319-46D1-8DF5-1AD96E153943}" type="datetimeFigureOut">
              <a:rPr lang="en-US" smtClean="0"/>
              <a:t>5/9/2023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B901A07-B6A7-4C9B-9C86-08EF1FB957C3}" type="slidenum">
              <a:rPr lang="en-US" smtClean="0"/>
              <a:t>‹#›</a:t>
            </a:fld>
            <a:endParaRPr lang="en-US"/>
          </a:p>
        </p:txBody>
      </p:sp>
    </p:spTree>
    <p:extLst>
      <p:ext uri="{BB962C8B-B14F-4D97-AF65-F5344CB8AC3E}">
        <p14:creationId xmlns:p14="http://schemas.microsoft.com/office/powerpoint/2010/main" val="402066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901A07-B6A7-4C9B-9C86-08EF1FB957C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1031494"/>
            <a:ext cx="8255000" cy="7880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rgbClr val="0A5294"/>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Calibri"/>
                <a:cs typeface="Calibri"/>
              </a:defRPr>
            </a:lvl1pPr>
          </a:lstStyle>
          <a:p>
            <a:endParaRPr/>
          </a:p>
        </p:txBody>
      </p:sp>
      <p:sp>
        <p:nvSpPr>
          <p:cNvPr id="3" name="Holder 3"/>
          <p:cNvSpPr>
            <a:spLocks noGrp="1"/>
          </p:cNvSpPr>
          <p:nvPr>
            <p:ph sz="half" idx="2"/>
          </p:nvPr>
        </p:nvSpPr>
        <p:spPr>
          <a:xfrm>
            <a:off x="459740" y="1760374"/>
            <a:ext cx="4030979" cy="3576954"/>
          </a:xfrm>
          <a:prstGeom prst="rect">
            <a:avLst/>
          </a:prstGeom>
        </p:spPr>
        <p:txBody>
          <a:bodyPr wrap="square" lIns="0" tIns="0" rIns="0" bIns="0">
            <a:spAutoFit/>
          </a:bodyPr>
          <a:lstStyle>
            <a:lvl1pPr>
              <a:defRPr sz="2600" b="0" i="0">
                <a:solidFill>
                  <a:srgbClr val="54A839"/>
                </a:solidFill>
                <a:latin typeface="Constantia"/>
                <a:cs typeface="Constantia"/>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746"/>
            <a:ext cx="9144000" cy="1027429"/>
          </a:xfrm>
          <a:prstGeom prst="rect">
            <a:avLst/>
          </a:prstGeom>
        </p:spPr>
      </p:pic>
      <p:pic>
        <p:nvPicPr>
          <p:cNvPr id="18" name="bg object 18"/>
          <p:cNvPicPr/>
          <p:nvPr/>
        </p:nvPicPr>
        <p:blipFill>
          <a:blip r:embed="rId4" cstate="print"/>
          <a:stretch>
            <a:fillRect/>
          </a:stretch>
        </p:blipFill>
        <p:spPr>
          <a:xfrm>
            <a:off x="4400007" y="0"/>
            <a:ext cx="4743992" cy="600077"/>
          </a:xfrm>
          <a:prstGeom prst="rect">
            <a:avLst/>
          </a:prstGeom>
        </p:spPr>
      </p:pic>
      <p:sp>
        <p:nvSpPr>
          <p:cNvPr id="2" name="Holder 2"/>
          <p:cNvSpPr>
            <a:spLocks noGrp="1"/>
          </p:cNvSpPr>
          <p:nvPr>
            <p:ph type="title"/>
          </p:nvPr>
        </p:nvSpPr>
        <p:spPr/>
        <p:txBody>
          <a:bodyPr lIns="0" tIns="0" rIns="0" bIns="0"/>
          <a:lstStyle>
            <a:lvl1pPr>
              <a:defRPr sz="5000" b="0" i="0">
                <a:solidFill>
                  <a:srgbClr val="0460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274" name="Google Shape;274;p11"/>
          <p:cNvSpPr/>
          <p:nvPr/>
        </p:nvSpPr>
        <p:spPr>
          <a:xfrm>
            <a:off x="0" y="0"/>
            <a:ext cx="9144000" cy="68764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1129676"/>
            <a:ext cx="605400" cy="807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228333"/>
            <a:ext cx="1054200" cy="14056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83032"/>
            <a:ext cx="398700" cy="53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450019"/>
            <a:ext cx="136800" cy="182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779313"/>
            <a:ext cx="213000" cy="284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5557439"/>
            <a:ext cx="1097700" cy="14636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3974861"/>
            <a:ext cx="774600" cy="10328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5298587"/>
            <a:ext cx="413400" cy="55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5163513"/>
            <a:ext cx="213000" cy="284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6402211"/>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6232889"/>
            <a:ext cx="93900" cy="125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21028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6" y="5970098"/>
            <a:ext cx="508851" cy="63828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509853"/>
            <a:ext cx="398658" cy="84256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8116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9144000" cy="6858000"/>
          </a:xfrm>
          <a:prstGeom prst="rect">
            <a:avLst/>
          </a:prstGeom>
        </p:spPr>
      </p:pic>
      <p:pic>
        <p:nvPicPr>
          <p:cNvPr id="17" name="bg object 17"/>
          <p:cNvPicPr/>
          <p:nvPr/>
        </p:nvPicPr>
        <p:blipFill>
          <a:blip r:embed="rId9" cstate="print"/>
          <a:stretch>
            <a:fillRect/>
          </a:stretch>
        </p:blipFill>
        <p:spPr>
          <a:xfrm>
            <a:off x="0" y="746"/>
            <a:ext cx="9144000" cy="1027429"/>
          </a:xfrm>
          <a:prstGeom prst="rect">
            <a:avLst/>
          </a:prstGeom>
        </p:spPr>
      </p:pic>
      <p:pic>
        <p:nvPicPr>
          <p:cNvPr id="18" name="bg object 18"/>
          <p:cNvPicPr/>
          <p:nvPr/>
        </p:nvPicPr>
        <p:blipFill>
          <a:blip r:embed="rId10" cstate="print"/>
          <a:stretch>
            <a:fillRect/>
          </a:stretch>
        </p:blipFill>
        <p:spPr>
          <a:xfrm>
            <a:off x="4400007" y="0"/>
            <a:ext cx="4743992" cy="600077"/>
          </a:xfrm>
          <a:prstGeom prst="rect">
            <a:avLst/>
          </a:prstGeom>
        </p:spPr>
      </p:pic>
      <p:pic>
        <p:nvPicPr>
          <p:cNvPr id="19" name="bg object 19"/>
          <p:cNvPicPr/>
          <p:nvPr/>
        </p:nvPicPr>
        <p:blipFill>
          <a:blip r:embed="rId11" cstate="print"/>
          <a:stretch>
            <a:fillRect/>
          </a:stretch>
        </p:blipFill>
        <p:spPr>
          <a:xfrm>
            <a:off x="0" y="0"/>
            <a:ext cx="9091760" cy="1021461"/>
          </a:xfrm>
          <a:prstGeom prst="rect">
            <a:avLst/>
          </a:prstGeom>
        </p:spPr>
      </p:pic>
      <p:pic>
        <p:nvPicPr>
          <p:cNvPr id="20" name="bg object 20"/>
          <p:cNvPicPr/>
          <p:nvPr/>
        </p:nvPicPr>
        <p:blipFill>
          <a:blip r:embed="rId12" cstate="print"/>
          <a:stretch>
            <a:fillRect/>
          </a:stretch>
        </p:blipFill>
        <p:spPr>
          <a:xfrm>
            <a:off x="-1030" y="50926"/>
            <a:ext cx="9146173" cy="904748"/>
          </a:xfrm>
          <a:prstGeom prst="rect">
            <a:avLst/>
          </a:prstGeom>
        </p:spPr>
      </p:pic>
      <p:sp>
        <p:nvSpPr>
          <p:cNvPr id="2" name="Holder 2"/>
          <p:cNvSpPr>
            <a:spLocks noGrp="1"/>
          </p:cNvSpPr>
          <p:nvPr>
            <p:ph type="title"/>
          </p:nvPr>
        </p:nvSpPr>
        <p:spPr>
          <a:xfrm>
            <a:off x="444500" y="1031494"/>
            <a:ext cx="2207895" cy="788035"/>
          </a:xfrm>
          <a:prstGeom prst="rect">
            <a:avLst/>
          </a:prstGeom>
        </p:spPr>
        <p:txBody>
          <a:bodyPr wrap="square" lIns="0" tIns="0" rIns="0" bIns="0">
            <a:spAutoFit/>
          </a:bodyPr>
          <a:lstStyle>
            <a:lvl1pPr>
              <a:defRPr sz="5000" b="0" i="0">
                <a:solidFill>
                  <a:srgbClr val="04607A"/>
                </a:solidFill>
                <a:latin typeface="Calibri"/>
                <a:cs typeface="Calibri"/>
              </a:defRPr>
            </a:lvl1pPr>
          </a:lstStyle>
          <a:p>
            <a:endParaRPr/>
          </a:p>
        </p:txBody>
      </p:sp>
      <p:sp>
        <p:nvSpPr>
          <p:cNvPr id="3" name="Holder 3"/>
          <p:cNvSpPr>
            <a:spLocks noGrp="1"/>
          </p:cNvSpPr>
          <p:nvPr>
            <p:ph type="body" idx="1"/>
          </p:nvPr>
        </p:nvSpPr>
        <p:spPr>
          <a:xfrm>
            <a:off x="249555" y="1459738"/>
            <a:ext cx="8644889" cy="4385945"/>
          </a:xfrm>
          <a:prstGeom prst="rect">
            <a:avLst/>
          </a:prstGeom>
        </p:spPr>
        <p:txBody>
          <a:bodyPr wrap="square" lIns="0" tIns="0" rIns="0" bIns="0">
            <a:spAutoFit/>
          </a:bodyPr>
          <a:lstStyle>
            <a:lvl1pPr>
              <a:defRPr sz="2600" b="0" i="0">
                <a:solidFill>
                  <a:srgbClr val="0A5294"/>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685800" y="2286000"/>
            <a:ext cx="7949565" cy="1279838"/>
          </a:xfrm>
          <a:prstGeom prst="rect">
            <a:avLst/>
          </a:prstGeom>
        </p:spPr>
        <p:txBody>
          <a:bodyPr vert="horz" wrap="square" lIns="0" tIns="12700" rIns="0" bIns="0" rtlCol="0">
            <a:spAutoFit/>
          </a:bodyPr>
          <a:lstStyle/>
          <a:p>
            <a:pPr marL="2475865" indent="-365125">
              <a:lnSpc>
                <a:spcPct val="100000"/>
              </a:lnSpc>
              <a:spcBef>
                <a:spcPts val="100"/>
              </a:spcBef>
              <a:buSzPct val="97222"/>
              <a:tabLst>
                <a:tab pos="2476500" algn="l"/>
              </a:tabLst>
            </a:pPr>
            <a:r>
              <a:rPr lang="en-US" sz="4400" spc="-40" dirty="0" smtClean="0">
                <a:solidFill>
                  <a:srgbClr val="6F2F9F"/>
                </a:solidFill>
                <a:latin typeface="Franklin Gothic Medium"/>
                <a:cs typeface="Franklin Gothic Medium"/>
              </a:rPr>
              <a:t>Linked  Lists</a:t>
            </a:r>
            <a:endParaRPr sz="4400" dirty="0">
              <a:latin typeface="Franklin Gothic Medium"/>
              <a:cs typeface="Franklin Gothic Medium"/>
            </a:endParaRPr>
          </a:p>
          <a:p>
            <a:pPr>
              <a:lnSpc>
                <a:spcPct val="100000"/>
              </a:lnSpc>
              <a:spcBef>
                <a:spcPts val="55"/>
              </a:spcBef>
            </a:pPr>
            <a:endParaRPr sz="3750" dirty="0">
              <a:latin typeface="Franklin Gothic Medium"/>
              <a:cs typeface="Franklin Gothic Medium"/>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38200"/>
            <a:ext cx="4660900" cy="788035"/>
          </a:xfrm>
          <a:prstGeom prst="rect">
            <a:avLst/>
          </a:prstGeom>
        </p:spPr>
        <p:txBody>
          <a:bodyPr vert="horz" wrap="square" lIns="0" tIns="13335" rIns="0" bIns="0" rtlCol="0">
            <a:spAutoFit/>
          </a:bodyPr>
          <a:lstStyle/>
          <a:p>
            <a:pPr marL="12700">
              <a:lnSpc>
                <a:spcPct val="100000"/>
              </a:lnSpc>
              <a:spcBef>
                <a:spcPts val="105"/>
              </a:spcBef>
            </a:pPr>
            <a:r>
              <a:rPr spc="-5" dirty="0"/>
              <a:t>Singly</a:t>
            </a:r>
            <a:r>
              <a:rPr spc="-65" dirty="0"/>
              <a:t> </a:t>
            </a:r>
            <a:r>
              <a:rPr spc="-30" dirty="0"/>
              <a:t>Linked</a:t>
            </a:r>
            <a:r>
              <a:rPr spc="-45" dirty="0"/>
              <a:t> </a:t>
            </a:r>
            <a:r>
              <a:rPr spc="-20" dirty="0"/>
              <a:t>List</a:t>
            </a:r>
          </a:p>
        </p:txBody>
      </p:sp>
      <p:sp>
        <p:nvSpPr>
          <p:cNvPr id="3" name="object 3"/>
          <p:cNvSpPr txBox="1"/>
          <p:nvPr/>
        </p:nvSpPr>
        <p:spPr>
          <a:xfrm>
            <a:off x="535940" y="2423287"/>
            <a:ext cx="8001634" cy="3117850"/>
          </a:xfrm>
          <a:prstGeom prst="rect">
            <a:avLst/>
          </a:prstGeom>
        </p:spPr>
        <p:txBody>
          <a:bodyPr vert="horz" wrap="square" lIns="0" tIns="13335" rIns="0" bIns="0" rtlCol="0">
            <a:spAutoFit/>
          </a:bodyPr>
          <a:lstStyle/>
          <a:p>
            <a:pPr marL="469900" indent="-457200" algn="just">
              <a:lnSpc>
                <a:spcPct val="100000"/>
              </a:lnSpc>
              <a:spcBef>
                <a:spcPts val="105"/>
              </a:spcBef>
              <a:buClr>
                <a:srgbClr val="0AD0D9"/>
              </a:buClr>
              <a:buSzPct val="94230"/>
              <a:buFont typeface="Wingdings" pitchFamily="2" charset="2"/>
              <a:buChar char="Ø"/>
              <a:tabLst>
                <a:tab pos="287020" algn="l"/>
              </a:tabLst>
            </a:pPr>
            <a:r>
              <a:rPr sz="2600" dirty="0">
                <a:latin typeface="Constantia"/>
                <a:cs typeface="Constantia"/>
              </a:rPr>
              <a:t>Each</a:t>
            </a:r>
            <a:r>
              <a:rPr sz="2600" spc="-60" dirty="0">
                <a:latin typeface="Constantia"/>
                <a:cs typeface="Constantia"/>
              </a:rPr>
              <a:t> </a:t>
            </a:r>
            <a:r>
              <a:rPr sz="2600" spc="-5" dirty="0">
                <a:latin typeface="Constantia"/>
                <a:cs typeface="Constantia"/>
              </a:rPr>
              <a:t>node</a:t>
            </a:r>
            <a:r>
              <a:rPr sz="2600" spc="-65" dirty="0">
                <a:latin typeface="Constantia"/>
                <a:cs typeface="Constantia"/>
              </a:rPr>
              <a:t> </a:t>
            </a:r>
            <a:r>
              <a:rPr sz="2600" dirty="0">
                <a:latin typeface="Constantia"/>
                <a:cs typeface="Constantia"/>
              </a:rPr>
              <a:t>has</a:t>
            </a:r>
            <a:r>
              <a:rPr sz="2600" spc="-135" dirty="0">
                <a:latin typeface="Constantia"/>
                <a:cs typeface="Constantia"/>
              </a:rPr>
              <a:t> </a:t>
            </a:r>
            <a:r>
              <a:rPr sz="2600" spc="-10" dirty="0">
                <a:latin typeface="Constantia"/>
                <a:cs typeface="Constantia"/>
              </a:rPr>
              <a:t>only</a:t>
            </a:r>
            <a:r>
              <a:rPr sz="2600" spc="-150" dirty="0">
                <a:latin typeface="Constantia"/>
                <a:cs typeface="Constantia"/>
              </a:rPr>
              <a:t> </a:t>
            </a:r>
            <a:r>
              <a:rPr sz="2600" spc="-5" dirty="0">
                <a:latin typeface="Constantia"/>
                <a:cs typeface="Constantia"/>
              </a:rPr>
              <a:t>one</a:t>
            </a:r>
            <a:r>
              <a:rPr sz="2600" spc="-65" dirty="0">
                <a:latin typeface="Constantia"/>
                <a:cs typeface="Constantia"/>
              </a:rPr>
              <a:t> </a:t>
            </a:r>
            <a:r>
              <a:rPr sz="2600" spc="-5" dirty="0">
                <a:latin typeface="Constantia"/>
                <a:cs typeface="Constantia"/>
              </a:rPr>
              <a:t>link</a:t>
            </a:r>
            <a:r>
              <a:rPr sz="2600" spc="-90" dirty="0">
                <a:latin typeface="Constantia"/>
                <a:cs typeface="Constantia"/>
              </a:rPr>
              <a:t> </a:t>
            </a:r>
            <a:r>
              <a:rPr sz="2600" spc="-5" dirty="0">
                <a:latin typeface="Constantia"/>
                <a:cs typeface="Constantia"/>
              </a:rPr>
              <a:t>part</a:t>
            </a:r>
            <a:endParaRPr sz="2600" dirty="0">
              <a:latin typeface="Constantia"/>
              <a:cs typeface="Constantia"/>
            </a:endParaRPr>
          </a:p>
          <a:p>
            <a:pPr marL="571500" indent="-571500" algn="just">
              <a:lnSpc>
                <a:spcPct val="100000"/>
              </a:lnSpc>
              <a:spcBef>
                <a:spcPts val="30"/>
              </a:spcBef>
              <a:buClr>
                <a:srgbClr val="0AD0D9"/>
              </a:buClr>
              <a:buFont typeface="Wingdings" pitchFamily="2" charset="2"/>
              <a:buChar char="Ø"/>
            </a:pPr>
            <a:endParaRPr sz="3550" dirty="0">
              <a:latin typeface="Constantia"/>
              <a:cs typeface="Constantia"/>
            </a:endParaRPr>
          </a:p>
          <a:p>
            <a:pPr marL="469265" marR="5080" indent="-457200" algn="just">
              <a:lnSpc>
                <a:spcPct val="100000"/>
              </a:lnSpc>
              <a:buClr>
                <a:srgbClr val="0AD0D9"/>
              </a:buClr>
              <a:buSzPct val="94230"/>
              <a:buFont typeface="Wingdings" pitchFamily="2" charset="2"/>
              <a:buChar char="Ø"/>
              <a:tabLst>
                <a:tab pos="287020" algn="l"/>
              </a:tabLst>
            </a:pPr>
            <a:r>
              <a:rPr sz="2600" dirty="0">
                <a:latin typeface="Constantia"/>
                <a:cs typeface="Constantia"/>
              </a:rPr>
              <a:t>Each</a:t>
            </a:r>
            <a:r>
              <a:rPr sz="2600" spc="-55" dirty="0">
                <a:latin typeface="Constantia"/>
                <a:cs typeface="Constantia"/>
              </a:rPr>
              <a:t> </a:t>
            </a:r>
            <a:r>
              <a:rPr sz="2600" spc="-5" dirty="0">
                <a:latin typeface="Constantia"/>
                <a:cs typeface="Constantia"/>
              </a:rPr>
              <a:t>link</a:t>
            </a:r>
            <a:r>
              <a:rPr sz="2600" spc="-70" dirty="0">
                <a:latin typeface="Constantia"/>
                <a:cs typeface="Constantia"/>
              </a:rPr>
              <a:t> </a:t>
            </a:r>
            <a:r>
              <a:rPr sz="2600" spc="-5" dirty="0">
                <a:latin typeface="Constantia"/>
                <a:cs typeface="Constantia"/>
              </a:rPr>
              <a:t>part</a:t>
            </a:r>
            <a:r>
              <a:rPr sz="2600" spc="-140" dirty="0">
                <a:latin typeface="Constantia"/>
                <a:cs typeface="Constantia"/>
              </a:rPr>
              <a:t> </a:t>
            </a:r>
            <a:r>
              <a:rPr sz="2600" spc="-10" dirty="0">
                <a:latin typeface="Constantia"/>
                <a:cs typeface="Constantia"/>
              </a:rPr>
              <a:t>contains</a:t>
            </a:r>
            <a:r>
              <a:rPr sz="2600" spc="-110" dirty="0">
                <a:latin typeface="Constantia"/>
                <a:cs typeface="Constantia"/>
              </a:rPr>
              <a:t> </a:t>
            </a:r>
            <a:r>
              <a:rPr sz="2600" spc="-5" dirty="0">
                <a:latin typeface="Constantia"/>
                <a:cs typeface="Constantia"/>
              </a:rPr>
              <a:t>the</a:t>
            </a:r>
            <a:r>
              <a:rPr sz="2600" spc="-130" dirty="0">
                <a:latin typeface="Constantia"/>
                <a:cs typeface="Constantia"/>
              </a:rPr>
              <a:t> </a:t>
            </a:r>
            <a:r>
              <a:rPr sz="2600" spc="-5" dirty="0">
                <a:latin typeface="Constantia"/>
                <a:cs typeface="Constantia"/>
              </a:rPr>
              <a:t>address</a:t>
            </a:r>
            <a:r>
              <a:rPr sz="2600" spc="-120" dirty="0">
                <a:latin typeface="Constantia"/>
                <a:cs typeface="Constantia"/>
              </a:rPr>
              <a:t> </a:t>
            </a:r>
            <a:r>
              <a:rPr sz="2600" dirty="0">
                <a:latin typeface="Constantia"/>
                <a:cs typeface="Constantia"/>
              </a:rPr>
              <a:t>of</a:t>
            </a:r>
            <a:r>
              <a:rPr sz="2600" spc="20"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next</a:t>
            </a:r>
            <a:r>
              <a:rPr sz="2600" spc="-80" dirty="0">
                <a:latin typeface="Constantia"/>
                <a:cs typeface="Constantia"/>
              </a:rPr>
              <a:t> </a:t>
            </a:r>
            <a:r>
              <a:rPr sz="2600" spc="-5" dirty="0">
                <a:latin typeface="Constantia"/>
                <a:cs typeface="Constantia"/>
              </a:rPr>
              <a:t>node</a:t>
            </a:r>
            <a:r>
              <a:rPr sz="2600" spc="-60" dirty="0">
                <a:latin typeface="Constantia"/>
                <a:cs typeface="Constantia"/>
              </a:rPr>
              <a:t> </a:t>
            </a:r>
            <a:r>
              <a:rPr sz="2600" spc="-10" dirty="0">
                <a:latin typeface="Constantia"/>
                <a:cs typeface="Constantia"/>
              </a:rPr>
              <a:t>in </a:t>
            </a:r>
            <a:r>
              <a:rPr sz="2600" spc="-635" dirty="0">
                <a:latin typeface="Constantia"/>
                <a:cs typeface="Constantia"/>
              </a:rPr>
              <a:t> </a:t>
            </a:r>
            <a:r>
              <a:rPr sz="2600" spc="-5" dirty="0">
                <a:latin typeface="Constantia"/>
                <a:cs typeface="Constantia"/>
              </a:rPr>
              <a:t>the</a:t>
            </a:r>
            <a:r>
              <a:rPr sz="2600" spc="-95" dirty="0">
                <a:latin typeface="Constantia"/>
                <a:cs typeface="Constantia"/>
              </a:rPr>
              <a:t> </a:t>
            </a:r>
            <a:r>
              <a:rPr sz="2600" dirty="0">
                <a:latin typeface="Constantia"/>
                <a:cs typeface="Constantia"/>
              </a:rPr>
              <a:t>list</a:t>
            </a:r>
          </a:p>
          <a:p>
            <a:pPr marL="571500" indent="-571500" algn="just">
              <a:lnSpc>
                <a:spcPct val="100000"/>
              </a:lnSpc>
              <a:spcBef>
                <a:spcPts val="40"/>
              </a:spcBef>
              <a:buClr>
                <a:srgbClr val="0AD0D9"/>
              </a:buClr>
              <a:buFont typeface="Wingdings" pitchFamily="2" charset="2"/>
              <a:buChar char="Ø"/>
            </a:pPr>
            <a:endParaRPr sz="3550" dirty="0">
              <a:latin typeface="Constantia"/>
              <a:cs typeface="Constantia"/>
            </a:endParaRPr>
          </a:p>
          <a:p>
            <a:pPr marL="469265" marR="166370" indent="-457200" algn="just">
              <a:lnSpc>
                <a:spcPct val="100000"/>
              </a:lnSpc>
              <a:buClr>
                <a:srgbClr val="0AD0D9"/>
              </a:buClr>
              <a:buSzPct val="94230"/>
              <a:buFont typeface="Wingdings" pitchFamily="2" charset="2"/>
              <a:buChar char="Ø"/>
              <a:tabLst>
                <a:tab pos="287020" algn="l"/>
              </a:tabLst>
            </a:pPr>
            <a:r>
              <a:rPr sz="2600" dirty="0">
                <a:latin typeface="Constantia"/>
                <a:cs typeface="Constantia"/>
              </a:rPr>
              <a:t>Link</a:t>
            </a:r>
            <a:r>
              <a:rPr sz="2600" spc="-85" dirty="0">
                <a:latin typeface="Constantia"/>
                <a:cs typeface="Constantia"/>
              </a:rPr>
              <a:t> </a:t>
            </a:r>
            <a:r>
              <a:rPr sz="2600" dirty="0">
                <a:latin typeface="Constantia"/>
                <a:cs typeface="Constantia"/>
              </a:rPr>
              <a:t>p</a:t>
            </a:r>
            <a:r>
              <a:rPr sz="2600" spc="-10" dirty="0">
                <a:latin typeface="Constantia"/>
                <a:cs typeface="Constantia"/>
              </a:rPr>
              <a:t>a</a:t>
            </a:r>
            <a:r>
              <a:rPr sz="2600" spc="-5" dirty="0">
                <a:latin typeface="Constantia"/>
                <a:cs typeface="Constantia"/>
              </a:rPr>
              <a:t>r</a:t>
            </a:r>
            <a:r>
              <a:rPr sz="2600" dirty="0">
                <a:latin typeface="Constantia"/>
                <a:cs typeface="Constantia"/>
              </a:rPr>
              <a:t>t</a:t>
            </a:r>
            <a:r>
              <a:rPr sz="2600" spc="-140" dirty="0">
                <a:latin typeface="Constantia"/>
                <a:cs typeface="Constantia"/>
              </a:rPr>
              <a:t> </a:t>
            </a:r>
            <a:r>
              <a:rPr sz="2600" dirty="0">
                <a:latin typeface="Constantia"/>
                <a:cs typeface="Constantia"/>
              </a:rPr>
              <a:t>of</a:t>
            </a:r>
            <a:r>
              <a:rPr sz="2600" spc="10" dirty="0">
                <a:latin typeface="Constantia"/>
                <a:cs typeface="Constantia"/>
              </a:rPr>
              <a:t> </a:t>
            </a:r>
            <a:r>
              <a:rPr sz="2600" spc="-5" dirty="0">
                <a:latin typeface="Constantia"/>
                <a:cs typeface="Constantia"/>
              </a:rPr>
              <a:t>th</a:t>
            </a:r>
            <a:r>
              <a:rPr sz="2600" dirty="0">
                <a:latin typeface="Constantia"/>
                <a:cs typeface="Constantia"/>
              </a:rPr>
              <a:t>e</a:t>
            </a:r>
            <a:r>
              <a:rPr sz="2600" spc="-55" dirty="0">
                <a:latin typeface="Constantia"/>
                <a:cs typeface="Constantia"/>
              </a:rPr>
              <a:t> </a:t>
            </a:r>
            <a:r>
              <a:rPr sz="2600" dirty="0">
                <a:latin typeface="Constantia"/>
                <a:cs typeface="Constantia"/>
              </a:rPr>
              <a:t>last</a:t>
            </a:r>
            <a:r>
              <a:rPr sz="2600" spc="-90" dirty="0">
                <a:latin typeface="Constantia"/>
                <a:cs typeface="Constantia"/>
              </a:rPr>
              <a:t> </a:t>
            </a:r>
            <a:r>
              <a:rPr sz="2600" spc="-5" dirty="0">
                <a:latin typeface="Constantia"/>
                <a:cs typeface="Constantia"/>
              </a:rPr>
              <a:t>n</a:t>
            </a:r>
            <a:r>
              <a:rPr sz="2600" spc="-10" dirty="0">
                <a:latin typeface="Constantia"/>
                <a:cs typeface="Constantia"/>
              </a:rPr>
              <a:t>o</a:t>
            </a:r>
            <a:r>
              <a:rPr sz="2600" spc="-5" dirty="0">
                <a:latin typeface="Constantia"/>
                <a:cs typeface="Constantia"/>
              </a:rPr>
              <a:t>d</a:t>
            </a:r>
            <a:r>
              <a:rPr sz="2600" dirty="0">
                <a:latin typeface="Constantia"/>
                <a:cs typeface="Constantia"/>
              </a:rPr>
              <a:t>e</a:t>
            </a:r>
            <a:r>
              <a:rPr sz="2600" spc="-140" dirty="0">
                <a:latin typeface="Constantia"/>
                <a:cs typeface="Constantia"/>
              </a:rPr>
              <a:t> </a:t>
            </a:r>
            <a:r>
              <a:rPr sz="2600" spc="-55" dirty="0">
                <a:latin typeface="Constantia"/>
                <a:cs typeface="Constantia"/>
              </a:rPr>
              <a:t>c</a:t>
            </a:r>
            <a:r>
              <a:rPr sz="2600" dirty="0">
                <a:latin typeface="Constantia"/>
                <a:cs typeface="Constantia"/>
              </a:rPr>
              <a:t>o</a:t>
            </a:r>
            <a:r>
              <a:rPr sz="2600" spc="-10" dirty="0">
                <a:latin typeface="Constantia"/>
                <a:cs typeface="Constantia"/>
              </a:rPr>
              <a:t>n</a:t>
            </a:r>
            <a:r>
              <a:rPr sz="2600" spc="-5" dirty="0">
                <a:latin typeface="Constantia"/>
                <a:cs typeface="Constantia"/>
              </a:rPr>
              <a:t>tain</a:t>
            </a:r>
            <a:r>
              <a:rPr sz="2600" dirty="0">
                <a:latin typeface="Constantia"/>
                <a:cs typeface="Constantia"/>
              </a:rPr>
              <a:t>s</a:t>
            </a:r>
            <a:r>
              <a:rPr sz="2600" spc="-70" dirty="0">
                <a:latin typeface="Constantia"/>
                <a:cs typeface="Constantia"/>
              </a:rPr>
              <a:t> </a:t>
            </a:r>
            <a:r>
              <a:rPr sz="2600" spc="-5" dirty="0">
                <a:latin typeface="Constantia"/>
                <a:cs typeface="Constantia"/>
              </a:rPr>
              <a:t>NUL</a:t>
            </a:r>
            <a:r>
              <a:rPr sz="2600" dirty="0">
                <a:latin typeface="Constantia"/>
                <a:cs typeface="Constantia"/>
              </a:rPr>
              <a:t>L</a:t>
            </a:r>
            <a:r>
              <a:rPr sz="2600" spc="-120" dirty="0">
                <a:latin typeface="Constantia"/>
                <a:cs typeface="Constantia"/>
              </a:rPr>
              <a:t> </a:t>
            </a:r>
            <a:r>
              <a:rPr sz="2600" spc="-25" dirty="0">
                <a:latin typeface="Constantia"/>
                <a:cs typeface="Constantia"/>
              </a:rPr>
              <a:t>v</a:t>
            </a:r>
            <a:r>
              <a:rPr sz="2600" dirty="0">
                <a:latin typeface="Constantia"/>
                <a:cs typeface="Constantia"/>
              </a:rPr>
              <a:t>alue</a:t>
            </a:r>
            <a:r>
              <a:rPr sz="2600" spc="-160" dirty="0">
                <a:latin typeface="Constantia"/>
                <a:cs typeface="Constantia"/>
              </a:rPr>
              <a:t> </a:t>
            </a:r>
            <a:r>
              <a:rPr sz="2600" spc="-25" dirty="0">
                <a:latin typeface="Constantia"/>
                <a:cs typeface="Constantia"/>
              </a:rPr>
              <a:t>w</a:t>
            </a:r>
            <a:r>
              <a:rPr sz="2600" dirty="0">
                <a:latin typeface="Constantia"/>
                <a:cs typeface="Constantia"/>
              </a:rPr>
              <a:t>hich  signifies</a:t>
            </a:r>
            <a:r>
              <a:rPr sz="2600" spc="-90" dirty="0">
                <a:latin typeface="Constantia"/>
                <a:cs typeface="Constantia"/>
              </a:rPr>
              <a:t> </a:t>
            </a:r>
            <a:r>
              <a:rPr sz="2600" spc="-5" dirty="0">
                <a:latin typeface="Constantia"/>
                <a:cs typeface="Constantia"/>
              </a:rPr>
              <a:t>the</a:t>
            </a:r>
            <a:r>
              <a:rPr sz="2600" spc="-135" dirty="0">
                <a:latin typeface="Constantia"/>
                <a:cs typeface="Constantia"/>
              </a:rPr>
              <a:t> </a:t>
            </a:r>
            <a:r>
              <a:rPr sz="2600" dirty="0">
                <a:latin typeface="Constantia"/>
                <a:cs typeface="Constantia"/>
              </a:rPr>
              <a:t>end</a:t>
            </a:r>
            <a:r>
              <a:rPr sz="2600" spc="-75" dirty="0">
                <a:latin typeface="Constantia"/>
                <a:cs typeface="Constantia"/>
              </a:rPr>
              <a:t> </a:t>
            </a:r>
            <a:r>
              <a:rPr sz="2600" dirty="0">
                <a:latin typeface="Constantia"/>
                <a:cs typeface="Constantia"/>
              </a:rPr>
              <a:t>of</a:t>
            </a:r>
            <a:r>
              <a:rPr sz="2600" spc="5" dirty="0">
                <a:latin typeface="Constantia"/>
                <a:cs typeface="Constantia"/>
              </a:rPr>
              <a:t> </a:t>
            </a:r>
            <a:r>
              <a:rPr sz="2600" spc="-5" dirty="0">
                <a:latin typeface="Constantia"/>
                <a:cs typeface="Constantia"/>
              </a:rPr>
              <a:t>the</a:t>
            </a:r>
            <a:r>
              <a:rPr sz="2600" spc="-75" dirty="0">
                <a:latin typeface="Constantia"/>
                <a:cs typeface="Constantia"/>
              </a:rPr>
              <a:t> </a:t>
            </a:r>
            <a:r>
              <a:rPr sz="2600" spc="-5" dirty="0">
                <a:latin typeface="Constantia"/>
                <a:cs typeface="Constantia"/>
              </a:rPr>
              <a:t>node</a:t>
            </a:r>
            <a:endParaRPr sz="2600" dirty="0">
              <a:latin typeface="Constantia"/>
              <a:cs typeface="Constantia"/>
            </a:endParaRPr>
          </a:p>
        </p:txBody>
      </p:sp>
    </p:spTree>
    <p:extLst>
      <p:ext uri="{BB962C8B-B14F-4D97-AF65-F5344CB8AC3E}">
        <p14:creationId xmlns:p14="http://schemas.microsoft.com/office/powerpoint/2010/main" val="19665451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grpSp>
        <p:nvGrpSpPr>
          <p:cNvPr id="5" name="Group 4"/>
          <p:cNvGrpSpPr/>
          <p:nvPr/>
        </p:nvGrpSpPr>
        <p:grpSpPr>
          <a:xfrm>
            <a:off x="990600" y="1752600"/>
            <a:ext cx="7239000" cy="3733799"/>
            <a:chOff x="1371600" y="2773363"/>
            <a:chExt cx="6477000" cy="1874837"/>
          </a:xfrm>
        </p:grpSpPr>
        <p:grpSp>
          <p:nvGrpSpPr>
            <p:cNvPr id="6" name="Group 4"/>
            <p:cNvGrpSpPr>
              <a:grpSpLocks/>
            </p:cNvGrpSpPr>
            <p:nvPr/>
          </p:nvGrpSpPr>
          <p:grpSpPr bwMode="auto">
            <a:xfrm>
              <a:off x="1981200" y="3108325"/>
              <a:ext cx="4572000" cy="228600"/>
              <a:chOff x="792" y="4183"/>
              <a:chExt cx="2880" cy="144"/>
            </a:xfrm>
          </p:grpSpPr>
          <p:sp>
            <p:nvSpPr>
              <p:cNvPr id="35" name="Rectangle 5"/>
              <p:cNvSpPr>
                <a:spLocks noChangeArrowheads="1"/>
              </p:cNvSpPr>
              <p:nvPr/>
            </p:nvSpPr>
            <p:spPr bwMode="auto">
              <a:xfrm>
                <a:off x="792" y="4183"/>
                <a:ext cx="144" cy="144"/>
              </a:xfrm>
              <a:prstGeom prst="rect">
                <a:avLst/>
              </a:prstGeom>
              <a:solidFill>
                <a:srgbClr val="99CCFF"/>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6" name="Rectangle 6"/>
              <p:cNvSpPr>
                <a:spLocks noChangeArrowheads="1"/>
              </p:cNvSpPr>
              <p:nvPr/>
            </p:nvSpPr>
            <p:spPr bwMode="auto">
              <a:xfrm>
                <a:off x="936"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37" name="Line 7"/>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38" name="Rectangle 8"/>
              <p:cNvSpPr>
                <a:spLocks noChangeArrowheads="1"/>
              </p:cNvSpPr>
              <p:nvPr/>
            </p:nvSpPr>
            <p:spPr bwMode="auto">
              <a:xfrm>
                <a:off x="1224"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9" name="Rectangle 9"/>
              <p:cNvSpPr>
                <a:spLocks noChangeArrowheads="1"/>
              </p:cNvSpPr>
              <p:nvPr/>
            </p:nvSpPr>
            <p:spPr bwMode="auto">
              <a:xfrm>
                <a:off x="1368"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40" name="Line 10"/>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41" name="Rectangle 11"/>
              <p:cNvSpPr>
                <a:spLocks noChangeArrowheads="1"/>
              </p:cNvSpPr>
              <p:nvPr/>
            </p:nvSpPr>
            <p:spPr bwMode="auto">
              <a:xfrm>
                <a:off x="1656"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2" name="Rectangle 12"/>
              <p:cNvSpPr>
                <a:spLocks noChangeArrowheads="1"/>
              </p:cNvSpPr>
              <p:nvPr/>
            </p:nvSpPr>
            <p:spPr bwMode="auto">
              <a:xfrm>
                <a:off x="1800"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43" name="Line 13"/>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44" name="Rectangle 14"/>
              <p:cNvSpPr>
                <a:spLocks noChangeArrowheads="1"/>
              </p:cNvSpPr>
              <p:nvPr/>
            </p:nvSpPr>
            <p:spPr bwMode="auto">
              <a:xfrm>
                <a:off x="2088"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5" name="Rectangle 15"/>
              <p:cNvSpPr>
                <a:spLocks noChangeArrowheads="1"/>
              </p:cNvSpPr>
              <p:nvPr/>
            </p:nvSpPr>
            <p:spPr bwMode="auto">
              <a:xfrm>
                <a:off x="2232"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46" name="Line 16"/>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47" name="Rectangle 17"/>
              <p:cNvSpPr>
                <a:spLocks noChangeArrowheads="1"/>
              </p:cNvSpPr>
              <p:nvPr/>
            </p:nvSpPr>
            <p:spPr bwMode="auto">
              <a:xfrm>
                <a:off x="2520"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4	</a:t>
                </a:r>
                <a:endParaRPr lang="en-US" altLang="en-US">
                  <a:latin typeface="Verdana" pitchFamily="34" charset="0"/>
                </a:endParaRPr>
              </a:p>
            </p:txBody>
          </p:sp>
          <p:sp>
            <p:nvSpPr>
              <p:cNvPr id="48" name="Rectangle 18"/>
              <p:cNvSpPr>
                <a:spLocks noChangeArrowheads="1"/>
              </p:cNvSpPr>
              <p:nvPr/>
            </p:nvSpPr>
            <p:spPr bwMode="auto">
              <a:xfrm>
                <a:off x="2664"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49" name="Line 19"/>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50" name="Rectangle 20"/>
              <p:cNvSpPr>
                <a:spLocks noChangeArrowheads="1"/>
              </p:cNvSpPr>
              <p:nvPr/>
            </p:nvSpPr>
            <p:spPr bwMode="auto">
              <a:xfrm>
                <a:off x="2952"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1" name="Rectangle 21"/>
              <p:cNvSpPr>
                <a:spLocks noChangeArrowheads="1"/>
              </p:cNvSpPr>
              <p:nvPr/>
            </p:nvSpPr>
            <p:spPr bwMode="auto">
              <a:xfrm>
                <a:off x="3096"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52" name="Line 22"/>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53" name="Rectangle 23"/>
              <p:cNvSpPr>
                <a:spLocks noChangeArrowheads="1"/>
              </p:cNvSpPr>
              <p:nvPr/>
            </p:nvSpPr>
            <p:spPr bwMode="auto">
              <a:xfrm>
                <a:off x="3384"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54" name="Rectangle 24"/>
              <p:cNvSpPr>
                <a:spLocks noChangeArrowheads="1"/>
              </p:cNvSpPr>
              <p:nvPr/>
            </p:nvSpPr>
            <p:spPr bwMode="auto">
              <a:xfrm>
                <a:off x="3528"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7" name="Rectangle 25"/>
            <p:cNvSpPr>
              <a:spLocks noChangeArrowheads="1"/>
            </p:cNvSpPr>
            <p:nvPr/>
          </p:nvSpPr>
          <p:spPr bwMode="auto">
            <a:xfrm>
              <a:off x="1371600" y="2773363"/>
              <a:ext cx="1292225" cy="274637"/>
            </a:xfrm>
            <a:prstGeom prst="rect">
              <a:avLst/>
            </a:prstGeom>
            <a:noFill/>
            <a:ln w="9525">
              <a:solidFill>
                <a:schemeClr val="tx1"/>
              </a:solidFill>
              <a:miter lim="800000"/>
              <a:headEnd/>
              <a:tailEnd/>
            </a:ln>
            <a:effectLst/>
          </p:spPr>
          <p:txBody>
            <a:bodyPr wrap="none" anchor="ctr">
              <a:spAutoFit/>
            </a:bodyPr>
            <a:lstStyle/>
            <a:p>
              <a:pPr algn="just"/>
              <a:r>
                <a:rPr lang="en-US" altLang="en-US" sz="1200" b="1">
                  <a:latin typeface="Verdana" pitchFamily="34" charset="0"/>
                </a:rPr>
                <a:t>Header Node</a:t>
              </a:r>
            </a:p>
          </p:txBody>
        </p:sp>
        <p:sp>
          <p:nvSpPr>
            <p:cNvPr id="8" name="Rectangle 26"/>
            <p:cNvSpPr>
              <a:spLocks noChangeArrowheads="1"/>
            </p:cNvSpPr>
            <p:nvPr/>
          </p:nvSpPr>
          <p:spPr bwMode="auto">
            <a:xfrm>
              <a:off x="1752600" y="3413125"/>
              <a:ext cx="736600" cy="244475"/>
            </a:xfrm>
            <a:prstGeom prst="rect">
              <a:avLst/>
            </a:prstGeom>
            <a:noFill/>
            <a:ln w="9525">
              <a:solidFill>
                <a:schemeClr val="tx1"/>
              </a:solidFill>
              <a:miter lim="800000"/>
              <a:headEnd/>
              <a:tailEnd/>
            </a:ln>
            <a:effectLst/>
          </p:spPr>
          <p:txBody>
            <a:bodyPr wrap="none" anchor="ctr">
              <a:spAutoFit/>
            </a:bodyPr>
            <a:lstStyle/>
            <a:p>
              <a:pPr algn="just"/>
              <a:r>
                <a:rPr lang="en-US" altLang="en-US" sz="1000">
                  <a:latin typeface="Verdana" pitchFamily="34" charset="0"/>
                </a:rPr>
                <a:t>   START</a:t>
              </a:r>
            </a:p>
          </p:txBody>
        </p:sp>
        <p:grpSp>
          <p:nvGrpSpPr>
            <p:cNvPr id="9" name="Group 27"/>
            <p:cNvGrpSpPr>
              <a:grpSpLocks/>
            </p:cNvGrpSpPr>
            <p:nvPr/>
          </p:nvGrpSpPr>
          <p:grpSpPr bwMode="auto">
            <a:xfrm>
              <a:off x="3276600" y="3946525"/>
              <a:ext cx="4572000" cy="454025"/>
              <a:chOff x="792" y="4183"/>
              <a:chExt cx="2880" cy="286"/>
            </a:xfrm>
          </p:grpSpPr>
          <p:sp>
            <p:nvSpPr>
              <p:cNvPr id="12" name="Rectangle 28"/>
              <p:cNvSpPr>
                <a:spLocks noChangeArrowheads="1"/>
              </p:cNvSpPr>
              <p:nvPr/>
            </p:nvSpPr>
            <p:spPr bwMode="auto">
              <a:xfrm>
                <a:off x="792" y="4183"/>
                <a:ext cx="144" cy="144"/>
              </a:xfrm>
              <a:prstGeom prst="rect">
                <a:avLst/>
              </a:prstGeom>
              <a:solidFill>
                <a:srgbClr val="99CCFF"/>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13" name="Rectangle 29"/>
              <p:cNvSpPr>
                <a:spLocks noChangeArrowheads="1"/>
              </p:cNvSpPr>
              <p:nvPr/>
            </p:nvSpPr>
            <p:spPr bwMode="auto">
              <a:xfrm>
                <a:off x="936"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14" name="Line 30"/>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15" name="Rectangle 31"/>
              <p:cNvSpPr>
                <a:spLocks noChangeArrowheads="1"/>
              </p:cNvSpPr>
              <p:nvPr/>
            </p:nvSpPr>
            <p:spPr bwMode="auto">
              <a:xfrm>
                <a:off x="1224"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6" name="Rectangle 32"/>
              <p:cNvSpPr>
                <a:spLocks noChangeArrowheads="1"/>
              </p:cNvSpPr>
              <p:nvPr/>
            </p:nvSpPr>
            <p:spPr bwMode="auto">
              <a:xfrm>
                <a:off x="1368"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17" name="Line 33"/>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18" name="Rectangle 34"/>
              <p:cNvSpPr>
                <a:spLocks noChangeArrowheads="1"/>
              </p:cNvSpPr>
              <p:nvPr/>
            </p:nvSpPr>
            <p:spPr bwMode="auto">
              <a:xfrm>
                <a:off x="1656"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19" name="Rectangle 35"/>
              <p:cNvSpPr>
                <a:spLocks noChangeArrowheads="1"/>
              </p:cNvSpPr>
              <p:nvPr/>
            </p:nvSpPr>
            <p:spPr bwMode="auto">
              <a:xfrm>
                <a:off x="1800"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20" name="Line 36"/>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21" name="Rectangle 37"/>
              <p:cNvSpPr>
                <a:spLocks noChangeArrowheads="1"/>
              </p:cNvSpPr>
              <p:nvPr/>
            </p:nvSpPr>
            <p:spPr bwMode="auto">
              <a:xfrm>
                <a:off x="2088"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2" name="Rectangle 38"/>
              <p:cNvSpPr>
                <a:spLocks noChangeArrowheads="1"/>
              </p:cNvSpPr>
              <p:nvPr/>
            </p:nvSpPr>
            <p:spPr bwMode="auto">
              <a:xfrm>
                <a:off x="2232"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23" name="Line 39"/>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24" name="Rectangle 40"/>
              <p:cNvSpPr>
                <a:spLocks noChangeArrowheads="1"/>
              </p:cNvSpPr>
              <p:nvPr/>
            </p:nvSpPr>
            <p:spPr bwMode="auto">
              <a:xfrm>
                <a:off x="2520"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4	</a:t>
                </a:r>
                <a:endParaRPr lang="en-US" altLang="en-US">
                  <a:latin typeface="Verdana" pitchFamily="34" charset="0"/>
                </a:endParaRPr>
              </a:p>
            </p:txBody>
          </p:sp>
          <p:sp>
            <p:nvSpPr>
              <p:cNvPr id="25" name="Rectangle 41"/>
              <p:cNvSpPr>
                <a:spLocks noChangeArrowheads="1"/>
              </p:cNvSpPr>
              <p:nvPr/>
            </p:nvSpPr>
            <p:spPr bwMode="auto">
              <a:xfrm>
                <a:off x="2664"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26" name="Line 42"/>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27" name="Rectangle 43"/>
              <p:cNvSpPr>
                <a:spLocks noChangeArrowheads="1"/>
              </p:cNvSpPr>
              <p:nvPr/>
            </p:nvSpPr>
            <p:spPr bwMode="auto">
              <a:xfrm>
                <a:off x="2952"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8" name="Rectangle 44"/>
              <p:cNvSpPr>
                <a:spLocks noChangeArrowheads="1"/>
              </p:cNvSpPr>
              <p:nvPr/>
            </p:nvSpPr>
            <p:spPr bwMode="auto">
              <a:xfrm>
                <a:off x="3096" y="4183"/>
                <a:ext cx="144" cy="144"/>
              </a:xfrm>
              <a:prstGeom prst="rect">
                <a:avLst/>
              </a:prstGeom>
              <a:solidFill>
                <a:srgbClr val="FFFFFF"/>
              </a:solidFill>
              <a:ln w="9525">
                <a:solidFill>
                  <a:schemeClr val="tx1"/>
                </a:solidFill>
                <a:miter lim="800000"/>
                <a:headEnd/>
                <a:tailEnd/>
              </a:ln>
            </p:spPr>
            <p:txBody>
              <a:bodyPr/>
              <a:lstStyle/>
              <a:p>
                <a:endParaRPr lang="en-US" altLang="en-US"/>
              </a:p>
            </p:txBody>
          </p:sp>
          <p:sp>
            <p:nvSpPr>
              <p:cNvPr id="29" name="Line 45"/>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30" name="Rectangle 46"/>
              <p:cNvSpPr>
                <a:spLocks noChangeArrowheads="1"/>
              </p:cNvSpPr>
              <p:nvPr/>
            </p:nvSpPr>
            <p:spPr bwMode="auto">
              <a:xfrm>
                <a:off x="3384" y="4183"/>
                <a:ext cx="144" cy="144"/>
              </a:xfrm>
              <a:prstGeom prst="rect">
                <a:avLst/>
              </a:prstGeom>
              <a:solidFill>
                <a:srgbClr val="FFFFFF"/>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31" name="Rectangle 47"/>
              <p:cNvSpPr>
                <a:spLocks noChangeArrowheads="1"/>
              </p:cNvSpPr>
              <p:nvPr/>
            </p:nvSpPr>
            <p:spPr bwMode="auto">
              <a:xfrm>
                <a:off x="3528" y="4183"/>
                <a:ext cx="144" cy="144"/>
              </a:xfrm>
              <a:prstGeom prst="rect">
                <a:avLst/>
              </a:prstGeom>
              <a:solidFill>
                <a:srgbClr val="FFFFFF"/>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Line 48"/>
              <p:cNvSpPr>
                <a:spLocks noChangeShapeType="1"/>
              </p:cNvSpPr>
              <p:nvPr/>
            </p:nvSpPr>
            <p:spPr bwMode="auto">
              <a:xfrm>
                <a:off x="3600" y="4253"/>
                <a:ext cx="0" cy="216"/>
              </a:xfrm>
              <a:prstGeom prst="line">
                <a:avLst/>
              </a:prstGeom>
              <a:noFill/>
              <a:ln w="9525">
                <a:solidFill>
                  <a:schemeClr val="tx1"/>
                </a:solidFill>
                <a:round/>
                <a:headEnd/>
                <a:tailEnd/>
              </a:ln>
            </p:spPr>
            <p:txBody>
              <a:bodyPr/>
              <a:lstStyle/>
              <a:p>
                <a:endParaRPr lang="en-US"/>
              </a:p>
            </p:txBody>
          </p:sp>
          <p:sp>
            <p:nvSpPr>
              <p:cNvPr id="33" name="Line 49"/>
              <p:cNvSpPr>
                <a:spLocks noChangeShapeType="1"/>
              </p:cNvSpPr>
              <p:nvPr/>
            </p:nvSpPr>
            <p:spPr bwMode="auto">
              <a:xfrm flipH="1">
                <a:off x="864" y="4448"/>
                <a:ext cx="2736" cy="0"/>
              </a:xfrm>
              <a:prstGeom prst="line">
                <a:avLst/>
              </a:prstGeom>
              <a:noFill/>
              <a:ln w="9525">
                <a:solidFill>
                  <a:schemeClr val="tx1"/>
                </a:solidFill>
                <a:round/>
                <a:headEnd/>
                <a:tailEnd/>
              </a:ln>
            </p:spPr>
            <p:txBody>
              <a:bodyPr/>
              <a:lstStyle/>
              <a:p>
                <a:endParaRPr lang="en-US"/>
              </a:p>
            </p:txBody>
          </p:sp>
          <p:sp>
            <p:nvSpPr>
              <p:cNvPr id="34" name="Line 50"/>
              <p:cNvSpPr>
                <a:spLocks noChangeShapeType="1"/>
              </p:cNvSpPr>
              <p:nvPr/>
            </p:nvSpPr>
            <p:spPr bwMode="auto">
              <a:xfrm flipV="1">
                <a:off x="864" y="4325"/>
                <a:ext cx="0" cy="144"/>
              </a:xfrm>
              <a:prstGeom prst="line">
                <a:avLst/>
              </a:prstGeom>
              <a:noFill/>
              <a:ln w="9525">
                <a:solidFill>
                  <a:schemeClr val="tx1"/>
                </a:solidFill>
                <a:round/>
                <a:headEnd/>
                <a:tailEnd type="triangle" w="med" len="med"/>
              </a:ln>
            </p:spPr>
            <p:txBody>
              <a:bodyPr/>
              <a:lstStyle/>
              <a:p>
                <a:endParaRPr lang="en-US"/>
              </a:p>
            </p:txBody>
          </p:sp>
        </p:grpSp>
        <p:sp>
          <p:nvSpPr>
            <p:cNvPr id="10" name="Rectangle 51"/>
            <p:cNvSpPr>
              <a:spLocks noChangeArrowheads="1"/>
            </p:cNvSpPr>
            <p:nvPr/>
          </p:nvSpPr>
          <p:spPr bwMode="auto">
            <a:xfrm>
              <a:off x="2819400" y="3641725"/>
              <a:ext cx="1292225" cy="274638"/>
            </a:xfrm>
            <a:prstGeom prst="rect">
              <a:avLst/>
            </a:prstGeom>
            <a:noFill/>
            <a:ln w="9525">
              <a:solidFill>
                <a:schemeClr val="tx1"/>
              </a:solidFill>
              <a:miter lim="800000"/>
              <a:headEnd/>
              <a:tailEnd/>
            </a:ln>
            <a:effectLst/>
          </p:spPr>
          <p:txBody>
            <a:bodyPr wrap="none" anchor="ctr">
              <a:spAutoFit/>
            </a:bodyPr>
            <a:lstStyle/>
            <a:p>
              <a:pPr algn="just"/>
              <a:r>
                <a:rPr lang="en-US" altLang="en-US" sz="1200" b="1">
                  <a:latin typeface="Verdana" pitchFamily="34" charset="0"/>
                </a:rPr>
                <a:t>Header Node</a:t>
              </a:r>
            </a:p>
          </p:txBody>
        </p:sp>
        <p:sp>
          <p:nvSpPr>
            <p:cNvPr id="11" name="Rectangle 52"/>
            <p:cNvSpPr>
              <a:spLocks noChangeArrowheads="1"/>
            </p:cNvSpPr>
            <p:nvPr/>
          </p:nvSpPr>
          <p:spPr bwMode="auto">
            <a:xfrm>
              <a:off x="2743200" y="4403725"/>
              <a:ext cx="736600" cy="244475"/>
            </a:xfrm>
            <a:prstGeom prst="rect">
              <a:avLst/>
            </a:prstGeom>
            <a:noFill/>
            <a:ln w="9525">
              <a:solidFill>
                <a:schemeClr val="tx1"/>
              </a:solidFill>
              <a:miter lim="800000"/>
              <a:headEnd/>
              <a:tailEnd/>
            </a:ln>
            <a:effectLst/>
          </p:spPr>
          <p:txBody>
            <a:bodyPr wrap="none" anchor="ctr">
              <a:spAutoFit/>
            </a:bodyPr>
            <a:lstStyle/>
            <a:p>
              <a:pPr algn="just"/>
              <a:r>
                <a:rPr lang="en-US" altLang="en-US" sz="1000">
                  <a:latin typeface="Verdana" pitchFamily="34" charset="0"/>
                </a:rPr>
                <a:t>   START</a:t>
              </a: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5" name="Rectangle 1"/>
          <p:cNvSpPr>
            <a:spLocks noChangeArrowheads="1"/>
          </p:cNvSpPr>
          <p:nvPr/>
        </p:nvSpPr>
        <p:spPr bwMode="auto">
          <a:xfrm>
            <a:off x="762000" y="1720850"/>
            <a:ext cx="8001000" cy="2308324"/>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traverse a Circular Header Linked List</a:t>
            </a:r>
          </a:p>
          <a:p>
            <a:endParaRPr lang="en-US" altLang="en-US" b="1" dirty="0">
              <a:latin typeface="Courier New" pitchFamily="49" charset="0"/>
            </a:endParaRPr>
          </a:p>
          <a:p>
            <a:r>
              <a:rPr lang="en-US" altLang="en-US" b="1" dirty="0">
                <a:latin typeface="Courier New" pitchFamily="49" charset="0"/>
              </a:rPr>
              <a:t>Step 1: SET PTR = START-&gt;NEXT</a:t>
            </a:r>
          </a:p>
          <a:p>
            <a:r>
              <a:rPr lang="en-US" altLang="en-US" b="1" dirty="0">
                <a:latin typeface="Courier New" pitchFamily="49" charset="0"/>
              </a:rPr>
              <a:t>Step 2: Repeat Steps 3 and 4 while PTR != START</a:t>
            </a:r>
          </a:p>
          <a:p>
            <a:r>
              <a:rPr lang="en-US" altLang="en-US" b="1" dirty="0">
                <a:latin typeface="Courier New" pitchFamily="49" charset="0"/>
              </a:rPr>
              <a:t>Step 3:		Apply PROCESS to PTR-&gt;DATA</a:t>
            </a:r>
          </a:p>
          <a:p>
            <a:r>
              <a:rPr lang="en-US" altLang="en-US" b="1" dirty="0">
                <a:latin typeface="Courier New" pitchFamily="49" charset="0"/>
              </a:rPr>
              <a:t>Step 4:		SET PTR = PTR-&gt;NEXT</a:t>
            </a:r>
          </a:p>
          <a:p>
            <a:r>
              <a:rPr lang="en-US" altLang="en-US" b="1" dirty="0">
                <a:latin typeface="Courier New" pitchFamily="49" charset="0"/>
              </a:rPr>
              <a:t>	[END OF LOOP]</a:t>
            </a:r>
          </a:p>
          <a:p>
            <a:r>
              <a:rPr lang="en-US" altLang="en-US" b="1" dirty="0">
                <a:latin typeface="Courier New" pitchFamily="49" charset="0"/>
              </a:rPr>
              <a:t>Step 5: EXIT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616825" cy="566822"/>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sz="3600" dirty="0" smtClean="0"/>
              <a:t>APPLIC</a:t>
            </a:r>
            <a:r>
              <a:rPr sz="3600" spc="-355" dirty="0" smtClean="0"/>
              <a:t>A</a:t>
            </a:r>
            <a:r>
              <a:rPr sz="3600" spc="-5" dirty="0" smtClean="0"/>
              <a:t>TION</a:t>
            </a:r>
            <a:r>
              <a:rPr sz="3600" dirty="0" smtClean="0"/>
              <a:t>S</a:t>
            </a:r>
            <a:r>
              <a:rPr lang="en-US" sz="3600" dirty="0" smtClean="0"/>
              <a:t> </a:t>
            </a:r>
            <a:r>
              <a:rPr sz="3600" spc="-5" dirty="0" smtClean="0"/>
              <a:t>O</a:t>
            </a:r>
            <a:r>
              <a:rPr sz="3600" dirty="0" smtClean="0"/>
              <a:t>F</a:t>
            </a:r>
            <a:r>
              <a:rPr lang="en-US" sz="3600" dirty="0"/>
              <a:t> </a:t>
            </a:r>
            <a:r>
              <a:rPr sz="3600" spc="-5" dirty="0" smtClean="0"/>
              <a:t>LIN</a:t>
            </a:r>
            <a:r>
              <a:rPr sz="3600" spc="-20" dirty="0" smtClean="0"/>
              <a:t>K</a:t>
            </a:r>
            <a:r>
              <a:rPr sz="3600" spc="-5" dirty="0" smtClean="0"/>
              <a:t>E</a:t>
            </a:r>
            <a:r>
              <a:rPr sz="3600" dirty="0" smtClean="0"/>
              <a:t>D</a:t>
            </a:r>
            <a:r>
              <a:rPr lang="en-US" sz="3600" dirty="0"/>
              <a:t> </a:t>
            </a:r>
            <a:r>
              <a:rPr sz="3600" spc="-5" dirty="0" smtClean="0"/>
              <a:t>LI</a:t>
            </a:r>
            <a:r>
              <a:rPr sz="3600" spc="-55" dirty="0" smtClean="0"/>
              <a:t>S</a:t>
            </a:r>
            <a:r>
              <a:rPr sz="3600" dirty="0" smtClean="0"/>
              <a:t>T</a:t>
            </a:r>
            <a:endParaRPr sz="3600" dirty="0"/>
          </a:p>
        </p:txBody>
      </p:sp>
      <p:sp>
        <p:nvSpPr>
          <p:cNvPr id="3" name="object 3"/>
          <p:cNvSpPr txBox="1">
            <a:spLocks noGrp="1"/>
          </p:cNvSpPr>
          <p:nvPr>
            <p:ph type="body" idx="1"/>
          </p:nvPr>
        </p:nvSpPr>
        <p:spPr>
          <a:xfrm>
            <a:off x="304800" y="1828800"/>
            <a:ext cx="8361045" cy="4160754"/>
          </a:xfrm>
          <a:prstGeom prst="rect">
            <a:avLst/>
          </a:prstGeom>
        </p:spPr>
        <p:txBody>
          <a:bodyPr vert="horz" wrap="square" lIns="0" tIns="13335" rIns="0" bIns="0" rtlCol="0">
            <a:spAutoFit/>
          </a:bodyPr>
          <a:lstStyle/>
          <a:p>
            <a:pPr marL="572770" marR="535940" indent="-457200" algn="just">
              <a:spcBef>
                <a:spcPts val="105"/>
              </a:spcBef>
              <a:buFont typeface="Wingdings" pitchFamily="2" charset="2"/>
              <a:buChar char="Ø"/>
              <a:tabLst>
                <a:tab pos="436880" algn="l"/>
              </a:tabLst>
            </a:pPr>
            <a:r>
              <a:rPr sz="2400" spc="-30" dirty="0">
                <a:solidFill>
                  <a:schemeClr val="tx1"/>
                </a:solidFill>
              </a:rPr>
              <a:t>A</a:t>
            </a:r>
            <a:r>
              <a:rPr sz="2400" dirty="0">
                <a:solidFill>
                  <a:schemeClr val="tx1"/>
                </a:solidFill>
              </a:rPr>
              <a:t>p</a:t>
            </a:r>
            <a:r>
              <a:rPr sz="2400" spc="-15" dirty="0">
                <a:solidFill>
                  <a:schemeClr val="tx1"/>
                </a:solidFill>
              </a:rPr>
              <a:t>p</a:t>
            </a:r>
            <a:r>
              <a:rPr sz="2400" dirty="0">
                <a:solidFill>
                  <a:schemeClr val="tx1"/>
                </a:solidFill>
              </a:rPr>
              <a:t>licati</a:t>
            </a:r>
            <a:r>
              <a:rPr sz="2400" spc="-15" dirty="0">
                <a:solidFill>
                  <a:schemeClr val="tx1"/>
                </a:solidFill>
              </a:rPr>
              <a:t>o</a:t>
            </a:r>
            <a:r>
              <a:rPr sz="2400" spc="-5" dirty="0">
                <a:solidFill>
                  <a:schemeClr val="tx1"/>
                </a:solidFill>
              </a:rPr>
              <a:t>n</a:t>
            </a:r>
            <a:r>
              <a:rPr sz="2400" dirty="0">
                <a:solidFill>
                  <a:schemeClr val="tx1"/>
                </a:solidFill>
              </a:rPr>
              <a:t>s</a:t>
            </a:r>
            <a:r>
              <a:rPr sz="2400" spc="-105" dirty="0">
                <a:solidFill>
                  <a:schemeClr val="tx1"/>
                </a:solidFill>
              </a:rPr>
              <a:t> </a:t>
            </a:r>
            <a:r>
              <a:rPr sz="2400" spc="-5" dirty="0">
                <a:solidFill>
                  <a:schemeClr val="tx1"/>
                </a:solidFill>
              </a:rPr>
              <a:t>tha</a:t>
            </a:r>
            <a:r>
              <a:rPr sz="2400" dirty="0">
                <a:solidFill>
                  <a:schemeClr val="tx1"/>
                </a:solidFill>
              </a:rPr>
              <a:t>t</a:t>
            </a:r>
            <a:r>
              <a:rPr sz="2400" spc="-80" dirty="0">
                <a:solidFill>
                  <a:schemeClr val="tx1"/>
                </a:solidFill>
              </a:rPr>
              <a:t> </a:t>
            </a:r>
            <a:r>
              <a:rPr sz="2400" dirty="0">
                <a:solidFill>
                  <a:schemeClr val="tx1"/>
                </a:solidFill>
              </a:rPr>
              <a:t>h</a:t>
            </a:r>
            <a:r>
              <a:rPr sz="2400" spc="-60" dirty="0">
                <a:solidFill>
                  <a:schemeClr val="tx1"/>
                </a:solidFill>
              </a:rPr>
              <a:t>av</a:t>
            </a:r>
            <a:r>
              <a:rPr sz="2400" dirty="0">
                <a:solidFill>
                  <a:schemeClr val="tx1"/>
                </a:solidFill>
              </a:rPr>
              <a:t>e</a:t>
            </a:r>
            <a:r>
              <a:rPr sz="2400" spc="-150" dirty="0">
                <a:solidFill>
                  <a:schemeClr val="tx1"/>
                </a:solidFill>
              </a:rPr>
              <a:t> </a:t>
            </a:r>
            <a:r>
              <a:rPr sz="2400" dirty="0">
                <a:solidFill>
                  <a:schemeClr val="tx1"/>
                </a:solidFill>
              </a:rPr>
              <a:t>an</a:t>
            </a:r>
            <a:r>
              <a:rPr sz="2400" spc="-45" dirty="0">
                <a:solidFill>
                  <a:schemeClr val="tx1"/>
                </a:solidFill>
              </a:rPr>
              <a:t> </a:t>
            </a:r>
            <a:r>
              <a:rPr sz="2400" spc="-15" dirty="0" smtClean="0">
                <a:solidFill>
                  <a:schemeClr val="tx1"/>
                </a:solidFill>
              </a:rPr>
              <a:t>M</a:t>
            </a:r>
            <a:r>
              <a:rPr sz="2400" spc="-75" dirty="0" smtClean="0">
                <a:solidFill>
                  <a:schemeClr val="tx1"/>
                </a:solidFill>
              </a:rPr>
              <a:t>R</a:t>
            </a:r>
            <a:r>
              <a:rPr sz="2400" dirty="0" smtClean="0">
                <a:solidFill>
                  <a:schemeClr val="tx1"/>
                </a:solidFill>
              </a:rPr>
              <a:t>U</a:t>
            </a:r>
            <a:r>
              <a:rPr lang="en-US" sz="2400" dirty="0" smtClean="0">
                <a:solidFill>
                  <a:schemeClr val="tx1"/>
                </a:solidFill>
              </a:rPr>
              <a:t> (Most Recently Used)</a:t>
            </a:r>
            <a:r>
              <a:rPr sz="2400" spc="-10" dirty="0" smtClean="0">
                <a:solidFill>
                  <a:schemeClr val="tx1"/>
                </a:solidFill>
              </a:rPr>
              <a:t> </a:t>
            </a:r>
            <a:r>
              <a:rPr sz="2400" dirty="0">
                <a:solidFill>
                  <a:schemeClr val="tx1"/>
                </a:solidFill>
              </a:rPr>
              <a:t>list</a:t>
            </a:r>
            <a:r>
              <a:rPr sz="2400" spc="-85" dirty="0">
                <a:solidFill>
                  <a:schemeClr val="tx1"/>
                </a:solidFill>
              </a:rPr>
              <a:t> </a:t>
            </a:r>
            <a:r>
              <a:rPr sz="2400" dirty="0">
                <a:solidFill>
                  <a:schemeClr val="tx1"/>
                </a:solidFill>
              </a:rPr>
              <a:t>(a</a:t>
            </a:r>
            <a:r>
              <a:rPr sz="2400" spc="-65" dirty="0">
                <a:solidFill>
                  <a:schemeClr val="tx1"/>
                </a:solidFill>
              </a:rPr>
              <a:t> </a:t>
            </a:r>
            <a:r>
              <a:rPr sz="2400" dirty="0">
                <a:solidFill>
                  <a:schemeClr val="tx1"/>
                </a:solidFill>
              </a:rPr>
              <a:t>lin</a:t>
            </a:r>
            <a:r>
              <a:rPr sz="2400" spc="-65" dirty="0">
                <a:solidFill>
                  <a:schemeClr val="tx1"/>
                </a:solidFill>
              </a:rPr>
              <a:t>k</a:t>
            </a:r>
            <a:r>
              <a:rPr sz="2400" dirty="0">
                <a:solidFill>
                  <a:schemeClr val="tx1"/>
                </a:solidFill>
              </a:rPr>
              <a:t>ed l</a:t>
            </a:r>
            <a:r>
              <a:rPr sz="2400" spc="-10" dirty="0">
                <a:solidFill>
                  <a:schemeClr val="tx1"/>
                </a:solidFill>
              </a:rPr>
              <a:t>i</a:t>
            </a:r>
            <a:r>
              <a:rPr sz="2400" dirty="0">
                <a:solidFill>
                  <a:schemeClr val="tx1"/>
                </a:solidFill>
              </a:rPr>
              <a:t>st</a:t>
            </a:r>
            <a:r>
              <a:rPr sz="2400" spc="-145" dirty="0">
                <a:solidFill>
                  <a:schemeClr val="tx1"/>
                </a:solidFill>
              </a:rPr>
              <a:t> </a:t>
            </a:r>
            <a:r>
              <a:rPr sz="2400" dirty="0">
                <a:solidFill>
                  <a:schemeClr val="tx1"/>
                </a:solidFill>
              </a:rPr>
              <a:t>of</a:t>
            </a:r>
            <a:r>
              <a:rPr sz="2400" spc="20" dirty="0">
                <a:solidFill>
                  <a:schemeClr val="tx1"/>
                </a:solidFill>
              </a:rPr>
              <a:t> </a:t>
            </a:r>
            <a:r>
              <a:rPr sz="2400" spc="55" dirty="0">
                <a:solidFill>
                  <a:schemeClr val="tx1"/>
                </a:solidFill>
              </a:rPr>
              <a:t>f</a:t>
            </a:r>
            <a:r>
              <a:rPr sz="2400" spc="-5" dirty="0">
                <a:solidFill>
                  <a:schemeClr val="tx1"/>
                </a:solidFill>
              </a:rPr>
              <a:t>ile  names)</a:t>
            </a:r>
          </a:p>
          <a:p>
            <a:pPr marL="560070" indent="-457200" algn="just">
              <a:lnSpc>
                <a:spcPct val="100000"/>
              </a:lnSpc>
              <a:spcBef>
                <a:spcPts val="5"/>
              </a:spcBef>
              <a:buClr>
                <a:srgbClr val="0A5294"/>
              </a:buClr>
              <a:buFont typeface="Wingdings" pitchFamily="2" charset="2"/>
              <a:buChar char="Ø"/>
            </a:pPr>
            <a:endParaRPr sz="2400" dirty="0">
              <a:solidFill>
                <a:schemeClr val="tx1"/>
              </a:solidFill>
            </a:endParaRPr>
          </a:p>
          <a:p>
            <a:pPr marL="572770" marR="5080" indent="-457200" algn="just">
              <a:lnSpc>
                <a:spcPct val="100000"/>
              </a:lnSpc>
              <a:spcBef>
                <a:spcPts val="5"/>
              </a:spcBef>
              <a:buFont typeface="Wingdings" pitchFamily="2" charset="2"/>
              <a:buChar char="Ø"/>
              <a:tabLst>
                <a:tab pos="434340" algn="l"/>
              </a:tabLst>
            </a:pPr>
            <a:r>
              <a:rPr sz="2400" spc="-5" dirty="0">
                <a:solidFill>
                  <a:schemeClr val="tx1"/>
                </a:solidFill>
              </a:rPr>
              <a:t>The</a:t>
            </a:r>
            <a:r>
              <a:rPr sz="2400" spc="-125" dirty="0">
                <a:solidFill>
                  <a:schemeClr val="tx1"/>
                </a:solidFill>
              </a:rPr>
              <a:t> </a:t>
            </a:r>
            <a:r>
              <a:rPr sz="2400" spc="-5" dirty="0">
                <a:solidFill>
                  <a:schemeClr val="tx1"/>
                </a:solidFill>
              </a:rPr>
              <a:t>cache</a:t>
            </a:r>
            <a:r>
              <a:rPr sz="2400" spc="-55" dirty="0">
                <a:solidFill>
                  <a:schemeClr val="tx1"/>
                </a:solidFill>
              </a:rPr>
              <a:t> </a:t>
            </a:r>
            <a:r>
              <a:rPr sz="2400" spc="-5" dirty="0">
                <a:solidFill>
                  <a:schemeClr val="tx1"/>
                </a:solidFill>
              </a:rPr>
              <a:t>in</a:t>
            </a:r>
            <a:r>
              <a:rPr sz="2400" spc="-114" dirty="0">
                <a:solidFill>
                  <a:schemeClr val="tx1"/>
                </a:solidFill>
              </a:rPr>
              <a:t> </a:t>
            </a:r>
            <a:r>
              <a:rPr sz="2400" spc="-20" dirty="0">
                <a:solidFill>
                  <a:schemeClr val="tx1"/>
                </a:solidFill>
              </a:rPr>
              <a:t>your</a:t>
            </a:r>
            <a:r>
              <a:rPr sz="2400" spc="-110" dirty="0">
                <a:solidFill>
                  <a:schemeClr val="tx1"/>
                </a:solidFill>
              </a:rPr>
              <a:t> </a:t>
            </a:r>
            <a:r>
              <a:rPr sz="2400" spc="-15" dirty="0">
                <a:solidFill>
                  <a:schemeClr val="tx1"/>
                </a:solidFill>
              </a:rPr>
              <a:t>browser</a:t>
            </a:r>
            <a:r>
              <a:rPr sz="2400" spc="-120" dirty="0">
                <a:solidFill>
                  <a:schemeClr val="tx1"/>
                </a:solidFill>
              </a:rPr>
              <a:t> </a:t>
            </a:r>
            <a:r>
              <a:rPr sz="2400" spc="-5" dirty="0">
                <a:solidFill>
                  <a:schemeClr val="tx1"/>
                </a:solidFill>
              </a:rPr>
              <a:t>that</a:t>
            </a:r>
            <a:r>
              <a:rPr sz="2400" spc="-135" dirty="0">
                <a:solidFill>
                  <a:schemeClr val="tx1"/>
                </a:solidFill>
              </a:rPr>
              <a:t> </a:t>
            </a:r>
            <a:r>
              <a:rPr sz="2400" spc="-10" dirty="0">
                <a:solidFill>
                  <a:schemeClr val="tx1"/>
                </a:solidFill>
              </a:rPr>
              <a:t>allows</a:t>
            </a:r>
            <a:r>
              <a:rPr sz="2400" spc="-160" dirty="0">
                <a:solidFill>
                  <a:schemeClr val="tx1"/>
                </a:solidFill>
              </a:rPr>
              <a:t> </a:t>
            </a:r>
            <a:r>
              <a:rPr sz="2400" spc="-25" dirty="0">
                <a:solidFill>
                  <a:schemeClr val="tx1"/>
                </a:solidFill>
              </a:rPr>
              <a:t>you</a:t>
            </a:r>
            <a:r>
              <a:rPr sz="2400" spc="-75" dirty="0">
                <a:solidFill>
                  <a:schemeClr val="tx1"/>
                </a:solidFill>
              </a:rPr>
              <a:t> </a:t>
            </a:r>
            <a:r>
              <a:rPr sz="2400" spc="-20" dirty="0">
                <a:solidFill>
                  <a:schemeClr val="tx1"/>
                </a:solidFill>
              </a:rPr>
              <a:t>to</a:t>
            </a:r>
            <a:r>
              <a:rPr sz="2400" spc="-90" dirty="0">
                <a:solidFill>
                  <a:schemeClr val="tx1"/>
                </a:solidFill>
              </a:rPr>
              <a:t> </a:t>
            </a:r>
            <a:r>
              <a:rPr sz="2400" dirty="0">
                <a:solidFill>
                  <a:schemeClr val="tx1"/>
                </a:solidFill>
              </a:rPr>
              <a:t>hit</a:t>
            </a:r>
            <a:r>
              <a:rPr sz="2400" spc="-80" dirty="0">
                <a:solidFill>
                  <a:schemeClr val="tx1"/>
                </a:solidFill>
              </a:rPr>
              <a:t> </a:t>
            </a:r>
            <a:r>
              <a:rPr sz="2400" spc="-5" dirty="0">
                <a:solidFill>
                  <a:schemeClr val="tx1"/>
                </a:solidFill>
              </a:rPr>
              <a:t>the</a:t>
            </a:r>
            <a:r>
              <a:rPr sz="2400" spc="-70" dirty="0">
                <a:solidFill>
                  <a:schemeClr val="tx1"/>
                </a:solidFill>
              </a:rPr>
              <a:t> </a:t>
            </a:r>
            <a:r>
              <a:rPr sz="2400" spc="-30" dirty="0">
                <a:solidFill>
                  <a:schemeClr val="tx1"/>
                </a:solidFill>
              </a:rPr>
              <a:t>BACK </a:t>
            </a:r>
            <a:r>
              <a:rPr sz="2400" spc="-635" dirty="0">
                <a:solidFill>
                  <a:schemeClr val="tx1"/>
                </a:solidFill>
              </a:rPr>
              <a:t> </a:t>
            </a:r>
            <a:r>
              <a:rPr sz="2400" spc="-15" dirty="0">
                <a:solidFill>
                  <a:schemeClr val="tx1"/>
                </a:solidFill>
              </a:rPr>
              <a:t>button</a:t>
            </a:r>
            <a:r>
              <a:rPr sz="2400" spc="-105" dirty="0">
                <a:solidFill>
                  <a:schemeClr val="tx1"/>
                </a:solidFill>
              </a:rPr>
              <a:t> </a:t>
            </a:r>
            <a:r>
              <a:rPr sz="2400" dirty="0">
                <a:solidFill>
                  <a:schemeClr val="tx1"/>
                </a:solidFill>
              </a:rPr>
              <a:t>(a</a:t>
            </a:r>
            <a:r>
              <a:rPr sz="2400" spc="-65" dirty="0">
                <a:solidFill>
                  <a:schemeClr val="tx1"/>
                </a:solidFill>
              </a:rPr>
              <a:t> </a:t>
            </a:r>
            <a:r>
              <a:rPr sz="2400" spc="-15" dirty="0">
                <a:solidFill>
                  <a:schemeClr val="tx1"/>
                </a:solidFill>
              </a:rPr>
              <a:t>linked</a:t>
            </a:r>
            <a:r>
              <a:rPr sz="2400" dirty="0">
                <a:solidFill>
                  <a:schemeClr val="tx1"/>
                </a:solidFill>
              </a:rPr>
              <a:t> list</a:t>
            </a:r>
            <a:r>
              <a:rPr sz="2400" spc="-140" dirty="0">
                <a:solidFill>
                  <a:schemeClr val="tx1"/>
                </a:solidFill>
              </a:rPr>
              <a:t> </a:t>
            </a:r>
            <a:r>
              <a:rPr sz="2400" dirty="0">
                <a:solidFill>
                  <a:schemeClr val="tx1"/>
                </a:solidFill>
              </a:rPr>
              <a:t>of</a:t>
            </a:r>
            <a:r>
              <a:rPr sz="2400" spc="30" dirty="0">
                <a:solidFill>
                  <a:schemeClr val="tx1"/>
                </a:solidFill>
              </a:rPr>
              <a:t> </a:t>
            </a:r>
            <a:r>
              <a:rPr sz="2400" dirty="0">
                <a:solidFill>
                  <a:schemeClr val="tx1"/>
                </a:solidFill>
              </a:rPr>
              <a:t>URLs)</a:t>
            </a:r>
          </a:p>
          <a:p>
            <a:pPr marL="560070" indent="-457200" algn="just">
              <a:lnSpc>
                <a:spcPct val="100000"/>
              </a:lnSpc>
              <a:spcBef>
                <a:spcPts val="5"/>
              </a:spcBef>
              <a:buClr>
                <a:srgbClr val="0A5294"/>
              </a:buClr>
              <a:buFont typeface="Wingdings" pitchFamily="2" charset="2"/>
              <a:buChar char="Ø"/>
            </a:pPr>
            <a:endParaRPr sz="2400" dirty="0">
              <a:solidFill>
                <a:schemeClr val="tx1"/>
              </a:solidFill>
            </a:endParaRPr>
          </a:p>
          <a:p>
            <a:pPr marL="572770" marR="88900" indent="-457200" algn="just">
              <a:lnSpc>
                <a:spcPct val="100000"/>
              </a:lnSpc>
              <a:buFont typeface="Wingdings" pitchFamily="2" charset="2"/>
              <a:buChar char="Ø"/>
              <a:tabLst>
                <a:tab pos="432434" algn="l"/>
              </a:tabLst>
            </a:pPr>
            <a:r>
              <a:rPr sz="2400" spc="-55" dirty="0">
                <a:solidFill>
                  <a:schemeClr val="tx1"/>
                </a:solidFill>
              </a:rPr>
              <a:t>U</a:t>
            </a:r>
            <a:r>
              <a:rPr sz="2400" spc="-5" dirty="0">
                <a:solidFill>
                  <a:schemeClr val="tx1"/>
                </a:solidFill>
              </a:rPr>
              <a:t>nd</a:t>
            </a:r>
            <a:r>
              <a:rPr sz="2400" dirty="0">
                <a:solidFill>
                  <a:schemeClr val="tx1"/>
                </a:solidFill>
              </a:rPr>
              <a:t>o</a:t>
            </a:r>
            <a:r>
              <a:rPr sz="2400" spc="-85" dirty="0">
                <a:solidFill>
                  <a:schemeClr val="tx1"/>
                </a:solidFill>
              </a:rPr>
              <a:t> </a:t>
            </a:r>
            <a:r>
              <a:rPr sz="2400" dirty="0">
                <a:solidFill>
                  <a:schemeClr val="tx1"/>
                </a:solidFill>
              </a:rPr>
              <a:t>functio</a:t>
            </a:r>
            <a:r>
              <a:rPr sz="2400" spc="-10" dirty="0">
                <a:solidFill>
                  <a:schemeClr val="tx1"/>
                </a:solidFill>
              </a:rPr>
              <a:t>n</a:t>
            </a:r>
            <a:r>
              <a:rPr sz="2400" dirty="0">
                <a:solidFill>
                  <a:schemeClr val="tx1"/>
                </a:solidFill>
              </a:rPr>
              <a:t>ality</a:t>
            </a:r>
            <a:r>
              <a:rPr sz="2400" spc="-110" dirty="0">
                <a:solidFill>
                  <a:schemeClr val="tx1"/>
                </a:solidFill>
              </a:rPr>
              <a:t> </a:t>
            </a:r>
            <a:r>
              <a:rPr sz="2400" spc="-5" dirty="0">
                <a:solidFill>
                  <a:schemeClr val="tx1"/>
                </a:solidFill>
              </a:rPr>
              <a:t>i</a:t>
            </a:r>
            <a:r>
              <a:rPr sz="2400" dirty="0">
                <a:solidFill>
                  <a:schemeClr val="tx1"/>
                </a:solidFill>
              </a:rPr>
              <a:t>n</a:t>
            </a:r>
            <a:r>
              <a:rPr sz="2400" spc="-45" dirty="0">
                <a:solidFill>
                  <a:schemeClr val="tx1"/>
                </a:solidFill>
              </a:rPr>
              <a:t> </a:t>
            </a:r>
            <a:r>
              <a:rPr sz="2400" spc="-10" dirty="0">
                <a:solidFill>
                  <a:schemeClr val="tx1"/>
                </a:solidFill>
              </a:rPr>
              <a:t>P</a:t>
            </a:r>
            <a:r>
              <a:rPr sz="2400" dirty="0">
                <a:solidFill>
                  <a:schemeClr val="tx1"/>
                </a:solidFill>
              </a:rPr>
              <a:t>ho</a:t>
            </a:r>
            <a:r>
              <a:rPr sz="2400" spc="-35" dirty="0">
                <a:solidFill>
                  <a:schemeClr val="tx1"/>
                </a:solidFill>
              </a:rPr>
              <a:t>t</a:t>
            </a:r>
            <a:r>
              <a:rPr sz="2400" dirty="0">
                <a:solidFill>
                  <a:schemeClr val="tx1"/>
                </a:solidFill>
              </a:rPr>
              <a:t>oshop</a:t>
            </a:r>
            <a:r>
              <a:rPr sz="2400" spc="-175" dirty="0">
                <a:solidFill>
                  <a:schemeClr val="tx1"/>
                </a:solidFill>
              </a:rPr>
              <a:t> </a:t>
            </a:r>
            <a:r>
              <a:rPr sz="2400" dirty="0">
                <a:solidFill>
                  <a:schemeClr val="tx1"/>
                </a:solidFill>
              </a:rPr>
              <a:t>or</a:t>
            </a:r>
            <a:r>
              <a:rPr sz="2400" spc="-135" dirty="0">
                <a:solidFill>
                  <a:schemeClr val="tx1"/>
                </a:solidFill>
              </a:rPr>
              <a:t> </a:t>
            </a:r>
            <a:r>
              <a:rPr sz="2400" spc="-185" dirty="0">
                <a:solidFill>
                  <a:schemeClr val="tx1"/>
                </a:solidFill>
              </a:rPr>
              <a:t>W</a:t>
            </a:r>
            <a:r>
              <a:rPr sz="2400" dirty="0">
                <a:solidFill>
                  <a:schemeClr val="tx1"/>
                </a:solidFill>
              </a:rPr>
              <a:t>o</a:t>
            </a:r>
            <a:r>
              <a:rPr sz="2400" spc="-45" dirty="0">
                <a:solidFill>
                  <a:schemeClr val="tx1"/>
                </a:solidFill>
              </a:rPr>
              <a:t>r</a:t>
            </a:r>
            <a:r>
              <a:rPr sz="2400" dirty="0">
                <a:solidFill>
                  <a:schemeClr val="tx1"/>
                </a:solidFill>
              </a:rPr>
              <a:t>d</a:t>
            </a:r>
            <a:r>
              <a:rPr sz="2400" spc="-20" dirty="0">
                <a:solidFill>
                  <a:schemeClr val="tx1"/>
                </a:solidFill>
              </a:rPr>
              <a:t> </a:t>
            </a:r>
            <a:r>
              <a:rPr sz="2400" dirty="0">
                <a:solidFill>
                  <a:schemeClr val="tx1"/>
                </a:solidFill>
              </a:rPr>
              <a:t>(a</a:t>
            </a:r>
            <a:r>
              <a:rPr sz="2400" spc="-65" dirty="0">
                <a:solidFill>
                  <a:schemeClr val="tx1"/>
                </a:solidFill>
              </a:rPr>
              <a:t> </a:t>
            </a:r>
            <a:r>
              <a:rPr sz="2400" dirty="0">
                <a:solidFill>
                  <a:schemeClr val="tx1"/>
                </a:solidFill>
              </a:rPr>
              <a:t>lin</a:t>
            </a:r>
            <a:r>
              <a:rPr sz="2400" spc="-65" dirty="0">
                <a:solidFill>
                  <a:schemeClr val="tx1"/>
                </a:solidFill>
              </a:rPr>
              <a:t>k</a:t>
            </a:r>
            <a:r>
              <a:rPr sz="2400" dirty="0">
                <a:solidFill>
                  <a:schemeClr val="tx1"/>
                </a:solidFill>
              </a:rPr>
              <a:t>ed l</a:t>
            </a:r>
            <a:r>
              <a:rPr sz="2400" spc="-10" dirty="0">
                <a:solidFill>
                  <a:schemeClr val="tx1"/>
                </a:solidFill>
              </a:rPr>
              <a:t>i</a:t>
            </a:r>
            <a:r>
              <a:rPr sz="2400" dirty="0">
                <a:solidFill>
                  <a:schemeClr val="tx1"/>
                </a:solidFill>
              </a:rPr>
              <a:t>st</a:t>
            </a:r>
            <a:r>
              <a:rPr sz="2400" spc="-145" dirty="0">
                <a:solidFill>
                  <a:schemeClr val="tx1"/>
                </a:solidFill>
              </a:rPr>
              <a:t> </a:t>
            </a:r>
            <a:r>
              <a:rPr sz="2400" dirty="0">
                <a:solidFill>
                  <a:schemeClr val="tx1"/>
                </a:solidFill>
              </a:rPr>
              <a:t>of  </a:t>
            </a:r>
            <a:r>
              <a:rPr sz="2400" spc="-5" dirty="0">
                <a:solidFill>
                  <a:schemeClr val="tx1"/>
                </a:solidFill>
              </a:rPr>
              <a:t>state)</a:t>
            </a:r>
          </a:p>
          <a:p>
            <a:pPr marL="560070" indent="-457200" algn="just">
              <a:lnSpc>
                <a:spcPct val="100000"/>
              </a:lnSpc>
              <a:spcBef>
                <a:spcPts val="10"/>
              </a:spcBef>
              <a:buClr>
                <a:srgbClr val="0A5294"/>
              </a:buClr>
              <a:buFont typeface="Wingdings" pitchFamily="2" charset="2"/>
              <a:buChar char="Ø"/>
            </a:pPr>
            <a:endParaRPr sz="2400" dirty="0">
              <a:solidFill>
                <a:schemeClr val="tx1"/>
              </a:solidFill>
            </a:endParaRPr>
          </a:p>
          <a:p>
            <a:pPr marL="572770" marR="227965" indent="-457200" algn="just">
              <a:lnSpc>
                <a:spcPct val="100000"/>
              </a:lnSpc>
              <a:buFont typeface="Wingdings" pitchFamily="2" charset="2"/>
              <a:buChar char="Ø"/>
              <a:tabLst>
                <a:tab pos="452120" algn="l"/>
              </a:tabLst>
            </a:pPr>
            <a:r>
              <a:rPr sz="2400" dirty="0">
                <a:solidFill>
                  <a:schemeClr val="tx1"/>
                </a:solidFill>
              </a:rPr>
              <a:t>A</a:t>
            </a:r>
            <a:r>
              <a:rPr sz="2400" spc="-105" dirty="0">
                <a:solidFill>
                  <a:schemeClr val="tx1"/>
                </a:solidFill>
              </a:rPr>
              <a:t> </a:t>
            </a:r>
            <a:r>
              <a:rPr sz="2400" dirty="0">
                <a:solidFill>
                  <a:schemeClr val="tx1"/>
                </a:solidFill>
              </a:rPr>
              <a:t>stack,</a:t>
            </a:r>
            <a:r>
              <a:rPr sz="2400" spc="-20" dirty="0">
                <a:solidFill>
                  <a:schemeClr val="tx1"/>
                </a:solidFill>
              </a:rPr>
              <a:t> </a:t>
            </a:r>
            <a:r>
              <a:rPr sz="2400" dirty="0">
                <a:solidFill>
                  <a:schemeClr val="tx1"/>
                </a:solidFill>
              </a:rPr>
              <a:t>hash</a:t>
            </a:r>
            <a:r>
              <a:rPr sz="2400" spc="-65" dirty="0">
                <a:solidFill>
                  <a:schemeClr val="tx1"/>
                </a:solidFill>
              </a:rPr>
              <a:t> </a:t>
            </a:r>
            <a:r>
              <a:rPr sz="2400" spc="-5" dirty="0">
                <a:solidFill>
                  <a:schemeClr val="tx1"/>
                </a:solidFill>
              </a:rPr>
              <a:t>table,</a:t>
            </a:r>
            <a:r>
              <a:rPr sz="2400" spc="-90" dirty="0">
                <a:solidFill>
                  <a:schemeClr val="tx1"/>
                </a:solidFill>
              </a:rPr>
              <a:t> </a:t>
            </a:r>
            <a:r>
              <a:rPr sz="2400" dirty="0">
                <a:solidFill>
                  <a:schemeClr val="tx1"/>
                </a:solidFill>
              </a:rPr>
              <a:t>and</a:t>
            </a:r>
            <a:r>
              <a:rPr sz="2400" spc="5" dirty="0">
                <a:solidFill>
                  <a:schemeClr val="tx1"/>
                </a:solidFill>
              </a:rPr>
              <a:t> </a:t>
            </a:r>
            <a:r>
              <a:rPr sz="2400" dirty="0">
                <a:solidFill>
                  <a:schemeClr val="tx1"/>
                </a:solidFill>
              </a:rPr>
              <a:t>binary</a:t>
            </a:r>
            <a:r>
              <a:rPr sz="2400" spc="-85" dirty="0">
                <a:solidFill>
                  <a:schemeClr val="tx1"/>
                </a:solidFill>
              </a:rPr>
              <a:t> </a:t>
            </a:r>
            <a:r>
              <a:rPr sz="2400" spc="-10" dirty="0">
                <a:solidFill>
                  <a:schemeClr val="tx1"/>
                </a:solidFill>
              </a:rPr>
              <a:t>tree</a:t>
            </a:r>
            <a:r>
              <a:rPr sz="2400" spc="-135" dirty="0">
                <a:solidFill>
                  <a:schemeClr val="tx1"/>
                </a:solidFill>
              </a:rPr>
              <a:t> </a:t>
            </a:r>
            <a:r>
              <a:rPr sz="2400" spc="-5" dirty="0">
                <a:solidFill>
                  <a:schemeClr val="tx1"/>
                </a:solidFill>
              </a:rPr>
              <a:t>can</a:t>
            </a:r>
            <a:r>
              <a:rPr sz="2400" spc="-45" dirty="0">
                <a:solidFill>
                  <a:schemeClr val="tx1"/>
                </a:solidFill>
              </a:rPr>
              <a:t> </a:t>
            </a:r>
            <a:r>
              <a:rPr sz="2400" spc="-5" dirty="0">
                <a:solidFill>
                  <a:schemeClr val="tx1"/>
                </a:solidFill>
              </a:rPr>
              <a:t>be</a:t>
            </a:r>
            <a:r>
              <a:rPr sz="2400" spc="-60" dirty="0">
                <a:solidFill>
                  <a:schemeClr val="tx1"/>
                </a:solidFill>
              </a:rPr>
              <a:t> </a:t>
            </a:r>
            <a:r>
              <a:rPr sz="2400" spc="-10" dirty="0">
                <a:solidFill>
                  <a:schemeClr val="tx1"/>
                </a:solidFill>
              </a:rPr>
              <a:t>implemented </a:t>
            </a:r>
            <a:r>
              <a:rPr sz="2400" spc="-635" dirty="0">
                <a:solidFill>
                  <a:schemeClr val="tx1"/>
                </a:solidFill>
              </a:rPr>
              <a:t> </a:t>
            </a:r>
            <a:r>
              <a:rPr sz="2400" spc="-5" dirty="0">
                <a:solidFill>
                  <a:schemeClr val="tx1"/>
                </a:solidFill>
              </a:rPr>
              <a:t>using</a:t>
            </a:r>
            <a:r>
              <a:rPr sz="2400" spc="-100" dirty="0">
                <a:solidFill>
                  <a:schemeClr val="tx1"/>
                </a:solidFill>
              </a:rPr>
              <a:t> </a:t>
            </a:r>
            <a:r>
              <a:rPr sz="2400" dirty="0">
                <a:solidFill>
                  <a:schemeClr val="tx1"/>
                </a:solidFill>
              </a:rPr>
              <a:t>a</a:t>
            </a:r>
            <a:r>
              <a:rPr sz="2400" spc="-130" dirty="0">
                <a:solidFill>
                  <a:schemeClr val="tx1"/>
                </a:solidFill>
              </a:rPr>
              <a:t> </a:t>
            </a:r>
            <a:r>
              <a:rPr sz="2400" spc="-10" dirty="0">
                <a:solidFill>
                  <a:schemeClr val="tx1"/>
                </a:solidFill>
              </a:rPr>
              <a:t>doubly</a:t>
            </a:r>
            <a:r>
              <a:rPr sz="2400" spc="-95" dirty="0">
                <a:solidFill>
                  <a:schemeClr val="tx1"/>
                </a:solidFill>
              </a:rPr>
              <a:t> </a:t>
            </a:r>
            <a:r>
              <a:rPr sz="2400" spc="-10" dirty="0">
                <a:solidFill>
                  <a:schemeClr val="tx1"/>
                </a:solidFill>
              </a:rPr>
              <a:t>linked</a:t>
            </a:r>
            <a:r>
              <a:rPr sz="2400" dirty="0">
                <a:solidFill>
                  <a:schemeClr val="tx1"/>
                </a:solidFill>
              </a:rPr>
              <a:t> </a:t>
            </a:r>
            <a:r>
              <a:rPr sz="2400" spc="-5" dirty="0">
                <a:solidFill>
                  <a:schemeClr val="tx1"/>
                </a:solidFill>
              </a:rPr>
              <a:t>list.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332993"/>
            <a:ext cx="3284220" cy="635000"/>
          </a:xfrm>
          <a:prstGeom prst="rect">
            <a:avLst/>
          </a:prstGeom>
        </p:spPr>
        <p:txBody>
          <a:bodyPr vert="horz" wrap="square" lIns="0" tIns="12065" rIns="0" bIns="0" rtlCol="0">
            <a:spAutoFit/>
          </a:bodyPr>
          <a:lstStyle/>
          <a:p>
            <a:pPr marL="172085" indent="-160020">
              <a:lnSpc>
                <a:spcPct val="100000"/>
              </a:lnSpc>
              <a:spcBef>
                <a:spcPts val="95"/>
              </a:spcBef>
              <a:buClr>
                <a:srgbClr val="E1D600"/>
              </a:buClr>
              <a:buSzPct val="97500"/>
              <a:buFont typeface="Constantia"/>
              <a:buChar char="•"/>
              <a:tabLst>
                <a:tab pos="172720" algn="l"/>
              </a:tabLst>
            </a:pPr>
            <a:r>
              <a:rPr sz="4000" b="1" u="heavy" spc="-15" dirty="0">
                <a:solidFill>
                  <a:srgbClr val="000066"/>
                </a:solidFill>
                <a:uFill>
                  <a:solidFill>
                    <a:srgbClr val="000000"/>
                  </a:solidFill>
                </a:uFill>
                <a:latin typeface="Constantia"/>
                <a:cs typeface="Constantia"/>
              </a:rPr>
              <a:t> </a:t>
            </a:r>
            <a:r>
              <a:rPr sz="4000" b="1" u="heavy" spc="-120" dirty="0">
                <a:solidFill>
                  <a:srgbClr val="000066"/>
                </a:solidFill>
                <a:uFill>
                  <a:solidFill>
                    <a:srgbClr val="000000"/>
                  </a:solidFill>
                </a:uFill>
                <a:latin typeface="Constantia"/>
                <a:cs typeface="Constantia"/>
              </a:rPr>
              <a:t>P</a:t>
            </a:r>
            <a:r>
              <a:rPr sz="4000" b="1" u="heavy" spc="-5" dirty="0">
                <a:solidFill>
                  <a:srgbClr val="000066"/>
                </a:solidFill>
                <a:uFill>
                  <a:solidFill>
                    <a:srgbClr val="000000"/>
                  </a:solidFill>
                </a:uFill>
                <a:latin typeface="Constantia"/>
                <a:cs typeface="Constantia"/>
              </a:rPr>
              <a:t>o</a:t>
            </a:r>
            <a:r>
              <a:rPr sz="4000" b="1" u="heavy" spc="-40" dirty="0">
                <a:solidFill>
                  <a:srgbClr val="000066"/>
                </a:solidFill>
                <a:uFill>
                  <a:solidFill>
                    <a:srgbClr val="000000"/>
                  </a:solidFill>
                </a:uFill>
                <a:latin typeface="Constantia"/>
                <a:cs typeface="Constantia"/>
              </a:rPr>
              <a:t>l</a:t>
            </a:r>
            <a:r>
              <a:rPr sz="4000" b="1" u="heavy" spc="-10" dirty="0">
                <a:solidFill>
                  <a:srgbClr val="000066"/>
                </a:solidFill>
                <a:uFill>
                  <a:solidFill>
                    <a:srgbClr val="000000"/>
                  </a:solidFill>
                </a:uFill>
                <a:latin typeface="Constantia"/>
                <a:cs typeface="Constantia"/>
              </a:rPr>
              <a:t>yn</a:t>
            </a:r>
            <a:r>
              <a:rPr sz="4000" b="1" u="heavy" spc="-5" dirty="0">
                <a:solidFill>
                  <a:srgbClr val="000066"/>
                </a:solidFill>
                <a:uFill>
                  <a:solidFill>
                    <a:srgbClr val="000000"/>
                  </a:solidFill>
                </a:uFill>
                <a:latin typeface="Constantia"/>
                <a:cs typeface="Constantia"/>
              </a:rPr>
              <a:t>o</a:t>
            </a:r>
            <a:r>
              <a:rPr sz="4000" b="1" u="heavy" spc="-10" dirty="0">
                <a:solidFill>
                  <a:srgbClr val="001F5F"/>
                </a:solidFill>
                <a:uFill>
                  <a:solidFill>
                    <a:srgbClr val="000000"/>
                  </a:solidFill>
                </a:uFill>
                <a:latin typeface="Constantia"/>
                <a:cs typeface="Constantia"/>
              </a:rPr>
              <a:t>mials</a:t>
            </a:r>
            <a:endParaRPr sz="4000">
              <a:latin typeface="Constantia"/>
              <a:cs typeface="Constantia"/>
            </a:endParaRPr>
          </a:p>
        </p:txBody>
      </p:sp>
      <p:graphicFrame>
        <p:nvGraphicFramePr>
          <p:cNvPr id="3" name="object 3"/>
          <p:cNvGraphicFramePr>
            <a:graphicFrameLocks noGrp="1"/>
          </p:cNvGraphicFramePr>
          <p:nvPr/>
        </p:nvGraphicFramePr>
        <p:xfrm>
          <a:off x="671512" y="3627437"/>
          <a:ext cx="3108325" cy="609600"/>
        </p:xfrm>
        <a:graphic>
          <a:graphicData uri="http://schemas.openxmlformats.org/drawingml/2006/table">
            <a:tbl>
              <a:tblPr firstRow="1" bandRow="1">
                <a:tableStyleId>{2D5ABB26-0587-4C30-8999-92F81FD0307C}</a:tableStyleId>
              </a:tblPr>
              <a:tblGrid>
                <a:gridCol w="777875"/>
                <a:gridCol w="777875"/>
                <a:gridCol w="774700"/>
                <a:gridCol w="777875"/>
              </a:tblGrid>
              <a:tr h="609600">
                <a:tc>
                  <a:txBody>
                    <a:bodyPr/>
                    <a:lstStyle/>
                    <a:p>
                      <a:pPr algn="ctr">
                        <a:lnSpc>
                          <a:spcPct val="100000"/>
                        </a:lnSpc>
                        <a:spcBef>
                          <a:spcPts val="300"/>
                        </a:spcBef>
                      </a:pPr>
                      <a:r>
                        <a:rPr sz="2600" dirty="0">
                          <a:solidFill>
                            <a:srgbClr val="000066"/>
                          </a:solidFill>
                          <a:latin typeface="Arial MT"/>
                          <a:cs typeface="Arial MT"/>
                        </a:rPr>
                        <a:t>6</a:t>
                      </a:r>
                      <a:endParaRPr sz="2600">
                        <a:latin typeface="Arial MT"/>
                        <a:cs typeface="Arial MT"/>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2</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3</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8</a:t>
                      </a:r>
                      <a:endParaRPr sz="2600">
                        <a:latin typeface="Arial MT"/>
                        <a:cs typeface="Arial MT"/>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4" name="object 4"/>
          <p:cNvSpPr txBox="1"/>
          <p:nvPr/>
        </p:nvSpPr>
        <p:spPr>
          <a:xfrm>
            <a:off x="977290" y="4346194"/>
            <a:ext cx="1485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0</a:t>
            </a:r>
            <a:endParaRPr sz="1800">
              <a:latin typeface="Constantia"/>
              <a:cs typeface="Constantia"/>
            </a:endParaRPr>
          </a:p>
        </p:txBody>
      </p:sp>
      <p:sp>
        <p:nvSpPr>
          <p:cNvPr id="5" name="object 5"/>
          <p:cNvSpPr txBox="1"/>
          <p:nvPr/>
        </p:nvSpPr>
        <p:spPr>
          <a:xfrm>
            <a:off x="2587244" y="4360545"/>
            <a:ext cx="1365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2</a:t>
            </a:r>
            <a:endParaRPr sz="1800">
              <a:latin typeface="Constantia"/>
              <a:cs typeface="Constantia"/>
            </a:endParaRPr>
          </a:p>
        </p:txBody>
      </p:sp>
      <p:sp>
        <p:nvSpPr>
          <p:cNvPr id="6" name="object 6"/>
          <p:cNvSpPr/>
          <p:nvPr/>
        </p:nvSpPr>
        <p:spPr>
          <a:xfrm>
            <a:off x="1143000" y="4555616"/>
            <a:ext cx="3131185" cy="944880"/>
          </a:xfrm>
          <a:custGeom>
            <a:avLst/>
            <a:gdLst/>
            <a:ahLst/>
            <a:cxnLst/>
            <a:rect l="l" t="t" r="r" b="b"/>
            <a:pathLst>
              <a:path w="3131185" h="944879">
                <a:moveTo>
                  <a:pt x="3052064" y="917067"/>
                </a:moveTo>
                <a:lnTo>
                  <a:pt x="86207" y="27355"/>
                </a:lnTo>
                <a:lnTo>
                  <a:pt x="87439" y="23241"/>
                </a:lnTo>
                <a:lnTo>
                  <a:pt x="94424" y="0"/>
                </a:lnTo>
                <a:lnTo>
                  <a:pt x="0" y="16383"/>
                </a:lnTo>
                <a:lnTo>
                  <a:pt x="69786" y="82042"/>
                </a:lnTo>
                <a:lnTo>
                  <a:pt x="78003" y="54660"/>
                </a:lnTo>
                <a:lnTo>
                  <a:pt x="3043936" y="944499"/>
                </a:lnTo>
                <a:lnTo>
                  <a:pt x="3052064" y="917067"/>
                </a:lnTo>
                <a:close/>
              </a:path>
              <a:path w="3131185" h="944879">
                <a:moveTo>
                  <a:pt x="3131058" y="842010"/>
                </a:moveTo>
                <a:lnTo>
                  <a:pt x="1682229" y="45148"/>
                </a:lnTo>
                <a:lnTo>
                  <a:pt x="1686039" y="38227"/>
                </a:lnTo>
                <a:lnTo>
                  <a:pt x="1695958" y="20193"/>
                </a:lnTo>
                <a:lnTo>
                  <a:pt x="1600200" y="16383"/>
                </a:lnTo>
                <a:lnTo>
                  <a:pt x="1654683" y="95250"/>
                </a:lnTo>
                <a:lnTo>
                  <a:pt x="1668424" y="70243"/>
                </a:lnTo>
                <a:lnTo>
                  <a:pt x="3117342" y="867156"/>
                </a:lnTo>
                <a:lnTo>
                  <a:pt x="3131058" y="842010"/>
                </a:lnTo>
                <a:close/>
              </a:path>
            </a:pathLst>
          </a:custGeom>
          <a:solidFill>
            <a:srgbClr val="CC3300"/>
          </a:solidFill>
        </p:spPr>
        <p:txBody>
          <a:bodyPr wrap="square" lIns="0" tIns="0" rIns="0" bIns="0" rtlCol="0"/>
          <a:lstStyle/>
          <a:p>
            <a:endParaRPr/>
          </a:p>
        </p:txBody>
      </p:sp>
      <p:sp>
        <p:nvSpPr>
          <p:cNvPr id="7" name="object 7"/>
          <p:cNvSpPr txBox="1"/>
          <p:nvPr/>
        </p:nvSpPr>
        <p:spPr>
          <a:xfrm>
            <a:off x="3760470" y="5581599"/>
            <a:ext cx="1171575" cy="848360"/>
          </a:xfrm>
          <a:prstGeom prst="rect">
            <a:avLst/>
          </a:prstGeom>
        </p:spPr>
        <p:txBody>
          <a:bodyPr vert="horz" wrap="square" lIns="0" tIns="12700" rIns="0" bIns="0" rtlCol="0">
            <a:spAutoFit/>
          </a:bodyPr>
          <a:lstStyle/>
          <a:p>
            <a:pPr marL="12700" marR="5080" indent="260350">
              <a:lnSpc>
                <a:spcPct val="100000"/>
              </a:lnSpc>
              <a:spcBef>
                <a:spcPts val="100"/>
              </a:spcBef>
            </a:pPr>
            <a:r>
              <a:rPr sz="1800" b="1" dirty="0">
                <a:latin typeface="Constantia"/>
                <a:cs typeface="Constantia"/>
              </a:rPr>
              <a:t>Index </a:t>
            </a:r>
            <a:r>
              <a:rPr sz="1800" b="1" spc="5" dirty="0">
                <a:latin typeface="Constantia"/>
                <a:cs typeface="Constantia"/>
              </a:rPr>
              <a:t> </a:t>
            </a:r>
            <a:r>
              <a:rPr sz="1800" b="1" spc="-30" dirty="0">
                <a:latin typeface="Constantia"/>
                <a:cs typeface="Constantia"/>
              </a:rPr>
              <a:t>r</a:t>
            </a:r>
            <a:r>
              <a:rPr sz="1800" b="1" dirty="0">
                <a:latin typeface="Constantia"/>
                <a:cs typeface="Constantia"/>
              </a:rPr>
              <a:t>e</a:t>
            </a:r>
            <a:r>
              <a:rPr sz="1800" b="1" spc="5" dirty="0">
                <a:latin typeface="Constantia"/>
                <a:cs typeface="Constantia"/>
              </a:rPr>
              <a:t>p</a:t>
            </a:r>
            <a:r>
              <a:rPr sz="1800" b="1" spc="-30" dirty="0">
                <a:latin typeface="Constantia"/>
                <a:cs typeface="Constantia"/>
              </a:rPr>
              <a:t>r</a:t>
            </a:r>
            <a:r>
              <a:rPr sz="1800" b="1" dirty="0">
                <a:latin typeface="Constantia"/>
                <a:cs typeface="Constantia"/>
              </a:rPr>
              <a:t>esents  </a:t>
            </a:r>
            <a:r>
              <a:rPr sz="1800" b="1" spc="-5" dirty="0">
                <a:latin typeface="Constantia"/>
                <a:cs typeface="Constantia"/>
              </a:rPr>
              <a:t>exponents</a:t>
            </a:r>
            <a:endParaRPr sz="1800">
              <a:latin typeface="Constantia"/>
              <a:cs typeface="Constantia"/>
            </a:endParaRPr>
          </a:p>
        </p:txBody>
      </p:sp>
      <p:graphicFrame>
        <p:nvGraphicFramePr>
          <p:cNvPr id="8" name="object 8"/>
          <p:cNvGraphicFramePr>
            <a:graphicFrameLocks noGrp="1"/>
          </p:cNvGraphicFramePr>
          <p:nvPr/>
        </p:nvGraphicFramePr>
        <p:xfrm>
          <a:off x="4786312" y="3627437"/>
          <a:ext cx="3886200" cy="609600"/>
        </p:xfrm>
        <a:graphic>
          <a:graphicData uri="http://schemas.openxmlformats.org/drawingml/2006/table">
            <a:tbl>
              <a:tblPr firstRow="1" bandRow="1">
                <a:tableStyleId>{2D5ABB26-0587-4C30-8999-92F81FD0307C}</a:tableStyleId>
              </a:tblPr>
              <a:tblGrid>
                <a:gridCol w="777875"/>
                <a:gridCol w="777875"/>
                <a:gridCol w="774700"/>
                <a:gridCol w="777875"/>
                <a:gridCol w="777875"/>
              </a:tblGrid>
              <a:tr h="609600">
                <a:tc>
                  <a:txBody>
                    <a:bodyPr/>
                    <a:lstStyle/>
                    <a:p>
                      <a:pPr marL="241935">
                        <a:lnSpc>
                          <a:spcPct val="100000"/>
                        </a:lnSpc>
                        <a:spcBef>
                          <a:spcPts val="300"/>
                        </a:spcBef>
                      </a:pPr>
                      <a:r>
                        <a:rPr sz="2600" dirty="0">
                          <a:solidFill>
                            <a:srgbClr val="000066"/>
                          </a:solidFill>
                          <a:latin typeface="Arial MT"/>
                          <a:cs typeface="Arial MT"/>
                        </a:rPr>
                        <a:t>-3</a:t>
                      </a:r>
                      <a:endParaRPr sz="2600">
                        <a:latin typeface="Arial MT"/>
                        <a:cs typeface="Arial MT"/>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104">
                        <a:lnSpc>
                          <a:spcPct val="100000"/>
                        </a:lnSpc>
                        <a:spcBef>
                          <a:spcPts val="300"/>
                        </a:spcBef>
                      </a:pPr>
                      <a:r>
                        <a:rPr sz="2600" dirty="0">
                          <a:solidFill>
                            <a:srgbClr val="000066"/>
                          </a:solidFill>
                          <a:latin typeface="Arial MT"/>
                          <a:cs typeface="Arial MT"/>
                        </a:rPr>
                        <a:t>18</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740">
                        <a:lnSpc>
                          <a:spcPct val="100000"/>
                        </a:lnSpc>
                        <a:spcBef>
                          <a:spcPts val="300"/>
                        </a:spcBef>
                      </a:pPr>
                      <a:r>
                        <a:rPr sz="2600" dirty="0">
                          <a:solidFill>
                            <a:srgbClr val="000066"/>
                          </a:solidFill>
                          <a:latin typeface="Arial MT"/>
                          <a:cs typeface="Arial MT"/>
                        </a:rPr>
                        <a:t>23</a:t>
                      </a:r>
                      <a:endParaRPr sz="2600">
                        <a:latin typeface="Arial MT"/>
                        <a:cs typeface="Arial MT"/>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9" name="object 9"/>
          <p:cNvSpPr txBox="1"/>
          <p:nvPr/>
        </p:nvSpPr>
        <p:spPr>
          <a:xfrm>
            <a:off x="5175250" y="4346194"/>
            <a:ext cx="1485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0</a:t>
            </a:r>
            <a:endParaRPr sz="1800">
              <a:latin typeface="Constantia"/>
              <a:cs typeface="Constantia"/>
            </a:endParaRPr>
          </a:p>
        </p:txBody>
      </p:sp>
      <p:sp>
        <p:nvSpPr>
          <p:cNvPr id="10" name="object 10"/>
          <p:cNvSpPr txBox="1"/>
          <p:nvPr/>
        </p:nvSpPr>
        <p:spPr>
          <a:xfrm>
            <a:off x="8233409" y="4360545"/>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4</a:t>
            </a:r>
            <a:endParaRPr sz="1800">
              <a:latin typeface="Constantia"/>
              <a:cs typeface="Constantia"/>
            </a:endParaRPr>
          </a:p>
        </p:txBody>
      </p:sp>
      <p:sp>
        <p:nvSpPr>
          <p:cNvPr id="11" name="object 11"/>
          <p:cNvSpPr txBox="1"/>
          <p:nvPr/>
        </p:nvSpPr>
        <p:spPr>
          <a:xfrm>
            <a:off x="6709029" y="4360545"/>
            <a:ext cx="1365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2</a:t>
            </a:r>
            <a:endParaRPr sz="1800">
              <a:latin typeface="Constantia"/>
              <a:cs typeface="Constantia"/>
            </a:endParaRPr>
          </a:p>
        </p:txBody>
      </p:sp>
      <p:sp>
        <p:nvSpPr>
          <p:cNvPr id="12" name="object 12"/>
          <p:cNvSpPr/>
          <p:nvPr/>
        </p:nvSpPr>
        <p:spPr>
          <a:xfrm>
            <a:off x="4409059" y="4553584"/>
            <a:ext cx="3820795" cy="1022985"/>
          </a:xfrm>
          <a:custGeom>
            <a:avLst/>
            <a:gdLst/>
            <a:ahLst/>
            <a:cxnLst/>
            <a:rect l="l" t="t" r="r" b="b"/>
            <a:pathLst>
              <a:path w="3820795" h="1022985">
                <a:moveTo>
                  <a:pt x="772541" y="18415"/>
                </a:moveTo>
                <a:lnTo>
                  <a:pt x="683133" y="52959"/>
                </a:lnTo>
                <a:lnTo>
                  <a:pt x="704329" y="72212"/>
                </a:lnTo>
                <a:lnTo>
                  <a:pt x="0" y="846963"/>
                </a:lnTo>
                <a:lnTo>
                  <a:pt x="21082" y="866267"/>
                </a:lnTo>
                <a:lnTo>
                  <a:pt x="725500" y="91440"/>
                </a:lnTo>
                <a:lnTo>
                  <a:pt x="746633" y="110617"/>
                </a:lnTo>
                <a:lnTo>
                  <a:pt x="760361" y="61722"/>
                </a:lnTo>
                <a:lnTo>
                  <a:pt x="772541" y="18415"/>
                </a:lnTo>
                <a:close/>
              </a:path>
              <a:path w="3820795" h="1022985">
                <a:moveTo>
                  <a:pt x="2296541" y="18415"/>
                </a:moveTo>
                <a:lnTo>
                  <a:pt x="2200910" y="11557"/>
                </a:lnTo>
                <a:lnTo>
                  <a:pt x="2211832" y="37985"/>
                </a:lnTo>
                <a:lnTo>
                  <a:pt x="81280" y="919607"/>
                </a:lnTo>
                <a:lnTo>
                  <a:pt x="92202" y="946023"/>
                </a:lnTo>
                <a:lnTo>
                  <a:pt x="2222754" y="64401"/>
                </a:lnTo>
                <a:lnTo>
                  <a:pt x="2233663" y="90805"/>
                </a:lnTo>
                <a:lnTo>
                  <a:pt x="2284298" y="32512"/>
                </a:lnTo>
                <a:lnTo>
                  <a:pt x="2296541" y="18415"/>
                </a:lnTo>
                <a:close/>
              </a:path>
              <a:path w="3820795" h="1022985">
                <a:moveTo>
                  <a:pt x="3820541" y="18415"/>
                </a:moveTo>
                <a:lnTo>
                  <a:pt x="3726434" y="0"/>
                </a:lnTo>
                <a:lnTo>
                  <a:pt x="3734028" y="27457"/>
                </a:lnTo>
                <a:lnTo>
                  <a:pt x="235331" y="995299"/>
                </a:lnTo>
                <a:lnTo>
                  <a:pt x="242951" y="1022731"/>
                </a:lnTo>
                <a:lnTo>
                  <a:pt x="3741661" y="55016"/>
                </a:lnTo>
                <a:lnTo>
                  <a:pt x="3749294" y="82550"/>
                </a:lnTo>
                <a:lnTo>
                  <a:pt x="3814749" y="23622"/>
                </a:lnTo>
                <a:lnTo>
                  <a:pt x="3820541" y="18415"/>
                </a:lnTo>
                <a:close/>
              </a:path>
            </a:pathLst>
          </a:custGeom>
          <a:solidFill>
            <a:srgbClr val="CC3300"/>
          </a:solidFill>
        </p:spPr>
        <p:txBody>
          <a:bodyPr wrap="square" lIns="0" tIns="0" rIns="0" bIns="0" rtlCol="0"/>
          <a:lstStyle/>
          <a:p>
            <a:endParaRPr/>
          </a:p>
        </p:txBody>
      </p:sp>
      <p:sp>
        <p:nvSpPr>
          <p:cNvPr id="13" name="object 13"/>
          <p:cNvSpPr txBox="1"/>
          <p:nvPr/>
        </p:nvSpPr>
        <p:spPr>
          <a:xfrm>
            <a:off x="586740" y="1348866"/>
            <a:ext cx="4506595" cy="2104390"/>
          </a:xfrm>
          <a:prstGeom prst="rect">
            <a:avLst/>
          </a:prstGeom>
        </p:spPr>
        <p:txBody>
          <a:bodyPr vert="horz" wrap="square" lIns="0" tIns="13335" rIns="0" bIns="0" rtlCol="0">
            <a:spAutoFit/>
          </a:bodyPr>
          <a:lstStyle/>
          <a:p>
            <a:pPr marL="165735" indent="-128270">
              <a:lnSpc>
                <a:spcPct val="100000"/>
              </a:lnSpc>
              <a:spcBef>
                <a:spcPts val="105"/>
              </a:spcBef>
              <a:buSzPct val="96875"/>
              <a:buChar char="•"/>
              <a:tabLst>
                <a:tab pos="166370" algn="l"/>
              </a:tabLst>
            </a:pPr>
            <a:r>
              <a:rPr sz="3200" spc="-30" dirty="0">
                <a:latin typeface="Constantia"/>
                <a:cs typeface="Constantia"/>
              </a:rPr>
              <a:t>Array</a:t>
            </a:r>
            <a:r>
              <a:rPr sz="3200" spc="-110" dirty="0">
                <a:latin typeface="Constantia"/>
                <a:cs typeface="Constantia"/>
              </a:rPr>
              <a:t> </a:t>
            </a:r>
            <a:r>
              <a:rPr sz="3200" spc="-5" dirty="0">
                <a:latin typeface="Constantia"/>
                <a:cs typeface="Constantia"/>
              </a:rPr>
              <a:t>Implementation:</a:t>
            </a:r>
            <a:endParaRPr sz="3200">
              <a:latin typeface="Constantia"/>
              <a:cs typeface="Constantia"/>
            </a:endParaRPr>
          </a:p>
          <a:p>
            <a:pPr marL="259079" indent="-220979">
              <a:lnSpc>
                <a:spcPct val="100000"/>
              </a:lnSpc>
              <a:buChar char="•"/>
              <a:tabLst>
                <a:tab pos="259079" algn="l"/>
              </a:tabLst>
            </a:pPr>
            <a:r>
              <a:rPr sz="3200" spc="-5" dirty="0">
                <a:solidFill>
                  <a:srgbClr val="000066"/>
                </a:solidFill>
                <a:latin typeface="Constantia"/>
                <a:cs typeface="Constantia"/>
              </a:rPr>
              <a:t>p1(x)</a:t>
            </a:r>
            <a:r>
              <a:rPr sz="3200" spc="-30"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8x</a:t>
            </a:r>
            <a:r>
              <a:rPr sz="3150" b="1" baseline="25132" dirty="0">
                <a:solidFill>
                  <a:srgbClr val="000066"/>
                </a:solidFill>
                <a:latin typeface="Constantia"/>
                <a:cs typeface="Constantia"/>
              </a:rPr>
              <a:t>3</a:t>
            </a:r>
            <a:r>
              <a:rPr sz="3150" b="1" spc="434" baseline="25132" dirty="0">
                <a:solidFill>
                  <a:srgbClr val="000066"/>
                </a:solidFill>
                <a:latin typeface="Constantia"/>
                <a:cs typeface="Constantia"/>
              </a:rPr>
              <a:t> </a:t>
            </a:r>
            <a:r>
              <a:rPr sz="3200" dirty="0">
                <a:solidFill>
                  <a:srgbClr val="000066"/>
                </a:solidFill>
                <a:latin typeface="Constantia"/>
                <a:cs typeface="Constantia"/>
              </a:rPr>
              <a:t>+ 3x</a:t>
            </a:r>
            <a:r>
              <a:rPr sz="3150" b="1" baseline="25132" dirty="0">
                <a:solidFill>
                  <a:srgbClr val="000066"/>
                </a:solidFill>
                <a:latin typeface="Constantia"/>
                <a:cs typeface="Constantia"/>
              </a:rPr>
              <a:t>2</a:t>
            </a:r>
            <a:r>
              <a:rPr sz="3150" b="1" spc="434" baseline="25132"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2x</a:t>
            </a:r>
            <a:r>
              <a:rPr sz="3200" spc="-75" dirty="0">
                <a:solidFill>
                  <a:srgbClr val="000066"/>
                </a:solidFill>
                <a:latin typeface="Constantia"/>
                <a:cs typeface="Constantia"/>
              </a:rPr>
              <a:t> </a:t>
            </a:r>
            <a:r>
              <a:rPr sz="3200" dirty="0">
                <a:solidFill>
                  <a:srgbClr val="000066"/>
                </a:solidFill>
                <a:latin typeface="Constantia"/>
                <a:cs typeface="Constantia"/>
              </a:rPr>
              <a:t>+</a:t>
            </a:r>
            <a:r>
              <a:rPr sz="3200" spc="-20" dirty="0">
                <a:solidFill>
                  <a:srgbClr val="000066"/>
                </a:solidFill>
                <a:latin typeface="Constantia"/>
                <a:cs typeface="Constantia"/>
              </a:rPr>
              <a:t> </a:t>
            </a:r>
            <a:r>
              <a:rPr sz="3200" dirty="0">
                <a:solidFill>
                  <a:srgbClr val="000066"/>
                </a:solidFill>
                <a:latin typeface="Constantia"/>
                <a:cs typeface="Constantia"/>
              </a:rPr>
              <a:t>6</a:t>
            </a:r>
            <a:endParaRPr sz="3200">
              <a:latin typeface="Constantia"/>
              <a:cs typeface="Constantia"/>
            </a:endParaRPr>
          </a:p>
          <a:p>
            <a:pPr marL="259079" indent="-220979">
              <a:lnSpc>
                <a:spcPct val="100000"/>
              </a:lnSpc>
              <a:buChar char="•"/>
              <a:tabLst>
                <a:tab pos="259079" algn="l"/>
              </a:tabLst>
            </a:pPr>
            <a:r>
              <a:rPr sz="3200" spc="-5" dirty="0">
                <a:solidFill>
                  <a:srgbClr val="000066"/>
                </a:solidFill>
                <a:latin typeface="Constantia"/>
                <a:cs typeface="Constantia"/>
              </a:rPr>
              <a:t>p2(x)</a:t>
            </a:r>
            <a:r>
              <a:rPr sz="3200" spc="-35"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spc="-15" dirty="0">
                <a:solidFill>
                  <a:srgbClr val="000066"/>
                </a:solidFill>
                <a:latin typeface="Constantia"/>
                <a:cs typeface="Constantia"/>
              </a:rPr>
              <a:t>23x</a:t>
            </a:r>
            <a:r>
              <a:rPr sz="3150" b="1" spc="-22" baseline="25132" dirty="0">
                <a:solidFill>
                  <a:srgbClr val="000066"/>
                </a:solidFill>
                <a:latin typeface="Constantia"/>
                <a:cs typeface="Constantia"/>
              </a:rPr>
              <a:t>4</a:t>
            </a:r>
            <a:r>
              <a:rPr sz="3150" b="1" spc="434" baseline="25132"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18x</a:t>
            </a:r>
            <a:r>
              <a:rPr sz="3200" spc="-80"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3</a:t>
            </a:r>
            <a:endParaRPr sz="3200">
              <a:latin typeface="Constantia"/>
              <a:cs typeface="Constantia"/>
            </a:endParaRPr>
          </a:p>
          <a:p>
            <a:pPr marL="1028700">
              <a:lnSpc>
                <a:spcPct val="100000"/>
              </a:lnSpc>
              <a:spcBef>
                <a:spcPts val="1960"/>
              </a:spcBef>
            </a:pPr>
            <a:r>
              <a:rPr sz="2400" spc="-5" dirty="0">
                <a:latin typeface="Constantia"/>
                <a:cs typeface="Constantia"/>
              </a:rPr>
              <a:t>p1(x)</a:t>
            </a:r>
            <a:endParaRPr sz="2400">
              <a:latin typeface="Constantia"/>
              <a:cs typeface="Constantia"/>
            </a:endParaRPr>
          </a:p>
        </p:txBody>
      </p:sp>
      <p:sp>
        <p:nvSpPr>
          <p:cNvPr id="14" name="object 14"/>
          <p:cNvSpPr txBox="1"/>
          <p:nvPr/>
        </p:nvSpPr>
        <p:spPr>
          <a:xfrm>
            <a:off x="6556629" y="3061842"/>
            <a:ext cx="7156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nstantia"/>
                <a:cs typeface="Constantia"/>
              </a:rPr>
              <a:t>p2(x)</a:t>
            </a:r>
            <a:endParaRPr sz="2400">
              <a:latin typeface="Constantia"/>
              <a:cs typeface="Constanti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040" y="1348866"/>
            <a:ext cx="7468234" cy="1977389"/>
          </a:xfrm>
          <a:prstGeom prst="rect">
            <a:avLst/>
          </a:prstGeom>
        </p:spPr>
        <p:txBody>
          <a:bodyPr vert="horz" wrap="square" lIns="0" tIns="13335" rIns="0" bIns="0" rtlCol="0">
            <a:spAutoFit/>
          </a:bodyPr>
          <a:lstStyle/>
          <a:p>
            <a:pPr marL="50800" marR="17780">
              <a:lnSpc>
                <a:spcPct val="100000"/>
              </a:lnSpc>
              <a:spcBef>
                <a:spcPts val="105"/>
              </a:spcBef>
              <a:buSzPct val="96875"/>
              <a:buChar char="•"/>
              <a:tabLst>
                <a:tab pos="179070" algn="l"/>
              </a:tabLst>
            </a:pPr>
            <a:r>
              <a:rPr sz="3200" dirty="0">
                <a:latin typeface="Constantia"/>
                <a:cs typeface="Constantia"/>
              </a:rPr>
              <a:t>This</a:t>
            </a:r>
            <a:r>
              <a:rPr sz="3200" spc="-85" dirty="0">
                <a:latin typeface="Constantia"/>
                <a:cs typeface="Constantia"/>
              </a:rPr>
              <a:t> </a:t>
            </a:r>
            <a:r>
              <a:rPr sz="3200" spc="-5" dirty="0">
                <a:latin typeface="Constantia"/>
                <a:cs typeface="Constantia"/>
              </a:rPr>
              <a:t>is</a:t>
            </a:r>
            <a:r>
              <a:rPr sz="3200" spc="-145" dirty="0">
                <a:latin typeface="Constantia"/>
                <a:cs typeface="Constantia"/>
              </a:rPr>
              <a:t> </a:t>
            </a:r>
            <a:r>
              <a:rPr sz="3200" spc="-30" dirty="0">
                <a:latin typeface="Constantia"/>
                <a:cs typeface="Constantia"/>
              </a:rPr>
              <a:t>why</a:t>
            </a:r>
            <a:r>
              <a:rPr sz="3200" spc="-170" dirty="0">
                <a:latin typeface="Constantia"/>
                <a:cs typeface="Constantia"/>
              </a:rPr>
              <a:t> </a:t>
            </a:r>
            <a:r>
              <a:rPr sz="3200" spc="-30" dirty="0">
                <a:latin typeface="Constantia"/>
                <a:cs typeface="Constantia"/>
              </a:rPr>
              <a:t>arrays</a:t>
            </a:r>
            <a:r>
              <a:rPr sz="3200" spc="-135" dirty="0">
                <a:latin typeface="Constantia"/>
                <a:cs typeface="Constantia"/>
              </a:rPr>
              <a:t> </a:t>
            </a:r>
            <a:r>
              <a:rPr sz="3200" spc="-50" dirty="0">
                <a:latin typeface="Constantia"/>
                <a:cs typeface="Constantia"/>
              </a:rPr>
              <a:t>aren’t</a:t>
            </a:r>
            <a:r>
              <a:rPr sz="3200" spc="-155" dirty="0">
                <a:latin typeface="Constantia"/>
                <a:cs typeface="Constantia"/>
              </a:rPr>
              <a:t> </a:t>
            </a:r>
            <a:r>
              <a:rPr sz="3200" spc="-20" dirty="0">
                <a:latin typeface="Constantia"/>
                <a:cs typeface="Constantia"/>
              </a:rPr>
              <a:t>good</a:t>
            </a:r>
            <a:r>
              <a:rPr sz="3200" spc="-70" dirty="0">
                <a:latin typeface="Constantia"/>
                <a:cs typeface="Constantia"/>
              </a:rPr>
              <a:t> </a:t>
            </a:r>
            <a:r>
              <a:rPr sz="3200" spc="-30" dirty="0">
                <a:latin typeface="Constantia"/>
                <a:cs typeface="Constantia"/>
              </a:rPr>
              <a:t>to</a:t>
            </a:r>
            <a:r>
              <a:rPr sz="3200" spc="-135" dirty="0">
                <a:latin typeface="Constantia"/>
                <a:cs typeface="Constantia"/>
              </a:rPr>
              <a:t> </a:t>
            </a:r>
            <a:r>
              <a:rPr sz="3200" spc="-15" dirty="0">
                <a:latin typeface="Constantia"/>
                <a:cs typeface="Constantia"/>
              </a:rPr>
              <a:t>represent </a:t>
            </a:r>
            <a:r>
              <a:rPr sz="3200" spc="-790" dirty="0">
                <a:latin typeface="Constantia"/>
                <a:cs typeface="Constantia"/>
              </a:rPr>
              <a:t> </a:t>
            </a:r>
            <a:r>
              <a:rPr sz="3200" spc="-10" dirty="0">
                <a:latin typeface="Constantia"/>
                <a:cs typeface="Constantia"/>
              </a:rPr>
              <a:t>polynomials:</a:t>
            </a:r>
            <a:endParaRPr sz="3200">
              <a:latin typeface="Constantia"/>
              <a:cs typeface="Constantia"/>
            </a:endParaRPr>
          </a:p>
          <a:p>
            <a:pPr>
              <a:lnSpc>
                <a:spcPct val="100000"/>
              </a:lnSpc>
              <a:spcBef>
                <a:spcPts val="55"/>
              </a:spcBef>
              <a:buChar char="•"/>
            </a:pPr>
            <a:endParaRPr sz="3100">
              <a:latin typeface="Constantia"/>
              <a:cs typeface="Constantia"/>
            </a:endParaRPr>
          </a:p>
          <a:p>
            <a:pPr marL="271780" indent="-220979">
              <a:lnSpc>
                <a:spcPct val="100000"/>
              </a:lnSpc>
              <a:buChar char="•"/>
              <a:tabLst>
                <a:tab pos="271780" algn="l"/>
              </a:tabLst>
            </a:pPr>
            <a:r>
              <a:rPr sz="3200" spc="-5" dirty="0">
                <a:solidFill>
                  <a:srgbClr val="000066"/>
                </a:solidFill>
                <a:latin typeface="Constantia"/>
                <a:cs typeface="Constantia"/>
              </a:rPr>
              <a:t>p3(x)</a:t>
            </a:r>
            <a:r>
              <a:rPr sz="3200" spc="-35"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spc="5" dirty="0">
                <a:solidFill>
                  <a:srgbClr val="000066"/>
                </a:solidFill>
                <a:latin typeface="Constantia"/>
                <a:cs typeface="Constantia"/>
              </a:rPr>
              <a:t>16x</a:t>
            </a:r>
            <a:r>
              <a:rPr sz="3150" b="1" spc="7" baseline="25132" dirty="0">
                <a:solidFill>
                  <a:srgbClr val="000066"/>
                </a:solidFill>
                <a:latin typeface="Constantia"/>
                <a:cs typeface="Constantia"/>
              </a:rPr>
              <a:t>21</a:t>
            </a:r>
            <a:r>
              <a:rPr sz="3150" b="1" spc="434" baseline="25132" dirty="0">
                <a:solidFill>
                  <a:srgbClr val="000066"/>
                </a:solidFill>
                <a:latin typeface="Constantia"/>
                <a:cs typeface="Constantia"/>
              </a:rPr>
              <a:t> </a:t>
            </a:r>
            <a:r>
              <a:rPr sz="3200" dirty="0">
                <a:solidFill>
                  <a:srgbClr val="000066"/>
                </a:solidFill>
                <a:latin typeface="Constantia"/>
                <a:cs typeface="Constantia"/>
              </a:rPr>
              <a:t>-</a:t>
            </a:r>
            <a:r>
              <a:rPr sz="3200" spc="-20" dirty="0">
                <a:solidFill>
                  <a:srgbClr val="000066"/>
                </a:solidFill>
                <a:latin typeface="Constantia"/>
                <a:cs typeface="Constantia"/>
              </a:rPr>
              <a:t> </a:t>
            </a:r>
            <a:r>
              <a:rPr sz="3200" spc="5" dirty="0">
                <a:solidFill>
                  <a:srgbClr val="000066"/>
                </a:solidFill>
                <a:latin typeface="Constantia"/>
                <a:cs typeface="Constantia"/>
              </a:rPr>
              <a:t>3x</a:t>
            </a:r>
            <a:r>
              <a:rPr sz="3150" b="1" spc="7" baseline="25132" dirty="0">
                <a:solidFill>
                  <a:srgbClr val="000066"/>
                </a:solidFill>
                <a:latin typeface="Constantia"/>
                <a:cs typeface="Constantia"/>
              </a:rPr>
              <a:t>5</a:t>
            </a:r>
            <a:r>
              <a:rPr sz="3150" b="1" spc="434" baseline="25132"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2x</a:t>
            </a:r>
            <a:r>
              <a:rPr sz="3200" spc="-80"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6</a:t>
            </a:r>
            <a:endParaRPr sz="3200">
              <a:latin typeface="Constantia"/>
              <a:cs typeface="Constantia"/>
            </a:endParaRPr>
          </a:p>
        </p:txBody>
      </p:sp>
      <p:graphicFrame>
        <p:nvGraphicFramePr>
          <p:cNvPr id="3" name="object 3"/>
          <p:cNvGraphicFramePr>
            <a:graphicFrameLocks noGrp="1"/>
          </p:cNvGraphicFramePr>
          <p:nvPr/>
        </p:nvGraphicFramePr>
        <p:xfrm>
          <a:off x="655637" y="3871912"/>
          <a:ext cx="7591425" cy="609600"/>
        </p:xfrm>
        <a:graphic>
          <a:graphicData uri="http://schemas.openxmlformats.org/drawingml/2006/table">
            <a:tbl>
              <a:tblPr firstRow="1" bandRow="1">
                <a:tableStyleId>{2D5ABB26-0587-4C30-8999-92F81FD0307C}</a:tableStyleId>
              </a:tblPr>
              <a:tblGrid>
                <a:gridCol w="777875"/>
                <a:gridCol w="777875"/>
                <a:gridCol w="774700"/>
                <a:gridCol w="777875"/>
                <a:gridCol w="777875"/>
                <a:gridCol w="777875"/>
                <a:gridCol w="1371600"/>
                <a:gridCol w="777875"/>
                <a:gridCol w="777875"/>
              </a:tblGrid>
              <a:tr h="609600">
                <a:tc>
                  <a:txBody>
                    <a:bodyPr/>
                    <a:lstStyle/>
                    <a:p>
                      <a:pPr algn="ctr">
                        <a:lnSpc>
                          <a:spcPct val="100000"/>
                        </a:lnSpc>
                        <a:spcBef>
                          <a:spcPts val="300"/>
                        </a:spcBef>
                      </a:pPr>
                      <a:r>
                        <a:rPr sz="2600" dirty="0">
                          <a:solidFill>
                            <a:srgbClr val="000066"/>
                          </a:solidFill>
                          <a:latin typeface="Arial MT"/>
                          <a:cs typeface="Arial MT"/>
                        </a:rPr>
                        <a:t>6</a:t>
                      </a:r>
                      <a:endParaRPr sz="2600">
                        <a:latin typeface="Arial MT"/>
                        <a:cs typeface="Arial MT"/>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2</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41935">
                        <a:lnSpc>
                          <a:spcPct val="100000"/>
                        </a:lnSpc>
                        <a:spcBef>
                          <a:spcPts val="300"/>
                        </a:spcBef>
                      </a:pPr>
                      <a:r>
                        <a:rPr sz="2600" spc="-5" dirty="0">
                          <a:solidFill>
                            <a:srgbClr val="000066"/>
                          </a:solidFill>
                          <a:latin typeface="Arial MT"/>
                          <a:cs typeface="Arial MT"/>
                        </a:rPr>
                        <a:t>-3</a:t>
                      </a:r>
                      <a:endParaRPr sz="2600">
                        <a:latin typeface="Arial MT"/>
                        <a:cs typeface="Arial MT"/>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10"/>
                        </a:spcBef>
                      </a:pPr>
                      <a:r>
                        <a:rPr sz="2400" b="1" spc="-5" dirty="0">
                          <a:latin typeface="Constantia"/>
                          <a:cs typeface="Constantia"/>
                        </a:rPr>
                        <a:t>…………</a:t>
                      </a:r>
                      <a:endParaRPr sz="2400">
                        <a:latin typeface="Constantia"/>
                        <a:cs typeface="Constantia"/>
                      </a:endParaRPr>
                    </a:p>
                  </a:txBody>
                  <a:tcPr marL="0" marR="0" marT="266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MT"/>
                          <a:cs typeface="Arial MT"/>
                        </a:rPr>
                        <a:t>0</a:t>
                      </a:r>
                      <a:endParaRPr sz="2600">
                        <a:latin typeface="Arial MT"/>
                        <a:cs typeface="Arial MT"/>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740">
                        <a:lnSpc>
                          <a:spcPct val="100000"/>
                        </a:lnSpc>
                        <a:spcBef>
                          <a:spcPts val="300"/>
                        </a:spcBef>
                      </a:pPr>
                      <a:r>
                        <a:rPr sz="2600" dirty="0">
                          <a:solidFill>
                            <a:srgbClr val="000066"/>
                          </a:solidFill>
                          <a:latin typeface="Arial MT"/>
                          <a:cs typeface="Arial MT"/>
                        </a:rPr>
                        <a:t>16</a:t>
                      </a:r>
                      <a:endParaRPr sz="2600">
                        <a:latin typeface="Arial MT"/>
                        <a:cs typeface="Arial MT"/>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4" name="object 4"/>
          <p:cNvSpPr/>
          <p:nvPr/>
        </p:nvSpPr>
        <p:spPr>
          <a:xfrm>
            <a:off x="5247259" y="4572000"/>
            <a:ext cx="772795" cy="848360"/>
          </a:xfrm>
          <a:custGeom>
            <a:avLst/>
            <a:gdLst/>
            <a:ahLst/>
            <a:cxnLst/>
            <a:rect l="l" t="t" r="r" b="b"/>
            <a:pathLst>
              <a:path w="772795" h="848360">
                <a:moveTo>
                  <a:pt x="704333" y="53793"/>
                </a:moveTo>
                <a:lnTo>
                  <a:pt x="0" y="828547"/>
                </a:lnTo>
                <a:lnTo>
                  <a:pt x="21081" y="847852"/>
                </a:lnTo>
                <a:lnTo>
                  <a:pt x="725502" y="73015"/>
                </a:lnTo>
                <a:lnTo>
                  <a:pt x="704333" y="53793"/>
                </a:lnTo>
                <a:close/>
              </a:path>
              <a:path w="772795" h="848360">
                <a:moveTo>
                  <a:pt x="760372" y="43306"/>
                </a:moveTo>
                <a:lnTo>
                  <a:pt x="713866" y="43306"/>
                </a:lnTo>
                <a:lnTo>
                  <a:pt x="735076" y="62483"/>
                </a:lnTo>
                <a:lnTo>
                  <a:pt x="725502" y="73015"/>
                </a:lnTo>
                <a:lnTo>
                  <a:pt x="746632" y="92201"/>
                </a:lnTo>
                <a:lnTo>
                  <a:pt x="760372" y="43306"/>
                </a:lnTo>
                <a:close/>
              </a:path>
              <a:path w="772795" h="848360">
                <a:moveTo>
                  <a:pt x="713866" y="43306"/>
                </a:moveTo>
                <a:lnTo>
                  <a:pt x="704333" y="53793"/>
                </a:lnTo>
                <a:lnTo>
                  <a:pt x="725502" y="73015"/>
                </a:lnTo>
                <a:lnTo>
                  <a:pt x="735076" y="62483"/>
                </a:lnTo>
                <a:lnTo>
                  <a:pt x="713866" y="43306"/>
                </a:lnTo>
                <a:close/>
              </a:path>
              <a:path w="772795" h="848360">
                <a:moveTo>
                  <a:pt x="772540" y="0"/>
                </a:moveTo>
                <a:lnTo>
                  <a:pt x="683132" y="34543"/>
                </a:lnTo>
                <a:lnTo>
                  <a:pt x="704333" y="53793"/>
                </a:lnTo>
                <a:lnTo>
                  <a:pt x="713866" y="43306"/>
                </a:lnTo>
                <a:lnTo>
                  <a:pt x="760372" y="43306"/>
                </a:lnTo>
                <a:lnTo>
                  <a:pt x="772540" y="0"/>
                </a:lnTo>
                <a:close/>
              </a:path>
            </a:pathLst>
          </a:custGeom>
          <a:solidFill>
            <a:srgbClr val="CC3300"/>
          </a:solidFill>
        </p:spPr>
        <p:txBody>
          <a:bodyPr wrap="square" lIns="0" tIns="0" rIns="0" bIns="0" rtlCol="0"/>
          <a:lstStyle/>
          <a:p>
            <a:endParaRPr/>
          </a:p>
        </p:txBody>
      </p:sp>
      <p:sp>
        <p:nvSpPr>
          <p:cNvPr id="5" name="object 5"/>
          <p:cNvSpPr txBox="1"/>
          <p:nvPr/>
        </p:nvSpPr>
        <p:spPr>
          <a:xfrm>
            <a:off x="3508375" y="5424627"/>
            <a:ext cx="2608580" cy="391160"/>
          </a:xfrm>
          <a:prstGeom prst="rect">
            <a:avLst/>
          </a:prstGeom>
        </p:spPr>
        <p:txBody>
          <a:bodyPr vert="horz" wrap="square" lIns="0" tIns="12700" rIns="0" bIns="0" rtlCol="0">
            <a:spAutoFit/>
          </a:bodyPr>
          <a:lstStyle/>
          <a:p>
            <a:pPr marL="12700">
              <a:lnSpc>
                <a:spcPct val="100000"/>
              </a:lnSpc>
              <a:spcBef>
                <a:spcPts val="100"/>
              </a:spcBef>
            </a:pPr>
            <a:r>
              <a:rPr sz="2400" b="1" u="heavy" spc="-50" dirty="0">
                <a:uFill>
                  <a:solidFill>
                    <a:srgbClr val="000000"/>
                  </a:solidFill>
                </a:uFill>
                <a:latin typeface="Constantia"/>
                <a:cs typeface="Constantia"/>
              </a:rPr>
              <a:t>WASTE</a:t>
            </a:r>
            <a:r>
              <a:rPr sz="2400" b="1" u="heavy" spc="-30" dirty="0">
                <a:uFill>
                  <a:solidFill>
                    <a:srgbClr val="000000"/>
                  </a:solidFill>
                </a:uFill>
                <a:latin typeface="Constantia"/>
                <a:cs typeface="Constantia"/>
              </a:rPr>
              <a:t> </a:t>
            </a:r>
            <a:r>
              <a:rPr sz="2400" b="1" u="heavy" dirty="0">
                <a:uFill>
                  <a:solidFill>
                    <a:srgbClr val="000000"/>
                  </a:solidFill>
                </a:uFill>
                <a:latin typeface="Constantia"/>
                <a:cs typeface="Constantia"/>
              </a:rPr>
              <a:t>OF</a:t>
            </a:r>
            <a:r>
              <a:rPr sz="2400" b="1" u="heavy" spc="-30" dirty="0">
                <a:uFill>
                  <a:solidFill>
                    <a:srgbClr val="000000"/>
                  </a:solidFill>
                </a:uFill>
                <a:latin typeface="Constantia"/>
                <a:cs typeface="Constantia"/>
              </a:rPr>
              <a:t> </a:t>
            </a:r>
            <a:r>
              <a:rPr sz="2400" b="1" u="heavy" spc="-50" dirty="0">
                <a:uFill>
                  <a:solidFill>
                    <a:srgbClr val="000000"/>
                  </a:solidFill>
                </a:uFill>
                <a:latin typeface="Constantia"/>
                <a:cs typeface="Constantia"/>
              </a:rPr>
              <a:t>SPACE!</a:t>
            </a:r>
            <a:endParaRPr sz="2400">
              <a:latin typeface="Constantia"/>
              <a:cs typeface="Constanti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13865"/>
            <a:ext cx="7771130" cy="4563429"/>
          </a:xfrm>
          <a:prstGeom prst="rect">
            <a:avLst/>
          </a:prstGeom>
        </p:spPr>
        <p:txBody>
          <a:bodyPr vert="horz" wrap="square" lIns="0" tIns="13335" rIns="0" bIns="0" rtlCol="0">
            <a:spAutoFit/>
          </a:bodyPr>
          <a:lstStyle/>
          <a:p>
            <a:pPr marL="233679" indent="-220979">
              <a:lnSpc>
                <a:spcPct val="100000"/>
              </a:lnSpc>
              <a:spcBef>
                <a:spcPts val="105"/>
              </a:spcBef>
              <a:buChar char="•"/>
              <a:tabLst>
                <a:tab pos="233679" algn="l"/>
              </a:tabLst>
            </a:pPr>
            <a:r>
              <a:rPr sz="3200" spc="-20" dirty="0">
                <a:latin typeface="Constantia"/>
                <a:cs typeface="Constantia"/>
              </a:rPr>
              <a:t>Advantages</a:t>
            </a:r>
            <a:r>
              <a:rPr sz="3200" spc="-145" dirty="0">
                <a:latin typeface="Constantia"/>
                <a:cs typeface="Constantia"/>
              </a:rPr>
              <a:t> </a:t>
            </a:r>
            <a:r>
              <a:rPr sz="3200" dirty="0">
                <a:latin typeface="Constantia"/>
                <a:cs typeface="Constantia"/>
              </a:rPr>
              <a:t>of</a:t>
            </a:r>
            <a:r>
              <a:rPr sz="3200" spc="-5" dirty="0">
                <a:latin typeface="Constantia"/>
                <a:cs typeface="Constantia"/>
              </a:rPr>
              <a:t> using</a:t>
            </a:r>
            <a:r>
              <a:rPr sz="3200" spc="-90" dirty="0">
                <a:latin typeface="Constantia"/>
                <a:cs typeface="Constantia"/>
              </a:rPr>
              <a:t> </a:t>
            </a:r>
            <a:r>
              <a:rPr sz="3200" dirty="0">
                <a:latin typeface="Constantia"/>
                <a:cs typeface="Constantia"/>
              </a:rPr>
              <a:t>an</a:t>
            </a:r>
            <a:r>
              <a:rPr sz="3200" spc="-114" dirty="0">
                <a:latin typeface="Constantia"/>
                <a:cs typeface="Constantia"/>
              </a:rPr>
              <a:t> </a:t>
            </a:r>
            <a:r>
              <a:rPr sz="3200" spc="-25" dirty="0">
                <a:latin typeface="Constantia"/>
                <a:cs typeface="Constantia"/>
              </a:rPr>
              <a:t>Array:</a:t>
            </a:r>
            <a:endParaRPr sz="3200" dirty="0">
              <a:latin typeface="Constantia"/>
              <a:cs typeface="Constantia"/>
            </a:endParaRPr>
          </a:p>
          <a:p>
            <a:pPr>
              <a:lnSpc>
                <a:spcPct val="100000"/>
              </a:lnSpc>
              <a:spcBef>
                <a:spcPts val="55"/>
              </a:spcBef>
              <a:buFont typeface="Constantia"/>
              <a:buChar char="•"/>
            </a:pPr>
            <a:endParaRPr sz="3100" dirty="0">
              <a:latin typeface="Constantia"/>
              <a:cs typeface="Constantia"/>
            </a:endParaRPr>
          </a:p>
          <a:p>
            <a:pPr marL="686435" lvl="1" indent="-217170" algn="just">
              <a:lnSpc>
                <a:spcPct val="100000"/>
              </a:lnSpc>
              <a:buChar char="•"/>
              <a:tabLst>
                <a:tab pos="687070" algn="l"/>
              </a:tabLst>
            </a:pPr>
            <a:r>
              <a:rPr lang="en-US" sz="2800" spc="-10" dirty="0" smtClean="0">
                <a:solidFill>
                  <a:srgbClr val="000066"/>
                </a:solidFill>
                <a:latin typeface="Constantia"/>
                <a:cs typeface="Constantia"/>
              </a:rPr>
              <a:t>O</a:t>
            </a:r>
            <a:r>
              <a:rPr sz="2800" spc="-10" dirty="0" smtClean="0">
                <a:solidFill>
                  <a:srgbClr val="000066"/>
                </a:solidFill>
                <a:latin typeface="Constantia"/>
                <a:cs typeface="Constantia"/>
              </a:rPr>
              <a:t>nly</a:t>
            </a:r>
            <a:r>
              <a:rPr sz="2800" spc="-175" dirty="0" smtClean="0">
                <a:solidFill>
                  <a:srgbClr val="000066"/>
                </a:solidFill>
                <a:latin typeface="Constantia"/>
                <a:cs typeface="Constantia"/>
              </a:rPr>
              <a:t> </a:t>
            </a:r>
            <a:r>
              <a:rPr sz="2800" spc="-20" dirty="0">
                <a:solidFill>
                  <a:srgbClr val="000066"/>
                </a:solidFill>
                <a:latin typeface="Constantia"/>
                <a:cs typeface="Constantia"/>
              </a:rPr>
              <a:t>good</a:t>
            </a:r>
            <a:r>
              <a:rPr sz="2800" spc="-55" dirty="0">
                <a:solidFill>
                  <a:srgbClr val="000066"/>
                </a:solidFill>
                <a:latin typeface="Constantia"/>
                <a:cs typeface="Constantia"/>
              </a:rPr>
              <a:t> </a:t>
            </a:r>
            <a:r>
              <a:rPr sz="2800" spc="-10" dirty="0">
                <a:solidFill>
                  <a:srgbClr val="000066"/>
                </a:solidFill>
                <a:latin typeface="Constantia"/>
                <a:cs typeface="Constantia"/>
              </a:rPr>
              <a:t>for</a:t>
            </a:r>
            <a:r>
              <a:rPr sz="2800" spc="-140" dirty="0">
                <a:solidFill>
                  <a:srgbClr val="000066"/>
                </a:solidFill>
                <a:latin typeface="Constantia"/>
                <a:cs typeface="Constantia"/>
              </a:rPr>
              <a:t> </a:t>
            </a:r>
            <a:r>
              <a:rPr sz="2800" spc="-5" dirty="0">
                <a:solidFill>
                  <a:srgbClr val="000066"/>
                </a:solidFill>
                <a:latin typeface="Constantia"/>
                <a:cs typeface="Constantia"/>
              </a:rPr>
              <a:t>non-sparse</a:t>
            </a:r>
            <a:r>
              <a:rPr sz="2800" spc="-135" dirty="0">
                <a:solidFill>
                  <a:srgbClr val="000066"/>
                </a:solidFill>
                <a:latin typeface="Constantia"/>
                <a:cs typeface="Constantia"/>
              </a:rPr>
              <a:t> </a:t>
            </a:r>
            <a:r>
              <a:rPr sz="2800" spc="-10" dirty="0">
                <a:solidFill>
                  <a:srgbClr val="000066"/>
                </a:solidFill>
                <a:latin typeface="Constantia"/>
                <a:cs typeface="Constantia"/>
              </a:rPr>
              <a:t>polynomials.</a:t>
            </a:r>
            <a:endParaRPr sz="2800" dirty="0">
              <a:latin typeface="Constantia"/>
              <a:cs typeface="Constantia"/>
            </a:endParaRPr>
          </a:p>
          <a:p>
            <a:pPr marL="686435" lvl="1" indent="-217170" algn="just">
              <a:lnSpc>
                <a:spcPct val="100000"/>
              </a:lnSpc>
              <a:buChar char="•"/>
              <a:tabLst>
                <a:tab pos="687070" algn="l"/>
              </a:tabLst>
            </a:pPr>
            <a:r>
              <a:rPr lang="en-US" sz="2800" dirty="0" smtClean="0">
                <a:solidFill>
                  <a:srgbClr val="000066"/>
                </a:solidFill>
                <a:latin typeface="Constantia"/>
                <a:cs typeface="Constantia"/>
              </a:rPr>
              <a:t>E</a:t>
            </a:r>
            <a:r>
              <a:rPr sz="2800" dirty="0" smtClean="0">
                <a:solidFill>
                  <a:srgbClr val="000066"/>
                </a:solidFill>
                <a:latin typeface="Constantia"/>
                <a:cs typeface="Constantia"/>
              </a:rPr>
              <a:t>ase</a:t>
            </a:r>
            <a:r>
              <a:rPr sz="2800" spc="-150" dirty="0" smtClean="0">
                <a:solidFill>
                  <a:srgbClr val="000066"/>
                </a:solidFill>
                <a:latin typeface="Constantia"/>
                <a:cs typeface="Constantia"/>
              </a:rPr>
              <a:t> </a:t>
            </a:r>
            <a:r>
              <a:rPr sz="2800" dirty="0">
                <a:solidFill>
                  <a:srgbClr val="000066"/>
                </a:solidFill>
                <a:latin typeface="Constantia"/>
                <a:cs typeface="Constantia"/>
              </a:rPr>
              <a:t>of</a:t>
            </a:r>
            <a:r>
              <a:rPr sz="2800" spc="-5" dirty="0">
                <a:solidFill>
                  <a:srgbClr val="000066"/>
                </a:solidFill>
                <a:latin typeface="Constantia"/>
                <a:cs typeface="Constantia"/>
              </a:rPr>
              <a:t> </a:t>
            </a:r>
            <a:r>
              <a:rPr sz="2800" dirty="0">
                <a:solidFill>
                  <a:srgbClr val="000066"/>
                </a:solidFill>
                <a:latin typeface="Constantia"/>
                <a:cs typeface="Constantia"/>
              </a:rPr>
              <a:t>s</a:t>
            </a:r>
            <a:r>
              <a:rPr sz="2800" spc="-55" dirty="0">
                <a:solidFill>
                  <a:srgbClr val="000066"/>
                </a:solidFill>
                <a:latin typeface="Constantia"/>
                <a:cs typeface="Constantia"/>
              </a:rPr>
              <a:t>t</a:t>
            </a:r>
            <a:r>
              <a:rPr sz="2800" dirty="0">
                <a:solidFill>
                  <a:srgbClr val="000066"/>
                </a:solidFill>
                <a:latin typeface="Constantia"/>
                <a:cs typeface="Constantia"/>
              </a:rPr>
              <a:t>o</a:t>
            </a:r>
            <a:r>
              <a:rPr sz="2800" spc="-70" dirty="0">
                <a:solidFill>
                  <a:srgbClr val="000066"/>
                </a:solidFill>
                <a:latin typeface="Constantia"/>
                <a:cs typeface="Constantia"/>
              </a:rPr>
              <a:t>r</a:t>
            </a:r>
            <a:r>
              <a:rPr sz="2800" dirty="0">
                <a:solidFill>
                  <a:srgbClr val="000066"/>
                </a:solidFill>
                <a:latin typeface="Constantia"/>
                <a:cs typeface="Constantia"/>
              </a:rPr>
              <a:t>a</a:t>
            </a:r>
            <a:r>
              <a:rPr sz="2800" spc="-75" dirty="0">
                <a:solidFill>
                  <a:srgbClr val="000066"/>
                </a:solidFill>
                <a:latin typeface="Constantia"/>
                <a:cs typeface="Constantia"/>
              </a:rPr>
              <a:t>g</a:t>
            </a:r>
            <a:r>
              <a:rPr sz="2800" dirty="0">
                <a:solidFill>
                  <a:srgbClr val="000066"/>
                </a:solidFill>
                <a:latin typeface="Constantia"/>
                <a:cs typeface="Constantia"/>
              </a:rPr>
              <a:t>e</a:t>
            </a:r>
            <a:r>
              <a:rPr sz="2800" spc="-170" dirty="0">
                <a:solidFill>
                  <a:srgbClr val="000066"/>
                </a:solidFill>
                <a:latin typeface="Constantia"/>
                <a:cs typeface="Constantia"/>
              </a:rPr>
              <a:t> </a:t>
            </a:r>
            <a:r>
              <a:rPr sz="2800" dirty="0">
                <a:solidFill>
                  <a:srgbClr val="000066"/>
                </a:solidFill>
                <a:latin typeface="Constantia"/>
                <a:cs typeface="Constantia"/>
              </a:rPr>
              <a:t>and</a:t>
            </a:r>
            <a:r>
              <a:rPr sz="2800" spc="-60" dirty="0">
                <a:solidFill>
                  <a:srgbClr val="000066"/>
                </a:solidFill>
                <a:latin typeface="Constantia"/>
                <a:cs typeface="Constantia"/>
              </a:rPr>
              <a:t> </a:t>
            </a:r>
            <a:r>
              <a:rPr sz="2800" spc="-55" dirty="0">
                <a:solidFill>
                  <a:srgbClr val="000066"/>
                </a:solidFill>
                <a:latin typeface="Constantia"/>
                <a:cs typeface="Constantia"/>
              </a:rPr>
              <a:t>r</a:t>
            </a:r>
            <a:r>
              <a:rPr sz="2800" dirty="0">
                <a:solidFill>
                  <a:srgbClr val="000066"/>
                </a:solidFill>
                <a:latin typeface="Constantia"/>
                <a:cs typeface="Constantia"/>
              </a:rPr>
              <a:t>etrie</a:t>
            </a:r>
            <a:r>
              <a:rPr sz="2800" spc="-40" dirty="0">
                <a:solidFill>
                  <a:srgbClr val="000066"/>
                </a:solidFill>
                <a:latin typeface="Constantia"/>
                <a:cs typeface="Constantia"/>
              </a:rPr>
              <a:t>v</a:t>
            </a:r>
            <a:r>
              <a:rPr sz="2800" dirty="0">
                <a:solidFill>
                  <a:srgbClr val="000066"/>
                </a:solidFill>
                <a:latin typeface="Constantia"/>
                <a:cs typeface="Constantia"/>
              </a:rPr>
              <a:t>al.</a:t>
            </a:r>
            <a:endParaRPr sz="2800" dirty="0">
              <a:latin typeface="Constantia"/>
              <a:cs typeface="Constantia"/>
            </a:endParaRPr>
          </a:p>
          <a:p>
            <a:pPr lvl="1">
              <a:lnSpc>
                <a:spcPct val="100000"/>
              </a:lnSpc>
              <a:spcBef>
                <a:spcPts val="55"/>
              </a:spcBef>
              <a:buClr>
                <a:srgbClr val="000066"/>
              </a:buClr>
              <a:buFont typeface="Constantia"/>
              <a:buChar char="•"/>
            </a:pPr>
            <a:endParaRPr sz="3100" dirty="0">
              <a:latin typeface="Constantia"/>
              <a:cs typeface="Constantia"/>
            </a:endParaRPr>
          </a:p>
          <a:p>
            <a:pPr marL="239395" indent="-227329">
              <a:lnSpc>
                <a:spcPct val="100000"/>
              </a:lnSpc>
              <a:spcBef>
                <a:spcPts val="5"/>
              </a:spcBef>
              <a:buChar char="•"/>
              <a:tabLst>
                <a:tab pos="240029" algn="l"/>
              </a:tabLst>
            </a:pPr>
            <a:r>
              <a:rPr sz="3200" spc="-15" dirty="0">
                <a:latin typeface="Constantia"/>
                <a:cs typeface="Constantia"/>
              </a:rPr>
              <a:t>Disadvantages</a:t>
            </a:r>
            <a:r>
              <a:rPr sz="3200" spc="-150" dirty="0">
                <a:latin typeface="Constantia"/>
                <a:cs typeface="Constantia"/>
              </a:rPr>
              <a:t> </a:t>
            </a:r>
            <a:r>
              <a:rPr sz="3200" dirty="0">
                <a:latin typeface="Constantia"/>
                <a:cs typeface="Constantia"/>
              </a:rPr>
              <a:t>of</a:t>
            </a:r>
            <a:r>
              <a:rPr sz="3200" spc="5" dirty="0">
                <a:latin typeface="Constantia"/>
                <a:cs typeface="Constantia"/>
              </a:rPr>
              <a:t> </a:t>
            </a:r>
            <a:r>
              <a:rPr sz="3200" spc="-5" dirty="0">
                <a:latin typeface="Constantia"/>
                <a:cs typeface="Constantia"/>
              </a:rPr>
              <a:t>using</a:t>
            </a:r>
            <a:r>
              <a:rPr sz="3200" spc="-90" dirty="0">
                <a:latin typeface="Constantia"/>
                <a:cs typeface="Constantia"/>
              </a:rPr>
              <a:t> </a:t>
            </a:r>
            <a:r>
              <a:rPr sz="3200" dirty="0">
                <a:latin typeface="Constantia"/>
                <a:cs typeface="Constantia"/>
              </a:rPr>
              <a:t>an</a:t>
            </a:r>
            <a:r>
              <a:rPr sz="3200" spc="-105" dirty="0">
                <a:latin typeface="Constantia"/>
                <a:cs typeface="Constantia"/>
              </a:rPr>
              <a:t> </a:t>
            </a:r>
            <a:r>
              <a:rPr sz="3200" spc="-25" dirty="0">
                <a:latin typeface="Constantia"/>
                <a:cs typeface="Constantia"/>
              </a:rPr>
              <a:t>Array:</a:t>
            </a:r>
            <a:endParaRPr sz="3200" dirty="0">
              <a:latin typeface="Constantia"/>
              <a:cs typeface="Constantia"/>
            </a:endParaRPr>
          </a:p>
          <a:p>
            <a:pPr marL="697230" lvl="1" indent="-227329" algn="just">
              <a:lnSpc>
                <a:spcPct val="100000"/>
              </a:lnSpc>
              <a:buChar char="•"/>
              <a:tabLst>
                <a:tab pos="697230" algn="l"/>
              </a:tabLst>
            </a:pPr>
            <a:r>
              <a:rPr lang="en-US" sz="2800" dirty="0" smtClean="0">
                <a:solidFill>
                  <a:srgbClr val="000066"/>
                </a:solidFill>
                <a:latin typeface="Constantia"/>
                <a:cs typeface="Constantia"/>
              </a:rPr>
              <a:t>H</a:t>
            </a:r>
            <a:r>
              <a:rPr sz="2800" spc="-75" dirty="0" smtClean="0">
                <a:solidFill>
                  <a:srgbClr val="000066"/>
                </a:solidFill>
                <a:latin typeface="Constantia"/>
                <a:cs typeface="Constantia"/>
              </a:rPr>
              <a:t>av</a:t>
            </a:r>
            <a:r>
              <a:rPr sz="2800" dirty="0" smtClean="0">
                <a:solidFill>
                  <a:srgbClr val="000066"/>
                </a:solidFill>
                <a:latin typeface="Constantia"/>
                <a:cs typeface="Constantia"/>
              </a:rPr>
              <a:t>e</a:t>
            </a:r>
            <a:r>
              <a:rPr sz="2800" spc="-130" dirty="0" smtClean="0">
                <a:solidFill>
                  <a:srgbClr val="000066"/>
                </a:solidFill>
                <a:latin typeface="Constantia"/>
                <a:cs typeface="Constantia"/>
              </a:rPr>
              <a:t> </a:t>
            </a:r>
            <a:r>
              <a:rPr sz="2800" spc="-55" dirty="0">
                <a:solidFill>
                  <a:srgbClr val="000066"/>
                </a:solidFill>
                <a:latin typeface="Constantia"/>
                <a:cs typeface="Constantia"/>
              </a:rPr>
              <a:t>t</a:t>
            </a:r>
            <a:r>
              <a:rPr sz="2800" dirty="0">
                <a:solidFill>
                  <a:srgbClr val="000066"/>
                </a:solidFill>
                <a:latin typeface="Constantia"/>
                <a:cs typeface="Constantia"/>
              </a:rPr>
              <a:t>o</a:t>
            </a:r>
            <a:r>
              <a:rPr sz="2800" spc="-175" dirty="0">
                <a:solidFill>
                  <a:srgbClr val="000066"/>
                </a:solidFill>
                <a:latin typeface="Constantia"/>
                <a:cs typeface="Constantia"/>
              </a:rPr>
              <a:t> </a:t>
            </a:r>
            <a:r>
              <a:rPr sz="2800" dirty="0">
                <a:solidFill>
                  <a:srgbClr val="000066"/>
                </a:solidFill>
                <a:latin typeface="Constantia"/>
                <a:cs typeface="Constantia"/>
              </a:rPr>
              <a:t>all</a:t>
            </a:r>
            <a:r>
              <a:rPr sz="2800" spc="-15" dirty="0">
                <a:solidFill>
                  <a:srgbClr val="000066"/>
                </a:solidFill>
                <a:latin typeface="Constantia"/>
                <a:cs typeface="Constantia"/>
              </a:rPr>
              <a:t>o</a:t>
            </a:r>
            <a:r>
              <a:rPr sz="2800" spc="-5" dirty="0">
                <a:solidFill>
                  <a:srgbClr val="000066"/>
                </a:solidFill>
                <a:latin typeface="Constantia"/>
                <a:cs typeface="Constantia"/>
              </a:rPr>
              <a:t>ca</a:t>
            </a:r>
            <a:r>
              <a:rPr sz="2800" spc="-60" dirty="0">
                <a:solidFill>
                  <a:srgbClr val="000066"/>
                </a:solidFill>
                <a:latin typeface="Constantia"/>
                <a:cs typeface="Constantia"/>
              </a:rPr>
              <a:t>t</a:t>
            </a:r>
            <a:r>
              <a:rPr sz="2800" dirty="0">
                <a:solidFill>
                  <a:srgbClr val="000066"/>
                </a:solidFill>
                <a:latin typeface="Constantia"/>
                <a:cs typeface="Constantia"/>
              </a:rPr>
              <a:t>e</a:t>
            </a:r>
            <a:r>
              <a:rPr sz="2800" spc="-155" dirty="0">
                <a:solidFill>
                  <a:srgbClr val="000066"/>
                </a:solidFill>
                <a:latin typeface="Constantia"/>
                <a:cs typeface="Constantia"/>
              </a:rPr>
              <a:t> </a:t>
            </a:r>
            <a:r>
              <a:rPr sz="2800" dirty="0">
                <a:solidFill>
                  <a:srgbClr val="000066"/>
                </a:solidFill>
                <a:latin typeface="Constantia"/>
                <a:cs typeface="Constantia"/>
              </a:rPr>
              <a:t>ar</a:t>
            </a:r>
            <a:r>
              <a:rPr sz="2800" spc="-75" dirty="0">
                <a:solidFill>
                  <a:srgbClr val="000066"/>
                </a:solidFill>
                <a:latin typeface="Constantia"/>
                <a:cs typeface="Constantia"/>
              </a:rPr>
              <a:t>r</a:t>
            </a:r>
            <a:r>
              <a:rPr sz="2800" spc="-65" dirty="0">
                <a:solidFill>
                  <a:srgbClr val="000066"/>
                </a:solidFill>
                <a:latin typeface="Constantia"/>
                <a:cs typeface="Constantia"/>
              </a:rPr>
              <a:t>a</a:t>
            </a:r>
            <a:r>
              <a:rPr sz="2800" dirty="0">
                <a:solidFill>
                  <a:srgbClr val="000066"/>
                </a:solidFill>
                <a:latin typeface="Constantia"/>
                <a:cs typeface="Constantia"/>
              </a:rPr>
              <a:t>y</a:t>
            </a:r>
            <a:r>
              <a:rPr sz="2800" spc="-155" dirty="0">
                <a:solidFill>
                  <a:srgbClr val="000066"/>
                </a:solidFill>
                <a:latin typeface="Constantia"/>
                <a:cs typeface="Constantia"/>
              </a:rPr>
              <a:t> </a:t>
            </a:r>
            <a:r>
              <a:rPr sz="2800" dirty="0">
                <a:solidFill>
                  <a:srgbClr val="000066"/>
                </a:solidFill>
                <a:latin typeface="Constantia"/>
                <a:cs typeface="Constantia"/>
              </a:rPr>
              <a:t>si</a:t>
            </a:r>
            <a:r>
              <a:rPr sz="2800" spc="-25" dirty="0">
                <a:solidFill>
                  <a:srgbClr val="000066"/>
                </a:solidFill>
                <a:latin typeface="Constantia"/>
                <a:cs typeface="Constantia"/>
              </a:rPr>
              <a:t>z</a:t>
            </a:r>
            <a:r>
              <a:rPr sz="2800" dirty="0">
                <a:solidFill>
                  <a:srgbClr val="000066"/>
                </a:solidFill>
                <a:latin typeface="Constantia"/>
                <a:cs typeface="Constantia"/>
              </a:rPr>
              <a:t>e</a:t>
            </a:r>
            <a:r>
              <a:rPr sz="2800" spc="-145" dirty="0">
                <a:solidFill>
                  <a:srgbClr val="000066"/>
                </a:solidFill>
                <a:latin typeface="Constantia"/>
                <a:cs typeface="Constantia"/>
              </a:rPr>
              <a:t> </a:t>
            </a:r>
            <a:r>
              <a:rPr sz="2800" dirty="0">
                <a:solidFill>
                  <a:srgbClr val="000066"/>
                </a:solidFill>
                <a:latin typeface="Constantia"/>
                <a:cs typeface="Constantia"/>
              </a:rPr>
              <a:t>ahead</a:t>
            </a:r>
            <a:r>
              <a:rPr sz="2800" spc="-110" dirty="0">
                <a:solidFill>
                  <a:srgbClr val="000066"/>
                </a:solidFill>
                <a:latin typeface="Constantia"/>
                <a:cs typeface="Constantia"/>
              </a:rPr>
              <a:t> </a:t>
            </a:r>
            <a:r>
              <a:rPr sz="2800" dirty="0">
                <a:solidFill>
                  <a:srgbClr val="000066"/>
                </a:solidFill>
                <a:latin typeface="Constantia"/>
                <a:cs typeface="Constantia"/>
              </a:rPr>
              <a:t>of</a:t>
            </a:r>
            <a:r>
              <a:rPr sz="2800" spc="30" dirty="0">
                <a:solidFill>
                  <a:srgbClr val="000066"/>
                </a:solidFill>
                <a:latin typeface="Constantia"/>
                <a:cs typeface="Constantia"/>
              </a:rPr>
              <a:t> </a:t>
            </a:r>
            <a:r>
              <a:rPr sz="2800" spc="-5" dirty="0">
                <a:solidFill>
                  <a:srgbClr val="000066"/>
                </a:solidFill>
                <a:latin typeface="Constantia"/>
                <a:cs typeface="Constantia"/>
              </a:rPr>
              <a:t>time.</a:t>
            </a:r>
            <a:endParaRPr sz="2800" dirty="0">
              <a:latin typeface="Constantia"/>
              <a:cs typeface="Constantia"/>
            </a:endParaRPr>
          </a:p>
          <a:p>
            <a:pPr marL="469900" marR="5080" lvl="1" algn="just">
              <a:lnSpc>
                <a:spcPct val="100000"/>
              </a:lnSpc>
              <a:buChar char="•"/>
              <a:tabLst>
                <a:tab pos="697230" algn="l"/>
              </a:tabLst>
            </a:pPr>
            <a:r>
              <a:rPr lang="en-US" sz="2800" spc="-15" dirty="0" smtClean="0">
                <a:solidFill>
                  <a:srgbClr val="000066"/>
                </a:solidFill>
                <a:latin typeface="Constantia"/>
                <a:cs typeface="Constantia"/>
              </a:rPr>
              <a:t>H</a:t>
            </a:r>
            <a:r>
              <a:rPr sz="2800" spc="-15" dirty="0" smtClean="0">
                <a:solidFill>
                  <a:srgbClr val="000066"/>
                </a:solidFill>
                <a:latin typeface="Constantia"/>
                <a:cs typeface="Constantia"/>
              </a:rPr>
              <a:t>uge </a:t>
            </a:r>
            <a:r>
              <a:rPr sz="2800" spc="-30" dirty="0">
                <a:solidFill>
                  <a:srgbClr val="000066"/>
                </a:solidFill>
                <a:latin typeface="Constantia"/>
                <a:cs typeface="Constantia"/>
              </a:rPr>
              <a:t>array </a:t>
            </a:r>
            <a:r>
              <a:rPr sz="2800" spc="-5" dirty="0">
                <a:solidFill>
                  <a:srgbClr val="000066"/>
                </a:solidFill>
                <a:latin typeface="Constantia"/>
                <a:cs typeface="Constantia"/>
              </a:rPr>
              <a:t>size </a:t>
            </a:r>
            <a:r>
              <a:rPr sz="2800" spc="-15" dirty="0">
                <a:solidFill>
                  <a:srgbClr val="000066"/>
                </a:solidFill>
                <a:latin typeface="Constantia"/>
                <a:cs typeface="Constantia"/>
              </a:rPr>
              <a:t>required </a:t>
            </a:r>
            <a:r>
              <a:rPr sz="2800" spc="-10" dirty="0">
                <a:solidFill>
                  <a:srgbClr val="000066"/>
                </a:solidFill>
                <a:latin typeface="Constantia"/>
                <a:cs typeface="Constantia"/>
              </a:rPr>
              <a:t>for </a:t>
            </a:r>
            <a:r>
              <a:rPr sz="2800" spc="-5" dirty="0" smtClean="0">
                <a:solidFill>
                  <a:srgbClr val="000066"/>
                </a:solidFill>
                <a:latin typeface="Constantia"/>
                <a:cs typeface="Constantia"/>
              </a:rPr>
              <a:t>sparse</a:t>
            </a:r>
            <a:r>
              <a:rPr lang="en-US" sz="2800" spc="-5" dirty="0" smtClean="0">
                <a:solidFill>
                  <a:srgbClr val="000066"/>
                </a:solidFill>
                <a:latin typeface="Constantia"/>
                <a:cs typeface="Constantia"/>
              </a:rPr>
              <a:t> </a:t>
            </a:r>
            <a:r>
              <a:rPr sz="2800" dirty="0" smtClean="0">
                <a:solidFill>
                  <a:srgbClr val="000066"/>
                </a:solidFill>
                <a:latin typeface="Constantia"/>
                <a:cs typeface="Constantia"/>
              </a:rPr>
              <a:t>p</a:t>
            </a:r>
            <a:r>
              <a:rPr sz="2800" spc="-15" dirty="0" smtClean="0">
                <a:solidFill>
                  <a:srgbClr val="000066"/>
                </a:solidFill>
                <a:latin typeface="Constantia"/>
                <a:cs typeface="Constantia"/>
              </a:rPr>
              <a:t>o</a:t>
            </a:r>
            <a:r>
              <a:rPr sz="2800" spc="-35" dirty="0" smtClean="0">
                <a:solidFill>
                  <a:srgbClr val="000066"/>
                </a:solidFill>
                <a:latin typeface="Constantia"/>
                <a:cs typeface="Constantia"/>
              </a:rPr>
              <a:t>l</a:t>
            </a:r>
            <a:r>
              <a:rPr sz="2800" spc="-5" dirty="0" smtClean="0">
                <a:solidFill>
                  <a:srgbClr val="000066"/>
                </a:solidFill>
                <a:latin typeface="Constantia"/>
                <a:cs typeface="Constantia"/>
              </a:rPr>
              <a:t>ynomial</a:t>
            </a:r>
            <a:r>
              <a:rPr sz="2800" spc="-55" dirty="0" smtClean="0">
                <a:solidFill>
                  <a:srgbClr val="000066"/>
                </a:solidFill>
                <a:latin typeface="Constantia"/>
                <a:cs typeface="Constantia"/>
              </a:rPr>
              <a:t>s</a:t>
            </a:r>
            <a:r>
              <a:rPr sz="2800" dirty="0" smtClean="0">
                <a:solidFill>
                  <a:srgbClr val="000066"/>
                </a:solidFill>
                <a:latin typeface="Constantia"/>
                <a:cs typeface="Constantia"/>
              </a:rPr>
              <a:t>.</a:t>
            </a:r>
            <a:endParaRPr lang="en-US" sz="2800" dirty="0" smtClean="0">
              <a:solidFill>
                <a:srgbClr val="000066"/>
              </a:solidFill>
              <a:latin typeface="Constantia"/>
              <a:cs typeface="Constantia"/>
            </a:endParaRPr>
          </a:p>
          <a:p>
            <a:pPr marL="469900" marR="5080" lvl="1" algn="just">
              <a:lnSpc>
                <a:spcPct val="100000"/>
              </a:lnSpc>
              <a:buChar char="•"/>
              <a:tabLst>
                <a:tab pos="697230" algn="l"/>
              </a:tabLst>
            </a:pPr>
            <a:r>
              <a:rPr sz="2800" spc="-50" dirty="0" smtClean="0">
                <a:solidFill>
                  <a:srgbClr val="000066"/>
                </a:solidFill>
                <a:latin typeface="Constantia"/>
                <a:cs typeface="Constantia"/>
              </a:rPr>
              <a:t> </a:t>
            </a:r>
            <a:r>
              <a:rPr sz="2800" spc="-204" dirty="0">
                <a:solidFill>
                  <a:srgbClr val="000066"/>
                </a:solidFill>
                <a:latin typeface="Constantia"/>
                <a:cs typeface="Constantia"/>
              </a:rPr>
              <a:t>W</a:t>
            </a:r>
            <a:r>
              <a:rPr sz="2800" dirty="0">
                <a:solidFill>
                  <a:srgbClr val="000066"/>
                </a:solidFill>
                <a:latin typeface="Constantia"/>
                <a:cs typeface="Constantia"/>
              </a:rPr>
              <a:t>as</a:t>
            </a:r>
            <a:r>
              <a:rPr sz="2800" spc="-55" dirty="0">
                <a:solidFill>
                  <a:srgbClr val="000066"/>
                </a:solidFill>
                <a:latin typeface="Constantia"/>
                <a:cs typeface="Constantia"/>
              </a:rPr>
              <a:t>t</a:t>
            </a:r>
            <a:r>
              <a:rPr sz="2800" dirty="0">
                <a:solidFill>
                  <a:srgbClr val="000066"/>
                </a:solidFill>
                <a:latin typeface="Constantia"/>
                <a:cs typeface="Constantia"/>
              </a:rPr>
              <a:t>e</a:t>
            </a:r>
            <a:r>
              <a:rPr sz="2800" spc="-155" dirty="0">
                <a:solidFill>
                  <a:srgbClr val="000066"/>
                </a:solidFill>
                <a:latin typeface="Constantia"/>
                <a:cs typeface="Constantia"/>
              </a:rPr>
              <a:t> </a:t>
            </a:r>
            <a:r>
              <a:rPr sz="2800" dirty="0">
                <a:solidFill>
                  <a:srgbClr val="000066"/>
                </a:solidFill>
                <a:latin typeface="Constantia"/>
                <a:cs typeface="Constantia"/>
              </a:rPr>
              <a:t>of</a:t>
            </a:r>
            <a:r>
              <a:rPr sz="2800" spc="-5" dirty="0">
                <a:solidFill>
                  <a:srgbClr val="000066"/>
                </a:solidFill>
                <a:latin typeface="Constantia"/>
                <a:cs typeface="Constantia"/>
              </a:rPr>
              <a:t> </a:t>
            </a:r>
            <a:r>
              <a:rPr sz="2800" dirty="0">
                <a:solidFill>
                  <a:srgbClr val="000066"/>
                </a:solidFill>
                <a:latin typeface="Constantia"/>
                <a:cs typeface="Constantia"/>
              </a:rPr>
              <a:t>sp</a:t>
            </a:r>
            <a:r>
              <a:rPr sz="2800" spc="-10" dirty="0">
                <a:solidFill>
                  <a:srgbClr val="000066"/>
                </a:solidFill>
                <a:latin typeface="Constantia"/>
                <a:cs typeface="Constantia"/>
              </a:rPr>
              <a:t>a</a:t>
            </a:r>
            <a:r>
              <a:rPr sz="2800" spc="-65" dirty="0">
                <a:solidFill>
                  <a:srgbClr val="000066"/>
                </a:solidFill>
                <a:latin typeface="Constantia"/>
                <a:cs typeface="Constantia"/>
              </a:rPr>
              <a:t>c</a:t>
            </a:r>
            <a:r>
              <a:rPr sz="2800" dirty="0">
                <a:solidFill>
                  <a:srgbClr val="000066"/>
                </a:solidFill>
                <a:latin typeface="Constantia"/>
                <a:cs typeface="Constantia"/>
              </a:rPr>
              <a:t>e</a:t>
            </a:r>
            <a:r>
              <a:rPr sz="2800" spc="-170" dirty="0">
                <a:solidFill>
                  <a:srgbClr val="000066"/>
                </a:solidFill>
                <a:latin typeface="Constantia"/>
                <a:cs typeface="Constantia"/>
              </a:rPr>
              <a:t> </a:t>
            </a:r>
            <a:r>
              <a:rPr sz="2800" dirty="0">
                <a:solidFill>
                  <a:srgbClr val="000066"/>
                </a:solidFill>
                <a:latin typeface="Constantia"/>
                <a:cs typeface="Constantia"/>
              </a:rPr>
              <a:t>and</a:t>
            </a:r>
            <a:r>
              <a:rPr sz="2800" spc="-50" dirty="0">
                <a:solidFill>
                  <a:srgbClr val="000066"/>
                </a:solidFill>
                <a:latin typeface="Constantia"/>
                <a:cs typeface="Constantia"/>
              </a:rPr>
              <a:t> </a:t>
            </a:r>
            <a:r>
              <a:rPr sz="2800" spc="-5" dirty="0">
                <a:solidFill>
                  <a:srgbClr val="000066"/>
                </a:solidFill>
                <a:latin typeface="Constantia"/>
                <a:cs typeface="Constantia"/>
              </a:rPr>
              <a:t>run</a:t>
            </a:r>
            <a:r>
              <a:rPr sz="2800" spc="-15" dirty="0">
                <a:solidFill>
                  <a:srgbClr val="000066"/>
                </a:solidFill>
                <a:latin typeface="Constantia"/>
                <a:cs typeface="Constantia"/>
              </a:rPr>
              <a:t>t</a:t>
            </a:r>
            <a:r>
              <a:rPr sz="2800" spc="-5" dirty="0">
                <a:solidFill>
                  <a:srgbClr val="000066"/>
                </a:solidFill>
                <a:latin typeface="Constantia"/>
                <a:cs typeface="Constantia"/>
              </a:rPr>
              <a:t>ime.</a:t>
            </a:r>
            <a:endParaRPr sz="2800" dirty="0">
              <a:latin typeface="Constantia"/>
              <a:cs typeface="Constanti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0840" y="332993"/>
            <a:ext cx="6917690" cy="3175635"/>
          </a:xfrm>
          <a:prstGeom prst="rect">
            <a:avLst/>
          </a:prstGeom>
        </p:spPr>
        <p:txBody>
          <a:bodyPr vert="horz" wrap="square" lIns="0" tIns="12065" rIns="0" bIns="0" rtlCol="0">
            <a:spAutoFit/>
          </a:bodyPr>
          <a:lstStyle/>
          <a:p>
            <a:pPr marL="184785" indent="-160020">
              <a:lnSpc>
                <a:spcPct val="100000"/>
              </a:lnSpc>
              <a:spcBef>
                <a:spcPts val="95"/>
              </a:spcBef>
              <a:buClr>
                <a:srgbClr val="E1D600"/>
              </a:buClr>
              <a:buSzPct val="97500"/>
              <a:buFont typeface="Constantia"/>
              <a:buChar char="•"/>
              <a:tabLst>
                <a:tab pos="185420" algn="l"/>
              </a:tabLst>
            </a:pPr>
            <a:r>
              <a:rPr sz="4000" b="1" u="heavy" spc="-15" dirty="0">
                <a:solidFill>
                  <a:srgbClr val="000066"/>
                </a:solidFill>
                <a:uFill>
                  <a:solidFill>
                    <a:srgbClr val="000000"/>
                  </a:solidFill>
                </a:uFill>
                <a:latin typeface="Constantia"/>
                <a:cs typeface="Constantia"/>
              </a:rPr>
              <a:t> </a:t>
            </a:r>
            <a:r>
              <a:rPr sz="4000" b="1" u="heavy" spc="-25" dirty="0">
                <a:solidFill>
                  <a:srgbClr val="000066"/>
                </a:solidFill>
                <a:uFill>
                  <a:solidFill>
                    <a:srgbClr val="000000"/>
                  </a:solidFill>
                </a:uFill>
                <a:latin typeface="Constantia"/>
                <a:cs typeface="Constantia"/>
              </a:rPr>
              <a:t>Polynomial</a:t>
            </a:r>
            <a:r>
              <a:rPr sz="4000" b="1" u="heavy" spc="30" dirty="0">
                <a:solidFill>
                  <a:srgbClr val="000066"/>
                </a:solidFill>
                <a:uFill>
                  <a:solidFill>
                    <a:srgbClr val="000000"/>
                  </a:solidFill>
                </a:uFill>
                <a:latin typeface="Constantia"/>
                <a:cs typeface="Constantia"/>
              </a:rPr>
              <a:t> </a:t>
            </a:r>
            <a:r>
              <a:rPr sz="4000" b="1" u="heavy" spc="-15" dirty="0">
                <a:solidFill>
                  <a:srgbClr val="000066"/>
                </a:solidFill>
                <a:uFill>
                  <a:solidFill>
                    <a:srgbClr val="000000"/>
                  </a:solidFill>
                </a:uFill>
                <a:latin typeface="Constantia"/>
                <a:cs typeface="Constantia"/>
              </a:rPr>
              <a:t>Representation</a:t>
            </a:r>
            <a:endParaRPr sz="4000">
              <a:latin typeface="Constantia"/>
              <a:cs typeface="Constantia"/>
            </a:endParaRPr>
          </a:p>
          <a:p>
            <a:pPr>
              <a:lnSpc>
                <a:spcPct val="100000"/>
              </a:lnSpc>
              <a:spcBef>
                <a:spcPts val="5"/>
              </a:spcBef>
              <a:buClr>
                <a:srgbClr val="E1D600"/>
              </a:buClr>
              <a:buFont typeface="Constantia"/>
              <a:buChar char="•"/>
            </a:pPr>
            <a:endParaRPr sz="3800">
              <a:latin typeface="Constantia"/>
              <a:cs typeface="Constantia"/>
            </a:endParaRPr>
          </a:p>
          <a:p>
            <a:pPr marL="480695" lvl="1" indent="-227329">
              <a:lnSpc>
                <a:spcPct val="100000"/>
              </a:lnSpc>
              <a:buChar char="•"/>
              <a:tabLst>
                <a:tab pos="481330" algn="l"/>
              </a:tabLst>
            </a:pPr>
            <a:r>
              <a:rPr sz="3200" spc="-15" dirty="0">
                <a:latin typeface="Constantia"/>
                <a:cs typeface="Constantia"/>
              </a:rPr>
              <a:t>Linked</a:t>
            </a:r>
            <a:r>
              <a:rPr sz="3200" spc="-25" dirty="0">
                <a:latin typeface="Constantia"/>
                <a:cs typeface="Constantia"/>
              </a:rPr>
              <a:t> </a:t>
            </a:r>
            <a:r>
              <a:rPr sz="3200" dirty="0">
                <a:latin typeface="Constantia"/>
                <a:cs typeface="Constantia"/>
              </a:rPr>
              <a:t>list</a:t>
            </a:r>
            <a:r>
              <a:rPr sz="3200" spc="-75" dirty="0">
                <a:latin typeface="Constantia"/>
                <a:cs typeface="Constantia"/>
              </a:rPr>
              <a:t> </a:t>
            </a:r>
            <a:r>
              <a:rPr sz="3200" spc="-5" dirty="0">
                <a:latin typeface="Constantia"/>
                <a:cs typeface="Constantia"/>
              </a:rPr>
              <a:t>Implementation:</a:t>
            </a:r>
            <a:endParaRPr sz="3200">
              <a:latin typeface="Constantia"/>
              <a:cs typeface="Constantia"/>
            </a:endParaRPr>
          </a:p>
          <a:p>
            <a:pPr lvl="1">
              <a:lnSpc>
                <a:spcPct val="100000"/>
              </a:lnSpc>
              <a:spcBef>
                <a:spcPts val="60"/>
              </a:spcBef>
              <a:buChar char="•"/>
            </a:pPr>
            <a:endParaRPr sz="3100">
              <a:latin typeface="Constantia"/>
              <a:cs typeface="Constantia"/>
            </a:endParaRPr>
          </a:p>
          <a:p>
            <a:pPr marL="474980" lvl="1" indent="-220979">
              <a:lnSpc>
                <a:spcPct val="100000"/>
              </a:lnSpc>
              <a:buChar char="•"/>
              <a:tabLst>
                <a:tab pos="474980" algn="l"/>
              </a:tabLst>
            </a:pPr>
            <a:r>
              <a:rPr sz="3200" dirty="0">
                <a:solidFill>
                  <a:srgbClr val="000066"/>
                </a:solidFill>
                <a:latin typeface="Constantia"/>
                <a:cs typeface="Constantia"/>
              </a:rPr>
              <a:t>p1(x)</a:t>
            </a:r>
            <a:r>
              <a:rPr sz="3200" spc="-35" dirty="0">
                <a:solidFill>
                  <a:srgbClr val="000066"/>
                </a:solidFill>
                <a:latin typeface="Constantia"/>
                <a:cs typeface="Constantia"/>
              </a:rPr>
              <a:t> </a:t>
            </a:r>
            <a:r>
              <a:rPr sz="3200" dirty="0">
                <a:solidFill>
                  <a:srgbClr val="000066"/>
                </a:solidFill>
                <a:latin typeface="Constantia"/>
                <a:cs typeface="Constantia"/>
              </a:rPr>
              <a:t>=</a:t>
            </a:r>
            <a:r>
              <a:rPr sz="3200" spc="-20" dirty="0">
                <a:solidFill>
                  <a:srgbClr val="000066"/>
                </a:solidFill>
                <a:latin typeface="Constantia"/>
                <a:cs typeface="Constantia"/>
              </a:rPr>
              <a:t> </a:t>
            </a:r>
            <a:r>
              <a:rPr sz="3200" spc="-10" dirty="0">
                <a:solidFill>
                  <a:srgbClr val="000066"/>
                </a:solidFill>
                <a:latin typeface="Constantia"/>
                <a:cs typeface="Constantia"/>
              </a:rPr>
              <a:t>23x</a:t>
            </a:r>
            <a:r>
              <a:rPr sz="3150" b="1" spc="-15" baseline="25132" dirty="0">
                <a:solidFill>
                  <a:srgbClr val="000066"/>
                </a:solidFill>
                <a:latin typeface="Constantia"/>
                <a:cs typeface="Constantia"/>
              </a:rPr>
              <a:t>9</a:t>
            </a:r>
            <a:r>
              <a:rPr sz="3150" b="1" spc="434" baseline="25132"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dirty="0">
                <a:solidFill>
                  <a:srgbClr val="000066"/>
                </a:solidFill>
                <a:latin typeface="Constantia"/>
                <a:cs typeface="Constantia"/>
              </a:rPr>
              <a:t>18x</a:t>
            </a:r>
            <a:r>
              <a:rPr sz="3150" b="1" baseline="25132" dirty="0">
                <a:solidFill>
                  <a:srgbClr val="000066"/>
                </a:solidFill>
                <a:latin typeface="Constantia"/>
                <a:cs typeface="Constantia"/>
              </a:rPr>
              <a:t>7</a:t>
            </a:r>
            <a:r>
              <a:rPr sz="3150" b="1" spc="427" baseline="25132" dirty="0">
                <a:solidFill>
                  <a:srgbClr val="000066"/>
                </a:solidFill>
                <a:latin typeface="Constantia"/>
                <a:cs typeface="Constantia"/>
              </a:rPr>
              <a:t> </a:t>
            </a:r>
            <a:r>
              <a:rPr sz="3200" dirty="0">
                <a:solidFill>
                  <a:srgbClr val="000066"/>
                </a:solidFill>
                <a:latin typeface="Constantia"/>
                <a:cs typeface="Constantia"/>
              </a:rPr>
              <a:t>+</a:t>
            </a:r>
            <a:r>
              <a:rPr sz="3200" spc="-20" dirty="0">
                <a:solidFill>
                  <a:srgbClr val="000066"/>
                </a:solidFill>
                <a:latin typeface="Constantia"/>
                <a:cs typeface="Constantia"/>
              </a:rPr>
              <a:t> </a:t>
            </a:r>
            <a:r>
              <a:rPr sz="3200" spc="5" dirty="0">
                <a:solidFill>
                  <a:srgbClr val="000066"/>
                </a:solidFill>
                <a:latin typeface="Constantia"/>
                <a:cs typeface="Constantia"/>
              </a:rPr>
              <a:t>41x</a:t>
            </a:r>
            <a:r>
              <a:rPr sz="3150" b="1" spc="7" baseline="25132" dirty="0">
                <a:solidFill>
                  <a:srgbClr val="000066"/>
                </a:solidFill>
                <a:latin typeface="Constantia"/>
                <a:cs typeface="Constantia"/>
              </a:rPr>
              <a:t>6</a:t>
            </a:r>
            <a:r>
              <a:rPr sz="3150" b="1" spc="427" baseline="25132"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163x</a:t>
            </a:r>
            <a:r>
              <a:rPr sz="3150" b="1" spc="-7" baseline="25132" dirty="0">
                <a:solidFill>
                  <a:srgbClr val="000066"/>
                </a:solidFill>
                <a:latin typeface="Constantia"/>
                <a:cs typeface="Constantia"/>
              </a:rPr>
              <a:t>4</a:t>
            </a:r>
            <a:r>
              <a:rPr sz="3150" b="1" spc="427" baseline="25132"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dirty="0">
                <a:solidFill>
                  <a:srgbClr val="000066"/>
                </a:solidFill>
                <a:latin typeface="Constantia"/>
                <a:cs typeface="Constantia"/>
              </a:rPr>
              <a:t>3</a:t>
            </a:r>
            <a:endParaRPr sz="3200">
              <a:latin typeface="Constantia"/>
              <a:cs typeface="Constantia"/>
            </a:endParaRPr>
          </a:p>
          <a:p>
            <a:pPr marL="474980" lvl="1" indent="-220979">
              <a:lnSpc>
                <a:spcPct val="100000"/>
              </a:lnSpc>
              <a:buChar char="•"/>
              <a:tabLst>
                <a:tab pos="474980" algn="l"/>
              </a:tabLst>
            </a:pPr>
            <a:r>
              <a:rPr sz="3200" spc="-5" dirty="0">
                <a:solidFill>
                  <a:srgbClr val="000066"/>
                </a:solidFill>
                <a:latin typeface="Constantia"/>
                <a:cs typeface="Constantia"/>
              </a:rPr>
              <a:t>p2(x)</a:t>
            </a:r>
            <a:r>
              <a:rPr sz="3200" spc="-35"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spc="5" dirty="0">
                <a:solidFill>
                  <a:srgbClr val="000066"/>
                </a:solidFill>
                <a:latin typeface="Constantia"/>
                <a:cs typeface="Constantia"/>
              </a:rPr>
              <a:t>4x</a:t>
            </a:r>
            <a:r>
              <a:rPr sz="3150" b="1" spc="7" baseline="25132" dirty="0">
                <a:solidFill>
                  <a:srgbClr val="000066"/>
                </a:solidFill>
                <a:latin typeface="Constantia"/>
                <a:cs typeface="Constantia"/>
              </a:rPr>
              <a:t>6</a:t>
            </a:r>
            <a:r>
              <a:rPr sz="3150" b="1" spc="427" baseline="25132"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spc="5" dirty="0">
                <a:solidFill>
                  <a:srgbClr val="000066"/>
                </a:solidFill>
                <a:latin typeface="Constantia"/>
                <a:cs typeface="Constantia"/>
              </a:rPr>
              <a:t>10x</a:t>
            </a:r>
            <a:r>
              <a:rPr sz="3150" b="1" spc="7" baseline="25132" dirty="0">
                <a:solidFill>
                  <a:srgbClr val="000066"/>
                </a:solidFill>
                <a:latin typeface="Constantia"/>
                <a:cs typeface="Constantia"/>
              </a:rPr>
              <a:t>4</a:t>
            </a:r>
            <a:r>
              <a:rPr sz="3150" b="1" spc="419" baseline="25132" dirty="0">
                <a:solidFill>
                  <a:srgbClr val="000066"/>
                </a:solidFill>
                <a:latin typeface="Constantia"/>
                <a:cs typeface="Constantia"/>
              </a:rPr>
              <a:t> </a:t>
            </a:r>
            <a:r>
              <a:rPr sz="3200" dirty="0">
                <a:solidFill>
                  <a:srgbClr val="000066"/>
                </a:solidFill>
                <a:latin typeface="Constantia"/>
                <a:cs typeface="Constantia"/>
              </a:rPr>
              <a:t>+</a:t>
            </a:r>
            <a:r>
              <a:rPr sz="3200" spc="-25" dirty="0">
                <a:solidFill>
                  <a:srgbClr val="000066"/>
                </a:solidFill>
                <a:latin typeface="Constantia"/>
                <a:cs typeface="Constantia"/>
              </a:rPr>
              <a:t> </a:t>
            </a:r>
            <a:r>
              <a:rPr sz="3200" dirty="0">
                <a:solidFill>
                  <a:srgbClr val="000066"/>
                </a:solidFill>
                <a:latin typeface="Constantia"/>
                <a:cs typeface="Constantia"/>
              </a:rPr>
              <a:t>12x</a:t>
            </a:r>
            <a:r>
              <a:rPr sz="3200" spc="-80" dirty="0">
                <a:solidFill>
                  <a:srgbClr val="000066"/>
                </a:solidFill>
                <a:latin typeface="Constantia"/>
                <a:cs typeface="Constantia"/>
              </a:rPr>
              <a:t> </a:t>
            </a:r>
            <a:r>
              <a:rPr sz="3200" dirty="0">
                <a:solidFill>
                  <a:srgbClr val="000066"/>
                </a:solidFill>
                <a:latin typeface="Constantia"/>
                <a:cs typeface="Constantia"/>
              </a:rPr>
              <a:t>+</a:t>
            </a:r>
            <a:r>
              <a:rPr sz="3200" spc="-5" dirty="0">
                <a:solidFill>
                  <a:srgbClr val="000066"/>
                </a:solidFill>
                <a:latin typeface="Constantia"/>
                <a:cs typeface="Constantia"/>
              </a:rPr>
              <a:t> </a:t>
            </a:r>
            <a:r>
              <a:rPr sz="3200" dirty="0">
                <a:solidFill>
                  <a:srgbClr val="000066"/>
                </a:solidFill>
                <a:latin typeface="Constantia"/>
                <a:cs typeface="Constantia"/>
              </a:rPr>
              <a:t>8</a:t>
            </a:r>
            <a:endParaRPr sz="3200">
              <a:latin typeface="Constantia"/>
              <a:cs typeface="Constantia"/>
            </a:endParaRPr>
          </a:p>
        </p:txBody>
      </p:sp>
      <p:grpSp>
        <p:nvGrpSpPr>
          <p:cNvPr id="3" name="object 3"/>
          <p:cNvGrpSpPr/>
          <p:nvPr/>
        </p:nvGrpSpPr>
        <p:grpSpPr>
          <a:xfrm>
            <a:off x="847725" y="4032250"/>
            <a:ext cx="4356100" cy="622300"/>
            <a:chOff x="847725" y="4032250"/>
            <a:chExt cx="4356100" cy="622300"/>
          </a:xfrm>
        </p:grpSpPr>
        <p:sp>
          <p:nvSpPr>
            <p:cNvPr id="4" name="object 4"/>
            <p:cNvSpPr/>
            <p:nvPr/>
          </p:nvSpPr>
          <p:spPr>
            <a:xfrm>
              <a:off x="854075" y="4038600"/>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5" name="object 5"/>
            <p:cNvSpPr/>
            <p:nvPr/>
          </p:nvSpPr>
          <p:spPr>
            <a:xfrm>
              <a:off x="2378075" y="4038600"/>
              <a:ext cx="2819400" cy="609600"/>
            </a:xfrm>
            <a:custGeom>
              <a:avLst/>
              <a:gdLst/>
              <a:ahLst/>
              <a:cxnLst/>
              <a:rect l="l" t="t" r="r" b="b"/>
              <a:pathLst>
                <a:path w="2819400" h="609600">
                  <a:moveTo>
                    <a:pt x="0" y="609600"/>
                  </a:moveTo>
                  <a:lnTo>
                    <a:pt x="1295400" y="609600"/>
                  </a:lnTo>
                  <a:lnTo>
                    <a:pt x="1295400" y="0"/>
                  </a:lnTo>
                  <a:lnTo>
                    <a:pt x="0" y="0"/>
                  </a:lnTo>
                  <a:lnTo>
                    <a:pt x="0" y="609600"/>
                  </a:lnTo>
                  <a:close/>
                </a:path>
                <a:path w="2819400" h="609600">
                  <a:moveTo>
                    <a:pt x="1524000" y="609600"/>
                  </a:moveTo>
                  <a:lnTo>
                    <a:pt x="2819400" y="609600"/>
                  </a:lnTo>
                  <a:lnTo>
                    <a:pt x="2819400" y="0"/>
                  </a:lnTo>
                  <a:lnTo>
                    <a:pt x="1524000" y="0"/>
                  </a:lnTo>
                  <a:lnTo>
                    <a:pt x="1524000" y="609600"/>
                  </a:lnTo>
                  <a:close/>
                </a:path>
              </a:pathLst>
            </a:custGeom>
            <a:ln w="12700">
              <a:solidFill>
                <a:srgbClr val="000000"/>
              </a:solidFill>
            </a:ln>
          </p:spPr>
          <p:txBody>
            <a:bodyPr wrap="square" lIns="0" tIns="0" rIns="0" bIns="0" rtlCol="0"/>
            <a:lstStyle/>
            <a:p>
              <a:endParaRPr/>
            </a:p>
          </p:txBody>
        </p:sp>
      </p:grpSp>
      <p:sp>
        <p:nvSpPr>
          <p:cNvPr id="6" name="object 6"/>
          <p:cNvSpPr txBox="1"/>
          <p:nvPr/>
        </p:nvSpPr>
        <p:spPr>
          <a:xfrm>
            <a:off x="854075" y="4038600"/>
            <a:ext cx="306070" cy="609600"/>
          </a:xfrm>
          <a:prstGeom prst="rect">
            <a:avLst/>
          </a:prstGeom>
          <a:ln w="14287">
            <a:solidFill>
              <a:srgbClr val="000000"/>
            </a:solidFill>
          </a:ln>
        </p:spPr>
        <p:txBody>
          <a:bodyPr vert="horz" wrap="square" lIns="0" tIns="635" rIns="0" bIns="0" rtlCol="0">
            <a:spAutoFit/>
          </a:bodyPr>
          <a:lstStyle/>
          <a:p>
            <a:pPr>
              <a:lnSpc>
                <a:spcPct val="100000"/>
              </a:lnSpc>
              <a:spcBef>
                <a:spcPts val="5"/>
              </a:spcBef>
            </a:pPr>
            <a:endParaRPr sz="1350">
              <a:latin typeface="Times New Roman"/>
              <a:cs typeface="Times New Roman"/>
            </a:endParaRPr>
          </a:p>
          <a:p>
            <a:pPr marL="75565">
              <a:lnSpc>
                <a:spcPct val="100000"/>
              </a:lnSpc>
              <a:spcBef>
                <a:spcPts val="5"/>
              </a:spcBef>
            </a:pPr>
            <a:r>
              <a:rPr sz="1400" b="1" spc="-25" dirty="0">
                <a:latin typeface="Constantia"/>
                <a:cs typeface="Constantia"/>
              </a:rPr>
              <a:t>23</a:t>
            </a:r>
            <a:endParaRPr sz="1400">
              <a:latin typeface="Constantia"/>
              <a:cs typeface="Constantia"/>
            </a:endParaRPr>
          </a:p>
        </p:txBody>
      </p:sp>
      <p:sp>
        <p:nvSpPr>
          <p:cNvPr id="7" name="object 7"/>
          <p:cNvSpPr txBox="1"/>
          <p:nvPr/>
        </p:nvSpPr>
        <p:spPr>
          <a:xfrm>
            <a:off x="1159668" y="4038600"/>
            <a:ext cx="686435"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R="80645" algn="ctr">
              <a:lnSpc>
                <a:spcPct val="100000"/>
              </a:lnSpc>
            </a:pPr>
            <a:r>
              <a:rPr sz="1400" b="1" dirty="0">
                <a:latin typeface="Constantia"/>
                <a:cs typeface="Constantia"/>
              </a:rPr>
              <a:t>9</a:t>
            </a:r>
            <a:endParaRPr sz="1400">
              <a:latin typeface="Constantia"/>
              <a:cs typeface="Constantia"/>
            </a:endParaRPr>
          </a:p>
        </p:txBody>
      </p:sp>
      <p:sp>
        <p:nvSpPr>
          <p:cNvPr id="8" name="object 8"/>
          <p:cNvSpPr txBox="1"/>
          <p:nvPr/>
        </p:nvSpPr>
        <p:spPr>
          <a:xfrm>
            <a:off x="2378075" y="4038600"/>
            <a:ext cx="30607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21590">
              <a:lnSpc>
                <a:spcPct val="100000"/>
              </a:lnSpc>
            </a:pPr>
            <a:r>
              <a:rPr sz="1400" b="1" dirty="0">
                <a:latin typeface="Constantia"/>
                <a:cs typeface="Constantia"/>
              </a:rPr>
              <a:t>18</a:t>
            </a:r>
            <a:endParaRPr sz="1400">
              <a:latin typeface="Constantia"/>
              <a:cs typeface="Constantia"/>
            </a:endParaRPr>
          </a:p>
        </p:txBody>
      </p:sp>
      <p:sp>
        <p:nvSpPr>
          <p:cNvPr id="9" name="object 9"/>
          <p:cNvSpPr txBox="1"/>
          <p:nvPr/>
        </p:nvSpPr>
        <p:spPr>
          <a:xfrm>
            <a:off x="2683700" y="4038600"/>
            <a:ext cx="68580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173355">
              <a:lnSpc>
                <a:spcPct val="100000"/>
              </a:lnSpc>
            </a:pPr>
            <a:r>
              <a:rPr sz="1400" b="1" dirty="0">
                <a:latin typeface="Constantia"/>
                <a:cs typeface="Constantia"/>
              </a:rPr>
              <a:t>7</a:t>
            </a:r>
            <a:endParaRPr sz="1400">
              <a:latin typeface="Constantia"/>
              <a:cs typeface="Constantia"/>
            </a:endParaRPr>
          </a:p>
        </p:txBody>
      </p:sp>
      <p:sp>
        <p:nvSpPr>
          <p:cNvPr id="10" name="object 10"/>
          <p:cNvSpPr txBox="1"/>
          <p:nvPr/>
        </p:nvSpPr>
        <p:spPr>
          <a:xfrm>
            <a:off x="3902075" y="4038600"/>
            <a:ext cx="30607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22225">
              <a:lnSpc>
                <a:spcPct val="100000"/>
              </a:lnSpc>
            </a:pPr>
            <a:r>
              <a:rPr sz="1400" b="1" spc="-5" dirty="0">
                <a:latin typeface="Constantia"/>
                <a:cs typeface="Constantia"/>
              </a:rPr>
              <a:t>41</a:t>
            </a:r>
            <a:endParaRPr sz="1400">
              <a:latin typeface="Constantia"/>
              <a:cs typeface="Constantia"/>
            </a:endParaRPr>
          </a:p>
        </p:txBody>
      </p:sp>
      <p:sp>
        <p:nvSpPr>
          <p:cNvPr id="11" name="object 11"/>
          <p:cNvSpPr txBox="1"/>
          <p:nvPr/>
        </p:nvSpPr>
        <p:spPr>
          <a:xfrm>
            <a:off x="4207700" y="4038600"/>
            <a:ext cx="68580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173355">
              <a:lnSpc>
                <a:spcPct val="100000"/>
              </a:lnSpc>
            </a:pPr>
            <a:r>
              <a:rPr sz="1400" b="1" dirty="0">
                <a:latin typeface="Constantia"/>
                <a:cs typeface="Constantia"/>
              </a:rPr>
              <a:t>6</a:t>
            </a:r>
            <a:endParaRPr sz="1400">
              <a:latin typeface="Constantia"/>
              <a:cs typeface="Constantia"/>
            </a:endParaRPr>
          </a:p>
        </p:txBody>
      </p:sp>
      <p:grpSp>
        <p:nvGrpSpPr>
          <p:cNvPr id="12" name="object 12"/>
          <p:cNvGrpSpPr/>
          <p:nvPr/>
        </p:nvGrpSpPr>
        <p:grpSpPr>
          <a:xfrm>
            <a:off x="1997075" y="4032250"/>
            <a:ext cx="4730750" cy="622300"/>
            <a:chOff x="1997075" y="4032250"/>
            <a:chExt cx="4730750" cy="622300"/>
          </a:xfrm>
        </p:grpSpPr>
        <p:sp>
          <p:nvSpPr>
            <p:cNvPr id="13" name="object 13"/>
            <p:cNvSpPr/>
            <p:nvPr/>
          </p:nvSpPr>
          <p:spPr>
            <a:xfrm>
              <a:off x="1997075" y="4305299"/>
              <a:ext cx="1905000" cy="76200"/>
            </a:xfrm>
            <a:custGeom>
              <a:avLst/>
              <a:gdLst/>
              <a:ahLst/>
              <a:cxnLst/>
              <a:rect l="l" t="t" r="r" b="b"/>
              <a:pathLst>
                <a:path w="1905000" h="76200">
                  <a:moveTo>
                    <a:pt x="381000" y="38100"/>
                  </a:moveTo>
                  <a:lnTo>
                    <a:pt x="368300" y="31750"/>
                  </a:lnTo>
                  <a:lnTo>
                    <a:pt x="304800" y="0"/>
                  </a:lnTo>
                  <a:lnTo>
                    <a:pt x="304800" y="31750"/>
                  </a:lnTo>
                  <a:lnTo>
                    <a:pt x="0" y="31750"/>
                  </a:lnTo>
                  <a:lnTo>
                    <a:pt x="0" y="44450"/>
                  </a:lnTo>
                  <a:lnTo>
                    <a:pt x="304800" y="44450"/>
                  </a:lnTo>
                  <a:lnTo>
                    <a:pt x="304800" y="76200"/>
                  </a:lnTo>
                  <a:lnTo>
                    <a:pt x="368300" y="44450"/>
                  </a:lnTo>
                  <a:lnTo>
                    <a:pt x="381000" y="38100"/>
                  </a:lnTo>
                  <a:close/>
                </a:path>
                <a:path w="1905000" h="76200">
                  <a:moveTo>
                    <a:pt x="1905000" y="38100"/>
                  </a:moveTo>
                  <a:lnTo>
                    <a:pt x="1892300" y="31750"/>
                  </a:lnTo>
                  <a:lnTo>
                    <a:pt x="1828800" y="0"/>
                  </a:lnTo>
                  <a:lnTo>
                    <a:pt x="1828800" y="31750"/>
                  </a:lnTo>
                  <a:lnTo>
                    <a:pt x="1524000" y="31750"/>
                  </a:lnTo>
                  <a:lnTo>
                    <a:pt x="1524000" y="44450"/>
                  </a:lnTo>
                  <a:lnTo>
                    <a:pt x="1828800" y="44450"/>
                  </a:lnTo>
                  <a:lnTo>
                    <a:pt x="1828800" y="76200"/>
                  </a:lnTo>
                  <a:lnTo>
                    <a:pt x="1892300" y="44450"/>
                  </a:lnTo>
                  <a:lnTo>
                    <a:pt x="1905000" y="38100"/>
                  </a:lnTo>
                  <a:close/>
                </a:path>
              </a:pathLst>
            </a:custGeom>
            <a:solidFill>
              <a:srgbClr val="000000"/>
            </a:solidFill>
          </p:spPr>
          <p:txBody>
            <a:bodyPr wrap="square" lIns="0" tIns="0" rIns="0" bIns="0" rtlCol="0"/>
            <a:lstStyle/>
            <a:p>
              <a:endParaRPr/>
            </a:p>
          </p:txBody>
        </p:sp>
        <p:sp>
          <p:nvSpPr>
            <p:cNvPr id="14" name="object 14"/>
            <p:cNvSpPr/>
            <p:nvPr/>
          </p:nvSpPr>
          <p:spPr>
            <a:xfrm>
              <a:off x="5426075" y="4038600"/>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grpSp>
      <p:sp>
        <p:nvSpPr>
          <p:cNvPr id="15" name="object 15"/>
          <p:cNvSpPr txBox="1"/>
          <p:nvPr/>
        </p:nvSpPr>
        <p:spPr>
          <a:xfrm>
            <a:off x="5426075" y="4038600"/>
            <a:ext cx="30607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22225">
              <a:lnSpc>
                <a:spcPct val="100000"/>
              </a:lnSpc>
            </a:pPr>
            <a:r>
              <a:rPr sz="1400" b="1" dirty="0">
                <a:latin typeface="Constantia"/>
                <a:cs typeface="Constantia"/>
              </a:rPr>
              <a:t>18</a:t>
            </a:r>
            <a:endParaRPr sz="1400">
              <a:latin typeface="Constantia"/>
              <a:cs typeface="Constantia"/>
            </a:endParaRPr>
          </a:p>
        </p:txBody>
      </p:sp>
      <p:sp>
        <p:nvSpPr>
          <p:cNvPr id="16" name="object 16"/>
          <p:cNvSpPr txBox="1"/>
          <p:nvPr/>
        </p:nvSpPr>
        <p:spPr>
          <a:xfrm>
            <a:off x="5731700" y="4038600"/>
            <a:ext cx="68580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173990">
              <a:lnSpc>
                <a:spcPct val="100000"/>
              </a:lnSpc>
            </a:pPr>
            <a:r>
              <a:rPr sz="1400" b="1" dirty="0">
                <a:latin typeface="Constantia"/>
                <a:cs typeface="Constantia"/>
              </a:rPr>
              <a:t>7</a:t>
            </a:r>
            <a:endParaRPr sz="1400">
              <a:latin typeface="Constantia"/>
              <a:cs typeface="Constantia"/>
            </a:endParaRPr>
          </a:p>
        </p:txBody>
      </p:sp>
      <p:grpSp>
        <p:nvGrpSpPr>
          <p:cNvPr id="17" name="object 17"/>
          <p:cNvGrpSpPr/>
          <p:nvPr/>
        </p:nvGrpSpPr>
        <p:grpSpPr>
          <a:xfrm>
            <a:off x="5045075" y="4032250"/>
            <a:ext cx="3206750" cy="622300"/>
            <a:chOff x="5045075" y="4032250"/>
            <a:chExt cx="3206750" cy="622300"/>
          </a:xfrm>
        </p:grpSpPr>
        <p:sp>
          <p:nvSpPr>
            <p:cNvPr id="18" name="object 18"/>
            <p:cNvSpPr/>
            <p:nvPr/>
          </p:nvSpPr>
          <p:spPr>
            <a:xfrm>
              <a:off x="5045075" y="4305299"/>
              <a:ext cx="1905000" cy="76200"/>
            </a:xfrm>
            <a:custGeom>
              <a:avLst/>
              <a:gdLst/>
              <a:ahLst/>
              <a:cxnLst/>
              <a:rect l="l" t="t" r="r" b="b"/>
              <a:pathLst>
                <a:path w="1905000" h="76200">
                  <a:moveTo>
                    <a:pt x="381000" y="38100"/>
                  </a:moveTo>
                  <a:lnTo>
                    <a:pt x="368300" y="31750"/>
                  </a:lnTo>
                  <a:lnTo>
                    <a:pt x="304800" y="0"/>
                  </a:lnTo>
                  <a:lnTo>
                    <a:pt x="304800" y="31750"/>
                  </a:lnTo>
                  <a:lnTo>
                    <a:pt x="0" y="31750"/>
                  </a:lnTo>
                  <a:lnTo>
                    <a:pt x="0" y="44450"/>
                  </a:lnTo>
                  <a:lnTo>
                    <a:pt x="304800" y="44450"/>
                  </a:lnTo>
                  <a:lnTo>
                    <a:pt x="304800" y="76200"/>
                  </a:lnTo>
                  <a:lnTo>
                    <a:pt x="368300" y="44450"/>
                  </a:lnTo>
                  <a:lnTo>
                    <a:pt x="381000" y="38100"/>
                  </a:lnTo>
                  <a:close/>
                </a:path>
                <a:path w="1905000" h="76200">
                  <a:moveTo>
                    <a:pt x="1905000" y="38100"/>
                  </a:moveTo>
                  <a:lnTo>
                    <a:pt x="1892300" y="31750"/>
                  </a:lnTo>
                  <a:lnTo>
                    <a:pt x="1828800" y="0"/>
                  </a:lnTo>
                  <a:lnTo>
                    <a:pt x="1828800" y="31750"/>
                  </a:lnTo>
                  <a:lnTo>
                    <a:pt x="1524000" y="31750"/>
                  </a:lnTo>
                  <a:lnTo>
                    <a:pt x="1524000" y="44450"/>
                  </a:lnTo>
                  <a:lnTo>
                    <a:pt x="1828800" y="44450"/>
                  </a:lnTo>
                  <a:lnTo>
                    <a:pt x="1828800" y="76200"/>
                  </a:lnTo>
                  <a:lnTo>
                    <a:pt x="1892300" y="44450"/>
                  </a:lnTo>
                  <a:lnTo>
                    <a:pt x="1905000" y="38100"/>
                  </a:lnTo>
                  <a:close/>
                </a:path>
              </a:pathLst>
            </a:custGeom>
            <a:solidFill>
              <a:srgbClr val="000000"/>
            </a:solidFill>
          </p:spPr>
          <p:txBody>
            <a:bodyPr wrap="square" lIns="0" tIns="0" rIns="0" bIns="0" rtlCol="0"/>
            <a:lstStyle/>
            <a:p>
              <a:endParaRPr/>
            </a:p>
          </p:txBody>
        </p:sp>
        <p:sp>
          <p:nvSpPr>
            <p:cNvPr id="19" name="object 19"/>
            <p:cNvSpPr/>
            <p:nvPr/>
          </p:nvSpPr>
          <p:spPr>
            <a:xfrm>
              <a:off x="6950075" y="4038600"/>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grpSp>
      <p:sp>
        <p:nvSpPr>
          <p:cNvPr id="20" name="object 20"/>
          <p:cNvSpPr txBox="1"/>
          <p:nvPr/>
        </p:nvSpPr>
        <p:spPr>
          <a:xfrm>
            <a:off x="6950075" y="4038600"/>
            <a:ext cx="30607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98425">
              <a:lnSpc>
                <a:spcPct val="100000"/>
              </a:lnSpc>
            </a:pPr>
            <a:r>
              <a:rPr sz="1400" b="1" dirty="0">
                <a:latin typeface="Constantia"/>
                <a:cs typeface="Constantia"/>
              </a:rPr>
              <a:t>3</a:t>
            </a:r>
            <a:endParaRPr sz="1400">
              <a:latin typeface="Constantia"/>
              <a:cs typeface="Constantia"/>
            </a:endParaRPr>
          </a:p>
        </p:txBody>
      </p:sp>
      <p:sp>
        <p:nvSpPr>
          <p:cNvPr id="21" name="object 21"/>
          <p:cNvSpPr txBox="1"/>
          <p:nvPr/>
        </p:nvSpPr>
        <p:spPr>
          <a:xfrm>
            <a:off x="7255700" y="4038600"/>
            <a:ext cx="68580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173990">
              <a:lnSpc>
                <a:spcPct val="100000"/>
              </a:lnSpc>
            </a:pPr>
            <a:r>
              <a:rPr sz="1400" b="1" dirty="0">
                <a:latin typeface="Constantia"/>
                <a:cs typeface="Constantia"/>
              </a:rPr>
              <a:t>0</a:t>
            </a:r>
            <a:endParaRPr sz="1400">
              <a:latin typeface="Constantia"/>
              <a:cs typeface="Constantia"/>
            </a:endParaRPr>
          </a:p>
        </p:txBody>
      </p:sp>
      <p:sp>
        <p:nvSpPr>
          <p:cNvPr id="22" name="object 22"/>
          <p:cNvSpPr/>
          <p:nvPr/>
        </p:nvSpPr>
        <p:spPr>
          <a:xfrm>
            <a:off x="854075" y="5181600"/>
            <a:ext cx="4343400" cy="609600"/>
          </a:xfrm>
          <a:custGeom>
            <a:avLst/>
            <a:gdLst/>
            <a:ahLst/>
            <a:cxnLst/>
            <a:rect l="l" t="t" r="r" b="b"/>
            <a:pathLst>
              <a:path w="4343400" h="609600">
                <a:moveTo>
                  <a:pt x="0" y="609600"/>
                </a:moveTo>
                <a:lnTo>
                  <a:pt x="1295400" y="609600"/>
                </a:lnTo>
                <a:lnTo>
                  <a:pt x="1295400" y="0"/>
                </a:lnTo>
                <a:lnTo>
                  <a:pt x="0" y="0"/>
                </a:lnTo>
                <a:lnTo>
                  <a:pt x="0" y="609600"/>
                </a:lnTo>
                <a:close/>
              </a:path>
              <a:path w="4343400" h="609600">
                <a:moveTo>
                  <a:pt x="1524000" y="609600"/>
                </a:moveTo>
                <a:lnTo>
                  <a:pt x="2819400" y="609600"/>
                </a:lnTo>
                <a:lnTo>
                  <a:pt x="2819400" y="0"/>
                </a:lnTo>
                <a:lnTo>
                  <a:pt x="1524000" y="0"/>
                </a:lnTo>
                <a:lnTo>
                  <a:pt x="1524000" y="609600"/>
                </a:lnTo>
                <a:close/>
              </a:path>
              <a:path w="4343400" h="609600">
                <a:moveTo>
                  <a:pt x="3048000" y="609600"/>
                </a:moveTo>
                <a:lnTo>
                  <a:pt x="4343400" y="609600"/>
                </a:lnTo>
                <a:lnTo>
                  <a:pt x="4343400" y="0"/>
                </a:lnTo>
                <a:lnTo>
                  <a:pt x="3048000" y="0"/>
                </a:lnTo>
                <a:lnTo>
                  <a:pt x="3048000" y="609600"/>
                </a:lnTo>
                <a:close/>
              </a:path>
            </a:pathLst>
          </a:custGeom>
          <a:ln w="12700">
            <a:solidFill>
              <a:srgbClr val="000000"/>
            </a:solidFill>
          </a:ln>
        </p:spPr>
        <p:txBody>
          <a:bodyPr wrap="square" lIns="0" tIns="0" rIns="0" bIns="0" rtlCol="0"/>
          <a:lstStyle/>
          <a:p>
            <a:endParaRPr/>
          </a:p>
        </p:txBody>
      </p:sp>
      <p:grpSp>
        <p:nvGrpSpPr>
          <p:cNvPr id="23" name="object 23"/>
          <p:cNvGrpSpPr/>
          <p:nvPr/>
        </p:nvGrpSpPr>
        <p:grpSpPr>
          <a:xfrm>
            <a:off x="8077200" y="4337050"/>
            <a:ext cx="609600" cy="317500"/>
            <a:chOff x="8077200" y="4337050"/>
            <a:chExt cx="609600" cy="317500"/>
          </a:xfrm>
        </p:grpSpPr>
        <p:sp>
          <p:nvSpPr>
            <p:cNvPr id="24" name="object 24"/>
            <p:cNvSpPr/>
            <p:nvPr/>
          </p:nvSpPr>
          <p:spPr>
            <a:xfrm>
              <a:off x="8496300" y="4343400"/>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25" name="object 25"/>
            <p:cNvSpPr/>
            <p:nvPr/>
          </p:nvSpPr>
          <p:spPr>
            <a:xfrm>
              <a:off x="8077200" y="4343400"/>
              <a:ext cx="609600" cy="304800"/>
            </a:xfrm>
            <a:custGeom>
              <a:avLst/>
              <a:gdLst/>
              <a:ahLst/>
              <a:cxnLst/>
              <a:rect l="l" t="t" r="r" b="b"/>
              <a:pathLst>
                <a:path w="609600" h="304800">
                  <a:moveTo>
                    <a:pt x="457200" y="0"/>
                  </a:moveTo>
                  <a:lnTo>
                    <a:pt x="0" y="0"/>
                  </a:lnTo>
                </a:path>
                <a:path w="609600" h="304800">
                  <a:moveTo>
                    <a:pt x="304800" y="304800"/>
                  </a:moveTo>
                  <a:lnTo>
                    <a:pt x="609600" y="304800"/>
                  </a:lnTo>
                </a:path>
              </a:pathLst>
            </a:custGeom>
            <a:ln w="12700">
              <a:solidFill>
                <a:srgbClr val="000000"/>
              </a:solidFill>
            </a:ln>
          </p:spPr>
          <p:txBody>
            <a:bodyPr wrap="square" lIns="0" tIns="0" rIns="0" bIns="0" rtlCol="0"/>
            <a:lstStyle/>
            <a:p>
              <a:endParaRPr/>
            </a:p>
          </p:txBody>
        </p:sp>
      </p:grpSp>
      <p:sp>
        <p:nvSpPr>
          <p:cNvPr id="26" name="object 26"/>
          <p:cNvSpPr txBox="1"/>
          <p:nvPr/>
        </p:nvSpPr>
        <p:spPr>
          <a:xfrm>
            <a:off x="854075" y="5181600"/>
            <a:ext cx="306070" cy="609600"/>
          </a:xfrm>
          <a:prstGeom prst="rect">
            <a:avLst/>
          </a:prstGeom>
          <a:ln w="14287">
            <a:solidFill>
              <a:srgbClr val="000000"/>
            </a:solidFill>
          </a:ln>
        </p:spPr>
        <p:txBody>
          <a:bodyPr vert="horz" wrap="square" lIns="0" tIns="1270" rIns="0" bIns="0" rtlCol="0">
            <a:spAutoFit/>
          </a:bodyPr>
          <a:lstStyle/>
          <a:p>
            <a:pPr>
              <a:lnSpc>
                <a:spcPct val="100000"/>
              </a:lnSpc>
              <a:spcBef>
                <a:spcPts val="10"/>
              </a:spcBef>
            </a:pPr>
            <a:endParaRPr sz="1350">
              <a:latin typeface="Times New Roman"/>
              <a:cs typeface="Times New Roman"/>
            </a:endParaRPr>
          </a:p>
          <a:p>
            <a:pPr marL="97790">
              <a:lnSpc>
                <a:spcPct val="100000"/>
              </a:lnSpc>
            </a:pPr>
            <a:r>
              <a:rPr sz="1400" b="1" dirty="0">
                <a:latin typeface="Constantia"/>
                <a:cs typeface="Constantia"/>
              </a:rPr>
              <a:t>4</a:t>
            </a:r>
            <a:endParaRPr sz="1400">
              <a:latin typeface="Constantia"/>
              <a:cs typeface="Constantia"/>
            </a:endParaRPr>
          </a:p>
        </p:txBody>
      </p:sp>
      <p:sp>
        <p:nvSpPr>
          <p:cNvPr id="27" name="object 27"/>
          <p:cNvSpPr txBox="1"/>
          <p:nvPr/>
        </p:nvSpPr>
        <p:spPr>
          <a:xfrm>
            <a:off x="1159668" y="5181600"/>
            <a:ext cx="686435"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R="80645" algn="ctr">
              <a:lnSpc>
                <a:spcPct val="100000"/>
              </a:lnSpc>
            </a:pPr>
            <a:r>
              <a:rPr sz="1400" b="1" dirty="0">
                <a:latin typeface="Constantia"/>
                <a:cs typeface="Constantia"/>
              </a:rPr>
              <a:t>6</a:t>
            </a:r>
            <a:endParaRPr sz="1400">
              <a:latin typeface="Constantia"/>
              <a:cs typeface="Constantia"/>
            </a:endParaRPr>
          </a:p>
        </p:txBody>
      </p:sp>
      <p:sp>
        <p:nvSpPr>
          <p:cNvPr id="28" name="object 28"/>
          <p:cNvSpPr txBox="1"/>
          <p:nvPr/>
        </p:nvSpPr>
        <p:spPr>
          <a:xfrm>
            <a:off x="2378075" y="5181600"/>
            <a:ext cx="30607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21590">
              <a:lnSpc>
                <a:spcPct val="100000"/>
              </a:lnSpc>
            </a:pPr>
            <a:r>
              <a:rPr sz="1400" b="1" dirty="0">
                <a:latin typeface="Constantia"/>
                <a:cs typeface="Constantia"/>
              </a:rPr>
              <a:t>10</a:t>
            </a:r>
            <a:endParaRPr sz="1400">
              <a:latin typeface="Constantia"/>
              <a:cs typeface="Constantia"/>
            </a:endParaRPr>
          </a:p>
        </p:txBody>
      </p:sp>
      <p:sp>
        <p:nvSpPr>
          <p:cNvPr id="29" name="object 29"/>
          <p:cNvSpPr txBox="1"/>
          <p:nvPr/>
        </p:nvSpPr>
        <p:spPr>
          <a:xfrm>
            <a:off x="2683700" y="5181600"/>
            <a:ext cx="68580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173355">
              <a:lnSpc>
                <a:spcPct val="100000"/>
              </a:lnSpc>
            </a:pPr>
            <a:r>
              <a:rPr sz="1400" b="1" dirty="0">
                <a:latin typeface="Constantia"/>
                <a:cs typeface="Constantia"/>
              </a:rPr>
              <a:t>4</a:t>
            </a:r>
            <a:endParaRPr sz="1400">
              <a:latin typeface="Constantia"/>
              <a:cs typeface="Constantia"/>
            </a:endParaRPr>
          </a:p>
        </p:txBody>
      </p:sp>
      <p:sp>
        <p:nvSpPr>
          <p:cNvPr id="30" name="object 30"/>
          <p:cNvSpPr txBox="1"/>
          <p:nvPr/>
        </p:nvSpPr>
        <p:spPr>
          <a:xfrm>
            <a:off x="3902075" y="5181600"/>
            <a:ext cx="30607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22225">
              <a:lnSpc>
                <a:spcPct val="100000"/>
              </a:lnSpc>
            </a:pPr>
            <a:r>
              <a:rPr sz="1400" b="1" dirty="0">
                <a:latin typeface="Constantia"/>
                <a:cs typeface="Constantia"/>
              </a:rPr>
              <a:t>12</a:t>
            </a:r>
            <a:endParaRPr sz="1400">
              <a:latin typeface="Constantia"/>
              <a:cs typeface="Constantia"/>
            </a:endParaRPr>
          </a:p>
        </p:txBody>
      </p:sp>
      <p:sp>
        <p:nvSpPr>
          <p:cNvPr id="31" name="object 31"/>
          <p:cNvSpPr txBox="1"/>
          <p:nvPr/>
        </p:nvSpPr>
        <p:spPr>
          <a:xfrm>
            <a:off x="4207700" y="5181600"/>
            <a:ext cx="68580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173355">
              <a:lnSpc>
                <a:spcPct val="100000"/>
              </a:lnSpc>
            </a:pPr>
            <a:r>
              <a:rPr sz="1400" b="1" dirty="0">
                <a:latin typeface="Constantia"/>
                <a:cs typeface="Constantia"/>
              </a:rPr>
              <a:t>1</a:t>
            </a:r>
            <a:endParaRPr sz="1400">
              <a:latin typeface="Constantia"/>
              <a:cs typeface="Constantia"/>
            </a:endParaRPr>
          </a:p>
        </p:txBody>
      </p:sp>
      <p:grpSp>
        <p:nvGrpSpPr>
          <p:cNvPr id="32" name="object 32"/>
          <p:cNvGrpSpPr/>
          <p:nvPr/>
        </p:nvGrpSpPr>
        <p:grpSpPr>
          <a:xfrm>
            <a:off x="1997075" y="5175250"/>
            <a:ext cx="4730750" cy="622300"/>
            <a:chOff x="1997075" y="5175250"/>
            <a:chExt cx="4730750" cy="622300"/>
          </a:xfrm>
        </p:grpSpPr>
        <p:sp>
          <p:nvSpPr>
            <p:cNvPr id="33" name="object 33"/>
            <p:cNvSpPr/>
            <p:nvPr/>
          </p:nvSpPr>
          <p:spPr>
            <a:xfrm>
              <a:off x="1997075" y="5448299"/>
              <a:ext cx="1905000" cy="76200"/>
            </a:xfrm>
            <a:custGeom>
              <a:avLst/>
              <a:gdLst/>
              <a:ahLst/>
              <a:cxnLst/>
              <a:rect l="l" t="t" r="r" b="b"/>
              <a:pathLst>
                <a:path w="1905000" h="76200">
                  <a:moveTo>
                    <a:pt x="381000" y="38100"/>
                  </a:moveTo>
                  <a:lnTo>
                    <a:pt x="368300" y="31750"/>
                  </a:lnTo>
                  <a:lnTo>
                    <a:pt x="304800" y="0"/>
                  </a:lnTo>
                  <a:lnTo>
                    <a:pt x="304800" y="31750"/>
                  </a:lnTo>
                  <a:lnTo>
                    <a:pt x="0" y="31750"/>
                  </a:lnTo>
                  <a:lnTo>
                    <a:pt x="0" y="44450"/>
                  </a:lnTo>
                  <a:lnTo>
                    <a:pt x="304800" y="44450"/>
                  </a:lnTo>
                  <a:lnTo>
                    <a:pt x="304800" y="76200"/>
                  </a:lnTo>
                  <a:lnTo>
                    <a:pt x="368300" y="44450"/>
                  </a:lnTo>
                  <a:lnTo>
                    <a:pt x="381000" y="38100"/>
                  </a:lnTo>
                  <a:close/>
                </a:path>
                <a:path w="1905000" h="76200">
                  <a:moveTo>
                    <a:pt x="1905000" y="38100"/>
                  </a:moveTo>
                  <a:lnTo>
                    <a:pt x="1892300" y="31750"/>
                  </a:lnTo>
                  <a:lnTo>
                    <a:pt x="1828800" y="0"/>
                  </a:lnTo>
                  <a:lnTo>
                    <a:pt x="1828800" y="31750"/>
                  </a:lnTo>
                  <a:lnTo>
                    <a:pt x="1524000" y="31750"/>
                  </a:lnTo>
                  <a:lnTo>
                    <a:pt x="1524000" y="44450"/>
                  </a:lnTo>
                  <a:lnTo>
                    <a:pt x="1828800" y="44450"/>
                  </a:lnTo>
                  <a:lnTo>
                    <a:pt x="1828800" y="76200"/>
                  </a:lnTo>
                  <a:lnTo>
                    <a:pt x="1892300" y="44450"/>
                  </a:lnTo>
                  <a:lnTo>
                    <a:pt x="1905000" y="38100"/>
                  </a:lnTo>
                  <a:close/>
                </a:path>
              </a:pathLst>
            </a:custGeom>
            <a:solidFill>
              <a:srgbClr val="000000"/>
            </a:solidFill>
          </p:spPr>
          <p:txBody>
            <a:bodyPr wrap="square" lIns="0" tIns="0" rIns="0" bIns="0" rtlCol="0"/>
            <a:lstStyle/>
            <a:p>
              <a:endParaRPr/>
            </a:p>
          </p:txBody>
        </p:sp>
        <p:sp>
          <p:nvSpPr>
            <p:cNvPr id="34" name="object 34"/>
            <p:cNvSpPr/>
            <p:nvPr/>
          </p:nvSpPr>
          <p:spPr>
            <a:xfrm>
              <a:off x="5426075" y="5181600"/>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grpSp>
      <p:sp>
        <p:nvSpPr>
          <p:cNvPr id="35" name="object 35"/>
          <p:cNvSpPr txBox="1"/>
          <p:nvPr/>
        </p:nvSpPr>
        <p:spPr>
          <a:xfrm>
            <a:off x="5426075" y="5181600"/>
            <a:ext cx="30607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98425">
              <a:lnSpc>
                <a:spcPct val="100000"/>
              </a:lnSpc>
            </a:pPr>
            <a:r>
              <a:rPr sz="1400" b="1" dirty="0">
                <a:latin typeface="Constantia"/>
                <a:cs typeface="Constantia"/>
              </a:rPr>
              <a:t>8</a:t>
            </a:r>
            <a:endParaRPr sz="1400">
              <a:latin typeface="Constantia"/>
              <a:cs typeface="Constantia"/>
            </a:endParaRPr>
          </a:p>
        </p:txBody>
      </p:sp>
      <p:sp>
        <p:nvSpPr>
          <p:cNvPr id="36" name="object 36"/>
          <p:cNvSpPr txBox="1"/>
          <p:nvPr/>
        </p:nvSpPr>
        <p:spPr>
          <a:xfrm>
            <a:off x="5731700" y="5181600"/>
            <a:ext cx="68580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173990">
              <a:lnSpc>
                <a:spcPct val="100000"/>
              </a:lnSpc>
            </a:pPr>
            <a:r>
              <a:rPr sz="1400" b="1" dirty="0">
                <a:latin typeface="Constantia"/>
                <a:cs typeface="Constantia"/>
              </a:rPr>
              <a:t>0</a:t>
            </a:r>
            <a:endParaRPr sz="1400">
              <a:latin typeface="Constantia"/>
              <a:cs typeface="Constantia"/>
            </a:endParaRPr>
          </a:p>
        </p:txBody>
      </p:sp>
      <p:grpSp>
        <p:nvGrpSpPr>
          <p:cNvPr id="37" name="object 37"/>
          <p:cNvGrpSpPr/>
          <p:nvPr/>
        </p:nvGrpSpPr>
        <p:grpSpPr>
          <a:xfrm>
            <a:off x="5045075" y="5448300"/>
            <a:ext cx="2117725" cy="349250"/>
            <a:chOff x="5045075" y="5448300"/>
            <a:chExt cx="2117725" cy="349250"/>
          </a:xfrm>
        </p:grpSpPr>
        <p:sp>
          <p:nvSpPr>
            <p:cNvPr id="38" name="object 38"/>
            <p:cNvSpPr/>
            <p:nvPr/>
          </p:nvSpPr>
          <p:spPr>
            <a:xfrm>
              <a:off x="5045075" y="5448299"/>
              <a:ext cx="2003425" cy="342900"/>
            </a:xfrm>
            <a:custGeom>
              <a:avLst/>
              <a:gdLst/>
              <a:ahLst/>
              <a:cxnLst/>
              <a:rect l="l" t="t" r="r" b="b"/>
              <a:pathLst>
                <a:path w="2003425" h="342900">
                  <a:moveTo>
                    <a:pt x="381000" y="38100"/>
                  </a:moveTo>
                  <a:lnTo>
                    <a:pt x="368300" y="31750"/>
                  </a:lnTo>
                  <a:lnTo>
                    <a:pt x="304800" y="0"/>
                  </a:lnTo>
                  <a:lnTo>
                    <a:pt x="304800" y="31750"/>
                  </a:lnTo>
                  <a:lnTo>
                    <a:pt x="0" y="31750"/>
                  </a:lnTo>
                  <a:lnTo>
                    <a:pt x="0" y="44450"/>
                  </a:lnTo>
                  <a:lnTo>
                    <a:pt x="304800" y="44450"/>
                  </a:lnTo>
                  <a:lnTo>
                    <a:pt x="304800" y="76200"/>
                  </a:lnTo>
                  <a:lnTo>
                    <a:pt x="368300" y="44450"/>
                  </a:lnTo>
                  <a:lnTo>
                    <a:pt x="381000" y="38100"/>
                  </a:lnTo>
                  <a:close/>
                </a:path>
                <a:path w="2003425" h="342900">
                  <a:moveTo>
                    <a:pt x="2003425" y="266700"/>
                  </a:moveTo>
                  <a:lnTo>
                    <a:pt x="1971675" y="266700"/>
                  </a:lnTo>
                  <a:lnTo>
                    <a:pt x="1971675" y="38100"/>
                  </a:lnTo>
                  <a:lnTo>
                    <a:pt x="1958975" y="38100"/>
                  </a:lnTo>
                  <a:lnTo>
                    <a:pt x="1958975" y="266700"/>
                  </a:lnTo>
                  <a:lnTo>
                    <a:pt x="1927225" y="266700"/>
                  </a:lnTo>
                  <a:lnTo>
                    <a:pt x="1965325" y="342900"/>
                  </a:lnTo>
                  <a:lnTo>
                    <a:pt x="1997075" y="279400"/>
                  </a:lnTo>
                  <a:lnTo>
                    <a:pt x="2003425" y="266700"/>
                  </a:lnTo>
                  <a:close/>
                </a:path>
              </a:pathLst>
            </a:custGeom>
            <a:solidFill>
              <a:srgbClr val="000000"/>
            </a:solidFill>
          </p:spPr>
          <p:txBody>
            <a:bodyPr wrap="square" lIns="0" tIns="0" rIns="0" bIns="0" rtlCol="0"/>
            <a:lstStyle/>
            <a:p>
              <a:endParaRPr/>
            </a:p>
          </p:txBody>
        </p:sp>
        <p:sp>
          <p:nvSpPr>
            <p:cNvPr id="39" name="object 39"/>
            <p:cNvSpPr/>
            <p:nvPr/>
          </p:nvSpPr>
          <p:spPr>
            <a:xfrm>
              <a:off x="6553200" y="5486400"/>
              <a:ext cx="609600" cy="304800"/>
            </a:xfrm>
            <a:custGeom>
              <a:avLst/>
              <a:gdLst/>
              <a:ahLst/>
              <a:cxnLst/>
              <a:rect l="l" t="t" r="r" b="b"/>
              <a:pathLst>
                <a:path w="609600" h="304800">
                  <a:moveTo>
                    <a:pt x="457200" y="0"/>
                  </a:moveTo>
                  <a:lnTo>
                    <a:pt x="0" y="0"/>
                  </a:lnTo>
                </a:path>
                <a:path w="609600" h="304800">
                  <a:moveTo>
                    <a:pt x="304800" y="304800"/>
                  </a:moveTo>
                  <a:lnTo>
                    <a:pt x="609600" y="304800"/>
                  </a:lnTo>
                </a:path>
              </a:pathLst>
            </a:custGeom>
            <a:ln w="12700">
              <a:solidFill>
                <a:srgbClr val="000000"/>
              </a:solidFill>
            </a:ln>
          </p:spPr>
          <p:txBody>
            <a:bodyPr wrap="square" lIns="0" tIns="0" rIns="0" bIns="0" rtlCol="0"/>
            <a:lstStyle/>
            <a:p>
              <a:endParaRPr/>
            </a:p>
          </p:txBody>
        </p:sp>
      </p:grpSp>
      <p:sp>
        <p:nvSpPr>
          <p:cNvPr id="40" name="object 40"/>
          <p:cNvSpPr txBox="1"/>
          <p:nvPr/>
        </p:nvSpPr>
        <p:spPr>
          <a:xfrm>
            <a:off x="231140" y="4128896"/>
            <a:ext cx="2971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nstantia"/>
                <a:cs typeface="Constantia"/>
              </a:rPr>
              <a:t>P1</a:t>
            </a:r>
            <a:endParaRPr sz="2400">
              <a:latin typeface="Constantia"/>
              <a:cs typeface="Constantia"/>
            </a:endParaRPr>
          </a:p>
        </p:txBody>
      </p:sp>
      <p:sp>
        <p:nvSpPr>
          <p:cNvPr id="41" name="object 41"/>
          <p:cNvSpPr txBox="1"/>
          <p:nvPr/>
        </p:nvSpPr>
        <p:spPr>
          <a:xfrm>
            <a:off x="231140" y="5271922"/>
            <a:ext cx="349885"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onstantia"/>
                <a:cs typeface="Constantia"/>
              </a:rPr>
              <a:t>P2</a:t>
            </a:r>
            <a:endParaRPr sz="2400">
              <a:latin typeface="Constantia"/>
              <a:cs typeface="Constantia"/>
            </a:endParaRPr>
          </a:p>
        </p:txBody>
      </p:sp>
      <p:sp>
        <p:nvSpPr>
          <p:cNvPr id="42" name="object 42"/>
          <p:cNvSpPr/>
          <p:nvPr/>
        </p:nvSpPr>
        <p:spPr>
          <a:xfrm>
            <a:off x="8458200" y="4724400"/>
            <a:ext cx="152400" cy="0"/>
          </a:xfrm>
          <a:custGeom>
            <a:avLst/>
            <a:gdLst/>
            <a:ahLst/>
            <a:cxnLst/>
            <a:rect l="l" t="t" r="r" b="b"/>
            <a:pathLst>
              <a:path w="152400">
                <a:moveTo>
                  <a:pt x="0" y="0"/>
                </a:moveTo>
                <a:lnTo>
                  <a:pt x="152400" y="0"/>
                </a:lnTo>
              </a:path>
            </a:pathLst>
          </a:custGeom>
          <a:ln w="12700">
            <a:solidFill>
              <a:srgbClr val="000000"/>
            </a:solidFill>
          </a:ln>
        </p:spPr>
        <p:txBody>
          <a:bodyPr wrap="square" lIns="0" tIns="0" rIns="0" bIns="0" rtlCol="0"/>
          <a:lstStyle/>
          <a:p>
            <a:endParaRPr/>
          </a:p>
        </p:txBody>
      </p:sp>
      <p:sp>
        <p:nvSpPr>
          <p:cNvPr id="43" name="object 43"/>
          <p:cNvSpPr/>
          <p:nvPr/>
        </p:nvSpPr>
        <p:spPr>
          <a:xfrm>
            <a:off x="6934200" y="5867400"/>
            <a:ext cx="152400" cy="0"/>
          </a:xfrm>
          <a:custGeom>
            <a:avLst/>
            <a:gdLst/>
            <a:ahLst/>
            <a:cxnLst/>
            <a:rect l="l" t="t" r="r" b="b"/>
            <a:pathLst>
              <a:path w="152400">
                <a:moveTo>
                  <a:pt x="0" y="0"/>
                </a:moveTo>
                <a:lnTo>
                  <a:pt x="152400" y="0"/>
                </a:lnTo>
              </a:path>
            </a:pathLst>
          </a:custGeom>
          <a:ln w="12700">
            <a:solidFill>
              <a:srgbClr val="000000"/>
            </a:solidFill>
          </a:ln>
        </p:spPr>
        <p:txBody>
          <a:bodyPr wrap="square" lIns="0" tIns="0" rIns="0" bIns="0" rtlCol="0"/>
          <a:lstStyle/>
          <a:p>
            <a:endParaRPr/>
          </a:p>
        </p:txBody>
      </p:sp>
      <p:grpSp>
        <p:nvGrpSpPr>
          <p:cNvPr id="44" name="object 44"/>
          <p:cNvGrpSpPr/>
          <p:nvPr/>
        </p:nvGrpSpPr>
        <p:grpSpPr>
          <a:xfrm>
            <a:off x="831850" y="5867400"/>
            <a:ext cx="1003300" cy="381000"/>
            <a:chOff x="831850" y="5867400"/>
            <a:chExt cx="1003300" cy="381000"/>
          </a:xfrm>
        </p:grpSpPr>
        <p:sp>
          <p:nvSpPr>
            <p:cNvPr id="45" name="object 45"/>
            <p:cNvSpPr/>
            <p:nvPr/>
          </p:nvSpPr>
          <p:spPr>
            <a:xfrm>
              <a:off x="838200" y="5867400"/>
              <a:ext cx="990600" cy="152400"/>
            </a:xfrm>
            <a:custGeom>
              <a:avLst/>
              <a:gdLst/>
              <a:ahLst/>
              <a:cxnLst/>
              <a:rect l="l" t="t" r="r" b="b"/>
              <a:pathLst>
                <a:path w="990600" h="152400">
                  <a:moveTo>
                    <a:pt x="0" y="152400"/>
                  </a:moveTo>
                  <a:lnTo>
                    <a:pt x="990600" y="152400"/>
                  </a:lnTo>
                </a:path>
                <a:path w="990600" h="152400">
                  <a:moveTo>
                    <a:pt x="0" y="152400"/>
                  </a:moveTo>
                  <a:lnTo>
                    <a:pt x="0" y="0"/>
                  </a:lnTo>
                </a:path>
                <a:path w="990600" h="152400">
                  <a:moveTo>
                    <a:pt x="990600" y="152400"/>
                  </a:moveTo>
                  <a:lnTo>
                    <a:pt x="990600" y="0"/>
                  </a:lnTo>
                </a:path>
              </a:pathLst>
            </a:custGeom>
            <a:ln w="12700">
              <a:solidFill>
                <a:srgbClr val="000000"/>
              </a:solidFill>
            </a:ln>
          </p:spPr>
          <p:txBody>
            <a:bodyPr wrap="square" lIns="0" tIns="0" rIns="0" bIns="0" rtlCol="0"/>
            <a:lstStyle/>
            <a:p>
              <a:endParaRPr/>
            </a:p>
          </p:txBody>
        </p:sp>
        <p:pic>
          <p:nvPicPr>
            <p:cNvPr id="46" name="object 46"/>
            <p:cNvPicPr/>
            <p:nvPr/>
          </p:nvPicPr>
          <p:blipFill>
            <a:blip r:embed="rId2" cstate="print"/>
            <a:stretch>
              <a:fillRect/>
            </a:stretch>
          </p:blipFill>
          <p:spPr>
            <a:xfrm>
              <a:off x="1290955" y="6015304"/>
              <a:ext cx="233044" cy="233095"/>
            </a:xfrm>
            <a:prstGeom prst="rect">
              <a:avLst/>
            </a:prstGeom>
          </p:spPr>
        </p:pic>
      </p:grpSp>
      <p:grpSp>
        <p:nvGrpSpPr>
          <p:cNvPr id="47" name="object 47"/>
          <p:cNvGrpSpPr/>
          <p:nvPr/>
        </p:nvGrpSpPr>
        <p:grpSpPr>
          <a:xfrm>
            <a:off x="1822450" y="4934458"/>
            <a:ext cx="615950" cy="171450"/>
            <a:chOff x="1822450" y="4934458"/>
            <a:chExt cx="615950" cy="171450"/>
          </a:xfrm>
        </p:grpSpPr>
        <p:sp>
          <p:nvSpPr>
            <p:cNvPr id="48" name="object 48"/>
            <p:cNvSpPr/>
            <p:nvPr/>
          </p:nvSpPr>
          <p:spPr>
            <a:xfrm>
              <a:off x="1828800" y="5029200"/>
              <a:ext cx="304800" cy="76200"/>
            </a:xfrm>
            <a:custGeom>
              <a:avLst/>
              <a:gdLst/>
              <a:ahLst/>
              <a:cxnLst/>
              <a:rect l="l" t="t" r="r" b="b"/>
              <a:pathLst>
                <a:path w="304800" h="76200">
                  <a:moveTo>
                    <a:pt x="0" y="76200"/>
                  </a:moveTo>
                  <a:lnTo>
                    <a:pt x="0" y="0"/>
                  </a:lnTo>
                </a:path>
                <a:path w="304800" h="76200">
                  <a:moveTo>
                    <a:pt x="0" y="0"/>
                  </a:moveTo>
                  <a:lnTo>
                    <a:pt x="304800" y="0"/>
                  </a:lnTo>
                </a:path>
                <a:path w="304800" h="76200">
                  <a:moveTo>
                    <a:pt x="304800" y="76200"/>
                  </a:moveTo>
                  <a:lnTo>
                    <a:pt x="304800" y="0"/>
                  </a:lnTo>
                </a:path>
              </a:pathLst>
            </a:custGeom>
            <a:ln w="12700">
              <a:solidFill>
                <a:srgbClr val="000000"/>
              </a:solidFill>
            </a:ln>
          </p:spPr>
          <p:txBody>
            <a:bodyPr wrap="square" lIns="0" tIns="0" rIns="0" bIns="0" rtlCol="0"/>
            <a:lstStyle/>
            <a:p>
              <a:endParaRPr/>
            </a:p>
          </p:txBody>
        </p:sp>
        <p:sp>
          <p:nvSpPr>
            <p:cNvPr id="49" name="object 49"/>
            <p:cNvSpPr/>
            <p:nvPr/>
          </p:nvSpPr>
          <p:spPr>
            <a:xfrm>
              <a:off x="2132075" y="4934458"/>
              <a:ext cx="306705" cy="100965"/>
            </a:xfrm>
            <a:custGeom>
              <a:avLst/>
              <a:gdLst/>
              <a:ahLst/>
              <a:cxnLst/>
              <a:rect l="l" t="t" r="r" b="b"/>
              <a:pathLst>
                <a:path w="306705" h="100964">
                  <a:moveTo>
                    <a:pt x="230874" y="30890"/>
                  </a:moveTo>
                  <a:lnTo>
                    <a:pt x="0" y="88519"/>
                  </a:lnTo>
                  <a:lnTo>
                    <a:pt x="3048" y="100838"/>
                  </a:lnTo>
                  <a:lnTo>
                    <a:pt x="233957" y="43200"/>
                  </a:lnTo>
                  <a:lnTo>
                    <a:pt x="230874" y="30890"/>
                  </a:lnTo>
                  <a:close/>
                </a:path>
                <a:path w="306705" h="100964">
                  <a:moveTo>
                    <a:pt x="295525" y="27813"/>
                  </a:moveTo>
                  <a:lnTo>
                    <a:pt x="243205" y="27813"/>
                  </a:lnTo>
                  <a:lnTo>
                    <a:pt x="246253" y="40132"/>
                  </a:lnTo>
                  <a:lnTo>
                    <a:pt x="233957" y="43200"/>
                  </a:lnTo>
                  <a:lnTo>
                    <a:pt x="241681" y="74041"/>
                  </a:lnTo>
                  <a:lnTo>
                    <a:pt x="295525" y="27813"/>
                  </a:lnTo>
                  <a:close/>
                </a:path>
                <a:path w="306705" h="100964">
                  <a:moveTo>
                    <a:pt x="243205" y="27813"/>
                  </a:moveTo>
                  <a:lnTo>
                    <a:pt x="230874" y="30890"/>
                  </a:lnTo>
                  <a:lnTo>
                    <a:pt x="233957" y="43200"/>
                  </a:lnTo>
                  <a:lnTo>
                    <a:pt x="246253" y="40132"/>
                  </a:lnTo>
                  <a:lnTo>
                    <a:pt x="243205" y="27813"/>
                  </a:lnTo>
                  <a:close/>
                </a:path>
                <a:path w="306705" h="100964">
                  <a:moveTo>
                    <a:pt x="223138" y="0"/>
                  </a:moveTo>
                  <a:lnTo>
                    <a:pt x="230874" y="30890"/>
                  </a:lnTo>
                  <a:lnTo>
                    <a:pt x="243205" y="27813"/>
                  </a:lnTo>
                  <a:lnTo>
                    <a:pt x="295525" y="27813"/>
                  </a:lnTo>
                  <a:lnTo>
                    <a:pt x="306324" y="18542"/>
                  </a:lnTo>
                  <a:lnTo>
                    <a:pt x="223138" y="0"/>
                  </a:lnTo>
                  <a:close/>
                </a:path>
              </a:pathLst>
            </a:custGeom>
            <a:solidFill>
              <a:srgbClr val="009900"/>
            </a:solidFill>
          </p:spPr>
          <p:txBody>
            <a:bodyPr wrap="square" lIns="0" tIns="0" rIns="0" bIns="0" rtlCol="0"/>
            <a:lstStyle/>
            <a:p>
              <a:endParaRPr/>
            </a:p>
          </p:txBody>
        </p:sp>
      </p:grpSp>
      <p:sp>
        <p:nvSpPr>
          <p:cNvPr id="50" name="object 50"/>
          <p:cNvSpPr txBox="1"/>
          <p:nvPr/>
        </p:nvSpPr>
        <p:spPr>
          <a:xfrm>
            <a:off x="1602994" y="6191199"/>
            <a:ext cx="401891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00"/>
                </a:solidFill>
                <a:latin typeface="Constantia"/>
                <a:cs typeface="Constantia"/>
              </a:rPr>
              <a:t>NODE</a:t>
            </a:r>
            <a:r>
              <a:rPr sz="1800" spc="-10" dirty="0">
                <a:solidFill>
                  <a:srgbClr val="009900"/>
                </a:solidFill>
                <a:latin typeface="Constantia"/>
                <a:cs typeface="Constantia"/>
              </a:rPr>
              <a:t> (contains</a:t>
            </a:r>
            <a:r>
              <a:rPr sz="1800" spc="-70" dirty="0">
                <a:solidFill>
                  <a:srgbClr val="009900"/>
                </a:solidFill>
                <a:latin typeface="Constantia"/>
                <a:cs typeface="Constantia"/>
              </a:rPr>
              <a:t> </a:t>
            </a:r>
            <a:r>
              <a:rPr sz="1800" spc="-5" dirty="0">
                <a:solidFill>
                  <a:srgbClr val="009900"/>
                </a:solidFill>
                <a:latin typeface="Constantia"/>
                <a:cs typeface="Constantia"/>
              </a:rPr>
              <a:t>coefficient</a:t>
            </a:r>
            <a:r>
              <a:rPr sz="1800" spc="-20" dirty="0">
                <a:solidFill>
                  <a:srgbClr val="009900"/>
                </a:solidFill>
                <a:latin typeface="Constantia"/>
                <a:cs typeface="Constantia"/>
              </a:rPr>
              <a:t> </a:t>
            </a:r>
            <a:r>
              <a:rPr sz="1800" dirty="0">
                <a:solidFill>
                  <a:srgbClr val="009900"/>
                </a:solidFill>
                <a:latin typeface="Constantia"/>
                <a:cs typeface="Constantia"/>
              </a:rPr>
              <a:t>&amp;</a:t>
            </a:r>
            <a:r>
              <a:rPr sz="1800" spc="-60" dirty="0">
                <a:solidFill>
                  <a:srgbClr val="009900"/>
                </a:solidFill>
                <a:latin typeface="Constantia"/>
                <a:cs typeface="Constantia"/>
              </a:rPr>
              <a:t> </a:t>
            </a:r>
            <a:r>
              <a:rPr sz="1800" spc="-5" dirty="0">
                <a:solidFill>
                  <a:srgbClr val="009900"/>
                </a:solidFill>
                <a:latin typeface="Constantia"/>
                <a:cs typeface="Constantia"/>
              </a:rPr>
              <a:t>exponent)</a:t>
            </a:r>
            <a:endParaRPr sz="1800">
              <a:latin typeface="Constantia"/>
              <a:cs typeface="Constantia"/>
            </a:endParaRPr>
          </a:p>
        </p:txBody>
      </p:sp>
      <p:sp>
        <p:nvSpPr>
          <p:cNvPr id="51" name="object 51"/>
          <p:cNvSpPr txBox="1"/>
          <p:nvPr/>
        </p:nvSpPr>
        <p:spPr>
          <a:xfrm>
            <a:off x="2593594" y="4743069"/>
            <a:ext cx="2344420"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009900"/>
                </a:solidFill>
                <a:latin typeface="Constantia"/>
                <a:cs typeface="Constantia"/>
              </a:rPr>
              <a:t>TAIL</a:t>
            </a:r>
            <a:r>
              <a:rPr sz="1800" spc="-80" dirty="0">
                <a:solidFill>
                  <a:srgbClr val="009900"/>
                </a:solidFill>
                <a:latin typeface="Constantia"/>
                <a:cs typeface="Constantia"/>
              </a:rPr>
              <a:t> </a:t>
            </a:r>
            <a:r>
              <a:rPr sz="1800" spc="-10" dirty="0">
                <a:solidFill>
                  <a:srgbClr val="009900"/>
                </a:solidFill>
                <a:latin typeface="Constantia"/>
                <a:cs typeface="Constantia"/>
              </a:rPr>
              <a:t>(contains</a:t>
            </a:r>
            <a:r>
              <a:rPr sz="1800" spc="-70" dirty="0">
                <a:solidFill>
                  <a:srgbClr val="009900"/>
                </a:solidFill>
                <a:latin typeface="Constantia"/>
                <a:cs typeface="Constantia"/>
              </a:rPr>
              <a:t> </a:t>
            </a:r>
            <a:r>
              <a:rPr sz="1800" spc="-5" dirty="0">
                <a:solidFill>
                  <a:srgbClr val="009900"/>
                </a:solidFill>
                <a:latin typeface="Constantia"/>
                <a:cs typeface="Constantia"/>
              </a:rPr>
              <a:t>pointer)</a:t>
            </a:r>
            <a:endParaRPr sz="1800">
              <a:latin typeface="Constantia"/>
              <a:cs typeface="Constanti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940354"/>
            <a:ext cx="8328659" cy="4932761"/>
          </a:xfrm>
          <a:prstGeom prst="rect">
            <a:avLst/>
          </a:prstGeom>
        </p:spPr>
        <p:txBody>
          <a:bodyPr vert="horz" wrap="square" lIns="0" tIns="13335" rIns="0" bIns="0" rtlCol="0">
            <a:spAutoFit/>
          </a:bodyPr>
          <a:lstStyle/>
          <a:p>
            <a:pPr marL="233679" indent="-220979">
              <a:lnSpc>
                <a:spcPct val="100000"/>
              </a:lnSpc>
              <a:spcBef>
                <a:spcPts val="105"/>
              </a:spcBef>
              <a:buChar char="•"/>
              <a:tabLst>
                <a:tab pos="233679" algn="l"/>
              </a:tabLst>
            </a:pPr>
            <a:r>
              <a:rPr sz="3200" spc="-20" dirty="0">
                <a:latin typeface="Constantia"/>
                <a:cs typeface="Constantia"/>
              </a:rPr>
              <a:t>Advantages</a:t>
            </a:r>
            <a:r>
              <a:rPr sz="3200" spc="-140" dirty="0">
                <a:latin typeface="Constantia"/>
                <a:cs typeface="Constantia"/>
              </a:rPr>
              <a:t> </a:t>
            </a:r>
            <a:r>
              <a:rPr sz="3200" dirty="0">
                <a:latin typeface="Constantia"/>
                <a:cs typeface="Constantia"/>
              </a:rPr>
              <a:t>of </a:t>
            </a:r>
            <a:r>
              <a:rPr sz="3200" spc="-5" dirty="0">
                <a:latin typeface="Constantia"/>
                <a:cs typeface="Constantia"/>
              </a:rPr>
              <a:t>using</a:t>
            </a:r>
            <a:r>
              <a:rPr sz="3200" spc="-85" dirty="0">
                <a:latin typeface="Constantia"/>
                <a:cs typeface="Constantia"/>
              </a:rPr>
              <a:t> </a:t>
            </a:r>
            <a:r>
              <a:rPr sz="3200" dirty="0">
                <a:latin typeface="Constantia"/>
                <a:cs typeface="Constantia"/>
              </a:rPr>
              <a:t>a</a:t>
            </a:r>
            <a:r>
              <a:rPr sz="3200" spc="-95" dirty="0">
                <a:latin typeface="Constantia"/>
                <a:cs typeface="Constantia"/>
              </a:rPr>
              <a:t> </a:t>
            </a:r>
            <a:r>
              <a:rPr sz="3200" spc="-15" dirty="0">
                <a:latin typeface="Constantia"/>
                <a:cs typeface="Constantia"/>
              </a:rPr>
              <a:t>Linked</a:t>
            </a:r>
            <a:r>
              <a:rPr sz="3200" dirty="0">
                <a:latin typeface="Constantia"/>
                <a:cs typeface="Constantia"/>
              </a:rPr>
              <a:t> list:</a:t>
            </a:r>
          </a:p>
          <a:p>
            <a:pPr>
              <a:lnSpc>
                <a:spcPct val="100000"/>
              </a:lnSpc>
              <a:spcBef>
                <a:spcPts val="55"/>
              </a:spcBef>
              <a:buFont typeface="Constantia"/>
              <a:buChar char="•"/>
            </a:pPr>
            <a:endParaRPr sz="3100" dirty="0">
              <a:latin typeface="Constantia"/>
              <a:cs typeface="Constantia"/>
            </a:endParaRPr>
          </a:p>
          <a:p>
            <a:pPr marL="927100" marR="5080" lvl="1" indent="-457200" algn="just">
              <a:lnSpc>
                <a:spcPct val="100000"/>
              </a:lnSpc>
              <a:buFont typeface="Wingdings" pitchFamily="2" charset="2"/>
              <a:buChar char="Ø"/>
              <a:tabLst>
                <a:tab pos="688340" algn="l"/>
              </a:tabLst>
            </a:pPr>
            <a:r>
              <a:rPr sz="2400" spc="-40" dirty="0">
                <a:solidFill>
                  <a:srgbClr val="000066"/>
                </a:solidFill>
                <a:latin typeface="Constantia"/>
                <a:cs typeface="Constantia"/>
              </a:rPr>
              <a:t>save</a:t>
            </a:r>
            <a:r>
              <a:rPr sz="2400" spc="-150" dirty="0">
                <a:solidFill>
                  <a:srgbClr val="000066"/>
                </a:solidFill>
                <a:latin typeface="Constantia"/>
                <a:cs typeface="Constantia"/>
              </a:rPr>
              <a:t> </a:t>
            </a:r>
            <a:r>
              <a:rPr sz="2400" spc="-15" dirty="0">
                <a:solidFill>
                  <a:srgbClr val="000066"/>
                </a:solidFill>
                <a:latin typeface="Constantia"/>
                <a:cs typeface="Constantia"/>
              </a:rPr>
              <a:t>space</a:t>
            </a:r>
            <a:r>
              <a:rPr sz="2400" spc="-70" dirty="0">
                <a:solidFill>
                  <a:srgbClr val="000066"/>
                </a:solidFill>
                <a:latin typeface="Constantia"/>
                <a:cs typeface="Constantia"/>
              </a:rPr>
              <a:t> </a:t>
            </a:r>
            <a:r>
              <a:rPr sz="2400" spc="-40" dirty="0">
                <a:solidFill>
                  <a:srgbClr val="000066"/>
                </a:solidFill>
                <a:latin typeface="Constantia"/>
                <a:cs typeface="Constantia"/>
              </a:rPr>
              <a:t>(don’t</a:t>
            </a:r>
            <a:r>
              <a:rPr sz="2400" spc="-105" dirty="0">
                <a:solidFill>
                  <a:srgbClr val="000066"/>
                </a:solidFill>
                <a:latin typeface="Constantia"/>
                <a:cs typeface="Constantia"/>
              </a:rPr>
              <a:t> </a:t>
            </a:r>
            <a:r>
              <a:rPr sz="2400" spc="-35" dirty="0">
                <a:solidFill>
                  <a:srgbClr val="000066"/>
                </a:solidFill>
                <a:latin typeface="Constantia"/>
                <a:cs typeface="Constantia"/>
              </a:rPr>
              <a:t>have</a:t>
            </a:r>
            <a:r>
              <a:rPr sz="2400" spc="-120" dirty="0">
                <a:solidFill>
                  <a:srgbClr val="000066"/>
                </a:solidFill>
                <a:latin typeface="Constantia"/>
                <a:cs typeface="Constantia"/>
              </a:rPr>
              <a:t> </a:t>
            </a:r>
            <a:r>
              <a:rPr sz="2400" spc="-25" dirty="0">
                <a:solidFill>
                  <a:srgbClr val="000066"/>
                </a:solidFill>
                <a:latin typeface="Constantia"/>
                <a:cs typeface="Constantia"/>
              </a:rPr>
              <a:t>to</a:t>
            </a:r>
            <a:r>
              <a:rPr sz="2400" spc="-175" dirty="0">
                <a:solidFill>
                  <a:srgbClr val="000066"/>
                </a:solidFill>
                <a:latin typeface="Constantia"/>
                <a:cs typeface="Constantia"/>
              </a:rPr>
              <a:t> </a:t>
            </a:r>
            <a:r>
              <a:rPr sz="2400" spc="-10" dirty="0">
                <a:solidFill>
                  <a:srgbClr val="000066"/>
                </a:solidFill>
                <a:latin typeface="Constantia"/>
                <a:cs typeface="Constantia"/>
              </a:rPr>
              <a:t>worry</a:t>
            </a:r>
            <a:r>
              <a:rPr sz="2400" spc="-180" dirty="0">
                <a:solidFill>
                  <a:srgbClr val="000066"/>
                </a:solidFill>
                <a:latin typeface="Constantia"/>
                <a:cs typeface="Constantia"/>
              </a:rPr>
              <a:t> </a:t>
            </a:r>
            <a:r>
              <a:rPr sz="2400" dirty="0">
                <a:solidFill>
                  <a:srgbClr val="000066"/>
                </a:solidFill>
                <a:latin typeface="Constantia"/>
                <a:cs typeface="Constantia"/>
              </a:rPr>
              <a:t>about</a:t>
            </a:r>
            <a:r>
              <a:rPr sz="2400" spc="-165" dirty="0">
                <a:solidFill>
                  <a:srgbClr val="000066"/>
                </a:solidFill>
                <a:latin typeface="Constantia"/>
                <a:cs typeface="Constantia"/>
              </a:rPr>
              <a:t> </a:t>
            </a:r>
            <a:r>
              <a:rPr sz="2400" spc="-5" dirty="0">
                <a:solidFill>
                  <a:srgbClr val="000066"/>
                </a:solidFill>
                <a:latin typeface="Constantia"/>
                <a:cs typeface="Constantia"/>
              </a:rPr>
              <a:t>sparse </a:t>
            </a:r>
            <a:r>
              <a:rPr sz="2400" spc="-790" dirty="0">
                <a:solidFill>
                  <a:srgbClr val="000066"/>
                </a:solidFill>
                <a:latin typeface="Constantia"/>
                <a:cs typeface="Constantia"/>
              </a:rPr>
              <a:t> </a:t>
            </a:r>
            <a:r>
              <a:rPr sz="2400" spc="-10" dirty="0">
                <a:solidFill>
                  <a:srgbClr val="000066"/>
                </a:solidFill>
                <a:latin typeface="Constantia"/>
                <a:cs typeface="Constantia"/>
              </a:rPr>
              <a:t>polynomials)</a:t>
            </a:r>
            <a:r>
              <a:rPr sz="2400" spc="-114" dirty="0">
                <a:solidFill>
                  <a:srgbClr val="000066"/>
                </a:solidFill>
                <a:latin typeface="Constantia"/>
                <a:cs typeface="Constantia"/>
              </a:rPr>
              <a:t> </a:t>
            </a:r>
            <a:r>
              <a:rPr sz="2400" dirty="0">
                <a:solidFill>
                  <a:srgbClr val="000066"/>
                </a:solidFill>
                <a:latin typeface="Constantia"/>
                <a:cs typeface="Constantia"/>
              </a:rPr>
              <a:t>and</a:t>
            </a:r>
            <a:r>
              <a:rPr sz="2400" spc="-90" dirty="0">
                <a:solidFill>
                  <a:srgbClr val="000066"/>
                </a:solidFill>
                <a:latin typeface="Constantia"/>
                <a:cs typeface="Constantia"/>
              </a:rPr>
              <a:t> </a:t>
            </a:r>
            <a:r>
              <a:rPr sz="2400" dirty="0">
                <a:solidFill>
                  <a:srgbClr val="000066"/>
                </a:solidFill>
                <a:latin typeface="Constantia"/>
                <a:cs typeface="Constantia"/>
              </a:rPr>
              <a:t>easy</a:t>
            </a:r>
            <a:r>
              <a:rPr sz="2400" spc="-114" dirty="0">
                <a:solidFill>
                  <a:srgbClr val="000066"/>
                </a:solidFill>
                <a:latin typeface="Constantia"/>
                <a:cs typeface="Constantia"/>
              </a:rPr>
              <a:t> </a:t>
            </a:r>
            <a:r>
              <a:rPr sz="2400" spc="-30" dirty="0">
                <a:solidFill>
                  <a:srgbClr val="000066"/>
                </a:solidFill>
                <a:latin typeface="Constantia"/>
                <a:cs typeface="Constantia"/>
              </a:rPr>
              <a:t>to</a:t>
            </a:r>
            <a:r>
              <a:rPr sz="2400" spc="-90" dirty="0">
                <a:solidFill>
                  <a:srgbClr val="000066"/>
                </a:solidFill>
                <a:latin typeface="Constantia"/>
                <a:cs typeface="Constantia"/>
              </a:rPr>
              <a:t> </a:t>
            </a:r>
            <a:r>
              <a:rPr sz="2400" spc="-5" dirty="0">
                <a:solidFill>
                  <a:srgbClr val="000066"/>
                </a:solidFill>
                <a:latin typeface="Constantia"/>
                <a:cs typeface="Constantia"/>
              </a:rPr>
              <a:t>maintain</a:t>
            </a:r>
            <a:endParaRPr sz="2400" dirty="0">
              <a:latin typeface="Constantia"/>
              <a:cs typeface="Constantia"/>
            </a:endParaRPr>
          </a:p>
          <a:p>
            <a:pPr marL="927100" marR="1069340" lvl="1" indent="-457200" algn="just">
              <a:lnSpc>
                <a:spcPct val="100000"/>
              </a:lnSpc>
              <a:buFont typeface="Wingdings" pitchFamily="2" charset="2"/>
              <a:buChar char="Ø"/>
              <a:tabLst>
                <a:tab pos="687070" algn="l"/>
              </a:tabLst>
            </a:pPr>
            <a:r>
              <a:rPr sz="2400" spc="-5" dirty="0">
                <a:solidFill>
                  <a:srgbClr val="000066"/>
                </a:solidFill>
                <a:latin typeface="Constantia"/>
                <a:cs typeface="Constantia"/>
              </a:rPr>
              <a:t>d</a:t>
            </a:r>
            <a:r>
              <a:rPr sz="2400" spc="-15" dirty="0">
                <a:solidFill>
                  <a:srgbClr val="000066"/>
                </a:solidFill>
                <a:latin typeface="Constantia"/>
                <a:cs typeface="Constantia"/>
              </a:rPr>
              <a:t>o</a:t>
            </a:r>
            <a:r>
              <a:rPr sz="2400" spc="-114" dirty="0">
                <a:solidFill>
                  <a:srgbClr val="000066"/>
                </a:solidFill>
                <a:latin typeface="Constantia"/>
                <a:cs typeface="Constantia"/>
              </a:rPr>
              <a:t>n’</a:t>
            </a:r>
            <a:r>
              <a:rPr sz="2400" dirty="0">
                <a:solidFill>
                  <a:srgbClr val="000066"/>
                </a:solidFill>
                <a:latin typeface="Constantia"/>
                <a:cs typeface="Constantia"/>
              </a:rPr>
              <a:t>t</a:t>
            </a:r>
            <a:r>
              <a:rPr sz="2400" spc="-90" dirty="0">
                <a:solidFill>
                  <a:srgbClr val="000066"/>
                </a:solidFill>
                <a:latin typeface="Constantia"/>
                <a:cs typeface="Constantia"/>
              </a:rPr>
              <a:t> </a:t>
            </a:r>
            <a:r>
              <a:rPr sz="2400" spc="-5" dirty="0">
                <a:solidFill>
                  <a:srgbClr val="000066"/>
                </a:solidFill>
                <a:latin typeface="Constantia"/>
                <a:cs typeface="Constantia"/>
              </a:rPr>
              <a:t>nee</a:t>
            </a:r>
            <a:r>
              <a:rPr sz="2400" dirty="0">
                <a:solidFill>
                  <a:srgbClr val="000066"/>
                </a:solidFill>
                <a:latin typeface="Constantia"/>
                <a:cs typeface="Constantia"/>
              </a:rPr>
              <a:t>d</a:t>
            </a:r>
            <a:r>
              <a:rPr sz="2400" spc="-35" dirty="0">
                <a:solidFill>
                  <a:srgbClr val="000066"/>
                </a:solidFill>
                <a:latin typeface="Constantia"/>
                <a:cs typeface="Constantia"/>
              </a:rPr>
              <a:t> </a:t>
            </a:r>
            <a:r>
              <a:rPr sz="2400" spc="-55" dirty="0">
                <a:solidFill>
                  <a:srgbClr val="000066"/>
                </a:solidFill>
                <a:latin typeface="Constantia"/>
                <a:cs typeface="Constantia"/>
              </a:rPr>
              <a:t>t</a:t>
            </a:r>
            <a:r>
              <a:rPr sz="2400" dirty="0">
                <a:solidFill>
                  <a:srgbClr val="000066"/>
                </a:solidFill>
                <a:latin typeface="Constantia"/>
                <a:cs typeface="Constantia"/>
              </a:rPr>
              <a:t>o</a:t>
            </a:r>
            <a:r>
              <a:rPr sz="2400" spc="-175" dirty="0">
                <a:solidFill>
                  <a:srgbClr val="000066"/>
                </a:solidFill>
                <a:latin typeface="Constantia"/>
                <a:cs typeface="Constantia"/>
              </a:rPr>
              <a:t> </a:t>
            </a:r>
            <a:r>
              <a:rPr sz="2400" dirty="0">
                <a:solidFill>
                  <a:srgbClr val="000066"/>
                </a:solidFill>
                <a:latin typeface="Constantia"/>
                <a:cs typeface="Constantia"/>
              </a:rPr>
              <a:t>alloc</a:t>
            </a:r>
            <a:r>
              <a:rPr sz="2400" spc="-10" dirty="0">
                <a:solidFill>
                  <a:srgbClr val="000066"/>
                </a:solidFill>
                <a:latin typeface="Constantia"/>
                <a:cs typeface="Constantia"/>
              </a:rPr>
              <a:t>a</a:t>
            </a:r>
            <a:r>
              <a:rPr sz="2400" spc="-55" dirty="0">
                <a:solidFill>
                  <a:srgbClr val="000066"/>
                </a:solidFill>
                <a:latin typeface="Constantia"/>
                <a:cs typeface="Constantia"/>
              </a:rPr>
              <a:t>t</a:t>
            </a:r>
            <a:r>
              <a:rPr sz="2400" dirty="0">
                <a:solidFill>
                  <a:srgbClr val="000066"/>
                </a:solidFill>
                <a:latin typeface="Constantia"/>
                <a:cs typeface="Constantia"/>
              </a:rPr>
              <a:t>e</a:t>
            </a:r>
            <a:r>
              <a:rPr sz="2400" spc="-85" dirty="0">
                <a:solidFill>
                  <a:srgbClr val="000066"/>
                </a:solidFill>
                <a:latin typeface="Constantia"/>
                <a:cs typeface="Constantia"/>
              </a:rPr>
              <a:t> </a:t>
            </a:r>
            <a:r>
              <a:rPr sz="2400" dirty="0">
                <a:solidFill>
                  <a:srgbClr val="000066"/>
                </a:solidFill>
                <a:latin typeface="Constantia"/>
                <a:cs typeface="Constantia"/>
              </a:rPr>
              <a:t>list</a:t>
            </a:r>
            <a:r>
              <a:rPr sz="2400" spc="-145" dirty="0">
                <a:solidFill>
                  <a:srgbClr val="000066"/>
                </a:solidFill>
                <a:latin typeface="Constantia"/>
                <a:cs typeface="Constantia"/>
              </a:rPr>
              <a:t> </a:t>
            </a:r>
            <a:r>
              <a:rPr sz="2400" dirty="0">
                <a:solidFill>
                  <a:srgbClr val="000066"/>
                </a:solidFill>
                <a:latin typeface="Constantia"/>
                <a:cs typeface="Constantia"/>
              </a:rPr>
              <a:t>si</a:t>
            </a:r>
            <a:r>
              <a:rPr sz="2400" spc="-25" dirty="0">
                <a:solidFill>
                  <a:srgbClr val="000066"/>
                </a:solidFill>
                <a:latin typeface="Constantia"/>
                <a:cs typeface="Constantia"/>
              </a:rPr>
              <a:t>z</a:t>
            </a:r>
            <a:r>
              <a:rPr sz="2400" dirty="0">
                <a:solidFill>
                  <a:srgbClr val="000066"/>
                </a:solidFill>
                <a:latin typeface="Constantia"/>
                <a:cs typeface="Constantia"/>
              </a:rPr>
              <a:t>e</a:t>
            </a:r>
            <a:r>
              <a:rPr sz="2400" spc="-155" dirty="0">
                <a:solidFill>
                  <a:srgbClr val="000066"/>
                </a:solidFill>
                <a:latin typeface="Constantia"/>
                <a:cs typeface="Constantia"/>
              </a:rPr>
              <a:t> </a:t>
            </a:r>
            <a:r>
              <a:rPr sz="2400" dirty="0" smtClean="0">
                <a:solidFill>
                  <a:srgbClr val="000066"/>
                </a:solidFill>
                <a:latin typeface="Constantia"/>
                <a:cs typeface="Constantia"/>
              </a:rPr>
              <a:t>and</a:t>
            </a:r>
            <a:r>
              <a:rPr lang="en-US" sz="2400" dirty="0" smtClean="0">
                <a:solidFill>
                  <a:srgbClr val="000066"/>
                </a:solidFill>
                <a:latin typeface="Constantia"/>
                <a:cs typeface="Constantia"/>
              </a:rPr>
              <a:t> </a:t>
            </a:r>
            <a:r>
              <a:rPr sz="2400" spc="-5" dirty="0" smtClean="0">
                <a:solidFill>
                  <a:srgbClr val="000066"/>
                </a:solidFill>
                <a:latin typeface="Constantia"/>
                <a:cs typeface="Constantia"/>
              </a:rPr>
              <a:t>can  </a:t>
            </a:r>
            <a:r>
              <a:rPr sz="2400" spc="-10" dirty="0">
                <a:solidFill>
                  <a:srgbClr val="000066"/>
                </a:solidFill>
                <a:latin typeface="Constantia"/>
                <a:cs typeface="Constantia"/>
              </a:rPr>
              <a:t>declare</a:t>
            </a:r>
            <a:r>
              <a:rPr sz="2400" spc="-90" dirty="0">
                <a:solidFill>
                  <a:srgbClr val="000066"/>
                </a:solidFill>
                <a:latin typeface="Constantia"/>
                <a:cs typeface="Constantia"/>
              </a:rPr>
              <a:t> </a:t>
            </a:r>
            <a:r>
              <a:rPr lang="en-US" sz="2400" spc="-90" dirty="0" smtClean="0">
                <a:solidFill>
                  <a:srgbClr val="000066"/>
                </a:solidFill>
                <a:latin typeface="Constantia"/>
                <a:cs typeface="Constantia"/>
              </a:rPr>
              <a:t> </a:t>
            </a:r>
            <a:r>
              <a:rPr sz="2400" spc="-5" dirty="0" smtClean="0">
                <a:solidFill>
                  <a:srgbClr val="000066"/>
                </a:solidFill>
                <a:latin typeface="Constantia"/>
                <a:cs typeface="Constantia"/>
              </a:rPr>
              <a:t>nodes</a:t>
            </a:r>
            <a:r>
              <a:rPr sz="2400" spc="-75" dirty="0" smtClean="0">
                <a:solidFill>
                  <a:srgbClr val="000066"/>
                </a:solidFill>
                <a:latin typeface="Constantia"/>
                <a:cs typeface="Constantia"/>
              </a:rPr>
              <a:t> </a:t>
            </a:r>
            <a:r>
              <a:rPr sz="2400" spc="-10" dirty="0">
                <a:solidFill>
                  <a:srgbClr val="000066"/>
                </a:solidFill>
                <a:latin typeface="Constantia"/>
                <a:cs typeface="Constantia"/>
              </a:rPr>
              <a:t>(terms)</a:t>
            </a:r>
            <a:r>
              <a:rPr sz="2400" spc="-95" dirty="0">
                <a:solidFill>
                  <a:srgbClr val="000066"/>
                </a:solidFill>
                <a:latin typeface="Constantia"/>
                <a:cs typeface="Constantia"/>
              </a:rPr>
              <a:t> </a:t>
            </a:r>
            <a:r>
              <a:rPr sz="2400" spc="-15" dirty="0">
                <a:solidFill>
                  <a:srgbClr val="000066"/>
                </a:solidFill>
                <a:latin typeface="Constantia"/>
                <a:cs typeface="Constantia"/>
              </a:rPr>
              <a:t>only</a:t>
            </a:r>
            <a:r>
              <a:rPr sz="2400" spc="-165" dirty="0">
                <a:solidFill>
                  <a:srgbClr val="000066"/>
                </a:solidFill>
                <a:latin typeface="Constantia"/>
                <a:cs typeface="Constantia"/>
              </a:rPr>
              <a:t> </a:t>
            </a:r>
            <a:r>
              <a:rPr sz="2400" dirty="0">
                <a:solidFill>
                  <a:srgbClr val="000066"/>
                </a:solidFill>
                <a:latin typeface="Constantia"/>
                <a:cs typeface="Constantia"/>
              </a:rPr>
              <a:t>as</a:t>
            </a:r>
            <a:r>
              <a:rPr sz="2400" spc="-70" dirty="0">
                <a:solidFill>
                  <a:srgbClr val="000066"/>
                </a:solidFill>
                <a:latin typeface="Constantia"/>
                <a:cs typeface="Constantia"/>
              </a:rPr>
              <a:t> </a:t>
            </a:r>
            <a:r>
              <a:rPr sz="2400" spc="-5" dirty="0">
                <a:solidFill>
                  <a:srgbClr val="000066"/>
                </a:solidFill>
                <a:latin typeface="Constantia"/>
                <a:cs typeface="Constantia"/>
              </a:rPr>
              <a:t>needed</a:t>
            </a:r>
            <a:endParaRPr sz="2400" dirty="0">
              <a:latin typeface="Constantia"/>
              <a:cs typeface="Constantia"/>
            </a:endParaRPr>
          </a:p>
          <a:p>
            <a:pPr lvl="1">
              <a:lnSpc>
                <a:spcPct val="100000"/>
              </a:lnSpc>
              <a:spcBef>
                <a:spcPts val="60"/>
              </a:spcBef>
              <a:buClr>
                <a:srgbClr val="000066"/>
              </a:buClr>
              <a:buFont typeface="Constantia"/>
              <a:buChar char="•"/>
            </a:pPr>
            <a:endParaRPr sz="3100" dirty="0">
              <a:latin typeface="Constantia"/>
              <a:cs typeface="Constantia"/>
            </a:endParaRPr>
          </a:p>
          <a:p>
            <a:pPr marL="227329" marR="1638935" indent="-227329" algn="r">
              <a:lnSpc>
                <a:spcPct val="100000"/>
              </a:lnSpc>
              <a:buChar char="•"/>
              <a:tabLst>
                <a:tab pos="227329" algn="l"/>
              </a:tabLst>
            </a:pPr>
            <a:r>
              <a:rPr sz="3200" spc="-15" dirty="0">
                <a:latin typeface="Constantia"/>
                <a:cs typeface="Constantia"/>
              </a:rPr>
              <a:t>Disadvantages</a:t>
            </a:r>
            <a:r>
              <a:rPr sz="3200" spc="-140" dirty="0">
                <a:latin typeface="Constantia"/>
                <a:cs typeface="Constantia"/>
              </a:rPr>
              <a:t> </a:t>
            </a:r>
            <a:r>
              <a:rPr sz="3200" dirty="0">
                <a:latin typeface="Constantia"/>
                <a:cs typeface="Constantia"/>
              </a:rPr>
              <a:t>of</a:t>
            </a:r>
            <a:r>
              <a:rPr sz="3200" spc="15" dirty="0">
                <a:latin typeface="Constantia"/>
                <a:cs typeface="Constantia"/>
              </a:rPr>
              <a:t> </a:t>
            </a:r>
            <a:r>
              <a:rPr sz="3200" spc="-5" dirty="0">
                <a:latin typeface="Constantia"/>
                <a:cs typeface="Constantia"/>
              </a:rPr>
              <a:t>using</a:t>
            </a:r>
            <a:r>
              <a:rPr sz="3200" spc="-75" dirty="0">
                <a:latin typeface="Constantia"/>
                <a:cs typeface="Constantia"/>
              </a:rPr>
              <a:t> </a:t>
            </a:r>
            <a:r>
              <a:rPr sz="3200" dirty="0">
                <a:latin typeface="Constantia"/>
                <a:cs typeface="Constantia"/>
              </a:rPr>
              <a:t>a</a:t>
            </a:r>
            <a:r>
              <a:rPr sz="3200" spc="-70" dirty="0">
                <a:latin typeface="Constantia"/>
                <a:cs typeface="Constantia"/>
              </a:rPr>
              <a:t> </a:t>
            </a:r>
            <a:r>
              <a:rPr sz="3200" spc="-15" dirty="0">
                <a:latin typeface="Constantia"/>
                <a:cs typeface="Constantia"/>
              </a:rPr>
              <a:t>Linked</a:t>
            </a:r>
            <a:r>
              <a:rPr sz="3200" spc="-5" dirty="0">
                <a:latin typeface="Constantia"/>
                <a:cs typeface="Constantia"/>
              </a:rPr>
              <a:t> </a:t>
            </a:r>
            <a:r>
              <a:rPr sz="3200" dirty="0">
                <a:latin typeface="Constantia"/>
                <a:cs typeface="Constantia"/>
              </a:rPr>
              <a:t>list</a:t>
            </a:r>
            <a:r>
              <a:rPr sz="3200" spc="-60" dirty="0">
                <a:latin typeface="Constantia"/>
                <a:cs typeface="Constantia"/>
              </a:rPr>
              <a:t> </a:t>
            </a:r>
            <a:r>
              <a:rPr sz="3200" dirty="0">
                <a:latin typeface="Constantia"/>
                <a:cs typeface="Constantia"/>
              </a:rPr>
              <a:t>:</a:t>
            </a:r>
          </a:p>
          <a:p>
            <a:pPr marL="927100" marR="1565910" lvl="1" indent="-457200" algn="just">
              <a:buFont typeface="Wingdings" pitchFamily="2" charset="2"/>
              <a:buChar char="Ø"/>
              <a:tabLst>
                <a:tab pos="216535" algn="l"/>
              </a:tabLst>
            </a:pPr>
            <a:r>
              <a:rPr sz="2400" spc="-40" dirty="0">
                <a:solidFill>
                  <a:srgbClr val="000066"/>
                </a:solidFill>
                <a:latin typeface="Constantia"/>
                <a:cs typeface="Constantia"/>
              </a:rPr>
              <a:t>can’t go backwards through the list</a:t>
            </a:r>
          </a:p>
          <a:p>
            <a:pPr marL="927100" marR="147320" lvl="1" indent="-457200" algn="just">
              <a:buFont typeface="Wingdings" pitchFamily="2" charset="2"/>
              <a:buChar char="Ø"/>
              <a:tabLst>
                <a:tab pos="687070" algn="l"/>
              </a:tabLst>
            </a:pPr>
            <a:r>
              <a:rPr sz="2400" spc="-40" dirty="0">
                <a:solidFill>
                  <a:srgbClr val="000066"/>
                </a:solidFill>
                <a:latin typeface="Constantia"/>
                <a:cs typeface="Constantia"/>
              </a:rPr>
              <a:t>can’t jump to the beginning of the list from  the end</a:t>
            </a:r>
            <a:r>
              <a:rPr sz="2400" spc="-40" dirty="0" smtClean="0">
                <a:solidFill>
                  <a:srgbClr val="000066"/>
                </a:solidFill>
                <a:latin typeface="Constantia"/>
                <a:cs typeface="Constantia"/>
              </a:rPr>
              <a:t>.</a:t>
            </a:r>
            <a:endParaRPr lang="en-US" sz="2400" spc="-40" dirty="0" smtClean="0">
              <a:solidFill>
                <a:srgbClr val="000066"/>
              </a:solidFill>
              <a:latin typeface="Constantia"/>
              <a:cs typeface="Constantia"/>
            </a:endParaRPr>
          </a:p>
          <a:p>
            <a:pPr marL="927100" marR="147320" lvl="1" indent="-457200" algn="just">
              <a:buFont typeface="Wingdings" pitchFamily="2" charset="2"/>
              <a:buChar char="Ø"/>
              <a:tabLst>
                <a:tab pos="687070" algn="l"/>
              </a:tabLst>
            </a:pPr>
            <a:endParaRPr lang="en-US" sz="2400" spc="-40" dirty="0">
              <a:solidFill>
                <a:srgbClr val="000066"/>
              </a:solidFill>
              <a:latin typeface="Constantia"/>
              <a:cs typeface="Constantia"/>
            </a:endParaRPr>
          </a:p>
          <a:p>
            <a:pPr marL="927100" marR="147320" lvl="1" indent="-457200" algn="just">
              <a:buFont typeface="Wingdings" pitchFamily="2" charset="2"/>
              <a:buChar char="Ø"/>
              <a:tabLst>
                <a:tab pos="687070" algn="l"/>
              </a:tabLst>
            </a:pPr>
            <a:endParaRPr sz="2400" spc="-40" dirty="0">
              <a:solidFill>
                <a:srgbClr val="000066"/>
              </a:solidFill>
              <a:latin typeface="Constantia"/>
              <a:cs typeface="Constanti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1901"/>
            <a:ext cx="3129915" cy="788670"/>
          </a:xfrm>
          <a:prstGeom prst="rect">
            <a:avLst/>
          </a:prstGeom>
        </p:spPr>
        <p:txBody>
          <a:bodyPr vert="horz" wrap="square" lIns="0" tIns="13335" rIns="0" bIns="0" rtlCol="0">
            <a:spAutoFit/>
          </a:bodyPr>
          <a:lstStyle/>
          <a:p>
            <a:pPr marL="12700">
              <a:lnSpc>
                <a:spcPct val="100000"/>
              </a:lnSpc>
              <a:spcBef>
                <a:spcPts val="105"/>
              </a:spcBef>
            </a:pPr>
            <a:r>
              <a:rPr spc="-15" dirty="0"/>
              <a:t>Polynomials</a:t>
            </a:r>
          </a:p>
        </p:txBody>
      </p:sp>
      <p:sp>
        <p:nvSpPr>
          <p:cNvPr id="3" name="object 3"/>
          <p:cNvSpPr txBox="1"/>
          <p:nvPr/>
        </p:nvSpPr>
        <p:spPr>
          <a:xfrm>
            <a:off x="969220" y="1486206"/>
            <a:ext cx="1010919" cy="633095"/>
          </a:xfrm>
          <a:prstGeom prst="rect">
            <a:avLst/>
          </a:prstGeom>
        </p:spPr>
        <p:txBody>
          <a:bodyPr vert="horz" wrap="square" lIns="0" tIns="17145" rIns="0" bIns="0" rtlCol="0">
            <a:spAutoFit/>
          </a:bodyPr>
          <a:lstStyle/>
          <a:p>
            <a:pPr marL="12700">
              <a:lnSpc>
                <a:spcPct val="100000"/>
              </a:lnSpc>
              <a:spcBef>
                <a:spcPts val="135"/>
              </a:spcBef>
            </a:pPr>
            <a:r>
              <a:rPr sz="3950" i="1" spc="-30" dirty="0">
                <a:latin typeface="Times New Roman"/>
                <a:cs typeface="Times New Roman"/>
              </a:rPr>
              <a:t>A</a:t>
            </a:r>
            <a:r>
              <a:rPr sz="3950" spc="445" dirty="0">
                <a:latin typeface="Times New Roman"/>
                <a:cs typeface="Times New Roman"/>
              </a:rPr>
              <a:t>(</a:t>
            </a:r>
            <a:r>
              <a:rPr sz="3950" i="1" spc="415" dirty="0">
                <a:latin typeface="Times New Roman"/>
                <a:cs typeface="Times New Roman"/>
              </a:rPr>
              <a:t>x</a:t>
            </a:r>
            <a:r>
              <a:rPr sz="3950" spc="114" dirty="0">
                <a:latin typeface="Times New Roman"/>
                <a:cs typeface="Times New Roman"/>
              </a:rPr>
              <a:t>)</a:t>
            </a:r>
            <a:endParaRPr sz="3950">
              <a:latin typeface="Times New Roman"/>
              <a:cs typeface="Times New Roman"/>
            </a:endParaRPr>
          </a:p>
        </p:txBody>
      </p:sp>
      <p:pic>
        <p:nvPicPr>
          <p:cNvPr id="4" name="object 4"/>
          <p:cNvPicPr/>
          <p:nvPr/>
        </p:nvPicPr>
        <p:blipFill>
          <a:blip r:embed="rId2" cstate="print"/>
          <a:stretch>
            <a:fillRect/>
          </a:stretch>
        </p:blipFill>
        <p:spPr>
          <a:xfrm>
            <a:off x="2072647" y="1495313"/>
            <a:ext cx="572296" cy="622687"/>
          </a:xfrm>
          <a:prstGeom prst="rect">
            <a:avLst/>
          </a:prstGeom>
        </p:spPr>
      </p:pic>
      <p:pic>
        <p:nvPicPr>
          <p:cNvPr id="5" name="object 5"/>
          <p:cNvPicPr/>
          <p:nvPr/>
        </p:nvPicPr>
        <p:blipFill>
          <a:blip r:embed="rId3" cstate="print"/>
          <a:stretch>
            <a:fillRect/>
          </a:stretch>
        </p:blipFill>
        <p:spPr>
          <a:xfrm>
            <a:off x="4115528" y="1495313"/>
            <a:ext cx="572296" cy="622687"/>
          </a:xfrm>
          <a:prstGeom prst="rect">
            <a:avLst/>
          </a:prstGeom>
        </p:spPr>
      </p:pic>
      <p:pic>
        <p:nvPicPr>
          <p:cNvPr id="6" name="object 6"/>
          <p:cNvPicPr/>
          <p:nvPr/>
        </p:nvPicPr>
        <p:blipFill>
          <a:blip r:embed="rId3" cstate="print"/>
          <a:stretch>
            <a:fillRect/>
          </a:stretch>
        </p:blipFill>
        <p:spPr>
          <a:xfrm>
            <a:off x="6128839" y="1495313"/>
            <a:ext cx="572296" cy="622687"/>
          </a:xfrm>
          <a:prstGeom prst="rect">
            <a:avLst/>
          </a:prstGeom>
        </p:spPr>
      </p:pic>
      <p:pic>
        <p:nvPicPr>
          <p:cNvPr id="7" name="object 7"/>
          <p:cNvPicPr/>
          <p:nvPr/>
        </p:nvPicPr>
        <p:blipFill>
          <a:blip r:embed="rId3" cstate="print"/>
          <a:stretch>
            <a:fillRect/>
          </a:stretch>
        </p:blipFill>
        <p:spPr>
          <a:xfrm>
            <a:off x="6801577" y="1495313"/>
            <a:ext cx="572296" cy="622687"/>
          </a:xfrm>
          <a:prstGeom prst="rect">
            <a:avLst/>
          </a:prstGeom>
        </p:spPr>
      </p:pic>
      <p:pic>
        <p:nvPicPr>
          <p:cNvPr id="8" name="object 8"/>
          <p:cNvPicPr/>
          <p:nvPr/>
        </p:nvPicPr>
        <p:blipFill>
          <a:blip r:embed="rId4" cstate="print"/>
          <a:stretch>
            <a:fillRect/>
          </a:stretch>
        </p:blipFill>
        <p:spPr>
          <a:xfrm>
            <a:off x="2968327" y="1876778"/>
            <a:ext cx="284875" cy="308958"/>
          </a:xfrm>
          <a:prstGeom prst="rect">
            <a:avLst/>
          </a:prstGeom>
        </p:spPr>
      </p:pic>
      <p:pic>
        <p:nvPicPr>
          <p:cNvPr id="9" name="object 9"/>
          <p:cNvPicPr/>
          <p:nvPr/>
        </p:nvPicPr>
        <p:blipFill>
          <a:blip r:embed="rId4" cstate="print"/>
          <a:stretch>
            <a:fillRect/>
          </a:stretch>
        </p:blipFill>
        <p:spPr>
          <a:xfrm>
            <a:off x="4981743" y="1876778"/>
            <a:ext cx="284875" cy="308958"/>
          </a:xfrm>
          <a:prstGeom prst="rect">
            <a:avLst/>
          </a:prstGeom>
        </p:spPr>
      </p:pic>
      <p:pic>
        <p:nvPicPr>
          <p:cNvPr id="10" name="object 10"/>
          <p:cNvPicPr/>
          <p:nvPr/>
        </p:nvPicPr>
        <p:blipFill>
          <a:blip r:embed="rId5" cstate="print"/>
          <a:stretch>
            <a:fillRect/>
          </a:stretch>
        </p:blipFill>
        <p:spPr>
          <a:xfrm>
            <a:off x="3785782" y="1686644"/>
            <a:ext cx="169383" cy="186564"/>
          </a:xfrm>
          <a:prstGeom prst="rect">
            <a:avLst/>
          </a:prstGeom>
        </p:spPr>
      </p:pic>
      <p:pic>
        <p:nvPicPr>
          <p:cNvPr id="11" name="object 11"/>
          <p:cNvPicPr/>
          <p:nvPr/>
        </p:nvPicPr>
        <p:blipFill>
          <a:blip r:embed="rId5" cstate="print"/>
          <a:stretch>
            <a:fillRect/>
          </a:stretch>
        </p:blipFill>
        <p:spPr>
          <a:xfrm>
            <a:off x="5844047" y="1686644"/>
            <a:ext cx="169383" cy="186564"/>
          </a:xfrm>
          <a:prstGeom prst="rect">
            <a:avLst/>
          </a:prstGeom>
        </p:spPr>
      </p:pic>
      <p:sp>
        <p:nvSpPr>
          <p:cNvPr id="12" name="object 12"/>
          <p:cNvSpPr txBox="1"/>
          <p:nvPr/>
        </p:nvSpPr>
        <p:spPr>
          <a:xfrm>
            <a:off x="2435034" y="1486206"/>
            <a:ext cx="2593975" cy="633095"/>
          </a:xfrm>
          <a:prstGeom prst="rect">
            <a:avLst/>
          </a:prstGeom>
        </p:spPr>
        <p:txBody>
          <a:bodyPr vert="horz" wrap="square" lIns="0" tIns="99695" rIns="0" bIns="0" rtlCol="0">
            <a:spAutoFit/>
          </a:bodyPr>
          <a:lstStyle/>
          <a:p>
            <a:pPr marL="30480" algn="ctr">
              <a:lnSpc>
                <a:spcPts val="875"/>
              </a:lnSpc>
              <a:spcBef>
                <a:spcPts val="785"/>
              </a:spcBef>
            </a:pPr>
            <a:r>
              <a:rPr sz="3000" i="1" spc="97" baseline="13888" dirty="0">
                <a:latin typeface="Times New Roman"/>
                <a:cs typeface="Times New Roman"/>
              </a:rPr>
              <a:t>e</a:t>
            </a:r>
            <a:r>
              <a:rPr sz="1200" i="1" spc="65" dirty="0">
                <a:latin typeface="Times New Roman"/>
                <a:cs typeface="Times New Roman"/>
              </a:rPr>
              <a:t>m</a:t>
            </a:r>
            <a:r>
              <a:rPr sz="1200" i="1" spc="265" dirty="0">
                <a:latin typeface="Times New Roman"/>
                <a:cs typeface="Times New Roman"/>
              </a:rPr>
              <a:t> </a:t>
            </a:r>
            <a:r>
              <a:rPr sz="1200" spc="45" dirty="0">
                <a:latin typeface="Times New Roman"/>
                <a:cs typeface="Times New Roman"/>
              </a:rPr>
              <a:t>1</a:t>
            </a:r>
            <a:endParaRPr sz="1200">
              <a:latin typeface="Times New Roman"/>
              <a:cs typeface="Times New Roman"/>
            </a:endParaRPr>
          </a:p>
          <a:p>
            <a:pPr algn="ctr">
              <a:lnSpc>
                <a:spcPts val="3215"/>
              </a:lnSpc>
              <a:tabLst>
                <a:tab pos="622300" algn="l"/>
                <a:tab pos="2012950" algn="l"/>
              </a:tabLst>
            </a:pPr>
            <a:r>
              <a:rPr sz="3950" i="1" spc="175" dirty="0">
                <a:latin typeface="Times New Roman"/>
                <a:cs typeface="Times New Roman"/>
              </a:rPr>
              <a:t>a</a:t>
            </a:r>
            <a:r>
              <a:rPr sz="3000" i="1" spc="262" baseline="-27777" dirty="0">
                <a:latin typeface="Times New Roman"/>
                <a:cs typeface="Times New Roman"/>
              </a:rPr>
              <a:t>m	</a:t>
            </a:r>
            <a:r>
              <a:rPr sz="3000" spc="112" baseline="-27777" dirty="0">
                <a:latin typeface="Times New Roman"/>
                <a:cs typeface="Times New Roman"/>
              </a:rPr>
              <a:t>1</a:t>
            </a:r>
            <a:r>
              <a:rPr sz="3000" spc="-472" baseline="-27777" dirty="0">
                <a:latin typeface="Times New Roman"/>
                <a:cs typeface="Times New Roman"/>
              </a:rPr>
              <a:t> </a:t>
            </a:r>
            <a:r>
              <a:rPr sz="3950" i="1" spc="155" dirty="0">
                <a:latin typeface="Times New Roman"/>
                <a:cs typeface="Times New Roman"/>
              </a:rPr>
              <a:t>x	</a:t>
            </a:r>
            <a:r>
              <a:rPr sz="3950" i="1" spc="170" dirty="0">
                <a:latin typeface="Times New Roman"/>
                <a:cs typeface="Times New Roman"/>
              </a:rPr>
              <a:t>a</a:t>
            </a:r>
            <a:r>
              <a:rPr sz="3000" i="1" spc="254" baseline="-27777" dirty="0">
                <a:latin typeface="Times New Roman"/>
                <a:cs typeface="Times New Roman"/>
              </a:rPr>
              <a:t>m</a:t>
            </a:r>
            <a:endParaRPr sz="3000" baseline="-27777">
              <a:latin typeface="Times New Roman"/>
              <a:cs typeface="Times New Roman"/>
            </a:endParaRPr>
          </a:p>
        </p:txBody>
      </p:sp>
      <p:sp>
        <p:nvSpPr>
          <p:cNvPr id="13" name="object 13"/>
          <p:cNvSpPr txBox="1"/>
          <p:nvPr/>
        </p:nvSpPr>
        <p:spPr>
          <a:xfrm>
            <a:off x="5096468" y="1486206"/>
            <a:ext cx="2999105" cy="633095"/>
          </a:xfrm>
          <a:prstGeom prst="rect">
            <a:avLst/>
          </a:prstGeom>
        </p:spPr>
        <p:txBody>
          <a:bodyPr vert="horz" wrap="square" lIns="0" tIns="99695" rIns="0" bIns="0" rtlCol="0">
            <a:spAutoFit/>
          </a:bodyPr>
          <a:lstStyle/>
          <a:p>
            <a:pPr marL="508634">
              <a:lnSpc>
                <a:spcPts val="875"/>
              </a:lnSpc>
              <a:spcBef>
                <a:spcPts val="785"/>
              </a:spcBef>
              <a:tabLst>
                <a:tab pos="2747010" algn="l"/>
              </a:tabLst>
            </a:pPr>
            <a:r>
              <a:rPr sz="3000" i="1" spc="97" baseline="13888" dirty="0">
                <a:latin typeface="Times New Roman"/>
                <a:cs typeface="Times New Roman"/>
              </a:rPr>
              <a:t>e</a:t>
            </a:r>
            <a:r>
              <a:rPr sz="1200" i="1" spc="65" dirty="0">
                <a:latin typeface="Times New Roman"/>
                <a:cs typeface="Times New Roman"/>
              </a:rPr>
              <a:t>m </a:t>
            </a:r>
            <a:r>
              <a:rPr sz="1200" i="1" spc="75" dirty="0">
                <a:latin typeface="Times New Roman"/>
                <a:cs typeface="Times New Roman"/>
              </a:rPr>
              <a:t> </a:t>
            </a:r>
            <a:r>
              <a:rPr sz="1200" spc="45" dirty="0">
                <a:latin typeface="Times New Roman"/>
                <a:cs typeface="Times New Roman"/>
              </a:rPr>
              <a:t>2	</a:t>
            </a:r>
            <a:r>
              <a:rPr sz="3000" i="1" spc="67" baseline="13888" dirty="0">
                <a:latin typeface="Times New Roman"/>
                <a:cs typeface="Times New Roman"/>
              </a:rPr>
              <a:t>e</a:t>
            </a:r>
            <a:r>
              <a:rPr sz="1200" spc="45" dirty="0">
                <a:latin typeface="Times New Roman"/>
                <a:cs typeface="Times New Roman"/>
              </a:rPr>
              <a:t>0</a:t>
            </a:r>
            <a:endParaRPr sz="1200">
              <a:latin typeface="Times New Roman"/>
              <a:cs typeface="Times New Roman"/>
            </a:endParaRPr>
          </a:p>
          <a:p>
            <a:pPr marL="50800">
              <a:lnSpc>
                <a:spcPts val="3215"/>
              </a:lnSpc>
              <a:tabLst>
                <a:tab pos="1314450" algn="l"/>
                <a:tab pos="2014220" algn="l"/>
              </a:tabLst>
            </a:pPr>
            <a:r>
              <a:rPr sz="3000" spc="112" baseline="-27777" dirty="0">
                <a:latin typeface="Times New Roman"/>
                <a:cs typeface="Times New Roman"/>
              </a:rPr>
              <a:t>2</a:t>
            </a:r>
            <a:r>
              <a:rPr sz="3000" spc="-247" baseline="-27777" dirty="0">
                <a:latin typeface="Times New Roman"/>
                <a:cs typeface="Times New Roman"/>
              </a:rPr>
              <a:t> </a:t>
            </a:r>
            <a:r>
              <a:rPr sz="3950" i="1" spc="155" dirty="0">
                <a:latin typeface="Times New Roman"/>
                <a:cs typeface="Times New Roman"/>
              </a:rPr>
              <a:t>x</a:t>
            </a:r>
            <a:r>
              <a:rPr sz="3950" i="1" dirty="0">
                <a:latin typeface="Times New Roman"/>
                <a:cs typeface="Times New Roman"/>
              </a:rPr>
              <a:t>	</a:t>
            </a:r>
            <a:r>
              <a:rPr sz="3950" spc="95" dirty="0">
                <a:latin typeface="Times New Roman"/>
                <a:cs typeface="Times New Roman"/>
              </a:rPr>
              <a:t>.</a:t>
            </a:r>
            <a:r>
              <a:rPr sz="3950" spc="90" dirty="0">
                <a:latin typeface="Times New Roman"/>
                <a:cs typeface="Times New Roman"/>
              </a:rPr>
              <a:t>.</a:t>
            </a:r>
            <a:r>
              <a:rPr sz="3950" spc="85" dirty="0">
                <a:latin typeface="Times New Roman"/>
                <a:cs typeface="Times New Roman"/>
              </a:rPr>
              <a:t>.</a:t>
            </a:r>
            <a:r>
              <a:rPr sz="3950" dirty="0">
                <a:latin typeface="Times New Roman"/>
                <a:cs typeface="Times New Roman"/>
              </a:rPr>
              <a:t>	</a:t>
            </a:r>
            <a:r>
              <a:rPr sz="3950" i="1" spc="180" dirty="0">
                <a:latin typeface="Times New Roman"/>
                <a:cs typeface="Times New Roman"/>
              </a:rPr>
              <a:t>a</a:t>
            </a:r>
            <a:r>
              <a:rPr sz="3000" spc="112" baseline="-27777" dirty="0">
                <a:latin typeface="Times New Roman"/>
                <a:cs typeface="Times New Roman"/>
              </a:rPr>
              <a:t>0</a:t>
            </a:r>
            <a:r>
              <a:rPr sz="3000" spc="-232" baseline="-27777" dirty="0">
                <a:latin typeface="Times New Roman"/>
                <a:cs typeface="Times New Roman"/>
              </a:rPr>
              <a:t> </a:t>
            </a:r>
            <a:r>
              <a:rPr sz="3950" i="1" spc="155" dirty="0">
                <a:latin typeface="Times New Roman"/>
                <a:cs typeface="Times New Roman"/>
              </a:rPr>
              <a:t>x</a:t>
            </a:r>
            <a:endParaRPr sz="3950">
              <a:latin typeface="Times New Roman"/>
              <a:cs typeface="Times New Roman"/>
            </a:endParaRPr>
          </a:p>
        </p:txBody>
      </p:sp>
      <p:sp>
        <p:nvSpPr>
          <p:cNvPr id="14" name="object 14"/>
          <p:cNvSpPr txBox="1"/>
          <p:nvPr/>
        </p:nvSpPr>
        <p:spPr>
          <a:xfrm>
            <a:off x="307949" y="2423541"/>
            <a:ext cx="4368800" cy="2458085"/>
          </a:xfrm>
          <a:prstGeom prst="rect">
            <a:avLst/>
          </a:prstGeom>
        </p:spPr>
        <p:txBody>
          <a:bodyPr vert="horz" wrap="square" lIns="0" tIns="121920" rIns="0" bIns="0" rtlCol="0">
            <a:spAutoFit/>
          </a:bodyPr>
          <a:lstStyle/>
          <a:p>
            <a:pPr marL="12700">
              <a:lnSpc>
                <a:spcPct val="100000"/>
              </a:lnSpc>
              <a:spcBef>
                <a:spcPts val="960"/>
              </a:spcBef>
            </a:pPr>
            <a:r>
              <a:rPr sz="1800" b="1" spc="-5" dirty="0">
                <a:solidFill>
                  <a:srgbClr val="6600FF"/>
                </a:solidFill>
                <a:latin typeface="Constantia"/>
                <a:cs typeface="Constantia"/>
              </a:rPr>
              <a:t>Representation</a:t>
            </a:r>
            <a:endParaRPr sz="1800">
              <a:latin typeface="Constantia"/>
              <a:cs typeface="Constantia"/>
            </a:endParaRPr>
          </a:p>
          <a:p>
            <a:pPr marL="12700">
              <a:lnSpc>
                <a:spcPts val="2450"/>
              </a:lnSpc>
              <a:spcBef>
                <a:spcPts val="1155"/>
              </a:spcBef>
            </a:pPr>
            <a:r>
              <a:rPr sz="2400" dirty="0">
                <a:latin typeface="Times New Roman"/>
                <a:cs typeface="Times New Roman"/>
              </a:rPr>
              <a:t>struct</a:t>
            </a:r>
            <a:r>
              <a:rPr sz="2400" spc="-55" dirty="0">
                <a:latin typeface="Times New Roman"/>
                <a:cs typeface="Times New Roman"/>
              </a:rPr>
              <a:t> </a:t>
            </a:r>
            <a:r>
              <a:rPr sz="2400" dirty="0">
                <a:latin typeface="Times New Roman"/>
                <a:cs typeface="Times New Roman"/>
              </a:rPr>
              <a:t>polynode</a:t>
            </a:r>
            <a:r>
              <a:rPr sz="2400" spc="-35"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467995">
              <a:lnSpc>
                <a:spcPts val="2014"/>
              </a:lnSpc>
            </a:pPr>
            <a:r>
              <a:rPr sz="2400" dirty="0">
                <a:latin typeface="Times New Roman"/>
                <a:cs typeface="Times New Roman"/>
              </a:rPr>
              <a:t>int</a:t>
            </a:r>
            <a:r>
              <a:rPr sz="2400" spc="-50" dirty="0">
                <a:latin typeface="Times New Roman"/>
                <a:cs typeface="Times New Roman"/>
              </a:rPr>
              <a:t> </a:t>
            </a:r>
            <a:r>
              <a:rPr sz="2400" spc="-5" dirty="0">
                <a:latin typeface="Times New Roman"/>
                <a:cs typeface="Times New Roman"/>
              </a:rPr>
              <a:t>coef;</a:t>
            </a:r>
            <a:endParaRPr sz="2400">
              <a:latin typeface="Times New Roman"/>
              <a:cs typeface="Times New Roman"/>
            </a:endParaRPr>
          </a:p>
          <a:p>
            <a:pPr marL="467995">
              <a:lnSpc>
                <a:spcPts val="2020"/>
              </a:lnSpc>
            </a:pPr>
            <a:r>
              <a:rPr sz="2400" dirty="0">
                <a:latin typeface="Times New Roman"/>
                <a:cs typeface="Times New Roman"/>
              </a:rPr>
              <a:t>int</a:t>
            </a:r>
            <a:r>
              <a:rPr sz="2400" spc="-55" dirty="0">
                <a:latin typeface="Times New Roman"/>
                <a:cs typeface="Times New Roman"/>
              </a:rPr>
              <a:t> </a:t>
            </a:r>
            <a:r>
              <a:rPr sz="2400" dirty="0">
                <a:latin typeface="Times New Roman"/>
                <a:cs typeface="Times New Roman"/>
              </a:rPr>
              <a:t>exp;</a:t>
            </a:r>
            <a:endParaRPr sz="2400">
              <a:latin typeface="Times New Roman"/>
              <a:cs typeface="Times New Roman"/>
            </a:endParaRPr>
          </a:p>
          <a:p>
            <a:pPr marL="467995">
              <a:lnSpc>
                <a:spcPts val="2014"/>
              </a:lnSpc>
            </a:pPr>
            <a:r>
              <a:rPr sz="2400" dirty="0">
                <a:latin typeface="Times New Roman"/>
                <a:cs typeface="Times New Roman"/>
              </a:rPr>
              <a:t>struct</a:t>
            </a:r>
            <a:r>
              <a:rPr sz="2400" spc="-40" dirty="0">
                <a:latin typeface="Times New Roman"/>
                <a:cs typeface="Times New Roman"/>
              </a:rPr>
              <a:t> </a:t>
            </a:r>
            <a:r>
              <a:rPr sz="2400" dirty="0">
                <a:latin typeface="Times New Roman"/>
                <a:cs typeface="Times New Roman"/>
              </a:rPr>
              <a:t>polynode</a:t>
            </a:r>
            <a:r>
              <a:rPr sz="2400" spc="-25" dirty="0">
                <a:latin typeface="Times New Roman"/>
                <a:cs typeface="Times New Roman"/>
              </a:rPr>
              <a:t> </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next;</a:t>
            </a:r>
            <a:endParaRPr sz="2400">
              <a:latin typeface="Times New Roman"/>
              <a:cs typeface="Times New Roman"/>
            </a:endParaRPr>
          </a:p>
          <a:p>
            <a:pPr marL="163195">
              <a:lnSpc>
                <a:spcPts val="2450"/>
              </a:lnSpc>
            </a:pPr>
            <a:r>
              <a:rPr sz="2400" dirty="0">
                <a:latin typeface="Times New Roman"/>
                <a:cs typeface="Times New Roman"/>
              </a:rPr>
              <a:t>};</a:t>
            </a:r>
            <a:endParaRPr sz="2400">
              <a:latin typeface="Times New Roman"/>
              <a:cs typeface="Times New Roman"/>
            </a:endParaRPr>
          </a:p>
          <a:p>
            <a:pPr marL="12700">
              <a:lnSpc>
                <a:spcPct val="100000"/>
              </a:lnSpc>
              <a:spcBef>
                <a:spcPts val="1150"/>
              </a:spcBef>
            </a:pPr>
            <a:r>
              <a:rPr sz="2400" b="1" spc="-5" dirty="0">
                <a:latin typeface="Times New Roman"/>
                <a:cs typeface="Times New Roman"/>
              </a:rPr>
              <a:t>typedef</a:t>
            </a:r>
            <a:r>
              <a:rPr sz="2400" b="1" spc="-25" dirty="0">
                <a:latin typeface="Times New Roman"/>
                <a:cs typeface="Times New Roman"/>
              </a:rPr>
              <a:t> </a:t>
            </a:r>
            <a:r>
              <a:rPr sz="2400" b="1" dirty="0">
                <a:latin typeface="Times New Roman"/>
                <a:cs typeface="Times New Roman"/>
              </a:rPr>
              <a:t>struct</a:t>
            </a:r>
            <a:r>
              <a:rPr sz="2400" b="1" spc="-10" dirty="0">
                <a:latin typeface="Times New Roman"/>
                <a:cs typeface="Times New Roman"/>
              </a:rPr>
              <a:t> </a:t>
            </a:r>
            <a:r>
              <a:rPr sz="2400" b="1" spc="-5" dirty="0">
                <a:latin typeface="Times New Roman"/>
                <a:cs typeface="Times New Roman"/>
              </a:rPr>
              <a:t>polynode </a:t>
            </a:r>
            <a:r>
              <a:rPr sz="2400" b="1" dirty="0">
                <a:latin typeface="Times New Roman"/>
                <a:cs typeface="Times New Roman"/>
              </a:rPr>
              <a:t>*polyptr</a:t>
            </a:r>
            <a:r>
              <a:rPr sz="2400" dirty="0">
                <a:latin typeface="Times New Roman"/>
                <a:cs typeface="Times New Roman"/>
              </a:rPr>
              <a:t>;</a:t>
            </a:r>
            <a:endParaRPr sz="2400">
              <a:latin typeface="Times New Roman"/>
              <a:cs typeface="Times New Roman"/>
            </a:endParaRPr>
          </a:p>
        </p:txBody>
      </p:sp>
      <p:graphicFrame>
        <p:nvGraphicFramePr>
          <p:cNvPr id="15" name="object 15"/>
          <p:cNvGraphicFramePr>
            <a:graphicFrameLocks noGrp="1"/>
          </p:cNvGraphicFramePr>
          <p:nvPr/>
        </p:nvGraphicFramePr>
        <p:xfrm>
          <a:off x="1831975" y="5408383"/>
          <a:ext cx="5926453" cy="502107"/>
        </p:xfrm>
        <a:graphic>
          <a:graphicData uri="http://schemas.openxmlformats.org/drawingml/2006/table">
            <a:tbl>
              <a:tblPr firstRow="1" bandRow="1">
                <a:tableStyleId>{2D5ABB26-0587-4C30-8999-92F81FD0307C}</a:tableStyleId>
              </a:tblPr>
              <a:tblGrid>
                <a:gridCol w="1898014"/>
                <a:gridCol w="2018664"/>
                <a:gridCol w="2009775"/>
              </a:tblGrid>
              <a:tr h="502107">
                <a:tc>
                  <a:txBody>
                    <a:bodyPr/>
                    <a:lstStyle/>
                    <a:p>
                      <a:pPr marL="551815">
                        <a:lnSpc>
                          <a:spcPct val="100000"/>
                        </a:lnSpc>
                        <a:spcBef>
                          <a:spcPts val="625"/>
                        </a:spcBef>
                      </a:pPr>
                      <a:r>
                        <a:rPr sz="2400" dirty="0">
                          <a:latin typeface="Times New Roman"/>
                          <a:cs typeface="Times New Roman"/>
                        </a:rPr>
                        <a:t>coef</a:t>
                      </a:r>
                      <a:endParaRPr sz="2400">
                        <a:latin typeface="Times New Roman"/>
                        <a:cs typeface="Times New Roman"/>
                      </a:endParaRPr>
                    </a:p>
                  </a:txBody>
                  <a:tcPr marL="0" marR="0" marT="793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4205">
                        <a:lnSpc>
                          <a:spcPct val="100000"/>
                        </a:lnSpc>
                        <a:spcBef>
                          <a:spcPts val="625"/>
                        </a:spcBef>
                      </a:pPr>
                      <a:r>
                        <a:rPr sz="2400" dirty="0">
                          <a:latin typeface="Times New Roman"/>
                          <a:cs typeface="Times New Roman"/>
                        </a:rPr>
                        <a:t>exp</a:t>
                      </a:r>
                      <a:endParaRPr sz="2400">
                        <a:latin typeface="Times New Roman"/>
                        <a:cs typeface="Times New Roman"/>
                      </a:endParaRPr>
                    </a:p>
                  </a:txBody>
                  <a:tcPr marL="0" marR="0" marT="793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7690">
                        <a:lnSpc>
                          <a:spcPct val="100000"/>
                        </a:lnSpc>
                        <a:spcBef>
                          <a:spcPts val="625"/>
                        </a:spcBef>
                      </a:pPr>
                      <a:r>
                        <a:rPr sz="2400" dirty="0">
                          <a:latin typeface="Times New Roman"/>
                          <a:cs typeface="Times New Roman"/>
                        </a:rPr>
                        <a:t>next</a:t>
                      </a:r>
                      <a:endParaRPr sz="2400">
                        <a:latin typeface="Times New Roman"/>
                        <a:cs typeface="Times New Roman"/>
                      </a:endParaRPr>
                    </a:p>
                  </a:txBody>
                  <a:tcPr marL="0" marR="0" marT="793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26565"/>
            <a:ext cx="8383270" cy="5427768"/>
          </a:xfrm>
          <a:prstGeom prst="rect">
            <a:avLst/>
          </a:prstGeom>
        </p:spPr>
        <p:txBody>
          <a:bodyPr vert="horz" wrap="square" lIns="0" tIns="13335" rIns="0" bIns="0" rtlCol="0">
            <a:spAutoFit/>
          </a:bodyPr>
          <a:lstStyle/>
          <a:p>
            <a:pPr marL="12700" marR="1334770">
              <a:lnSpc>
                <a:spcPct val="100000"/>
              </a:lnSpc>
              <a:spcBef>
                <a:spcPts val="105"/>
              </a:spcBef>
              <a:tabLst>
                <a:tab pos="233679" algn="l"/>
              </a:tabLst>
            </a:pPr>
            <a:r>
              <a:rPr sz="3200" spc="-10" dirty="0">
                <a:latin typeface="Constantia"/>
                <a:cs typeface="Constantia"/>
              </a:rPr>
              <a:t>Adding</a:t>
            </a:r>
            <a:r>
              <a:rPr sz="3200" spc="-70" dirty="0">
                <a:latin typeface="Constantia"/>
                <a:cs typeface="Constantia"/>
              </a:rPr>
              <a:t> </a:t>
            </a:r>
            <a:r>
              <a:rPr sz="3200" spc="-10" dirty="0">
                <a:latin typeface="Constantia"/>
                <a:cs typeface="Constantia"/>
              </a:rPr>
              <a:t>polynomials</a:t>
            </a:r>
            <a:r>
              <a:rPr sz="3200" spc="-110" dirty="0">
                <a:latin typeface="Constantia"/>
                <a:cs typeface="Constantia"/>
              </a:rPr>
              <a:t> </a:t>
            </a:r>
            <a:r>
              <a:rPr sz="3200" spc="-5" dirty="0">
                <a:latin typeface="Constantia"/>
                <a:cs typeface="Constantia"/>
              </a:rPr>
              <a:t>using</a:t>
            </a:r>
            <a:r>
              <a:rPr sz="3200" spc="-80" dirty="0">
                <a:latin typeface="Constantia"/>
                <a:cs typeface="Constantia"/>
              </a:rPr>
              <a:t> </a:t>
            </a:r>
            <a:r>
              <a:rPr sz="3200" dirty="0">
                <a:latin typeface="Constantia"/>
                <a:cs typeface="Constantia"/>
              </a:rPr>
              <a:t>a</a:t>
            </a:r>
            <a:r>
              <a:rPr sz="3200" spc="-70" dirty="0">
                <a:latin typeface="Constantia"/>
                <a:cs typeface="Constantia"/>
              </a:rPr>
              <a:t> </a:t>
            </a:r>
            <a:r>
              <a:rPr sz="3200" spc="-15" dirty="0">
                <a:latin typeface="Constantia"/>
                <a:cs typeface="Constantia"/>
              </a:rPr>
              <a:t>Linked</a:t>
            </a:r>
            <a:r>
              <a:rPr sz="3200" spc="-10" dirty="0">
                <a:latin typeface="Constantia"/>
                <a:cs typeface="Constantia"/>
              </a:rPr>
              <a:t> </a:t>
            </a:r>
            <a:r>
              <a:rPr sz="3200" dirty="0">
                <a:latin typeface="Constantia"/>
                <a:cs typeface="Constantia"/>
              </a:rPr>
              <a:t>list </a:t>
            </a:r>
            <a:r>
              <a:rPr sz="3200" spc="-790" dirty="0">
                <a:latin typeface="Constantia"/>
                <a:cs typeface="Constantia"/>
              </a:rPr>
              <a:t> </a:t>
            </a:r>
            <a:r>
              <a:rPr sz="3200" spc="-10" dirty="0">
                <a:latin typeface="Constantia"/>
                <a:cs typeface="Constantia"/>
              </a:rPr>
              <a:t>representation: (storing</a:t>
            </a:r>
            <a:r>
              <a:rPr sz="3200" spc="-35" dirty="0">
                <a:latin typeface="Constantia"/>
                <a:cs typeface="Constantia"/>
              </a:rPr>
              <a:t> </a:t>
            </a:r>
            <a:r>
              <a:rPr sz="3200" spc="-5" dirty="0">
                <a:latin typeface="Constantia"/>
                <a:cs typeface="Constantia"/>
              </a:rPr>
              <a:t>the</a:t>
            </a:r>
            <a:r>
              <a:rPr sz="3200" spc="-145" dirty="0">
                <a:latin typeface="Constantia"/>
                <a:cs typeface="Constantia"/>
              </a:rPr>
              <a:t> </a:t>
            </a:r>
            <a:r>
              <a:rPr sz="3200" spc="-10" dirty="0">
                <a:latin typeface="Constantia"/>
                <a:cs typeface="Constantia"/>
              </a:rPr>
              <a:t>result</a:t>
            </a:r>
            <a:r>
              <a:rPr sz="3200" spc="-75" dirty="0">
                <a:latin typeface="Constantia"/>
                <a:cs typeface="Constantia"/>
              </a:rPr>
              <a:t> </a:t>
            </a:r>
            <a:r>
              <a:rPr sz="3200" spc="-5" dirty="0">
                <a:latin typeface="Constantia"/>
                <a:cs typeface="Constantia"/>
              </a:rPr>
              <a:t>in</a:t>
            </a:r>
            <a:r>
              <a:rPr sz="3200" spc="-105" dirty="0">
                <a:latin typeface="Constantia"/>
                <a:cs typeface="Constantia"/>
              </a:rPr>
              <a:t> </a:t>
            </a:r>
            <a:r>
              <a:rPr sz="3200" dirty="0">
                <a:latin typeface="Constantia"/>
                <a:cs typeface="Constantia"/>
              </a:rPr>
              <a:t>p3)</a:t>
            </a:r>
          </a:p>
          <a:p>
            <a:pPr>
              <a:lnSpc>
                <a:spcPct val="100000"/>
              </a:lnSpc>
              <a:spcBef>
                <a:spcPts val="55"/>
              </a:spcBef>
              <a:buChar char="•"/>
            </a:pPr>
            <a:endParaRPr sz="3100" dirty="0">
              <a:latin typeface="Constantia"/>
              <a:cs typeface="Constantia"/>
            </a:endParaRPr>
          </a:p>
          <a:p>
            <a:pPr marL="12700" marR="5080" algn="just">
              <a:lnSpc>
                <a:spcPct val="100000"/>
              </a:lnSpc>
            </a:pPr>
            <a:r>
              <a:rPr sz="3200" spc="-140" dirty="0">
                <a:solidFill>
                  <a:srgbClr val="000066"/>
                </a:solidFill>
                <a:latin typeface="Constantia"/>
                <a:cs typeface="Constantia"/>
              </a:rPr>
              <a:t>To</a:t>
            </a:r>
            <a:r>
              <a:rPr sz="3200" spc="-200" dirty="0">
                <a:solidFill>
                  <a:srgbClr val="000066"/>
                </a:solidFill>
                <a:latin typeface="Constantia"/>
                <a:cs typeface="Constantia"/>
              </a:rPr>
              <a:t> </a:t>
            </a:r>
            <a:r>
              <a:rPr sz="3200" spc="-5" dirty="0">
                <a:solidFill>
                  <a:srgbClr val="000066"/>
                </a:solidFill>
                <a:latin typeface="Constantia"/>
                <a:cs typeface="Constantia"/>
              </a:rPr>
              <a:t>do</a:t>
            </a:r>
            <a:r>
              <a:rPr sz="3200" spc="-120" dirty="0">
                <a:solidFill>
                  <a:srgbClr val="000066"/>
                </a:solidFill>
                <a:latin typeface="Constantia"/>
                <a:cs typeface="Constantia"/>
              </a:rPr>
              <a:t> </a:t>
            </a:r>
            <a:r>
              <a:rPr sz="3200" spc="-10" dirty="0">
                <a:solidFill>
                  <a:srgbClr val="000066"/>
                </a:solidFill>
                <a:latin typeface="Constantia"/>
                <a:cs typeface="Constantia"/>
              </a:rPr>
              <a:t>this,</a:t>
            </a:r>
            <a:r>
              <a:rPr sz="3200" spc="-90" dirty="0">
                <a:solidFill>
                  <a:srgbClr val="000066"/>
                </a:solidFill>
                <a:latin typeface="Constantia"/>
                <a:cs typeface="Constantia"/>
              </a:rPr>
              <a:t> </a:t>
            </a:r>
            <a:r>
              <a:rPr sz="3200" spc="-40" dirty="0">
                <a:solidFill>
                  <a:srgbClr val="000066"/>
                </a:solidFill>
                <a:latin typeface="Constantia"/>
                <a:cs typeface="Constantia"/>
              </a:rPr>
              <a:t>we</a:t>
            </a:r>
            <a:r>
              <a:rPr sz="3200" spc="-85" dirty="0">
                <a:solidFill>
                  <a:srgbClr val="000066"/>
                </a:solidFill>
                <a:latin typeface="Constantia"/>
                <a:cs typeface="Constantia"/>
              </a:rPr>
              <a:t> </a:t>
            </a:r>
            <a:r>
              <a:rPr sz="3200" spc="-40" dirty="0">
                <a:solidFill>
                  <a:srgbClr val="000066"/>
                </a:solidFill>
                <a:latin typeface="Constantia"/>
                <a:cs typeface="Constantia"/>
              </a:rPr>
              <a:t>have</a:t>
            </a:r>
            <a:r>
              <a:rPr sz="3200" spc="-135" dirty="0">
                <a:solidFill>
                  <a:srgbClr val="000066"/>
                </a:solidFill>
                <a:latin typeface="Constantia"/>
                <a:cs typeface="Constantia"/>
              </a:rPr>
              <a:t> </a:t>
            </a:r>
            <a:r>
              <a:rPr sz="3200" spc="-30" dirty="0">
                <a:solidFill>
                  <a:srgbClr val="000066"/>
                </a:solidFill>
                <a:latin typeface="Constantia"/>
                <a:cs typeface="Constantia"/>
              </a:rPr>
              <a:t>to</a:t>
            </a:r>
            <a:r>
              <a:rPr sz="3200" spc="-85" dirty="0">
                <a:solidFill>
                  <a:srgbClr val="000066"/>
                </a:solidFill>
                <a:latin typeface="Constantia"/>
                <a:cs typeface="Constantia"/>
              </a:rPr>
              <a:t> </a:t>
            </a:r>
            <a:r>
              <a:rPr sz="3200" spc="-10" dirty="0">
                <a:solidFill>
                  <a:srgbClr val="000066"/>
                </a:solidFill>
                <a:latin typeface="Constantia"/>
                <a:cs typeface="Constantia"/>
              </a:rPr>
              <a:t>break</a:t>
            </a:r>
            <a:r>
              <a:rPr sz="3200" spc="-70" dirty="0">
                <a:solidFill>
                  <a:srgbClr val="000066"/>
                </a:solidFill>
                <a:latin typeface="Constantia"/>
                <a:cs typeface="Constantia"/>
              </a:rPr>
              <a:t> </a:t>
            </a:r>
            <a:r>
              <a:rPr sz="3200" spc="-5" dirty="0">
                <a:solidFill>
                  <a:srgbClr val="000066"/>
                </a:solidFill>
                <a:latin typeface="Constantia"/>
                <a:cs typeface="Constantia"/>
              </a:rPr>
              <a:t>the</a:t>
            </a:r>
            <a:r>
              <a:rPr sz="3200" spc="-135" dirty="0">
                <a:solidFill>
                  <a:srgbClr val="000066"/>
                </a:solidFill>
                <a:latin typeface="Constantia"/>
                <a:cs typeface="Constantia"/>
              </a:rPr>
              <a:t> </a:t>
            </a:r>
            <a:r>
              <a:rPr sz="3200" spc="-20" dirty="0">
                <a:solidFill>
                  <a:srgbClr val="000066"/>
                </a:solidFill>
                <a:latin typeface="Constantia"/>
                <a:cs typeface="Constantia"/>
              </a:rPr>
              <a:t>process</a:t>
            </a:r>
            <a:r>
              <a:rPr sz="3200" spc="-145" dirty="0">
                <a:solidFill>
                  <a:srgbClr val="000066"/>
                </a:solidFill>
                <a:latin typeface="Constantia"/>
                <a:cs typeface="Constantia"/>
              </a:rPr>
              <a:t> </a:t>
            </a:r>
            <a:r>
              <a:rPr sz="3200" spc="-20" dirty="0">
                <a:solidFill>
                  <a:srgbClr val="000066"/>
                </a:solidFill>
                <a:latin typeface="Constantia"/>
                <a:cs typeface="Constantia"/>
              </a:rPr>
              <a:t>down</a:t>
            </a:r>
            <a:r>
              <a:rPr sz="3200" spc="-95" dirty="0">
                <a:solidFill>
                  <a:srgbClr val="000066"/>
                </a:solidFill>
                <a:latin typeface="Constantia"/>
                <a:cs typeface="Constantia"/>
              </a:rPr>
              <a:t> </a:t>
            </a:r>
            <a:r>
              <a:rPr sz="3200" spc="-30" dirty="0">
                <a:solidFill>
                  <a:srgbClr val="000066"/>
                </a:solidFill>
                <a:latin typeface="Constantia"/>
                <a:cs typeface="Constantia"/>
              </a:rPr>
              <a:t>to </a:t>
            </a:r>
            <a:r>
              <a:rPr sz="3200" spc="-785" dirty="0">
                <a:solidFill>
                  <a:srgbClr val="000066"/>
                </a:solidFill>
                <a:latin typeface="Constantia"/>
                <a:cs typeface="Constantia"/>
              </a:rPr>
              <a:t> </a:t>
            </a:r>
            <a:r>
              <a:rPr sz="3200" spc="-5" dirty="0">
                <a:solidFill>
                  <a:srgbClr val="000066"/>
                </a:solidFill>
                <a:latin typeface="Constantia"/>
                <a:cs typeface="Constantia"/>
              </a:rPr>
              <a:t>cases</a:t>
            </a:r>
            <a:r>
              <a:rPr sz="3200" spc="-5" dirty="0" smtClean="0">
                <a:solidFill>
                  <a:srgbClr val="000066"/>
                </a:solidFill>
                <a:latin typeface="Constantia"/>
                <a:cs typeface="Constantia"/>
              </a:rPr>
              <a:t>:</a:t>
            </a:r>
            <a:endParaRPr lang="en-US" sz="3200" spc="-5" dirty="0" smtClean="0">
              <a:solidFill>
                <a:srgbClr val="000066"/>
              </a:solidFill>
              <a:latin typeface="Constantia"/>
              <a:cs typeface="Constantia"/>
            </a:endParaRPr>
          </a:p>
          <a:p>
            <a:pPr marL="12700" marR="5080" algn="just">
              <a:lnSpc>
                <a:spcPct val="100000"/>
              </a:lnSpc>
            </a:pPr>
            <a:endParaRPr sz="3200" dirty="0">
              <a:latin typeface="Constantia"/>
              <a:cs typeface="Constantia"/>
            </a:endParaRPr>
          </a:p>
          <a:p>
            <a:pPr marL="239395" indent="-227329">
              <a:lnSpc>
                <a:spcPct val="100000"/>
              </a:lnSpc>
              <a:spcBef>
                <a:spcPts val="5"/>
              </a:spcBef>
              <a:buChar char="•"/>
              <a:tabLst>
                <a:tab pos="240029" algn="l"/>
              </a:tabLst>
            </a:pPr>
            <a:r>
              <a:rPr sz="3200" spc="-5" dirty="0">
                <a:solidFill>
                  <a:srgbClr val="000066"/>
                </a:solidFill>
                <a:latin typeface="Constantia"/>
                <a:cs typeface="Constantia"/>
              </a:rPr>
              <a:t>Case</a:t>
            </a:r>
            <a:r>
              <a:rPr sz="3200" spc="-90" dirty="0">
                <a:solidFill>
                  <a:srgbClr val="000066"/>
                </a:solidFill>
                <a:latin typeface="Constantia"/>
                <a:cs typeface="Constantia"/>
              </a:rPr>
              <a:t> </a:t>
            </a:r>
            <a:r>
              <a:rPr sz="3200" dirty="0">
                <a:solidFill>
                  <a:srgbClr val="000066"/>
                </a:solidFill>
                <a:latin typeface="Constantia"/>
                <a:cs typeface="Constantia"/>
              </a:rPr>
              <a:t>1:</a:t>
            </a:r>
            <a:r>
              <a:rPr sz="3200" spc="-75" dirty="0">
                <a:solidFill>
                  <a:srgbClr val="000066"/>
                </a:solidFill>
                <a:latin typeface="Constantia"/>
                <a:cs typeface="Constantia"/>
              </a:rPr>
              <a:t> </a:t>
            </a:r>
            <a:r>
              <a:rPr sz="3200" spc="-10" dirty="0">
                <a:solidFill>
                  <a:srgbClr val="000066"/>
                </a:solidFill>
                <a:latin typeface="Constantia"/>
                <a:cs typeface="Constantia"/>
              </a:rPr>
              <a:t>exponent</a:t>
            </a:r>
            <a:r>
              <a:rPr sz="3200" spc="-160" dirty="0">
                <a:solidFill>
                  <a:srgbClr val="000066"/>
                </a:solidFill>
                <a:latin typeface="Constantia"/>
                <a:cs typeface="Constantia"/>
              </a:rPr>
              <a:t> </a:t>
            </a:r>
            <a:r>
              <a:rPr sz="3200" dirty="0">
                <a:solidFill>
                  <a:srgbClr val="000066"/>
                </a:solidFill>
                <a:latin typeface="Constantia"/>
                <a:cs typeface="Constantia"/>
              </a:rPr>
              <a:t>of</a:t>
            </a:r>
            <a:r>
              <a:rPr sz="3200" spc="5" dirty="0">
                <a:solidFill>
                  <a:srgbClr val="000066"/>
                </a:solidFill>
                <a:latin typeface="Constantia"/>
                <a:cs typeface="Constantia"/>
              </a:rPr>
              <a:t> </a:t>
            </a:r>
            <a:r>
              <a:rPr sz="3200" dirty="0">
                <a:solidFill>
                  <a:srgbClr val="000066"/>
                </a:solidFill>
                <a:latin typeface="Constantia"/>
                <a:cs typeface="Constantia"/>
              </a:rPr>
              <a:t>p1</a:t>
            </a:r>
            <a:r>
              <a:rPr sz="3200" spc="-15" dirty="0">
                <a:solidFill>
                  <a:srgbClr val="000066"/>
                </a:solidFill>
                <a:latin typeface="Constantia"/>
                <a:cs typeface="Constantia"/>
              </a:rPr>
              <a:t> </a:t>
            </a:r>
            <a:r>
              <a:rPr sz="3200" dirty="0">
                <a:solidFill>
                  <a:srgbClr val="000066"/>
                </a:solidFill>
                <a:latin typeface="Constantia"/>
                <a:cs typeface="Constantia"/>
              </a:rPr>
              <a:t>&gt;</a:t>
            </a:r>
            <a:r>
              <a:rPr sz="3200" spc="-90" dirty="0">
                <a:solidFill>
                  <a:srgbClr val="000066"/>
                </a:solidFill>
                <a:latin typeface="Constantia"/>
                <a:cs typeface="Constantia"/>
              </a:rPr>
              <a:t> </a:t>
            </a:r>
            <a:r>
              <a:rPr sz="3200" spc="-10" dirty="0">
                <a:solidFill>
                  <a:srgbClr val="000066"/>
                </a:solidFill>
                <a:latin typeface="Constantia"/>
                <a:cs typeface="Constantia"/>
              </a:rPr>
              <a:t>exponent</a:t>
            </a:r>
            <a:r>
              <a:rPr sz="3200" spc="-150" dirty="0">
                <a:solidFill>
                  <a:srgbClr val="000066"/>
                </a:solidFill>
                <a:latin typeface="Constantia"/>
                <a:cs typeface="Constantia"/>
              </a:rPr>
              <a:t> </a:t>
            </a:r>
            <a:r>
              <a:rPr sz="3200" dirty="0">
                <a:solidFill>
                  <a:srgbClr val="000066"/>
                </a:solidFill>
                <a:latin typeface="Constantia"/>
                <a:cs typeface="Constantia"/>
              </a:rPr>
              <a:t>of</a:t>
            </a:r>
            <a:r>
              <a:rPr sz="3200" spc="5" dirty="0">
                <a:solidFill>
                  <a:srgbClr val="000066"/>
                </a:solidFill>
                <a:latin typeface="Constantia"/>
                <a:cs typeface="Constantia"/>
              </a:rPr>
              <a:t> </a:t>
            </a:r>
            <a:r>
              <a:rPr sz="3200" dirty="0">
                <a:solidFill>
                  <a:srgbClr val="000066"/>
                </a:solidFill>
                <a:latin typeface="Constantia"/>
                <a:cs typeface="Constantia"/>
              </a:rPr>
              <a:t>p2</a:t>
            </a:r>
            <a:endParaRPr sz="3200" dirty="0">
              <a:latin typeface="Constantia"/>
              <a:cs typeface="Constantia"/>
            </a:endParaRPr>
          </a:p>
          <a:p>
            <a:pPr marL="469900" marR="2663825" lvl="2" indent="457200" algn="just">
              <a:buChar char="•"/>
              <a:tabLst>
                <a:tab pos="697230" algn="l"/>
              </a:tabLst>
            </a:pPr>
            <a:r>
              <a:rPr sz="2400" spc="-40" dirty="0">
                <a:solidFill>
                  <a:srgbClr val="000066"/>
                </a:solidFill>
                <a:latin typeface="Constantia"/>
                <a:cs typeface="Constantia"/>
              </a:rPr>
              <a:t>C</a:t>
            </a:r>
            <a:r>
              <a:rPr sz="2400" dirty="0">
                <a:solidFill>
                  <a:srgbClr val="000066"/>
                </a:solidFill>
                <a:latin typeface="Constantia"/>
                <a:cs typeface="Constantia"/>
              </a:rPr>
              <a:t>o</a:t>
            </a:r>
            <a:r>
              <a:rPr sz="2400" spc="-35" dirty="0">
                <a:solidFill>
                  <a:srgbClr val="000066"/>
                </a:solidFill>
                <a:latin typeface="Constantia"/>
                <a:cs typeface="Constantia"/>
              </a:rPr>
              <a:t>p</a:t>
            </a:r>
            <a:r>
              <a:rPr sz="2400" dirty="0">
                <a:solidFill>
                  <a:srgbClr val="000066"/>
                </a:solidFill>
                <a:latin typeface="Constantia"/>
                <a:cs typeface="Constantia"/>
              </a:rPr>
              <a:t>y</a:t>
            </a:r>
            <a:r>
              <a:rPr sz="2400" spc="-100" dirty="0">
                <a:solidFill>
                  <a:srgbClr val="000066"/>
                </a:solidFill>
                <a:latin typeface="Constantia"/>
                <a:cs typeface="Constantia"/>
              </a:rPr>
              <a:t> </a:t>
            </a:r>
            <a:r>
              <a:rPr sz="2400" spc="-5" dirty="0">
                <a:solidFill>
                  <a:srgbClr val="000066"/>
                </a:solidFill>
                <a:latin typeface="Constantia"/>
                <a:cs typeface="Constantia"/>
              </a:rPr>
              <a:t>n</a:t>
            </a:r>
            <a:r>
              <a:rPr sz="2400" spc="-10" dirty="0">
                <a:solidFill>
                  <a:srgbClr val="000066"/>
                </a:solidFill>
                <a:latin typeface="Constantia"/>
                <a:cs typeface="Constantia"/>
              </a:rPr>
              <a:t>o</a:t>
            </a:r>
            <a:r>
              <a:rPr sz="2400" spc="-5" dirty="0">
                <a:solidFill>
                  <a:srgbClr val="000066"/>
                </a:solidFill>
                <a:latin typeface="Constantia"/>
                <a:cs typeface="Constantia"/>
              </a:rPr>
              <a:t>d</a:t>
            </a:r>
            <a:r>
              <a:rPr sz="2400" dirty="0">
                <a:solidFill>
                  <a:srgbClr val="000066"/>
                </a:solidFill>
                <a:latin typeface="Constantia"/>
                <a:cs typeface="Constantia"/>
              </a:rPr>
              <a:t>e</a:t>
            </a:r>
            <a:r>
              <a:rPr sz="2400" spc="-165" dirty="0">
                <a:solidFill>
                  <a:srgbClr val="000066"/>
                </a:solidFill>
                <a:latin typeface="Constantia"/>
                <a:cs typeface="Constantia"/>
              </a:rPr>
              <a:t> </a:t>
            </a:r>
            <a:r>
              <a:rPr sz="2400" dirty="0">
                <a:solidFill>
                  <a:srgbClr val="000066"/>
                </a:solidFill>
                <a:latin typeface="Constantia"/>
                <a:cs typeface="Constantia"/>
              </a:rPr>
              <a:t>of</a:t>
            </a:r>
            <a:r>
              <a:rPr sz="2400" spc="20" dirty="0">
                <a:solidFill>
                  <a:srgbClr val="000066"/>
                </a:solidFill>
                <a:latin typeface="Constantia"/>
                <a:cs typeface="Constantia"/>
              </a:rPr>
              <a:t> </a:t>
            </a:r>
            <a:r>
              <a:rPr sz="2400" dirty="0">
                <a:solidFill>
                  <a:srgbClr val="000066"/>
                </a:solidFill>
                <a:latin typeface="Constantia"/>
                <a:cs typeface="Constantia"/>
              </a:rPr>
              <a:t>p1</a:t>
            </a:r>
            <a:r>
              <a:rPr sz="2400" spc="-45" dirty="0">
                <a:solidFill>
                  <a:srgbClr val="000066"/>
                </a:solidFill>
                <a:latin typeface="Constantia"/>
                <a:cs typeface="Constantia"/>
              </a:rPr>
              <a:t> </a:t>
            </a:r>
            <a:r>
              <a:rPr sz="2400" spc="-55" dirty="0">
                <a:solidFill>
                  <a:srgbClr val="000066"/>
                </a:solidFill>
                <a:latin typeface="Constantia"/>
                <a:cs typeface="Constantia"/>
              </a:rPr>
              <a:t>t</a:t>
            </a:r>
            <a:r>
              <a:rPr sz="2400" dirty="0">
                <a:solidFill>
                  <a:srgbClr val="000066"/>
                </a:solidFill>
                <a:latin typeface="Constantia"/>
                <a:cs typeface="Constantia"/>
              </a:rPr>
              <a:t>o</a:t>
            </a:r>
            <a:r>
              <a:rPr sz="2400" spc="-175" dirty="0">
                <a:solidFill>
                  <a:srgbClr val="000066"/>
                </a:solidFill>
                <a:latin typeface="Constantia"/>
                <a:cs typeface="Constantia"/>
              </a:rPr>
              <a:t> </a:t>
            </a:r>
            <a:r>
              <a:rPr sz="2400" dirty="0">
                <a:solidFill>
                  <a:srgbClr val="000066"/>
                </a:solidFill>
                <a:latin typeface="Constantia"/>
                <a:cs typeface="Constantia"/>
              </a:rPr>
              <a:t>end</a:t>
            </a:r>
            <a:r>
              <a:rPr sz="2400" spc="-80" dirty="0">
                <a:solidFill>
                  <a:srgbClr val="000066"/>
                </a:solidFill>
                <a:latin typeface="Constantia"/>
                <a:cs typeface="Constantia"/>
              </a:rPr>
              <a:t> </a:t>
            </a:r>
            <a:r>
              <a:rPr sz="2400" dirty="0">
                <a:solidFill>
                  <a:srgbClr val="000066"/>
                </a:solidFill>
                <a:latin typeface="Constantia"/>
                <a:cs typeface="Constantia"/>
              </a:rPr>
              <a:t>of</a:t>
            </a:r>
            <a:r>
              <a:rPr sz="2400" spc="5" dirty="0">
                <a:solidFill>
                  <a:srgbClr val="000066"/>
                </a:solidFill>
                <a:latin typeface="Constantia"/>
                <a:cs typeface="Constantia"/>
              </a:rPr>
              <a:t> </a:t>
            </a:r>
            <a:r>
              <a:rPr sz="2400" dirty="0">
                <a:solidFill>
                  <a:srgbClr val="000066"/>
                </a:solidFill>
                <a:latin typeface="Constantia"/>
                <a:cs typeface="Constantia"/>
              </a:rPr>
              <a:t>p3.  </a:t>
            </a:r>
            <a:r>
              <a:rPr sz="2400" spc="-10" dirty="0">
                <a:solidFill>
                  <a:srgbClr val="535353"/>
                </a:solidFill>
                <a:latin typeface="Constantia"/>
                <a:cs typeface="Constantia"/>
              </a:rPr>
              <a:t>[go</a:t>
            </a:r>
            <a:r>
              <a:rPr sz="2400" spc="-155" dirty="0">
                <a:solidFill>
                  <a:srgbClr val="535353"/>
                </a:solidFill>
                <a:latin typeface="Constantia"/>
                <a:cs typeface="Constantia"/>
              </a:rPr>
              <a:t> </a:t>
            </a:r>
            <a:r>
              <a:rPr sz="2400" spc="-30" dirty="0">
                <a:solidFill>
                  <a:srgbClr val="535353"/>
                </a:solidFill>
                <a:latin typeface="Constantia"/>
                <a:cs typeface="Constantia"/>
              </a:rPr>
              <a:t>to</a:t>
            </a:r>
            <a:r>
              <a:rPr sz="2400" spc="-90" dirty="0">
                <a:solidFill>
                  <a:srgbClr val="535353"/>
                </a:solidFill>
                <a:latin typeface="Constantia"/>
                <a:cs typeface="Constantia"/>
              </a:rPr>
              <a:t> </a:t>
            </a:r>
            <a:r>
              <a:rPr sz="2400" spc="-5" dirty="0">
                <a:solidFill>
                  <a:srgbClr val="535353"/>
                </a:solidFill>
                <a:latin typeface="Constantia"/>
                <a:cs typeface="Constantia"/>
              </a:rPr>
              <a:t>next</a:t>
            </a:r>
            <a:r>
              <a:rPr sz="2400" spc="-100" dirty="0">
                <a:solidFill>
                  <a:srgbClr val="535353"/>
                </a:solidFill>
                <a:latin typeface="Constantia"/>
                <a:cs typeface="Constantia"/>
              </a:rPr>
              <a:t> </a:t>
            </a:r>
            <a:r>
              <a:rPr sz="2400" spc="-5" dirty="0">
                <a:solidFill>
                  <a:srgbClr val="535353"/>
                </a:solidFill>
                <a:latin typeface="Constantia"/>
                <a:cs typeface="Constantia"/>
              </a:rPr>
              <a:t>node]</a:t>
            </a:r>
            <a:endParaRPr sz="2400" dirty="0">
              <a:latin typeface="Constantia"/>
              <a:cs typeface="Constantia"/>
            </a:endParaRPr>
          </a:p>
          <a:p>
            <a:pPr marL="239395" indent="-227329">
              <a:lnSpc>
                <a:spcPct val="100000"/>
              </a:lnSpc>
              <a:buChar char="•"/>
              <a:tabLst>
                <a:tab pos="240029" algn="l"/>
              </a:tabLst>
            </a:pPr>
            <a:r>
              <a:rPr sz="3200" spc="-5" dirty="0">
                <a:solidFill>
                  <a:srgbClr val="000066"/>
                </a:solidFill>
                <a:latin typeface="Constantia"/>
                <a:cs typeface="Constantia"/>
              </a:rPr>
              <a:t>Case</a:t>
            </a:r>
            <a:r>
              <a:rPr sz="3200" spc="-90" dirty="0">
                <a:solidFill>
                  <a:srgbClr val="000066"/>
                </a:solidFill>
                <a:latin typeface="Constantia"/>
                <a:cs typeface="Constantia"/>
              </a:rPr>
              <a:t> </a:t>
            </a:r>
            <a:r>
              <a:rPr sz="3200" spc="-5" dirty="0">
                <a:solidFill>
                  <a:srgbClr val="000066"/>
                </a:solidFill>
                <a:latin typeface="Constantia"/>
                <a:cs typeface="Constantia"/>
              </a:rPr>
              <a:t>2:</a:t>
            </a:r>
            <a:r>
              <a:rPr sz="3200" spc="-85" dirty="0">
                <a:solidFill>
                  <a:srgbClr val="000066"/>
                </a:solidFill>
                <a:latin typeface="Constantia"/>
                <a:cs typeface="Constantia"/>
              </a:rPr>
              <a:t> </a:t>
            </a:r>
            <a:r>
              <a:rPr sz="3200" spc="-10" dirty="0">
                <a:solidFill>
                  <a:srgbClr val="000066"/>
                </a:solidFill>
                <a:latin typeface="Constantia"/>
                <a:cs typeface="Constantia"/>
              </a:rPr>
              <a:t>exponent</a:t>
            </a:r>
            <a:r>
              <a:rPr sz="3200" spc="-150" dirty="0">
                <a:solidFill>
                  <a:srgbClr val="000066"/>
                </a:solidFill>
                <a:latin typeface="Constantia"/>
                <a:cs typeface="Constantia"/>
              </a:rPr>
              <a:t> </a:t>
            </a:r>
            <a:r>
              <a:rPr sz="3200" dirty="0">
                <a:solidFill>
                  <a:srgbClr val="000066"/>
                </a:solidFill>
                <a:latin typeface="Constantia"/>
                <a:cs typeface="Constantia"/>
              </a:rPr>
              <a:t>of</a:t>
            </a:r>
            <a:r>
              <a:rPr sz="3200" spc="5" dirty="0">
                <a:solidFill>
                  <a:srgbClr val="000066"/>
                </a:solidFill>
                <a:latin typeface="Constantia"/>
                <a:cs typeface="Constantia"/>
              </a:rPr>
              <a:t> </a:t>
            </a:r>
            <a:r>
              <a:rPr sz="3200" dirty="0">
                <a:solidFill>
                  <a:srgbClr val="000066"/>
                </a:solidFill>
                <a:latin typeface="Constantia"/>
                <a:cs typeface="Constantia"/>
              </a:rPr>
              <a:t>p1</a:t>
            </a:r>
            <a:r>
              <a:rPr sz="3200" spc="-15" dirty="0">
                <a:solidFill>
                  <a:srgbClr val="000066"/>
                </a:solidFill>
                <a:latin typeface="Constantia"/>
                <a:cs typeface="Constantia"/>
              </a:rPr>
              <a:t> </a:t>
            </a:r>
            <a:r>
              <a:rPr sz="3200" dirty="0">
                <a:solidFill>
                  <a:srgbClr val="000066"/>
                </a:solidFill>
                <a:latin typeface="Constantia"/>
                <a:cs typeface="Constantia"/>
              </a:rPr>
              <a:t>&lt;</a:t>
            </a:r>
            <a:r>
              <a:rPr sz="3200" spc="-90" dirty="0">
                <a:solidFill>
                  <a:srgbClr val="000066"/>
                </a:solidFill>
                <a:latin typeface="Constantia"/>
                <a:cs typeface="Constantia"/>
              </a:rPr>
              <a:t> </a:t>
            </a:r>
            <a:r>
              <a:rPr sz="3200" spc="-10" dirty="0">
                <a:solidFill>
                  <a:srgbClr val="000066"/>
                </a:solidFill>
                <a:latin typeface="Constantia"/>
                <a:cs typeface="Constantia"/>
              </a:rPr>
              <a:t>exponent</a:t>
            </a:r>
            <a:r>
              <a:rPr sz="3200" spc="-160" dirty="0">
                <a:solidFill>
                  <a:srgbClr val="000066"/>
                </a:solidFill>
                <a:latin typeface="Constantia"/>
                <a:cs typeface="Constantia"/>
              </a:rPr>
              <a:t> </a:t>
            </a:r>
            <a:r>
              <a:rPr sz="3200" dirty="0">
                <a:solidFill>
                  <a:srgbClr val="000066"/>
                </a:solidFill>
                <a:latin typeface="Constantia"/>
                <a:cs typeface="Constantia"/>
              </a:rPr>
              <a:t>of</a:t>
            </a:r>
            <a:r>
              <a:rPr sz="3200" spc="20" dirty="0">
                <a:solidFill>
                  <a:srgbClr val="000066"/>
                </a:solidFill>
                <a:latin typeface="Constantia"/>
                <a:cs typeface="Constantia"/>
              </a:rPr>
              <a:t> </a:t>
            </a:r>
            <a:r>
              <a:rPr sz="3200" dirty="0">
                <a:solidFill>
                  <a:srgbClr val="000066"/>
                </a:solidFill>
                <a:latin typeface="Constantia"/>
                <a:cs typeface="Constantia"/>
              </a:rPr>
              <a:t>p2</a:t>
            </a:r>
            <a:endParaRPr sz="3200" dirty="0">
              <a:latin typeface="Constantia"/>
              <a:cs typeface="Constantia"/>
            </a:endParaRPr>
          </a:p>
          <a:p>
            <a:pPr marL="469900" marR="2593340" lvl="2" indent="457200" algn="just">
              <a:buChar char="•"/>
              <a:tabLst>
                <a:tab pos="697230" algn="l"/>
              </a:tabLst>
            </a:pPr>
            <a:r>
              <a:rPr sz="2400" spc="-40" dirty="0">
                <a:solidFill>
                  <a:srgbClr val="000066"/>
                </a:solidFill>
                <a:latin typeface="Constantia"/>
                <a:cs typeface="Constantia"/>
              </a:rPr>
              <a:t>C</a:t>
            </a:r>
            <a:r>
              <a:rPr sz="2400" dirty="0">
                <a:solidFill>
                  <a:srgbClr val="000066"/>
                </a:solidFill>
                <a:latin typeface="Constantia"/>
                <a:cs typeface="Constantia"/>
              </a:rPr>
              <a:t>o</a:t>
            </a:r>
            <a:r>
              <a:rPr sz="2400" spc="-35" dirty="0">
                <a:solidFill>
                  <a:srgbClr val="000066"/>
                </a:solidFill>
                <a:latin typeface="Constantia"/>
                <a:cs typeface="Constantia"/>
              </a:rPr>
              <a:t>p</a:t>
            </a:r>
            <a:r>
              <a:rPr sz="2400" dirty="0">
                <a:solidFill>
                  <a:srgbClr val="000066"/>
                </a:solidFill>
                <a:latin typeface="Constantia"/>
                <a:cs typeface="Constantia"/>
              </a:rPr>
              <a:t>y</a:t>
            </a:r>
            <a:r>
              <a:rPr sz="2400" spc="-100" dirty="0">
                <a:solidFill>
                  <a:srgbClr val="000066"/>
                </a:solidFill>
                <a:latin typeface="Constantia"/>
                <a:cs typeface="Constantia"/>
              </a:rPr>
              <a:t> </a:t>
            </a:r>
            <a:r>
              <a:rPr sz="2400" spc="-5" dirty="0">
                <a:solidFill>
                  <a:srgbClr val="000066"/>
                </a:solidFill>
                <a:latin typeface="Constantia"/>
                <a:cs typeface="Constantia"/>
              </a:rPr>
              <a:t>n</a:t>
            </a:r>
            <a:r>
              <a:rPr sz="2400" spc="-10" dirty="0">
                <a:solidFill>
                  <a:srgbClr val="000066"/>
                </a:solidFill>
                <a:latin typeface="Constantia"/>
                <a:cs typeface="Constantia"/>
              </a:rPr>
              <a:t>o</a:t>
            </a:r>
            <a:r>
              <a:rPr sz="2400" spc="-5" dirty="0">
                <a:solidFill>
                  <a:srgbClr val="000066"/>
                </a:solidFill>
                <a:latin typeface="Constantia"/>
                <a:cs typeface="Constantia"/>
              </a:rPr>
              <a:t>d</a:t>
            </a:r>
            <a:r>
              <a:rPr sz="2400" dirty="0">
                <a:solidFill>
                  <a:srgbClr val="000066"/>
                </a:solidFill>
                <a:latin typeface="Constantia"/>
                <a:cs typeface="Constantia"/>
              </a:rPr>
              <a:t>e</a:t>
            </a:r>
            <a:r>
              <a:rPr sz="2400" spc="-165" dirty="0">
                <a:solidFill>
                  <a:srgbClr val="000066"/>
                </a:solidFill>
                <a:latin typeface="Constantia"/>
                <a:cs typeface="Constantia"/>
              </a:rPr>
              <a:t> </a:t>
            </a:r>
            <a:r>
              <a:rPr sz="2400" dirty="0">
                <a:solidFill>
                  <a:srgbClr val="000066"/>
                </a:solidFill>
                <a:latin typeface="Constantia"/>
                <a:cs typeface="Constantia"/>
              </a:rPr>
              <a:t>of</a:t>
            </a:r>
            <a:r>
              <a:rPr sz="2400" spc="20" dirty="0">
                <a:solidFill>
                  <a:srgbClr val="000066"/>
                </a:solidFill>
                <a:latin typeface="Constantia"/>
                <a:cs typeface="Constantia"/>
              </a:rPr>
              <a:t> </a:t>
            </a:r>
            <a:r>
              <a:rPr sz="2400" dirty="0">
                <a:solidFill>
                  <a:srgbClr val="000066"/>
                </a:solidFill>
                <a:latin typeface="Constantia"/>
                <a:cs typeface="Constantia"/>
              </a:rPr>
              <a:t>p2</a:t>
            </a:r>
            <a:r>
              <a:rPr sz="2400" spc="-45" dirty="0">
                <a:solidFill>
                  <a:srgbClr val="000066"/>
                </a:solidFill>
                <a:latin typeface="Constantia"/>
                <a:cs typeface="Constantia"/>
              </a:rPr>
              <a:t> </a:t>
            </a:r>
            <a:r>
              <a:rPr sz="2400" spc="-55" dirty="0">
                <a:solidFill>
                  <a:srgbClr val="000066"/>
                </a:solidFill>
                <a:latin typeface="Constantia"/>
                <a:cs typeface="Constantia"/>
              </a:rPr>
              <a:t>t</a:t>
            </a:r>
            <a:r>
              <a:rPr sz="2400" dirty="0">
                <a:solidFill>
                  <a:srgbClr val="000066"/>
                </a:solidFill>
                <a:latin typeface="Constantia"/>
                <a:cs typeface="Constantia"/>
              </a:rPr>
              <a:t>o</a:t>
            </a:r>
            <a:r>
              <a:rPr sz="2400" spc="-175" dirty="0">
                <a:solidFill>
                  <a:srgbClr val="000066"/>
                </a:solidFill>
                <a:latin typeface="Constantia"/>
                <a:cs typeface="Constantia"/>
              </a:rPr>
              <a:t> </a:t>
            </a:r>
            <a:r>
              <a:rPr sz="2400" dirty="0">
                <a:solidFill>
                  <a:srgbClr val="000066"/>
                </a:solidFill>
                <a:latin typeface="Constantia"/>
                <a:cs typeface="Constantia"/>
              </a:rPr>
              <a:t>end</a:t>
            </a:r>
            <a:r>
              <a:rPr sz="2400" spc="-95" dirty="0">
                <a:solidFill>
                  <a:srgbClr val="000066"/>
                </a:solidFill>
                <a:latin typeface="Constantia"/>
                <a:cs typeface="Constantia"/>
              </a:rPr>
              <a:t> </a:t>
            </a:r>
            <a:r>
              <a:rPr sz="2400" dirty="0">
                <a:solidFill>
                  <a:srgbClr val="000066"/>
                </a:solidFill>
                <a:latin typeface="Constantia"/>
                <a:cs typeface="Constantia"/>
              </a:rPr>
              <a:t>of</a:t>
            </a:r>
            <a:r>
              <a:rPr sz="2400" spc="20" dirty="0">
                <a:solidFill>
                  <a:srgbClr val="000066"/>
                </a:solidFill>
                <a:latin typeface="Constantia"/>
                <a:cs typeface="Constantia"/>
              </a:rPr>
              <a:t> </a:t>
            </a:r>
            <a:r>
              <a:rPr sz="2400" dirty="0" smtClean="0">
                <a:solidFill>
                  <a:srgbClr val="000066"/>
                </a:solidFill>
                <a:latin typeface="Constantia"/>
                <a:cs typeface="Constantia"/>
              </a:rPr>
              <a:t>p3</a:t>
            </a:r>
            <a:r>
              <a:rPr sz="2400" dirty="0">
                <a:solidFill>
                  <a:srgbClr val="000066"/>
                </a:solidFill>
                <a:latin typeface="Constantia"/>
                <a:cs typeface="Constantia"/>
              </a:rPr>
              <a:t>.  </a:t>
            </a:r>
            <a:r>
              <a:rPr sz="2400" spc="-10" dirty="0">
                <a:solidFill>
                  <a:srgbClr val="535353"/>
                </a:solidFill>
                <a:latin typeface="Constantia"/>
                <a:cs typeface="Constantia"/>
              </a:rPr>
              <a:t>[go</a:t>
            </a:r>
            <a:r>
              <a:rPr sz="2400" spc="-155" dirty="0">
                <a:solidFill>
                  <a:srgbClr val="535353"/>
                </a:solidFill>
                <a:latin typeface="Constantia"/>
                <a:cs typeface="Constantia"/>
              </a:rPr>
              <a:t> </a:t>
            </a:r>
            <a:r>
              <a:rPr sz="2400" spc="-30" dirty="0">
                <a:solidFill>
                  <a:srgbClr val="535353"/>
                </a:solidFill>
                <a:latin typeface="Constantia"/>
                <a:cs typeface="Constantia"/>
              </a:rPr>
              <a:t>to</a:t>
            </a:r>
            <a:r>
              <a:rPr sz="2400" spc="-90" dirty="0">
                <a:solidFill>
                  <a:srgbClr val="535353"/>
                </a:solidFill>
                <a:latin typeface="Constantia"/>
                <a:cs typeface="Constantia"/>
              </a:rPr>
              <a:t> </a:t>
            </a:r>
            <a:r>
              <a:rPr sz="2400" spc="-5" dirty="0">
                <a:solidFill>
                  <a:srgbClr val="535353"/>
                </a:solidFill>
                <a:latin typeface="Constantia"/>
                <a:cs typeface="Constantia"/>
              </a:rPr>
              <a:t>next</a:t>
            </a:r>
            <a:r>
              <a:rPr sz="2400" spc="-100" dirty="0">
                <a:solidFill>
                  <a:srgbClr val="535353"/>
                </a:solidFill>
                <a:latin typeface="Constantia"/>
                <a:cs typeface="Constantia"/>
              </a:rPr>
              <a:t> </a:t>
            </a:r>
            <a:r>
              <a:rPr sz="2400" spc="-5" dirty="0">
                <a:solidFill>
                  <a:srgbClr val="535353"/>
                </a:solidFill>
                <a:latin typeface="Constantia"/>
                <a:cs typeface="Constantia"/>
              </a:rPr>
              <a:t>node]</a:t>
            </a:r>
            <a:endParaRPr sz="2400" dirty="0">
              <a:latin typeface="Constantia"/>
              <a:cs typeface="Constant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425831" y="510730"/>
            <a:ext cx="6096000" cy="566822"/>
          </a:xfrm>
          <a:prstGeom prst="rect">
            <a:avLst/>
          </a:prstGeom>
        </p:spPr>
        <p:txBody>
          <a:bodyPr vert="horz" wrap="square" lIns="0" tIns="12700" rIns="0" bIns="0" rtlCol="0">
            <a:spAutoFit/>
          </a:bodyPr>
          <a:lstStyle/>
          <a:p>
            <a:pPr marL="12700">
              <a:lnSpc>
                <a:spcPct val="100000"/>
              </a:lnSpc>
              <a:spcBef>
                <a:spcPts val="100"/>
              </a:spcBef>
              <a:tabLst>
                <a:tab pos="2643505" algn="l"/>
              </a:tabLst>
            </a:pPr>
            <a:r>
              <a:rPr sz="3600" spc="-5" dirty="0" smtClean="0"/>
              <a:t>Schematic</a:t>
            </a:r>
            <a:r>
              <a:rPr lang="en-US" sz="3600" spc="-5" dirty="0"/>
              <a:t> </a:t>
            </a:r>
            <a:r>
              <a:rPr lang="en-US" sz="3600" spc="-5" dirty="0" smtClean="0"/>
              <a:t>R</a:t>
            </a:r>
            <a:r>
              <a:rPr sz="3600" spc="-20" dirty="0" smtClean="0"/>
              <a:t>epresentation</a:t>
            </a:r>
            <a:endParaRPr sz="3600" dirty="0"/>
          </a:p>
        </p:txBody>
      </p:sp>
      <p:sp>
        <p:nvSpPr>
          <p:cNvPr id="9" name="object 9"/>
          <p:cNvSpPr/>
          <p:nvPr/>
        </p:nvSpPr>
        <p:spPr>
          <a:xfrm>
            <a:off x="2407030" y="2808223"/>
            <a:ext cx="970280" cy="392430"/>
          </a:xfrm>
          <a:custGeom>
            <a:avLst/>
            <a:gdLst/>
            <a:ahLst/>
            <a:cxnLst/>
            <a:rect l="l" t="t" r="r" b="b"/>
            <a:pathLst>
              <a:path w="970279" h="392430">
                <a:moveTo>
                  <a:pt x="0" y="385825"/>
                </a:moveTo>
                <a:lnTo>
                  <a:pt x="484098" y="385825"/>
                </a:lnTo>
                <a:lnTo>
                  <a:pt x="484098" y="1650"/>
                </a:lnTo>
                <a:lnTo>
                  <a:pt x="0" y="1650"/>
                </a:lnTo>
                <a:lnTo>
                  <a:pt x="0" y="385825"/>
                </a:lnTo>
                <a:close/>
              </a:path>
              <a:path w="970279" h="392430">
                <a:moveTo>
                  <a:pt x="485775" y="384175"/>
                </a:moveTo>
                <a:lnTo>
                  <a:pt x="969873" y="384175"/>
                </a:lnTo>
                <a:lnTo>
                  <a:pt x="969873" y="0"/>
                </a:lnTo>
                <a:lnTo>
                  <a:pt x="485775" y="0"/>
                </a:lnTo>
                <a:lnTo>
                  <a:pt x="485775" y="384175"/>
                </a:lnTo>
                <a:close/>
              </a:path>
              <a:path w="970279" h="392430">
                <a:moveTo>
                  <a:pt x="0" y="392175"/>
                </a:moveTo>
                <a:lnTo>
                  <a:pt x="484098" y="392175"/>
                </a:lnTo>
                <a:lnTo>
                  <a:pt x="484098" y="8000"/>
                </a:lnTo>
                <a:lnTo>
                  <a:pt x="0" y="8000"/>
                </a:lnTo>
                <a:lnTo>
                  <a:pt x="0" y="392175"/>
                </a:lnTo>
                <a:close/>
              </a:path>
            </a:pathLst>
          </a:custGeom>
          <a:ln w="12700">
            <a:solidFill>
              <a:srgbClr val="000000"/>
            </a:solidFill>
          </a:ln>
        </p:spPr>
        <p:txBody>
          <a:bodyPr wrap="square" lIns="0" tIns="0" rIns="0" bIns="0" rtlCol="0"/>
          <a:lstStyle/>
          <a:p>
            <a:endParaRPr/>
          </a:p>
        </p:txBody>
      </p:sp>
      <p:sp>
        <p:nvSpPr>
          <p:cNvPr id="10" name="object 10"/>
          <p:cNvSpPr/>
          <p:nvPr/>
        </p:nvSpPr>
        <p:spPr>
          <a:xfrm>
            <a:off x="4099686" y="2813050"/>
            <a:ext cx="970280" cy="387350"/>
          </a:xfrm>
          <a:custGeom>
            <a:avLst/>
            <a:gdLst/>
            <a:ahLst/>
            <a:cxnLst/>
            <a:rect l="l" t="t" r="r" b="b"/>
            <a:pathLst>
              <a:path w="970279" h="387350">
                <a:moveTo>
                  <a:pt x="0" y="385825"/>
                </a:moveTo>
                <a:lnTo>
                  <a:pt x="484098" y="385825"/>
                </a:lnTo>
                <a:lnTo>
                  <a:pt x="484098" y="1650"/>
                </a:lnTo>
                <a:lnTo>
                  <a:pt x="0" y="1650"/>
                </a:lnTo>
                <a:lnTo>
                  <a:pt x="0" y="385825"/>
                </a:lnTo>
                <a:close/>
              </a:path>
              <a:path w="970279" h="387350">
                <a:moveTo>
                  <a:pt x="485775" y="384175"/>
                </a:moveTo>
                <a:lnTo>
                  <a:pt x="969873" y="384175"/>
                </a:lnTo>
                <a:lnTo>
                  <a:pt x="969873" y="0"/>
                </a:lnTo>
                <a:lnTo>
                  <a:pt x="485775" y="0"/>
                </a:lnTo>
                <a:lnTo>
                  <a:pt x="485775" y="384175"/>
                </a:lnTo>
                <a:close/>
              </a:path>
              <a:path w="970279" h="387350">
                <a:moveTo>
                  <a:pt x="1650" y="387350"/>
                </a:moveTo>
                <a:lnTo>
                  <a:pt x="485749" y="387350"/>
                </a:lnTo>
                <a:lnTo>
                  <a:pt x="485749" y="3175"/>
                </a:lnTo>
                <a:lnTo>
                  <a:pt x="1650" y="3175"/>
                </a:lnTo>
                <a:lnTo>
                  <a:pt x="1650" y="38735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5793994" y="2813050"/>
            <a:ext cx="970280" cy="387350"/>
          </a:xfrm>
          <a:custGeom>
            <a:avLst/>
            <a:gdLst/>
            <a:ahLst/>
            <a:cxnLst/>
            <a:rect l="l" t="t" r="r" b="b"/>
            <a:pathLst>
              <a:path w="970279" h="387350">
                <a:moveTo>
                  <a:pt x="0" y="385825"/>
                </a:moveTo>
                <a:lnTo>
                  <a:pt x="484098" y="385825"/>
                </a:lnTo>
                <a:lnTo>
                  <a:pt x="484098" y="1650"/>
                </a:lnTo>
                <a:lnTo>
                  <a:pt x="0" y="1650"/>
                </a:lnTo>
                <a:lnTo>
                  <a:pt x="0" y="385825"/>
                </a:lnTo>
                <a:close/>
              </a:path>
              <a:path w="970279" h="387350">
                <a:moveTo>
                  <a:pt x="485775" y="384175"/>
                </a:moveTo>
                <a:lnTo>
                  <a:pt x="969873" y="384175"/>
                </a:lnTo>
                <a:lnTo>
                  <a:pt x="969873" y="0"/>
                </a:lnTo>
                <a:lnTo>
                  <a:pt x="485775" y="0"/>
                </a:lnTo>
                <a:lnTo>
                  <a:pt x="485775" y="384175"/>
                </a:lnTo>
                <a:close/>
              </a:path>
              <a:path w="970279" h="387350">
                <a:moveTo>
                  <a:pt x="1650" y="387350"/>
                </a:moveTo>
                <a:lnTo>
                  <a:pt x="485749" y="387350"/>
                </a:lnTo>
                <a:lnTo>
                  <a:pt x="485749" y="3175"/>
                </a:lnTo>
                <a:lnTo>
                  <a:pt x="1650" y="3175"/>
                </a:lnTo>
                <a:lnTo>
                  <a:pt x="1650" y="38735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7488301" y="2813050"/>
            <a:ext cx="970280" cy="387350"/>
          </a:xfrm>
          <a:custGeom>
            <a:avLst/>
            <a:gdLst/>
            <a:ahLst/>
            <a:cxnLst/>
            <a:rect l="l" t="t" r="r" b="b"/>
            <a:pathLst>
              <a:path w="970279" h="387350">
                <a:moveTo>
                  <a:pt x="0" y="385825"/>
                </a:moveTo>
                <a:lnTo>
                  <a:pt x="484098" y="385825"/>
                </a:lnTo>
                <a:lnTo>
                  <a:pt x="484098" y="1650"/>
                </a:lnTo>
                <a:lnTo>
                  <a:pt x="0" y="1650"/>
                </a:lnTo>
                <a:lnTo>
                  <a:pt x="0" y="385825"/>
                </a:lnTo>
                <a:close/>
              </a:path>
              <a:path w="970279" h="387350">
                <a:moveTo>
                  <a:pt x="485775" y="384175"/>
                </a:moveTo>
                <a:lnTo>
                  <a:pt x="969873" y="384175"/>
                </a:lnTo>
                <a:lnTo>
                  <a:pt x="969873" y="0"/>
                </a:lnTo>
                <a:lnTo>
                  <a:pt x="485775" y="0"/>
                </a:lnTo>
                <a:lnTo>
                  <a:pt x="485775" y="384175"/>
                </a:lnTo>
                <a:close/>
              </a:path>
              <a:path w="970279" h="387350">
                <a:moveTo>
                  <a:pt x="1650" y="387350"/>
                </a:moveTo>
                <a:lnTo>
                  <a:pt x="485749" y="387350"/>
                </a:lnTo>
                <a:lnTo>
                  <a:pt x="485749" y="3175"/>
                </a:lnTo>
                <a:lnTo>
                  <a:pt x="1650" y="3175"/>
                </a:lnTo>
                <a:lnTo>
                  <a:pt x="1650" y="387350"/>
                </a:lnTo>
                <a:close/>
              </a:path>
            </a:pathLst>
          </a:custGeom>
          <a:ln w="12700">
            <a:solidFill>
              <a:srgbClr val="000000"/>
            </a:solidFill>
          </a:ln>
        </p:spPr>
        <p:txBody>
          <a:bodyPr wrap="square" lIns="0" tIns="0" rIns="0" bIns="0" rtlCol="0"/>
          <a:lstStyle/>
          <a:p>
            <a:endParaRPr/>
          </a:p>
        </p:txBody>
      </p:sp>
      <p:sp>
        <p:nvSpPr>
          <p:cNvPr id="13" name="object 13"/>
          <p:cNvSpPr txBox="1"/>
          <p:nvPr/>
        </p:nvSpPr>
        <p:spPr>
          <a:xfrm>
            <a:off x="2413380" y="2846959"/>
            <a:ext cx="471805" cy="299720"/>
          </a:xfrm>
          <a:prstGeom prst="rect">
            <a:avLst/>
          </a:prstGeom>
        </p:spPr>
        <p:txBody>
          <a:bodyPr vert="horz" wrap="square" lIns="0" tIns="12700" rIns="0" bIns="0" rtlCol="0">
            <a:spAutoFit/>
          </a:bodyPr>
          <a:lstStyle/>
          <a:p>
            <a:pPr algn="ctr">
              <a:lnSpc>
                <a:spcPct val="100000"/>
              </a:lnSpc>
              <a:spcBef>
                <a:spcPts val="100"/>
              </a:spcBef>
            </a:pPr>
            <a:r>
              <a:rPr sz="1800" dirty="0">
                <a:latin typeface="Consolas"/>
                <a:cs typeface="Consolas"/>
              </a:rPr>
              <a:t>a</a:t>
            </a:r>
            <a:endParaRPr sz="1800">
              <a:latin typeface="Consolas"/>
              <a:cs typeface="Consolas"/>
            </a:endParaRPr>
          </a:p>
        </p:txBody>
      </p:sp>
      <p:sp>
        <p:nvSpPr>
          <p:cNvPr id="14" name="object 14"/>
          <p:cNvSpPr txBox="1"/>
          <p:nvPr/>
        </p:nvSpPr>
        <p:spPr>
          <a:xfrm>
            <a:off x="4100512" y="2814637"/>
            <a:ext cx="484505" cy="384175"/>
          </a:xfrm>
          <a:prstGeom prst="rect">
            <a:avLst/>
          </a:prstGeom>
          <a:ln w="14376">
            <a:solidFill>
              <a:srgbClr val="000000"/>
            </a:solidFill>
          </a:ln>
        </p:spPr>
        <p:txBody>
          <a:bodyPr vert="horz" wrap="square" lIns="0" tIns="45085" rIns="0" bIns="0" rtlCol="0">
            <a:spAutoFit/>
          </a:bodyPr>
          <a:lstStyle/>
          <a:p>
            <a:pPr marL="1270" algn="ctr">
              <a:lnSpc>
                <a:spcPct val="100000"/>
              </a:lnSpc>
              <a:spcBef>
                <a:spcPts val="355"/>
              </a:spcBef>
            </a:pPr>
            <a:r>
              <a:rPr sz="1800" dirty="0">
                <a:latin typeface="Consolas"/>
                <a:cs typeface="Consolas"/>
              </a:rPr>
              <a:t>b</a:t>
            </a:r>
            <a:endParaRPr sz="1800">
              <a:latin typeface="Consolas"/>
              <a:cs typeface="Consolas"/>
            </a:endParaRPr>
          </a:p>
        </p:txBody>
      </p:sp>
      <p:sp>
        <p:nvSpPr>
          <p:cNvPr id="15" name="object 15"/>
          <p:cNvSpPr txBox="1"/>
          <p:nvPr/>
        </p:nvSpPr>
        <p:spPr>
          <a:xfrm>
            <a:off x="5794819" y="2814637"/>
            <a:ext cx="484505" cy="384175"/>
          </a:xfrm>
          <a:prstGeom prst="rect">
            <a:avLst/>
          </a:prstGeom>
          <a:ln w="14376">
            <a:solidFill>
              <a:srgbClr val="000000"/>
            </a:solidFill>
          </a:ln>
        </p:spPr>
        <p:txBody>
          <a:bodyPr vert="horz" wrap="square" lIns="0" tIns="45085" rIns="0" bIns="0" rtlCol="0">
            <a:spAutoFit/>
          </a:bodyPr>
          <a:lstStyle/>
          <a:p>
            <a:pPr marL="2540" algn="ctr">
              <a:lnSpc>
                <a:spcPct val="100000"/>
              </a:lnSpc>
              <a:spcBef>
                <a:spcPts val="355"/>
              </a:spcBef>
            </a:pPr>
            <a:r>
              <a:rPr sz="1800" dirty="0">
                <a:latin typeface="Consolas"/>
                <a:cs typeface="Consolas"/>
              </a:rPr>
              <a:t>c</a:t>
            </a:r>
            <a:endParaRPr sz="1800">
              <a:latin typeface="Consolas"/>
              <a:cs typeface="Consolas"/>
            </a:endParaRPr>
          </a:p>
        </p:txBody>
      </p:sp>
      <p:sp>
        <p:nvSpPr>
          <p:cNvPr id="16" name="object 16"/>
          <p:cNvSpPr txBox="1"/>
          <p:nvPr/>
        </p:nvSpPr>
        <p:spPr>
          <a:xfrm>
            <a:off x="7489126" y="2814637"/>
            <a:ext cx="484505" cy="384175"/>
          </a:xfrm>
          <a:prstGeom prst="rect">
            <a:avLst/>
          </a:prstGeom>
          <a:ln w="14376">
            <a:solidFill>
              <a:srgbClr val="000000"/>
            </a:solidFill>
          </a:ln>
        </p:spPr>
        <p:txBody>
          <a:bodyPr vert="horz" wrap="square" lIns="0" tIns="45085" rIns="0" bIns="0" rtlCol="0">
            <a:spAutoFit/>
          </a:bodyPr>
          <a:lstStyle/>
          <a:p>
            <a:pPr marL="3175" algn="ctr">
              <a:lnSpc>
                <a:spcPct val="100000"/>
              </a:lnSpc>
              <a:spcBef>
                <a:spcPts val="355"/>
              </a:spcBef>
            </a:pPr>
            <a:r>
              <a:rPr sz="1800" dirty="0">
                <a:latin typeface="Consolas"/>
                <a:cs typeface="Consolas"/>
              </a:rPr>
              <a:t>d</a:t>
            </a:r>
            <a:endParaRPr sz="1800">
              <a:latin typeface="Consolas"/>
              <a:cs typeface="Consolas"/>
            </a:endParaRPr>
          </a:p>
        </p:txBody>
      </p:sp>
      <p:pic>
        <p:nvPicPr>
          <p:cNvPr id="17" name="object 17"/>
          <p:cNvPicPr/>
          <p:nvPr/>
        </p:nvPicPr>
        <p:blipFill>
          <a:blip r:embed="rId7" cstate="print"/>
          <a:stretch>
            <a:fillRect/>
          </a:stretch>
        </p:blipFill>
        <p:spPr>
          <a:xfrm>
            <a:off x="3046095" y="2886075"/>
            <a:ext cx="174117" cy="165100"/>
          </a:xfrm>
          <a:prstGeom prst="rect">
            <a:avLst/>
          </a:prstGeom>
        </p:spPr>
      </p:pic>
      <p:sp>
        <p:nvSpPr>
          <p:cNvPr id="18" name="object 18"/>
          <p:cNvSpPr/>
          <p:nvPr/>
        </p:nvSpPr>
        <p:spPr>
          <a:xfrm>
            <a:off x="3133217" y="2905125"/>
            <a:ext cx="968375" cy="127000"/>
          </a:xfrm>
          <a:custGeom>
            <a:avLst/>
            <a:gdLst/>
            <a:ahLst/>
            <a:cxnLst/>
            <a:rect l="l" t="t" r="r" b="b"/>
            <a:pathLst>
              <a:path w="968375" h="127000">
                <a:moveTo>
                  <a:pt x="841120" y="0"/>
                </a:moveTo>
                <a:lnTo>
                  <a:pt x="841120" y="127000"/>
                </a:lnTo>
                <a:lnTo>
                  <a:pt x="955420" y="69850"/>
                </a:lnTo>
                <a:lnTo>
                  <a:pt x="853820" y="69850"/>
                </a:lnTo>
                <a:lnTo>
                  <a:pt x="853820" y="57150"/>
                </a:lnTo>
                <a:lnTo>
                  <a:pt x="955420" y="57150"/>
                </a:lnTo>
                <a:lnTo>
                  <a:pt x="841120" y="0"/>
                </a:lnTo>
                <a:close/>
              </a:path>
              <a:path w="968375" h="127000">
                <a:moveTo>
                  <a:pt x="841120" y="57150"/>
                </a:moveTo>
                <a:lnTo>
                  <a:pt x="0" y="57150"/>
                </a:lnTo>
                <a:lnTo>
                  <a:pt x="0" y="69850"/>
                </a:lnTo>
                <a:lnTo>
                  <a:pt x="841120" y="69850"/>
                </a:lnTo>
                <a:lnTo>
                  <a:pt x="841120" y="57150"/>
                </a:lnTo>
                <a:close/>
              </a:path>
              <a:path w="968375" h="127000">
                <a:moveTo>
                  <a:pt x="955420" y="57150"/>
                </a:moveTo>
                <a:lnTo>
                  <a:pt x="853820" y="57150"/>
                </a:lnTo>
                <a:lnTo>
                  <a:pt x="853820" y="69850"/>
                </a:lnTo>
                <a:lnTo>
                  <a:pt x="955420" y="69850"/>
                </a:lnTo>
                <a:lnTo>
                  <a:pt x="968120" y="63500"/>
                </a:lnTo>
                <a:lnTo>
                  <a:pt x="955420" y="57150"/>
                </a:lnTo>
                <a:close/>
              </a:path>
            </a:pathLst>
          </a:custGeom>
          <a:solidFill>
            <a:srgbClr val="000000"/>
          </a:solidFill>
        </p:spPr>
        <p:txBody>
          <a:bodyPr wrap="square" lIns="0" tIns="0" rIns="0" bIns="0" rtlCol="0"/>
          <a:lstStyle/>
          <a:p>
            <a:endParaRPr/>
          </a:p>
        </p:txBody>
      </p:sp>
      <p:pic>
        <p:nvPicPr>
          <p:cNvPr id="19" name="object 19"/>
          <p:cNvPicPr/>
          <p:nvPr/>
        </p:nvPicPr>
        <p:blipFill>
          <a:blip r:embed="rId8" cstate="print"/>
          <a:stretch>
            <a:fillRect/>
          </a:stretch>
        </p:blipFill>
        <p:spPr>
          <a:xfrm>
            <a:off x="4740402" y="2886075"/>
            <a:ext cx="174117" cy="165100"/>
          </a:xfrm>
          <a:prstGeom prst="rect">
            <a:avLst/>
          </a:prstGeom>
        </p:spPr>
      </p:pic>
      <p:sp>
        <p:nvSpPr>
          <p:cNvPr id="20" name="object 20"/>
          <p:cNvSpPr/>
          <p:nvPr/>
        </p:nvSpPr>
        <p:spPr>
          <a:xfrm>
            <a:off x="4827523" y="2905125"/>
            <a:ext cx="968375" cy="127000"/>
          </a:xfrm>
          <a:custGeom>
            <a:avLst/>
            <a:gdLst/>
            <a:ahLst/>
            <a:cxnLst/>
            <a:rect l="l" t="t" r="r" b="b"/>
            <a:pathLst>
              <a:path w="968375" h="127000">
                <a:moveTo>
                  <a:pt x="841121" y="0"/>
                </a:moveTo>
                <a:lnTo>
                  <a:pt x="841121" y="127000"/>
                </a:lnTo>
                <a:lnTo>
                  <a:pt x="955421" y="69850"/>
                </a:lnTo>
                <a:lnTo>
                  <a:pt x="853821" y="69850"/>
                </a:lnTo>
                <a:lnTo>
                  <a:pt x="853821" y="57150"/>
                </a:lnTo>
                <a:lnTo>
                  <a:pt x="955421" y="57150"/>
                </a:lnTo>
                <a:lnTo>
                  <a:pt x="841121" y="0"/>
                </a:lnTo>
                <a:close/>
              </a:path>
              <a:path w="968375" h="127000">
                <a:moveTo>
                  <a:pt x="841121" y="57150"/>
                </a:moveTo>
                <a:lnTo>
                  <a:pt x="0" y="57150"/>
                </a:lnTo>
                <a:lnTo>
                  <a:pt x="0" y="69850"/>
                </a:lnTo>
                <a:lnTo>
                  <a:pt x="841121" y="69850"/>
                </a:lnTo>
                <a:lnTo>
                  <a:pt x="841121" y="57150"/>
                </a:lnTo>
                <a:close/>
              </a:path>
              <a:path w="968375" h="127000">
                <a:moveTo>
                  <a:pt x="955421" y="57150"/>
                </a:moveTo>
                <a:lnTo>
                  <a:pt x="853821" y="57150"/>
                </a:lnTo>
                <a:lnTo>
                  <a:pt x="853821" y="69850"/>
                </a:lnTo>
                <a:lnTo>
                  <a:pt x="955421" y="69850"/>
                </a:lnTo>
                <a:lnTo>
                  <a:pt x="968121" y="63500"/>
                </a:lnTo>
                <a:lnTo>
                  <a:pt x="955421" y="57150"/>
                </a:lnTo>
                <a:close/>
              </a:path>
            </a:pathLst>
          </a:custGeom>
          <a:solidFill>
            <a:srgbClr val="000000"/>
          </a:solidFill>
        </p:spPr>
        <p:txBody>
          <a:bodyPr wrap="square" lIns="0" tIns="0" rIns="0" bIns="0" rtlCol="0"/>
          <a:lstStyle/>
          <a:p>
            <a:endParaRPr/>
          </a:p>
        </p:txBody>
      </p:sp>
      <p:pic>
        <p:nvPicPr>
          <p:cNvPr id="21" name="object 21"/>
          <p:cNvPicPr/>
          <p:nvPr/>
        </p:nvPicPr>
        <p:blipFill>
          <a:blip r:embed="rId9" cstate="print"/>
          <a:stretch>
            <a:fillRect/>
          </a:stretch>
        </p:blipFill>
        <p:spPr>
          <a:xfrm>
            <a:off x="6434835" y="2886075"/>
            <a:ext cx="173989" cy="165100"/>
          </a:xfrm>
          <a:prstGeom prst="rect">
            <a:avLst/>
          </a:prstGeom>
        </p:spPr>
      </p:pic>
      <p:sp>
        <p:nvSpPr>
          <p:cNvPr id="22" name="object 22"/>
          <p:cNvSpPr/>
          <p:nvPr/>
        </p:nvSpPr>
        <p:spPr>
          <a:xfrm>
            <a:off x="6521831" y="2905125"/>
            <a:ext cx="968375" cy="127000"/>
          </a:xfrm>
          <a:custGeom>
            <a:avLst/>
            <a:gdLst/>
            <a:ahLst/>
            <a:cxnLst/>
            <a:rect l="l" t="t" r="r" b="b"/>
            <a:pathLst>
              <a:path w="968375" h="127000">
                <a:moveTo>
                  <a:pt x="841121" y="0"/>
                </a:moveTo>
                <a:lnTo>
                  <a:pt x="841121" y="127000"/>
                </a:lnTo>
                <a:lnTo>
                  <a:pt x="955421" y="69850"/>
                </a:lnTo>
                <a:lnTo>
                  <a:pt x="853821" y="69850"/>
                </a:lnTo>
                <a:lnTo>
                  <a:pt x="853821" y="57150"/>
                </a:lnTo>
                <a:lnTo>
                  <a:pt x="955421" y="57150"/>
                </a:lnTo>
                <a:lnTo>
                  <a:pt x="841121" y="0"/>
                </a:lnTo>
                <a:close/>
              </a:path>
              <a:path w="968375" h="127000">
                <a:moveTo>
                  <a:pt x="841121" y="57150"/>
                </a:moveTo>
                <a:lnTo>
                  <a:pt x="0" y="57150"/>
                </a:lnTo>
                <a:lnTo>
                  <a:pt x="0" y="69850"/>
                </a:lnTo>
                <a:lnTo>
                  <a:pt x="841121" y="69850"/>
                </a:lnTo>
                <a:lnTo>
                  <a:pt x="841121" y="57150"/>
                </a:lnTo>
                <a:close/>
              </a:path>
              <a:path w="968375" h="127000">
                <a:moveTo>
                  <a:pt x="955421" y="57150"/>
                </a:moveTo>
                <a:lnTo>
                  <a:pt x="853821" y="57150"/>
                </a:lnTo>
                <a:lnTo>
                  <a:pt x="853821" y="69850"/>
                </a:lnTo>
                <a:lnTo>
                  <a:pt x="955421" y="69850"/>
                </a:lnTo>
                <a:lnTo>
                  <a:pt x="968121" y="63500"/>
                </a:lnTo>
                <a:lnTo>
                  <a:pt x="955421" y="57150"/>
                </a:lnTo>
                <a:close/>
              </a:path>
            </a:pathLst>
          </a:custGeom>
          <a:solidFill>
            <a:srgbClr val="000000"/>
          </a:solidFill>
        </p:spPr>
        <p:txBody>
          <a:bodyPr wrap="square" lIns="0" tIns="0" rIns="0" bIns="0" rtlCol="0"/>
          <a:lstStyle/>
          <a:p>
            <a:endParaRPr/>
          </a:p>
        </p:txBody>
      </p:sp>
      <p:pic>
        <p:nvPicPr>
          <p:cNvPr id="23" name="object 23"/>
          <p:cNvPicPr/>
          <p:nvPr/>
        </p:nvPicPr>
        <p:blipFill>
          <a:blip r:embed="rId10" cstate="print"/>
          <a:stretch>
            <a:fillRect/>
          </a:stretch>
        </p:blipFill>
        <p:spPr>
          <a:xfrm flipV="1">
            <a:off x="8229600" y="2819400"/>
            <a:ext cx="73532" cy="381000"/>
          </a:xfrm>
          <a:prstGeom prst="rect">
            <a:avLst/>
          </a:prstGeom>
        </p:spPr>
      </p:pic>
      <p:grpSp>
        <p:nvGrpSpPr>
          <p:cNvPr id="24" name="object 24"/>
          <p:cNvGrpSpPr/>
          <p:nvPr/>
        </p:nvGrpSpPr>
        <p:grpSpPr>
          <a:xfrm>
            <a:off x="1513205" y="2127250"/>
            <a:ext cx="813435" cy="692150"/>
            <a:chOff x="1513205" y="2127250"/>
            <a:chExt cx="813435" cy="692150"/>
          </a:xfrm>
        </p:grpSpPr>
        <p:pic>
          <p:nvPicPr>
            <p:cNvPr id="25" name="object 25"/>
            <p:cNvPicPr/>
            <p:nvPr/>
          </p:nvPicPr>
          <p:blipFill>
            <a:blip r:embed="rId11" cstate="print"/>
            <a:stretch>
              <a:fillRect/>
            </a:stretch>
          </p:blipFill>
          <p:spPr>
            <a:xfrm>
              <a:off x="1674495" y="2203450"/>
              <a:ext cx="174117" cy="165100"/>
            </a:xfrm>
            <a:prstGeom prst="rect">
              <a:avLst/>
            </a:prstGeom>
          </p:spPr>
        </p:pic>
        <p:sp>
          <p:nvSpPr>
            <p:cNvPr id="26" name="object 26"/>
            <p:cNvSpPr/>
            <p:nvPr/>
          </p:nvSpPr>
          <p:spPr>
            <a:xfrm>
              <a:off x="1519555" y="2133600"/>
              <a:ext cx="484505" cy="381000"/>
            </a:xfrm>
            <a:custGeom>
              <a:avLst/>
              <a:gdLst/>
              <a:ahLst/>
              <a:cxnLst/>
              <a:rect l="l" t="t" r="r" b="b"/>
              <a:pathLst>
                <a:path w="484505" h="381000">
                  <a:moveTo>
                    <a:pt x="0" y="381000"/>
                  </a:moveTo>
                  <a:lnTo>
                    <a:pt x="484098" y="381000"/>
                  </a:lnTo>
                  <a:lnTo>
                    <a:pt x="484098" y="0"/>
                  </a:lnTo>
                  <a:lnTo>
                    <a:pt x="0" y="0"/>
                  </a:lnTo>
                  <a:lnTo>
                    <a:pt x="0" y="38100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1751711" y="2275586"/>
              <a:ext cx="574675" cy="544195"/>
            </a:xfrm>
            <a:custGeom>
              <a:avLst/>
              <a:gdLst/>
              <a:ahLst/>
              <a:cxnLst/>
              <a:rect l="l" t="t" r="r" b="b"/>
              <a:pathLst>
                <a:path w="574675" h="544194">
                  <a:moveTo>
                    <a:pt x="502443" y="495399"/>
                  </a:moveTo>
                  <a:lnTo>
                    <a:pt x="482853" y="516127"/>
                  </a:lnTo>
                  <a:lnTo>
                    <a:pt x="574675" y="543813"/>
                  </a:lnTo>
                  <a:lnTo>
                    <a:pt x="560571" y="505205"/>
                  </a:lnTo>
                  <a:lnTo>
                    <a:pt x="512825" y="505205"/>
                  </a:lnTo>
                  <a:lnTo>
                    <a:pt x="502443" y="495399"/>
                  </a:lnTo>
                  <a:close/>
                </a:path>
                <a:path w="574675" h="544194">
                  <a:moveTo>
                    <a:pt x="522126" y="474569"/>
                  </a:moveTo>
                  <a:lnTo>
                    <a:pt x="502443" y="495399"/>
                  </a:lnTo>
                  <a:lnTo>
                    <a:pt x="512825" y="505205"/>
                  </a:lnTo>
                  <a:lnTo>
                    <a:pt x="532511" y="484377"/>
                  </a:lnTo>
                  <a:lnTo>
                    <a:pt x="522126" y="474569"/>
                  </a:lnTo>
                  <a:close/>
                </a:path>
                <a:path w="574675" h="544194">
                  <a:moveTo>
                    <a:pt x="541782" y="453771"/>
                  </a:moveTo>
                  <a:lnTo>
                    <a:pt x="522126" y="474569"/>
                  </a:lnTo>
                  <a:lnTo>
                    <a:pt x="532511" y="484377"/>
                  </a:lnTo>
                  <a:lnTo>
                    <a:pt x="512825" y="505205"/>
                  </a:lnTo>
                  <a:lnTo>
                    <a:pt x="560571" y="505205"/>
                  </a:lnTo>
                  <a:lnTo>
                    <a:pt x="541782" y="453771"/>
                  </a:lnTo>
                  <a:close/>
                </a:path>
                <a:path w="574675" h="544194">
                  <a:moveTo>
                    <a:pt x="19684" y="0"/>
                  </a:moveTo>
                  <a:lnTo>
                    <a:pt x="0" y="20827"/>
                  </a:lnTo>
                  <a:lnTo>
                    <a:pt x="502443" y="495399"/>
                  </a:lnTo>
                  <a:lnTo>
                    <a:pt x="522126" y="474569"/>
                  </a:lnTo>
                  <a:lnTo>
                    <a:pt x="19684"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307339" y="1231138"/>
            <a:ext cx="6779261" cy="1136850"/>
          </a:xfrm>
          <a:prstGeom prst="rect">
            <a:avLst/>
          </a:prstGeom>
        </p:spPr>
        <p:txBody>
          <a:bodyPr vert="horz" wrap="square" lIns="0" tIns="13335" rIns="0" bIns="0" rtlCol="0">
            <a:spAutoFit/>
          </a:bodyPr>
          <a:lstStyle/>
          <a:p>
            <a:pPr marL="469900" indent="-457200" algn="just">
              <a:lnSpc>
                <a:spcPct val="100000"/>
              </a:lnSpc>
              <a:spcBef>
                <a:spcPts val="105"/>
              </a:spcBef>
              <a:buClr>
                <a:srgbClr val="0AD0D9"/>
              </a:buClr>
              <a:buSzPct val="94230"/>
              <a:buFont typeface="Wingdings" pitchFamily="2" charset="2"/>
              <a:buChar char="Ø"/>
              <a:tabLst>
                <a:tab pos="287020" algn="l"/>
              </a:tabLst>
            </a:pPr>
            <a:r>
              <a:rPr sz="2600" spc="-20" dirty="0" smtClean="0">
                <a:latin typeface="Constantia"/>
                <a:cs typeface="Constantia"/>
              </a:rPr>
              <a:t>Here</a:t>
            </a:r>
            <a:r>
              <a:rPr lang="en-US" sz="2600" spc="-20" dirty="0" smtClean="0">
                <a:latin typeface="Constantia"/>
                <a:cs typeface="Constantia"/>
              </a:rPr>
              <a:t>, it</a:t>
            </a:r>
            <a:r>
              <a:rPr sz="2600" spc="-90" dirty="0" smtClean="0">
                <a:latin typeface="Constantia"/>
                <a:cs typeface="Constantia"/>
              </a:rPr>
              <a:t> </a:t>
            </a:r>
            <a:r>
              <a:rPr sz="2600" spc="-5" dirty="0">
                <a:latin typeface="Constantia"/>
                <a:cs typeface="Constantia"/>
              </a:rPr>
              <a:t>is</a:t>
            </a:r>
            <a:r>
              <a:rPr sz="2600" spc="-130" dirty="0">
                <a:latin typeface="Constantia"/>
                <a:cs typeface="Constantia"/>
              </a:rPr>
              <a:t> </a:t>
            </a:r>
            <a:r>
              <a:rPr sz="2600" dirty="0">
                <a:latin typeface="Constantia"/>
                <a:cs typeface="Constantia"/>
              </a:rPr>
              <a:t>a</a:t>
            </a:r>
            <a:r>
              <a:rPr sz="2600" spc="-130" dirty="0">
                <a:latin typeface="Constantia"/>
                <a:cs typeface="Constantia"/>
              </a:rPr>
              <a:t> </a:t>
            </a:r>
            <a:r>
              <a:rPr sz="2600" spc="-10" dirty="0">
                <a:solidFill>
                  <a:srgbClr val="04607A"/>
                </a:solidFill>
                <a:latin typeface="Constantia"/>
                <a:cs typeface="Constantia"/>
              </a:rPr>
              <a:t>singly-linked </a:t>
            </a:r>
            <a:r>
              <a:rPr sz="2600" spc="-5" dirty="0">
                <a:solidFill>
                  <a:srgbClr val="04607A"/>
                </a:solidFill>
                <a:latin typeface="Constantia"/>
                <a:cs typeface="Constantia"/>
              </a:rPr>
              <a:t>list</a:t>
            </a:r>
            <a:r>
              <a:rPr sz="2600" spc="-85" dirty="0">
                <a:solidFill>
                  <a:srgbClr val="04607A"/>
                </a:solidFill>
                <a:latin typeface="Constantia"/>
                <a:cs typeface="Constantia"/>
              </a:rPr>
              <a:t> </a:t>
            </a:r>
            <a:r>
              <a:rPr sz="2600" dirty="0">
                <a:latin typeface="Constantia"/>
                <a:cs typeface="Constantia"/>
              </a:rPr>
              <a:t>(</a:t>
            </a:r>
            <a:r>
              <a:rPr sz="2600" dirty="0">
                <a:solidFill>
                  <a:srgbClr val="04607A"/>
                </a:solidFill>
                <a:latin typeface="Constantia"/>
                <a:cs typeface="Constantia"/>
              </a:rPr>
              <a:t>SLL</a:t>
            </a:r>
            <a:r>
              <a:rPr sz="2600" dirty="0">
                <a:latin typeface="Constantia"/>
                <a:cs typeface="Constantia"/>
              </a:rPr>
              <a:t>):</a:t>
            </a:r>
          </a:p>
          <a:p>
            <a:pPr>
              <a:lnSpc>
                <a:spcPct val="100000"/>
              </a:lnSpc>
              <a:spcBef>
                <a:spcPts val="10"/>
              </a:spcBef>
            </a:pPr>
            <a:endParaRPr sz="2900" dirty="0">
              <a:latin typeface="Constantia"/>
              <a:cs typeface="Constantia"/>
            </a:endParaRPr>
          </a:p>
          <a:p>
            <a:pPr marL="12700">
              <a:lnSpc>
                <a:spcPct val="100000"/>
              </a:lnSpc>
            </a:pPr>
            <a:r>
              <a:rPr lang="en-US" sz="1800" spc="-10" dirty="0" smtClean="0">
                <a:solidFill>
                  <a:srgbClr val="FF0000"/>
                </a:solidFill>
                <a:latin typeface="Consolas"/>
                <a:cs typeface="Consolas"/>
              </a:rPr>
              <a:t>head</a:t>
            </a:r>
            <a:endParaRPr sz="1800" dirty="0">
              <a:latin typeface="Consolas"/>
              <a:cs typeface="Consolas"/>
            </a:endParaRPr>
          </a:p>
        </p:txBody>
      </p:sp>
      <p:sp>
        <p:nvSpPr>
          <p:cNvPr id="29" name="object 29"/>
          <p:cNvSpPr txBox="1"/>
          <p:nvPr/>
        </p:nvSpPr>
        <p:spPr>
          <a:xfrm>
            <a:off x="535940" y="3976496"/>
            <a:ext cx="8150860" cy="185483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itchFamily="2" charset="2"/>
              <a:buChar char="Ø"/>
              <a:tabLst>
                <a:tab pos="194310" algn="l"/>
              </a:tabLst>
            </a:pPr>
            <a:r>
              <a:rPr sz="2400" dirty="0">
                <a:latin typeface="Constantia"/>
                <a:cs typeface="Constantia"/>
              </a:rPr>
              <a:t>Each</a:t>
            </a:r>
            <a:r>
              <a:rPr sz="2400" spc="-50" dirty="0">
                <a:latin typeface="Constantia"/>
                <a:cs typeface="Constantia"/>
              </a:rPr>
              <a:t> </a:t>
            </a:r>
            <a:r>
              <a:rPr sz="2400" spc="-5" dirty="0">
                <a:latin typeface="Constantia"/>
                <a:cs typeface="Constantia"/>
              </a:rPr>
              <a:t>node</a:t>
            </a:r>
            <a:r>
              <a:rPr sz="2400" spc="-120" dirty="0">
                <a:latin typeface="Constantia"/>
                <a:cs typeface="Constantia"/>
              </a:rPr>
              <a:t> </a:t>
            </a:r>
            <a:r>
              <a:rPr sz="2400" spc="-10" dirty="0">
                <a:latin typeface="Constantia"/>
                <a:cs typeface="Constantia"/>
              </a:rPr>
              <a:t>contains</a:t>
            </a:r>
            <a:r>
              <a:rPr sz="2400" spc="-105" dirty="0">
                <a:latin typeface="Constantia"/>
                <a:cs typeface="Constantia"/>
              </a:rPr>
              <a:t> </a:t>
            </a:r>
            <a:r>
              <a:rPr sz="2400" dirty="0">
                <a:latin typeface="Constantia"/>
                <a:cs typeface="Constantia"/>
              </a:rPr>
              <a:t>a</a:t>
            </a:r>
            <a:r>
              <a:rPr sz="2400" spc="-140" dirty="0">
                <a:latin typeface="Constantia"/>
                <a:cs typeface="Constantia"/>
              </a:rPr>
              <a:t> </a:t>
            </a:r>
            <a:r>
              <a:rPr sz="2400" spc="-5" dirty="0">
                <a:latin typeface="Constantia"/>
                <a:cs typeface="Constantia"/>
              </a:rPr>
              <a:t>value(data)</a:t>
            </a:r>
            <a:r>
              <a:rPr sz="2400" spc="-70" dirty="0">
                <a:latin typeface="Constantia"/>
                <a:cs typeface="Constantia"/>
              </a:rPr>
              <a:t> </a:t>
            </a:r>
            <a:r>
              <a:rPr sz="2400" dirty="0">
                <a:latin typeface="Constantia"/>
                <a:cs typeface="Constantia"/>
              </a:rPr>
              <a:t>and</a:t>
            </a:r>
            <a:r>
              <a:rPr sz="2400" spc="-70" dirty="0">
                <a:latin typeface="Constantia"/>
                <a:cs typeface="Constantia"/>
              </a:rPr>
              <a:t> </a:t>
            </a:r>
            <a:r>
              <a:rPr sz="2400" dirty="0">
                <a:latin typeface="Constantia"/>
                <a:cs typeface="Constantia"/>
              </a:rPr>
              <a:t>a</a:t>
            </a:r>
            <a:r>
              <a:rPr sz="2400" spc="-105" dirty="0">
                <a:latin typeface="Constantia"/>
                <a:cs typeface="Constantia"/>
              </a:rPr>
              <a:t> </a:t>
            </a:r>
            <a:r>
              <a:rPr sz="2400" spc="-5" dirty="0" smtClean="0">
                <a:latin typeface="Constantia"/>
                <a:cs typeface="Constantia"/>
              </a:rPr>
              <a:t>pointer</a:t>
            </a:r>
            <a:r>
              <a:rPr lang="en-US" sz="2400" spc="-5" dirty="0" smtClean="0">
                <a:latin typeface="Constantia"/>
                <a:cs typeface="Constantia"/>
              </a:rPr>
              <a:t>, which points</a:t>
            </a:r>
            <a:r>
              <a:rPr sz="2400" spc="-5" dirty="0" smtClean="0">
                <a:latin typeface="Constantia"/>
                <a:cs typeface="Constantia"/>
              </a:rPr>
              <a:t> </a:t>
            </a:r>
            <a:r>
              <a:rPr sz="2400" spc="-590" dirty="0" smtClean="0">
                <a:latin typeface="Constantia"/>
                <a:cs typeface="Constantia"/>
              </a:rPr>
              <a:t> </a:t>
            </a:r>
            <a:r>
              <a:rPr sz="2400" spc="-20" dirty="0">
                <a:latin typeface="Constantia"/>
                <a:cs typeface="Constantia"/>
              </a:rPr>
              <a:t>to</a:t>
            </a:r>
            <a:r>
              <a:rPr sz="2400" spc="-105" dirty="0">
                <a:latin typeface="Constantia"/>
                <a:cs typeface="Constantia"/>
              </a:rPr>
              <a:t> </a:t>
            </a:r>
            <a:r>
              <a:rPr sz="2400" spc="-5" dirty="0">
                <a:latin typeface="Constantia"/>
                <a:cs typeface="Constantia"/>
              </a:rPr>
              <a:t>the</a:t>
            </a:r>
            <a:r>
              <a:rPr sz="2400" spc="-55" dirty="0">
                <a:latin typeface="Constantia"/>
                <a:cs typeface="Constantia"/>
              </a:rPr>
              <a:t> </a:t>
            </a:r>
            <a:r>
              <a:rPr sz="2400" spc="-5" dirty="0">
                <a:latin typeface="Constantia"/>
                <a:cs typeface="Constantia"/>
              </a:rPr>
              <a:t>next</a:t>
            </a:r>
            <a:r>
              <a:rPr sz="2400" spc="-55" dirty="0">
                <a:latin typeface="Constantia"/>
                <a:cs typeface="Constantia"/>
              </a:rPr>
              <a:t> </a:t>
            </a:r>
            <a:r>
              <a:rPr sz="2400" spc="-5" dirty="0">
                <a:latin typeface="Constantia"/>
                <a:cs typeface="Constantia"/>
              </a:rPr>
              <a:t>node</a:t>
            </a:r>
            <a:r>
              <a:rPr sz="2400" spc="-45" dirty="0">
                <a:latin typeface="Constantia"/>
                <a:cs typeface="Constantia"/>
              </a:rPr>
              <a:t> </a:t>
            </a:r>
            <a:r>
              <a:rPr lang="en-US" sz="2400" spc="-5" dirty="0" smtClean="0">
                <a:latin typeface="Constantia"/>
                <a:cs typeface="Constantia"/>
              </a:rPr>
              <a:t>of</a:t>
            </a:r>
            <a:r>
              <a:rPr sz="2400" spc="-65" dirty="0" smtClean="0">
                <a:latin typeface="Constantia"/>
                <a:cs typeface="Constantia"/>
              </a:rPr>
              <a:t> </a:t>
            </a:r>
            <a:r>
              <a:rPr sz="2400" spc="-5" dirty="0">
                <a:latin typeface="Constantia"/>
                <a:cs typeface="Constantia"/>
              </a:rPr>
              <a:t>the</a:t>
            </a:r>
            <a:r>
              <a:rPr sz="2400" spc="-70" dirty="0">
                <a:latin typeface="Constantia"/>
                <a:cs typeface="Constantia"/>
              </a:rPr>
              <a:t> </a:t>
            </a:r>
            <a:r>
              <a:rPr sz="2400" dirty="0">
                <a:latin typeface="Constantia"/>
                <a:cs typeface="Constantia"/>
              </a:rPr>
              <a:t>list</a:t>
            </a:r>
          </a:p>
          <a:p>
            <a:pPr marL="342900" indent="-342900" algn="just">
              <a:lnSpc>
                <a:spcPct val="100000"/>
              </a:lnSpc>
              <a:spcBef>
                <a:spcPts val="10"/>
              </a:spcBef>
              <a:buFont typeface="Wingdings" pitchFamily="2" charset="2"/>
              <a:buChar char="Ø"/>
            </a:pPr>
            <a:endParaRPr sz="2350" dirty="0">
              <a:latin typeface="Constantia"/>
              <a:cs typeface="Constantia"/>
            </a:endParaRPr>
          </a:p>
          <a:p>
            <a:pPr marL="354965" indent="-342900" algn="just">
              <a:lnSpc>
                <a:spcPct val="100000"/>
              </a:lnSpc>
              <a:buClr>
                <a:srgbClr val="1FC8F8"/>
              </a:buClr>
              <a:buFont typeface="Wingdings" pitchFamily="2" charset="2"/>
              <a:buChar char="Ø"/>
              <a:tabLst>
                <a:tab pos="194310" algn="l"/>
                <a:tab pos="1231900" algn="l"/>
                <a:tab pos="4150995" algn="l"/>
              </a:tabLst>
            </a:pPr>
            <a:r>
              <a:rPr lang="en-US" sz="2400" spc="-15" dirty="0" smtClean="0">
                <a:solidFill>
                  <a:srgbClr val="FF0000"/>
                </a:solidFill>
                <a:latin typeface="Constantia"/>
                <a:cs typeface="Constantia"/>
              </a:rPr>
              <a:t>head</a:t>
            </a:r>
            <a:r>
              <a:rPr sz="2400" spc="-15" dirty="0">
                <a:solidFill>
                  <a:srgbClr val="FF0000"/>
                </a:solidFill>
                <a:latin typeface="Constantia"/>
                <a:cs typeface="Constantia"/>
              </a:rPr>
              <a:t>	</a:t>
            </a:r>
            <a:r>
              <a:rPr sz="2400" spc="-5" dirty="0">
                <a:latin typeface="Constantia"/>
                <a:cs typeface="Constantia"/>
              </a:rPr>
              <a:t>is</a:t>
            </a:r>
            <a:r>
              <a:rPr sz="2400" spc="-80" dirty="0">
                <a:latin typeface="Constantia"/>
                <a:cs typeface="Constantia"/>
              </a:rPr>
              <a:t> </a:t>
            </a:r>
            <a:r>
              <a:rPr sz="2400" spc="-5" dirty="0">
                <a:latin typeface="Constantia"/>
                <a:cs typeface="Constantia"/>
              </a:rPr>
              <a:t>the</a:t>
            </a:r>
            <a:r>
              <a:rPr sz="2400" spc="-45" dirty="0">
                <a:latin typeface="Constantia"/>
                <a:cs typeface="Constantia"/>
              </a:rPr>
              <a:t> </a:t>
            </a:r>
            <a:r>
              <a:rPr sz="2400" spc="-5" dirty="0">
                <a:latin typeface="Constantia"/>
                <a:cs typeface="Constantia"/>
              </a:rPr>
              <a:t>header</a:t>
            </a:r>
            <a:r>
              <a:rPr sz="2400" spc="-114" dirty="0">
                <a:latin typeface="Constantia"/>
                <a:cs typeface="Constantia"/>
              </a:rPr>
              <a:t> </a:t>
            </a:r>
            <a:r>
              <a:rPr sz="2400" spc="-5" dirty="0">
                <a:latin typeface="Constantia"/>
                <a:cs typeface="Constantia"/>
              </a:rPr>
              <a:t>pointer	</a:t>
            </a:r>
            <a:r>
              <a:rPr sz="2400" spc="-10" dirty="0">
                <a:latin typeface="Constantia"/>
                <a:cs typeface="Constantia"/>
              </a:rPr>
              <a:t>which</a:t>
            </a:r>
            <a:r>
              <a:rPr sz="2400" spc="-100" dirty="0">
                <a:latin typeface="Constantia"/>
                <a:cs typeface="Constantia"/>
              </a:rPr>
              <a:t> </a:t>
            </a:r>
            <a:r>
              <a:rPr sz="2400" dirty="0">
                <a:latin typeface="Constantia"/>
                <a:cs typeface="Constantia"/>
              </a:rPr>
              <a:t>points</a:t>
            </a:r>
            <a:r>
              <a:rPr sz="2400" spc="-135" dirty="0">
                <a:latin typeface="Constantia"/>
                <a:cs typeface="Constantia"/>
              </a:rPr>
              <a:t> </a:t>
            </a:r>
            <a:r>
              <a:rPr lang="en-US" sz="2400" dirty="0" smtClean="0">
                <a:latin typeface="Constantia"/>
                <a:cs typeface="Constantia"/>
              </a:rPr>
              <a:t>to </a:t>
            </a:r>
            <a:r>
              <a:rPr sz="2400" spc="-5" dirty="0" smtClean="0">
                <a:latin typeface="Constantia"/>
                <a:cs typeface="Constantia"/>
              </a:rPr>
              <a:t>the</a:t>
            </a:r>
            <a:r>
              <a:rPr sz="2400" spc="-110" dirty="0" smtClean="0">
                <a:latin typeface="Constantia"/>
                <a:cs typeface="Constantia"/>
              </a:rPr>
              <a:t> </a:t>
            </a:r>
            <a:r>
              <a:rPr sz="2400" spc="10" dirty="0">
                <a:latin typeface="Constantia"/>
                <a:cs typeface="Constantia"/>
              </a:rPr>
              <a:t>first</a:t>
            </a:r>
            <a:r>
              <a:rPr sz="2400" spc="-80" dirty="0">
                <a:latin typeface="Constantia"/>
                <a:cs typeface="Constantia"/>
              </a:rPr>
              <a:t> </a:t>
            </a:r>
            <a:r>
              <a:rPr sz="2400" spc="-5" dirty="0">
                <a:latin typeface="Constantia"/>
                <a:cs typeface="Constantia"/>
              </a:rPr>
              <a:t>node</a:t>
            </a:r>
            <a:r>
              <a:rPr sz="2400" spc="-60" dirty="0">
                <a:latin typeface="Constantia"/>
                <a:cs typeface="Constantia"/>
              </a:rPr>
              <a:t> </a:t>
            </a:r>
            <a:r>
              <a:rPr lang="en-US" sz="2400" spc="-5" dirty="0" smtClean="0">
                <a:latin typeface="Constantia"/>
                <a:cs typeface="Constantia"/>
              </a:rPr>
              <a:t>of</a:t>
            </a:r>
            <a:r>
              <a:rPr sz="2400" spc="-75" dirty="0" smtClean="0">
                <a:latin typeface="Constantia"/>
                <a:cs typeface="Constantia"/>
              </a:rPr>
              <a:t> </a:t>
            </a:r>
            <a:r>
              <a:rPr sz="2400" spc="-5" dirty="0">
                <a:latin typeface="Constantia"/>
                <a:cs typeface="Constantia"/>
              </a:rPr>
              <a:t>the</a:t>
            </a:r>
            <a:r>
              <a:rPr sz="2400" spc="-85" dirty="0">
                <a:latin typeface="Constantia"/>
                <a:cs typeface="Constantia"/>
              </a:rPr>
              <a:t> </a:t>
            </a:r>
            <a:r>
              <a:rPr sz="2400" dirty="0">
                <a:latin typeface="Constantia"/>
                <a:cs typeface="Constantia"/>
              </a:rPr>
              <a:t>list</a:t>
            </a:r>
          </a:p>
        </p:txBody>
      </p:sp>
    </p:spTree>
    <p:extLst>
      <p:ext uri="{BB962C8B-B14F-4D97-AF65-F5344CB8AC3E}">
        <p14:creationId xmlns:p14="http://schemas.microsoft.com/office/powerpoint/2010/main" val="2524955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759966"/>
            <a:ext cx="7405370" cy="3227165"/>
          </a:xfrm>
          <a:prstGeom prst="rect">
            <a:avLst/>
          </a:prstGeom>
        </p:spPr>
        <p:txBody>
          <a:bodyPr vert="horz" wrap="square" lIns="0" tIns="13335" rIns="0" bIns="0" rtlCol="0">
            <a:spAutoFit/>
          </a:bodyPr>
          <a:lstStyle/>
          <a:p>
            <a:pPr marL="469266" indent="-457200">
              <a:lnSpc>
                <a:spcPct val="100000"/>
              </a:lnSpc>
              <a:spcBef>
                <a:spcPts val="105"/>
              </a:spcBef>
              <a:buFont typeface="Wingdings" pitchFamily="2" charset="2"/>
              <a:buChar char="Ø"/>
              <a:tabLst>
                <a:tab pos="240029" algn="l"/>
              </a:tabLst>
            </a:pPr>
            <a:r>
              <a:rPr sz="3200" spc="-5" dirty="0">
                <a:solidFill>
                  <a:srgbClr val="000066"/>
                </a:solidFill>
                <a:latin typeface="Constantia"/>
                <a:cs typeface="Constantia"/>
              </a:rPr>
              <a:t>Case</a:t>
            </a:r>
            <a:r>
              <a:rPr sz="3200" spc="-90" dirty="0">
                <a:solidFill>
                  <a:srgbClr val="000066"/>
                </a:solidFill>
                <a:latin typeface="Constantia"/>
                <a:cs typeface="Constantia"/>
              </a:rPr>
              <a:t> </a:t>
            </a:r>
            <a:r>
              <a:rPr sz="3200" dirty="0">
                <a:solidFill>
                  <a:srgbClr val="000066"/>
                </a:solidFill>
                <a:latin typeface="Constantia"/>
                <a:cs typeface="Constantia"/>
              </a:rPr>
              <a:t>3:</a:t>
            </a:r>
            <a:r>
              <a:rPr sz="3200" spc="-75" dirty="0">
                <a:solidFill>
                  <a:srgbClr val="000066"/>
                </a:solidFill>
                <a:latin typeface="Constantia"/>
                <a:cs typeface="Constantia"/>
              </a:rPr>
              <a:t> </a:t>
            </a:r>
            <a:r>
              <a:rPr sz="3200" spc="-10" dirty="0">
                <a:solidFill>
                  <a:srgbClr val="000066"/>
                </a:solidFill>
                <a:latin typeface="Constantia"/>
                <a:cs typeface="Constantia"/>
              </a:rPr>
              <a:t>exponent</a:t>
            </a:r>
            <a:r>
              <a:rPr sz="3200" spc="-170" dirty="0">
                <a:solidFill>
                  <a:srgbClr val="000066"/>
                </a:solidFill>
                <a:latin typeface="Constantia"/>
                <a:cs typeface="Constantia"/>
              </a:rPr>
              <a:t> </a:t>
            </a:r>
            <a:r>
              <a:rPr sz="3200" dirty="0">
                <a:solidFill>
                  <a:srgbClr val="000066"/>
                </a:solidFill>
                <a:latin typeface="Constantia"/>
                <a:cs typeface="Constantia"/>
              </a:rPr>
              <a:t>of</a:t>
            </a:r>
            <a:r>
              <a:rPr sz="3200" spc="15" dirty="0">
                <a:solidFill>
                  <a:srgbClr val="000066"/>
                </a:solidFill>
                <a:latin typeface="Constantia"/>
                <a:cs typeface="Constantia"/>
              </a:rPr>
              <a:t> </a:t>
            </a:r>
            <a:r>
              <a:rPr sz="3200" dirty="0">
                <a:solidFill>
                  <a:srgbClr val="000066"/>
                </a:solidFill>
                <a:latin typeface="Constantia"/>
                <a:cs typeface="Constantia"/>
              </a:rPr>
              <a:t>p1</a:t>
            </a:r>
            <a:r>
              <a:rPr sz="3200" spc="-10" dirty="0">
                <a:solidFill>
                  <a:srgbClr val="000066"/>
                </a:solidFill>
                <a:latin typeface="Constantia"/>
                <a:cs typeface="Constantia"/>
              </a:rPr>
              <a:t> </a:t>
            </a:r>
            <a:r>
              <a:rPr sz="3200" dirty="0">
                <a:solidFill>
                  <a:srgbClr val="000066"/>
                </a:solidFill>
                <a:latin typeface="Constantia"/>
                <a:cs typeface="Constantia"/>
              </a:rPr>
              <a:t>=</a:t>
            </a:r>
            <a:r>
              <a:rPr sz="3200" spc="-90" dirty="0">
                <a:solidFill>
                  <a:srgbClr val="000066"/>
                </a:solidFill>
                <a:latin typeface="Constantia"/>
                <a:cs typeface="Constantia"/>
              </a:rPr>
              <a:t> </a:t>
            </a:r>
            <a:r>
              <a:rPr sz="3200" spc="-10" dirty="0">
                <a:solidFill>
                  <a:srgbClr val="000066"/>
                </a:solidFill>
                <a:latin typeface="Constantia"/>
                <a:cs typeface="Constantia"/>
              </a:rPr>
              <a:t>exponent</a:t>
            </a:r>
            <a:r>
              <a:rPr sz="3200" spc="-175" dirty="0">
                <a:solidFill>
                  <a:srgbClr val="000066"/>
                </a:solidFill>
                <a:latin typeface="Constantia"/>
                <a:cs typeface="Constantia"/>
              </a:rPr>
              <a:t> </a:t>
            </a:r>
            <a:r>
              <a:rPr sz="3200" dirty="0">
                <a:solidFill>
                  <a:srgbClr val="000066"/>
                </a:solidFill>
                <a:latin typeface="Constantia"/>
                <a:cs typeface="Constantia"/>
              </a:rPr>
              <a:t>of</a:t>
            </a:r>
            <a:r>
              <a:rPr sz="3200" spc="5" dirty="0">
                <a:solidFill>
                  <a:srgbClr val="000066"/>
                </a:solidFill>
                <a:latin typeface="Constantia"/>
                <a:cs typeface="Constantia"/>
              </a:rPr>
              <a:t> </a:t>
            </a:r>
            <a:r>
              <a:rPr sz="3200" dirty="0" smtClean="0">
                <a:solidFill>
                  <a:srgbClr val="000066"/>
                </a:solidFill>
                <a:latin typeface="Constantia"/>
                <a:cs typeface="Constantia"/>
              </a:rPr>
              <a:t>p2</a:t>
            </a:r>
            <a:endParaRPr lang="en-US" sz="3200" dirty="0" smtClean="0">
              <a:solidFill>
                <a:srgbClr val="000066"/>
              </a:solidFill>
              <a:latin typeface="Constantia"/>
              <a:cs typeface="Constantia"/>
            </a:endParaRPr>
          </a:p>
          <a:p>
            <a:pPr marL="239395" indent="-227329">
              <a:lnSpc>
                <a:spcPct val="100000"/>
              </a:lnSpc>
              <a:spcBef>
                <a:spcPts val="105"/>
              </a:spcBef>
              <a:buChar char="•"/>
              <a:tabLst>
                <a:tab pos="240029" algn="l"/>
              </a:tabLst>
            </a:pPr>
            <a:endParaRPr sz="3200" dirty="0">
              <a:latin typeface="Constantia"/>
              <a:cs typeface="Constantia"/>
            </a:endParaRPr>
          </a:p>
          <a:p>
            <a:pPr marL="812800" marR="5080" lvl="1" indent="-342900" algn="just">
              <a:lnSpc>
                <a:spcPct val="100000"/>
              </a:lnSpc>
              <a:buFont typeface="Wingdings" pitchFamily="2" charset="2"/>
              <a:buChar char="Ø"/>
              <a:tabLst>
                <a:tab pos="697230" algn="l"/>
              </a:tabLst>
            </a:pPr>
            <a:r>
              <a:rPr sz="2400" spc="-20" dirty="0">
                <a:solidFill>
                  <a:srgbClr val="000066"/>
                </a:solidFill>
                <a:latin typeface="Constantia"/>
                <a:cs typeface="Constantia"/>
              </a:rPr>
              <a:t>Create</a:t>
            </a:r>
            <a:r>
              <a:rPr sz="2400" spc="-160" dirty="0">
                <a:solidFill>
                  <a:srgbClr val="000066"/>
                </a:solidFill>
                <a:latin typeface="Constantia"/>
                <a:cs typeface="Constantia"/>
              </a:rPr>
              <a:t> </a:t>
            </a:r>
            <a:r>
              <a:rPr sz="2400" dirty="0">
                <a:solidFill>
                  <a:srgbClr val="000066"/>
                </a:solidFill>
                <a:latin typeface="Constantia"/>
                <a:cs typeface="Constantia"/>
              </a:rPr>
              <a:t>a</a:t>
            </a:r>
            <a:r>
              <a:rPr sz="2400" spc="-90" dirty="0">
                <a:solidFill>
                  <a:srgbClr val="000066"/>
                </a:solidFill>
                <a:latin typeface="Constantia"/>
                <a:cs typeface="Constantia"/>
              </a:rPr>
              <a:t> </a:t>
            </a:r>
            <a:r>
              <a:rPr sz="2400" spc="-5" dirty="0">
                <a:solidFill>
                  <a:srgbClr val="000066"/>
                </a:solidFill>
                <a:latin typeface="Constantia"/>
                <a:cs typeface="Constantia"/>
              </a:rPr>
              <a:t>new</a:t>
            </a:r>
            <a:r>
              <a:rPr sz="2400" spc="-75" dirty="0">
                <a:solidFill>
                  <a:srgbClr val="000066"/>
                </a:solidFill>
                <a:latin typeface="Constantia"/>
                <a:cs typeface="Constantia"/>
              </a:rPr>
              <a:t> </a:t>
            </a:r>
            <a:r>
              <a:rPr sz="2400" spc="-5" dirty="0">
                <a:solidFill>
                  <a:srgbClr val="000066"/>
                </a:solidFill>
                <a:latin typeface="Constantia"/>
                <a:cs typeface="Constantia"/>
              </a:rPr>
              <a:t>node</a:t>
            </a:r>
            <a:r>
              <a:rPr sz="2400" spc="-90" dirty="0">
                <a:solidFill>
                  <a:srgbClr val="000066"/>
                </a:solidFill>
                <a:latin typeface="Constantia"/>
                <a:cs typeface="Constantia"/>
              </a:rPr>
              <a:t> </a:t>
            </a:r>
            <a:r>
              <a:rPr sz="2400" spc="-5" dirty="0">
                <a:solidFill>
                  <a:srgbClr val="000066"/>
                </a:solidFill>
                <a:latin typeface="Constantia"/>
                <a:cs typeface="Constantia"/>
              </a:rPr>
              <a:t>in</a:t>
            </a:r>
            <a:r>
              <a:rPr sz="2400" spc="-100" dirty="0">
                <a:solidFill>
                  <a:srgbClr val="000066"/>
                </a:solidFill>
                <a:latin typeface="Constantia"/>
                <a:cs typeface="Constantia"/>
              </a:rPr>
              <a:t> </a:t>
            </a:r>
            <a:r>
              <a:rPr sz="2400" dirty="0">
                <a:solidFill>
                  <a:srgbClr val="000066"/>
                </a:solidFill>
                <a:latin typeface="Constantia"/>
                <a:cs typeface="Constantia"/>
              </a:rPr>
              <a:t>p3</a:t>
            </a:r>
            <a:r>
              <a:rPr sz="2400" spc="-95" dirty="0">
                <a:solidFill>
                  <a:srgbClr val="000066"/>
                </a:solidFill>
                <a:latin typeface="Constantia"/>
                <a:cs typeface="Constantia"/>
              </a:rPr>
              <a:t> </a:t>
            </a:r>
            <a:r>
              <a:rPr sz="2400" dirty="0">
                <a:solidFill>
                  <a:srgbClr val="000066"/>
                </a:solidFill>
                <a:latin typeface="Constantia"/>
                <a:cs typeface="Constantia"/>
              </a:rPr>
              <a:t>with</a:t>
            </a:r>
            <a:r>
              <a:rPr sz="2400" spc="-95" dirty="0">
                <a:solidFill>
                  <a:srgbClr val="000066"/>
                </a:solidFill>
                <a:latin typeface="Constantia"/>
                <a:cs typeface="Constantia"/>
              </a:rPr>
              <a:t> </a:t>
            </a:r>
            <a:r>
              <a:rPr sz="2400" spc="-5" dirty="0">
                <a:solidFill>
                  <a:srgbClr val="000066"/>
                </a:solidFill>
                <a:latin typeface="Constantia"/>
                <a:cs typeface="Constantia"/>
              </a:rPr>
              <a:t>the</a:t>
            </a:r>
            <a:r>
              <a:rPr sz="2400" spc="-160" dirty="0">
                <a:solidFill>
                  <a:srgbClr val="000066"/>
                </a:solidFill>
                <a:latin typeface="Constantia"/>
                <a:cs typeface="Constantia"/>
              </a:rPr>
              <a:t> </a:t>
            </a:r>
            <a:r>
              <a:rPr sz="2400" dirty="0">
                <a:solidFill>
                  <a:srgbClr val="000066"/>
                </a:solidFill>
                <a:latin typeface="Constantia"/>
                <a:cs typeface="Constantia"/>
              </a:rPr>
              <a:t>same </a:t>
            </a:r>
            <a:r>
              <a:rPr sz="2400" spc="-785" dirty="0">
                <a:solidFill>
                  <a:srgbClr val="000066"/>
                </a:solidFill>
                <a:latin typeface="Constantia"/>
                <a:cs typeface="Constantia"/>
              </a:rPr>
              <a:t> </a:t>
            </a:r>
            <a:r>
              <a:rPr sz="2400" spc="-10" dirty="0">
                <a:solidFill>
                  <a:srgbClr val="000066"/>
                </a:solidFill>
                <a:latin typeface="Constantia"/>
                <a:cs typeface="Constantia"/>
              </a:rPr>
              <a:t>exponent </a:t>
            </a:r>
            <a:r>
              <a:rPr sz="2400" dirty="0">
                <a:solidFill>
                  <a:srgbClr val="000066"/>
                </a:solidFill>
                <a:latin typeface="Constantia"/>
                <a:cs typeface="Constantia"/>
              </a:rPr>
              <a:t>and with </a:t>
            </a:r>
            <a:r>
              <a:rPr sz="2400" spc="-5" dirty="0">
                <a:solidFill>
                  <a:srgbClr val="000066"/>
                </a:solidFill>
                <a:latin typeface="Constantia"/>
                <a:cs typeface="Constantia"/>
              </a:rPr>
              <a:t>the </a:t>
            </a:r>
            <a:r>
              <a:rPr sz="2400" dirty="0">
                <a:solidFill>
                  <a:srgbClr val="000066"/>
                </a:solidFill>
                <a:latin typeface="Constantia"/>
                <a:cs typeface="Constantia"/>
              </a:rPr>
              <a:t>sum of </a:t>
            </a:r>
            <a:r>
              <a:rPr sz="2400" spc="-5" dirty="0">
                <a:solidFill>
                  <a:srgbClr val="000066"/>
                </a:solidFill>
                <a:latin typeface="Constantia"/>
                <a:cs typeface="Constantia"/>
              </a:rPr>
              <a:t>the </a:t>
            </a:r>
            <a:r>
              <a:rPr sz="2400" dirty="0">
                <a:solidFill>
                  <a:srgbClr val="000066"/>
                </a:solidFill>
                <a:latin typeface="Constantia"/>
                <a:cs typeface="Constantia"/>
              </a:rPr>
              <a:t> coefficients</a:t>
            </a:r>
            <a:r>
              <a:rPr sz="2400" spc="-185" dirty="0">
                <a:solidFill>
                  <a:srgbClr val="000066"/>
                </a:solidFill>
                <a:latin typeface="Constantia"/>
                <a:cs typeface="Constantia"/>
              </a:rPr>
              <a:t> </a:t>
            </a:r>
            <a:r>
              <a:rPr sz="2400" dirty="0">
                <a:solidFill>
                  <a:srgbClr val="000066"/>
                </a:solidFill>
                <a:latin typeface="Constantia"/>
                <a:cs typeface="Constantia"/>
              </a:rPr>
              <a:t>of</a:t>
            </a:r>
            <a:r>
              <a:rPr sz="2400" spc="5" dirty="0">
                <a:solidFill>
                  <a:srgbClr val="000066"/>
                </a:solidFill>
                <a:latin typeface="Constantia"/>
                <a:cs typeface="Constantia"/>
              </a:rPr>
              <a:t> </a:t>
            </a:r>
            <a:r>
              <a:rPr sz="2400" dirty="0">
                <a:solidFill>
                  <a:srgbClr val="000066"/>
                </a:solidFill>
                <a:latin typeface="Constantia"/>
                <a:cs typeface="Constantia"/>
              </a:rPr>
              <a:t>p1</a:t>
            </a:r>
            <a:r>
              <a:rPr sz="2400" spc="-90" dirty="0">
                <a:solidFill>
                  <a:srgbClr val="000066"/>
                </a:solidFill>
                <a:latin typeface="Constantia"/>
                <a:cs typeface="Constantia"/>
              </a:rPr>
              <a:t> </a:t>
            </a:r>
            <a:r>
              <a:rPr sz="2400" dirty="0">
                <a:solidFill>
                  <a:srgbClr val="000066"/>
                </a:solidFill>
                <a:latin typeface="Constantia"/>
                <a:cs typeface="Constantia"/>
              </a:rPr>
              <a:t>and</a:t>
            </a:r>
            <a:r>
              <a:rPr sz="2400" spc="-60" dirty="0">
                <a:solidFill>
                  <a:srgbClr val="000066"/>
                </a:solidFill>
                <a:latin typeface="Constantia"/>
                <a:cs typeface="Constantia"/>
              </a:rPr>
              <a:t> </a:t>
            </a:r>
            <a:r>
              <a:rPr sz="2400" dirty="0">
                <a:solidFill>
                  <a:srgbClr val="000066"/>
                </a:solidFill>
                <a:latin typeface="Constantia"/>
                <a:cs typeface="Constantia"/>
              </a:rPr>
              <a:t>p2</a:t>
            </a:r>
            <a:r>
              <a:rPr sz="2400" dirty="0" smtClean="0">
                <a:solidFill>
                  <a:srgbClr val="000066"/>
                </a:solidFill>
                <a:latin typeface="Constantia"/>
                <a:cs typeface="Constantia"/>
              </a:rPr>
              <a:t>.</a:t>
            </a:r>
            <a:endParaRPr lang="en-US" sz="2400" dirty="0" smtClean="0">
              <a:solidFill>
                <a:srgbClr val="000066"/>
              </a:solidFill>
              <a:latin typeface="Constantia"/>
              <a:cs typeface="Constantia"/>
            </a:endParaRPr>
          </a:p>
          <a:p>
            <a:pPr marL="469900" marR="5080" lvl="1">
              <a:lnSpc>
                <a:spcPct val="100000"/>
              </a:lnSpc>
              <a:buChar char="•"/>
              <a:tabLst>
                <a:tab pos="697230" algn="l"/>
              </a:tabLst>
            </a:pPr>
            <a:endParaRPr lang="en-US" sz="3200" dirty="0">
              <a:solidFill>
                <a:srgbClr val="000066"/>
              </a:solidFill>
              <a:latin typeface="Constantia"/>
              <a:cs typeface="Constantia"/>
            </a:endParaRPr>
          </a:p>
          <a:p>
            <a:pPr marL="469900" marR="5080" lvl="1">
              <a:lnSpc>
                <a:spcPct val="100000"/>
              </a:lnSpc>
              <a:buChar char="•"/>
              <a:tabLst>
                <a:tab pos="697230" algn="l"/>
              </a:tabLst>
            </a:pPr>
            <a:endParaRPr lang="en-US" sz="3200" dirty="0" smtClean="0">
              <a:solidFill>
                <a:srgbClr val="000066"/>
              </a:solidFill>
              <a:latin typeface="Constantia"/>
              <a:cs typeface="Constantia"/>
            </a:endParaRPr>
          </a:p>
          <a:p>
            <a:pPr marL="469900" marR="5080" lvl="1">
              <a:lnSpc>
                <a:spcPct val="100000"/>
              </a:lnSpc>
              <a:buChar char="•"/>
              <a:tabLst>
                <a:tab pos="697230" algn="l"/>
              </a:tabLst>
            </a:pPr>
            <a:endParaRPr sz="3200" dirty="0">
              <a:latin typeface="Constantia"/>
              <a:cs typeface="Constanti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E</a:t>
            </a:r>
            <a:r>
              <a:rPr spc="-90" dirty="0"/>
              <a:t>x</a:t>
            </a:r>
            <a:r>
              <a:rPr dirty="0"/>
              <a:t>ample</a:t>
            </a:r>
          </a:p>
        </p:txBody>
      </p:sp>
      <p:sp>
        <p:nvSpPr>
          <p:cNvPr id="3" name="object 3"/>
          <p:cNvSpPr txBox="1"/>
          <p:nvPr/>
        </p:nvSpPr>
        <p:spPr>
          <a:xfrm>
            <a:off x="1733550" y="3006788"/>
            <a:ext cx="536575" cy="452755"/>
          </a:xfrm>
          <a:prstGeom prst="rect">
            <a:avLst/>
          </a:prstGeom>
          <a:ln w="12700">
            <a:solidFill>
              <a:srgbClr val="000000"/>
            </a:solidFill>
          </a:ln>
        </p:spPr>
        <p:txBody>
          <a:bodyPr vert="horz" wrap="square" lIns="0" tIns="59690" rIns="0" bIns="0" rtlCol="0">
            <a:spAutoFit/>
          </a:bodyPr>
          <a:lstStyle/>
          <a:p>
            <a:pPr marL="132080">
              <a:lnSpc>
                <a:spcPct val="100000"/>
              </a:lnSpc>
              <a:spcBef>
                <a:spcPts val="470"/>
              </a:spcBef>
            </a:pPr>
            <a:r>
              <a:rPr sz="2400" dirty="0">
                <a:latin typeface="Times New Roman"/>
                <a:cs typeface="Times New Roman"/>
              </a:rPr>
              <a:t>3</a:t>
            </a:r>
            <a:endParaRPr sz="2400">
              <a:latin typeface="Times New Roman"/>
              <a:cs typeface="Times New Roman"/>
            </a:endParaRPr>
          </a:p>
        </p:txBody>
      </p:sp>
      <p:sp>
        <p:nvSpPr>
          <p:cNvPr id="4" name="object 4"/>
          <p:cNvSpPr txBox="1"/>
          <p:nvPr/>
        </p:nvSpPr>
        <p:spPr>
          <a:xfrm>
            <a:off x="2270125" y="3006788"/>
            <a:ext cx="593725" cy="452755"/>
          </a:xfrm>
          <a:prstGeom prst="rect">
            <a:avLst/>
          </a:prstGeom>
          <a:ln w="12700">
            <a:solidFill>
              <a:srgbClr val="000000"/>
            </a:solidFill>
          </a:ln>
        </p:spPr>
        <p:txBody>
          <a:bodyPr vert="horz" wrap="square" lIns="0" tIns="59690" rIns="0" bIns="0" rtlCol="0">
            <a:spAutoFit/>
          </a:bodyPr>
          <a:lstStyle/>
          <a:p>
            <a:pPr marL="127000">
              <a:lnSpc>
                <a:spcPct val="100000"/>
              </a:lnSpc>
              <a:spcBef>
                <a:spcPts val="470"/>
              </a:spcBef>
            </a:pPr>
            <a:r>
              <a:rPr sz="2400" dirty="0">
                <a:latin typeface="Times New Roman"/>
                <a:cs typeface="Times New Roman"/>
              </a:rPr>
              <a:t>14</a:t>
            </a:r>
            <a:endParaRPr sz="2400">
              <a:latin typeface="Times New Roman"/>
              <a:cs typeface="Times New Roman"/>
            </a:endParaRPr>
          </a:p>
        </p:txBody>
      </p:sp>
      <p:sp>
        <p:nvSpPr>
          <p:cNvPr id="5" name="object 5"/>
          <p:cNvSpPr/>
          <p:nvPr/>
        </p:nvSpPr>
        <p:spPr>
          <a:xfrm>
            <a:off x="3222625" y="3200400"/>
            <a:ext cx="789305" cy="76200"/>
          </a:xfrm>
          <a:custGeom>
            <a:avLst/>
            <a:gdLst/>
            <a:ahLst/>
            <a:cxnLst/>
            <a:rect l="l" t="t" r="r" b="b"/>
            <a:pathLst>
              <a:path w="789304" h="76200">
                <a:moveTo>
                  <a:pt x="712724" y="38100"/>
                </a:moveTo>
                <a:lnTo>
                  <a:pt x="661924" y="76200"/>
                </a:lnTo>
                <a:lnTo>
                  <a:pt x="767757" y="44450"/>
                </a:lnTo>
                <a:lnTo>
                  <a:pt x="712724" y="44450"/>
                </a:lnTo>
                <a:lnTo>
                  <a:pt x="712724" y="38100"/>
                </a:lnTo>
                <a:close/>
              </a:path>
              <a:path w="789304" h="76200">
                <a:moveTo>
                  <a:pt x="704257" y="31750"/>
                </a:moveTo>
                <a:lnTo>
                  <a:pt x="0" y="31750"/>
                </a:lnTo>
                <a:lnTo>
                  <a:pt x="0" y="44450"/>
                </a:lnTo>
                <a:lnTo>
                  <a:pt x="704257" y="44450"/>
                </a:lnTo>
                <a:lnTo>
                  <a:pt x="712724" y="38100"/>
                </a:lnTo>
                <a:lnTo>
                  <a:pt x="704257" y="31750"/>
                </a:lnTo>
                <a:close/>
              </a:path>
              <a:path w="789304" h="76200">
                <a:moveTo>
                  <a:pt x="767757" y="31750"/>
                </a:moveTo>
                <a:lnTo>
                  <a:pt x="712724" y="31750"/>
                </a:lnTo>
                <a:lnTo>
                  <a:pt x="712724" y="44450"/>
                </a:lnTo>
                <a:lnTo>
                  <a:pt x="767757" y="44450"/>
                </a:lnTo>
                <a:lnTo>
                  <a:pt x="788924" y="38100"/>
                </a:lnTo>
                <a:lnTo>
                  <a:pt x="767757" y="31750"/>
                </a:lnTo>
                <a:close/>
              </a:path>
              <a:path w="789304" h="76200">
                <a:moveTo>
                  <a:pt x="661924" y="0"/>
                </a:moveTo>
                <a:lnTo>
                  <a:pt x="712724" y="38100"/>
                </a:lnTo>
                <a:lnTo>
                  <a:pt x="712724" y="31750"/>
                </a:lnTo>
                <a:lnTo>
                  <a:pt x="767757" y="31750"/>
                </a:lnTo>
                <a:lnTo>
                  <a:pt x="661924"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4021201" y="2995612"/>
            <a:ext cx="2221230" cy="465455"/>
            <a:chOff x="4021201" y="2995612"/>
            <a:chExt cx="2221230" cy="465455"/>
          </a:xfrm>
        </p:grpSpPr>
        <p:sp>
          <p:nvSpPr>
            <p:cNvPr id="7" name="object 7"/>
            <p:cNvSpPr/>
            <p:nvPr/>
          </p:nvSpPr>
          <p:spPr>
            <a:xfrm>
              <a:off x="4027551" y="3001962"/>
              <a:ext cx="1703705" cy="452755"/>
            </a:xfrm>
            <a:custGeom>
              <a:avLst/>
              <a:gdLst/>
              <a:ahLst/>
              <a:cxnLst/>
              <a:rect l="l" t="t" r="r" b="b"/>
              <a:pathLst>
                <a:path w="1703704" h="452754">
                  <a:moveTo>
                    <a:pt x="0" y="452437"/>
                  </a:moveTo>
                  <a:lnTo>
                    <a:pt x="1703451" y="452437"/>
                  </a:lnTo>
                  <a:lnTo>
                    <a:pt x="1703451" y="0"/>
                  </a:lnTo>
                  <a:lnTo>
                    <a:pt x="0" y="0"/>
                  </a:lnTo>
                  <a:lnTo>
                    <a:pt x="0" y="452437"/>
                  </a:lnTo>
                  <a:close/>
                </a:path>
              </a:pathLst>
            </a:custGeom>
            <a:ln w="12700">
              <a:solidFill>
                <a:srgbClr val="000000"/>
              </a:solidFill>
            </a:ln>
          </p:spPr>
          <p:txBody>
            <a:bodyPr wrap="square" lIns="0" tIns="0" rIns="0" bIns="0" rtlCol="0"/>
            <a:lstStyle/>
            <a:p>
              <a:endParaRPr/>
            </a:p>
          </p:txBody>
        </p:sp>
        <p:sp>
          <p:nvSpPr>
            <p:cNvPr id="8" name="object 8"/>
            <p:cNvSpPr/>
            <p:nvPr/>
          </p:nvSpPr>
          <p:spPr>
            <a:xfrm>
              <a:off x="5454650" y="3197225"/>
              <a:ext cx="787400" cy="76200"/>
            </a:xfrm>
            <a:custGeom>
              <a:avLst/>
              <a:gdLst/>
              <a:ahLst/>
              <a:cxnLst/>
              <a:rect l="l" t="t" r="r" b="b"/>
              <a:pathLst>
                <a:path w="787400" h="76200">
                  <a:moveTo>
                    <a:pt x="711200" y="38100"/>
                  </a:moveTo>
                  <a:lnTo>
                    <a:pt x="660400" y="76200"/>
                  </a:lnTo>
                  <a:lnTo>
                    <a:pt x="766233" y="44450"/>
                  </a:lnTo>
                  <a:lnTo>
                    <a:pt x="711200" y="44450"/>
                  </a:lnTo>
                  <a:lnTo>
                    <a:pt x="711200" y="38100"/>
                  </a:lnTo>
                  <a:close/>
                </a:path>
                <a:path w="787400" h="76200">
                  <a:moveTo>
                    <a:pt x="702733" y="31750"/>
                  </a:moveTo>
                  <a:lnTo>
                    <a:pt x="0" y="31750"/>
                  </a:lnTo>
                  <a:lnTo>
                    <a:pt x="0" y="44450"/>
                  </a:lnTo>
                  <a:lnTo>
                    <a:pt x="702733" y="44450"/>
                  </a:lnTo>
                  <a:lnTo>
                    <a:pt x="711200" y="38100"/>
                  </a:lnTo>
                  <a:lnTo>
                    <a:pt x="702733" y="31750"/>
                  </a:lnTo>
                  <a:close/>
                </a:path>
                <a:path w="787400" h="76200">
                  <a:moveTo>
                    <a:pt x="766233" y="31750"/>
                  </a:moveTo>
                  <a:lnTo>
                    <a:pt x="711200" y="31750"/>
                  </a:lnTo>
                  <a:lnTo>
                    <a:pt x="711200" y="44450"/>
                  </a:lnTo>
                  <a:lnTo>
                    <a:pt x="766233" y="44450"/>
                  </a:lnTo>
                  <a:lnTo>
                    <a:pt x="787400" y="38100"/>
                  </a:lnTo>
                  <a:lnTo>
                    <a:pt x="766233" y="31750"/>
                  </a:lnTo>
                  <a:close/>
                </a:path>
                <a:path w="787400" h="76200">
                  <a:moveTo>
                    <a:pt x="660400" y="0"/>
                  </a:moveTo>
                  <a:lnTo>
                    <a:pt x="711200" y="38100"/>
                  </a:lnTo>
                  <a:lnTo>
                    <a:pt x="711200" y="31750"/>
                  </a:lnTo>
                  <a:lnTo>
                    <a:pt x="766233" y="31750"/>
                  </a:lnTo>
                  <a:lnTo>
                    <a:pt x="660400" y="0"/>
                  </a:lnTo>
                  <a:close/>
                </a:path>
              </a:pathLst>
            </a:custGeom>
            <a:solidFill>
              <a:srgbClr val="000000"/>
            </a:solidFill>
          </p:spPr>
          <p:txBody>
            <a:bodyPr wrap="square" lIns="0" tIns="0" rIns="0" bIns="0" rtlCol="0"/>
            <a:lstStyle/>
            <a:p>
              <a:endParaRPr/>
            </a:p>
          </p:txBody>
        </p:sp>
      </p:grpSp>
      <p:grpSp>
        <p:nvGrpSpPr>
          <p:cNvPr id="9" name="object 9"/>
          <p:cNvGrpSpPr/>
          <p:nvPr/>
        </p:nvGrpSpPr>
        <p:grpSpPr>
          <a:xfrm>
            <a:off x="1222375" y="3000438"/>
            <a:ext cx="2221230" cy="465455"/>
            <a:chOff x="1222375" y="3000438"/>
            <a:chExt cx="2221230" cy="465455"/>
          </a:xfrm>
        </p:grpSpPr>
        <p:sp>
          <p:nvSpPr>
            <p:cNvPr id="10" name="object 10"/>
            <p:cNvSpPr/>
            <p:nvPr/>
          </p:nvSpPr>
          <p:spPr>
            <a:xfrm>
              <a:off x="1733550" y="3006788"/>
              <a:ext cx="1703705" cy="452755"/>
            </a:xfrm>
            <a:custGeom>
              <a:avLst/>
              <a:gdLst/>
              <a:ahLst/>
              <a:cxnLst/>
              <a:rect l="l" t="t" r="r" b="b"/>
              <a:pathLst>
                <a:path w="1703704" h="452754">
                  <a:moveTo>
                    <a:pt x="0" y="452437"/>
                  </a:moveTo>
                  <a:lnTo>
                    <a:pt x="1703451" y="452437"/>
                  </a:lnTo>
                  <a:lnTo>
                    <a:pt x="1703451" y="0"/>
                  </a:lnTo>
                  <a:lnTo>
                    <a:pt x="0" y="0"/>
                  </a:lnTo>
                  <a:lnTo>
                    <a:pt x="0" y="452437"/>
                  </a:lnTo>
                  <a:close/>
                </a:path>
              </a:pathLst>
            </a:custGeom>
            <a:ln w="12700">
              <a:solidFill>
                <a:srgbClr val="000000"/>
              </a:solidFill>
            </a:ln>
          </p:spPr>
          <p:txBody>
            <a:bodyPr wrap="square" lIns="0" tIns="0" rIns="0" bIns="0" rtlCol="0"/>
            <a:lstStyle/>
            <a:p>
              <a:endParaRPr/>
            </a:p>
          </p:txBody>
        </p:sp>
        <p:sp>
          <p:nvSpPr>
            <p:cNvPr id="11" name="object 11"/>
            <p:cNvSpPr/>
            <p:nvPr/>
          </p:nvSpPr>
          <p:spPr>
            <a:xfrm>
              <a:off x="1222375" y="3189224"/>
              <a:ext cx="490855" cy="76200"/>
            </a:xfrm>
            <a:custGeom>
              <a:avLst/>
              <a:gdLst/>
              <a:ahLst/>
              <a:cxnLst/>
              <a:rect l="l" t="t" r="r" b="b"/>
              <a:pathLst>
                <a:path w="490855" h="76200">
                  <a:moveTo>
                    <a:pt x="414400" y="38100"/>
                  </a:moveTo>
                  <a:lnTo>
                    <a:pt x="363600" y="76200"/>
                  </a:lnTo>
                  <a:lnTo>
                    <a:pt x="469434" y="44450"/>
                  </a:lnTo>
                  <a:lnTo>
                    <a:pt x="414400" y="44450"/>
                  </a:lnTo>
                  <a:lnTo>
                    <a:pt x="414400" y="38100"/>
                  </a:lnTo>
                  <a:close/>
                </a:path>
                <a:path w="490855" h="76200">
                  <a:moveTo>
                    <a:pt x="405934" y="31750"/>
                  </a:moveTo>
                  <a:lnTo>
                    <a:pt x="0" y="31750"/>
                  </a:lnTo>
                  <a:lnTo>
                    <a:pt x="0" y="44450"/>
                  </a:lnTo>
                  <a:lnTo>
                    <a:pt x="405934" y="44450"/>
                  </a:lnTo>
                  <a:lnTo>
                    <a:pt x="414400" y="38100"/>
                  </a:lnTo>
                  <a:lnTo>
                    <a:pt x="405934" y="31750"/>
                  </a:lnTo>
                  <a:close/>
                </a:path>
                <a:path w="490855" h="76200">
                  <a:moveTo>
                    <a:pt x="469434" y="31750"/>
                  </a:moveTo>
                  <a:lnTo>
                    <a:pt x="414400" y="31750"/>
                  </a:lnTo>
                  <a:lnTo>
                    <a:pt x="414400" y="44450"/>
                  </a:lnTo>
                  <a:lnTo>
                    <a:pt x="469434" y="44450"/>
                  </a:lnTo>
                  <a:lnTo>
                    <a:pt x="490600" y="38100"/>
                  </a:lnTo>
                  <a:lnTo>
                    <a:pt x="469434" y="31750"/>
                  </a:lnTo>
                  <a:close/>
                </a:path>
                <a:path w="490855" h="76200">
                  <a:moveTo>
                    <a:pt x="363600" y="0"/>
                  </a:moveTo>
                  <a:lnTo>
                    <a:pt x="414400" y="38100"/>
                  </a:lnTo>
                  <a:lnTo>
                    <a:pt x="414400" y="31750"/>
                  </a:lnTo>
                  <a:lnTo>
                    <a:pt x="469434" y="31750"/>
                  </a:lnTo>
                  <a:lnTo>
                    <a:pt x="363600"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4027551" y="3001962"/>
            <a:ext cx="536575" cy="452755"/>
          </a:xfrm>
          <a:prstGeom prst="rect">
            <a:avLst/>
          </a:prstGeom>
          <a:ln w="12700">
            <a:solidFill>
              <a:srgbClr val="000000"/>
            </a:solidFill>
          </a:ln>
        </p:spPr>
        <p:txBody>
          <a:bodyPr vert="horz" wrap="square" lIns="0" tIns="75565" rIns="0" bIns="0" rtlCol="0">
            <a:spAutoFit/>
          </a:bodyPr>
          <a:lstStyle/>
          <a:p>
            <a:pPr marR="7620" algn="ctr">
              <a:lnSpc>
                <a:spcPct val="100000"/>
              </a:lnSpc>
              <a:spcBef>
                <a:spcPts val="595"/>
              </a:spcBef>
            </a:pPr>
            <a:r>
              <a:rPr sz="2400" dirty="0">
                <a:latin typeface="Times New Roman"/>
                <a:cs typeface="Times New Roman"/>
              </a:rPr>
              <a:t>2</a:t>
            </a:r>
            <a:endParaRPr sz="2400">
              <a:latin typeface="Times New Roman"/>
              <a:cs typeface="Times New Roman"/>
            </a:endParaRPr>
          </a:p>
        </p:txBody>
      </p:sp>
      <p:sp>
        <p:nvSpPr>
          <p:cNvPr id="13" name="object 13"/>
          <p:cNvSpPr txBox="1"/>
          <p:nvPr/>
        </p:nvSpPr>
        <p:spPr>
          <a:xfrm>
            <a:off x="4564126" y="3001962"/>
            <a:ext cx="593725" cy="452755"/>
          </a:xfrm>
          <a:prstGeom prst="rect">
            <a:avLst/>
          </a:prstGeom>
          <a:ln w="12700">
            <a:solidFill>
              <a:srgbClr val="000000"/>
            </a:solidFill>
          </a:ln>
        </p:spPr>
        <p:txBody>
          <a:bodyPr vert="horz" wrap="square" lIns="0" tIns="75565" rIns="0" bIns="0" rtlCol="0">
            <a:spAutoFit/>
          </a:bodyPr>
          <a:lstStyle/>
          <a:p>
            <a:pPr marL="179705">
              <a:lnSpc>
                <a:spcPct val="100000"/>
              </a:lnSpc>
              <a:spcBef>
                <a:spcPts val="595"/>
              </a:spcBef>
            </a:pPr>
            <a:r>
              <a:rPr sz="2400" dirty="0">
                <a:latin typeface="Times New Roman"/>
                <a:cs typeface="Times New Roman"/>
              </a:rPr>
              <a:t>8</a:t>
            </a:r>
            <a:endParaRPr sz="2400">
              <a:latin typeface="Times New Roman"/>
              <a:cs typeface="Times New Roman"/>
            </a:endParaRPr>
          </a:p>
        </p:txBody>
      </p:sp>
      <p:sp>
        <p:nvSpPr>
          <p:cNvPr id="14" name="object 14"/>
          <p:cNvSpPr txBox="1"/>
          <p:nvPr/>
        </p:nvSpPr>
        <p:spPr>
          <a:xfrm>
            <a:off x="1298828" y="2766440"/>
            <a:ext cx="1612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a:t>
            </a:r>
            <a:endParaRPr sz="2400">
              <a:latin typeface="Times New Roman"/>
              <a:cs typeface="Times New Roman"/>
            </a:endParaRPr>
          </a:p>
        </p:txBody>
      </p:sp>
      <p:sp>
        <p:nvSpPr>
          <p:cNvPr id="15" name="object 15"/>
          <p:cNvSpPr txBox="1"/>
          <p:nvPr/>
        </p:nvSpPr>
        <p:spPr>
          <a:xfrm>
            <a:off x="1782826" y="5027612"/>
            <a:ext cx="538480" cy="452755"/>
          </a:xfrm>
          <a:prstGeom prst="rect">
            <a:avLst/>
          </a:prstGeom>
          <a:ln w="12700">
            <a:solidFill>
              <a:srgbClr val="000000"/>
            </a:solidFill>
          </a:ln>
        </p:spPr>
        <p:txBody>
          <a:bodyPr vert="horz" wrap="square" lIns="0" tIns="59690" rIns="0" bIns="0" rtlCol="0">
            <a:spAutoFit/>
          </a:bodyPr>
          <a:lstStyle/>
          <a:p>
            <a:pPr marL="133350">
              <a:lnSpc>
                <a:spcPct val="100000"/>
              </a:lnSpc>
              <a:spcBef>
                <a:spcPts val="470"/>
              </a:spcBef>
            </a:pPr>
            <a:r>
              <a:rPr sz="2400" dirty="0">
                <a:latin typeface="Times New Roman"/>
                <a:cs typeface="Times New Roman"/>
              </a:rPr>
              <a:t>8</a:t>
            </a:r>
            <a:endParaRPr sz="2400">
              <a:latin typeface="Times New Roman"/>
              <a:cs typeface="Times New Roman"/>
            </a:endParaRPr>
          </a:p>
        </p:txBody>
      </p:sp>
      <p:sp>
        <p:nvSpPr>
          <p:cNvPr id="16" name="object 16"/>
          <p:cNvSpPr txBox="1"/>
          <p:nvPr/>
        </p:nvSpPr>
        <p:spPr>
          <a:xfrm>
            <a:off x="2320925" y="5027612"/>
            <a:ext cx="592455" cy="452755"/>
          </a:xfrm>
          <a:prstGeom prst="rect">
            <a:avLst/>
          </a:prstGeom>
          <a:ln w="12700">
            <a:solidFill>
              <a:srgbClr val="000000"/>
            </a:solidFill>
          </a:ln>
        </p:spPr>
        <p:txBody>
          <a:bodyPr vert="horz" wrap="square" lIns="0" tIns="59690" rIns="0" bIns="0" rtlCol="0">
            <a:spAutoFit/>
          </a:bodyPr>
          <a:lstStyle/>
          <a:p>
            <a:pPr marL="127000">
              <a:lnSpc>
                <a:spcPct val="100000"/>
              </a:lnSpc>
              <a:spcBef>
                <a:spcPts val="470"/>
              </a:spcBef>
            </a:pPr>
            <a:r>
              <a:rPr sz="2400" dirty="0">
                <a:latin typeface="Times New Roman"/>
                <a:cs typeface="Times New Roman"/>
              </a:rPr>
              <a:t>14</a:t>
            </a:r>
            <a:endParaRPr sz="2400">
              <a:latin typeface="Times New Roman"/>
              <a:cs typeface="Times New Roman"/>
            </a:endParaRPr>
          </a:p>
        </p:txBody>
      </p:sp>
      <p:sp>
        <p:nvSpPr>
          <p:cNvPr id="17" name="object 17"/>
          <p:cNvSpPr/>
          <p:nvPr/>
        </p:nvSpPr>
        <p:spPr>
          <a:xfrm>
            <a:off x="4076700" y="5022913"/>
            <a:ext cx="1704975" cy="452755"/>
          </a:xfrm>
          <a:custGeom>
            <a:avLst/>
            <a:gdLst/>
            <a:ahLst/>
            <a:cxnLst/>
            <a:rect l="l" t="t" r="r" b="b"/>
            <a:pathLst>
              <a:path w="1704975" h="452754">
                <a:moveTo>
                  <a:pt x="0" y="452437"/>
                </a:moveTo>
                <a:lnTo>
                  <a:pt x="1704975" y="452437"/>
                </a:lnTo>
                <a:lnTo>
                  <a:pt x="1704975" y="0"/>
                </a:lnTo>
                <a:lnTo>
                  <a:pt x="0" y="0"/>
                </a:lnTo>
                <a:lnTo>
                  <a:pt x="0" y="452437"/>
                </a:lnTo>
                <a:close/>
              </a:path>
            </a:pathLst>
          </a:custGeom>
          <a:ln w="12700">
            <a:solidFill>
              <a:srgbClr val="000000"/>
            </a:solidFill>
          </a:ln>
        </p:spPr>
        <p:txBody>
          <a:bodyPr wrap="square" lIns="0" tIns="0" rIns="0" bIns="0" rtlCol="0"/>
          <a:lstStyle/>
          <a:p>
            <a:endParaRPr/>
          </a:p>
        </p:txBody>
      </p:sp>
      <p:sp>
        <p:nvSpPr>
          <p:cNvPr id="18" name="object 18"/>
          <p:cNvSpPr/>
          <p:nvPr/>
        </p:nvSpPr>
        <p:spPr>
          <a:xfrm>
            <a:off x="3273425" y="5221223"/>
            <a:ext cx="787400" cy="76200"/>
          </a:xfrm>
          <a:custGeom>
            <a:avLst/>
            <a:gdLst/>
            <a:ahLst/>
            <a:cxnLst/>
            <a:rect l="l" t="t" r="r" b="b"/>
            <a:pathLst>
              <a:path w="787400" h="76200">
                <a:moveTo>
                  <a:pt x="711200" y="38100"/>
                </a:moveTo>
                <a:lnTo>
                  <a:pt x="660400" y="76200"/>
                </a:lnTo>
                <a:lnTo>
                  <a:pt x="766233" y="44450"/>
                </a:lnTo>
                <a:lnTo>
                  <a:pt x="711200" y="44450"/>
                </a:lnTo>
                <a:lnTo>
                  <a:pt x="711200" y="38100"/>
                </a:lnTo>
                <a:close/>
              </a:path>
              <a:path w="787400" h="76200">
                <a:moveTo>
                  <a:pt x="702733" y="31750"/>
                </a:moveTo>
                <a:lnTo>
                  <a:pt x="0" y="31750"/>
                </a:lnTo>
                <a:lnTo>
                  <a:pt x="0" y="44450"/>
                </a:lnTo>
                <a:lnTo>
                  <a:pt x="702733" y="44450"/>
                </a:lnTo>
                <a:lnTo>
                  <a:pt x="711200" y="38100"/>
                </a:lnTo>
                <a:lnTo>
                  <a:pt x="702733" y="31750"/>
                </a:lnTo>
                <a:close/>
              </a:path>
              <a:path w="787400" h="76200">
                <a:moveTo>
                  <a:pt x="766233" y="31750"/>
                </a:moveTo>
                <a:lnTo>
                  <a:pt x="711200" y="31750"/>
                </a:lnTo>
                <a:lnTo>
                  <a:pt x="711200" y="44450"/>
                </a:lnTo>
                <a:lnTo>
                  <a:pt x="766233" y="44450"/>
                </a:lnTo>
                <a:lnTo>
                  <a:pt x="787400" y="38100"/>
                </a:lnTo>
                <a:lnTo>
                  <a:pt x="766233" y="31750"/>
                </a:lnTo>
                <a:close/>
              </a:path>
              <a:path w="787400" h="76200">
                <a:moveTo>
                  <a:pt x="660400" y="0"/>
                </a:moveTo>
                <a:lnTo>
                  <a:pt x="711200" y="38100"/>
                </a:lnTo>
                <a:lnTo>
                  <a:pt x="711200" y="31750"/>
                </a:lnTo>
                <a:lnTo>
                  <a:pt x="766233" y="31750"/>
                </a:lnTo>
                <a:lnTo>
                  <a:pt x="660400" y="0"/>
                </a:lnTo>
                <a:close/>
              </a:path>
            </a:pathLst>
          </a:custGeom>
          <a:solidFill>
            <a:srgbClr val="000000"/>
          </a:solidFill>
        </p:spPr>
        <p:txBody>
          <a:bodyPr wrap="square" lIns="0" tIns="0" rIns="0" bIns="0" rtlCol="0"/>
          <a:lstStyle/>
          <a:p>
            <a:endParaRPr/>
          </a:p>
        </p:txBody>
      </p:sp>
      <p:sp>
        <p:nvSpPr>
          <p:cNvPr id="19" name="object 19"/>
          <p:cNvSpPr/>
          <p:nvPr/>
        </p:nvSpPr>
        <p:spPr>
          <a:xfrm>
            <a:off x="5503798" y="5218048"/>
            <a:ext cx="787400" cy="76200"/>
          </a:xfrm>
          <a:custGeom>
            <a:avLst/>
            <a:gdLst/>
            <a:ahLst/>
            <a:cxnLst/>
            <a:rect l="l" t="t" r="r" b="b"/>
            <a:pathLst>
              <a:path w="787400" h="76200">
                <a:moveTo>
                  <a:pt x="711200" y="38100"/>
                </a:moveTo>
                <a:lnTo>
                  <a:pt x="660400" y="76200"/>
                </a:lnTo>
                <a:lnTo>
                  <a:pt x="766233" y="44450"/>
                </a:lnTo>
                <a:lnTo>
                  <a:pt x="711200" y="44450"/>
                </a:lnTo>
                <a:lnTo>
                  <a:pt x="711200" y="38100"/>
                </a:lnTo>
                <a:close/>
              </a:path>
              <a:path w="787400" h="76200">
                <a:moveTo>
                  <a:pt x="702733" y="31750"/>
                </a:moveTo>
                <a:lnTo>
                  <a:pt x="0" y="31750"/>
                </a:lnTo>
                <a:lnTo>
                  <a:pt x="0" y="44450"/>
                </a:lnTo>
                <a:lnTo>
                  <a:pt x="702733" y="44450"/>
                </a:lnTo>
                <a:lnTo>
                  <a:pt x="711200" y="38100"/>
                </a:lnTo>
                <a:lnTo>
                  <a:pt x="702733" y="31750"/>
                </a:lnTo>
                <a:close/>
              </a:path>
              <a:path w="787400" h="76200">
                <a:moveTo>
                  <a:pt x="766233" y="31750"/>
                </a:moveTo>
                <a:lnTo>
                  <a:pt x="711200" y="31750"/>
                </a:lnTo>
                <a:lnTo>
                  <a:pt x="711200" y="44450"/>
                </a:lnTo>
                <a:lnTo>
                  <a:pt x="766233" y="44450"/>
                </a:lnTo>
                <a:lnTo>
                  <a:pt x="787400" y="38100"/>
                </a:lnTo>
                <a:lnTo>
                  <a:pt x="766233" y="31750"/>
                </a:lnTo>
                <a:close/>
              </a:path>
              <a:path w="787400" h="76200">
                <a:moveTo>
                  <a:pt x="660400" y="0"/>
                </a:moveTo>
                <a:lnTo>
                  <a:pt x="711200" y="38100"/>
                </a:lnTo>
                <a:lnTo>
                  <a:pt x="711200" y="31750"/>
                </a:lnTo>
                <a:lnTo>
                  <a:pt x="766233" y="31750"/>
                </a:lnTo>
                <a:lnTo>
                  <a:pt x="660400" y="0"/>
                </a:lnTo>
                <a:close/>
              </a:path>
            </a:pathLst>
          </a:custGeom>
          <a:solidFill>
            <a:srgbClr val="000000"/>
          </a:solidFill>
        </p:spPr>
        <p:txBody>
          <a:bodyPr wrap="square" lIns="0" tIns="0" rIns="0" bIns="0" rtlCol="0"/>
          <a:lstStyle/>
          <a:p>
            <a:endParaRPr/>
          </a:p>
        </p:txBody>
      </p:sp>
      <p:grpSp>
        <p:nvGrpSpPr>
          <p:cNvPr id="20" name="object 20"/>
          <p:cNvGrpSpPr/>
          <p:nvPr/>
        </p:nvGrpSpPr>
        <p:grpSpPr>
          <a:xfrm>
            <a:off x="1273175" y="5021262"/>
            <a:ext cx="2219325" cy="465455"/>
            <a:chOff x="1273175" y="5021262"/>
            <a:chExt cx="2219325" cy="465455"/>
          </a:xfrm>
        </p:grpSpPr>
        <p:sp>
          <p:nvSpPr>
            <p:cNvPr id="21" name="object 21"/>
            <p:cNvSpPr/>
            <p:nvPr/>
          </p:nvSpPr>
          <p:spPr>
            <a:xfrm>
              <a:off x="1782826" y="5027612"/>
              <a:ext cx="1703705" cy="452755"/>
            </a:xfrm>
            <a:custGeom>
              <a:avLst/>
              <a:gdLst/>
              <a:ahLst/>
              <a:cxnLst/>
              <a:rect l="l" t="t" r="r" b="b"/>
              <a:pathLst>
                <a:path w="1703704" h="452754">
                  <a:moveTo>
                    <a:pt x="0" y="452437"/>
                  </a:moveTo>
                  <a:lnTo>
                    <a:pt x="1703324" y="452437"/>
                  </a:lnTo>
                  <a:lnTo>
                    <a:pt x="1703324" y="0"/>
                  </a:lnTo>
                  <a:lnTo>
                    <a:pt x="0" y="0"/>
                  </a:lnTo>
                  <a:lnTo>
                    <a:pt x="0" y="452437"/>
                  </a:lnTo>
                  <a:close/>
                </a:path>
              </a:pathLst>
            </a:custGeom>
            <a:ln w="12700">
              <a:solidFill>
                <a:srgbClr val="000000"/>
              </a:solidFill>
            </a:ln>
          </p:spPr>
          <p:txBody>
            <a:bodyPr wrap="square" lIns="0" tIns="0" rIns="0" bIns="0" rtlCol="0"/>
            <a:lstStyle/>
            <a:p>
              <a:endParaRPr/>
            </a:p>
          </p:txBody>
        </p:sp>
        <p:sp>
          <p:nvSpPr>
            <p:cNvPr id="22" name="object 22"/>
            <p:cNvSpPr/>
            <p:nvPr/>
          </p:nvSpPr>
          <p:spPr>
            <a:xfrm>
              <a:off x="1273175" y="5210175"/>
              <a:ext cx="490855" cy="76200"/>
            </a:xfrm>
            <a:custGeom>
              <a:avLst/>
              <a:gdLst/>
              <a:ahLst/>
              <a:cxnLst/>
              <a:rect l="l" t="t" r="r" b="b"/>
              <a:pathLst>
                <a:path w="490855" h="76200">
                  <a:moveTo>
                    <a:pt x="363600" y="0"/>
                  </a:moveTo>
                  <a:lnTo>
                    <a:pt x="414274" y="38100"/>
                  </a:lnTo>
                  <a:lnTo>
                    <a:pt x="363600" y="76200"/>
                  </a:lnTo>
                  <a:lnTo>
                    <a:pt x="469328" y="44450"/>
                  </a:lnTo>
                  <a:lnTo>
                    <a:pt x="414400" y="44450"/>
                  </a:lnTo>
                  <a:lnTo>
                    <a:pt x="414400" y="31750"/>
                  </a:lnTo>
                  <a:lnTo>
                    <a:pt x="469328" y="31750"/>
                  </a:lnTo>
                  <a:lnTo>
                    <a:pt x="363600" y="0"/>
                  </a:lnTo>
                  <a:close/>
                </a:path>
                <a:path w="490855" h="76200">
                  <a:moveTo>
                    <a:pt x="405828" y="31750"/>
                  </a:moveTo>
                  <a:lnTo>
                    <a:pt x="0" y="31750"/>
                  </a:lnTo>
                  <a:lnTo>
                    <a:pt x="0" y="44450"/>
                  </a:lnTo>
                  <a:lnTo>
                    <a:pt x="405828" y="44450"/>
                  </a:lnTo>
                  <a:lnTo>
                    <a:pt x="414274" y="38100"/>
                  </a:lnTo>
                  <a:lnTo>
                    <a:pt x="405828" y="31750"/>
                  </a:lnTo>
                  <a:close/>
                </a:path>
                <a:path w="490855" h="76200">
                  <a:moveTo>
                    <a:pt x="469328" y="31750"/>
                  </a:moveTo>
                  <a:lnTo>
                    <a:pt x="414400" y="31750"/>
                  </a:lnTo>
                  <a:lnTo>
                    <a:pt x="414400" y="44450"/>
                  </a:lnTo>
                  <a:lnTo>
                    <a:pt x="469328" y="44450"/>
                  </a:lnTo>
                  <a:lnTo>
                    <a:pt x="490474" y="38100"/>
                  </a:lnTo>
                  <a:lnTo>
                    <a:pt x="469328" y="3175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76700" y="5022913"/>
            <a:ext cx="538480" cy="452755"/>
          </a:xfrm>
          <a:prstGeom prst="rect">
            <a:avLst/>
          </a:prstGeom>
          <a:ln w="12700">
            <a:solidFill>
              <a:srgbClr val="000000"/>
            </a:solidFill>
          </a:ln>
        </p:spPr>
        <p:txBody>
          <a:bodyPr vert="horz" wrap="square" lIns="0" tIns="76200" rIns="0" bIns="0" rtlCol="0">
            <a:spAutoFit/>
          </a:bodyPr>
          <a:lstStyle/>
          <a:p>
            <a:pPr marL="184150">
              <a:lnSpc>
                <a:spcPct val="100000"/>
              </a:lnSpc>
              <a:spcBef>
                <a:spcPts val="600"/>
              </a:spcBef>
            </a:pPr>
            <a:r>
              <a:rPr sz="2400" dirty="0">
                <a:latin typeface="Times New Roman"/>
                <a:cs typeface="Times New Roman"/>
              </a:rPr>
              <a:t>-3</a:t>
            </a:r>
            <a:endParaRPr sz="2400">
              <a:latin typeface="Times New Roman"/>
              <a:cs typeface="Times New Roman"/>
            </a:endParaRPr>
          </a:p>
        </p:txBody>
      </p:sp>
      <p:sp>
        <p:nvSpPr>
          <p:cNvPr id="24" name="object 24"/>
          <p:cNvSpPr txBox="1"/>
          <p:nvPr/>
        </p:nvSpPr>
        <p:spPr>
          <a:xfrm>
            <a:off x="4614926" y="5022913"/>
            <a:ext cx="593725" cy="452755"/>
          </a:xfrm>
          <a:prstGeom prst="rect">
            <a:avLst/>
          </a:prstGeom>
          <a:ln w="12700">
            <a:solidFill>
              <a:srgbClr val="000000"/>
            </a:solidFill>
          </a:ln>
        </p:spPr>
        <p:txBody>
          <a:bodyPr vert="horz" wrap="square" lIns="0" tIns="76200" rIns="0" bIns="0" rtlCol="0">
            <a:spAutoFit/>
          </a:bodyPr>
          <a:lstStyle/>
          <a:p>
            <a:pPr marL="51435">
              <a:lnSpc>
                <a:spcPct val="100000"/>
              </a:lnSpc>
              <a:spcBef>
                <a:spcPts val="600"/>
              </a:spcBef>
            </a:pPr>
            <a:r>
              <a:rPr sz="2400" dirty="0">
                <a:latin typeface="Times New Roman"/>
                <a:cs typeface="Times New Roman"/>
              </a:rPr>
              <a:t>10</a:t>
            </a:r>
            <a:endParaRPr sz="2400">
              <a:latin typeface="Times New Roman"/>
              <a:cs typeface="Times New Roman"/>
            </a:endParaRPr>
          </a:p>
        </p:txBody>
      </p:sp>
      <p:sp>
        <p:nvSpPr>
          <p:cNvPr id="25" name="object 25"/>
          <p:cNvSpPr txBox="1"/>
          <p:nvPr/>
        </p:nvSpPr>
        <p:spPr>
          <a:xfrm>
            <a:off x="1319275" y="3974647"/>
            <a:ext cx="320040" cy="1255395"/>
          </a:xfrm>
          <a:prstGeom prst="rect">
            <a:avLst/>
          </a:prstGeom>
        </p:spPr>
        <p:txBody>
          <a:bodyPr vert="horz" wrap="square" lIns="0" tIns="218440" rIns="0" bIns="0" rtlCol="0">
            <a:spAutoFit/>
          </a:bodyPr>
          <a:lstStyle/>
          <a:p>
            <a:pPr marL="34925">
              <a:lnSpc>
                <a:spcPct val="100000"/>
              </a:lnSpc>
              <a:spcBef>
                <a:spcPts val="1720"/>
              </a:spcBef>
            </a:pPr>
            <a:r>
              <a:rPr sz="3350" i="1" spc="459" dirty="0">
                <a:latin typeface="Times New Roman"/>
                <a:cs typeface="Times New Roman"/>
              </a:rPr>
              <a:t>b</a:t>
            </a:r>
            <a:endParaRPr sz="3350">
              <a:latin typeface="Times New Roman"/>
              <a:cs typeface="Times New Roman"/>
            </a:endParaRPr>
          </a:p>
          <a:p>
            <a:pPr marL="12700">
              <a:lnSpc>
                <a:spcPct val="100000"/>
              </a:lnSpc>
              <a:spcBef>
                <a:spcPts val="1160"/>
              </a:spcBef>
            </a:pPr>
            <a:r>
              <a:rPr sz="2400" dirty="0">
                <a:latin typeface="Times New Roman"/>
                <a:cs typeface="Times New Roman"/>
              </a:rPr>
              <a:t>b</a:t>
            </a:r>
            <a:endParaRPr sz="2400">
              <a:latin typeface="Times New Roman"/>
              <a:cs typeface="Times New Roman"/>
            </a:endParaRPr>
          </a:p>
        </p:txBody>
      </p:sp>
      <p:pic>
        <p:nvPicPr>
          <p:cNvPr id="26" name="object 26"/>
          <p:cNvPicPr/>
          <p:nvPr/>
        </p:nvPicPr>
        <p:blipFill>
          <a:blip r:embed="rId2" cstate="print"/>
          <a:stretch>
            <a:fillRect/>
          </a:stretch>
        </p:blipFill>
        <p:spPr>
          <a:xfrm>
            <a:off x="1709705" y="4190208"/>
            <a:ext cx="537245" cy="500917"/>
          </a:xfrm>
          <a:prstGeom prst="rect">
            <a:avLst/>
          </a:prstGeom>
        </p:spPr>
      </p:pic>
      <p:pic>
        <p:nvPicPr>
          <p:cNvPr id="27" name="object 27"/>
          <p:cNvPicPr/>
          <p:nvPr/>
        </p:nvPicPr>
        <p:blipFill>
          <a:blip r:embed="rId3" cstate="print"/>
          <a:stretch>
            <a:fillRect/>
          </a:stretch>
        </p:blipFill>
        <p:spPr>
          <a:xfrm>
            <a:off x="2977228" y="4190208"/>
            <a:ext cx="537245" cy="500917"/>
          </a:xfrm>
          <a:prstGeom prst="rect">
            <a:avLst/>
          </a:prstGeom>
        </p:spPr>
      </p:pic>
      <p:pic>
        <p:nvPicPr>
          <p:cNvPr id="28" name="object 28"/>
          <p:cNvPicPr/>
          <p:nvPr/>
        </p:nvPicPr>
        <p:blipFill>
          <a:blip r:embed="rId4" cstate="print"/>
          <a:stretch>
            <a:fillRect/>
          </a:stretch>
        </p:blipFill>
        <p:spPr>
          <a:xfrm>
            <a:off x="4189589" y="4190208"/>
            <a:ext cx="537245" cy="500917"/>
          </a:xfrm>
          <a:prstGeom prst="rect">
            <a:avLst/>
          </a:prstGeom>
        </p:spPr>
      </p:pic>
      <p:sp>
        <p:nvSpPr>
          <p:cNvPr id="29" name="object 29"/>
          <p:cNvSpPr txBox="1"/>
          <p:nvPr/>
        </p:nvSpPr>
        <p:spPr>
          <a:xfrm>
            <a:off x="2048121" y="3988586"/>
            <a:ext cx="831850" cy="536575"/>
          </a:xfrm>
          <a:prstGeom prst="rect">
            <a:avLst/>
          </a:prstGeom>
        </p:spPr>
        <p:txBody>
          <a:bodyPr vert="horz" wrap="square" lIns="0" tIns="12700" rIns="0" bIns="0" rtlCol="0">
            <a:spAutoFit/>
          </a:bodyPr>
          <a:lstStyle/>
          <a:p>
            <a:pPr marL="38100">
              <a:lnSpc>
                <a:spcPct val="100000"/>
              </a:lnSpc>
              <a:spcBef>
                <a:spcPts val="100"/>
              </a:spcBef>
            </a:pPr>
            <a:r>
              <a:rPr sz="5025" spc="690" baseline="-24875" dirty="0">
                <a:latin typeface="Times New Roman"/>
                <a:cs typeface="Times New Roman"/>
              </a:rPr>
              <a:t>8</a:t>
            </a:r>
            <a:r>
              <a:rPr sz="5025" i="1" spc="555" baseline="-24875" dirty="0">
                <a:latin typeface="Times New Roman"/>
                <a:cs typeface="Times New Roman"/>
              </a:rPr>
              <a:t>x</a:t>
            </a:r>
            <a:r>
              <a:rPr sz="1650" spc="145" dirty="0">
                <a:latin typeface="Times New Roman"/>
                <a:cs typeface="Times New Roman"/>
              </a:rPr>
              <a:t>14</a:t>
            </a:r>
            <a:endParaRPr sz="1650">
              <a:latin typeface="Times New Roman"/>
              <a:cs typeface="Times New Roman"/>
            </a:endParaRPr>
          </a:p>
        </p:txBody>
      </p:sp>
      <p:sp>
        <p:nvSpPr>
          <p:cNvPr id="30" name="object 30"/>
          <p:cNvSpPr txBox="1"/>
          <p:nvPr/>
        </p:nvSpPr>
        <p:spPr>
          <a:xfrm>
            <a:off x="3285677" y="3988586"/>
            <a:ext cx="807085" cy="536575"/>
          </a:xfrm>
          <a:prstGeom prst="rect">
            <a:avLst/>
          </a:prstGeom>
        </p:spPr>
        <p:txBody>
          <a:bodyPr vert="horz" wrap="square" lIns="0" tIns="12700" rIns="0" bIns="0" rtlCol="0">
            <a:spAutoFit/>
          </a:bodyPr>
          <a:lstStyle/>
          <a:p>
            <a:pPr marL="38100">
              <a:lnSpc>
                <a:spcPct val="100000"/>
              </a:lnSpc>
              <a:spcBef>
                <a:spcPts val="100"/>
              </a:spcBef>
            </a:pPr>
            <a:r>
              <a:rPr sz="5025" spc="397" baseline="-24875" dirty="0">
                <a:latin typeface="Times New Roman"/>
                <a:cs typeface="Times New Roman"/>
              </a:rPr>
              <a:t>3</a:t>
            </a:r>
            <a:r>
              <a:rPr sz="5025" i="1" spc="555" baseline="-24875" dirty="0">
                <a:latin typeface="Times New Roman"/>
                <a:cs typeface="Times New Roman"/>
              </a:rPr>
              <a:t>x</a:t>
            </a:r>
            <a:r>
              <a:rPr sz="1650" spc="145" dirty="0">
                <a:latin typeface="Times New Roman"/>
                <a:cs typeface="Times New Roman"/>
              </a:rPr>
              <a:t>10</a:t>
            </a:r>
            <a:endParaRPr sz="1650">
              <a:latin typeface="Times New Roman"/>
              <a:cs typeface="Times New Roman"/>
            </a:endParaRPr>
          </a:p>
        </p:txBody>
      </p:sp>
      <p:sp>
        <p:nvSpPr>
          <p:cNvPr id="31" name="object 31"/>
          <p:cNvSpPr txBox="1"/>
          <p:nvPr/>
        </p:nvSpPr>
        <p:spPr>
          <a:xfrm>
            <a:off x="4462072" y="4180309"/>
            <a:ext cx="991869" cy="536575"/>
          </a:xfrm>
          <a:prstGeom prst="rect">
            <a:avLst/>
          </a:prstGeom>
        </p:spPr>
        <p:txBody>
          <a:bodyPr vert="horz" wrap="square" lIns="0" tIns="12700" rIns="0" bIns="0" rtlCol="0">
            <a:spAutoFit/>
          </a:bodyPr>
          <a:lstStyle/>
          <a:p>
            <a:pPr marL="38100">
              <a:lnSpc>
                <a:spcPct val="100000"/>
              </a:lnSpc>
              <a:spcBef>
                <a:spcPts val="100"/>
              </a:spcBef>
            </a:pPr>
            <a:r>
              <a:rPr sz="3350" spc="254" dirty="0">
                <a:latin typeface="Times New Roman"/>
                <a:cs typeface="Times New Roman"/>
              </a:rPr>
              <a:t>1</a:t>
            </a:r>
            <a:r>
              <a:rPr sz="3350" spc="459" dirty="0">
                <a:latin typeface="Times New Roman"/>
                <a:cs typeface="Times New Roman"/>
              </a:rPr>
              <a:t>0</a:t>
            </a:r>
            <a:r>
              <a:rPr sz="3350" i="1" spc="565" dirty="0">
                <a:latin typeface="Times New Roman"/>
                <a:cs typeface="Times New Roman"/>
              </a:rPr>
              <a:t>x</a:t>
            </a:r>
            <a:r>
              <a:rPr sz="2475" spc="367" baseline="50505" dirty="0">
                <a:latin typeface="Times New Roman"/>
                <a:cs typeface="Times New Roman"/>
              </a:rPr>
              <a:t>6</a:t>
            </a:r>
            <a:endParaRPr sz="2475" baseline="50505">
              <a:latin typeface="Times New Roman"/>
              <a:cs typeface="Times New Roman"/>
            </a:endParaRPr>
          </a:p>
        </p:txBody>
      </p:sp>
      <p:graphicFrame>
        <p:nvGraphicFramePr>
          <p:cNvPr id="32" name="object 32"/>
          <p:cNvGraphicFramePr>
            <a:graphicFrameLocks noGrp="1"/>
          </p:cNvGraphicFramePr>
          <p:nvPr/>
        </p:nvGraphicFramePr>
        <p:xfrm>
          <a:off x="6280150" y="2997263"/>
          <a:ext cx="1703705" cy="452437"/>
        </p:xfrm>
        <a:graphic>
          <a:graphicData uri="http://schemas.openxmlformats.org/drawingml/2006/table">
            <a:tbl>
              <a:tblPr firstRow="1" bandRow="1">
                <a:tableStyleId>{2D5ABB26-0587-4C30-8999-92F81FD0307C}</a:tableStyleId>
              </a:tblPr>
              <a:tblGrid>
                <a:gridCol w="536575"/>
                <a:gridCol w="593725"/>
                <a:gridCol w="573405"/>
              </a:tblGrid>
              <a:tr h="452437">
                <a:tc>
                  <a:txBody>
                    <a:bodyPr/>
                    <a:lstStyle/>
                    <a:p>
                      <a:pPr marR="10160" algn="ct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480"/>
                        </a:spcBef>
                      </a:pPr>
                      <a:r>
                        <a:rPr sz="2400" dirty="0">
                          <a:latin typeface="Times New Roman"/>
                          <a:cs typeface="Times New Roman"/>
                        </a:rPr>
                        <a:t>0</a:t>
                      </a:r>
                      <a:endParaRPr sz="2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340"/>
                        </a:spcBef>
                      </a:pPr>
                      <a:r>
                        <a:rPr sz="2400" dirty="0">
                          <a:latin typeface="Times New Roman"/>
                          <a:cs typeface="Times New Roman"/>
                        </a:rPr>
                        <a:t>null</a:t>
                      </a:r>
                      <a:endParaRPr sz="2400">
                        <a:latin typeface="Times New Roman"/>
                        <a:cs typeface="Times New Roman"/>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33" name="object 33"/>
          <p:cNvGraphicFramePr>
            <a:graphicFrameLocks noGrp="1"/>
          </p:cNvGraphicFramePr>
          <p:nvPr/>
        </p:nvGraphicFramePr>
        <p:xfrm>
          <a:off x="6329426" y="5018087"/>
          <a:ext cx="1703069" cy="452437"/>
        </p:xfrm>
        <a:graphic>
          <a:graphicData uri="http://schemas.openxmlformats.org/drawingml/2006/table">
            <a:tbl>
              <a:tblPr firstRow="1" bandRow="1">
                <a:tableStyleId>{2D5ABB26-0587-4C30-8999-92F81FD0307C}</a:tableStyleId>
              </a:tblPr>
              <a:tblGrid>
                <a:gridCol w="536575"/>
                <a:gridCol w="593725"/>
                <a:gridCol w="572769"/>
              </a:tblGrid>
              <a:tr h="452437">
                <a:tc>
                  <a:txBody>
                    <a:bodyPr/>
                    <a:lstStyle/>
                    <a:p>
                      <a:pPr marL="107314">
                        <a:lnSpc>
                          <a:spcPts val="2790"/>
                        </a:lnSpc>
                        <a:spcBef>
                          <a:spcPts val="670"/>
                        </a:spcBef>
                      </a:pPr>
                      <a:r>
                        <a:rPr sz="2400" dirty="0">
                          <a:latin typeface="Times New Roman"/>
                          <a:cs typeface="Times New Roman"/>
                        </a:rPr>
                        <a:t>10</a:t>
                      </a:r>
                      <a:endParaRPr sz="2400">
                        <a:latin typeface="Times New Roman"/>
                        <a:cs typeface="Times New Roman"/>
                      </a:endParaRPr>
                    </a:p>
                  </a:txBody>
                  <a:tcPr marL="0" marR="0" marT="850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ts val="2790"/>
                        </a:lnSpc>
                        <a:spcBef>
                          <a:spcPts val="670"/>
                        </a:spcBef>
                      </a:pPr>
                      <a:r>
                        <a:rPr sz="2400" dirty="0">
                          <a:latin typeface="Times New Roman"/>
                          <a:cs typeface="Times New Roman"/>
                        </a:rPr>
                        <a:t>6</a:t>
                      </a:r>
                      <a:endParaRPr sz="2400">
                        <a:latin typeface="Times New Roman"/>
                        <a:cs typeface="Times New Roman"/>
                      </a:endParaRPr>
                    </a:p>
                  </a:txBody>
                  <a:tcPr marL="0" marR="0" marT="850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409"/>
                        </a:spcBef>
                      </a:pPr>
                      <a:r>
                        <a:rPr sz="2400" dirty="0">
                          <a:latin typeface="Times New Roman"/>
                          <a:cs typeface="Times New Roman"/>
                        </a:rPr>
                        <a:t>null</a:t>
                      </a:r>
                      <a:endParaRPr sz="2400">
                        <a:latin typeface="Times New Roman"/>
                        <a:cs typeface="Times New Roman"/>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4" name="object 34"/>
          <p:cNvSpPr txBox="1"/>
          <p:nvPr/>
        </p:nvSpPr>
        <p:spPr>
          <a:xfrm>
            <a:off x="780351" y="1719464"/>
            <a:ext cx="363220" cy="685165"/>
          </a:xfrm>
          <a:prstGeom prst="rect">
            <a:avLst/>
          </a:prstGeom>
        </p:spPr>
        <p:txBody>
          <a:bodyPr vert="horz" wrap="square" lIns="0" tIns="15875" rIns="0" bIns="0" rtlCol="0">
            <a:spAutoFit/>
          </a:bodyPr>
          <a:lstStyle/>
          <a:p>
            <a:pPr marL="12700">
              <a:lnSpc>
                <a:spcPct val="100000"/>
              </a:lnSpc>
              <a:spcBef>
                <a:spcPts val="125"/>
              </a:spcBef>
            </a:pPr>
            <a:r>
              <a:rPr sz="4300" i="1" spc="505" dirty="0">
                <a:latin typeface="Times New Roman"/>
                <a:cs typeface="Times New Roman"/>
              </a:rPr>
              <a:t>a</a:t>
            </a:r>
            <a:endParaRPr sz="4300">
              <a:latin typeface="Times New Roman"/>
              <a:cs typeface="Times New Roman"/>
            </a:endParaRPr>
          </a:p>
        </p:txBody>
      </p:sp>
      <p:pic>
        <p:nvPicPr>
          <p:cNvPr id="35" name="object 35"/>
          <p:cNvPicPr/>
          <p:nvPr/>
        </p:nvPicPr>
        <p:blipFill>
          <a:blip r:embed="rId2" cstate="print"/>
          <a:stretch>
            <a:fillRect/>
          </a:stretch>
        </p:blipFill>
        <p:spPr>
          <a:xfrm>
            <a:off x="1263750" y="1728549"/>
            <a:ext cx="667350" cy="646350"/>
          </a:xfrm>
          <a:prstGeom prst="rect">
            <a:avLst/>
          </a:prstGeom>
        </p:spPr>
      </p:pic>
      <p:pic>
        <p:nvPicPr>
          <p:cNvPr id="36" name="object 36"/>
          <p:cNvPicPr/>
          <p:nvPr/>
        </p:nvPicPr>
        <p:blipFill>
          <a:blip r:embed="rId4" cstate="print"/>
          <a:stretch>
            <a:fillRect/>
          </a:stretch>
        </p:blipFill>
        <p:spPr>
          <a:xfrm>
            <a:off x="2808439" y="1728549"/>
            <a:ext cx="667350" cy="646350"/>
          </a:xfrm>
          <a:prstGeom prst="rect">
            <a:avLst/>
          </a:prstGeom>
        </p:spPr>
      </p:pic>
      <p:pic>
        <p:nvPicPr>
          <p:cNvPr id="37" name="object 37"/>
          <p:cNvPicPr/>
          <p:nvPr/>
        </p:nvPicPr>
        <p:blipFill>
          <a:blip r:embed="rId4" cstate="print"/>
          <a:stretch>
            <a:fillRect/>
          </a:stretch>
        </p:blipFill>
        <p:spPr>
          <a:xfrm>
            <a:off x="4233943" y="1728549"/>
            <a:ext cx="667350" cy="646350"/>
          </a:xfrm>
          <a:prstGeom prst="rect">
            <a:avLst/>
          </a:prstGeom>
        </p:spPr>
      </p:pic>
      <p:sp>
        <p:nvSpPr>
          <p:cNvPr id="38" name="object 38"/>
          <p:cNvSpPr txBox="1"/>
          <p:nvPr/>
        </p:nvSpPr>
        <p:spPr>
          <a:xfrm>
            <a:off x="1693401" y="1472077"/>
            <a:ext cx="988060" cy="685165"/>
          </a:xfrm>
          <a:prstGeom prst="rect">
            <a:avLst/>
          </a:prstGeom>
        </p:spPr>
        <p:txBody>
          <a:bodyPr vert="horz" wrap="square" lIns="0" tIns="15875" rIns="0" bIns="0" rtlCol="0">
            <a:spAutoFit/>
          </a:bodyPr>
          <a:lstStyle/>
          <a:p>
            <a:pPr marL="38100">
              <a:lnSpc>
                <a:spcPct val="100000"/>
              </a:lnSpc>
              <a:spcBef>
                <a:spcPts val="125"/>
              </a:spcBef>
            </a:pPr>
            <a:r>
              <a:rPr sz="6450" spc="345" baseline="-25193" dirty="0">
                <a:latin typeface="Times New Roman"/>
                <a:cs typeface="Times New Roman"/>
              </a:rPr>
              <a:t>3</a:t>
            </a:r>
            <a:r>
              <a:rPr sz="6450" i="1" spc="345" baseline="-25193" dirty="0">
                <a:latin typeface="Times New Roman"/>
                <a:cs typeface="Times New Roman"/>
              </a:rPr>
              <a:t>x</a:t>
            </a:r>
            <a:r>
              <a:rPr sz="2150" spc="229" dirty="0">
                <a:latin typeface="Times New Roman"/>
                <a:cs typeface="Times New Roman"/>
              </a:rPr>
              <a:t>14</a:t>
            </a:r>
            <a:endParaRPr sz="2150">
              <a:latin typeface="Times New Roman"/>
              <a:cs typeface="Times New Roman"/>
            </a:endParaRPr>
          </a:p>
        </p:txBody>
      </p:sp>
      <p:sp>
        <p:nvSpPr>
          <p:cNvPr id="39" name="object 39"/>
          <p:cNvSpPr txBox="1"/>
          <p:nvPr/>
        </p:nvSpPr>
        <p:spPr>
          <a:xfrm>
            <a:off x="3204516" y="1719464"/>
            <a:ext cx="1791335" cy="685165"/>
          </a:xfrm>
          <a:prstGeom prst="rect">
            <a:avLst/>
          </a:prstGeom>
        </p:spPr>
        <p:txBody>
          <a:bodyPr vert="horz" wrap="square" lIns="0" tIns="15875" rIns="0" bIns="0" rtlCol="0">
            <a:spAutoFit/>
          </a:bodyPr>
          <a:lstStyle/>
          <a:p>
            <a:pPr marL="50800">
              <a:lnSpc>
                <a:spcPct val="100000"/>
              </a:lnSpc>
              <a:spcBef>
                <a:spcPts val="125"/>
              </a:spcBef>
              <a:tabLst>
                <a:tab pos="1414780" algn="l"/>
              </a:tabLst>
            </a:pPr>
            <a:r>
              <a:rPr sz="4300" spc="450" dirty="0">
                <a:latin typeface="Times New Roman"/>
                <a:cs typeface="Times New Roman"/>
              </a:rPr>
              <a:t>2</a:t>
            </a:r>
            <a:r>
              <a:rPr sz="4300" i="1" spc="450" dirty="0">
                <a:latin typeface="Times New Roman"/>
                <a:cs typeface="Times New Roman"/>
              </a:rPr>
              <a:t>x</a:t>
            </a:r>
            <a:r>
              <a:rPr sz="3225" spc="675" baseline="50387" dirty="0">
                <a:latin typeface="Times New Roman"/>
                <a:cs typeface="Times New Roman"/>
              </a:rPr>
              <a:t>8	</a:t>
            </a:r>
            <a:r>
              <a:rPr sz="4300" spc="505" dirty="0">
                <a:latin typeface="Times New Roman"/>
                <a:cs typeface="Times New Roman"/>
              </a:rPr>
              <a:t>1</a:t>
            </a:r>
            <a:endParaRPr sz="4300">
              <a:latin typeface="Times New Roman"/>
              <a:cs typeface="Times New Roman"/>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31494"/>
            <a:ext cx="5083810" cy="788035"/>
          </a:xfrm>
          <a:prstGeom prst="rect">
            <a:avLst/>
          </a:prstGeom>
        </p:spPr>
        <p:txBody>
          <a:bodyPr vert="horz" wrap="square" lIns="0" tIns="13335" rIns="0" bIns="0" rtlCol="0">
            <a:spAutoFit/>
          </a:bodyPr>
          <a:lstStyle/>
          <a:p>
            <a:pPr marL="12700">
              <a:lnSpc>
                <a:spcPct val="100000"/>
              </a:lnSpc>
              <a:spcBef>
                <a:spcPts val="105"/>
              </a:spcBef>
            </a:pPr>
            <a:r>
              <a:rPr dirty="0"/>
              <a:t>Adding</a:t>
            </a:r>
            <a:r>
              <a:rPr spc="-100" dirty="0"/>
              <a:t> </a:t>
            </a:r>
            <a:r>
              <a:rPr spc="-15" dirty="0"/>
              <a:t>Polynomials</a:t>
            </a:r>
          </a:p>
        </p:txBody>
      </p:sp>
      <p:sp>
        <p:nvSpPr>
          <p:cNvPr id="3" name="object 3"/>
          <p:cNvSpPr txBox="1"/>
          <p:nvPr/>
        </p:nvSpPr>
        <p:spPr>
          <a:xfrm>
            <a:off x="1184554" y="2017014"/>
            <a:ext cx="786130" cy="391160"/>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400" dirty="0">
                <a:latin typeface="Times New Roman"/>
                <a:cs typeface="Times New Roman"/>
              </a:rPr>
              <a:t>3	14</a:t>
            </a:r>
            <a:endParaRPr sz="2400">
              <a:latin typeface="Times New Roman"/>
              <a:cs typeface="Times New Roman"/>
            </a:endParaRPr>
          </a:p>
        </p:txBody>
      </p:sp>
      <p:sp>
        <p:nvSpPr>
          <p:cNvPr id="4" name="object 4"/>
          <p:cNvSpPr/>
          <p:nvPr/>
        </p:nvSpPr>
        <p:spPr>
          <a:xfrm>
            <a:off x="2555875" y="2150998"/>
            <a:ext cx="758825" cy="76200"/>
          </a:xfrm>
          <a:custGeom>
            <a:avLst/>
            <a:gdLst/>
            <a:ahLst/>
            <a:cxnLst/>
            <a:rect l="l" t="t" r="r" b="b"/>
            <a:pathLst>
              <a:path w="758825" h="76200">
                <a:moveTo>
                  <a:pt x="682625" y="38100"/>
                </a:moveTo>
                <a:lnTo>
                  <a:pt x="631825" y="76200"/>
                </a:lnTo>
                <a:lnTo>
                  <a:pt x="737658" y="44450"/>
                </a:lnTo>
                <a:lnTo>
                  <a:pt x="682625" y="44450"/>
                </a:lnTo>
                <a:lnTo>
                  <a:pt x="682625" y="38100"/>
                </a:lnTo>
                <a:close/>
              </a:path>
              <a:path w="758825" h="76200">
                <a:moveTo>
                  <a:pt x="674158" y="31750"/>
                </a:moveTo>
                <a:lnTo>
                  <a:pt x="0" y="31750"/>
                </a:lnTo>
                <a:lnTo>
                  <a:pt x="0" y="44450"/>
                </a:lnTo>
                <a:lnTo>
                  <a:pt x="674158" y="44450"/>
                </a:lnTo>
                <a:lnTo>
                  <a:pt x="682625" y="38100"/>
                </a:lnTo>
                <a:lnTo>
                  <a:pt x="674158" y="31750"/>
                </a:lnTo>
                <a:close/>
              </a:path>
              <a:path w="758825" h="76200">
                <a:moveTo>
                  <a:pt x="737658" y="31750"/>
                </a:moveTo>
                <a:lnTo>
                  <a:pt x="682625" y="31750"/>
                </a:lnTo>
                <a:lnTo>
                  <a:pt x="682625" y="44450"/>
                </a:lnTo>
                <a:lnTo>
                  <a:pt x="737658" y="44450"/>
                </a:lnTo>
                <a:lnTo>
                  <a:pt x="758825" y="38100"/>
                </a:lnTo>
                <a:lnTo>
                  <a:pt x="737658" y="31750"/>
                </a:lnTo>
                <a:close/>
              </a:path>
              <a:path w="758825" h="76200">
                <a:moveTo>
                  <a:pt x="631825" y="0"/>
                </a:moveTo>
                <a:lnTo>
                  <a:pt x="682625" y="38100"/>
                </a:lnTo>
                <a:lnTo>
                  <a:pt x="682625" y="31750"/>
                </a:lnTo>
                <a:lnTo>
                  <a:pt x="737658" y="31750"/>
                </a:lnTo>
                <a:lnTo>
                  <a:pt x="631825" y="0"/>
                </a:lnTo>
                <a:close/>
              </a:path>
            </a:pathLst>
          </a:custGeom>
          <a:solidFill>
            <a:srgbClr val="000000"/>
          </a:solidFill>
        </p:spPr>
        <p:txBody>
          <a:bodyPr wrap="square" lIns="0" tIns="0" rIns="0" bIns="0" rtlCol="0"/>
          <a:lstStyle/>
          <a:p>
            <a:endParaRPr/>
          </a:p>
        </p:txBody>
      </p:sp>
      <p:grpSp>
        <p:nvGrpSpPr>
          <p:cNvPr id="5" name="object 5"/>
          <p:cNvGrpSpPr/>
          <p:nvPr/>
        </p:nvGrpSpPr>
        <p:grpSpPr>
          <a:xfrm>
            <a:off x="3271901" y="2005076"/>
            <a:ext cx="4561205" cy="573405"/>
            <a:chOff x="3271901" y="2005076"/>
            <a:chExt cx="4561205" cy="573405"/>
          </a:xfrm>
        </p:grpSpPr>
        <p:sp>
          <p:nvSpPr>
            <p:cNvPr id="6" name="object 6"/>
            <p:cNvSpPr/>
            <p:nvPr/>
          </p:nvSpPr>
          <p:spPr>
            <a:xfrm>
              <a:off x="3278251" y="2013013"/>
              <a:ext cx="1644650" cy="322580"/>
            </a:xfrm>
            <a:custGeom>
              <a:avLst/>
              <a:gdLst/>
              <a:ahLst/>
              <a:cxnLst/>
              <a:rect l="l" t="t" r="r" b="b"/>
              <a:pathLst>
                <a:path w="1644650" h="322580">
                  <a:moveTo>
                    <a:pt x="0" y="322262"/>
                  </a:moveTo>
                  <a:lnTo>
                    <a:pt x="1644650" y="322262"/>
                  </a:lnTo>
                  <a:lnTo>
                    <a:pt x="1644650" y="0"/>
                  </a:lnTo>
                  <a:lnTo>
                    <a:pt x="0" y="0"/>
                  </a:lnTo>
                  <a:lnTo>
                    <a:pt x="0" y="322262"/>
                  </a:lnTo>
                  <a:close/>
                </a:path>
              </a:pathLst>
            </a:custGeom>
            <a:ln w="12700">
              <a:solidFill>
                <a:srgbClr val="000000"/>
              </a:solidFill>
            </a:ln>
          </p:spPr>
          <p:txBody>
            <a:bodyPr wrap="square" lIns="0" tIns="0" rIns="0" bIns="0" rtlCol="0"/>
            <a:lstStyle/>
            <a:p>
              <a:endParaRPr/>
            </a:p>
          </p:txBody>
        </p:sp>
        <p:sp>
          <p:nvSpPr>
            <p:cNvPr id="7" name="object 7"/>
            <p:cNvSpPr/>
            <p:nvPr/>
          </p:nvSpPr>
          <p:spPr>
            <a:xfrm>
              <a:off x="3797300" y="2005076"/>
              <a:ext cx="573405" cy="342900"/>
            </a:xfrm>
            <a:custGeom>
              <a:avLst/>
              <a:gdLst/>
              <a:ahLst/>
              <a:cxnLst/>
              <a:rect l="l" t="t" r="r" b="b"/>
              <a:pathLst>
                <a:path w="573404" h="342900">
                  <a:moveTo>
                    <a:pt x="0" y="1524"/>
                  </a:moveTo>
                  <a:lnTo>
                    <a:pt x="0" y="336550"/>
                  </a:lnTo>
                </a:path>
                <a:path w="573404" h="342900">
                  <a:moveTo>
                    <a:pt x="573151" y="0"/>
                  </a:moveTo>
                  <a:lnTo>
                    <a:pt x="573151" y="342900"/>
                  </a:lnTo>
                </a:path>
              </a:pathLst>
            </a:custGeom>
            <a:ln w="12700">
              <a:solidFill>
                <a:srgbClr val="000000"/>
              </a:solidFill>
            </a:ln>
          </p:spPr>
          <p:txBody>
            <a:bodyPr wrap="square" lIns="0" tIns="0" rIns="0" bIns="0" rtlCol="0"/>
            <a:lstStyle/>
            <a:p>
              <a:endParaRPr/>
            </a:p>
          </p:txBody>
        </p:sp>
        <p:sp>
          <p:nvSpPr>
            <p:cNvPr id="8" name="object 8"/>
            <p:cNvSpPr/>
            <p:nvPr/>
          </p:nvSpPr>
          <p:spPr>
            <a:xfrm>
              <a:off x="5457825" y="2013013"/>
              <a:ext cx="1643380" cy="322580"/>
            </a:xfrm>
            <a:custGeom>
              <a:avLst/>
              <a:gdLst/>
              <a:ahLst/>
              <a:cxnLst/>
              <a:rect l="l" t="t" r="r" b="b"/>
              <a:pathLst>
                <a:path w="1643379"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9" name="object 9"/>
            <p:cNvSpPr/>
            <p:nvPr/>
          </p:nvSpPr>
          <p:spPr>
            <a:xfrm>
              <a:off x="5975350" y="2006600"/>
              <a:ext cx="573405" cy="342900"/>
            </a:xfrm>
            <a:custGeom>
              <a:avLst/>
              <a:gdLst/>
              <a:ahLst/>
              <a:cxnLst/>
              <a:rect l="l" t="t" r="r" b="b"/>
              <a:pathLst>
                <a:path w="573404" h="342900">
                  <a:moveTo>
                    <a:pt x="0" y="0"/>
                  </a:moveTo>
                  <a:lnTo>
                    <a:pt x="0" y="335025"/>
                  </a:lnTo>
                </a:path>
                <a:path w="573404" h="342900">
                  <a:moveTo>
                    <a:pt x="573151" y="0"/>
                  </a:moveTo>
                  <a:lnTo>
                    <a:pt x="573151" y="342900"/>
                  </a:lnTo>
                </a:path>
              </a:pathLst>
            </a:custGeom>
            <a:ln w="12700">
              <a:solidFill>
                <a:srgbClr val="000000"/>
              </a:solidFill>
            </a:ln>
          </p:spPr>
          <p:txBody>
            <a:bodyPr wrap="square" lIns="0" tIns="0" rIns="0" bIns="0" rtlCol="0"/>
            <a:lstStyle/>
            <a:p>
              <a:endParaRPr/>
            </a:p>
          </p:txBody>
        </p:sp>
        <p:sp>
          <p:nvSpPr>
            <p:cNvPr id="10" name="object 10"/>
            <p:cNvSpPr/>
            <p:nvPr/>
          </p:nvSpPr>
          <p:spPr>
            <a:xfrm>
              <a:off x="4708525" y="2160524"/>
              <a:ext cx="760730" cy="76200"/>
            </a:xfrm>
            <a:custGeom>
              <a:avLst/>
              <a:gdLst/>
              <a:ahLst/>
              <a:cxnLst/>
              <a:rect l="l" t="t" r="r" b="b"/>
              <a:pathLst>
                <a:path w="760729" h="76200">
                  <a:moveTo>
                    <a:pt x="684149" y="38100"/>
                  </a:moveTo>
                  <a:lnTo>
                    <a:pt x="633349" y="76200"/>
                  </a:lnTo>
                  <a:lnTo>
                    <a:pt x="739182" y="44450"/>
                  </a:lnTo>
                  <a:lnTo>
                    <a:pt x="684149" y="44450"/>
                  </a:lnTo>
                  <a:lnTo>
                    <a:pt x="684149" y="38100"/>
                  </a:lnTo>
                  <a:close/>
                </a:path>
                <a:path w="760729" h="76200">
                  <a:moveTo>
                    <a:pt x="675682" y="31750"/>
                  </a:moveTo>
                  <a:lnTo>
                    <a:pt x="0" y="31750"/>
                  </a:lnTo>
                  <a:lnTo>
                    <a:pt x="0" y="44450"/>
                  </a:lnTo>
                  <a:lnTo>
                    <a:pt x="675682" y="44450"/>
                  </a:lnTo>
                  <a:lnTo>
                    <a:pt x="684149" y="38100"/>
                  </a:lnTo>
                  <a:lnTo>
                    <a:pt x="675682" y="31750"/>
                  </a:lnTo>
                  <a:close/>
                </a:path>
                <a:path w="760729" h="76200">
                  <a:moveTo>
                    <a:pt x="739182" y="31750"/>
                  </a:moveTo>
                  <a:lnTo>
                    <a:pt x="684149" y="31750"/>
                  </a:lnTo>
                  <a:lnTo>
                    <a:pt x="684149" y="44450"/>
                  </a:lnTo>
                  <a:lnTo>
                    <a:pt x="739182" y="44450"/>
                  </a:lnTo>
                  <a:lnTo>
                    <a:pt x="760349" y="38100"/>
                  </a:lnTo>
                  <a:lnTo>
                    <a:pt x="739182" y="31750"/>
                  </a:lnTo>
                  <a:close/>
                </a:path>
                <a:path w="760729" h="76200">
                  <a:moveTo>
                    <a:pt x="633349" y="0"/>
                  </a:moveTo>
                  <a:lnTo>
                    <a:pt x="684149" y="38100"/>
                  </a:lnTo>
                  <a:lnTo>
                    <a:pt x="684149" y="31750"/>
                  </a:lnTo>
                  <a:lnTo>
                    <a:pt x="739182" y="31750"/>
                  </a:lnTo>
                  <a:lnTo>
                    <a:pt x="633349" y="0"/>
                  </a:lnTo>
                  <a:close/>
                </a:path>
              </a:pathLst>
            </a:custGeom>
            <a:solidFill>
              <a:srgbClr val="000000"/>
            </a:solidFill>
          </p:spPr>
          <p:txBody>
            <a:bodyPr wrap="square" lIns="0" tIns="0" rIns="0" bIns="0" rtlCol="0"/>
            <a:lstStyle/>
            <a:p>
              <a:endParaRPr/>
            </a:p>
          </p:txBody>
        </p:sp>
        <p:sp>
          <p:nvSpPr>
            <p:cNvPr id="11" name="object 11"/>
            <p:cNvSpPr/>
            <p:nvPr/>
          </p:nvSpPr>
          <p:spPr>
            <a:xfrm>
              <a:off x="6980301" y="2178050"/>
              <a:ext cx="697230" cy="0"/>
            </a:xfrm>
            <a:custGeom>
              <a:avLst/>
              <a:gdLst/>
              <a:ahLst/>
              <a:cxnLst/>
              <a:rect l="l" t="t" r="r" b="b"/>
              <a:pathLst>
                <a:path w="697229">
                  <a:moveTo>
                    <a:pt x="0" y="0"/>
                  </a:moveTo>
                  <a:lnTo>
                    <a:pt x="696849" y="0"/>
                  </a:lnTo>
                </a:path>
              </a:pathLst>
            </a:custGeom>
            <a:ln w="12700">
              <a:solidFill>
                <a:srgbClr val="000000"/>
              </a:solidFill>
            </a:ln>
          </p:spPr>
          <p:txBody>
            <a:bodyPr wrap="square" lIns="0" tIns="0" rIns="0" bIns="0" rtlCol="0"/>
            <a:lstStyle/>
            <a:p>
              <a:endParaRPr/>
            </a:p>
          </p:txBody>
        </p:sp>
        <p:sp>
          <p:nvSpPr>
            <p:cNvPr id="12" name="object 12"/>
            <p:cNvSpPr/>
            <p:nvPr/>
          </p:nvSpPr>
          <p:spPr>
            <a:xfrm>
              <a:off x="7640066" y="2178050"/>
              <a:ext cx="76200" cy="323850"/>
            </a:xfrm>
            <a:custGeom>
              <a:avLst/>
              <a:gdLst/>
              <a:ahLst/>
              <a:cxnLst/>
              <a:rect l="l" t="t" r="r" b="b"/>
              <a:pathLst>
                <a:path w="76200" h="323850">
                  <a:moveTo>
                    <a:pt x="0" y="196976"/>
                  </a:moveTo>
                  <a:lnTo>
                    <a:pt x="38607" y="323850"/>
                  </a:lnTo>
                  <a:lnTo>
                    <a:pt x="61140" y="247650"/>
                  </a:lnTo>
                  <a:lnTo>
                    <a:pt x="32003" y="247650"/>
                  </a:lnTo>
                  <a:lnTo>
                    <a:pt x="31930" y="239163"/>
                  </a:lnTo>
                  <a:lnTo>
                    <a:pt x="0" y="196976"/>
                  </a:lnTo>
                  <a:close/>
                </a:path>
                <a:path w="76200" h="323850">
                  <a:moveTo>
                    <a:pt x="31960" y="239203"/>
                  </a:moveTo>
                  <a:lnTo>
                    <a:pt x="32003" y="247650"/>
                  </a:lnTo>
                  <a:lnTo>
                    <a:pt x="38353" y="247650"/>
                  </a:lnTo>
                  <a:lnTo>
                    <a:pt x="31960" y="239203"/>
                  </a:lnTo>
                  <a:close/>
                </a:path>
                <a:path w="76200" h="323850">
                  <a:moveTo>
                    <a:pt x="43433" y="0"/>
                  </a:moveTo>
                  <a:lnTo>
                    <a:pt x="30733" y="0"/>
                  </a:lnTo>
                  <a:lnTo>
                    <a:pt x="31960" y="239203"/>
                  </a:lnTo>
                  <a:lnTo>
                    <a:pt x="38353" y="247650"/>
                  </a:lnTo>
                  <a:lnTo>
                    <a:pt x="44660" y="239163"/>
                  </a:lnTo>
                  <a:lnTo>
                    <a:pt x="43433" y="0"/>
                  </a:lnTo>
                  <a:close/>
                </a:path>
                <a:path w="76200" h="323850">
                  <a:moveTo>
                    <a:pt x="44660" y="239163"/>
                  </a:moveTo>
                  <a:lnTo>
                    <a:pt x="38353" y="247650"/>
                  </a:lnTo>
                  <a:lnTo>
                    <a:pt x="44703" y="247650"/>
                  </a:lnTo>
                  <a:lnTo>
                    <a:pt x="44660" y="239163"/>
                  </a:lnTo>
                  <a:close/>
                </a:path>
                <a:path w="76200" h="323850">
                  <a:moveTo>
                    <a:pt x="76200" y="196723"/>
                  </a:moveTo>
                  <a:lnTo>
                    <a:pt x="44660" y="239163"/>
                  </a:lnTo>
                  <a:lnTo>
                    <a:pt x="44703" y="247650"/>
                  </a:lnTo>
                  <a:lnTo>
                    <a:pt x="61140" y="247650"/>
                  </a:lnTo>
                  <a:lnTo>
                    <a:pt x="76200" y="196723"/>
                  </a:lnTo>
                  <a:close/>
                </a:path>
              </a:pathLst>
            </a:custGeom>
            <a:solidFill>
              <a:srgbClr val="000000"/>
            </a:solidFill>
          </p:spPr>
          <p:txBody>
            <a:bodyPr wrap="square" lIns="0" tIns="0" rIns="0" bIns="0" rtlCol="0"/>
            <a:lstStyle/>
            <a:p>
              <a:endParaRPr/>
            </a:p>
          </p:txBody>
        </p:sp>
        <p:sp>
          <p:nvSpPr>
            <p:cNvPr id="13" name="object 13"/>
            <p:cNvSpPr/>
            <p:nvPr/>
          </p:nvSpPr>
          <p:spPr>
            <a:xfrm>
              <a:off x="7485126" y="2476500"/>
              <a:ext cx="347980" cy="95250"/>
            </a:xfrm>
            <a:custGeom>
              <a:avLst/>
              <a:gdLst/>
              <a:ahLst/>
              <a:cxnLst/>
              <a:rect l="l" t="t" r="r" b="b"/>
              <a:pathLst>
                <a:path w="347979" h="95250">
                  <a:moveTo>
                    <a:pt x="0" y="0"/>
                  </a:moveTo>
                  <a:lnTo>
                    <a:pt x="347599" y="0"/>
                  </a:lnTo>
                </a:path>
                <a:path w="347979" h="95250">
                  <a:moveTo>
                    <a:pt x="90424" y="47625"/>
                  </a:moveTo>
                  <a:lnTo>
                    <a:pt x="263525" y="47625"/>
                  </a:lnTo>
                </a:path>
                <a:path w="347979" h="95250">
                  <a:moveTo>
                    <a:pt x="168275" y="95250"/>
                  </a:moveTo>
                  <a:lnTo>
                    <a:pt x="217424" y="95250"/>
                  </a:lnTo>
                </a:path>
              </a:pathLst>
            </a:custGeom>
            <a:ln w="12700">
              <a:solidFill>
                <a:srgbClr val="000000"/>
              </a:solidFill>
            </a:ln>
          </p:spPr>
          <p:txBody>
            <a:bodyPr wrap="square" lIns="0" tIns="0" rIns="0" bIns="0" rtlCol="0"/>
            <a:lstStyle/>
            <a:p>
              <a:endParaRPr/>
            </a:p>
          </p:txBody>
        </p:sp>
      </p:grpSp>
      <p:grpSp>
        <p:nvGrpSpPr>
          <p:cNvPr id="14" name="object 14"/>
          <p:cNvGrpSpPr/>
          <p:nvPr/>
        </p:nvGrpSpPr>
        <p:grpSpPr>
          <a:xfrm>
            <a:off x="1058862" y="2008251"/>
            <a:ext cx="1656080" cy="659130"/>
            <a:chOff x="1058862" y="2008251"/>
            <a:chExt cx="1656080" cy="659130"/>
          </a:xfrm>
        </p:grpSpPr>
        <p:sp>
          <p:nvSpPr>
            <p:cNvPr id="15" name="object 15"/>
            <p:cNvSpPr/>
            <p:nvPr/>
          </p:nvSpPr>
          <p:spPr>
            <a:xfrm>
              <a:off x="1065212" y="2016188"/>
              <a:ext cx="1643380" cy="322580"/>
            </a:xfrm>
            <a:custGeom>
              <a:avLst/>
              <a:gdLst/>
              <a:ahLst/>
              <a:cxnLst/>
              <a:rect l="l" t="t" r="r" b="b"/>
              <a:pathLst>
                <a:path w="1643380"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16" name="object 16"/>
            <p:cNvSpPr/>
            <p:nvPr/>
          </p:nvSpPr>
          <p:spPr>
            <a:xfrm>
              <a:off x="1584325" y="2008251"/>
              <a:ext cx="571500" cy="342900"/>
            </a:xfrm>
            <a:custGeom>
              <a:avLst/>
              <a:gdLst/>
              <a:ahLst/>
              <a:cxnLst/>
              <a:rect l="l" t="t" r="r" b="b"/>
              <a:pathLst>
                <a:path w="571500" h="342900">
                  <a:moveTo>
                    <a:pt x="0" y="1524"/>
                  </a:moveTo>
                  <a:lnTo>
                    <a:pt x="0" y="336550"/>
                  </a:lnTo>
                </a:path>
                <a:path w="571500" h="342900">
                  <a:moveTo>
                    <a:pt x="571500" y="0"/>
                  </a:moveTo>
                  <a:lnTo>
                    <a:pt x="571500" y="342900"/>
                  </a:lnTo>
                </a:path>
              </a:pathLst>
            </a:custGeom>
            <a:ln w="12700">
              <a:solidFill>
                <a:srgbClr val="000000"/>
              </a:solidFill>
            </a:ln>
          </p:spPr>
          <p:txBody>
            <a:bodyPr wrap="square" lIns="0" tIns="0" rIns="0" bIns="0" rtlCol="0"/>
            <a:lstStyle/>
            <a:p>
              <a:endParaRPr/>
            </a:p>
          </p:txBody>
        </p:sp>
        <p:sp>
          <p:nvSpPr>
            <p:cNvPr id="17" name="object 17"/>
            <p:cNvSpPr/>
            <p:nvPr/>
          </p:nvSpPr>
          <p:spPr>
            <a:xfrm>
              <a:off x="1767840" y="2357374"/>
              <a:ext cx="76200" cy="309880"/>
            </a:xfrm>
            <a:custGeom>
              <a:avLst/>
              <a:gdLst/>
              <a:ahLst/>
              <a:cxnLst/>
              <a:rect l="l" t="t" r="r" b="b"/>
              <a:pathLst>
                <a:path w="76200" h="309880">
                  <a:moveTo>
                    <a:pt x="38306" y="76263"/>
                  </a:moveTo>
                  <a:lnTo>
                    <a:pt x="31962" y="84644"/>
                  </a:lnTo>
                  <a:lnTo>
                    <a:pt x="30861" y="309625"/>
                  </a:lnTo>
                  <a:lnTo>
                    <a:pt x="43434" y="309625"/>
                  </a:lnTo>
                  <a:lnTo>
                    <a:pt x="44658" y="84704"/>
                  </a:lnTo>
                  <a:lnTo>
                    <a:pt x="38401" y="76263"/>
                  </a:lnTo>
                  <a:close/>
                </a:path>
                <a:path w="76200" h="309880">
                  <a:moveTo>
                    <a:pt x="61169" y="76200"/>
                  </a:moveTo>
                  <a:lnTo>
                    <a:pt x="38354" y="76200"/>
                  </a:lnTo>
                  <a:lnTo>
                    <a:pt x="44704" y="76326"/>
                  </a:lnTo>
                  <a:lnTo>
                    <a:pt x="44658" y="84704"/>
                  </a:lnTo>
                  <a:lnTo>
                    <a:pt x="76200" y="127253"/>
                  </a:lnTo>
                  <a:lnTo>
                    <a:pt x="61169" y="76200"/>
                  </a:lnTo>
                  <a:close/>
                </a:path>
                <a:path w="76200" h="309880">
                  <a:moveTo>
                    <a:pt x="38735" y="0"/>
                  </a:moveTo>
                  <a:lnTo>
                    <a:pt x="0" y="126873"/>
                  </a:lnTo>
                  <a:lnTo>
                    <a:pt x="31916" y="84704"/>
                  </a:lnTo>
                  <a:lnTo>
                    <a:pt x="32004" y="76200"/>
                  </a:lnTo>
                  <a:lnTo>
                    <a:pt x="61169" y="76200"/>
                  </a:lnTo>
                  <a:lnTo>
                    <a:pt x="38735" y="0"/>
                  </a:lnTo>
                  <a:close/>
                </a:path>
                <a:path w="76200" h="309880">
                  <a:moveTo>
                    <a:pt x="38401" y="76263"/>
                  </a:moveTo>
                  <a:lnTo>
                    <a:pt x="44658" y="84704"/>
                  </a:lnTo>
                  <a:lnTo>
                    <a:pt x="44704" y="76326"/>
                  </a:lnTo>
                  <a:lnTo>
                    <a:pt x="38401" y="76263"/>
                  </a:lnTo>
                  <a:close/>
                </a:path>
                <a:path w="76200" h="309880">
                  <a:moveTo>
                    <a:pt x="32004" y="76200"/>
                  </a:moveTo>
                  <a:lnTo>
                    <a:pt x="31962" y="84644"/>
                  </a:lnTo>
                  <a:lnTo>
                    <a:pt x="38306" y="76263"/>
                  </a:lnTo>
                  <a:lnTo>
                    <a:pt x="32004" y="76200"/>
                  </a:lnTo>
                  <a:close/>
                </a:path>
                <a:path w="76200" h="309880">
                  <a:moveTo>
                    <a:pt x="38354" y="76200"/>
                  </a:moveTo>
                  <a:lnTo>
                    <a:pt x="32004" y="76200"/>
                  </a:lnTo>
                  <a:lnTo>
                    <a:pt x="38306" y="76263"/>
                  </a:lnTo>
                  <a:close/>
                </a:path>
              </a:pathLst>
            </a:custGeom>
            <a:solidFill>
              <a:srgbClr val="000000"/>
            </a:solidFill>
          </p:spPr>
          <p:txBody>
            <a:bodyPr wrap="square" lIns="0" tIns="0" rIns="0" bIns="0" rtlCol="0"/>
            <a:lstStyle/>
            <a:p>
              <a:endParaRPr/>
            </a:p>
          </p:txBody>
        </p:sp>
      </p:grpSp>
      <p:sp>
        <p:nvSpPr>
          <p:cNvPr id="18" name="object 18"/>
          <p:cNvSpPr txBox="1"/>
          <p:nvPr/>
        </p:nvSpPr>
        <p:spPr>
          <a:xfrm>
            <a:off x="1903602" y="2363215"/>
            <a:ext cx="1612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a:t>
            </a:r>
            <a:endParaRPr sz="2400">
              <a:latin typeface="Times New Roman"/>
              <a:cs typeface="Times New Roman"/>
            </a:endParaRPr>
          </a:p>
        </p:txBody>
      </p:sp>
      <p:sp>
        <p:nvSpPr>
          <p:cNvPr id="19" name="object 19"/>
          <p:cNvSpPr txBox="1"/>
          <p:nvPr/>
        </p:nvSpPr>
        <p:spPr>
          <a:xfrm>
            <a:off x="1209852" y="2796666"/>
            <a:ext cx="786130" cy="391160"/>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400" dirty="0">
                <a:latin typeface="Times New Roman"/>
                <a:cs typeface="Times New Roman"/>
              </a:rPr>
              <a:t>8	14</a:t>
            </a:r>
            <a:endParaRPr sz="2400">
              <a:latin typeface="Times New Roman"/>
              <a:cs typeface="Times New Roman"/>
            </a:endParaRPr>
          </a:p>
        </p:txBody>
      </p:sp>
      <p:grpSp>
        <p:nvGrpSpPr>
          <p:cNvPr id="20" name="object 20"/>
          <p:cNvGrpSpPr/>
          <p:nvPr/>
        </p:nvGrpSpPr>
        <p:grpSpPr>
          <a:xfrm>
            <a:off x="3286125" y="2785998"/>
            <a:ext cx="1656080" cy="342900"/>
            <a:chOff x="3286125" y="2785998"/>
            <a:chExt cx="1656080" cy="342900"/>
          </a:xfrm>
        </p:grpSpPr>
        <p:sp>
          <p:nvSpPr>
            <p:cNvPr id="21" name="object 21"/>
            <p:cNvSpPr/>
            <p:nvPr/>
          </p:nvSpPr>
          <p:spPr>
            <a:xfrm>
              <a:off x="3292475" y="2794063"/>
              <a:ext cx="1643380" cy="322580"/>
            </a:xfrm>
            <a:custGeom>
              <a:avLst/>
              <a:gdLst/>
              <a:ahLst/>
              <a:cxnLst/>
              <a:rect l="l" t="t" r="r" b="b"/>
              <a:pathLst>
                <a:path w="1643379"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22" name="object 22"/>
            <p:cNvSpPr/>
            <p:nvPr/>
          </p:nvSpPr>
          <p:spPr>
            <a:xfrm>
              <a:off x="3810000" y="2785998"/>
              <a:ext cx="573405" cy="342900"/>
            </a:xfrm>
            <a:custGeom>
              <a:avLst/>
              <a:gdLst/>
              <a:ahLst/>
              <a:cxnLst/>
              <a:rect l="l" t="t" r="r" b="b"/>
              <a:pathLst>
                <a:path w="573404" h="342900">
                  <a:moveTo>
                    <a:pt x="0" y="1650"/>
                  </a:moveTo>
                  <a:lnTo>
                    <a:pt x="0" y="336676"/>
                  </a:lnTo>
                </a:path>
                <a:path w="573404" h="342900">
                  <a:moveTo>
                    <a:pt x="573151" y="0"/>
                  </a:moveTo>
                  <a:lnTo>
                    <a:pt x="573151" y="342900"/>
                  </a:lnTo>
                </a:path>
              </a:pathLst>
            </a:custGeom>
            <a:ln w="12700">
              <a:solidFill>
                <a:srgbClr val="000000"/>
              </a:solidFill>
            </a:ln>
          </p:spPr>
          <p:txBody>
            <a:bodyPr wrap="square" lIns="0" tIns="0" rIns="0" bIns="0" rtlCol="0"/>
            <a:lstStyle/>
            <a:p>
              <a:endParaRPr/>
            </a:p>
          </p:txBody>
        </p:sp>
      </p:grpSp>
      <p:sp>
        <p:nvSpPr>
          <p:cNvPr id="23" name="object 23"/>
          <p:cNvSpPr/>
          <p:nvPr/>
        </p:nvSpPr>
        <p:spPr>
          <a:xfrm>
            <a:off x="2554223" y="2909823"/>
            <a:ext cx="758825" cy="76200"/>
          </a:xfrm>
          <a:custGeom>
            <a:avLst/>
            <a:gdLst/>
            <a:ahLst/>
            <a:cxnLst/>
            <a:rect l="l" t="t" r="r" b="b"/>
            <a:pathLst>
              <a:path w="758825" h="76200">
                <a:moveTo>
                  <a:pt x="682625" y="38100"/>
                </a:moveTo>
                <a:lnTo>
                  <a:pt x="631825" y="76200"/>
                </a:lnTo>
                <a:lnTo>
                  <a:pt x="737658" y="44450"/>
                </a:lnTo>
                <a:lnTo>
                  <a:pt x="682625" y="44450"/>
                </a:lnTo>
                <a:lnTo>
                  <a:pt x="682625" y="38100"/>
                </a:lnTo>
                <a:close/>
              </a:path>
              <a:path w="758825" h="76200">
                <a:moveTo>
                  <a:pt x="674158" y="31750"/>
                </a:moveTo>
                <a:lnTo>
                  <a:pt x="0" y="31750"/>
                </a:lnTo>
                <a:lnTo>
                  <a:pt x="0" y="44450"/>
                </a:lnTo>
                <a:lnTo>
                  <a:pt x="674158" y="44450"/>
                </a:lnTo>
                <a:lnTo>
                  <a:pt x="682625" y="38100"/>
                </a:lnTo>
                <a:lnTo>
                  <a:pt x="674158" y="31750"/>
                </a:lnTo>
                <a:close/>
              </a:path>
              <a:path w="758825" h="76200">
                <a:moveTo>
                  <a:pt x="737658" y="31750"/>
                </a:moveTo>
                <a:lnTo>
                  <a:pt x="682625" y="31750"/>
                </a:lnTo>
                <a:lnTo>
                  <a:pt x="682625" y="44450"/>
                </a:lnTo>
                <a:lnTo>
                  <a:pt x="737658" y="44450"/>
                </a:lnTo>
                <a:lnTo>
                  <a:pt x="758825" y="38100"/>
                </a:lnTo>
                <a:lnTo>
                  <a:pt x="737658" y="31750"/>
                </a:lnTo>
                <a:close/>
              </a:path>
              <a:path w="758825" h="76200">
                <a:moveTo>
                  <a:pt x="631825" y="0"/>
                </a:moveTo>
                <a:lnTo>
                  <a:pt x="682625" y="38100"/>
                </a:lnTo>
                <a:lnTo>
                  <a:pt x="682625" y="31750"/>
                </a:lnTo>
                <a:lnTo>
                  <a:pt x="737658" y="31750"/>
                </a:lnTo>
                <a:lnTo>
                  <a:pt x="631825" y="0"/>
                </a:lnTo>
                <a:close/>
              </a:path>
            </a:pathLst>
          </a:custGeom>
          <a:solidFill>
            <a:srgbClr val="000000"/>
          </a:solidFill>
        </p:spPr>
        <p:txBody>
          <a:bodyPr wrap="square" lIns="0" tIns="0" rIns="0" bIns="0" rtlCol="0"/>
          <a:lstStyle/>
          <a:p>
            <a:endParaRPr/>
          </a:p>
        </p:txBody>
      </p:sp>
      <p:sp>
        <p:nvSpPr>
          <p:cNvPr id="24" name="object 24"/>
          <p:cNvSpPr/>
          <p:nvPr/>
        </p:nvSpPr>
        <p:spPr>
          <a:xfrm>
            <a:off x="4721225" y="2928873"/>
            <a:ext cx="758825" cy="76200"/>
          </a:xfrm>
          <a:custGeom>
            <a:avLst/>
            <a:gdLst/>
            <a:ahLst/>
            <a:cxnLst/>
            <a:rect l="l" t="t" r="r" b="b"/>
            <a:pathLst>
              <a:path w="758825" h="76200">
                <a:moveTo>
                  <a:pt x="682625" y="38100"/>
                </a:moveTo>
                <a:lnTo>
                  <a:pt x="631825" y="76200"/>
                </a:lnTo>
                <a:lnTo>
                  <a:pt x="737658" y="44450"/>
                </a:lnTo>
                <a:lnTo>
                  <a:pt x="682625" y="44450"/>
                </a:lnTo>
                <a:lnTo>
                  <a:pt x="682625" y="38100"/>
                </a:lnTo>
                <a:close/>
              </a:path>
              <a:path w="758825" h="76200">
                <a:moveTo>
                  <a:pt x="674158" y="31750"/>
                </a:moveTo>
                <a:lnTo>
                  <a:pt x="0" y="31750"/>
                </a:lnTo>
                <a:lnTo>
                  <a:pt x="0" y="44450"/>
                </a:lnTo>
                <a:lnTo>
                  <a:pt x="674158" y="44450"/>
                </a:lnTo>
                <a:lnTo>
                  <a:pt x="682625" y="38100"/>
                </a:lnTo>
                <a:lnTo>
                  <a:pt x="674158" y="31750"/>
                </a:lnTo>
                <a:close/>
              </a:path>
              <a:path w="758825" h="76200">
                <a:moveTo>
                  <a:pt x="737658" y="31750"/>
                </a:moveTo>
                <a:lnTo>
                  <a:pt x="682625" y="31750"/>
                </a:lnTo>
                <a:lnTo>
                  <a:pt x="682625" y="44450"/>
                </a:lnTo>
                <a:lnTo>
                  <a:pt x="737658" y="44450"/>
                </a:lnTo>
                <a:lnTo>
                  <a:pt x="758825" y="38100"/>
                </a:lnTo>
                <a:lnTo>
                  <a:pt x="737658" y="31750"/>
                </a:lnTo>
                <a:close/>
              </a:path>
              <a:path w="758825" h="76200">
                <a:moveTo>
                  <a:pt x="631825" y="0"/>
                </a:moveTo>
                <a:lnTo>
                  <a:pt x="682625" y="38100"/>
                </a:lnTo>
                <a:lnTo>
                  <a:pt x="682625" y="31750"/>
                </a:lnTo>
                <a:lnTo>
                  <a:pt x="737658" y="31750"/>
                </a:lnTo>
                <a:lnTo>
                  <a:pt x="631825" y="0"/>
                </a:lnTo>
                <a:close/>
              </a:path>
            </a:pathLst>
          </a:custGeom>
          <a:solidFill>
            <a:srgbClr val="000000"/>
          </a:solidFill>
        </p:spPr>
        <p:txBody>
          <a:bodyPr wrap="square" lIns="0" tIns="0" rIns="0" bIns="0" rtlCol="0"/>
          <a:lstStyle/>
          <a:p>
            <a:endParaRPr/>
          </a:p>
        </p:txBody>
      </p:sp>
      <p:grpSp>
        <p:nvGrpSpPr>
          <p:cNvPr id="25" name="object 25"/>
          <p:cNvGrpSpPr/>
          <p:nvPr/>
        </p:nvGrpSpPr>
        <p:grpSpPr>
          <a:xfrm>
            <a:off x="5467350" y="2800350"/>
            <a:ext cx="2427605" cy="570230"/>
            <a:chOff x="5467350" y="2800350"/>
            <a:chExt cx="2427605" cy="570230"/>
          </a:xfrm>
        </p:grpSpPr>
        <p:sp>
          <p:nvSpPr>
            <p:cNvPr id="26" name="object 26"/>
            <p:cNvSpPr/>
            <p:nvPr/>
          </p:nvSpPr>
          <p:spPr>
            <a:xfrm>
              <a:off x="5473700" y="2808287"/>
              <a:ext cx="1643380" cy="322580"/>
            </a:xfrm>
            <a:custGeom>
              <a:avLst/>
              <a:gdLst/>
              <a:ahLst/>
              <a:cxnLst/>
              <a:rect l="l" t="t" r="r" b="b"/>
              <a:pathLst>
                <a:path w="1643379"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27" name="object 27"/>
            <p:cNvSpPr/>
            <p:nvPr/>
          </p:nvSpPr>
          <p:spPr>
            <a:xfrm>
              <a:off x="5991225" y="2800350"/>
              <a:ext cx="1724025" cy="342900"/>
            </a:xfrm>
            <a:custGeom>
              <a:avLst/>
              <a:gdLst/>
              <a:ahLst/>
              <a:cxnLst/>
              <a:rect l="l" t="t" r="r" b="b"/>
              <a:pathLst>
                <a:path w="1724025" h="342900">
                  <a:moveTo>
                    <a:pt x="0" y="1524"/>
                  </a:moveTo>
                  <a:lnTo>
                    <a:pt x="0" y="336550"/>
                  </a:lnTo>
                </a:path>
                <a:path w="1724025" h="342900">
                  <a:moveTo>
                    <a:pt x="573151" y="0"/>
                  </a:moveTo>
                  <a:lnTo>
                    <a:pt x="573151" y="342900"/>
                  </a:lnTo>
                </a:path>
                <a:path w="1724025" h="342900">
                  <a:moveTo>
                    <a:pt x="1027176" y="169799"/>
                  </a:moveTo>
                  <a:lnTo>
                    <a:pt x="1724025" y="169799"/>
                  </a:lnTo>
                </a:path>
              </a:pathLst>
            </a:custGeom>
            <a:ln w="12700">
              <a:solidFill>
                <a:srgbClr val="000000"/>
              </a:solidFill>
            </a:ln>
          </p:spPr>
          <p:txBody>
            <a:bodyPr wrap="square" lIns="0" tIns="0" rIns="0" bIns="0" rtlCol="0"/>
            <a:lstStyle/>
            <a:p>
              <a:endParaRPr/>
            </a:p>
          </p:txBody>
        </p:sp>
        <p:sp>
          <p:nvSpPr>
            <p:cNvPr id="28" name="object 28"/>
            <p:cNvSpPr/>
            <p:nvPr/>
          </p:nvSpPr>
          <p:spPr>
            <a:xfrm>
              <a:off x="7689850" y="2952750"/>
              <a:ext cx="76200" cy="306705"/>
            </a:xfrm>
            <a:custGeom>
              <a:avLst/>
              <a:gdLst/>
              <a:ahLst/>
              <a:cxnLst/>
              <a:rect l="l" t="t" r="r" b="b"/>
              <a:pathLst>
                <a:path w="76200" h="306704">
                  <a:moveTo>
                    <a:pt x="0" y="179324"/>
                  </a:moveTo>
                  <a:lnTo>
                    <a:pt x="38100" y="306324"/>
                  </a:lnTo>
                  <a:lnTo>
                    <a:pt x="60959" y="230124"/>
                  </a:lnTo>
                  <a:lnTo>
                    <a:pt x="31750" y="230124"/>
                  </a:lnTo>
                  <a:lnTo>
                    <a:pt x="31750" y="221657"/>
                  </a:lnTo>
                  <a:lnTo>
                    <a:pt x="0" y="179324"/>
                  </a:lnTo>
                  <a:close/>
                </a:path>
                <a:path w="76200" h="306704">
                  <a:moveTo>
                    <a:pt x="31750" y="221657"/>
                  </a:moveTo>
                  <a:lnTo>
                    <a:pt x="31750" y="230124"/>
                  </a:lnTo>
                  <a:lnTo>
                    <a:pt x="38100" y="230124"/>
                  </a:lnTo>
                  <a:lnTo>
                    <a:pt x="31750" y="221657"/>
                  </a:lnTo>
                  <a:close/>
                </a:path>
                <a:path w="76200" h="306704">
                  <a:moveTo>
                    <a:pt x="44450" y="0"/>
                  </a:moveTo>
                  <a:lnTo>
                    <a:pt x="31750" y="0"/>
                  </a:lnTo>
                  <a:lnTo>
                    <a:pt x="31750" y="221657"/>
                  </a:lnTo>
                  <a:lnTo>
                    <a:pt x="38100" y="230124"/>
                  </a:lnTo>
                  <a:lnTo>
                    <a:pt x="44450" y="221657"/>
                  </a:lnTo>
                  <a:lnTo>
                    <a:pt x="44450" y="0"/>
                  </a:lnTo>
                  <a:close/>
                </a:path>
                <a:path w="76200" h="306704">
                  <a:moveTo>
                    <a:pt x="44450" y="221657"/>
                  </a:moveTo>
                  <a:lnTo>
                    <a:pt x="38100" y="230124"/>
                  </a:lnTo>
                  <a:lnTo>
                    <a:pt x="44450" y="230124"/>
                  </a:lnTo>
                  <a:lnTo>
                    <a:pt x="44450" y="221657"/>
                  </a:lnTo>
                  <a:close/>
                </a:path>
                <a:path w="76200" h="306704">
                  <a:moveTo>
                    <a:pt x="76200" y="179324"/>
                  </a:moveTo>
                  <a:lnTo>
                    <a:pt x="44450" y="221657"/>
                  </a:lnTo>
                  <a:lnTo>
                    <a:pt x="44450" y="230124"/>
                  </a:lnTo>
                  <a:lnTo>
                    <a:pt x="60959" y="230124"/>
                  </a:lnTo>
                  <a:lnTo>
                    <a:pt x="76200" y="179324"/>
                  </a:lnTo>
                  <a:close/>
                </a:path>
              </a:pathLst>
            </a:custGeom>
            <a:solidFill>
              <a:srgbClr val="000000"/>
            </a:solidFill>
          </p:spPr>
          <p:txBody>
            <a:bodyPr wrap="square" lIns="0" tIns="0" rIns="0" bIns="0" rtlCol="0"/>
            <a:lstStyle/>
            <a:p>
              <a:endParaRPr/>
            </a:p>
          </p:txBody>
        </p:sp>
        <p:sp>
          <p:nvSpPr>
            <p:cNvPr id="29" name="object 29"/>
            <p:cNvSpPr/>
            <p:nvPr/>
          </p:nvSpPr>
          <p:spPr>
            <a:xfrm>
              <a:off x="7546975" y="3268726"/>
              <a:ext cx="347980" cy="95250"/>
            </a:xfrm>
            <a:custGeom>
              <a:avLst/>
              <a:gdLst/>
              <a:ahLst/>
              <a:cxnLst/>
              <a:rect l="l" t="t" r="r" b="b"/>
              <a:pathLst>
                <a:path w="347979" h="95250">
                  <a:moveTo>
                    <a:pt x="0" y="0"/>
                  </a:moveTo>
                  <a:lnTo>
                    <a:pt x="347725" y="0"/>
                  </a:lnTo>
                </a:path>
                <a:path w="347979" h="95250">
                  <a:moveTo>
                    <a:pt x="90550" y="47625"/>
                  </a:moveTo>
                  <a:lnTo>
                    <a:pt x="263525" y="47625"/>
                  </a:lnTo>
                </a:path>
                <a:path w="347979" h="95250">
                  <a:moveTo>
                    <a:pt x="168275" y="95250"/>
                  </a:moveTo>
                  <a:lnTo>
                    <a:pt x="217550" y="95250"/>
                  </a:lnTo>
                </a:path>
              </a:pathLst>
            </a:custGeom>
            <a:ln w="12700">
              <a:solidFill>
                <a:srgbClr val="000000"/>
              </a:solidFill>
            </a:ln>
          </p:spPr>
          <p:txBody>
            <a:bodyPr wrap="square" lIns="0" tIns="0" rIns="0" bIns="0" rtlCol="0"/>
            <a:lstStyle/>
            <a:p>
              <a:endParaRPr/>
            </a:p>
          </p:txBody>
        </p:sp>
      </p:grpSp>
      <p:grpSp>
        <p:nvGrpSpPr>
          <p:cNvPr id="30" name="object 30"/>
          <p:cNvGrpSpPr/>
          <p:nvPr/>
        </p:nvGrpSpPr>
        <p:grpSpPr>
          <a:xfrm>
            <a:off x="1057275" y="2790825"/>
            <a:ext cx="1656080" cy="659130"/>
            <a:chOff x="1057275" y="2790825"/>
            <a:chExt cx="1656080" cy="659130"/>
          </a:xfrm>
        </p:grpSpPr>
        <p:sp>
          <p:nvSpPr>
            <p:cNvPr id="31" name="object 31"/>
            <p:cNvSpPr/>
            <p:nvPr/>
          </p:nvSpPr>
          <p:spPr>
            <a:xfrm>
              <a:off x="1063625" y="2798762"/>
              <a:ext cx="1643380" cy="322580"/>
            </a:xfrm>
            <a:custGeom>
              <a:avLst/>
              <a:gdLst/>
              <a:ahLst/>
              <a:cxnLst/>
              <a:rect l="l" t="t" r="r" b="b"/>
              <a:pathLst>
                <a:path w="1643380"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32" name="object 32"/>
            <p:cNvSpPr/>
            <p:nvPr/>
          </p:nvSpPr>
          <p:spPr>
            <a:xfrm>
              <a:off x="1581150" y="2790825"/>
              <a:ext cx="573405" cy="342900"/>
            </a:xfrm>
            <a:custGeom>
              <a:avLst/>
              <a:gdLst/>
              <a:ahLst/>
              <a:cxnLst/>
              <a:rect l="l" t="t" r="r" b="b"/>
              <a:pathLst>
                <a:path w="573405" h="342900">
                  <a:moveTo>
                    <a:pt x="0" y="1524"/>
                  </a:moveTo>
                  <a:lnTo>
                    <a:pt x="0" y="336550"/>
                  </a:lnTo>
                </a:path>
                <a:path w="573405" h="342900">
                  <a:moveTo>
                    <a:pt x="573151" y="0"/>
                  </a:moveTo>
                  <a:lnTo>
                    <a:pt x="573151" y="342900"/>
                  </a:lnTo>
                </a:path>
              </a:pathLst>
            </a:custGeom>
            <a:ln w="12700">
              <a:solidFill>
                <a:srgbClr val="000000"/>
              </a:solidFill>
            </a:ln>
          </p:spPr>
          <p:txBody>
            <a:bodyPr wrap="square" lIns="0" tIns="0" rIns="0" bIns="0" rtlCol="0"/>
            <a:lstStyle/>
            <a:p>
              <a:endParaRPr/>
            </a:p>
          </p:txBody>
        </p:sp>
        <p:sp>
          <p:nvSpPr>
            <p:cNvPr id="33" name="object 33"/>
            <p:cNvSpPr/>
            <p:nvPr/>
          </p:nvSpPr>
          <p:spPr>
            <a:xfrm>
              <a:off x="1814068" y="3143250"/>
              <a:ext cx="76200" cy="306705"/>
            </a:xfrm>
            <a:custGeom>
              <a:avLst/>
              <a:gdLst/>
              <a:ahLst/>
              <a:cxnLst/>
              <a:rect l="l" t="t" r="r" b="b"/>
              <a:pathLst>
                <a:path w="76200" h="306704">
                  <a:moveTo>
                    <a:pt x="35739" y="76137"/>
                  </a:moveTo>
                  <a:lnTo>
                    <a:pt x="29845" y="84679"/>
                  </a:lnTo>
                  <a:lnTo>
                    <a:pt x="40131" y="306704"/>
                  </a:lnTo>
                  <a:lnTo>
                    <a:pt x="52831" y="306070"/>
                  </a:lnTo>
                  <a:lnTo>
                    <a:pt x="42431" y="84234"/>
                  </a:lnTo>
                  <a:lnTo>
                    <a:pt x="35739" y="76137"/>
                  </a:lnTo>
                  <a:close/>
                </a:path>
                <a:path w="76200" h="306704">
                  <a:moveTo>
                    <a:pt x="32257" y="0"/>
                  </a:moveTo>
                  <a:lnTo>
                    <a:pt x="0" y="128650"/>
                  </a:lnTo>
                  <a:lnTo>
                    <a:pt x="29845" y="84679"/>
                  </a:lnTo>
                  <a:lnTo>
                    <a:pt x="29463" y="76453"/>
                  </a:lnTo>
                  <a:lnTo>
                    <a:pt x="35640" y="76142"/>
                  </a:lnTo>
                  <a:lnTo>
                    <a:pt x="37007" y="76073"/>
                  </a:lnTo>
                  <a:lnTo>
                    <a:pt x="42037" y="75819"/>
                  </a:lnTo>
                  <a:lnTo>
                    <a:pt x="58890" y="75819"/>
                  </a:lnTo>
                  <a:lnTo>
                    <a:pt x="32257" y="0"/>
                  </a:lnTo>
                  <a:close/>
                </a:path>
                <a:path w="76200" h="306704">
                  <a:moveTo>
                    <a:pt x="58890" y="75819"/>
                  </a:moveTo>
                  <a:lnTo>
                    <a:pt x="42037" y="75819"/>
                  </a:lnTo>
                  <a:lnTo>
                    <a:pt x="42431" y="84234"/>
                  </a:lnTo>
                  <a:lnTo>
                    <a:pt x="76200" y="125095"/>
                  </a:lnTo>
                  <a:lnTo>
                    <a:pt x="58890" y="75819"/>
                  </a:lnTo>
                  <a:close/>
                </a:path>
                <a:path w="76200" h="306704">
                  <a:moveTo>
                    <a:pt x="35640" y="76142"/>
                  </a:moveTo>
                  <a:lnTo>
                    <a:pt x="29463" y="76453"/>
                  </a:lnTo>
                  <a:lnTo>
                    <a:pt x="29845" y="84679"/>
                  </a:lnTo>
                  <a:lnTo>
                    <a:pt x="35640" y="76142"/>
                  </a:lnTo>
                  <a:close/>
                </a:path>
                <a:path w="76200" h="306704">
                  <a:moveTo>
                    <a:pt x="42037" y="75819"/>
                  </a:moveTo>
                  <a:lnTo>
                    <a:pt x="35739" y="76137"/>
                  </a:lnTo>
                  <a:lnTo>
                    <a:pt x="42431" y="84234"/>
                  </a:lnTo>
                  <a:lnTo>
                    <a:pt x="42037" y="75819"/>
                  </a:lnTo>
                  <a:close/>
                </a:path>
                <a:path w="76200" h="306704">
                  <a:moveTo>
                    <a:pt x="37007" y="76073"/>
                  </a:moveTo>
                  <a:lnTo>
                    <a:pt x="35687" y="76073"/>
                  </a:lnTo>
                  <a:lnTo>
                    <a:pt x="37007" y="76073"/>
                  </a:lnTo>
                  <a:close/>
                </a:path>
              </a:pathLst>
            </a:custGeom>
            <a:solidFill>
              <a:srgbClr val="000000"/>
            </a:solidFill>
          </p:spPr>
          <p:txBody>
            <a:bodyPr wrap="square" lIns="0" tIns="0" rIns="0" bIns="0" rtlCol="0"/>
            <a:lstStyle/>
            <a:p>
              <a:endParaRPr/>
            </a:p>
          </p:txBody>
        </p:sp>
      </p:grpSp>
      <p:sp>
        <p:nvSpPr>
          <p:cNvPr id="34" name="object 34"/>
          <p:cNvSpPr txBox="1"/>
          <p:nvPr/>
        </p:nvSpPr>
        <p:spPr>
          <a:xfrm>
            <a:off x="3401059" y="2002663"/>
            <a:ext cx="735965" cy="1174750"/>
          </a:xfrm>
          <a:prstGeom prst="rect">
            <a:avLst/>
          </a:prstGeom>
        </p:spPr>
        <p:txBody>
          <a:bodyPr vert="horz" wrap="square" lIns="0" tIns="12700" rIns="0" bIns="0" rtlCol="0">
            <a:spAutoFit/>
          </a:bodyPr>
          <a:lstStyle/>
          <a:p>
            <a:pPr marL="52069">
              <a:lnSpc>
                <a:spcPct val="100000"/>
              </a:lnSpc>
              <a:spcBef>
                <a:spcPts val="100"/>
              </a:spcBef>
              <a:tabLst>
                <a:tab pos="507365" algn="l"/>
              </a:tabLst>
            </a:pPr>
            <a:r>
              <a:rPr sz="2400" dirty="0">
                <a:latin typeface="Times New Roman"/>
                <a:cs typeface="Times New Roman"/>
              </a:rPr>
              <a:t>2	8</a:t>
            </a:r>
            <a:endParaRPr sz="2400">
              <a:latin typeface="Times New Roman"/>
              <a:cs typeface="Times New Roman"/>
            </a:endParaRPr>
          </a:p>
          <a:p>
            <a:pPr>
              <a:lnSpc>
                <a:spcPct val="100000"/>
              </a:lnSpc>
              <a:spcBef>
                <a:spcPts val="5"/>
              </a:spcBef>
            </a:pPr>
            <a:endParaRPr sz="2850">
              <a:latin typeface="Times New Roman"/>
              <a:cs typeface="Times New Roman"/>
            </a:endParaRPr>
          </a:p>
          <a:p>
            <a:pPr marL="12700">
              <a:lnSpc>
                <a:spcPct val="100000"/>
              </a:lnSpc>
              <a:tabLst>
                <a:tab pos="417830" algn="l"/>
              </a:tabLst>
            </a:pPr>
            <a:r>
              <a:rPr sz="2400" dirty="0">
                <a:latin typeface="Times New Roman"/>
                <a:cs typeface="Times New Roman"/>
              </a:rPr>
              <a:t>-3	10</a:t>
            </a:r>
            <a:endParaRPr sz="2400">
              <a:latin typeface="Times New Roman"/>
              <a:cs typeface="Times New Roman"/>
            </a:endParaRPr>
          </a:p>
        </p:txBody>
      </p:sp>
      <p:sp>
        <p:nvSpPr>
          <p:cNvPr id="35" name="object 35"/>
          <p:cNvSpPr txBox="1"/>
          <p:nvPr/>
        </p:nvSpPr>
        <p:spPr>
          <a:xfrm>
            <a:off x="5555360" y="2015490"/>
            <a:ext cx="786130" cy="1170940"/>
          </a:xfrm>
          <a:prstGeom prst="rect">
            <a:avLst/>
          </a:prstGeom>
        </p:spPr>
        <p:txBody>
          <a:bodyPr vert="horz" wrap="square" lIns="0" tIns="12700" rIns="0" bIns="0" rtlCol="0">
            <a:spAutoFit/>
          </a:bodyPr>
          <a:lstStyle/>
          <a:p>
            <a:pPr marL="117475">
              <a:lnSpc>
                <a:spcPct val="100000"/>
              </a:lnSpc>
              <a:spcBef>
                <a:spcPts val="100"/>
              </a:spcBef>
              <a:tabLst>
                <a:tab pos="572770" algn="l"/>
              </a:tabLst>
            </a:pPr>
            <a:r>
              <a:rPr sz="2400" dirty="0">
                <a:latin typeface="Times New Roman"/>
                <a:cs typeface="Times New Roman"/>
              </a:rPr>
              <a:t>1	0</a:t>
            </a:r>
            <a:endParaRPr sz="2400">
              <a:latin typeface="Times New Roman"/>
              <a:cs typeface="Times New Roman"/>
            </a:endParaRPr>
          </a:p>
          <a:p>
            <a:pPr>
              <a:lnSpc>
                <a:spcPct val="100000"/>
              </a:lnSpc>
              <a:spcBef>
                <a:spcPts val="35"/>
              </a:spcBef>
            </a:pPr>
            <a:endParaRPr sz="2800">
              <a:latin typeface="Times New Roman"/>
              <a:cs typeface="Times New Roman"/>
            </a:endParaRPr>
          </a:p>
          <a:p>
            <a:pPr marL="12700">
              <a:lnSpc>
                <a:spcPct val="100000"/>
              </a:lnSpc>
              <a:spcBef>
                <a:spcPts val="5"/>
              </a:spcBef>
              <a:tabLst>
                <a:tab pos="620395" algn="l"/>
              </a:tabLst>
            </a:pPr>
            <a:r>
              <a:rPr sz="2400" dirty="0">
                <a:latin typeface="Times New Roman"/>
                <a:cs typeface="Times New Roman"/>
              </a:rPr>
              <a:t>10	6</a:t>
            </a:r>
            <a:endParaRPr sz="2400">
              <a:latin typeface="Times New Roman"/>
              <a:cs typeface="Times New Roman"/>
            </a:endParaRPr>
          </a:p>
        </p:txBody>
      </p:sp>
      <p:sp>
        <p:nvSpPr>
          <p:cNvPr id="36" name="object 36"/>
          <p:cNvSpPr txBox="1"/>
          <p:nvPr/>
        </p:nvSpPr>
        <p:spPr>
          <a:xfrm>
            <a:off x="1967229" y="3158744"/>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b</a:t>
            </a:r>
            <a:endParaRPr sz="2400">
              <a:latin typeface="Times New Roman"/>
              <a:cs typeface="Times New Roman"/>
            </a:endParaRPr>
          </a:p>
        </p:txBody>
      </p:sp>
      <p:sp>
        <p:nvSpPr>
          <p:cNvPr id="37" name="object 37"/>
          <p:cNvSpPr txBox="1"/>
          <p:nvPr/>
        </p:nvSpPr>
        <p:spPr>
          <a:xfrm>
            <a:off x="1194003" y="3547617"/>
            <a:ext cx="775335" cy="391160"/>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sz="2400" spc="-85" dirty="0">
                <a:latin typeface="Times New Roman"/>
                <a:cs typeface="Times New Roman"/>
              </a:rPr>
              <a:t>1</a:t>
            </a:r>
            <a:r>
              <a:rPr sz="2400" dirty="0">
                <a:latin typeface="Times New Roman"/>
                <a:cs typeface="Times New Roman"/>
              </a:rPr>
              <a:t>1	14</a:t>
            </a:r>
            <a:endParaRPr sz="2400">
              <a:latin typeface="Times New Roman"/>
              <a:cs typeface="Times New Roman"/>
            </a:endParaRPr>
          </a:p>
        </p:txBody>
      </p:sp>
      <p:grpSp>
        <p:nvGrpSpPr>
          <p:cNvPr id="38" name="object 38"/>
          <p:cNvGrpSpPr/>
          <p:nvPr/>
        </p:nvGrpSpPr>
        <p:grpSpPr>
          <a:xfrm>
            <a:off x="1068387" y="3573526"/>
            <a:ext cx="2346960" cy="676275"/>
            <a:chOff x="1068387" y="3573526"/>
            <a:chExt cx="2346960" cy="676275"/>
          </a:xfrm>
        </p:grpSpPr>
        <p:sp>
          <p:nvSpPr>
            <p:cNvPr id="39" name="object 39"/>
            <p:cNvSpPr/>
            <p:nvPr/>
          </p:nvSpPr>
          <p:spPr>
            <a:xfrm>
              <a:off x="1074737" y="3581463"/>
              <a:ext cx="1643380" cy="322580"/>
            </a:xfrm>
            <a:custGeom>
              <a:avLst/>
              <a:gdLst/>
              <a:ahLst/>
              <a:cxnLst/>
              <a:rect l="l" t="t" r="r" b="b"/>
              <a:pathLst>
                <a:path w="1643380"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40" name="object 40"/>
            <p:cNvSpPr/>
            <p:nvPr/>
          </p:nvSpPr>
          <p:spPr>
            <a:xfrm>
              <a:off x="1592326" y="3573526"/>
              <a:ext cx="573405" cy="342900"/>
            </a:xfrm>
            <a:custGeom>
              <a:avLst/>
              <a:gdLst/>
              <a:ahLst/>
              <a:cxnLst/>
              <a:rect l="l" t="t" r="r" b="b"/>
              <a:pathLst>
                <a:path w="573405" h="342900">
                  <a:moveTo>
                    <a:pt x="0" y="1524"/>
                  </a:moveTo>
                  <a:lnTo>
                    <a:pt x="0" y="336550"/>
                  </a:lnTo>
                </a:path>
                <a:path w="573405" h="342900">
                  <a:moveTo>
                    <a:pt x="573024" y="0"/>
                  </a:moveTo>
                  <a:lnTo>
                    <a:pt x="573024" y="342900"/>
                  </a:lnTo>
                </a:path>
              </a:pathLst>
            </a:custGeom>
            <a:ln w="12700">
              <a:solidFill>
                <a:srgbClr val="000000"/>
              </a:solidFill>
            </a:ln>
          </p:spPr>
          <p:txBody>
            <a:bodyPr wrap="square" lIns="0" tIns="0" rIns="0" bIns="0" rtlCol="0"/>
            <a:lstStyle/>
            <a:p>
              <a:endParaRPr/>
            </a:p>
          </p:txBody>
        </p:sp>
        <p:sp>
          <p:nvSpPr>
            <p:cNvPr id="41" name="object 41"/>
            <p:cNvSpPr/>
            <p:nvPr/>
          </p:nvSpPr>
          <p:spPr>
            <a:xfrm>
              <a:off x="1846833" y="3928999"/>
              <a:ext cx="76200" cy="321310"/>
            </a:xfrm>
            <a:custGeom>
              <a:avLst/>
              <a:gdLst/>
              <a:ahLst/>
              <a:cxnLst/>
              <a:rect l="l" t="t" r="r" b="b"/>
              <a:pathLst>
                <a:path w="76200" h="321310">
                  <a:moveTo>
                    <a:pt x="37893" y="76263"/>
                  </a:moveTo>
                  <a:lnTo>
                    <a:pt x="31539" y="84707"/>
                  </a:lnTo>
                  <a:lnTo>
                    <a:pt x="32766" y="320801"/>
                  </a:lnTo>
                  <a:lnTo>
                    <a:pt x="45466" y="320675"/>
                  </a:lnTo>
                  <a:lnTo>
                    <a:pt x="44239" y="84647"/>
                  </a:lnTo>
                  <a:lnTo>
                    <a:pt x="37893" y="76263"/>
                  </a:lnTo>
                  <a:close/>
                </a:path>
                <a:path w="76200" h="321310">
                  <a:moveTo>
                    <a:pt x="37465" y="0"/>
                  </a:moveTo>
                  <a:lnTo>
                    <a:pt x="0" y="127253"/>
                  </a:lnTo>
                  <a:lnTo>
                    <a:pt x="31539" y="84707"/>
                  </a:lnTo>
                  <a:lnTo>
                    <a:pt x="31496" y="76326"/>
                  </a:lnTo>
                  <a:lnTo>
                    <a:pt x="37798" y="76263"/>
                  </a:lnTo>
                  <a:lnTo>
                    <a:pt x="60729" y="76200"/>
                  </a:lnTo>
                  <a:lnTo>
                    <a:pt x="37465" y="0"/>
                  </a:lnTo>
                  <a:close/>
                </a:path>
                <a:path w="76200" h="321310">
                  <a:moveTo>
                    <a:pt x="60729" y="76200"/>
                  </a:moveTo>
                  <a:lnTo>
                    <a:pt x="44196" y="76200"/>
                  </a:lnTo>
                  <a:lnTo>
                    <a:pt x="44285" y="84707"/>
                  </a:lnTo>
                  <a:lnTo>
                    <a:pt x="76200" y="126873"/>
                  </a:lnTo>
                  <a:lnTo>
                    <a:pt x="60729" y="76200"/>
                  </a:lnTo>
                  <a:close/>
                </a:path>
                <a:path w="76200" h="321310">
                  <a:moveTo>
                    <a:pt x="37798" y="76263"/>
                  </a:moveTo>
                  <a:lnTo>
                    <a:pt x="31496" y="76326"/>
                  </a:lnTo>
                  <a:lnTo>
                    <a:pt x="31539" y="84707"/>
                  </a:lnTo>
                  <a:lnTo>
                    <a:pt x="37798" y="76263"/>
                  </a:lnTo>
                  <a:close/>
                </a:path>
                <a:path w="76200" h="321310">
                  <a:moveTo>
                    <a:pt x="44196" y="76200"/>
                  </a:moveTo>
                  <a:lnTo>
                    <a:pt x="37893" y="76263"/>
                  </a:lnTo>
                  <a:lnTo>
                    <a:pt x="44239" y="84647"/>
                  </a:lnTo>
                  <a:lnTo>
                    <a:pt x="44196" y="76200"/>
                  </a:lnTo>
                  <a:close/>
                </a:path>
                <a:path w="76200" h="321310">
                  <a:moveTo>
                    <a:pt x="44196" y="76200"/>
                  </a:moveTo>
                  <a:lnTo>
                    <a:pt x="37846" y="76200"/>
                  </a:lnTo>
                  <a:lnTo>
                    <a:pt x="44196" y="76200"/>
                  </a:lnTo>
                  <a:close/>
                </a:path>
              </a:pathLst>
            </a:custGeom>
            <a:solidFill>
              <a:srgbClr val="000000"/>
            </a:solidFill>
          </p:spPr>
          <p:txBody>
            <a:bodyPr wrap="square" lIns="0" tIns="0" rIns="0" bIns="0" rtlCol="0"/>
            <a:lstStyle/>
            <a:p>
              <a:endParaRPr/>
            </a:p>
          </p:txBody>
        </p:sp>
        <p:sp>
          <p:nvSpPr>
            <p:cNvPr id="42" name="object 42"/>
            <p:cNvSpPr/>
            <p:nvPr/>
          </p:nvSpPr>
          <p:spPr>
            <a:xfrm>
              <a:off x="2538475" y="3741801"/>
              <a:ext cx="697230" cy="0"/>
            </a:xfrm>
            <a:custGeom>
              <a:avLst/>
              <a:gdLst/>
              <a:ahLst/>
              <a:cxnLst/>
              <a:rect l="l" t="t" r="r" b="b"/>
              <a:pathLst>
                <a:path w="697230">
                  <a:moveTo>
                    <a:pt x="0" y="0"/>
                  </a:moveTo>
                  <a:lnTo>
                    <a:pt x="696849" y="0"/>
                  </a:lnTo>
                </a:path>
              </a:pathLst>
            </a:custGeom>
            <a:ln w="12700">
              <a:solidFill>
                <a:srgbClr val="000000"/>
              </a:solidFill>
            </a:ln>
          </p:spPr>
          <p:txBody>
            <a:bodyPr wrap="square" lIns="0" tIns="0" rIns="0" bIns="0" rtlCol="0"/>
            <a:lstStyle/>
            <a:p>
              <a:endParaRPr/>
            </a:p>
          </p:txBody>
        </p:sp>
        <p:sp>
          <p:nvSpPr>
            <p:cNvPr id="43" name="object 43"/>
            <p:cNvSpPr/>
            <p:nvPr/>
          </p:nvSpPr>
          <p:spPr>
            <a:xfrm>
              <a:off x="3209925" y="3724275"/>
              <a:ext cx="76200" cy="306705"/>
            </a:xfrm>
            <a:custGeom>
              <a:avLst/>
              <a:gdLst/>
              <a:ahLst/>
              <a:cxnLst/>
              <a:rect l="l" t="t" r="r" b="b"/>
              <a:pathLst>
                <a:path w="76200" h="306704">
                  <a:moveTo>
                    <a:pt x="0" y="179324"/>
                  </a:moveTo>
                  <a:lnTo>
                    <a:pt x="38100" y="306324"/>
                  </a:lnTo>
                  <a:lnTo>
                    <a:pt x="60960" y="230124"/>
                  </a:lnTo>
                  <a:lnTo>
                    <a:pt x="31750" y="230124"/>
                  </a:lnTo>
                  <a:lnTo>
                    <a:pt x="31750" y="221657"/>
                  </a:lnTo>
                  <a:lnTo>
                    <a:pt x="0" y="179324"/>
                  </a:lnTo>
                  <a:close/>
                </a:path>
                <a:path w="76200" h="306704">
                  <a:moveTo>
                    <a:pt x="31750" y="221657"/>
                  </a:moveTo>
                  <a:lnTo>
                    <a:pt x="31750" y="230124"/>
                  </a:lnTo>
                  <a:lnTo>
                    <a:pt x="38100" y="230124"/>
                  </a:lnTo>
                  <a:lnTo>
                    <a:pt x="31750" y="221657"/>
                  </a:lnTo>
                  <a:close/>
                </a:path>
                <a:path w="76200" h="306704">
                  <a:moveTo>
                    <a:pt x="44450" y="0"/>
                  </a:moveTo>
                  <a:lnTo>
                    <a:pt x="31750" y="0"/>
                  </a:lnTo>
                  <a:lnTo>
                    <a:pt x="31750" y="221657"/>
                  </a:lnTo>
                  <a:lnTo>
                    <a:pt x="38100" y="230124"/>
                  </a:lnTo>
                  <a:lnTo>
                    <a:pt x="44450" y="221657"/>
                  </a:lnTo>
                  <a:lnTo>
                    <a:pt x="44450" y="0"/>
                  </a:lnTo>
                  <a:close/>
                </a:path>
                <a:path w="76200" h="306704">
                  <a:moveTo>
                    <a:pt x="44450" y="221657"/>
                  </a:moveTo>
                  <a:lnTo>
                    <a:pt x="38100" y="230124"/>
                  </a:lnTo>
                  <a:lnTo>
                    <a:pt x="44450" y="230124"/>
                  </a:lnTo>
                  <a:lnTo>
                    <a:pt x="44450" y="221657"/>
                  </a:lnTo>
                  <a:close/>
                </a:path>
                <a:path w="76200" h="306704">
                  <a:moveTo>
                    <a:pt x="76200" y="179324"/>
                  </a:moveTo>
                  <a:lnTo>
                    <a:pt x="44450" y="221657"/>
                  </a:lnTo>
                  <a:lnTo>
                    <a:pt x="44450" y="230124"/>
                  </a:lnTo>
                  <a:lnTo>
                    <a:pt x="60960" y="230124"/>
                  </a:lnTo>
                  <a:lnTo>
                    <a:pt x="76200" y="179324"/>
                  </a:lnTo>
                  <a:close/>
                </a:path>
              </a:pathLst>
            </a:custGeom>
            <a:solidFill>
              <a:srgbClr val="000000"/>
            </a:solidFill>
          </p:spPr>
          <p:txBody>
            <a:bodyPr wrap="square" lIns="0" tIns="0" rIns="0" bIns="0" rtlCol="0"/>
            <a:lstStyle/>
            <a:p>
              <a:endParaRPr/>
            </a:p>
          </p:txBody>
        </p:sp>
        <p:sp>
          <p:nvSpPr>
            <p:cNvPr id="44" name="object 44"/>
            <p:cNvSpPr/>
            <p:nvPr/>
          </p:nvSpPr>
          <p:spPr>
            <a:xfrm>
              <a:off x="3065526" y="4040124"/>
              <a:ext cx="349250" cy="95250"/>
            </a:xfrm>
            <a:custGeom>
              <a:avLst/>
              <a:gdLst/>
              <a:ahLst/>
              <a:cxnLst/>
              <a:rect l="l" t="t" r="r" b="b"/>
              <a:pathLst>
                <a:path w="349250" h="95250">
                  <a:moveTo>
                    <a:pt x="0" y="0"/>
                  </a:moveTo>
                  <a:lnTo>
                    <a:pt x="349250" y="0"/>
                  </a:lnTo>
                </a:path>
                <a:path w="349250" h="95250">
                  <a:moveTo>
                    <a:pt x="92075" y="47625"/>
                  </a:moveTo>
                  <a:lnTo>
                    <a:pt x="265049" y="47625"/>
                  </a:lnTo>
                </a:path>
                <a:path w="349250" h="95250">
                  <a:moveTo>
                    <a:pt x="169799" y="95250"/>
                  </a:moveTo>
                  <a:lnTo>
                    <a:pt x="219075" y="95250"/>
                  </a:lnTo>
                </a:path>
              </a:pathLst>
            </a:custGeom>
            <a:ln w="12700">
              <a:solidFill>
                <a:srgbClr val="000000"/>
              </a:solidFill>
            </a:ln>
          </p:spPr>
          <p:txBody>
            <a:bodyPr wrap="square" lIns="0" tIns="0" rIns="0" bIns="0" rtlCol="0"/>
            <a:lstStyle/>
            <a:p>
              <a:endParaRPr/>
            </a:p>
          </p:txBody>
        </p:sp>
      </p:grpSp>
      <p:sp>
        <p:nvSpPr>
          <p:cNvPr id="45" name="object 45"/>
          <p:cNvSpPr txBox="1"/>
          <p:nvPr/>
        </p:nvSpPr>
        <p:spPr>
          <a:xfrm>
            <a:off x="1967229" y="3949445"/>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d</a:t>
            </a:r>
            <a:endParaRPr sz="2400">
              <a:latin typeface="Times New Roman"/>
              <a:cs typeface="Times New Roman"/>
            </a:endParaRPr>
          </a:p>
        </p:txBody>
      </p:sp>
      <p:sp>
        <p:nvSpPr>
          <p:cNvPr id="46" name="object 46"/>
          <p:cNvSpPr txBox="1"/>
          <p:nvPr/>
        </p:nvSpPr>
        <p:spPr>
          <a:xfrm>
            <a:off x="4096258" y="3548583"/>
            <a:ext cx="367919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CC3300"/>
                </a:solidFill>
                <a:latin typeface="Courier New"/>
                <a:cs typeface="Courier New"/>
              </a:rPr>
              <a:t>a-&gt;expon</a:t>
            </a:r>
            <a:r>
              <a:rPr sz="2400" spc="-80" dirty="0">
                <a:solidFill>
                  <a:srgbClr val="CC3300"/>
                </a:solidFill>
                <a:latin typeface="Courier New"/>
                <a:cs typeface="Courier New"/>
              </a:rPr>
              <a:t> </a:t>
            </a:r>
            <a:r>
              <a:rPr sz="2400" spc="-5" dirty="0">
                <a:solidFill>
                  <a:srgbClr val="CC3300"/>
                </a:solidFill>
                <a:latin typeface="Courier New"/>
                <a:cs typeface="Courier New"/>
              </a:rPr>
              <a:t>==</a:t>
            </a:r>
            <a:r>
              <a:rPr sz="2400" spc="-35" dirty="0">
                <a:solidFill>
                  <a:srgbClr val="CC3300"/>
                </a:solidFill>
                <a:latin typeface="Courier New"/>
                <a:cs typeface="Courier New"/>
              </a:rPr>
              <a:t> </a:t>
            </a:r>
            <a:r>
              <a:rPr sz="2400" spc="-5" dirty="0">
                <a:solidFill>
                  <a:srgbClr val="CC3300"/>
                </a:solidFill>
                <a:latin typeface="Courier New"/>
                <a:cs typeface="Courier New"/>
              </a:rPr>
              <a:t>b-&gt;expon</a:t>
            </a:r>
            <a:endParaRPr sz="2400">
              <a:latin typeface="Courier New"/>
              <a:cs typeface="Courier New"/>
            </a:endParaRPr>
          </a:p>
        </p:txBody>
      </p:sp>
      <p:sp>
        <p:nvSpPr>
          <p:cNvPr id="47" name="object 47"/>
          <p:cNvSpPr txBox="1"/>
          <p:nvPr/>
        </p:nvSpPr>
        <p:spPr>
          <a:xfrm>
            <a:off x="1168704" y="4552645"/>
            <a:ext cx="786765" cy="391795"/>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400" dirty="0">
                <a:latin typeface="Times New Roman"/>
                <a:cs typeface="Times New Roman"/>
              </a:rPr>
              <a:t>3	14</a:t>
            </a:r>
            <a:endParaRPr sz="2400">
              <a:latin typeface="Times New Roman"/>
              <a:cs typeface="Times New Roman"/>
            </a:endParaRPr>
          </a:p>
        </p:txBody>
      </p:sp>
      <p:grpSp>
        <p:nvGrpSpPr>
          <p:cNvPr id="48" name="object 48"/>
          <p:cNvGrpSpPr/>
          <p:nvPr/>
        </p:nvGrpSpPr>
        <p:grpSpPr>
          <a:xfrm>
            <a:off x="1041400" y="4543425"/>
            <a:ext cx="1657350" cy="342900"/>
            <a:chOff x="1041400" y="4543425"/>
            <a:chExt cx="1657350" cy="342900"/>
          </a:xfrm>
        </p:grpSpPr>
        <p:sp>
          <p:nvSpPr>
            <p:cNvPr id="49" name="object 49"/>
            <p:cNvSpPr/>
            <p:nvPr/>
          </p:nvSpPr>
          <p:spPr>
            <a:xfrm>
              <a:off x="1047750" y="4551362"/>
              <a:ext cx="1644650" cy="322580"/>
            </a:xfrm>
            <a:custGeom>
              <a:avLst/>
              <a:gdLst/>
              <a:ahLst/>
              <a:cxnLst/>
              <a:rect l="l" t="t" r="r" b="b"/>
              <a:pathLst>
                <a:path w="1644650" h="322579">
                  <a:moveTo>
                    <a:pt x="0" y="322262"/>
                  </a:moveTo>
                  <a:lnTo>
                    <a:pt x="1644650" y="322262"/>
                  </a:lnTo>
                  <a:lnTo>
                    <a:pt x="1644650" y="0"/>
                  </a:lnTo>
                  <a:lnTo>
                    <a:pt x="0" y="0"/>
                  </a:lnTo>
                  <a:lnTo>
                    <a:pt x="0" y="322262"/>
                  </a:lnTo>
                  <a:close/>
                </a:path>
              </a:pathLst>
            </a:custGeom>
            <a:ln w="12700">
              <a:solidFill>
                <a:srgbClr val="000000"/>
              </a:solidFill>
            </a:ln>
          </p:spPr>
          <p:txBody>
            <a:bodyPr wrap="square" lIns="0" tIns="0" rIns="0" bIns="0" rtlCol="0"/>
            <a:lstStyle/>
            <a:p>
              <a:endParaRPr/>
            </a:p>
          </p:txBody>
        </p:sp>
        <p:sp>
          <p:nvSpPr>
            <p:cNvPr id="50" name="object 50"/>
            <p:cNvSpPr/>
            <p:nvPr/>
          </p:nvSpPr>
          <p:spPr>
            <a:xfrm>
              <a:off x="1566926" y="4543425"/>
              <a:ext cx="571500" cy="342900"/>
            </a:xfrm>
            <a:custGeom>
              <a:avLst/>
              <a:gdLst/>
              <a:ahLst/>
              <a:cxnLst/>
              <a:rect l="l" t="t" r="r" b="b"/>
              <a:pathLst>
                <a:path w="571500" h="342900">
                  <a:moveTo>
                    <a:pt x="0" y="1524"/>
                  </a:moveTo>
                  <a:lnTo>
                    <a:pt x="0" y="336550"/>
                  </a:lnTo>
                </a:path>
                <a:path w="571500" h="342900">
                  <a:moveTo>
                    <a:pt x="571500" y="0"/>
                  </a:moveTo>
                  <a:lnTo>
                    <a:pt x="571500" y="342900"/>
                  </a:lnTo>
                </a:path>
              </a:pathLst>
            </a:custGeom>
            <a:ln w="12700">
              <a:solidFill>
                <a:srgbClr val="000000"/>
              </a:solidFill>
            </a:ln>
          </p:spPr>
          <p:txBody>
            <a:bodyPr wrap="square" lIns="0" tIns="0" rIns="0" bIns="0" rtlCol="0"/>
            <a:lstStyle/>
            <a:p>
              <a:endParaRPr/>
            </a:p>
          </p:txBody>
        </p:sp>
      </p:grpSp>
      <p:sp>
        <p:nvSpPr>
          <p:cNvPr id="51" name="object 51"/>
          <p:cNvSpPr/>
          <p:nvPr/>
        </p:nvSpPr>
        <p:spPr>
          <a:xfrm>
            <a:off x="2538348" y="4686300"/>
            <a:ext cx="760730" cy="76200"/>
          </a:xfrm>
          <a:custGeom>
            <a:avLst/>
            <a:gdLst/>
            <a:ahLst/>
            <a:cxnLst/>
            <a:rect l="l" t="t" r="r" b="b"/>
            <a:pathLst>
              <a:path w="760729" h="76200">
                <a:moveTo>
                  <a:pt x="684276" y="38100"/>
                </a:moveTo>
                <a:lnTo>
                  <a:pt x="633476" y="76200"/>
                </a:lnTo>
                <a:lnTo>
                  <a:pt x="739309" y="44450"/>
                </a:lnTo>
                <a:lnTo>
                  <a:pt x="684276" y="44450"/>
                </a:lnTo>
                <a:lnTo>
                  <a:pt x="684276" y="38100"/>
                </a:lnTo>
                <a:close/>
              </a:path>
              <a:path w="760729" h="76200">
                <a:moveTo>
                  <a:pt x="675809" y="31750"/>
                </a:moveTo>
                <a:lnTo>
                  <a:pt x="0" y="31750"/>
                </a:lnTo>
                <a:lnTo>
                  <a:pt x="0" y="44450"/>
                </a:lnTo>
                <a:lnTo>
                  <a:pt x="675809" y="44450"/>
                </a:lnTo>
                <a:lnTo>
                  <a:pt x="684276" y="38100"/>
                </a:lnTo>
                <a:lnTo>
                  <a:pt x="675809" y="31750"/>
                </a:lnTo>
                <a:close/>
              </a:path>
              <a:path w="760729" h="76200">
                <a:moveTo>
                  <a:pt x="739309" y="31750"/>
                </a:moveTo>
                <a:lnTo>
                  <a:pt x="684276" y="31750"/>
                </a:lnTo>
                <a:lnTo>
                  <a:pt x="684276" y="44450"/>
                </a:lnTo>
                <a:lnTo>
                  <a:pt x="739309" y="44450"/>
                </a:lnTo>
                <a:lnTo>
                  <a:pt x="760476" y="38100"/>
                </a:lnTo>
                <a:lnTo>
                  <a:pt x="739309" y="31750"/>
                </a:lnTo>
                <a:close/>
              </a:path>
              <a:path w="760729" h="76200">
                <a:moveTo>
                  <a:pt x="633476" y="0"/>
                </a:moveTo>
                <a:lnTo>
                  <a:pt x="684276" y="38100"/>
                </a:lnTo>
                <a:lnTo>
                  <a:pt x="684276" y="31750"/>
                </a:lnTo>
                <a:lnTo>
                  <a:pt x="739309" y="31750"/>
                </a:lnTo>
                <a:lnTo>
                  <a:pt x="633476" y="0"/>
                </a:lnTo>
                <a:close/>
              </a:path>
            </a:pathLst>
          </a:custGeom>
          <a:solidFill>
            <a:srgbClr val="000000"/>
          </a:solidFill>
        </p:spPr>
        <p:txBody>
          <a:bodyPr wrap="square" lIns="0" tIns="0" rIns="0" bIns="0" rtlCol="0"/>
          <a:lstStyle/>
          <a:p>
            <a:endParaRPr/>
          </a:p>
        </p:txBody>
      </p:sp>
      <p:grpSp>
        <p:nvGrpSpPr>
          <p:cNvPr id="52" name="object 52"/>
          <p:cNvGrpSpPr/>
          <p:nvPr/>
        </p:nvGrpSpPr>
        <p:grpSpPr>
          <a:xfrm>
            <a:off x="3256026" y="4533900"/>
            <a:ext cx="4567555" cy="579755"/>
            <a:chOff x="3256026" y="4533900"/>
            <a:chExt cx="4567555" cy="579755"/>
          </a:xfrm>
        </p:grpSpPr>
        <p:sp>
          <p:nvSpPr>
            <p:cNvPr id="53" name="object 53"/>
            <p:cNvSpPr/>
            <p:nvPr/>
          </p:nvSpPr>
          <p:spPr>
            <a:xfrm>
              <a:off x="3262376" y="4548187"/>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54" name="object 54"/>
            <p:cNvSpPr/>
            <p:nvPr/>
          </p:nvSpPr>
          <p:spPr>
            <a:xfrm>
              <a:off x="3779901" y="4540250"/>
              <a:ext cx="573405" cy="342900"/>
            </a:xfrm>
            <a:custGeom>
              <a:avLst/>
              <a:gdLst/>
              <a:ahLst/>
              <a:cxnLst/>
              <a:rect l="l" t="t" r="r" b="b"/>
              <a:pathLst>
                <a:path w="573404" h="342900">
                  <a:moveTo>
                    <a:pt x="0" y="1524"/>
                  </a:moveTo>
                  <a:lnTo>
                    <a:pt x="0" y="336550"/>
                  </a:lnTo>
                </a:path>
                <a:path w="573404" h="342900">
                  <a:moveTo>
                    <a:pt x="573024" y="0"/>
                  </a:moveTo>
                  <a:lnTo>
                    <a:pt x="573024" y="342900"/>
                  </a:lnTo>
                </a:path>
              </a:pathLst>
            </a:custGeom>
            <a:ln w="12700">
              <a:solidFill>
                <a:srgbClr val="000000"/>
              </a:solidFill>
            </a:ln>
          </p:spPr>
          <p:txBody>
            <a:bodyPr wrap="square" lIns="0" tIns="0" rIns="0" bIns="0" rtlCol="0"/>
            <a:lstStyle/>
            <a:p>
              <a:endParaRPr/>
            </a:p>
          </p:txBody>
        </p:sp>
        <p:sp>
          <p:nvSpPr>
            <p:cNvPr id="55" name="object 55"/>
            <p:cNvSpPr/>
            <p:nvPr/>
          </p:nvSpPr>
          <p:spPr>
            <a:xfrm>
              <a:off x="5440426" y="4548187"/>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56" name="object 56"/>
            <p:cNvSpPr/>
            <p:nvPr/>
          </p:nvSpPr>
          <p:spPr>
            <a:xfrm>
              <a:off x="5959475" y="4541774"/>
              <a:ext cx="571500" cy="342900"/>
            </a:xfrm>
            <a:custGeom>
              <a:avLst/>
              <a:gdLst/>
              <a:ahLst/>
              <a:cxnLst/>
              <a:rect l="l" t="t" r="r" b="b"/>
              <a:pathLst>
                <a:path w="571500" h="342900">
                  <a:moveTo>
                    <a:pt x="0" y="0"/>
                  </a:moveTo>
                  <a:lnTo>
                    <a:pt x="0" y="335025"/>
                  </a:lnTo>
                </a:path>
                <a:path w="571500" h="342900">
                  <a:moveTo>
                    <a:pt x="571500" y="0"/>
                  </a:moveTo>
                  <a:lnTo>
                    <a:pt x="571500" y="342900"/>
                  </a:lnTo>
                </a:path>
              </a:pathLst>
            </a:custGeom>
            <a:ln w="12700">
              <a:solidFill>
                <a:srgbClr val="000000"/>
              </a:solidFill>
            </a:ln>
          </p:spPr>
          <p:txBody>
            <a:bodyPr wrap="square" lIns="0" tIns="0" rIns="0" bIns="0" rtlCol="0"/>
            <a:lstStyle/>
            <a:p>
              <a:endParaRPr/>
            </a:p>
          </p:txBody>
        </p:sp>
        <p:sp>
          <p:nvSpPr>
            <p:cNvPr id="57" name="object 57"/>
            <p:cNvSpPr/>
            <p:nvPr/>
          </p:nvSpPr>
          <p:spPr>
            <a:xfrm>
              <a:off x="4690999" y="4695825"/>
              <a:ext cx="760730" cy="76200"/>
            </a:xfrm>
            <a:custGeom>
              <a:avLst/>
              <a:gdLst/>
              <a:ahLst/>
              <a:cxnLst/>
              <a:rect l="l" t="t" r="r" b="b"/>
              <a:pathLst>
                <a:path w="760729" h="76200">
                  <a:moveTo>
                    <a:pt x="684276" y="38100"/>
                  </a:moveTo>
                  <a:lnTo>
                    <a:pt x="633476" y="76200"/>
                  </a:lnTo>
                  <a:lnTo>
                    <a:pt x="739309" y="44450"/>
                  </a:lnTo>
                  <a:lnTo>
                    <a:pt x="684276" y="44450"/>
                  </a:lnTo>
                  <a:lnTo>
                    <a:pt x="684276" y="38100"/>
                  </a:lnTo>
                  <a:close/>
                </a:path>
                <a:path w="760729" h="76200">
                  <a:moveTo>
                    <a:pt x="675809" y="31750"/>
                  </a:moveTo>
                  <a:lnTo>
                    <a:pt x="0" y="31750"/>
                  </a:lnTo>
                  <a:lnTo>
                    <a:pt x="0" y="44450"/>
                  </a:lnTo>
                  <a:lnTo>
                    <a:pt x="675809" y="44450"/>
                  </a:lnTo>
                  <a:lnTo>
                    <a:pt x="684276" y="38100"/>
                  </a:lnTo>
                  <a:lnTo>
                    <a:pt x="675809" y="31750"/>
                  </a:lnTo>
                  <a:close/>
                </a:path>
                <a:path w="760729" h="76200">
                  <a:moveTo>
                    <a:pt x="739309" y="31750"/>
                  </a:moveTo>
                  <a:lnTo>
                    <a:pt x="684276" y="31750"/>
                  </a:lnTo>
                  <a:lnTo>
                    <a:pt x="684276" y="44450"/>
                  </a:lnTo>
                  <a:lnTo>
                    <a:pt x="739309" y="44450"/>
                  </a:lnTo>
                  <a:lnTo>
                    <a:pt x="760476" y="38100"/>
                  </a:lnTo>
                  <a:lnTo>
                    <a:pt x="739309" y="31750"/>
                  </a:lnTo>
                  <a:close/>
                </a:path>
                <a:path w="760729" h="76200">
                  <a:moveTo>
                    <a:pt x="633476" y="0"/>
                  </a:moveTo>
                  <a:lnTo>
                    <a:pt x="684276" y="38100"/>
                  </a:lnTo>
                  <a:lnTo>
                    <a:pt x="684276" y="31750"/>
                  </a:lnTo>
                  <a:lnTo>
                    <a:pt x="739309" y="31750"/>
                  </a:lnTo>
                  <a:lnTo>
                    <a:pt x="633476" y="0"/>
                  </a:lnTo>
                  <a:close/>
                </a:path>
              </a:pathLst>
            </a:custGeom>
            <a:solidFill>
              <a:srgbClr val="000000"/>
            </a:solidFill>
          </p:spPr>
          <p:txBody>
            <a:bodyPr wrap="square" lIns="0" tIns="0" rIns="0" bIns="0" rtlCol="0"/>
            <a:lstStyle/>
            <a:p>
              <a:endParaRPr/>
            </a:p>
          </p:txBody>
        </p:sp>
        <p:sp>
          <p:nvSpPr>
            <p:cNvPr id="58" name="object 58"/>
            <p:cNvSpPr/>
            <p:nvPr/>
          </p:nvSpPr>
          <p:spPr>
            <a:xfrm>
              <a:off x="6962775" y="4713223"/>
              <a:ext cx="697230" cy="0"/>
            </a:xfrm>
            <a:custGeom>
              <a:avLst/>
              <a:gdLst/>
              <a:ahLst/>
              <a:cxnLst/>
              <a:rect l="l" t="t" r="r" b="b"/>
              <a:pathLst>
                <a:path w="697229">
                  <a:moveTo>
                    <a:pt x="0" y="0"/>
                  </a:moveTo>
                  <a:lnTo>
                    <a:pt x="696976" y="0"/>
                  </a:lnTo>
                </a:path>
              </a:pathLst>
            </a:custGeom>
            <a:ln w="12700">
              <a:solidFill>
                <a:srgbClr val="000000"/>
              </a:solidFill>
            </a:ln>
          </p:spPr>
          <p:txBody>
            <a:bodyPr wrap="square" lIns="0" tIns="0" rIns="0" bIns="0" rtlCol="0"/>
            <a:lstStyle/>
            <a:p>
              <a:endParaRPr/>
            </a:p>
          </p:txBody>
        </p:sp>
        <p:sp>
          <p:nvSpPr>
            <p:cNvPr id="59" name="object 59"/>
            <p:cNvSpPr/>
            <p:nvPr/>
          </p:nvSpPr>
          <p:spPr>
            <a:xfrm>
              <a:off x="7622540" y="4713223"/>
              <a:ext cx="76200" cy="323850"/>
            </a:xfrm>
            <a:custGeom>
              <a:avLst/>
              <a:gdLst/>
              <a:ahLst/>
              <a:cxnLst/>
              <a:rect l="l" t="t" r="r" b="b"/>
              <a:pathLst>
                <a:path w="76200" h="323850">
                  <a:moveTo>
                    <a:pt x="0" y="197103"/>
                  </a:moveTo>
                  <a:lnTo>
                    <a:pt x="38734" y="323850"/>
                  </a:lnTo>
                  <a:lnTo>
                    <a:pt x="61154" y="247776"/>
                  </a:lnTo>
                  <a:lnTo>
                    <a:pt x="32003" y="247776"/>
                  </a:lnTo>
                  <a:lnTo>
                    <a:pt x="31914" y="239163"/>
                  </a:lnTo>
                  <a:lnTo>
                    <a:pt x="0" y="197103"/>
                  </a:lnTo>
                  <a:close/>
                </a:path>
                <a:path w="76200" h="323850">
                  <a:moveTo>
                    <a:pt x="31960" y="239223"/>
                  </a:moveTo>
                  <a:lnTo>
                    <a:pt x="32003" y="247776"/>
                  </a:lnTo>
                  <a:lnTo>
                    <a:pt x="38353" y="247650"/>
                  </a:lnTo>
                  <a:lnTo>
                    <a:pt x="31960" y="239223"/>
                  </a:lnTo>
                  <a:close/>
                </a:path>
                <a:path w="76200" h="323850">
                  <a:moveTo>
                    <a:pt x="76200" y="196723"/>
                  </a:moveTo>
                  <a:lnTo>
                    <a:pt x="44660" y="239163"/>
                  </a:lnTo>
                  <a:lnTo>
                    <a:pt x="44703" y="247650"/>
                  </a:lnTo>
                  <a:lnTo>
                    <a:pt x="32003" y="247776"/>
                  </a:lnTo>
                  <a:lnTo>
                    <a:pt x="61154" y="247776"/>
                  </a:lnTo>
                  <a:lnTo>
                    <a:pt x="76200" y="196723"/>
                  </a:lnTo>
                  <a:close/>
                </a:path>
                <a:path w="76200" h="323850">
                  <a:moveTo>
                    <a:pt x="43433" y="0"/>
                  </a:moveTo>
                  <a:lnTo>
                    <a:pt x="30733" y="126"/>
                  </a:lnTo>
                  <a:lnTo>
                    <a:pt x="31960" y="239223"/>
                  </a:lnTo>
                  <a:lnTo>
                    <a:pt x="38353" y="247650"/>
                  </a:lnTo>
                  <a:lnTo>
                    <a:pt x="44660" y="239163"/>
                  </a:lnTo>
                  <a:lnTo>
                    <a:pt x="43433" y="0"/>
                  </a:lnTo>
                  <a:close/>
                </a:path>
                <a:path w="76200" h="323850">
                  <a:moveTo>
                    <a:pt x="44660" y="239163"/>
                  </a:moveTo>
                  <a:lnTo>
                    <a:pt x="38353" y="247650"/>
                  </a:lnTo>
                  <a:lnTo>
                    <a:pt x="44703" y="247650"/>
                  </a:lnTo>
                  <a:lnTo>
                    <a:pt x="44660" y="239163"/>
                  </a:lnTo>
                  <a:close/>
                </a:path>
              </a:pathLst>
            </a:custGeom>
            <a:solidFill>
              <a:srgbClr val="000000"/>
            </a:solidFill>
          </p:spPr>
          <p:txBody>
            <a:bodyPr wrap="square" lIns="0" tIns="0" rIns="0" bIns="0" rtlCol="0"/>
            <a:lstStyle/>
            <a:p>
              <a:endParaRPr/>
            </a:p>
          </p:txBody>
        </p:sp>
        <p:sp>
          <p:nvSpPr>
            <p:cNvPr id="60" name="object 60"/>
            <p:cNvSpPr/>
            <p:nvPr/>
          </p:nvSpPr>
          <p:spPr>
            <a:xfrm>
              <a:off x="7467600" y="5011673"/>
              <a:ext cx="349250" cy="95250"/>
            </a:xfrm>
            <a:custGeom>
              <a:avLst/>
              <a:gdLst/>
              <a:ahLst/>
              <a:cxnLst/>
              <a:rect l="l" t="t" r="r" b="b"/>
              <a:pathLst>
                <a:path w="349250" h="95250">
                  <a:moveTo>
                    <a:pt x="0" y="0"/>
                  </a:moveTo>
                  <a:lnTo>
                    <a:pt x="349250" y="0"/>
                  </a:lnTo>
                </a:path>
                <a:path w="349250" h="95250">
                  <a:moveTo>
                    <a:pt x="90550" y="47625"/>
                  </a:moveTo>
                  <a:lnTo>
                    <a:pt x="265175" y="47625"/>
                  </a:lnTo>
                </a:path>
                <a:path w="349250" h="95250">
                  <a:moveTo>
                    <a:pt x="168275" y="95250"/>
                  </a:moveTo>
                  <a:lnTo>
                    <a:pt x="217550" y="95250"/>
                  </a:lnTo>
                </a:path>
              </a:pathLst>
            </a:custGeom>
            <a:ln w="12700">
              <a:solidFill>
                <a:srgbClr val="000000"/>
              </a:solidFill>
            </a:ln>
          </p:spPr>
          <p:txBody>
            <a:bodyPr wrap="square" lIns="0" tIns="0" rIns="0" bIns="0" rtlCol="0"/>
            <a:lstStyle/>
            <a:p>
              <a:endParaRPr/>
            </a:p>
          </p:txBody>
        </p:sp>
      </p:grpSp>
      <p:sp>
        <p:nvSpPr>
          <p:cNvPr id="61" name="object 61"/>
          <p:cNvSpPr txBox="1"/>
          <p:nvPr/>
        </p:nvSpPr>
        <p:spPr>
          <a:xfrm>
            <a:off x="5642864" y="4551045"/>
            <a:ext cx="633730" cy="391160"/>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400" dirty="0">
                <a:latin typeface="Times New Roman"/>
                <a:cs typeface="Times New Roman"/>
              </a:rPr>
              <a:t>1	0</a:t>
            </a:r>
            <a:endParaRPr sz="2400">
              <a:latin typeface="Times New Roman"/>
              <a:cs typeface="Times New Roman"/>
            </a:endParaRPr>
          </a:p>
        </p:txBody>
      </p:sp>
      <p:sp>
        <p:nvSpPr>
          <p:cNvPr id="62" name="object 62"/>
          <p:cNvSpPr/>
          <p:nvPr/>
        </p:nvSpPr>
        <p:spPr>
          <a:xfrm>
            <a:off x="3969639" y="4905375"/>
            <a:ext cx="76200" cy="309880"/>
          </a:xfrm>
          <a:custGeom>
            <a:avLst/>
            <a:gdLst/>
            <a:ahLst/>
            <a:cxnLst/>
            <a:rect l="l" t="t" r="r" b="b"/>
            <a:pathLst>
              <a:path w="76200" h="309879">
                <a:moveTo>
                  <a:pt x="38353" y="76200"/>
                </a:moveTo>
                <a:lnTo>
                  <a:pt x="31962" y="84622"/>
                </a:lnTo>
                <a:lnTo>
                  <a:pt x="30861" y="309499"/>
                </a:lnTo>
                <a:lnTo>
                  <a:pt x="43561" y="309625"/>
                </a:lnTo>
                <a:lnTo>
                  <a:pt x="44662" y="84709"/>
                </a:lnTo>
                <a:lnTo>
                  <a:pt x="38353" y="76200"/>
                </a:lnTo>
                <a:close/>
              </a:path>
              <a:path w="76200" h="309879">
                <a:moveTo>
                  <a:pt x="61169" y="76200"/>
                </a:moveTo>
                <a:lnTo>
                  <a:pt x="44703" y="76200"/>
                </a:lnTo>
                <a:lnTo>
                  <a:pt x="44662" y="84709"/>
                </a:lnTo>
                <a:lnTo>
                  <a:pt x="76200" y="127254"/>
                </a:lnTo>
                <a:lnTo>
                  <a:pt x="61169" y="76200"/>
                </a:lnTo>
                <a:close/>
              </a:path>
              <a:path w="76200" h="309879">
                <a:moveTo>
                  <a:pt x="38735" y="0"/>
                </a:moveTo>
                <a:lnTo>
                  <a:pt x="0" y="126745"/>
                </a:lnTo>
                <a:lnTo>
                  <a:pt x="31896" y="84709"/>
                </a:lnTo>
                <a:lnTo>
                  <a:pt x="32003" y="76200"/>
                </a:lnTo>
                <a:lnTo>
                  <a:pt x="61169" y="76200"/>
                </a:lnTo>
                <a:lnTo>
                  <a:pt x="38735" y="0"/>
                </a:lnTo>
                <a:close/>
              </a:path>
              <a:path w="76200" h="309879">
                <a:moveTo>
                  <a:pt x="44703" y="76200"/>
                </a:moveTo>
                <a:lnTo>
                  <a:pt x="38353" y="76200"/>
                </a:lnTo>
                <a:lnTo>
                  <a:pt x="44662" y="84709"/>
                </a:lnTo>
                <a:lnTo>
                  <a:pt x="44703" y="76200"/>
                </a:lnTo>
                <a:close/>
              </a:path>
              <a:path w="76200" h="309879">
                <a:moveTo>
                  <a:pt x="38353" y="76200"/>
                </a:moveTo>
                <a:lnTo>
                  <a:pt x="32003" y="76200"/>
                </a:lnTo>
                <a:lnTo>
                  <a:pt x="31962" y="84622"/>
                </a:lnTo>
                <a:lnTo>
                  <a:pt x="38353" y="76200"/>
                </a:lnTo>
                <a:close/>
              </a:path>
            </a:pathLst>
          </a:custGeom>
          <a:solidFill>
            <a:srgbClr val="000000"/>
          </a:solidFill>
        </p:spPr>
        <p:txBody>
          <a:bodyPr wrap="square" lIns="0" tIns="0" rIns="0" bIns="0" rtlCol="0"/>
          <a:lstStyle/>
          <a:p>
            <a:endParaRPr/>
          </a:p>
        </p:txBody>
      </p:sp>
      <p:sp>
        <p:nvSpPr>
          <p:cNvPr id="63" name="object 63"/>
          <p:cNvSpPr txBox="1"/>
          <p:nvPr/>
        </p:nvSpPr>
        <p:spPr>
          <a:xfrm>
            <a:off x="4117085" y="4911597"/>
            <a:ext cx="1612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a:t>
            </a:r>
            <a:endParaRPr sz="2400">
              <a:latin typeface="Times New Roman"/>
              <a:cs typeface="Times New Roman"/>
            </a:endParaRPr>
          </a:p>
        </p:txBody>
      </p:sp>
      <p:grpSp>
        <p:nvGrpSpPr>
          <p:cNvPr id="64" name="object 64"/>
          <p:cNvGrpSpPr/>
          <p:nvPr/>
        </p:nvGrpSpPr>
        <p:grpSpPr>
          <a:xfrm>
            <a:off x="1039812" y="5326126"/>
            <a:ext cx="1656080" cy="342900"/>
            <a:chOff x="1039812" y="5326126"/>
            <a:chExt cx="1656080" cy="342900"/>
          </a:xfrm>
        </p:grpSpPr>
        <p:sp>
          <p:nvSpPr>
            <p:cNvPr id="65" name="object 65"/>
            <p:cNvSpPr/>
            <p:nvPr/>
          </p:nvSpPr>
          <p:spPr>
            <a:xfrm>
              <a:off x="1046162" y="5334000"/>
              <a:ext cx="1643380" cy="322580"/>
            </a:xfrm>
            <a:custGeom>
              <a:avLst/>
              <a:gdLst/>
              <a:ahLst/>
              <a:cxnLst/>
              <a:rect l="l" t="t" r="r" b="b"/>
              <a:pathLst>
                <a:path w="1643380"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66" name="object 66"/>
            <p:cNvSpPr/>
            <p:nvPr/>
          </p:nvSpPr>
          <p:spPr>
            <a:xfrm>
              <a:off x="1565275" y="5326126"/>
              <a:ext cx="571500" cy="342900"/>
            </a:xfrm>
            <a:custGeom>
              <a:avLst/>
              <a:gdLst/>
              <a:ahLst/>
              <a:cxnLst/>
              <a:rect l="l" t="t" r="r" b="b"/>
              <a:pathLst>
                <a:path w="571500" h="342900">
                  <a:moveTo>
                    <a:pt x="0" y="1524"/>
                  </a:moveTo>
                  <a:lnTo>
                    <a:pt x="0" y="336486"/>
                  </a:lnTo>
                </a:path>
                <a:path w="571500" h="342900">
                  <a:moveTo>
                    <a:pt x="571500" y="0"/>
                  </a:moveTo>
                  <a:lnTo>
                    <a:pt x="571500" y="342836"/>
                  </a:lnTo>
                </a:path>
              </a:pathLst>
            </a:custGeom>
            <a:ln w="12700">
              <a:solidFill>
                <a:srgbClr val="000000"/>
              </a:solidFill>
            </a:ln>
          </p:spPr>
          <p:txBody>
            <a:bodyPr wrap="square" lIns="0" tIns="0" rIns="0" bIns="0" rtlCol="0"/>
            <a:lstStyle/>
            <a:p>
              <a:endParaRPr/>
            </a:p>
          </p:txBody>
        </p:sp>
      </p:grpSp>
      <p:grpSp>
        <p:nvGrpSpPr>
          <p:cNvPr id="67" name="object 67"/>
          <p:cNvGrpSpPr/>
          <p:nvPr/>
        </p:nvGrpSpPr>
        <p:grpSpPr>
          <a:xfrm>
            <a:off x="3268726" y="5314950"/>
            <a:ext cx="1656080" cy="355600"/>
            <a:chOff x="3268726" y="5314950"/>
            <a:chExt cx="1656080" cy="355600"/>
          </a:xfrm>
        </p:grpSpPr>
        <p:sp>
          <p:nvSpPr>
            <p:cNvPr id="68" name="object 68"/>
            <p:cNvSpPr/>
            <p:nvPr/>
          </p:nvSpPr>
          <p:spPr>
            <a:xfrm>
              <a:off x="3275076" y="5329237"/>
              <a:ext cx="1643380" cy="322580"/>
            </a:xfrm>
            <a:custGeom>
              <a:avLst/>
              <a:gdLst/>
              <a:ahLst/>
              <a:cxnLst/>
              <a:rect l="l" t="t" r="r" b="b"/>
              <a:pathLst>
                <a:path w="1643379"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69" name="object 69"/>
            <p:cNvSpPr/>
            <p:nvPr/>
          </p:nvSpPr>
          <p:spPr>
            <a:xfrm>
              <a:off x="3794125" y="5321300"/>
              <a:ext cx="571500" cy="342900"/>
            </a:xfrm>
            <a:custGeom>
              <a:avLst/>
              <a:gdLst/>
              <a:ahLst/>
              <a:cxnLst/>
              <a:rect l="l" t="t" r="r" b="b"/>
              <a:pathLst>
                <a:path w="571500" h="342900">
                  <a:moveTo>
                    <a:pt x="0" y="1650"/>
                  </a:moveTo>
                  <a:lnTo>
                    <a:pt x="0" y="336550"/>
                  </a:lnTo>
                </a:path>
                <a:path w="571500" h="342900">
                  <a:moveTo>
                    <a:pt x="571500" y="0"/>
                  </a:moveTo>
                  <a:lnTo>
                    <a:pt x="571500" y="342900"/>
                  </a:lnTo>
                </a:path>
              </a:pathLst>
            </a:custGeom>
            <a:ln w="12700">
              <a:solidFill>
                <a:srgbClr val="000000"/>
              </a:solidFill>
            </a:ln>
          </p:spPr>
          <p:txBody>
            <a:bodyPr wrap="square" lIns="0" tIns="0" rIns="0" bIns="0" rtlCol="0"/>
            <a:lstStyle/>
            <a:p>
              <a:endParaRPr/>
            </a:p>
          </p:txBody>
        </p:sp>
      </p:grpSp>
      <p:sp>
        <p:nvSpPr>
          <p:cNvPr id="70" name="object 70"/>
          <p:cNvSpPr/>
          <p:nvPr/>
        </p:nvSpPr>
        <p:spPr>
          <a:xfrm>
            <a:off x="2536825" y="5445125"/>
            <a:ext cx="760730" cy="76200"/>
          </a:xfrm>
          <a:custGeom>
            <a:avLst/>
            <a:gdLst/>
            <a:ahLst/>
            <a:cxnLst/>
            <a:rect l="l" t="t" r="r" b="b"/>
            <a:pathLst>
              <a:path w="760729" h="76200">
                <a:moveTo>
                  <a:pt x="684149" y="38100"/>
                </a:moveTo>
                <a:lnTo>
                  <a:pt x="633349" y="76200"/>
                </a:lnTo>
                <a:lnTo>
                  <a:pt x="739182" y="44450"/>
                </a:lnTo>
                <a:lnTo>
                  <a:pt x="684149" y="44450"/>
                </a:lnTo>
                <a:lnTo>
                  <a:pt x="684149" y="38100"/>
                </a:lnTo>
                <a:close/>
              </a:path>
              <a:path w="760729" h="76200">
                <a:moveTo>
                  <a:pt x="675682" y="31750"/>
                </a:moveTo>
                <a:lnTo>
                  <a:pt x="0" y="31750"/>
                </a:lnTo>
                <a:lnTo>
                  <a:pt x="0" y="44450"/>
                </a:lnTo>
                <a:lnTo>
                  <a:pt x="675682" y="44450"/>
                </a:lnTo>
                <a:lnTo>
                  <a:pt x="684149" y="38100"/>
                </a:lnTo>
                <a:lnTo>
                  <a:pt x="675682" y="31750"/>
                </a:lnTo>
                <a:close/>
              </a:path>
              <a:path w="760729" h="76200">
                <a:moveTo>
                  <a:pt x="739182" y="31750"/>
                </a:moveTo>
                <a:lnTo>
                  <a:pt x="684149" y="31750"/>
                </a:lnTo>
                <a:lnTo>
                  <a:pt x="684149" y="44450"/>
                </a:lnTo>
                <a:lnTo>
                  <a:pt x="739182" y="44450"/>
                </a:lnTo>
                <a:lnTo>
                  <a:pt x="760349" y="38100"/>
                </a:lnTo>
                <a:lnTo>
                  <a:pt x="739182" y="31750"/>
                </a:lnTo>
                <a:close/>
              </a:path>
              <a:path w="760729" h="76200">
                <a:moveTo>
                  <a:pt x="633349" y="0"/>
                </a:moveTo>
                <a:lnTo>
                  <a:pt x="684149" y="38100"/>
                </a:lnTo>
                <a:lnTo>
                  <a:pt x="684149" y="31750"/>
                </a:lnTo>
                <a:lnTo>
                  <a:pt x="739182" y="31750"/>
                </a:lnTo>
                <a:lnTo>
                  <a:pt x="633349" y="0"/>
                </a:lnTo>
                <a:close/>
              </a:path>
            </a:pathLst>
          </a:custGeom>
          <a:solidFill>
            <a:srgbClr val="000000"/>
          </a:solidFill>
        </p:spPr>
        <p:txBody>
          <a:bodyPr wrap="square" lIns="0" tIns="0" rIns="0" bIns="0" rtlCol="0"/>
          <a:lstStyle/>
          <a:p>
            <a:endParaRPr/>
          </a:p>
        </p:txBody>
      </p:sp>
      <p:sp>
        <p:nvSpPr>
          <p:cNvPr id="71" name="object 71"/>
          <p:cNvSpPr/>
          <p:nvPr/>
        </p:nvSpPr>
        <p:spPr>
          <a:xfrm>
            <a:off x="4703698" y="5464175"/>
            <a:ext cx="760730" cy="76200"/>
          </a:xfrm>
          <a:custGeom>
            <a:avLst/>
            <a:gdLst/>
            <a:ahLst/>
            <a:cxnLst/>
            <a:rect l="l" t="t" r="r" b="b"/>
            <a:pathLst>
              <a:path w="760729" h="76200">
                <a:moveTo>
                  <a:pt x="684276" y="38100"/>
                </a:moveTo>
                <a:lnTo>
                  <a:pt x="633476" y="76200"/>
                </a:lnTo>
                <a:lnTo>
                  <a:pt x="739309" y="44450"/>
                </a:lnTo>
                <a:lnTo>
                  <a:pt x="684276" y="44450"/>
                </a:lnTo>
                <a:lnTo>
                  <a:pt x="684276" y="38100"/>
                </a:lnTo>
                <a:close/>
              </a:path>
              <a:path w="760729" h="76200">
                <a:moveTo>
                  <a:pt x="675809" y="31750"/>
                </a:moveTo>
                <a:lnTo>
                  <a:pt x="0" y="31750"/>
                </a:lnTo>
                <a:lnTo>
                  <a:pt x="0" y="44450"/>
                </a:lnTo>
                <a:lnTo>
                  <a:pt x="675809" y="44450"/>
                </a:lnTo>
                <a:lnTo>
                  <a:pt x="684276" y="38100"/>
                </a:lnTo>
                <a:lnTo>
                  <a:pt x="675809" y="31750"/>
                </a:lnTo>
                <a:close/>
              </a:path>
              <a:path w="760729" h="76200">
                <a:moveTo>
                  <a:pt x="739309" y="31750"/>
                </a:moveTo>
                <a:lnTo>
                  <a:pt x="684276" y="31750"/>
                </a:lnTo>
                <a:lnTo>
                  <a:pt x="684276" y="44450"/>
                </a:lnTo>
                <a:lnTo>
                  <a:pt x="739309" y="44450"/>
                </a:lnTo>
                <a:lnTo>
                  <a:pt x="760476" y="38100"/>
                </a:lnTo>
                <a:lnTo>
                  <a:pt x="739309" y="31750"/>
                </a:lnTo>
                <a:close/>
              </a:path>
              <a:path w="760729" h="76200">
                <a:moveTo>
                  <a:pt x="633476" y="0"/>
                </a:moveTo>
                <a:lnTo>
                  <a:pt x="684276" y="38100"/>
                </a:lnTo>
                <a:lnTo>
                  <a:pt x="684276" y="31750"/>
                </a:lnTo>
                <a:lnTo>
                  <a:pt x="739309" y="31750"/>
                </a:lnTo>
                <a:lnTo>
                  <a:pt x="633476" y="0"/>
                </a:lnTo>
                <a:close/>
              </a:path>
            </a:pathLst>
          </a:custGeom>
          <a:solidFill>
            <a:srgbClr val="000000"/>
          </a:solidFill>
        </p:spPr>
        <p:txBody>
          <a:bodyPr wrap="square" lIns="0" tIns="0" rIns="0" bIns="0" rtlCol="0"/>
          <a:lstStyle/>
          <a:p>
            <a:endParaRPr/>
          </a:p>
        </p:txBody>
      </p:sp>
      <p:grpSp>
        <p:nvGrpSpPr>
          <p:cNvPr id="72" name="object 72"/>
          <p:cNvGrpSpPr/>
          <p:nvPr/>
        </p:nvGrpSpPr>
        <p:grpSpPr>
          <a:xfrm>
            <a:off x="5449951" y="5335651"/>
            <a:ext cx="2428875" cy="570230"/>
            <a:chOff x="5449951" y="5335651"/>
            <a:chExt cx="2428875" cy="570230"/>
          </a:xfrm>
        </p:grpSpPr>
        <p:sp>
          <p:nvSpPr>
            <p:cNvPr id="73" name="object 73"/>
            <p:cNvSpPr/>
            <p:nvPr/>
          </p:nvSpPr>
          <p:spPr>
            <a:xfrm>
              <a:off x="5456301" y="5343525"/>
              <a:ext cx="1643380" cy="322580"/>
            </a:xfrm>
            <a:custGeom>
              <a:avLst/>
              <a:gdLst/>
              <a:ahLst/>
              <a:cxnLst/>
              <a:rect l="l" t="t" r="r" b="b"/>
              <a:pathLst>
                <a:path w="1643379"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74" name="object 74"/>
            <p:cNvSpPr/>
            <p:nvPr/>
          </p:nvSpPr>
          <p:spPr>
            <a:xfrm>
              <a:off x="5973826" y="5335651"/>
              <a:ext cx="1724025" cy="342900"/>
            </a:xfrm>
            <a:custGeom>
              <a:avLst/>
              <a:gdLst/>
              <a:ahLst/>
              <a:cxnLst/>
              <a:rect l="l" t="t" r="r" b="b"/>
              <a:pathLst>
                <a:path w="1724025" h="342900">
                  <a:moveTo>
                    <a:pt x="0" y="1524"/>
                  </a:moveTo>
                  <a:lnTo>
                    <a:pt x="0" y="336486"/>
                  </a:lnTo>
                </a:path>
                <a:path w="1724025" h="342900">
                  <a:moveTo>
                    <a:pt x="573024" y="0"/>
                  </a:moveTo>
                  <a:lnTo>
                    <a:pt x="573024" y="342836"/>
                  </a:lnTo>
                </a:path>
                <a:path w="1724025" h="342900">
                  <a:moveTo>
                    <a:pt x="1027049" y="169799"/>
                  </a:moveTo>
                  <a:lnTo>
                    <a:pt x="1724025" y="169799"/>
                  </a:lnTo>
                </a:path>
              </a:pathLst>
            </a:custGeom>
            <a:ln w="12700">
              <a:solidFill>
                <a:srgbClr val="000000"/>
              </a:solidFill>
            </a:ln>
          </p:spPr>
          <p:txBody>
            <a:bodyPr wrap="square" lIns="0" tIns="0" rIns="0" bIns="0" rtlCol="0"/>
            <a:lstStyle/>
            <a:p>
              <a:endParaRPr/>
            </a:p>
          </p:txBody>
        </p:sp>
        <p:sp>
          <p:nvSpPr>
            <p:cNvPr id="75" name="object 75"/>
            <p:cNvSpPr/>
            <p:nvPr/>
          </p:nvSpPr>
          <p:spPr>
            <a:xfrm>
              <a:off x="7673975" y="5487924"/>
              <a:ext cx="76200" cy="306705"/>
            </a:xfrm>
            <a:custGeom>
              <a:avLst/>
              <a:gdLst/>
              <a:ahLst/>
              <a:cxnLst/>
              <a:rect l="l" t="t" r="r" b="b"/>
              <a:pathLst>
                <a:path w="76200" h="306704">
                  <a:moveTo>
                    <a:pt x="0" y="179450"/>
                  </a:moveTo>
                  <a:lnTo>
                    <a:pt x="38100" y="306450"/>
                  </a:lnTo>
                  <a:lnTo>
                    <a:pt x="60959" y="230250"/>
                  </a:lnTo>
                  <a:lnTo>
                    <a:pt x="31750" y="230250"/>
                  </a:lnTo>
                  <a:lnTo>
                    <a:pt x="31750" y="221784"/>
                  </a:lnTo>
                  <a:lnTo>
                    <a:pt x="0" y="179450"/>
                  </a:lnTo>
                  <a:close/>
                </a:path>
                <a:path w="76200" h="306704">
                  <a:moveTo>
                    <a:pt x="31750" y="221784"/>
                  </a:moveTo>
                  <a:lnTo>
                    <a:pt x="31750" y="230250"/>
                  </a:lnTo>
                  <a:lnTo>
                    <a:pt x="38100" y="230250"/>
                  </a:lnTo>
                  <a:lnTo>
                    <a:pt x="31750" y="221784"/>
                  </a:lnTo>
                  <a:close/>
                </a:path>
                <a:path w="76200" h="306704">
                  <a:moveTo>
                    <a:pt x="44450" y="0"/>
                  </a:moveTo>
                  <a:lnTo>
                    <a:pt x="31750" y="0"/>
                  </a:lnTo>
                  <a:lnTo>
                    <a:pt x="31750" y="221784"/>
                  </a:lnTo>
                  <a:lnTo>
                    <a:pt x="38100" y="230250"/>
                  </a:lnTo>
                  <a:lnTo>
                    <a:pt x="44450" y="221784"/>
                  </a:lnTo>
                  <a:lnTo>
                    <a:pt x="44450" y="0"/>
                  </a:lnTo>
                  <a:close/>
                </a:path>
                <a:path w="76200" h="306704">
                  <a:moveTo>
                    <a:pt x="44450" y="221784"/>
                  </a:moveTo>
                  <a:lnTo>
                    <a:pt x="38100" y="230250"/>
                  </a:lnTo>
                  <a:lnTo>
                    <a:pt x="44450" y="230250"/>
                  </a:lnTo>
                  <a:lnTo>
                    <a:pt x="44450" y="221784"/>
                  </a:lnTo>
                  <a:close/>
                </a:path>
                <a:path w="76200" h="306704">
                  <a:moveTo>
                    <a:pt x="76200" y="179450"/>
                  </a:moveTo>
                  <a:lnTo>
                    <a:pt x="44450" y="221784"/>
                  </a:lnTo>
                  <a:lnTo>
                    <a:pt x="44450" y="230250"/>
                  </a:lnTo>
                  <a:lnTo>
                    <a:pt x="60959" y="230250"/>
                  </a:lnTo>
                  <a:lnTo>
                    <a:pt x="76200" y="179450"/>
                  </a:lnTo>
                  <a:close/>
                </a:path>
              </a:pathLst>
            </a:custGeom>
            <a:solidFill>
              <a:srgbClr val="000000"/>
            </a:solidFill>
          </p:spPr>
          <p:txBody>
            <a:bodyPr wrap="square" lIns="0" tIns="0" rIns="0" bIns="0" rtlCol="0"/>
            <a:lstStyle/>
            <a:p>
              <a:endParaRPr/>
            </a:p>
          </p:txBody>
        </p:sp>
        <p:sp>
          <p:nvSpPr>
            <p:cNvPr id="76" name="object 76"/>
            <p:cNvSpPr/>
            <p:nvPr/>
          </p:nvSpPr>
          <p:spPr>
            <a:xfrm>
              <a:off x="7529576" y="5803900"/>
              <a:ext cx="349250" cy="95250"/>
            </a:xfrm>
            <a:custGeom>
              <a:avLst/>
              <a:gdLst/>
              <a:ahLst/>
              <a:cxnLst/>
              <a:rect l="l" t="t" r="r" b="b"/>
              <a:pathLst>
                <a:path w="349250" h="95250">
                  <a:moveTo>
                    <a:pt x="0" y="0"/>
                  </a:moveTo>
                  <a:lnTo>
                    <a:pt x="349250" y="0"/>
                  </a:lnTo>
                </a:path>
                <a:path w="349250" h="95250">
                  <a:moveTo>
                    <a:pt x="90424" y="47625"/>
                  </a:moveTo>
                  <a:lnTo>
                    <a:pt x="265049" y="47625"/>
                  </a:lnTo>
                </a:path>
                <a:path w="349250" h="95250">
                  <a:moveTo>
                    <a:pt x="168275" y="95250"/>
                  </a:moveTo>
                  <a:lnTo>
                    <a:pt x="217424" y="95250"/>
                  </a:lnTo>
                </a:path>
              </a:pathLst>
            </a:custGeom>
            <a:ln w="12700">
              <a:solidFill>
                <a:srgbClr val="000000"/>
              </a:solidFill>
            </a:ln>
          </p:spPr>
          <p:txBody>
            <a:bodyPr wrap="square" lIns="0" tIns="0" rIns="0" bIns="0" rtlCol="0"/>
            <a:lstStyle/>
            <a:p>
              <a:endParaRPr/>
            </a:p>
          </p:txBody>
        </p:sp>
      </p:grpSp>
      <p:sp>
        <p:nvSpPr>
          <p:cNvPr id="77" name="object 77"/>
          <p:cNvSpPr txBox="1"/>
          <p:nvPr/>
        </p:nvSpPr>
        <p:spPr>
          <a:xfrm>
            <a:off x="3383407" y="4538598"/>
            <a:ext cx="735965" cy="1174115"/>
          </a:xfrm>
          <a:prstGeom prst="rect">
            <a:avLst/>
          </a:prstGeom>
        </p:spPr>
        <p:txBody>
          <a:bodyPr vert="horz" wrap="square" lIns="0" tIns="12700" rIns="0" bIns="0" rtlCol="0">
            <a:spAutoFit/>
          </a:bodyPr>
          <a:lstStyle/>
          <a:p>
            <a:pPr marL="52069">
              <a:lnSpc>
                <a:spcPct val="100000"/>
              </a:lnSpc>
              <a:spcBef>
                <a:spcPts val="100"/>
              </a:spcBef>
              <a:tabLst>
                <a:tab pos="508000" algn="l"/>
              </a:tabLst>
            </a:pPr>
            <a:r>
              <a:rPr sz="2400" dirty="0">
                <a:latin typeface="Times New Roman"/>
                <a:cs typeface="Times New Roman"/>
              </a:rPr>
              <a:t>2	8</a:t>
            </a:r>
            <a:endParaRPr sz="2400">
              <a:latin typeface="Times New Roman"/>
              <a:cs typeface="Times New Roman"/>
            </a:endParaRPr>
          </a:p>
          <a:p>
            <a:pPr>
              <a:lnSpc>
                <a:spcPct val="100000"/>
              </a:lnSpc>
              <a:spcBef>
                <a:spcPts val="5"/>
              </a:spcBef>
            </a:pPr>
            <a:endParaRPr sz="2850">
              <a:latin typeface="Times New Roman"/>
              <a:cs typeface="Times New Roman"/>
            </a:endParaRPr>
          </a:p>
          <a:p>
            <a:pPr marL="12700">
              <a:lnSpc>
                <a:spcPct val="100000"/>
              </a:lnSpc>
              <a:tabLst>
                <a:tab pos="417830" algn="l"/>
              </a:tabLst>
            </a:pPr>
            <a:r>
              <a:rPr sz="2400" dirty="0">
                <a:latin typeface="Times New Roman"/>
                <a:cs typeface="Times New Roman"/>
              </a:rPr>
              <a:t>-3	10</a:t>
            </a:r>
            <a:endParaRPr sz="2400">
              <a:latin typeface="Times New Roman"/>
              <a:cs typeface="Times New Roman"/>
            </a:endParaRPr>
          </a:p>
        </p:txBody>
      </p:sp>
      <p:sp>
        <p:nvSpPr>
          <p:cNvPr id="78" name="object 78"/>
          <p:cNvSpPr txBox="1"/>
          <p:nvPr/>
        </p:nvSpPr>
        <p:spPr>
          <a:xfrm>
            <a:off x="5537961" y="5330749"/>
            <a:ext cx="786130" cy="391160"/>
          </a:xfrm>
          <a:prstGeom prst="rect">
            <a:avLst/>
          </a:prstGeom>
        </p:spPr>
        <p:txBody>
          <a:bodyPr vert="horz" wrap="square" lIns="0" tIns="12700" rIns="0" bIns="0" rtlCol="0">
            <a:spAutoFit/>
          </a:bodyPr>
          <a:lstStyle/>
          <a:p>
            <a:pPr marL="12700">
              <a:lnSpc>
                <a:spcPct val="100000"/>
              </a:lnSpc>
              <a:spcBef>
                <a:spcPts val="100"/>
              </a:spcBef>
              <a:tabLst>
                <a:tab pos="620395" algn="l"/>
              </a:tabLst>
            </a:pPr>
            <a:r>
              <a:rPr sz="2400" dirty="0">
                <a:latin typeface="Times New Roman"/>
                <a:cs typeface="Times New Roman"/>
              </a:rPr>
              <a:t>10	6</a:t>
            </a:r>
            <a:endParaRPr sz="2400">
              <a:latin typeface="Times New Roman"/>
              <a:cs typeface="Times New Roman"/>
            </a:endParaRPr>
          </a:p>
        </p:txBody>
      </p:sp>
      <p:sp>
        <p:nvSpPr>
          <p:cNvPr id="79" name="object 79"/>
          <p:cNvSpPr/>
          <p:nvPr/>
        </p:nvSpPr>
        <p:spPr>
          <a:xfrm>
            <a:off x="4001642" y="5654675"/>
            <a:ext cx="76200" cy="306705"/>
          </a:xfrm>
          <a:custGeom>
            <a:avLst/>
            <a:gdLst/>
            <a:ahLst/>
            <a:cxnLst/>
            <a:rect l="l" t="t" r="r" b="b"/>
            <a:pathLst>
              <a:path w="76200" h="306704">
                <a:moveTo>
                  <a:pt x="35692" y="76117"/>
                </a:moveTo>
                <a:lnTo>
                  <a:pt x="29733" y="84873"/>
                </a:lnTo>
                <a:lnTo>
                  <a:pt x="40132" y="306679"/>
                </a:lnTo>
                <a:lnTo>
                  <a:pt x="52832" y="306095"/>
                </a:lnTo>
                <a:lnTo>
                  <a:pt x="42432" y="84265"/>
                </a:lnTo>
                <a:lnTo>
                  <a:pt x="35692" y="76117"/>
                </a:lnTo>
                <a:close/>
              </a:path>
              <a:path w="76200" h="306704">
                <a:moveTo>
                  <a:pt x="32131" y="0"/>
                </a:moveTo>
                <a:lnTo>
                  <a:pt x="0" y="128638"/>
                </a:lnTo>
                <a:lnTo>
                  <a:pt x="29733" y="84873"/>
                </a:lnTo>
                <a:lnTo>
                  <a:pt x="29337" y="76415"/>
                </a:lnTo>
                <a:lnTo>
                  <a:pt x="42037" y="75818"/>
                </a:lnTo>
                <a:lnTo>
                  <a:pt x="58843" y="75818"/>
                </a:lnTo>
                <a:lnTo>
                  <a:pt x="32131" y="0"/>
                </a:lnTo>
                <a:close/>
              </a:path>
              <a:path w="76200" h="306704">
                <a:moveTo>
                  <a:pt x="58843" y="75818"/>
                </a:moveTo>
                <a:lnTo>
                  <a:pt x="42037" y="75818"/>
                </a:lnTo>
                <a:lnTo>
                  <a:pt x="42432" y="84265"/>
                </a:lnTo>
                <a:lnTo>
                  <a:pt x="76200" y="125082"/>
                </a:lnTo>
                <a:lnTo>
                  <a:pt x="58843" y="75818"/>
                </a:lnTo>
                <a:close/>
              </a:path>
              <a:path w="76200" h="306704">
                <a:moveTo>
                  <a:pt x="35682" y="76117"/>
                </a:moveTo>
                <a:lnTo>
                  <a:pt x="29337" y="76415"/>
                </a:lnTo>
                <a:lnTo>
                  <a:pt x="29733" y="84873"/>
                </a:lnTo>
                <a:lnTo>
                  <a:pt x="35682" y="76117"/>
                </a:lnTo>
                <a:close/>
              </a:path>
              <a:path w="76200" h="306704">
                <a:moveTo>
                  <a:pt x="42037" y="75818"/>
                </a:moveTo>
                <a:lnTo>
                  <a:pt x="35692" y="76117"/>
                </a:lnTo>
                <a:lnTo>
                  <a:pt x="42432" y="84265"/>
                </a:lnTo>
                <a:lnTo>
                  <a:pt x="42037" y="75818"/>
                </a:lnTo>
                <a:close/>
              </a:path>
            </a:pathLst>
          </a:custGeom>
          <a:solidFill>
            <a:srgbClr val="000000"/>
          </a:solidFill>
        </p:spPr>
        <p:txBody>
          <a:bodyPr wrap="square" lIns="0" tIns="0" rIns="0" bIns="0" rtlCol="0"/>
          <a:lstStyle/>
          <a:p>
            <a:endParaRPr/>
          </a:p>
        </p:txBody>
      </p:sp>
      <p:sp>
        <p:nvSpPr>
          <p:cNvPr id="80" name="object 80"/>
          <p:cNvSpPr txBox="1"/>
          <p:nvPr/>
        </p:nvSpPr>
        <p:spPr>
          <a:xfrm>
            <a:off x="4115561" y="5707176"/>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b</a:t>
            </a:r>
            <a:endParaRPr sz="2400">
              <a:latin typeface="Times New Roman"/>
              <a:cs typeface="Times New Roman"/>
            </a:endParaRPr>
          </a:p>
        </p:txBody>
      </p:sp>
      <p:sp>
        <p:nvSpPr>
          <p:cNvPr id="81" name="object 81"/>
          <p:cNvSpPr txBox="1"/>
          <p:nvPr/>
        </p:nvSpPr>
        <p:spPr>
          <a:xfrm>
            <a:off x="1163827" y="5332272"/>
            <a:ext cx="814705" cy="1082040"/>
          </a:xfrm>
          <a:prstGeom prst="rect">
            <a:avLst/>
          </a:prstGeom>
        </p:spPr>
        <p:txBody>
          <a:bodyPr vert="horz" wrap="square" lIns="0" tIns="12700" rIns="0" bIns="0" rtlCol="0">
            <a:spAutoFit/>
          </a:bodyPr>
          <a:lstStyle/>
          <a:p>
            <a:pPr marL="41275">
              <a:lnSpc>
                <a:spcPct val="100000"/>
              </a:lnSpc>
              <a:spcBef>
                <a:spcPts val="100"/>
              </a:spcBef>
              <a:tabLst>
                <a:tab pos="496570" algn="l"/>
              </a:tabLst>
            </a:pPr>
            <a:r>
              <a:rPr sz="2400" dirty="0">
                <a:latin typeface="Times New Roman"/>
                <a:cs typeface="Times New Roman"/>
              </a:rPr>
              <a:t>8	14</a:t>
            </a:r>
            <a:endParaRPr sz="2400">
              <a:latin typeface="Times New Roman"/>
              <a:cs typeface="Times New Roman"/>
            </a:endParaRPr>
          </a:p>
          <a:p>
            <a:pPr>
              <a:lnSpc>
                <a:spcPct val="100000"/>
              </a:lnSpc>
              <a:spcBef>
                <a:spcPts val="25"/>
              </a:spcBef>
            </a:pPr>
            <a:endParaRPr sz="2200">
              <a:latin typeface="Times New Roman"/>
              <a:cs typeface="Times New Roman"/>
            </a:endParaRPr>
          </a:p>
          <a:p>
            <a:pPr marL="12700">
              <a:lnSpc>
                <a:spcPct val="100000"/>
              </a:lnSpc>
              <a:tabLst>
                <a:tab pos="457200" algn="l"/>
              </a:tabLst>
            </a:pPr>
            <a:r>
              <a:rPr sz="2400" spc="-45" dirty="0">
                <a:latin typeface="Times New Roman"/>
                <a:cs typeface="Times New Roman"/>
              </a:rPr>
              <a:t>11	</a:t>
            </a:r>
            <a:r>
              <a:rPr sz="2400" dirty="0">
                <a:latin typeface="Times New Roman"/>
                <a:cs typeface="Times New Roman"/>
              </a:rPr>
              <a:t>14</a:t>
            </a:r>
            <a:endParaRPr sz="2400">
              <a:latin typeface="Times New Roman"/>
              <a:cs typeface="Times New Roman"/>
            </a:endParaRPr>
          </a:p>
        </p:txBody>
      </p:sp>
      <p:grpSp>
        <p:nvGrpSpPr>
          <p:cNvPr id="82" name="object 82"/>
          <p:cNvGrpSpPr/>
          <p:nvPr/>
        </p:nvGrpSpPr>
        <p:grpSpPr>
          <a:xfrm>
            <a:off x="1038225" y="6048375"/>
            <a:ext cx="1656080" cy="342900"/>
            <a:chOff x="1038225" y="6048375"/>
            <a:chExt cx="1656080" cy="342900"/>
          </a:xfrm>
        </p:grpSpPr>
        <p:sp>
          <p:nvSpPr>
            <p:cNvPr id="83" name="object 83"/>
            <p:cNvSpPr/>
            <p:nvPr/>
          </p:nvSpPr>
          <p:spPr>
            <a:xfrm>
              <a:off x="1044575" y="6056312"/>
              <a:ext cx="1643380" cy="322580"/>
            </a:xfrm>
            <a:custGeom>
              <a:avLst/>
              <a:gdLst/>
              <a:ahLst/>
              <a:cxnLst/>
              <a:rect l="l" t="t" r="r" b="b"/>
              <a:pathLst>
                <a:path w="1643380"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84" name="object 84"/>
            <p:cNvSpPr/>
            <p:nvPr/>
          </p:nvSpPr>
          <p:spPr>
            <a:xfrm>
              <a:off x="1563751" y="6048375"/>
              <a:ext cx="571500" cy="342900"/>
            </a:xfrm>
            <a:custGeom>
              <a:avLst/>
              <a:gdLst/>
              <a:ahLst/>
              <a:cxnLst/>
              <a:rect l="l" t="t" r="r" b="b"/>
              <a:pathLst>
                <a:path w="571500" h="342900">
                  <a:moveTo>
                    <a:pt x="0" y="1587"/>
                  </a:moveTo>
                  <a:lnTo>
                    <a:pt x="0" y="336550"/>
                  </a:lnTo>
                </a:path>
                <a:path w="571500" h="342900">
                  <a:moveTo>
                    <a:pt x="571500" y="0"/>
                  </a:moveTo>
                  <a:lnTo>
                    <a:pt x="571500" y="342900"/>
                  </a:lnTo>
                </a:path>
              </a:pathLst>
            </a:custGeom>
            <a:ln w="12700">
              <a:solidFill>
                <a:srgbClr val="000000"/>
              </a:solidFill>
            </a:ln>
          </p:spPr>
          <p:txBody>
            <a:bodyPr wrap="square" lIns="0" tIns="0" rIns="0" bIns="0" rtlCol="0"/>
            <a:lstStyle/>
            <a:p>
              <a:endParaRPr/>
            </a:p>
          </p:txBody>
        </p:sp>
      </p:grpSp>
      <p:sp>
        <p:nvSpPr>
          <p:cNvPr id="85" name="object 85"/>
          <p:cNvSpPr/>
          <p:nvPr/>
        </p:nvSpPr>
        <p:spPr>
          <a:xfrm>
            <a:off x="2547873" y="6179007"/>
            <a:ext cx="716280" cy="76200"/>
          </a:xfrm>
          <a:custGeom>
            <a:avLst/>
            <a:gdLst/>
            <a:ahLst/>
            <a:cxnLst/>
            <a:rect l="l" t="t" r="r" b="b"/>
            <a:pathLst>
              <a:path w="716279" h="76200">
                <a:moveTo>
                  <a:pt x="589407" y="0"/>
                </a:moveTo>
                <a:lnTo>
                  <a:pt x="631424" y="32132"/>
                </a:lnTo>
                <a:lnTo>
                  <a:pt x="639826" y="32207"/>
                </a:lnTo>
                <a:lnTo>
                  <a:pt x="639826" y="44907"/>
                </a:lnTo>
                <a:lnTo>
                  <a:pt x="631192" y="44907"/>
                </a:lnTo>
                <a:lnTo>
                  <a:pt x="588644" y="76200"/>
                </a:lnTo>
                <a:lnTo>
                  <a:pt x="696465" y="44907"/>
                </a:lnTo>
                <a:lnTo>
                  <a:pt x="639826" y="44907"/>
                </a:lnTo>
                <a:lnTo>
                  <a:pt x="696726" y="44831"/>
                </a:lnTo>
                <a:lnTo>
                  <a:pt x="716026" y="39230"/>
                </a:lnTo>
                <a:lnTo>
                  <a:pt x="589407" y="0"/>
                </a:lnTo>
                <a:close/>
              </a:path>
              <a:path w="716279" h="76200">
                <a:moveTo>
                  <a:pt x="639826" y="38557"/>
                </a:moveTo>
                <a:lnTo>
                  <a:pt x="631295" y="44831"/>
                </a:lnTo>
                <a:lnTo>
                  <a:pt x="639826" y="44907"/>
                </a:lnTo>
                <a:lnTo>
                  <a:pt x="639826" y="38557"/>
                </a:lnTo>
                <a:close/>
              </a:path>
              <a:path w="716279" h="76200">
                <a:moveTo>
                  <a:pt x="126" y="26530"/>
                </a:moveTo>
                <a:lnTo>
                  <a:pt x="0" y="39230"/>
                </a:lnTo>
                <a:lnTo>
                  <a:pt x="631295" y="44831"/>
                </a:lnTo>
                <a:lnTo>
                  <a:pt x="639826" y="38557"/>
                </a:lnTo>
                <a:lnTo>
                  <a:pt x="631424" y="32132"/>
                </a:lnTo>
                <a:lnTo>
                  <a:pt x="126" y="26530"/>
                </a:lnTo>
                <a:close/>
              </a:path>
              <a:path w="716279" h="76200">
                <a:moveTo>
                  <a:pt x="631424" y="32132"/>
                </a:moveTo>
                <a:lnTo>
                  <a:pt x="639826" y="38557"/>
                </a:lnTo>
                <a:lnTo>
                  <a:pt x="639826" y="32207"/>
                </a:lnTo>
                <a:lnTo>
                  <a:pt x="631424" y="32132"/>
                </a:lnTo>
                <a:close/>
              </a:path>
            </a:pathLst>
          </a:custGeom>
          <a:solidFill>
            <a:srgbClr val="000000"/>
          </a:solidFill>
        </p:spPr>
        <p:txBody>
          <a:bodyPr wrap="square" lIns="0" tIns="0" rIns="0" bIns="0" rtlCol="0"/>
          <a:lstStyle/>
          <a:p>
            <a:endParaRPr/>
          </a:p>
        </p:txBody>
      </p:sp>
      <p:sp>
        <p:nvSpPr>
          <p:cNvPr id="86" name="object 86"/>
          <p:cNvSpPr/>
          <p:nvPr/>
        </p:nvSpPr>
        <p:spPr>
          <a:xfrm>
            <a:off x="5332476" y="6491287"/>
            <a:ext cx="349250" cy="95250"/>
          </a:xfrm>
          <a:custGeom>
            <a:avLst/>
            <a:gdLst/>
            <a:ahLst/>
            <a:cxnLst/>
            <a:rect l="l" t="t" r="r" b="b"/>
            <a:pathLst>
              <a:path w="349250" h="95250">
                <a:moveTo>
                  <a:pt x="0" y="0"/>
                </a:moveTo>
                <a:lnTo>
                  <a:pt x="349250" y="0"/>
                </a:lnTo>
              </a:path>
              <a:path w="349250" h="95250">
                <a:moveTo>
                  <a:pt x="92075" y="47625"/>
                </a:moveTo>
                <a:lnTo>
                  <a:pt x="265049" y="47625"/>
                </a:lnTo>
              </a:path>
              <a:path w="349250" h="95250">
                <a:moveTo>
                  <a:pt x="168275" y="95250"/>
                </a:moveTo>
                <a:lnTo>
                  <a:pt x="219075" y="95250"/>
                </a:lnTo>
              </a:path>
            </a:pathLst>
          </a:custGeom>
          <a:ln w="12700">
            <a:solidFill>
              <a:srgbClr val="000000"/>
            </a:solidFill>
          </a:ln>
        </p:spPr>
        <p:txBody>
          <a:bodyPr wrap="square" lIns="0" tIns="0" rIns="0" bIns="0" rtlCol="0"/>
          <a:lstStyle/>
          <a:p>
            <a:endParaRPr/>
          </a:p>
        </p:txBody>
      </p:sp>
      <p:sp>
        <p:nvSpPr>
          <p:cNvPr id="87" name="object 87"/>
          <p:cNvSpPr txBox="1"/>
          <p:nvPr/>
        </p:nvSpPr>
        <p:spPr>
          <a:xfrm>
            <a:off x="3407155" y="6021425"/>
            <a:ext cx="735965" cy="391160"/>
          </a:xfrm>
          <a:prstGeom prst="rect">
            <a:avLst/>
          </a:prstGeom>
        </p:spPr>
        <p:txBody>
          <a:bodyPr vert="horz" wrap="square" lIns="0" tIns="12700" rIns="0" bIns="0" rtlCol="0">
            <a:spAutoFit/>
          </a:bodyPr>
          <a:lstStyle/>
          <a:p>
            <a:pPr marL="12700">
              <a:lnSpc>
                <a:spcPct val="100000"/>
              </a:lnSpc>
              <a:spcBef>
                <a:spcPts val="100"/>
              </a:spcBef>
              <a:tabLst>
                <a:tab pos="417830" algn="l"/>
              </a:tabLst>
            </a:pPr>
            <a:r>
              <a:rPr sz="2400" dirty="0">
                <a:latin typeface="Times New Roman"/>
                <a:cs typeface="Times New Roman"/>
              </a:rPr>
              <a:t>-3	10</a:t>
            </a:r>
            <a:endParaRPr sz="2400">
              <a:latin typeface="Times New Roman"/>
              <a:cs typeface="Times New Roman"/>
            </a:endParaRPr>
          </a:p>
        </p:txBody>
      </p:sp>
      <p:grpSp>
        <p:nvGrpSpPr>
          <p:cNvPr id="88" name="object 88"/>
          <p:cNvGrpSpPr/>
          <p:nvPr/>
        </p:nvGrpSpPr>
        <p:grpSpPr>
          <a:xfrm>
            <a:off x="3281426" y="6046787"/>
            <a:ext cx="2247900" cy="676910"/>
            <a:chOff x="3281426" y="6046787"/>
            <a:chExt cx="2247900" cy="676910"/>
          </a:xfrm>
        </p:grpSpPr>
        <p:sp>
          <p:nvSpPr>
            <p:cNvPr id="89" name="object 89"/>
            <p:cNvSpPr/>
            <p:nvPr/>
          </p:nvSpPr>
          <p:spPr>
            <a:xfrm>
              <a:off x="3287776" y="6054725"/>
              <a:ext cx="1643380" cy="322580"/>
            </a:xfrm>
            <a:custGeom>
              <a:avLst/>
              <a:gdLst/>
              <a:ahLst/>
              <a:cxnLst/>
              <a:rect l="l" t="t" r="r" b="b"/>
              <a:pathLst>
                <a:path w="1643379"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90" name="object 90"/>
            <p:cNvSpPr/>
            <p:nvPr/>
          </p:nvSpPr>
          <p:spPr>
            <a:xfrm>
              <a:off x="3805301" y="6046787"/>
              <a:ext cx="573405" cy="342900"/>
            </a:xfrm>
            <a:custGeom>
              <a:avLst/>
              <a:gdLst/>
              <a:ahLst/>
              <a:cxnLst/>
              <a:rect l="l" t="t" r="r" b="b"/>
              <a:pathLst>
                <a:path w="573404" h="342900">
                  <a:moveTo>
                    <a:pt x="0" y="1587"/>
                  </a:moveTo>
                  <a:lnTo>
                    <a:pt x="0" y="336550"/>
                  </a:lnTo>
                </a:path>
                <a:path w="573404" h="342900">
                  <a:moveTo>
                    <a:pt x="573024" y="0"/>
                  </a:moveTo>
                  <a:lnTo>
                    <a:pt x="573024" y="342900"/>
                  </a:lnTo>
                </a:path>
              </a:pathLst>
            </a:custGeom>
            <a:ln w="12700">
              <a:solidFill>
                <a:srgbClr val="000000"/>
              </a:solidFill>
            </a:ln>
          </p:spPr>
          <p:txBody>
            <a:bodyPr wrap="square" lIns="0" tIns="0" rIns="0" bIns="0" rtlCol="0"/>
            <a:lstStyle/>
            <a:p>
              <a:endParaRPr/>
            </a:p>
          </p:txBody>
        </p:sp>
        <p:sp>
          <p:nvSpPr>
            <p:cNvPr id="91" name="object 91"/>
            <p:cNvSpPr/>
            <p:nvPr/>
          </p:nvSpPr>
          <p:spPr>
            <a:xfrm>
              <a:off x="4059809" y="6402387"/>
              <a:ext cx="76200" cy="321310"/>
            </a:xfrm>
            <a:custGeom>
              <a:avLst/>
              <a:gdLst/>
              <a:ahLst/>
              <a:cxnLst/>
              <a:rect l="l" t="t" r="r" b="b"/>
              <a:pathLst>
                <a:path w="76200" h="321309">
                  <a:moveTo>
                    <a:pt x="37845" y="76200"/>
                  </a:moveTo>
                  <a:lnTo>
                    <a:pt x="31540" y="84696"/>
                  </a:lnTo>
                  <a:lnTo>
                    <a:pt x="32765" y="320700"/>
                  </a:lnTo>
                  <a:lnTo>
                    <a:pt x="45465" y="320636"/>
                  </a:lnTo>
                  <a:lnTo>
                    <a:pt x="44240" y="84637"/>
                  </a:lnTo>
                  <a:lnTo>
                    <a:pt x="37845" y="76200"/>
                  </a:lnTo>
                  <a:close/>
                </a:path>
                <a:path w="76200" h="321309">
                  <a:moveTo>
                    <a:pt x="37464" y="0"/>
                  </a:moveTo>
                  <a:lnTo>
                    <a:pt x="0" y="127190"/>
                  </a:lnTo>
                  <a:lnTo>
                    <a:pt x="31540" y="84696"/>
                  </a:lnTo>
                  <a:lnTo>
                    <a:pt x="31495" y="76225"/>
                  </a:lnTo>
                  <a:lnTo>
                    <a:pt x="60729" y="76161"/>
                  </a:lnTo>
                  <a:lnTo>
                    <a:pt x="37464" y="0"/>
                  </a:lnTo>
                  <a:close/>
                </a:path>
                <a:path w="76200" h="321309">
                  <a:moveTo>
                    <a:pt x="60729" y="76161"/>
                  </a:moveTo>
                  <a:lnTo>
                    <a:pt x="44195" y="76161"/>
                  </a:lnTo>
                  <a:lnTo>
                    <a:pt x="44284" y="84696"/>
                  </a:lnTo>
                  <a:lnTo>
                    <a:pt x="76200" y="126809"/>
                  </a:lnTo>
                  <a:lnTo>
                    <a:pt x="60729" y="76161"/>
                  </a:lnTo>
                  <a:close/>
                </a:path>
                <a:path w="76200" h="321309">
                  <a:moveTo>
                    <a:pt x="44195" y="76161"/>
                  </a:moveTo>
                  <a:lnTo>
                    <a:pt x="31495" y="76225"/>
                  </a:lnTo>
                  <a:lnTo>
                    <a:pt x="31540" y="84696"/>
                  </a:lnTo>
                  <a:lnTo>
                    <a:pt x="37845" y="76200"/>
                  </a:lnTo>
                  <a:lnTo>
                    <a:pt x="44196" y="76200"/>
                  </a:lnTo>
                  <a:close/>
                </a:path>
                <a:path w="76200" h="321309">
                  <a:moveTo>
                    <a:pt x="44196" y="76200"/>
                  </a:moveTo>
                  <a:lnTo>
                    <a:pt x="37845" y="76200"/>
                  </a:lnTo>
                  <a:lnTo>
                    <a:pt x="44240" y="84637"/>
                  </a:lnTo>
                  <a:lnTo>
                    <a:pt x="44196" y="76200"/>
                  </a:lnTo>
                  <a:close/>
                </a:path>
              </a:pathLst>
            </a:custGeom>
            <a:solidFill>
              <a:srgbClr val="000000"/>
            </a:solidFill>
          </p:spPr>
          <p:txBody>
            <a:bodyPr wrap="square" lIns="0" tIns="0" rIns="0" bIns="0" rtlCol="0"/>
            <a:lstStyle/>
            <a:p>
              <a:endParaRPr/>
            </a:p>
          </p:txBody>
        </p:sp>
        <p:sp>
          <p:nvSpPr>
            <p:cNvPr id="92" name="object 92"/>
            <p:cNvSpPr/>
            <p:nvPr/>
          </p:nvSpPr>
          <p:spPr>
            <a:xfrm>
              <a:off x="4780026" y="6218237"/>
              <a:ext cx="697230" cy="0"/>
            </a:xfrm>
            <a:custGeom>
              <a:avLst/>
              <a:gdLst/>
              <a:ahLst/>
              <a:cxnLst/>
              <a:rect l="l" t="t" r="r" b="b"/>
              <a:pathLst>
                <a:path w="697229">
                  <a:moveTo>
                    <a:pt x="0" y="0"/>
                  </a:moveTo>
                  <a:lnTo>
                    <a:pt x="696849" y="0"/>
                  </a:lnTo>
                </a:path>
              </a:pathLst>
            </a:custGeom>
            <a:ln w="12700">
              <a:solidFill>
                <a:srgbClr val="000000"/>
              </a:solidFill>
            </a:ln>
          </p:spPr>
          <p:txBody>
            <a:bodyPr wrap="square" lIns="0" tIns="0" rIns="0" bIns="0" rtlCol="0"/>
            <a:lstStyle/>
            <a:p>
              <a:endParaRPr/>
            </a:p>
          </p:txBody>
        </p:sp>
        <p:sp>
          <p:nvSpPr>
            <p:cNvPr id="93" name="object 93"/>
            <p:cNvSpPr/>
            <p:nvPr/>
          </p:nvSpPr>
          <p:spPr>
            <a:xfrm>
              <a:off x="5452999" y="6200775"/>
              <a:ext cx="76200" cy="306705"/>
            </a:xfrm>
            <a:custGeom>
              <a:avLst/>
              <a:gdLst/>
              <a:ahLst/>
              <a:cxnLst/>
              <a:rect l="l" t="t" r="r" b="b"/>
              <a:pathLst>
                <a:path w="76200" h="306704">
                  <a:moveTo>
                    <a:pt x="0" y="179387"/>
                  </a:moveTo>
                  <a:lnTo>
                    <a:pt x="38100" y="306387"/>
                  </a:lnTo>
                  <a:lnTo>
                    <a:pt x="60960" y="230187"/>
                  </a:lnTo>
                  <a:lnTo>
                    <a:pt x="31750" y="230187"/>
                  </a:lnTo>
                  <a:lnTo>
                    <a:pt x="31750" y="221720"/>
                  </a:lnTo>
                  <a:lnTo>
                    <a:pt x="0" y="179387"/>
                  </a:lnTo>
                  <a:close/>
                </a:path>
                <a:path w="76200" h="306704">
                  <a:moveTo>
                    <a:pt x="31750" y="221720"/>
                  </a:moveTo>
                  <a:lnTo>
                    <a:pt x="31750" y="230187"/>
                  </a:lnTo>
                  <a:lnTo>
                    <a:pt x="38100" y="230187"/>
                  </a:lnTo>
                  <a:lnTo>
                    <a:pt x="31750" y="221720"/>
                  </a:lnTo>
                  <a:close/>
                </a:path>
                <a:path w="76200" h="306704">
                  <a:moveTo>
                    <a:pt x="44450" y="0"/>
                  </a:moveTo>
                  <a:lnTo>
                    <a:pt x="31750" y="0"/>
                  </a:lnTo>
                  <a:lnTo>
                    <a:pt x="31750" y="221720"/>
                  </a:lnTo>
                  <a:lnTo>
                    <a:pt x="38100" y="230187"/>
                  </a:lnTo>
                  <a:lnTo>
                    <a:pt x="44450" y="221720"/>
                  </a:lnTo>
                  <a:lnTo>
                    <a:pt x="44450" y="0"/>
                  </a:lnTo>
                  <a:close/>
                </a:path>
                <a:path w="76200" h="306704">
                  <a:moveTo>
                    <a:pt x="44450" y="221720"/>
                  </a:moveTo>
                  <a:lnTo>
                    <a:pt x="38100" y="230187"/>
                  </a:lnTo>
                  <a:lnTo>
                    <a:pt x="44450" y="230187"/>
                  </a:lnTo>
                  <a:lnTo>
                    <a:pt x="44450" y="221720"/>
                  </a:lnTo>
                  <a:close/>
                </a:path>
                <a:path w="76200" h="306704">
                  <a:moveTo>
                    <a:pt x="76200" y="179387"/>
                  </a:moveTo>
                  <a:lnTo>
                    <a:pt x="44450" y="221720"/>
                  </a:lnTo>
                  <a:lnTo>
                    <a:pt x="44450" y="230187"/>
                  </a:lnTo>
                  <a:lnTo>
                    <a:pt x="60960" y="230187"/>
                  </a:lnTo>
                  <a:lnTo>
                    <a:pt x="76200" y="179387"/>
                  </a:lnTo>
                  <a:close/>
                </a:path>
              </a:pathLst>
            </a:custGeom>
            <a:solidFill>
              <a:srgbClr val="000000"/>
            </a:solidFill>
          </p:spPr>
          <p:txBody>
            <a:bodyPr wrap="square" lIns="0" tIns="0" rIns="0" bIns="0" rtlCol="0"/>
            <a:lstStyle/>
            <a:p>
              <a:endParaRPr/>
            </a:p>
          </p:txBody>
        </p:sp>
      </p:grpSp>
      <p:sp>
        <p:nvSpPr>
          <p:cNvPr id="94" name="object 94"/>
          <p:cNvSpPr txBox="1"/>
          <p:nvPr/>
        </p:nvSpPr>
        <p:spPr>
          <a:xfrm>
            <a:off x="6099428" y="6114999"/>
            <a:ext cx="2120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C3300"/>
                </a:solidFill>
                <a:latin typeface="Constantia"/>
                <a:cs typeface="Constantia"/>
              </a:rPr>
              <a:t>a-&gt;expon</a:t>
            </a:r>
            <a:r>
              <a:rPr sz="1800" spc="-70" dirty="0">
                <a:solidFill>
                  <a:srgbClr val="CC3300"/>
                </a:solidFill>
                <a:latin typeface="Constantia"/>
                <a:cs typeface="Constantia"/>
              </a:rPr>
              <a:t> </a:t>
            </a:r>
            <a:r>
              <a:rPr sz="1800" dirty="0">
                <a:solidFill>
                  <a:srgbClr val="CC3300"/>
                </a:solidFill>
                <a:latin typeface="Constantia"/>
                <a:cs typeface="Constantia"/>
              </a:rPr>
              <a:t>&lt;</a:t>
            </a:r>
            <a:r>
              <a:rPr sz="1800" spc="-20" dirty="0">
                <a:solidFill>
                  <a:srgbClr val="CC3300"/>
                </a:solidFill>
                <a:latin typeface="Constantia"/>
                <a:cs typeface="Constantia"/>
              </a:rPr>
              <a:t> </a:t>
            </a:r>
            <a:r>
              <a:rPr sz="1800" spc="-5" dirty="0">
                <a:solidFill>
                  <a:srgbClr val="CC3300"/>
                </a:solidFill>
                <a:latin typeface="Constantia"/>
                <a:cs typeface="Constantia"/>
              </a:rPr>
              <a:t>b-&gt;expon</a:t>
            </a:r>
            <a:endParaRPr sz="1800">
              <a:latin typeface="Constantia"/>
              <a:cs typeface="Constanti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0900" y="2346388"/>
            <a:ext cx="517525" cy="322580"/>
          </a:xfrm>
          <a:prstGeom prst="rect">
            <a:avLst/>
          </a:prstGeom>
          <a:ln w="12700">
            <a:solidFill>
              <a:srgbClr val="000000"/>
            </a:solidFill>
          </a:ln>
        </p:spPr>
        <p:txBody>
          <a:bodyPr vert="horz" wrap="square" lIns="0" tIns="13335" rIns="0" bIns="0" rtlCol="0">
            <a:spAutoFit/>
          </a:bodyPr>
          <a:lstStyle/>
          <a:p>
            <a:pPr marL="131445">
              <a:lnSpc>
                <a:spcPts val="2430"/>
              </a:lnSpc>
              <a:spcBef>
                <a:spcPts val="105"/>
              </a:spcBef>
            </a:pPr>
            <a:r>
              <a:rPr sz="2400" dirty="0">
                <a:latin typeface="Times New Roman"/>
                <a:cs typeface="Times New Roman"/>
              </a:rPr>
              <a:t>3</a:t>
            </a:r>
            <a:endParaRPr sz="2400">
              <a:latin typeface="Times New Roman"/>
              <a:cs typeface="Times New Roman"/>
            </a:endParaRPr>
          </a:p>
        </p:txBody>
      </p:sp>
      <p:sp>
        <p:nvSpPr>
          <p:cNvPr id="3" name="object 3"/>
          <p:cNvSpPr txBox="1"/>
          <p:nvPr/>
        </p:nvSpPr>
        <p:spPr>
          <a:xfrm>
            <a:off x="2138426" y="2346388"/>
            <a:ext cx="573405" cy="322580"/>
          </a:xfrm>
          <a:prstGeom prst="rect">
            <a:avLst/>
          </a:prstGeom>
          <a:ln w="12700">
            <a:solidFill>
              <a:srgbClr val="000000"/>
            </a:solidFill>
          </a:ln>
        </p:spPr>
        <p:txBody>
          <a:bodyPr vert="horz" wrap="square" lIns="0" tIns="13335" rIns="0" bIns="0" rtlCol="0">
            <a:spAutoFit/>
          </a:bodyPr>
          <a:lstStyle/>
          <a:p>
            <a:pPr marL="69850">
              <a:lnSpc>
                <a:spcPts val="2430"/>
              </a:lnSpc>
              <a:spcBef>
                <a:spcPts val="105"/>
              </a:spcBef>
            </a:pPr>
            <a:r>
              <a:rPr sz="2400" dirty="0">
                <a:latin typeface="Times New Roman"/>
                <a:cs typeface="Times New Roman"/>
              </a:rPr>
              <a:t>14</a:t>
            </a:r>
            <a:endParaRPr sz="2400">
              <a:latin typeface="Times New Roman"/>
              <a:cs typeface="Times New Roman"/>
            </a:endParaRPr>
          </a:p>
        </p:txBody>
      </p:sp>
      <p:sp>
        <p:nvSpPr>
          <p:cNvPr id="4" name="object 4"/>
          <p:cNvSpPr/>
          <p:nvPr/>
        </p:nvSpPr>
        <p:spPr>
          <a:xfrm>
            <a:off x="1620900" y="2346388"/>
            <a:ext cx="1643380" cy="322580"/>
          </a:xfrm>
          <a:custGeom>
            <a:avLst/>
            <a:gdLst/>
            <a:ahLst/>
            <a:cxnLst/>
            <a:rect l="l" t="t" r="r" b="b"/>
            <a:pathLst>
              <a:path w="1643379" h="322580">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5" name="object 5"/>
          <p:cNvSpPr/>
          <p:nvPr/>
        </p:nvSpPr>
        <p:spPr>
          <a:xfrm>
            <a:off x="3111500" y="2481198"/>
            <a:ext cx="758825" cy="76200"/>
          </a:xfrm>
          <a:custGeom>
            <a:avLst/>
            <a:gdLst/>
            <a:ahLst/>
            <a:cxnLst/>
            <a:rect l="l" t="t" r="r" b="b"/>
            <a:pathLst>
              <a:path w="758825" h="76200">
                <a:moveTo>
                  <a:pt x="682625" y="38100"/>
                </a:moveTo>
                <a:lnTo>
                  <a:pt x="631825" y="76200"/>
                </a:lnTo>
                <a:lnTo>
                  <a:pt x="737658" y="44450"/>
                </a:lnTo>
                <a:lnTo>
                  <a:pt x="682625" y="44450"/>
                </a:lnTo>
                <a:lnTo>
                  <a:pt x="682625" y="38100"/>
                </a:lnTo>
                <a:close/>
              </a:path>
              <a:path w="758825" h="76200">
                <a:moveTo>
                  <a:pt x="674158" y="31750"/>
                </a:moveTo>
                <a:lnTo>
                  <a:pt x="0" y="31750"/>
                </a:lnTo>
                <a:lnTo>
                  <a:pt x="0" y="44450"/>
                </a:lnTo>
                <a:lnTo>
                  <a:pt x="674158" y="44450"/>
                </a:lnTo>
                <a:lnTo>
                  <a:pt x="682625" y="38100"/>
                </a:lnTo>
                <a:lnTo>
                  <a:pt x="674158" y="31750"/>
                </a:lnTo>
                <a:close/>
              </a:path>
              <a:path w="758825" h="76200">
                <a:moveTo>
                  <a:pt x="737658" y="31750"/>
                </a:moveTo>
                <a:lnTo>
                  <a:pt x="682625" y="31750"/>
                </a:lnTo>
                <a:lnTo>
                  <a:pt x="682625" y="44450"/>
                </a:lnTo>
                <a:lnTo>
                  <a:pt x="737658" y="44450"/>
                </a:lnTo>
                <a:lnTo>
                  <a:pt x="758825" y="38100"/>
                </a:lnTo>
                <a:lnTo>
                  <a:pt x="737658" y="31750"/>
                </a:lnTo>
                <a:close/>
              </a:path>
              <a:path w="758825" h="76200">
                <a:moveTo>
                  <a:pt x="631825" y="0"/>
                </a:moveTo>
                <a:lnTo>
                  <a:pt x="682625" y="38100"/>
                </a:lnTo>
                <a:lnTo>
                  <a:pt x="682625" y="31750"/>
                </a:lnTo>
                <a:lnTo>
                  <a:pt x="737658" y="31750"/>
                </a:lnTo>
                <a:lnTo>
                  <a:pt x="631825"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3827526" y="2336863"/>
            <a:ext cx="4567555" cy="571500"/>
            <a:chOff x="3827526" y="2336863"/>
            <a:chExt cx="4567555" cy="571500"/>
          </a:xfrm>
        </p:grpSpPr>
        <p:sp>
          <p:nvSpPr>
            <p:cNvPr id="7" name="object 7"/>
            <p:cNvSpPr/>
            <p:nvPr/>
          </p:nvSpPr>
          <p:spPr>
            <a:xfrm>
              <a:off x="3833876" y="2343213"/>
              <a:ext cx="3822700" cy="322580"/>
            </a:xfrm>
            <a:custGeom>
              <a:avLst/>
              <a:gdLst/>
              <a:ahLst/>
              <a:cxnLst/>
              <a:rect l="l" t="t" r="r" b="b"/>
              <a:pathLst>
                <a:path w="3822700" h="322580">
                  <a:moveTo>
                    <a:pt x="0" y="322262"/>
                  </a:moveTo>
                  <a:lnTo>
                    <a:pt x="1644650" y="322262"/>
                  </a:lnTo>
                  <a:lnTo>
                    <a:pt x="1644650" y="0"/>
                  </a:lnTo>
                  <a:lnTo>
                    <a:pt x="0" y="0"/>
                  </a:lnTo>
                  <a:lnTo>
                    <a:pt x="0" y="322262"/>
                  </a:lnTo>
                  <a:close/>
                </a:path>
                <a:path w="3822700" h="322580">
                  <a:moveTo>
                    <a:pt x="2179574" y="322262"/>
                  </a:moveTo>
                  <a:lnTo>
                    <a:pt x="3822700" y="322262"/>
                  </a:lnTo>
                  <a:lnTo>
                    <a:pt x="3822700" y="0"/>
                  </a:lnTo>
                  <a:lnTo>
                    <a:pt x="2179574" y="0"/>
                  </a:lnTo>
                  <a:lnTo>
                    <a:pt x="2179574" y="322262"/>
                  </a:lnTo>
                  <a:close/>
                </a:path>
              </a:pathLst>
            </a:custGeom>
            <a:ln w="12700">
              <a:solidFill>
                <a:srgbClr val="000000"/>
              </a:solidFill>
            </a:ln>
          </p:spPr>
          <p:txBody>
            <a:bodyPr wrap="square" lIns="0" tIns="0" rIns="0" bIns="0" rtlCol="0"/>
            <a:lstStyle/>
            <a:p>
              <a:endParaRPr/>
            </a:p>
          </p:txBody>
        </p:sp>
        <p:sp>
          <p:nvSpPr>
            <p:cNvPr id="8" name="object 8"/>
            <p:cNvSpPr/>
            <p:nvPr/>
          </p:nvSpPr>
          <p:spPr>
            <a:xfrm>
              <a:off x="5264150" y="2490724"/>
              <a:ext cx="760730" cy="76200"/>
            </a:xfrm>
            <a:custGeom>
              <a:avLst/>
              <a:gdLst/>
              <a:ahLst/>
              <a:cxnLst/>
              <a:rect l="l" t="t" r="r" b="b"/>
              <a:pathLst>
                <a:path w="760729" h="76200">
                  <a:moveTo>
                    <a:pt x="684149" y="38100"/>
                  </a:moveTo>
                  <a:lnTo>
                    <a:pt x="633349" y="76200"/>
                  </a:lnTo>
                  <a:lnTo>
                    <a:pt x="739182" y="44450"/>
                  </a:lnTo>
                  <a:lnTo>
                    <a:pt x="684149" y="44450"/>
                  </a:lnTo>
                  <a:lnTo>
                    <a:pt x="684149" y="38100"/>
                  </a:lnTo>
                  <a:close/>
                </a:path>
                <a:path w="760729" h="76200">
                  <a:moveTo>
                    <a:pt x="675682" y="31750"/>
                  </a:moveTo>
                  <a:lnTo>
                    <a:pt x="0" y="31750"/>
                  </a:lnTo>
                  <a:lnTo>
                    <a:pt x="0" y="44450"/>
                  </a:lnTo>
                  <a:lnTo>
                    <a:pt x="675682" y="44450"/>
                  </a:lnTo>
                  <a:lnTo>
                    <a:pt x="684149" y="38100"/>
                  </a:lnTo>
                  <a:lnTo>
                    <a:pt x="675682" y="31750"/>
                  </a:lnTo>
                  <a:close/>
                </a:path>
                <a:path w="760729" h="76200">
                  <a:moveTo>
                    <a:pt x="739182" y="31750"/>
                  </a:moveTo>
                  <a:lnTo>
                    <a:pt x="684149" y="31750"/>
                  </a:lnTo>
                  <a:lnTo>
                    <a:pt x="684149" y="44450"/>
                  </a:lnTo>
                  <a:lnTo>
                    <a:pt x="739182" y="44450"/>
                  </a:lnTo>
                  <a:lnTo>
                    <a:pt x="760349" y="38100"/>
                  </a:lnTo>
                  <a:lnTo>
                    <a:pt x="739182" y="31750"/>
                  </a:lnTo>
                  <a:close/>
                </a:path>
                <a:path w="760729" h="76200">
                  <a:moveTo>
                    <a:pt x="633349" y="0"/>
                  </a:moveTo>
                  <a:lnTo>
                    <a:pt x="684149" y="38100"/>
                  </a:lnTo>
                  <a:lnTo>
                    <a:pt x="684149" y="31750"/>
                  </a:lnTo>
                  <a:lnTo>
                    <a:pt x="739182" y="31750"/>
                  </a:lnTo>
                  <a:lnTo>
                    <a:pt x="633349" y="0"/>
                  </a:lnTo>
                  <a:close/>
                </a:path>
              </a:pathLst>
            </a:custGeom>
            <a:solidFill>
              <a:srgbClr val="000000"/>
            </a:solidFill>
          </p:spPr>
          <p:txBody>
            <a:bodyPr wrap="square" lIns="0" tIns="0" rIns="0" bIns="0" rtlCol="0"/>
            <a:lstStyle/>
            <a:p>
              <a:endParaRPr/>
            </a:p>
          </p:txBody>
        </p:sp>
        <p:sp>
          <p:nvSpPr>
            <p:cNvPr id="9" name="object 9"/>
            <p:cNvSpPr/>
            <p:nvPr/>
          </p:nvSpPr>
          <p:spPr>
            <a:xfrm>
              <a:off x="7535926" y="2508250"/>
              <a:ext cx="697230" cy="0"/>
            </a:xfrm>
            <a:custGeom>
              <a:avLst/>
              <a:gdLst/>
              <a:ahLst/>
              <a:cxnLst/>
              <a:rect l="l" t="t" r="r" b="b"/>
              <a:pathLst>
                <a:path w="697229">
                  <a:moveTo>
                    <a:pt x="0" y="0"/>
                  </a:moveTo>
                  <a:lnTo>
                    <a:pt x="696849" y="0"/>
                  </a:lnTo>
                </a:path>
              </a:pathLst>
            </a:custGeom>
            <a:ln w="12700">
              <a:solidFill>
                <a:srgbClr val="000000"/>
              </a:solidFill>
            </a:ln>
          </p:spPr>
          <p:txBody>
            <a:bodyPr wrap="square" lIns="0" tIns="0" rIns="0" bIns="0" rtlCol="0"/>
            <a:lstStyle/>
            <a:p>
              <a:endParaRPr/>
            </a:p>
          </p:txBody>
        </p:sp>
        <p:sp>
          <p:nvSpPr>
            <p:cNvPr id="10" name="object 10"/>
            <p:cNvSpPr/>
            <p:nvPr/>
          </p:nvSpPr>
          <p:spPr>
            <a:xfrm>
              <a:off x="8195691" y="2508250"/>
              <a:ext cx="76200" cy="323850"/>
            </a:xfrm>
            <a:custGeom>
              <a:avLst/>
              <a:gdLst/>
              <a:ahLst/>
              <a:cxnLst/>
              <a:rect l="l" t="t" r="r" b="b"/>
              <a:pathLst>
                <a:path w="76200" h="323850">
                  <a:moveTo>
                    <a:pt x="0" y="196976"/>
                  </a:moveTo>
                  <a:lnTo>
                    <a:pt x="38607" y="323850"/>
                  </a:lnTo>
                  <a:lnTo>
                    <a:pt x="61140" y="247650"/>
                  </a:lnTo>
                  <a:lnTo>
                    <a:pt x="32003" y="247650"/>
                  </a:lnTo>
                  <a:lnTo>
                    <a:pt x="31930" y="239163"/>
                  </a:lnTo>
                  <a:lnTo>
                    <a:pt x="0" y="196976"/>
                  </a:lnTo>
                  <a:close/>
                </a:path>
                <a:path w="76200" h="323850">
                  <a:moveTo>
                    <a:pt x="31960" y="239203"/>
                  </a:moveTo>
                  <a:lnTo>
                    <a:pt x="32003" y="247650"/>
                  </a:lnTo>
                  <a:lnTo>
                    <a:pt x="38353" y="247650"/>
                  </a:lnTo>
                  <a:lnTo>
                    <a:pt x="31960" y="239203"/>
                  </a:lnTo>
                  <a:close/>
                </a:path>
                <a:path w="76200" h="323850">
                  <a:moveTo>
                    <a:pt x="43433" y="0"/>
                  </a:moveTo>
                  <a:lnTo>
                    <a:pt x="30733" y="0"/>
                  </a:lnTo>
                  <a:lnTo>
                    <a:pt x="31960" y="239203"/>
                  </a:lnTo>
                  <a:lnTo>
                    <a:pt x="38353" y="247650"/>
                  </a:lnTo>
                  <a:lnTo>
                    <a:pt x="44660" y="239163"/>
                  </a:lnTo>
                  <a:lnTo>
                    <a:pt x="43433" y="0"/>
                  </a:lnTo>
                  <a:close/>
                </a:path>
                <a:path w="76200" h="323850">
                  <a:moveTo>
                    <a:pt x="44660" y="239163"/>
                  </a:moveTo>
                  <a:lnTo>
                    <a:pt x="38353" y="247650"/>
                  </a:lnTo>
                  <a:lnTo>
                    <a:pt x="44703" y="247650"/>
                  </a:lnTo>
                  <a:lnTo>
                    <a:pt x="44660" y="239163"/>
                  </a:lnTo>
                  <a:close/>
                </a:path>
                <a:path w="76200" h="323850">
                  <a:moveTo>
                    <a:pt x="76200" y="196723"/>
                  </a:moveTo>
                  <a:lnTo>
                    <a:pt x="44660" y="239163"/>
                  </a:lnTo>
                  <a:lnTo>
                    <a:pt x="44703" y="247650"/>
                  </a:lnTo>
                  <a:lnTo>
                    <a:pt x="61140" y="247650"/>
                  </a:lnTo>
                  <a:lnTo>
                    <a:pt x="76200" y="196723"/>
                  </a:lnTo>
                  <a:close/>
                </a:path>
              </a:pathLst>
            </a:custGeom>
            <a:solidFill>
              <a:srgbClr val="000000"/>
            </a:solidFill>
          </p:spPr>
          <p:txBody>
            <a:bodyPr wrap="square" lIns="0" tIns="0" rIns="0" bIns="0" rtlCol="0"/>
            <a:lstStyle/>
            <a:p>
              <a:endParaRPr/>
            </a:p>
          </p:txBody>
        </p:sp>
        <p:sp>
          <p:nvSpPr>
            <p:cNvPr id="11" name="object 11"/>
            <p:cNvSpPr/>
            <p:nvPr/>
          </p:nvSpPr>
          <p:spPr>
            <a:xfrm>
              <a:off x="8039100" y="2806700"/>
              <a:ext cx="349250" cy="95250"/>
            </a:xfrm>
            <a:custGeom>
              <a:avLst/>
              <a:gdLst/>
              <a:ahLst/>
              <a:cxnLst/>
              <a:rect l="l" t="t" r="r" b="b"/>
              <a:pathLst>
                <a:path w="349250" h="95250">
                  <a:moveTo>
                    <a:pt x="0" y="0"/>
                  </a:moveTo>
                  <a:lnTo>
                    <a:pt x="349250" y="0"/>
                  </a:lnTo>
                </a:path>
                <a:path w="349250" h="95250">
                  <a:moveTo>
                    <a:pt x="92075" y="47625"/>
                  </a:moveTo>
                  <a:lnTo>
                    <a:pt x="265175" y="47625"/>
                  </a:lnTo>
                </a:path>
                <a:path w="349250" h="95250">
                  <a:moveTo>
                    <a:pt x="169925" y="95250"/>
                  </a:moveTo>
                  <a:lnTo>
                    <a:pt x="219075" y="95250"/>
                  </a:lnTo>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3833876" y="2343213"/>
            <a:ext cx="519430" cy="322580"/>
          </a:xfrm>
          <a:prstGeom prst="rect">
            <a:avLst/>
          </a:prstGeom>
          <a:ln w="12700">
            <a:solidFill>
              <a:srgbClr val="000000"/>
            </a:solidFill>
          </a:ln>
        </p:spPr>
        <p:txBody>
          <a:bodyPr vert="horz" wrap="square" lIns="0" tIns="2540" rIns="0" bIns="0" rtlCol="0">
            <a:spAutoFit/>
          </a:bodyPr>
          <a:lstStyle/>
          <a:p>
            <a:pPr marR="8255" algn="ctr">
              <a:lnSpc>
                <a:spcPts val="2520"/>
              </a:lnSpc>
              <a:spcBef>
                <a:spcPts val="20"/>
              </a:spcBef>
            </a:pPr>
            <a:r>
              <a:rPr sz="2400" dirty="0">
                <a:latin typeface="Times New Roman"/>
                <a:cs typeface="Times New Roman"/>
              </a:rPr>
              <a:t>2</a:t>
            </a:r>
            <a:endParaRPr sz="2400">
              <a:latin typeface="Times New Roman"/>
              <a:cs typeface="Times New Roman"/>
            </a:endParaRPr>
          </a:p>
        </p:txBody>
      </p:sp>
      <p:sp>
        <p:nvSpPr>
          <p:cNvPr id="13" name="object 13"/>
          <p:cNvSpPr txBox="1"/>
          <p:nvPr/>
        </p:nvSpPr>
        <p:spPr>
          <a:xfrm>
            <a:off x="4352925" y="2343213"/>
            <a:ext cx="571500" cy="322580"/>
          </a:xfrm>
          <a:prstGeom prst="rect">
            <a:avLst/>
          </a:prstGeom>
          <a:ln w="12700">
            <a:solidFill>
              <a:srgbClr val="000000"/>
            </a:solidFill>
          </a:ln>
        </p:spPr>
        <p:txBody>
          <a:bodyPr vert="horz" wrap="square" lIns="0" tIns="2540" rIns="0" bIns="0" rtlCol="0">
            <a:spAutoFit/>
          </a:bodyPr>
          <a:lstStyle/>
          <a:p>
            <a:pPr marL="111760">
              <a:lnSpc>
                <a:spcPts val="2520"/>
              </a:lnSpc>
              <a:spcBef>
                <a:spcPts val="20"/>
              </a:spcBef>
            </a:pPr>
            <a:r>
              <a:rPr sz="2400" dirty="0">
                <a:latin typeface="Times New Roman"/>
                <a:cs typeface="Times New Roman"/>
              </a:rPr>
              <a:t>8</a:t>
            </a:r>
            <a:endParaRPr sz="2400">
              <a:latin typeface="Times New Roman"/>
              <a:cs typeface="Times New Roman"/>
            </a:endParaRPr>
          </a:p>
        </p:txBody>
      </p:sp>
      <p:sp>
        <p:nvSpPr>
          <p:cNvPr id="14" name="object 14"/>
          <p:cNvSpPr txBox="1"/>
          <p:nvPr/>
        </p:nvSpPr>
        <p:spPr>
          <a:xfrm>
            <a:off x="6013450" y="2343213"/>
            <a:ext cx="517525" cy="322580"/>
          </a:xfrm>
          <a:prstGeom prst="rect">
            <a:avLst/>
          </a:prstGeom>
          <a:ln w="12700">
            <a:solidFill>
              <a:srgbClr val="000000"/>
            </a:solidFill>
          </a:ln>
        </p:spPr>
        <p:txBody>
          <a:bodyPr vert="horz" wrap="square" lIns="0" tIns="15240" rIns="0" bIns="0" rtlCol="0">
            <a:spAutoFit/>
          </a:bodyPr>
          <a:lstStyle/>
          <a:p>
            <a:pPr marL="214629">
              <a:lnSpc>
                <a:spcPts val="2415"/>
              </a:lnSpc>
              <a:spcBef>
                <a:spcPts val="120"/>
              </a:spcBef>
            </a:pPr>
            <a:r>
              <a:rPr sz="2400" dirty="0">
                <a:latin typeface="Times New Roman"/>
                <a:cs typeface="Times New Roman"/>
              </a:rPr>
              <a:t>1</a:t>
            </a:r>
            <a:endParaRPr sz="2400">
              <a:latin typeface="Times New Roman"/>
              <a:cs typeface="Times New Roman"/>
            </a:endParaRPr>
          </a:p>
        </p:txBody>
      </p:sp>
      <p:sp>
        <p:nvSpPr>
          <p:cNvPr id="15" name="object 15"/>
          <p:cNvSpPr txBox="1"/>
          <p:nvPr/>
        </p:nvSpPr>
        <p:spPr>
          <a:xfrm>
            <a:off x="6530975" y="2343213"/>
            <a:ext cx="573405" cy="322580"/>
          </a:xfrm>
          <a:prstGeom prst="rect">
            <a:avLst/>
          </a:prstGeom>
          <a:ln w="12700">
            <a:solidFill>
              <a:srgbClr val="000000"/>
            </a:solidFill>
          </a:ln>
        </p:spPr>
        <p:txBody>
          <a:bodyPr vert="horz" wrap="square" lIns="0" tIns="15240" rIns="0" bIns="0" rtlCol="0">
            <a:spAutoFit/>
          </a:bodyPr>
          <a:lstStyle/>
          <a:p>
            <a:pPr marL="153035">
              <a:lnSpc>
                <a:spcPts val="2415"/>
              </a:lnSpc>
              <a:spcBef>
                <a:spcPts val="120"/>
              </a:spcBef>
            </a:pPr>
            <a:r>
              <a:rPr sz="2400" dirty="0">
                <a:latin typeface="Times New Roman"/>
                <a:cs typeface="Times New Roman"/>
              </a:rPr>
              <a:t>0</a:t>
            </a:r>
            <a:endParaRPr sz="2400">
              <a:latin typeface="Times New Roman"/>
              <a:cs typeface="Times New Roman"/>
            </a:endParaRPr>
          </a:p>
        </p:txBody>
      </p:sp>
      <p:sp>
        <p:nvSpPr>
          <p:cNvPr id="16" name="object 16"/>
          <p:cNvSpPr/>
          <p:nvPr/>
        </p:nvSpPr>
        <p:spPr>
          <a:xfrm>
            <a:off x="4542790" y="2700273"/>
            <a:ext cx="76200" cy="309880"/>
          </a:xfrm>
          <a:custGeom>
            <a:avLst/>
            <a:gdLst/>
            <a:ahLst/>
            <a:cxnLst/>
            <a:rect l="l" t="t" r="r" b="b"/>
            <a:pathLst>
              <a:path w="76200" h="309880">
                <a:moveTo>
                  <a:pt x="38306" y="76263"/>
                </a:moveTo>
                <a:lnTo>
                  <a:pt x="31958" y="84650"/>
                </a:lnTo>
                <a:lnTo>
                  <a:pt x="30734" y="309625"/>
                </a:lnTo>
                <a:lnTo>
                  <a:pt x="43434" y="309625"/>
                </a:lnTo>
                <a:lnTo>
                  <a:pt x="44658" y="84704"/>
                </a:lnTo>
                <a:lnTo>
                  <a:pt x="38401" y="76263"/>
                </a:lnTo>
                <a:close/>
              </a:path>
              <a:path w="76200" h="309880">
                <a:moveTo>
                  <a:pt x="61169" y="76200"/>
                </a:moveTo>
                <a:lnTo>
                  <a:pt x="38354" y="76200"/>
                </a:lnTo>
                <a:lnTo>
                  <a:pt x="44704" y="76326"/>
                </a:lnTo>
                <a:lnTo>
                  <a:pt x="44658" y="84704"/>
                </a:lnTo>
                <a:lnTo>
                  <a:pt x="76200" y="127253"/>
                </a:lnTo>
                <a:lnTo>
                  <a:pt x="61169" y="76200"/>
                </a:lnTo>
                <a:close/>
              </a:path>
              <a:path w="76200" h="309880">
                <a:moveTo>
                  <a:pt x="38735" y="0"/>
                </a:moveTo>
                <a:lnTo>
                  <a:pt x="0" y="126873"/>
                </a:lnTo>
                <a:lnTo>
                  <a:pt x="31916" y="84704"/>
                </a:lnTo>
                <a:lnTo>
                  <a:pt x="32004" y="76200"/>
                </a:lnTo>
                <a:lnTo>
                  <a:pt x="61169" y="76200"/>
                </a:lnTo>
                <a:lnTo>
                  <a:pt x="38735" y="0"/>
                </a:lnTo>
                <a:close/>
              </a:path>
              <a:path w="76200" h="309880">
                <a:moveTo>
                  <a:pt x="38401" y="76263"/>
                </a:moveTo>
                <a:lnTo>
                  <a:pt x="44658" y="84704"/>
                </a:lnTo>
                <a:lnTo>
                  <a:pt x="44704" y="76326"/>
                </a:lnTo>
                <a:lnTo>
                  <a:pt x="38401" y="76263"/>
                </a:lnTo>
                <a:close/>
              </a:path>
              <a:path w="76200" h="309880">
                <a:moveTo>
                  <a:pt x="32004" y="76200"/>
                </a:moveTo>
                <a:lnTo>
                  <a:pt x="31958" y="84650"/>
                </a:lnTo>
                <a:lnTo>
                  <a:pt x="38306" y="76263"/>
                </a:lnTo>
                <a:lnTo>
                  <a:pt x="32004" y="76200"/>
                </a:lnTo>
                <a:close/>
              </a:path>
              <a:path w="76200" h="309880">
                <a:moveTo>
                  <a:pt x="38354" y="76200"/>
                </a:moveTo>
                <a:lnTo>
                  <a:pt x="32004" y="76200"/>
                </a:lnTo>
                <a:lnTo>
                  <a:pt x="38306" y="76263"/>
                </a:lnTo>
                <a:close/>
              </a:path>
            </a:pathLst>
          </a:custGeom>
          <a:solidFill>
            <a:srgbClr val="000000"/>
          </a:solidFill>
        </p:spPr>
        <p:txBody>
          <a:bodyPr wrap="square" lIns="0" tIns="0" rIns="0" bIns="0" rtlCol="0"/>
          <a:lstStyle/>
          <a:p>
            <a:endParaRPr/>
          </a:p>
        </p:txBody>
      </p:sp>
      <p:sp>
        <p:nvSpPr>
          <p:cNvPr id="17" name="object 17"/>
          <p:cNvSpPr txBox="1"/>
          <p:nvPr/>
        </p:nvSpPr>
        <p:spPr>
          <a:xfrm>
            <a:off x="4690109" y="2706115"/>
            <a:ext cx="1612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a:t>
            </a:r>
            <a:endParaRPr sz="2400">
              <a:latin typeface="Times New Roman"/>
              <a:cs typeface="Times New Roman"/>
            </a:endParaRPr>
          </a:p>
        </p:txBody>
      </p:sp>
      <p:sp>
        <p:nvSpPr>
          <p:cNvPr id="18" name="object 18"/>
          <p:cNvSpPr txBox="1"/>
          <p:nvPr/>
        </p:nvSpPr>
        <p:spPr>
          <a:xfrm>
            <a:off x="1619250" y="3128962"/>
            <a:ext cx="517525" cy="322580"/>
          </a:xfrm>
          <a:prstGeom prst="rect">
            <a:avLst/>
          </a:prstGeom>
          <a:ln w="12700">
            <a:solidFill>
              <a:srgbClr val="000000"/>
            </a:solidFill>
          </a:ln>
        </p:spPr>
        <p:txBody>
          <a:bodyPr vert="horz" wrap="square" lIns="0" tIns="10795" rIns="0" bIns="0" rtlCol="0">
            <a:spAutoFit/>
          </a:bodyPr>
          <a:lstStyle/>
          <a:p>
            <a:pPr marL="157480">
              <a:lnSpc>
                <a:spcPts val="2455"/>
              </a:lnSpc>
              <a:spcBef>
                <a:spcPts val="85"/>
              </a:spcBef>
            </a:pPr>
            <a:r>
              <a:rPr sz="2400" dirty="0">
                <a:latin typeface="Times New Roman"/>
                <a:cs typeface="Times New Roman"/>
              </a:rPr>
              <a:t>8</a:t>
            </a:r>
            <a:endParaRPr sz="2400">
              <a:latin typeface="Times New Roman"/>
              <a:cs typeface="Times New Roman"/>
            </a:endParaRPr>
          </a:p>
        </p:txBody>
      </p:sp>
      <p:sp>
        <p:nvSpPr>
          <p:cNvPr id="19" name="object 19"/>
          <p:cNvSpPr txBox="1"/>
          <p:nvPr/>
        </p:nvSpPr>
        <p:spPr>
          <a:xfrm>
            <a:off x="2136775" y="3128962"/>
            <a:ext cx="573405" cy="322580"/>
          </a:xfrm>
          <a:prstGeom prst="rect">
            <a:avLst/>
          </a:prstGeom>
          <a:ln w="12700">
            <a:solidFill>
              <a:srgbClr val="000000"/>
            </a:solidFill>
          </a:ln>
        </p:spPr>
        <p:txBody>
          <a:bodyPr vert="horz" wrap="square" lIns="0" tIns="10795" rIns="0" bIns="0" rtlCol="0">
            <a:spAutoFit/>
          </a:bodyPr>
          <a:lstStyle/>
          <a:p>
            <a:pPr marL="95250">
              <a:lnSpc>
                <a:spcPts val="2455"/>
              </a:lnSpc>
              <a:spcBef>
                <a:spcPts val="85"/>
              </a:spcBef>
            </a:pPr>
            <a:r>
              <a:rPr sz="2400" dirty="0">
                <a:latin typeface="Times New Roman"/>
                <a:cs typeface="Times New Roman"/>
              </a:rPr>
              <a:t>14</a:t>
            </a:r>
            <a:endParaRPr sz="2400">
              <a:latin typeface="Times New Roman"/>
              <a:cs typeface="Times New Roman"/>
            </a:endParaRPr>
          </a:p>
        </p:txBody>
      </p:sp>
      <p:sp>
        <p:nvSpPr>
          <p:cNvPr id="20" name="object 20"/>
          <p:cNvSpPr/>
          <p:nvPr/>
        </p:nvSpPr>
        <p:spPr>
          <a:xfrm>
            <a:off x="1619250" y="3128962"/>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21" name="object 21"/>
          <p:cNvSpPr/>
          <p:nvPr/>
        </p:nvSpPr>
        <p:spPr>
          <a:xfrm>
            <a:off x="3848100" y="3124263"/>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22" name="object 22"/>
          <p:cNvSpPr/>
          <p:nvPr/>
        </p:nvSpPr>
        <p:spPr>
          <a:xfrm>
            <a:off x="3108325" y="3240023"/>
            <a:ext cx="760730" cy="76200"/>
          </a:xfrm>
          <a:custGeom>
            <a:avLst/>
            <a:gdLst/>
            <a:ahLst/>
            <a:cxnLst/>
            <a:rect l="l" t="t" r="r" b="b"/>
            <a:pathLst>
              <a:path w="760729" h="76200">
                <a:moveTo>
                  <a:pt x="684149" y="38100"/>
                </a:moveTo>
                <a:lnTo>
                  <a:pt x="633349" y="76200"/>
                </a:lnTo>
                <a:lnTo>
                  <a:pt x="739182" y="44450"/>
                </a:lnTo>
                <a:lnTo>
                  <a:pt x="684149" y="44450"/>
                </a:lnTo>
                <a:lnTo>
                  <a:pt x="684149" y="38100"/>
                </a:lnTo>
                <a:close/>
              </a:path>
              <a:path w="760729" h="76200">
                <a:moveTo>
                  <a:pt x="675682" y="31750"/>
                </a:moveTo>
                <a:lnTo>
                  <a:pt x="0" y="31750"/>
                </a:lnTo>
                <a:lnTo>
                  <a:pt x="0" y="44450"/>
                </a:lnTo>
                <a:lnTo>
                  <a:pt x="675682" y="44450"/>
                </a:lnTo>
                <a:lnTo>
                  <a:pt x="684149" y="38100"/>
                </a:lnTo>
                <a:lnTo>
                  <a:pt x="675682" y="31750"/>
                </a:lnTo>
                <a:close/>
              </a:path>
              <a:path w="760729" h="76200">
                <a:moveTo>
                  <a:pt x="739182" y="31750"/>
                </a:moveTo>
                <a:lnTo>
                  <a:pt x="684149" y="31750"/>
                </a:lnTo>
                <a:lnTo>
                  <a:pt x="684149" y="44450"/>
                </a:lnTo>
                <a:lnTo>
                  <a:pt x="739182" y="44450"/>
                </a:lnTo>
                <a:lnTo>
                  <a:pt x="760349" y="38100"/>
                </a:lnTo>
                <a:lnTo>
                  <a:pt x="739182" y="31750"/>
                </a:lnTo>
                <a:close/>
              </a:path>
              <a:path w="760729" h="76200">
                <a:moveTo>
                  <a:pt x="633349" y="0"/>
                </a:moveTo>
                <a:lnTo>
                  <a:pt x="684149" y="38100"/>
                </a:lnTo>
                <a:lnTo>
                  <a:pt x="684149" y="31750"/>
                </a:lnTo>
                <a:lnTo>
                  <a:pt x="739182" y="31750"/>
                </a:lnTo>
                <a:lnTo>
                  <a:pt x="633349" y="0"/>
                </a:lnTo>
                <a:close/>
              </a:path>
            </a:pathLst>
          </a:custGeom>
          <a:solidFill>
            <a:srgbClr val="000000"/>
          </a:solidFill>
        </p:spPr>
        <p:txBody>
          <a:bodyPr wrap="square" lIns="0" tIns="0" rIns="0" bIns="0" rtlCol="0"/>
          <a:lstStyle/>
          <a:p>
            <a:endParaRPr/>
          </a:p>
        </p:txBody>
      </p:sp>
      <p:sp>
        <p:nvSpPr>
          <p:cNvPr id="23" name="object 23"/>
          <p:cNvSpPr/>
          <p:nvPr/>
        </p:nvSpPr>
        <p:spPr>
          <a:xfrm>
            <a:off x="5275198" y="3259073"/>
            <a:ext cx="760730" cy="76200"/>
          </a:xfrm>
          <a:custGeom>
            <a:avLst/>
            <a:gdLst/>
            <a:ahLst/>
            <a:cxnLst/>
            <a:rect l="l" t="t" r="r" b="b"/>
            <a:pathLst>
              <a:path w="760729" h="76200">
                <a:moveTo>
                  <a:pt x="684276" y="38100"/>
                </a:moveTo>
                <a:lnTo>
                  <a:pt x="633476" y="76200"/>
                </a:lnTo>
                <a:lnTo>
                  <a:pt x="739309" y="44450"/>
                </a:lnTo>
                <a:lnTo>
                  <a:pt x="684276" y="44450"/>
                </a:lnTo>
                <a:lnTo>
                  <a:pt x="684276" y="38100"/>
                </a:lnTo>
                <a:close/>
              </a:path>
              <a:path w="760729" h="76200">
                <a:moveTo>
                  <a:pt x="675809" y="31750"/>
                </a:moveTo>
                <a:lnTo>
                  <a:pt x="0" y="31750"/>
                </a:lnTo>
                <a:lnTo>
                  <a:pt x="0" y="44450"/>
                </a:lnTo>
                <a:lnTo>
                  <a:pt x="675809" y="44450"/>
                </a:lnTo>
                <a:lnTo>
                  <a:pt x="684276" y="38100"/>
                </a:lnTo>
                <a:lnTo>
                  <a:pt x="675809" y="31750"/>
                </a:lnTo>
                <a:close/>
              </a:path>
              <a:path w="760729" h="76200">
                <a:moveTo>
                  <a:pt x="739309" y="31750"/>
                </a:moveTo>
                <a:lnTo>
                  <a:pt x="684276" y="31750"/>
                </a:lnTo>
                <a:lnTo>
                  <a:pt x="684276" y="44450"/>
                </a:lnTo>
                <a:lnTo>
                  <a:pt x="739309" y="44450"/>
                </a:lnTo>
                <a:lnTo>
                  <a:pt x="760476" y="38100"/>
                </a:lnTo>
                <a:lnTo>
                  <a:pt x="739309" y="31750"/>
                </a:lnTo>
                <a:close/>
              </a:path>
              <a:path w="760729" h="76200">
                <a:moveTo>
                  <a:pt x="633476" y="0"/>
                </a:moveTo>
                <a:lnTo>
                  <a:pt x="684276" y="38100"/>
                </a:lnTo>
                <a:lnTo>
                  <a:pt x="684276" y="31750"/>
                </a:lnTo>
                <a:lnTo>
                  <a:pt x="739309" y="31750"/>
                </a:lnTo>
                <a:lnTo>
                  <a:pt x="633476" y="0"/>
                </a:lnTo>
                <a:close/>
              </a:path>
            </a:pathLst>
          </a:custGeom>
          <a:solidFill>
            <a:srgbClr val="000000"/>
          </a:solidFill>
        </p:spPr>
        <p:txBody>
          <a:bodyPr wrap="square" lIns="0" tIns="0" rIns="0" bIns="0" rtlCol="0"/>
          <a:lstStyle/>
          <a:p>
            <a:endParaRPr/>
          </a:p>
        </p:txBody>
      </p:sp>
      <p:grpSp>
        <p:nvGrpSpPr>
          <p:cNvPr id="24" name="object 24"/>
          <p:cNvGrpSpPr/>
          <p:nvPr/>
        </p:nvGrpSpPr>
        <p:grpSpPr>
          <a:xfrm>
            <a:off x="6022975" y="3132137"/>
            <a:ext cx="2433955" cy="568960"/>
            <a:chOff x="6022975" y="3132137"/>
            <a:chExt cx="2433955" cy="568960"/>
          </a:xfrm>
        </p:grpSpPr>
        <p:sp>
          <p:nvSpPr>
            <p:cNvPr id="25" name="object 25"/>
            <p:cNvSpPr/>
            <p:nvPr/>
          </p:nvSpPr>
          <p:spPr>
            <a:xfrm>
              <a:off x="6029325" y="3138487"/>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26" name="object 26"/>
            <p:cNvSpPr/>
            <p:nvPr/>
          </p:nvSpPr>
          <p:spPr>
            <a:xfrm>
              <a:off x="7574025" y="3300476"/>
              <a:ext cx="697230" cy="0"/>
            </a:xfrm>
            <a:custGeom>
              <a:avLst/>
              <a:gdLst/>
              <a:ahLst/>
              <a:cxnLst/>
              <a:rect l="l" t="t" r="r" b="b"/>
              <a:pathLst>
                <a:path w="697229">
                  <a:moveTo>
                    <a:pt x="0" y="0"/>
                  </a:moveTo>
                  <a:lnTo>
                    <a:pt x="696849" y="0"/>
                  </a:lnTo>
                </a:path>
              </a:pathLst>
            </a:custGeom>
            <a:ln w="12700">
              <a:solidFill>
                <a:srgbClr val="000000"/>
              </a:solidFill>
            </a:ln>
          </p:spPr>
          <p:txBody>
            <a:bodyPr wrap="square" lIns="0" tIns="0" rIns="0" bIns="0" rtlCol="0"/>
            <a:lstStyle/>
            <a:p>
              <a:endParaRPr/>
            </a:p>
          </p:txBody>
        </p:sp>
        <p:sp>
          <p:nvSpPr>
            <p:cNvPr id="27" name="object 27"/>
            <p:cNvSpPr/>
            <p:nvPr/>
          </p:nvSpPr>
          <p:spPr>
            <a:xfrm>
              <a:off x="8245475" y="3282950"/>
              <a:ext cx="76200" cy="306705"/>
            </a:xfrm>
            <a:custGeom>
              <a:avLst/>
              <a:gdLst/>
              <a:ahLst/>
              <a:cxnLst/>
              <a:rect l="l" t="t" r="r" b="b"/>
              <a:pathLst>
                <a:path w="76200" h="306704">
                  <a:moveTo>
                    <a:pt x="0" y="179324"/>
                  </a:moveTo>
                  <a:lnTo>
                    <a:pt x="38100" y="306324"/>
                  </a:lnTo>
                  <a:lnTo>
                    <a:pt x="60959" y="230124"/>
                  </a:lnTo>
                  <a:lnTo>
                    <a:pt x="31750" y="230124"/>
                  </a:lnTo>
                  <a:lnTo>
                    <a:pt x="31750" y="221657"/>
                  </a:lnTo>
                  <a:lnTo>
                    <a:pt x="0" y="179324"/>
                  </a:lnTo>
                  <a:close/>
                </a:path>
                <a:path w="76200" h="306704">
                  <a:moveTo>
                    <a:pt x="31750" y="221657"/>
                  </a:moveTo>
                  <a:lnTo>
                    <a:pt x="31750" y="230124"/>
                  </a:lnTo>
                  <a:lnTo>
                    <a:pt x="38100" y="230124"/>
                  </a:lnTo>
                  <a:lnTo>
                    <a:pt x="31750" y="221657"/>
                  </a:lnTo>
                  <a:close/>
                </a:path>
                <a:path w="76200" h="306704">
                  <a:moveTo>
                    <a:pt x="44450" y="0"/>
                  </a:moveTo>
                  <a:lnTo>
                    <a:pt x="31750" y="0"/>
                  </a:lnTo>
                  <a:lnTo>
                    <a:pt x="31750" y="221657"/>
                  </a:lnTo>
                  <a:lnTo>
                    <a:pt x="38100" y="230124"/>
                  </a:lnTo>
                  <a:lnTo>
                    <a:pt x="44450" y="221657"/>
                  </a:lnTo>
                  <a:lnTo>
                    <a:pt x="44450" y="0"/>
                  </a:lnTo>
                  <a:close/>
                </a:path>
                <a:path w="76200" h="306704">
                  <a:moveTo>
                    <a:pt x="44450" y="221657"/>
                  </a:moveTo>
                  <a:lnTo>
                    <a:pt x="38100" y="230124"/>
                  </a:lnTo>
                  <a:lnTo>
                    <a:pt x="44450" y="230124"/>
                  </a:lnTo>
                  <a:lnTo>
                    <a:pt x="44450" y="221657"/>
                  </a:lnTo>
                  <a:close/>
                </a:path>
                <a:path w="76200" h="306704">
                  <a:moveTo>
                    <a:pt x="76200" y="179324"/>
                  </a:moveTo>
                  <a:lnTo>
                    <a:pt x="44450" y="221657"/>
                  </a:lnTo>
                  <a:lnTo>
                    <a:pt x="44450" y="230124"/>
                  </a:lnTo>
                  <a:lnTo>
                    <a:pt x="60959" y="230124"/>
                  </a:lnTo>
                  <a:lnTo>
                    <a:pt x="76200" y="179324"/>
                  </a:lnTo>
                  <a:close/>
                </a:path>
              </a:pathLst>
            </a:custGeom>
            <a:solidFill>
              <a:srgbClr val="000000"/>
            </a:solidFill>
          </p:spPr>
          <p:txBody>
            <a:bodyPr wrap="square" lIns="0" tIns="0" rIns="0" bIns="0" rtlCol="0"/>
            <a:lstStyle/>
            <a:p>
              <a:endParaRPr/>
            </a:p>
          </p:txBody>
        </p:sp>
        <p:sp>
          <p:nvSpPr>
            <p:cNvPr id="28" name="object 28"/>
            <p:cNvSpPr/>
            <p:nvPr/>
          </p:nvSpPr>
          <p:spPr>
            <a:xfrm>
              <a:off x="8101076" y="3598926"/>
              <a:ext cx="349250" cy="95250"/>
            </a:xfrm>
            <a:custGeom>
              <a:avLst/>
              <a:gdLst/>
              <a:ahLst/>
              <a:cxnLst/>
              <a:rect l="l" t="t" r="r" b="b"/>
              <a:pathLst>
                <a:path w="349250" h="95250">
                  <a:moveTo>
                    <a:pt x="0" y="0"/>
                  </a:moveTo>
                  <a:lnTo>
                    <a:pt x="349250" y="0"/>
                  </a:lnTo>
                </a:path>
                <a:path w="349250" h="95250">
                  <a:moveTo>
                    <a:pt x="92075" y="47625"/>
                  </a:moveTo>
                  <a:lnTo>
                    <a:pt x="265049" y="47625"/>
                  </a:lnTo>
                </a:path>
                <a:path w="349250" h="95250">
                  <a:moveTo>
                    <a:pt x="169799" y="95250"/>
                  </a:moveTo>
                  <a:lnTo>
                    <a:pt x="219075" y="95250"/>
                  </a:lnTo>
                </a:path>
              </a:pathLst>
            </a:custGeom>
            <a:ln w="12700">
              <a:solidFill>
                <a:srgbClr val="000000"/>
              </a:solidFill>
            </a:ln>
          </p:spPr>
          <p:txBody>
            <a:bodyPr wrap="square" lIns="0" tIns="0" rIns="0" bIns="0" rtlCol="0"/>
            <a:lstStyle/>
            <a:p>
              <a:endParaRPr/>
            </a:p>
          </p:txBody>
        </p:sp>
      </p:grpSp>
      <p:sp>
        <p:nvSpPr>
          <p:cNvPr id="29" name="object 29"/>
          <p:cNvSpPr txBox="1"/>
          <p:nvPr/>
        </p:nvSpPr>
        <p:spPr>
          <a:xfrm>
            <a:off x="3848100" y="3124263"/>
            <a:ext cx="517525" cy="322580"/>
          </a:xfrm>
          <a:prstGeom prst="rect">
            <a:avLst/>
          </a:prstGeom>
          <a:ln w="12700">
            <a:solidFill>
              <a:srgbClr val="000000"/>
            </a:solidFill>
          </a:ln>
        </p:spPr>
        <p:txBody>
          <a:bodyPr vert="horz" wrap="square" lIns="0" tIns="3810" rIns="0" bIns="0" rtlCol="0">
            <a:spAutoFit/>
          </a:bodyPr>
          <a:lstStyle/>
          <a:p>
            <a:pPr marL="121285">
              <a:lnSpc>
                <a:spcPts val="2505"/>
              </a:lnSpc>
              <a:spcBef>
                <a:spcPts val="30"/>
              </a:spcBef>
            </a:pPr>
            <a:r>
              <a:rPr sz="2400" dirty="0">
                <a:latin typeface="Times New Roman"/>
                <a:cs typeface="Times New Roman"/>
              </a:rPr>
              <a:t>-3</a:t>
            </a:r>
            <a:endParaRPr sz="2400">
              <a:latin typeface="Times New Roman"/>
              <a:cs typeface="Times New Roman"/>
            </a:endParaRPr>
          </a:p>
        </p:txBody>
      </p:sp>
      <p:sp>
        <p:nvSpPr>
          <p:cNvPr id="30" name="object 30"/>
          <p:cNvSpPr txBox="1"/>
          <p:nvPr/>
        </p:nvSpPr>
        <p:spPr>
          <a:xfrm>
            <a:off x="4365625" y="3124263"/>
            <a:ext cx="573405" cy="322580"/>
          </a:xfrm>
          <a:prstGeom prst="rect">
            <a:avLst/>
          </a:prstGeom>
          <a:ln w="12700">
            <a:solidFill>
              <a:srgbClr val="000000"/>
            </a:solidFill>
          </a:ln>
        </p:spPr>
        <p:txBody>
          <a:bodyPr vert="horz" wrap="square" lIns="0" tIns="3810" rIns="0" bIns="0" rtlCol="0">
            <a:spAutoFit/>
          </a:bodyPr>
          <a:lstStyle/>
          <a:p>
            <a:pPr marL="8890">
              <a:lnSpc>
                <a:spcPts val="2505"/>
              </a:lnSpc>
              <a:spcBef>
                <a:spcPts val="30"/>
              </a:spcBef>
            </a:pPr>
            <a:r>
              <a:rPr sz="2400" dirty="0">
                <a:latin typeface="Times New Roman"/>
                <a:cs typeface="Times New Roman"/>
              </a:rPr>
              <a:t>10</a:t>
            </a:r>
            <a:endParaRPr sz="2400">
              <a:latin typeface="Times New Roman"/>
              <a:cs typeface="Times New Roman"/>
            </a:endParaRPr>
          </a:p>
        </p:txBody>
      </p:sp>
      <p:sp>
        <p:nvSpPr>
          <p:cNvPr id="31" name="object 31"/>
          <p:cNvSpPr txBox="1"/>
          <p:nvPr/>
        </p:nvSpPr>
        <p:spPr>
          <a:xfrm>
            <a:off x="6029325" y="3138487"/>
            <a:ext cx="517525" cy="322580"/>
          </a:xfrm>
          <a:prstGeom prst="rect">
            <a:avLst/>
          </a:prstGeom>
          <a:ln w="12700">
            <a:solidFill>
              <a:srgbClr val="000000"/>
            </a:solidFill>
          </a:ln>
        </p:spPr>
        <p:txBody>
          <a:bodyPr vert="horz" wrap="square" lIns="0" tIns="0" rIns="0" bIns="0" rtlCol="0">
            <a:spAutoFit/>
          </a:bodyPr>
          <a:lstStyle/>
          <a:p>
            <a:pPr marL="94615">
              <a:lnSpc>
                <a:spcPts val="2540"/>
              </a:lnSpc>
            </a:pPr>
            <a:r>
              <a:rPr sz="2400" dirty="0">
                <a:latin typeface="Times New Roman"/>
                <a:cs typeface="Times New Roman"/>
              </a:rPr>
              <a:t>10</a:t>
            </a:r>
            <a:endParaRPr sz="2400">
              <a:latin typeface="Times New Roman"/>
              <a:cs typeface="Times New Roman"/>
            </a:endParaRPr>
          </a:p>
        </p:txBody>
      </p:sp>
      <p:sp>
        <p:nvSpPr>
          <p:cNvPr id="32" name="object 32"/>
          <p:cNvSpPr txBox="1"/>
          <p:nvPr/>
        </p:nvSpPr>
        <p:spPr>
          <a:xfrm>
            <a:off x="6546850" y="3138487"/>
            <a:ext cx="573405" cy="322580"/>
          </a:xfrm>
          <a:prstGeom prst="rect">
            <a:avLst/>
          </a:prstGeom>
          <a:ln w="12700">
            <a:solidFill>
              <a:srgbClr val="000000"/>
            </a:solidFill>
          </a:ln>
        </p:spPr>
        <p:txBody>
          <a:bodyPr vert="horz" wrap="square" lIns="0" tIns="0" rIns="0" bIns="0" rtlCol="0">
            <a:spAutoFit/>
          </a:bodyPr>
          <a:lstStyle/>
          <a:p>
            <a:pPr marL="184785">
              <a:lnSpc>
                <a:spcPts val="2540"/>
              </a:lnSpc>
            </a:pPr>
            <a:r>
              <a:rPr sz="2400" dirty="0">
                <a:latin typeface="Times New Roman"/>
                <a:cs typeface="Times New Roman"/>
              </a:rPr>
              <a:t>6</a:t>
            </a:r>
            <a:endParaRPr sz="2400">
              <a:latin typeface="Times New Roman"/>
              <a:cs typeface="Times New Roman"/>
            </a:endParaRPr>
          </a:p>
        </p:txBody>
      </p:sp>
      <p:sp>
        <p:nvSpPr>
          <p:cNvPr id="33" name="object 33"/>
          <p:cNvSpPr/>
          <p:nvPr/>
        </p:nvSpPr>
        <p:spPr>
          <a:xfrm>
            <a:off x="6806818" y="3462273"/>
            <a:ext cx="76200" cy="306705"/>
          </a:xfrm>
          <a:custGeom>
            <a:avLst/>
            <a:gdLst/>
            <a:ahLst/>
            <a:cxnLst/>
            <a:rect l="l" t="t" r="r" b="b"/>
            <a:pathLst>
              <a:path w="76200" h="306704">
                <a:moveTo>
                  <a:pt x="35686" y="76200"/>
                </a:moveTo>
                <a:lnTo>
                  <a:pt x="29735" y="84947"/>
                </a:lnTo>
                <a:lnTo>
                  <a:pt x="40131" y="306705"/>
                </a:lnTo>
                <a:lnTo>
                  <a:pt x="52704" y="306196"/>
                </a:lnTo>
                <a:lnTo>
                  <a:pt x="42426" y="84359"/>
                </a:lnTo>
                <a:lnTo>
                  <a:pt x="35686" y="76200"/>
                </a:lnTo>
                <a:close/>
              </a:path>
              <a:path w="76200" h="306704">
                <a:moveTo>
                  <a:pt x="32130" y="0"/>
                </a:moveTo>
                <a:lnTo>
                  <a:pt x="0" y="128650"/>
                </a:lnTo>
                <a:lnTo>
                  <a:pt x="29735" y="84947"/>
                </a:lnTo>
                <a:lnTo>
                  <a:pt x="29336" y="76453"/>
                </a:lnTo>
                <a:lnTo>
                  <a:pt x="42036" y="75946"/>
                </a:lnTo>
                <a:lnTo>
                  <a:pt x="58808" y="75946"/>
                </a:lnTo>
                <a:lnTo>
                  <a:pt x="32130" y="0"/>
                </a:lnTo>
                <a:close/>
              </a:path>
              <a:path w="76200" h="306704">
                <a:moveTo>
                  <a:pt x="58808" y="75946"/>
                </a:moveTo>
                <a:lnTo>
                  <a:pt x="42036" y="75946"/>
                </a:lnTo>
                <a:lnTo>
                  <a:pt x="42426" y="84359"/>
                </a:lnTo>
                <a:lnTo>
                  <a:pt x="76073" y="125095"/>
                </a:lnTo>
                <a:lnTo>
                  <a:pt x="58808" y="75946"/>
                </a:lnTo>
                <a:close/>
              </a:path>
              <a:path w="76200" h="306704">
                <a:moveTo>
                  <a:pt x="35686" y="76200"/>
                </a:moveTo>
                <a:lnTo>
                  <a:pt x="29336" y="76453"/>
                </a:lnTo>
                <a:lnTo>
                  <a:pt x="29735" y="84947"/>
                </a:lnTo>
                <a:lnTo>
                  <a:pt x="35686" y="76200"/>
                </a:lnTo>
                <a:close/>
              </a:path>
              <a:path w="76200" h="306704">
                <a:moveTo>
                  <a:pt x="42036" y="75946"/>
                </a:moveTo>
                <a:lnTo>
                  <a:pt x="35686" y="76200"/>
                </a:lnTo>
                <a:lnTo>
                  <a:pt x="42426" y="84359"/>
                </a:lnTo>
                <a:lnTo>
                  <a:pt x="42036" y="75946"/>
                </a:lnTo>
                <a:close/>
              </a:path>
            </a:pathLst>
          </a:custGeom>
          <a:solidFill>
            <a:srgbClr val="000000"/>
          </a:solidFill>
        </p:spPr>
        <p:txBody>
          <a:bodyPr wrap="square" lIns="0" tIns="0" rIns="0" bIns="0" rtlCol="0"/>
          <a:lstStyle/>
          <a:p>
            <a:endParaRPr/>
          </a:p>
        </p:txBody>
      </p:sp>
      <p:sp>
        <p:nvSpPr>
          <p:cNvPr id="34" name="object 34"/>
          <p:cNvSpPr txBox="1"/>
          <p:nvPr/>
        </p:nvSpPr>
        <p:spPr>
          <a:xfrm>
            <a:off x="6948043" y="3466592"/>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b</a:t>
            </a:r>
            <a:endParaRPr sz="2400">
              <a:latin typeface="Times New Roman"/>
              <a:cs typeface="Times New Roman"/>
            </a:endParaRPr>
          </a:p>
        </p:txBody>
      </p:sp>
      <p:sp>
        <p:nvSpPr>
          <p:cNvPr id="35" name="object 35"/>
          <p:cNvSpPr txBox="1"/>
          <p:nvPr/>
        </p:nvSpPr>
        <p:spPr>
          <a:xfrm>
            <a:off x="1617725" y="3851338"/>
            <a:ext cx="517525" cy="322580"/>
          </a:xfrm>
          <a:prstGeom prst="rect">
            <a:avLst/>
          </a:prstGeom>
          <a:ln w="12700">
            <a:solidFill>
              <a:srgbClr val="000000"/>
            </a:solidFill>
          </a:ln>
        </p:spPr>
        <p:txBody>
          <a:bodyPr vert="horz" wrap="square" lIns="0" tIns="0" rIns="0" bIns="0" rtlCol="0">
            <a:spAutoFit/>
          </a:bodyPr>
          <a:lstStyle/>
          <a:p>
            <a:pPr marL="131445">
              <a:lnSpc>
                <a:spcPts val="2540"/>
              </a:lnSpc>
            </a:pPr>
            <a:r>
              <a:rPr sz="2400" spc="-45" dirty="0">
                <a:latin typeface="Times New Roman"/>
                <a:cs typeface="Times New Roman"/>
              </a:rPr>
              <a:t>11</a:t>
            </a:r>
            <a:endParaRPr sz="2400">
              <a:latin typeface="Times New Roman"/>
              <a:cs typeface="Times New Roman"/>
            </a:endParaRPr>
          </a:p>
        </p:txBody>
      </p:sp>
      <p:sp>
        <p:nvSpPr>
          <p:cNvPr id="36" name="object 36"/>
          <p:cNvSpPr txBox="1"/>
          <p:nvPr/>
        </p:nvSpPr>
        <p:spPr>
          <a:xfrm>
            <a:off x="2135251" y="3851338"/>
            <a:ext cx="573405" cy="322580"/>
          </a:xfrm>
          <a:prstGeom prst="rect">
            <a:avLst/>
          </a:prstGeom>
          <a:ln w="12700">
            <a:solidFill>
              <a:srgbClr val="000000"/>
            </a:solidFill>
          </a:ln>
        </p:spPr>
        <p:txBody>
          <a:bodyPr vert="horz" wrap="square" lIns="0" tIns="0" rIns="0" bIns="0" rtlCol="0">
            <a:spAutoFit/>
          </a:bodyPr>
          <a:lstStyle/>
          <a:p>
            <a:pPr marL="59690">
              <a:lnSpc>
                <a:spcPts val="2540"/>
              </a:lnSpc>
            </a:pPr>
            <a:r>
              <a:rPr sz="2400" dirty="0">
                <a:latin typeface="Times New Roman"/>
                <a:cs typeface="Times New Roman"/>
              </a:rPr>
              <a:t>14</a:t>
            </a:r>
            <a:endParaRPr sz="2400">
              <a:latin typeface="Times New Roman"/>
              <a:cs typeface="Times New Roman"/>
            </a:endParaRPr>
          </a:p>
        </p:txBody>
      </p:sp>
      <p:sp>
        <p:nvSpPr>
          <p:cNvPr id="37" name="object 37"/>
          <p:cNvSpPr/>
          <p:nvPr/>
        </p:nvSpPr>
        <p:spPr>
          <a:xfrm>
            <a:off x="1617725" y="3851338"/>
            <a:ext cx="1643380" cy="322580"/>
          </a:xfrm>
          <a:custGeom>
            <a:avLst/>
            <a:gdLst/>
            <a:ahLst/>
            <a:cxnLst/>
            <a:rect l="l" t="t" r="r" b="b"/>
            <a:pathLst>
              <a:path w="1643379" h="322579">
                <a:moveTo>
                  <a:pt x="0" y="322262"/>
                </a:moveTo>
                <a:lnTo>
                  <a:pt x="1642999" y="322262"/>
                </a:lnTo>
                <a:lnTo>
                  <a:pt x="1642999" y="0"/>
                </a:lnTo>
                <a:lnTo>
                  <a:pt x="0" y="0"/>
                </a:lnTo>
                <a:lnTo>
                  <a:pt x="0" y="322262"/>
                </a:lnTo>
                <a:close/>
              </a:path>
            </a:pathLst>
          </a:custGeom>
          <a:ln w="12700">
            <a:solidFill>
              <a:srgbClr val="000000"/>
            </a:solidFill>
          </a:ln>
        </p:spPr>
        <p:txBody>
          <a:bodyPr wrap="square" lIns="0" tIns="0" rIns="0" bIns="0" rtlCol="0"/>
          <a:lstStyle/>
          <a:p>
            <a:endParaRPr/>
          </a:p>
        </p:txBody>
      </p:sp>
      <p:sp>
        <p:nvSpPr>
          <p:cNvPr id="38" name="object 38"/>
          <p:cNvSpPr/>
          <p:nvPr/>
        </p:nvSpPr>
        <p:spPr>
          <a:xfrm>
            <a:off x="3121025" y="3973957"/>
            <a:ext cx="716280" cy="76200"/>
          </a:xfrm>
          <a:custGeom>
            <a:avLst/>
            <a:gdLst/>
            <a:ahLst/>
            <a:cxnLst/>
            <a:rect l="l" t="t" r="r" b="b"/>
            <a:pathLst>
              <a:path w="716279" h="76200">
                <a:moveTo>
                  <a:pt x="589279" y="0"/>
                </a:moveTo>
                <a:lnTo>
                  <a:pt x="631414" y="32182"/>
                </a:lnTo>
                <a:lnTo>
                  <a:pt x="639826" y="32258"/>
                </a:lnTo>
                <a:lnTo>
                  <a:pt x="639699" y="44958"/>
                </a:lnTo>
                <a:lnTo>
                  <a:pt x="631180" y="44958"/>
                </a:lnTo>
                <a:lnTo>
                  <a:pt x="588645" y="76200"/>
                </a:lnTo>
                <a:lnTo>
                  <a:pt x="696220" y="44958"/>
                </a:lnTo>
                <a:lnTo>
                  <a:pt x="639699" y="44958"/>
                </a:lnTo>
                <a:lnTo>
                  <a:pt x="696479" y="44882"/>
                </a:lnTo>
                <a:lnTo>
                  <a:pt x="715899" y="39243"/>
                </a:lnTo>
                <a:lnTo>
                  <a:pt x="589279" y="0"/>
                </a:lnTo>
                <a:close/>
              </a:path>
              <a:path w="716279" h="76200">
                <a:moveTo>
                  <a:pt x="639762" y="38654"/>
                </a:moveTo>
                <a:lnTo>
                  <a:pt x="631282" y="44882"/>
                </a:lnTo>
                <a:lnTo>
                  <a:pt x="639699" y="44958"/>
                </a:lnTo>
                <a:lnTo>
                  <a:pt x="639762" y="38654"/>
                </a:lnTo>
                <a:close/>
              </a:path>
              <a:path w="716279" h="76200">
                <a:moveTo>
                  <a:pt x="0" y="26543"/>
                </a:moveTo>
                <a:lnTo>
                  <a:pt x="0" y="39243"/>
                </a:lnTo>
                <a:lnTo>
                  <a:pt x="631282" y="44882"/>
                </a:lnTo>
                <a:lnTo>
                  <a:pt x="639762" y="38654"/>
                </a:lnTo>
                <a:lnTo>
                  <a:pt x="631414" y="32182"/>
                </a:lnTo>
                <a:lnTo>
                  <a:pt x="0" y="26543"/>
                </a:lnTo>
                <a:close/>
              </a:path>
              <a:path w="716279" h="76200">
                <a:moveTo>
                  <a:pt x="631414" y="32182"/>
                </a:moveTo>
                <a:lnTo>
                  <a:pt x="639762" y="38559"/>
                </a:lnTo>
                <a:lnTo>
                  <a:pt x="639826" y="32258"/>
                </a:lnTo>
                <a:lnTo>
                  <a:pt x="631414" y="32182"/>
                </a:lnTo>
                <a:close/>
              </a:path>
            </a:pathLst>
          </a:custGeom>
          <a:solidFill>
            <a:srgbClr val="000000"/>
          </a:solidFill>
        </p:spPr>
        <p:txBody>
          <a:bodyPr wrap="square" lIns="0" tIns="0" rIns="0" bIns="0" rtlCol="0"/>
          <a:lstStyle/>
          <a:p>
            <a:endParaRPr/>
          </a:p>
        </p:txBody>
      </p:sp>
      <p:sp>
        <p:nvSpPr>
          <p:cNvPr id="39" name="object 39"/>
          <p:cNvSpPr txBox="1"/>
          <p:nvPr/>
        </p:nvSpPr>
        <p:spPr>
          <a:xfrm>
            <a:off x="3860800" y="3849687"/>
            <a:ext cx="517525" cy="322580"/>
          </a:xfrm>
          <a:prstGeom prst="rect">
            <a:avLst/>
          </a:prstGeom>
          <a:ln w="12700">
            <a:solidFill>
              <a:srgbClr val="000000"/>
            </a:solidFill>
          </a:ln>
        </p:spPr>
        <p:txBody>
          <a:bodyPr vert="horz" wrap="square" lIns="0" tIns="0" rIns="0" bIns="0" rtlCol="0">
            <a:spAutoFit/>
          </a:bodyPr>
          <a:lstStyle/>
          <a:p>
            <a:pPr marL="132080">
              <a:lnSpc>
                <a:spcPts val="2540"/>
              </a:lnSpc>
            </a:pPr>
            <a:r>
              <a:rPr sz="2400" dirty="0">
                <a:latin typeface="Times New Roman"/>
                <a:cs typeface="Times New Roman"/>
              </a:rPr>
              <a:t>-3</a:t>
            </a:r>
            <a:endParaRPr sz="2400">
              <a:latin typeface="Times New Roman"/>
              <a:cs typeface="Times New Roman"/>
            </a:endParaRPr>
          </a:p>
        </p:txBody>
      </p:sp>
      <p:sp>
        <p:nvSpPr>
          <p:cNvPr id="40" name="object 40"/>
          <p:cNvSpPr txBox="1"/>
          <p:nvPr/>
        </p:nvSpPr>
        <p:spPr>
          <a:xfrm>
            <a:off x="4378325" y="3849687"/>
            <a:ext cx="573405" cy="322580"/>
          </a:xfrm>
          <a:prstGeom prst="rect">
            <a:avLst/>
          </a:prstGeom>
          <a:ln w="12700">
            <a:solidFill>
              <a:srgbClr val="000000"/>
            </a:solidFill>
          </a:ln>
        </p:spPr>
        <p:txBody>
          <a:bodyPr vert="horz" wrap="square" lIns="0" tIns="0" rIns="0" bIns="0" rtlCol="0">
            <a:spAutoFit/>
          </a:bodyPr>
          <a:lstStyle/>
          <a:p>
            <a:pPr marL="19685">
              <a:lnSpc>
                <a:spcPts val="2540"/>
              </a:lnSpc>
            </a:pPr>
            <a:r>
              <a:rPr sz="2400" dirty="0">
                <a:latin typeface="Times New Roman"/>
                <a:cs typeface="Times New Roman"/>
              </a:rPr>
              <a:t>10</a:t>
            </a:r>
            <a:endParaRPr sz="2400">
              <a:latin typeface="Times New Roman"/>
              <a:cs typeface="Times New Roman"/>
            </a:endParaRPr>
          </a:p>
        </p:txBody>
      </p:sp>
      <p:sp>
        <p:nvSpPr>
          <p:cNvPr id="41" name="object 41"/>
          <p:cNvSpPr/>
          <p:nvPr/>
        </p:nvSpPr>
        <p:spPr>
          <a:xfrm>
            <a:off x="3860800" y="3849687"/>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42" name="object 42"/>
          <p:cNvSpPr/>
          <p:nvPr/>
        </p:nvSpPr>
        <p:spPr>
          <a:xfrm>
            <a:off x="5345048" y="3986148"/>
            <a:ext cx="659130" cy="76200"/>
          </a:xfrm>
          <a:custGeom>
            <a:avLst/>
            <a:gdLst/>
            <a:ahLst/>
            <a:cxnLst/>
            <a:rect l="l" t="t" r="r" b="b"/>
            <a:pathLst>
              <a:path w="659129" h="76200">
                <a:moveTo>
                  <a:pt x="582676" y="38100"/>
                </a:moveTo>
                <a:lnTo>
                  <a:pt x="531876" y="76200"/>
                </a:lnTo>
                <a:lnTo>
                  <a:pt x="637709" y="44450"/>
                </a:lnTo>
                <a:lnTo>
                  <a:pt x="582676" y="44450"/>
                </a:lnTo>
                <a:lnTo>
                  <a:pt x="582676" y="38100"/>
                </a:lnTo>
                <a:close/>
              </a:path>
              <a:path w="659129" h="76200">
                <a:moveTo>
                  <a:pt x="574209" y="31750"/>
                </a:moveTo>
                <a:lnTo>
                  <a:pt x="0" y="31750"/>
                </a:lnTo>
                <a:lnTo>
                  <a:pt x="0" y="44450"/>
                </a:lnTo>
                <a:lnTo>
                  <a:pt x="574209" y="44450"/>
                </a:lnTo>
                <a:lnTo>
                  <a:pt x="582676" y="38100"/>
                </a:lnTo>
                <a:lnTo>
                  <a:pt x="574209" y="31750"/>
                </a:lnTo>
                <a:close/>
              </a:path>
              <a:path w="659129" h="76200">
                <a:moveTo>
                  <a:pt x="637709" y="31750"/>
                </a:moveTo>
                <a:lnTo>
                  <a:pt x="582676" y="31750"/>
                </a:lnTo>
                <a:lnTo>
                  <a:pt x="582676" y="44450"/>
                </a:lnTo>
                <a:lnTo>
                  <a:pt x="637709" y="44450"/>
                </a:lnTo>
                <a:lnTo>
                  <a:pt x="658876" y="38100"/>
                </a:lnTo>
                <a:lnTo>
                  <a:pt x="637709" y="31750"/>
                </a:lnTo>
                <a:close/>
              </a:path>
              <a:path w="659129" h="76200">
                <a:moveTo>
                  <a:pt x="531876" y="0"/>
                </a:moveTo>
                <a:lnTo>
                  <a:pt x="582676" y="38100"/>
                </a:lnTo>
                <a:lnTo>
                  <a:pt x="582676" y="31750"/>
                </a:lnTo>
                <a:lnTo>
                  <a:pt x="637709" y="31750"/>
                </a:lnTo>
                <a:lnTo>
                  <a:pt x="531876" y="0"/>
                </a:lnTo>
                <a:close/>
              </a:path>
            </a:pathLst>
          </a:custGeom>
          <a:solidFill>
            <a:srgbClr val="000000"/>
          </a:solidFill>
        </p:spPr>
        <p:txBody>
          <a:bodyPr wrap="square" lIns="0" tIns="0" rIns="0" bIns="0" rtlCol="0"/>
          <a:lstStyle/>
          <a:p>
            <a:endParaRPr/>
          </a:p>
        </p:txBody>
      </p:sp>
      <p:sp>
        <p:nvSpPr>
          <p:cNvPr id="43" name="object 43"/>
          <p:cNvSpPr/>
          <p:nvPr/>
        </p:nvSpPr>
        <p:spPr>
          <a:xfrm>
            <a:off x="8070850" y="4295775"/>
            <a:ext cx="349250" cy="95250"/>
          </a:xfrm>
          <a:custGeom>
            <a:avLst/>
            <a:gdLst/>
            <a:ahLst/>
            <a:cxnLst/>
            <a:rect l="l" t="t" r="r" b="b"/>
            <a:pathLst>
              <a:path w="349250" h="95250">
                <a:moveTo>
                  <a:pt x="0" y="0"/>
                </a:moveTo>
                <a:lnTo>
                  <a:pt x="349250" y="0"/>
                </a:lnTo>
              </a:path>
              <a:path w="349250" h="95250">
                <a:moveTo>
                  <a:pt x="90550" y="47625"/>
                </a:moveTo>
                <a:lnTo>
                  <a:pt x="265175" y="47625"/>
                </a:lnTo>
              </a:path>
              <a:path w="349250" h="95250">
                <a:moveTo>
                  <a:pt x="168275" y="95250"/>
                </a:moveTo>
                <a:lnTo>
                  <a:pt x="219075" y="95250"/>
                </a:lnTo>
              </a:path>
            </a:pathLst>
          </a:custGeom>
          <a:ln w="12700">
            <a:solidFill>
              <a:srgbClr val="000000"/>
            </a:solidFill>
          </a:ln>
        </p:spPr>
        <p:txBody>
          <a:bodyPr wrap="square" lIns="0" tIns="0" rIns="0" bIns="0" rtlCol="0"/>
          <a:lstStyle/>
          <a:p>
            <a:endParaRPr/>
          </a:p>
        </p:txBody>
      </p:sp>
      <p:sp>
        <p:nvSpPr>
          <p:cNvPr id="44" name="object 44"/>
          <p:cNvSpPr txBox="1"/>
          <p:nvPr/>
        </p:nvSpPr>
        <p:spPr>
          <a:xfrm>
            <a:off x="1722882" y="4228845"/>
            <a:ext cx="5365115" cy="661035"/>
          </a:xfrm>
          <a:prstGeom prst="rect">
            <a:avLst/>
          </a:prstGeom>
        </p:spPr>
        <p:txBody>
          <a:bodyPr vert="horz" wrap="square" lIns="0" tIns="12700" rIns="0" bIns="0" rtlCol="0">
            <a:spAutoFit/>
          </a:bodyPr>
          <a:lstStyle/>
          <a:p>
            <a:pPr marR="5080" algn="r">
              <a:lnSpc>
                <a:spcPts val="2500"/>
              </a:lnSpc>
              <a:spcBef>
                <a:spcPts val="100"/>
              </a:spcBef>
            </a:pPr>
            <a:r>
              <a:rPr sz="2400" dirty="0">
                <a:latin typeface="Times New Roman"/>
                <a:cs typeface="Times New Roman"/>
              </a:rPr>
              <a:t>d</a:t>
            </a:r>
            <a:endParaRPr sz="2400">
              <a:latin typeface="Times New Roman"/>
              <a:cs typeface="Times New Roman"/>
            </a:endParaRPr>
          </a:p>
          <a:p>
            <a:pPr marL="12700">
              <a:lnSpc>
                <a:spcPts val="2500"/>
              </a:lnSpc>
            </a:pPr>
            <a:r>
              <a:rPr sz="2400" spc="-5" dirty="0">
                <a:solidFill>
                  <a:srgbClr val="CC3300"/>
                </a:solidFill>
                <a:latin typeface="Courier New"/>
                <a:cs typeface="Courier New"/>
              </a:rPr>
              <a:t>a-&gt;expon</a:t>
            </a:r>
            <a:r>
              <a:rPr sz="2400" spc="-75" dirty="0">
                <a:solidFill>
                  <a:srgbClr val="CC3300"/>
                </a:solidFill>
                <a:latin typeface="Courier New"/>
                <a:cs typeface="Courier New"/>
              </a:rPr>
              <a:t> </a:t>
            </a:r>
            <a:r>
              <a:rPr sz="2400" dirty="0">
                <a:solidFill>
                  <a:srgbClr val="CC3300"/>
                </a:solidFill>
                <a:latin typeface="Courier New"/>
                <a:cs typeface="Courier New"/>
              </a:rPr>
              <a:t>&gt;</a:t>
            </a:r>
            <a:r>
              <a:rPr sz="2400" spc="-45" dirty="0">
                <a:solidFill>
                  <a:srgbClr val="CC3300"/>
                </a:solidFill>
                <a:latin typeface="Courier New"/>
                <a:cs typeface="Courier New"/>
              </a:rPr>
              <a:t> </a:t>
            </a:r>
            <a:r>
              <a:rPr sz="2400" spc="-5" dirty="0">
                <a:solidFill>
                  <a:srgbClr val="CC3300"/>
                </a:solidFill>
                <a:latin typeface="Courier New"/>
                <a:cs typeface="Courier New"/>
              </a:rPr>
              <a:t>b-&gt;expon</a:t>
            </a:r>
            <a:endParaRPr sz="2400">
              <a:latin typeface="Courier New"/>
              <a:cs typeface="Courier New"/>
            </a:endParaRPr>
          </a:p>
        </p:txBody>
      </p:sp>
      <p:sp>
        <p:nvSpPr>
          <p:cNvPr id="45" name="object 45"/>
          <p:cNvSpPr txBox="1"/>
          <p:nvPr/>
        </p:nvSpPr>
        <p:spPr>
          <a:xfrm>
            <a:off x="6026150" y="3859212"/>
            <a:ext cx="517525" cy="322580"/>
          </a:xfrm>
          <a:prstGeom prst="rect">
            <a:avLst/>
          </a:prstGeom>
          <a:ln w="12700">
            <a:solidFill>
              <a:srgbClr val="000000"/>
            </a:solidFill>
          </a:ln>
        </p:spPr>
        <p:txBody>
          <a:bodyPr vert="horz" wrap="square" lIns="0" tIns="2540" rIns="0" bIns="0" rtlCol="0">
            <a:spAutoFit/>
          </a:bodyPr>
          <a:lstStyle/>
          <a:p>
            <a:pPr marL="4445" algn="ctr">
              <a:lnSpc>
                <a:spcPts val="2515"/>
              </a:lnSpc>
              <a:spcBef>
                <a:spcPts val="20"/>
              </a:spcBef>
            </a:pPr>
            <a:r>
              <a:rPr sz="2400" dirty="0">
                <a:latin typeface="Times New Roman"/>
                <a:cs typeface="Times New Roman"/>
              </a:rPr>
              <a:t>2</a:t>
            </a:r>
            <a:endParaRPr sz="2400">
              <a:latin typeface="Times New Roman"/>
              <a:cs typeface="Times New Roman"/>
            </a:endParaRPr>
          </a:p>
        </p:txBody>
      </p:sp>
      <p:sp>
        <p:nvSpPr>
          <p:cNvPr id="46" name="object 46"/>
          <p:cNvSpPr txBox="1"/>
          <p:nvPr/>
        </p:nvSpPr>
        <p:spPr>
          <a:xfrm>
            <a:off x="6543675" y="3859212"/>
            <a:ext cx="573405" cy="322580"/>
          </a:xfrm>
          <a:prstGeom prst="rect">
            <a:avLst/>
          </a:prstGeom>
          <a:ln w="12700">
            <a:solidFill>
              <a:srgbClr val="000000"/>
            </a:solidFill>
          </a:ln>
        </p:spPr>
        <p:txBody>
          <a:bodyPr vert="horz" wrap="square" lIns="0" tIns="2540" rIns="0" bIns="0" rtlCol="0">
            <a:spAutoFit/>
          </a:bodyPr>
          <a:lstStyle/>
          <a:p>
            <a:pPr marL="123189">
              <a:lnSpc>
                <a:spcPts val="2515"/>
              </a:lnSpc>
              <a:spcBef>
                <a:spcPts val="20"/>
              </a:spcBef>
            </a:pPr>
            <a:r>
              <a:rPr sz="2400" dirty="0">
                <a:latin typeface="Times New Roman"/>
                <a:cs typeface="Times New Roman"/>
              </a:rPr>
              <a:t>8</a:t>
            </a:r>
            <a:endParaRPr sz="2400">
              <a:latin typeface="Times New Roman"/>
              <a:cs typeface="Times New Roman"/>
            </a:endParaRPr>
          </a:p>
        </p:txBody>
      </p:sp>
      <p:grpSp>
        <p:nvGrpSpPr>
          <p:cNvPr id="47" name="object 47"/>
          <p:cNvGrpSpPr/>
          <p:nvPr/>
        </p:nvGrpSpPr>
        <p:grpSpPr>
          <a:xfrm>
            <a:off x="6019800" y="3852862"/>
            <a:ext cx="2247900" cy="728980"/>
            <a:chOff x="6019800" y="3852862"/>
            <a:chExt cx="2247900" cy="728980"/>
          </a:xfrm>
        </p:grpSpPr>
        <p:sp>
          <p:nvSpPr>
            <p:cNvPr id="48" name="object 48"/>
            <p:cNvSpPr/>
            <p:nvPr/>
          </p:nvSpPr>
          <p:spPr>
            <a:xfrm>
              <a:off x="6026150" y="3859212"/>
              <a:ext cx="1643380" cy="322580"/>
            </a:xfrm>
            <a:custGeom>
              <a:avLst/>
              <a:gdLst/>
              <a:ahLst/>
              <a:cxnLst/>
              <a:rect l="l" t="t" r="r" b="b"/>
              <a:pathLst>
                <a:path w="1643379" h="322579">
                  <a:moveTo>
                    <a:pt x="0" y="322262"/>
                  </a:moveTo>
                  <a:lnTo>
                    <a:pt x="1643126" y="322262"/>
                  </a:lnTo>
                  <a:lnTo>
                    <a:pt x="1643126" y="0"/>
                  </a:lnTo>
                  <a:lnTo>
                    <a:pt x="0" y="0"/>
                  </a:lnTo>
                  <a:lnTo>
                    <a:pt x="0" y="322262"/>
                  </a:lnTo>
                  <a:close/>
                </a:path>
              </a:pathLst>
            </a:custGeom>
            <a:ln w="12700">
              <a:solidFill>
                <a:srgbClr val="000000"/>
              </a:solidFill>
            </a:ln>
          </p:spPr>
          <p:txBody>
            <a:bodyPr wrap="square" lIns="0" tIns="0" rIns="0" bIns="0" rtlCol="0"/>
            <a:lstStyle/>
            <a:p>
              <a:endParaRPr/>
            </a:p>
          </p:txBody>
        </p:sp>
        <p:sp>
          <p:nvSpPr>
            <p:cNvPr id="49" name="object 49"/>
            <p:cNvSpPr/>
            <p:nvPr/>
          </p:nvSpPr>
          <p:spPr>
            <a:xfrm>
              <a:off x="6797675" y="4206875"/>
              <a:ext cx="76200" cy="374650"/>
            </a:xfrm>
            <a:custGeom>
              <a:avLst/>
              <a:gdLst/>
              <a:ahLst/>
              <a:cxnLst/>
              <a:rect l="l" t="t" r="r" b="b"/>
              <a:pathLst>
                <a:path w="76200" h="374650">
                  <a:moveTo>
                    <a:pt x="38100" y="76200"/>
                  </a:moveTo>
                  <a:lnTo>
                    <a:pt x="31750" y="84666"/>
                  </a:lnTo>
                  <a:lnTo>
                    <a:pt x="31750" y="374650"/>
                  </a:lnTo>
                  <a:lnTo>
                    <a:pt x="44450" y="374650"/>
                  </a:lnTo>
                  <a:lnTo>
                    <a:pt x="44450" y="84666"/>
                  </a:lnTo>
                  <a:lnTo>
                    <a:pt x="38100" y="76200"/>
                  </a:lnTo>
                  <a:close/>
                </a:path>
                <a:path w="76200" h="374650">
                  <a:moveTo>
                    <a:pt x="38100" y="0"/>
                  </a:moveTo>
                  <a:lnTo>
                    <a:pt x="0" y="127000"/>
                  </a:lnTo>
                  <a:lnTo>
                    <a:pt x="31750" y="84666"/>
                  </a:lnTo>
                  <a:lnTo>
                    <a:pt x="31750" y="76200"/>
                  </a:lnTo>
                  <a:lnTo>
                    <a:pt x="60959" y="76200"/>
                  </a:lnTo>
                  <a:lnTo>
                    <a:pt x="38100" y="0"/>
                  </a:lnTo>
                  <a:close/>
                </a:path>
                <a:path w="76200" h="374650">
                  <a:moveTo>
                    <a:pt x="60959" y="76200"/>
                  </a:moveTo>
                  <a:lnTo>
                    <a:pt x="44450" y="76200"/>
                  </a:lnTo>
                  <a:lnTo>
                    <a:pt x="44450" y="84666"/>
                  </a:lnTo>
                  <a:lnTo>
                    <a:pt x="76200" y="127000"/>
                  </a:lnTo>
                  <a:lnTo>
                    <a:pt x="60959" y="76200"/>
                  </a:lnTo>
                  <a:close/>
                </a:path>
                <a:path w="76200" h="374650">
                  <a:moveTo>
                    <a:pt x="38100" y="76200"/>
                  </a:moveTo>
                  <a:lnTo>
                    <a:pt x="31750" y="76200"/>
                  </a:lnTo>
                  <a:lnTo>
                    <a:pt x="31750" y="84666"/>
                  </a:lnTo>
                  <a:lnTo>
                    <a:pt x="38100" y="76200"/>
                  </a:lnTo>
                  <a:close/>
                </a:path>
                <a:path w="76200" h="374650">
                  <a:moveTo>
                    <a:pt x="44450" y="76200"/>
                  </a:moveTo>
                  <a:lnTo>
                    <a:pt x="38100" y="76200"/>
                  </a:lnTo>
                  <a:lnTo>
                    <a:pt x="44450" y="84666"/>
                  </a:lnTo>
                  <a:lnTo>
                    <a:pt x="44450" y="76200"/>
                  </a:lnTo>
                  <a:close/>
                </a:path>
              </a:pathLst>
            </a:custGeom>
            <a:solidFill>
              <a:srgbClr val="000000"/>
            </a:solidFill>
          </p:spPr>
          <p:txBody>
            <a:bodyPr wrap="square" lIns="0" tIns="0" rIns="0" bIns="0" rtlCol="0"/>
            <a:lstStyle/>
            <a:p>
              <a:endParaRPr/>
            </a:p>
          </p:txBody>
        </p:sp>
        <p:sp>
          <p:nvSpPr>
            <p:cNvPr id="50" name="object 50"/>
            <p:cNvSpPr/>
            <p:nvPr/>
          </p:nvSpPr>
          <p:spPr>
            <a:xfrm>
              <a:off x="7518400" y="4022725"/>
              <a:ext cx="697230" cy="0"/>
            </a:xfrm>
            <a:custGeom>
              <a:avLst/>
              <a:gdLst/>
              <a:ahLst/>
              <a:cxnLst/>
              <a:rect l="l" t="t" r="r" b="b"/>
              <a:pathLst>
                <a:path w="697229">
                  <a:moveTo>
                    <a:pt x="0" y="0"/>
                  </a:moveTo>
                  <a:lnTo>
                    <a:pt x="696976" y="0"/>
                  </a:lnTo>
                </a:path>
              </a:pathLst>
            </a:custGeom>
            <a:ln w="12700">
              <a:solidFill>
                <a:srgbClr val="000000"/>
              </a:solidFill>
            </a:ln>
          </p:spPr>
          <p:txBody>
            <a:bodyPr wrap="square" lIns="0" tIns="0" rIns="0" bIns="0" rtlCol="0"/>
            <a:lstStyle/>
            <a:p>
              <a:endParaRPr/>
            </a:p>
          </p:txBody>
        </p:sp>
        <p:sp>
          <p:nvSpPr>
            <p:cNvPr id="51" name="object 51"/>
            <p:cNvSpPr/>
            <p:nvPr/>
          </p:nvSpPr>
          <p:spPr>
            <a:xfrm>
              <a:off x="8191500" y="4005198"/>
              <a:ext cx="76200" cy="306705"/>
            </a:xfrm>
            <a:custGeom>
              <a:avLst/>
              <a:gdLst/>
              <a:ahLst/>
              <a:cxnLst/>
              <a:rect l="l" t="t" r="r" b="b"/>
              <a:pathLst>
                <a:path w="76200" h="306704">
                  <a:moveTo>
                    <a:pt x="0" y="179450"/>
                  </a:moveTo>
                  <a:lnTo>
                    <a:pt x="38100" y="306450"/>
                  </a:lnTo>
                  <a:lnTo>
                    <a:pt x="60959" y="230250"/>
                  </a:lnTo>
                  <a:lnTo>
                    <a:pt x="31750" y="230250"/>
                  </a:lnTo>
                  <a:lnTo>
                    <a:pt x="31750" y="221784"/>
                  </a:lnTo>
                  <a:lnTo>
                    <a:pt x="0" y="179450"/>
                  </a:lnTo>
                  <a:close/>
                </a:path>
                <a:path w="76200" h="306704">
                  <a:moveTo>
                    <a:pt x="31750" y="221784"/>
                  </a:moveTo>
                  <a:lnTo>
                    <a:pt x="31750" y="230250"/>
                  </a:lnTo>
                  <a:lnTo>
                    <a:pt x="38100" y="230250"/>
                  </a:lnTo>
                  <a:lnTo>
                    <a:pt x="31750" y="221784"/>
                  </a:lnTo>
                  <a:close/>
                </a:path>
                <a:path w="76200" h="306704">
                  <a:moveTo>
                    <a:pt x="44450" y="0"/>
                  </a:moveTo>
                  <a:lnTo>
                    <a:pt x="31750" y="0"/>
                  </a:lnTo>
                  <a:lnTo>
                    <a:pt x="31750" y="221784"/>
                  </a:lnTo>
                  <a:lnTo>
                    <a:pt x="38100" y="230250"/>
                  </a:lnTo>
                  <a:lnTo>
                    <a:pt x="44450" y="221784"/>
                  </a:lnTo>
                  <a:lnTo>
                    <a:pt x="44450" y="0"/>
                  </a:lnTo>
                  <a:close/>
                </a:path>
                <a:path w="76200" h="306704">
                  <a:moveTo>
                    <a:pt x="44450" y="221784"/>
                  </a:moveTo>
                  <a:lnTo>
                    <a:pt x="38100" y="230250"/>
                  </a:lnTo>
                  <a:lnTo>
                    <a:pt x="44450" y="230250"/>
                  </a:lnTo>
                  <a:lnTo>
                    <a:pt x="44450" y="221784"/>
                  </a:lnTo>
                  <a:close/>
                </a:path>
                <a:path w="76200" h="306704">
                  <a:moveTo>
                    <a:pt x="76200" y="179450"/>
                  </a:moveTo>
                  <a:lnTo>
                    <a:pt x="44450" y="221784"/>
                  </a:lnTo>
                  <a:lnTo>
                    <a:pt x="44450" y="230250"/>
                  </a:lnTo>
                  <a:lnTo>
                    <a:pt x="60959" y="230250"/>
                  </a:lnTo>
                  <a:lnTo>
                    <a:pt x="76200" y="179450"/>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838200"/>
            <a:ext cx="6676826" cy="646331"/>
          </a:xfrm>
          <a:prstGeom prst="rect">
            <a:avLst/>
          </a:prstGeom>
        </p:spPr>
        <p:txBody>
          <a:bodyPr wrap="square">
            <a:spAutoFit/>
          </a:bodyPr>
          <a:lstStyle/>
          <a:p>
            <a:r>
              <a:rPr lang="en-IN" sz="3600" b="1" dirty="0"/>
              <a:t>Dynamic Memory Management</a:t>
            </a:r>
          </a:p>
        </p:txBody>
      </p:sp>
      <p:sp>
        <p:nvSpPr>
          <p:cNvPr id="53" name="Rectangle 1"/>
          <p:cNvSpPr>
            <a:spLocks noChangeArrowheads="1"/>
          </p:cNvSpPr>
          <p:nvPr/>
        </p:nvSpPr>
        <p:spPr bwMode="auto">
          <a:xfrm>
            <a:off x="562174" y="1752600"/>
            <a:ext cx="78198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Library makes use of a dynamic memory manager which handles allocation and </a:t>
            </a: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deallocation</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of dynamic memory. </a:t>
            </a:r>
          </a:p>
          <a:p>
            <a:pPr marL="285750" marR="0" lvl="0" indent="-28575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methods used for allocation and </a:t>
            </a: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deallocation</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are wrapper functions around </a:t>
            </a:r>
            <a:r>
              <a:rPr lang="en-US" dirty="0">
                <a:solidFill>
                  <a:srgbClr val="000000"/>
                </a:solidFill>
                <a:latin typeface="Times New Roman" pitchFamily="18" charset="0"/>
                <a:cs typeface="Times New Roman" pitchFamily="18" charset="0"/>
              </a:rPr>
              <a:t>the native </a:t>
            </a:r>
            <a:r>
              <a:rPr lang="en-US" dirty="0" err="1">
                <a:solidFill>
                  <a:srgbClr val="000000"/>
                </a:solidFill>
                <a:latin typeface="Times New Roman" pitchFamily="18" charset="0"/>
                <a:cs typeface="Times New Roman" pitchFamily="18" charset="0"/>
              </a:rPr>
              <a:t>malloc</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calloc</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realloc</a:t>
            </a:r>
            <a:r>
              <a:rPr lang="en-US" dirty="0">
                <a:solidFill>
                  <a:srgbClr val="000000"/>
                </a:solidFill>
                <a:latin typeface="Times New Roman" pitchFamily="18" charset="0"/>
                <a:cs typeface="Times New Roman" pitchFamily="18" charset="0"/>
              </a:rPr>
              <a:t>, and free methods. </a:t>
            </a:r>
            <a:endParaRPr lang="en-US" dirty="0" smtClean="0">
              <a:solidFill>
                <a:srgbClr val="000000"/>
              </a:solidFill>
              <a:latin typeface="Times New Roman" pitchFamily="18" charset="0"/>
              <a:cs typeface="Times New Roman" pitchFamily="18" charset="0"/>
            </a:endParaRPr>
          </a:p>
          <a:p>
            <a:pPr marL="285750" marR="0" lvl="0" indent="-285750" algn="just" defTabSz="914400" rtl="0" eaLnBrk="1" fontAlgn="base" latinLnBrk="0" hangingPunct="1">
              <a:lnSpc>
                <a:spcPct val="150000"/>
              </a:lnSpc>
              <a:spcBef>
                <a:spcPct val="0"/>
              </a:spcBef>
              <a:spcAft>
                <a:spcPct val="0"/>
              </a:spcAft>
              <a:buClrTx/>
              <a:buSzTx/>
              <a:buFont typeface="Wingdings" pitchFamily="2" charset="2"/>
              <a:buChar char="Ø"/>
              <a:tabLst/>
            </a:pPr>
            <a:r>
              <a:rPr lang="en-US" dirty="0" smtClean="0">
                <a:solidFill>
                  <a:srgbClr val="000000"/>
                </a:solidFill>
                <a:latin typeface="Times New Roman" pitchFamily="18" charset="0"/>
                <a:cs typeface="Times New Roman" pitchFamily="18" charset="0"/>
              </a:rPr>
              <a:t>Hence</a:t>
            </a:r>
            <a:r>
              <a:rPr lang="en-US" dirty="0">
                <a:solidFill>
                  <a:srgbClr val="000000"/>
                </a:solidFill>
                <a:latin typeface="Times New Roman" pitchFamily="18" charset="0"/>
                <a:cs typeface="Times New Roman" pitchFamily="18" charset="0"/>
              </a:rPr>
              <a:t>, the functionality of </a:t>
            </a:r>
            <a:r>
              <a:rPr lang="en-US" dirty="0" err="1">
                <a:solidFill>
                  <a:srgbClr val="000000"/>
                </a:solidFill>
                <a:latin typeface="Times New Roman" pitchFamily="18" charset="0"/>
                <a:cs typeface="Times New Roman" pitchFamily="18" charset="0"/>
              </a:rPr>
              <a:t>teh</a:t>
            </a:r>
            <a:r>
              <a:rPr lang="en-US" dirty="0">
                <a:solidFill>
                  <a:srgbClr val="000000"/>
                </a:solidFill>
                <a:latin typeface="Times New Roman" pitchFamily="18" charset="0"/>
                <a:cs typeface="Times New Roman" pitchFamily="18" charset="0"/>
              </a:rPr>
              <a:t> module is very similar to the native C interface but it allows for structured error recovery and application termination in case of failure. It covers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especially the following three situations: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742950" lvl="1" indent="-285750" algn="just" eaLnBrk="0" fontAlgn="base" hangingPunct="0">
              <a:lnSpc>
                <a:spcPct val="150000"/>
              </a:lnSpc>
              <a:spcBef>
                <a:spcPct val="0"/>
              </a:spcBef>
              <a:spcAft>
                <a:spcPct val="0"/>
              </a:spcAft>
              <a:buFont typeface="Wingdings" pitchFamily="2" charset="2"/>
              <a:buChar char="Ø"/>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Handling of allocation and </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deallocation</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of dynamic memory</a:t>
            </a:r>
          </a:p>
          <a:p>
            <a:pPr marL="742950" lvl="1" indent="-285750" algn="just" eaLnBrk="0" fontAlgn="base" hangingPunct="0">
              <a:lnSpc>
                <a:spcPct val="150000"/>
              </a:lnSpc>
              <a:spcBef>
                <a:spcPct val="0"/>
              </a:spcBef>
              <a:spcAft>
                <a:spcPct val="0"/>
              </a:spcAft>
              <a:buFont typeface="Wingdings" pitchFamily="2" charset="2"/>
              <a:buChar char="Ø"/>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Recovering from temporary lack of available memory</a:t>
            </a:r>
          </a:p>
          <a:p>
            <a:pPr marL="742950" lvl="1" indent="-285750" algn="just" eaLnBrk="0" fontAlgn="base" hangingPunct="0">
              <a:lnSpc>
                <a:spcPct val="150000"/>
              </a:lnSpc>
              <a:spcBef>
                <a:spcPct val="0"/>
              </a:spcBef>
              <a:spcAft>
                <a:spcPct val="0"/>
              </a:spcAft>
              <a:buFont typeface="Wingdings" pitchFamily="2" charset="2"/>
              <a:buChar char="Ø"/>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Panic handling in case a new allocation fails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0208316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762000"/>
            <a:ext cx="8124626" cy="1200329"/>
          </a:xfrm>
          <a:prstGeom prst="rect">
            <a:avLst/>
          </a:prstGeom>
        </p:spPr>
        <p:txBody>
          <a:bodyPr wrap="square">
            <a:spAutoFit/>
          </a:bodyPr>
          <a:lstStyle/>
          <a:p>
            <a:r>
              <a:rPr lang="en-US" sz="3600" b="1" dirty="0"/>
              <a:t>Standard library functions for dynamic memory management</a:t>
            </a:r>
            <a:endParaRPr lang="en-IN"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5772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0625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a:t>Sparse Matrix</a:t>
            </a:r>
          </a:p>
        </p:txBody>
      </p:sp>
      <p:sp>
        <p:nvSpPr>
          <p:cNvPr id="53" name="Rectangle 1"/>
          <p:cNvSpPr>
            <a:spLocks noChangeArrowheads="1"/>
          </p:cNvSpPr>
          <p:nvPr/>
        </p:nvSpPr>
        <p:spPr bwMode="auto">
          <a:xfrm>
            <a:off x="562174" y="907702"/>
            <a:ext cx="781982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In computer programming, a matrix can be defined with a 2-dimensional array. Any array with 'm' columns and 'n' rows represent a m X n matrix. </a:t>
            </a:r>
            <a:endParaRPr lang="en-US" dirty="0" smtClean="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There </a:t>
            </a:r>
            <a:r>
              <a:rPr lang="en-US" dirty="0">
                <a:solidFill>
                  <a:srgbClr val="000000"/>
                </a:solidFill>
                <a:latin typeface="Times New Roman" pitchFamily="18" charset="0"/>
                <a:cs typeface="Times New Roman" pitchFamily="18" charset="0"/>
              </a:rPr>
              <a:t>may be a situation in which a matrix contains more number of ZERO values than NON-ZERO values. Such matrix is known as sparse matrix.</a:t>
            </a:r>
          </a:p>
          <a:p>
            <a:pPr marL="742950" lvl="1"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Sparse </a:t>
            </a:r>
            <a:r>
              <a:rPr lang="en-US" dirty="0">
                <a:solidFill>
                  <a:srgbClr val="000000"/>
                </a:solidFill>
                <a:latin typeface="Times New Roman" pitchFamily="18" charset="0"/>
                <a:cs typeface="Times New Roman" pitchFamily="18" charset="0"/>
              </a:rPr>
              <a:t>matrix is a matrix which contains very few non-zero elements.</a:t>
            </a:r>
          </a:p>
          <a:p>
            <a:pPr marL="742950" lvl="1"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When </a:t>
            </a:r>
            <a:r>
              <a:rPr lang="en-US" dirty="0">
                <a:solidFill>
                  <a:srgbClr val="000000"/>
                </a:solidFill>
                <a:latin typeface="Times New Roman" pitchFamily="18" charset="0"/>
                <a:cs typeface="Times New Roman" pitchFamily="18" charset="0"/>
              </a:rPr>
              <a:t>a sparse matrix is represented with a 2-dimensional array, we waste a lot of space to represent that matrix. </a:t>
            </a:r>
            <a:endParaRPr lang="en-US" dirty="0" smtClean="0">
              <a:solidFill>
                <a:srgbClr val="000000"/>
              </a:solidFill>
              <a:latin typeface="Times New Roman" pitchFamily="18" charset="0"/>
              <a:cs typeface="Times New Roman" pitchFamily="18" charset="0"/>
            </a:endParaRPr>
          </a:p>
          <a:p>
            <a:pPr marL="742950" lvl="1"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For </a:t>
            </a:r>
            <a:r>
              <a:rPr lang="en-US" dirty="0">
                <a:solidFill>
                  <a:srgbClr val="000000"/>
                </a:solidFill>
                <a:latin typeface="Times New Roman" pitchFamily="18" charset="0"/>
                <a:cs typeface="Times New Roman" pitchFamily="18" charset="0"/>
              </a:rPr>
              <a:t>example, consider a matrix of size 100 X 100 containing only 10 non-zero elements. In this matrix, only 10 spaces are filled with non-zero values and remaining spaces of the matrix are filled with zero. </a:t>
            </a:r>
            <a:endParaRPr lang="en-US" dirty="0" smtClean="0">
              <a:solidFill>
                <a:srgbClr val="000000"/>
              </a:solidFill>
              <a:latin typeface="Times New Roman" pitchFamily="18" charset="0"/>
              <a:cs typeface="Times New Roman" pitchFamily="18" charset="0"/>
            </a:endParaRPr>
          </a:p>
          <a:p>
            <a:pPr marL="742950" lvl="1"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That </a:t>
            </a:r>
            <a:r>
              <a:rPr lang="en-US" dirty="0">
                <a:solidFill>
                  <a:srgbClr val="000000"/>
                </a:solidFill>
                <a:latin typeface="Times New Roman" pitchFamily="18" charset="0"/>
                <a:cs typeface="Times New Roman" pitchFamily="18" charset="0"/>
              </a:rPr>
              <a:t>means, totally we allocate 100 X 100 X 2 = 20000 bytes of space to store this integer matrix. And to access these 10 non-zero elements we have to make scanning for 10000 times. To make it simple we use the following sparse matrix representation.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03496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a:t>Sparse Matrix Representations</a:t>
            </a:r>
          </a:p>
        </p:txBody>
      </p:sp>
      <p:sp>
        <p:nvSpPr>
          <p:cNvPr id="53" name="Rectangle 1"/>
          <p:cNvSpPr>
            <a:spLocks noChangeArrowheads="1"/>
          </p:cNvSpPr>
          <p:nvPr/>
        </p:nvSpPr>
        <p:spPr bwMode="auto">
          <a:xfrm>
            <a:off x="562174" y="907702"/>
            <a:ext cx="781982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In computer programming, a matrix can be defined with a 2-dimensional array. Any array with 'm' columns and 'n' rows represent a m X n matrix. </a:t>
            </a:r>
            <a:endParaRPr lang="en-US" dirty="0" smtClean="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There </a:t>
            </a:r>
            <a:r>
              <a:rPr lang="en-US" dirty="0">
                <a:solidFill>
                  <a:srgbClr val="000000"/>
                </a:solidFill>
                <a:latin typeface="Times New Roman" pitchFamily="18" charset="0"/>
                <a:cs typeface="Times New Roman" pitchFamily="18" charset="0"/>
              </a:rPr>
              <a:t>may be a situation in which a matrix contains more number of ZERO values than NON-ZERO values. Such matrix is known as sparse </a:t>
            </a:r>
            <a:r>
              <a:rPr lang="en-US" dirty="0" smtClean="0">
                <a:solidFill>
                  <a:srgbClr val="000000"/>
                </a:solidFill>
                <a:latin typeface="Times New Roman" pitchFamily="18" charset="0"/>
                <a:cs typeface="Times New Roman" pitchFamily="18" charset="0"/>
              </a:rPr>
              <a:t>matrix.</a:t>
            </a: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Sparse </a:t>
            </a:r>
            <a:r>
              <a:rPr lang="en-US" dirty="0">
                <a:solidFill>
                  <a:srgbClr val="000000"/>
                </a:solidFill>
                <a:latin typeface="Times New Roman" pitchFamily="18" charset="0"/>
                <a:cs typeface="Times New Roman" pitchFamily="18" charset="0"/>
              </a:rPr>
              <a:t>matrix is a matrix which contains very few non-zero </a:t>
            </a:r>
            <a:r>
              <a:rPr lang="en-US" dirty="0" smtClean="0">
                <a:solidFill>
                  <a:srgbClr val="000000"/>
                </a:solidFill>
                <a:latin typeface="Times New Roman" pitchFamily="18" charset="0"/>
                <a:cs typeface="Times New Roman" pitchFamily="18" charset="0"/>
              </a:rPr>
              <a:t>elements. </a:t>
            </a: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When </a:t>
            </a:r>
            <a:r>
              <a:rPr lang="en-US" dirty="0">
                <a:solidFill>
                  <a:srgbClr val="000000"/>
                </a:solidFill>
                <a:latin typeface="Times New Roman" pitchFamily="18" charset="0"/>
                <a:cs typeface="Times New Roman" pitchFamily="18" charset="0"/>
              </a:rPr>
              <a:t>a sparse matrix is represented with a 2-dimensional array, we waste a lot of space to represent that matrix. </a:t>
            </a:r>
            <a:endParaRPr lang="en-US" dirty="0" smtClean="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For </a:t>
            </a:r>
            <a:r>
              <a:rPr lang="en-US" dirty="0">
                <a:solidFill>
                  <a:srgbClr val="000000"/>
                </a:solidFill>
                <a:latin typeface="Times New Roman" pitchFamily="18" charset="0"/>
                <a:cs typeface="Times New Roman" pitchFamily="18" charset="0"/>
              </a:rPr>
              <a:t>example, consider a matrix of size 100 X 100 containing only 10 non-zero elements. In this matrix, only 10 spaces are filled with non-zero values and remaining spaces of the matrix are filled with zero. </a:t>
            </a:r>
            <a:endParaRPr lang="en-US" dirty="0" smtClean="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That </a:t>
            </a:r>
            <a:r>
              <a:rPr lang="en-US" dirty="0">
                <a:solidFill>
                  <a:srgbClr val="000000"/>
                </a:solidFill>
                <a:latin typeface="Times New Roman" pitchFamily="18" charset="0"/>
                <a:cs typeface="Times New Roman" pitchFamily="18" charset="0"/>
              </a:rPr>
              <a:t>means, totally we allocate 100 X 100 X 2 = 20000 bytes of space to store this integer matrix. And to access these 10 non-zero elements we have to make scanning for 10000 times. To make it simple we use the following sparse matrix representation.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861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a:t>Sparse Matrix Representations</a:t>
            </a:r>
          </a:p>
        </p:txBody>
      </p:sp>
      <p:sp>
        <p:nvSpPr>
          <p:cNvPr id="53" name="Rectangle 1"/>
          <p:cNvSpPr>
            <a:spLocks noChangeArrowheads="1"/>
          </p:cNvSpPr>
          <p:nvPr/>
        </p:nvSpPr>
        <p:spPr bwMode="auto">
          <a:xfrm>
            <a:off x="562174" y="1807949"/>
            <a:ext cx="7819826" cy="17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A sparse matrix can be represented by using TWO representations, those are as follows...</a:t>
            </a:r>
          </a:p>
          <a:p>
            <a:pPr marL="742950" lvl="1"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Triplet </a:t>
            </a:r>
            <a:r>
              <a:rPr lang="en-US" dirty="0">
                <a:solidFill>
                  <a:srgbClr val="000000"/>
                </a:solidFill>
                <a:latin typeface="Times New Roman" pitchFamily="18" charset="0"/>
                <a:cs typeface="Times New Roman" pitchFamily="18" charset="0"/>
              </a:rPr>
              <a:t>Representation (Array Representation)</a:t>
            </a:r>
          </a:p>
          <a:p>
            <a:pPr marL="742950" lvl="1"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Linked Representation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331521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a:t>Sparse Matrix Representations</a:t>
            </a:r>
          </a:p>
        </p:txBody>
      </p:sp>
      <p:sp>
        <p:nvSpPr>
          <p:cNvPr id="53" name="Rectangle 1"/>
          <p:cNvSpPr>
            <a:spLocks noChangeArrowheads="1"/>
          </p:cNvSpPr>
          <p:nvPr/>
        </p:nvSpPr>
        <p:spPr bwMode="auto">
          <a:xfrm>
            <a:off x="562174" y="1159663"/>
            <a:ext cx="78198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b="1" dirty="0">
                <a:solidFill>
                  <a:srgbClr val="000000"/>
                </a:solidFill>
                <a:latin typeface="Times New Roman" pitchFamily="18" charset="0"/>
                <a:cs typeface="Times New Roman" pitchFamily="18" charset="0"/>
              </a:rPr>
              <a:t>Triplet Representation (Array Representation</a:t>
            </a:r>
            <a:r>
              <a:rPr lang="en-US" b="1" dirty="0" smtClean="0">
                <a:solidFill>
                  <a:srgbClr val="000000"/>
                </a:solidFill>
                <a:latin typeface="Times New Roman" pitchFamily="18" charset="0"/>
                <a:cs typeface="Times New Roman" pitchFamily="18" charset="0"/>
              </a:rPr>
              <a:t>)</a:t>
            </a:r>
          </a:p>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In this representation, we consider only non-zero values along with their row and column index values. </a:t>
            </a:r>
            <a:endParaRPr lang="en-US" dirty="0" smtClean="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smtClean="0">
                <a:solidFill>
                  <a:srgbClr val="000000"/>
                </a:solidFill>
                <a:latin typeface="Times New Roman" pitchFamily="18" charset="0"/>
                <a:cs typeface="Times New Roman" pitchFamily="18" charset="0"/>
              </a:rPr>
              <a:t>In </a:t>
            </a:r>
            <a:r>
              <a:rPr lang="en-US" dirty="0">
                <a:solidFill>
                  <a:srgbClr val="000000"/>
                </a:solidFill>
                <a:latin typeface="Times New Roman" pitchFamily="18" charset="0"/>
                <a:cs typeface="Times New Roman" pitchFamily="18" charset="0"/>
              </a:rPr>
              <a:t>this representation, the 0th row stores the total number of rows, total number of columns and the total number of non-zero values in the sparse matrix</a:t>
            </a:r>
            <a:r>
              <a:rPr lang="en-US" dirty="0" smtClean="0">
                <a:solidFill>
                  <a:srgbClr val="000000"/>
                </a:solidFill>
                <a:latin typeface="Times New Roman" pitchFamily="18" charset="0"/>
                <a:cs typeface="Times New Roman" pitchFamily="18" charset="0"/>
              </a:rPr>
              <a:t>.</a:t>
            </a:r>
            <a:endParaRPr lang="en-US" dirty="0">
              <a:solidFill>
                <a:srgbClr val="000000"/>
              </a:solidFill>
              <a:latin typeface="Times New Roman" pitchFamily="18" charset="0"/>
              <a:cs typeface="Times New Roman" pitchFamily="18" charset="0"/>
            </a:endParaRPr>
          </a:p>
          <a:p>
            <a:pPr marL="285750" lvl="0" indent="-285750" algn="just" fontAlgn="base">
              <a:lnSpc>
                <a:spcPct val="150000"/>
              </a:lnSpc>
              <a:spcBef>
                <a:spcPct val="0"/>
              </a:spcBef>
              <a:spcAft>
                <a:spcPct val="0"/>
              </a:spcAft>
              <a:buFont typeface="Wingdings" pitchFamily="2" charset="2"/>
              <a:buChar char="Ø"/>
            </a:pPr>
            <a:r>
              <a:rPr lang="en-US" dirty="0">
                <a:solidFill>
                  <a:srgbClr val="000000"/>
                </a:solidFill>
                <a:latin typeface="Times New Roman" pitchFamily="18" charset="0"/>
                <a:cs typeface="Times New Roman" pitchFamily="18" charset="0"/>
              </a:rPr>
              <a:t>For example, consider a matrix of size 5 X 6 containing 6 number of non-zero values. This matrix can be represented as shown in the image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87" y="4191000"/>
            <a:ext cx="7315200" cy="210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64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84606"/>
            <a:ext cx="6478905" cy="629018"/>
          </a:xfrm>
          <a:prstGeom prst="rect">
            <a:avLst/>
          </a:prstGeom>
        </p:spPr>
        <p:txBody>
          <a:bodyPr vert="horz" wrap="square" lIns="0" tIns="13335" rIns="0" bIns="0" rtlCol="0">
            <a:spAutoFit/>
          </a:bodyPr>
          <a:lstStyle/>
          <a:p>
            <a:pPr marL="12700">
              <a:lnSpc>
                <a:spcPct val="100000"/>
              </a:lnSpc>
              <a:spcBef>
                <a:spcPts val="105"/>
              </a:spcBef>
            </a:pPr>
            <a:r>
              <a:rPr sz="4000" dirty="0"/>
              <a:t>Basic</a:t>
            </a:r>
            <a:r>
              <a:rPr sz="4000" spc="-40" dirty="0"/>
              <a:t> </a:t>
            </a:r>
            <a:r>
              <a:rPr sz="4000" spc="-20" dirty="0"/>
              <a:t>Operations</a:t>
            </a:r>
            <a:r>
              <a:rPr sz="4000" spc="-10" dirty="0"/>
              <a:t> </a:t>
            </a:r>
            <a:r>
              <a:rPr sz="4000" spc="-5" dirty="0"/>
              <a:t>on</a:t>
            </a:r>
            <a:r>
              <a:rPr sz="4000" spc="-35" dirty="0"/>
              <a:t> </a:t>
            </a:r>
            <a:r>
              <a:rPr sz="4000" dirty="0"/>
              <a:t>a</a:t>
            </a:r>
            <a:r>
              <a:rPr sz="4000" spc="-15" dirty="0"/>
              <a:t> list</a:t>
            </a:r>
          </a:p>
        </p:txBody>
      </p:sp>
      <p:sp>
        <p:nvSpPr>
          <p:cNvPr id="3" name="object 3"/>
          <p:cNvSpPr txBox="1"/>
          <p:nvPr/>
        </p:nvSpPr>
        <p:spPr>
          <a:xfrm>
            <a:off x="535939" y="1905000"/>
            <a:ext cx="6550661" cy="3222036"/>
          </a:xfrm>
          <a:prstGeom prst="rect">
            <a:avLst/>
          </a:prstGeom>
        </p:spPr>
        <p:txBody>
          <a:bodyPr vert="horz" wrap="square" lIns="0" tIns="109855" rIns="0" bIns="0" rtlCol="0">
            <a:spAutoFit/>
          </a:bodyPr>
          <a:lstStyle/>
          <a:p>
            <a:pPr marL="469900" indent="-457200" algn="just">
              <a:lnSpc>
                <a:spcPct val="100000"/>
              </a:lnSpc>
              <a:spcBef>
                <a:spcPts val="865"/>
              </a:spcBef>
              <a:buClr>
                <a:srgbClr val="0AD0D9"/>
              </a:buClr>
              <a:buSzPct val="93750"/>
              <a:buFont typeface="Wingdings" pitchFamily="2" charset="2"/>
              <a:buChar char="Ø"/>
              <a:tabLst>
                <a:tab pos="287020" algn="l"/>
              </a:tabLst>
            </a:pPr>
            <a:r>
              <a:rPr sz="2800" spc="-5" dirty="0">
                <a:latin typeface="Constantia"/>
                <a:cs typeface="Constantia"/>
              </a:rPr>
              <a:t>Creating</a:t>
            </a:r>
            <a:r>
              <a:rPr sz="2800" spc="-130" dirty="0">
                <a:latin typeface="Constantia"/>
                <a:cs typeface="Constantia"/>
              </a:rPr>
              <a:t> </a:t>
            </a:r>
            <a:r>
              <a:rPr sz="2800" dirty="0">
                <a:latin typeface="Constantia"/>
                <a:cs typeface="Constantia"/>
              </a:rPr>
              <a:t>a</a:t>
            </a:r>
            <a:r>
              <a:rPr sz="2800" spc="-114" dirty="0">
                <a:latin typeface="Constantia"/>
                <a:cs typeface="Constantia"/>
              </a:rPr>
              <a:t> </a:t>
            </a:r>
            <a:r>
              <a:rPr sz="2800" dirty="0" smtClean="0">
                <a:latin typeface="Constantia"/>
                <a:cs typeface="Constantia"/>
              </a:rPr>
              <a:t>List</a:t>
            </a:r>
            <a:endParaRPr lang="en-US" sz="2800" dirty="0" smtClean="0">
              <a:latin typeface="Constantia"/>
              <a:cs typeface="Constantia"/>
            </a:endParaRPr>
          </a:p>
          <a:p>
            <a:pPr marL="469900" indent="-457200" algn="just">
              <a:lnSpc>
                <a:spcPct val="100000"/>
              </a:lnSpc>
              <a:spcBef>
                <a:spcPts val="865"/>
              </a:spcBef>
              <a:buClr>
                <a:srgbClr val="0AD0D9"/>
              </a:buClr>
              <a:buSzPct val="93750"/>
              <a:buFont typeface="Wingdings" pitchFamily="2" charset="2"/>
              <a:buChar char="Ø"/>
              <a:tabLst>
                <a:tab pos="287020" algn="l"/>
              </a:tabLst>
            </a:pPr>
            <a:r>
              <a:rPr lang="en-US" sz="2800" dirty="0" smtClean="0">
                <a:latin typeface="Constantia"/>
                <a:cs typeface="Constantia"/>
              </a:rPr>
              <a:t>Traversing in List</a:t>
            </a:r>
            <a:endParaRPr sz="2800" dirty="0">
              <a:latin typeface="Constantia"/>
              <a:cs typeface="Constantia"/>
            </a:endParaRPr>
          </a:p>
          <a:p>
            <a:pPr marL="469900" indent="-457200" algn="just">
              <a:lnSpc>
                <a:spcPct val="100000"/>
              </a:lnSpc>
              <a:spcBef>
                <a:spcPts val="770"/>
              </a:spcBef>
              <a:buClr>
                <a:srgbClr val="0AD0D9"/>
              </a:buClr>
              <a:buSzPct val="93750"/>
              <a:buFont typeface="Wingdings" pitchFamily="2" charset="2"/>
              <a:buChar char="Ø"/>
              <a:tabLst>
                <a:tab pos="287020" algn="l"/>
                <a:tab pos="2072005" algn="l"/>
              </a:tabLst>
            </a:pPr>
            <a:r>
              <a:rPr sz="2800" dirty="0">
                <a:latin typeface="Constantia"/>
                <a:cs typeface="Constantia"/>
              </a:rPr>
              <a:t>Inserting	an</a:t>
            </a:r>
            <a:r>
              <a:rPr sz="2800" spc="-155" dirty="0">
                <a:latin typeface="Constantia"/>
                <a:cs typeface="Constantia"/>
              </a:rPr>
              <a:t> </a:t>
            </a:r>
            <a:r>
              <a:rPr sz="2800" dirty="0">
                <a:latin typeface="Constantia"/>
                <a:cs typeface="Constantia"/>
              </a:rPr>
              <a:t>element</a:t>
            </a:r>
            <a:r>
              <a:rPr sz="2800" spc="-90" dirty="0">
                <a:latin typeface="Constantia"/>
                <a:cs typeface="Constantia"/>
              </a:rPr>
              <a:t> </a:t>
            </a:r>
            <a:r>
              <a:rPr sz="2800" spc="-5" dirty="0">
                <a:latin typeface="Constantia"/>
                <a:cs typeface="Constantia"/>
              </a:rPr>
              <a:t>in</a:t>
            </a:r>
            <a:r>
              <a:rPr sz="2800" spc="-150" dirty="0">
                <a:latin typeface="Constantia"/>
                <a:cs typeface="Constantia"/>
              </a:rPr>
              <a:t> </a:t>
            </a:r>
            <a:r>
              <a:rPr sz="2800" dirty="0">
                <a:latin typeface="Constantia"/>
                <a:cs typeface="Constantia"/>
              </a:rPr>
              <a:t>a</a:t>
            </a:r>
            <a:r>
              <a:rPr sz="2800" spc="-85" dirty="0">
                <a:latin typeface="Constantia"/>
                <a:cs typeface="Constantia"/>
              </a:rPr>
              <a:t> </a:t>
            </a:r>
            <a:r>
              <a:rPr sz="2800" dirty="0">
                <a:latin typeface="Constantia"/>
                <a:cs typeface="Constantia"/>
              </a:rPr>
              <a:t>list</a:t>
            </a:r>
          </a:p>
          <a:p>
            <a:pPr marL="469900" indent="-457200" algn="just">
              <a:lnSpc>
                <a:spcPct val="100000"/>
              </a:lnSpc>
              <a:spcBef>
                <a:spcPts val="770"/>
              </a:spcBef>
              <a:buClr>
                <a:srgbClr val="0AD0D9"/>
              </a:buClr>
              <a:buSzPct val="93750"/>
              <a:buFont typeface="Wingdings" pitchFamily="2" charset="2"/>
              <a:buChar char="Ø"/>
              <a:tabLst>
                <a:tab pos="287020" algn="l"/>
              </a:tabLst>
            </a:pPr>
            <a:r>
              <a:rPr sz="2800" dirty="0">
                <a:latin typeface="Constantia"/>
                <a:cs typeface="Constantia"/>
              </a:rPr>
              <a:t>Deleting</a:t>
            </a:r>
            <a:r>
              <a:rPr sz="2800" spc="-120" dirty="0">
                <a:latin typeface="Constantia"/>
                <a:cs typeface="Constantia"/>
              </a:rPr>
              <a:t> </a:t>
            </a:r>
            <a:r>
              <a:rPr sz="2800" dirty="0">
                <a:latin typeface="Constantia"/>
                <a:cs typeface="Constantia"/>
              </a:rPr>
              <a:t>an</a:t>
            </a:r>
            <a:r>
              <a:rPr sz="2800" spc="-150" dirty="0">
                <a:latin typeface="Constantia"/>
                <a:cs typeface="Constantia"/>
              </a:rPr>
              <a:t> </a:t>
            </a:r>
            <a:r>
              <a:rPr sz="2800" dirty="0">
                <a:latin typeface="Constantia"/>
                <a:cs typeface="Constantia"/>
              </a:rPr>
              <a:t>element</a:t>
            </a:r>
            <a:r>
              <a:rPr sz="2800" spc="-100" dirty="0">
                <a:latin typeface="Constantia"/>
                <a:cs typeface="Constantia"/>
              </a:rPr>
              <a:t> </a:t>
            </a:r>
            <a:r>
              <a:rPr sz="2800" spc="-10" dirty="0">
                <a:latin typeface="Constantia"/>
                <a:cs typeface="Constantia"/>
              </a:rPr>
              <a:t>from</a:t>
            </a:r>
            <a:r>
              <a:rPr sz="2800" spc="-155" dirty="0">
                <a:latin typeface="Constantia"/>
                <a:cs typeface="Constantia"/>
              </a:rPr>
              <a:t> </a:t>
            </a:r>
            <a:r>
              <a:rPr sz="2800" dirty="0">
                <a:latin typeface="Constantia"/>
                <a:cs typeface="Constantia"/>
              </a:rPr>
              <a:t>a</a:t>
            </a:r>
            <a:r>
              <a:rPr sz="2800" spc="-95" dirty="0">
                <a:latin typeface="Constantia"/>
                <a:cs typeface="Constantia"/>
              </a:rPr>
              <a:t> </a:t>
            </a:r>
            <a:r>
              <a:rPr sz="2800" dirty="0">
                <a:latin typeface="Constantia"/>
                <a:cs typeface="Constantia"/>
              </a:rPr>
              <a:t>list</a:t>
            </a:r>
          </a:p>
          <a:p>
            <a:pPr marL="469900" indent="-457200" algn="just">
              <a:lnSpc>
                <a:spcPct val="100000"/>
              </a:lnSpc>
              <a:spcBef>
                <a:spcPts val="765"/>
              </a:spcBef>
              <a:buClr>
                <a:srgbClr val="0AD0D9"/>
              </a:buClr>
              <a:buSzPct val="93750"/>
              <a:buFont typeface="Wingdings" pitchFamily="2" charset="2"/>
              <a:buChar char="Ø"/>
              <a:tabLst>
                <a:tab pos="287020" algn="l"/>
              </a:tabLst>
            </a:pPr>
            <a:r>
              <a:rPr sz="2800" spc="-10" dirty="0">
                <a:latin typeface="Constantia"/>
                <a:cs typeface="Constantia"/>
              </a:rPr>
              <a:t>Searching</a:t>
            </a:r>
            <a:r>
              <a:rPr sz="2800" spc="-130" dirty="0">
                <a:latin typeface="Constantia"/>
                <a:cs typeface="Constantia"/>
              </a:rPr>
              <a:t> </a:t>
            </a:r>
            <a:r>
              <a:rPr sz="2800" dirty="0">
                <a:latin typeface="Constantia"/>
                <a:cs typeface="Constantia"/>
              </a:rPr>
              <a:t>a</a:t>
            </a:r>
            <a:r>
              <a:rPr sz="2800" spc="-120" dirty="0">
                <a:latin typeface="Constantia"/>
                <a:cs typeface="Constantia"/>
              </a:rPr>
              <a:t> </a:t>
            </a:r>
            <a:r>
              <a:rPr sz="2800" dirty="0">
                <a:latin typeface="Constantia"/>
                <a:cs typeface="Constantia"/>
              </a:rPr>
              <a:t>list</a:t>
            </a:r>
          </a:p>
          <a:p>
            <a:pPr marL="469900" indent="-457200" algn="just">
              <a:lnSpc>
                <a:spcPct val="100000"/>
              </a:lnSpc>
              <a:spcBef>
                <a:spcPts val="770"/>
              </a:spcBef>
              <a:buClr>
                <a:srgbClr val="0AD0D9"/>
              </a:buClr>
              <a:buSzPct val="93750"/>
              <a:buFont typeface="Wingdings" pitchFamily="2" charset="2"/>
              <a:buChar char="Ø"/>
              <a:tabLst>
                <a:tab pos="287020" algn="l"/>
              </a:tabLst>
            </a:pPr>
            <a:r>
              <a:rPr sz="2800" spc="-15" dirty="0">
                <a:latin typeface="Constantia"/>
                <a:cs typeface="Constantia"/>
              </a:rPr>
              <a:t>Reversing</a:t>
            </a:r>
            <a:r>
              <a:rPr sz="2800" spc="-135" dirty="0">
                <a:latin typeface="Constantia"/>
                <a:cs typeface="Constantia"/>
              </a:rPr>
              <a:t> </a:t>
            </a:r>
            <a:r>
              <a:rPr sz="2800" dirty="0">
                <a:latin typeface="Constantia"/>
                <a:cs typeface="Constantia"/>
              </a:rPr>
              <a:t>a</a:t>
            </a:r>
            <a:r>
              <a:rPr sz="2800" spc="-120" dirty="0">
                <a:latin typeface="Constantia"/>
                <a:cs typeface="Constantia"/>
              </a:rPr>
              <a:t> </a:t>
            </a:r>
            <a:r>
              <a:rPr sz="2800" dirty="0">
                <a:latin typeface="Constantia"/>
                <a:cs typeface="Constantia"/>
              </a:rPr>
              <a:t>list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a:t>Sparse Matrix Representations</a:t>
            </a:r>
          </a:p>
        </p:txBody>
      </p:sp>
      <p:sp>
        <p:nvSpPr>
          <p:cNvPr id="53" name="Rectangle 1"/>
          <p:cNvSpPr>
            <a:spLocks noChangeArrowheads="1"/>
          </p:cNvSpPr>
          <p:nvPr/>
        </p:nvSpPr>
        <p:spPr bwMode="auto">
          <a:xfrm>
            <a:off x="562174" y="1371600"/>
            <a:ext cx="7819826"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b="1" dirty="0">
                <a:solidFill>
                  <a:srgbClr val="000000"/>
                </a:solidFill>
                <a:latin typeface="Times New Roman" pitchFamily="18" charset="0"/>
                <a:cs typeface="Times New Roman" pitchFamily="18" charset="0"/>
              </a:rPr>
              <a:t>Triplet Representation (Array Representation</a:t>
            </a:r>
            <a:r>
              <a:rPr lang="en-US" b="1" dirty="0" smtClean="0">
                <a:solidFill>
                  <a:srgbClr val="000000"/>
                </a:solidFill>
                <a:latin typeface="Times New Roman" pitchFamily="18" charset="0"/>
                <a:cs typeface="Times New Roman" pitchFamily="18" charset="0"/>
              </a:rPr>
              <a:t>)</a:t>
            </a:r>
          </a:p>
          <a:p>
            <a:pPr marL="285750" lvl="0" indent="-285750" algn="just" fontAlgn="base">
              <a:lnSpc>
                <a:spcPct val="150000"/>
              </a:lnSpc>
              <a:spcBef>
                <a:spcPct val="0"/>
              </a:spcBef>
              <a:spcAft>
                <a:spcPct val="0"/>
              </a:spcAft>
              <a:buFont typeface="Wingdings" pitchFamily="2" charset="2"/>
              <a:buChar char="Ø"/>
            </a:pPr>
            <a:r>
              <a:rPr lang="en-US" dirty="0"/>
              <a:t>In above example matrix, there are only 6 non-zero elements ( those are 9, 8, 4, 2, 5 &amp; 2) and matrix size is 5 X 6. </a:t>
            </a:r>
            <a:endParaRPr lang="en-US" dirty="0" smtClean="0"/>
          </a:p>
          <a:p>
            <a:pPr marL="285750" lvl="0" indent="-285750" algn="just" fontAlgn="base">
              <a:lnSpc>
                <a:spcPct val="150000"/>
              </a:lnSpc>
              <a:spcBef>
                <a:spcPct val="0"/>
              </a:spcBef>
              <a:spcAft>
                <a:spcPct val="0"/>
              </a:spcAft>
              <a:buFont typeface="Wingdings" pitchFamily="2" charset="2"/>
              <a:buChar char="Ø"/>
            </a:pPr>
            <a:r>
              <a:rPr lang="en-US" dirty="0" smtClean="0"/>
              <a:t>We </a:t>
            </a:r>
            <a:r>
              <a:rPr lang="en-US" dirty="0"/>
              <a:t>represent this matrix as shown in the above image. Here the first row in the right side table is filled with values 5, 6 &amp; 6 which indicates that it is a sparse matrix with 5 rows, 6 columns &amp; 6 non-zero values</a:t>
            </a:r>
            <a:r>
              <a:rPr lang="en-US" dirty="0" smtClean="0"/>
              <a:t>.</a:t>
            </a:r>
          </a:p>
          <a:p>
            <a:pPr marL="285750" lvl="0" indent="-285750" algn="just" fontAlgn="base">
              <a:lnSpc>
                <a:spcPct val="150000"/>
              </a:lnSpc>
              <a:spcBef>
                <a:spcPct val="0"/>
              </a:spcBef>
              <a:spcAft>
                <a:spcPct val="0"/>
              </a:spcAft>
              <a:buFont typeface="Wingdings" pitchFamily="2" charset="2"/>
              <a:buChar char="Ø"/>
            </a:pPr>
            <a:r>
              <a:rPr lang="en-US" dirty="0" smtClean="0"/>
              <a:t> </a:t>
            </a:r>
            <a:r>
              <a:rPr lang="en-US" dirty="0"/>
              <a:t>The second row is filled with 0, 4, &amp; 9 which indicates the non-zero value 9 is at the 0th-row 4th column in the Sparse matrix. </a:t>
            </a:r>
            <a:endParaRPr lang="en-US" dirty="0" smtClean="0"/>
          </a:p>
          <a:p>
            <a:pPr marL="285750" lvl="0" indent="-285750" algn="just" fontAlgn="base">
              <a:lnSpc>
                <a:spcPct val="150000"/>
              </a:lnSpc>
              <a:spcBef>
                <a:spcPct val="0"/>
              </a:spcBef>
              <a:spcAft>
                <a:spcPct val="0"/>
              </a:spcAft>
              <a:buFont typeface="Wingdings" pitchFamily="2" charset="2"/>
              <a:buChar char="Ø"/>
            </a:pPr>
            <a:r>
              <a:rPr lang="en-US" dirty="0" smtClean="0"/>
              <a:t>In </a:t>
            </a:r>
            <a:r>
              <a:rPr lang="en-US" dirty="0"/>
              <a:t>the same way, the remaining non-zero values also follow a similar pattern.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7790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62174" y="457200"/>
            <a:ext cx="8124626" cy="646331"/>
          </a:xfrm>
          <a:prstGeom prst="rect">
            <a:avLst/>
          </a:prstGeom>
        </p:spPr>
        <p:txBody>
          <a:bodyPr wrap="square">
            <a:spAutoFit/>
          </a:bodyPr>
          <a:lstStyle/>
          <a:p>
            <a:r>
              <a:rPr lang="en-IN" sz="3600" b="1" dirty="0" smtClean="0"/>
              <a:t>Assignment -2</a:t>
            </a:r>
            <a:endParaRPr lang="en-IN" sz="3600" b="1" dirty="0"/>
          </a:p>
        </p:txBody>
      </p:sp>
      <p:sp>
        <p:nvSpPr>
          <p:cNvPr id="53" name="Rectangle 1"/>
          <p:cNvSpPr>
            <a:spLocks noChangeArrowheads="1"/>
          </p:cNvSpPr>
          <p:nvPr/>
        </p:nvSpPr>
        <p:spPr bwMode="auto">
          <a:xfrm>
            <a:off x="562174" y="2410346"/>
            <a:ext cx="78198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fontAlgn="base">
              <a:lnSpc>
                <a:spcPct val="150000"/>
              </a:lnSpc>
              <a:spcBef>
                <a:spcPct val="0"/>
              </a:spcBef>
              <a:spcAft>
                <a:spcPct val="0"/>
              </a:spcAft>
              <a:buFont typeface="Wingdings" pitchFamily="2" charset="2"/>
              <a:buChar char="Ø"/>
            </a:pPr>
            <a:r>
              <a:rPr lang="en-US" dirty="0" smtClean="0"/>
              <a:t>Write a C program to implement the concept of polynomial addition and multiplication using the  linked list.  </a:t>
            </a:r>
          </a:p>
          <a:p>
            <a:pPr marL="285750" lvl="0" indent="-285750" algn="just" fontAlgn="base">
              <a:lnSpc>
                <a:spcPct val="150000"/>
              </a:lnSpc>
              <a:spcBef>
                <a:spcPct val="0"/>
              </a:spcBef>
              <a:spcAft>
                <a:spcPct val="0"/>
              </a:spcAft>
              <a:buFont typeface="Wingdings" pitchFamily="2" charset="2"/>
              <a:buChar char="Ø"/>
            </a:pPr>
            <a:r>
              <a:rPr lang="en-US" dirty="0"/>
              <a:t>Write a C program to implement the concept of </a:t>
            </a:r>
            <a:r>
              <a:rPr lang="en-US" dirty="0" smtClean="0"/>
              <a:t>sparse matrix to perform the </a:t>
            </a:r>
            <a:r>
              <a:rPr lang="en-US" dirty="0"/>
              <a:t>addition and </a:t>
            </a:r>
            <a:r>
              <a:rPr lang="en-US" dirty="0" smtClean="0"/>
              <a:t>transpose </a:t>
            </a:r>
            <a:r>
              <a:rPr lang="en-US" dirty="0"/>
              <a:t>using the  linked list.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201532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0" y="0"/>
            <a:ext cx="9146173" cy="6857998"/>
          </a:xfrm>
          <a:prstGeom prst="rect">
            <a:avLst/>
          </a:prstGeom>
        </p:spPr>
      </p:pic>
      <p:sp>
        <p:nvSpPr>
          <p:cNvPr id="3" name="object 3"/>
          <p:cNvSpPr txBox="1">
            <a:spLocks noGrp="1"/>
          </p:cNvSpPr>
          <p:nvPr>
            <p:ph type="title"/>
          </p:nvPr>
        </p:nvSpPr>
        <p:spPr>
          <a:xfrm>
            <a:off x="2672842" y="2994787"/>
            <a:ext cx="3705860" cy="78803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6F2F9F"/>
                </a:solidFill>
                <a:latin typeface="Constantia"/>
                <a:cs typeface="Constantia"/>
              </a:rPr>
              <a:t>THANK</a:t>
            </a:r>
            <a:r>
              <a:rPr spc="-260" dirty="0">
                <a:solidFill>
                  <a:srgbClr val="6F2F9F"/>
                </a:solidFill>
                <a:latin typeface="Constantia"/>
                <a:cs typeface="Constantia"/>
              </a:rPr>
              <a:t> </a:t>
            </a:r>
            <a:r>
              <a:rPr spc="-85" dirty="0">
                <a:solidFill>
                  <a:srgbClr val="6F2F9F"/>
                </a:solidFill>
                <a:latin typeface="Constantia"/>
                <a:cs typeface="Constantia"/>
              </a:rPr>
              <a:t>YOU</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444500" y="555701"/>
            <a:ext cx="4090035" cy="788670"/>
          </a:xfrm>
          <a:prstGeom prst="rect">
            <a:avLst/>
          </a:prstGeom>
        </p:spPr>
        <p:txBody>
          <a:bodyPr vert="horz" wrap="square" lIns="0" tIns="13335" rIns="0" bIns="0" rtlCol="0">
            <a:spAutoFit/>
          </a:bodyPr>
          <a:lstStyle/>
          <a:p>
            <a:pPr marL="12700">
              <a:lnSpc>
                <a:spcPct val="100000"/>
              </a:lnSpc>
              <a:spcBef>
                <a:spcPts val="105"/>
              </a:spcBef>
            </a:pPr>
            <a:r>
              <a:rPr spc="-15" dirty="0"/>
              <a:t>Creating</a:t>
            </a:r>
            <a:r>
              <a:rPr spc="-80" dirty="0"/>
              <a:t> </a:t>
            </a:r>
            <a:r>
              <a:rPr dirty="0"/>
              <a:t>a</a:t>
            </a:r>
            <a:r>
              <a:rPr spc="-35" dirty="0"/>
              <a:t> </a:t>
            </a:r>
            <a:r>
              <a:rPr spc="-5" dirty="0"/>
              <a:t>node</a:t>
            </a:r>
          </a:p>
        </p:txBody>
      </p:sp>
      <p:sp>
        <p:nvSpPr>
          <p:cNvPr id="9" name="object 9"/>
          <p:cNvSpPr txBox="1"/>
          <p:nvPr/>
        </p:nvSpPr>
        <p:spPr>
          <a:xfrm>
            <a:off x="3523615" y="2845434"/>
            <a:ext cx="413385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onstantia"/>
                <a:cs typeface="Constantia"/>
              </a:rPr>
              <a:t>//</a:t>
            </a:r>
            <a:r>
              <a:rPr sz="2400" spc="-60" dirty="0">
                <a:solidFill>
                  <a:srgbClr val="FF0000"/>
                </a:solidFill>
                <a:latin typeface="Constantia"/>
                <a:cs typeface="Constantia"/>
              </a:rPr>
              <a:t> </a:t>
            </a:r>
            <a:r>
              <a:rPr sz="2400" dirty="0">
                <a:solidFill>
                  <a:srgbClr val="FF0000"/>
                </a:solidFill>
                <a:latin typeface="Constantia"/>
                <a:cs typeface="Constantia"/>
              </a:rPr>
              <a:t>A</a:t>
            </a:r>
            <a:r>
              <a:rPr sz="2400" spc="-114" dirty="0">
                <a:solidFill>
                  <a:srgbClr val="FF0000"/>
                </a:solidFill>
                <a:latin typeface="Constantia"/>
                <a:cs typeface="Constantia"/>
              </a:rPr>
              <a:t> </a:t>
            </a:r>
            <a:r>
              <a:rPr sz="2400" dirty="0">
                <a:solidFill>
                  <a:srgbClr val="FF0000"/>
                </a:solidFill>
                <a:latin typeface="Constantia"/>
                <a:cs typeface="Constantia"/>
              </a:rPr>
              <a:t>simple</a:t>
            </a:r>
            <a:r>
              <a:rPr sz="2400" spc="-85" dirty="0">
                <a:solidFill>
                  <a:srgbClr val="FF0000"/>
                </a:solidFill>
                <a:latin typeface="Constantia"/>
                <a:cs typeface="Constantia"/>
              </a:rPr>
              <a:t> </a:t>
            </a:r>
            <a:r>
              <a:rPr sz="2400" spc="-5" dirty="0">
                <a:solidFill>
                  <a:srgbClr val="FF0000"/>
                </a:solidFill>
                <a:latin typeface="Constantia"/>
                <a:cs typeface="Constantia"/>
              </a:rPr>
              <a:t>node</a:t>
            </a:r>
            <a:r>
              <a:rPr sz="2400" spc="-114" dirty="0">
                <a:solidFill>
                  <a:srgbClr val="FF0000"/>
                </a:solidFill>
                <a:latin typeface="Constantia"/>
                <a:cs typeface="Constantia"/>
              </a:rPr>
              <a:t> </a:t>
            </a:r>
            <a:r>
              <a:rPr sz="2400" dirty="0">
                <a:solidFill>
                  <a:srgbClr val="FF0000"/>
                </a:solidFill>
                <a:latin typeface="Constantia"/>
                <a:cs typeface="Constantia"/>
              </a:rPr>
              <a:t>of</a:t>
            </a:r>
            <a:r>
              <a:rPr sz="2400" spc="-25" dirty="0">
                <a:solidFill>
                  <a:srgbClr val="FF0000"/>
                </a:solidFill>
                <a:latin typeface="Constantia"/>
                <a:cs typeface="Constantia"/>
              </a:rPr>
              <a:t> </a:t>
            </a:r>
            <a:r>
              <a:rPr sz="2400" dirty="0">
                <a:solidFill>
                  <a:srgbClr val="FF0000"/>
                </a:solidFill>
                <a:latin typeface="Constantia"/>
                <a:cs typeface="Constantia"/>
              </a:rPr>
              <a:t>a</a:t>
            </a:r>
            <a:r>
              <a:rPr sz="2400" spc="-75" dirty="0">
                <a:solidFill>
                  <a:srgbClr val="FF0000"/>
                </a:solidFill>
                <a:latin typeface="Constantia"/>
                <a:cs typeface="Constantia"/>
              </a:rPr>
              <a:t> </a:t>
            </a:r>
            <a:r>
              <a:rPr sz="2400" spc="-10" dirty="0">
                <a:solidFill>
                  <a:srgbClr val="FF0000"/>
                </a:solidFill>
                <a:latin typeface="Constantia"/>
                <a:cs typeface="Constantia"/>
              </a:rPr>
              <a:t>linked</a:t>
            </a:r>
            <a:r>
              <a:rPr sz="2400" spc="-15" dirty="0">
                <a:solidFill>
                  <a:srgbClr val="FF0000"/>
                </a:solidFill>
                <a:latin typeface="Constantia"/>
                <a:cs typeface="Constantia"/>
              </a:rPr>
              <a:t> </a:t>
            </a:r>
            <a:r>
              <a:rPr sz="2400" dirty="0">
                <a:solidFill>
                  <a:srgbClr val="FF0000"/>
                </a:solidFill>
                <a:latin typeface="Constantia"/>
                <a:cs typeface="Constantia"/>
              </a:rPr>
              <a:t>list</a:t>
            </a:r>
            <a:endParaRPr sz="2400" dirty="0">
              <a:latin typeface="Constantia"/>
              <a:cs typeface="Constantia"/>
            </a:endParaRPr>
          </a:p>
        </p:txBody>
      </p:sp>
      <p:sp>
        <p:nvSpPr>
          <p:cNvPr id="10" name="object 10"/>
          <p:cNvSpPr txBox="1"/>
          <p:nvPr/>
        </p:nvSpPr>
        <p:spPr>
          <a:xfrm>
            <a:off x="528319" y="2394331"/>
            <a:ext cx="2164715" cy="2049780"/>
          </a:xfrm>
          <a:prstGeom prst="rect">
            <a:avLst/>
          </a:prstGeom>
        </p:spPr>
        <p:txBody>
          <a:bodyPr vert="horz" wrap="square" lIns="0" tIns="55244" rIns="0" bIns="0" rtlCol="0">
            <a:spAutoFit/>
          </a:bodyPr>
          <a:lstStyle/>
          <a:p>
            <a:pPr marL="24765">
              <a:lnSpc>
                <a:spcPct val="100000"/>
              </a:lnSpc>
              <a:spcBef>
                <a:spcPts val="434"/>
              </a:spcBef>
            </a:pPr>
            <a:r>
              <a:rPr sz="2400" spc="-5" dirty="0">
                <a:solidFill>
                  <a:srgbClr val="0A5294"/>
                </a:solidFill>
                <a:latin typeface="Constantia"/>
                <a:cs typeface="Constantia"/>
              </a:rPr>
              <a:t>struct</a:t>
            </a:r>
            <a:r>
              <a:rPr sz="2400" spc="-70" dirty="0">
                <a:solidFill>
                  <a:srgbClr val="0A5294"/>
                </a:solidFill>
                <a:latin typeface="Constantia"/>
                <a:cs typeface="Constantia"/>
              </a:rPr>
              <a:t> </a:t>
            </a:r>
            <a:r>
              <a:rPr sz="2400" spc="-10" dirty="0">
                <a:solidFill>
                  <a:srgbClr val="0A5294"/>
                </a:solidFill>
                <a:latin typeface="Constantia"/>
                <a:cs typeface="Constantia"/>
              </a:rPr>
              <a:t>node{</a:t>
            </a:r>
            <a:endParaRPr sz="2400" dirty="0">
              <a:latin typeface="Constantia"/>
              <a:cs typeface="Constantia"/>
            </a:endParaRPr>
          </a:p>
          <a:p>
            <a:pPr marL="704850" marR="5080">
              <a:lnSpc>
                <a:spcPct val="110000"/>
              </a:lnSpc>
              <a:spcBef>
                <a:spcPts val="45"/>
              </a:spcBef>
            </a:pPr>
            <a:r>
              <a:rPr sz="2400" spc="-5" dirty="0">
                <a:solidFill>
                  <a:srgbClr val="0A5294"/>
                </a:solidFill>
                <a:latin typeface="Constantia"/>
                <a:cs typeface="Constantia"/>
              </a:rPr>
              <a:t>int data; </a:t>
            </a:r>
            <a:r>
              <a:rPr sz="2400" dirty="0">
                <a:solidFill>
                  <a:srgbClr val="0A5294"/>
                </a:solidFill>
                <a:latin typeface="Constantia"/>
                <a:cs typeface="Constantia"/>
              </a:rPr>
              <a:t> </a:t>
            </a:r>
            <a:r>
              <a:rPr sz="2400" spc="-5" dirty="0">
                <a:solidFill>
                  <a:srgbClr val="0A5294"/>
                </a:solidFill>
                <a:latin typeface="Constantia"/>
                <a:cs typeface="Constantia"/>
              </a:rPr>
              <a:t>n</a:t>
            </a:r>
            <a:r>
              <a:rPr sz="2400" spc="-10" dirty="0">
                <a:solidFill>
                  <a:srgbClr val="0A5294"/>
                </a:solidFill>
                <a:latin typeface="Constantia"/>
                <a:cs typeface="Constantia"/>
              </a:rPr>
              <a:t>o</a:t>
            </a:r>
            <a:r>
              <a:rPr sz="2400" spc="-5" dirty="0">
                <a:solidFill>
                  <a:srgbClr val="0A5294"/>
                </a:solidFill>
                <a:latin typeface="Constantia"/>
                <a:cs typeface="Constantia"/>
              </a:rPr>
              <a:t>de*next;</a:t>
            </a:r>
            <a:endParaRPr sz="2400" dirty="0">
              <a:latin typeface="Constantia"/>
              <a:cs typeface="Constantia"/>
            </a:endParaRPr>
          </a:p>
          <a:p>
            <a:pPr marL="323215">
              <a:lnSpc>
                <a:spcPct val="100000"/>
              </a:lnSpc>
              <a:spcBef>
                <a:spcPts val="290"/>
              </a:spcBef>
            </a:pPr>
            <a:r>
              <a:rPr sz="2400" dirty="0">
                <a:solidFill>
                  <a:srgbClr val="0A5294"/>
                </a:solidFill>
                <a:latin typeface="Constantia"/>
                <a:cs typeface="Constantia"/>
              </a:rPr>
              <a:t>}*start;</a:t>
            </a:r>
            <a:endParaRPr sz="2400" dirty="0">
              <a:latin typeface="Constantia"/>
              <a:cs typeface="Constantia"/>
            </a:endParaRPr>
          </a:p>
          <a:p>
            <a:pPr marL="12700">
              <a:lnSpc>
                <a:spcPct val="100000"/>
              </a:lnSpc>
              <a:spcBef>
                <a:spcPts val="290"/>
              </a:spcBef>
            </a:pPr>
            <a:r>
              <a:rPr sz="2400" spc="-5" dirty="0">
                <a:solidFill>
                  <a:srgbClr val="0A5294"/>
                </a:solidFill>
                <a:latin typeface="Constantia"/>
                <a:cs typeface="Constantia"/>
              </a:rPr>
              <a:t>start=NULL</a:t>
            </a:r>
            <a:r>
              <a:rPr sz="2400" spc="-60" dirty="0">
                <a:solidFill>
                  <a:srgbClr val="0A5294"/>
                </a:solidFill>
                <a:latin typeface="Constantia"/>
                <a:cs typeface="Constantia"/>
              </a:rPr>
              <a:t> </a:t>
            </a:r>
            <a:r>
              <a:rPr sz="2400" dirty="0">
                <a:solidFill>
                  <a:srgbClr val="0A5294"/>
                </a:solidFill>
                <a:latin typeface="Constantia"/>
                <a:cs typeface="Constantia"/>
              </a:rPr>
              <a:t>;</a:t>
            </a:r>
            <a:endParaRPr sz="2400" dirty="0">
              <a:latin typeface="Constantia"/>
              <a:cs typeface="Constantia"/>
            </a:endParaRPr>
          </a:p>
        </p:txBody>
      </p:sp>
      <p:sp>
        <p:nvSpPr>
          <p:cNvPr id="11" name="object 11"/>
          <p:cNvSpPr txBox="1"/>
          <p:nvPr/>
        </p:nvSpPr>
        <p:spPr>
          <a:xfrm>
            <a:off x="3512946" y="3613504"/>
            <a:ext cx="4509135" cy="830580"/>
          </a:xfrm>
          <a:prstGeom prst="rect">
            <a:avLst/>
          </a:prstGeom>
        </p:spPr>
        <p:txBody>
          <a:bodyPr vert="horz" wrap="square" lIns="0" tIns="49530" rIns="0" bIns="0" rtlCol="0">
            <a:spAutoFit/>
          </a:bodyPr>
          <a:lstStyle/>
          <a:p>
            <a:pPr marL="12700">
              <a:lnSpc>
                <a:spcPct val="100000"/>
              </a:lnSpc>
              <a:spcBef>
                <a:spcPts val="390"/>
              </a:spcBef>
              <a:tabLst>
                <a:tab pos="1001394" algn="l"/>
              </a:tabLst>
            </a:pPr>
            <a:r>
              <a:rPr sz="2400" dirty="0">
                <a:solidFill>
                  <a:srgbClr val="FF0000"/>
                </a:solidFill>
                <a:latin typeface="Constantia"/>
                <a:cs typeface="Constantia"/>
              </a:rPr>
              <a:t>//start	points</a:t>
            </a:r>
            <a:r>
              <a:rPr sz="2400" spc="-130" dirty="0">
                <a:solidFill>
                  <a:srgbClr val="FF0000"/>
                </a:solidFill>
                <a:latin typeface="Constantia"/>
                <a:cs typeface="Constantia"/>
              </a:rPr>
              <a:t> </a:t>
            </a:r>
            <a:r>
              <a:rPr sz="2400" dirty="0">
                <a:solidFill>
                  <a:srgbClr val="FF0000"/>
                </a:solidFill>
                <a:latin typeface="Constantia"/>
                <a:cs typeface="Constantia"/>
              </a:rPr>
              <a:t>at</a:t>
            </a:r>
            <a:r>
              <a:rPr sz="2400" spc="-114" dirty="0">
                <a:solidFill>
                  <a:srgbClr val="FF0000"/>
                </a:solidFill>
                <a:latin typeface="Constantia"/>
                <a:cs typeface="Constantia"/>
              </a:rPr>
              <a:t> </a:t>
            </a:r>
            <a:r>
              <a:rPr sz="2400" spc="-5" dirty="0">
                <a:solidFill>
                  <a:srgbClr val="FF0000"/>
                </a:solidFill>
                <a:latin typeface="Constantia"/>
                <a:cs typeface="Constantia"/>
              </a:rPr>
              <a:t>the</a:t>
            </a:r>
            <a:r>
              <a:rPr sz="2400" spc="-85" dirty="0">
                <a:solidFill>
                  <a:srgbClr val="FF0000"/>
                </a:solidFill>
                <a:latin typeface="Constantia"/>
                <a:cs typeface="Constantia"/>
              </a:rPr>
              <a:t> </a:t>
            </a:r>
            <a:r>
              <a:rPr sz="2400" spc="10" dirty="0">
                <a:solidFill>
                  <a:srgbClr val="FF0000"/>
                </a:solidFill>
                <a:latin typeface="Constantia"/>
                <a:cs typeface="Constantia"/>
              </a:rPr>
              <a:t>first</a:t>
            </a:r>
            <a:r>
              <a:rPr sz="2400" spc="-90" dirty="0">
                <a:solidFill>
                  <a:srgbClr val="FF0000"/>
                </a:solidFill>
                <a:latin typeface="Constantia"/>
                <a:cs typeface="Constantia"/>
              </a:rPr>
              <a:t> </a:t>
            </a:r>
            <a:r>
              <a:rPr sz="2400" spc="-5" dirty="0">
                <a:solidFill>
                  <a:srgbClr val="FF0000"/>
                </a:solidFill>
                <a:latin typeface="Constantia"/>
                <a:cs typeface="Constantia"/>
              </a:rPr>
              <a:t>node</a:t>
            </a:r>
            <a:endParaRPr sz="2400">
              <a:latin typeface="Constantia"/>
              <a:cs typeface="Constantia"/>
            </a:endParaRPr>
          </a:p>
          <a:p>
            <a:pPr marL="268605">
              <a:lnSpc>
                <a:spcPct val="100000"/>
              </a:lnSpc>
              <a:spcBef>
                <a:spcPts val="285"/>
              </a:spcBef>
            </a:pPr>
            <a:r>
              <a:rPr sz="2400" spc="-5" dirty="0">
                <a:solidFill>
                  <a:srgbClr val="FF0000"/>
                </a:solidFill>
                <a:latin typeface="Constantia"/>
                <a:cs typeface="Constantia"/>
              </a:rPr>
              <a:t>initialised</a:t>
            </a:r>
            <a:r>
              <a:rPr sz="2400" spc="-55" dirty="0">
                <a:solidFill>
                  <a:srgbClr val="FF0000"/>
                </a:solidFill>
                <a:latin typeface="Constantia"/>
                <a:cs typeface="Constantia"/>
              </a:rPr>
              <a:t> </a:t>
            </a:r>
            <a:r>
              <a:rPr sz="2400" spc="-20" dirty="0">
                <a:solidFill>
                  <a:srgbClr val="FF0000"/>
                </a:solidFill>
                <a:latin typeface="Constantia"/>
                <a:cs typeface="Constantia"/>
              </a:rPr>
              <a:t>to</a:t>
            </a:r>
            <a:r>
              <a:rPr sz="2400" spc="-80" dirty="0">
                <a:solidFill>
                  <a:srgbClr val="FF0000"/>
                </a:solidFill>
                <a:latin typeface="Constantia"/>
                <a:cs typeface="Constantia"/>
              </a:rPr>
              <a:t> </a:t>
            </a:r>
            <a:r>
              <a:rPr sz="2400" spc="-5" dirty="0">
                <a:solidFill>
                  <a:srgbClr val="FF0000"/>
                </a:solidFill>
                <a:latin typeface="Constantia"/>
                <a:cs typeface="Constantia"/>
              </a:rPr>
              <a:t>NULL</a:t>
            </a:r>
            <a:r>
              <a:rPr sz="2400" spc="-100" dirty="0">
                <a:solidFill>
                  <a:srgbClr val="FF0000"/>
                </a:solidFill>
                <a:latin typeface="Constantia"/>
                <a:cs typeface="Constantia"/>
              </a:rPr>
              <a:t> </a:t>
            </a:r>
            <a:r>
              <a:rPr sz="2400" dirty="0">
                <a:solidFill>
                  <a:srgbClr val="FF0000"/>
                </a:solidFill>
                <a:latin typeface="Constantia"/>
                <a:cs typeface="Constantia"/>
              </a:rPr>
              <a:t>at</a:t>
            </a:r>
            <a:r>
              <a:rPr sz="2400" spc="-75" dirty="0">
                <a:solidFill>
                  <a:srgbClr val="FF0000"/>
                </a:solidFill>
                <a:latin typeface="Constantia"/>
                <a:cs typeface="Constantia"/>
              </a:rPr>
              <a:t> </a:t>
            </a:r>
            <a:r>
              <a:rPr sz="2400" spc="-5" dirty="0">
                <a:solidFill>
                  <a:srgbClr val="FF0000"/>
                </a:solidFill>
                <a:latin typeface="Constantia"/>
                <a:cs typeface="Constantia"/>
              </a:rPr>
              <a:t>beginning</a:t>
            </a:r>
            <a:endParaRPr sz="2400">
              <a:latin typeface="Constantia"/>
              <a:cs typeface="Constant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7556500" cy="1552348"/>
          </a:xfrm>
          <a:prstGeom prst="rect">
            <a:avLst/>
          </a:prstGeom>
        </p:spPr>
        <p:txBody>
          <a:bodyPr vert="horz" wrap="square" lIns="0" tIns="13335" rIns="0" bIns="0" rtlCol="0">
            <a:spAutoFit/>
          </a:bodyPr>
          <a:lstStyle/>
          <a:p>
            <a:pPr marL="12700">
              <a:spcBef>
                <a:spcPts val="105"/>
              </a:spcBef>
            </a:pPr>
            <a:r>
              <a:rPr lang="en-US" spc="-5" dirty="0" smtClean="0"/>
              <a:t>Traversal Singly Linked Lists</a:t>
            </a:r>
            <a:br>
              <a:rPr lang="en-US" spc="-5" dirty="0" smtClean="0"/>
            </a:br>
            <a:endParaRPr spc="-5" dirty="0"/>
          </a:p>
        </p:txBody>
      </p:sp>
      <p:sp>
        <p:nvSpPr>
          <p:cNvPr id="3" name="object 3"/>
          <p:cNvSpPr txBox="1"/>
          <p:nvPr/>
        </p:nvSpPr>
        <p:spPr>
          <a:xfrm>
            <a:off x="838200" y="3810000"/>
            <a:ext cx="6781800" cy="2968120"/>
          </a:xfrm>
          <a:prstGeom prst="rect">
            <a:avLst/>
          </a:prstGeom>
        </p:spPr>
        <p:txBody>
          <a:bodyPr vert="horz" wrap="square" lIns="0" tIns="13335" rIns="0" bIns="0" rtlCol="0">
            <a:spAutoFit/>
          </a:bodyPr>
          <a:lstStyle/>
          <a:p>
            <a:r>
              <a:rPr lang="en-CA" altLang="en-US" sz="2400" dirty="0" smtClean="0">
                <a:solidFill>
                  <a:srgbClr val="FF0000"/>
                </a:solidFill>
                <a:latin typeface="Arial" pitchFamily="34" charset="0"/>
              </a:rPr>
              <a:t>void display(</a:t>
            </a:r>
            <a:r>
              <a:rPr lang="en-CA" altLang="en-US" sz="2400" dirty="0" err="1" smtClean="0">
                <a:solidFill>
                  <a:srgbClr val="FF0000"/>
                </a:solidFill>
                <a:latin typeface="Arial" pitchFamily="34" charset="0"/>
              </a:rPr>
              <a:t>struct</a:t>
            </a:r>
            <a:r>
              <a:rPr lang="en-CA" altLang="en-US" sz="2400" dirty="0" smtClean="0">
                <a:solidFill>
                  <a:srgbClr val="FF0000"/>
                </a:solidFill>
                <a:latin typeface="Arial" pitchFamily="34" charset="0"/>
              </a:rPr>
              <a:t> node *</a:t>
            </a:r>
            <a:r>
              <a:rPr lang="en-CA" altLang="en-US" sz="2400" dirty="0" err="1" smtClean="0">
                <a:solidFill>
                  <a:srgbClr val="FF0000"/>
                </a:solidFill>
                <a:latin typeface="Arial" pitchFamily="34" charset="0"/>
              </a:rPr>
              <a:t>ptr</a:t>
            </a:r>
            <a:r>
              <a:rPr lang="en-CA" altLang="en-US" sz="2400" dirty="0" smtClean="0">
                <a:solidFill>
                  <a:srgbClr val="FF0000"/>
                </a:solidFill>
                <a:latin typeface="Arial" pitchFamily="34" charset="0"/>
              </a:rPr>
              <a:t>) </a:t>
            </a:r>
          </a:p>
          <a:p>
            <a:r>
              <a:rPr lang="en-CA" altLang="en-US" sz="2400" dirty="0" smtClean="0">
                <a:solidFill>
                  <a:srgbClr val="FF0000"/>
                </a:solidFill>
                <a:latin typeface="Arial" pitchFamily="34" charset="0"/>
              </a:rPr>
              <a:t> {</a:t>
            </a:r>
          </a:p>
          <a:p>
            <a:r>
              <a:rPr lang="en-CA" altLang="en-US" sz="2400" dirty="0" smtClean="0">
                <a:solidFill>
                  <a:srgbClr val="FF0000"/>
                </a:solidFill>
                <a:latin typeface="Arial" pitchFamily="34" charset="0"/>
              </a:rPr>
              <a:t>   while(</a:t>
            </a:r>
            <a:r>
              <a:rPr lang="en-CA" altLang="en-US" sz="2400" dirty="0" err="1" smtClean="0">
                <a:solidFill>
                  <a:srgbClr val="FF0000"/>
                </a:solidFill>
                <a:latin typeface="Arial" pitchFamily="34" charset="0"/>
              </a:rPr>
              <a:t>ptr</a:t>
            </a:r>
            <a:r>
              <a:rPr lang="en-CA" altLang="en-US" sz="2400" dirty="0" smtClean="0">
                <a:solidFill>
                  <a:srgbClr val="FF0000"/>
                </a:solidFill>
                <a:latin typeface="Arial" pitchFamily="34" charset="0"/>
              </a:rPr>
              <a:t> != NULL) </a:t>
            </a:r>
          </a:p>
          <a:p>
            <a:r>
              <a:rPr lang="en-CA" altLang="en-US" sz="2400" dirty="0" smtClean="0">
                <a:solidFill>
                  <a:srgbClr val="FF0000"/>
                </a:solidFill>
                <a:latin typeface="Arial" pitchFamily="34" charset="0"/>
              </a:rPr>
              <a:t>{</a:t>
            </a:r>
          </a:p>
          <a:p>
            <a:r>
              <a:rPr lang="en-CA" altLang="en-US" sz="2400" dirty="0" smtClean="0">
                <a:solidFill>
                  <a:srgbClr val="FF0000"/>
                </a:solidFill>
                <a:latin typeface="Arial" pitchFamily="34" charset="0"/>
              </a:rPr>
              <a:t>       </a:t>
            </a:r>
            <a:r>
              <a:rPr lang="en-CA" altLang="en-US" sz="2400" dirty="0" err="1" smtClean="0">
                <a:solidFill>
                  <a:srgbClr val="FF0000"/>
                </a:solidFill>
                <a:latin typeface="Arial" pitchFamily="34" charset="0"/>
              </a:rPr>
              <a:t>printf</a:t>
            </a:r>
            <a:r>
              <a:rPr lang="en-CA" altLang="en-US" sz="2400" dirty="0" smtClean="0">
                <a:solidFill>
                  <a:srgbClr val="FF0000"/>
                </a:solidFill>
                <a:latin typeface="Arial" pitchFamily="34" charset="0"/>
              </a:rPr>
              <a:t>("%d ", </a:t>
            </a:r>
            <a:r>
              <a:rPr lang="en-CA" altLang="en-US" sz="2400" dirty="0" err="1" smtClean="0">
                <a:solidFill>
                  <a:srgbClr val="FF0000"/>
                </a:solidFill>
                <a:latin typeface="Arial" pitchFamily="34" charset="0"/>
              </a:rPr>
              <a:t>ptr</a:t>
            </a:r>
            <a:r>
              <a:rPr lang="en-CA" altLang="en-US" sz="2400" dirty="0" smtClean="0">
                <a:solidFill>
                  <a:srgbClr val="FF0000"/>
                </a:solidFill>
                <a:latin typeface="Arial" pitchFamily="34" charset="0"/>
              </a:rPr>
              <a:t>-&gt;data);  // process </a:t>
            </a:r>
          </a:p>
          <a:p>
            <a:r>
              <a:rPr lang="en-CA" altLang="en-US" sz="2400" dirty="0" smtClean="0">
                <a:solidFill>
                  <a:srgbClr val="FF0000"/>
                </a:solidFill>
                <a:latin typeface="Arial" pitchFamily="34" charset="0"/>
              </a:rPr>
              <a:t>       </a:t>
            </a:r>
            <a:r>
              <a:rPr lang="en-CA" altLang="en-US" sz="2400" dirty="0" err="1" smtClean="0">
                <a:solidFill>
                  <a:srgbClr val="FF0000"/>
                </a:solidFill>
                <a:latin typeface="Arial" pitchFamily="34" charset="0"/>
              </a:rPr>
              <a:t>ptr</a:t>
            </a:r>
            <a:r>
              <a:rPr lang="en-CA" altLang="en-US" sz="2400" dirty="0" smtClean="0">
                <a:solidFill>
                  <a:srgbClr val="FF0000"/>
                </a:solidFill>
                <a:latin typeface="Arial" pitchFamily="34" charset="0"/>
              </a:rPr>
              <a:t> = </a:t>
            </a:r>
            <a:r>
              <a:rPr lang="en-CA" altLang="en-US" sz="2400" dirty="0" err="1" smtClean="0">
                <a:solidFill>
                  <a:srgbClr val="FF0000"/>
                </a:solidFill>
                <a:latin typeface="Arial" pitchFamily="34" charset="0"/>
              </a:rPr>
              <a:t>ptr</a:t>
            </a:r>
            <a:r>
              <a:rPr lang="en-CA" altLang="en-US" sz="2400" dirty="0" smtClean="0">
                <a:solidFill>
                  <a:srgbClr val="FF0000"/>
                </a:solidFill>
                <a:latin typeface="Arial" pitchFamily="34" charset="0"/>
              </a:rPr>
              <a:t>-&gt;next;</a:t>
            </a:r>
          </a:p>
          <a:p>
            <a:r>
              <a:rPr lang="en-CA" altLang="en-US" sz="2400" dirty="0" smtClean="0">
                <a:solidFill>
                  <a:srgbClr val="FF0000"/>
                </a:solidFill>
                <a:latin typeface="Arial" pitchFamily="34" charset="0"/>
              </a:rPr>
              <a:t>   }</a:t>
            </a:r>
          </a:p>
          <a:p>
            <a:r>
              <a:rPr lang="en-CA" altLang="en-US" sz="2400" dirty="0" smtClean="0">
                <a:solidFill>
                  <a:srgbClr val="FF0000"/>
                </a:solidFill>
                <a:latin typeface="Arial" pitchFamily="34" charset="0"/>
              </a:rPr>
              <a:t>}</a:t>
            </a:r>
            <a:endParaRPr sz="2400" dirty="0">
              <a:latin typeface="Constantia"/>
              <a:cs typeface="Constantia"/>
            </a:endParaRPr>
          </a:p>
        </p:txBody>
      </p:sp>
      <p:sp>
        <p:nvSpPr>
          <p:cNvPr id="4" name="Rectangle 1"/>
          <p:cNvSpPr>
            <a:spLocks noChangeArrowheads="1"/>
          </p:cNvSpPr>
          <p:nvPr/>
        </p:nvSpPr>
        <p:spPr bwMode="auto">
          <a:xfrm>
            <a:off x="533400" y="1371600"/>
            <a:ext cx="7696200" cy="2308225"/>
          </a:xfrm>
          <a:prstGeom prst="rect">
            <a:avLst/>
          </a:prstGeom>
          <a:noFill/>
          <a:ln w="9525">
            <a:noFill/>
            <a:miter lim="800000"/>
            <a:headEnd/>
            <a:tailEnd/>
          </a:ln>
        </p:spPr>
        <p:txBody>
          <a:bodyPr>
            <a:spAutoFit/>
          </a:bodyPr>
          <a:lstStyle/>
          <a:p>
            <a:r>
              <a:rPr lang="en-US" altLang="en-US" b="1" dirty="0">
                <a:latin typeface="Courier New" pitchFamily="49" charset="0"/>
              </a:rPr>
              <a:t>ALGORITHM FOR TRAVERSING A LINKED LIST</a:t>
            </a:r>
          </a:p>
          <a:p>
            <a:endParaRPr lang="en-US" altLang="en-US" b="1" dirty="0">
              <a:latin typeface="Courier New" pitchFamily="49" charset="0"/>
            </a:endParaRPr>
          </a:p>
          <a:p>
            <a:r>
              <a:rPr lang="en-US" altLang="en-US" b="1" dirty="0">
                <a:latin typeface="Courier New" pitchFamily="49" charset="0"/>
              </a:rPr>
              <a:t>Step 1: [INITIALIZE] SET PTR = START</a:t>
            </a:r>
          </a:p>
          <a:p>
            <a:r>
              <a:rPr lang="en-US" altLang="en-US" b="1" dirty="0">
                <a:latin typeface="Courier New" pitchFamily="49" charset="0"/>
              </a:rPr>
              <a:t>Step 2: Repeat Steps 3 and 4 while PTR != NULL</a:t>
            </a:r>
          </a:p>
          <a:p>
            <a:r>
              <a:rPr lang="en-US" altLang="en-US" b="1" dirty="0">
                <a:latin typeface="Courier New" pitchFamily="49" charset="0"/>
              </a:rPr>
              <a:t>Step 3: Apply Process to PTR-&gt;DATA</a:t>
            </a:r>
          </a:p>
          <a:p>
            <a:r>
              <a:rPr lang="en-US" altLang="en-US" b="1" dirty="0">
                <a:latin typeface="Courier New" pitchFamily="49" charset="0"/>
              </a:rPr>
              <a:t>Step 4: SET PTR = PTR-&gt;NEXT</a:t>
            </a:r>
          </a:p>
          <a:p>
            <a:r>
              <a:rPr lang="en-US" altLang="en-US" b="1" dirty="0">
                <a:latin typeface="Courier New" pitchFamily="49" charset="0"/>
              </a:rPr>
              <a:t>        [END OF LOOP]</a:t>
            </a:r>
          </a:p>
          <a:p>
            <a:r>
              <a:rPr lang="en-US" altLang="en-US" b="1" dirty="0">
                <a:latin typeface="Courier New" pitchFamily="49" charset="0"/>
              </a:rPr>
              <a:t>Step 5: EXIT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38200"/>
            <a:ext cx="6797675" cy="629018"/>
          </a:xfrm>
          <a:prstGeom prst="rect">
            <a:avLst/>
          </a:prstGeom>
        </p:spPr>
        <p:txBody>
          <a:bodyPr vert="horz" wrap="square" lIns="0" tIns="13335" rIns="0" bIns="0" rtlCol="0">
            <a:spAutoFit/>
          </a:bodyPr>
          <a:lstStyle/>
          <a:p>
            <a:pPr marL="12700">
              <a:lnSpc>
                <a:spcPct val="100000"/>
              </a:lnSpc>
              <a:spcBef>
                <a:spcPts val="105"/>
              </a:spcBef>
            </a:pPr>
            <a:r>
              <a:rPr sz="4000" dirty="0"/>
              <a:t>Inserting</a:t>
            </a:r>
            <a:r>
              <a:rPr sz="4000" spc="-50" dirty="0"/>
              <a:t> </a:t>
            </a:r>
            <a:r>
              <a:rPr sz="4000" dirty="0"/>
              <a:t>the</a:t>
            </a:r>
            <a:r>
              <a:rPr sz="4000" spc="-10" dirty="0"/>
              <a:t> </a:t>
            </a:r>
            <a:r>
              <a:rPr sz="4000" spc="-5" dirty="0"/>
              <a:t>node</a:t>
            </a:r>
            <a:r>
              <a:rPr sz="4000" spc="-50" dirty="0"/>
              <a:t> </a:t>
            </a:r>
            <a:r>
              <a:rPr sz="4000" dirty="0"/>
              <a:t>in</a:t>
            </a:r>
            <a:r>
              <a:rPr sz="4000" spc="-20" dirty="0"/>
              <a:t> </a:t>
            </a:r>
            <a:r>
              <a:rPr sz="4000" dirty="0"/>
              <a:t>a</a:t>
            </a:r>
            <a:r>
              <a:rPr sz="4000" spc="-10" dirty="0"/>
              <a:t> </a:t>
            </a:r>
            <a:r>
              <a:rPr sz="4000" spc="-5" dirty="0"/>
              <a:t>SLL</a:t>
            </a:r>
          </a:p>
        </p:txBody>
      </p:sp>
      <p:sp>
        <p:nvSpPr>
          <p:cNvPr id="3" name="object 3"/>
          <p:cNvSpPr txBox="1"/>
          <p:nvPr/>
        </p:nvSpPr>
        <p:spPr>
          <a:xfrm>
            <a:off x="535940" y="1942541"/>
            <a:ext cx="6855460" cy="2003754"/>
          </a:xfrm>
          <a:prstGeom prst="rect">
            <a:avLst/>
          </a:prstGeom>
        </p:spPr>
        <p:txBody>
          <a:bodyPr vert="horz" wrap="square" lIns="0" tIns="13335" rIns="0" bIns="0" rtlCol="0">
            <a:spAutoFit/>
          </a:bodyPr>
          <a:lstStyle/>
          <a:p>
            <a:pPr marL="469900" indent="-457200" algn="just">
              <a:lnSpc>
                <a:spcPct val="100000"/>
              </a:lnSpc>
              <a:spcBef>
                <a:spcPts val="105"/>
              </a:spcBef>
              <a:buFont typeface="Wingdings" pitchFamily="2" charset="2"/>
              <a:buChar char="Ø"/>
              <a:tabLst>
                <a:tab pos="1219200" algn="l"/>
                <a:tab pos="1952625" algn="l"/>
                <a:tab pos="3333115" algn="l"/>
              </a:tabLst>
            </a:pPr>
            <a:r>
              <a:rPr sz="3200" spc="-10" dirty="0" smtClean="0">
                <a:solidFill>
                  <a:srgbClr val="083762"/>
                </a:solidFill>
                <a:latin typeface="Constantia"/>
                <a:cs typeface="Constantia"/>
              </a:rPr>
              <a:t>There</a:t>
            </a:r>
            <a:r>
              <a:rPr lang="en-US" sz="3200" spc="-10" dirty="0" smtClean="0">
                <a:solidFill>
                  <a:srgbClr val="083762"/>
                </a:solidFill>
                <a:latin typeface="Constantia"/>
                <a:cs typeface="Constantia"/>
              </a:rPr>
              <a:t> </a:t>
            </a:r>
            <a:r>
              <a:rPr sz="3200" spc="-20" dirty="0" smtClean="0">
                <a:solidFill>
                  <a:srgbClr val="083762"/>
                </a:solidFill>
                <a:latin typeface="Constantia"/>
                <a:cs typeface="Constantia"/>
              </a:rPr>
              <a:t>are</a:t>
            </a:r>
            <a:r>
              <a:rPr lang="en-US" sz="3200" spc="-20" dirty="0" smtClean="0">
                <a:solidFill>
                  <a:srgbClr val="083762"/>
                </a:solidFill>
                <a:latin typeface="Constantia"/>
                <a:cs typeface="Constantia"/>
              </a:rPr>
              <a:t> </a:t>
            </a:r>
            <a:r>
              <a:rPr sz="3200" dirty="0" smtClean="0">
                <a:solidFill>
                  <a:srgbClr val="083762"/>
                </a:solidFill>
                <a:latin typeface="Constantia"/>
                <a:cs typeface="Constantia"/>
              </a:rPr>
              <a:t>3</a:t>
            </a:r>
            <a:r>
              <a:rPr sz="3200" spc="-80" dirty="0" smtClean="0">
                <a:solidFill>
                  <a:srgbClr val="083762"/>
                </a:solidFill>
                <a:latin typeface="Constantia"/>
                <a:cs typeface="Constantia"/>
              </a:rPr>
              <a:t> </a:t>
            </a:r>
            <a:r>
              <a:rPr sz="3200" spc="-5" dirty="0" smtClean="0">
                <a:solidFill>
                  <a:srgbClr val="083762"/>
                </a:solidFill>
                <a:latin typeface="Constantia"/>
                <a:cs typeface="Constantia"/>
              </a:rPr>
              <a:t>cases</a:t>
            </a:r>
            <a:r>
              <a:rPr lang="en-US" sz="3200" spc="-5" dirty="0" smtClean="0">
                <a:solidFill>
                  <a:srgbClr val="083762"/>
                </a:solidFill>
                <a:latin typeface="Constantia"/>
                <a:cs typeface="Constantia"/>
              </a:rPr>
              <a:t> </a:t>
            </a:r>
            <a:r>
              <a:rPr sz="3200" spc="-10" dirty="0" smtClean="0">
                <a:solidFill>
                  <a:srgbClr val="083762"/>
                </a:solidFill>
                <a:latin typeface="Constantia"/>
                <a:cs typeface="Constantia"/>
              </a:rPr>
              <a:t>here</a:t>
            </a:r>
            <a:r>
              <a:rPr sz="3200" spc="-10" dirty="0">
                <a:solidFill>
                  <a:srgbClr val="083762"/>
                </a:solidFill>
                <a:latin typeface="Constantia"/>
                <a:cs typeface="Constantia"/>
              </a:rPr>
              <a:t>:-</a:t>
            </a:r>
            <a:endParaRPr sz="3200" dirty="0">
              <a:latin typeface="Constantia"/>
              <a:cs typeface="Constantia"/>
            </a:endParaRPr>
          </a:p>
          <a:p>
            <a:pPr marL="776605" lvl="1" indent="-307340" algn="just">
              <a:spcBef>
                <a:spcPts val="5"/>
              </a:spcBef>
              <a:buClr>
                <a:srgbClr val="0AD0D9"/>
              </a:buClr>
              <a:buSzPct val="90625"/>
              <a:buFont typeface="Wingdings"/>
              <a:buChar char=""/>
              <a:tabLst>
                <a:tab pos="320040" algn="l"/>
              </a:tabLst>
            </a:pPr>
            <a:r>
              <a:rPr sz="2800" dirty="0" smtClean="0">
                <a:latin typeface="Constantia"/>
                <a:cs typeface="Constantia"/>
              </a:rPr>
              <a:t>Insertion</a:t>
            </a:r>
            <a:r>
              <a:rPr sz="2800" spc="-170" dirty="0" smtClean="0">
                <a:latin typeface="Constantia"/>
                <a:cs typeface="Constantia"/>
              </a:rPr>
              <a:t> </a:t>
            </a:r>
            <a:r>
              <a:rPr sz="2800" dirty="0">
                <a:latin typeface="Constantia"/>
                <a:cs typeface="Constantia"/>
              </a:rPr>
              <a:t>at</a:t>
            </a:r>
            <a:r>
              <a:rPr sz="2800" spc="-125" dirty="0">
                <a:latin typeface="Constantia"/>
                <a:cs typeface="Constantia"/>
              </a:rPr>
              <a:t> </a:t>
            </a:r>
            <a:r>
              <a:rPr sz="2800" spc="-5" dirty="0">
                <a:latin typeface="Constantia"/>
                <a:cs typeface="Constantia"/>
              </a:rPr>
              <a:t>the</a:t>
            </a:r>
            <a:r>
              <a:rPr sz="2800" spc="-110" dirty="0">
                <a:latin typeface="Constantia"/>
                <a:cs typeface="Constantia"/>
              </a:rPr>
              <a:t> </a:t>
            </a:r>
            <a:r>
              <a:rPr sz="2800" spc="-5" dirty="0">
                <a:latin typeface="Constantia"/>
                <a:cs typeface="Constantia"/>
              </a:rPr>
              <a:t>beginning</a:t>
            </a:r>
            <a:endParaRPr sz="2800" dirty="0">
              <a:latin typeface="Constantia"/>
              <a:cs typeface="Constantia"/>
            </a:endParaRPr>
          </a:p>
          <a:p>
            <a:pPr marL="776605" lvl="1" indent="-307340" algn="just">
              <a:spcBef>
                <a:spcPts val="770"/>
              </a:spcBef>
              <a:buClr>
                <a:srgbClr val="0AD0D9"/>
              </a:buClr>
              <a:buSzPct val="90625"/>
              <a:buFont typeface="Wingdings"/>
              <a:buChar char=""/>
              <a:tabLst>
                <a:tab pos="320040" algn="l"/>
              </a:tabLst>
            </a:pPr>
            <a:r>
              <a:rPr sz="2800" dirty="0">
                <a:latin typeface="Constantia"/>
                <a:cs typeface="Constantia"/>
              </a:rPr>
              <a:t>Insertion</a:t>
            </a:r>
            <a:r>
              <a:rPr sz="2800" spc="-175" dirty="0">
                <a:latin typeface="Constantia"/>
                <a:cs typeface="Constantia"/>
              </a:rPr>
              <a:t> </a:t>
            </a:r>
            <a:r>
              <a:rPr sz="2800" dirty="0">
                <a:latin typeface="Constantia"/>
                <a:cs typeface="Constantia"/>
              </a:rPr>
              <a:t>at</a:t>
            </a:r>
            <a:r>
              <a:rPr sz="2800" spc="-135" dirty="0">
                <a:latin typeface="Constantia"/>
                <a:cs typeface="Constantia"/>
              </a:rPr>
              <a:t> </a:t>
            </a:r>
            <a:r>
              <a:rPr sz="2800" spc="-5" dirty="0">
                <a:latin typeface="Constantia"/>
                <a:cs typeface="Constantia"/>
              </a:rPr>
              <a:t>the</a:t>
            </a:r>
            <a:r>
              <a:rPr sz="2800" spc="-190" dirty="0">
                <a:latin typeface="Constantia"/>
                <a:cs typeface="Constantia"/>
              </a:rPr>
              <a:t> </a:t>
            </a:r>
            <a:r>
              <a:rPr sz="2800" dirty="0">
                <a:latin typeface="Constantia"/>
                <a:cs typeface="Constantia"/>
              </a:rPr>
              <a:t>end</a:t>
            </a:r>
          </a:p>
          <a:p>
            <a:pPr marL="776605" lvl="1" indent="-307340" algn="just">
              <a:spcBef>
                <a:spcPts val="765"/>
              </a:spcBef>
              <a:buClr>
                <a:srgbClr val="0AD0D9"/>
              </a:buClr>
              <a:buSzPct val="90625"/>
              <a:buFont typeface="Wingdings"/>
              <a:buChar char=""/>
              <a:tabLst>
                <a:tab pos="320040" algn="l"/>
              </a:tabLst>
            </a:pPr>
            <a:r>
              <a:rPr sz="2800" dirty="0">
                <a:latin typeface="Constantia"/>
                <a:cs typeface="Constantia"/>
              </a:rPr>
              <a:t>Insertion</a:t>
            </a:r>
            <a:r>
              <a:rPr sz="2800" spc="-160" dirty="0">
                <a:latin typeface="Constantia"/>
                <a:cs typeface="Constantia"/>
              </a:rPr>
              <a:t> </a:t>
            </a:r>
            <a:r>
              <a:rPr sz="2800" dirty="0">
                <a:latin typeface="Constantia"/>
                <a:cs typeface="Constantia"/>
              </a:rPr>
              <a:t>af</a:t>
            </a:r>
            <a:r>
              <a:rPr sz="2800" spc="-55" dirty="0">
                <a:latin typeface="Constantia"/>
                <a:cs typeface="Constantia"/>
              </a:rPr>
              <a:t>t</a:t>
            </a:r>
            <a:r>
              <a:rPr sz="2800" dirty="0">
                <a:latin typeface="Constantia"/>
                <a:cs typeface="Constantia"/>
              </a:rPr>
              <a:t>er</a:t>
            </a:r>
            <a:r>
              <a:rPr sz="2800" spc="-195" dirty="0">
                <a:latin typeface="Constantia"/>
                <a:cs typeface="Constantia"/>
              </a:rPr>
              <a:t> </a:t>
            </a:r>
            <a:r>
              <a:rPr sz="2800" dirty="0">
                <a:latin typeface="Constantia"/>
                <a:cs typeface="Constantia"/>
              </a:rPr>
              <a:t>a</a:t>
            </a:r>
            <a:r>
              <a:rPr sz="2800" spc="-135" dirty="0">
                <a:latin typeface="Constantia"/>
                <a:cs typeface="Constantia"/>
              </a:rPr>
              <a:t> </a:t>
            </a:r>
            <a:r>
              <a:rPr sz="2800" dirty="0">
                <a:latin typeface="Constantia"/>
                <a:cs typeface="Constantia"/>
              </a:rPr>
              <a:t>pa</a:t>
            </a:r>
            <a:r>
              <a:rPr sz="2800" spc="-15" dirty="0">
                <a:latin typeface="Constantia"/>
                <a:cs typeface="Constantia"/>
              </a:rPr>
              <a:t>r</a:t>
            </a:r>
            <a:r>
              <a:rPr sz="2800" spc="-5" dirty="0">
                <a:latin typeface="Constantia"/>
                <a:cs typeface="Constantia"/>
              </a:rPr>
              <a:t>ticula</a:t>
            </a:r>
            <a:r>
              <a:rPr sz="2800" dirty="0">
                <a:latin typeface="Constantia"/>
                <a:cs typeface="Constantia"/>
              </a:rPr>
              <a:t>r</a:t>
            </a:r>
            <a:r>
              <a:rPr sz="2800" spc="-114" dirty="0">
                <a:latin typeface="Constantia"/>
                <a:cs typeface="Constantia"/>
              </a:rPr>
              <a:t> </a:t>
            </a:r>
            <a:r>
              <a:rPr sz="2800" spc="-5" dirty="0">
                <a:latin typeface="Constantia"/>
                <a:cs typeface="Constantia"/>
              </a:rPr>
              <a:t>n</a:t>
            </a:r>
            <a:r>
              <a:rPr sz="2800" spc="-10" dirty="0">
                <a:latin typeface="Constantia"/>
                <a:cs typeface="Constantia"/>
              </a:rPr>
              <a:t>o</a:t>
            </a:r>
            <a:r>
              <a:rPr sz="2800" spc="-5" dirty="0">
                <a:latin typeface="Constantia"/>
                <a:cs typeface="Constantia"/>
              </a:rPr>
              <a:t>de</a:t>
            </a:r>
            <a:endParaRPr sz="2800" dirty="0">
              <a:latin typeface="Constantia"/>
              <a:cs typeface="Constanti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652" y="762000"/>
            <a:ext cx="6673850" cy="629018"/>
          </a:xfrm>
          <a:prstGeom prst="rect">
            <a:avLst/>
          </a:prstGeom>
        </p:spPr>
        <p:txBody>
          <a:bodyPr vert="horz" wrap="square" lIns="0" tIns="13335" rIns="0" bIns="0" rtlCol="0">
            <a:spAutoFit/>
          </a:bodyPr>
          <a:lstStyle/>
          <a:p>
            <a:pPr marL="12700">
              <a:lnSpc>
                <a:spcPct val="100000"/>
              </a:lnSpc>
              <a:spcBef>
                <a:spcPts val="105"/>
              </a:spcBef>
            </a:pPr>
            <a:r>
              <a:rPr sz="4000" dirty="0"/>
              <a:t>Insertion</a:t>
            </a:r>
            <a:r>
              <a:rPr sz="4000" spc="-50" dirty="0"/>
              <a:t> </a:t>
            </a:r>
            <a:r>
              <a:rPr sz="4000" spc="-25" dirty="0"/>
              <a:t>at</a:t>
            </a:r>
            <a:r>
              <a:rPr sz="4000" spc="-15" dirty="0"/>
              <a:t> </a:t>
            </a:r>
            <a:r>
              <a:rPr sz="4000" dirty="0"/>
              <a:t>the</a:t>
            </a:r>
            <a:r>
              <a:rPr sz="4000" spc="-40" dirty="0"/>
              <a:t> </a:t>
            </a:r>
            <a:r>
              <a:rPr sz="4000" spc="-5" dirty="0"/>
              <a:t>beginning</a:t>
            </a:r>
          </a:p>
        </p:txBody>
      </p:sp>
      <p:sp>
        <p:nvSpPr>
          <p:cNvPr id="3" name="object 3"/>
          <p:cNvSpPr txBox="1"/>
          <p:nvPr/>
        </p:nvSpPr>
        <p:spPr>
          <a:xfrm>
            <a:off x="535940" y="1947418"/>
            <a:ext cx="5025390" cy="422275"/>
          </a:xfrm>
          <a:prstGeom prst="rect">
            <a:avLst/>
          </a:prstGeom>
        </p:spPr>
        <p:txBody>
          <a:bodyPr vert="horz" wrap="square" lIns="0" tIns="13335" rIns="0" bIns="0" rtlCol="0">
            <a:spAutoFit/>
          </a:bodyPr>
          <a:lstStyle/>
          <a:p>
            <a:pPr marL="12700">
              <a:lnSpc>
                <a:spcPct val="100000"/>
              </a:lnSpc>
              <a:spcBef>
                <a:spcPts val="105"/>
              </a:spcBef>
            </a:pPr>
            <a:r>
              <a:rPr sz="2600" spc="-5" dirty="0">
                <a:latin typeface="Constantia"/>
                <a:cs typeface="Constantia"/>
              </a:rPr>
              <a:t>The</a:t>
            </a:r>
            <a:r>
              <a:rPr sz="2600" spc="-40" dirty="0">
                <a:latin typeface="Constantia"/>
                <a:cs typeface="Constantia"/>
              </a:rPr>
              <a:t>r</a:t>
            </a:r>
            <a:r>
              <a:rPr sz="2600" dirty="0">
                <a:latin typeface="Constantia"/>
                <a:cs typeface="Constantia"/>
              </a:rPr>
              <a:t>e</a:t>
            </a:r>
            <a:r>
              <a:rPr sz="2600" spc="-140" dirty="0">
                <a:latin typeface="Constantia"/>
                <a:cs typeface="Constantia"/>
              </a:rPr>
              <a:t> </a:t>
            </a:r>
            <a:r>
              <a:rPr sz="2600" dirty="0">
                <a:latin typeface="Constantia"/>
                <a:cs typeface="Constantia"/>
              </a:rPr>
              <a:t>a</a:t>
            </a:r>
            <a:r>
              <a:rPr sz="2600" spc="-40" dirty="0">
                <a:latin typeface="Constantia"/>
                <a:cs typeface="Constantia"/>
              </a:rPr>
              <a:t>r</a:t>
            </a:r>
            <a:r>
              <a:rPr sz="2600" dirty="0">
                <a:latin typeface="Constantia"/>
                <a:cs typeface="Constantia"/>
              </a:rPr>
              <a:t>e</a:t>
            </a:r>
            <a:r>
              <a:rPr sz="2600" spc="-80" dirty="0">
                <a:latin typeface="Constantia"/>
                <a:cs typeface="Constantia"/>
              </a:rPr>
              <a:t> </a:t>
            </a:r>
            <a:r>
              <a:rPr sz="2600" spc="-5" dirty="0">
                <a:latin typeface="Constantia"/>
                <a:cs typeface="Constantia"/>
              </a:rPr>
              <a:t>t</a:t>
            </a:r>
            <a:r>
              <a:rPr sz="2600" spc="-55" dirty="0">
                <a:latin typeface="Constantia"/>
                <a:cs typeface="Constantia"/>
              </a:rPr>
              <a:t>w</a:t>
            </a:r>
            <a:r>
              <a:rPr sz="2600" dirty="0">
                <a:latin typeface="Constantia"/>
                <a:cs typeface="Constantia"/>
              </a:rPr>
              <a:t>o</a:t>
            </a:r>
            <a:r>
              <a:rPr sz="2600" spc="-155" dirty="0">
                <a:latin typeface="Constantia"/>
                <a:cs typeface="Constantia"/>
              </a:rPr>
              <a:t> </a:t>
            </a:r>
            <a:r>
              <a:rPr sz="2600" dirty="0">
                <a:latin typeface="Constantia"/>
                <a:cs typeface="Constantia"/>
              </a:rPr>
              <a:t>s</a:t>
            </a:r>
            <a:r>
              <a:rPr sz="2600" spc="-30" dirty="0">
                <a:latin typeface="Constantia"/>
                <a:cs typeface="Constantia"/>
              </a:rPr>
              <a:t>t</a:t>
            </a:r>
            <a:r>
              <a:rPr sz="2600" dirty="0">
                <a:latin typeface="Constantia"/>
                <a:cs typeface="Constantia"/>
              </a:rPr>
              <a:t>eps</a:t>
            </a:r>
            <a:r>
              <a:rPr sz="2600" spc="-110" dirty="0">
                <a:latin typeface="Constantia"/>
                <a:cs typeface="Constantia"/>
              </a:rPr>
              <a:t> </a:t>
            </a:r>
            <a:r>
              <a:rPr sz="2600" spc="-35" dirty="0">
                <a:latin typeface="Constantia"/>
                <a:cs typeface="Constantia"/>
              </a:rPr>
              <a:t>t</a:t>
            </a:r>
            <a:r>
              <a:rPr sz="2600" dirty="0">
                <a:latin typeface="Constantia"/>
                <a:cs typeface="Constantia"/>
              </a:rPr>
              <a:t>o</a:t>
            </a:r>
            <a:r>
              <a:rPr sz="2600" spc="-95" dirty="0">
                <a:latin typeface="Constantia"/>
                <a:cs typeface="Constantia"/>
              </a:rPr>
              <a:t> </a:t>
            </a:r>
            <a:r>
              <a:rPr sz="2600" spc="-5" dirty="0">
                <a:latin typeface="Constantia"/>
                <a:cs typeface="Constantia"/>
              </a:rPr>
              <a:t>b</a:t>
            </a:r>
            <a:r>
              <a:rPr sz="2600" dirty="0">
                <a:latin typeface="Constantia"/>
                <a:cs typeface="Constantia"/>
              </a:rPr>
              <a:t>e</a:t>
            </a:r>
            <a:r>
              <a:rPr sz="2600" spc="-75" dirty="0">
                <a:latin typeface="Constantia"/>
                <a:cs typeface="Constantia"/>
              </a:rPr>
              <a:t> </a:t>
            </a:r>
            <a:r>
              <a:rPr sz="2600" spc="-25" dirty="0">
                <a:latin typeface="Constantia"/>
                <a:cs typeface="Constantia"/>
              </a:rPr>
              <a:t>f</a:t>
            </a:r>
            <a:r>
              <a:rPr sz="2600" dirty="0">
                <a:latin typeface="Constantia"/>
                <a:cs typeface="Constantia"/>
              </a:rPr>
              <a:t>oll</a:t>
            </a:r>
            <a:r>
              <a:rPr sz="2600" spc="-60" dirty="0">
                <a:latin typeface="Constantia"/>
                <a:cs typeface="Constantia"/>
              </a:rPr>
              <a:t>ow</a:t>
            </a:r>
            <a:r>
              <a:rPr sz="2600" dirty="0">
                <a:latin typeface="Constantia"/>
                <a:cs typeface="Constantia"/>
              </a:rPr>
              <a:t>ed</a:t>
            </a:r>
            <a:r>
              <a:rPr sz="2600" spc="10" dirty="0">
                <a:latin typeface="Constantia"/>
                <a:cs typeface="Constantia"/>
              </a:rPr>
              <a:t>:</a:t>
            </a:r>
            <a:r>
              <a:rPr sz="2600" dirty="0">
                <a:latin typeface="Constantia"/>
                <a:cs typeface="Constantia"/>
              </a:rPr>
              <a:t>-</a:t>
            </a:r>
          </a:p>
        </p:txBody>
      </p:sp>
      <p:sp>
        <p:nvSpPr>
          <p:cNvPr id="4" name="object 4"/>
          <p:cNvSpPr txBox="1"/>
          <p:nvPr/>
        </p:nvSpPr>
        <p:spPr>
          <a:xfrm>
            <a:off x="535940" y="2898775"/>
            <a:ext cx="7926070" cy="3117850"/>
          </a:xfrm>
          <a:prstGeom prst="rect">
            <a:avLst/>
          </a:prstGeom>
        </p:spPr>
        <p:txBody>
          <a:bodyPr vert="horz" wrap="square" lIns="0" tIns="13335" rIns="0" bIns="0" rtlCol="0">
            <a:spAutoFit/>
          </a:bodyPr>
          <a:lstStyle/>
          <a:p>
            <a:pPr marL="527685" marR="5080" indent="-515620" algn="just">
              <a:lnSpc>
                <a:spcPct val="100000"/>
              </a:lnSpc>
              <a:spcBef>
                <a:spcPts val="105"/>
              </a:spcBef>
              <a:buClr>
                <a:srgbClr val="0AD0D9"/>
              </a:buClr>
              <a:buSzPct val="94230"/>
              <a:buAutoNum type="alphaLcParenR"/>
              <a:tabLst>
                <a:tab pos="527685" algn="l"/>
                <a:tab pos="528320" algn="l"/>
              </a:tabLst>
            </a:pPr>
            <a:r>
              <a:rPr sz="2600" spc="-25" dirty="0">
                <a:latin typeface="Constantia"/>
                <a:cs typeface="Constantia"/>
              </a:rPr>
              <a:t>Make</a:t>
            </a:r>
            <a:r>
              <a:rPr sz="2600" spc="-105" dirty="0">
                <a:latin typeface="Constantia"/>
                <a:cs typeface="Constantia"/>
              </a:rPr>
              <a:t> </a:t>
            </a:r>
            <a:r>
              <a:rPr sz="2600" spc="-5" dirty="0">
                <a:latin typeface="Constantia"/>
                <a:cs typeface="Constantia"/>
              </a:rPr>
              <a:t>the</a:t>
            </a:r>
            <a:r>
              <a:rPr sz="2600" spc="-65" dirty="0">
                <a:latin typeface="Constantia"/>
                <a:cs typeface="Constantia"/>
              </a:rPr>
              <a:t> </a:t>
            </a:r>
            <a:r>
              <a:rPr sz="2600" spc="-5" dirty="0">
                <a:latin typeface="Constantia"/>
                <a:cs typeface="Constantia"/>
              </a:rPr>
              <a:t>next</a:t>
            </a:r>
            <a:r>
              <a:rPr sz="2600" spc="-114" dirty="0">
                <a:latin typeface="Constantia"/>
                <a:cs typeface="Constantia"/>
              </a:rPr>
              <a:t> </a:t>
            </a:r>
            <a:r>
              <a:rPr sz="2600" spc="-10" dirty="0">
                <a:latin typeface="Constantia"/>
                <a:cs typeface="Constantia"/>
              </a:rPr>
              <a:t>pointer</a:t>
            </a:r>
            <a:r>
              <a:rPr sz="2600" spc="-160" dirty="0">
                <a:latin typeface="Constantia"/>
                <a:cs typeface="Constantia"/>
              </a:rPr>
              <a:t> </a:t>
            </a:r>
            <a:r>
              <a:rPr sz="2600" dirty="0">
                <a:latin typeface="Constantia"/>
                <a:cs typeface="Constantia"/>
              </a:rPr>
              <a:t>of</a:t>
            </a:r>
            <a:r>
              <a:rPr sz="2600" spc="20" dirty="0">
                <a:latin typeface="Constantia"/>
                <a:cs typeface="Constantia"/>
              </a:rPr>
              <a:t> </a:t>
            </a:r>
            <a:r>
              <a:rPr sz="2600" spc="-5" dirty="0">
                <a:latin typeface="Constantia"/>
                <a:cs typeface="Constantia"/>
              </a:rPr>
              <a:t>the</a:t>
            </a:r>
            <a:r>
              <a:rPr sz="2600" spc="-65" dirty="0">
                <a:latin typeface="Constantia"/>
                <a:cs typeface="Constantia"/>
              </a:rPr>
              <a:t> </a:t>
            </a:r>
            <a:r>
              <a:rPr sz="2600" spc="-5" dirty="0">
                <a:latin typeface="Constantia"/>
                <a:cs typeface="Constantia"/>
              </a:rPr>
              <a:t>node</a:t>
            </a:r>
            <a:r>
              <a:rPr sz="2600" spc="-100" dirty="0">
                <a:latin typeface="Constantia"/>
                <a:cs typeface="Constantia"/>
              </a:rPr>
              <a:t> </a:t>
            </a:r>
            <a:r>
              <a:rPr sz="2600" spc="-5" dirty="0">
                <a:latin typeface="Constantia"/>
                <a:cs typeface="Constantia"/>
              </a:rPr>
              <a:t>point</a:t>
            </a:r>
            <a:r>
              <a:rPr sz="2600" spc="-110" dirty="0">
                <a:latin typeface="Constantia"/>
                <a:cs typeface="Constantia"/>
              </a:rPr>
              <a:t> </a:t>
            </a:r>
            <a:r>
              <a:rPr sz="2600" spc="-25" dirty="0">
                <a:latin typeface="Constantia"/>
                <a:cs typeface="Constantia"/>
              </a:rPr>
              <a:t>towards</a:t>
            </a:r>
            <a:r>
              <a:rPr sz="2600" spc="-110" dirty="0">
                <a:latin typeface="Constantia"/>
                <a:cs typeface="Constantia"/>
              </a:rPr>
              <a:t> </a:t>
            </a:r>
            <a:r>
              <a:rPr sz="2600" spc="-5" dirty="0">
                <a:latin typeface="Constantia"/>
                <a:cs typeface="Constantia"/>
              </a:rPr>
              <a:t>the </a:t>
            </a:r>
            <a:r>
              <a:rPr sz="2600" spc="-640" dirty="0">
                <a:latin typeface="Constantia"/>
                <a:cs typeface="Constantia"/>
              </a:rPr>
              <a:t> </a:t>
            </a:r>
            <a:r>
              <a:rPr sz="2600" spc="5" dirty="0">
                <a:latin typeface="Constantia"/>
                <a:cs typeface="Constantia"/>
              </a:rPr>
              <a:t>first</a:t>
            </a:r>
            <a:r>
              <a:rPr sz="2600" spc="-95" dirty="0">
                <a:latin typeface="Constantia"/>
                <a:cs typeface="Constantia"/>
              </a:rPr>
              <a:t> </a:t>
            </a:r>
            <a:r>
              <a:rPr sz="2600" spc="-5" dirty="0">
                <a:latin typeface="Constantia"/>
                <a:cs typeface="Constantia"/>
              </a:rPr>
              <a:t>node</a:t>
            </a:r>
            <a:r>
              <a:rPr sz="2600" spc="-125" dirty="0">
                <a:latin typeface="Constantia"/>
                <a:cs typeface="Constantia"/>
              </a:rPr>
              <a:t> </a:t>
            </a:r>
            <a:r>
              <a:rPr sz="2600" dirty="0">
                <a:latin typeface="Constantia"/>
                <a:cs typeface="Constantia"/>
              </a:rPr>
              <a:t>of</a:t>
            </a:r>
            <a:r>
              <a:rPr sz="2600" spc="10" dirty="0">
                <a:latin typeface="Constantia"/>
                <a:cs typeface="Constantia"/>
              </a:rPr>
              <a:t> </a:t>
            </a:r>
            <a:r>
              <a:rPr sz="2600" spc="-5" dirty="0">
                <a:latin typeface="Constantia"/>
                <a:cs typeface="Constantia"/>
              </a:rPr>
              <a:t>the</a:t>
            </a:r>
            <a:r>
              <a:rPr sz="2600" spc="-70" dirty="0">
                <a:latin typeface="Constantia"/>
                <a:cs typeface="Constantia"/>
              </a:rPr>
              <a:t> </a:t>
            </a:r>
            <a:r>
              <a:rPr sz="2600" dirty="0">
                <a:latin typeface="Constantia"/>
                <a:cs typeface="Constantia"/>
              </a:rPr>
              <a:t>list</a:t>
            </a:r>
          </a:p>
          <a:p>
            <a:pPr algn="just">
              <a:lnSpc>
                <a:spcPct val="100000"/>
              </a:lnSpc>
              <a:spcBef>
                <a:spcPts val="35"/>
              </a:spcBef>
              <a:buClr>
                <a:srgbClr val="0AD0D9"/>
              </a:buClr>
              <a:buFont typeface="Constantia"/>
              <a:buAutoNum type="alphaLcParenR"/>
            </a:pPr>
            <a:endParaRPr sz="3550" dirty="0">
              <a:latin typeface="Constantia"/>
              <a:cs typeface="Constantia"/>
            </a:endParaRPr>
          </a:p>
          <a:p>
            <a:pPr marL="527685" indent="-515620" algn="just">
              <a:lnSpc>
                <a:spcPct val="100000"/>
              </a:lnSpc>
              <a:buClr>
                <a:srgbClr val="0AD0D9"/>
              </a:buClr>
              <a:buSzPct val="94230"/>
              <a:buAutoNum type="alphaLcParenR"/>
              <a:tabLst>
                <a:tab pos="527685" algn="l"/>
                <a:tab pos="528320" algn="l"/>
              </a:tabLst>
            </a:pPr>
            <a:r>
              <a:rPr sz="2600" spc="-25" dirty="0">
                <a:latin typeface="Constantia"/>
                <a:cs typeface="Constantia"/>
              </a:rPr>
              <a:t>Make</a:t>
            </a:r>
            <a:r>
              <a:rPr sz="2600" spc="-105" dirty="0">
                <a:latin typeface="Constantia"/>
                <a:cs typeface="Constantia"/>
              </a:rPr>
              <a:t> </a:t>
            </a:r>
            <a:r>
              <a:rPr sz="2600" spc="-5" dirty="0">
                <a:latin typeface="Constantia"/>
                <a:cs typeface="Constantia"/>
              </a:rPr>
              <a:t>the</a:t>
            </a:r>
            <a:r>
              <a:rPr sz="2600" spc="-120" dirty="0">
                <a:latin typeface="Constantia"/>
                <a:cs typeface="Constantia"/>
              </a:rPr>
              <a:t> </a:t>
            </a:r>
            <a:r>
              <a:rPr sz="2600" dirty="0">
                <a:latin typeface="Constantia"/>
                <a:cs typeface="Constantia"/>
              </a:rPr>
              <a:t>start</a:t>
            </a:r>
            <a:r>
              <a:rPr sz="2600" spc="-114" dirty="0">
                <a:latin typeface="Constantia"/>
                <a:cs typeface="Constantia"/>
              </a:rPr>
              <a:t> </a:t>
            </a:r>
            <a:r>
              <a:rPr sz="2600" spc="-10" dirty="0">
                <a:latin typeface="Constantia"/>
                <a:cs typeface="Constantia"/>
              </a:rPr>
              <a:t>pointer</a:t>
            </a:r>
            <a:r>
              <a:rPr sz="2600" spc="-140" dirty="0">
                <a:latin typeface="Constantia"/>
                <a:cs typeface="Constantia"/>
              </a:rPr>
              <a:t> </a:t>
            </a:r>
            <a:r>
              <a:rPr sz="2600" spc="-5" dirty="0">
                <a:latin typeface="Constantia"/>
                <a:cs typeface="Constantia"/>
              </a:rPr>
              <a:t>point</a:t>
            </a:r>
            <a:r>
              <a:rPr sz="2600" spc="-95" dirty="0">
                <a:latin typeface="Constantia"/>
                <a:cs typeface="Constantia"/>
              </a:rPr>
              <a:t> </a:t>
            </a:r>
            <a:r>
              <a:rPr sz="2600" spc="-25" dirty="0">
                <a:latin typeface="Constantia"/>
                <a:cs typeface="Constantia"/>
              </a:rPr>
              <a:t>towards</a:t>
            </a:r>
            <a:r>
              <a:rPr sz="2600" spc="-114" dirty="0">
                <a:latin typeface="Constantia"/>
                <a:cs typeface="Constantia"/>
              </a:rPr>
              <a:t> </a:t>
            </a:r>
            <a:r>
              <a:rPr sz="2600" spc="-5" dirty="0">
                <a:latin typeface="Constantia"/>
                <a:cs typeface="Constantia"/>
              </a:rPr>
              <a:t>this</a:t>
            </a:r>
            <a:r>
              <a:rPr sz="2600" spc="-60" dirty="0">
                <a:latin typeface="Constantia"/>
                <a:cs typeface="Constantia"/>
              </a:rPr>
              <a:t> </a:t>
            </a:r>
            <a:r>
              <a:rPr sz="2600" spc="-5" dirty="0">
                <a:latin typeface="Constantia"/>
                <a:cs typeface="Constantia"/>
              </a:rPr>
              <a:t>new</a:t>
            </a:r>
            <a:r>
              <a:rPr sz="2600" spc="-70" dirty="0">
                <a:latin typeface="Constantia"/>
                <a:cs typeface="Constantia"/>
              </a:rPr>
              <a:t> </a:t>
            </a:r>
            <a:r>
              <a:rPr sz="2600" spc="-5" dirty="0">
                <a:latin typeface="Constantia"/>
                <a:cs typeface="Constantia"/>
              </a:rPr>
              <a:t>node</a:t>
            </a:r>
            <a:endParaRPr sz="2600" dirty="0">
              <a:latin typeface="Constantia"/>
              <a:cs typeface="Constantia"/>
            </a:endParaRPr>
          </a:p>
          <a:p>
            <a:pPr algn="just">
              <a:lnSpc>
                <a:spcPct val="100000"/>
              </a:lnSpc>
              <a:spcBef>
                <a:spcPts val="35"/>
              </a:spcBef>
            </a:pPr>
            <a:endParaRPr sz="3550" dirty="0">
              <a:latin typeface="Constantia"/>
              <a:cs typeface="Constantia"/>
            </a:endParaRPr>
          </a:p>
          <a:p>
            <a:pPr marL="527685" marR="609600" indent="-515620" algn="just">
              <a:lnSpc>
                <a:spcPct val="100000"/>
              </a:lnSpc>
              <a:buClr>
                <a:srgbClr val="0AD0D9"/>
              </a:buClr>
              <a:buSzPct val="94230"/>
              <a:buFont typeface="Wingdings"/>
              <a:buChar char=""/>
              <a:tabLst>
                <a:tab pos="527685" algn="l"/>
                <a:tab pos="528320" algn="l"/>
              </a:tabLst>
            </a:pPr>
            <a:r>
              <a:rPr sz="2600" dirty="0">
                <a:latin typeface="Constantia"/>
                <a:cs typeface="Constantia"/>
              </a:rPr>
              <a:t>If</a:t>
            </a:r>
            <a:r>
              <a:rPr sz="2600" spc="15" dirty="0">
                <a:latin typeface="Constantia"/>
                <a:cs typeface="Constantia"/>
              </a:rPr>
              <a:t> </a:t>
            </a:r>
            <a:r>
              <a:rPr sz="2600" spc="-5" dirty="0">
                <a:latin typeface="Constantia"/>
                <a:cs typeface="Constantia"/>
              </a:rPr>
              <a:t>the</a:t>
            </a:r>
            <a:r>
              <a:rPr sz="2600" spc="-70" dirty="0">
                <a:latin typeface="Constantia"/>
                <a:cs typeface="Constantia"/>
              </a:rPr>
              <a:t> </a:t>
            </a:r>
            <a:r>
              <a:rPr sz="2600" dirty="0">
                <a:latin typeface="Constantia"/>
                <a:cs typeface="Constantia"/>
              </a:rPr>
              <a:t>list</a:t>
            </a:r>
            <a:r>
              <a:rPr sz="2600" spc="-90" dirty="0">
                <a:latin typeface="Constantia"/>
                <a:cs typeface="Constantia"/>
              </a:rPr>
              <a:t> </a:t>
            </a:r>
            <a:r>
              <a:rPr sz="2600" spc="-5" dirty="0">
                <a:latin typeface="Constantia"/>
                <a:cs typeface="Constantia"/>
              </a:rPr>
              <a:t>is</a:t>
            </a:r>
            <a:r>
              <a:rPr sz="2600" spc="-120" dirty="0">
                <a:latin typeface="Constantia"/>
                <a:cs typeface="Constantia"/>
              </a:rPr>
              <a:t> </a:t>
            </a:r>
            <a:r>
              <a:rPr sz="2600" spc="-5" dirty="0">
                <a:latin typeface="Constantia"/>
                <a:cs typeface="Constantia"/>
              </a:rPr>
              <a:t>empty</a:t>
            </a:r>
            <a:r>
              <a:rPr sz="2600" spc="-135" dirty="0">
                <a:latin typeface="Constantia"/>
                <a:cs typeface="Constantia"/>
              </a:rPr>
              <a:t> </a:t>
            </a:r>
            <a:r>
              <a:rPr sz="2600" spc="-5" dirty="0">
                <a:latin typeface="Constantia"/>
                <a:cs typeface="Constantia"/>
              </a:rPr>
              <a:t>simply</a:t>
            </a:r>
            <a:r>
              <a:rPr sz="2600" spc="-85" dirty="0">
                <a:latin typeface="Constantia"/>
                <a:cs typeface="Constantia"/>
              </a:rPr>
              <a:t> </a:t>
            </a:r>
            <a:r>
              <a:rPr sz="2600" spc="-20" dirty="0">
                <a:latin typeface="Constantia"/>
                <a:cs typeface="Constantia"/>
              </a:rPr>
              <a:t>make</a:t>
            </a:r>
            <a:r>
              <a:rPr sz="2600" spc="-95" dirty="0">
                <a:latin typeface="Constantia"/>
                <a:cs typeface="Constantia"/>
              </a:rPr>
              <a:t> </a:t>
            </a:r>
            <a:r>
              <a:rPr sz="2600" spc="-5" dirty="0">
                <a:latin typeface="Constantia"/>
                <a:cs typeface="Constantia"/>
              </a:rPr>
              <a:t>the</a:t>
            </a:r>
            <a:r>
              <a:rPr sz="2600" spc="-120" dirty="0">
                <a:latin typeface="Constantia"/>
                <a:cs typeface="Constantia"/>
              </a:rPr>
              <a:t> </a:t>
            </a:r>
            <a:r>
              <a:rPr sz="2600" dirty="0">
                <a:latin typeface="Constantia"/>
                <a:cs typeface="Constantia"/>
              </a:rPr>
              <a:t>start</a:t>
            </a:r>
            <a:r>
              <a:rPr sz="2600" spc="-125" dirty="0">
                <a:latin typeface="Constantia"/>
                <a:cs typeface="Constantia"/>
              </a:rPr>
              <a:t> </a:t>
            </a:r>
            <a:r>
              <a:rPr sz="2600" spc="-10" dirty="0">
                <a:latin typeface="Constantia"/>
                <a:cs typeface="Constantia"/>
              </a:rPr>
              <a:t>pointer </a:t>
            </a:r>
            <a:r>
              <a:rPr sz="2600" spc="-635" dirty="0">
                <a:latin typeface="Constantia"/>
                <a:cs typeface="Constantia"/>
              </a:rPr>
              <a:t> </a:t>
            </a:r>
            <a:r>
              <a:rPr sz="2600" spc="-5" dirty="0">
                <a:latin typeface="Constantia"/>
                <a:cs typeface="Constantia"/>
              </a:rPr>
              <a:t>point</a:t>
            </a:r>
            <a:r>
              <a:rPr sz="2600" spc="-114" dirty="0">
                <a:latin typeface="Constantia"/>
                <a:cs typeface="Constantia"/>
              </a:rPr>
              <a:t> </a:t>
            </a:r>
            <a:r>
              <a:rPr sz="2600" spc="-25" dirty="0">
                <a:latin typeface="Constantia"/>
                <a:cs typeface="Constantia"/>
              </a:rPr>
              <a:t>towards</a:t>
            </a:r>
            <a:r>
              <a:rPr sz="2600" spc="-114"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new</a:t>
            </a:r>
            <a:r>
              <a:rPr sz="2600" spc="-70" dirty="0">
                <a:latin typeface="Constantia"/>
                <a:cs typeface="Constantia"/>
              </a:rPr>
              <a:t> </a:t>
            </a:r>
            <a:r>
              <a:rPr sz="2600" spc="-5" dirty="0">
                <a:latin typeface="Constantia"/>
                <a:cs typeface="Constantia"/>
              </a:rPr>
              <a:t>node;</a:t>
            </a:r>
            <a:endParaRPr sz="2600" dirty="0">
              <a:latin typeface="Constantia"/>
              <a:cs typeface="Constant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pic>
        <p:nvPicPr>
          <p:cNvPr id="8" name="object 8"/>
          <p:cNvPicPr/>
          <p:nvPr/>
        </p:nvPicPr>
        <p:blipFill>
          <a:blip r:embed="rId7" cstate="print"/>
          <a:stretch>
            <a:fillRect/>
          </a:stretch>
        </p:blipFill>
        <p:spPr>
          <a:xfrm>
            <a:off x="447103" y="1552321"/>
            <a:ext cx="8249793" cy="375335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04800"/>
            <a:ext cx="6673850" cy="788670"/>
          </a:xfrm>
          <a:prstGeom prst="rect">
            <a:avLst/>
          </a:prstGeom>
        </p:spPr>
        <p:txBody>
          <a:bodyPr vert="horz" wrap="square" lIns="0" tIns="13335" rIns="0" bIns="0" rtlCol="0">
            <a:spAutoFit/>
          </a:bodyPr>
          <a:lstStyle/>
          <a:p>
            <a:pPr marL="12700">
              <a:lnSpc>
                <a:spcPct val="100000"/>
              </a:lnSpc>
              <a:spcBef>
                <a:spcPts val="105"/>
              </a:spcBef>
            </a:pPr>
            <a:r>
              <a:rPr dirty="0"/>
              <a:t>Insertion</a:t>
            </a:r>
            <a:r>
              <a:rPr spc="-50" dirty="0"/>
              <a:t> </a:t>
            </a:r>
            <a:r>
              <a:rPr spc="-25" dirty="0"/>
              <a:t>at</a:t>
            </a:r>
            <a:r>
              <a:rPr spc="-15" dirty="0"/>
              <a:t> </a:t>
            </a:r>
            <a:r>
              <a:rPr dirty="0"/>
              <a:t>the</a:t>
            </a:r>
            <a:r>
              <a:rPr spc="-40" dirty="0"/>
              <a:t> </a:t>
            </a:r>
            <a:r>
              <a:rPr spc="-5" dirty="0"/>
              <a:t>beginning</a:t>
            </a:r>
          </a:p>
        </p:txBody>
      </p:sp>
      <p:grpSp>
        <p:nvGrpSpPr>
          <p:cNvPr id="5" name="Group 4"/>
          <p:cNvGrpSpPr/>
          <p:nvPr/>
        </p:nvGrpSpPr>
        <p:grpSpPr>
          <a:xfrm>
            <a:off x="990600" y="1295400"/>
            <a:ext cx="6096000" cy="1498600"/>
            <a:chOff x="990600" y="1295400"/>
            <a:chExt cx="6096000" cy="1498600"/>
          </a:xfrm>
        </p:grpSpPr>
        <p:grpSp>
          <p:nvGrpSpPr>
            <p:cNvPr id="6" name="Group 50"/>
            <p:cNvGrpSpPr>
              <a:grpSpLocks/>
            </p:cNvGrpSpPr>
            <p:nvPr/>
          </p:nvGrpSpPr>
          <p:grpSpPr bwMode="auto">
            <a:xfrm>
              <a:off x="990600" y="1295400"/>
              <a:ext cx="6096000" cy="228600"/>
              <a:chOff x="336" y="432"/>
              <a:chExt cx="3840" cy="144"/>
            </a:xfrm>
          </p:grpSpPr>
          <p:sp>
            <p:nvSpPr>
              <p:cNvPr id="33" name="Rectangle 6"/>
              <p:cNvSpPr>
                <a:spLocks noChangeArrowheads="1"/>
              </p:cNvSpPr>
              <p:nvPr/>
            </p:nvSpPr>
            <p:spPr bwMode="auto">
              <a:xfrm>
                <a:off x="1104" y="432"/>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4" name="Rectangle 9"/>
              <p:cNvSpPr>
                <a:spLocks noChangeArrowheads="1"/>
              </p:cNvSpPr>
              <p:nvPr/>
            </p:nvSpPr>
            <p:spPr bwMode="auto">
              <a:xfrm>
                <a:off x="1680" y="432"/>
                <a:ext cx="144" cy="144"/>
              </a:xfrm>
              <a:prstGeom prst="rect">
                <a:avLst/>
              </a:prstGeom>
              <a:solidFill>
                <a:srgbClr val="FFCC99"/>
              </a:solidFill>
              <a:ln w="9525">
                <a:solidFill>
                  <a:schemeClr val="tx1"/>
                </a:solidFill>
                <a:miter lim="800000"/>
                <a:headEnd/>
                <a:tailEnd/>
              </a:ln>
            </p:spPr>
            <p:txBody>
              <a:bodyPr/>
              <a:lstStyle/>
              <a:p>
                <a:endParaRPr lang="en-US" altLang="en-US"/>
              </a:p>
            </p:txBody>
          </p:sp>
          <p:grpSp>
            <p:nvGrpSpPr>
              <p:cNvPr id="35" name="Group 49"/>
              <p:cNvGrpSpPr>
                <a:grpSpLocks/>
              </p:cNvGrpSpPr>
              <p:nvPr/>
            </p:nvGrpSpPr>
            <p:grpSpPr bwMode="auto">
              <a:xfrm>
                <a:off x="336" y="432"/>
                <a:ext cx="3840" cy="144"/>
                <a:chOff x="336" y="288"/>
                <a:chExt cx="2880" cy="144"/>
              </a:xfrm>
            </p:grpSpPr>
            <p:sp>
              <p:nvSpPr>
                <p:cNvPr id="36" name="Rectangle 2"/>
                <p:cNvSpPr>
                  <a:spLocks noChangeArrowheads="1"/>
                </p:cNvSpPr>
                <p:nvPr/>
              </p:nvSpPr>
              <p:spPr bwMode="auto">
                <a:xfrm>
                  <a:off x="336"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37" name="Rectangle 3"/>
                <p:cNvSpPr>
                  <a:spLocks noChangeArrowheads="1"/>
                </p:cNvSpPr>
                <p:nvPr/>
              </p:nvSpPr>
              <p:spPr bwMode="auto">
                <a:xfrm>
                  <a:off x="480" y="288"/>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8" name="Line 4"/>
                <p:cNvSpPr>
                  <a:spLocks noChangeShapeType="1"/>
                </p:cNvSpPr>
                <p:nvPr/>
              </p:nvSpPr>
              <p:spPr bwMode="auto">
                <a:xfrm>
                  <a:off x="552" y="360"/>
                  <a:ext cx="216" cy="0"/>
                </a:xfrm>
                <a:prstGeom prst="line">
                  <a:avLst/>
                </a:prstGeom>
                <a:noFill/>
                <a:ln w="9525">
                  <a:solidFill>
                    <a:schemeClr val="tx1"/>
                  </a:solidFill>
                  <a:round/>
                  <a:headEnd/>
                  <a:tailEnd type="triangle" w="med" len="med"/>
                </a:ln>
              </p:spPr>
              <p:txBody>
                <a:bodyPr/>
                <a:lstStyle/>
                <a:p>
                  <a:endParaRPr lang="en-US"/>
                </a:p>
              </p:txBody>
            </p:sp>
            <p:sp>
              <p:nvSpPr>
                <p:cNvPr id="39" name="Rectangle 5"/>
                <p:cNvSpPr>
                  <a:spLocks noChangeArrowheads="1"/>
                </p:cNvSpPr>
                <p:nvPr/>
              </p:nvSpPr>
              <p:spPr bwMode="auto">
                <a:xfrm>
                  <a:off x="768"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0" name="Line 7"/>
                <p:cNvSpPr>
                  <a:spLocks noChangeShapeType="1"/>
                </p:cNvSpPr>
                <p:nvPr/>
              </p:nvSpPr>
              <p:spPr bwMode="auto">
                <a:xfrm>
                  <a:off x="984" y="360"/>
                  <a:ext cx="216" cy="0"/>
                </a:xfrm>
                <a:prstGeom prst="line">
                  <a:avLst/>
                </a:prstGeom>
                <a:noFill/>
                <a:ln w="9525">
                  <a:solidFill>
                    <a:schemeClr val="tx1"/>
                  </a:solidFill>
                  <a:round/>
                  <a:headEnd/>
                  <a:tailEnd type="triangle" w="med" len="med"/>
                </a:ln>
              </p:spPr>
              <p:txBody>
                <a:bodyPr/>
                <a:lstStyle/>
                <a:p>
                  <a:endParaRPr lang="en-US"/>
                </a:p>
              </p:txBody>
            </p:sp>
            <p:sp>
              <p:nvSpPr>
                <p:cNvPr id="41" name="Rectangle 8"/>
                <p:cNvSpPr>
                  <a:spLocks noChangeArrowheads="1"/>
                </p:cNvSpPr>
                <p:nvPr/>
              </p:nvSpPr>
              <p:spPr bwMode="auto">
                <a:xfrm>
                  <a:off x="1200"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42" name="Line 10"/>
                <p:cNvSpPr>
                  <a:spLocks noChangeShapeType="1"/>
                </p:cNvSpPr>
                <p:nvPr/>
              </p:nvSpPr>
              <p:spPr bwMode="auto">
                <a:xfrm>
                  <a:off x="1416" y="360"/>
                  <a:ext cx="216" cy="0"/>
                </a:xfrm>
                <a:prstGeom prst="line">
                  <a:avLst/>
                </a:prstGeom>
                <a:noFill/>
                <a:ln w="9525">
                  <a:solidFill>
                    <a:schemeClr val="tx1"/>
                  </a:solidFill>
                  <a:round/>
                  <a:headEnd/>
                  <a:tailEnd type="triangle" w="med" len="med"/>
                </a:ln>
              </p:spPr>
              <p:txBody>
                <a:bodyPr/>
                <a:lstStyle/>
                <a:p>
                  <a:endParaRPr lang="en-US"/>
                </a:p>
              </p:txBody>
            </p:sp>
            <p:sp>
              <p:nvSpPr>
                <p:cNvPr id="43" name="Rectangle 11"/>
                <p:cNvSpPr>
                  <a:spLocks noChangeArrowheads="1"/>
                </p:cNvSpPr>
                <p:nvPr/>
              </p:nvSpPr>
              <p:spPr bwMode="auto">
                <a:xfrm>
                  <a:off x="1632"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44" name="Rectangle 12"/>
                <p:cNvSpPr>
                  <a:spLocks noChangeArrowheads="1"/>
                </p:cNvSpPr>
                <p:nvPr/>
              </p:nvSpPr>
              <p:spPr bwMode="auto">
                <a:xfrm>
                  <a:off x="1776" y="288"/>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5" name="Line 13"/>
                <p:cNvSpPr>
                  <a:spLocks noChangeShapeType="1"/>
                </p:cNvSpPr>
                <p:nvPr/>
              </p:nvSpPr>
              <p:spPr bwMode="auto">
                <a:xfrm>
                  <a:off x="1848" y="360"/>
                  <a:ext cx="216" cy="0"/>
                </a:xfrm>
                <a:prstGeom prst="line">
                  <a:avLst/>
                </a:prstGeom>
                <a:noFill/>
                <a:ln w="9525">
                  <a:solidFill>
                    <a:schemeClr val="tx1"/>
                  </a:solidFill>
                  <a:round/>
                  <a:headEnd/>
                  <a:tailEnd type="triangle" w="med" len="med"/>
                </a:ln>
              </p:spPr>
              <p:txBody>
                <a:bodyPr/>
                <a:lstStyle/>
                <a:p>
                  <a:endParaRPr lang="en-US"/>
                </a:p>
              </p:txBody>
            </p:sp>
            <p:sp>
              <p:nvSpPr>
                <p:cNvPr id="46" name="Rectangle 14"/>
                <p:cNvSpPr>
                  <a:spLocks noChangeArrowheads="1"/>
                </p:cNvSpPr>
                <p:nvPr/>
              </p:nvSpPr>
              <p:spPr bwMode="auto">
                <a:xfrm>
                  <a:off x="2064"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47" name="Rectangle 15"/>
                <p:cNvSpPr>
                  <a:spLocks noChangeArrowheads="1"/>
                </p:cNvSpPr>
                <p:nvPr/>
              </p:nvSpPr>
              <p:spPr bwMode="auto">
                <a:xfrm>
                  <a:off x="2208" y="288"/>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8" name="Line 16"/>
                <p:cNvSpPr>
                  <a:spLocks noChangeShapeType="1"/>
                </p:cNvSpPr>
                <p:nvPr/>
              </p:nvSpPr>
              <p:spPr bwMode="auto">
                <a:xfrm>
                  <a:off x="2280" y="360"/>
                  <a:ext cx="216" cy="0"/>
                </a:xfrm>
                <a:prstGeom prst="line">
                  <a:avLst/>
                </a:prstGeom>
                <a:noFill/>
                <a:ln w="9525">
                  <a:solidFill>
                    <a:schemeClr val="tx1"/>
                  </a:solidFill>
                  <a:round/>
                  <a:headEnd/>
                  <a:tailEnd type="triangle" w="med" len="med"/>
                </a:ln>
              </p:spPr>
              <p:txBody>
                <a:bodyPr/>
                <a:lstStyle/>
                <a:p>
                  <a:endParaRPr lang="en-US"/>
                </a:p>
              </p:txBody>
            </p:sp>
            <p:sp>
              <p:nvSpPr>
                <p:cNvPr id="49" name="Rectangle 17"/>
                <p:cNvSpPr>
                  <a:spLocks noChangeArrowheads="1"/>
                </p:cNvSpPr>
                <p:nvPr/>
              </p:nvSpPr>
              <p:spPr bwMode="auto">
                <a:xfrm>
                  <a:off x="2496"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6</a:t>
                  </a:r>
                  <a:endParaRPr lang="en-US" altLang="en-US">
                    <a:solidFill>
                      <a:srgbClr val="993300"/>
                    </a:solidFill>
                    <a:latin typeface="Verdana" pitchFamily="34" charset="0"/>
                  </a:endParaRPr>
                </a:p>
              </p:txBody>
            </p:sp>
            <p:sp>
              <p:nvSpPr>
                <p:cNvPr id="50" name="Rectangle 18"/>
                <p:cNvSpPr>
                  <a:spLocks noChangeArrowheads="1"/>
                </p:cNvSpPr>
                <p:nvPr/>
              </p:nvSpPr>
              <p:spPr bwMode="auto">
                <a:xfrm>
                  <a:off x="2640" y="288"/>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1" name="Line 19"/>
                <p:cNvSpPr>
                  <a:spLocks noChangeShapeType="1"/>
                </p:cNvSpPr>
                <p:nvPr/>
              </p:nvSpPr>
              <p:spPr bwMode="auto">
                <a:xfrm>
                  <a:off x="2712" y="360"/>
                  <a:ext cx="216" cy="0"/>
                </a:xfrm>
                <a:prstGeom prst="line">
                  <a:avLst/>
                </a:prstGeom>
                <a:noFill/>
                <a:ln w="9525">
                  <a:solidFill>
                    <a:schemeClr val="tx1"/>
                  </a:solidFill>
                  <a:round/>
                  <a:headEnd/>
                  <a:tailEnd type="triangle" w="med" len="med"/>
                </a:ln>
              </p:spPr>
              <p:txBody>
                <a:bodyPr/>
                <a:lstStyle/>
                <a:p>
                  <a:endParaRPr lang="en-US"/>
                </a:p>
              </p:txBody>
            </p:sp>
            <p:sp>
              <p:nvSpPr>
                <p:cNvPr id="52" name="Rectangle 20"/>
                <p:cNvSpPr>
                  <a:spLocks noChangeArrowheads="1"/>
                </p:cNvSpPr>
                <p:nvPr/>
              </p:nvSpPr>
              <p:spPr bwMode="auto">
                <a:xfrm>
                  <a:off x="2928"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53" name="Rectangle 21"/>
                <p:cNvSpPr>
                  <a:spLocks noChangeArrowheads="1"/>
                </p:cNvSpPr>
                <p:nvPr/>
              </p:nvSpPr>
              <p:spPr bwMode="auto">
                <a:xfrm>
                  <a:off x="3072" y="28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grpSp>
        </p:grpSp>
        <p:sp>
          <p:nvSpPr>
            <p:cNvPr id="7" name="Rectangle 22"/>
            <p:cNvSpPr>
              <a:spLocks noChangeArrowheads="1"/>
            </p:cNvSpPr>
            <p:nvPr/>
          </p:nvSpPr>
          <p:spPr bwMode="auto">
            <a:xfrm>
              <a:off x="990600" y="2509838"/>
              <a:ext cx="750888" cy="284162"/>
            </a:xfrm>
            <a:prstGeom prst="rect">
              <a:avLst/>
            </a:prstGeom>
            <a:noFill/>
            <a:ln w="9525">
              <a:solidFill>
                <a:schemeClr val="tx1"/>
              </a:solidFill>
              <a:miter lim="800000"/>
              <a:headEnd/>
              <a:tailEnd/>
            </a:ln>
            <a:effectLst/>
          </p:spPr>
          <p:txBody>
            <a:bodyPr wrap="none" anchor="ctr">
              <a:spAutoFit/>
            </a:bodyPr>
            <a:lstStyle/>
            <a:p>
              <a:r>
                <a:rPr lang="en-US" altLang="en-US" sz="1200">
                  <a:latin typeface="Verdana" pitchFamily="34" charset="0"/>
                </a:rPr>
                <a:t>START </a:t>
              </a:r>
            </a:p>
          </p:txBody>
        </p:sp>
        <p:sp>
          <p:nvSpPr>
            <p:cNvPr id="8" name="Rectangle 23"/>
            <p:cNvSpPr>
              <a:spLocks noChangeArrowheads="1"/>
            </p:cNvSpPr>
            <p:nvPr/>
          </p:nvSpPr>
          <p:spPr bwMode="auto">
            <a:xfrm>
              <a:off x="990600" y="1600200"/>
              <a:ext cx="741363" cy="274638"/>
            </a:xfrm>
            <a:prstGeom prst="rect">
              <a:avLst/>
            </a:prstGeom>
            <a:noFill/>
            <a:ln w="9525">
              <a:solidFill>
                <a:schemeClr val="tx1"/>
              </a:solidFill>
              <a:miter lim="800000"/>
              <a:headEnd/>
              <a:tailEnd/>
            </a:ln>
            <a:effectLst/>
          </p:spPr>
          <p:txBody>
            <a:bodyPr wrap="none" anchor="ctr">
              <a:spAutoFit/>
            </a:bodyPr>
            <a:lstStyle/>
            <a:p>
              <a:r>
                <a:rPr lang="en-US" altLang="en-US" sz="1200">
                  <a:latin typeface="Verdana" pitchFamily="34" charset="0"/>
                </a:rPr>
                <a:t>START </a:t>
              </a:r>
            </a:p>
          </p:txBody>
        </p:sp>
        <p:grpSp>
          <p:nvGrpSpPr>
            <p:cNvPr id="9" name="Group 48"/>
            <p:cNvGrpSpPr>
              <a:grpSpLocks/>
            </p:cNvGrpSpPr>
            <p:nvPr/>
          </p:nvGrpSpPr>
          <p:grpSpPr bwMode="auto">
            <a:xfrm>
              <a:off x="990597" y="2057400"/>
              <a:ext cx="6019790" cy="381000"/>
              <a:chOff x="960" y="608"/>
              <a:chExt cx="3312" cy="160"/>
            </a:xfrm>
          </p:grpSpPr>
          <p:sp>
            <p:nvSpPr>
              <p:cNvPr id="10" name="Rectangle 25"/>
              <p:cNvSpPr>
                <a:spLocks noChangeArrowheads="1"/>
              </p:cNvSpPr>
              <p:nvPr/>
            </p:nvSpPr>
            <p:spPr bwMode="auto">
              <a:xfrm>
                <a:off x="960"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11" name="Rectangle 26"/>
              <p:cNvSpPr>
                <a:spLocks noChangeArrowheads="1"/>
              </p:cNvSpPr>
              <p:nvPr/>
            </p:nvSpPr>
            <p:spPr bwMode="auto">
              <a:xfrm>
                <a:off x="1104"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2" name="Line 27"/>
              <p:cNvSpPr>
                <a:spLocks noChangeShapeType="1"/>
              </p:cNvSpPr>
              <p:nvPr/>
            </p:nvSpPr>
            <p:spPr bwMode="auto">
              <a:xfrm>
                <a:off x="1176" y="696"/>
                <a:ext cx="216" cy="0"/>
              </a:xfrm>
              <a:prstGeom prst="line">
                <a:avLst/>
              </a:prstGeom>
              <a:noFill/>
              <a:ln w="9525">
                <a:solidFill>
                  <a:schemeClr val="tx1"/>
                </a:solidFill>
                <a:round/>
                <a:headEnd/>
                <a:tailEnd type="triangle" w="med" len="med"/>
              </a:ln>
            </p:spPr>
            <p:txBody>
              <a:bodyPr/>
              <a:lstStyle/>
              <a:p>
                <a:endParaRPr lang="en-US"/>
              </a:p>
            </p:txBody>
          </p:sp>
          <p:sp>
            <p:nvSpPr>
              <p:cNvPr id="13" name="Rectangle 28"/>
              <p:cNvSpPr>
                <a:spLocks noChangeArrowheads="1"/>
              </p:cNvSpPr>
              <p:nvPr/>
            </p:nvSpPr>
            <p:spPr bwMode="auto">
              <a:xfrm>
                <a:off x="1392"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4" name="Rectangle 29"/>
              <p:cNvSpPr>
                <a:spLocks noChangeArrowheads="1"/>
              </p:cNvSpPr>
              <p:nvPr/>
            </p:nvSpPr>
            <p:spPr bwMode="auto">
              <a:xfrm>
                <a:off x="1536"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5" name="Line 30"/>
              <p:cNvSpPr>
                <a:spLocks noChangeShapeType="1"/>
              </p:cNvSpPr>
              <p:nvPr/>
            </p:nvSpPr>
            <p:spPr bwMode="auto">
              <a:xfrm>
                <a:off x="1608" y="696"/>
                <a:ext cx="216" cy="0"/>
              </a:xfrm>
              <a:prstGeom prst="line">
                <a:avLst/>
              </a:prstGeom>
              <a:noFill/>
              <a:ln w="9525">
                <a:solidFill>
                  <a:schemeClr val="tx1"/>
                </a:solidFill>
                <a:round/>
                <a:headEnd/>
                <a:tailEnd type="triangle" w="med" len="med"/>
              </a:ln>
            </p:spPr>
            <p:txBody>
              <a:bodyPr/>
              <a:lstStyle/>
              <a:p>
                <a:endParaRPr lang="en-US"/>
              </a:p>
            </p:txBody>
          </p:sp>
          <p:sp>
            <p:nvSpPr>
              <p:cNvPr id="16" name="Rectangle 31"/>
              <p:cNvSpPr>
                <a:spLocks noChangeArrowheads="1"/>
              </p:cNvSpPr>
              <p:nvPr/>
            </p:nvSpPr>
            <p:spPr bwMode="auto">
              <a:xfrm>
                <a:off x="1824"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17" name="Rectangle 32"/>
              <p:cNvSpPr>
                <a:spLocks noChangeArrowheads="1"/>
              </p:cNvSpPr>
              <p:nvPr/>
            </p:nvSpPr>
            <p:spPr bwMode="auto">
              <a:xfrm>
                <a:off x="1968"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8" name="Line 33"/>
              <p:cNvSpPr>
                <a:spLocks noChangeShapeType="1"/>
              </p:cNvSpPr>
              <p:nvPr/>
            </p:nvSpPr>
            <p:spPr bwMode="auto">
              <a:xfrm>
                <a:off x="2040" y="696"/>
                <a:ext cx="216" cy="0"/>
              </a:xfrm>
              <a:prstGeom prst="line">
                <a:avLst/>
              </a:prstGeom>
              <a:noFill/>
              <a:ln w="9525">
                <a:solidFill>
                  <a:schemeClr val="tx1"/>
                </a:solidFill>
                <a:round/>
                <a:headEnd/>
                <a:tailEnd type="triangle" w="med" len="med"/>
              </a:ln>
            </p:spPr>
            <p:txBody>
              <a:bodyPr/>
              <a:lstStyle/>
              <a:p>
                <a:endParaRPr lang="en-US"/>
              </a:p>
            </p:txBody>
          </p:sp>
          <p:sp>
            <p:nvSpPr>
              <p:cNvPr id="19" name="Rectangle 34"/>
              <p:cNvSpPr>
                <a:spLocks noChangeArrowheads="1"/>
              </p:cNvSpPr>
              <p:nvPr/>
            </p:nvSpPr>
            <p:spPr bwMode="auto">
              <a:xfrm>
                <a:off x="2256"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20" name="Rectangle 35"/>
              <p:cNvSpPr>
                <a:spLocks noChangeArrowheads="1"/>
              </p:cNvSpPr>
              <p:nvPr/>
            </p:nvSpPr>
            <p:spPr bwMode="auto">
              <a:xfrm>
                <a:off x="2400"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1" name="Line 36"/>
              <p:cNvSpPr>
                <a:spLocks noChangeShapeType="1"/>
              </p:cNvSpPr>
              <p:nvPr/>
            </p:nvSpPr>
            <p:spPr bwMode="auto">
              <a:xfrm>
                <a:off x="2496" y="720"/>
                <a:ext cx="216" cy="0"/>
              </a:xfrm>
              <a:prstGeom prst="line">
                <a:avLst/>
              </a:prstGeom>
              <a:noFill/>
              <a:ln w="9525">
                <a:solidFill>
                  <a:schemeClr val="tx1"/>
                </a:solidFill>
                <a:round/>
                <a:headEnd/>
                <a:tailEnd type="triangle" w="med" len="med"/>
              </a:ln>
            </p:spPr>
            <p:txBody>
              <a:bodyPr/>
              <a:lstStyle/>
              <a:p>
                <a:endParaRPr lang="en-US"/>
              </a:p>
            </p:txBody>
          </p:sp>
          <p:sp>
            <p:nvSpPr>
              <p:cNvPr id="22" name="Rectangle 37"/>
              <p:cNvSpPr>
                <a:spLocks noChangeArrowheads="1"/>
              </p:cNvSpPr>
              <p:nvPr/>
            </p:nvSpPr>
            <p:spPr bwMode="auto">
              <a:xfrm>
                <a:off x="2688"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3" name="Rectangle 38"/>
              <p:cNvSpPr>
                <a:spLocks noChangeArrowheads="1"/>
              </p:cNvSpPr>
              <p:nvPr/>
            </p:nvSpPr>
            <p:spPr bwMode="auto">
              <a:xfrm>
                <a:off x="2832"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4" name="Line 39"/>
              <p:cNvSpPr>
                <a:spLocks noChangeShapeType="1"/>
              </p:cNvSpPr>
              <p:nvPr/>
            </p:nvSpPr>
            <p:spPr bwMode="auto">
              <a:xfrm>
                <a:off x="2904" y="696"/>
                <a:ext cx="216" cy="0"/>
              </a:xfrm>
              <a:prstGeom prst="line">
                <a:avLst/>
              </a:prstGeom>
              <a:noFill/>
              <a:ln w="9525">
                <a:solidFill>
                  <a:schemeClr val="tx1"/>
                </a:solidFill>
                <a:round/>
                <a:headEnd/>
                <a:tailEnd type="triangle" w="med" len="med"/>
              </a:ln>
            </p:spPr>
            <p:txBody>
              <a:bodyPr/>
              <a:lstStyle/>
              <a:p>
                <a:endParaRPr lang="en-US"/>
              </a:p>
            </p:txBody>
          </p:sp>
          <p:sp>
            <p:nvSpPr>
              <p:cNvPr id="25" name="Rectangle 40"/>
              <p:cNvSpPr>
                <a:spLocks noChangeArrowheads="1"/>
              </p:cNvSpPr>
              <p:nvPr/>
            </p:nvSpPr>
            <p:spPr bwMode="auto">
              <a:xfrm>
                <a:off x="3120"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26" name="Rectangle 41"/>
              <p:cNvSpPr>
                <a:spLocks noChangeArrowheads="1"/>
              </p:cNvSpPr>
              <p:nvPr/>
            </p:nvSpPr>
            <p:spPr bwMode="auto">
              <a:xfrm>
                <a:off x="3264" y="62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7" name="Line 42"/>
              <p:cNvSpPr>
                <a:spLocks noChangeShapeType="1"/>
              </p:cNvSpPr>
              <p:nvPr/>
            </p:nvSpPr>
            <p:spPr bwMode="auto">
              <a:xfrm>
                <a:off x="3336" y="696"/>
                <a:ext cx="216" cy="0"/>
              </a:xfrm>
              <a:prstGeom prst="line">
                <a:avLst/>
              </a:prstGeom>
              <a:noFill/>
              <a:ln w="9525">
                <a:solidFill>
                  <a:schemeClr val="tx1"/>
                </a:solidFill>
                <a:round/>
                <a:headEnd/>
                <a:tailEnd type="triangle" w="med" len="med"/>
              </a:ln>
            </p:spPr>
            <p:txBody>
              <a:bodyPr/>
              <a:lstStyle/>
              <a:p>
                <a:endParaRPr lang="en-US"/>
              </a:p>
            </p:txBody>
          </p:sp>
          <p:sp>
            <p:nvSpPr>
              <p:cNvPr id="28" name="Rectangle 43"/>
              <p:cNvSpPr>
                <a:spLocks noChangeArrowheads="1"/>
              </p:cNvSpPr>
              <p:nvPr/>
            </p:nvSpPr>
            <p:spPr bwMode="auto">
              <a:xfrm>
                <a:off x="3552" y="62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6</a:t>
                </a:r>
                <a:endParaRPr lang="en-US" altLang="en-US">
                  <a:solidFill>
                    <a:srgbClr val="993300"/>
                  </a:solidFill>
                  <a:latin typeface="Verdana" pitchFamily="34" charset="0"/>
                </a:endParaRPr>
              </a:p>
            </p:txBody>
          </p:sp>
          <p:sp>
            <p:nvSpPr>
              <p:cNvPr id="29" name="Rectangle 44"/>
              <p:cNvSpPr>
                <a:spLocks noChangeArrowheads="1"/>
              </p:cNvSpPr>
              <p:nvPr/>
            </p:nvSpPr>
            <p:spPr bwMode="auto">
              <a:xfrm>
                <a:off x="3696" y="624"/>
                <a:ext cx="144" cy="144"/>
              </a:xfrm>
              <a:prstGeom prst="rect">
                <a:avLst/>
              </a:prstGeom>
              <a:solidFill>
                <a:srgbClr val="FFCC99"/>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Line 45"/>
              <p:cNvSpPr>
                <a:spLocks noChangeShapeType="1"/>
              </p:cNvSpPr>
              <p:nvPr/>
            </p:nvSpPr>
            <p:spPr bwMode="auto">
              <a:xfrm>
                <a:off x="3768" y="705"/>
                <a:ext cx="216" cy="0"/>
              </a:xfrm>
              <a:prstGeom prst="line">
                <a:avLst/>
              </a:prstGeom>
              <a:noFill/>
              <a:ln w="9525">
                <a:solidFill>
                  <a:schemeClr val="tx1"/>
                </a:solidFill>
                <a:round/>
                <a:headEnd/>
                <a:tailEnd type="triangle" w="med" len="med"/>
              </a:ln>
            </p:spPr>
            <p:txBody>
              <a:bodyPr/>
              <a:lstStyle/>
              <a:p>
                <a:endParaRPr lang="en-US"/>
              </a:p>
            </p:txBody>
          </p:sp>
          <p:sp>
            <p:nvSpPr>
              <p:cNvPr id="31" name="Rectangle 46"/>
              <p:cNvSpPr>
                <a:spLocks noChangeArrowheads="1"/>
              </p:cNvSpPr>
              <p:nvPr/>
            </p:nvSpPr>
            <p:spPr bwMode="auto">
              <a:xfrm>
                <a:off x="3984" y="60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32" name="Rectangle 47"/>
              <p:cNvSpPr>
                <a:spLocks noChangeArrowheads="1"/>
              </p:cNvSpPr>
              <p:nvPr/>
            </p:nvSpPr>
            <p:spPr bwMode="auto">
              <a:xfrm>
                <a:off x="4128" y="60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a:solidFill>
                      <a:srgbClr val="993300"/>
                    </a:solidFill>
                    <a:latin typeface="Verdana" pitchFamily="34" charset="0"/>
                  </a:rPr>
                  <a:t>X</a:t>
                </a:r>
                <a:endParaRPr lang="en-US" altLang="en-US">
                  <a:solidFill>
                    <a:srgbClr val="993300"/>
                  </a:solidFill>
                  <a:latin typeface="Verdana" pitchFamily="34" charset="0"/>
                </a:endParaRPr>
              </a:p>
            </p:txBody>
          </p:sp>
        </p:grpSp>
      </p:grpSp>
      <p:sp>
        <p:nvSpPr>
          <p:cNvPr id="54" name="Rectangle 1"/>
          <p:cNvSpPr>
            <a:spLocks noChangeArrowheads="1"/>
          </p:cNvSpPr>
          <p:nvPr/>
        </p:nvSpPr>
        <p:spPr bwMode="auto">
          <a:xfrm>
            <a:off x="152400" y="3124200"/>
            <a:ext cx="8991600" cy="3416320"/>
          </a:xfrm>
          <a:prstGeom prst="rect">
            <a:avLst/>
          </a:prstGeom>
          <a:noFill/>
          <a:ln w="9525">
            <a:noFill/>
            <a:miter lim="800000"/>
            <a:headEnd/>
            <a:tailEnd/>
          </a:ln>
        </p:spPr>
        <p:txBody>
          <a:bodyPr>
            <a:spAutoFit/>
          </a:bodyPr>
          <a:lstStyle/>
          <a:p>
            <a:r>
              <a:rPr lang="en-US" altLang="en-US" b="1" dirty="0">
                <a:latin typeface="Courier New" pitchFamily="49" charset="0"/>
              </a:rPr>
              <a:t>ALGORITHM: INSERT A NEW NODE IN THE BEGINNING OF THE LINKED LIST</a:t>
            </a: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7</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a:t>
            </a:r>
            <a:r>
              <a:rPr lang="en-US" altLang="en-US" b="1" dirty="0" err="1">
                <a:latin typeface="Courier New" pitchFamily="49" charset="0"/>
              </a:rPr>
              <a:t>New_Node</a:t>
            </a:r>
            <a:r>
              <a:rPr lang="en-US" altLang="en-US" b="1" dirty="0">
                <a:latin typeface="Courier New" pitchFamily="49" charset="0"/>
              </a:rPr>
              <a:t>-&gt;Next = START</a:t>
            </a:r>
          </a:p>
          <a:p>
            <a:r>
              <a:rPr lang="en-US" altLang="en-US" b="1" dirty="0">
                <a:latin typeface="Courier New" pitchFamily="49" charset="0"/>
              </a:rPr>
              <a:t>Step 6: SET START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7: EXIT</a:t>
            </a:r>
          </a:p>
          <a:p>
            <a:endParaRPr lang="en-US" altLang="en-US" b="1" dirty="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9271" y="1723389"/>
            <a:ext cx="239395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0000"/>
                </a:solidFill>
                <a:latin typeface="Constantia"/>
                <a:cs typeface="Constantia"/>
              </a:rPr>
              <a:t>//if</a:t>
            </a:r>
            <a:r>
              <a:rPr sz="2200" spc="10" dirty="0">
                <a:solidFill>
                  <a:srgbClr val="FF0000"/>
                </a:solidFill>
                <a:latin typeface="Constantia"/>
                <a:cs typeface="Constantia"/>
              </a:rPr>
              <a:t> </a:t>
            </a:r>
            <a:r>
              <a:rPr sz="2200" spc="-10" dirty="0">
                <a:solidFill>
                  <a:srgbClr val="FF0000"/>
                </a:solidFill>
                <a:latin typeface="Constantia"/>
                <a:cs typeface="Constantia"/>
              </a:rPr>
              <a:t>the</a:t>
            </a:r>
            <a:r>
              <a:rPr sz="2200" spc="-60" dirty="0">
                <a:solidFill>
                  <a:srgbClr val="FF0000"/>
                </a:solidFill>
                <a:latin typeface="Constantia"/>
                <a:cs typeface="Constantia"/>
              </a:rPr>
              <a:t> </a:t>
            </a:r>
            <a:r>
              <a:rPr sz="2200" spc="-5" dirty="0">
                <a:solidFill>
                  <a:srgbClr val="FF0000"/>
                </a:solidFill>
                <a:latin typeface="Constantia"/>
                <a:cs typeface="Constantia"/>
              </a:rPr>
              <a:t>list</a:t>
            </a:r>
            <a:r>
              <a:rPr sz="2200" spc="-70" dirty="0">
                <a:solidFill>
                  <a:srgbClr val="FF0000"/>
                </a:solidFill>
                <a:latin typeface="Constantia"/>
                <a:cs typeface="Constantia"/>
              </a:rPr>
              <a:t> </a:t>
            </a:r>
            <a:r>
              <a:rPr sz="2200" spc="-5" dirty="0">
                <a:solidFill>
                  <a:srgbClr val="FF0000"/>
                </a:solidFill>
                <a:latin typeface="Constantia"/>
                <a:cs typeface="Constantia"/>
              </a:rPr>
              <a:t>is</a:t>
            </a:r>
            <a:r>
              <a:rPr sz="2200" spc="-100" dirty="0">
                <a:solidFill>
                  <a:srgbClr val="FF0000"/>
                </a:solidFill>
                <a:latin typeface="Constantia"/>
                <a:cs typeface="Constantia"/>
              </a:rPr>
              <a:t> </a:t>
            </a:r>
            <a:r>
              <a:rPr sz="2200" spc="-5" dirty="0">
                <a:solidFill>
                  <a:srgbClr val="FF0000"/>
                </a:solidFill>
                <a:latin typeface="Constantia"/>
                <a:cs typeface="Constantia"/>
              </a:rPr>
              <a:t>empty</a:t>
            </a:r>
            <a:endParaRPr sz="2200">
              <a:latin typeface="Constantia"/>
              <a:cs typeface="Constantia"/>
            </a:endParaRPr>
          </a:p>
        </p:txBody>
      </p:sp>
      <p:sp>
        <p:nvSpPr>
          <p:cNvPr id="3" name="object 3"/>
          <p:cNvSpPr txBox="1"/>
          <p:nvPr/>
        </p:nvSpPr>
        <p:spPr>
          <a:xfrm>
            <a:off x="535940" y="717549"/>
            <a:ext cx="3028315" cy="20370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0A5294"/>
                </a:solidFill>
                <a:latin typeface="Constantia"/>
                <a:cs typeface="Constantia"/>
              </a:rPr>
              <a:t>void </a:t>
            </a:r>
            <a:r>
              <a:rPr sz="2200" spc="-5" dirty="0">
                <a:solidFill>
                  <a:srgbClr val="0A5294"/>
                </a:solidFill>
                <a:latin typeface="Constantia"/>
                <a:cs typeface="Constantia"/>
              </a:rPr>
              <a:t>insert_beg(node*</a:t>
            </a:r>
            <a:r>
              <a:rPr sz="2200" spc="-80" dirty="0">
                <a:solidFill>
                  <a:srgbClr val="0A5294"/>
                </a:solidFill>
                <a:latin typeface="Constantia"/>
                <a:cs typeface="Constantia"/>
              </a:rPr>
              <a:t> </a:t>
            </a:r>
            <a:r>
              <a:rPr sz="2200" spc="-5" dirty="0">
                <a:solidFill>
                  <a:srgbClr val="0A5294"/>
                </a:solidFill>
                <a:latin typeface="Constantia"/>
                <a:cs typeface="Constantia"/>
              </a:rPr>
              <a:t>p)</a:t>
            </a:r>
            <a:endParaRPr sz="2200">
              <a:latin typeface="Constantia"/>
              <a:cs typeface="Constantia"/>
            </a:endParaRPr>
          </a:p>
          <a:p>
            <a:pPr marL="12700">
              <a:lnSpc>
                <a:spcPct val="100000"/>
              </a:lnSpc>
            </a:pPr>
            <a:r>
              <a:rPr sz="2200" spc="-5" dirty="0">
                <a:solidFill>
                  <a:srgbClr val="0A5294"/>
                </a:solidFill>
                <a:latin typeface="Constantia"/>
                <a:cs typeface="Constantia"/>
              </a:rPr>
              <a:t>{</a:t>
            </a:r>
            <a:endParaRPr sz="2200">
              <a:latin typeface="Constantia"/>
              <a:cs typeface="Constantia"/>
            </a:endParaRPr>
          </a:p>
          <a:p>
            <a:pPr marL="12700">
              <a:lnSpc>
                <a:spcPct val="100000"/>
              </a:lnSpc>
            </a:pPr>
            <a:r>
              <a:rPr sz="2200" spc="-5" dirty="0">
                <a:solidFill>
                  <a:srgbClr val="0A5294"/>
                </a:solidFill>
                <a:latin typeface="Constantia"/>
                <a:cs typeface="Constantia"/>
              </a:rPr>
              <a:t>node*</a:t>
            </a:r>
            <a:r>
              <a:rPr sz="2200" spc="-85" dirty="0">
                <a:solidFill>
                  <a:srgbClr val="0A5294"/>
                </a:solidFill>
                <a:latin typeface="Constantia"/>
                <a:cs typeface="Constantia"/>
              </a:rPr>
              <a:t> </a:t>
            </a:r>
            <a:r>
              <a:rPr sz="2200" spc="-10" dirty="0">
                <a:solidFill>
                  <a:srgbClr val="0A5294"/>
                </a:solidFill>
                <a:latin typeface="Constantia"/>
                <a:cs typeface="Constantia"/>
              </a:rPr>
              <a:t>temp;</a:t>
            </a:r>
            <a:endParaRPr sz="2200">
              <a:latin typeface="Constantia"/>
              <a:cs typeface="Constantia"/>
            </a:endParaRPr>
          </a:p>
          <a:p>
            <a:pPr marL="1057910">
              <a:lnSpc>
                <a:spcPct val="100000"/>
              </a:lnSpc>
            </a:pPr>
            <a:r>
              <a:rPr sz="2200" spc="-5" dirty="0">
                <a:solidFill>
                  <a:srgbClr val="0A5294"/>
                </a:solidFill>
                <a:latin typeface="Constantia"/>
                <a:cs typeface="Constantia"/>
              </a:rPr>
              <a:t>if(start==NULL)</a:t>
            </a:r>
            <a:endParaRPr sz="2200">
              <a:latin typeface="Constantia"/>
              <a:cs typeface="Constantia"/>
            </a:endParaRPr>
          </a:p>
          <a:p>
            <a:pPr marL="989330">
              <a:lnSpc>
                <a:spcPct val="100000"/>
              </a:lnSpc>
            </a:pPr>
            <a:r>
              <a:rPr sz="2200" spc="-5" dirty="0">
                <a:solidFill>
                  <a:srgbClr val="0A5294"/>
                </a:solidFill>
                <a:latin typeface="Constantia"/>
                <a:cs typeface="Constantia"/>
              </a:rPr>
              <a:t>{</a:t>
            </a:r>
            <a:endParaRPr sz="2200">
              <a:latin typeface="Constantia"/>
              <a:cs typeface="Constantia"/>
            </a:endParaRPr>
          </a:p>
          <a:p>
            <a:pPr marL="1262380">
              <a:lnSpc>
                <a:spcPct val="100000"/>
              </a:lnSpc>
            </a:pPr>
            <a:r>
              <a:rPr sz="2200" spc="-5" dirty="0">
                <a:solidFill>
                  <a:srgbClr val="0A5294"/>
                </a:solidFill>
                <a:latin typeface="Constantia"/>
                <a:cs typeface="Constantia"/>
              </a:rPr>
              <a:t>start=p;</a:t>
            </a:r>
            <a:endParaRPr sz="2200">
              <a:latin typeface="Constantia"/>
              <a:cs typeface="Constantia"/>
            </a:endParaRPr>
          </a:p>
        </p:txBody>
      </p:sp>
      <p:sp>
        <p:nvSpPr>
          <p:cNvPr id="4" name="object 4"/>
          <p:cNvSpPr txBox="1"/>
          <p:nvPr/>
        </p:nvSpPr>
        <p:spPr>
          <a:xfrm>
            <a:off x="1435353" y="2729611"/>
            <a:ext cx="5497830" cy="1366520"/>
          </a:xfrm>
          <a:prstGeom prst="rect">
            <a:avLst/>
          </a:prstGeom>
        </p:spPr>
        <p:txBody>
          <a:bodyPr vert="horz" wrap="square" lIns="0" tIns="12065" rIns="0" bIns="0" rtlCol="0">
            <a:spAutoFit/>
          </a:bodyPr>
          <a:lstStyle/>
          <a:p>
            <a:pPr marL="1417320" marR="5080" indent="-1054735">
              <a:lnSpc>
                <a:spcPct val="100000"/>
              </a:lnSpc>
              <a:spcBef>
                <a:spcPts val="95"/>
              </a:spcBef>
            </a:pPr>
            <a:r>
              <a:rPr lang="en-US" sz="2200" spc="-15" dirty="0" err="1" smtClean="0">
                <a:solidFill>
                  <a:srgbClr val="0A5294"/>
                </a:solidFill>
                <a:latin typeface="Constantia"/>
                <a:cs typeface="Constantia"/>
              </a:rPr>
              <a:t>Printf</a:t>
            </a:r>
            <a:r>
              <a:rPr lang="en-US" sz="2200" spc="-15" dirty="0" smtClean="0">
                <a:solidFill>
                  <a:srgbClr val="0A5294"/>
                </a:solidFill>
                <a:latin typeface="Constantia"/>
                <a:cs typeface="Constantia"/>
              </a:rPr>
              <a:t>(</a:t>
            </a:r>
            <a:r>
              <a:rPr sz="2200" spc="-15" smtClean="0">
                <a:solidFill>
                  <a:srgbClr val="0A5294"/>
                </a:solidFill>
                <a:latin typeface="Constantia"/>
                <a:cs typeface="Constantia"/>
              </a:rPr>
              <a:t>”\</a:t>
            </a:r>
            <a:r>
              <a:rPr sz="2200" spc="-15" dirty="0">
                <a:solidFill>
                  <a:srgbClr val="0A5294"/>
                </a:solidFill>
                <a:latin typeface="Constantia"/>
                <a:cs typeface="Constantia"/>
              </a:rPr>
              <a:t>nNode</a:t>
            </a:r>
            <a:r>
              <a:rPr sz="2200" spc="-40" dirty="0">
                <a:solidFill>
                  <a:srgbClr val="0A5294"/>
                </a:solidFill>
                <a:latin typeface="Constantia"/>
                <a:cs typeface="Constantia"/>
              </a:rPr>
              <a:t> </a:t>
            </a:r>
            <a:r>
              <a:rPr sz="2200" spc="-10" dirty="0">
                <a:solidFill>
                  <a:srgbClr val="0A5294"/>
                </a:solidFill>
                <a:latin typeface="Constantia"/>
                <a:cs typeface="Constantia"/>
              </a:rPr>
              <a:t>inserted</a:t>
            </a:r>
            <a:r>
              <a:rPr sz="2200" spc="-65" dirty="0">
                <a:solidFill>
                  <a:srgbClr val="0A5294"/>
                </a:solidFill>
                <a:latin typeface="Constantia"/>
                <a:cs typeface="Constantia"/>
              </a:rPr>
              <a:t> </a:t>
            </a:r>
            <a:r>
              <a:rPr sz="2200" spc="-15" dirty="0">
                <a:solidFill>
                  <a:srgbClr val="0A5294"/>
                </a:solidFill>
                <a:latin typeface="Constantia"/>
                <a:cs typeface="Constantia"/>
              </a:rPr>
              <a:t>successfully</a:t>
            </a:r>
            <a:r>
              <a:rPr sz="2200" spc="-80" dirty="0">
                <a:solidFill>
                  <a:srgbClr val="0A5294"/>
                </a:solidFill>
                <a:latin typeface="Constantia"/>
                <a:cs typeface="Constantia"/>
              </a:rPr>
              <a:t> </a:t>
            </a:r>
            <a:r>
              <a:rPr sz="2200" spc="-5" dirty="0">
                <a:solidFill>
                  <a:srgbClr val="0A5294"/>
                </a:solidFill>
                <a:latin typeface="Constantia"/>
                <a:cs typeface="Constantia"/>
              </a:rPr>
              <a:t>at</a:t>
            </a:r>
            <a:r>
              <a:rPr sz="2200" spc="-85" dirty="0">
                <a:solidFill>
                  <a:srgbClr val="0A5294"/>
                </a:solidFill>
                <a:latin typeface="Constantia"/>
                <a:cs typeface="Constantia"/>
              </a:rPr>
              <a:t> </a:t>
            </a:r>
            <a:r>
              <a:rPr sz="2200" spc="-10" dirty="0">
                <a:solidFill>
                  <a:srgbClr val="0A5294"/>
                </a:solidFill>
                <a:latin typeface="Constantia"/>
                <a:cs typeface="Constantia"/>
              </a:rPr>
              <a:t>the </a:t>
            </a:r>
            <a:r>
              <a:rPr sz="2200" spc="-535" dirty="0">
                <a:solidFill>
                  <a:srgbClr val="0A5294"/>
                </a:solidFill>
                <a:latin typeface="Constantia"/>
                <a:cs typeface="Constantia"/>
              </a:rPr>
              <a:t> </a:t>
            </a:r>
            <a:r>
              <a:rPr sz="2200" spc="-20">
                <a:solidFill>
                  <a:srgbClr val="0A5294"/>
                </a:solidFill>
                <a:latin typeface="Constantia"/>
                <a:cs typeface="Constantia"/>
              </a:rPr>
              <a:t>beginning</a:t>
            </a:r>
            <a:r>
              <a:rPr sz="2200" spc="-20" smtClean="0">
                <a:solidFill>
                  <a:srgbClr val="0A5294"/>
                </a:solidFill>
                <a:latin typeface="Constantia"/>
                <a:cs typeface="Constantia"/>
              </a:rPr>
              <a:t>”</a:t>
            </a:r>
            <a:r>
              <a:rPr lang="en-US" sz="2200" spc="-20" dirty="0" smtClean="0">
                <a:solidFill>
                  <a:srgbClr val="0A5294"/>
                </a:solidFill>
                <a:latin typeface="Constantia"/>
                <a:cs typeface="Constantia"/>
              </a:rPr>
              <a:t>)</a:t>
            </a:r>
            <a:r>
              <a:rPr sz="2200" spc="-20" smtClean="0">
                <a:solidFill>
                  <a:srgbClr val="0A5294"/>
                </a:solidFill>
                <a:latin typeface="Constantia"/>
                <a:cs typeface="Constantia"/>
              </a:rPr>
              <a:t>;</a:t>
            </a:r>
            <a:endParaRPr sz="2200">
              <a:latin typeface="Constantia"/>
              <a:cs typeface="Constantia"/>
            </a:endParaRPr>
          </a:p>
          <a:p>
            <a:pPr marL="90170">
              <a:lnSpc>
                <a:spcPct val="100000"/>
              </a:lnSpc>
            </a:pPr>
            <a:r>
              <a:rPr sz="2200" spc="-5" dirty="0">
                <a:solidFill>
                  <a:srgbClr val="0A5294"/>
                </a:solidFill>
                <a:latin typeface="Constantia"/>
                <a:cs typeface="Constantia"/>
              </a:rPr>
              <a:t>}</a:t>
            </a:r>
            <a:endParaRPr sz="2200">
              <a:latin typeface="Constantia"/>
              <a:cs typeface="Constantia"/>
            </a:endParaRPr>
          </a:p>
          <a:p>
            <a:pPr marL="12700">
              <a:lnSpc>
                <a:spcPct val="100000"/>
              </a:lnSpc>
            </a:pPr>
            <a:r>
              <a:rPr sz="2200" spc="-5" dirty="0">
                <a:solidFill>
                  <a:srgbClr val="0A5294"/>
                </a:solidFill>
                <a:latin typeface="Constantia"/>
                <a:cs typeface="Constantia"/>
              </a:rPr>
              <a:t>else</a:t>
            </a:r>
            <a:r>
              <a:rPr sz="2200" spc="-100" dirty="0">
                <a:solidFill>
                  <a:srgbClr val="0A5294"/>
                </a:solidFill>
                <a:latin typeface="Constantia"/>
                <a:cs typeface="Constantia"/>
              </a:rPr>
              <a:t> </a:t>
            </a:r>
            <a:r>
              <a:rPr sz="2200" spc="-5" dirty="0">
                <a:solidFill>
                  <a:srgbClr val="0A5294"/>
                </a:solidFill>
                <a:latin typeface="Constantia"/>
                <a:cs typeface="Constantia"/>
              </a:rPr>
              <a:t>{</a:t>
            </a:r>
            <a:endParaRPr sz="2200">
              <a:latin typeface="Constantia"/>
              <a:cs typeface="Constantia"/>
            </a:endParaRPr>
          </a:p>
        </p:txBody>
      </p:sp>
      <p:sp>
        <p:nvSpPr>
          <p:cNvPr id="5" name="object 5"/>
          <p:cNvSpPr txBox="1"/>
          <p:nvPr/>
        </p:nvSpPr>
        <p:spPr>
          <a:xfrm>
            <a:off x="1932177" y="5076825"/>
            <a:ext cx="12382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A5294"/>
                </a:solidFill>
                <a:latin typeface="Constantia"/>
                <a:cs typeface="Constantia"/>
              </a:rPr>
              <a:t>}</a:t>
            </a:r>
            <a:endParaRPr sz="2200">
              <a:latin typeface="Constantia"/>
              <a:cs typeface="Constantia"/>
            </a:endParaRPr>
          </a:p>
        </p:txBody>
      </p:sp>
      <p:sp>
        <p:nvSpPr>
          <p:cNvPr id="6" name="object 6"/>
          <p:cNvSpPr txBox="1"/>
          <p:nvPr/>
        </p:nvSpPr>
        <p:spPr>
          <a:xfrm>
            <a:off x="2136394" y="4070984"/>
            <a:ext cx="5389245" cy="1366520"/>
          </a:xfrm>
          <a:prstGeom prst="rect">
            <a:avLst/>
          </a:prstGeom>
        </p:spPr>
        <p:txBody>
          <a:bodyPr vert="horz" wrap="square" lIns="0" tIns="12065" rIns="0" bIns="0" rtlCol="0">
            <a:spAutoFit/>
          </a:bodyPr>
          <a:lstStyle/>
          <a:p>
            <a:pPr marL="12700" marR="3964304" indent="1270">
              <a:lnSpc>
                <a:spcPct val="100000"/>
              </a:lnSpc>
              <a:spcBef>
                <a:spcPts val="95"/>
              </a:spcBef>
            </a:pPr>
            <a:r>
              <a:rPr sz="2200" spc="-40" dirty="0">
                <a:solidFill>
                  <a:srgbClr val="0A5294"/>
                </a:solidFill>
                <a:latin typeface="Constantia"/>
                <a:cs typeface="Constantia"/>
              </a:rPr>
              <a:t>t</a:t>
            </a:r>
            <a:r>
              <a:rPr sz="2200" spc="-5" dirty="0">
                <a:solidFill>
                  <a:srgbClr val="0A5294"/>
                </a:solidFill>
                <a:latin typeface="Constantia"/>
                <a:cs typeface="Constantia"/>
              </a:rPr>
              <a:t>e</a:t>
            </a:r>
            <a:r>
              <a:rPr sz="2200" dirty="0">
                <a:solidFill>
                  <a:srgbClr val="0A5294"/>
                </a:solidFill>
                <a:latin typeface="Constantia"/>
                <a:cs typeface="Constantia"/>
              </a:rPr>
              <a:t>m</a:t>
            </a:r>
            <a:r>
              <a:rPr sz="2200" spc="-5" dirty="0">
                <a:solidFill>
                  <a:srgbClr val="0A5294"/>
                </a:solidFill>
                <a:latin typeface="Constantia"/>
                <a:cs typeface="Constantia"/>
              </a:rPr>
              <a:t>p=</a:t>
            </a:r>
            <a:r>
              <a:rPr sz="2200" spc="-15" dirty="0">
                <a:solidFill>
                  <a:srgbClr val="0A5294"/>
                </a:solidFill>
                <a:latin typeface="Constantia"/>
                <a:cs typeface="Constantia"/>
              </a:rPr>
              <a:t>s</a:t>
            </a:r>
            <a:r>
              <a:rPr sz="2200" spc="-10" dirty="0">
                <a:solidFill>
                  <a:srgbClr val="0A5294"/>
                </a:solidFill>
                <a:latin typeface="Constantia"/>
                <a:cs typeface="Constantia"/>
              </a:rPr>
              <a:t>t</a:t>
            </a:r>
            <a:r>
              <a:rPr sz="2200" spc="-5" dirty="0">
                <a:solidFill>
                  <a:srgbClr val="0A5294"/>
                </a:solidFill>
                <a:latin typeface="Constantia"/>
                <a:cs typeface="Constantia"/>
              </a:rPr>
              <a:t>a</a:t>
            </a:r>
            <a:r>
              <a:rPr sz="2200" spc="-10" dirty="0">
                <a:solidFill>
                  <a:srgbClr val="0A5294"/>
                </a:solidFill>
                <a:latin typeface="Constantia"/>
                <a:cs typeface="Constantia"/>
              </a:rPr>
              <a:t>rt;  </a:t>
            </a:r>
            <a:r>
              <a:rPr sz="2200" spc="-5" dirty="0">
                <a:solidFill>
                  <a:srgbClr val="0A5294"/>
                </a:solidFill>
                <a:latin typeface="Constantia"/>
                <a:cs typeface="Constantia"/>
              </a:rPr>
              <a:t>start=p;</a:t>
            </a:r>
            <a:endParaRPr sz="2200">
              <a:latin typeface="Constantia"/>
              <a:cs typeface="Constantia"/>
            </a:endParaRPr>
          </a:p>
          <a:p>
            <a:pPr marL="13970">
              <a:lnSpc>
                <a:spcPct val="100000"/>
              </a:lnSpc>
              <a:tabLst>
                <a:tab pos="1941830" algn="l"/>
              </a:tabLst>
            </a:pPr>
            <a:r>
              <a:rPr sz="2200" spc="-5" dirty="0">
                <a:solidFill>
                  <a:srgbClr val="0A5294"/>
                </a:solidFill>
                <a:latin typeface="Constantia"/>
                <a:cs typeface="Constantia"/>
              </a:rPr>
              <a:t>p-&gt;next=temp;	</a:t>
            </a:r>
            <a:r>
              <a:rPr sz="2200" spc="-5" dirty="0">
                <a:solidFill>
                  <a:srgbClr val="FF0000"/>
                </a:solidFill>
                <a:latin typeface="Constantia"/>
                <a:cs typeface="Constantia"/>
              </a:rPr>
              <a:t>//making</a:t>
            </a:r>
            <a:r>
              <a:rPr sz="2200" spc="-45" dirty="0">
                <a:solidFill>
                  <a:srgbClr val="FF0000"/>
                </a:solidFill>
                <a:latin typeface="Constantia"/>
                <a:cs typeface="Constantia"/>
              </a:rPr>
              <a:t> </a:t>
            </a:r>
            <a:r>
              <a:rPr sz="2200" spc="-5" dirty="0">
                <a:solidFill>
                  <a:srgbClr val="FF0000"/>
                </a:solidFill>
                <a:latin typeface="Constantia"/>
                <a:cs typeface="Constantia"/>
              </a:rPr>
              <a:t>new</a:t>
            </a:r>
            <a:r>
              <a:rPr sz="2200" spc="-70" dirty="0">
                <a:solidFill>
                  <a:srgbClr val="FF0000"/>
                </a:solidFill>
                <a:latin typeface="Constantia"/>
                <a:cs typeface="Constantia"/>
              </a:rPr>
              <a:t> </a:t>
            </a:r>
            <a:r>
              <a:rPr sz="2200" spc="-5" dirty="0">
                <a:solidFill>
                  <a:srgbClr val="FF0000"/>
                </a:solidFill>
                <a:latin typeface="Constantia"/>
                <a:cs typeface="Constantia"/>
              </a:rPr>
              <a:t>node</a:t>
            </a:r>
            <a:r>
              <a:rPr sz="2200" spc="-100" dirty="0">
                <a:solidFill>
                  <a:srgbClr val="FF0000"/>
                </a:solidFill>
                <a:latin typeface="Constantia"/>
                <a:cs typeface="Constantia"/>
              </a:rPr>
              <a:t> </a:t>
            </a:r>
            <a:r>
              <a:rPr sz="2200" spc="-5" dirty="0">
                <a:solidFill>
                  <a:srgbClr val="FF0000"/>
                </a:solidFill>
                <a:latin typeface="Constantia"/>
                <a:cs typeface="Constantia"/>
              </a:rPr>
              <a:t>point</a:t>
            </a:r>
            <a:r>
              <a:rPr sz="2200" spc="425" dirty="0">
                <a:solidFill>
                  <a:srgbClr val="FF0000"/>
                </a:solidFill>
                <a:latin typeface="Constantia"/>
                <a:cs typeface="Constantia"/>
              </a:rPr>
              <a:t> </a:t>
            </a:r>
            <a:r>
              <a:rPr sz="2200" spc="-5" dirty="0">
                <a:solidFill>
                  <a:srgbClr val="FF0000"/>
                </a:solidFill>
                <a:latin typeface="Constantia"/>
                <a:cs typeface="Constantia"/>
              </a:rPr>
              <a:t>at</a:t>
            </a:r>
            <a:endParaRPr sz="2200">
              <a:latin typeface="Constantia"/>
              <a:cs typeface="Constantia"/>
            </a:endParaRPr>
          </a:p>
          <a:p>
            <a:pPr marL="2138680">
              <a:lnSpc>
                <a:spcPct val="100000"/>
              </a:lnSpc>
            </a:pPr>
            <a:r>
              <a:rPr sz="2200" spc="-10" dirty="0">
                <a:solidFill>
                  <a:srgbClr val="FF0000"/>
                </a:solidFill>
                <a:latin typeface="Constantia"/>
                <a:cs typeface="Constantia"/>
              </a:rPr>
              <a:t>the</a:t>
            </a:r>
            <a:r>
              <a:rPr sz="2200" spc="-75" dirty="0">
                <a:solidFill>
                  <a:srgbClr val="FF0000"/>
                </a:solidFill>
                <a:latin typeface="Constantia"/>
                <a:cs typeface="Constantia"/>
              </a:rPr>
              <a:t> </a:t>
            </a:r>
            <a:r>
              <a:rPr sz="2200" dirty="0">
                <a:solidFill>
                  <a:srgbClr val="FF0000"/>
                </a:solidFill>
                <a:latin typeface="Constantia"/>
                <a:cs typeface="Constantia"/>
              </a:rPr>
              <a:t>first</a:t>
            </a:r>
            <a:r>
              <a:rPr sz="2200" spc="-75" dirty="0">
                <a:solidFill>
                  <a:srgbClr val="FF0000"/>
                </a:solidFill>
                <a:latin typeface="Constantia"/>
                <a:cs typeface="Constantia"/>
              </a:rPr>
              <a:t> </a:t>
            </a:r>
            <a:r>
              <a:rPr sz="2200" spc="-5" dirty="0">
                <a:solidFill>
                  <a:srgbClr val="FF0000"/>
                </a:solidFill>
                <a:latin typeface="Constantia"/>
                <a:cs typeface="Constantia"/>
              </a:rPr>
              <a:t>node</a:t>
            </a:r>
            <a:r>
              <a:rPr sz="2200" spc="-120" dirty="0">
                <a:solidFill>
                  <a:srgbClr val="FF0000"/>
                </a:solidFill>
                <a:latin typeface="Constantia"/>
                <a:cs typeface="Constantia"/>
              </a:rPr>
              <a:t> </a:t>
            </a:r>
            <a:r>
              <a:rPr sz="2200" spc="-5" dirty="0">
                <a:solidFill>
                  <a:srgbClr val="FF0000"/>
                </a:solidFill>
                <a:latin typeface="Constantia"/>
                <a:cs typeface="Constantia"/>
              </a:rPr>
              <a:t>of</a:t>
            </a:r>
            <a:r>
              <a:rPr sz="2200" spc="15" dirty="0">
                <a:solidFill>
                  <a:srgbClr val="FF0000"/>
                </a:solidFill>
                <a:latin typeface="Constantia"/>
                <a:cs typeface="Constantia"/>
              </a:rPr>
              <a:t> </a:t>
            </a:r>
            <a:r>
              <a:rPr sz="2200" spc="-10" dirty="0">
                <a:solidFill>
                  <a:srgbClr val="FF0000"/>
                </a:solidFill>
                <a:latin typeface="Constantia"/>
                <a:cs typeface="Constantia"/>
              </a:rPr>
              <a:t>the</a:t>
            </a:r>
            <a:r>
              <a:rPr sz="2200" spc="-60" dirty="0">
                <a:solidFill>
                  <a:srgbClr val="FF0000"/>
                </a:solidFill>
                <a:latin typeface="Constantia"/>
                <a:cs typeface="Constantia"/>
              </a:rPr>
              <a:t> </a:t>
            </a:r>
            <a:r>
              <a:rPr sz="2200" spc="-5" dirty="0">
                <a:solidFill>
                  <a:srgbClr val="FF0000"/>
                </a:solidFill>
                <a:latin typeface="Constantia"/>
                <a:cs typeface="Constantia"/>
              </a:rPr>
              <a:t>list</a:t>
            </a:r>
            <a:endParaRPr sz="2200">
              <a:latin typeface="Constantia"/>
              <a:cs typeface="Constantia"/>
            </a:endParaRPr>
          </a:p>
        </p:txBody>
      </p:sp>
      <p:sp>
        <p:nvSpPr>
          <p:cNvPr id="7" name="object 7"/>
          <p:cNvSpPr txBox="1"/>
          <p:nvPr/>
        </p:nvSpPr>
        <p:spPr>
          <a:xfrm>
            <a:off x="535940" y="5412435"/>
            <a:ext cx="12382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A5294"/>
                </a:solidFill>
                <a:latin typeface="Constantia"/>
                <a:cs typeface="Constantia"/>
              </a:rPr>
              <a:t>}</a:t>
            </a:r>
            <a:endParaRPr sz="2200">
              <a:latin typeface="Constantia"/>
              <a:cs typeface="Constant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199" y="685800"/>
            <a:ext cx="8151495" cy="505908"/>
          </a:xfrm>
          <a:prstGeom prst="rect">
            <a:avLst/>
          </a:prstGeom>
        </p:spPr>
        <p:txBody>
          <a:bodyPr vert="horz" wrap="square" lIns="0" tIns="13335" rIns="0" bIns="0" rtlCol="0">
            <a:spAutoFit/>
          </a:bodyPr>
          <a:lstStyle/>
          <a:p>
            <a:pPr marL="12700">
              <a:lnSpc>
                <a:spcPct val="100000"/>
              </a:lnSpc>
              <a:spcBef>
                <a:spcPts val="105"/>
              </a:spcBef>
            </a:pPr>
            <a:r>
              <a:rPr sz="3200" spc="-45" dirty="0">
                <a:latin typeface="Times New Roman" pitchFamily="18" charset="0"/>
                <a:cs typeface="Times New Roman" pitchFamily="18" charset="0"/>
              </a:rPr>
              <a:t>LIMITATIONS</a:t>
            </a:r>
            <a:r>
              <a:rPr sz="3200" spc="-60" dirty="0">
                <a:latin typeface="Times New Roman" pitchFamily="18" charset="0"/>
                <a:cs typeface="Times New Roman" pitchFamily="18" charset="0"/>
              </a:rPr>
              <a:t> </a:t>
            </a:r>
            <a:r>
              <a:rPr sz="3200" dirty="0">
                <a:latin typeface="Times New Roman" pitchFamily="18" charset="0"/>
                <a:cs typeface="Times New Roman" pitchFamily="18" charset="0"/>
              </a:rPr>
              <a:t>OF</a:t>
            </a:r>
            <a:r>
              <a:rPr sz="3200" spc="-30" dirty="0">
                <a:latin typeface="Times New Roman" pitchFamily="18" charset="0"/>
                <a:cs typeface="Times New Roman" pitchFamily="18" charset="0"/>
              </a:rPr>
              <a:t> </a:t>
            </a:r>
            <a:r>
              <a:rPr sz="3200" spc="-55" dirty="0">
                <a:latin typeface="Times New Roman" pitchFamily="18" charset="0"/>
                <a:cs typeface="Times New Roman" pitchFamily="18" charset="0"/>
              </a:rPr>
              <a:t>ARRAYS</a:t>
            </a:r>
            <a:endParaRPr sz="3200" dirty="0">
              <a:latin typeface="Times New Roman" pitchFamily="18" charset="0"/>
              <a:cs typeface="Times New Roman" pitchFamily="18" charset="0"/>
            </a:endParaRPr>
          </a:p>
        </p:txBody>
      </p:sp>
      <p:sp>
        <p:nvSpPr>
          <p:cNvPr id="4" name="object 4"/>
          <p:cNvSpPr txBox="1"/>
          <p:nvPr/>
        </p:nvSpPr>
        <p:spPr>
          <a:xfrm>
            <a:off x="520273" y="1524000"/>
            <a:ext cx="8072755" cy="3767057"/>
          </a:xfrm>
          <a:prstGeom prst="rect">
            <a:avLst/>
          </a:prstGeom>
        </p:spPr>
        <p:txBody>
          <a:bodyPr vert="horz" wrap="square" lIns="0" tIns="12065" rIns="0" bIns="0" rtlCol="0">
            <a:spAutoFit/>
          </a:bodyPr>
          <a:lstStyle/>
          <a:p>
            <a:pPr marL="355600" marR="5080" indent="-342900" algn="just">
              <a:lnSpc>
                <a:spcPct val="100000"/>
              </a:lnSpc>
              <a:spcBef>
                <a:spcPts val="95"/>
              </a:spcBef>
              <a:buClr>
                <a:srgbClr val="EFA12D"/>
              </a:buClr>
              <a:buSzPct val="69117"/>
              <a:buFont typeface="Wingdings"/>
              <a:buChar char=""/>
              <a:tabLst>
                <a:tab pos="355600" algn="l"/>
              </a:tabLst>
            </a:pPr>
            <a:r>
              <a:rPr sz="3200" spc="-5" dirty="0">
                <a:solidFill>
                  <a:srgbClr val="4E3A2F"/>
                </a:solidFill>
                <a:latin typeface="Arial MT"/>
                <a:cs typeface="Arial MT"/>
              </a:rPr>
              <a:t>Arrays</a:t>
            </a:r>
            <a:r>
              <a:rPr sz="3200" dirty="0">
                <a:solidFill>
                  <a:srgbClr val="4E3A2F"/>
                </a:solidFill>
                <a:latin typeface="Arial MT"/>
                <a:cs typeface="Arial MT"/>
              </a:rPr>
              <a:t> </a:t>
            </a:r>
            <a:r>
              <a:rPr sz="3200" spc="-5" dirty="0">
                <a:solidFill>
                  <a:srgbClr val="4E3A2F"/>
                </a:solidFill>
                <a:latin typeface="Arial MT"/>
                <a:cs typeface="Arial MT"/>
              </a:rPr>
              <a:t>are</a:t>
            </a:r>
            <a:r>
              <a:rPr sz="3200" dirty="0">
                <a:solidFill>
                  <a:srgbClr val="4E3A2F"/>
                </a:solidFill>
                <a:latin typeface="Arial MT"/>
                <a:cs typeface="Arial MT"/>
              </a:rPr>
              <a:t> </a:t>
            </a:r>
            <a:r>
              <a:rPr sz="3200" spc="-5" dirty="0">
                <a:solidFill>
                  <a:srgbClr val="4E3A2F"/>
                </a:solidFill>
                <a:latin typeface="Arial MT"/>
                <a:cs typeface="Arial MT"/>
              </a:rPr>
              <a:t>simple</a:t>
            </a:r>
            <a:r>
              <a:rPr sz="3200" dirty="0">
                <a:solidFill>
                  <a:srgbClr val="4E3A2F"/>
                </a:solidFill>
                <a:latin typeface="Arial MT"/>
                <a:cs typeface="Arial MT"/>
              </a:rPr>
              <a:t> </a:t>
            </a:r>
            <a:r>
              <a:rPr sz="3200" spc="5" dirty="0">
                <a:solidFill>
                  <a:srgbClr val="4E3A2F"/>
                </a:solidFill>
                <a:latin typeface="Arial MT"/>
                <a:cs typeface="Arial MT"/>
              </a:rPr>
              <a:t>to</a:t>
            </a:r>
            <a:r>
              <a:rPr sz="3200" spc="10" dirty="0">
                <a:solidFill>
                  <a:srgbClr val="4E3A2F"/>
                </a:solidFill>
                <a:latin typeface="Arial MT"/>
                <a:cs typeface="Arial MT"/>
              </a:rPr>
              <a:t> </a:t>
            </a:r>
            <a:r>
              <a:rPr sz="3200" spc="-5" dirty="0">
                <a:solidFill>
                  <a:srgbClr val="4E3A2F"/>
                </a:solidFill>
                <a:latin typeface="Arial MT"/>
                <a:cs typeface="Arial MT"/>
              </a:rPr>
              <a:t>understand</a:t>
            </a:r>
            <a:r>
              <a:rPr sz="3200" dirty="0">
                <a:solidFill>
                  <a:srgbClr val="4E3A2F"/>
                </a:solidFill>
                <a:latin typeface="Arial MT"/>
                <a:cs typeface="Arial MT"/>
              </a:rPr>
              <a:t> </a:t>
            </a:r>
            <a:r>
              <a:rPr sz="3200" spc="-5" dirty="0">
                <a:solidFill>
                  <a:srgbClr val="4E3A2F"/>
                </a:solidFill>
                <a:latin typeface="Arial MT"/>
                <a:cs typeface="Arial MT"/>
              </a:rPr>
              <a:t>and </a:t>
            </a:r>
            <a:r>
              <a:rPr sz="3200" dirty="0">
                <a:solidFill>
                  <a:srgbClr val="4E3A2F"/>
                </a:solidFill>
                <a:latin typeface="Arial MT"/>
                <a:cs typeface="Arial MT"/>
              </a:rPr>
              <a:t> </a:t>
            </a:r>
            <a:r>
              <a:rPr sz="3200" spc="-5" dirty="0">
                <a:solidFill>
                  <a:srgbClr val="4E3A2F"/>
                </a:solidFill>
                <a:latin typeface="Arial MT"/>
                <a:cs typeface="Arial MT"/>
              </a:rPr>
              <a:t>elements</a:t>
            </a:r>
            <a:r>
              <a:rPr sz="3200" dirty="0">
                <a:solidFill>
                  <a:srgbClr val="4E3A2F"/>
                </a:solidFill>
                <a:latin typeface="Arial MT"/>
                <a:cs typeface="Arial MT"/>
              </a:rPr>
              <a:t> </a:t>
            </a:r>
            <a:r>
              <a:rPr sz="3200" spc="-5" dirty="0">
                <a:solidFill>
                  <a:srgbClr val="4E3A2F"/>
                </a:solidFill>
                <a:latin typeface="Arial MT"/>
                <a:cs typeface="Arial MT"/>
              </a:rPr>
              <a:t>of</a:t>
            </a:r>
            <a:r>
              <a:rPr sz="3200" dirty="0">
                <a:solidFill>
                  <a:srgbClr val="4E3A2F"/>
                </a:solidFill>
                <a:latin typeface="Arial MT"/>
                <a:cs typeface="Arial MT"/>
              </a:rPr>
              <a:t> </a:t>
            </a:r>
            <a:r>
              <a:rPr sz="3200" spc="-10" dirty="0">
                <a:solidFill>
                  <a:srgbClr val="4E3A2F"/>
                </a:solidFill>
                <a:latin typeface="Arial MT"/>
                <a:cs typeface="Arial MT"/>
              </a:rPr>
              <a:t>an</a:t>
            </a:r>
            <a:r>
              <a:rPr sz="3200" spc="-5" dirty="0">
                <a:solidFill>
                  <a:srgbClr val="4E3A2F"/>
                </a:solidFill>
                <a:latin typeface="Arial MT"/>
                <a:cs typeface="Arial MT"/>
              </a:rPr>
              <a:t> array</a:t>
            </a:r>
            <a:r>
              <a:rPr sz="3200" dirty="0">
                <a:solidFill>
                  <a:srgbClr val="4E3A2F"/>
                </a:solidFill>
                <a:latin typeface="Arial MT"/>
                <a:cs typeface="Arial MT"/>
              </a:rPr>
              <a:t> </a:t>
            </a:r>
            <a:r>
              <a:rPr sz="3200" spc="-5" dirty="0">
                <a:solidFill>
                  <a:srgbClr val="4E3A2F"/>
                </a:solidFill>
                <a:latin typeface="Arial MT"/>
                <a:cs typeface="Arial MT"/>
              </a:rPr>
              <a:t>are</a:t>
            </a:r>
            <a:r>
              <a:rPr sz="3200" dirty="0">
                <a:solidFill>
                  <a:srgbClr val="4E3A2F"/>
                </a:solidFill>
                <a:latin typeface="Arial MT"/>
                <a:cs typeface="Arial MT"/>
              </a:rPr>
              <a:t> </a:t>
            </a:r>
            <a:r>
              <a:rPr sz="3200" spc="-5" dirty="0">
                <a:solidFill>
                  <a:srgbClr val="4E3A2F"/>
                </a:solidFill>
                <a:latin typeface="Arial MT"/>
                <a:cs typeface="Arial MT"/>
              </a:rPr>
              <a:t>easily </a:t>
            </a:r>
            <a:r>
              <a:rPr sz="3200" spc="-930" dirty="0">
                <a:solidFill>
                  <a:srgbClr val="4E3A2F"/>
                </a:solidFill>
                <a:latin typeface="Arial MT"/>
                <a:cs typeface="Arial MT"/>
              </a:rPr>
              <a:t> </a:t>
            </a:r>
            <a:r>
              <a:rPr sz="3200" spc="-5" dirty="0">
                <a:solidFill>
                  <a:srgbClr val="4E3A2F"/>
                </a:solidFill>
                <a:latin typeface="Arial MT"/>
                <a:cs typeface="Arial MT"/>
              </a:rPr>
              <a:t>accessible</a:t>
            </a:r>
            <a:endParaRPr sz="3200" dirty="0">
              <a:latin typeface="Arial MT"/>
              <a:cs typeface="Arial MT"/>
            </a:endParaRPr>
          </a:p>
          <a:p>
            <a:pPr marL="355600" indent="-342900" algn="just">
              <a:lnSpc>
                <a:spcPct val="100000"/>
              </a:lnSpc>
              <a:spcBef>
                <a:spcPts val="820"/>
              </a:spcBef>
              <a:buClr>
                <a:srgbClr val="EFA12D"/>
              </a:buClr>
              <a:buSzPct val="69117"/>
              <a:buFont typeface="Wingdings"/>
              <a:buChar char=""/>
              <a:tabLst>
                <a:tab pos="355600" algn="l"/>
              </a:tabLst>
            </a:pPr>
            <a:r>
              <a:rPr sz="3200" spc="-5" dirty="0">
                <a:solidFill>
                  <a:srgbClr val="4E3A2F"/>
                </a:solidFill>
                <a:latin typeface="Arial MT"/>
                <a:cs typeface="Arial MT"/>
              </a:rPr>
              <a:t>But</a:t>
            </a:r>
            <a:r>
              <a:rPr sz="3200" dirty="0">
                <a:solidFill>
                  <a:srgbClr val="4E3A2F"/>
                </a:solidFill>
                <a:latin typeface="Arial MT"/>
                <a:cs typeface="Arial MT"/>
              </a:rPr>
              <a:t> </a:t>
            </a:r>
            <a:r>
              <a:rPr sz="3200" spc="-5" dirty="0">
                <a:solidFill>
                  <a:srgbClr val="4E3A2F"/>
                </a:solidFill>
                <a:latin typeface="Arial MT"/>
                <a:cs typeface="Arial MT"/>
              </a:rPr>
              <a:t>arrays</a:t>
            </a:r>
            <a:r>
              <a:rPr sz="3200" spc="30" dirty="0">
                <a:solidFill>
                  <a:srgbClr val="4E3A2F"/>
                </a:solidFill>
                <a:latin typeface="Arial MT"/>
                <a:cs typeface="Arial MT"/>
              </a:rPr>
              <a:t> </a:t>
            </a:r>
            <a:r>
              <a:rPr sz="3200" spc="-5" dirty="0">
                <a:solidFill>
                  <a:srgbClr val="4E3A2F"/>
                </a:solidFill>
                <a:latin typeface="Arial MT"/>
                <a:cs typeface="Arial MT"/>
              </a:rPr>
              <a:t>have</a:t>
            </a:r>
            <a:r>
              <a:rPr sz="3200" spc="5" dirty="0">
                <a:solidFill>
                  <a:srgbClr val="4E3A2F"/>
                </a:solidFill>
                <a:latin typeface="Arial MT"/>
                <a:cs typeface="Arial MT"/>
              </a:rPr>
              <a:t> </a:t>
            </a:r>
            <a:r>
              <a:rPr sz="3200" spc="-5" dirty="0">
                <a:solidFill>
                  <a:srgbClr val="4E3A2F"/>
                </a:solidFill>
                <a:latin typeface="Arial MT"/>
                <a:cs typeface="Arial MT"/>
              </a:rPr>
              <a:t>some</a:t>
            </a:r>
            <a:r>
              <a:rPr sz="3200" dirty="0">
                <a:solidFill>
                  <a:srgbClr val="4E3A2F"/>
                </a:solidFill>
                <a:latin typeface="Arial MT"/>
                <a:cs typeface="Arial MT"/>
              </a:rPr>
              <a:t> </a:t>
            </a:r>
            <a:r>
              <a:rPr sz="3200" spc="-5" dirty="0">
                <a:solidFill>
                  <a:srgbClr val="4E3A2F"/>
                </a:solidFill>
                <a:latin typeface="Arial MT"/>
                <a:cs typeface="Arial MT"/>
              </a:rPr>
              <a:t>limitations.</a:t>
            </a:r>
            <a:endParaRPr sz="3200" dirty="0">
              <a:latin typeface="Arial MT"/>
              <a:cs typeface="Arial MT"/>
            </a:endParaRPr>
          </a:p>
          <a:p>
            <a:pPr marL="355600" indent="-342900" algn="just">
              <a:lnSpc>
                <a:spcPct val="100000"/>
              </a:lnSpc>
              <a:spcBef>
                <a:spcPts val="815"/>
              </a:spcBef>
              <a:buClr>
                <a:srgbClr val="EFA12D"/>
              </a:buClr>
              <a:buSzPct val="69117"/>
              <a:buFont typeface="Wingdings"/>
              <a:buChar char=""/>
              <a:tabLst>
                <a:tab pos="355600" algn="l"/>
              </a:tabLst>
            </a:pPr>
            <a:r>
              <a:rPr sz="3200" spc="-5" dirty="0">
                <a:solidFill>
                  <a:srgbClr val="4E3A2F"/>
                </a:solidFill>
                <a:latin typeface="Arial MT"/>
                <a:cs typeface="Arial MT"/>
              </a:rPr>
              <a:t>Arrays</a:t>
            </a:r>
            <a:r>
              <a:rPr sz="3200" spc="5" dirty="0">
                <a:solidFill>
                  <a:srgbClr val="4E3A2F"/>
                </a:solidFill>
                <a:latin typeface="Arial MT"/>
                <a:cs typeface="Arial MT"/>
              </a:rPr>
              <a:t> </a:t>
            </a:r>
            <a:r>
              <a:rPr sz="3200" spc="-5" dirty="0">
                <a:solidFill>
                  <a:srgbClr val="4E3A2F"/>
                </a:solidFill>
                <a:latin typeface="Arial MT"/>
                <a:cs typeface="Arial MT"/>
              </a:rPr>
              <a:t>have</a:t>
            </a:r>
            <a:r>
              <a:rPr sz="3200" dirty="0">
                <a:solidFill>
                  <a:srgbClr val="4E3A2F"/>
                </a:solidFill>
                <a:latin typeface="Arial MT"/>
                <a:cs typeface="Arial MT"/>
              </a:rPr>
              <a:t> </a:t>
            </a:r>
            <a:r>
              <a:rPr sz="3200" spc="-5" dirty="0">
                <a:solidFill>
                  <a:srgbClr val="4E3A2F"/>
                </a:solidFill>
                <a:latin typeface="Arial MT"/>
                <a:cs typeface="Arial MT"/>
              </a:rPr>
              <a:t>a</a:t>
            </a:r>
            <a:r>
              <a:rPr sz="3200" spc="-15" dirty="0">
                <a:solidFill>
                  <a:srgbClr val="4E3A2F"/>
                </a:solidFill>
                <a:latin typeface="Arial MT"/>
                <a:cs typeface="Arial MT"/>
              </a:rPr>
              <a:t> </a:t>
            </a:r>
            <a:r>
              <a:rPr sz="3200" dirty="0">
                <a:solidFill>
                  <a:srgbClr val="4E3A2F"/>
                </a:solidFill>
                <a:latin typeface="Arial MT"/>
                <a:cs typeface="Arial MT"/>
              </a:rPr>
              <a:t>fixed</a:t>
            </a:r>
            <a:r>
              <a:rPr sz="3200" spc="-15" dirty="0">
                <a:solidFill>
                  <a:srgbClr val="4E3A2F"/>
                </a:solidFill>
                <a:latin typeface="Arial MT"/>
                <a:cs typeface="Arial MT"/>
              </a:rPr>
              <a:t> </a:t>
            </a:r>
            <a:r>
              <a:rPr sz="3200" spc="-5" dirty="0">
                <a:solidFill>
                  <a:srgbClr val="4E3A2F"/>
                </a:solidFill>
                <a:latin typeface="Arial MT"/>
                <a:cs typeface="Arial MT"/>
              </a:rPr>
              <a:t>dimension.</a:t>
            </a:r>
            <a:endParaRPr sz="3200" dirty="0">
              <a:latin typeface="Arial MT"/>
              <a:cs typeface="Arial MT"/>
            </a:endParaRPr>
          </a:p>
          <a:p>
            <a:pPr marL="355600" marR="5715" indent="-342900" algn="just">
              <a:lnSpc>
                <a:spcPct val="100000"/>
              </a:lnSpc>
              <a:spcBef>
                <a:spcPts val="820"/>
              </a:spcBef>
              <a:buClr>
                <a:srgbClr val="EFA12D"/>
              </a:buClr>
              <a:buSzPct val="69117"/>
              <a:buFont typeface="Wingdings"/>
              <a:buChar char=""/>
              <a:tabLst>
                <a:tab pos="355600" algn="l"/>
              </a:tabLst>
            </a:pPr>
            <a:r>
              <a:rPr sz="3200" spc="-5" dirty="0">
                <a:solidFill>
                  <a:srgbClr val="4E3A2F"/>
                </a:solidFill>
                <a:latin typeface="Arial MT"/>
                <a:cs typeface="Arial MT"/>
              </a:rPr>
              <a:t>Once </a:t>
            </a:r>
            <a:r>
              <a:rPr sz="3200" dirty="0">
                <a:solidFill>
                  <a:srgbClr val="4E3A2F"/>
                </a:solidFill>
                <a:latin typeface="Arial MT"/>
                <a:cs typeface="Arial MT"/>
              </a:rPr>
              <a:t>the size </a:t>
            </a:r>
            <a:r>
              <a:rPr sz="3200" spc="-5" dirty="0">
                <a:solidFill>
                  <a:srgbClr val="4E3A2F"/>
                </a:solidFill>
                <a:latin typeface="Arial MT"/>
                <a:cs typeface="Arial MT"/>
              </a:rPr>
              <a:t>of an array is decided it </a:t>
            </a:r>
            <a:r>
              <a:rPr sz="3200" dirty="0">
                <a:solidFill>
                  <a:srgbClr val="4E3A2F"/>
                </a:solidFill>
                <a:latin typeface="Arial MT"/>
                <a:cs typeface="Arial MT"/>
              </a:rPr>
              <a:t> </a:t>
            </a:r>
            <a:r>
              <a:rPr sz="3200" spc="-5" dirty="0">
                <a:solidFill>
                  <a:srgbClr val="4E3A2F"/>
                </a:solidFill>
                <a:latin typeface="Arial MT"/>
                <a:cs typeface="Arial MT"/>
              </a:rPr>
              <a:t>can</a:t>
            </a:r>
            <a:r>
              <a:rPr sz="3200" dirty="0">
                <a:solidFill>
                  <a:srgbClr val="4E3A2F"/>
                </a:solidFill>
                <a:latin typeface="Arial MT"/>
                <a:cs typeface="Arial MT"/>
              </a:rPr>
              <a:t> </a:t>
            </a:r>
            <a:r>
              <a:rPr sz="3200" spc="-5" dirty="0">
                <a:solidFill>
                  <a:srgbClr val="4E3A2F"/>
                </a:solidFill>
                <a:latin typeface="Arial MT"/>
                <a:cs typeface="Arial MT"/>
              </a:rPr>
              <a:t>not</a:t>
            </a:r>
            <a:r>
              <a:rPr sz="3200" dirty="0">
                <a:solidFill>
                  <a:srgbClr val="4E3A2F"/>
                </a:solidFill>
                <a:latin typeface="Arial MT"/>
                <a:cs typeface="Arial MT"/>
              </a:rPr>
              <a:t> </a:t>
            </a:r>
            <a:r>
              <a:rPr sz="3200" spc="-10" dirty="0">
                <a:solidFill>
                  <a:srgbClr val="4E3A2F"/>
                </a:solidFill>
                <a:latin typeface="Arial MT"/>
                <a:cs typeface="Arial MT"/>
              </a:rPr>
              <a:t>be</a:t>
            </a:r>
            <a:r>
              <a:rPr sz="3200" spc="-5" dirty="0">
                <a:solidFill>
                  <a:srgbClr val="4E3A2F"/>
                </a:solidFill>
                <a:latin typeface="Arial MT"/>
                <a:cs typeface="Arial MT"/>
              </a:rPr>
              <a:t> increased</a:t>
            </a:r>
            <a:r>
              <a:rPr sz="3200" dirty="0">
                <a:solidFill>
                  <a:srgbClr val="4E3A2F"/>
                </a:solidFill>
                <a:latin typeface="Arial MT"/>
                <a:cs typeface="Arial MT"/>
              </a:rPr>
              <a:t> </a:t>
            </a:r>
            <a:r>
              <a:rPr sz="3200" spc="-5" dirty="0">
                <a:solidFill>
                  <a:srgbClr val="4E3A2F"/>
                </a:solidFill>
                <a:latin typeface="Arial MT"/>
                <a:cs typeface="Arial MT"/>
              </a:rPr>
              <a:t>or</a:t>
            </a:r>
            <a:r>
              <a:rPr sz="3200" dirty="0">
                <a:solidFill>
                  <a:srgbClr val="4E3A2F"/>
                </a:solidFill>
                <a:latin typeface="Arial MT"/>
                <a:cs typeface="Arial MT"/>
              </a:rPr>
              <a:t> </a:t>
            </a:r>
            <a:r>
              <a:rPr sz="3200" spc="-5" dirty="0">
                <a:solidFill>
                  <a:srgbClr val="4E3A2F"/>
                </a:solidFill>
                <a:latin typeface="Arial MT"/>
                <a:cs typeface="Arial MT"/>
              </a:rPr>
              <a:t>decreased </a:t>
            </a:r>
            <a:r>
              <a:rPr sz="3200" dirty="0">
                <a:solidFill>
                  <a:srgbClr val="4E3A2F"/>
                </a:solidFill>
                <a:latin typeface="Arial MT"/>
                <a:cs typeface="Arial MT"/>
              </a:rPr>
              <a:t> </a:t>
            </a:r>
            <a:r>
              <a:rPr sz="3200" spc="-5" dirty="0">
                <a:solidFill>
                  <a:srgbClr val="4E3A2F"/>
                </a:solidFill>
                <a:latin typeface="Arial MT"/>
                <a:cs typeface="Arial MT"/>
              </a:rPr>
              <a:t>during</a:t>
            </a:r>
            <a:r>
              <a:rPr sz="3200" spc="5" dirty="0">
                <a:solidFill>
                  <a:srgbClr val="4E3A2F"/>
                </a:solidFill>
                <a:latin typeface="Arial MT"/>
                <a:cs typeface="Arial MT"/>
              </a:rPr>
              <a:t> </a:t>
            </a:r>
            <a:r>
              <a:rPr lang="en-US" sz="3200" spc="-5" dirty="0" smtClean="0">
                <a:solidFill>
                  <a:srgbClr val="4E3A2F"/>
                </a:solidFill>
                <a:latin typeface="Arial MT"/>
                <a:cs typeface="Arial MT"/>
              </a:rPr>
              <a:t>program execution</a:t>
            </a:r>
            <a:r>
              <a:rPr sz="3200" spc="-5" dirty="0" smtClean="0">
                <a:solidFill>
                  <a:srgbClr val="4E3A2F"/>
                </a:solidFill>
                <a:latin typeface="Arial MT"/>
                <a:cs typeface="Arial MT"/>
              </a:rPr>
              <a:t>.</a:t>
            </a:r>
            <a:endParaRPr sz="3200" dirty="0">
              <a:latin typeface="Arial MT"/>
              <a:cs typeface="Arial MT"/>
            </a:endParaRPr>
          </a:p>
        </p:txBody>
      </p:sp>
    </p:spTree>
    <p:extLst>
      <p:ext uri="{BB962C8B-B14F-4D97-AF65-F5344CB8AC3E}">
        <p14:creationId xmlns:p14="http://schemas.microsoft.com/office/powerpoint/2010/main" val="698272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031" y="838200"/>
            <a:ext cx="5078730" cy="629018"/>
          </a:xfrm>
          <a:prstGeom prst="rect">
            <a:avLst/>
          </a:prstGeom>
        </p:spPr>
        <p:txBody>
          <a:bodyPr vert="horz" wrap="square" lIns="0" tIns="13335" rIns="0" bIns="0" rtlCol="0">
            <a:spAutoFit/>
          </a:bodyPr>
          <a:lstStyle/>
          <a:p>
            <a:pPr marL="12700">
              <a:lnSpc>
                <a:spcPct val="100000"/>
              </a:lnSpc>
              <a:spcBef>
                <a:spcPts val="105"/>
              </a:spcBef>
            </a:pPr>
            <a:r>
              <a:rPr sz="4000" spc="-5" dirty="0">
                <a:solidFill>
                  <a:srgbClr val="04607A"/>
                </a:solidFill>
                <a:latin typeface="Calibri"/>
                <a:cs typeface="Calibri"/>
              </a:rPr>
              <a:t>Inserting</a:t>
            </a:r>
            <a:r>
              <a:rPr sz="4000" spc="-55" dirty="0">
                <a:solidFill>
                  <a:srgbClr val="04607A"/>
                </a:solidFill>
                <a:latin typeface="Calibri"/>
                <a:cs typeface="Calibri"/>
              </a:rPr>
              <a:t> </a:t>
            </a:r>
            <a:r>
              <a:rPr sz="4000" spc="-25" dirty="0">
                <a:solidFill>
                  <a:srgbClr val="04607A"/>
                </a:solidFill>
                <a:latin typeface="Calibri"/>
                <a:cs typeface="Calibri"/>
              </a:rPr>
              <a:t>at</a:t>
            </a:r>
            <a:r>
              <a:rPr sz="4000" spc="-15" dirty="0">
                <a:solidFill>
                  <a:srgbClr val="04607A"/>
                </a:solidFill>
                <a:latin typeface="Calibri"/>
                <a:cs typeface="Calibri"/>
              </a:rPr>
              <a:t> </a:t>
            </a:r>
            <a:r>
              <a:rPr sz="4000" dirty="0">
                <a:solidFill>
                  <a:srgbClr val="04607A"/>
                </a:solidFill>
                <a:latin typeface="Calibri"/>
                <a:cs typeface="Calibri"/>
              </a:rPr>
              <a:t>the</a:t>
            </a:r>
            <a:r>
              <a:rPr sz="4000" spc="-30" dirty="0">
                <a:solidFill>
                  <a:srgbClr val="04607A"/>
                </a:solidFill>
                <a:latin typeface="Calibri"/>
                <a:cs typeface="Calibri"/>
              </a:rPr>
              <a:t> </a:t>
            </a:r>
            <a:r>
              <a:rPr sz="4000" dirty="0">
                <a:solidFill>
                  <a:srgbClr val="04607A"/>
                </a:solidFill>
                <a:latin typeface="Calibri"/>
                <a:cs typeface="Calibri"/>
              </a:rPr>
              <a:t>end</a:t>
            </a:r>
            <a:endParaRPr sz="4000" dirty="0">
              <a:latin typeface="Calibri"/>
              <a:cs typeface="Calibri"/>
            </a:endParaRPr>
          </a:p>
        </p:txBody>
      </p:sp>
      <p:sp>
        <p:nvSpPr>
          <p:cNvPr id="3" name="object 3"/>
          <p:cNvSpPr txBox="1"/>
          <p:nvPr/>
        </p:nvSpPr>
        <p:spPr>
          <a:xfrm>
            <a:off x="516671" y="2286000"/>
            <a:ext cx="8032750" cy="1012457"/>
          </a:xfrm>
          <a:prstGeom prst="rect">
            <a:avLst/>
          </a:prstGeom>
        </p:spPr>
        <p:txBody>
          <a:bodyPr vert="horz" wrap="square" lIns="0" tIns="12700" rIns="0" bIns="0" rtlCol="0">
            <a:spAutoFit/>
          </a:bodyPr>
          <a:lstStyle/>
          <a:p>
            <a:pPr marL="469900" marR="5080" indent="-457200" algn="just">
              <a:lnSpc>
                <a:spcPct val="120000"/>
              </a:lnSpc>
              <a:spcBef>
                <a:spcPts val="100"/>
              </a:spcBef>
              <a:buFont typeface="Wingdings" pitchFamily="2" charset="2"/>
              <a:buChar char="Ø"/>
            </a:pPr>
            <a:r>
              <a:rPr sz="2800" spc="-65" dirty="0">
                <a:latin typeface="Constantia"/>
                <a:cs typeface="Constantia"/>
              </a:rPr>
              <a:t>H</a:t>
            </a:r>
            <a:r>
              <a:rPr sz="2800" dirty="0">
                <a:latin typeface="Constantia"/>
                <a:cs typeface="Constantia"/>
              </a:rPr>
              <a:t>e</a:t>
            </a:r>
            <a:r>
              <a:rPr sz="2800" spc="-55" dirty="0">
                <a:latin typeface="Constantia"/>
                <a:cs typeface="Constantia"/>
              </a:rPr>
              <a:t>r</a:t>
            </a:r>
            <a:r>
              <a:rPr sz="2800" dirty="0">
                <a:latin typeface="Constantia"/>
                <a:cs typeface="Constantia"/>
              </a:rPr>
              <a:t>e</a:t>
            </a:r>
            <a:r>
              <a:rPr sz="2800" spc="-170" dirty="0">
                <a:latin typeface="Constantia"/>
                <a:cs typeface="Constantia"/>
              </a:rPr>
              <a:t> </a:t>
            </a:r>
            <a:r>
              <a:rPr sz="2800" spc="-80" dirty="0">
                <a:latin typeface="Constantia"/>
                <a:cs typeface="Constantia"/>
              </a:rPr>
              <a:t>w</a:t>
            </a:r>
            <a:r>
              <a:rPr sz="2800" dirty="0">
                <a:latin typeface="Constantia"/>
                <a:cs typeface="Constantia"/>
              </a:rPr>
              <a:t>e</a:t>
            </a:r>
            <a:r>
              <a:rPr sz="2800" spc="-145" dirty="0">
                <a:latin typeface="Constantia"/>
                <a:cs typeface="Constantia"/>
              </a:rPr>
              <a:t> </a:t>
            </a:r>
            <a:r>
              <a:rPr sz="2800" dirty="0">
                <a:latin typeface="Constantia"/>
                <a:cs typeface="Constantia"/>
              </a:rPr>
              <a:t>simp</a:t>
            </a:r>
            <a:r>
              <a:rPr sz="2800" spc="-45" dirty="0">
                <a:latin typeface="Constantia"/>
                <a:cs typeface="Constantia"/>
              </a:rPr>
              <a:t>l</a:t>
            </a:r>
            <a:r>
              <a:rPr sz="2800" dirty="0">
                <a:latin typeface="Constantia"/>
                <a:cs typeface="Constantia"/>
              </a:rPr>
              <a:t>y</a:t>
            </a:r>
            <a:r>
              <a:rPr sz="2800" spc="-80" dirty="0">
                <a:latin typeface="Constantia"/>
                <a:cs typeface="Constantia"/>
              </a:rPr>
              <a:t> </a:t>
            </a:r>
            <a:r>
              <a:rPr sz="2800" spc="-5" dirty="0">
                <a:latin typeface="Constantia"/>
                <a:cs typeface="Constantia"/>
              </a:rPr>
              <a:t>nee</a:t>
            </a:r>
            <a:r>
              <a:rPr sz="2800" dirty="0">
                <a:latin typeface="Constantia"/>
                <a:cs typeface="Constantia"/>
              </a:rPr>
              <a:t>d</a:t>
            </a:r>
            <a:r>
              <a:rPr sz="2800" spc="-35" dirty="0">
                <a:latin typeface="Constantia"/>
                <a:cs typeface="Constantia"/>
              </a:rPr>
              <a:t> </a:t>
            </a:r>
            <a:r>
              <a:rPr sz="2800" spc="-55" dirty="0">
                <a:latin typeface="Constantia"/>
                <a:cs typeface="Constantia"/>
              </a:rPr>
              <a:t>t</a:t>
            </a:r>
            <a:r>
              <a:rPr sz="2800" dirty="0">
                <a:latin typeface="Constantia"/>
                <a:cs typeface="Constantia"/>
              </a:rPr>
              <a:t>o</a:t>
            </a:r>
            <a:r>
              <a:rPr sz="2800" spc="-100" dirty="0">
                <a:latin typeface="Constantia"/>
                <a:cs typeface="Constantia"/>
              </a:rPr>
              <a:t> </a:t>
            </a:r>
            <a:r>
              <a:rPr sz="2800" spc="-5" dirty="0">
                <a:latin typeface="Constantia"/>
                <a:cs typeface="Constantia"/>
              </a:rPr>
              <a:t>ma</a:t>
            </a:r>
            <a:r>
              <a:rPr sz="2800" spc="-75" dirty="0">
                <a:latin typeface="Constantia"/>
                <a:cs typeface="Constantia"/>
              </a:rPr>
              <a:t>k</a:t>
            </a:r>
            <a:r>
              <a:rPr sz="2800" dirty="0">
                <a:latin typeface="Constantia"/>
                <a:cs typeface="Constantia"/>
              </a:rPr>
              <a:t>e</a:t>
            </a:r>
            <a:r>
              <a:rPr sz="2800" spc="-105" dirty="0">
                <a:latin typeface="Constantia"/>
                <a:cs typeface="Constantia"/>
              </a:rPr>
              <a:t> </a:t>
            </a:r>
            <a:r>
              <a:rPr sz="2800" spc="-5" dirty="0">
                <a:latin typeface="Constantia"/>
                <a:cs typeface="Constantia"/>
              </a:rPr>
              <a:t>th</a:t>
            </a:r>
            <a:r>
              <a:rPr sz="2800" dirty="0">
                <a:latin typeface="Constantia"/>
                <a:cs typeface="Constantia"/>
              </a:rPr>
              <a:t>e</a:t>
            </a:r>
            <a:r>
              <a:rPr sz="2800" spc="-100" dirty="0">
                <a:latin typeface="Constantia"/>
                <a:cs typeface="Constantia"/>
              </a:rPr>
              <a:t> </a:t>
            </a:r>
            <a:r>
              <a:rPr sz="2800" spc="-5" dirty="0">
                <a:latin typeface="Constantia"/>
                <a:cs typeface="Constantia"/>
              </a:rPr>
              <a:t>nex</a:t>
            </a:r>
            <a:r>
              <a:rPr sz="2800" dirty="0">
                <a:latin typeface="Constantia"/>
                <a:cs typeface="Constantia"/>
              </a:rPr>
              <a:t>t</a:t>
            </a:r>
            <a:r>
              <a:rPr sz="2800" spc="-130" dirty="0">
                <a:latin typeface="Constantia"/>
                <a:cs typeface="Constantia"/>
              </a:rPr>
              <a:t> </a:t>
            </a:r>
            <a:r>
              <a:rPr sz="2800" dirty="0">
                <a:latin typeface="Constantia"/>
                <a:cs typeface="Constantia"/>
              </a:rPr>
              <a:t>p</a:t>
            </a:r>
            <a:r>
              <a:rPr sz="2800" spc="-15" dirty="0">
                <a:latin typeface="Constantia"/>
                <a:cs typeface="Constantia"/>
              </a:rPr>
              <a:t>o</a:t>
            </a:r>
            <a:r>
              <a:rPr sz="2800" spc="-5" dirty="0">
                <a:latin typeface="Constantia"/>
                <a:cs typeface="Constantia"/>
              </a:rPr>
              <a:t>in</a:t>
            </a:r>
            <a:r>
              <a:rPr sz="2800" spc="-55" dirty="0">
                <a:latin typeface="Constantia"/>
                <a:cs typeface="Constantia"/>
              </a:rPr>
              <a:t>t</a:t>
            </a:r>
            <a:r>
              <a:rPr sz="2800" dirty="0">
                <a:latin typeface="Constantia"/>
                <a:cs typeface="Constantia"/>
              </a:rPr>
              <a:t>er  of</a:t>
            </a:r>
            <a:r>
              <a:rPr sz="2800" spc="15" dirty="0">
                <a:latin typeface="Constantia"/>
                <a:cs typeface="Constantia"/>
              </a:rPr>
              <a:t> </a:t>
            </a:r>
            <a:r>
              <a:rPr sz="2800" spc="-5" dirty="0">
                <a:latin typeface="Constantia"/>
                <a:cs typeface="Constantia"/>
              </a:rPr>
              <a:t>the</a:t>
            </a:r>
            <a:r>
              <a:rPr sz="2800" spc="-100" dirty="0">
                <a:latin typeface="Constantia"/>
                <a:cs typeface="Constantia"/>
              </a:rPr>
              <a:t> </a:t>
            </a:r>
            <a:r>
              <a:rPr sz="2800" dirty="0">
                <a:latin typeface="Constantia"/>
                <a:cs typeface="Constantia"/>
              </a:rPr>
              <a:t>last</a:t>
            </a:r>
            <a:r>
              <a:rPr sz="2800" spc="-95" dirty="0">
                <a:latin typeface="Constantia"/>
                <a:cs typeface="Constantia"/>
              </a:rPr>
              <a:t> </a:t>
            </a:r>
            <a:r>
              <a:rPr sz="2800" spc="-5" dirty="0">
                <a:latin typeface="Constantia"/>
                <a:cs typeface="Constantia"/>
              </a:rPr>
              <a:t>node</a:t>
            </a:r>
            <a:r>
              <a:rPr sz="2800" spc="-130" dirty="0">
                <a:latin typeface="Constantia"/>
                <a:cs typeface="Constantia"/>
              </a:rPr>
              <a:t> </a:t>
            </a:r>
            <a:r>
              <a:rPr sz="2800" spc="-5" dirty="0">
                <a:latin typeface="Constantia"/>
                <a:cs typeface="Constantia"/>
              </a:rPr>
              <a:t>point</a:t>
            </a:r>
            <a:r>
              <a:rPr sz="2800" spc="-130" dirty="0">
                <a:latin typeface="Constantia"/>
                <a:cs typeface="Constantia"/>
              </a:rPr>
              <a:t> </a:t>
            </a:r>
            <a:r>
              <a:rPr sz="2800" spc="-30" dirty="0">
                <a:latin typeface="Constantia"/>
                <a:cs typeface="Constantia"/>
              </a:rPr>
              <a:t>to</a:t>
            </a:r>
            <a:r>
              <a:rPr sz="2800" spc="-125" dirty="0">
                <a:latin typeface="Constantia"/>
                <a:cs typeface="Constantia"/>
              </a:rPr>
              <a:t> </a:t>
            </a:r>
            <a:r>
              <a:rPr sz="2800" spc="-5" dirty="0">
                <a:latin typeface="Constantia"/>
                <a:cs typeface="Constantia"/>
              </a:rPr>
              <a:t>the</a:t>
            </a:r>
            <a:r>
              <a:rPr sz="2800" spc="-100" dirty="0">
                <a:latin typeface="Constantia"/>
                <a:cs typeface="Constantia"/>
              </a:rPr>
              <a:t> </a:t>
            </a:r>
            <a:r>
              <a:rPr sz="2800" spc="-5" dirty="0">
                <a:latin typeface="Constantia"/>
                <a:cs typeface="Constantia"/>
              </a:rPr>
              <a:t>new</a:t>
            </a:r>
            <a:r>
              <a:rPr sz="2800" spc="-70" dirty="0">
                <a:latin typeface="Constantia"/>
                <a:cs typeface="Constantia"/>
              </a:rPr>
              <a:t> </a:t>
            </a:r>
            <a:r>
              <a:rPr sz="2800" spc="-5" dirty="0">
                <a:latin typeface="Constantia"/>
                <a:cs typeface="Constantia"/>
              </a:rPr>
              <a:t>node</a:t>
            </a:r>
            <a:endParaRPr sz="2800" dirty="0">
              <a:latin typeface="Constantia"/>
              <a:cs typeface="Constantia"/>
            </a:endParaRPr>
          </a:p>
        </p:txBody>
      </p:sp>
      <p:pic>
        <p:nvPicPr>
          <p:cNvPr id="4" name="object 4"/>
          <p:cNvPicPr/>
          <p:nvPr/>
        </p:nvPicPr>
        <p:blipFill>
          <a:blip r:embed="rId2" cstate="print"/>
          <a:stretch>
            <a:fillRect/>
          </a:stretch>
        </p:blipFill>
        <p:spPr>
          <a:xfrm>
            <a:off x="304800" y="4191000"/>
            <a:ext cx="8398383" cy="2362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33400"/>
            <a:ext cx="5078730" cy="788035"/>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Inserting</a:t>
            </a:r>
            <a:r>
              <a:rPr sz="5000" spc="-55" dirty="0">
                <a:solidFill>
                  <a:srgbClr val="04607A"/>
                </a:solidFill>
                <a:latin typeface="Calibri"/>
                <a:cs typeface="Calibri"/>
              </a:rPr>
              <a:t> </a:t>
            </a:r>
            <a:r>
              <a:rPr sz="5000" spc="-25" dirty="0">
                <a:solidFill>
                  <a:srgbClr val="04607A"/>
                </a:solidFill>
                <a:latin typeface="Calibri"/>
                <a:cs typeface="Calibri"/>
              </a:rPr>
              <a:t>at</a:t>
            </a:r>
            <a:r>
              <a:rPr sz="5000" spc="-15" dirty="0">
                <a:solidFill>
                  <a:srgbClr val="04607A"/>
                </a:solidFill>
                <a:latin typeface="Calibri"/>
                <a:cs typeface="Calibri"/>
              </a:rPr>
              <a:t> </a:t>
            </a:r>
            <a:r>
              <a:rPr sz="5000" dirty="0">
                <a:solidFill>
                  <a:srgbClr val="04607A"/>
                </a:solidFill>
                <a:latin typeface="Calibri"/>
                <a:cs typeface="Calibri"/>
              </a:rPr>
              <a:t>the</a:t>
            </a:r>
            <a:r>
              <a:rPr sz="5000" spc="-30" dirty="0">
                <a:solidFill>
                  <a:srgbClr val="04607A"/>
                </a:solidFill>
                <a:latin typeface="Calibri"/>
                <a:cs typeface="Calibri"/>
              </a:rPr>
              <a:t> </a:t>
            </a:r>
            <a:r>
              <a:rPr sz="5000" dirty="0">
                <a:solidFill>
                  <a:srgbClr val="04607A"/>
                </a:solidFill>
                <a:latin typeface="Calibri"/>
                <a:cs typeface="Calibri"/>
              </a:rPr>
              <a:t>end</a:t>
            </a:r>
            <a:endParaRPr sz="5000">
              <a:latin typeface="Calibri"/>
              <a:cs typeface="Calibri"/>
            </a:endParaRPr>
          </a:p>
        </p:txBody>
      </p:sp>
      <p:sp>
        <p:nvSpPr>
          <p:cNvPr id="5" name="Rectangle 1"/>
          <p:cNvSpPr>
            <a:spLocks noChangeArrowheads="1"/>
          </p:cNvSpPr>
          <p:nvPr/>
        </p:nvSpPr>
        <p:spPr bwMode="auto">
          <a:xfrm>
            <a:off x="304800" y="1828800"/>
            <a:ext cx="8686800" cy="4246563"/>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INSERT A NEW NODE AT THE END OF THE LINKED LIST</a:t>
            </a: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10</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a:t>
            </a:r>
            <a:r>
              <a:rPr lang="en-US" altLang="en-US" b="1" dirty="0" err="1">
                <a:latin typeface="Courier New" pitchFamily="49" charset="0"/>
              </a:rPr>
              <a:t>New_Node</a:t>
            </a:r>
            <a:r>
              <a:rPr lang="en-US" altLang="en-US" b="1" dirty="0">
                <a:latin typeface="Courier New" pitchFamily="49" charset="0"/>
              </a:rPr>
              <a:t>-&gt;Next = NULL</a:t>
            </a:r>
          </a:p>
          <a:p>
            <a:r>
              <a:rPr lang="en-US" altLang="en-US" b="1" dirty="0">
                <a:latin typeface="Courier New" pitchFamily="49" charset="0"/>
              </a:rPr>
              <a:t>Step 6: SET PTR = START</a:t>
            </a:r>
          </a:p>
          <a:p>
            <a:r>
              <a:rPr lang="en-US" altLang="en-US" b="1" dirty="0">
                <a:latin typeface="Courier New" pitchFamily="49" charset="0"/>
              </a:rPr>
              <a:t>Step 7: Repeat Step 8 while PTR-&gt;NEXT != NULL</a:t>
            </a:r>
          </a:p>
          <a:p>
            <a:r>
              <a:rPr lang="en-US" altLang="en-US" b="1" dirty="0">
                <a:latin typeface="Courier New" pitchFamily="49" charset="0"/>
              </a:rPr>
              <a:t>Step 8: 		SET PTR = PTR -&gt;NEXT</a:t>
            </a:r>
          </a:p>
          <a:p>
            <a:r>
              <a:rPr lang="en-US" altLang="en-US" b="1" dirty="0">
                <a:latin typeface="Courier New" pitchFamily="49" charset="0"/>
              </a:rPr>
              <a:t>        [END OF LOOP]</a:t>
            </a:r>
          </a:p>
          <a:p>
            <a:r>
              <a:rPr lang="en-US" altLang="en-US" b="1" dirty="0">
                <a:latin typeface="Courier New" pitchFamily="49" charset="0"/>
              </a:rPr>
              <a:t>Step 9: SET PTR-&gt;NEXT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10: EXIT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33400"/>
            <a:ext cx="5078730" cy="788035"/>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Inserting</a:t>
            </a:r>
            <a:r>
              <a:rPr sz="5000" spc="-55" dirty="0">
                <a:solidFill>
                  <a:srgbClr val="04607A"/>
                </a:solidFill>
                <a:latin typeface="Calibri"/>
                <a:cs typeface="Calibri"/>
              </a:rPr>
              <a:t> </a:t>
            </a:r>
            <a:r>
              <a:rPr sz="5000" spc="-25" dirty="0">
                <a:solidFill>
                  <a:srgbClr val="04607A"/>
                </a:solidFill>
                <a:latin typeface="Calibri"/>
                <a:cs typeface="Calibri"/>
              </a:rPr>
              <a:t>at</a:t>
            </a:r>
            <a:r>
              <a:rPr sz="5000" spc="-15" dirty="0">
                <a:solidFill>
                  <a:srgbClr val="04607A"/>
                </a:solidFill>
                <a:latin typeface="Calibri"/>
                <a:cs typeface="Calibri"/>
              </a:rPr>
              <a:t> </a:t>
            </a:r>
            <a:r>
              <a:rPr sz="5000" dirty="0">
                <a:solidFill>
                  <a:srgbClr val="04607A"/>
                </a:solidFill>
                <a:latin typeface="Calibri"/>
                <a:cs typeface="Calibri"/>
              </a:rPr>
              <a:t>the</a:t>
            </a:r>
            <a:r>
              <a:rPr sz="5000" spc="-30" dirty="0">
                <a:solidFill>
                  <a:srgbClr val="04607A"/>
                </a:solidFill>
                <a:latin typeface="Calibri"/>
                <a:cs typeface="Calibri"/>
              </a:rPr>
              <a:t> </a:t>
            </a:r>
            <a:r>
              <a:rPr sz="5000" dirty="0">
                <a:solidFill>
                  <a:srgbClr val="04607A"/>
                </a:solidFill>
                <a:latin typeface="Calibri"/>
                <a:cs typeface="Calibri"/>
              </a:rPr>
              <a:t>end</a:t>
            </a:r>
            <a:endParaRPr sz="5000">
              <a:latin typeface="Calibri"/>
              <a:cs typeface="Calibri"/>
            </a:endParaRPr>
          </a:p>
        </p:txBody>
      </p:sp>
      <p:grpSp>
        <p:nvGrpSpPr>
          <p:cNvPr id="4" name="Group 3"/>
          <p:cNvGrpSpPr/>
          <p:nvPr/>
        </p:nvGrpSpPr>
        <p:grpSpPr>
          <a:xfrm>
            <a:off x="1143000" y="2057400"/>
            <a:ext cx="6477000" cy="3657600"/>
            <a:chOff x="609600" y="1219200"/>
            <a:chExt cx="5638800" cy="1316038"/>
          </a:xfrm>
        </p:grpSpPr>
        <p:grpSp>
          <p:nvGrpSpPr>
            <p:cNvPr id="6" name="Group 3"/>
            <p:cNvGrpSpPr>
              <a:grpSpLocks/>
            </p:cNvGrpSpPr>
            <p:nvPr/>
          </p:nvGrpSpPr>
          <p:grpSpPr bwMode="auto">
            <a:xfrm>
              <a:off x="914400" y="1219200"/>
              <a:ext cx="4572000" cy="228600"/>
              <a:chOff x="792" y="970"/>
              <a:chExt cx="2880" cy="144"/>
            </a:xfrm>
          </p:grpSpPr>
          <p:sp>
            <p:nvSpPr>
              <p:cNvPr id="34" name="Rectangle 4"/>
              <p:cNvSpPr>
                <a:spLocks noChangeArrowheads="1"/>
              </p:cNvSpPr>
              <p:nvPr/>
            </p:nvSpPr>
            <p:spPr bwMode="auto">
              <a:xfrm>
                <a:off x="792"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35" name="Rectangle 5"/>
              <p:cNvSpPr>
                <a:spLocks noChangeArrowheads="1"/>
              </p:cNvSpPr>
              <p:nvPr/>
            </p:nvSpPr>
            <p:spPr bwMode="auto">
              <a:xfrm>
                <a:off x="936"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6" name="Line 6"/>
              <p:cNvSpPr>
                <a:spLocks noChangeShapeType="1"/>
              </p:cNvSpPr>
              <p:nvPr/>
            </p:nvSpPr>
            <p:spPr bwMode="auto">
              <a:xfrm>
                <a:off x="1008" y="1042"/>
                <a:ext cx="216" cy="0"/>
              </a:xfrm>
              <a:prstGeom prst="line">
                <a:avLst/>
              </a:prstGeom>
              <a:noFill/>
              <a:ln w="9525">
                <a:solidFill>
                  <a:schemeClr val="tx1"/>
                </a:solidFill>
                <a:round/>
                <a:headEnd/>
                <a:tailEnd type="triangle" w="med" len="med"/>
              </a:ln>
            </p:spPr>
            <p:txBody>
              <a:bodyPr/>
              <a:lstStyle/>
              <a:p>
                <a:endParaRPr lang="en-US"/>
              </a:p>
            </p:txBody>
          </p:sp>
          <p:sp>
            <p:nvSpPr>
              <p:cNvPr id="37" name="Rectangle 7"/>
              <p:cNvSpPr>
                <a:spLocks noChangeArrowheads="1"/>
              </p:cNvSpPr>
              <p:nvPr/>
            </p:nvSpPr>
            <p:spPr bwMode="auto">
              <a:xfrm>
                <a:off x="1224"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38" name="Rectangle 8"/>
              <p:cNvSpPr>
                <a:spLocks noChangeArrowheads="1"/>
              </p:cNvSpPr>
              <p:nvPr/>
            </p:nvSpPr>
            <p:spPr bwMode="auto">
              <a:xfrm>
                <a:off x="1368"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9" name="Line 9"/>
              <p:cNvSpPr>
                <a:spLocks noChangeShapeType="1"/>
              </p:cNvSpPr>
              <p:nvPr/>
            </p:nvSpPr>
            <p:spPr bwMode="auto">
              <a:xfrm>
                <a:off x="1440" y="1042"/>
                <a:ext cx="216" cy="0"/>
              </a:xfrm>
              <a:prstGeom prst="line">
                <a:avLst/>
              </a:prstGeom>
              <a:noFill/>
              <a:ln w="9525">
                <a:solidFill>
                  <a:schemeClr val="tx1"/>
                </a:solidFill>
                <a:round/>
                <a:headEnd/>
                <a:tailEnd type="triangle" w="med" len="med"/>
              </a:ln>
            </p:spPr>
            <p:txBody>
              <a:bodyPr/>
              <a:lstStyle/>
              <a:p>
                <a:endParaRPr lang="en-US"/>
              </a:p>
            </p:txBody>
          </p:sp>
          <p:sp>
            <p:nvSpPr>
              <p:cNvPr id="40" name="Rectangle 10"/>
              <p:cNvSpPr>
                <a:spLocks noChangeArrowheads="1"/>
              </p:cNvSpPr>
              <p:nvPr/>
            </p:nvSpPr>
            <p:spPr bwMode="auto">
              <a:xfrm>
                <a:off x="1656"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41" name="Rectangle 11"/>
              <p:cNvSpPr>
                <a:spLocks noChangeArrowheads="1"/>
              </p:cNvSpPr>
              <p:nvPr/>
            </p:nvSpPr>
            <p:spPr bwMode="auto">
              <a:xfrm>
                <a:off x="1800"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2" name="Line 12"/>
              <p:cNvSpPr>
                <a:spLocks noChangeShapeType="1"/>
              </p:cNvSpPr>
              <p:nvPr/>
            </p:nvSpPr>
            <p:spPr bwMode="auto">
              <a:xfrm>
                <a:off x="1872" y="1042"/>
                <a:ext cx="216" cy="0"/>
              </a:xfrm>
              <a:prstGeom prst="line">
                <a:avLst/>
              </a:prstGeom>
              <a:noFill/>
              <a:ln w="9525">
                <a:solidFill>
                  <a:schemeClr val="tx1"/>
                </a:solidFill>
                <a:round/>
                <a:headEnd/>
                <a:tailEnd type="triangle" w="med" len="med"/>
              </a:ln>
            </p:spPr>
            <p:txBody>
              <a:bodyPr/>
              <a:lstStyle/>
              <a:p>
                <a:endParaRPr lang="en-US"/>
              </a:p>
            </p:txBody>
          </p:sp>
          <p:sp>
            <p:nvSpPr>
              <p:cNvPr id="43" name="Rectangle 13"/>
              <p:cNvSpPr>
                <a:spLocks noChangeArrowheads="1"/>
              </p:cNvSpPr>
              <p:nvPr/>
            </p:nvSpPr>
            <p:spPr bwMode="auto">
              <a:xfrm>
                <a:off x="2088"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44" name="Rectangle 14"/>
              <p:cNvSpPr>
                <a:spLocks noChangeArrowheads="1"/>
              </p:cNvSpPr>
              <p:nvPr/>
            </p:nvSpPr>
            <p:spPr bwMode="auto">
              <a:xfrm>
                <a:off x="2232"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5" name="Line 15"/>
              <p:cNvSpPr>
                <a:spLocks noChangeShapeType="1"/>
              </p:cNvSpPr>
              <p:nvPr/>
            </p:nvSpPr>
            <p:spPr bwMode="auto">
              <a:xfrm>
                <a:off x="2304" y="1042"/>
                <a:ext cx="216" cy="0"/>
              </a:xfrm>
              <a:prstGeom prst="line">
                <a:avLst/>
              </a:prstGeom>
              <a:noFill/>
              <a:ln w="9525">
                <a:solidFill>
                  <a:schemeClr val="tx1"/>
                </a:solidFill>
                <a:round/>
                <a:headEnd/>
                <a:tailEnd type="triangle" w="med" len="med"/>
              </a:ln>
            </p:spPr>
            <p:txBody>
              <a:bodyPr/>
              <a:lstStyle/>
              <a:p>
                <a:endParaRPr lang="en-US"/>
              </a:p>
            </p:txBody>
          </p:sp>
          <p:sp>
            <p:nvSpPr>
              <p:cNvPr id="46" name="Rectangle 16"/>
              <p:cNvSpPr>
                <a:spLocks noChangeArrowheads="1"/>
              </p:cNvSpPr>
              <p:nvPr/>
            </p:nvSpPr>
            <p:spPr bwMode="auto">
              <a:xfrm>
                <a:off x="2520"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47" name="Rectangle 17"/>
              <p:cNvSpPr>
                <a:spLocks noChangeArrowheads="1"/>
              </p:cNvSpPr>
              <p:nvPr/>
            </p:nvSpPr>
            <p:spPr bwMode="auto">
              <a:xfrm>
                <a:off x="2664"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8" name="Line 18"/>
              <p:cNvSpPr>
                <a:spLocks noChangeShapeType="1"/>
              </p:cNvSpPr>
              <p:nvPr/>
            </p:nvSpPr>
            <p:spPr bwMode="auto">
              <a:xfrm>
                <a:off x="2736" y="1042"/>
                <a:ext cx="216" cy="0"/>
              </a:xfrm>
              <a:prstGeom prst="line">
                <a:avLst/>
              </a:prstGeom>
              <a:noFill/>
              <a:ln w="9525">
                <a:solidFill>
                  <a:schemeClr val="tx1"/>
                </a:solidFill>
                <a:round/>
                <a:headEnd/>
                <a:tailEnd type="triangle" w="med" len="med"/>
              </a:ln>
            </p:spPr>
            <p:txBody>
              <a:bodyPr/>
              <a:lstStyle/>
              <a:p>
                <a:endParaRPr lang="en-US"/>
              </a:p>
            </p:txBody>
          </p:sp>
          <p:sp>
            <p:nvSpPr>
              <p:cNvPr id="49" name="Rectangle 19"/>
              <p:cNvSpPr>
                <a:spLocks noChangeArrowheads="1"/>
              </p:cNvSpPr>
              <p:nvPr/>
            </p:nvSpPr>
            <p:spPr bwMode="auto">
              <a:xfrm>
                <a:off x="2952"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6</a:t>
                </a:r>
                <a:endParaRPr lang="en-US" altLang="en-US">
                  <a:solidFill>
                    <a:srgbClr val="993300"/>
                  </a:solidFill>
                  <a:latin typeface="Verdana" pitchFamily="34" charset="0"/>
                </a:endParaRPr>
              </a:p>
            </p:txBody>
          </p:sp>
          <p:sp>
            <p:nvSpPr>
              <p:cNvPr id="50" name="Rectangle 20"/>
              <p:cNvSpPr>
                <a:spLocks noChangeArrowheads="1"/>
              </p:cNvSpPr>
              <p:nvPr/>
            </p:nvSpPr>
            <p:spPr bwMode="auto">
              <a:xfrm>
                <a:off x="3096" y="970"/>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1" name="Line 21"/>
              <p:cNvSpPr>
                <a:spLocks noChangeShapeType="1"/>
              </p:cNvSpPr>
              <p:nvPr/>
            </p:nvSpPr>
            <p:spPr bwMode="auto">
              <a:xfrm>
                <a:off x="3168" y="1042"/>
                <a:ext cx="216" cy="0"/>
              </a:xfrm>
              <a:prstGeom prst="line">
                <a:avLst/>
              </a:prstGeom>
              <a:noFill/>
              <a:ln w="9525">
                <a:solidFill>
                  <a:schemeClr val="tx1"/>
                </a:solidFill>
                <a:round/>
                <a:headEnd/>
                <a:tailEnd type="triangle" w="med" len="med"/>
              </a:ln>
            </p:spPr>
            <p:txBody>
              <a:bodyPr/>
              <a:lstStyle/>
              <a:p>
                <a:endParaRPr lang="en-US"/>
              </a:p>
            </p:txBody>
          </p:sp>
          <p:sp>
            <p:nvSpPr>
              <p:cNvPr id="52" name="Rectangle 22"/>
              <p:cNvSpPr>
                <a:spLocks noChangeArrowheads="1"/>
              </p:cNvSpPr>
              <p:nvPr/>
            </p:nvSpPr>
            <p:spPr bwMode="auto">
              <a:xfrm>
                <a:off x="3384"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53" name="Rectangle 23"/>
              <p:cNvSpPr>
                <a:spLocks noChangeArrowheads="1"/>
              </p:cNvSpPr>
              <p:nvPr/>
            </p:nvSpPr>
            <p:spPr bwMode="auto">
              <a:xfrm>
                <a:off x="3528" y="970"/>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grpSp>
        <p:sp>
          <p:nvSpPr>
            <p:cNvPr id="7" name="Rectangle 24"/>
            <p:cNvSpPr>
              <a:spLocks noChangeArrowheads="1"/>
            </p:cNvSpPr>
            <p:nvPr/>
          </p:nvSpPr>
          <p:spPr bwMode="auto">
            <a:xfrm>
              <a:off x="609600" y="1519238"/>
              <a:ext cx="990600" cy="254000"/>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 PTR </a:t>
              </a:r>
            </a:p>
          </p:txBody>
        </p:sp>
        <p:sp>
          <p:nvSpPr>
            <p:cNvPr id="8" name="Line 25"/>
            <p:cNvSpPr>
              <a:spLocks noChangeShapeType="1"/>
            </p:cNvSpPr>
            <p:nvPr/>
          </p:nvSpPr>
          <p:spPr bwMode="auto">
            <a:xfrm flipV="1">
              <a:off x="1066800" y="1905000"/>
              <a:ext cx="5143500" cy="0"/>
            </a:xfrm>
            <a:prstGeom prst="line">
              <a:avLst/>
            </a:prstGeom>
            <a:noFill/>
            <a:ln w="9525">
              <a:solidFill>
                <a:schemeClr val="tx1"/>
              </a:solidFill>
              <a:prstDash val="dash"/>
              <a:round/>
              <a:headEnd/>
              <a:tailEnd/>
            </a:ln>
            <a:effectLst/>
          </p:spPr>
          <p:txBody>
            <a:bodyPr/>
            <a:lstStyle/>
            <a:p>
              <a:endParaRPr lang="en-US"/>
            </a:p>
          </p:txBody>
        </p:sp>
        <p:grpSp>
          <p:nvGrpSpPr>
            <p:cNvPr id="9" name="Group 26"/>
            <p:cNvGrpSpPr>
              <a:grpSpLocks/>
            </p:cNvGrpSpPr>
            <p:nvPr/>
          </p:nvGrpSpPr>
          <p:grpSpPr bwMode="auto">
            <a:xfrm>
              <a:off x="990600" y="1981200"/>
              <a:ext cx="5257800" cy="254000"/>
              <a:chOff x="792" y="2518"/>
              <a:chExt cx="3312" cy="160"/>
            </a:xfrm>
          </p:grpSpPr>
          <p:sp>
            <p:nvSpPr>
              <p:cNvPr id="11" name="Rectangle 27"/>
              <p:cNvSpPr>
                <a:spLocks noChangeArrowheads="1"/>
              </p:cNvSpPr>
              <p:nvPr/>
            </p:nvSpPr>
            <p:spPr bwMode="auto">
              <a:xfrm>
                <a:off x="792"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2" name="Rectangle 28"/>
              <p:cNvSpPr>
                <a:spLocks noChangeArrowheads="1"/>
              </p:cNvSpPr>
              <p:nvPr/>
            </p:nvSpPr>
            <p:spPr bwMode="auto">
              <a:xfrm>
                <a:off x="936"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3" name="Line 29"/>
              <p:cNvSpPr>
                <a:spLocks noChangeShapeType="1"/>
              </p:cNvSpPr>
              <p:nvPr/>
            </p:nvSpPr>
            <p:spPr bwMode="auto">
              <a:xfrm>
                <a:off x="1008" y="2606"/>
                <a:ext cx="216" cy="0"/>
              </a:xfrm>
              <a:prstGeom prst="line">
                <a:avLst/>
              </a:prstGeom>
              <a:noFill/>
              <a:ln w="9525">
                <a:solidFill>
                  <a:schemeClr val="tx1"/>
                </a:solidFill>
                <a:round/>
                <a:headEnd/>
                <a:tailEnd type="triangle" w="med" len="med"/>
              </a:ln>
            </p:spPr>
            <p:txBody>
              <a:bodyPr/>
              <a:lstStyle/>
              <a:p>
                <a:endParaRPr lang="en-US"/>
              </a:p>
            </p:txBody>
          </p:sp>
          <p:sp>
            <p:nvSpPr>
              <p:cNvPr id="14" name="Rectangle 30"/>
              <p:cNvSpPr>
                <a:spLocks noChangeArrowheads="1"/>
              </p:cNvSpPr>
              <p:nvPr/>
            </p:nvSpPr>
            <p:spPr bwMode="auto">
              <a:xfrm>
                <a:off x="1224"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15" name="Rectangle 31"/>
              <p:cNvSpPr>
                <a:spLocks noChangeArrowheads="1"/>
              </p:cNvSpPr>
              <p:nvPr/>
            </p:nvSpPr>
            <p:spPr bwMode="auto">
              <a:xfrm>
                <a:off x="1368"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6" name="Line 32"/>
              <p:cNvSpPr>
                <a:spLocks noChangeShapeType="1"/>
              </p:cNvSpPr>
              <p:nvPr/>
            </p:nvSpPr>
            <p:spPr bwMode="auto">
              <a:xfrm>
                <a:off x="1440" y="2606"/>
                <a:ext cx="216" cy="0"/>
              </a:xfrm>
              <a:prstGeom prst="line">
                <a:avLst/>
              </a:prstGeom>
              <a:noFill/>
              <a:ln w="9525">
                <a:solidFill>
                  <a:schemeClr val="tx1"/>
                </a:solidFill>
                <a:round/>
                <a:headEnd/>
                <a:tailEnd type="triangle" w="med" len="med"/>
              </a:ln>
            </p:spPr>
            <p:txBody>
              <a:bodyPr/>
              <a:lstStyle/>
              <a:p>
                <a:endParaRPr lang="en-US"/>
              </a:p>
            </p:txBody>
          </p:sp>
          <p:sp>
            <p:nvSpPr>
              <p:cNvPr id="17" name="Rectangle 33"/>
              <p:cNvSpPr>
                <a:spLocks noChangeArrowheads="1"/>
              </p:cNvSpPr>
              <p:nvPr/>
            </p:nvSpPr>
            <p:spPr bwMode="auto">
              <a:xfrm>
                <a:off x="1656"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18" name="Rectangle 34"/>
              <p:cNvSpPr>
                <a:spLocks noChangeArrowheads="1"/>
              </p:cNvSpPr>
              <p:nvPr/>
            </p:nvSpPr>
            <p:spPr bwMode="auto">
              <a:xfrm>
                <a:off x="1800"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9" name="Line 35"/>
              <p:cNvSpPr>
                <a:spLocks noChangeShapeType="1"/>
              </p:cNvSpPr>
              <p:nvPr/>
            </p:nvSpPr>
            <p:spPr bwMode="auto">
              <a:xfrm>
                <a:off x="1872" y="2606"/>
                <a:ext cx="216" cy="0"/>
              </a:xfrm>
              <a:prstGeom prst="line">
                <a:avLst/>
              </a:prstGeom>
              <a:noFill/>
              <a:ln w="9525">
                <a:solidFill>
                  <a:schemeClr val="tx1"/>
                </a:solidFill>
                <a:round/>
                <a:headEnd/>
                <a:tailEnd type="triangle" w="med" len="med"/>
              </a:ln>
            </p:spPr>
            <p:txBody>
              <a:bodyPr/>
              <a:lstStyle/>
              <a:p>
                <a:endParaRPr lang="en-US"/>
              </a:p>
            </p:txBody>
          </p:sp>
          <p:sp>
            <p:nvSpPr>
              <p:cNvPr id="20" name="Rectangle 36"/>
              <p:cNvSpPr>
                <a:spLocks noChangeArrowheads="1"/>
              </p:cNvSpPr>
              <p:nvPr/>
            </p:nvSpPr>
            <p:spPr bwMode="auto">
              <a:xfrm>
                <a:off x="2088"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1" name="Rectangle 37"/>
              <p:cNvSpPr>
                <a:spLocks noChangeArrowheads="1"/>
              </p:cNvSpPr>
              <p:nvPr/>
            </p:nvSpPr>
            <p:spPr bwMode="auto">
              <a:xfrm>
                <a:off x="2232"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2" name="Line 38"/>
              <p:cNvSpPr>
                <a:spLocks noChangeShapeType="1"/>
              </p:cNvSpPr>
              <p:nvPr/>
            </p:nvSpPr>
            <p:spPr bwMode="auto">
              <a:xfrm>
                <a:off x="2304" y="2606"/>
                <a:ext cx="216" cy="0"/>
              </a:xfrm>
              <a:prstGeom prst="line">
                <a:avLst/>
              </a:prstGeom>
              <a:noFill/>
              <a:ln w="9525">
                <a:solidFill>
                  <a:schemeClr val="tx1"/>
                </a:solidFill>
                <a:round/>
                <a:headEnd/>
                <a:tailEnd type="triangle" w="med" len="med"/>
              </a:ln>
            </p:spPr>
            <p:txBody>
              <a:bodyPr/>
              <a:lstStyle/>
              <a:p>
                <a:endParaRPr lang="en-US"/>
              </a:p>
            </p:txBody>
          </p:sp>
          <p:sp>
            <p:nvSpPr>
              <p:cNvPr id="23" name="Rectangle 39"/>
              <p:cNvSpPr>
                <a:spLocks noChangeArrowheads="1"/>
              </p:cNvSpPr>
              <p:nvPr/>
            </p:nvSpPr>
            <p:spPr bwMode="auto">
              <a:xfrm>
                <a:off x="2520"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24" name="Rectangle 40"/>
              <p:cNvSpPr>
                <a:spLocks noChangeArrowheads="1"/>
              </p:cNvSpPr>
              <p:nvPr/>
            </p:nvSpPr>
            <p:spPr bwMode="auto">
              <a:xfrm>
                <a:off x="2664"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5" name="Line 41"/>
              <p:cNvSpPr>
                <a:spLocks noChangeShapeType="1"/>
              </p:cNvSpPr>
              <p:nvPr/>
            </p:nvSpPr>
            <p:spPr bwMode="auto">
              <a:xfrm>
                <a:off x="2736" y="2606"/>
                <a:ext cx="216" cy="0"/>
              </a:xfrm>
              <a:prstGeom prst="line">
                <a:avLst/>
              </a:prstGeom>
              <a:noFill/>
              <a:ln w="9525">
                <a:solidFill>
                  <a:schemeClr val="tx1"/>
                </a:solidFill>
                <a:round/>
                <a:headEnd/>
                <a:tailEnd type="triangle" w="med" len="med"/>
              </a:ln>
            </p:spPr>
            <p:txBody>
              <a:bodyPr/>
              <a:lstStyle/>
              <a:p>
                <a:endParaRPr lang="en-US"/>
              </a:p>
            </p:txBody>
          </p:sp>
          <p:sp>
            <p:nvSpPr>
              <p:cNvPr id="26" name="Rectangle 42"/>
              <p:cNvSpPr>
                <a:spLocks noChangeArrowheads="1"/>
              </p:cNvSpPr>
              <p:nvPr/>
            </p:nvSpPr>
            <p:spPr bwMode="auto">
              <a:xfrm>
                <a:off x="2952"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6</a:t>
                </a:r>
                <a:endParaRPr lang="en-US" altLang="en-US">
                  <a:solidFill>
                    <a:srgbClr val="993300"/>
                  </a:solidFill>
                  <a:latin typeface="Verdana" pitchFamily="34" charset="0"/>
                </a:endParaRPr>
              </a:p>
            </p:txBody>
          </p:sp>
          <p:sp>
            <p:nvSpPr>
              <p:cNvPr id="27" name="Rectangle 43"/>
              <p:cNvSpPr>
                <a:spLocks noChangeArrowheads="1"/>
              </p:cNvSpPr>
              <p:nvPr/>
            </p:nvSpPr>
            <p:spPr bwMode="auto">
              <a:xfrm>
                <a:off x="3096" y="2534"/>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28" name="Line 44"/>
              <p:cNvSpPr>
                <a:spLocks noChangeShapeType="1"/>
              </p:cNvSpPr>
              <p:nvPr/>
            </p:nvSpPr>
            <p:spPr bwMode="auto">
              <a:xfrm>
                <a:off x="3168" y="2606"/>
                <a:ext cx="216" cy="0"/>
              </a:xfrm>
              <a:prstGeom prst="line">
                <a:avLst/>
              </a:prstGeom>
              <a:noFill/>
              <a:ln w="9525">
                <a:solidFill>
                  <a:schemeClr val="tx1"/>
                </a:solidFill>
                <a:round/>
                <a:headEnd/>
                <a:tailEnd type="triangle" w="med" len="med"/>
              </a:ln>
            </p:spPr>
            <p:txBody>
              <a:bodyPr/>
              <a:lstStyle/>
              <a:p>
                <a:endParaRPr lang="en-US"/>
              </a:p>
            </p:txBody>
          </p:sp>
          <p:sp>
            <p:nvSpPr>
              <p:cNvPr id="29" name="Rectangle 45"/>
              <p:cNvSpPr>
                <a:spLocks noChangeArrowheads="1"/>
              </p:cNvSpPr>
              <p:nvPr/>
            </p:nvSpPr>
            <p:spPr bwMode="auto">
              <a:xfrm>
                <a:off x="3384" y="2534"/>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30" name="Rectangle 46"/>
              <p:cNvSpPr>
                <a:spLocks noChangeArrowheads="1"/>
              </p:cNvSpPr>
              <p:nvPr/>
            </p:nvSpPr>
            <p:spPr bwMode="auto">
              <a:xfrm>
                <a:off x="3528" y="2534"/>
                <a:ext cx="144" cy="144"/>
              </a:xfrm>
              <a:prstGeom prst="rect">
                <a:avLst/>
              </a:prstGeom>
              <a:solidFill>
                <a:srgbClr val="FFCC99"/>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Rectangle 47"/>
              <p:cNvSpPr>
                <a:spLocks noChangeArrowheads="1"/>
              </p:cNvSpPr>
              <p:nvPr/>
            </p:nvSpPr>
            <p:spPr bwMode="auto">
              <a:xfrm>
                <a:off x="3816" y="251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32" name="Rectangle 48"/>
              <p:cNvSpPr>
                <a:spLocks noChangeArrowheads="1"/>
              </p:cNvSpPr>
              <p:nvPr/>
            </p:nvSpPr>
            <p:spPr bwMode="auto">
              <a:xfrm>
                <a:off x="3960" y="2518"/>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33" name="Line 49"/>
              <p:cNvSpPr>
                <a:spLocks noChangeShapeType="1"/>
              </p:cNvSpPr>
              <p:nvPr/>
            </p:nvSpPr>
            <p:spPr bwMode="auto">
              <a:xfrm>
                <a:off x="3600" y="2623"/>
                <a:ext cx="216" cy="0"/>
              </a:xfrm>
              <a:prstGeom prst="line">
                <a:avLst/>
              </a:prstGeom>
              <a:noFill/>
              <a:ln w="9525">
                <a:solidFill>
                  <a:schemeClr val="tx1"/>
                </a:solidFill>
                <a:round/>
                <a:headEnd/>
                <a:tailEnd type="triangle" w="med" len="med"/>
              </a:ln>
            </p:spPr>
            <p:txBody>
              <a:bodyPr/>
              <a:lstStyle/>
              <a:p>
                <a:endParaRPr lang="en-US"/>
              </a:p>
            </p:txBody>
          </p:sp>
        </p:grpSp>
        <p:sp>
          <p:nvSpPr>
            <p:cNvPr id="10" name="Rectangle 51"/>
            <p:cNvSpPr>
              <a:spLocks noChangeArrowheads="1"/>
            </p:cNvSpPr>
            <p:nvPr/>
          </p:nvSpPr>
          <p:spPr bwMode="auto">
            <a:xfrm>
              <a:off x="990600" y="2281238"/>
              <a:ext cx="657225" cy="254000"/>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 </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15644"/>
            <a:ext cx="7619365" cy="5277470"/>
          </a:xfrm>
          <a:prstGeom prst="rect">
            <a:avLst/>
          </a:prstGeom>
        </p:spPr>
        <p:txBody>
          <a:bodyPr vert="horz" wrap="square" lIns="0" tIns="46355" rIns="0" bIns="0" rtlCol="0">
            <a:spAutoFit/>
          </a:bodyPr>
          <a:lstStyle/>
          <a:p>
            <a:pPr marL="12700">
              <a:lnSpc>
                <a:spcPct val="100000"/>
              </a:lnSpc>
              <a:spcBef>
                <a:spcPts val="365"/>
              </a:spcBef>
            </a:pPr>
            <a:r>
              <a:rPr sz="2200" spc="-20" dirty="0">
                <a:solidFill>
                  <a:srgbClr val="0A5294"/>
                </a:solidFill>
                <a:latin typeface="Constantia"/>
                <a:cs typeface="Constantia"/>
              </a:rPr>
              <a:t>void</a:t>
            </a:r>
            <a:r>
              <a:rPr sz="2200" spc="-15" dirty="0">
                <a:solidFill>
                  <a:srgbClr val="0A5294"/>
                </a:solidFill>
                <a:latin typeface="Constantia"/>
                <a:cs typeface="Constantia"/>
              </a:rPr>
              <a:t> </a:t>
            </a:r>
            <a:r>
              <a:rPr sz="2200" spc="-5" dirty="0">
                <a:solidFill>
                  <a:srgbClr val="0A5294"/>
                </a:solidFill>
                <a:latin typeface="Constantia"/>
                <a:cs typeface="Constantia"/>
              </a:rPr>
              <a:t>insert_end(node*</a:t>
            </a:r>
            <a:r>
              <a:rPr sz="2200" spc="-75" dirty="0">
                <a:solidFill>
                  <a:srgbClr val="0A5294"/>
                </a:solidFill>
                <a:latin typeface="Constantia"/>
                <a:cs typeface="Constantia"/>
              </a:rPr>
              <a:t> </a:t>
            </a:r>
            <a:r>
              <a:rPr sz="2200" spc="-5" dirty="0">
                <a:solidFill>
                  <a:srgbClr val="0A5294"/>
                </a:solidFill>
                <a:latin typeface="Constantia"/>
                <a:cs typeface="Constantia"/>
              </a:rPr>
              <a:t>p)</a:t>
            </a:r>
            <a:endParaRPr sz="2200">
              <a:latin typeface="Constantia"/>
              <a:cs typeface="Constantia"/>
            </a:endParaRPr>
          </a:p>
          <a:p>
            <a:pPr marL="12700">
              <a:lnSpc>
                <a:spcPct val="100000"/>
              </a:lnSpc>
              <a:spcBef>
                <a:spcPts val="260"/>
              </a:spcBef>
            </a:pPr>
            <a:r>
              <a:rPr sz="2200" spc="-5" dirty="0">
                <a:solidFill>
                  <a:srgbClr val="0A5294"/>
                </a:solidFill>
                <a:latin typeface="Constantia"/>
                <a:cs typeface="Constantia"/>
              </a:rPr>
              <a:t>{</a:t>
            </a:r>
            <a:endParaRPr sz="2200">
              <a:latin typeface="Constantia"/>
              <a:cs typeface="Constantia"/>
            </a:endParaRPr>
          </a:p>
          <a:p>
            <a:pPr marL="12700">
              <a:lnSpc>
                <a:spcPct val="100000"/>
              </a:lnSpc>
              <a:spcBef>
                <a:spcPts val="265"/>
              </a:spcBef>
            </a:pPr>
            <a:r>
              <a:rPr sz="2200" spc="-5" dirty="0">
                <a:solidFill>
                  <a:srgbClr val="0A5294"/>
                </a:solidFill>
                <a:latin typeface="Constantia"/>
                <a:cs typeface="Constantia"/>
              </a:rPr>
              <a:t>node</a:t>
            </a:r>
            <a:r>
              <a:rPr sz="2200" spc="-105" dirty="0">
                <a:solidFill>
                  <a:srgbClr val="0A5294"/>
                </a:solidFill>
                <a:latin typeface="Constantia"/>
                <a:cs typeface="Constantia"/>
              </a:rPr>
              <a:t> </a:t>
            </a:r>
            <a:r>
              <a:rPr sz="2200" spc="-10" dirty="0">
                <a:solidFill>
                  <a:srgbClr val="0A5294"/>
                </a:solidFill>
                <a:latin typeface="Constantia"/>
                <a:cs typeface="Constantia"/>
              </a:rPr>
              <a:t>*q=start;</a:t>
            </a:r>
            <a:endParaRPr sz="2200">
              <a:latin typeface="Constantia"/>
              <a:cs typeface="Constantia"/>
            </a:endParaRPr>
          </a:p>
          <a:p>
            <a:pPr marL="989330">
              <a:lnSpc>
                <a:spcPct val="100000"/>
              </a:lnSpc>
              <a:spcBef>
                <a:spcPts val="270"/>
              </a:spcBef>
            </a:pPr>
            <a:r>
              <a:rPr sz="2200" spc="-10" dirty="0">
                <a:solidFill>
                  <a:srgbClr val="0A5294"/>
                </a:solidFill>
                <a:latin typeface="Constantia"/>
                <a:cs typeface="Constantia"/>
              </a:rPr>
              <a:t>if(start==NULL)</a:t>
            </a:r>
            <a:endParaRPr sz="2200">
              <a:latin typeface="Constantia"/>
              <a:cs typeface="Constantia"/>
            </a:endParaRPr>
          </a:p>
          <a:p>
            <a:pPr marL="919480">
              <a:lnSpc>
                <a:spcPct val="100000"/>
              </a:lnSpc>
              <a:spcBef>
                <a:spcPts val="260"/>
              </a:spcBef>
            </a:pPr>
            <a:r>
              <a:rPr sz="2200" spc="-5" dirty="0">
                <a:solidFill>
                  <a:srgbClr val="0A5294"/>
                </a:solidFill>
                <a:latin typeface="Constantia"/>
                <a:cs typeface="Constantia"/>
              </a:rPr>
              <a:t>{</a:t>
            </a:r>
            <a:endParaRPr sz="2200">
              <a:latin typeface="Constantia"/>
              <a:cs typeface="Constantia"/>
            </a:endParaRPr>
          </a:p>
          <a:p>
            <a:pPr marL="1123315">
              <a:lnSpc>
                <a:spcPct val="100000"/>
              </a:lnSpc>
              <a:spcBef>
                <a:spcPts val="265"/>
              </a:spcBef>
            </a:pPr>
            <a:r>
              <a:rPr sz="2200" spc="-5" dirty="0">
                <a:solidFill>
                  <a:srgbClr val="0A5294"/>
                </a:solidFill>
                <a:latin typeface="Constantia"/>
                <a:cs typeface="Constantia"/>
              </a:rPr>
              <a:t>start=p;</a:t>
            </a:r>
            <a:endParaRPr sz="2200">
              <a:latin typeface="Constantia"/>
              <a:cs typeface="Constantia"/>
            </a:endParaRPr>
          </a:p>
          <a:p>
            <a:pPr marL="1122045">
              <a:lnSpc>
                <a:spcPct val="100000"/>
              </a:lnSpc>
              <a:spcBef>
                <a:spcPts val="265"/>
              </a:spcBef>
            </a:pPr>
            <a:r>
              <a:rPr lang="en-US" sz="2200" spc="-15" dirty="0" err="1" smtClean="0">
                <a:solidFill>
                  <a:srgbClr val="0A5294"/>
                </a:solidFill>
                <a:latin typeface="Constantia"/>
                <a:cs typeface="Constantia"/>
              </a:rPr>
              <a:t>Printf</a:t>
            </a:r>
            <a:r>
              <a:rPr lang="en-US" sz="2200" spc="-15" dirty="0" smtClean="0">
                <a:solidFill>
                  <a:srgbClr val="0A5294"/>
                </a:solidFill>
                <a:latin typeface="Constantia"/>
                <a:cs typeface="Constantia"/>
              </a:rPr>
              <a:t>(</a:t>
            </a:r>
            <a:r>
              <a:rPr sz="2200" spc="-15" smtClean="0">
                <a:solidFill>
                  <a:srgbClr val="0A5294"/>
                </a:solidFill>
                <a:latin typeface="Constantia"/>
                <a:cs typeface="Constantia"/>
              </a:rPr>
              <a:t>”\</a:t>
            </a:r>
            <a:r>
              <a:rPr sz="2200" spc="-15" dirty="0">
                <a:solidFill>
                  <a:srgbClr val="0A5294"/>
                </a:solidFill>
                <a:latin typeface="Constantia"/>
                <a:cs typeface="Constantia"/>
              </a:rPr>
              <a:t>nNode</a:t>
            </a:r>
            <a:r>
              <a:rPr sz="2200" spc="-40" dirty="0">
                <a:solidFill>
                  <a:srgbClr val="0A5294"/>
                </a:solidFill>
                <a:latin typeface="Constantia"/>
                <a:cs typeface="Constantia"/>
              </a:rPr>
              <a:t> </a:t>
            </a:r>
            <a:r>
              <a:rPr sz="2200" spc="-10" dirty="0">
                <a:solidFill>
                  <a:srgbClr val="0A5294"/>
                </a:solidFill>
                <a:latin typeface="Constantia"/>
                <a:cs typeface="Constantia"/>
              </a:rPr>
              <a:t>inserted</a:t>
            </a:r>
            <a:r>
              <a:rPr sz="2200" spc="-55" dirty="0">
                <a:solidFill>
                  <a:srgbClr val="0A5294"/>
                </a:solidFill>
                <a:latin typeface="Constantia"/>
                <a:cs typeface="Constantia"/>
              </a:rPr>
              <a:t> </a:t>
            </a:r>
            <a:r>
              <a:rPr sz="2200" spc="-15" dirty="0">
                <a:solidFill>
                  <a:srgbClr val="0A5294"/>
                </a:solidFill>
                <a:latin typeface="Constantia"/>
                <a:cs typeface="Constantia"/>
              </a:rPr>
              <a:t>successfully</a:t>
            </a:r>
            <a:r>
              <a:rPr sz="2200" spc="-90" dirty="0">
                <a:solidFill>
                  <a:srgbClr val="0A5294"/>
                </a:solidFill>
                <a:latin typeface="Constantia"/>
                <a:cs typeface="Constantia"/>
              </a:rPr>
              <a:t> </a:t>
            </a:r>
            <a:r>
              <a:rPr sz="2200" spc="-5" dirty="0">
                <a:solidFill>
                  <a:srgbClr val="0A5294"/>
                </a:solidFill>
                <a:latin typeface="Constantia"/>
                <a:cs typeface="Constantia"/>
              </a:rPr>
              <a:t>at</a:t>
            </a:r>
            <a:r>
              <a:rPr sz="2200" spc="-75" dirty="0">
                <a:solidFill>
                  <a:srgbClr val="0A5294"/>
                </a:solidFill>
                <a:latin typeface="Constantia"/>
                <a:cs typeface="Constantia"/>
              </a:rPr>
              <a:t> </a:t>
            </a:r>
            <a:r>
              <a:rPr sz="2200" spc="-10" dirty="0">
                <a:solidFill>
                  <a:srgbClr val="0A5294"/>
                </a:solidFill>
                <a:latin typeface="Constantia"/>
                <a:cs typeface="Constantia"/>
              </a:rPr>
              <a:t>the</a:t>
            </a:r>
            <a:r>
              <a:rPr sz="2200" spc="-110" dirty="0">
                <a:solidFill>
                  <a:srgbClr val="0A5294"/>
                </a:solidFill>
                <a:latin typeface="Constantia"/>
                <a:cs typeface="Constantia"/>
              </a:rPr>
              <a:t> </a:t>
            </a:r>
            <a:r>
              <a:rPr sz="2200" spc="-25" dirty="0">
                <a:solidFill>
                  <a:srgbClr val="0A5294"/>
                </a:solidFill>
                <a:latin typeface="Constantia"/>
                <a:cs typeface="Constantia"/>
              </a:rPr>
              <a:t>end…!!!\</a:t>
            </a:r>
            <a:r>
              <a:rPr sz="2200" spc="-25">
                <a:solidFill>
                  <a:srgbClr val="0A5294"/>
                </a:solidFill>
                <a:latin typeface="Constantia"/>
                <a:cs typeface="Constantia"/>
              </a:rPr>
              <a:t>n</a:t>
            </a:r>
            <a:r>
              <a:rPr sz="2200" spc="-25" smtClean="0">
                <a:solidFill>
                  <a:srgbClr val="0A5294"/>
                </a:solidFill>
                <a:latin typeface="Constantia"/>
                <a:cs typeface="Constantia"/>
              </a:rPr>
              <a:t>”</a:t>
            </a:r>
            <a:r>
              <a:rPr lang="en-US" sz="2200" spc="-25" dirty="0" smtClean="0">
                <a:solidFill>
                  <a:srgbClr val="0A5294"/>
                </a:solidFill>
                <a:latin typeface="Constantia"/>
                <a:cs typeface="Constantia"/>
              </a:rPr>
              <a:t>)</a:t>
            </a:r>
            <a:r>
              <a:rPr sz="2200" spc="-25" smtClean="0">
                <a:solidFill>
                  <a:srgbClr val="0A5294"/>
                </a:solidFill>
                <a:latin typeface="Constantia"/>
                <a:cs typeface="Constantia"/>
              </a:rPr>
              <a:t>;</a:t>
            </a:r>
            <a:endParaRPr sz="2200">
              <a:latin typeface="Constantia"/>
              <a:cs typeface="Constantia"/>
            </a:endParaRPr>
          </a:p>
          <a:p>
            <a:pPr marL="919480">
              <a:lnSpc>
                <a:spcPct val="100000"/>
              </a:lnSpc>
              <a:spcBef>
                <a:spcPts val="265"/>
              </a:spcBef>
            </a:pPr>
            <a:r>
              <a:rPr sz="2200" spc="-5" dirty="0">
                <a:solidFill>
                  <a:srgbClr val="0A5294"/>
                </a:solidFill>
                <a:latin typeface="Constantia"/>
                <a:cs typeface="Constantia"/>
              </a:rPr>
              <a:t>}</a:t>
            </a:r>
            <a:endParaRPr sz="2200">
              <a:latin typeface="Constantia"/>
              <a:cs typeface="Constantia"/>
            </a:endParaRPr>
          </a:p>
          <a:p>
            <a:pPr marL="702945">
              <a:lnSpc>
                <a:spcPct val="100000"/>
              </a:lnSpc>
              <a:spcBef>
                <a:spcPts val="265"/>
              </a:spcBef>
            </a:pPr>
            <a:r>
              <a:rPr sz="2200" spc="-5" dirty="0">
                <a:solidFill>
                  <a:srgbClr val="0A5294"/>
                </a:solidFill>
                <a:latin typeface="Constantia"/>
                <a:cs typeface="Constantia"/>
              </a:rPr>
              <a:t>else{</a:t>
            </a:r>
            <a:endParaRPr sz="2200">
              <a:latin typeface="Constantia"/>
              <a:cs typeface="Constantia"/>
            </a:endParaRPr>
          </a:p>
          <a:p>
            <a:pPr marL="2100580" marR="3026410" indent="-210820">
              <a:lnSpc>
                <a:spcPct val="110000"/>
              </a:lnSpc>
            </a:pPr>
            <a:r>
              <a:rPr sz="2200" spc="-30" dirty="0">
                <a:solidFill>
                  <a:srgbClr val="0A5294"/>
                </a:solidFill>
                <a:latin typeface="Constantia"/>
                <a:cs typeface="Constantia"/>
              </a:rPr>
              <a:t>w</a:t>
            </a:r>
            <a:r>
              <a:rPr sz="2200" spc="-5" dirty="0">
                <a:solidFill>
                  <a:srgbClr val="0A5294"/>
                </a:solidFill>
                <a:latin typeface="Constantia"/>
                <a:cs typeface="Constantia"/>
              </a:rPr>
              <a:t>hile(</a:t>
            </a:r>
            <a:r>
              <a:rPr sz="2200" spc="-15" dirty="0">
                <a:solidFill>
                  <a:srgbClr val="0A5294"/>
                </a:solidFill>
                <a:latin typeface="Constantia"/>
                <a:cs typeface="Constantia"/>
              </a:rPr>
              <a:t>q</a:t>
            </a:r>
            <a:r>
              <a:rPr sz="2200" spc="-5" dirty="0">
                <a:solidFill>
                  <a:srgbClr val="0A5294"/>
                </a:solidFill>
                <a:latin typeface="Constantia"/>
                <a:cs typeface="Constantia"/>
              </a:rPr>
              <a:t>-&gt;link!=NULL)  q=q-&gt;link;</a:t>
            </a:r>
            <a:endParaRPr sz="2200">
              <a:latin typeface="Constantia"/>
              <a:cs typeface="Constantia"/>
            </a:endParaRPr>
          </a:p>
          <a:p>
            <a:pPr marL="1330960">
              <a:lnSpc>
                <a:spcPct val="100000"/>
              </a:lnSpc>
              <a:spcBef>
                <a:spcPts val="265"/>
              </a:spcBef>
            </a:pPr>
            <a:r>
              <a:rPr sz="2200" spc="-5" dirty="0">
                <a:solidFill>
                  <a:srgbClr val="0A5294"/>
                </a:solidFill>
                <a:latin typeface="Constantia"/>
                <a:cs typeface="Constantia"/>
              </a:rPr>
              <a:t>q-&gt;next=p;</a:t>
            </a:r>
            <a:endParaRPr sz="2200">
              <a:latin typeface="Constantia"/>
              <a:cs typeface="Constantia"/>
            </a:endParaRPr>
          </a:p>
          <a:p>
            <a:pPr marL="1198245">
              <a:lnSpc>
                <a:spcPct val="100000"/>
              </a:lnSpc>
              <a:spcBef>
                <a:spcPts val="265"/>
              </a:spcBef>
            </a:pPr>
            <a:r>
              <a:rPr sz="2200" spc="-5" dirty="0">
                <a:solidFill>
                  <a:srgbClr val="0A5294"/>
                </a:solidFill>
                <a:latin typeface="Constantia"/>
                <a:cs typeface="Constantia"/>
              </a:rPr>
              <a:t>}</a:t>
            </a:r>
            <a:endParaRPr sz="2200">
              <a:latin typeface="Constantia"/>
              <a:cs typeface="Constantia"/>
            </a:endParaRPr>
          </a:p>
          <a:p>
            <a:pPr marL="12700">
              <a:lnSpc>
                <a:spcPct val="100000"/>
              </a:lnSpc>
              <a:spcBef>
                <a:spcPts val="265"/>
              </a:spcBef>
            </a:pPr>
            <a:r>
              <a:rPr sz="2200" spc="-5" dirty="0">
                <a:solidFill>
                  <a:srgbClr val="0A5294"/>
                </a:solidFill>
                <a:latin typeface="Constantia"/>
                <a:cs typeface="Constantia"/>
              </a:rPr>
              <a:t>}</a:t>
            </a:r>
            <a:endParaRPr sz="2200">
              <a:latin typeface="Constantia"/>
              <a:cs typeface="Constanti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84606"/>
            <a:ext cx="6737984" cy="788035"/>
          </a:xfrm>
          <a:prstGeom prst="rect">
            <a:avLst/>
          </a:prstGeom>
        </p:spPr>
        <p:txBody>
          <a:bodyPr vert="horz" wrap="square" lIns="0" tIns="13335" rIns="0" bIns="0" rtlCol="0">
            <a:spAutoFit/>
          </a:bodyPr>
          <a:lstStyle/>
          <a:p>
            <a:pPr marL="12700">
              <a:lnSpc>
                <a:spcPct val="100000"/>
              </a:lnSpc>
              <a:spcBef>
                <a:spcPts val="105"/>
              </a:spcBef>
            </a:pPr>
            <a:r>
              <a:rPr spc="-5" dirty="0"/>
              <a:t>Inserting</a:t>
            </a:r>
            <a:r>
              <a:rPr spc="-45" dirty="0"/>
              <a:t> </a:t>
            </a:r>
            <a:r>
              <a:rPr spc="-15" dirty="0"/>
              <a:t>after</a:t>
            </a:r>
            <a:r>
              <a:rPr spc="-35" dirty="0"/>
              <a:t> </a:t>
            </a:r>
            <a:r>
              <a:rPr dirty="0"/>
              <a:t>an </a:t>
            </a:r>
            <a:r>
              <a:rPr spc="-15" dirty="0"/>
              <a:t>element</a:t>
            </a:r>
          </a:p>
        </p:txBody>
      </p:sp>
      <p:sp>
        <p:nvSpPr>
          <p:cNvPr id="3" name="object 3"/>
          <p:cNvSpPr txBox="1"/>
          <p:nvPr/>
        </p:nvSpPr>
        <p:spPr>
          <a:xfrm>
            <a:off x="535940" y="1945893"/>
            <a:ext cx="7919720" cy="4208145"/>
          </a:xfrm>
          <a:prstGeom prst="rect">
            <a:avLst/>
          </a:prstGeom>
        </p:spPr>
        <p:txBody>
          <a:bodyPr vert="horz" wrap="square" lIns="0" tIns="12065" rIns="0" bIns="0" rtlCol="0">
            <a:spAutoFit/>
          </a:bodyPr>
          <a:lstStyle/>
          <a:p>
            <a:pPr marL="12700">
              <a:lnSpc>
                <a:spcPct val="100000"/>
              </a:lnSpc>
              <a:spcBef>
                <a:spcPts val="95"/>
              </a:spcBef>
              <a:tabLst>
                <a:tab pos="916305" algn="l"/>
                <a:tab pos="1497965" algn="l"/>
                <a:tab pos="2501265" algn="l"/>
                <a:tab pos="3422650" algn="l"/>
                <a:tab pos="3895090" algn="l"/>
                <a:tab pos="4458335" algn="l"/>
              </a:tabLst>
            </a:pPr>
            <a:r>
              <a:rPr sz="2800" spc="-30" dirty="0">
                <a:latin typeface="Constantia"/>
                <a:cs typeface="Constantia"/>
              </a:rPr>
              <a:t>Here	</a:t>
            </a:r>
            <a:r>
              <a:rPr sz="2800" spc="-40" dirty="0">
                <a:latin typeface="Constantia"/>
                <a:cs typeface="Constantia"/>
              </a:rPr>
              <a:t>we	</a:t>
            </a:r>
            <a:r>
              <a:rPr sz="2800" spc="-5" dirty="0">
                <a:latin typeface="Constantia"/>
                <a:cs typeface="Constantia"/>
              </a:rPr>
              <a:t>again	need	</a:t>
            </a:r>
            <a:r>
              <a:rPr sz="2800" spc="-25" dirty="0">
                <a:latin typeface="Constantia"/>
                <a:cs typeface="Constantia"/>
              </a:rPr>
              <a:t>to	</a:t>
            </a:r>
            <a:r>
              <a:rPr sz="2800" spc="-5" dirty="0">
                <a:latin typeface="Constantia"/>
                <a:cs typeface="Constantia"/>
              </a:rPr>
              <a:t>do	2</a:t>
            </a:r>
            <a:r>
              <a:rPr sz="2800" spc="-75" dirty="0">
                <a:latin typeface="Constantia"/>
                <a:cs typeface="Constantia"/>
              </a:rPr>
              <a:t> </a:t>
            </a:r>
            <a:r>
              <a:rPr sz="2800" spc="-15" dirty="0">
                <a:latin typeface="Constantia"/>
                <a:cs typeface="Constantia"/>
              </a:rPr>
              <a:t>steps</a:t>
            </a:r>
            <a:r>
              <a:rPr sz="2800" spc="-70" dirty="0">
                <a:latin typeface="Constantia"/>
                <a:cs typeface="Constantia"/>
              </a:rPr>
              <a:t> </a:t>
            </a:r>
            <a:r>
              <a:rPr sz="2800" spc="5" dirty="0">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286385" marR="5080" indent="-274320">
              <a:lnSpc>
                <a:spcPct val="100000"/>
              </a:lnSpc>
              <a:buClr>
                <a:srgbClr val="0AD0D9"/>
              </a:buClr>
              <a:buSzPct val="94642"/>
              <a:buFont typeface="Wingdings"/>
              <a:buChar char=""/>
              <a:tabLst>
                <a:tab pos="287020" algn="l"/>
              </a:tabLst>
            </a:pPr>
            <a:r>
              <a:rPr sz="2800" spc="-25" dirty="0">
                <a:latin typeface="Constantia"/>
                <a:cs typeface="Constantia"/>
              </a:rPr>
              <a:t>Make </a:t>
            </a:r>
            <a:r>
              <a:rPr sz="2800" spc="-10" dirty="0">
                <a:latin typeface="Constantia"/>
                <a:cs typeface="Constantia"/>
              </a:rPr>
              <a:t>the </a:t>
            </a:r>
            <a:r>
              <a:rPr sz="2800" spc="-5" dirty="0">
                <a:latin typeface="Constantia"/>
                <a:cs typeface="Constantia"/>
              </a:rPr>
              <a:t>next </a:t>
            </a:r>
            <a:r>
              <a:rPr sz="2800" spc="-10" dirty="0">
                <a:latin typeface="Constantia"/>
                <a:cs typeface="Constantia"/>
              </a:rPr>
              <a:t>pointer </a:t>
            </a:r>
            <a:r>
              <a:rPr sz="2800" spc="-5" dirty="0">
                <a:latin typeface="Constantia"/>
                <a:cs typeface="Constantia"/>
              </a:rPr>
              <a:t>of </a:t>
            </a:r>
            <a:r>
              <a:rPr sz="2800" spc="-10" dirty="0">
                <a:latin typeface="Constantia"/>
                <a:cs typeface="Constantia"/>
              </a:rPr>
              <a:t>the </a:t>
            </a:r>
            <a:r>
              <a:rPr sz="2800" spc="-5" dirty="0">
                <a:latin typeface="Constantia"/>
                <a:cs typeface="Constantia"/>
              </a:rPr>
              <a:t>node </a:t>
            </a:r>
            <a:r>
              <a:rPr sz="2800" spc="-25" dirty="0">
                <a:latin typeface="Constantia"/>
                <a:cs typeface="Constantia"/>
              </a:rPr>
              <a:t>to </a:t>
            </a:r>
            <a:r>
              <a:rPr sz="2800" dirty="0">
                <a:latin typeface="Constantia"/>
                <a:cs typeface="Constantia"/>
              </a:rPr>
              <a:t>be </a:t>
            </a:r>
            <a:r>
              <a:rPr sz="2800" spc="-15" dirty="0">
                <a:latin typeface="Constantia"/>
                <a:cs typeface="Constantia"/>
              </a:rPr>
              <a:t>inserted </a:t>
            </a:r>
            <a:r>
              <a:rPr sz="2800" spc="-10" dirty="0">
                <a:latin typeface="Constantia"/>
                <a:cs typeface="Constantia"/>
              </a:rPr>
              <a:t> </a:t>
            </a:r>
            <a:r>
              <a:rPr sz="2800" spc="-5" dirty="0">
                <a:latin typeface="Constantia"/>
                <a:cs typeface="Constantia"/>
              </a:rPr>
              <a:t>point</a:t>
            </a:r>
            <a:r>
              <a:rPr sz="2800" spc="-120" dirty="0">
                <a:latin typeface="Constantia"/>
                <a:cs typeface="Constantia"/>
              </a:rPr>
              <a:t> </a:t>
            </a:r>
            <a:r>
              <a:rPr sz="2800" spc="-25" dirty="0">
                <a:latin typeface="Constantia"/>
                <a:cs typeface="Constantia"/>
              </a:rPr>
              <a:t>to</a:t>
            </a:r>
            <a:r>
              <a:rPr sz="2800" spc="-100" dirty="0">
                <a:latin typeface="Constantia"/>
                <a:cs typeface="Constantia"/>
              </a:rPr>
              <a:t> </a:t>
            </a:r>
            <a:r>
              <a:rPr sz="2800" spc="-10" dirty="0">
                <a:latin typeface="Constantia"/>
                <a:cs typeface="Constantia"/>
              </a:rPr>
              <a:t>the</a:t>
            </a:r>
            <a:r>
              <a:rPr sz="2800" spc="-70" dirty="0">
                <a:latin typeface="Constantia"/>
                <a:cs typeface="Constantia"/>
              </a:rPr>
              <a:t> </a:t>
            </a:r>
            <a:r>
              <a:rPr sz="2800" spc="-5" dirty="0">
                <a:latin typeface="Constantia"/>
                <a:cs typeface="Constantia"/>
              </a:rPr>
              <a:t>next</a:t>
            </a:r>
            <a:r>
              <a:rPr sz="2800" spc="-65" dirty="0">
                <a:latin typeface="Constantia"/>
                <a:cs typeface="Constantia"/>
              </a:rPr>
              <a:t> </a:t>
            </a:r>
            <a:r>
              <a:rPr sz="2800" spc="-10" dirty="0">
                <a:latin typeface="Constantia"/>
                <a:cs typeface="Constantia"/>
              </a:rPr>
              <a:t>node</a:t>
            </a:r>
            <a:r>
              <a:rPr sz="2800" spc="-150" dirty="0">
                <a:latin typeface="Constantia"/>
                <a:cs typeface="Constantia"/>
              </a:rPr>
              <a:t> </a:t>
            </a:r>
            <a:r>
              <a:rPr sz="2800" spc="-5" dirty="0">
                <a:latin typeface="Constantia"/>
                <a:cs typeface="Constantia"/>
              </a:rPr>
              <a:t>of</a:t>
            </a:r>
            <a:r>
              <a:rPr sz="2800" spc="40" dirty="0">
                <a:latin typeface="Constantia"/>
                <a:cs typeface="Constantia"/>
              </a:rPr>
              <a:t> </a:t>
            </a:r>
            <a:r>
              <a:rPr sz="2800" spc="-10" dirty="0">
                <a:latin typeface="Constantia"/>
                <a:cs typeface="Constantia"/>
              </a:rPr>
              <a:t>the</a:t>
            </a:r>
            <a:r>
              <a:rPr sz="2800" spc="-70" dirty="0">
                <a:latin typeface="Constantia"/>
                <a:cs typeface="Constantia"/>
              </a:rPr>
              <a:t> </a:t>
            </a:r>
            <a:r>
              <a:rPr sz="2800" spc="-5" dirty="0">
                <a:latin typeface="Constantia"/>
                <a:cs typeface="Constantia"/>
              </a:rPr>
              <a:t>node</a:t>
            </a:r>
            <a:r>
              <a:rPr sz="2800" spc="-145" dirty="0">
                <a:latin typeface="Constantia"/>
                <a:cs typeface="Constantia"/>
              </a:rPr>
              <a:t> </a:t>
            </a:r>
            <a:r>
              <a:rPr sz="2800" spc="-10" dirty="0">
                <a:latin typeface="Constantia"/>
                <a:cs typeface="Constantia"/>
              </a:rPr>
              <a:t>after</a:t>
            </a:r>
            <a:r>
              <a:rPr sz="2800" spc="-165" dirty="0">
                <a:latin typeface="Constantia"/>
                <a:cs typeface="Constantia"/>
              </a:rPr>
              <a:t> </a:t>
            </a:r>
            <a:r>
              <a:rPr sz="2800" spc="-10" dirty="0">
                <a:latin typeface="Constantia"/>
                <a:cs typeface="Constantia"/>
              </a:rPr>
              <a:t>which</a:t>
            </a:r>
            <a:r>
              <a:rPr sz="2800" spc="-130" dirty="0">
                <a:latin typeface="Constantia"/>
                <a:cs typeface="Constantia"/>
              </a:rPr>
              <a:t> </a:t>
            </a:r>
            <a:r>
              <a:rPr sz="2800" spc="-30" dirty="0">
                <a:latin typeface="Constantia"/>
                <a:cs typeface="Constantia"/>
              </a:rPr>
              <a:t>you </a:t>
            </a:r>
            <a:r>
              <a:rPr sz="2800" spc="-690" dirty="0">
                <a:latin typeface="Constantia"/>
                <a:cs typeface="Constantia"/>
              </a:rPr>
              <a:t> </a:t>
            </a:r>
            <a:r>
              <a:rPr sz="2800" spc="-10" dirty="0">
                <a:latin typeface="Constantia"/>
                <a:cs typeface="Constantia"/>
              </a:rPr>
              <a:t>want</a:t>
            </a:r>
            <a:r>
              <a:rPr sz="2800" spc="-114" dirty="0">
                <a:latin typeface="Constantia"/>
                <a:cs typeface="Constantia"/>
              </a:rPr>
              <a:t> </a:t>
            </a:r>
            <a:r>
              <a:rPr sz="2800" spc="-25" dirty="0">
                <a:latin typeface="Constantia"/>
                <a:cs typeface="Constantia"/>
              </a:rPr>
              <a:t>to</a:t>
            </a:r>
            <a:r>
              <a:rPr sz="2800" spc="-75" dirty="0">
                <a:latin typeface="Constantia"/>
                <a:cs typeface="Constantia"/>
              </a:rPr>
              <a:t> </a:t>
            </a:r>
            <a:r>
              <a:rPr sz="2800" spc="-5" dirty="0">
                <a:latin typeface="Constantia"/>
                <a:cs typeface="Constantia"/>
              </a:rPr>
              <a:t>insert</a:t>
            </a:r>
            <a:r>
              <a:rPr sz="2800" spc="-110" dirty="0">
                <a:latin typeface="Constantia"/>
                <a:cs typeface="Constantia"/>
              </a:rPr>
              <a:t> </a:t>
            </a:r>
            <a:r>
              <a:rPr sz="2800" spc="-10" dirty="0">
                <a:latin typeface="Constantia"/>
                <a:cs typeface="Constantia"/>
              </a:rPr>
              <a:t>the</a:t>
            </a:r>
            <a:r>
              <a:rPr sz="2800" spc="-7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6385" marR="74930" indent="-274320">
              <a:lnSpc>
                <a:spcPct val="100000"/>
              </a:lnSpc>
              <a:spcBef>
                <a:spcPts val="5"/>
              </a:spcBef>
              <a:buClr>
                <a:srgbClr val="0AD0D9"/>
              </a:buClr>
              <a:buSzPct val="94642"/>
              <a:buFont typeface="Wingdings"/>
              <a:buChar char=""/>
              <a:tabLst>
                <a:tab pos="287020" algn="l"/>
              </a:tabLst>
            </a:pPr>
            <a:r>
              <a:rPr sz="2800" spc="-25" dirty="0">
                <a:latin typeface="Constantia"/>
                <a:cs typeface="Constantia"/>
              </a:rPr>
              <a:t>Make</a:t>
            </a:r>
            <a:r>
              <a:rPr sz="2800" spc="-100" dirty="0">
                <a:latin typeface="Constantia"/>
                <a:cs typeface="Constantia"/>
              </a:rPr>
              <a:t> </a:t>
            </a:r>
            <a:r>
              <a:rPr sz="2800" spc="-10" dirty="0">
                <a:latin typeface="Constantia"/>
                <a:cs typeface="Constantia"/>
              </a:rPr>
              <a:t>the</a:t>
            </a:r>
            <a:r>
              <a:rPr sz="2800" spc="-70" dirty="0">
                <a:latin typeface="Constantia"/>
                <a:cs typeface="Constantia"/>
              </a:rPr>
              <a:t> </a:t>
            </a:r>
            <a:r>
              <a:rPr sz="2800" spc="-5" dirty="0">
                <a:latin typeface="Constantia"/>
                <a:cs typeface="Constantia"/>
              </a:rPr>
              <a:t>next</a:t>
            </a:r>
            <a:r>
              <a:rPr sz="2800" spc="-110" dirty="0">
                <a:latin typeface="Constantia"/>
                <a:cs typeface="Constantia"/>
              </a:rPr>
              <a:t> </a:t>
            </a:r>
            <a:r>
              <a:rPr sz="2800" spc="-10" dirty="0">
                <a:latin typeface="Constantia"/>
                <a:cs typeface="Constantia"/>
              </a:rPr>
              <a:t>pointer</a:t>
            </a:r>
            <a:r>
              <a:rPr sz="2800" spc="-185" dirty="0">
                <a:latin typeface="Constantia"/>
                <a:cs typeface="Constantia"/>
              </a:rPr>
              <a:t> </a:t>
            </a:r>
            <a:r>
              <a:rPr sz="2800" spc="-5" dirty="0">
                <a:latin typeface="Constantia"/>
                <a:cs typeface="Constantia"/>
              </a:rPr>
              <a:t>of</a:t>
            </a:r>
            <a:r>
              <a:rPr sz="2800" spc="40" dirty="0">
                <a:latin typeface="Constantia"/>
                <a:cs typeface="Constantia"/>
              </a:rPr>
              <a:t> </a:t>
            </a:r>
            <a:r>
              <a:rPr sz="2800" spc="-10" dirty="0">
                <a:latin typeface="Constantia"/>
                <a:cs typeface="Constantia"/>
              </a:rPr>
              <a:t>the</a:t>
            </a:r>
            <a:r>
              <a:rPr sz="2800" spc="-75" dirty="0">
                <a:latin typeface="Constantia"/>
                <a:cs typeface="Constantia"/>
              </a:rPr>
              <a:t> </a:t>
            </a:r>
            <a:r>
              <a:rPr sz="2800" spc="-5" dirty="0">
                <a:latin typeface="Constantia"/>
                <a:cs typeface="Constantia"/>
              </a:rPr>
              <a:t>node</a:t>
            </a:r>
            <a:r>
              <a:rPr sz="2800" spc="-145" dirty="0">
                <a:latin typeface="Constantia"/>
                <a:cs typeface="Constantia"/>
              </a:rPr>
              <a:t> </a:t>
            </a:r>
            <a:r>
              <a:rPr sz="2800" spc="-10" dirty="0">
                <a:latin typeface="Constantia"/>
                <a:cs typeface="Constantia"/>
              </a:rPr>
              <a:t>after</a:t>
            </a:r>
            <a:r>
              <a:rPr sz="2800" spc="-165" dirty="0">
                <a:latin typeface="Constantia"/>
                <a:cs typeface="Constantia"/>
              </a:rPr>
              <a:t> </a:t>
            </a:r>
            <a:r>
              <a:rPr sz="2800" spc="-10" dirty="0">
                <a:latin typeface="Constantia"/>
                <a:cs typeface="Constantia"/>
              </a:rPr>
              <a:t>which</a:t>
            </a:r>
            <a:r>
              <a:rPr sz="2800" spc="-70" dirty="0">
                <a:latin typeface="Constantia"/>
                <a:cs typeface="Constantia"/>
              </a:rPr>
              <a:t> </a:t>
            </a:r>
            <a:r>
              <a:rPr sz="2800" spc="-10" dirty="0">
                <a:latin typeface="Constantia"/>
                <a:cs typeface="Constantia"/>
              </a:rPr>
              <a:t>the </a:t>
            </a:r>
            <a:r>
              <a:rPr sz="2800" spc="-690" dirty="0">
                <a:latin typeface="Constantia"/>
                <a:cs typeface="Constantia"/>
              </a:rPr>
              <a:t> </a:t>
            </a:r>
            <a:r>
              <a:rPr sz="2800" spc="-5" dirty="0">
                <a:latin typeface="Constantia"/>
                <a:cs typeface="Constantia"/>
              </a:rPr>
              <a:t>node is </a:t>
            </a:r>
            <a:r>
              <a:rPr sz="2800" spc="-25" dirty="0">
                <a:latin typeface="Constantia"/>
                <a:cs typeface="Constantia"/>
              </a:rPr>
              <a:t>to </a:t>
            </a:r>
            <a:r>
              <a:rPr sz="2800" spc="-5" dirty="0">
                <a:latin typeface="Constantia"/>
                <a:cs typeface="Constantia"/>
              </a:rPr>
              <a:t>be </a:t>
            </a:r>
            <a:r>
              <a:rPr sz="2800" spc="-10" dirty="0">
                <a:latin typeface="Constantia"/>
                <a:cs typeface="Constantia"/>
              </a:rPr>
              <a:t>inserted, </a:t>
            </a:r>
            <a:r>
              <a:rPr sz="2800" spc="-5" dirty="0">
                <a:latin typeface="Constantia"/>
                <a:cs typeface="Constantia"/>
              </a:rPr>
              <a:t>point </a:t>
            </a:r>
            <a:r>
              <a:rPr sz="2800" spc="-25" dirty="0">
                <a:latin typeface="Constantia"/>
                <a:cs typeface="Constantia"/>
              </a:rPr>
              <a:t>to </a:t>
            </a:r>
            <a:r>
              <a:rPr sz="2800" spc="-5" dirty="0">
                <a:latin typeface="Constantia"/>
                <a:cs typeface="Constantia"/>
              </a:rPr>
              <a:t>the node </a:t>
            </a:r>
            <a:r>
              <a:rPr sz="2800" spc="-25" dirty="0">
                <a:latin typeface="Constantia"/>
                <a:cs typeface="Constantia"/>
              </a:rPr>
              <a:t>to </a:t>
            </a:r>
            <a:r>
              <a:rPr sz="2800" spc="-10" dirty="0">
                <a:latin typeface="Constantia"/>
                <a:cs typeface="Constantia"/>
              </a:rPr>
              <a:t>be </a:t>
            </a:r>
            <a:r>
              <a:rPr sz="2800" spc="-5" dirty="0">
                <a:latin typeface="Constantia"/>
                <a:cs typeface="Constantia"/>
              </a:rPr>
              <a:t> </a:t>
            </a:r>
            <a:r>
              <a:rPr sz="2800" spc="-10" dirty="0">
                <a:latin typeface="Constantia"/>
                <a:cs typeface="Constantia"/>
              </a:rPr>
              <a:t>inserted</a:t>
            </a:r>
            <a:endParaRPr sz="2800">
              <a:latin typeface="Constantia"/>
              <a:cs typeface="Constant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219238"/>
            <a:ext cx="8915399" cy="491985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6737984" cy="690574"/>
          </a:xfrm>
          <a:prstGeom prst="rect">
            <a:avLst/>
          </a:prstGeom>
        </p:spPr>
        <p:txBody>
          <a:bodyPr vert="horz" wrap="square" lIns="0" tIns="13335" rIns="0" bIns="0" rtlCol="0">
            <a:spAutoFit/>
          </a:bodyPr>
          <a:lstStyle/>
          <a:p>
            <a:pPr marL="12700">
              <a:lnSpc>
                <a:spcPct val="100000"/>
              </a:lnSpc>
              <a:spcBef>
                <a:spcPts val="105"/>
              </a:spcBef>
            </a:pPr>
            <a:r>
              <a:rPr sz="4400" spc="-5" dirty="0"/>
              <a:t>Inserting</a:t>
            </a:r>
            <a:r>
              <a:rPr sz="4400" spc="-45" dirty="0"/>
              <a:t> </a:t>
            </a:r>
            <a:r>
              <a:rPr sz="4400" spc="-15" dirty="0"/>
              <a:t>after</a:t>
            </a:r>
            <a:r>
              <a:rPr sz="4400" spc="-35" dirty="0"/>
              <a:t> </a:t>
            </a:r>
            <a:r>
              <a:rPr sz="4400" dirty="0"/>
              <a:t>an </a:t>
            </a:r>
            <a:r>
              <a:rPr sz="4400" spc="-15" dirty="0"/>
              <a:t>element</a:t>
            </a:r>
          </a:p>
        </p:txBody>
      </p:sp>
      <p:sp>
        <p:nvSpPr>
          <p:cNvPr id="4" name="Rectangle 1"/>
          <p:cNvSpPr>
            <a:spLocks noChangeArrowheads="1"/>
          </p:cNvSpPr>
          <p:nvPr/>
        </p:nvSpPr>
        <p:spPr bwMode="auto">
          <a:xfrm>
            <a:off x="474663" y="1219200"/>
            <a:ext cx="8458200" cy="5354638"/>
          </a:xfrm>
          <a:prstGeom prst="rect">
            <a:avLst/>
          </a:prstGeom>
          <a:noFill/>
          <a:ln w="9525">
            <a:noFill/>
            <a:miter lim="800000"/>
            <a:headEnd/>
            <a:tailEnd/>
          </a:ln>
        </p:spPr>
        <p:txBody>
          <a:bodyPr>
            <a:spAutoFit/>
          </a:bodyPr>
          <a:lstStyle/>
          <a:p>
            <a:r>
              <a:rPr lang="en-US" altLang="en-US" dirty="0">
                <a:latin typeface="Verdana" pitchFamily="34" charset="0"/>
              </a:rPr>
              <a:t>ALGORITHM TO INSERT A NEW NODE AFTER A NODE THAT HAS VALUE NUM </a:t>
            </a:r>
          </a:p>
          <a:p>
            <a:endParaRPr lang="en-US" altLang="en-US" dirty="0">
              <a:latin typeface="Verdana" pitchFamily="34" charset="0"/>
            </a:endParaRPr>
          </a:p>
          <a:p>
            <a:r>
              <a:rPr lang="en-US" altLang="en-US" dirty="0">
                <a:latin typeface="Verdana" pitchFamily="34" charset="0"/>
              </a:rPr>
              <a:t>Step 1: IF AVAIL = NULL, then</a:t>
            </a:r>
          </a:p>
          <a:p>
            <a:r>
              <a:rPr lang="en-US" altLang="en-US" dirty="0">
                <a:latin typeface="Verdana" pitchFamily="34" charset="0"/>
              </a:rPr>
              <a:t>		Write OVERFLOW</a:t>
            </a:r>
          </a:p>
          <a:p>
            <a:r>
              <a:rPr lang="en-US" altLang="en-US" dirty="0">
                <a:latin typeface="Verdana" pitchFamily="34" charset="0"/>
              </a:rPr>
              <a:t>		Go to Step 12</a:t>
            </a:r>
          </a:p>
          <a:p>
            <a:r>
              <a:rPr lang="en-US" altLang="en-US" dirty="0">
                <a:latin typeface="Verdana" pitchFamily="34" charset="0"/>
              </a:rPr>
              <a:t>           [END OF IF]</a:t>
            </a:r>
          </a:p>
          <a:p>
            <a:r>
              <a:rPr lang="en-US" altLang="en-US" dirty="0">
                <a:latin typeface="Verdana" pitchFamily="34" charset="0"/>
              </a:rPr>
              <a:t>Step 2: SET </a:t>
            </a:r>
            <a:r>
              <a:rPr lang="en-US" altLang="en-US" dirty="0" err="1">
                <a:latin typeface="Verdana" pitchFamily="34" charset="0"/>
              </a:rPr>
              <a:t>New_Node</a:t>
            </a:r>
            <a:r>
              <a:rPr lang="en-US" altLang="en-US" dirty="0">
                <a:latin typeface="Verdana" pitchFamily="34" charset="0"/>
              </a:rPr>
              <a:t> = AVAIL</a:t>
            </a:r>
          </a:p>
          <a:p>
            <a:r>
              <a:rPr lang="en-US" altLang="en-US" dirty="0">
                <a:latin typeface="Verdana" pitchFamily="34" charset="0"/>
              </a:rPr>
              <a:t>Step 3: SET AVAIL = AVAIL-&gt;NEXT</a:t>
            </a:r>
          </a:p>
          <a:p>
            <a:r>
              <a:rPr lang="en-US" altLang="en-US" dirty="0">
                <a:latin typeface="Verdana" pitchFamily="34" charset="0"/>
              </a:rPr>
              <a:t>Step 4: SET </a:t>
            </a:r>
            <a:r>
              <a:rPr lang="en-US" altLang="en-US" dirty="0" err="1">
                <a:latin typeface="Verdana" pitchFamily="34" charset="0"/>
              </a:rPr>
              <a:t>New_Node</a:t>
            </a:r>
            <a:r>
              <a:rPr lang="en-US" altLang="en-US" dirty="0">
                <a:latin typeface="Verdana" pitchFamily="34" charset="0"/>
              </a:rPr>
              <a:t>-&gt;DATA = VAL</a:t>
            </a:r>
          </a:p>
          <a:p>
            <a:r>
              <a:rPr lang="en-US" altLang="en-US" dirty="0">
                <a:latin typeface="Verdana" pitchFamily="34" charset="0"/>
              </a:rPr>
              <a:t>Step 5: SET PTR = START </a:t>
            </a:r>
          </a:p>
          <a:p>
            <a:r>
              <a:rPr lang="en-US" altLang="en-US" dirty="0">
                <a:latin typeface="Verdana" pitchFamily="34" charset="0"/>
              </a:rPr>
              <a:t>Step 6: SET PREPTR = PTR</a:t>
            </a:r>
          </a:p>
          <a:p>
            <a:r>
              <a:rPr lang="en-US" altLang="en-US" dirty="0">
                <a:latin typeface="Verdana" pitchFamily="34" charset="0"/>
              </a:rPr>
              <a:t>Step 7: Repeat Steps 8 and 9 while PREPTR-&gt;DATA != NUM</a:t>
            </a:r>
          </a:p>
          <a:p>
            <a:r>
              <a:rPr lang="en-US" altLang="en-US" dirty="0">
                <a:latin typeface="Verdana" pitchFamily="34" charset="0"/>
              </a:rPr>
              <a:t>Step 8: 		SET PREPTR = PTR</a:t>
            </a:r>
          </a:p>
          <a:p>
            <a:r>
              <a:rPr lang="en-US" altLang="en-US" dirty="0">
                <a:latin typeface="Verdana" pitchFamily="34" charset="0"/>
              </a:rPr>
              <a:t>Step 9: 		SET PTR = PTR-&gt;NEXT</a:t>
            </a:r>
          </a:p>
          <a:p>
            <a:r>
              <a:rPr lang="en-US" altLang="en-US" dirty="0">
                <a:latin typeface="Verdana" pitchFamily="34" charset="0"/>
              </a:rPr>
              <a:t>           [END OF LOOP]</a:t>
            </a:r>
          </a:p>
          <a:p>
            <a:r>
              <a:rPr lang="en-US" altLang="en-US" dirty="0">
                <a:latin typeface="Verdana" pitchFamily="34" charset="0"/>
              </a:rPr>
              <a:t>Step 10: PREPTR-&gt;NEXT = </a:t>
            </a:r>
            <a:r>
              <a:rPr lang="en-US" altLang="en-US" dirty="0" err="1">
                <a:latin typeface="Verdana" pitchFamily="34" charset="0"/>
              </a:rPr>
              <a:t>New_Node</a:t>
            </a:r>
            <a:endParaRPr lang="en-US" altLang="en-US" dirty="0">
              <a:latin typeface="Verdana" pitchFamily="34" charset="0"/>
            </a:endParaRPr>
          </a:p>
          <a:p>
            <a:r>
              <a:rPr lang="en-US" altLang="en-US" dirty="0">
                <a:latin typeface="Verdana" pitchFamily="34" charset="0"/>
              </a:rPr>
              <a:t>Step 11: SET </a:t>
            </a:r>
            <a:r>
              <a:rPr lang="en-US" altLang="en-US" dirty="0" err="1">
                <a:latin typeface="Verdana" pitchFamily="34" charset="0"/>
              </a:rPr>
              <a:t>New_Node</a:t>
            </a:r>
            <a:r>
              <a:rPr lang="en-US" altLang="en-US" dirty="0">
                <a:latin typeface="Verdana" pitchFamily="34" charset="0"/>
              </a:rPr>
              <a:t>-&gt;NEXT = PTR</a:t>
            </a:r>
          </a:p>
          <a:p>
            <a:r>
              <a:rPr lang="en-US" altLang="en-US" dirty="0">
                <a:latin typeface="Verdana" pitchFamily="34" charset="0"/>
              </a:rPr>
              <a:t>Step 12: EXIT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938529"/>
            <a:ext cx="7570470" cy="514731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0A5294"/>
                </a:solidFill>
                <a:latin typeface="Constantia"/>
                <a:cs typeface="Constantia"/>
              </a:rPr>
              <a:t>v</a:t>
            </a:r>
            <a:r>
              <a:rPr sz="2400" dirty="0">
                <a:solidFill>
                  <a:srgbClr val="0A5294"/>
                </a:solidFill>
                <a:latin typeface="Constantia"/>
                <a:cs typeface="Constantia"/>
              </a:rPr>
              <a:t>oid</a:t>
            </a:r>
            <a:r>
              <a:rPr sz="2400" spc="-25" dirty="0">
                <a:solidFill>
                  <a:srgbClr val="0A5294"/>
                </a:solidFill>
                <a:latin typeface="Constantia"/>
                <a:cs typeface="Constantia"/>
              </a:rPr>
              <a:t> </a:t>
            </a:r>
            <a:r>
              <a:rPr sz="2400" spc="-5" dirty="0">
                <a:solidFill>
                  <a:srgbClr val="0A5294"/>
                </a:solidFill>
                <a:latin typeface="Constantia"/>
                <a:cs typeface="Constantia"/>
              </a:rPr>
              <a:t>inse</a:t>
            </a:r>
            <a:r>
              <a:rPr sz="2400" dirty="0">
                <a:solidFill>
                  <a:srgbClr val="0A5294"/>
                </a:solidFill>
                <a:latin typeface="Constantia"/>
                <a:cs typeface="Constantia"/>
              </a:rPr>
              <a:t>r</a:t>
            </a:r>
            <a:r>
              <a:rPr sz="2400" spc="-5" dirty="0">
                <a:solidFill>
                  <a:srgbClr val="0A5294"/>
                </a:solidFill>
                <a:latin typeface="Constantia"/>
                <a:cs typeface="Constantia"/>
              </a:rPr>
              <a:t>t_af</a:t>
            </a:r>
            <a:r>
              <a:rPr sz="2400" spc="-30" dirty="0">
                <a:solidFill>
                  <a:srgbClr val="0A5294"/>
                </a:solidFill>
                <a:latin typeface="Constantia"/>
                <a:cs typeface="Constantia"/>
              </a:rPr>
              <a:t>t</a:t>
            </a:r>
            <a:r>
              <a:rPr sz="2400" dirty="0">
                <a:solidFill>
                  <a:srgbClr val="0A5294"/>
                </a:solidFill>
                <a:latin typeface="Constantia"/>
                <a:cs typeface="Constantia"/>
              </a:rPr>
              <a:t>e</a:t>
            </a:r>
            <a:r>
              <a:rPr sz="2400" spc="10" dirty="0">
                <a:solidFill>
                  <a:srgbClr val="0A5294"/>
                </a:solidFill>
                <a:latin typeface="Constantia"/>
                <a:cs typeface="Constantia"/>
              </a:rPr>
              <a:t>r</a:t>
            </a:r>
            <a:r>
              <a:rPr sz="2400" dirty="0">
                <a:solidFill>
                  <a:srgbClr val="0A5294"/>
                </a:solidFill>
                <a:latin typeface="Constantia"/>
                <a:cs typeface="Constantia"/>
              </a:rPr>
              <a:t>(</a:t>
            </a:r>
            <a:r>
              <a:rPr sz="2400" spc="-5" dirty="0">
                <a:solidFill>
                  <a:srgbClr val="0A5294"/>
                </a:solidFill>
                <a:latin typeface="Constantia"/>
                <a:cs typeface="Constantia"/>
              </a:rPr>
              <a:t>in</a:t>
            </a:r>
            <a:r>
              <a:rPr sz="2400" dirty="0">
                <a:solidFill>
                  <a:srgbClr val="0A5294"/>
                </a:solidFill>
                <a:latin typeface="Constantia"/>
                <a:cs typeface="Constantia"/>
              </a:rPr>
              <a:t>t</a:t>
            </a:r>
            <a:r>
              <a:rPr sz="2400" spc="-130" dirty="0">
                <a:solidFill>
                  <a:srgbClr val="0A5294"/>
                </a:solidFill>
                <a:latin typeface="Constantia"/>
                <a:cs typeface="Constantia"/>
              </a:rPr>
              <a:t> </a:t>
            </a:r>
            <a:r>
              <a:rPr sz="2400" spc="-5" dirty="0">
                <a:solidFill>
                  <a:srgbClr val="0A5294"/>
                </a:solidFill>
                <a:latin typeface="Constantia"/>
                <a:cs typeface="Constantia"/>
              </a:rPr>
              <a:t>c,</a:t>
            </a:r>
            <a:r>
              <a:rPr sz="2400" spc="-15" dirty="0">
                <a:solidFill>
                  <a:srgbClr val="0A5294"/>
                </a:solidFill>
                <a:latin typeface="Constantia"/>
                <a:cs typeface="Constantia"/>
              </a:rPr>
              <a:t>n</a:t>
            </a:r>
            <a:r>
              <a:rPr sz="2400" dirty="0">
                <a:solidFill>
                  <a:srgbClr val="0A5294"/>
                </a:solidFill>
                <a:latin typeface="Constantia"/>
                <a:cs typeface="Constantia"/>
              </a:rPr>
              <a:t>o</a:t>
            </a:r>
            <a:r>
              <a:rPr sz="2400" spc="-10" dirty="0">
                <a:solidFill>
                  <a:srgbClr val="0A5294"/>
                </a:solidFill>
                <a:latin typeface="Constantia"/>
                <a:cs typeface="Constantia"/>
              </a:rPr>
              <a:t>d</a:t>
            </a:r>
            <a:r>
              <a:rPr sz="2400" dirty="0">
                <a:solidFill>
                  <a:srgbClr val="0A5294"/>
                </a:solidFill>
                <a:latin typeface="Constantia"/>
                <a:cs typeface="Constantia"/>
              </a:rPr>
              <a:t>e*</a:t>
            </a:r>
            <a:r>
              <a:rPr sz="2400" spc="-15" dirty="0">
                <a:solidFill>
                  <a:srgbClr val="0A5294"/>
                </a:solidFill>
                <a:latin typeface="Constantia"/>
                <a:cs typeface="Constantia"/>
              </a:rPr>
              <a:t> </a:t>
            </a:r>
            <a:r>
              <a:rPr sz="2400" dirty="0">
                <a:solidFill>
                  <a:srgbClr val="0A5294"/>
                </a:solidFill>
                <a:latin typeface="Constantia"/>
                <a:cs typeface="Constantia"/>
              </a:rPr>
              <a:t>p)</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a:p>
            <a:pPr marL="12700" marR="6442710">
              <a:lnSpc>
                <a:spcPct val="100000"/>
              </a:lnSpc>
            </a:pPr>
            <a:r>
              <a:rPr sz="2400" spc="-5" dirty="0">
                <a:solidFill>
                  <a:srgbClr val="0A5294"/>
                </a:solidFill>
                <a:latin typeface="Constantia"/>
                <a:cs typeface="Constantia"/>
              </a:rPr>
              <a:t>n</a:t>
            </a:r>
            <a:r>
              <a:rPr sz="2400" spc="-10" dirty="0">
                <a:solidFill>
                  <a:srgbClr val="0A5294"/>
                </a:solidFill>
                <a:latin typeface="Constantia"/>
                <a:cs typeface="Constantia"/>
              </a:rPr>
              <a:t>o</a:t>
            </a:r>
            <a:r>
              <a:rPr sz="2400" spc="-5" dirty="0">
                <a:solidFill>
                  <a:srgbClr val="0A5294"/>
                </a:solidFill>
                <a:latin typeface="Constantia"/>
                <a:cs typeface="Constantia"/>
              </a:rPr>
              <a:t>de</a:t>
            </a:r>
            <a:r>
              <a:rPr sz="2400" dirty="0">
                <a:solidFill>
                  <a:srgbClr val="0A5294"/>
                </a:solidFill>
                <a:latin typeface="Constantia"/>
                <a:cs typeface="Constantia"/>
              </a:rPr>
              <a:t>*</a:t>
            </a:r>
            <a:r>
              <a:rPr sz="2400" spc="-65" dirty="0">
                <a:solidFill>
                  <a:srgbClr val="0A5294"/>
                </a:solidFill>
                <a:latin typeface="Constantia"/>
                <a:cs typeface="Constantia"/>
              </a:rPr>
              <a:t> </a:t>
            </a:r>
            <a:r>
              <a:rPr sz="2400" spc="-5" dirty="0">
                <a:solidFill>
                  <a:srgbClr val="0A5294"/>
                </a:solidFill>
                <a:latin typeface="Constantia"/>
                <a:cs typeface="Constantia"/>
              </a:rPr>
              <a:t>q;  q=start;</a:t>
            </a:r>
            <a:endParaRPr sz="2400">
              <a:latin typeface="Constantia"/>
              <a:cs typeface="Constantia"/>
            </a:endParaRPr>
          </a:p>
          <a:p>
            <a:pPr marL="619125">
              <a:lnSpc>
                <a:spcPct val="100000"/>
              </a:lnSpc>
            </a:pPr>
            <a:r>
              <a:rPr sz="2400" spc="-5" dirty="0">
                <a:solidFill>
                  <a:srgbClr val="0A5294"/>
                </a:solidFill>
                <a:latin typeface="Constantia"/>
                <a:cs typeface="Constantia"/>
              </a:rPr>
              <a:t>for(int</a:t>
            </a:r>
            <a:r>
              <a:rPr sz="2400" spc="-90" dirty="0">
                <a:solidFill>
                  <a:srgbClr val="0A5294"/>
                </a:solidFill>
                <a:latin typeface="Constantia"/>
                <a:cs typeface="Constantia"/>
              </a:rPr>
              <a:t> </a:t>
            </a:r>
            <a:r>
              <a:rPr sz="2400" spc="-5" dirty="0">
                <a:solidFill>
                  <a:srgbClr val="0A5294"/>
                </a:solidFill>
                <a:latin typeface="Constantia"/>
                <a:cs typeface="Constantia"/>
              </a:rPr>
              <a:t>i=1;i&lt;c;i++)</a:t>
            </a:r>
            <a:endParaRPr sz="2400">
              <a:latin typeface="Constantia"/>
              <a:cs typeface="Constantia"/>
            </a:endParaRPr>
          </a:p>
          <a:p>
            <a:pPr marL="544195">
              <a:lnSpc>
                <a:spcPct val="100000"/>
              </a:lnSpc>
            </a:pPr>
            <a:r>
              <a:rPr sz="2400" dirty="0">
                <a:solidFill>
                  <a:srgbClr val="0A5294"/>
                </a:solidFill>
                <a:latin typeface="Constantia"/>
                <a:cs typeface="Constantia"/>
              </a:rPr>
              <a:t>{</a:t>
            </a:r>
            <a:endParaRPr sz="2400">
              <a:latin typeface="Constantia"/>
              <a:cs typeface="Constantia"/>
            </a:endParaRPr>
          </a:p>
          <a:p>
            <a:pPr marL="765810">
              <a:lnSpc>
                <a:spcPct val="100000"/>
              </a:lnSpc>
            </a:pPr>
            <a:r>
              <a:rPr sz="2400" spc="-5" dirty="0">
                <a:solidFill>
                  <a:srgbClr val="0A5294"/>
                </a:solidFill>
                <a:latin typeface="Constantia"/>
                <a:cs typeface="Constantia"/>
              </a:rPr>
              <a:t>q=q-&gt;link;</a:t>
            </a:r>
            <a:endParaRPr sz="2400">
              <a:latin typeface="Constantia"/>
              <a:cs typeface="Constantia"/>
            </a:endParaRPr>
          </a:p>
          <a:p>
            <a:pPr marL="1458595">
              <a:lnSpc>
                <a:spcPct val="100000"/>
              </a:lnSpc>
            </a:pPr>
            <a:r>
              <a:rPr sz="2400" spc="-5" dirty="0">
                <a:solidFill>
                  <a:srgbClr val="0A5294"/>
                </a:solidFill>
                <a:latin typeface="Constantia"/>
                <a:cs typeface="Constantia"/>
              </a:rPr>
              <a:t>if(q==NULL)</a:t>
            </a:r>
            <a:endParaRPr sz="2400">
              <a:latin typeface="Constantia"/>
              <a:cs typeface="Constantia"/>
            </a:endParaRPr>
          </a:p>
          <a:p>
            <a:pPr marL="1375410">
              <a:lnSpc>
                <a:spcPct val="100000"/>
              </a:lnSpc>
              <a:spcBef>
                <a:spcPts val="5"/>
              </a:spcBef>
            </a:pPr>
            <a:r>
              <a:rPr lang="en-US" sz="2400" spc="-5" dirty="0" err="1" smtClean="0">
                <a:solidFill>
                  <a:srgbClr val="0A5294"/>
                </a:solidFill>
                <a:latin typeface="Constantia"/>
                <a:cs typeface="Constantia"/>
              </a:rPr>
              <a:t>printf</a:t>
            </a:r>
            <a:r>
              <a:rPr lang="en-US" sz="2400" spc="-5" dirty="0" smtClean="0">
                <a:solidFill>
                  <a:srgbClr val="0A5294"/>
                </a:solidFill>
                <a:latin typeface="Constantia"/>
                <a:cs typeface="Constantia"/>
              </a:rPr>
              <a:t>(</a:t>
            </a:r>
            <a:r>
              <a:rPr sz="2400" spc="-5" smtClean="0">
                <a:solidFill>
                  <a:srgbClr val="0A5294"/>
                </a:solidFill>
                <a:latin typeface="Constantia"/>
                <a:cs typeface="Constantia"/>
              </a:rPr>
              <a:t>”Less</a:t>
            </a:r>
            <a:r>
              <a:rPr sz="2400" spc="-55" smtClean="0">
                <a:solidFill>
                  <a:srgbClr val="0A5294"/>
                </a:solidFill>
                <a:latin typeface="Constantia"/>
                <a:cs typeface="Constantia"/>
              </a:rPr>
              <a:t> </a:t>
            </a:r>
            <a:r>
              <a:rPr sz="2400" spc="-5">
                <a:solidFill>
                  <a:srgbClr val="0A5294"/>
                </a:solidFill>
                <a:latin typeface="Constantia"/>
                <a:cs typeface="Constantia"/>
              </a:rPr>
              <a:t>than</a:t>
            </a:r>
            <a:r>
              <a:rPr sz="2400" spc="-50">
                <a:solidFill>
                  <a:srgbClr val="0A5294"/>
                </a:solidFill>
                <a:latin typeface="Constantia"/>
                <a:cs typeface="Constantia"/>
              </a:rPr>
              <a:t> </a:t>
            </a:r>
            <a:r>
              <a:rPr lang="en-US" sz="2400" spc="-50" dirty="0" smtClean="0">
                <a:solidFill>
                  <a:srgbClr val="0A5294"/>
                </a:solidFill>
                <a:latin typeface="Constantia"/>
                <a:cs typeface="Constantia"/>
              </a:rPr>
              <a:t>and</a:t>
            </a:r>
            <a:r>
              <a:rPr sz="2400" spc="5" smtClean="0">
                <a:solidFill>
                  <a:srgbClr val="0A5294"/>
                </a:solidFill>
                <a:latin typeface="Constantia"/>
                <a:cs typeface="Constantia"/>
              </a:rPr>
              <a:t> </a:t>
            </a:r>
            <a:r>
              <a:rPr sz="2400" spc="-5" dirty="0">
                <a:solidFill>
                  <a:srgbClr val="0A5294"/>
                </a:solidFill>
                <a:latin typeface="Constantia"/>
                <a:cs typeface="Constantia"/>
              </a:rPr>
              <a:t>nodes</a:t>
            </a:r>
            <a:r>
              <a:rPr sz="2400" spc="-45" dirty="0">
                <a:solidFill>
                  <a:srgbClr val="0A5294"/>
                </a:solidFill>
                <a:latin typeface="Constantia"/>
                <a:cs typeface="Constantia"/>
              </a:rPr>
              <a:t> </a:t>
            </a:r>
            <a:r>
              <a:rPr sz="2400" spc="-5" dirty="0">
                <a:solidFill>
                  <a:srgbClr val="0A5294"/>
                </a:solidFill>
                <a:latin typeface="Constantia"/>
                <a:cs typeface="Constantia"/>
              </a:rPr>
              <a:t>in</a:t>
            </a:r>
            <a:r>
              <a:rPr sz="2400" spc="-75" dirty="0">
                <a:solidFill>
                  <a:srgbClr val="0A5294"/>
                </a:solidFill>
                <a:latin typeface="Constantia"/>
                <a:cs typeface="Constantia"/>
              </a:rPr>
              <a:t> </a:t>
            </a:r>
            <a:r>
              <a:rPr sz="2400" spc="-5" dirty="0">
                <a:solidFill>
                  <a:srgbClr val="0A5294"/>
                </a:solidFill>
                <a:latin typeface="Constantia"/>
                <a:cs typeface="Constantia"/>
              </a:rPr>
              <a:t>the</a:t>
            </a:r>
            <a:r>
              <a:rPr sz="2400" spc="-85" dirty="0">
                <a:solidFill>
                  <a:srgbClr val="0A5294"/>
                </a:solidFill>
                <a:latin typeface="Constantia"/>
                <a:cs typeface="Constantia"/>
              </a:rPr>
              <a:t> </a:t>
            </a:r>
            <a:r>
              <a:rPr sz="2400" spc="-20">
                <a:solidFill>
                  <a:srgbClr val="0A5294"/>
                </a:solidFill>
                <a:latin typeface="Constantia"/>
                <a:cs typeface="Constantia"/>
              </a:rPr>
              <a:t>list</a:t>
            </a:r>
            <a:r>
              <a:rPr sz="2400" spc="-20" smtClean="0">
                <a:solidFill>
                  <a:srgbClr val="0A5294"/>
                </a:solidFill>
                <a:latin typeface="Constantia"/>
                <a:cs typeface="Constantia"/>
              </a:rPr>
              <a:t>…!!!”</a:t>
            </a:r>
            <a:r>
              <a:rPr lang="en-US" sz="2400" spc="-20" dirty="0" smtClean="0">
                <a:solidFill>
                  <a:srgbClr val="0A5294"/>
                </a:solidFill>
                <a:latin typeface="Constantia"/>
                <a:cs typeface="Constantia"/>
              </a:rPr>
              <a:t>)</a:t>
            </a:r>
            <a:r>
              <a:rPr sz="2400" spc="-20" smtClean="0">
                <a:solidFill>
                  <a:srgbClr val="0A5294"/>
                </a:solidFill>
                <a:latin typeface="Constantia"/>
                <a:cs typeface="Constantia"/>
              </a:rPr>
              <a:t>;</a:t>
            </a:r>
            <a:endParaRPr sz="2400">
              <a:latin typeface="Constantia"/>
              <a:cs typeface="Constantia"/>
            </a:endParaRPr>
          </a:p>
          <a:p>
            <a:pPr marL="544195">
              <a:lnSpc>
                <a:spcPct val="100000"/>
              </a:lnSpc>
            </a:pPr>
            <a:r>
              <a:rPr sz="2400" dirty="0">
                <a:solidFill>
                  <a:srgbClr val="0A5294"/>
                </a:solidFill>
                <a:latin typeface="Constantia"/>
                <a:cs typeface="Constantia"/>
              </a:rPr>
              <a:t>}</a:t>
            </a:r>
            <a:endParaRPr sz="2400">
              <a:latin typeface="Constantia"/>
              <a:cs typeface="Constantia"/>
            </a:endParaRPr>
          </a:p>
          <a:p>
            <a:pPr marL="79375" marR="5314950" indent="2540">
              <a:lnSpc>
                <a:spcPct val="100000"/>
              </a:lnSpc>
            </a:pPr>
            <a:r>
              <a:rPr sz="2400" dirty="0">
                <a:solidFill>
                  <a:srgbClr val="0A5294"/>
                </a:solidFill>
                <a:latin typeface="Constantia"/>
                <a:cs typeface="Constantia"/>
              </a:rPr>
              <a:t>p-&gt;lin</a:t>
            </a:r>
            <a:r>
              <a:rPr sz="2400" spc="-10" dirty="0">
                <a:solidFill>
                  <a:srgbClr val="0A5294"/>
                </a:solidFill>
                <a:latin typeface="Constantia"/>
                <a:cs typeface="Constantia"/>
              </a:rPr>
              <a:t>k</a:t>
            </a:r>
            <a:r>
              <a:rPr sz="2400" dirty="0">
                <a:solidFill>
                  <a:srgbClr val="0A5294"/>
                </a:solidFill>
                <a:latin typeface="Constantia"/>
                <a:cs typeface="Constantia"/>
              </a:rPr>
              <a:t>=</a:t>
            </a:r>
            <a:r>
              <a:rPr sz="2400" spc="-5" dirty="0">
                <a:solidFill>
                  <a:srgbClr val="0A5294"/>
                </a:solidFill>
                <a:latin typeface="Constantia"/>
                <a:cs typeface="Constantia"/>
              </a:rPr>
              <a:t>q</a:t>
            </a:r>
            <a:r>
              <a:rPr sz="2400" dirty="0">
                <a:solidFill>
                  <a:srgbClr val="0A5294"/>
                </a:solidFill>
                <a:latin typeface="Constantia"/>
                <a:cs typeface="Constantia"/>
              </a:rPr>
              <a:t>-&gt;lin</a:t>
            </a:r>
            <a:r>
              <a:rPr sz="2400" spc="-10" dirty="0">
                <a:solidFill>
                  <a:srgbClr val="0A5294"/>
                </a:solidFill>
                <a:latin typeface="Constantia"/>
                <a:cs typeface="Constantia"/>
              </a:rPr>
              <a:t>k</a:t>
            </a:r>
            <a:r>
              <a:rPr sz="2400" dirty="0">
                <a:solidFill>
                  <a:srgbClr val="0A5294"/>
                </a:solidFill>
                <a:latin typeface="Constantia"/>
                <a:cs typeface="Constantia"/>
              </a:rPr>
              <a:t>;  </a:t>
            </a:r>
            <a:r>
              <a:rPr sz="2400" spc="-5" dirty="0">
                <a:solidFill>
                  <a:srgbClr val="0A5294"/>
                </a:solidFill>
                <a:latin typeface="Constantia"/>
                <a:cs typeface="Constantia"/>
              </a:rPr>
              <a:t>q-&gt;link=p;</a:t>
            </a:r>
            <a:endParaRPr sz="2400">
              <a:latin typeface="Constantia"/>
              <a:cs typeface="Constantia"/>
            </a:endParaRPr>
          </a:p>
          <a:p>
            <a:pPr marL="12700">
              <a:lnSpc>
                <a:spcPct val="100000"/>
              </a:lnSpc>
            </a:pPr>
            <a:r>
              <a:rPr lang="en-US" sz="2400" spc="-10" dirty="0" err="1" smtClean="0">
                <a:solidFill>
                  <a:srgbClr val="0A5294"/>
                </a:solidFill>
                <a:latin typeface="Constantia"/>
                <a:cs typeface="Constantia"/>
              </a:rPr>
              <a:t>printf</a:t>
            </a:r>
            <a:r>
              <a:rPr lang="en-US" sz="2400" spc="-10" dirty="0" smtClean="0">
                <a:solidFill>
                  <a:srgbClr val="0A5294"/>
                </a:solidFill>
                <a:latin typeface="Constantia"/>
                <a:cs typeface="Constantia"/>
              </a:rPr>
              <a:t>(</a:t>
            </a:r>
            <a:r>
              <a:rPr sz="2400" spc="-10" smtClean="0">
                <a:solidFill>
                  <a:srgbClr val="0A5294"/>
                </a:solidFill>
                <a:latin typeface="Constantia"/>
                <a:cs typeface="Constantia"/>
              </a:rPr>
              <a:t>”\</a:t>
            </a:r>
            <a:r>
              <a:rPr sz="2400" spc="-10" dirty="0">
                <a:solidFill>
                  <a:srgbClr val="0A5294"/>
                </a:solidFill>
                <a:latin typeface="Constantia"/>
                <a:cs typeface="Constantia"/>
              </a:rPr>
              <a:t>nNode</a:t>
            </a:r>
            <a:r>
              <a:rPr sz="2400" spc="-70" dirty="0">
                <a:solidFill>
                  <a:srgbClr val="0A5294"/>
                </a:solidFill>
                <a:latin typeface="Constantia"/>
                <a:cs typeface="Constantia"/>
              </a:rPr>
              <a:t> </a:t>
            </a:r>
            <a:r>
              <a:rPr sz="2400" spc="-10" dirty="0">
                <a:solidFill>
                  <a:srgbClr val="0A5294"/>
                </a:solidFill>
                <a:latin typeface="Constantia"/>
                <a:cs typeface="Constantia"/>
              </a:rPr>
              <a:t>inserted</a:t>
            </a:r>
            <a:r>
              <a:rPr sz="2400" spc="-55" dirty="0">
                <a:solidFill>
                  <a:srgbClr val="0A5294"/>
                </a:solidFill>
                <a:latin typeface="Constantia"/>
                <a:cs typeface="Constantia"/>
              </a:rPr>
              <a:t> </a:t>
            </a:r>
            <a:r>
              <a:rPr sz="2400" spc="-20">
                <a:solidFill>
                  <a:srgbClr val="0A5294"/>
                </a:solidFill>
                <a:latin typeface="Constantia"/>
                <a:cs typeface="Constantia"/>
              </a:rPr>
              <a:t>successfully</a:t>
            </a:r>
            <a:r>
              <a:rPr sz="2400" spc="-20" smtClean="0">
                <a:solidFill>
                  <a:srgbClr val="0A5294"/>
                </a:solidFill>
                <a:latin typeface="Constantia"/>
                <a:cs typeface="Constantia"/>
              </a:rPr>
              <a:t>”</a:t>
            </a:r>
            <a:r>
              <a:rPr lang="en-US" sz="2400" spc="-20" dirty="0" smtClean="0">
                <a:solidFill>
                  <a:srgbClr val="0A5294"/>
                </a:solidFill>
                <a:latin typeface="Constantia"/>
                <a:cs typeface="Constantia"/>
              </a:rPr>
              <a:t>)</a:t>
            </a:r>
            <a:r>
              <a:rPr sz="2400" spc="-20" smtClean="0">
                <a:solidFill>
                  <a:srgbClr val="0A5294"/>
                </a:solidFill>
                <a:latin typeface="Constantia"/>
                <a:cs typeface="Constantia"/>
              </a:rPr>
              <a:t>;</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5677535" cy="690574"/>
          </a:xfrm>
          <a:prstGeom prst="rect">
            <a:avLst/>
          </a:prstGeom>
        </p:spPr>
        <p:txBody>
          <a:bodyPr vert="horz" wrap="square" lIns="0" tIns="13335" rIns="0" bIns="0" rtlCol="0">
            <a:spAutoFit/>
          </a:bodyPr>
          <a:lstStyle/>
          <a:p>
            <a:pPr marL="12700">
              <a:lnSpc>
                <a:spcPct val="100000"/>
              </a:lnSpc>
              <a:spcBef>
                <a:spcPts val="105"/>
              </a:spcBef>
            </a:pPr>
            <a:r>
              <a:rPr sz="4400" spc="-5" dirty="0"/>
              <a:t>Deleting</a:t>
            </a:r>
            <a:r>
              <a:rPr sz="4400" spc="-60" dirty="0"/>
              <a:t> </a:t>
            </a:r>
            <a:r>
              <a:rPr sz="4400" dirty="0"/>
              <a:t>a</a:t>
            </a:r>
            <a:r>
              <a:rPr sz="4400" spc="-15" dirty="0"/>
              <a:t> </a:t>
            </a:r>
            <a:r>
              <a:rPr sz="4400" spc="-5" dirty="0"/>
              <a:t>node</a:t>
            </a:r>
            <a:r>
              <a:rPr sz="4400" spc="-40" dirty="0"/>
              <a:t> </a:t>
            </a:r>
            <a:r>
              <a:rPr sz="4400" dirty="0"/>
              <a:t>in</a:t>
            </a:r>
            <a:r>
              <a:rPr sz="4400" spc="-15" dirty="0"/>
              <a:t> </a:t>
            </a:r>
            <a:r>
              <a:rPr sz="4400" spc="-5" dirty="0"/>
              <a:t>SLL</a:t>
            </a:r>
          </a:p>
        </p:txBody>
      </p:sp>
      <p:sp>
        <p:nvSpPr>
          <p:cNvPr id="3" name="object 3"/>
          <p:cNvSpPr txBox="1"/>
          <p:nvPr/>
        </p:nvSpPr>
        <p:spPr>
          <a:xfrm>
            <a:off x="535940" y="1945893"/>
            <a:ext cx="5107940" cy="3524885"/>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sz="2800" spc="-5" dirty="0">
                <a:latin typeface="Constantia"/>
                <a:cs typeface="Constantia"/>
              </a:rPr>
              <a:t>Deleting</a:t>
            </a:r>
            <a:r>
              <a:rPr sz="2800" spc="-40" dirty="0">
                <a:latin typeface="Constantia"/>
                <a:cs typeface="Constantia"/>
              </a:rPr>
              <a:t> </a:t>
            </a:r>
            <a:r>
              <a:rPr sz="2800" spc="-10" dirty="0">
                <a:latin typeface="Constantia"/>
                <a:cs typeface="Constantia"/>
              </a:rPr>
              <a:t>the</a:t>
            </a:r>
            <a:r>
              <a:rPr sz="2800" spc="-80" dirty="0">
                <a:latin typeface="Constantia"/>
                <a:cs typeface="Constantia"/>
              </a:rPr>
              <a:t> </a:t>
            </a:r>
            <a:r>
              <a:rPr sz="2800" spc="5" dirty="0">
                <a:latin typeface="Constantia"/>
                <a:cs typeface="Constantia"/>
              </a:rPr>
              <a:t>first</a:t>
            </a:r>
            <a:r>
              <a:rPr sz="2800" spc="-9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sz="2800" spc="-5" dirty="0">
                <a:latin typeface="Constantia"/>
                <a:cs typeface="Constantia"/>
              </a:rPr>
              <a:t>Deleting</a:t>
            </a:r>
            <a:r>
              <a:rPr sz="2800" spc="-50" dirty="0">
                <a:latin typeface="Constantia"/>
                <a:cs typeface="Constantia"/>
              </a:rPr>
              <a:t> </a:t>
            </a:r>
            <a:r>
              <a:rPr sz="2800" spc="-10" dirty="0">
                <a:latin typeface="Constantia"/>
                <a:cs typeface="Constantia"/>
              </a:rPr>
              <a:t>the</a:t>
            </a:r>
            <a:r>
              <a:rPr sz="2800" spc="-80" dirty="0">
                <a:latin typeface="Constantia"/>
                <a:cs typeface="Constantia"/>
              </a:rPr>
              <a:t> </a:t>
            </a:r>
            <a:r>
              <a:rPr sz="2800" spc="-10" dirty="0">
                <a:latin typeface="Constantia"/>
                <a:cs typeface="Constantia"/>
              </a:rPr>
              <a:t>last</a:t>
            </a:r>
            <a:r>
              <a:rPr sz="2800" spc="-65" dirty="0">
                <a:latin typeface="Constantia"/>
                <a:cs typeface="Constantia"/>
              </a:rPr>
              <a:t> </a:t>
            </a:r>
            <a:r>
              <a:rPr sz="2800" spc="-10" dirty="0">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sz="2800" spc="-5" dirty="0">
                <a:latin typeface="Constantia"/>
                <a:cs typeface="Constantia"/>
              </a:rPr>
              <a:t>Deleting</a:t>
            </a:r>
            <a:r>
              <a:rPr sz="2800" spc="-40" dirty="0">
                <a:latin typeface="Constantia"/>
                <a:cs typeface="Constantia"/>
              </a:rPr>
              <a:t> </a:t>
            </a:r>
            <a:r>
              <a:rPr sz="2800" spc="-10" dirty="0">
                <a:latin typeface="Constantia"/>
                <a:cs typeface="Constantia"/>
              </a:rPr>
              <a:t>the</a:t>
            </a:r>
            <a:r>
              <a:rPr sz="2800" spc="-70" dirty="0">
                <a:latin typeface="Constantia"/>
                <a:cs typeface="Constantia"/>
              </a:rPr>
              <a:t> </a:t>
            </a:r>
            <a:r>
              <a:rPr sz="2800" spc="-15" dirty="0">
                <a:latin typeface="Constantia"/>
                <a:cs typeface="Constantia"/>
              </a:rPr>
              <a:t>intermediate</a:t>
            </a:r>
            <a:r>
              <a:rPr sz="2800" spc="-85" dirty="0">
                <a:latin typeface="Constantia"/>
                <a:cs typeface="Constantia"/>
              </a:rPr>
              <a:t> </a:t>
            </a:r>
            <a:r>
              <a:rPr sz="2800" spc="-10" dirty="0">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555701"/>
            <a:ext cx="5789930" cy="690574"/>
          </a:xfrm>
          <a:prstGeom prst="rect">
            <a:avLst/>
          </a:prstGeom>
        </p:spPr>
        <p:txBody>
          <a:bodyPr vert="horz" wrap="square" lIns="0" tIns="13335" rIns="0" bIns="0" rtlCol="0">
            <a:spAutoFit/>
          </a:bodyPr>
          <a:lstStyle/>
          <a:p>
            <a:pPr marL="12700">
              <a:lnSpc>
                <a:spcPct val="100000"/>
              </a:lnSpc>
              <a:spcBef>
                <a:spcPts val="105"/>
              </a:spcBef>
            </a:pPr>
            <a:r>
              <a:rPr sz="4400" spc="-5" dirty="0"/>
              <a:t>Deleting</a:t>
            </a:r>
            <a:r>
              <a:rPr sz="4400" spc="-65" dirty="0"/>
              <a:t> </a:t>
            </a:r>
            <a:r>
              <a:rPr sz="4400" dirty="0"/>
              <a:t>the</a:t>
            </a:r>
            <a:r>
              <a:rPr sz="4400" spc="-25" dirty="0"/>
              <a:t> </a:t>
            </a:r>
            <a:r>
              <a:rPr sz="4400" spc="-35" dirty="0"/>
              <a:t>first</a:t>
            </a:r>
            <a:r>
              <a:rPr sz="4400" spc="-45" dirty="0"/>
              <a:t> </a:t>
            </a:r>
            <a:r>
              <a:rPr sz="4400" spc="-5" dirty="0"/>
              <a:t>node</a:t>
            </a:r>
          </a:p>
        </p:txBody>
      </p:sp>
      <p:sp>
        <p:nvSpPr>
          <p:cNvPr id="3" name="object 3"/>
          <p:cNvSpPr/>
          <p:nvPr/>
        </p:nvSpPr>
        <p:spPr>
          <a:xfrm>
            <a:off x="6781800" y="5575300"/>
            <a:ext cx="989330" cy="384175"/>
          </a:xfrm>
          <a:custGeom>
            <a:avLst/>
            <a:gdLst/>
            <a:ahLst/>
            <a:cxnLst/>
            <a:rect l="l" t="t" r="r" b="b"/>
            <a:pathLst>
              <a:path w="989329" h="384175">
                <a:moveTo>
                  <a:pt x="0" y="384175"/>
                </a:moveTo>
                <a:lnTo>
                  <a:pt x="989012" y="384175"/>
                </a:lnTo>
                <a:lnTo>
                  <a:pt x="989012" y="0"/>
                </a:lnTo>
                <a:lnTo>
                  <a:pt x="0" y="0"/>
                </a:lnTo>
                <a:lnTo>
                  <a:pt x="0" y="38417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6781800" y="5575300"/>
            <a:ext cx="989965" cy="384175"/>
          </a:xfrm>
          <a:prstGeom prst="rect">
            <a:avLst/>
          </a:prstGeom>
          <a:ln w="14287">
            <a:solidFill>
              <a:srgbClr val="000000"/>
            </a:solidFill>
          </a:ln>
        </p:spPr>
        <p:txBody>
          <a:bodyPr vert="horz" wrap="square" lIns="0" tIns="42544" rIns="0" bIns="0" rtlCol="0">
            <a:spAutoFit/>
          </a:bodyPr>
          <a:lstStyle/>
          <a:p>
            <a:pPr marL="182245">
              <a:lnSpc>
                <a:spcPct val="100000"/>
              </a:lnSpc>
              <a:spcBef>
                <a:spcPts val="334"/>
              </a:spcBef>
            </a:pPr>
            <a:r>
              <a:rPr sz="1800" spc="-10" dirty="0">
                <a:latin typeface="Consolas"/>
                <a:cs typeface="Consolas"/>
              </a:rPr>
              <a:t>three</a:t>
            </a:r>
            <a:endParaRPr sz="1800">
              <a:latin typeface="Consolas"/>
              <a:cs typeface="Consolas"/>
            </a:endParaRPr>
          </a:p>
        </p:txBody>
      </p:sp>
      <p:grpSp>
        <p:nvGrpSpPr>
          <p:cNvPr id="5" name="object 5"/>
          <p:cNvGrpSpPr/>
          <p:nvPr/>
        </p:nvGrpSpPr>
        <p:grpSpPr>
          <a:xfrm>
            <a:off x="7766050" y="5567362"/>
            <a:ext cx="469900" cy="396875"/>
            <a:chOff x="7766050" y="5567362"/>
            <a:chExt cx="469900" cy="396875"/>
          </a:xfrm>
        </p:grpSpPr>
        <p:sp>
          <p:nvSpPr>
            <p:cNvPr id="6" name="object 6"/>
            <p:cNvSpPr/>
            <p:nvPr/>
          </p:nvSpPr>
          <p:spPr>
            <a:xfrm>
              <a:off x="7772400" y="5573712"/>
              <a:ext cx="457200" cy="384175"/>
            </a:xfrm>
            <a:custGeom>
              <a:avLst/>
              <a:gdLst/>
              <a:ahLst/>
              <a:cxnLst/>
              <a:rect l="l" t="t" r="r" b="b"/>
              <a:pathLst>
                <a:path w="457200" h="384175">
                  <a:moveTo>
                    <a:pt x="0" y="384175"/>
                  </a:moveTo>
                  <a:lnTo>
                    <a:pt x="457200" y="384175"/>
                  </a:lnTo>
                  <a:lnTo>
                    <a:pt x="457200" y="0"/>
                  </a:lnTo>
                  <a:lnTo>
                    <a:pt x="0" y="0"/>
                  </a:lnTo>
                  <a:lnTo>
                    <a:pt x="0" y="384175"/>
                  </a:lnTo>
                  <a:close/>
                </a:path>
              </a:pathLst>
            </a:custGeom>
            <a:ln w="12700">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7918450" y="5648325"/>
              <a:ext cx="165100" cy="165100"/>
            </a:xfrm>
            <a:prstGeom prst="rect">
              <a:avLst/>
            </a:prstGeom>
          </p:spPr>
        </p:pic>
      </p:grpSp>
      <p:sp>
        <p:nvSpPr>
          <p:cNvPr id="8" name="object 8"/>
          <p:cNvSpPr/>
          <p:nvPr/>
        </p:nvSpPr>
        <p:spPr>
          <a:xfrm>
            <a:off x="4800600" y="5575300"/>
            <a:ext cx="989330" cy="384175"/>
          </a:xfrm>
          <a:custGeom>
            <a:avLst/>
            <a:gdLst/>
            <a:ahLst/>
            <a:cxnLst/>
            <a:rect l="l" t="t" r="r" b="b"/>
            <a:pathLst>
              <a:path w="989329" h="384175">
                <a:moveTo>
                  <a:pt x="0" y="384175"/>
                </a:moveTo>
                <a:lnTo>
                  <a:pt x="989012" y="384175"/>
                </a:lnTo>
                <a:lnTo>
                  <a:pt x="989012" y="0"/>
                </a:lnTo>
                <a:lnTo>
                  <a:pt x="0" y="0"/>
                </a:lnTo>
                <a:lnTo>
                  <a:pt x="0" y="384175"/>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4800600" y="5575300"/>
            <a:ext cx="989965" cy="384175"/>
          </a:xfrm>
          <a:prstGeom prst="rect">
            <a:avLst/>
          </a:prstGeom>
          <a:ln w="14287">
            <a:solidFill>
              <a:srgbClr val="000000"/>
            </a:solidFill>
          </a:ln>
        </p:spPr>
        <p:txBody>
          <a:bodyPr vert="horz" wrap="square" lIns="0" tIns="42544" rIns="0" bIns="0" rtlCol="0">
            <a:spAutoFit/>
          </a:bodyPr>
          <a:lstStyle/>
          <a:p>
            <a:pPr marL="307340">
              <a:lnSpc>
                <a:spcPct val="100000"/>
              </a:lnSpc>
              <a:spcBef>
                <a:spcPts val="334"/>
              </a:spcBef>
            </a:pPr>
            <a:r>
              <a:rPr sz="1800" spc="-10" dirty="0">
                <a:latin typeface="Consolas"/>
                <a:cs typeface="Consolas"/>
              </a:rPr>
              <a:t>two</a:t>
            </a:r>
            <a:endParaRPr sz="1800">
              <a:latin typeface="Consolas"/>
              <a:cs typeface="Consolas"/>
            </a:endParaRPr>
          </a:p>
        </p:txBody>
      </p:sp>
      <p:sp>
        <p:nvSpPr>
          <p:cNvPr id="10" name="object 10"/>
          <p:cNvSpPr/>
          <p:nvPr/>
        </p:nvSpPr>
        <p:spPr>
          <a:xfrm>
            <a:off x="6019800" y="5667375"/>
            <a:ext cx="762000" cy="127000"/>
          </a:xfrm>
          <a:custGeom>
            <a:avLst/>
            <a:gdLst/>
            <a:ahLst/>
            <a:cxnLst/>
            <a:rect l="l" t="t" r="r" b="b"/>
            <a:pathLst>
              <a:path w="762000" h="127000">
                <a:moveTo>
                  <a:pt x="635000" y="0"/>
                </a:moveTo>
                <a:lnTo>
                  <a:pt x="635000" y="127000"/>
                </a:lnTo>
                <a:lnTo>
                  <a:pt x="749300" y="69850"/>
                </a:lnTo>
                <a:lnTo>
                  <a:pt x="647700" y="69850"/>
                </a:lnTo>
                <a:lnTo>
                  <a:pt x="647700" y="57150"/>
                </a:lnTo>
                <a:lnTo>
                  <a:pt x="749300" y="57150"/>
                </a:lnTo>
                <a:lnTo>
                  <a:pt x="635000" y="0"/>
                </a:lnTo>
                <a:close/>
              </a:path>
              <a:path w="762000" h="127000">
                <a:moveTo>
                  <a:pt x="635000" y="57150"/>
                </a:moveTo>
                <a:lnTo>
                  <a:pt x="0" y="57150"/>
                </a:lnTo>
                <a:lnTo>
                  <a:pt x="0" y="69850"/>
                </a:lnTo>
                <a:lnTo>
                  <a:pt x="635000" y="69850"/>
                </a:lnTo>
                <a:lnTo>
                  <a:pt x="635000" y="57150"/>
                </a:lnTo>
                <a:close/>
              </a:path>
              <a:path w="762000" h="127000">
                <a:moveTo>
                  <a:pt x="749300" y="57150"/>
                </a:moveTo>
                <a:lnTo>
                  <a:pt x="647700" y="57150"/>
                </a:lnTo>
                <a:lnTo>
                  <a:pt x="647700" y="69850"/>
                </a:lnTo>
                <a:lnTo>
                  <a:pt x="749300" y="69850"/>
                </a:lnTo>
                <a:lnTo>
                  <a:pt x="762000" y="63500"/>
                </a:lnTo>
                <a:lnTo>
                  <a:pt x="749300" y="57150"/>
                </a:lnTo>
                <a:close/>
              </a:path>
            </a:pathLst>
          </a:custGeom>
          <a:solidFill>
            <a:srgbClr val="000000"/>
          </a:solidFill>
        </p:spPr>
        <p:txBody>
          <a:bodyPr wrap="square" lIns="0" tIns="0" rIns="0" bIns="0" rtlCol="0"/>
          <a:lstStyle/>
          <a:p>
            <a:endParaRPr/>
          </a:p>
        </p:txBody>
      </p:sp>
      <p:grpSp>
        <p:nvGrpSpPr>
          <p:cNvPr id="11" name="object 11"/>
          <p:cNvGrpSpPr/>
          <p:nvPr/>
        </p:nvGrpSpPr>
        <p:grpSpPr>
          <a:xfrm>
            <a:off x="2813050" y="5567362"/>
            <a:ext cx="3441700" cy="403225"/>
            <a:chOff x="2813050" y="5567362"/>
            <a:chExt cx="3441700" cy="403225"/>
          </a:xfrm>
        </p:grpSpPr>
        <p:sp>
          <p:nvSpPr>
            <p:cNvPr id="12" name="object 12"/>
            <p:cNvSpPr/>
            <p:nvPr/>
          </p:nvSpPr>
          <p:spPr>
            <a:xfrm>
              <a:off x="5791200" y="5573712"/>
              <a:ext cx="457200" cy="384175"/>
            </a:xfrm>
            <a:custGeom>
              <a:avLst/>
              <a:gdLst/>
              <a:ahLst/>
              <a:cxnLst/>
              <a:rect l="l" t="t" r="r" b="b"/>
              <a:pathLst>
                <a:path w="457200" h="384175">
                  <a:moveTo>
                    <a:pt x="0" y="384175"/>
                  </a:moveTo>
                  <a:lnTo>
                    <a:pt x="457200" y="384175"/>
                  </a:lnTo>
                  <a:lnTo>
                    <a:pt x="457200" y="0"/>
                  </a:lnTo>
                  <a:lnTo>
                    <a:pt x="0" y="0"/>
                  </a:lnTo>
                  <a:lnTo>
                    <a:pt x="0" y="384175"/>
                  </a:lnTo>
                  <a:close/>
                </a:path>
              </a:pathLst>
            </a:custGeom>
            <a:ln w="12700">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5937250" y="5648325"/>
              <a:ext cx="165100" cy="165100"/>
            </a:xfrm>
            <a:prstGeom prst="rect">
              <a:avLst/>
            </a:prstGeom>
          </p:spPr>
        </p:pic>
        <p:sp>
          <p:nvSpPr>
            <p:cNvPr id="14" name="object 14"/>
            <p:cNvSpPr/>
            <p:nvPr/>
          </p:nvSpPr>
          <p:spPr>
            <a:xfrm>
              <a:off x="2819400" y="5580062"/>
              <a:ext cx="989330" cy="384175"/>
            </a:xfrm>
            <a:custGeom>
              <a:avLst/>
              <a:gdLst/>
              <a:ahLst/>
              <a:cxnLst/>
              <a:rect l="l" t="t" r="r" b="b"/>
              <a:pathLst>
                <a:path w="989329" h="384175">
                  <a:moveTo>
                    <a:pt x="0" y="384175"/>
                  </a:moveTo>
                  <a:lnTo>
                    <a:pt x="989012" y="384175"/>
                  </a:lnTo>
                  <a:lnTo>
                    <a:pt x="989012" y="0"/>
                  </a:lnTo>
                  <a:lnTo>
                    <a:pt x="0" y="0"/>
                  </a:lnTo>
                  <a:lnTo>
                    <a:pt x="0" y="384175"/>
                  </a:lnTo>
                  <a:close/>
                </a:path>
              </a:pathLst>
            </a:custGeom>
            <a:ln w="12700">
              <a:solidFill>
                <a:srgbClr val="000000"/>
              </a:solidFill>
            </a:ln>
          </p:spPr>
          <p:txBody>
            <a:bodyPr wrap="square" lIns="0" tIns="0" rIns="0" bIns="0" rtlCol="0"/>
            <a:lstStyle/>
            <a:p>
              <a:endParaRPr/>
            </a:p>
          </p:txBody>
        </p:sp>
      </p:grpSp>
      <p:sp>
        <p:nvSpPr>
          <p:cNvPr id="15" name="object 15"/>
          <p:cNvSpPr txBox="1"/>
          <p:nvPr/>
        </p:nvSpPr>
        <p:spPr>
          <a:xfrm>
            <a:off x="2819400" y="5580062"/>
            <a:ext cx="989965" cy="384175"/>
          </a:xfrm>
          <a:prstGeom prst="rect">
            <a:avLst/>
          </a:prstGeom>
          <a:ln w="14287">
            <a:solidFill>
              <a:srgbClr val="000000"/>
            </a:solidFill>
          </a:ln>
        </p:spPr>
        <p:txBody>
          <a:bodyPr vert="horz" wrap="square" lIns="0" tIns="41910" rIns="0" bIns="0" rtlCol="0">
            <a:spAutoFit/>
          </a:bodyPr>
          <a:lstStyle/>
          <a:p>
            <a:pPr marL="306705">
              <a:lnSpc>
                <a:spcPct val="100000"/>
              </a:lnSpc>
              <a:spcBef>
                <a:spcPts val="330"/>
              </a:spcBef>
            </a:pPr>
            <a:r>
              <a:rPr sz="1800" spc="-10" dirty="0">
                <a:latin typeface="Consolas"/>
                <a:cs typeface="Consolas"/>
              </a:rPr>
              <a:t>one</a:t>
            </a:r>
            <a:endParaRPr sz="1800">
              <a:latin typeface="Consolas"/>
              <a:cs typeface="Consolas"/>
            </a:endParaRPr>
          </a:p>
        </p:txBody>
      </p:sp>
      <p:sp>
        <p:nvSpPr>
          <p:cNvPr id="16" name="object 16"/>
          <p:cNvSpPr/>
          <p:nvPr/>
        </p:nvSpPr>
        <p:spPr>
          <a:xfrm>
            <a:off x="4038600" y="5672137"/>
            <a:ext cx="762000" cy="127000"/>
          </a:xfrm>
          <a:custGeom>
            <a:avLst/>
            <a:gdLst/>
            <a:ahLst/>
            <a:cxnLst/>
            <a:rect l="l" t="t" r="r" b="b"/>
            <a:pathLst>
              <a:path w="762000" h="127000">
                <a:moveTo>
                  <a:pt x="635000" y="0"/>
                </a:moveTo>
                <a:lnTo>
                  <a:pt x="635000" y="127000"/>
                </a:lnTo>
                <a:lnTo>
                  <a:pt x="749300" y="69850"/>
                </a:lnTo>
                <a:lnTo>
                  <a:pt x="647700" y="69850"/>
                </a:lnTo>
                <a:lnTo>
                  <a:pt x="647700" y="57150"/>
                </a:lnTo>
                <a:lnTo>
                  <a:pt x="749300" y="57150"/>
                </a:lnTo>
                <a:lnTo>
                  <a:pt x="635000" y="0"/>
                </a:lnTo>
                <a:close/>
              </a:path>
              <a:path w="762000" h="127000">
                <a:moveTo>
                  <a:pt x="635000" y="57150"/>
                </a:moveTo>
                <a:lnTo>
                  <a:pt x="0" y="57150"/>
                </a:lnTo>
                <a:lnTo>
                  <a:pt x="0" y="69850"/>
                </a:lnTo>
                <a:lnTo>
                  <a:pt x="635000" y="69850"/>
                </a:lnTo>
                <a:lnTo>
                  <a:pt x="635000" y="57150"/>
                </a:lnTo>
                <a:close/>
              </a:path>
              <a:path w="762000" h="127000">
                <a:moveTo>
                  <a:pt x="749300" y="57150"/>
                </a:moveTo>
                <a:lnTo>
                  <a:pt x="647700" y="57150"/>
                </a:lnTo>
                <a:lnTo>
                  <a:pt x="647700" y="69850"/>
                </a:lnTo>
                <a:lnTo>
                  <a:pt x="749300" y="69850"/>
                </a:lnTo>
                <a:lnTo>
                  <a:pt x="762000" y="63500"/>
                </a:lnTo>
                <a:lnTo>
                  <a:pt x="749300" y="57150"/>
                </a:lnTo>
                <a:close/>
              </a:path>
            </a:pathLst>
          </a:custGeom>
          <a:solidFill>
            <a:srgbClr val="000000"/>
          </a:solidFill>
        </p:spPr>
        <p:txBody>
          <a:bodyPr wrap="square" lIns="0" tIns="0" rIns="0" bIns="0" rtlCol="0"/>
          <a:lstStyle/>
          <a:p>
            <a:endParaRPr/>
          </a:p>
        </p:txBody>
      </p:sp>
      <p:grpSp>
        <p:nvGrpSpPr>
          <p:cNvPr id="17" name="object 17"/>
          <p:cNvGrpSpPr/>
          <p:nvPr/>
        </p:nvGrpSpPr>
        <p:grpSpPr>
          <a:xfrm>
            <a:off x="2051050" y="4886325"/>
            <a:ext cx="2222500" cy="1082675"/>
            <a:chOff x="2051050" y="4886325"/>
            <a:chExt cx="2222500" cy="1082675"/>
          </a:xfrm>
        </p:grpSpPr>
        <p:sp>
          <p:nvSpPr>
            <p:cNvPr id="18" name="object 18"/>
            <p:cNvSpPr/>
            <p:nvPr/>
          </p:nvSpPr>
          <p:spPr>
            <a:xfrm>
              <a:off x="3810000" y="5578475"/>
              <a:ext cx="457200" cy="384175"/>
            </a:xfrm>
            <a:custGeom>
              <a:avLst/>
              <a:gdLst/>
              <a:ahLst/>
              <a:cxnLst/>
              <a:rect l="l" t="t" r="r" b="b"/>
              <a:pathLst>
                <a:path w="457200" h="384175">
                  <a:moveTo>
                    <a:pt x="0" y="384175"/>
                  </a:moveTo>
                  <a:lnTo>
                    <a:pt x="457200" y="384175"/>
                  </a:lnTo>
                  <a:lnTo>
                    <a:pt x="457200" y="0"/>
                  </a:lnTo>
                  <a:lnTo>
                    <a:pt x="0" y="0"/>
                  </a:lnTo>
                  <a:lnTo>
                    <a:pt x="0" y="384175"/>
                  </a:lnTo>
                  <a:close/>
                </a:path>
              </a:pathLst>
            </a:custGeom>
            <a:ln w="12700">
              <a:solidFill>
                <a:srgbClr val="00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3956050" y="5653087"/>
              <a:ext cx="165100" cy="165100"/>
            </a:xfrm>
            <a:prstGeom prst="rect">
              <a:avLst/>
            </a:prstGeom>
          </p:spPr>
        </p:pic>
        <p:pic>
          <p:nvPicPr>
            <p:cNvPr id="20" name="object 20"/>
            <p:cNvPicPr/>
            <p:nvPr/>
          </p:nvPicPr>
          <p:blipFill>
            <a:blip r:embed="rId3" cstate="print"/>
            <a:stretch>
              <a:fillRect/>
            </a:stretch>
          </p:blipFill>
          <p:spPr>
            <a:xfrm>
              <a:off x="2203450" y="4962525"/>
              <a:ext cx="165100" cy="165100"/>
            </a:xfrm>
            <a:prstGeom prst="rect">
              <a:avLst/>
            </a:prstGeom>
          </p:spPr>
        </p:pic>
        <p:sp>
          <p:nvSpPr>
            <p:cNvPr id="21" name="object 21"/>
            <p:cNvSpPr/>
            <p:nvPr/>
          </p:nvSpPr>
          <p:spPr>
            <a:xfrm>
              <a:off x="2057400" y="4892675"/>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12700">
              <a:solidFill>
                <a:srgbClr val="000000"/>
              </a:solidFill>
            </a:ln>
          </p:spPr>
          <p:txBody>
            <a:bodyPr wrap="square" lIns="0" tIns="0" rIns="0" bIns="0" rtlCol="0"/>
            <a:lstStyle/>
            <a:p>
              <a:endParaRPr/>
            </a:p>
          </p:txBody>
        </p:sp>
      </p:grpSp>
      <p:sp>
        <p:nvSpPr>
          <p:cNvPr id="22" name="object 22"/>
          <p:cNvSpPr txBox="1"/>
          <p:nvPr/>
        </p:nvSpPr>
        <p:spPr>
          <a:xfrm>
            <a:off x="472440" y="1567942"/>
            <a:ext cx="7446009" cy="3658870"/>
          </a:xfrm>
          <a:prstGeom prst="rect">
            <a:avLst/>
          </a:prstGeom>
        </p:spPr>
        <p:txBody>
          <a:bodyPr vert="horz" wrap="square" lIns="0" tIns="12065" rIns="0" bIns="0" rtlCol="0">
            <a:spAutoFit/>
          </a:bodyPr>
          <a:lstStyle/>
          <a:p>
            <a:pPr marL="76200">
              <a:lnSpc>
                <a:spcPct val="100000"/>
              </a:lnSpc>
              <a:spcBef>
                <a:spcPts val="95"/>
              </a:spcBef>
            </a:pPr>
            <a:r>
              <a:rPr sz="2800" spc="-70" dirty="0">
                <a:latin typeface="Constantia"/>
                <a:cs typeface="Constantia"/>
              </a:rPr>
              <a:t>H</a:t>
            </a:r>
            <a:r>
              <a:rPr sz="2800" spc="-5" dirty="0">
                <a:latin typeface="Constantia"/>
                <a:cs typeface="Constantia"/>
              </a:rPr>
              <a:t>e</a:t>
            </a:r>
            <a:r>
              <a:rPr sz="2800" spc="-40" dirty="0">
                <a:latin typeface="Constantia"/>
                <a:cs typeface="Constantia"/>
              </a:rPr>
              <a:t>r</a:t>
            </a:r>
            <a:r>
              <a:rPr sz="2800" spc="-5" dirty="0">
                <a:latin typeface="Constantia"/>
                <a:cs typeface="Constantia"/>
              </a:rPr>
              <a:t>e</a:t>
            </a:r>
            <a:r>
              <a:rPr sz="2800" spc="-150" dirty="0">
                <a:latin typeface="Constantia"/>
                <a:cs typeface="Constantia"/>
              </a:rPr>
              <a:t> </a:t>
            </a:r>
            <a:r>
              <a:rPr sz="2800" spc="-75" dirty="0">
                <a:latin typeface="Constantia"/>
                <a:cs typeface="Constantia"/>
              </a:rPr>
              <a:t>w</a:t>
            </a:r>
            <a:r>
              <a:rPr sz="2800" spc="-5" dirty="0">
                <a:latin typeface="Constantia"/>
                <a:cs typeface="Constantia"/>
              </a:rPr>
              <a:t>e</a:t>
            </a:r>
            <a:r>
              <a:rPr sz="2800" spc="-150" dirty="0">
                <a:latin typeface="Constantia"/>
                <a:cs typeface="Constantia"/>
              </a:rPr>
              <a:t> </a:t>
            </a:r>
            <a:r>
              <a:rPr sz="2800" spc="-5" dirty="0">
                <a:latin typeface="Constantia"/>
                <a:cs typeface="Constantia"/>
              </a:rPr>
              <a:t>ap</a:t>
            </a:r>
            <a:r>
              <a:rPr sz="2800" spc="-15" dirty="0">
                <a:latin typeface="Constantia"/>
                <a:cs typeface="Constantia"/>
              </a:rPr>
              <a:t>p</a:t>
            </a:r>
            <a:r>
              <a:rPr sz="2800" spc="-40" dirty="0">
                <a:latin typeface="Constantia"/>
                <a:cs typeface="Constantia"/>
              </a:rPr>
              <a:t>l</a:t>
            </a:r>
            <a:r>
              <a:rPr sz="2800" spc="-5" dirty="0">
                <a:latin typeface="Constantia"/>
                <a:cs typeface="Constantia"/>
              </a:rPr>
              <a:t>y</a:t>
            </a:r>
            <a:r>
              <a:rPr sz="2800" spc="-50" dirty="0">
                <a:latin typeface="Constantia"/>
                <a:cs typeface="Constantia"/>
              </a:rPr>
              <a:t> </a:t>
            </a:r>
            <a:r>
              <a:rPr sz="2800" spc="-5" dirty="0">
                <a:latin typeface="Constantia"/>
                <a:cs typeface="Constantia"/>
              </a:rPr>
              <a:t>2</a:t>
            </a:r>
            <a:r>
              <a:rPr sz="2800" spc="-55" dirty="0">
                <a:latin typeface="Constantia"/>
                <a:cs typeface="Constantia"/>
              </a:rPr>
              <a:t> </a:t>
            </a:r>
            <a:r>
              <a:rPr sz="2800" spc="-5" dirty="0">
                <a:latin typeface="Constantia"/>
                <a:cs typeface="Constantia"/>
              </a:rPr>
              <a:t>s</a:t>
            </a:r>
            <a:r>
              <a:rPr sz="2800" spc="-50" dirty="0">
                <a:latin typeface="Constantia"/>
                <a:cs typeface="Constantia"/>
              </a:rPr>
              <a:t>t</a:t>
            </a:r>
            <a:r>
              <a:rPr sz="2800" spc="-5" dirty="0">
                <a:latin typeface="Constantia"/>
                <a:cs typeface="Constantia"/>
              </a:rPr>
              <a:t>eps</a:t>
            </a:r>
            <a:r>
              <a:rPr sz="2800" spc="5" dirty="0">
                <a:latin typeface="Constantia"/>
                <a:cs typeface="Constantia"/>
              </a:rPr>
              <a:t>:</a:t>
            </a:r>
            <a:r>
              <a:rPr sz="2800" spc="-5" dirty="0">
                <a:latin typeface="Constantia"/>
                <a:cs typeface="Constantia"/>
              </a:rPr>
              <a:t>-</a:t>
            </a:r>
            <a:endParaRPr sz="2800" dirty="0">
              <a:latin typeface="Constantia"/>
              <a:cs typeface="Constantia"/>
            </a:endParaRPr>
          </a:p>
          <a:p>
            <a:pPr>
              <a:lnSpc>
                <a:spcPct val="100000"/>
              </a:lnSpc>
              <a:spcBef>
                <a:spcPts val="5"/>
              </a:spcBef>
            </a:pPr>
            <a:endParaRPr sz="3400" dirty="0">
              <a:latin typeface="Constantia"/>
              <a:cs typeface="Constantia"/>
            </a:endParaRPr>
          </a:p>
          <a:p>
            <a:pPr marL="532765" marR="68580" indent="-457200" algn="just">
              <a:lnSpc>
                <a:spcPts val="3020"/>
              </a:lnSpc>
              <a:buClr>
                <a:srgbClr val="0AD0D9"/>
              </a:buClr>
              <a:buSzPct val="94642"/>
              <a:buFont typeface="Wingdings" pitchFamily="2" charset="2"/>
              <a:buChar char="Ø"/>
              <a:tabLst>
                <a:tab pos="350520" algn="l"/>
              </a:tabLst>
            </a:pPr>
            <a:r>
              <a:rPr sz="2800" spc="-10" dirty="0">
                <a:solidFill>
                  <a:srgbClr val="03485C"/>
                </a:solidFill>
                <a:latin typeface="Constantia"/>
                <a:cs typeface="Constantia"/>
              </a:rPr>
              <a:t>Making</a:t>
            </a:r>
            <a:r>
              <a:rPr sz="2800" spc="-35" dirty="0">
                <a:solidFill>
                  <a:srgbClr val="03485C"/>
                </a:solidFill>
                <a:latin typeface="Constantia"/>
                <a:cs typeface="Constantia"/>
              </a:rPr>
              <a:t> </a:t>
            </a:r>
            <a:r>
              <a:rPr sz="2800" spc="-10" dirty="0">
                <a:solidFill>
                  <a:srgbClr val="03485C"/>
                </a:solidFill>
                <a:latin typeface="Constantia"/>
                <a:cs typeface="Constantia"/>
              </a:rPr>
              <a:t>the</a:t>
            </a:r>
            <a:r>
              <a:rPr sz="2800" spc="-125" dirty="0">
                <a:solidFill>
                  <a:srgbClr val="03485C"/>
                </a:solidFill>
                <a:latin typeface="Constantia"/>
                <a:cs typeface="Constantia"/>
              </a:rPr>
              <a:t> </a:t>
            </a:r>
            <a:r>
              <a:rPr sz="2800" spc="-5" dirty="0">
                <a:solidFill>
                  <a:srgbClr val="03485C"/>
                </a:solidFill>
                <a:latin typeface="Constantia"/>
                <a:cs typeface="Constantia"/>
              </a:rPr>
              <a:t>start</a:t>
            </a:r>
            <a:r>
              <a:rPr sz="2800" spc="-80" dirty="0">
                <a:solidFill>
                  <a:srgbClr val="03485C"/>
                </a:solidFill>
                <a:latin typeface="Constantia"/>
                <a:cs typeface="Constantia"/>
              </a:rPr>
              <a:t> </a:t>
            </a:r>
            <a:r>
              <a:rPr sz="2800" spc="-10" dirty="0">
                <a:solidFill>
                  <a:srgbClr val="03485C"/>
                </a:solidFill>
                <a:latin typeface="Constantia"/>
                <a:cs typeface="Constantia"/>
              </a:rPr>
              <a:t>pointer</a:t>
            </a:r>
            <a:r>
              <a:rPr sz="2800" spc="-145" dirty="0">
                <a:solidFill>
                  <a:srgbClr val="03485C"/>
                </a:solidFill>
                <a:latin typeface="Constantia"/>
                <a:cs typeface="Constantia"/>
              </a:rPr>
              <a:t> </a:t>
            </a:r>
            <a:r>
              <a:rPr sz="2800" spc="-5" dirty="0">
                <a:solidFill>
                  <a:srgbClr val="03485C"/>
                </a:solidFill>
                <a:latin typeface="Constantia"/>
                <a:cs typeface="Constantia"/>
              </a:rPr>
              <a:t>point</a:t>
            </a:r>
            <a:r>
              <a:rPr sz="2800" spc="-105" dirty="0">
                <a:solidFill>
                  <a:srgbClr val="03485C"/>
                </a:solidFill>
                <a:latin typeface="Constantia"/>
                <a:cs typeface="Constantia"/>
              </a:rPr>
              <a:t> </a:t>
            </a:r>
            <a:r>
              <a:rPr sz="2800" spc="-30" dirty="0">
                <a:solidFill>
                  <a:srgbClr val="03485C"/>
                </a:solidFill>
                <a:latin typeface="Constantia"/>
                <a:cs typeface="Constantia"/>
              </a:rPr>
              <a:t>towards</a:t>
            </a:r>
            <a:r>
              <a:rPr sz="2800" spc="-65" dirty="0">
                <a:solidFill>
                  <a:srgbClr val="03485C"/>
                </a:solidFill>
                <a:latin typeface="Constantia"/>
                <a:cs typeface="Constantia"/>
              </a:rPr>
              <a:t> </a:t>
            </a:r>
            <a:r>
              <a:rPr sz="2800" spc="-10" dirty="0">
                <a:solidFill>
                  <a:srgbClr val="03485C"/>
                </a:solidFill>
                <a:latin typeface="Constantia"/>
                <a:cs typeface="Constantia"/>
              </a:rPr>
              <a:t>the</a:t>
            </a:r>
            <a:r>
              <a:rPr sz="2800" spc="-70" dirty="0">
                <a:solidFill>
                  <a:srgbClr val="03485C"/>
                </a:solidFill>
                <a:latin typeface="Constantia"/>
                <a:cs typeface="Constantia"/>
              </a:rPr>
              <a:t> </a:t>
            </a:r>
            <a:r>
              <a:rPr sz="2800" spc="10" dirty="0">
                <a:solidFill>
                  <a:srgbClr val="03485C"/>
                </a:solidFill>
                <a:latin typeface="Constantia"/>
                <a:cs typeface="Constantia"/>
              </a:rPr>
              <a:t>2</a:t>
            </a:r>
            <a:r>
              <a:rPr sz="2775" spc="15" baseline="25525" dirty="0">
                <a:solidFill>
                  <a:srgbClr val="03485C"/>
                </a:solidFill>
                <a:latin typeface="Constantia"/>
                <a:cs typeface="Constantia"/>
              </a:rPr>
              <a:t>nd </a:t>
            </a:r>
            <a:r>
              <a:rPr sz="2775" spc="-667" baseline="25525" dirty="0">
                <a:solidFill>
                  <a:srgbClr val="03485C"/>
                </a:solidFill>
                <a:latin typeface="Constantia"/>
                <a:cs typeface="Constantia"/>
              </a:rPr>
              <a:t> </a:t>
            </a:r>
            <a:r>
              <a:rPr sz="2800" spc="-10" dirty="0">
                <a:solidFill>
                  <a:srgbClr val="03485C"/>
                </a:solidFill>
                <a:latin typeface="Constantia"/>
                <a:cs typeface="Constantia"/>
              </a:rPr>
              <a:t>node</a:t>
            </a:r>
            <a:endParaRPr sz="2800" dirty="0">
              <a:latin typeface="Constantia"/>
              <a:cs typeface="Constantia"/>
            </a:endParaRPr>
          </a:p>
          <a:p>
            <a:pPr marL="457200" indent="-457200" algn="just">
              <a:lnSpc>
                <a:spcPct val="100000"/>
              </a:lnSpc>
              <a:spcBef>
                <a:spcPts val="25"/>
              </a:spcBef>
              <a:buClr>
                <a:srgbClr val="0AD0D9"/>
              </a:buClr>
              <a:buFont typeface="Wingdings" pitchFamily="2" charset="2"/>
              <a:buChar char="Ø"/>
            </a:pPr>
            <a:endParaRPr sz="3250" dirty="0">
              <a:latin typeface="Constantia"/>
              <a:cs typeface="Constantia"/>
            </a:endParaRPr>
          </a:p>
          <a:p>
            <a:pPr marL="533400" indent="-457200" algn="just">
              <a:lnSpc>
                <a:spcPct val="100000"/>
              </a:lnSpc>
              <a:buClr>
                <a:srgbClr val="0AD0D9"/>
              </a:buClr>
              <a:buSzPct val="94642"/>
              <a:buFont typeface="Wingdings" pitchFamily="2" charset="2"/>
              <a:buChar char="Ø"/>
              <a:tabLst>
                <a:tab pos="350520" algn="l"/>
              </a:tabLst>
            </a:pPr>
            <a:r>
              <a:rPr sz="2800" spc="-5" dirty="0">
                <a:solidFill>
                  <a:srgbClr val="03485C"/>
                </a:solidFill>
                <a:latin typeface="Constantia"/>
                <a:cs typeface="Constantia"/>
              </a:rPr>
              <a:t>Deleting</a:t>
            </a:r>
            <a:r>
              <a:rPr sz="2800" spc="-55" dirty="0">
                <a:solidFill>
                  <a:srgbClr val="03485C"/>
                </a:solidFill>
                <a:latin typeface="Constantia"/>
                <a:cs typeface="Constantia"/>
              </a:rPr>
              <a:t> </a:t>
            </a:r>
            <a:r>
              <a:rPr sz="2800" spc="-5" dirty="0">
                <a:solidFill>
                  <a:srgbClr val="03485C"/>
                </a:solidFill>
                <a:latin typeface="Constantia"/>
                <a:cs typeface="Constantia"/>
              </a:rPr>
              <a:t>the</a:t>
            </a:r>
            <a:r>
              <a:rPr sz="2800" spc="-100" dirty="0">
                <a:solidFill>
                  <a:srgbClr val="03485C"/>
                </a:solidFill>
                <a:latin typeface="Constantia"/>
                <a:cs typeface="Constantia"/>
              </a:rPr>
              <a:t> </a:t>
            </a:r>
            <a:r>
              <a:rPr sz="2800" spc="5" dirty="0">
                <a:solidFill>
                  <a:srgbClr val="03485C"/>
                </a:solidFill>
                <a:latin typeface="Constantia"/>
                <a:cs typeface="Constantia"/>
              </a:rPr>
              <a:t>first</a:t>
            </a:r>
            <a:r>
              <a:rPr sz="2800" spc="-65" dirty="0">
                <a:solidFill>
                  <a:srgbClr val="03485C"/>
                </a:solidFill>
                <a:latin typeface="Constantia"/>
                <a:cs typeface="Constantia"/>
              </a:rPr>
              <a:t> </a:t>
            </a:r>
            <a:r>
              <a:rPr sz="2800" spc="-5" dirty="0">
                <a:solidFill>
                  <a:srgbClr val="03485C"/>
                </a:solidFill>
                <a:latin typeface="Constantia"/>
                <a:cs typeface="Constantia"/>
              </a:rPr>
              <a:t>node</a:t>
            </a:r>
            <a:r>
              <a:rPr sz="2800" spc="-125" dirty="0">
                <a:solidFill>
                  <a:srgbClr val="03485C"/>
                </a:solidFill>
                <a:latin typeface="Constantia"/>
                <a:cs typeface="Constantia"/>
              </a:rPr>
              <a:t> </a:t>
            </a:r>
            <a:r>
              <a:rPr sz="2800" spc="-5" dirty="0">
                <a:solidFill>
                  <a:srgbClr val="03485C"/>
                </a:solidFill>
                <a:latin typeface="Constantia"/>
                <a:cs typeface="Constantia"/>
              </a:rPr>
              <a:t>using</a:t>
            </a:r>
            <a:r>
              <a:rPr sz="2800" spc="-35" dirty="0">
                <a:solidFill>
                  <a:srgbClr val="03485C"/>
                </a:solidFill>
                <a:latin typeface="Constantia"/>
                <a:cs typeface="Constantia"/>
              </a:rPr>
              <a:t> </a:t>
            </a:r>
            <a:r>
              <a:rPr sz="2800" spc="-15" dirty="0">
                <a:solidFill>
                  <a:srgbClr val="00AF50"/>
                </a:solidFill>
                <a:latin typeface="Constantia"/>
                <a:cs typeface="Constantia"/>
              </a:rPr>
              <a:t>delete</a:t>
            </a:r>
            <a:r>
              <a:rPr sz="2800" spc="-70" dirty="0">
                <a:solidFill>
                  <a:srgbClr val="00AF50"/>
                </a:solidFill>
                <a:latin typeface="Constantia"/>
                <a:cs typeface="Constantia"/>
              </a:rPr>
              <a:t> </a:t>
            </a:r>
            <a:r>
              <a:rPr sz="2800" spc="-20" dirty="0">
                <a:solidFill>
                  <a:srgbClr val="03485C"/>
                </a:solidFill>
                <a:latin typeface="Constantia"/>
                <a:cs typeface="Constantia"/>
              </a:rPr>
              <a:t>keyword</a:t>
            </a:r>
            <a:endParaRPr sz="2800" dirty="0">
              <a:latin typeface="Constantia"/>
              <a:cs typeface="Constantia"/>
            </a:endParaRPr>
          </a:p>
          <a:p>
            <a:pPr>
              <a:lnSpc>
                <a:spcPct val="100000"/>
              </a:lnSpc>
              <a:spcBef>
                <a:spcPts val="50"/>
              </a:spcBef>
            </a:pPr>
            <a:endParaRPr sz="4300" dirty="0">
              <a:latin typeface="Constantia"/>
              <a:cs typeface="Constantia"/>
            </a:endParaRPr>
          </a:p>
          <a:p>
            <a:pPr marL="583565">
              <a:lnSpc>
                <a:spcPct val="100000"/>
              </a:lnSpc>
            </a:pPr>
            <a:r>
              <a:rPr sz="2000" dirty="0">
                <a:solidFill>
                  <a:srgbClr val="009DD9"/>
                </a:solidFill>
                <a:latin typeface="Consolas"/>
                <a:cs typeface="Consolas"/>
              </a:rPr>
              <a:t>start</a:t>
            </a:r>
            <a:endParaRPr sz="2000" dirty="0">
              <a:latin typeface="Consolas"/>
              <a:cs typeface="Consolas"/>
            </a:endParaRPr>
          </a:p>
        </p:txBody>
      </p:sp>
      <p:sp>
        <p:nvSpPr>
          <p:cNvPr id="23" name="object 23"/>
          <p:cNvSpPr/>
          <p:nvPr/>
        </p:nvSpPr>
        <p:spPr>
          <a:xfrm>
            <a:off x="2279269" y="5022469"/>
            <a:ext cx="2521585" cy="546735"/>
          </a:xfrm>
          <a:custGeom>
            <a:avLst/>
            <a:gdLst/>
            <a:ahLst/>
            <a:cxnLst/>
            <a:rect l="l" t="t" r="r" b="b"/>
            <a:pathLst>
              <a:path w="2521585" h="546735">
                <a:moveTo>
                  <a:pt x="394081" y="4318"/>
                </a:moveTo>
                <a:lnTo>
                  <a:pt x="355981" y="4191"/>
                </a:lnTo>
                <a:lnTo>
                  <a:pt x="247650" y="4191"/>
                </a:lnTo>
                <a:lnTo>
                  <a:pt x="214122" y="4318"/>
                </a:lnTo>
                <a:lnTo>
                  <a:pt x="394081" y="4318"/>
                </a:lnTo>
                <a:close/>
              </a:path>
              <a:path w="2521585" h="546735">
                <a:moveTo>
                  <a:pt x="2521331" y="546481"/>
                </a:moveTo>
                <a:lnTo>
                  <a:pt x="2495042" y="474853"/>
                </a:lnTo>
                <a:lnTo>
                  <a:pt x="2472436" y="413258"/>
                </a:lnTo>
                <a:lnTo>
                  <a:pt x="2435644" y="452247"/>
                </a:lnTo>
                <a:lnTo>
                  <a:pt x="2417064" y="433832"/>
                </a:lnTo>
                <a:lnTo>
                  <a:pt x="2390902" y="407416"/>
                </a:lnTo>
                <a:lnTo>
                  <a:pt x="2362962" y="380111"/>
                </a:lnTo>
                <a:lnTo>
                  <a:pt x="2333752" y="352171"/>
                </a:lnTo>
                <a:lnTo>
                  <a:pt x="2302764" y="324231"/>
                </a:lnTo>
                <a:lnTo>
                  <a:pt x="2270252" y="296418"/>
                </a:lnTo>
                <a:lnTo>
                  <a:pt x="2236089" y="269367"/>
                </a:lnTo>
                <a:lnTo>
                  <a:pt x="2200148" y="243459"/>
                </a:lnTo>
                <a:lnTo>
                  <a:pt x="2162556" y="218821"/>
                </a:lnTo>
                <a:lnTo>
                  <a:pt x="2123186" y="196342"/>
                </a:lnTo>
                <a:lnTo>
                  <a:pt x="2081911" y="175895"/>
                </a:lnTo>
                <a:lnTo>
                  <a:pt x="2038731" y="158115"/>
                </a:lnTo>
                <a:lnTo>
                  <a:pt x="1993646" y="142621"/>
                </a:lnTo>
                <a:lnTo>
                  <a:pt x="1946529" y="128524"/>
                </a:lnTo>
                <a:lnTo>
                  <a:pt x="1897253" y="115697"/>
                </a:lnTo>
                <a:lnTo>
                  <a:pt x="1846072" y="104013"/>
                </a:lnTo>
                <a:lnTo>
                  <a:pt x="1793113" y="93599"/>
                </a:lnTo>
                <a:lnTo>
                  <a:pt x="1738503" y="84074"/>
                </a:lnTo>
                <a:lnTo>
                  <a:pt x="1682369" y="75438"/>
                </a:lnTo>
                <a:lnTo>
                  <a:pt x="1624965" y="67564"/>
                </a:lnTo>
                <a:lnTo>
                  <a:pt x="1566291" y="60452"/>
                </a:lnTo>
                <a:lnTo>
                  <a:pt x="1445768" y="48006"/>
                </a:lnTo>
                <a:lnTo>
                  <a:pt x="1132459" y="22225"/>
                </a:lnTo>
                <a:lnTo>
                  <a:pt x="994524" y="14351"/>
                </a:lnTo>
                <a:lnTo>
                  <a:pt x="840105" y="9271"/>
                </a:lnTo>
                <a:lnTo>
                  <a:pt x="676910" y="6096"/>
                </a:lnTo>
                <a:lnTo>
                  <a:pt x="122174" y="4318"/>
                </a:lnTo>
                <a:lnTo>
                  <a:pt x="69850" y="4191"/>
                </a:lnTo>
                <a:lnTo>
                  <a:pt x="25654" y="3937"/>
                </a:lnTo>
                <a:lnTo>
                  <a:pt x="17170" y="3721"/>
                </a:lnTo>
                <a:lnTo>
                  <a:pt x="13462" y="0"/>
                </a:lnTo>
                <a:lnTo>
                  <a:pt x="9855" y="3606"/>
                </a:lnTo>
                <a:lnTo>
                  <a:pt x="6858" y="3556"/>
                </a:lnTo>
                <a:lnTo>
                  <a:pt x="6807" y="6654"/>
                </a:lnTo>
                <a:lnTo>
                  <a:pt x="0" y="13462"/>
                </a:lnTo>
                <a:lnTo>
                  <a:pt x="6629" y="20104"/>
                </a:lnTo>
                <a:lnTo>
                  <a:pt x="6604" y="22606"/>
                </a:lnTo>
                <a:lnTo>
                  <a:pt x="9169" y="22644"/>
                </a:lnTo>
                <a:lnTo>
                  <a:pt x="443547" y="457009"/>
                </a:lnTo>
                <a:lnTo>
                  <a:pt x="405384" y="495173"/>
                </a:lnTo>
                <a:lnTo>
                  <a:pt x="540131" y="540131"/>
                </a:lnTo>
                <a:lnTo>
                  <a:pt x="515416" y="466090"/>
                </a:lnTo>
                <a:lnTo>
                  <a:pt x="495173" y="405384"/>
                </a:lnTo>
                <a:lnTo>
                  <a:pt x="456996" y="443560"/>
                </a:lnTo>
                <a:lnTo>
                  <a:pt x="36360" y="22910"/>
                </a:lnTo>
                <a:lnTo>
                  <a:pt x="69723" y="23241"/>
                </a:lnTo>
                <a:lnTo>
                  <a:pt x="97294" y="23253"/>
                </a:lnTo>
                <a:lnTo>
                  <a:pt x="122174" y="23368"/>
                </a:lnTo>
                <a:lnTo>
                  <a:pt x="214122" y="23368"/>
                </a:lnTo>
                <a:lnTo>
                  <a:pt x="231038" y="23304"/>
                </a:lnTo>
                <a:lnTo>
                  <a:pt x="394081" y="23368"/>
                </a:lnTo>
                <a:lnTo>
                  <a:pt x="676656" y="25146"/>
                </a:lnTo>
                <a:lnTo>
                  <a:pt x="918337" y="30480"/>
                </a:lnTo>
                <a:lnTo>
                  <a:pt x="1029970" y="35052"/>
                </a:lnTo>
                <a:lnTo>
                  <a:pt x="1098931" y="38989"/>
                </a:lnTo>
                <a:lnTo>
                  <a:pt x="1382649" y="61341"/>
                </a:lnTo>
                <a:lnTo>
                  <a:pt x="1504696" y="72898"/>
                </a:lnTo>
                <a:lnTo>
                  <a:pt x="1622679" y="86487"/>
                </a:lnTo>
                <a:lnTo>
                  <a:pt x="1679829" y="94234"/>
                </a:lnTo>
                <a:lnTo>
                  <a:pt x="1735582" y="102870"/>
                </a:lnTo>
                <a:lnTo>
                  <a:pt x="1789938" y="112268"/>
                </a:lnTo>
                <a:lnTo>
                  <a:pt x="1842389" y="122809"/>
                </a:lnTo>
                <a:lnTo>
                  <a:pt x="1893062" y="134366"/>
                </a:lnTo>
                <a:lnTo>
                  <a:pt x="1941703" y="147066"/>
                </a:lnTo>
                <a:lnTo>
                  <a:pt x="1988312" y="160909"/>
                </a:lnTo>
                <a:lnTo>
                  <a:pt x="2032381" y="176149"/>
                </a:lnTo>
                <a:lnTo>
                  <a:pt x="2074291" y="193421"/>
                </a:lnTo>
                <a:lnTo>
                  <a:pt x="2114423" y="213233"/>
                </a:lnTo>
                <a:lnTo>
                  <a:pt x="2153031" y="235458"/>
                </a:lnTo>
                <a:lnTo>
                  <a:pt x="2189861" y="259461"/>
                </a:lnTo>
                <a:lnTo>
                  <a:pt x="2224913" y="284861"/>
                </a:lnTo>
                <a:lnTo>
                  <a:pt x="2258441" y="311404"/>
                </a:lnTo>
                <a:lnTo>
                  <a:pt x="2290445" y="338709"/>
                </a:lnTo>
                <a:lnTo>
                  <a:pt x="2320925" y="366268"/>
                </a:lnTo>
                <a:lnTo>
                  <a:pt x="2349881" y="393827"/>
                </a:lnTo>
                <a:lnTo>
                  <a:pt x="2377440" y="421005"/>
                </a:lnTo>
                <a:lnTo>
                  <a:pt x="2403602" y="447294"/>
                </a:lnTo>
                <a:lnTo>
                  <a:pt x="2422575" y="466102"/>
                </a:lnTo>
                <a:lnTo>
                  <a:pt x="2385314" y="505587"/>
                </a:lnTo>
                <a:lnTo>
                  <a:pt x="2521331" y="546481"/>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804" y="2133600"/>
            <a:ext cx="8074659" cy="3172022"/>
          </a:xfrm>
          <a:prstGeom prst="rect">
            <a:avLst/>
          </a:prstGeom>
        </p:spPr>
        <p:txBody>
          <a:bodyPr vert="horz" wrap="square" lIns="0" tIns="12065" rIns="0" bIns="0" rtlCol="0">
            <a:spAutoFit/>
          </a:bodyPr>
          <a:lstStyle/>
          <a:p>
            <a:pPr marL="355600" marR="6350" indent="-342900">
              <a:lnSpc>
                <a:spcPct val="100000"/>
              </a:lnSpc>
              <a:spcBef>
                <a:spcPts val="95"/>
              </a:spcBef>
              <a:buClr>
                <a:srgbClr val="EFA12D"/>
              </a:buClr>
              <a:buSzPct val="69117"/>
              <a:buFont typeface="Wingdings"/>
              <a:buChar char=""/>
              <a:tabLst>
                <a:tab pos="355600" algn="l"/>
                <a:tab pos="1675130" algn="l"/>
                <a:tab pos="3714750" algn="l"/>
                <a:tab pos="4627880" algn="l"/>
                <a:tab pos="6234430" algn="l"/>
                <a:tab pos="7723505" algn="l"/>
              </a:tabLst>
            </a:pPr>
            <a:r>
              <a:rPr sz="3200" spc="-5" dirty="0">
                <a:solidFill>
                  <a:srgbClr val="4E3A2F"/>
                </a:solidFill>
                <a:latin typeface="Arial MT"/>
                <a:cs typeface="Arial MT"/>
              </a:rPr>
              <a:t>Array</a:t>
            </a:r>
            <a:r>
              <a:rPr sz="3200" dirty="0">
                <a:solidFill>
                  <a:srgbClr val="4E3A2F"/>
                </a:solidFill>
                <a:latin typeface="Arial MT"/>
                <a:cs typeface="Arial MT"/>
              </a:rPr>
              <a:t>	</a:t>
            </a:r>
            <a:r>
              <a:rPr sz="3200" spc="-5" dirty="0">
                <a:solidFill>
                  <a:srgbClr val="4E3A2F"/>
                </a:solidFill>
                <a:latin typeface="Arial MT"/>
                <a:cs typeface="Arial MT"/>
              </a:rPr>
              <a:t>eleme</a:t>
            </a:r>
            <a:r>
              <a:rPr sz="3200" spc="-20" dirty="0">
                <a:solidFill>
                  <a:srgbClr val="4E3A2F"/>
                </a:solidFill>
                <a:latin typeface="Arial MT"/>
                <a:cs typeface="Arial MT"/>
              </a:rPr>
              <a:t>n</a:t>
            </a:r>
            <a:r>
              <a:rPr sz="3200" spc="5" dirty="0">
                <a:solidFill>
                  <a:srgbClr val="4E3A2F"/>
                </a:solidFill>
                <a:latin typeface="Arial MT"/>
                <a:cs typeface="Arial MT"/>
              </a:rPr>
              <a:t>t</a:t>
            </a:r>
            <a:r>
              <a:rPr sz="3200" spc="-5" dirty="0">
                <a:solidFill>
                  <a:srgbClr val="4E3A2F"/>
                </a:solidFill>
                <a:latin typeface="Arial MT"/>
                <a:cs typeface="Arial MT"/>
              </a:rPr>
              <a:t>s</a:t>
            </a:r>
            <a:r>
              <a:rPr sz="3200" dirty="0">
                <a:solidFill>
                  <a:srgbClr val="4E3A2F"/>
                </a:solidFill>
                <a:latin typeface="Arial MT"/>
                <a:cs typeface="Arial MT"/>
              </a:rPr>
              <a:t>	</a:t>
            </a:r>
            <a:r>
              <a:rPr sz="3200" spc="-5" dirty="0">
                <a:solidFill>
                  <a:srgbClr val="4E3A2F"/>
                </a:solidFill>
                <a:latin typeface="Arial MT"/>
                <a:cs typeface="Arial MT"/>
              </a:rPr>
              <a:t>are</a:t>
            </a:r>
            <a:r>
              <a:rPr sz="3200" dirty="0">
                <a:solidFill>
                  <a:srgbClr val="4E3A2F"/>
                </a:solidFill>
                <a:latin typeface="Arial MT"/>
                <a:cs typeface="Arial MT"/>
              </a:rPr>
              <a:t>	</a:t>
            </a:r>
            <a:r>
              <a:rPr sz="3200" spc="-5" dirty="0">
                <a:solidFill>
                  <a:srgbClr val="4E3A2F"/>
                </a:solidFill>
                <a:latin typeface="Arial MT"/>
                <a:cs typeface="Arial MT"/>
              </a:rPr>
              <a:t>always</a:t>
            </a:r>
            <a:r>
              <a:rPr sz="3200" dirty="0">
                <a:solidFill>
                  <a:srgbClr val="4E3A2F"/>
                </a:solidFill>
                <a:latin typeface="Arial MT"/>
                <a:cs typeface="Arial MT"/>
              </a:rPr>
              <a:t>	</a:t>
            </a:r>
            <a:r>
              <a:rPr sz="3200" spc="-5" dirty="0">
                <a:solidFill>
                  <a:srgbClr val="4E3A2F"/>
                </a:solidFill>
                <a:latin typeface="Arial MT"/>
                <a:cs typeface="Arial MT"/>
              </a:rPr>
              <a:t>sto</a:t>
            </a:r>
            <a:r>
              <a:rPr sz="3200" spc="5" dirty="0">
                <a:solidFill>
                  <a:srgbClr val="4E3A2F"/>
                </a:solidFill>
                <a:latin typeface="Arial MT"/>
                <a:cs typeface="Arial MT"/>
              </a:rPr>
              <a:t>r</a:t>
            </a:r>
            <a:r>
              <a:rPr sz="3200" spc="-5" dirty="0">
                <a:solidFill>
                  <a:srgbClr val="4E3A2F"/>
                </a:solidFill>
                <a:latin typeface="Arial MT"/>
                <a:cs typeface="Arial MT"/>
              </a:rPr>
              <a:t>ed</a:t>
            </a:r>
            <a:r>
              <a:rPr sz="3200" dirty="0">
                <a:solidFill>
                  <a:srgbClr val="4E3A2F"/>
                </a:solidFill>
                <a:latin typeface="Arial MT"/>
                <a:cs typeface="Arial MT"/>
              </a:rPr>
              <a:t>	</a:t>
            </a:r>
            <a:r>
              <a:rPr sz="3200" spc="-5" dirty="0">
                <a:solidFill>
                  <a:srgbClr val="4E3A2F"/>
                </a:solidFill>
                <a:latin typeface="Arial MT"/>
                <a:cs typeface="Arial MT"/>
              </a:rPr>
              <a:t>in  contiguous memory</a:t>
            </a:r>
            <a:r>
              <a:rPr sz="3200" spc="30" dirty="0">
                <a:solidFill>
                  <a:srgbClr val="4E3A2F"/>
                </a:solidFill>
                <a:latin typeface="Arial MT"/>
                <a:cs typeface="Arial MT"/>
              </a:rPr>
              <a:t> </a:t>
            </a:r>
            <a:r>
              <a:rPr sz="3200" spc="-5" dirty="0">
                <a:solidFill>
                  <a:srgbClr val="4E3A2F"/>
                </a:solidFill>
                <a:latin typeface="Arial MT"/>
                <a:cs typeface="Arial MT"/>
              </a:rPr>
              <a:t>locations.</a:t>
            </a:r>
            <a:endParaRPr sz="3200" dirty="0">
              <a:latin typeface="Arial MT"/>
              <a:cs typeface="Arial MT"/>
            </a:endParaRPr>
          </a:p>
          <a:p>
            <a:pPr marL="355600" marR="8255" indent="-342900">
              <a:lnSpc>
                <a:spcPct val="100000"/>
              </a:lnSpc>
              <a:spcBef>
                <a:spcPts val="819"/>
              </a:spcBef>
              <a:buClr>
                <a:srgbClr val="EFA12D"/>
              </a:buClr>
              <a:buSzPct val="69117"/>
              <a:buFont typeface="Wingdings"/>
              <a:buChar char=""/>
              <a:tabLst>
                <a:tab pos="355600" algn="l"/>
                <a:tab pos="2678430" algn="l"/>
                <a:tab pos="3536315" algn="l"/>
                <a:tab pos="5377815" algn="l"/>
                <a:tab pos="5973445" algn="l"/>
                <a:tab pos="7696200" algn="l"/>
              </a:tabLst>
            </a:pPr>
            <a:r>
              <a:rPr sz="3200" spc="-5" dirty="0">
                <a:solidFill>
                  <a:srgbClr val="4E3A2F"/>
                </a:solidFill>
                <a:latin typeface="Arial MT"/>
                <a:cs typeface="Arial MT"/>
              </a:rPr>
              <a:t>Oper</a:t>
            </a:r>
            <a:r>
              <a:rPr sz="3200" spc="5" dirty="0">
                <a:solidFill>
                  <a:srgbClr val="4E3A2F"/>
                </a:solidFill>
                <a:latin typeface="Arial MT"/>
                <a:cs typeface="Arial MT"/>
              </a:rPr>
              <a:t>a</a:t>
            </a:r>
            <a:r>
              <a:rPr sz="3200" spc="-5" dirty="0">
                <a:solidFill>
                  <a:srgbClr val="4E3A2F"/>
                </a:solidFill>
                <a:latin typeface="Arial MT"/>
                <a:cs typeface="Arial MT"/>
              </a:rPr>
              <a:t>tions</a:t>
            </a:r>
            <a:r>
              <a:rPr sz="3200" dirty="0">
                <a:solidFill>
                  <a:srgbClr val="4E3A2F"/>
                </a:solidFill>
                <a:latin typeface="Arial MT"/>
                <a:cs typeface="Arial MT"/>
              </a:rPr>
              <a:t>	</a:t>
            </a:r>
            <a:r>
              <a:rPr sz="3200" spc="-5" dirty="0">
                <a:solidFill>
                  <a:srgbClr val="4E3A2F"/>
                </a:solidFill>
                <a:latin typeface="Arial MT"/>
                <a:cs typeface="Arial MT"/>
              </a:rPr>
              <a:t>like</a:t>
            </a:r>
            <a:r>
              <a:rPr sz="3200" dirty="0">
                <a:solidFill>
                  <a:srgbClr val="4E3A2F"/>
                </a:solidFill>
                <a:latin typeface="Arial MT"/>
                <a:cs typeface="Arial MT"/>
              </a:rPr>
              <a:t>	</a:t>
            </a:r>
            <a:r>
              <a:rPr sz="3200" spc="-5" dirty="0">
                <a:solidFill>
                  <a:srgbClr val="4E3A2F"/>
                </a:solidFill>
                <a:latin typeface="Arial MT"/>
                <a:cs typeface="Arial MT"/>
              </a:rPr>
              <a:t>insertion</a:t>
            </a:r>
            <a:r>
              <a:rPr sz="3200" dirty="0">
                <a:solidFill>
                  <a:srgbClr val="4E3A2F"/>
                </a:solidFill>
                <a:latin typeface="Arial MT"/>
                <a:cs typeface="Arial MT"/>
              </a:rPr>
              <a:t>	o</a:t>
            </a:r>
            <a:r>
              <a:rPr sz="3200" spc="-5" dirty="0">
                <a:solidFill>
                  <a:srgbClr val="4E3A2F"/>
                </a:solidFill>
                <a:latin typeface="Arial MT"/>
                <a:cs typeface="Arial MT"/>
              </a:rPr>
              <a:t>r</a:t>
            </a:r>
            <a:r>
              <a:rPr sz="3200" dirty="0">
                <a:solidFill>
                  <a:srgbClr val="4E3A2F"/>
                </a:solidFill>
                <a:latin typeface="Arial MT"/>
                <a:cs typeface="Arial MT"/>
              </a:rPr>
              <a:t>	</a:t>
            </a:r>
            <a:r>
              <a:rPr sz="3200" spc="-5" dirty="0">
                <a:solidFill>
                  <a:srgbClr val="4E3A2F"/>
                </a:solidFill>
                <a:latin typeface="Arial MT"/>
                <a:cs typeface="Arial MT"/>
              </a:rPr>
              <a:t>deletion</a:t>
            </a:r>
            <a:r>
              <a:rPr sz="3200" dirty="0">
                <a:solidFill>
                  <a:srgbClr val="4E3A2F"/>
                </a:solidFill>
                <a:latin typeface="Arial MT"/>
                <a:cs typeface="Arial MT"/>
              </a:rPr>
              <a:t>	of  </a:t>
            </a:r>
            <a:r>
              <a:rPr sz="3200" spc="-5" dirty="0">
                <a:solidFill>
                  <a:srgbClr val="4E3A2F"/>
                </a:solidFill>
                <a:latin typeface="Arial MT"/>
                <a:cs typeface="Arial MT"/>
              </a:rPr>
              <a:t>the</a:t>
            </a:r>
            <a:r>
              <a:rPr sz="3200" spc="5" dirty="0">
                <a:solidFill>
                  <a:srgbClr val="4E3A2F"/>
                </a:solidFill>
                <a:latin typeface="Arial MT"/>
                <a:cs typeface="Arial MT"/>
              </a:rPr>
              <a:t> </a:t>
            </a:r>
            <a:r>
              <a:rPr sz="3200" spc="-5" dirty="0">
                <a:solidFill>
                  <a:srgbClr val="4E3A2F"/>
                </a:solidFill>
                <a:latin typeface="Arial MT"/>
                <a:cs typeface="Arial MT"/>
              </a:rPr>
              <a:t>array</a:t>
            </a:r>
            <a:r>
              <a:rPr sz="3200" spc="25" dirty="0">
                <a:solidFill>
                  <a:srgbClr val="4E3A2F"/>
                </a:solidFill>
                <a:latin typeface="Arial MT"/>
                <a:cs typeface="Arial MT"/>
              </a:rPr>
              <a:t> </a:t>
            </a:r>
            <a:r>
              <a:rPr sz="3200" spc="-5" dirty="0">
                <a:solidFill>
                  <a:srgbClr val="4E3A2F"/>
                </a:solidFill>
                <a:latin typeface="Arial MT"/>
                <a:cs typeface="Arial MT"/>
              </a:rPr>
              <a:t>are</a:t>
            </a:r>
            <a:r>
              <a:rPr sz="3200" spc="5" dirty="0">
                <a:solidFill>
                  <a:srgbClr val="4E3A2F"/>
                </a:solidFill>
                <a:latin typeface="Arial MT"/>
                <a:cs typeface="Arial MT"/>
              </a:rPr>
              <a:t> </a:t>
            </a:r>
            <a:r>
              <a:rPr sz="3200" spc="-5" dirty="0">
                <a:solidFill>
                  <a:srgbClr val="4E3A2F"/>
                </a:solidFill>
                <a:latin typeface="Arial MT"/>
                <a:cs typeface="Arial MT"/>
              </a:rPr>
              <a:t>pretty</a:t>
            </a:r>
            <a:r>
              <a:rPr sz="3200" spc="35" dirty="0">
                <a:solidFill>
                  <a:srgbClr val="4E3A2F"/>
                </a:solidFill>
                <a:latin typeface="Arial MT"/>
                <a:cs typeface="Arial MT"/>
              </a:rPr>
              <a:t> </a:t>
            </a:r>
            <a:r>
              <a:rPr sz="3200" spc="-5" dirty="0">
                <a:solidFill>
                  <a:srgbClr val="4E3A2F"/>
                </a:solidFill>
                <a:latin typeface="Arial MT"/>
                <a:cs typeface="Arial MT"/>
              </a:rPr>
              <a:t>tedious.</a:t>
            </a:r>
            <a:endParaRPr sz="3200" dirty="0">
              <a:latin typeface="Arial MT"/>
              <a:cs typeface="Arial MT"/>
            </a:endParaRPr>
          </a:p>
          <a:p>
            <a:pPr marL="355600" marR="5080" indent="-342900">
              <a:lnSpc>
                <a:spcPct val="100000"/>
              </a:lnSpc>
              <a:spcBef>
                <a:spcPts val="815"/>
              </a:spcBef>
              <a:buClr>
                <a:srgbClr val="EFA12D"/>
              </a:buClr>
              <a:buSzPct val="69117"/>
              <a:buFont typeface="Wingdings"/>
              <a:buChar char=""/>
              <a:tabLst>
                <a:tab pos="355600" algn="l"/>
                <a:tab pos="1064260" algn="l"/>
                <a:tab pos="2157095" algn="l"/>
                <a:tab pos="3466465" algn="l"/>
                <a:tab pos="4391660" algn="l"/>
                <a:tab pos="6562090" algn="l"/>
                <a:tab pos="7365365" algn="l"/>
              </a:tabLst>
            </a:pPr>
            <a:r>
              <a:rPr sz="3200" spc="-375" dirty="0">
                <a:solidFill>
                  <a:srgbClr val="4E3A2F"/>
                </a:solidFill>
                <a:latin typeface="Arial MT"/>
                <a:cs typeface="Arial MT"/>
              </a:rPr>
              <a:t>T</a:t>
            </a:r>
            <a:r>
              <a:rPr sz="3200" spc="-5" dirty="0">
                <a:solidFill>
                  <a:srgbClr val="4E3A2F"/>
                </a:solidFill>
                <a:latin typeface="Arial MT"/>
                <a:cs typeface="Arial MT"/>
              </a:rPr>
              <a:t>o</a:t>
            </a:r>
            <a:r>
              <a:rPr sz="3200" dirty="0">
                <a:solidFill>
                  <a:srgbClr val="4E3A2F"/>
                </a:solidFill>
                <a:latin typeface="Arial MT"/>
                <a:cs typeface="Arial MT"/>
              </a:rPr>
              <a:t>	</a:t>
            </a:r>
            <a:r>
              <a:rPr sz="3200" spc="-5" dirty="0">
                <a:solidFill>
                  <a:srgbClr val="4E3A2F"/>
                </a:solidFill>
                <a:latin typeface="Arial MT"/>
                <a:cs typeface="Arial MT"/>
              </a:rPr>
              <a:t>over</a:t>
            </a:r>
            <a:r>
              <a:rPr sz="3200" dirty="0">
                <a:solidFill>
                  <a:srgbClr val="4E3A2F"/>
                </a:solidFill>
                <a:latin typeface="Arial MT"/>
                <a:cs typeface="Arial MT"/>
              </a:rPr>
              <a:t>	</a:t>
            </a:r>
            <a:r>
              <a:rPr sz="3200" spc="-5" dirty="0">
                <a:solidFill>
                  <a:srgbClr val="4E3A2F"/>
                </a:solidFill>
                <a:latin typeface="Arial MT"/>
                <a:cs typeface="Arial MT"/>
              </a:rPr>
              <a:t>come</a:t>
            </a:r>
            <a:r>
              <a:rPr sz="3200" dirty="0">
                <a:solidFill>
                  <a:srgbClr val="4E3A2F"/>
                </a:solidFill>
                <a:latin typeface="Arial MT"/>
                <a:cs typeface="Arial MT"/>
              </a:rPr>
              <a:t>	</a:t>
            </a:r>
            <a:r>
              <a:rPr sz="3200" spc="-5" dirty="0">
                <a:solidFill>
                  <a:srgbClr val="4E3A2F"/>
                </a:solidFill>
                <a:latin typeface="Arial MT"/>
                <a:cs typeface="Arial MT"/>
              </a:rPr>
              <a:t>this</a:t>
            </a:r>
            <a:r>
              <a:rPr sz="3200" dirty="0">
                <a:solidFill>
                  <a:srgbClr val="4E3A2F"/>
                </a:solidFill>
                <a:latin typeface="Arial MT"/>
                <a:cs typeface="Arial MT"/>
              </a:rPr>
              <a:t>	</a:t>
            </a:r>
            <a:r>
              <a:rPr sz="3200" spc="-20" dirty="0">
                <a:solidFill>
                  <a:srgbClr val="4E3A2F"/>
                </a:solidFill>
                <a:latin typeface="Arial MT"/>
                <a:cs typeface="Arial MT"/>
              </a:rPr>
              <a:t>li</a:t>
            </a:r>
            <a:r>
              <a:rPr sz="3200" spc="-5" dirty="0">
                <a:solidFill>
                  <a:srgbClr val="4E3A2F"/>
                </a:solidFill>
                <a:latin typeface="Arial MT"/>
                <a:cs typeface="Arial MT"/>
              </a:rPr>
              <a:t>mitations</a:t>
            </a:r>
            <a:r>
              <a:rPr sz="3200" dirty="0">
                <a:solidFill>
                  <a:srgbClr val="4E3A2F"/>
                </a:solidFill>
                <a:latin typeface="Arial MT"/>
                <a:cs typeface="Arial MT"/>
              </a:rPr>
              <a:t>	</a:t>
            </a:r>
            <a:r>
              <a:rPr sz="3200" spc="-10" dirty="0">
                <a:solidFill>
                  <a:srgbClr val="4E3A2F"/>
                </a:solidFill>
                <a:latin typeface="Arial MT"/>
                <a:cs typeface="Arial MT"/>
              </a:rPr>
              <a:t>w</a:t>
            </a:r>
            <a:r>
              <a:rPr sz="3200" spc="-5" dirty="0">
                <a:solidFill>
                  <a:srgbClr val="4E3A2F"/>
                </a:solidFill>
                <a:latin typeface="Arial MT"/>
                <a:cs typeface="Arial MT"/>
              </a:rPr>
              <a:t>e</a:t>
            </a:r>
            <a:r>
              <a:rPr sz="3200" dirty="0">
                <a:solidFill>
                  <a:srgbClr val="4E3A2F"/>
                </a:solidFill>
                <a:latin typeface="Arial MT"/>
                <a:cs typeface="Arial MT"/>
              </a:rPr>
              <a:t>	</a:t>
            </a:r>
            <a:r>
              <a:rPr sz="3200" spc="-5" dirty="0">
                <a:solidFill>
                  <a:srgbClr val="4E3A2F"/>
                </a:solidFill>
                <a:latin typeface="Arial MT"/>
                <a:cs typeface="Arial MT"/>
              </a:rPr>
              <a:t>use  linked</a:t>
            </a:r>
            <a:r>
              <a:rPr sz="3200" spc="-10" dirty="0">
                <a:solidFill>
                  <a:srgbClr val="4E3A2F"/>
                </a:solidFill>
                <a:latin typeface="Arial MT"/>
                <a:cs typeface="Arial MT"/>
              </a:rPr>
              <a:t> </a:t>
            </a:r>
            <a:r>
              <a:rPr sz="3200" dirty="0">
                <a:solidFill>
                  <a:srgbClr val="4E3A2F"/>
                </a:solidFill>
                <a:latin typeface="Arial MT"/>
                <a:cs typeface="Arial MT"/>
              </a:rPr>
              <a:t>list.</a:t>
            </a:r>
            <a:endParaRPr sz="3200" dirty="0">
              <a:latin typeface="Arial MT"/>
              <a:cs typeface="Arial MT"/>
            </a:endParaRPr>
          </a:p>
        </p:txBody>
      </p:sp>
      <p:sp>
        <p:nvSpPr>
          <p:cNvPr id="3" name="object 3"/>
          <p:cNvSpPr txBox="1">
            <a:spLocks/>
          </p:cNvSpPr>
          <p:nvPr/>
        </p:nvSpPr>
        <p:spPr>
          <a:xfrm>
            <a:off x="457199" y="762000"/>
            <a:ext cx="8151495" cy="505908"/>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3200" spc="-45" smtClean="0">
                <a:latin typeface="Times New Roman" pitchFamily="18" charset="0"/>
                <a:cs typeface="Times New Roman" pitchFamily="18" charset="0"/>
              </a:rPr>
              <a:t>LIMITATIONS</a:t>
            </a:r>
            <a:r>
              <a:rPr lang="en-IN" sz="3200" spc="-60" smtClean="0">
                <a:latin typeface="Times New Roman" pitchFamily="18" charset="0"/>
                <a:cs typeface="Times New Roman" pitchFamily="18" charset="0"/>
              </a:rPr>
              <a:t> </a:t>
            </a:r>
            <a:r>
              <a:rPr lang="en-IN" sz="3200" smtClean="0">
                <a:latin typeface="Times New Roman" pitchFamily="18" charset="0"/>
                <a:cs typeface="Times New Roman" pitchFamily="18" charset="0"/>
              </a:rPr>
              <a:t>OF</a:t>
            </a:r>
            <a:r>
              <a:rPr lang="en-IN" sz="3200" spc="-30" smtClean="0">
                <a:latin typeface="Times New Roman" pitchFamily="18" charset="0"/>
                <a:cs typeface="Times New Roman" pitchFamily="18" charset="0"/>
              </a:rPr>
              <a:t> </a:t>
            </a:r>
            <a:r>
              <a:rPr lang="en-IN" sz="3200" spc="-55" smtClean="0">
                <a:latin typeface="Times New Roman" pitchFamily="18" charset="0"/>
                <a:cs typeface="Times New Roman" pitchFamily="18" charset="0"/>
              </a:rPr>
              <a:t>ARRAYS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015444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79269" y="2507869"/>
            <a:ext cx="540385" cy="540385"/>
          </a:xfrm>
          <a:custGeom>
            <a:avLst/>
            <a:gdLst/>
            <a:ahLst/>
            <a:cxnLst/>
            <a:rect l="l" t="t" r="r" b="b"/>
            <a:pathLst>
              <a:path w="540385" h="540385">
                <a:moveTo>
                  <a:pt x="443547" y="457009"/>
                </a:moveTo>
                <a:lnTo>
                  <a:pt x="405383" y="495172"/>
                </a:lnTo>
                <a:lnTo>
                  <a:pt x="540131" y="540130"/>
                </a:lnTo>
                <a:lnTo>
                  <a:pt x="515427" y="466089"/>
                </a:lnTo>
                <a:lnTo>
                  <a:pt x="452628" y="466089"/>
                </a:lnTo>
                <a:lnTo>
                  <a:pt x="443547" y="457009"/>
                </a:lnTo>
                <a:close/>
              </a:path>
              <a:path w="540385" h="540385">
                <a:moveTo>
                  <a:pt x="457009" y="443547"/>
                </a:moveTo>
                <a:lnTo>
                  <a:pt x="443547" y="457009"/>
                </a:lnTo>
                <a:lnTo>
                  <a:pt x="452628" y="466089"/>
                </a:lnTo>
                <a:lnTo>
                  <a:pt x="466089" y="452627"/>
                </a:lnTo>
                <a:lnTo>
                  <a:pt x="457009" y="443547"/>
                </a:lnTo>
                <a:close/>
              </a:path>
              <a:path w="540385" h="540385">
                <a:moveTo>
                  <a:pt x="495173" y="405383"/>
                </a:moveTo>
                <a:lnTo>
                  <a:pt x="457009" y="443547"/>
                </a:lnTo>
                <a:lnTo>
                  <a:pt x="466089" y="452627"/>
                </a:lnTo>
                <a:lnTo>
                  <a:pt x="452628" y="466089"/>
                </a:lnTo>
                <a:lnTo>
                  <a:pt x="515427" y="466089"/>
                </a:lnTo>
                <a:lnTo>
                  <a:pt x="495173" y="405383"/>
                </a:lnTo>
                <a:close/>
              </a:path>
              <a:path w="540385" h="540385">
                <a:moveTo>
                  <a:pt x="13462" y="0"/>
                </a:moveTo>
                <a:lnTo>
                  <a:pt x="0" y="13461"/>
                </a:lnTo>
                <a:lnTo>
                  <a:pt x="443547" y="457009"/>
                </a:lnTo>
                <a:lnTo>
                  <a:pt x="457009" y="443547"/>
                </a:lnTo>
                <a:lnTo>
                  <a:pt x="13462" y="0"/>
                </a:lnTo>
                <a:close/>
              </a:path>
            </a:pathLst>
          </a:custGeom>
          <a:solidFill>
            <a:srgbClr val="FFFFFF"/>
          </a:solidFill>
        </p:spPr>
        <p:txBody>
          <a:bodyPr wrap="square" lIns="0" tIns="0" rIns="0" bIns="0" rtlCol="0"/>
          <a:lstStyle/>
          <a:p>
            <a:endParaRPr/>
          </a:p>
        </p:txBody>
      </p:sp>
      <p:sp>
        <p:nvSpPr>
          <p:cNvPr id="3" name="object 3"/>
          <p:cNvSpPr txBox="1"/>
          <p:nvPr/>
        </p:nvSpPr>
        <p:spPr>
          <a:xfrm>
            <a:off x="612140" y="1004061"/>
            <a:ext cx="6012180" cy="4444807"/>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0A5294"/>
                </a:solidFill>
                <a:latin typeface="Constantia"/>
                <a:cs typeface="Constantia"/>
              </a:rPr>
              <a:t>void</a:t>
            </a:r>
            <a:r>
              <a:rPr sz="2400" spc="-105" dirty="0">
                <a:solidFill>
                  <a:srgbClr val="0A5294"/>
                </a:solidFill>
                <a:latin typeface="Constantia"/>
                <a:cs typeface="Constantia"/>
              </a:rPr>
              <a:t> </a:t>
            </a:r>
            <a:r>
              <a:rPr sz="2400" dirty="0">
                <a:solidFill>
                  <a:srgbClr val="0A5294"/>
                </a:solidFill>
                <a:latin typeface="Constantia"/>
                <a:cs typeface="Constantia"/>
              </a:rPr>
              <a:t>del_first()</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a:p>
            <a:pPr marL="461009" marR="992505" indent="83820">
              <a:lnSpc>
                <a:spcPct val="100000"/>
              </a:lnSpc>
            </a:pPr>
            <a:r>
              <a:rPr sz="2400" spc="-5" dirty="0">
                <a:solidFill>
                  <a:srgbClr val="0A5294"/>
                </a:solidFill>
                <a:latin typeface="Constantia"/>
                <a:cs typeface="Constantia"/>
              </a:rPr>
              <a:t>if(start==NULL</a:t>
            </a:r>
            <a:r>
              <a:rPr sz="2400" spc="-5">
                <a:solidFill>
                  <a:srgbClr val="0A5294"/>
                </a:solidFill>
                <a:latin typeface="Constantia"/>
                <a:cs typeface="Constantia"/>
              </a:rPr>
              <a:t>) </a:t>
            </a:r>
            <a:r>
              <a:rPr sz="2400">
                <a:solidFill>
                  <a:srgbClr val="0A5294"/>
                </a:solidFill>
                <a:latin typeface="Constantia"/>
                <a:cs typeface="Constantia"/>
              </a:rPr>
              <a:t> </a:t>
            </a:r>
            <a:r>
              <a:rPr lang="en-US" sz="2400" spc="-20" dirty="0" err="1" smtClean="0">
                <a:solidFill>
                  <a:srgbClr val="0A5294"/>
                </a:solidFill>
                <a:latin typeface="Constantia"/>
                <a:cs typeface="Constantia"/>
              </a:rPr>
              <a:t>printf</a:t>
            </a:r>
            <a:r>
              <a:rPr lang="en-US" sz="2400" spc="-20" dirty="0" smtClean="0">
                <a:solidFill>
                  <a:srgbClr val="0A5294"/>
                </a:solidFill>
                <a:latin typeface="Constantia"/>
                <a:cs typeface="Constantia"/>
              </a:rPr>
              <a:t>(</a:t>
            </a:r>
            <a:r>
              <a:rPr sz="2400" spc="-20" smtClean="0">
                <a:solidFill>
                  <a:srgbClr val="0A5294"/>
                </a:solidFill>
                <a:latin typeface="Constantia"/>
                <a:cs typeface="Constantia"/>
              </a:rPr>
              <a:t>”\</a:t>
            </a:r>
            <a:r>
              <a:rPr sz="2400" spc="-20" dirty="0">
                <a:solidFill>
                  <a:srgbClr val="0A5294"/>
                </a:solidFill>
                <a:latin typeface="Constantia"/>
                <a:cs typeface="Constantia"/>
              </a:rPr>
              <a:t>nError……List</a:t>
            </a:r>
            <a:r>
              <a:rPr sz="2400" spc="-65" dirty="0">
                <a:solidFill>
                  <a:srgbClr val="0A5294"/>
                </a:solidFill>
                <a:latin typeface="Constantia"/>
                <a:cs typeface="Constantia"/>
              </a:rPr>
              <a:t> </a:t>
            </a:r>
            <a:r>
              <a:rPr sz="2400" spc="-5" dirty="0">
                <a:solidFill>
                  <a:srgbClr val="0A5294"/>
                </a:solidFill>
                <a:latin typeface="Constantia"/>
                <a:cs typeface="Constantia"/>
              </a:rPr>
              <a:t>is</a:t>
            </a:r>
            <a:r>
              <a:rPr sz="2400" spc="-125" dirty="0">
                <a:solidFill>
                  <a:srgbClr val="0A5294"/>
                </a:solidFill>
                <a:latin typeface="Constantia"/>
                <a:cs typeface="Constantia"/>
              </a:rPr>
              <a:t> </a:t>
            </a:r>
            <a:r>
              <a:rPr sz="2400" spc="-30">
                <a:solidFill>
                  <a:srgbClr val="0A5294"/>
                </a:solidFill>
                <a:latin typeface="Constantia"/>
                <a:cs typeface="Constantia"/>
              </a:rPr>
              <a:t>empty\n</a:t>
            </a:r>
            <a:r>
              <a:rPr sz="2400" spc="-30" smtClean="0">
                <a:solidFill>
                  <a:srgbClr val="0A5294"/>
                </a:solidFill>
                <a:latin typeface="Constantia"/>
                <a:cs typeface="Constantia"/>
              </a:rPr>
              <a:t>”</a:t>
            </a:r>
            <a:r>
              <a:rPr lang="en-US" sz="2400" spc="-30" dirty="0" smtClean="0">
                <a:solidFill>
                  <a:srgbClr val="0A5294"/>
                </a:solidFill>
                <a:latin typeface="Constantia"/>
                <a:cs typeface="Constantia"/>
              </a:rPr>
              <a:t>)</a:t>
            </a:r>
            <a:r>
              <a:rPr sz="2400" spc="-30" smtClean="0">
                <a:solidFill>
                  <a:srgbClr val="0A5294"/>
                </a:solidFill>
                <a:latin typeface="Constantia"/>
                <a:cs typeface="Constantia"/>
              </a:rPr>
              <a:t>; </a:t>
            </a:r>
            <a:r>
              <a:rPr sz="2400" spc="-585" smtClean="0">
                <a:solidFill>
                  <a:srgbClr val="0A5294"/>
                </a:solidFill>
                <a:latin typeface="Constantia"/>
                <a:cs typeface="Constantia"/>
              </a:rPr>
              <a:t> </a:t>
            </a:r>
            <a:r>
              <a:rPr sz="2400" dirty="0">
                <a:solidFill>
                  <a:srgbClr val="0A5294"/>
                </a:solidFill>
                <a:latin typeface="Constantia"/>
                <a:cs typeface="Constantia"/>
              </a:rPr>
              <a:t>else</a:t>
            </a:r>
            <a:endParaRPr sz="2400">
              <a:latin typeface="Constantia"/>
              <a:cs typeface="Constantia"/>
            </a:endParaRPr>
          </a:p>
          <a:p>
            <a:pPr marL="468630">
              <a:lnSpc>
                <a:spcPct val="100000"/>
              </a:lnSpc>
            </a:pPr>
            <a:r>
              <a:rPr sz="2400" dirty="0">
                <a:solidFill>
                  <a:srgbClr val="0A5294"/>
                </a:solidFill>
                <a:latin typeface="Constantia"/>
                <a:cs typeface="Constantia"/>
              </a:rPr>
              <a:t>{</a:t>
            </a:r>
            <a:endParaRPr sz="2400">
              <a:latin typeface="Constantia"/>
              <a:cs typeface="Constantia"/>
            </a:endParaRPr>
          </a:p>
          <a:p>
            <a:pPr marL="613410" marR="2983230" indent="7620" algn="just">
              <a:lnSpc>
                <a:spcPct val="100000"/>
              </a:lnSpc>
            </a:pPr>
            <a:r>
              <a:rPr sz="2400" spc="-5" dirty="0">
                <a:solidFill>
                  <a:srgbClr val="0A5294"/>
                </a:solidFill>
                <a:latin typeface="Constantia"/>
                <a:cs typeface="Constantia"/>
              </a:rPr>
              <a:t>node*</a:t>
            </a:r>
            <a:r>
              <a:rPr sz="2400" spc="-90" dirty="0">
                <a:solidFill>
                  <a:srgbClr val="0A5294"/>
                </a:solidFill>
                <a:latin typeface="Constantia"/>
                <a:cs typeface="Constantia"/>
              </a:rPr>
              <a:t> </a:t>
            </a:r>
            <a:r>
              <a:rPr sz="2400" spc="-5" dirty="0">
                <a:solidFill>
                  <a:srgbClr val="0A5294"/>
                </a:solidFill>
                <a:latin typeface="Constantia"/>
                <a:cs typeface="Constantia"/>
              </a:rPr>
              <a:t>temp=start; </a:t>
            </a:r>
            <a:r>
              <a:rPr sz="2400" spc="-590" dirty="0">
                <a:solidFill>
                  <a:srgbClr val="0A5294"/>
                </a:solidFill>
                <a:latin typeface="Constantia"/>
                <a:cs typeface="Constantia"/>
              </a:rPr>
              <a:t> </a:t>
            </a:r>
            <a:r>
              <a:rPr sz="2400" spc="-5" dirty="0">
                <a:solidFill>
                  <a:srgbClr val="0A5294"/>
                </a:solidFill>
                <a:latin typeface="Constantia"/>
                <a:cs typeface="Constantia"/>
              </a:rPr>
              <a:t>start=temp-&gt;link; </a:t>
            </a:r>
            <a:r>
              <a:rPr sz="2400" dirty="0">
                <a:solidFill>
                  <a:srgbClr val="0A5294"/>
                </a:solidFill>
                <a:latin typeface="Constantia"/>
                <a:cs typeface="Constantia"/>
              </a:rPr>
              <a:t> </a:t>
            </a:r>
            <a:r>
              <a:rPr sz="2400" spc="-10" dirty="0">
                <a:solidFill>
                  <a:srgbClr val="0A5294"/>
                </a:solidFill>
                <a:latin typeface="Constantia"/>
                <a:cs typeface="Constantia"/>
              </a:rPr>
              <a:t>delete</a:t>
            </a:r>
            <a:r>
              <a:rPr sz="2400" spc="-95" dirty="0">
                <a:solidFill>
                  <a:srgbClr val="0A5294"/>
                </a:solidFill>
                <a:latin typeface="Constantia"/>
                <a:cs typeface="Constantia"/>
              </a:rPr>
              <a:t> </a:t>
            </a:r>
            <a:r>
              <a:rPr sz="2400" spc="-10" dirty="0">
                <a:solidFill>
                  <a:srgbClr val="0A5294"/>
                </a:solidFill>
                <a:latin typeface="Constantia"/>
                <a:cs typeface="Constantia"/>
              </a:rPr>
              <a:t>temp;</a:t>
            </a:r>
            <a:endParaRPr sz="2400">
              <a:latin typeface="Constantia"/>
              <a:cs typeface="Constantia"/>
            </a:endParaRPr>
          </a:p>
          <a:p>
            <a:pPr marL="12700" algn="just">
              <a:lnSpc>
                <a:spcPct val="100000"/>
              </a:lnSpc>
              <a:spcBef>
                <a:spcPts val="5"/>
              </a:spcBef>
            </a:pPr>
            <a:r>
              <a:rPr lang="en-US" sz="2400" spc="-10" dirty="0" err="1" smtClean="0">
                <a:solidFill>
                  <a:srgbClr val="0A5294"/>
                </a:solidFill>
                <a:latin typeface="Constantia"/>
                <a:cs typeface="Constantia"/>
              </a:rPr>
              <a:t>Printf</a:t>
            </a:r>
            <a:r>
              <a:rPr lang="en-US" sz="2400" spc="-10" dirty="0" smtClean="0">
                <a:solidFill>
                  <a:srgbClr val="0A5294"/>
                </a:solidFill>
                <a:latin typeface="Constantia"/>
                <a:cs typeface="Constantia"/>
              </a:rPr>
              <a:t>{</a:t>
            </a:r>
            <a:r>
              <a:rPr sz="2400" spc="-10" smtClean="0">
                <a:solidFill>
                  <a:srgbClr val="0A5294"/>
                </a:solidFill>
                <a:latin typeface="Constantia"/>
                <a:cs typeface="Constantia"/>
              </a:rPr>
              <a:t>”\</a:t>
            </a:r>
            <a:r>
              <a:rPr sz="2400" spc="-10" dirty="0">
                <a:solidFill>
                  <a:srgbClr val="0A5294"/>
                </a:solidFill>
                <a:latin typeface="Constantia"/>
                <a:cs typeface="Constantia"/>
              </a:rPr>
              <a:t>nFirst</a:t>
            </a:r>
            <a:r>
              <a:rPr sz="2400" spc="-50" dirty="0">
                <a:solidFill>
                  <a:srgbClr val="0A5294"/>
                </a:solidFill>
                <a:latin typeface="Constantia"/>
                <a:cs typeface="Constantia"/>
              </a:rPr>
              <a:t> </a:t>
            </a:r>
            <a:r>
              <a:rPr sz="2400" spc="-5" dirty="0">
                <a:solidFill>
                  <a:srgbClr val="0A5294"/>
                </a:solidFill>
                <a:latin typeface="Constantia"/>
                <a:cs typeface="Constantia"/>
              </a:rPr>
              <a:t>node</a:t>
            </a:r>
            <a:r>
              <a:rPr sz="2400" spc="-90" dirty="0">
                <a:solidFill>
                  <a:srgbClr val="0A5294"/>
                </a:solidFill>
                <a:latin typeface="Constantia"/>
                <a:cs typeface="Constantia"/>
              </a:rPr>
              <a:t> </a:t>
            </a:r>
            <a:r>
              <a:rPr sz="2400" spc="-10" dirty="0">
                <a:solidFill>
                  <a:srgbClr val="0A5294"/>
                </a:solidFill>
                <a:latin typeface="Constantia"/>
                <a:cs typeface="Constantia"/>
              </a:rPr>
              <a:t>deleted</a:t>
            </a:r>
            <a:r>
              <a:rPr sz="2400" spc="-35" dirty="0">
                <a:solidFill>
                  <a:srgbClr val="0A5294"/>
                </a:solidFill>
                <a:latin typeface="Constantia"/>
                <a:cs typeface="Constantia"/>
              </a:rPr>
              <a:t> </a:t>
            </a:r>
            <a:r>
              <a:rPr sz="2400" spc="-35">
                <a:solidFill>
                  <a:srgbClr val="0A5294"/>
                </a:solidFill>
                <a:latin typeface="Constantia"/>
                <a:cs typeface="Constantia"/>
              </a:rPr>
              <a:t>successfully</a:t>
            </a:r>
            <a:r>
              <a:rPr sz="2400" spc="-35" smtClean="0">
                <a:solidFill>
                  <a:srgbClr val="0A5294"/>
                </a:solidFill>
                <a:latin typeface="Constantia"/>
                <a:cs typeface="Constantia"/>
              </a:rPr>
              <a:t>….!!!”</a:t>
            </a:r>
            <a:r>
              <a:rPr lang="en-US" sz="2400" spc="-35" dirty="0" smtClean="0">
                <a:solidFill>
                  <a:srgbClr val="0A5294"/>
                </a:solidFill>
                <a:latin typeface="Constantia"/>
                <a:cs typeface="Constantia"/>
              </a:rPr>
              <a:t>)</a:t>
            </a:r>
            <a:r>
              <a:rPr sz="2400" spc="-35" smtClean="0">
                <a:solidFill>
                  <a:srgbClr val="0A5294"/>
                </a:solidFill>
                <a:latin typeface="Constantia"/>
                <a:cs typeface="Constantia"/>
              </a:rPr>
              <a:t>;</a:t>
            </a:r>
            <a:endParaRPr sz="2400">
              <a:latin typeface="Constantia"/>
              <a:cs typeface="Constantia"/>
            </a:endParaRPr>
          </a:p>
          <a:p>
            <a:pPr marL="468630">
              <a:lnSpc>
                <a:spcPct val="100000"/>
              </a:lnSpc>
            </a:pPr>
            <a:r>
              <a:rPr sz="2400" dirty="0">
                <a:solidFill>
                  <a:srgbClr val="0A5294"/>
                </a:solidFill>
                <a:latin typeface="Constantia"/>
                <a:cs typeface="Constantia"/>
              </a:rPr>
              <a:t>}</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5789930" cy="629018"/>
          </a:xfrm>
          <a:prstGeom prst="rect">
            <a:avLst/>
          </a:prstGeom>
        </p:spPr>
        <p:txBody>
          <a:bodyPr vert="horz" wrap="square" lIns="0" tIns="13335" rIns="0" bIns="0" rtlCol="0">
            <a:spAutoFit/>
          </a:bodyPr>
          <a:lstStyle/>
          <a:p>
            <a:pPr marL="12700">
              <a:lnSpc>
                <a:spcPct val="100000"/>
              </a:lnSpc>
              <a:spcBef>
                <a:spcPts val="105"/>
              </a:spcBef>
            </a:pPr>
            <a:r>
              <a:rPr sz="4000" spc="-5" dirty="0"/>
              <a:t>Deleting</a:t>
            </a:r>
            <a:r>
              <a:rPr sz="4000" spc="-65" dirty="0"/>
              <a:t> </a:t>
            </a:r>
            <a:r>
              <a:rPr sz="4000" dirty="0"/>
              <a:t>the</a:t>
            </a:r>
            <a:r>
              <a:rPr sz="4000" spc="-25" dirty="0"/>
              <a:t> </a:t>
            </a:r>
            <a:r>
              <a:rPr sz="4000" spc="-35" dirty="0"/>
              <a:t>first</a:t>
            </a:r>
            <a:r>
              <a:rPr sz="4000" spc="-45" dirty="0"/>
              <a:t> </a:t>
            </a:r>
            <a:r>
              <a:rPr sz="4000" spc="-5" dirty="0"/>
              <a:t>node</a:t>
            </a:r>
          </a:p>
        </p:txBody>
      </p:sp>
      <p:sp>
        <p:nvSpPr>
          <p:cNvPr id="24" name="Rectangle 1"/>
          <p:cNvSpPr>
            <a:spLocks noChangeArrowheads="1"/>
          </p:cNvSpPr>
          <p:nvPr/>
        </p:nvSpPr>
        <p:spPr bwMode="auto">
          <a:xfrm>
            <a:off x="800100" y="1233488"/>
            <a:ext cx="7353300" cy="3140075"/>
          </a:xfrm>
          <a:prstGeom prst="rect">
            <a:avLst/>
          </a:prstGeom>
          <a:noFill/>
          <a:ln w="9525">
            <a:noFill/>
            <a:miter lim="800000"/>
            <a:headEnd/>
            <a:tailEnd/>
          </a:ln>
        </p:spPr>
        <p:txBody>
          <a:bodyPr>
            <a:spAutoFit/>
          </a:bodyPr>
          <a:lstStyle/>
          <a:p>
            <a:r>
              <a:rPr lang="en-US" altLang="en-US" b="1" dirty="0">
                <a:latin typeface="Courier New" pitchFamily="49" charset="0"/>
              </a:rPr>
              <a:t>Algorithm to delete the first node from the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5</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SET START = START-&gt;NEXT</a:t>
            </a:r>
          </a:p>
          <a:p>
            <a:r>
              <a:rPr lang="en-US" altLang="en-US" b="1" dirty="0">
                <a:latin typeface="Courier New" pitchFamily="49" charset="0"/>
              </a:rPr>
              <a:t>Step 4: FREE PTR</a:t>
            </a:r>
          </a:p>
          <a:p>
            <a:r>
              <a:rPr lang="en-US" altLang="en-US" b="1" dirty="0">
                <a:latin typeface="Courier New" pitchFamily="49" charset="0"/>
              </a:rPr>
              <a:t>Step 5: EXIT</a:t>
            </a:r>
          </a:p>
        </p:txBody>
      </p:sp>
      <p:grpSp>
        <p:nvGrpSpPr>
          <p:cNvPr id="26" name="Group 25"/>
          <p:cNvGrpSpPr/>
          <p:nvPr/>
        </p:nvGrpSpPr>
        <p:grpSpPr>
          <a:xfrm>
            <a:off x="3352800" y="3962400"/>
            <a:ext cx="4648200" cy="2590800"/>
            <a:chOff x="2438400" y="4373563"/>
            <a:chExt cx="4648200" cy="1722437"/>
          </a:xfrm>
        </p:grpSpPr>
        <p:grpSp>
          <p:nvGrpSpPr>
            <p:cNvPr id="27" name="Group 3"/>
            <p:cNvGrpSpPr>
              <a:grpSpLocks/>
            </p:cNvGrpSpPr>
            <p:nvPr/>
          </p:nvGrpSpPr>
          <p:grpSpPr bwMode="auto">
            <a:xfrm>
              <a:off x="2514600" y="4373563"/>
              <a:ext cx="4572000" cy="228600"/>
              <a:chOff x="792" y="4183"/>
              <a:chExt cx="2880" cy="144"/>
            </a:xfrm>
          </p:grpSpPr>
          <p:sp>
            <p:nvSpPr>
              <p:cNvPr id="48" name="Rectangle 4"/>
              <p:cNvSpPr>
                <a:spLocks noChangeArrowheads="1"/>
              </p:cNvSpPr>
              <p:nvPr/>
            </p:nvSpPr>
            <p:spPr bwMode="auto">
              <a:xfrm>
                <a:off x="792"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9" name="Rectangle 5"/>
              <p:cNvSpPr>
                <a:spLocks noChangeArrowheads="1"/>
              </p:cNvSpPr>
              <p:nvPr/>
            </p:nvSpPr>
            <p:spPr bwMode="auto">
              <a:xfrm>
                <a:off x="936"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0"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51" name="Rectangle 7"/>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52" name="Rectangle 8"/>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3"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54" name="Rectangle 10"/>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55" name="Rectangle 11"/>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6"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57" name="Rectangle 13"/>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58" name="Rectangle 14"/>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59"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60" name="Rectangle 16"/>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61" name="Rectangle 17"/>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62"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63" name="Rectangle 19"/>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64" name="Rectangle 20"/>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65"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66" name="Rectangle 22"/>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67" name="Rectangle 23"/>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grpSp>
          <p:nvGrpSpPr>
            <p:cNvPr id="28" name="Group 24"/>
            <p:cNvGrpSpPr>
              <a:grpSpLocks/>
            </p:cNvGrpSpPr>
            <p:nvPr/>
          </p:nvGrpSpPr>
          <p:grpSpPr bwMode="auto">
            <a:xfrm>
              <a:off x="2514600" y="5410200"/>
              <a:ext cx="3886200" cy="228600"/>
              <a:chOff x="1224" y="4183"/>
              <a:chExt cx="2448" cy="144"/>
            </a:xfrm>
          </p:grpSpPr>
          <p:sp>
            <p:nvSpPr>
              <p:cNvPr id="31" name="Rectangle 25"/>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32" name="Rectangle 26"/>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3" name="Line 27"/>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34" name="Rectangle 28"/>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35" name="Rectangle 29"/>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6" name="Line 30"/>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37" name="Rectangle 31"/>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38" name="Rectangle 32"/>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39" name="Line 33"/>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40" name="Rectangle 34"/>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1" name="Rectangle 35"/>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2" name="Line 36"/>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43" name="Rectangle 37"/>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44" name="Rectangle 38"/>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45" name="Line 39"/>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46" name="Rectangle 40"/>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47" name="Rectangle 41"/>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29" name="Rectangle 42"/>
            <p:cNvSpPr>
              <a:spLocks noChangeArrowheads="1"/>
            </p:cNvSpPr>
            <p:nvPr/>
          </p:nvSpPr>
          <p:spPr bwMode="auto">
            <a:xfrm>
              <a:off x="2438400" y="4800600"/>
              <a:ext cx="777875" cy="376238"/>
            </a:xfrm>
            <a:prstGeom prst="rect">
              <a:avLst/>
            </a:prstGeom>
            <a:noFill/>
            <a:ln w="9525">
              <a:solidFill>
                <a:schemeClr val="tx1"/>
              </a:solidFill>
              <a:miter lim="800000"/>
              <a:headEnd/>
              <a:tailEnd/>
            </a:ln>
            <a:effectLst/>
          </p:spPr>
          <p:txBody>
            <a:bodyPr anchor="ctr">
              <a:spAutoFit/>
            </a:bodyPr>
            <a:lstStyle/>
            <a:p>
              <a:r>
                <a:rPr lang="en-US" altLang="en-US" sz="1200">
                  <a:latin typeface="Verdana" pitchFamily="34" charset="0"/>
                </a:rPr>
                <a:t>START</a:t>
              </a:r>
              <a:r>
                <a:rPr lang="en-US" altLang="en-US">
                  <a:latin typeface="Verdana" pitchFamily="34" charset="0"/>
                </a:rPr>
                <a:t> </a:t>
              </a:r>
            </a:p>
          </p:txBody>
        </p:sp>
        <p:sp>
          <p:nvSpPr>
            <p:cNvPr id="30" name="Rectangle 43"/>
            <p:cNvSpPr>
              <a:spLocks noChangeArrowheads="1"/>
            </p:cNvSpPr>
            <p:nvPr/>
          </p:nvSpPr>
          <p:spPr bwMode="auto">
            <a:xfrm>
              <a:off x="2514600" y="5821363"/>
              <a:ext cx="741363" cy="274637"/>
            </a:xfrm>
            <a:prstGeom prst="rect">
              <a:avLst/>
            </a:prstGeom>
            <a:noFill/>
            <a:ln w="9525">
              <a:solidFill>
                <a:schemeClr val="tx1"/>
              </a:solidFill>
              <a:miter lim="800000"/>
              <a:headEnd/>
              <a:tailEnd/>
            </a:ln>
            <a:effectLst/>
          </p:spPr>
          <p:txBody>
            <a:bodyPr wrap="none" anchor="ctr">
              <a:spAutoFit/>
            </a:bodyPr>
            <a:lstStyle/>
            <a:p>
              <a:r>
                <a:rPr lang="en-US" altLang="en-US" sz="1200">
                  <a:latin typeface="Verdana" pitchFamily="34" charset="0"/>
                </a:rPr>
                <a:t>START </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57200"/>
            <a:ext cx="5695315" cy="629018"/>
          </a:xfrm>
          <a:prstGeom prst="rect">
            <a:avLst/>
          </a:prstGeom>
        </p:spPr>
        <p:txBody>
          <a:bodyPr vert="horz" wrap="square" lIns="0" tIns="13335" rIns="0" bIns="0" rtlCol="0">
            <a:spAutoFit/>
          </a:bodyPr>
          <a:lstStyle/>
          <a:p>
            <a:pPr marL="12700">
              <a:lnSpc>
                <a:spcPct val="100000"/>
              </a:lnSpc>
              <a:spcBef>
                <a:spcPts val="105"/>
              </a:spcBef>
            </a:pPr>
            <a:r>
              <a:rPr sz="4000" spc="-5" dirty="0"/>
              <a:t>Deleting</a:t>
            </a:r>
            <a:r>
              <a:rPr sz="4000" spc="-60" dirty="0"/>
              <a:t> </a:t>
            </a:r>
            <a:r>
              <a:rPr sz="4000" dirty="0"/>
              <a:t>the</a:t>
            </a:r>
            <a:r>
              <a:rPr sz="4000" spc="-15" dirty="0"/>
              <a:t> </a:t>
            </a:r>
            <a:r>
              <a:rPr sz="4000" spc="-20" dirty="0"/>
              <a:t>last</a:t>
            </a:r>
            <a:r>
              <a:rPr sz="4000" spc="-15" dirty="0"/>
              <a:t> </a:t>
            </a:r>
            <a:r>
              <a:rPr sz="4000" spc="-5" dirty="0"/>
              <a:t>node</a:t>
            </a:r>
          </a:p>
        </p:txBody>
      </p:sp>
      <p:grpSp>
        <p:nvGrpSpPr>
          <p:cNvPr id="3" name="object 3"/>
          <p:cNvGrpSpPr/>
          <p:nvPr/>
        </p:nvGrpSpPr>
        <p:grpSpPr>
          <a:xfrm>
            <a:off x="5784850" y="5175250"/>
            <a:ext cx="1308100" cy="698500"/>
            <a:chOff x="5784850" y="5175250"/>
            <a:chExt cx="1308100" cy="698500"/>
          </a:xfrm>
        </p:grpSpPr>
        <p:sp>
          <p:nvSpPr>
            <p:cNvPr id="4" name="object 4"/>
            <p:cNvSpPr/>
            <p:nvPr/>
          </p:nvSpPr>
          <p:spPr>
            <a:xfrm>
              <a:off x="5791200" y="5181600"/>
              <a:ext cx="1295400" cy="685800"/>
            </a:xfrm>
            <a:custGeom>
              <a:avLst/>
              <a:gdLst/>
              <a:ahLst/>
              <a:cxnLst/>
              <a:rect l="l" t="t" r="r" b="b"/>
              <a:pathLst>
                <a:path w="1295400" h="685800">
                  <a:moveTo>
                    <a:pt x="1295400" y="0"/>
                  </a:moveTo>
                  <a:lnTo>
                    <a:pt x="0" y="0"/>
                  </a:lnTo>
                  <a:lnTo>
                    <a:pt x="0" y="685800"/>
                  </a:lnTo>
                  <a:lnTo>
                    <a:pt x="1295400" y="685800"/>
                  </a:lnTo>
                  <a:lnTo>
                    <a:pt x="1295400" y="0"/>
                  </a:lnTo>
                  <a:close/>
                </a:path>
              </a:pathLst>
            </a:custGeom>
            <a:solidFill>
              <a:srgbClr val="CCFFFF">
                <a:alpha val="50195"/>
              </a:srgbClr>
            </a:solidFill>
          </p:spPr>
          <p:txBody>
            <a:bodyPr wrap="square" lIns="0" tIns="0" rIns="0" bIns="0" rtlCol="0"/>
            <a:lstStyle/>
            <a:p>
              <a:endParaRPr/>
            </a:p>
          </p:txBody>
        </p:sp>
        <p:sp>
          <p:nvSpPr>
            <p:cNvPr id="5" name="object 5"/>
            <p:cNvSpPr/>
            <p:nvPr/>
          </p:nvSpPr>
          <p:spPr>
            <a:xfrm>
              <a:off x="5791200" y="5181600"/>
              <a:ext cx="1295400" cy="685800"/>
            </a:xfrm>
            <a:custGeom>
              <a:avLst/>
              <a:gdLst/>
              <a:ahLst/>
              <a:cxnLst/>
              <a:rect l="l" t="t" r="r" b="b"/>
              <a:pathLst>
                <a:path w="1295400" h="685800">
                  <a:moveTo>
                    <a:pt x="0" y="685800"/>
                  </a:moveTo>
                  <a:lnTo>
                    <a:pt x="1295400" y="685800"/>
                  </a:lnTo>
                  <a:lnTo>
                    <a:pt x="1295400" y="0"/>
                  </a:lnTo>
                  <a:lnTo>
                    <a:pt x="0" y="0"/>
                  </a:lnTo>
                  <a:lnTo>
                    <a:pt x="0" y="685800"/>
                  </a:lnTo>
                  <a:close/>
                </a:path>
              </a:pathLst>
            </a:custGeom>
            <a:ln w="12700">
              <a:solidFill>
                <a:srgbClr val="000000"/>
              </a:solidFill>
              <a:prstDash val="sysDot"/>
            </a:ln>
          </p:spPr>
          <p:txBody>
            <a:bodyPr wrap="square" lIns="0" tIns="0" rIns="0" bIns="0" rtlCol="0"/>
            <a:lstStyle/>
            <a:p>
              <a:endParaRPr/>
            </a:p>
          </p:txBody>
        </p:sp>
      </p:grpSp>
      <p:sp>
        <p:nvSpPr>
          <p:cNvPr id="6" name="object 6"/>
          <p:cNvSpPr txBox="1"/>
          <p:nvPr/>
        </p:nvSpPr>
        <p:spPr>
          <a:xfrm>
            <a:off x="5797550" y="5319166"/>
            <a:ext cx="901700" cy="391795"/>
          </a:xfrm>
          <a:prstGeom prst="rect">
            <a:avLst/>
          </a:prstGeom>
        </p:spPr>
        <p:txBody>
          <a:bodyPr vert="horz" wrap="square" lIns="0" tIns="12700" rIns="0" bIns="0" rtlCol="0">
            <a:spAutoFit/>
          </a:bodyPr>
          <a:lstStyle/>
          <a:p>
            <a:pPr marL="116839">
              <a:lnSpc>
                <a:spcPct val="100000"/>
              </a:lnSpc>
              <a:spcBef>
                <a:spcPts val="100"/>
              </a:spcBef>
            </a:pPr>
            <a:r>
              <a:rPr sz="2400" dirty="0">
                <a:latin typeface="Times New Roman"/>
                <a:cs typeface="Times New Roman"/>
              </a:rPr>
              <a:t>node3</a:t>
            </a:r>
            <a:endParaRPr sz="2400">
              <a:latin typeface="Times New Roman"/>
              <a:cs typeface="Times New Roman"/>
            </a:endParaRPr>
          </a:p>
        </p:txBody>
      </p:sp>
      <p:grpSp>
        <p:nvGrpSpPr>
          <p:cNvPr id="7" name="object 7"/>
          <p:cNvGrpSpPr/>
          <p:nvPr/>
        </p:nvGrpSpPr>
        <p:grpSpPr>
          <a:xfrm>
            <a:off x="3727450" y="5175250"/>
            <a:ext cx="1308100" cy="698500"/>
            <a:chOff x="3727450" y="5175250"/>
            <a:chExt cx="1308100" cy="698500"/>
          </a:xfrm>
        </p:grpSpPr>
        <p:sp>
          <p:nvSpPr>
            <p:cNvPr id="8" name="object 8"/>
            <p:cNvSpPr/>
            <p:nvPr/>
          </p:nvSpPr>
          <p:spPr>
            <a:xfrm>
              <a:off x="3733800" y="5181600"/>
              <a:ext cx="1295400" cy="685800"/>
            </a:xfrm>
            <a:custGeom>
              <a:avLst/>
              <a:gdLst/>
              <a:ahLst/>
              <a:cxnLst/>
              <a:rect l="l" t="t" r="r" b="b"/>
              <a:pathLst>
                <a:path w="1295400" h="685800">
                  <a:moveTo>
                    <a:pt x="1295400" y="0"/>
                  </a:moveTo>
                  <a:lnTo>
                    <a:pt x="0" y="0"/>
                  </a:lnTo>
                  <a:lnTo>
                    <a:pt x="0" y="685800"/>
                  </a:lnTo>
                  <a:lnTo>
                    <a:pt x="1295400" y="685800"/>
                  </a:lnTo>
                  <a:lnTo>
                    <a:pt x="1295400" y="0"/>
                  </a:lnTo>
                  <a:close/>
                </a:path>
              </a:pathLst>
            </a:custGeom>
            <a:solidFill>
              <a:srgbClr val="CCFFFF">
                <a:alpha val="50195"/>
              </a:srgbClr>
            </a:solidFill>
          </p:spPr>
          <p:txBody>
            <a:bodyPr wrap="square" lIns="0" tIns="0" rIns="0" bIns="0" rtlCol="0"/>
            <a:lstStyle/>
            <a:p>
              <a:endParaRPr/>
            </a:p>
          </p:txBody>
        </p:sp>
        <p:sp>
          <p:nvSpPr>
            <p:cNvPr id="9" name="object 9"/>
            <p:cNvSpPr/>
            <p:nvPr/>
          </p:nvSpPr>
          <p:spPr>
            <a:xfrm>
              <a:off x="3733800" y="5181600"/>
              <a:ext cx="1295400" cy="685800"/>
            </a:xfrm>
            <a:custGeom>
              <a:avLst/>
              <a:gdLst/>
              <a:ahLst/>
              <a:cxnLst/>
              <a:rect l="l" t="t" r="r" b="b"/>
              <a:pathLst>
                <a:path w="1295400" h="685800">
                  <a:moveTo>
                    <a:pt x="0" y="685800"/>
                  </a:moveTo>
                  <a:lnTo>
                    <a:pt x="1295400" y="685800"/>
                  </a:lnTo>
                  <a:lnTo>
                    <a:pt x="1295400" y="0"/>
                  </a:lnTo>
                  <a:lnTo>
                    <a:pt x="0" y="0"/>
                  </a:lnTo>
                  <a:lnTo>
                    <a:pt x="0" y="685800"/>
                  </a:lnTo>
                  <a:close/>
                </a:path>
              </a:pathLst>
            </a:custGeom>
            <a:ln w="12700">
              <a:solidFill>
                <a:srgbClr val="000000"/>
              </a:solidFill>
              <a:prstDash val="sysDot"/>
            </a:ln>
          </p:spPr>
          <p:txBody>
            <a:bodyPr wrap="square" lIns="0" tIns="0" rIns="0" bIns="0" rtlCol="0"/>
            <a:lstStyle/>
            <a:p>
              <a:endParaRPr/>
            </a:p>
          </p:txBody>
        </p:sp>
      </p:grpSp>
      <p:sp>
        <p:nvSpPr>
          <p:cNvPr id="10" name="object 10"/>
          <p:cNvSpPr txBox="1"/>
          <p:nvPr/>
        </p:nvSpPr>
        <p:spPr>
          <a:xfrm>
            <a:off x="3740150" y="5319166"/>
            <a:ext cx="977900" cy="391795"/>
          </a:xfrm>
          <a:prstGeom prst="rect">
            <a:avLst/>
          </a:prstGeom>
        </p:spPr>
        <p:txBody>
          <a:bodyPr vert="horz" wrap="square" lIns="0" tIns="12700" rIns="0" bIns="0" rtlCol="0">
            <a:spAutoFit/>
          </a:bodyPr>
          <a:lstStyle/>
          <a:p>
            <a:pPr marL="116205">
              <a:lnSpc>
                <a:spcPct val="100000"/>
              </a:lnSpc>
              <a:spcBef>
                <a:spcPts val="100"/>
              </a:spcBef>
            </a:pPr>
            <a:r>
              <a:rPr lang="en-US" sz="2400" dirty="0" smtClean="0">
                <a:latin typeface="Times New Roman"/>
                <a:cs typeface="Times New Roman"/>
              </a:rPr>
              <a:t>85</a:t>
            </a:r>
            <a:endParaRPr sz="2400">
              <a:latin typeface="Times New Roman"/>
              <a:cs typeface="Times New Roman"/>
            </a:endParaRPr>
          </a:p>
        </p:txBody>
      </p:sp>
      <p:grpSp>
        <p:nvGrpSpPr>
          <p:cNvPr id="11" name="object 11"/>
          <p:cNvGrpSpPr/>
          <p:nvPr/>
        </p:nvGrpSpPr>
        <p:grpSpPr>
          <a:xfrm>
            <a:off x="1670050" y="5175250"/>
            <a:ext cx="1308100" cy="698500"/>
            <a:chOff x="1670050" y="5175250"/>
            <a:chExt cx="1308100" cy="698500"/>
          </a:xfrm>
        </p:grpSpPr>
        <p:sp>
          <p:nvSpPr>
            <p:cNvPr id="12" name="object 12"/>
            <p:cNvSpPr/>
            <p:nvPr/>
          </p:nvSpPr>
          <p:spPr>
            <a:xfrm>
              <a:off x="1676400" y="5181600"/>
              <a:ext cx="1295400" cy="685800"/>
            </a:xfrm>
            <a:custGeom>
              <a:avLst/>
              <a:gdLst/>
              <a:ahLst/>
              <a:cxnLst/>
              <a:rect l="l" t="t" r="r" b="b"/>
              <a:pathLst>
                <a:path w="1295400" h="685800">
                  <a:moveTo>
                    <a:pt x="1295400" y="0"/>
                  </a:moveTo>
                  <a:lnTo>
                    <a:pt x="0" y="0"/>
                  </a:lnTo>
                  <a:lnTo>
                    <a:pt x="0" y="685800"/>
                  </a:lnTo>
                  <a:lnTo>
                    <a:pt x="1295400" y="685800"/>
                  </a:lnTo>
                  <a:lnTo>
                    <a:pt x="1295400" y="0"/>
                  </a:lnTo>
                  <a:close/>
                </a:path>
              </a:pathLst>
            </a:custGeom>
            <a:solidFill>
              <a:srgbClr val="CCFFFF">
                <a:alpha val="50195"/>
              </a:srgbClr>
            </a:solidFill>
          </p:spPr>
          <p:txBody>
            <a:bodyPr wrap="square" lIns="0" tIns="0" rIns="0" bIns="0" rtlCol="0"/>
            <a:lstStyle/>
            <a:p>
              <a:endParaRPr/>
            </a:p>
          </p:txBody>
        </p:sp>
        <p:sp>
          <p:nvSpPr>
            <p:cNvPr id="13" name="object 13"/>
            <p:cNvSpPr/>
            <p:nvPr/>
          </p:nvSpPr>
          <p:spPr>
            <a:xfrm>
              <a:off x="1676400" y="5181600"/>
              <a:ext cx="1295400" cy="685800"/>
            </a:xfrm>
            <a:custGeom>
              <a:avLst/>
              <a:gdLst/>
              <a:ahLst/>
              <a:cxnLst/>
              <a:rect l="l" t="t" r="r" b="b"/>
              <a:pathLst>
                <a:path w="1295400" h="685800">
                  <a:moveTo>
                    <a:pt x="0" y="685800"/>
                  </a:moveTo>
                  <a:lnTo>
                    <a:pt x="1295400" y="685800"/>
                  </a:lnTo>
                  <a:lnTo>
                    <a:pt x="1295400" y="0"/>
                  </a:lnTo>
                  <a:lnTo>
                    <a:pt x="0" y="0"/>
                  </a:lnTo>
                  <a:lnTo>
                    <a:pt x="0" y="685800"/>
                  </a:lnTo>
                  <a:close/>
                </a:path>
              </a:pathLst>
            </a:custGeom>
            <a:ln w="12700">
              <a:solidFill>
                <a:srgbClr val="000000"/>
              </a:solidFill>
              <a:prstDash val="sysDot"/>
            </a:ln>
          </p:spPr>
          <p:txBody>
            <a:bodyPr wrap="square" lIns="0" tIns="0" rIns="0" bIns="0" rtlCol="0"/>
            <a:lstStyle/>
            <a:p>
              <a:endParaRPr/>
            </a:p>
          </p:txBody>
        </p:sp>
      </p:grpSp>
      <p:sp>
        <p:nvSpPr>
          <p:cNvPr id="14" name="object 14"/>
          <p:cNvSpPr txBox="1"/>
          <p:nvPr/>
        </p:nvSpPr>
        <p:spPr>
          <a:xfrm>
            <a:off x="1682750" y="5187950"/>
            <a:ext cx="977900" cy="514885"/>
          </a:xfrm>
          <a:prstGeom prst="rect">
            <a:avLst/>
          </a:prstGeom>
          <a:solidFill>
            <a:srgbClr val="CCFFFF">
              <a:alpha val="50195"/>
            </a:srgbClr>
          </a:solidFill>
        </p:spPr>
        <p:txBody>
          <a:bodyPr vert="horz" wrap="square" lIns="0" tIns="144145" rIns="0" bIns="0" rtlCol="0">
            <a:spAutoFit/>
          </a:bodyPr>
          <a:lstStyle/>
          <a:p>
            <a:pPr marL="192405">
              <a:lnSpc>
                <a:spcPct val="100000"/>
              </a:lnSpc>
              <a:spcBef>
                <a:spcPts val="1135"/>
              </a:spcBef>
            </a:pPr>
            <a:r>
              <a:rPr lang="en-US" sz="2400" dirty="0" smtClean="0">
                <a:latin typeface="Times New Roman"/>
                <a:cs typeface="Times New Roman"/>
              </a:rPr>
              <a:t>45</a:t>
            </a:r>
            <a:endParaRPr sz="2400">
              <a:latin typeface="Times New Roman"/>
              <a:cs typeface="Times New Roman"/>
            </a:endParaRPr>
          </a:p>
        </p:txBody>
      </p:sp>
      <p:grpSp>
        <p:nvGrpSpPr>
          <p:cNvPr id="15" name="object 15"/>
          <p:cNvGrpSpPr/>
          <p:nvPr/>
        </p:nvGrpSpPr>
        <p:grpSpPr>
          <a:xfrm>
            <a:off x="1281302" y="4991227"/>
            <a:ext cx="3449954" cy="876300"/>
            <a:chOff x="1281302" y="4991227"/>
            <a:chExt cx="3449954" cy="876300"/>
          </a:xfrm>
        </p:grpSpPr>
        <p:sp>
          <p:nvSpPr>
            <p:cNvPr id="16" name="object 16"/>
            <p:cNvSpPr/>
            <p:nvPr/>
          </p:nvSpPr>
          <p:spPr>
            <a:xfrm>
              <a:off x="1281303" y="4991227"/>
              <a:ext cx="2605405" cy="614680"/>
            </a:xfrm>
            <a:custGeom>
              <a:avLst/>
              <a:gdLst/>
              <a:ahLst/>
              <a:cxnLst/>
              <a:rect l="l" t="t" r="r" b="b"/>
              <a:pathLst>
                <a:path w="2605404" h="614679">
                  <a:moveTo>
                    <a:pt x="388620" y="421767"/>
                  </a:moveTo>
                  <a:lnTo>
                    <a:pt x="331343" y="421767"/>
                  </a:lnTo>
                  <a:lnTo>
                    <a:pt x="318617" y="421767"/>
                  </a:lnTo>
                  <a:lnTo>
                    <a:pt x="316865" y="452755"/>
                  </a:lnTo>
                  <a:lnTo>
                    <a:pt x="388620" y="421767"/>
                  </a:lnTo>
                  <a:close/>
                </a:path>
                <a:path w="2605404" h="614679">
                  <a:moveTo>
                    <a:pt x="395097" y="418973"/>
                  </a:moveTo>
                  <a:lnTo>
                    <a:pt x="321183" y="376682"/>
                  </a:lnTo>
                  <a:lnTo>
                    <a:pt x="319379" y="408305"/>
                  </a:lnTo>
                  <a:lnTo>
                    <a:pt x="298450" y="407035"/>
                  </a:lnTo>
                  <a:lnTo>
                    <a:pt x="252349" y="402590"/>
                  </a:lnTo>
                  <a:lnTo>
                    <a:pt x="208788" y="396113"/>
                  </a:lnTo>
                  <a:lnTo>
                    <a:pt x="168910" y="387096"/>
                  </a:lnTo>
                  <a:lnTo>
                    <a:pt x="117475" y="367411"/>
                  </a:lnTo>
                  <a:lnTo>
                    <a:pt x="78486" y="338709"/>
                  </a:lnTo>
                  <a:lnTo>
                    <a:pt x="53213" y="299212"/>
                  </a:lnTo>
                  <a:lnTo>
                    <a:pt x="39370" y="249428"/>
                  </a:lnTo>
                  <a:lnTo>
                    <a:pt x="34671" y="191643"/>
                  </a:lnTo>
                  <a:lnTo>
                    <a:pt x="34671" y="170561"/>
                  </a:lnTo>
                  <a:lnTo>
                    <a:pt x="35306" y="149606"/>
                  </a:lnTo>
                  <a:lnTo>
                    <a:pt x="36449" y="128143"/>
                  </a:lnTo>
                  <a:lnTo>
                    <a:pt x="40005" y="83693"/>
                  </a:lnTo>
                  <a:lnTo>
                    <a:pt x="40716" y="75946"/>
                  </a:lnTo>
                  <a:lnTo>
                    <a:pt x="40779" y="75247"/>
                  </a:lnTo>
                  <a:lnTo>
                    <a:pt x="49326" y="74320"/>
                  </a:lnTo>
                  <a:lnTo>
                    <a:pt x="62141" y="67310"/>
                  </a:lnTo>
                  <a:lnTo>
                    <a:pt x="71412" y="56019"/>
                  </a:lnTo>
                  <a:lnTo>
                    <a:pt x="75819" y="41529"/>
                  </a:lnTo>
                  <a:lnTo>
                    <a:pt x="75374" y="37338"/>
                  </a:lnTo>
                  <a:lnTo>
                    <a:pt x="74256" y="26492"/>
                  </a:lnTo>
                  <a:lnTo>
                    <a:pt x="67284" y="13677"/>
                  </a:lnTo>
                  <a:lnTo>
                    <a:pt x="56007" y="4406"/>
                  </a:lnTo>
                  <a:lnTo>
                    <a:pt x="41529" y="0"/>
                  </a:lnTo>
                  <a:lnTo>
                    <a:pt x="26466" y="1638"/>
                  </a:lnTo>
                  <a:lnTo>
                    <a:pt x="13614" y="8636"/>
                  </a:lnTo>
                  <a:lnTo>
                    <a:pt x="4343" y="19939"/>
                  </a:lnTo>
                  <a:lnTo>
                    <a:pt x="0" y="34417"/>
                  </a:lnTo>
                  <a:lnTo>
                    <a:pt x="1549" y="49466"/>
                  </a:lnTo>
                  <a:lnTo>
                    <a:pt x="8521" y="62280"/>
                  </a:lnTo>
                  <a:lnTo>
                    <a:pt x="19799" y="71551"/>
                  </a:lnTo>
                  <a:lnTo>
                    <a:pt x="28105" y="74079"/>
                  </a:lnTo>
                  <a:lnTo>
                    <a:pt x="27305" y="82550"/>
                  </a:lnTo>
                  <a:lnTo>
                    <a:pt x="23749" y="127127"/>
                  </a:lnTo>
                  <a:lnTo>
                    <a:pt x="22606" y="148971"/>
                  </a:lnTo>
                  <a:lnTo>
                    <a:pt x="21971" y="170561"/>
                  </a:lnTo>
                  <a:lnTo>
                    <a:pt x="21971" y="191643"/>
                  </a:lnTo>
                  <a:lnTo>
                    <a:pt x="24257" y="231914"/>
                  </a:lnTo>
                  <a:lnTo>
                    <a:pt x="35179" y="287020"/>
                  </a:lnTo>
                  <a:lnTo>
                    <a:pt x="57912" y="333629"/>
                  </a:lnTo>
                  <a:lnTo>
                    <a:pt x="95377" y="369062"/>
                  </a:lnTo>
                  <a:lnTo>
                    <a:pt x="145923" y="393319"/>
                  </a:lnTo>
                  <a:lnTo>
                    <a:pt x="185293" y="404241"/>
                  </a:lnTo>
                  <a:lnTo>
                    <a:pt x="228092" y="412242"/>
                  </a:lnTo>
                  <a:lnTo>
                    <a:pt x="273812" y="417703"/>
                  </a:lnTo>
                  <a:lnTo>
                    <a:pt x="318655" y="421017"/>
                  </a:lnTo>
                  <a:lnTo>
                    <a:pt x="331381" y="421017"/>
                  </a:lnTo>
                  <a:lnTo>
                    <a:pt x="390385" y="421017"/>
                  </a:lnTo>
                  <a:lnTo>
                    <a:pt x="395097" y="418973"/>
                  </a:lnTo>
                  <a:close/>
                </a:path>
                <a:path w="2605404" h="614679">
                  <a:moveTo>
                    <a:pt x="2604897" y="571373"/>
                  </a:moveTo>
                  <a:lnTo>
                    <a:pt x="2576233" y="557022"/>
                  </a:lnTo>
                  <a:lnTo>
                    <a:pt x="2519172" y="528447"/>
                  </a:lnTo>
                  <a:lnTo>
                    <a:pt x="2519172" y="557022"/>
                  </a:lnTo>
                  <a:lnTo>
                    <a:pt x="1730387" y="557022"/>
                  </a:lnTo>
                  <a:lnTo>
                    <a:pt x="1729930" y="554710"/>
                  </a:lnTo>
                  <a:lnTo>
                    <a:pt x="1720748" y="541058"/>
                  </a:lnTo>
                  <a:lnTo>
                    <a:pt x="1707146" y="531837"/>
                  </a:lnTo>
                  <a:lnTo>
                    <a:pt x="1690497" y="528447"/>
                  </a:lnTo>
                  <a:lnTo>
                    <a:pt x="1673821" y="531837"/>
                  </a:lnTo>
                  <a:lnTo>
                    <a:pt x="1660169" y="541058"/>
                  </a:lnTo>
                  <a:lnTo>
                    <a:pt x="1650949" y="554710"/>
                  </a:lnTo>
                  <a:lnTo>
                    <a:pt x="1647571" y="571373"/>
                  </a:lnTo>
                  <a:lnTo>
                    <a:pt x="1650949" y="588048"/>
                  </a:lnTo>
                  <a:lnTo>
                    <a:pt x="1660169" y="601662"/>
                  </a:lnTo>
                  <a:lnTo>
                    <a:pt x="1673821" y="610870"/>
                  </a:lnTo>
                  <a:lnTo>
                    <a:pt x="1690497" y="614235"/>
                  </a:lnTo>
                  <a:lnTo>
                    <a:pt x="1707146" y="610870"/>
                  </a:lnTo>
                  <a:lnTo>
                    <a:pt x="1720748" y="601662"/>
                  </a:lnTo>
                  <a:lnTo>
                    <a:pt x="1729930" y="588048"/>
                  </a:lnTo>
                  <a:lnTo>
                    <a:pt x="1730413" y="585597"/>
                  </a:lnTo>
                  <a:lnTo>
                    <a:pt x="2519172" y="585597"/>
                  </a:lnTo>
                  <a:lnTo>
                    <a:pt x="2519172" y="614235"/>
                  </a:lnTo>
                  <a:lnTo>
                    <a:pt x="2576449" y="585597"/>
                  </a:lnTo>
                  <a:lnTo>
                    <a:pt x="2604897" y="571373"/>
                  </a:lnTo>
                  <a:close/>
                </a:path>
              </a:pathLst>
            </a:custGeom>
            <a:solidFill>
              <a:srgbClr val="000000"/>
            </a:solidFill>
          </p:spPr>
          <p:txBody>
            <a:bodyPr wrap="square" lIns="0" tIns="0" rIns="0" bIns="0" rtlCol="0"/>
            <a:lstStyle/>
            <a:p>
              <a:endParaRPr/>
            </a:p>
          </p:txBody>
        </p:sp>
        <p:sp>
          <p:nvSpPr>
            <p:cNvPr id="17" name="object 17"/>
            <p:cNvSpPr/>
            <p:nvPr/>
          </p:nvSpPr>
          <p:spPr>
            <a:xfrm>
              <a:off x="2667000" y="5181600"/>
              <a:ext cx="2057400" cy="685800"/>
            </a:xfrm>
            <a:custGeom>
              <a:avLst/>
              <a:gdLst/>
              <a:ahLst/>
              <a:cxnLst/>
              <a:rect l="l" t="t" r="r" b="b"/>
              <a:pathLst>
                <a:path w="2057400" h="685800">
                  <a:moveTo>
                    <a:pt x="0" y="0"/>
                  </a:moveTo>
                  <a:lnTo>
                    <a:pt x="0" y="685800"/>
                  </a:lnTo>
                </a:path>
                <a:path w="2057400" h="685800">
                  <a:moveTo>
                    <a:pt x="2057400" y="0"/>
                  </a:moveTo>
                  <a:lnTo>
                    <a:pt x="2057400" y="685800"/>
                  </a:lnTo>
                </a:path>
              </a:pathLst>
            </a:custGeom>
            <a:ln w="12700">
              <a:solidFill>
                <a:srgbClr val="055092"/>
              </a:solidFill>
            </a:ln>
          </p:spPr>
          <p:txBody>
            <a:bodyPr wrap="square" lIns="0" tIns="0" rIns="0" bIns="0" rtlCol="0"/>
            <a:lstStyle/>
            <a:p>
              <a:endParaRPr/>
            </a:p>
          </p:txBody>
        </p:sp>
      </p:grpSp>
      <p:sp>
        <p:nvSpPr>
          <p:cNvPr id="18" name="object 18"/>
          <p:cNvSpPr txBox="1"/>
          <p:nvPr/>
        </p:nvSpPr>
        <p:spPr>
          <a:xfrm>
            <a:off x="459740" y="1229613"/>
            <a:ext cx="7726045" cy="3518271"/>
          </a:xfrm>
          <a:prstGeom prst="rect">
            <a:avLst/>
          </a:prstGeom>
        </p:spPr>
        <p:txBody>
          <a:bodyPr vert="horz" wrap="square" lIns="0" tIns="12065" rIns="0" bIns="0" rtlCol="0">
            <a:spAutoFit/>
          </a:bodyPr>
          <a:lstStyle/>
          <a:p>
            <a:pPr marL="12700">
              <a:lnSpc>
                <a:spcPct val="100000"/>
              </a:lnSpc>
              <a:spcBef>
                <a:spcPts val="95"/>
              </a:spcBef>
            </a:pPr>
            <a:r>
              <a:rPr sz="2800" spc="-70" dirty="0">
                <a:latin typeface="Constantia"/>
                <a:cs typeface="Constantia"/>
              </a:rPr>
              <a:t>H</a:t>
            </a:r>
            <a:r>
              <a:rPr sz="2800" spc="-5" dirty="0">
                <a:latin typeface="Constantia"/>
                <a:cs typeface="Constantia"/>
              </a:rPr>
              <a:t>e</a:t>
            </a:r>
            <a:r>
              <a:rPr sz="2800" spc="-40" dirty="0">
                <a:latin typeface="Constantia"/>
                <a:cs typeface="Constantia"/>
              </a:rPr>
              <a:t>r</a:t>
            </a:r>
            <a:r>
              <a:rPr sz="2800" spc="-5" dirty="0">
                <a:latin typeface="Constantia"/>
                <a:cs typeface="Constantia"/>
              </a:rPr>
              <a:t>e</a:t>
            </a:r>
            <a:r>
              <a:rPr sz="2800" spc="-150" dirty="0">
                <a:latin typeface="Constantia"/>
                <a:cs typeface="Constantia"/>
              </a:rPr>
              <a:t> </a:t>
            </a:r>
            <a:r>
              <a:rPr sz="2800" spc="-75" dirty="0">
                <a:latin typeface="Constantia"/>
                <a:cs typeface="Constantia"/>
              </a:rPr>
              <a:t>w</a:t>
            </a:r>
            <a:r>
              <a:rPr sz="2800" spc="-5" dirty="0">
                <a:latin typeface="Constantia"/>
                <a:cs typeface="Constantia"/>
              </a:rPr>
              <a:t>e</a:t>
            </a:r>
            <a:r>
              <a:rPr sz="2800" spc="-150" dirty="0">
                <a:latin typeface="Constantia"/>
                <a:cs typeface="Constantia"/>
              </a:rPr>
              <a:t> </a:t>
            </a:r>
            <a:r>
              <a:rPr sz="2800" spc="-5" dirty="0">
                <a:latin typeface="Constantia"/>
                <a:cs typeface="Constantia"/>
              </a:rPr>
              <a:t>ap</a:t>
            </a:r>
            <a:r>
              <a:rPr sz="2800" spc="-15" dirty="0">
                <a:latin typeface="Constantia"/>
                <a:cs typeface="Constantia"/>
              </a:rPr>
              <a:t>p</a:t>
            </a:r>
            <a:r>
              <a:rPr sz="2800" spc="-40" dirty="0">
                <a:latin typeface="Constantia"/>
                <a:cs typeface="Constantia"/>
              </a:rPr>
              <a:t>l</a:t>
            </a:r>
            <a:r>
              <a:rPr sz="2800" spc="-5" dirty="0">
                <a:latin typeface="Constantia"/>
                <a:cs typeface="Constantia"/>
              </a:rPr>
              <a:t>y</a:t>
            </a:r>
            <a:r>
              <a:rPr sz="2800" spc="-50" dirty="0">
                <a:latin typeface="Constantia"/>
                <a:cs typeface="Constantia"/>
              </a:rPr>
              <a:t> </a:t>
            </a:r>
            <a:r>
              <a:rPr sz="2800" spc="-5" dirty="0">
                <a:latin typeface="Constantia"/>
                <a:cs typeface="Constantia"/>
              </a:rPr>
              <a:t>2</a:t>
            </a:r>
            <a:r>
              <a:rPr sz="2800" spc="-55" dirty="0">
                <a:latin typeface="Constantia"/>
                <a:cs typeface="Constantia"/>
              </a:rPr>
              <a:t> </a:t>
            </a:r>
            <a:r>
              <a:rPr sz="2800" spc="-5" dirty="0">
                <a:latin typeface="Constantia"/>
                <a:cs typeface="Constantia"/>
              </a:rPr>
              <a:t>s</a:t>
            </a:r>
            <a:r>
              <a:rPr sz="2800" spc="-50" dirty="0">
                <a:latin typeface="Constantia"/>
                <a:cs typeface="Constantia"/>
              </a:rPr>
              <a:t>t</a:t>
            </a:r>
            <a:r>
              <a:rPr sz="2800" spc="-5" dirty="0">
                <a:latin typeface="Constantia"/>
                <a:cs typeface="Constantia"/>
              </a:rPr>
              <a:t>eps</a:t>
            </a:r>
            <a:r>
              <a:rPr sz="2800" spc="5" dirty="0">
                <a:latin typeface="Constantia"/>
                <a:cs typeface="Constantia"/>
              </a:rPr>
              <a:t>:</a:t>
            </a:r>
            <a:r>
              <a:rPr sz="2800" spc="-5" dirty="0">
                <a:latin typeface="Constantia"/>
                <a:cs typeface="Constantia"/>
              </a:rPr>
              <a:t>-</a:t>
            </a:r>
            <a:endParaRPr sz="2800" dirty="0">
              <a:latin typeface="Constantia"/>
              <a:cs typeface="Constantia"/>
            </a:endParaRPr>
          </a:p>
          <a:p>
            <a:pPr>
              <a:lnSpc>
                <a:spcPct val="100000"/>
              </a:lnSpc>
              <a:spcBef>
                <a:spcPts val="5"/>
              </a:spcBef>
            </a:pPr>
            <a:endParaRPr sz="3850" dirty="0">
              <a:latin typeface="Constantia"/>
              <a:cs typeface="Constantia"/>
            </a:endParaRPr>
          </a:p>
          <a:p>
            <a:pPr marL="469265" marR="5080" indent="-457200" algn="just">
              <a:lnSpc>
                <a:spcPct val="100000"/>
              </a:lnSpc>
              <a:buClr>
                <a:srgbClr val="0AD0D9"/>
              </a:buClr>
              <a:buSzPct val="94642"/>
              <a:buFont typeface="Wingdings" pitchFamily="2" charset="2"/>
              <a:buChar char="Ø"/>
              <a:tabLst>
                <a:tab pos="287020" algn="l"/>
              </a:tabLst>
            </a:pPr>
            <a:r>
              <a:rPr sz="2400" spc="-10" dirty="0">
                <a:latin typeface="Constantia"/>
                <a:cs typeface="Constantia"/>
              </a:rPr>
              <a:t>Making</a:t>
            </a:r>
            <a:r>
              <a:rPr sz="2400" spc="-35" dirty="0">
                <a:latin typeface="Constantia"/>
                <a:cs typeface="Constantia"/>
              </a:rPr>
              <a:t> </a:t>
            </a:r>
            <a:r>
              <a:rPr sz="2400" spc="-5" dirty="0">
                <a:latin typeface="Constantia"/>
                <a:cs typeface="Constantia"/>
              </a:rPr>
              <a:t>the</a:t>
            </a:r>
            <a:r>
              <a:rPr sz="2400" spc="-130" dirty="0">
                <a:latin typeface="Constantia"/>
                <a:cs typeface="Constantia"/>
              </a:rPr>
              <a:t> </a:t>
            </a:r>
            <a:r>
              <a:rPr sz="2400" spc="-15" dirty="0">
                <a:latin typeface="Constantia"/>
                <a:cs typeface="Constantia"/>
              </a:rPr>
              <a:t>second</a:t>
            </a:r>
            <a:r>
              <a:rPr sz="2400" dirty="0">
                <a:latin typeface="Constantia"/>
                <a:cs typeface="Constantia"/>
              </a:rPr>
              <a:t> </a:t>
            </a:r>
            <a:r>
              <a:rPr sz="2400" spc="-5" dirty="0">
                <a:latin typeface="Constantia"/>
                <a:cs typeface="Constantia"/>
              </a:rPr>
              <a:t>last</a:t>
            </a:r>
            <a:r>
              <a:rPr sz="2400" spc="-55" dirty="0">
                <a:latin typeface="Constantia"/>
                <a:cs typeface="Constantia"/>
              </a:rPr>
              <a:t> </a:t>
            </a:r>
            <a:r>
              <a:rPr sz="2400" spc="-30" dirty="0">
                <a:latin typeface="Constantia"/>
                <a:cs typeface="Constantia"/>
              </a:rPr>
              <a:t>node’s</a:t>
            </a:r>
            <a:r>
              <a:rPr sz="2400" spc="-65" dirty="0">
                <a:latin typeface="Constantia"/>
                <a:cs typeface="Constantia"/>
              </a:rPr>
              <a:t> </a:t>
            </a:r>
            <a:r>
              <a:rPr sz="2400" spc="-5" dirty="0">
                <a:latin typeface="Constantia"/>
                <a:cs typeface="Constantia"/>
              </a:rPr>
              <a:t>next</a:t>
            </a:r>
            <a:r>
              <a:rPr sz="2400" spc="-125" dirty="0">
                <a:latin typeface="Constantia"/>
                <a:cs typeface="Constantia"/>
              </a:rPr>
              <a:t> </a:t>
            </a:r>
            <a:r>
              <a:rPr sz="2400" spc="-10" dirty="0">
                <a:latin typeface="Constantia"/>
                <a:cs typeface="Constantia"/>
              </a:rPr>
              <a:t>pointer</a:t>
            </a:r>
            <a:r>
              <a:rPr sz="2400" spc="-150" dirty="0">
                <a:latin typeface="Constantia"/>
                <a:cs typeface="Constantia"/>
              </a:rPr>
              <a:t> </a:t>
            </a:r>
            <a:r>
              <a:rPr sz="2400" spc="-10" dirty="0">
                <a:latin typeface="Constantia"/>
                <a:cs typeface="Constantia"/>
              </a:rPr>
              <a:t>point </a:t>
            </a:r>
            <a:r>
              <a:rPr sz="2400" spc="-685" dirty="0">
                <a:latin typeface="Constantia"/>
                <a:cs typeface="Constantia"/>
              </a:rPr>
              <a:t> </a:t>
            </a:r>
            <a:r>
              <a:rPr sz="2400" spc="-25" dirty="0">
                <a:latin typeface="Constantia"/>
                <a:cs typeface="Constantia"/>
              </a:rPr>
              <a:t>to</a:t>
            </a:r>
            <a:r>
              <a:rPr sz="2400" spc="-80" dirty="0">
                <a:latin typeface="Constantia"/>
                <a:cs typeface="Constantia"/>
              </a:rPr>
              <a:t> </a:t>
            </a:r>
            <a:r>
              <a:rPr sz="2400" spc="-10" dirty="0">
                <a:latin typeface="Constantia"/>
                <a:cs typeface="Constantia"/>
              </a:rPr>
              <a:t>NULL</a:t>
            </a:r>
            <a:endParaRPr sz="2400" dirty="0">
              <a:latin typeface="Constantia"/>
              <a:cs typeface="Constantia"/>
            </a:endParaRPr>
          </a:p>
          <a:p>
            <a:pPr marL="571500" indent="-571500" algn="just">
              <a:lnSpc>
                <a:spcPct val="100000"/>
              </a:lnSpc>
              <a:spcBef>
                <a:spcPts val="5"/>
              </a:spcBef>
              <a:buClr>
                <a:srgbClr val="0AD0D9"/>
              </a:buClr>
              <a:buFont typeface="Wingdings" pitchFamily="2" charset="2"/>
              <a:buChar char="Ø"/>
            </a:pPr>
            <a:endParaRPr sz="3600" dirty="0">
              <a:latin typeface="Constantia"/>
              <a:cs typeface="Constantia"/>
            </a:endParaRPr>
          </a:p>
          <a:p>
            <a:pPr marL="469900" indent="-457200" algn="just">
              <a:lnSpc>
                <a:spcPct val="100000"/>
              </a:lnSpc>
              <a:spcBef>
                <a:spcPts val="5"/>
              </a:spcBef>
              <a:buClr>
                <a:srgbClr val="0AD0D9"/>
              </a:buClr>
              <a:buSzPct val="94642"/>
              <a:buFont typeface="Wingdings" pitchFamily="2" charset="2"/>
              <a:buChar char="Ø"/>
              <a:tabLst>
                <a:tab pos="287020" algn="l"/>
              </a:tabLst>
            </a:pPr>
            <a:r>
              <a:rPr sz="2400" spc="-5" dirty="0">
                <a:latin typeface="Constantia"/>
                <a:cs typeface="Constantia"/>
              </a:rPr>
              <a:t>Deleting</a:t>
            </a:r>
            <a:r>
              <a:rPr sz="2400" spc="-55" dirty="0">
                <a:latin typeface="Constantia"/>
                <a:cs typeface="Constantia"/>
              </a:rPr>
              <a:t> </a:t>
            </a:r>
            <a:r>
              <a:rPr sz="2400" spc="-5" dirty="0">
                <a:latin typeface="Constantia"/>
                <a:cs typeface="Constantia"/>
              </a:rPr>
              <a:t>the</a:t>
            </a:r>
            <a:r>
              <a:rPr sz="2400" spc="-80" dirty="0">
                <a:latin typeface="Constantia"/>
                <a:cs typeface="Constantia"/>
              </a:rPr>
              <a:t> </a:t>
            </a:r>
            <a:r>
              <a:rPr sz="2400" spc="-5" dirty="0">
                <a:latin typeface="Constantia"/>
                <a:cs typeface="Constantia"/>
              </a:rPr>
              <a:t>last</a:t>
            </a:r>
            <a:r>
              <a:rPr sz="2400" spc="-55" dirty="0">
                <a:latin typeface="Constantia"/>
                <a:cs typeface="Constantia"/>
              </a:rPr>
              <a:t> </a:t>
            </a:r>
            <a:r>
              <a:rPr sz="2400" spc="-5" dirty="0">
                <a:latin typeface="Constantia"/>
                <a:cs typeface="Constantia"/>
              </a:rPr>
              <a:t>node</a:t>
            </a:r>
            <a:r>
              <a:rPr sz="2400" spc="-160" dirty="0">
                <a:latin typeface="Constantia"/>
                <a:cs typeface="Constantia"/>
              </a:rPr>
              <a:t> </a:t>
            </a:r>
            <a:r>
              <a:rPr sz="2400" spc="-5" dirty="0">
                <a:latin typeface="Constantia"/>
                <a:cs typeface="Constantia"/>
              </a:rPr>
              <a:t>via</a:t>
            </a:r>
            <a:r>
              <a:rPr sz="2400" spc="-125" dirty="0">
                <a:latin typeface="Constantia"/>
                <a:cs typeface="Constantia"/>
              </a:rPr>
              <a:t> </a:t>
            </a:r>
            <a:r>
              <a:rPr sz="2400" spc="-15" dirty="0" smtClean="0">
                <a:latin typeface="Constantia"/>
                <a:cs typeface="Constantia"/>
              </a:rPr>
              <a:t>delete</a:t>
            </a:r>
            <a:r>
              <a:rPr sz="2400" spc="-70" dirty="0" smtClean="0">
                <a:latin typeface="Constantia"/>
                <a:cs typeface="Constantia"/>
              </a:rPr>
              <a:t> </a:t>
            </a:r>
            <a:r>
              <a:rPr sz="2400" spc="-20" dirty="0">
                <a:latin typeface="Constantia"/>
                <a:cs typeface="Constantia"/>
              </a:rPr>
              <a:t>keyword</a:t>
            </a:r>
            <a:endParaRPr sz="2400" dirty="0">
              <a:latin typeface="Constantia"/>
              <a:cs typeface="Constantia"/>
            </a:endParaRPr>
          </a:p>
          <a:p>
            <a:pPr>
              <a:lnSpc>
                <a:spcPct val="100000"/>
              </a:lnSpc>
              <a:spcBef>
                <a:spcPts val="60"/>
              </a:spcBef>
            </a:pPr>
            <a:endParaRPr sz="2450" dirty="0">
              <a:latin typeface="Constantia"/>
              <a:cs typeface="Constantia"/>
            </a:endParaRPr>
          </a:p>
          <a:p>
            <a:pPr marL="393700">
              <a:lnSpc>
                <a:spcPct val="100000"/>
              </a:lnSpc>
            </a:pPr>
            <a:r>
              <a:rPr sz="2400" dirty="0">
                <a:latin typeface="Times New Roman"/>
                <a:cs typeface="Times New Roman"/>
              </a:rPr>
              <a:t>start</a:t>
            </a:r>
          </a:p>
        </p:txBody>
      </p:sp>
      <p:grpSp>
        <p:nvGrpSpPr>
          <p:cNvPr id="19" name="object 19"/>
          <p:cNvGrpSpPr/>
          <p:nvPr/>
        </p:nvGrpSpPr>
        <p:grpSpPr>
          <a:xfrm>
            <a:off x="5868923" y="4920996"/>
            <a:ext cx="1827530" cy="1283335"/>
            <a:chOff x="5868923" y="4920996"/>
            <a:chExt cx="1827530" cy="1283335"/>
          </a:xfrm>
        </p:grpSpPr>
        <p:sp>
          <p:nvSpPr>
            <p:cNvPr id="20" name="object 20"/>
            <p:cNvSpPr/>
            <p:nvPr/>
          </p:nvSpPr>
          <p:spPr>
            <a:xfrm>
              <a:off x="7086599" y="4977511"/>
              <a:ext cx="609600" cy="553720"/>
            </a:xfrm>
            <a:custGeom>
              <a:avLst/>
              <a:gdLst/>
              <a:ahLst/>
              <a:cxnLst/>
              <a:rect l="l" t="t" r="r" b="b"/>
              <a:pathLst>
                <a:path w="609600" h="553720">
                  <a:moveTo>
                    <a:pt x="298450" y="540638"/>
                  </a:moveTo>
                  <a:lnTo>
                    <a:pt x="0" y="540638"/>
                  </a:lnTo>
                  <a:lnTo>
                    <a:pt x="0" y="553338"/>
                  </a:lnTo>
                  <a:lnTo>
                    <a:pt x="308355" y="553338"/>
                  </a:lnTo>
                  <a:lnTo>
                    <a:pt x="311150" y="550544"/>
                  </a:lnTo>
                  <a:lnTo>
                    <a:pt x="311150" y="546988"/>
                  </a:lnTo>
                  <a:lnTo>
                    <a:pt x="298450" y="546988"/>
                  </a:lnTo>
                  <a:lnTo>
                    <a:pt x="298450" y="540638"/>
                  </a:lnTo>
                  <a:close/>
                </a:path>
                <a:path w="609600" h="553720">
                  <a:moveTo>
                    <a:pt x="573604" y="45338"/>
                  </a:moveTo>
                  <a:lnTo>
                    <a:pt x="301244" y="45338"/>
                  </a:lnTo>
                  <a:lnTo>
                    <a:pt x="298450" y="48132"/>
                  </a:lnTo>
                  <a:lnTo>
                    <a:pt x="298450" y="546988"/>
                  </a:lnTo>
                  <a:lnTo>
                    <a:pt x="304800" y="540638"/>
                  </a:lnTo>
                  <a:lnTo>
                    <a:pt x="311150" y="540638"/>
                  </a:lnTo>
                  <a:lnTo>
                    <a:pt x="311150" y="58038"/>
                  </a:lnTo>
                  <a:lnTo>
                    <a:pt x="304800" y="58038"/>
                  </a:lnTo>
                  <a:lnTo>
                    <a:pt x="311150" y="51688"/>
                  </a:lnTo>
                  <a:lnTo>
                    <a:pt x="584490" y="51688"/>
                  </a:lnTo>
                  <a:lnTo>
                    <a:pt x="573604" y="45338"/>
                  </a:lnTo>
                  <a:close/>
                </a:path>
                <a:path w="609600" h="553720">
                  <a:moveTo>
                    <a:pt x="311150" y="540638"/>
                  </a:moveTo>
                  <a:lnTo>
                    <a:pt x="304800" y="540638"/>
                  </a:lnTo>
                  <a:lnTo>
                    <a:pt x="298450" y="546988"/>
                  </a:lnTo>
                  <a:lnTo>
                    <a:pt x="311150" y="546988"/>
                  </a:lnTo>
                  <a:lnTo>
                    <a:pt x="311150" y="540638"/>
                  </a:lnTo>
                  <a:close/>
                </a:path>
                <a:path w="609600" h="553720">
                  <a:moveTo>
                    <a:pt x="584490" y="51688"/>
                  </a:moveTo>
                  <a:lnTo>
                    <a:pt x="514603" y="92456"/>
                  </a:lnTo>
                  <a:lnTo>
                    <a:pt x="513588" y="96265"/>
                  </a:lnTo>
                  <a:lnTo>
                    <a:pt x="517144" y="102362"/>
                  </a:lnTo>
                  <a:lnTo>
                    <a:pt x="520953" y="103377"/>
                  </a:lnTo>
                  <a:lnTo>
                    <a:pt x="598709" y="58038"/>
                  </a:lnTo>
                  <a:lnTo>
                    <a:pt x="597026" y="58038"/>
                  </a:lnTo>
                  <a:lnTo>
                    <a:pt x="597026" y="57150"/>
                  </a:lnTo>
                  <a:lnTo>
                    <a:pt x="593851" y="57150"/>
                  </a:lnTo>
                  <a:lnTo>
                    <a:pt x="584490" y="51688"/>
                  </a:lnTo>
                  <a:close/>
                </a:path>
                <a:path w="609600" h="553720">
                  <a:moveTo>
                    <a:pt x="311150" y="51688"/>
                  </a:moveTo>
                  <a:lnTo>
                    <a:pt x="304800" y="58038"/>
                  </a:lnTo>
                  <a:lnTo>
                    <a:pt x="311150" y="58038"/>
                  </a:lnTo>
                  <a:lnTo>
                    <a:pt x="311150" y="51688"/>
                  </a:lnTo>
                  <a:close/>
                </a:path>
                <a:path w="609600" h="553720">
                  <a:moveTo>
                    <a:pt x="584490" y="51688"/>
                  </a:moveTo>
                  <a:lnTo>
                    <a:pt x="311150" y="51688"/>
                  </a:lnTo>
                  <a:lnTo>
                    <a:pt x="311150" y="58038"/>
                  </a:lnTo>
                  <a:lnTo>
                    <a:pt x="573604" y="58038"/>
                  </a:lnTo>
                  <a:lnTo>
                    <a:pt x="584490" y="51688"/>
                  </a:lnTo>
                  <a:close/>
                </a:path>
                <a:path w="609600" h="553720">
                  <a:moveTo>
                    <a:pt x="598709" y="45338"/>
                  </a:moveTo>
                  <a:lnTo>
                    <a:pt x="597026" y="45338"/>
                  </a:lnTo>
                  <a:lnTo>
                    <a:pt x="597026" y="58038"/>
                  </a:lnTo>
                  <a:lnTo>
                    <a:pt x="598709" y="58038"/>
                  </a:lnTo>
                  <a:lnTo>
                    <a:pt x="609600" y="51688"/>
                  </a:lnTo>
                  <a:lnTo>
                    <a:pt x="598709" y="45338"/>
                  </a:lnTo>
                  <a:close/>
                </a:path>
                <a:path w="609600" h="553720">
                  <a:moveTo>
                    <a:pt x="593851" y="46227"/>
                  </a:moveTo>
                  <a:lnTo>
                    <a:pt x="584490" y="51688"/>
                  </a:lnTo>
                  <a:lnTo>
                    <a:pt x="593851" y="57150"/>
                  </a:lnTo>
                  <a:lnTo>
                    <a:pt x="593851" y="46227"/>
                  </a:lnTo>
                  <a:close/>
                </a:path>
                <a:path w="609600" h="553720">
                  <a:moveTo>
                    <a:pt x="597026" y="46227"/>
                  </a:moveTo>
                  <a:lnTo>
                    <a:pt x="593851" y="46227"/>
                  </a:lnTo>
                  <a:lnTo>
                    <a:pt x="593851" y="57150"/>
                  </a:lnTo>
                  <a:lnTo>
                    <a:pt x="597026" y="57150"/>
                  </a:lnTo>
                  <a:lnTo>
                    <a:pt x="597026" y="46227"/>
                  </a:lnTo>
                  <a:close/>
                </a:path>
                <a:path w="609600" h="553720">
                  <a:moveTo>
                    <a:pt x="520953" y="0"/>
                  </a:moveTo>
                  <a:lnTo>
                    <a:pt x="517144" y="1015"/>
                  </a:lnTo>
                  <a:lnTo>
                    <a:pt x="513588" y="7112"/>
                  </a:lnTo>
                  <a:lnTo>
                    <a:pt x="514603" y="10921"/>
                  </a:lnTo>
                  <a:lnTo>
                    <a:pt x="584490" y="51688"/>
                  </a:lnTo>
                  <a:lnTo>
                    <a:pt x="593851" y="46227"/>
                  </a:lnTo>
                  <a:lnTo>
                    <a:pt x="597026" y="46227"/>
                  </a:lnTo>
                  <a:lnTo>
                    <a:pt x="597026" y="45338"/>
                  </a:lnTo>
                  <a:lnTo>
                    <a:pt x="598709" y="45338"/>
                  </a:lnTo>
                  <a:lnTo>
                    <a:pt x="520953" y="0"/>
                  </a:lnTo>
                  <a:close/>
                </a:path>
              </a:pathLst>
            </a:custGeom>
            <a:solidFill>
              <a:srgbClr val="000000"/>
            </a:solidFill>
          </p:spPr>
          <p:txBody>
            <a:bodyPr wrap="square" lIns="0" tIns="0" rIns="0" bIns="0" rtlCol="0"/>
            <a:lstStyle/>
            <a:p>
              <a:endParaRPr/>
            </a:p>
          </p:txBody>
        </p:sp>
        <p:pic>
          <p:nvPicPr>
            <p:cNvPr id="21" name="object 21"/>
            <p:cNvPicPr/>
            <p:nvPr/>
          </p:nvPicPr>
          <p:blipFill>
            <a:blip r:embed="rId2" cstate="print"/>
            <a:stretch>
              <a:fillRect/>
            </a:stretch>
          </p:blipFill>
          <p:spPr>
            <a:xfrm>
              <a:off x="5868923" y="4920996"/>
              <a:ext cx="1008126" cy="1283208"/>
            </a:xfrm>
            <a:prstGeom prst="rect">
              <a:avLst/>
            </a:prstGeom>
          </p:spPr>
        </p:pic>
      </p:grpSp>
      <p:grpSp>
        <p:nvGrpSpPr>
          <p:cNvPr id="22" name="object 22"/>
          <p:cNvGrpSpPr/>
          <p:nvPr/>
        </p:nvGrpSpPr>
        <p:grpSpPr>
          <a:xfrm>
            <a:off x="4986273" y="4952999"/>
            <a:ext cx="1795526" cy="1576069"/>
            <a:chOff x="4986273" y="4952999"/>
            <a:chExt cx="1795526" cy="1576069"/>
          </a:xfrm>
        </p:grpSpPr>
        <p:sp>
          <p:nvSpPr>
            <p:cNvPr id="23" name="object 23"/>
            <p:cNvSpPr/>
            <p:nvPr/>
          </p:nvSpPr>
          <p:spPr>
            <a:xfrm>
              <a:off x="4986273" y="5519673"/>
              <a:ext cx="957580" cy="86360"/>
            </a:xfrm>
            <a:custGeom>
              <a:avLst/>
              <a:gdLst/>
              <a:ahLst/>
              <a:cxnLst/>
              <a:rect l="l" t="t" r="r" b="b"/>
              <a:pathLst>
                <a:path w="957579" h="86360">
                  <a:moveTo>
                    <a:pt x="42925" y="0"/>
                  </a:moveTo>
                  <a:lnTo>
                    <a:pt x="26253" y="3385"/>
                  </a:lnTo>
                  <a:lnTo>
                    <a:pt x="12604" y="12604"/>
                  </a:lnTo>
                  <a:lnTo>
                    <a:pt x="3385" y="26253"/>
                  </a:lnTo>
                  <a:lnTo>
                    <a:pt x="0" y="42925"/>
                  </a:lnTo>
                  <a:lnTo>
                    <a:pt x="3385" y="59588"/>
                  </a:lnTo>
                  <a:lnTo>
                    <a:pt x="12604" y="73215"/>
                  </a:lnTo>
                  <a:lnTo>
                    <a:pt x="26253" y="82413"/>
                  </a:lnTo>
                  <a:lnTo>
                    <a:pt x="42925" y="85788"/>
                  </a:lnTo>
                  <a:lnTo>
                    <a:pt x="59578" y="82413"/>
                  </a:lnTo>
                  <a:lnTo>
                    <a:pt x="73183" y="73215"/>
                  </a:lnTo>
                  <a:lnTo>
                    <a:pt x="82359" y="59588"/>
                  </a:lnTo>
                  <a:lnTo>
                    <a:pt x="82852" y="57150"/>
                  </a:lnTo>
                  <a:lnTo>
                    <a:pt x="42925" y="57150"/>
                  </a:lnTo>
                  <a:lnTo>
                    <a:pt x="42925" y="28575"/>
                  </a:lnTo>
                  <a:lnTo>
                    <a:pt x="82828" y="28575"/>
                  </a:lnTo>
                  <a:lnTo>
                    <a:pt x="82359" y="26253"/>
                  </a:lnTo>
                  <a:lnTo>
                    <a:pt x="73183" y="12604"/>
                  </a:lnTo>
                  <a:lnTo>
                    <a:pt x="59578" y="3385"/>
                  </a:lnTo>
                  <a:lnTo>
                    <a:pt x="42925" y="0"/>
                  </a:lnTo>
                  <a:close/>
                </a:path>
                <a:path w="957579" h="86360">
                  <a:moveTo>
                    <a:pt x="871601" y="0"/>
                  </a:moveTo>
                  <a:lnTo>
                    <a:pt x="871601" y="85788"/>
                  </a:lnTo>
                  <a:lnTo>
                    <a:pt x="928877" y="57150"/>
                  </a:lnTo>
                  <a:lnTo>
                    <a:pt x="885825" y="57150"/>
                  </a:lnTo>
                  <a:lnTo>
                    <a:pt x="885825" y="28575"/>
                  </a:lnTo>
                  <a:lnTo>
                    <a:pt x="928666" y="28575"/>
                  </a:lnTo>
                  <a:lnTo>
                    <a:pt x="871601" y="0"/>
                  </a:lnTo>
                  <a:close/>
                </a:path>
                <a:path w="957579" h="86360">
                  <a:moveTo>
                    <a:pt x="82828" y="28575"/>
                  </a:moveTo>
                  <a:lnTo>
                    <a:pt x="42925" y="28575"/>
                  </a:lnTo>
                  <a:lnTo>
                    <a:pt x="42925" y="57150"/>
                  </a:lnTo>
                  <a:lnTo>
                    <a:pt x="82852" y="57150"/>
                  </a:lnTo>
                  <a:lnTo>
                    <a:pt x="85725" y="42925"/>
                  </a:lnTo>
                  <a:lnTo>
                    <a:pt x="82828" y="28575"/>
                  </a:lnTo>
                  <a:close/>
                </a:path>
                <a:path w="957579" h="86360">
                  <a:moveTo>
                    <a:pt x="871601" y="28575"/>
                  </a:moveTo>
                  <a:lnTo>
                    <a:pt x="82828" y="28575"/>
                  </a:lnTo>
                  <a:lnTo>
                    <a:pt x="85725" y="42925"/>
                  </a:lnTo>
                  <a:lnTo>
                    <a:pt x="82852" y="57150"/>
                  </a:lnTo>
                  <a:lnTo>
                    <a:pt x="871601" y="57150"/>
                  </a:lnTo>
                  <a:lnTo>
                    <a:pt x="871601" y="28575"/>
                  </a:lnTo>
                  <a:close/>
                </a:path>
                <a:path w="957579" h="86360">
                  <a:moveTo>
                    <a:pt x="928666" y="28575"/>
                  </a:moveTo>
                  <a:lnTo>
                    <a:pt x="885825" y="28575"/>
                  </a:lnTo>
                  <a:lnTo>
                    <a:pt x="885825" y="57150"/>
                  </a:lnTo>
                  <a:lnTo>
                    <a:pt x="928877" y="57150"/>
                  </a:lnTo>
                  <a:lnTo>
                    <a:pt x="957326" y="42925"/>
                  </a:lnTo>
                  <a:lnTo>
                    <a:pt x="928666" y="28575"/>
                  </a:lnTo>
                  <a:close/>
                </a:path>
              </a:pathLst>
            </a:custGeom>
            <a:solidFill>
              <a:srgbClr val="000000"/>
            </a:solidFill>
          </p:spPr>
          <p:txBody>
            <a:bodyPr wrap="square" lIns="0" tIns="0" rIns="0" bIns="0" rtlCol="0"/>
            <a:lstStyle/>
            <a:p>
              <a:endParaRPr/>
            </a:p>
          </p:txBody>
        </p:sp>
        <p:sp>
          <p:nvSpPr>
            <p:cNvPr id="24" name="object 24"/>
            <p:cNvSpPr/>
            <p:nvPr/>
          </p:nvSpPr>
          <p:spPr>
            <a:xfrm>
              <a:off x="5029199" y="5518149"/>
              <a:ext cx="1219200" cy="1010919"/>
            </a:xfrm>
            <a:custGeom>
              <a:avLst/>
              <a:gdLst/>
              <a:ahLst/>
              <a:cxnLst/>
              <a:rect l="l" t="t" r="r" b="b"/>
              <a:pathLst>
                <a:path w="1219200" h="1010920">
                  <a:moveTo>
                    <a:pt x="12700" y="0"/>
                  </a:moveTo>
                  <a:lnTo>
                    <a:pt x="0" y="0"/>
                  </a:lnTo>
                  <a:lnTo>
                    <a:pt x="0" y="12700"/>
                  </a:lnTo>
                  <a:lnTo>
                    <a:pt x="12700" y="12700"/>
                  </a:lnTo>
                  <a:lnTo>
                    <a:pt x="12700" y="0"/>
                  </a:lnTo>
                  <a:close/>
                </a:path>
                <a:path w="1219200" h="1010920">
                  <a:moveTo>
                    <a:pt x="38100" y="0"/>
                  </a:moveTo>
                  <a:lnTo>
                    <a:pt x="25400" y="0"/>
                  </a:lnTo>
                  <a:lnTo>
                    <a:pt x="25400" y="12700"/>
                  </a:lnTo>
                  <a:lnTo>
                    <a:pt x="38100" y="12700"/>
                  </a:lnTo>
                  <a:lnTo>
                    <a:pt x="38100" y="0"/>
                  </a:lnTo>
                  <a:close/>
                </a:path>
                <a:path w="1219200" h="1010920">
                  <a:moveTo>
                    <a:pt x="63500" y="0"/>
                  </a:moveTo>
                  <a:lnTo>
                    <a:pt x="50800" y="0"/>
                  </a:lnTo>
                  <a:lnTo>
                    <a:pt x="50800" y="12700"/>
                  </a:lnTo>
                  <a:lnTo>
                    <a:pt x="63500" y="12700"/>
                  </a:lnTo>
                  <a:lnTo>
                    <a:pt x="63500" y="0"/>
                  </a:lnTo>
                  <a:close/>
                </a:path>
                <a:path w="1219200" h="1010920">
                  <a:moveTo>
                    <a:pt x="88900" y="0"/>
                  </a:moveTo>
                  <a:lnTo>
                    <a:pt x="76200" y="0"/>
                  </a:lnTo>
                  <a:lnTo>
                    <a:pt x="76200" y="12700"/>
                  </a:lnTo>
                  <a:lnTo>
                    <a:pt x="88900" y="12700"/>
                  </a:lnTo>
                  <a:lnTo>
                    <a:pt x="88900" y="0"/>
                  </a:lnTo>
                  <a:close/>
                </a:path>
                <a:path w="1219200" h="1010920">
                  <a:moveTo>
                    <a:pt x="114300" y="0"/>
                  </a:moveTo>
                  <a:lnTo>
                    <a:pt x="101600" y="0"/>
                  </a:lnTo>
                  <a:lnTo>
                    <a:pt x="101600" y="12700"/>
                  </a:lnTo>
                  <a:lnTo>
                    <a:pt x="114300" y="12700"/>
                  </a:lnTo>
                  <a:lnTo>
                    <a:pt x="114300" y="0"/>
                  </a:lnTo>
                  <a:close/>
                </a:path>
                <a:path w="1219200" h="1010920">
                  <a:moveTo>
                    <a:pt x="139700" y="0"/>
                  </a:moveTo>
                  <a:lnTo>
                    <a:pt x="127000" y="0"/>
                  </a:lnTo>
                  <a:lnTo>
                    <a:pt x="127000" y="12700"/>
                  </a:lnTo>
                  <a:lnTo>
                    <a:pt x="139700" y="12700"/>
                  </a:lnTo>
                  <a:lnTo>
                    <a:pt x="139700" y="0"/>
                  </a:lnTo>
                  <a:close/>
                </a:path>
                <a:path w="1219200" h="1010920">
                  <a:moveTo>
                    <a:pt x="165100" y="0"/>
                  </a:moveTo>
                  <a:lnTo>
                    <a:pt x="152400" y="0"/>
                  </a:lnTo>
                  <a:lnTo>
                    <a:pt x="152400" y="12700"/>
                  </a:lnTo>
                  <a:lnTo>
                    <a:pt x="165100" y="12700"/>
                  </a:lnTo>
                  <a:lnTo>
                    <a:pt x="165100" y="0"/>
                  </a:lnTo>
                  <a:close/>
                </a:path>
                <a:path w="1219200" h="1010920">
                  <a:moveTo>
                    <a:pt x="190500" y="0"/>
                  </a:moveTo>
                  <a:lnTo>
                    <a:pt x="177800" y="0"/>
                  </a:lnTo>
                  <a:lnTo>
                    <a:pt x="177800" y="12700"/>
                  </a:lnTo>
                  <a:lnTo>
                    <a:pt x="190500" y="12700"/>
                  </a:lnTo>
                  <a:lnTo>
                    <a:pt x="190500" y="0"/>
                  </a:lnTo>
                  <a:close/>
                </a:path>
                <a:path w="1219200" h="1010920">
                  <a:moveTo>
                    <a:pt x="215900" y="0"/>
                  </a:moveTo>
                  <a:lnTo>
                    <a:pt x="203200" y="0"/>
                  </a:lnTo>
                  <a:lnTo>
                    <a:pt x="203200" y="12700"/>
                  </a:lnTo>
                  <a:lnTo>
                    <a:pt x="215900" y="12700"/>
                  </a:lnTo>
                  <a:lnTo>
                    <a:pt x="215900" y="0"/>
                  </a:lnTo>
                  <a:close/>
                </a:path>
                <a:path w="1219200" h="1010920">
                  <a:moveTo>
                    <a:pt x="241300" y="0"/>
                  </a:moveTo>
                  <a:lnTo>
                    <a:pt x="228600" y="0"/>
                  </a:lnTo>
                  <a:lnTo>
                    <a:pt x="228600" y="12700"/>
                  </a:lnTo>
                  <a:lnTo>
                    <a:pt x="241300" y="12700"/>
                  </a:lnTo>
                  <a:lnTo>
                    <a:pt x="241300" y="0"/>
                  </a:lnTo>
                  <a:close/>
                </a:path>
                <a:path w="1219200" h="1010920">
                  <a:moveTo>
                    <a:pt x="266700" y="0"/>
                  </a:moveTo>
                  <a:lnTo>
                    <a:pt x="254000" y="0"/>
                  </a:lnTo>
                  <a:lnTo>
                    <a:pt x="254000" y="12700"/>
                  </a:lnTo>
                  <a:lnTo>
                    <a:pt x="266700" y="12700"/>
                  </a:lnTo>
                  <a:lnTo>
                    <a:pt x="266700" y="0"/>
                  </a:lnTo>
                  <a:close/>
                </a:path>
                <a:path w="1219200" h="1010920">
                  <a:moveTo>
                    <a:pt x="292100" y="0"/>
                  </a:moveTo>
                  <a:lnTo>
                    <a:pt x="279400" y="0"/>
                  </a:lnTo>
                  <a:lnTo>
                    <a:pt x="279400" y="12700"/>
                  </a:lnTo>
                  <a:lnTo>
                    <a:pt x="292100" y="12700"/>
                  </a:lnTo>
                  <a:lnTo>
                    <a:pt x="292100" y="0"/>
                  </a:lnTo>
                  <a:close/>
                </a:path>
                <a:path w="1219200" h="1010920">
                  <a:moveTo>
                    <a:pt x="317500" y="0"/>
                  </a:moveTo>
                  <a:lnTo>
                    <a:pt x="304800" y="0"/>
                  </a:lnTo>
                  <a:lnTo>
                    <a:pt x="304800" y="12700"/>
                  </a:lnTo>
                  <a:lnTo>
                    <a:pt x="317500" y="12700"/>
                  </a:lnTo>
                  <a:lnTo>
                    <a:pt x="317500" y="0"/>
                  </a:lnTo>
                  <a:close/>
                </a:path>
                <a:path w="1219200" h="1010920">
                  <a:moveTo>
                    <a:pt x="342900" y="0"/>
                  </a:moveTo>
                  <a:lnTo>
                    <a:pt x="330200" y="0"/>
                  </a:lnTo>
                  <a:lnTo>
                    <a:pt x="330200" y="12700"/>
                  </a:lnTo>
                  <a:lnTo>
                    <a:pt x="342900" y="12700"/>
                  </a:lnTo>
                  <a:lnTo>
                    <a:pt x="342900" y="0"/>
                  </a:lnTo>
                  <a:close/>
                </a:path>
                <a:path w="1219200" h="1010920">
                  <a:moveTo>
                    <a:pt x="368300" y="0"/>
                  </a:moveTo>
                  <a:lnTo>
                    <a:pt x="355600" y="0"/>
                  </a:lnTo>
                  <a:lnTo>
                    <a:pt x="355600" y="12700"/>
                  </a:lnTo>
                  <a:lnTo>
                    <a:pt x="368300" y="12700"/>
                  </a:lnTo>
                  <a:lnTo>
                    <a:pt x="368300" y="0"/>
                  </a:lnTo>
                  <a:close/>
                </a:path>
                <a:path w="1219200" h="1010920">
                  <a:moveTo>
                    <a:pt x="378205" y="6350"/>
                  </a:moveTo>
                  <a:lnTo>
                    <a:pt x="378205" y="15493"/>
                  </a:lnTo>
                  <a:lnTo>
                    <a:pt x="390905" y="15493"/>
                  </a:lnTo>
                  <a:lnTo>
                    <a:pt x="390905" y="12700"/>
                  </a:lnTo>
                  <a:lnTo>
                    <a:pt x="381000" y="12700"/>
                  </a:lnTo>
                  <a:lnTo>
                    <a:pt x="381000" y="9144"/>
                  </a:lnTo>
                  <a:lnTo>
                    <a:pt x="378205" y="6350"/>
                  </a:lnTo>
                  <a:close/>
                </a:path>
                <a:path w="1219200" h="1010920">
                  <a:moveTo>
                    <a:pt x="381000" y="9144"/>
                  </a:moveTo>
                  <a:lnTo>
                    <a:pt x="381000" y="12700"/>
                  </a:lnTo>
                  <a:lnTo>
                    <a:pt x="384555" y="12700"/>
                  </a:lnTo>
                  <a:lnTo>
                    <a:pt x="381000" y="9144"/>
                  </a:lnTo>
                  <a:close/>
                </a:path>
                <a:path w="1219200" h="1010920">
                  <a:moveTo>
                    <a:pt x="387985" y="0"/>
                  </a:moveTo>
                  <a:lnTo>
                    <a:pt x="381000" y="0"/>
                  </a:lnTo>
                  <a:lnTo>
                    <a:pt x="381000" y="9144"/>
                  </a:lnTo>
                  <a:lnTo>
                    <a:pt x="384555" y="12700"/>
                  </a:lnTo>
                  <a:lnTo>
                    <a:pt x="390905" y="12700"/>
                  </a:lnTo>
                  <a:lnTo>
                    <a:pt x="390905" y="2793"/>
                  </a:lnTo>
                  <a:lnTo>
                    <a:pt x="387985" y="0"/>
                  </a:lnTo>
                  <a:close/>
                </a:path>
                <a:path w="1219200" h="1010920">
                  <a:moveTo>
                    <a:pt x="390905" y="28193"/>
                  </a:moveTo>
                  <a:lnTo>
                    <a:pt x="378205" y="28193"/>
                  </a:lnTo>
                  <a:lnTo>
                    <a:pt x="378205" y="40893"/>
                  </a:lnTo>
                  <a:lnTo>
                    <a:pt x="390905" y="40893"/>
                  </a:lnTo>
                  <a:lnTo>
                    <a:pt x="390905" y="28193"/>
                  </a:lnTo>
                  <a:close/>
                </a:path>
                <a:path w="1219200" h="1010920">
                  <a:moveTo>
                    <a:pt x="390905" y="53593"/>
                  </a:moveTo>
                  <a:lnTo>
                    <a:pt x="378205" y="53593"/>
                  </a:lnTo>
                  <a:lnTo>
                    <a:pt x="378205" y="66293"/>
                  </a:lnTo>
                  <a:lnTo>
                    <a:pt x="390905" y="66293"/>
                  </a:lnTo>
                  <a:lnTo>
                    <a:pt x="390905" y="53593"/>
                  </a:lnTo>
                  <a:close/>
                </a:path>
                <a:path w="1219200" h="1010920">
                  <a:moveTo>
                    <a:pt x="390905" y="79019"/>
                  </a:moveTo>
                  <a:lnTo>
                    <a:pt x="378205" y="79019"/>
                  </a:lnTo>
                  <a:lnTo>
                    <a:pt x="378205" y="91719"/>
                  </a:lnTo>
                  <a:lnTo>
                    <a:pt x="390905" y="91719"/>
                  </a:lnTo>
                  <a:lnTo>
                    <a:pt x="390905" y="79019"/>
                  </a:lnTo>
                  <a:close/>
                </a:path>
                <a:path w="1219200" h="1010920">
                  <a:moveTo>
                    <a:pt x="390905" y="104419"/>
                  </a:moveTo>
                  <a:lnTo>
                    <a:pt x="378205" y="104419"/>
                  </a:lnTo>
                  <a:lnTo>
                    <a:pt x="378205" y="117119"/>
                  </a:lnTo>
                  <a:lnTo>
                    <a:pt x="390905" y="117119"/>
                  </a:lnTo>
                  <a:lnTo>
                    <a:pt x="390905" y="104419"/>
                  </a:lnTo>
                  <a:close/>
                </a:path>
                <a:path w="1219200" h="1010920">
                  <a:moveTo>
                    <a:pt x="390905" y="129819"/>
                  </a:moveTo>
                  <a:lnTo>
                    <a:pt x="378205" y="129819"/>
                  </a:lnTo>
                  <a:lnTo>
                    <a:pt x="378205" y="142519"/>
                  </a:lnTo>
                  <a:lnTo>
                    <a:pt x="390905" y="142519"/>
                  </a:lnTo>
                  <a:lnTo>
                    <a:pt x="390905" y="129819"/>
                  </a:lnTo>
                  <a:close/>
                </a:path>
                <a:path w="1219200" h="1010920">
                  <a:moveTo>
                    <a:pt x="390905" y="155219"/>
                  </a:moveTo>
                  <a:lnTo>
                    <a:pt x="378205" y="155219"/>
                  </a:lnTo>
                  <a:lnTo>
                    <a:pt x="378205" y="167919"/>
                  </a:lnTo>
                  <a:lnTo>
                    <a:pt x="390905" y="167919"/>
                  </a:lnTo>
                  <a:lnTo>
                    <a:pt x="390905" y="155219"/>
                  </a:lnTo>
                  <a:close/>
                </a:path>
                <a:path w="1219200" h="1010920">
                  <a:moveTo>
                    <a:pt x="390905" y="180619"/>
                  </a:moveTo>
                  <a:lnTo>
                    <a:pt x="378205" y="180619"/>
                  </a:lnTo>
                  <a:lnTo>
                    <a:pt x="378205" y="193319"/>
                  </a:lnTo>
                  <a:lnTo>
                    <a:pt x="390905" y="193319"/>
                  </a:lnTo>
                  <a:lnTo>
                    <a:pt x="390905" y="180619"/>
                  </a:lnTo>
                  <a:close/>
                </a:path>
                <a:path w="1219200" h="1010920">
                  <a:moveTo>
                    <a:pt x="390905" y="206019"/>
                  </a:moveTo>
                  <a:lnTo>
                    <a:pt x="378205" y="206019"/>
                  </a:lnTo>
                  <a:lnTo>
                    <a:pt x="378205" y="218719"/>
                  </a:lnTo>
                  <a:lnTo>
                    <a:pt x="390905" y="218719"/>
                  </a:lnTo>
                  <a:lnTo>
                    <a:pt x="390905" y="206019"/>
                  </a:lnTo>
                  <a:close/>
                </a:path>
                <a:path w="1219200" h="1010920">
                  <a:moveTo>
                    <a:pt x="390905" y="231419"/>
                  </a:moveTo>
                  <a:lnTo>
                    <a:pt x="378205" y="231419"/>
                  </a:lnTo>
                  <a:lnTo>
                    <a:pt x="378205" y="244119"/>
                  </a:lnTo>
                  <a:lnTo>
                    <a:pt x="390905" y="244119"/>
                  </a:lnTo>
                  <a:lnTo>
                    <a:pt x="390905" y="231419"/>
                  </a:lnTo>
                  <a:close/>
                </a:path>
                <a:path w="1219200" h="1010920">
                  <a:moveTo>
                    <a:pt x="390905" y="256819"/>
                  </a:moveTo>
                  <a:lnTo>
                    <a:pt x="378205" y="256819"/>
                  </a:lnTo>
                  <a:lnTo>
                    <a:pt x="378205" y="269519"/>
                  </a:lnTo>
                  <a:lnTo>
                    <a:pt x="390905" y="269519"/>
                  </a:lnTo>
                  <a:lnTo>
                    <a:pt x="390905" y="256819"/>
                  </a:lnTo>
                  <a:close/>
                </a:path>
                <a:path w="1219200" h="1010920">
                  <a:moveTo>
                    <a:pt x="390905" y="282219"/>
                  </a:moveTo>
                  <a:lnTo>
                    <a:pt x="378205" y="282219"/>
                  </a:lnTo>
                  <a:lnTo>
                    <a:pt x="378205" y="294919"/>
                  </a:lnTo>
                  <a:lnTo>
                    <a:pt x="390905" y="294919"/>
                  </a:lnTo>
                  <a:lnTo>
                    <a:pt x="390905" y="282219"/>
                  </a:lnTo>
                  <a:close/>
                </a:path>
                <a:path w="1219200" h="1010920">
                  <a:moveTo>
                    <a:pt x="390905" y="307619"/>
                  </a:moveTo>
                  <a:lnTo>
                    <a:pt x="378205" y="307619"/>
                  </a:lnTo>
                  <a:lnTo>
                    <a:pt x="378205" y="320319"/>
                  </a:lnTo>
                  <a:lnTo>
                    <a:pt x="390905" y="320319"/>
                  </a:lnTo>
                  <a:lnTo>
                    <a:pt x="390905" y="307619"/>
                  </a:lnTo>
                  <a:close/>
                </a:path>
                <a:path w="1219200" h="1010920">
                  <a:moveTo>
                    <a:pt x="390905" y="333019"/>
                  </a:moveTo>
                  <a:lnTo>
                    <a:pt x="378205" y="333019"/>
                  </a:lnTo>
                  <a:lnTo>
                    <a:pt x="378205" y="345719"/>
                  </a:lnTo>
                  <a:lnTo>
                    <a:pt x="390905" y="345719"/>
                  </a:lnTo>
                  <a:lnTo>
                    <a:pt x="390905" y="333019"/>
                  </a:lnTo>
                  <a:close/>
                </a:path>
                <a:path w="1219200" h="1010920">
                  <a:moveTo>
                    <a:pt x="390905" y="358419"/>
                  </a:moveTo>
                  <a:lnTo>
                    <a:pt x="378205" y="358419"/>
                  </a:lnTo>
                  <a:lnTo>
                    <a:pt x="378205" y="371119"/>
                  </a:lnTo>
                  <a:lnTo>
                    <a:pt x="390905" y="371119"/>
                  </a:lnTo>
                  <a:lnTo>
                    <a:pt x="390905" y="358419"/>
                  </a:lnTo>
                  <a:close/>
                </a:path>
                <a:path w="1219200" h="1010920">
                  <a:moveTo>
                    <a:pt x="390905" y="383819"/>
                  </a:moveTo>
                  <a:lnTo>
                    <a:pt x="378205" y="383819"/>
                  </a:lnTo>
                  <a:lnTo>
                    <a:pt x="378205" y="396519"/>
                  </a:lnTo>
                  <a:lnTo>
                    <a:pt x="390905" y="396519"/>
                  </a:lnTo>
                  <a:lnTo>
                    <a:pt x="390905" y="383819"/>
                  </a:lnTo>
                  <a:close/>
                </a:path>
                <a:path w="1219200" h="1010920">
                  <a:moveTo>
                    <a:pt x="390905" y="409219"/>
                  </a:moveTo>
                  <a:lnTo>
                    <a:pt x="378205" y="409219"/>
                  </a:lnTo>
                  <a:lnTo>
                    <a:pt x="378205" y="421919"/>
                  </a:lnTo>
                  <a:lnTo>
                    <a:pt x="390905" y="421919"/>
                  </a:lnTo>
                  <a:lnTo>
                    <a:pt x="390905" y="409219"/>
                  </a:lnTo>
                  <a:close/>
                </a:path>
                <a:path w="1219200" h="1010920">
                  <a:moveTo>
                    <a:pt x="390905" y="434619"/>
                  </a:moveTo>
                  <a:lnTo>
                    <a:pt x="378205" y="434619"/>
                  </a:lnTo>
                  <a:lnTo>
                    <a:pt x="378205" y="447319"/>
                  </a:lnTo>
                  <a:lnTo>
                    <a:pt x="390905" y="447319"/>
                  </a:lnTo>
                  <a:lnTo>
                    <a:pt x="390905" y="434619"/>
                  </a:lnTo>
                  <a:close/>
                </a:path>
                <a:path w="1219200" h="1010920">
                  <a:moveTo>
                    <a:pt x="390905" y="460019"/>
                  </a:moveTo>
                  <a:lnTo>
                    <a:pt x="378205" y="460019"/>
                  </a:lnTo>
                  <a:lnTo>
                    <a:pt x="378205" y="472719"/>
                  </a:lnTo>
                  <a:lnTo>
                    <a:pt x="390905" y="472719"/>
                  </a:lnTo>
                  <a:lnTo>
                    <a:pt x="390905" y="460019"/>
                  </a:lnTo>
                  <a:close/>
                </a:path>
                <a:path w="1219200" h="1010920">
                  <a:moveTo>
                    <a:pt x="390905" y="485419"/>
                  </a:moveTo>
                  <a:lnTo>
                    <a:pt x="378205" y="485419"/>
                  </a:lnTo>
                  <a:lnTo>
                    <a:pt x="378205" y="498119"/>
                  </a:lnTo>
                  <a:lnTo>
                    <a:pt x="390905" y="498119"/>
                  </a:lnTo>
                  <a:lnTo>
                    <a:pt x="390905" y="485419"/>
                  </a:lnTo>
                  <a:close/>
                </a:path>
                <a:path w="1219200" h="1010920">
                  <a:moveTo>
                    <a:pt x="390905" y="510819"/>
                  </a:moveTo>
                  <a:lnTo>
                    <a:pt x="378205" y="510819"/>
                  </a:lnTo>
                  <a:lnTo>
                    <a:pt x="378205" y="523519"/>
                  </a:lnTo>
                  <a:lnTo>
                    <a:pt x="390905" y="523519"/>
                  </a:lnTo>
                  <a:lnTo>
                    <a:pt x="390905" y="510819"/>
                  </a:lnTo>
                  <a:close/>
                </a:path>
                <a:path w="1219200" h="1010920">
                  <a:moveTo>
                    <a:pt x="390905" y="536219"/>
                  </a:moveTo>
                  <a:lnTo>
                    <a:pt x="378205" y="536219"/>
                  </a:lnTo>
                  <a:lnTo>
                    <a:pt x="378205" y="548919"/>
                  </a:lnTo>
                  <a:lnTo>
                    <a:pt x="390905" y="548919"/>
                  </a:lnTo>
                  <a:lnTo>
                    <a:pt x="390905" y="536219"/>
                  </a:lnTo>
                  <a:close/>
                </a:path>
                <a:path w="1219200" h="1010920">
                  <a:moveTo>
                    <a:pt x="390905" y="561619"/>
                  </a:moveTo>
                  <a:lnTo>
                    <a:pt x="378205" y="561619"/>
                  </a:lnTo>
                  <a:lnTo>
                    <a:pt x="378205" y="574319"/>
                  </a:lnTo>
                  <a:lnTo>
                    <a:pt x="390905" y="574319"/>
                  </a:lnTo>
                  <a:lnTo>
                    <a:pt x="390905" y="561619"/>
                  </a:lnTo>
                  <a:close/>
                </a:path>
                <a:path w="1219200" h="1010920">
                  <a:moveTo>
                    <a:pt x="390905" y="587019"/>
                  </a:moveTo>
                  <a:lnTo>
                    <a:pt x="378205" y="587019"/>
                  </a:lnTo>
                  <a:lnTo>
                    <a:pt x="378205" y="599719"/>
                  </a:lnTo>
                  <a:lnTo>
                    <a:pt x="390905" y="599719"/>
                  </a:lnTo>
                  <a:lnTo>
                    <a:pt x="390905" y="587019"/>
                  </a:lnTo>
                  <a:close/>
                </a:path>
                <a:path w="1219200" h="1010920">
                  <a:moveTo>
                    <a:pt x="390905" y="612419"/>
                  </a:moveTo>
                  <a:lnTo>
                    <a:pt x="378205" y="612419"/>
                  </a:lnTo>
                  <a:lnTo>
                    <a:pt x="378205" y="625119"/>
                  </a:lnTo>
                  <a:lnTo>
                    <a:pt x="390905" y="625119"/>
                  </a:lnTo>
                  <a:lnTo>
                    <a:pt x="390905" y="612419"/>
                  </a:lnTo>
                  <a:close/>
                </a:path>
                <a:path w="1219200" h="1010920">
                  <a:moveTo>
                    <a:pt x="390905" y="637819"/>
                  </a:moveTo>
                  <a:lnTo>
                    <a:pt x="378205" y="637819"/>
                  </a:lnTo>
                  <a:lnTo>
                    <a:pt x="378205" y="650519"/>
                  </a:lnTo>
                  <a:lnTo>
                    <a:pt x="390905" y="650519"/>
                  </a:lnTo>
                  <a:lnTo>
                    <a:pt x="390905" y="637819"/>
                  </a:lnTo>
                  <a:close/>
                </a:path>
                <a:path w="1219200" h="1010920">
                  <a:moveTo>
                    <a:pt x="390905" y="663219"/>
                  </a:moveTo>
                  <a:lnTo>
                    <a:pt x="378205" y="663219"/>
                  </a:lnTo>
                  <a:lnTo>
                    <a:pt x="378205" y="675919"/>
                  </a:lnTo>
                  <a:lnTo>
                    <a:pt x="390905" y="675919"/>
                  </a:lnTo>
                  <a:lnTo>
                    <a:pt x="390905" y="663219"/>
                  </a:lnTo>
                  <a:close/>
                </a:path>
                <a:path w="1219200" h="1010920">
                  <a:moveTo>
                    <a:pt x="390905" y="688619"/>
                  </a:moveTo>
                  <a:lnTo>
                    <a:pt x="378205" y="688619"/>
                  </a:lnTo>
                  <a:lnTo>
                    <a:pt x="378205" y="701319"/>
                  </a:lnTo>
                  <a:lnTo>
                    <a:pt x="390905" y="701319"/>
                  </a:lnTo>
                  <a:lnTo>
                    <a:pt x="390905" y="688619"/>
                  </a:lnTo>
                  <a:close/>
                </a:path>
                <a:path w="1219200" h="1010920">
                  <a:moveTo>
                    <a:pt x="390905" y="714019"/>
                  </a:moveTo>
                  <a:lnTo>
                    <a:pt x="378205" y="714019"/>
                  </a:lnTo>
                  <a:lnTo>
                    <a:pt x="378205" y="726719"/>
                  </a:lnTo>
                  <a:lnTo>
                    <a:pt x="390905" y="726719"/>
                  </a:lnTo>
                  <a:lnTo>
                    <a:pt x="390905" y="714019"/>
                  </a:lnTo>
                  <a:close/>
                </a:path>
                <a:path w="1219200" h="1010920">
                  <a:moveTo>
                    <a:pt x="390905" y="739419"/>
                  </a:moveTo>
                  <a:lnTo>
                    <a:pt x="378205" y="739419"/>
                  </a:lnTo>
                  <a:lnTo>
                    <a:pt x="378205" y="752119"/>
                  </a:lnTo>
                  <a:lnTo>
                    <a:pt x="390905" y="752119"/>
                  </a:lnTo>
                  <a:lnTo>
                    <a:pt x="390905" y="739419"/>
                  </a:lnTo>
                  <a:close/>
                </a:path>
                <a:path w="1219200" h="1010920">
                  <a:moveTo>
                    <a:pt x="390905" y="764819"/>
                  </a:moveTo>
                  <a:lnTo>
                    <a:pt x="378205" y="764819"/>
                  </a:lnTo>
                  <a:lnTo>
                    <a:pt x="378205" y="777519"/>
                  </a:lnTo>
                  <a:lnTo>
                    <a:pt x="390905" y="777519"/>
                  </a:lnTo>
                  <a:lnTo>
                    <a:pt x="390905" y="764819"/>
                  </a:lnTo>
                  <a:close/>
                </a:path>
                <a:path w="1219200" h="1010920">
                  <a:moveTo>
                    <a:pt x="390905" y="790219"/>
                  </a:moveTo>
                  <a:lnTo>
                    <a:pt x="378205" y="790219"/>
                  </a:lnTo>
                  <a:lnTo>
                    <a:pt x="378205" y="802919"/>
                  </a:lnTo>
                  <a:lnTo>
                    <a:pt x="390905" y="802919"/>
                  </a:lnTo>
                  <a:lnTo>
                    <a:pt x="390905" y="790219"/>
                  </a:lnTo>
                  <a:close/>
                </a:path>
                <a:path w="1219200" h="1010920">
                  <a:moveTo>
                    <a:pt x="390905" y="815619"/>
                  </a:moveTo>
                  <a:lnTo>
                    <a:pt x="378205" y="815619"/>
                  </a:lnTo>
                  <a:lnTo>
                    <a:pt x="378205" y="828319"/>
                  </a:lnTo>
                  <a:lnTo>
                    <a:pt x="390905" y="828319"/>
                  </a:lnTo>
                  <a:lnTo>
                    <a:pt x="390905" y="815619"/>
                  </a:lnTo>
                  <a:close/>
                </a:path>
                <a:path w="1219200" h="1010920">
                  <a:moveTo>
                    <a:pt x="390905" y="841019"/>
                  </a:moveTo>
                  <a:lnTo>
                    <a:pt x="378205" y="841019"/>
                  </a:lnTo>
                  <a:lnTo>
                    <a:pt x="378205" y="853719"/>
                  </a:lnTo>
                  <a:lnTo>
                    <a:pt x="390905" y="853719"/>
                  </a:lnTo>
                  <a:lnTo>
                    <a:pt x="390905" y="841019"/>
                  </a:lnTo>
                  <a:close/>
                </a:path>
                <a:path w="1219200" h="1010920">
                  <a:moveTo>
                    <a:pt x="390905" y="866419"/>
                  </a:moveTo>
                  <a:lnTo>
                    <a:pt x="378205" y="866419"/>
                  </a:lnTo>
                  <a:lnTo>
                    <a:pt x="378205" y="879119"/>
                  </a:lnTo>
                  <a:lnTo>
                    <a:pt x="390905" y="879119"/>
                  </a:lnTo>
                  <a:lnTo>
                    <a:pt x="390905" y="866419"/>
                  </a:lnTo>
                  <a:close/>
                </a:path>
                <a:path w="1219200" h="1010920">
                  <a:moveTo>
                    <a:pt x="390905" y="891819"/>
                  </a:moveTo>
                  <a:lnTo>
                    <a:pt x="378205" y="891819"/>
                  </a:lnTo>
                  <a:lnTo>
                    <a:pt x="378205" y="904519"/>
                  </a:lnTo>
                  <a:lnTo>
                    <a:pt x="390905" y="904519"/>
                  </a:lnTo>
                  <a:lnTo>
                    <a:pt x="390905" y="891819"/>
                  </a:lnTo>
                  <a:close/>
                </a:path>
                <a:path w="1219200" h="1010920">
                  <a:moveTo>
                    <a:pt x="390905" y="917219"/>
                  </a:moveTo>
                  <a:lnTo>
                    <a:pt x="378205" y="917219"/>
                  </a:lnTo>
                  <a:lnTo>
                    <a:pt x="378205" y="929919"/>
                  </a:lnTo>
                  <a:lnTo>
                    <a:pt x="390905" y="929919"/>
                  </a:lnTo>
                  <a:lnTo>
                    <a:pt x="390905" y="917219"/>
                  </a:lnTo>
                  <a:close/>
                </a:path>
                <a:path w="1219200" h="1010920">
                  <a:moveTo>
                    <a:pt x="390905" y="942619"/>
                  </a:moveTo>
                  <a:lnTo>
                    <a:pt x="378205" y="942619"/>
                  </a:lnTo>
                  <a:lnTo>
                    <a:pt x="378205" y="955319"/>
                  </a:lnTo>
                  <a:lnTo>
                    <a:pt x="390905" y="955319"/>
                  </a:lnTo>
                  <a:lnTo>
                    <a:pt x="390905" y="942619"/>
                  </a:lnTo>
                  <a:close/>
                </a:path>
                <a:path w="1219200" h="1010920">
                  <a:moveTo>
                    <a:pt x="406400" y="952500"/>
                  </a:moveTo>
                  <a:lnTo>
                    <a:pt x="393700" y="952500"/>
                  </a:lnTo>
                  <a:lnTo>
                    <a:pt x="393700" y="965200"/>
                  </a:lnTo>
                  <a:lnTo>
                    <a:pt x="406400" y="965200"/>
                  </a:lnTo>
                  <a:lnTo>
                    <a:pt x="406400" y="952500"/>
                  </a:lnTo>
                  <a:close/>
                </a:path>
                <a:path w="1219200" h="1010920">
                  <a:moveTo>
                    <a:pt x="431800" y="952500"/>
                  </a:moveTo>
                  <a:lnTo>
                    <a:pt x="419100" y="952500"/>
                  </a:lnTo>
                  <a:lnTo>
                    <a:pt x="419100" y="965200"/>
                  </a:lnTo>
                  <a:lnTo>
                    <a:pt x="431800" y="965200"/>
                  </a:lnTo>
                  <a:lnTo>
                    <a:pt x="431800" y="952500"/>
                  </a:lnTo>
                  <a:close/>
                </a:path>
                <a:path w="1219200" h="1010920">
                  <a:moveTo>
                    <a:pt x="457200" y="952500"/>
                  </a:moveTo>
                  <a:lnTo>
                    <a:pt x="444500" y="952500"/>
                  </a:lnTo>
                  <a:lnTo>
                    <a:pt x="444500" y="965200"/>
                  </a:lnTo>
                  <a:lnTo>
                    <a:pt x="457200" y="965200"/>
                  </a:lnTo>
                  <a:lnTo>
                    <a:pt x="457200" y="952500"/>
                  </a:lnTo>
                  <a:close/>
                </a:path>
                <a:path w="1219200" h="1010920">
                  <a:moveTo>
                    <a:pt x="482600" y="952500"/>
                  </a:moveTo>
                  <a:lnTo>
                    <a:pt x="469900" y="952500"/>
                  </a:lnTo>
                  <a:lnTo>
                    <a:pt x="469900" y="965200"/>
                  </a:lnTo>
                  <a:lnTo>
                    <a:pt x="482600" y="965200"/>
                  </a:lnTo>
                  <a:lnTo>
                    <a:pt x="482600" y="952500"/>
                  </a:lnTo>
                  <a:close/>
                </a:path>
                <a:path w="1219200" h="1010920">
                  <a:moveTo>
                    <a:pt x="508000" y="952500"/>
                  </a:moveTo>
                  <a:lnTo>
                    <a:pt x="495300" y="952500"/>
                  </a:lnTo>
                  <a:lnTo>
                    <a:pt x="495300" y="965200"/>
                  </a:lnTo>
                  <a:lnTo>
                    <a:pt x="508000" y="965200"/>
                  </a:lnTo>
                  <a:lnTo>
                    <a:pt x="508000" y="952500"/>
                  </a:lnTo>
                  <a:close/>
                </a:path>
                <a:path w="1219200" h="1010920">
                  <a:moveTo>
                    <a:pt x="533400" y="952500"/>
                  </a:moveTo>
                  <a:lnTo>
                    <a:pt x="520700" y="952500"/>
                  </a:lnTo>
                  <a:lnTo>
                    <a:pt x="520700" y="965200"/>
                  </a:lnTo>
                  <a:lnTo>
                    <a:pt x="533400" y="965200"/>
                  </a:lnTo>
                  <a:lnTo>
                    <a:pt x="533400" y="952500"/>
                  </a:lnTo>
                  <a:close/>
                </a:path>
                <a:path w="1219200" h="1010920">
                  <a:moveTo>
                    <a:pt x="558800" y="952500"/>
                  </a:moveTo>
                  <a:lnTo>
                    <a:pt x="546100" y="952500"/>
                  </a:lnTo>
                  <a:lnTo>
                    <a:pt x="546100" y="965200"/>
                  </a:lnTo>
                  <a:lnTo>
                    <a:pt x="558800" y="965200"/>
                  </a:lnTo>
                  <a:lnTo>
                    <a:pt x="558800" y="952500"/>
                  </a:lnTo>
                  <a:close/>
                </a:path>
                <a:path w="1219200" h="1010920">
                  <a:moveTo>
                    <a:pt x="584200" y="952500"/>
                  </a:moveTo>
                  <a:lnTo>
                    <a:pt x="571500" y="952500"/>
                  </a:lnTo>
                  <a:lnTo>
                    <a:pt x="571500" y="965200"/>
                  </a:lnTo>
                  <a:lnTo>
                    <a:pt x="584200" y="965200"/>
                  </a:lnTo>
                  <a:lnTo>
                    <a:pt x="584200" y="952500"/>
                  </a:lnTo>
                  <a:close/>
                </a:path>
                <a:path w="1219200" h="1010920">
                  <a:moveTo>
                    <a:pt x="609600" y="952500"/>
                  </a:moveTo>
                  <a:lnTo>
                    <a:pt x="596900" y="952500"/>
                  </a:lnTo>
                  <a:lnTo>
                    <a:pt x="596900" y="965200"/>
                  </a:lnTo>
                  <a:lnTo>
                    <a:pt x="609600" y="965200"/>
                  </a:lnTo>
                  <a:lnTo>
                    <a:pt x="609600" y="952500"/>
                  </a:lnTo>
                  <a:close/>
                </a:path>
                <a:path w="1219200" h="1010920">
                  <a:moveTo>
                    <a:pt x="635000" y="952500"/>
                  </a:moveTo>
                  <a:lnTo>
                    <a:pt x="622300" y="952500"/>
                  </a:lnTo>
                  <a:lnTo>
                    <a:pt x="622300" y="965200"/>
                  </a:lnTo>
                  <a:lnTo>
                    <a:pt x="635000" y="965200"/>
                  </a:lnTo>
                  <a:lnTo>
                    <a:pt x="635000" y="952500"/>
                  </a:lnTo>
                  <a:close/>
                </a:path>
                <a:path w="1219200" h="1010920">
                  <a:moveTo>
                    <a:pt x="660400" y="952500"/>
                  </a:moveTo>
                  <a:lnTo>
                    <a:pt x="647700" y="952500"/>
                  </a:lnTo>
                  <a:lnTo>
                    <a:pt x="647700" y="965200"/>
                  </a:lnTo>
                  <a:lnTo>
                    <a:pt x="660400" y="965200"/>
                  </a:lnTo>
                  <a:lnTo>
                    <a:pt x="660400" y="952500"/>
                  </a:lnTo>
                  <a:close/>
                </a:path>
                <a:path w="1219200" h="1010920">
                  <a:moveTo>
                    <a:pt x="685800" y="952500"/>
                  </a:moveTo>
                  <a:lnTo>
                    <a:pt x="673100" y="952500"/>
                  </a:lnTo>
                  <a:lnTo>
                    <a:pt x="673100" y="965200"/>
                  </a:lnTo>
                  <a:lnTo>
                    <a:pt x="685800" y="965200"/>
                  </a:lnTo>
                  <a:lnTo>
                    <a:pt x="685800" y="952500"/>
                  </a:lnTo>
                  <a:close/>
                </a:path>
                <a:path w="1219200" h="1010920">
                  <a:moveTo>
                    <a:pt x="711200" y="952500"/>
                  </a:moveTo>
                  <a:lnTo>
                    <a:pt x="698500" y="952500"/>
                  </a:lnTo>
                  <a:lnTo>
                    <a:pt x="698500" y="965200"/>
                  </a:lnTo>
                  <a:lnTo>
                    <a:pt x="711200" y="965200"/>
                  </a:lnTo>
                  <a:lnTo>
                    <a:pt x="711200" y="952500"/>
                  </a:lnTo>
                  <a:close/>
                </a:path>
                <a:path w="1219200" h="1010920">
                  <a:moveTo>
                    <a:pt x="736600" y="952500"/>
                  </a:moveTo>
                  <a:lnTo>
                    <a:pt x="723900" y="952500"/>
                  </a:lnTo>
                  <a:lnTo>
                    <a:pt x="723900" y="965200"/>
                  </a:lnTo>
                  <a:lnTo>
                    <a:pt x="736600" y="965200"/>
                  </a:lnTo>
                  <a:lnTo>
                    <a:pt x="736600" y="952500"/>
                  </a:lnTo>
                  <a:close/>
                </a:path>
                <a:path w="1219200" h="1010920">
                  <a:moveTo>
                    <a:pt x="762000" y="952500"/>
                  </a:moveTo>
                  <a:lnTo>
                    <a:pt x="749300" y="952500"/>
                  </a:lnTo>
                  <a:lnTo>
                    <a:pt x="749300" y="965200"/>
                  </a:lnTo>
                  <a:lnTo>
                    <a:pt x="762000" y="965200"/>
                  </a:lnTo>
                  <a:lnTo>
                    <a:pt x="762000" y="952500"/>
                  </a:lnTo>
                  <a:close/>
                </a:path>
                <a:path w="1219200" h="1010920">
                  <a:moveTo>
                    <a:pt x="787400" y="952500"/>
                  </a:moveTo>
                  <a:lnTo>
                    <a:pt x="774700" y="952500"/>
                  </a:lnTo>
                  <a:lnTo>
                    <a:pt x="774700" y="965200"/>
                  </a:lnTo>
                  <a:lnTo>
                    <a:pt x="787400" y="965200"/>
                  </a:lnTo>
                  <a:lnTo>
                    <a:pt x="787400" y="952500"/>
                  </a:lnTo>
                  <a:close/>
                </a:path>
                <a:path w="1219200" h="1010920">
                  <a:moveTo>
                    <a:pt x="812800" y="952500"/>
                  </a:moveTo>
                  <a:lnTo>
                    <a:pt x="800100" y="952500"/>
                  </a:lnTo>
                  <a:lnTo>
                    <a:pt x="800100" y="965200"/>
                  </a:lnTo>
                  <a:lnTo>
                    <a:pt x="812800" y="965200"/>
                  </a:lnTo>
                  <a:lnTo>
                    <a:pt x="812800" y="952500"/>
                  </a:lnTo>
                  <a:close/>
                </a:path>
                <a:path w="1219200" h="1010920">
                  <a:moveTo>
                    <a:pt x="838200" y="952500"/>
                  </a:moveTo>
                  <a:lnTo>
                    <a:pt x="825500" y="952500"/>
                  </a:lnTo>
                  <a:lnTo>
                    <a:pt x="825500" y="965200"/>
                  </a:lnTo>
                  <a:lnTo>
                    <a:pt x="838200" y="965200"/>
                  </a:lnTo>
                  <a:lnTo>
                    <a:pt x="838200" y="952500"/>
                  </a:lnTo>
                  <a:close/>
                </a:path>
                <a:path w="1219200" h="1010920">
                  <a:moveTo>
                    <a:pt x="863600" y="952500"/>
                  </a:moveTo>
                  <a:lnTo>
                    <a:pt x="850900" y="952500"/>
                  </a:lnTo>
                  <a:lnTo>
                    <a:pt x="850900" y="965200"/>
                  </a:lnTo>
                  <a:lnTo>
                    <a:pt x="863600" y="965200"/>
                  </a:lnTo>
                  <a:lnTo>
                    <a:pt x="863600" y="952500"/>
                  </a:lnTo>
                  <a:close/>
                </a:path>
                <a:path w="1219200" h="1010920">
                  <a:moveTo>
                    <a:pt x="889000" y="952500"/>
                  </a:moveTo>
                  <a:lnTo>
                    <a:pt x="876300" y="952500"/>
                  </a:lnTo>
                  <a:lnTo>
                    <a:pt x="876300" y="965200"/>
                  </a:lnTo>
                  <a:lnTo>
                    <a:pt x="889000" y="965200"/>
                  </a:lnTo>
                  <a:lnTo>
                    <a:pt x="889000" y="952500"/>
                  </a:lnTo>
                  <a:close/>
                </a:path>
                <a:path w="1219200" h="1010920">
                  <a:moveTo>
                    <a:pt x="914400" y="952500"/>
                  </a:moveTo>
                  <a:lnTo>
                    <a:pt x="901700" y="952500"/>
                  </a:lnTo>
                  <a:lnTo>
                    <a:pt x="901700" y="965200"/>
                  </a:lnTo>
                  <a:lnTo>
                    <a:pt x="914400" y="965200"/>
                  </a:lnTo>
                  <a:lnTo>
                    <a:pt x="914400" y="952500"/>
                  </a:lnTo>
                  <a:close/>
                </a:path>
                <a:path w="1219200" h="1010920">
                  <a:moveTo>
                    <a:pt x="939800" y="952500"/>
                  </a:moveTo>
                  <a:lnTo>
                    <a:pt x="927100" y="952500"/>
                  </a:lnTo>
                  <a:lnTo>
                    <a:pt x="927100" y="965200"/>
                  </a:lnTo>
                  <a:lnTo>
                    <a:pt x="939800" y="965200"/>
                  </a:lnTo>
                  <a:lnTo>
                    <a:pt x="939800" y="952500"/>
                  </a:lnTo>
                  <a:close/>
                </a:path>
                <a:path w="1219200" h="1010920">
                  <a:moveTo>
                    <a:pt x="965200" y="952500"/>
                  </a:moveTo>
                  <a:lnTo>
                    <a:pt x="952500" y="952500"/>
                  </a:lnTo>
                  <a:lnTo>
                    <a:pt x="952500" y="965200"/>
                  </a:lnTo>
                  <a:lnTo>
                    <a:pt x="965200" y="965200"/>
                  </a:lnTo>
                  <a:lnTo>
                    <a:pt x="965200" y="952500"/>
                  </a:lnTo>
                  <a:close/>
                </a:path>
                <a:path w="1219200" h="1010920">
                  <a:moveTo>
                    <a:pt x="990600" y="952500"/>
                  </a:moveTo>
                  <a:lnTo>
                    <a:pt x="977900" y="952500"/>
                  </a:lnTo>
                  <a:lnTo>
                    <a:pt x="977900" y="965200"/>
                  </a:lnTo>
                  <a:lnTo>
                    <a:pt x="990600" y="965200"/>
                  </a:lnTo>
                  <a:lnTo>
                    <a:pt x="990600" y="952500"/>
                  </a:lnTo>
                  <a:close/>
                </a:path>
                <a:path w="1219200" h="1010920">
                  <a:moveTo>
                    <a:pt x="1016000" y="952500"/>
                  </a:moveTo>
                  <a:lnTo>
                    <a:pt x="1003300" y="952500"/>
                  </a:lnTo>
                  <a:lnTo>
                    <a:pt x="1003300" y="965200"/>
                  </a:lnTo>
                  <a:lnTo>
                    <a:pt x="1016000" y="965200"/>
                  </a:lnTo>
                  <a:lnTo>
                    <a:pt x="1016000" y="952500"/>
                  </a:lnTo>
                  <a:close/>
                </a:path>
                <a:path w="1219200" h="1010920">
                  <a:moveTo>
                    <a:pt x="1041400" y="952500"/>
                  </a:moveTo>
                  <a:lnTo>
                    <a:pt x="1028700" y="952500"/>
                  </a:lnTo>
                  <a:lnTo>
                    <a:pt x="1028700" y="965200"/>
                  </a:lnTo>
                  <a:lnTo>
                    <a:pt x="1041400" y="965200"/>
                  </a:lnTo>
                  <a:lnTo>
                    <a:pt x="1041400" y="952500"/>
                  </a:lnTo>
                  <a:close/>
                </a:path>
                <a:path w="1219200" h="1010920">
                  <a:moveTo>
                    <a:pt x="1066800" y="952500"/>
                  </a:moveTo>
                  <a:lnTo>
                    <a:pt x="1054100" y="952500"/>
                  </a:lnTo>
                  <a:lnTo>
                    <a:pt x="1054100" y="965200"/>
                  </a:lnTo>
                  <a:lnTo>
                    <a:pt x="1066800" y="965200"/>
                  </a:lnTo>
                  <a:lnTo>
                    <a:pt x="1066800" y="952500"/>
                  </a:lnTo>
                  <a:close/>
                </a:path>
                <a:path w="1219200" h="1010920">
                  <a:moveTo>
                    <a:pt x="1092200" y="952500"/>
                  </a:moveTo>
                  <a:lnTo>
                    <a:pt x="1079500" y="952500"/>
                  </a:lnTo>
                  <a:lnTo>
                    <a:pt x="1079500" y="965200"/>
                  </a:lnTo>
                  <a:lnTo>
                    <a:pt x="1092200" y="965200"/>
                  </a:lnTo>
                  <a:lnTo>
                    <a:pt x="1092200" y="952500"/>
                  </a:lnTo>
                  <a:close/>
                </a:path>
                <a:path w="1219200" h="1010920">
                  <a:moveTo>
                    <a:pt x="1117600" y="952500"/>
                  </a:moveTo>
                  <a:lnTo>
                    <a:pt x="1104900" y="952500"/>
                  </a:lnTo>
                  <a:lnTo>
                    <a:pt x="1104900" y="965200"/>
                  </a:lnTo>
                  <a:lnTo>
                    <a:pt x="1117600" y="965200"/>
                  </a:lnTo>
                  <a:lnTo>
                    <a:pt x="1117600" y="952500"/>
                  </a:lnTo>
                  <a:close/>
                </a:path>
                <a:path w="1219200" h="1010920">
                  <a:moveTo>
                    <a:pt x="1193800" y="958992"/>
                  </a:moveTo>
                  <a:lnTo>
                    <a:pt x="1124203" y="999578"/>
                  </a:lnTo>
                  <a:lnTo>
                    <a:pt x="1123188" y="1003465"/>
                  </a:lnTo>
                  <a:lnTo>
                    <a:pt x="1126744" y="1009522"/>
                  </a:lnTo>
                  <a:lnTo>
                    <a:pt x="1130553" y="1010551"/>
                  </a:lnTo>
                  <a:lnTo>
                    <a:pt x="1208312" y="965200"/>
                  </a:lnTo>
                  <a:lnTo>
                    <a:pt x="1193800" y="965200"/>
                  </a:lnTo>
                  <a:lnTo>
                    <a:pt x="1193800" y="958992"/>
                  </a:lnTo>
                  <a:close/>
                </a:path>
                <a:path w="1219200" h="1010920">
                  <a:moveTo>
                    <a:pt x="1143000" y="952500"/>
                  </a:moveTo>
                  <a:lnTo>
                    <a:pt x="1130300" y="952500"/>
                  </a:lnTo>
                  <a:lnTo>
                    <a:pt x="1130300" y="965200"/>
                  </a:lnTo>
                  <a:lnTo>
                    <a:pt x="1143000" y="965200"/>
                  </a:lnTo>
                  <a:lnTo>
                    <a:pt x="1143000" y="952500"/>
                  </a:lnTo>
                  <a:close/>
                </a:path>
                <a:path w="1219200" h="1010920">
                  <a:moveTo>
                    <a:pt x="1168400" y="952500"/>
                  </a:moveTo>
                  <a:lnTo>
                    <a:pt x="1155700" y="952500"/>
                  </a:lnTo>
                  <a:lnTo>
                    <a:pt x="1155700" y="965200"/>
                  </a:lnTo>
                  <a:lnTo>
                    <a:pt x="1168400" y="965200"/>
                  </a:lnTo>
                  <a:lnTo>
                    <a:pt x="1168400" y="952500"/>
                  </a:lnTo>
                  <a:close/>
                </a:path>
                <a:path w="1219200" h="1010920">
                  <a:moveTo>
                    <a:pt x="1183155" y="952500"/>
                  </a:moveTo>
                  <a:lnTo>
                    <a:pt x="1181100" y="952500"/>
                  </a:lnTo>
                  <a:lnTo>
                    <a:pt x="1181100" y="965200"/>
                  </a:lnTo>
                  <a:lnTo>
                    <a:pt x="1183155" y="965200"/>
                  </a:lnTo>
                  <a:lnTo>
                    <a:pt x="1193800" y="958992"/>
                  </a:lnTo>
                  <a:lnTo>
                    <a:pt x="1193800" y="958707"/>
                  </a:lnTo>
                  <a:lnTo>
                    <a:pt x="1183155" y="952500"/>
                  </a:lnTo>
                  <a:close/>
                </a:path>
                <a:path w="1219200" h="1010920">
                  <a:moveTo>
                    <a:pt x="1194044" y="958850"/>
                  </a:moveTo>
                  <a:lnTo>
                    <a:pt x="1193800" y="958992"/>
                  </a:lnTo>
                  <a:lnTo>
                    <a:pt x="1193800" y="965200"/>
                  </a:lnTo>
                  <a:lnTo>
                    <a:pt x="1206500" y="965200"/>
                  </a:lnTo>
                  <a:lnTo>
                    <a:pt x="1206500" y="964336"/>
                  </a:lnTo>
                  <a:lnTo>
                    <a:pt x="1203452" y="964336"/>
                  </a:lnTo>
                  <a:lnTo>
                    <a:pt x="1194044" y="958850"/>
                  </a:lnTo>
                  <a:close/>
                </a:path>
                <a:path w="1219200" h="1010920">
                  <a:moveTo>
                    <a:pt x="1206627" y="952500"/>
                  </a:moveTo>
                  <a:lnTo>
                    <a:pt x="1206500" y="965200"/>
                  </a:lnTo>
                  <a:lnTo>
                    <a:pt x="1206627" y="952500"/>
                  </a:lnTo>
                  <a:close/>
                </a:path>
                <a:path w="1219200" h="1010920">
                  <a:moveTo>
                    <a:pt x="1208315" y="952500"/>
                  </a:moveTo>
                  <a:lnTo>
                    <a:pt x="1206627" y="952500"/>
                  </a:lnTo>
                  <a:lnTo>
                    <a:pt x="1206627" y="965200"/>
                  </a:lnTo>
                  <a:lnTo>
                    <a:pt x="1208312" y="965200"/>
                  </a:lnTo>
                  <a:lnTo>
                    <a:pt x="1219200" y="958850"/>
                  </a:lnTo>
                  <a:lnTo>
                    <a:pt x="1208315" y="952500"/>
                  </a:lnTo>
                  <a:close/>
                </a:path>
                <a:path w="1219200" h="1010920">
                  <a:moveTo>
                    <a:pt x="1203452" y="953363"/>
                  </a:moveTo>
                  <a:lnTo>
                    <a:pt x="1194044" y="958850"/>
                  </a:lnTo>
                  <a:lnTo>
                    <a:pt x="1203452" y="964336"/>
                  </a:lnTo>
                  <a:lnTo>
                    <a:pt x="1203452" y="953363"/>
                  </a:lnTo>
                  <a:close/>
                </a:path>
                <a:path w="1219200" h="1010920">
                  <a:moveTo>
                    <a:pt x="1206500" y="953363"/>
                  </a:moveTo>
                  <a:lnTo>
                    <a:pt x="1203452" y="953363"/>
                  </a:lnTo>
                  <a:lnTo>
                    <a:pt x="1203452" y="964336"/>
                  </a:lnTo>
                  <a:lnTo>
                    <a:pt x="1206500" y="964336"/>
                  </a:lnTo>
                  <a:lnTo>
                    <a:pt x="1206500" y="953363"/>
                  </a:lnTo>
                  <a:close/>
                </a:path>
                <a:path w="1219200" h="1010920">
                  <a:moveTo>
                    <a:pt x="1206500" y="952500"/>
                  </a:moveTo>
                  <a:lnTo>
                    <a:pt x="1193800" y="952500"/>
                  </a:lnTo>
                  <a:lnTo>
                    <a:pt x="1193800" y="958707"/>
                  </a:lnTo>
                  <a:lnTo>
                    <a:pt x="1194044" y="958850"/>
                  </a:lnTo>
                  <a:lnTo>
                    <a:pt x="1203452" y="953363"/>
                  </a:lnTo>
                  <a:lnTo>
                    <a:pt x="1206500" y="953363"/>
                  </a:lnTo>
                  <a:lnTo>
                    <a:pt x="1206500" y="952500"/>
                  </a:lnTo>
                  <a:close/>
                </a:path>
                <a:path w="1219200" h="1010920">
                  <a:moveTo>
                    <a:pt x="1130553" y="907148"/>
                  </a:moveTo>
                  <a:lnTo>
                    <a:pt x="1126744" y="908164"/>
                  </a:lnTo>
                  <a:lnTo>
                    <a:pt x="1123188" y="914222"/>
                  </a:lnTo>
                  <a:lnTo>
                    <a:pt x="1124203" y="918121"/>
                  </a:lnTo>
                  <a:lnTo>
                    <a:pt x="1193800" y="958707"/>
                  </a:lnTo>
                  <a:lnTo>
                    <a:pt x="1193800" y="952500"/>
                  </a:lnTo>
                  <a:lnTo>
                    <a:pt x="1208315" y="952500"/>
                  </a:lnTo>
                  <a:lnTo>
                    <a:pt x="1130553" y="907148"/>
                  </a:lnTo>
                  <a:close/>
                </a:path>
              </a:pathLst>
            </a:custGeom>
            <a:solidFill>
              <a:srgbClr val="055092"/>
            </a:solidFill>
          </p:spPr>
          <p:txBody>
            <a:bodyPr wrap="square" lIns="0" tIns="0" rIns="0" bIns="0" rtlCol="0"/>
            <a:lstStyle/>
            <a:p>
              <a:endParaRPr/>
            </a:p>
          </p:txBody>
        </p:sp>
        <p:sp>
          <p:nvSpPr>
            <p:cNvPr id="25" name="object 25"/>
            <p:cNvSpPr/>
            <p:nvPr/>
          </p:nvSpPr>
          <p:spPr>
            <a:xfrm>
              <a:off x="6705600" y="5181599"/>
              <a:ext cx="0" cy="685800"/>
            </a:xfrm>
            <a:custGeom>
              <a:avLst/>
              <a:gdLst/>
              <a:ahLst/>
              <a:cxnLst/>
              <a:rect l="l" t="t" r="r" b="b"/>
              <a:pathLst>
                <a:path h="685800">
                  <a:moveTo>
                    <a:pt x="0" y="0"/>
                  </a:moveTo>
                  <a:lnTo>
                    <a:pt x="0" y="685800"/>
                  </a:lnTo>
                </a:path>
              </a:pathLst>
            </a:custGeom>
            <a:ln w="12700">
              <a:solidFill>
                <a:srgbClr val="055092"/>
              </a:solidFill>
            </a:ln>
          </p:spPr>
          <p:txBody>
            <a:bodyPr wrap="square" lIns="0" tIns="0" rIns="0" bIns="0" rtlCol="0"/>
            <a:lstStyle/>
            <a:p>
              <a:endParaRPr/>
            </a:p>
          </p:txBody>
        </p:sp>
        <p:sp>
          <p:nvSpPr>
            <p:cNvPr id="27" name="object 27"/>
            <p:cNvSpPr/>
            <p:nvPr/>
          </p:nvSpPr>
          <p:spPr>
            <a:xfrm>
              <a:off x="5943599" y="4952999"/>
              <a:ext cx="838200" cy="1143000"/>
            </a:xfrm>
            <a:custGeom>
              <a:avLst/>
              <a:gdLst/>
              <a:ahLst/>
              <a:cxnLst/>
              <a:rect l="l" t="t" r="r" b="b"/>
              <a:pathLst>
                <a:path w="838200" h="1143000">
                  <a:moveTo>
                    <a:pt x="838200" y="0"/>
                  </a:moveTo>
                  <a:lnTo>
                    <a:pt x="0" y="1143000"/>
                  </a:lnTo>
                </a:path>
              </a:pathLst>
            </a:custGeom>
            <a:ln w="38100">
              <a:solidFill>
                <a:srgbClr val="0AD0D9"/>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85" y="457200"/>
            <a:ext cx="5695315" cy="629018"/>
          </a:xfrm>
          <a:prstGeom prst="rect">
            <a:avLst/>
          </a:prstGeom>
        </p:spPr>
        <p:txBody>
          <a:bodyPr vert="horz" wrap="square" lIns="0" tIns="13335" rIns="0" bIns="0" rtlCol="0">
            <a:spAutoFit/>
          </a:bodyPr>
          <a:lstStyle/>
          <a:p>
            <a:pPr marL="12700">
              <a:lnSpc>
                <a:spcPct val="100000"/>
              </a:lnSpc>
              <a:spcBef>
                <a:spcPts val="105"/>
              </a:spcBef>
            </a:pPr>
            <a:r>
              <a:rPr sz="4000" spc="-5" dirty="0"/>
              <a:t>Deleting</a:t>
            </a:r>
            <a:r>
              <a:rPr sz="4000" spc="-60" dirty="0"/>
              <a:t> </a:t>
            </a:r>
            <a:r>
              <a:rPr sz="4000" dirty="0"/>
              <a:t>the</a:t>
            </a:r>
            <a:r>
              <a:rPr sz="4000" spc="-15" dirty="0"/>
              <a:t> </a:t>
            </a:r>
            <a:r>
              <a:rPr sz="4000" spc="-20" dirty="0"/>
              <a:t>last</a:t>
            </a:r>
            <a:r>
              <a:rPr sz="4000" spc="-15" dirty="0"/>
              <a:t> </a:t>
            </a:r>
            <a:r>
              <a:rPr sz="4000" spc="-5" dirty="0"/>
              <a:t>node</a:t>
            </a:r>
          </a:p>
        </p:txBody>
      </p:sp>
      <p:sp>
        <p:nvSpPr>
          <p:cNvPr id="28" name="Rectangle 1"/>
          <p:cNvSpPr>
            <a:spLocks noChangeArrowheads="1"/>
          </p:cNvSpPr>
          <p:nvPr/>
        </p:nvSpPr>
        <p:spPr bwMode="auto">
          <a:xfrm>
            <a:off x="381000" y="1371600"/>
            <a:ext cx="8143875" cy="3693319"/>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DELETE THE LAST NODE OF THE LINKED LIST</a:t>
            </a: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8</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Repeat Steps 4 and 5 while PTR-&gt;NEXT != NULL</a:t>
            </a:r>
          </a:p>
          <a:p>
            <a:r>
              <a:rPr lang="en-US" altLang="en-US" b="1" dirty="0">
                <a:latin typeface="Courier New" pitchFamily="49" charset="0"/>
              </a:rPr>
              <a:t>Step 4: 		SET PREPTR = PTR</a:t>
            </a:r>
          </a:p>
          <a:p>
            <a:r>
              <a:rPr lang="en-US" altLang="en-US" b="1" dirty="0">
                <a:latin typeface="Courier New" pitchFamily="49" charset="0"/>
              </a:rPr>
              <a:t>Step 5: 		SET PTR = PTR-&gt;NEXT</a:t>
            </a:r>
          </a:p>
          <a:p>
            <a:r>
              <a:rPr lang="en-US" altLang="en-US" b="1" dirty="0">
                <a:latin typeface="Courier New" pitchFamily="49" charset="0"/>
              </a:rPr>
              <a:t>	[END OF LOOP]</a:t>
            </a:r>
          </a:p>
          <a:p>
            <a:r>
              <a:rPr lang="en-US" altLang="en-US" b="1" dirty="0">
                <a:latin typeface="Courier New" pitchFamily="49" charset="0"/>
              </a:rPr>
              <a:t>Step 6: SET PREPTR-&gt;NEXT = NULL</a:t>
            </a:r>
          </a:p>
          <a:p>
            <a:r>
              <a:rPr lang="en-US" altLang="en-US" b="1" dirty="0">
                <a:latin typeface="Courier New" pitchFamily="49" charset="0"/>
              </a:rPr>
              <a:t>Step 7: FREE PTR</a:t>
            </a:r>
          </a:p>
          <a:p>
            <a:r>
              <a:rPr lang="en-US" altLang="en-US" b="1" dirty="0">
                <a:latin typeface="Courier New" pitchFamily="49" charset="0"/>
              </a:rPr>
              <a:t>Step 8: EXIT</a:t>
            </a:r>
          </a:p>
        </p:txBody>
      </p:sp>
      <p:grpSp>
        <p:nvGrpSpPr>
          <p:cNvPr id="75" name="Group 74"/>
          <p:cNvGrpSpPr/>
          <p:nvPr/>
        </p:nvGrpSpPr>
        <p:grpSpPr>
          <a:xfrm>
            <a:off x="3733800" y="4572000"/>
            <a:ext cx="5029200" cy="2079625"/>
            <a:chOff x="228600" y="1371600"/>
            <a:chExt cx="5029200" cy="1698625"/>
          </a:xfrm>
        </p:grpSpPr>
        <p:grpSp>
          <p:nvGrpSpPr>
            <p:cNvPr id="76" name="Group 3"/>
            <p:cNvGrpSpPr>
              <a:grpSpLocks/>
            </p:cNvGrpSpPr>
            <p:nvPr/>
          </p:nvGrpSpPr>
          <p:grpSpPr bwMode="auto">
            <a:xfrm>
              <a:off x="381000" y="1371600"/>
              <a:ext cx="4572000" cy="228600"/>
              <a:chOff x="792" y="4153"/>
              <a:chExt cx="2880" cy="144"/>
            </a:xfrm>
          </p:grpSpPr>
          <p:sp>
            <p:nvSpPr>
              <p:cNvPr id="101" name="Rectangle 4"/>
              <p:cNvSpPr>
                <a:spLocks noChangeArrowheads="1"/>
              </p:cNvSpPr>
              <p:nvPr/>
            </p:nvSpPr>
            <p:spPr bwMode="auto">
              <a:xfrm>
                <a:off x="792"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02" name="Rectangle 5"/>
              <p:cNvSpPr>
                <a:spLocks noChangeArrowheads="1"/>
              </p:cNvSpPr>
              <p:nvPr/>
            </p:nvSpPr>
            <p:spPr bwMode="auto">
              <a:xfrm>
                <a:off x="936"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03" name="Line 6"/>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US"/>
              </a:p>
            </p:txBody>
          </p:sp>
          <p:sp>
            <p:nvSpPr>
              <p:cNvPr id="104" name="Rectangle 7"/>
              <p:cNvSpPr>
                <a:spLocks noChangeArrowheads="1"/>
              </p:cNvSpPr>
              <p:nvPr/>
            </p:nvSpPr>
            <p:spPr bwMode="auto">
              <a:xfrm>
                <a:off x="1224"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05" name="Rectangle 8"/>
              <p:cNvSpPr>
                <a:spLocks noChangeArrowheads="1"/>
              </p:cNvSpPr>
              <p:nvPr/>
            </p:nvSpPr>
            <p:spPr bwMode="auto">
              <a:xfrm>
                <a:off x="1368"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06" name="Line 9"/>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US"/>
              </a:p>
            </p:txBody>
          </p:sp>
          <p:sp>
            <p:nvSpPr>
              <p:cNvPr id="107" name="Rectangle 10"/>
              <p:cNvSpPr>
                <a:spLocks noChangeArrowheads="1"/>
              </p:cNvSpPr>
              <p:nvPr/>
            </p:nvSpPr>
            <p:spPr bwMode="auto">
              <a:xfrm>
                <a:off x="1656"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108" name="Rectangle 11"/>
              <p:cNvSpPr>
                <a:spLocks noChangeArrowheads="1"/>
              </p:cNvSpPr>
              <p:nvPr/>
            </p:nvSpPr>
            <p:spPr bwMode="auto">
              <a:xfrm>
                <a:off x="1800"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09" name="Line 12"/>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US"/>
              </a:p>
            </p:txBody>
          </p:sp>
          <p:sp>
            <p:nvSpPr>
              <p:cNvPr id="110" name="Rectangle 13"/>
              <p:cNvSpPr>
                <a:spLocks noChangeArrowheads="1"/>
              </p:cNvSpPr>
              <p:nvPr/>
            </p:nvSpPr>
            <p:spPr bwMode="auto">
              <a:xfrm>
                <a:off x="2088"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111" name="Rectangle 14"/>
              <p:cNvSpPr>
                <a:spLocks noChangeArrowheads="1"/>
              </p:cNvSpPr>
              <p:nvPr/>
            </p:nvSpPr>
            <p:spPr bwMode="auto">
              <a:xfrm>
                <a:off x="2232"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12" name="Line 15"/>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US"/>
              </a:p>
            </p:txBody>
          </p:sp>
          <p:sp>
            <p:nvSpPr>
              <p:cNvPr id="113" name="Rectangle 16"/>
              <p:cNvSpPr>
                <a:spLocks noChangeArrowheads="1"/>
              </p:cNvSpPr>
              <p:nvPr/>
            </p:nvSpPr>
            <p:spPr bwMode="auto">
              <a:xfrm>
                <a:off x="2520"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114" name="Rectangle 17"/>
              <p:cNvSpPr>
                <a:spLocks noChangeArrowheads="1"/>
              </p:cNvSpPr>
              <p:nvPr/>
            </p:nvSpPr>
            <p:spPr bwMode="auto">
              <a:xfrm>
                <a:off x="2664"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15" name="Line 18"/>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US"/>
              </a:p>
            </p:txBody>
          </p:sp>
          <p:sp>
            <p:nvSpPr>
              <p:cNvPr id="116" name="Rectangle 19"/>
              <p:cNvSpPr>
                <a:spLocks noChangeArrowheads="1"/>
              </p:cNvSpPr>
              <p:nvPr/>
            </p:nvSpPr>
            <p:spPr bwMode="auto">
              <a:xfrm>
                <a:off x="2952"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117" name="Rectangle 20"/>
              <p:cNvSpPr>
                <a:spLocks noChangeArrowheads="1"/>
              </p:cNvSpPr>
              <p:nvPr/>
            </p:nvSpPr>
            <p:spPr bwMode="auto">
              <a:xfrm>
                <a:off x="3096" y="415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118" name="Line 21"/>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US"/>
              </a:p>
            </p:txBody>
          </p:sp>
          <p:sp>
            <p:nvSpPr>
              <p:cNvPr id="119" name="Rectangle 22"/>
              <p:cNvSpPr>
                <a:spLocks noChangeArrowheads="1"/>
              </p:cNvSpPr>
              <p:nvPr/>
            </p:nvSpPr>
            <p:spPr bwMode="auto">
              <a:xfrm>
                <a:off x="3384"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120" name="Rectangle 23"/>
              <p:cNvSpPr>
                <a:spLocks noChangeArrowheads="1"/>
              </p:cNvSpPr>
              <p:nvPr/>
            </p:nvSpPr>
            <p:spPr bwMode="auto">
              <a:xfrm>
                <a:off x="3528" y="415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77" name="Rectangle 24"/>
            <p:cNvSpPr>
              <a:spLocks noChangeArrowheads="1"/>
            </p:cNvSpPr>
            <p:nvPr/>
          </p:nvSpPr>
          <p:spPr bwMode="auto">
            <a:xfrm>
              <a:off x="304800" y="1657350"/>
              <a:ext cx="1606550" cy="376238"/>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 PREPTR, PTR</a:t>
              </a:r>
              <a:r>
                <a:rPr lang="en-US" altLang="en-US">
                  <a:latin typeface="Verdana" pitchFamily="34" charset="0"/>
                </a:rPr>
                <a:t> </a:t>
              </a:r>
            </a:p>
          </p:txBody>
        </p:sp>
        <p:sp>
          <p:nvSpPr>
            <p:cNvPr id="78" name="Line 29"/>
            <p:cNvSpPr>
              <a:spLocks noChangeShapeType="1"/>
            </p:cNvSpPr>
            <p:nvPr/>
          </p:nvSpPr>
          <p:spPr bwMode="auto">
            <a:xfrm>
              <a:off x="457200" y="2119312"/>
              <a:ext cx="4800600" cy="45719"/>
            </a:xfrm>
            <a:prstGeom prst="line">
              <a:avLst/>
            </a:prstGeom>
            <a:noFill/>
            <a:ln w="9525">
              <a:solidFill>
                <a:schemeClr val="tx1"/>
              </a:solidFill>
              <a:prstDash val="lgDashDotDot"/>
              <a:round/>
              <a:headEnd/>
              <a:tailEnd/>
            </a:ln>
            <a:effectLst/>
          </p:spPr>
          <p:txBody>
            <a:bodyPr/>
            <a:lstStyle/>
            <a:p>
              <a:endParaRPr lang="en-US"/>
            </a:p>
          </p:txBody>
        </p:sp>
        <p:grpSp>
          <p:nvGrpSpPr>
            <p:cNvPr id="79" name="Group 30"/>
            <p:cNvGrpSpPr>
              <a:grpSpLocks/>
            </p:cNvGrpSpPr>
            <p:nvPr/>
          </p:nvGrpSpPr>
          <p:grpSpPr bwMode="auto">
            <a:xfrm>
              <a:off x="304800" y="2362200"/>
              <a:ext cx="4572000" cy="228600"/>
              <a:chOff x="792" y="4183"/>
              <a:chExt cx="2880" cy="144"/>
            </a:xfrm>
          </p:grpSpPr>
          <p:sp>
            <p:nvSpPr>
              <p:cNvPr id="82" name="Rectangle 31"/>
              <p:cNvSpPr>
                <a:spLocks noChangeArrowheads="1"/>
              </p:cNvSpPr>
              <p:nvPr/>
            </p:nvSpPr>
            <p:spPr bwMode="auto">
              <a:xfrm>
                <a:off x="792"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83" name="Rectangle 32"/>
              <p:cNvSpPr>
                <a:spLocks noChangeArrowheads="1"/>
              </p:cNvSpPr>
              <p:nvPr/>
            </p:nvSpPr>
            <p:spPr bwMode="auto">
              <a:xfrm>
                <a:off x="936"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84" name="Line 33"/>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85" name="Rectangle 34"/>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86" name="Rectangle 35"/>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87" name="Line 36"/>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88" name="Rectangle 37"/>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89" name="Rectangle 38"/>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90" name="Line 39"/>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91" name="Rectangle 40"/>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92" name="Rectangle 41"/>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93" name="Line 42"/>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94" name="Rectangle 43"/>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95" name="Rectangle 44"/>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ltLang="en-US"/>
              </a:p>
            </p:txBody>
          </p:sp>
          <p:sp>
            <p:nvSpPr>
              <p:cNvPr id="96" name="Line 45"/>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97" name="Rectangle 46"/>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98" name="Rectangle 47"/>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sp>
            <p:nvSpPr>
              <p:cNvPr id="99" name="Rectangle 48"/>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100" name="Rectangle 49"/>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80" name="Rectangle 50"/>
            <p:cNvSpPr>
              <a:spLocks noChangeArrowheads="1"/>
            </p:cNvSpPr>
            <p:nvPr/>
          </p:nvSpPr>
          <p:spPr bwMode="auto">
            <a:xfrm>
              <a:off x="3581400" y="2647950"/>
              <a:ext cx="1325563" cy="254000"/>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PREPTR        PTR </a:t>
              </a:r>
            </a:p>
          </p:txBody>
        </p:sp>
        <p:sp>
          <p:nvSpPr>
            <p:cNvPr id="81" name="Rectangle 51"/>
            <p:cNvSpPr>
              <a:spLocks noChangeArrowheads="1"/>
            </p:cNvSpPr>
            <p:nvPr/>
          </p:nvSpPr>
          <p:spPr bwMode="auto">
            <a:xfrm>
              <a:off x="228600" y="2693988"/>
              <a:ext cx="685800" cy="376237"/>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r>
                <a:rPr lang="en-US" altLang="en-US">
                  <a:latin typeface="Verdana" pitchFamily="34" charset="0"/>
                </a:rPr>
                <a:t> </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p:nvPr/>
        </p:nvSpPr>
        <p:spPr>
          <a:xfrm>
            <a:off x="307340" y="260828"/>
            <a:ext cx="5610225" cy="5939446"/>
          </a:xfrm>
          <a:prstGeom prst="rect">
            <a:avLst/>
          </a:prstGeom>
        </p:spPr>
        <p:txBody>
          <a:bodyPr vert="horz" wrap="square" lIns="0" tIns="73025" rIns="0" bIns="0" rtlCol="0">
            <a:spAutoFit/>
          </a:bodyPr>
          <a:lstStyle/>
          <a:p>
            <a:pPr marL="12700">
              <a:lnSpc>
                <a:spcPct val="100000"/>
              </a:lnSpc>
              <a:spcBef>
                <a:spcPts val="575"/>
              </a:spcBef>
            </a:pPr>
            <a:r>
              <a:rPr sz="2000" spc="-15" dirty="0">
                <a:solidFill>
                  <a:srgbClr val="0A5294"/>
                </a:solidFill>
                <a:latin typeface="Constantia"/>
                <a:cs typeface="Constantia"/>
              </a:rPr>
              <a:t>void</a:t>
            </a:r>
            <a:r>
              <a:rPr sz="2000" spc="-105" dirty="0">
                <a:solidFill>
                  <a:srgbClr val="0A5294"/>
                </a:solidFill>
                <a:latin typeface="Constantia"/>
                <a:cs typeface="Constantia"/>
              </a:rPr>
              <a:t> </a:t>
            </a:r>
            <a:r>
              <a:rPr sz="2000" dirty="0">
                <a:solidFill>
                  <a:srgbClr val="0A5294"/>
                </a:solidFill>
                <a:latin typeface="Constantia"/>
                <a:cs typeface="Constantia"/>
              </a:rPr>
              <a:t>del_last()</a:t>
            </a:r>
            <a:endParaRPr sz="2000">
              <a:latin typeface="Constantia"/>
              <a:cs typeface="Constantia"/>
            </a:endParaRPr>
          </a:p>
          <a:p>
            <a:pPr marL="12700">
              <a:lnSpc>
                <a:spcPct val="100000"/>
              </a:lnSpc>
              <a:spcBef>
                <a:spcPts val="484"/>
              </a:spcBef>
            </a:pPr>
            <a:r>
              <a:rPr sz="2000" dirty="0">
                <a:solidFill>
                  <a:srgbClr val="0A5294"/>
                </a:solidFill>
                <a:latin typeface="Constantia"/>
                <a:cs typeface="Constantia"/>
              </a:rPr>
              <a:t>{</a:t>
            </a:r>
            <a:endParaRPr sz="2000">
              <a:latin typeface="Constantia"/>
              <a:cs typeface="Constantia"/>
            </a:endParaRPr>
          </a:p>
          <a:p>
            <a:pPr marL="575945" marR="1596390" indent="5715">
              <a:lnSpc>
                <a:spcPct val="120000"/>
              </a:lnSpc>
            </a:pPr>
            <a:r>
              <a:rPr sz="2000" spc="-5" dirty="0">
                <a:solidFill>
                  <a:srgbClr val="0A5294"/>
                </a:solidFill>
                <a:latin typeface="Constantia"/>
                <a:cs typeface="Constantia"/>
              </a:rPr>
              <a:t>if(start==NULL</a:t>
            </a:r>
            <a:r>
              <a:rPr sz="2000" spc="-5">
                <a:solidFill>
                  <a:srgbClr val="0A5294"/>
                </a:solidFill>
                <a:latin typeface="Constantia"/>
                <a:cs typeface="Constantia"/>
              </a:rPr>
              <a:t>) </a:t>
            </a:r>
            <a:r>
              <a:rPr sz="2000">
                <a:solidFill>
                  <a:srgbClr val="0A5294"/>
                </a:solidFill>
                <a:latin typeface="Constantia"/>
                <a:cs typeface="Constantia"/>
              </a:rPr>
              <a:t> </a:t>
            </a:r>
            <a:r>
              <a:rPr lang="en-US" sz="2000" spc="-40" dirty="0" err="1" smtClean="0">
                <a:solidFill>
                  <a:srgbClr val="0A5294"/>
                </a:solidFill>
                <a:latin typeface="Constantia"/>
                <a:cs typeface="Constantia"/>
              </a:rPr>
              <a:t>printf</a:t>
            </a:r>
            <a:r>
              <a:rPr lang="en-US" sz="2000" spc="-40" dirty="0" smtClean="0">
                <a:solidFill>
                  <a:srgbClr val="0A5294"/>
                </a:solidFill>
                <a:latin typeface="Constantia"/>
                <a:cs typeface="Constantia"/>
              </a:rPr>
              <a:t>(</a:t>
            </a:r>
            <a:r>
              <a:rPr sz="2000" smtClean="0">
                <a:solidFill>
                  <a:srgbClr val="0A5294"/>
                </a:solidFill>
                <a:latin typeface="Constantia"/>
                <a:cs typeface="Constantia"/>
              </a:rPr>
              <a:t>”</a:t>
            </a:r>
            <a:r>
              <a:rPr sz="2000" spc="-5" smtClean="0">
                <a:solidFill>
                  <a:srgbClr val="0A5294"/>
                </a:solidFill>
                <a:latin typeface="Constantia"/>
                <a:cs typeface="Constantia"/>
              </a:rPr>
              <a:t>\</a:t>
            </a:r>
            <a:r>
              <a:rPr sz="2000" spc="-5" dirty="0">
                <a:solidFill>
                  <a:srgbClr val="0A5294"/>
                </a:solidFill>
                <a:latin typeface="Constantia"/>
                <a:cs typeface="Constantia"/>
              </a:rPr>
              <a:t>nEr</a:t>
            </a:r>
            <a:r>
              <a:rPr sz="2000" spc="-40" dirty="0">
                <a:solidFill>
                  <a:srgbClr val="0A5294"/>
                </a:solidFill>
                <a:latin typeface="Constantia"/>
                <a:cs typeface="Constantia"/>
              </a:rPr>
              <a:t>r</a:t>
            </a:r>
            <a:r>
              <a:rPr sz="2000" dirty="0">
                <a:solidFill>
                  <a:srgbClr val="0A5294"/>
                </a:solidFill>
                <a:latin typeface="Constantia"/>
                <a:cs typeface="Constantia"/>
              </a:rPr>
              <a:t>o</a:t>
            </a:r>
            <a:r>
              <a:rPr sz="2000" spc="-185" dirty="0">
                <a:solidFill>
                  <a:srgbClr val="0A5294"/>
                </a:solidFill>
                <a:latin typeface="Constantia"/>
                <a:cs typeface="Constantia"/>
              </a:rPr>
              <a:t>r</a:t>
            </a:r>
            <a:r>
              <a:rPr sz="2000" spc="-5" dirty="0">
                <a:solidFill>
                  <a:srgbClr val="0A5294"/>
                </a:solidFill>
                <a:latin typeface="Constantia"/>
                <a:cs typeface="Constantia"/>
              </a:rPr>
              <a:t>…</a:t>
            </a:r>
            <a:r>
              <a:rPr sz="2000" spc="-15" dirty="0">
                <a:solidFill>
                  <a:srgbClr val="0A5294"/>
                </a:solidFill>
                <a:latin typeface="Constantia"/>
                <a:cs typeface="Constantia"/>
              </a:rPr>
              <a:t>.</a:t>
            </a:r>
            <a:r>
              <a:rPr sz="2000" dirty="0">
                <a:solidFill>
                  <a:srgbClr val="0A5294"/>
                </a:solidFill>
                <a:latin typeface="Constantia"/>
                <a:cs typeface="Constantia"/>
              </a:rPr>
              <a:t>List</a:t>
            </a:r>
            <a:r>
              <a:rPr sz="2000" spc="-114" dirty="0">
                <a:solidFill>
                  <a:srgbClr val="0A5294"/>
                </a:solidFill>
                <a:latin typeface="Constantia"/>
                <a:cs typeface="Constantia"/>
              </a:rPr>
              <a:t> </a:t>
            </a:r>
            <a:r>
              <a:rPr sz="2000" spc="-5" dirty="0">
                <a:solidFill>
                  <a:srgbClr val="0A5294"/>
                </a:solidFill>
                <a:latin typeface="Constantia"/>
                <a:cs typeface="Constantia"/>
              </a:rPr>
              <a:t>i</a:t>
            </a:r>
            <a:r>
              <a:rPr sz="2000" dirty="0">
                <a:solidFill>
                  <a:srgbClr val="0A5294"/>
                </a:solidFill>
                <a:latin typeface="Constantia"/>
                <a:cs typeface="Constantia"/>
              </a:rPr>
              <a:t>s</a:t>
            </a:r>
            <a:r>
              <a:rPr sz="2000" spc="-95" dirty="0">
                <a:solidFill>
                  <a:srgbClr val="0A5294"/>
                </a:solidFill>
                <a:latin typeface="Constantia"/>
                <a:cs typeface="Constantia"/>
              </a:rPr>
              <a:t> </a:t>
            </a:r>
            <a:r>
              <a:rPr sz="2000">
                <a:solidFill>
                  <a:srgbClr val="0A5294"/>
                </a:solidFill>
                <a:latin typeface="Constantia"/>
                <a:cs typeface="Constantia"/>
              </a:rPr>
              <a:t>empt</a:t>
            </a:r>
            <a:r>
              <a:rPr sz="2000" spc="25">
                <a:solidFill>
                  <a:srgbClr val="0A5294"/>
                </a:solidFill>
                <a:latin typeface="Constantia"/>
                <a:cs typeface="Constantia"/>
              </a:rPr>
              <a:t>y</a:t>
            </a:r>
            <a:r>
              <a:rPr sz="2000" spc="-145" smtClean="0">
                <a:solidFill>
                  <a:srgbClr val="0A5294"/>
                </a:solidFill>
                <a:latin typeface="Constantia"/>
                <a:cs typeface="Constantia"/>
              </a:rPr>
              <a:t>”</a:t>
            </a:r>
            <a:r>
              <a:rPr lang="en-US" sz="2000" spc="-145" dirty="0" smtClean="0">
                <a:solidFill>
                  <a:srgbClr val="0A5294"/>
                </a:solidFill>
                <a:latin typeface="Constantia"/>
                <a:cs typeface="Constantia"/>
              </a:rPr>
              <a:t>)</a:t>
            </a:r>
            <a:r>
              <a:rPr sz="2000" smtClean="0">
                <a:solidFill>
                  <a:srgbClr val="0A5294"/>
                </a:solidFill>
                <a:latin typeface="Constantia"/>
                <a:cs typeface="Constantia"/>
              </a:rPr>
              <a:t>;  </a:t>
            </a:r>
            <a:r>
              <a:rPr sz="2000" dirty="0">
                <a:solidFill>
                  <a:srgbClr val="0A5294"/>
                </a:solidFill>
                <a:latin typeface="Constantia"/>
                <a:cs typeface="Constantia"/>
              </a:rPr>
              <a:t>else</a:t>
            </a:r>
            <a:endParaRPr sz="2000">
              <a:latin typeface="Constantia"/>
              <a:cs typeface="Constantia"/>
            </a:endParaRPr>
          </a:p>
          <a:p>
            <a:pPr marL="1534795">
              <a:lnSpc>
                <a:spcPct val="100000"/>
              </a:lnSpc>
              <a:spcBef>
                <a:spcPts val="480"/>
              </a:spcBef>
            </a:pPr>
            <a:r>
              <a:rPr sz="2000" dirty="0">
                <a:solidFill>
                  <a:srgbClr val="0A5294"/>
                </a:solidFill>
                <a:latin typeface="Constantia"/>
                <a:cs typeface="Constantia"/>
              </a:rPr>
              <a:t>{</a:t>
            </a:r>
            <a:endParaRPr sz="2000">
              <a:latin typeface="Constantia"/>
              <a:cs typeface="Constantia"/>
            </a:endParaRPr>
          </a:p>
          <a:p>
            <a:pPr marL="1789430">
              <a:lnSpc>
                <a:spcPct val="100000"/>
              </a:lnSpc>
              <a:spcBef>
                <a:spcPts val="480"/>
              </a:spcBef>
            </a:pPr>
            <a:r>
              <a:rPr sz="2000" spc="-5" dirty="0">
                <a:solidFill>
                  <a:srgbClr val="0A5294"/>
                </a:solidFill>
                <a:latin typeface="Constantia"/>
                <a:cs typeface="Constantia"/>
              </a:rPr>
              <a:t>node*</a:t>
            </a:r>
            <a:r>
              <a:rPr sz="2000" spc="-85" dirty="0">
                <a:solidFill>
                  <a:srgbClr val="0A5294"/>
                </a:solidFill>
                <a:latin typeface="Constantia"/>
                <a:cs typeface="Constantia"/>
              </a:rPr>
              <a:t> </a:t>
            </a:r>
            <a:r>
              <a:rPr sz="2000" spc="-5" dirty="0">
                <a:solidFill>
                  <a:srgbClr val="0A5294"/>
                </a:solidFill>
                <a:latin typeface="Constantia"/>
                <a:cs typeface="Constantia"/>
              </a:rPr>
              <a:t>q=start;</a:t>
            </a:r>
            <a:endParaRPr sz="2000">
              <a:latin typeface="Constantia"/>
              <a:cs typeface="Constantia"/>
            </a:endParaRPr>
          </a:p>
          <a:p>
            <a:pPr marL="2545715" marR="5080" indent="-64135">
              <a:lnSpc>
                <a:spcPct val="120000"/>
              </a:lnSpc>
            </a:pPr>
            <a:r>
              <a:rPr sz="2000" spc="-5" dirty="0">
                <a:solidFill>
                  <a:srgbClr val="0A5294"/>
                </a:solidFill>
                <a:latin typeface="Constantia"/>
                <a:cs typeface="Constantia"/>
              </a:rPr>
              <a:t>while(q-&gt;link-&gt;link!=NULL) </a:t>
            </a:r>
            <a:r>
              <a:rPr sz="2000" spc="-490" dirty="0">
                <a:solidFill>
                  <a:srgbClr val="0A5294"/>
                </a:solidFill>
                <a:latin typeface="Constantia"/>
                <a:cs typeface="Constantia"/>
              </a:rPr>
              <a:t> </a:t>
            </a:r>
            <a:r>
              <a:rPr sz="2000" spc="-5" dirty="0">
                <a:solidFill>
                  <a:srgbClr val="0A5294"/>
                </a:solidFill>
                <a:latin typeface="Constantia"/>
                <a:cs typeface="Constantia"/>
              </a:rPr>
              <a:t>q=q-&gt;link;</a:t>
            </a:r>
            <a:endParaRPr sz="2000">
              <a:latin typeface="Constantia"/>
              <a:cs typeface="Constantia"/>
            </a:endParaRPr>
          </a:p>
          <a:p>
            <a:pPr marL="1783714" marR="1514475" indent="5715">
              <a:lnSpc>
                <a:spcPct val="120000"/>
              </a:lnSpc>
              <a:spcBef>
                <a:spcPts val="5"/>
              </a:spcBef>
            </a:pPr>
            <a:r>
              <a:rPr sz="2000" spc="-5" dirty="0">
                <a:solidFill>
                  <a:srgbClr val="0A5294"/>
                </a:solidFill>
                <a:latin typeface="Constantia"/>
                <a:cs typeface="Constantia"/>
              </a:rPr>
              <a:t>node*</a:t>
            </a:r>
            <a:r>
              <a:rPr sz="2000" spc="-80" dirty="0">
                <a:solidFill>
                  <a:srgbClr val="0A5294"/>
                </a:solidFill>
                <a:latin typeface="Constantia"/>
                <a:cs typeface="Constantia"/>
              </a:rPr>
              <a:t> </a:t>
            </a:r>
            <a:r>
              <a:rPr sz="2000" spc="-5" dirty="0">
                <a:solidFill>
                  <a:srgbClr val="0A5294"/>
                </a:solidFill>
                <a:latin typeface="Constantia"/>
                <a:cs typeface="Constantia"/>
              </a:rPr>
              <a:t>temp=q-&gt;link; </a:t>
            </a:r>
            <a:r>
              <a:rPr sz="2000" spc="-484" dirty="0">
                <a:solidFill>
                  <a:srgbClr val="0A5294"/>
                </a:solidFill>
                <a:latin typeface="Constantia"/>
                <a:cs typeface="Constantia"/>
              </a:rPr>
              <a:t> </a:t>
            </a:r>
            <a:r>
              <a:rPr sz="2000" spc="-5" dirty="0">
                <a:solidFill>
                  <a:srgbClr val="0A5294"/>
                </a:solidFill>
                <a:latin typeface="Constantia"/>
                <a:cs typeface="Constantia"/>
              </a:rPr>
              <a:t>q-&gt;link=NULL; </a:t>
            </a:r>
            <a:r>
              <a:rPr sz="2000" dirty="0">
                <a:solidFill>
                  <a:srgbClr val="0A5294"/>
                </a:solidFill>
                <a:latin typeface="Constantia"/>
                <a:cs typeface="Constantia"/>
              </a:rPr>
              <a:t> </a:t>
            </a:r>
            <a:r>
              <a:rPr sz="2000" spc="-5" dirty="0">
                <a:solidFill>
                  <a:srgbClr val="0A5294"/>
                </a:solidFill>
                <a:latin typeface="Constantia"/>
                <a:cs typeface="Constantia"/>
              </a:rPr>
              <a:t>delete</a:t>
            </a:r>
            <a:r>
              <a:rPr sz="2000" spc="-90" dirty="0">
                <a:solidFill>
                  <a:srgbClr val="0A5294"/>
                </a:solidFill>
                <a:latin typeface="Constantia"/>
                <a:cs typeface="Constantia"/>
              </a:rPr>
              <a:t> </a:t>
            </a:r>
            <a:r>
              <a:rPr sz="2000" spc="-5" dirty="0">
                <a:solidFill>
                  <a:srgbClr val="0A5294"/>
                </a:solidFill>
                <a:latin typeface="Constantia"/>
                <a:cs typeface="Constantia"/>
              </a:rPr>
              <a:t>temp;</a:t>
            </a:r>
            <a:endParaRPr sz="2000">
              <a:latin typeface="Constantia"/>
              <a:cs typeface="Constantia"/>
            </a:endParaRPr>
          </a:p>
          <a:p>
            <a:pPr marL="1783714">
              <a:lnSpc>
                <a:spcPct val="100000"/>
              </a:lnSpc>
              <a:spcBef>
                <a:spcPts val="480"/>
              </a:spcBef>
            </a:pPr>
            <a:r>
              <a:rPr lang="en-US" sz="2000" spc="-5" dirty="0" err="1" smtClean="0">
                <a:solidFill>
                  <a:srgbClr val="0A5294"/>
                </a:solidFill>
                <a:latin typeface="Constantia"/>
                <a:cs typeface="Constantia"/>
              </a:rPr>
              <a:t>Printf</a:t>
            </a:r>
            <a:r>
              <a:rPr lang="en-US" sz="2000" spc="-5" dirty="0" smtClean="0">
                <a:solidFill>
                  <a:srgbClr val="0A5294"/>
                </a:solidFill>
                <a:latin typeface="Constantia"/>
                <a:cs typeface="Constantia"/>
              </a:rPr>
              <a:t>(</a:t>
            </a:r>
            <a:r>
              <a:rPr sz="2000" spc="-5" smtClean="0">
                <a:solidFill>
                  <a:srgbClr val="0A5294"/>
                </a:solidFill>
                <a:latin typeface="Constantia"/>
                <a:cs typeface="Constantia"/>
              </a:rPr>
              <a:t>”\</a:t>
            </a:r>
            <a:r>
              <a:rPr sz="2000" spc="-5" dirty="0">
                <a:solidFill>
                  <a:srgbClr val="0A5294"/>
                </a:solidFill>
                <a:latin typeface="Constantia"/>
                <a:cs typeface="Constantia"/>
              </a:rPr>
              <a:t>nDeleted</a:t>
            </a:r>
            <a:r>
              <a:rPr sz="2000" spc="-105" dirty="0">
                <a:solidFill>
                  <a:srgbClr val="0A5294"/>
                </a:solidFill>
                <a:latin typeface="Constantia"/>
                <a:cs typeface="Constantia"/>
              </a:rPr>
              <a:t> </a:t>
            </a:r>
            <a:r>
              <a:rPr sz="2000" spc="-45">
                <a:solidFill>
                  <a:srgbClr val="0A5294"/>
                </a:solidFill>
                <a:latin typeface="Constantia"/>
                <a:cs typeface="Constantia"/>
              </a:rPr>
              <a:t>successfully</a:t>
            </a:r>
            <a:r>
              <a:rPr sz="2000" spc="-45" smtClean="0">
                <a:solidFill>
                  <a:srgbClr val="0A5294"/>
                </a:solidFill>
                <a:latin typeface="Constantia"/>
                <a:cs typeface="Constantia"/>
              </a:rPr>
              <a:t>…”</a:t>
            </a:r>
            <a:r>
              <a:rPr lang="en-US" sz="2000" spc="-45" dirty="0" smtClean="0">
                <a:solidFill>
                  <a:srgbClr val="0A5294"/>
                </a:solidFill>
                <a:latin typeface="Constantia"/>
                <a:cs typeface="Constantia"/>
              </a:rPr>
              <a:t>)</a:t>
            </a:r>
            <a:r>
              <a:rPr sz="2000" spc="-45" smtClean="0">
                <a:solidFill>
                  <a:srgbClr val="0A5294"/>
                </a:solidFill>
                <a:latin typeface="Constantia"/>
                <a:cs typeface="Constantia"/>
              </a:rPr>
              <a:t>;</a:t>
            </a:r>
            <a:endParaRPr sz="2000">
              <a:latin typeface="Constantia"/>
              <a:cs typeface="Constantia"/>
            </a:endParaRPr>
          </a:p>
          <a:p>
            <a:pPr marL="1534795">
              <a:lnSpc>
                <a:spcPct val="100000"/>
              </a:lnSpc>
              <a:spcBef>
                <a:spcPts val="480"/>
              </a:spcBef>
            </a:pPr>
            <a:r>
              <a:rPr sz="2000" dirty="0">
                <a:solidFill>
                  <a:srgbClr val="0A5294"/>
                </a:solidFill>
                <a:latin typeface="Constantia"/>
                <a:cs typeface="Constantia"/>
              </a:rPr>
              <a:t>}</a:t>
            </a:r>
            <a:endParaRPr sz="2000">
              <a:latin typeface="Constantia"/>
              <a:cs typeface="Constantia"/>
            </a:endParaRPr>
          </a:p>
          <a:p>
            <a:pPr marL="582295">
              <a:lnSpc>
                <a:spcPct val="100000"/>
              </a:lnSpc>
              <a:spcBef>
                <a:spcPts val="480"/>
              </a:spcBef>
            </a:pPr>
            <a:r>
              <a:rPr sz="2000" dirty="0">
                <a:solidFill>
                  <a:srgbClr val="0A5294"/>
                </a:solidFill>
                <a:latin typeface="Constantia"/>
                <a:cs typeface="Constantia"/>
              </a:rPr>
              <a:t>}</a:t>
            </a:r>
            <a:endParaRPr sz="2000">
              <a:latin typeface="Constantia"/>
              <a:cs typeface="Constantia"/>
            </a:endParaRPr>
          </a:p>
          <a:p>
            <a:pPr marL="12700">
              <a:lnSpc>
                <a:spcPct val="100000"/>
              </a:lnSpc>
              <a:spcBef>
                <a:spcPts val="480"/>
              </a:spcBef>
            </a:pPr>
            <a:r>
              <a:rPr sz="2000" dirty="0">
                <a:solidFill>
                  <a:srgbClr val="0A5294"/>
                </a:solidFill>
                <a:latin typeface="Constantia"/>
                <a:cs typeface="Constantia"/>
              </a:rPr>
              <a:t>}</a:t>
            </a:r>
            <a:endParaRPr sz="2000">
              <a:latin typeface="Constantia"/>
              <a:cs typeface="Constanti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368300" y="537413"/>
            <a:ext cx="6716395" cy="629018"/>
          </a:xfrm>
          <a:prstGeom prst="rect">
            <a:avLst/>
          </a:prstGeom>
        </p:spPr>
        <p:txBody>
          <a:bodyPr vert="horz" wrap="square" lIns="0" tIns="13335" rIns="0" bIns="0" rtlCol="0">
            <a:spAutoFit/>
          </a:bodyPr>
          <a:lstStyle/>
          <a:p>
            <a:pPr marL="12700">
              <a:lnSpc>
                <a:spcPct val="100000"/>
              </a:lnSpc>
              <a:spcBef>
                <a:spcPts val="105"/>
              </a:spcBef>
            </a:pPr>
            <a:r>
              <a:rPr sz="4000" spc="-5" dirty="0"/>
              <a:t>Deleting</a:t>
            </a:r>
            <a:r>
              <a:rPr sz="4000" spc="-55" dirty="0"/>
              <a:t> </a:t>
            </a:r>
            <a:r>
              <a:rPr sz="4000" dirty="0"/>
              <a:t>a</a:t>
            </a:r>
            <a:r>
              <a:rPr sz="4000" spc="-20" dirty="0"/>
              <a:t> </a:t>
            </a:r>
            <a:r>
              <a:rPr sz="4000" spc="-5" dirty="0"/>
              <a:t>particular</a:t>
            </a:r>
            <a:r>
              <a:rPr sz="4000" spc="-55" dirty="0"/>
              <a:t> </a:t>
            </a:r>
            <a:r>
              <a:rPr sz="4000" spc="-5" dirty="0"/>
              <a:t>node</a:t>
            </a:r>
          </a:p>
        </p:txBody>
      </p:sp>
      <p:sp>
        <p:nvSpPr>
          <p:cNvPr id="9" name="object 9"/>
          <p:cNvSpPr txBox="1">
            <a:spLocks noGrp="1"/>
          </p:cNvSpPr>
          <p:nvPr>
            <p:ph type="body" idx="1"/>
          </p:nvPr>
        </p:nvSpPr>
        <p:spPr>
          <a:xfrm>
            <a:off x="249555" y="1459738"/>
            <a:ext cx="8644889" cy="2125659"/>
          </a:xfrm>
          <a:prstGeom prst="rect">
            <a:avLst/>
          </a:prstGeom>
        </p:spPr>
        <p:txBody>
          <a:bodyPr vert="horz" wrap="square" lIns="0" tIns="682701" rIns="0" bIns="0" rtlCol="0">
            <a:spAutoFit/>
          </a:bodyPr>
          <a:lstStyle/>
          <a:p>
            <a:pPr marL="953770" marR="5080" indent="-457200" algn="just">
              <a:lnSpc>
                <a:spcPts val="2810"/>
              </a:lnSpc>
              <a:spcBef>
                <a:spcPts val="455"/>
              </a:spcBef>
              <a:buFont typeface="Wingdings" pitchFamily="2" charset="2"/>
              <a:buChar char="Ø"/>
            </a:pPr>
            <a:r>
              <a:rPr spc="-20" dirty="0">
                <a:solidFill>
                  <a:schemeClr val="tx1"/>
                </a:solidFill>
              </a:rPr>
              <a:t>Here</a:t>
            </a:r>
            <a:r>
              <a:rPr spc="-140" dirty="0">
                <a:solidFill>
                  <a:schemeClr val="tx1"/>
                </a:solidFill>
              </a:rPr>
              <a:t> </a:t>
            </a:r>
            <a:r>
              <a:rPr spc="-30" dirty="0">
                <a:solidFill>
                  <a:schemeClr val="tx1"/>
                </a:solidFill>
              </a:rPr>
              <a:t>we</a:t>
            </a:r>
            <a:r>
              <a:rPr spc="-75" dirty="0">
                <a:solidFill>
                  <a:schemeClr val="tx1"/>
                </a:solidFill>
              </a:rPr>
              <a:t> </a:t>
            </a:r>
            <a:r>
              <a:rPr spc="-20" dirty="0">
                <a:solidFill>
                  <a:schemeClr val="tx1"/>
                </a:solidFill>
              </a:rPr>
              <a:t>make</a:t>
            </a:r>
            <a:r>
              <a:rPr spc="-85" dirty="0">
                <a:solidFill>
                  <a:schemeClr val="tx1"/>
                </a:solidFill>
              </a:rPr>
              <a:t> </a:t>
            </a:r>
            <a:r>
              <a:rPr spc="-5" dirty="0">
                <a:solidFill>
                  <a:schemeClr val="tx1"/>
                </a:solidFill>
              </a:rPr>
              <a:t>the</a:t>
            </a:r>
            <a:r>
              <a:rPr spc="-75" dirty="0">
                <a:solidFill>
                  <a:schemeClr val="tx1"/>
                </a:solidFill>
              </a:rPr>
              <a:t> </a:t>
            </a:r>
            <a:r>
              <a:rPr spc="-5" dirty="0">
                <a:solidFill>
                  <a:schemeClr val="tx1"/>
                </a:solidFill>
              </a:rPr>
              <a:t>next</a:t>
            </a:r>
            <a:r>
              <a:rPr spc="-110" dirty="0">
                <a:solidFill>
                  <a:schemeClr val="tx1"/>
                </a:solidFill>
              </a:rPr>
              <a:t> </a:t>
            </a:r>
            <a:r>
              <a:rPr spc="-10" dirty="0">
                <a:solidFill>
                  <a:schemeClr val="tx1"/>
                </a:solidFill>
              </a:rPr>
              <a:t>pointer</a:t>
            </a:r>
            <a:r>
              <a:rPr spc="-160" dirty="0">
                <a:solidFill>
                  <a:schemeClr val="tx1"/>
                </a:solidFill>
              </a:rPr>
              <a:t> </a:t>
            </a:r>
            <a:r>
              <a:rPr dirty="0">
                <a:solidFill>
                  <a:schemeClr val="tx1"/>
                </a:solidFill>
              </a:rPr>
              <a:t>of</a:t>
            </a:r>
            <a:r>
              <a:rPr spc="15" dirty="0">
                <a:solidFill>
                  <a:schemeClr val="tx1"/>
                </a:solidFill>
              </a:rPr>
              <a:t> </a:t>
            </a:r>
            <a:r>
              <a:rPr spc="-5" dirty="0">
                <a:solidFill>
                  <a:schemeClr val="tx1"/>
                </a:solidFill>
              </a:rPr>
              <a:t>the</a:t>
            </a:r>
            <a:r>
              <a:rPr spc="-70" dirty="0">
                <a:solidFill>
                  <a:schemeClr val="tx1"/>
                </a:solidFill>
              </a:rPr>
              <a:t> </a:t>
            </a:r>
            <a:r>
              <a:rPr spc="-5" dirty="0">
                <a:solidFill>
                  <a:schemeClr val="tx1"/>
                </a:solidFill>
              </a:rPr>
              <a:t>node</a:t>
            </a:r>
            <a:r>
              <a:rPr spc="-114" dirty="0">
                <a:solidFill>
                  <a:schemeClr val="tx1"/>
                </a:solidFill>
              </a:rPr>
              <a:t> </a:t>
            </a:r>
            <a:r>
              <a:rPr spc="-10" dirty="0">
                <a:solidFill>
                  <a:schemeClr val="tx1"/>
                </a:solidFill>
              </a:rPr>
              <a:t>previous</a:t>
            </a:r>
            <a:r>
              <a:rPr spc="-100" dirty="0">
                <a:solidFill>
                  <a:schemeClr val="tx1"/>
                </a:solidFill>
              </a:rPr>
              <a:t> </a:t>
            </a:r>
            <a:r>
              <a:rPr spc="-15" dirty="0">
                <a:solidFill>
                  <a:schemeClr val="tx1"/>
                </a:solidFill>
              </a:rPr>
              <a:t>to </a:t>
            </a:r>
            <a:r>
              <a:rPr spc="-635" dirty="0">
                <a:solidFill>
                  <a:schemeClr val="tx1"/>
                </a:solidFill>
              </a:rPr>
              <a:t> </a:t>
            </a:r>
            <a:r>
              <a:rPr spc="-5" dirty="0">
                <a:solidFill>
                  <a:schemeClr val="tx1"/>
                </a:solidFill>
              </a:rPr>
              <a:t>the node being </a:t>
            </a:r>
            <a:r>
              <a:rPr spc="-10" dirty="0">
                <a:solidFill>
                  <a:schemeClr val="tx1"/>
                </a:solidFill>
              </a:rPr>
              <a:t>deleted </a:t>
            </a:r>
            <a:r>
              <a:rPr spc="-5" dirty="0">
                <a:solidFill>
                  <a:schemeClr val="tx1"/>
                </a:solidFill>
              </a:rPr>
              <a:t>,point </a:t>
            </a:r>
            <a:r>
              <a:rPr spc="-20" dirty="0">
                <a:solidFill>
                  <a:schemeClr val="tx1"/>
                </a:solidFill>
              </a:rPr>
              <a:t>to </a:t>
            </a:r>
            <a:r>
              <a:rPr spc="-5" dirty="0">
                <a:solidFill>
                  <a:schemeClr val="tx1"/>
                </a:solidFill>
              </a:rPr>
              <a:t>the </a:t>
            </a:r>
            <a:r>
              <a:rPr spc="-10" dirty="0">
                <a:solidFill>
                  <a:schemeClr val="tx1"/>
                </a:solidFill>
              </a:rPr>
              <a:t>successor </a:t>
            </a:r>
            <a:r>
              <a:rPr spc="-5" dirty="0">
                <a:solidFill>
                  <a:schemeClr val="tx1"/>
                </a:solidFill>
              </a:rPr>
              <a:t>node </a:t>
            </a:r>
            <a:r>
              <a:rPr dirty="0">
                <a:solidFill>
                  <a:schemeClr val="tx1"/>
                </a:solidFill>
              </a:rPr>
              <a:t>of </a:t>
            </a:r>
            <a:r>
              <a:rPr spc="-640" dirty="0">
                <a:solidFill>
                  <a:schemeClr val="tx1"/>
                </a:solidFill>
              </a:rPr>
              <a:t> </a:t>
            </a:r>
            <a:r>
              <a:rPr spc="-5" dirty="0">
                <a:solidFill>
                  <a:schemeClr val="tx1"/>
                </a:solidFill>
              </a:rPr>
              <a:t>the node </a:t>
            </a:r>
            <a:r>
              <a:rPr spc="-20" dirty="0">
                <a:solidFill>
                  <a:schemeClr val="tx1"/>
                </a:solidFill>
              </a:rPr>
              <a:t>to </a:t>
            </a:r>
            <a:r>
              <a:rPr spc="-5" dirty="0">
                <a:solidFill>
                  <a:schemeClr val="tx1"/>
                </a:solidFill>
              </a:rPr>
              <a:t>be </a:t>
            </a:r>
            <a:r>
              <a:rPr spc="-10" dirty="0">
                <a:solidFill>
                  <a:schemeClr val="tx1"/>
                </a:solidFill>
              </a:rPr>
              <a:t>deleted </a:t>
            </a:r>
            <a:r>
              <a:rPr dirty="0">
                <a:solidFill>
                  <a:schemeClr val="tx1"/>
                </a:solidFill>
              </a:rPr>
              <a:t>and </a:t>
            </a:r>
            <a:r>
              <a:rPr spc="-5" dirty="0">
                <a:solidFill>
                  <a:schemeClr val="tx1"/>
                </a:solidFill>
              </a:rPr>
              <a:t>then </a:t>
            </a:r>
            <a:r>
              <a:rPr spc="-10" dirty="0">
                <a:solidFill>
                  <a:schemeClr val="tx1"/>
                </a:solidFill>
              </a:rPr>
              <a:t>delete </a:t>
            </a:r>
            <a:r>
              <a:rPr spc="-5" dirty="0">
                <a:solidFill>
                  <a:schemeClr val="tx1"/>
                </a:solidFill>
              </a:rPr>
              <a:t>the node using </a:t>
            </a:r>
            <a:r>
              <a:rPr spc="-640" dirty="0">
                <a:solidFill>
                  <a:schemeClr val="tx1"/>
                </a:solidFill>
              </a:rPr>
              <a:t> </a:t>
            </a:r>
            <a:r>
              <a:rPr spc="-10" dirty="0">
                <a:solidFill>
                  <a:schemeClr val="tx1"/>
                </a:solidFill>
              </a:rPr>
              <a:t>delete</a:t>
            </a:r>
            <a:r>
              <a:rPr spc="-90" dirty="0">
                <a:solidFill>
                  <a:schemeClr val="tx1"/>
                </a:solidFill>
              </a:rPr>
              <a:t> </a:t>
            </a:r>
            <a:r>
              <a:rPr spc="-15" dirty="0">
                <a:solidFill>
                  <a:schemeClr val="tx1"/>
                </a:solidFill>
              </a:rPr>
              <a:t>keyword</a:t>
            </a:r>
          </a:p>
        </p:txBody>
      </p:sp>
      <p:sp>
        <p:nvSpPr>
          <p:cNvPr id="10" name="object 10"/>
          <p:cNvSpPr/>
          <p:nvPr/>
        </p:nvSpPr>
        <p:spPr>
          <a:xfrm>
            <a:off x="2133600" y="4572000"/>
            <a:ext cx="1295400" cy="685800"/>
          </a:xfrm>
          <a:custGeom>
            <a:avLst/>
            <a:gdLst/>
            <a:ahLst/>
            <a:cxnLst/>
            <a:rect l="l" t="t" r="r" b="b"/>
            <a:pathLst>
              <a:path w="1295400" h="685800">
                <a:moveTo>
                  <a:pt x="1295400" y="0"/>
                </a:moveTo>
                <a:lnTo>
                  <a:pt x="0" y="0"/>
                </a:lnTo>
                <a:lnTo>
                  <a:pt x="0" y="685800"/>
                </a:lnTo>
                <a:lnTo>
                  <a:pt x="1295400" y="685800"/>
                </a:lnTo>
                <a:lnTo>
                  <a:pt x="1295400" y="0"/>
                </a:lnTo>
                <a:close/>
              </a:path>
            </a:pathLst>
          </a:custGeom>
          <a:solidFill>
            <a:srgbClr val="CCFFFF">
              <a:alpha val="50195"/>
            </a:srgbClr>
          </a:solidFill>
        </p:spPr>
        <p:txBody>
          <a:bodyPr wrap="square" lIns="0" tIns="0" rIns="0" bIns="0" rtlCol="0"/>
          <a:lstStyle/>
          <a:p>
            <a:endParaRPr/>
          </a:p>
        </p:txBody>
      </p:sp>
      <p:sp>
        <p:nvSpPr>
          <p:cNvPr id="11" name="object 11"/>
          <p:cNvSpPr txBox="1"/>
          <p:nvPr/>
        </p:nvSpPr>
        <p:spPr>
          <a:xfrm>
            <a:off x="2133600" y="4572000"/>
            <a:ext cx="1295400" cy="685800"/>
          </a:xfrm>
          <a:prstGeom prst="rect">
            <a:avLst/>
          </a:prstGeom>
          <a:ln w="31750">
            <a:solidFill>
              <a:srgbClr val="FF3300"/>
            </a:solidFill>
          </a:ln>
        </p:spPr>
        <p:txBody>
          <a:bodyPr vert="horz" wrap="square" lIns="0" tIns="149860" rIns="0" bIns="0" rtlCol="0">
            <a:spAutoFit/>
          </a:bodyPr>
          <a:lstStyle/>
          <a:p>
            <a:pPr marL="122555">
              <a:lnSpc>
                <a:spcPct val="100000"/>
              </a:lnSpc>
              <a:spcBef>
                <a:spcPts val="1180"/>
              </a:spcBef>
            </a:pPr>
            <a:r>
              <a:rPr sz="2400" dirty="0">
                <a:latin typeface="Times New Roman"/>
                <a:cs typeface="Times New Roman"/>
              </a:rPr>
              <a:t>node1</a:t>
            </a:r>
            <a:endParaRPr sz="2400">
              <a:latin typeface="Times New Roman"/>
              <a:cs typeface="Times New Roman"/>
            </a:endParaRPr>
          </a:p>
        </p:txBody>
      </p:sp>
      <p:grpSp>
        <p:nvGrpSpPr>
          <p:cNvPr id="12" name="object 12"/>
          <p:cNvGrpSpPr/>
          <p:nvPr/>
        </p:nvGrpSpPr>
        <p:grpSpPr>
          <a:xfrm>
            <a:off x="4022725" y="4556125"/>
            <a:ext cx="1327150" cy="717550"/>
            <a:chOff x="4022725" y="4556125"/>
            <a:chExt cx="1327150" cy="717550"/>
          </a:xfrm>
        </p:grpSpPr>
        <p:sp>
          <p:nvSpPr>
            <p:cNvPr id="13" name="object 13"/>
            <p:cNvSpPr/>
            <p:nvPr/>
          </p:nvSpPr>
          <p:spPr>
            <a:xfrm>
              <a:off x="4038600" y="4572000"/>
              <a:ext cx="1295400" cy="685800"/>
            </a:xfrm>
            <a:custGeom>
              <a:avLst/>
              <a:gdLst/>
              <a:ahLst/>
              <a:cxnLst/>
              <a:rect l="l" t="t" r="r" b="b"/>
              <a:pathLst>
                <a:path w="1295400" h="685800">
                  <a:moveTo>
                    <a:pt x="1295400" y="0"/>
                  </a:moveTo>
                  <a:lnTo>
                    <a:pt x="0" y="0"/>
                  </a:lnTo>
                  <a:lnTo>
                    <a:pt x="0" y="685800"/>
                  </a:lnTo>
                  <a:lnTo>
                    <a:pt x="1295400" y="685800"/>
                  </a:lnTo>
                  <a:lnTo>
                    <a:pt x="1295400" y="0"/>
                  </a:lnTo>
                  <a:close/>
                </a:path>
              </a:pathLst>
            </a:custGeom>
            <a:solidFill>
              <a:srgbClr val="CCFFFF">
                <a:alpha val="50195"/>
              </a:srgbClr>
            </a:solidFill>
          </p:spPr>
          <p:txBody>
            <a:bodyPr wrap="square" lIns="0" tIns="0" rIns="0" bIns="0" rtlCol="0"/>
            <a:lstStyle/>
            <a:p>
              <a:endParaRPr/>
            </a:p>
          </p:txBody>
        </p:sp>
        <p:sp>
          <p:nvSpPr>
            <p:cNvPr id="14" name="object 14"/>
            <p:cNvSpPr/>
            <p:nvPr/>
          </p:nvSpPr>
          <p:spPr>
            <a:xfrm>
              <a:off x="4038600" y="4572000"/>
              <a:ext cx="1295400" cy="685800"/>
            </a:xfrm>
            <a:custGeom>
              <a:avLst/>
              <a:gdLst/>
              <a:ahLst/>
              <a:cxnLst/>
              <a:rect l="l" t="t" r="r" b="b"/>
              <a:pathLst>
                <a:path w="1295400" h="685800">
                  <a:moveTo>
                    <a:pt x="0" y="685800"/>
                  </a:moveTo>
                  <a:lnTo>
                    <a:pt x="1295400" y="685800"/>
                  </a:lnTo>
                  <a:lnTo>
                    <a:pt x="1295400" y="0"/>
                  </a:lnTo>
                  <a:lnTo>
                    <a:pt x="0" y="0"/>
                  </a:lnTo>
                  <a:lnTo>
                    <a:pt x="0" y="685800"/>
                  </a:lnTo>
                  <a:close/>
                </a:path>
              </a:pathLst>
            </a:custGeom>
            <a:ln w="31750">
              <a:solidFill>
                <a:srgbClr val="FF3300"/>
              </a:solidFill>
              <a:prstDash val="dash"/>
            </a:ln>
          </p:spPr>
          <p:txBody>
            <a:bodyPr wrap="square" lIns="0" tIns="0" rIns="0" bIns="0" rtlCol="0"/>
            <a:lstStyle/>
            <a:p>
              <a:endParaRPr/>
            </a:p>
          </p:txBody>
        </p:sp>
      </p:grpSp>
      <p:sp>
        <p:nvSpPr>
          <p:cNvPr id="15" name="object 15"/>
          <p:cNvSpPr txBox="1"/>
          <p:nvPr/>
        </p:nvSpPr>
        <p:spPr>
          <a:xfrm>
            <a:off x="4149090" y="4709541"/>
            <a:ext cx="7708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node2</a:t>
            </a:r>
            <a:endParaRPr sz="2400">
              <a:latin typeface="Times New Roman"/>
              <a:cs typeface="Times New Roman"/>
            </a:endParaRPr>
          </a:p>
        </p:txBody>
      </p:sp>
      <p:sp>
        <p:nvSpPr>
          <p:cNvPr id="16" name="object 16"/>
          <p:cNvSpPr/>
          <p:nvPr/>
        </p:nvSpPr>
        <p:spPr>
          <a:xfrm>
            <a:off x="4986273" y="4910073"/>
            <a:ext cx="957580" cy="85725"/>
          </a:xfrm>
          <a:custGeom>
            <a:avLst/>
            <a:gdLst/>
            <a:ahLst/>
            <a:cxnLst/>
            <a:rect l="l" t="t" r="r" b="b"/>
            <a:pathLst>
              <a:path w="957579" h="85725">
                <a:moveTo>
                  <a:pt x="42925" y="0"/>
                </a:moveTo>
                <a:lnTo>
                  <a:pt x="26253" y="3385"/>
                </a:lnTo>
                <a:lnTo>
                  <a:pt x="12604" y="12604"/>
                </a:lnTo>
                <a:lnTo>
                  <a:pt x="3385" y="26253"/>
                </a:lnTo>
                <a:lnTo>
                  <a:pt x="0" y="42925"/>
                </a:lnTo>
                <a:lnTo>
                  <a:pt x="3385" y="59578"/>
                </a:lnTo>
                <a:lnTo>
                  <a:pt x="12604" y="73183"/>
                </a:lnTo>
                <a:lnTo>
                  <a:pt x="26253" y="82359"/>
                </a:lnTo>
                <a:lnTo>
                  <a:pt x="42925" y="85725"/>
                </a:lnTo>
                <a:lnTo>
                  <a:pt x="59578" y="82359"/>
                </a:lnTo>
                <a:lnTo>
                  <a:pt x="73183" y="73183"/>
                </a:lnTo>
                <a:lnTo>
                  <a:pt x="82359" y="59578"/>
                </a:lnTo>
                <a:lnTo>
                  <a:pt x="82850" y="57150"/>
                </a:lnTo>
                <a:lnTo>
                  <a:pt x="42925" y="57150"/>
                </a:lnTo>
                <a:lnTo>
                  <a:pt x="42925" y="28575"/>
                </a:lnTo>
                <a:lnTo>
                  <a:pt x="82828" y="28575"/>
                </a:lnTo>
                <a:lnTo>
                  <a:pt x="82359" y="26253"/>
                </a:lnTo>
                <a:lnTo>
                  <a:pt x="73183" y="12604"/>
                </a:lnTo>
                <a:lnTo>
                  <a:pt x="59578" y="3385"/>
                </a:lnTo>
                <a:lnTo>
                  <a:pt x="42925" y="0"/>
                </a:lnTo>
                <a:close/>
              </a:path>
              <a:path w="957579" h="85725">
                <a:moveTo>
                  <a:pt x="871601" y="0"/>
                </a:moveTo>
                <a:lnTo>
                  <a:pt x="871601" y="85725"/>
                </a:lnTo>
                <a:lnTo>
                  <a:pt x="928835" y="57150"/>
                </a:lnTo>
                <a:lnTo>
                  <a:pt x="885825" y="57150"/>
                </a:lnTo>
                <a:lnTo>
                  <a:pt x="885825" y="28575"/>
                </a:lnTo>
                <a:lnTo>
                  <a:pt x="928666" y="28575"/>
                </a:lnTo>
                <a:lnTo>
                  <a:pt x="871601" y="0"/>
                </a:lnTo>
                <a:close/>
              </a:path>
              <a:path w="957579" h="85725">
                <a:moveTo>
                  <a:pt x="82828" y="28575"/>
                </a:moveTo>
                <a:lnTo>
                  <a:pt x="42925" y="28575"/>
                </a:lnTo>
                <a:lnTo>
                  <a:pt x="42925" y="57150"/>
                </a:lnTo>
                <a:lnTo>
                  <a:pt x="82850" y="57150"/>
                </a:lnTo>
                <a:lnTo>
                  <a:pt x="85725" y="42925"/>
                </a:lnTo>
                <a:lnTo>
                  <a:pt x="82828" y="28575"/>
                </a:lnTo>
                <a:close/>
              </a:path>
              <a:path w="957579" h="85725">
                <a:moveTo>
                  <a:pt x="871601" y="28575"/>
                </a:moveTo>
                <a:lnTo>
                  <a:pt x="82828" y="28575"/>
                </a:lnTo>
                <a:lnTo>
                  <a:pt x="85725" y="42925"/>
                </a:lnTo>
                <a:lnTo>
                  <a:pt x="82850" y="57150"/>
                </a:lnTo>
                <a:lnTo>
                  <a:pt x="871601" y="57150"/>
                </a:lnTo>
                <a:lnTo>
                  <a:pt x="871601" y="28575"/>
                </a:lnTo>
                <a:close/>
              </a:path>
              <a:path w="957579" h="85725">
                <a:moveTo>
                  <a:pt x="928666" y="28575"/>
                </a:moveTo>
                <a:lnTo>
                  <a:pt x="885825" y="28575"/>
                </a:lnTo>
                <a:lnTo>
                  <a:pt x="885825" y="57150"/>
                </a:lnTo>
                <a:lnTo>
                  <a:pt x="928835" y="57150"/>
                </a:lnTo>
                <a:lnTo>
                  <a:pt x="957326" y="42925"/>
                </a:lnTo>
                <a:lnTo>
                  <a:pt x="928666" y="28575"/>
                </a:lnTo>
                <a:close/>
              </a:path>
            </a:pathLst>
          </a:custGeom>
          <a:solidFill>
            <a:srgbClr val="000000"/>
          </a:solidFill>
        </p:spPr>
        <p:txBody>
          <a:bodyPr wrap="square" lIns="0" tIns="0" rIns="0" bIns="0" rtlCol="0"/>
          <a:lstStyle/>
          <a:p>
            <a:endParaRPr/>
          </a:p>
        </p:txBody>
      </p:sp>
      <p:sp>
        <p:nvSpPr>
          <p:cNvPr id="17" name="object 17"/>
          <p:cNvSpPr txBox="1"/>
          <p:nvPr/>
        </p:nvSpPr>
        <p:spPr>
          <a:xfrm>
            <a:off x="5943600" y="4572000"/>
            <a:ext cx="1295400" cy="685800"/>
          </a:xfrm>
          <a:prstGeom prst="rect">
            <a:avLst/>
          </a:prstGeom>
          <a:solidFill>
            <a:srgbClr val="CCFFFF">
              <a:alpha val="50195"/>
            </a:srgbClr>
          </a:solidFill>
          <a:ln w="31750">
            <a:solidFill>
              <a:srgbClr val="FF3300"/>
            </a:solidFill>
          </a:ln>
        </p:spPr>
        <p:txBody>
          <a:bodyPr vert="horz" wrap="square" lIns="0" tIns="149860" rIns="0" bIns="0" rtlCol="0">
            <a:spAutoFit/>
          </a:bodyPr>
          <a:lstStyle/>
          <a:p>
            <a:pPr marL="123189">
              <a:lnSpc>
                <a:spcPct val="100000"/>
              </a:lnSpc>
              <a:spcBef>
                <a:spcPts val="1180"/>
              </a:spcBef>
            </a:pPr>
            <a:r>
              <a:rPr sz="2400" dirty="0">
                <a:latin typeface="Times New Roman"/>
                <a:cs typeface="Times New Roman"/>
              </a:rPr>
              <a:t>node3</a:t>
            </a:r>
            <a:endParaRPr sz="2400">
              <a:latin typeface="Times New Roman"/>
              <a:cs typeface="Times New Roman"/>
            </a:endParaRPr>
          </a:p>
        </p:txBody>
      </p:sp>
      <p:sp>
        <p:nvSpPr>
          <p:cNvPr id="18" name="object 18"/>
          <p:cNvSpPr/>
          <p:nvPr/>
        </p:nvSpPr>
        <p:spPr>
          <a:xfrm>
            <a:off x="4224273" y="5410200"/>
            <a:ext cx="85725" cy="609600"/>
          </a:xfrm>
          <a:custGeom>
            <a:avLst/>
            <a:gdLst/>
            <a:ahLst/>
            <a:cxnLst/>
            <a:rect l="l" t="t" r="r" b="b"/>
            <a:pathLst>
              <a:path w="85725" h="609600">
                <a:moveTo>
                  <a:pt x="57150" y="71374"/>
                </a:moveTo>
                <a:lnTo>
                  <a:pt x="28575" y="71374"/>
                </a:lnTo>
                <a:lnTo>
                  <a:pt x="28575" y="609600"/>
                </a:lnTo>
                <a:lnTo>
                  <a:pt x="57150" y="609600"/>
                </a:lnTo>
                <a:lnTo>
                  <a:pt x="57150" y="71374"/>
                </a:lnTo>
                <a:close/>
              </a:path>
              <a:path w="85725" h="609600">
                <a:moveTo>
                  <a:pt x="42925" y="0"/>
                </a:moveTo>
                <a:lnTo>
                  <a:pt x="0" y="85725"/>
                </a:lnTo>
                <a:lnTo>
                  <a:pt x="28575" y="85725"/>
                </a:lnTo>
                <a:lnTo>
                  <a:pt x="28575" y="71374"/>
                </a:lnTo>
                <a:lnTo>
                  <a:pt x="78560" y="71374"/>
                </a:lnTo>
                <a:lnTo>
                  <a:pt x="42925" y="0"/>
                </a:lnTo>
                <a:close/>
              </a:path>
              <a:path w="85725" h="609600">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a:p>
        </p:txBody>
      </p:sp>
      <p:sp>
        <p:nvSpPr>
          <p:cNvPr id="19" name="object 19"/>
          <p:cNvSpPr/>
          <p:nvPr/>
        </p:nvSpPr>
        <p:spPr>
          <a:xfrm>
            <a:off x="1176337" y="4350270"/>
            <a:ext cx="4767580" cy="569595"/>
          </a:xfrm>
          <a:custGeom>
            <a:avLst/>
            <a:gdLst/>
            <a:ahLst/>
            <a:cxnLst/>
            <a:rect l="l" t="t" r="r" b="b"/>
            <a:pathLst>
              <a:path w="4767580" h="569595">
                <a:moveTo>
                  <a:pt x="957262" y="526529"/>
                </a:moveTo>
                <a:lnTo>
                  <a:pt x="928598" y="512178"/>
                </a:lnTo>
                <a:lnTo>
                  <a:pt x="871537" y="483603"/>
                </a:lnTo>
                <a:lnTo>
                  <a:pt x="871537" y="512178"/>
                </a:lnTo>
                <a:lnTo>
                  <a:pt x="82816" y="512178"/>
                </a:lnTo>
                <a:lnTo>
                  <a:pt x="82346" y="509866"/>
                </a:lnTo>
                <a:lnTo>
                  <a:pt x="73164" y="496214"/>
                </a:lnTo>
                <a:lnTo>
                  <a:pt x="59537" y="486994"/>
                </a:lnTo>
                <a:lnTo>
                  <a:pt x="42862" y="483603"/>
                </a:lnTo>
                <a:lnTo>
                  <a:pt x="26174" y="486994"/>
                </a:lnTo>
                <a:lnTo>
                  <a:pt x="12547" y="496214"/>
                </a:lnTo>
                <a:lnTo>
                  <a:pt x="3365" y="509866"/>
                </a:lnTo>
                <a:lnTo>
                  <a:pt x="0" y="526529"/>
                </a:lnTo>
                <a:lnTo>
                  <a:pt x="3365" y="543191"/>
                </a:lnTo>
                <a:lnTo>
                  <a:pt x="12547" y="556793"/>
                </a:lnTo>
                <a:lnTo>
                  <a:pt x="26174" y="565975"/>
                </a:lnTo>
                <a:lnTo>
                  <a:pt x="42862" y="569328"/>
                </a:lnTo>
                <a:lnTo>
                  <a:pt x="59537" y="565975"/>
                </a:lnTo>
                <a:lnTo>
                  <a:pt x="73164" y="556793"/>
                </a:lnTo>
                <a:lnTo>
                  <a:pt x="82346" y="543191"/>
                </a:lnTo>
                <a:lnTo>
                  <a:pt x="82842" y="540753"/>
                </a:lnTo>
                <a:lnTo>
                  <a:pt x="871537" y="540753"/>
                </a:lnTo>
                <a:lnTo>
                  <a:pt x="871537" y="569328"/>
                </a:lnTo>
                <a:lnTo>
                  <a:pt x="928763" y="540753"/>
                </a:lnTo>
                <a:lnTo>
                  <a:pt x="957262" y="526529"/>
                </a:lnTo>
                <a:close/>
              </a:path>
              <a:path w="4767580" h="569595">
                <a:moveTo>
                  <a:pt x="4767262" y="460997"/>
                </a:moveTo>
                <a:lnTo>
                  <a:pt x="4671377" y="459727"/>
                </a:lnTo>
                <a:lnTo>
                  <a:pt x="4681944" y="481241"/>
                </a:lnTo>
                <a:lnTo>
                  <a:pt x="4677219" y="480047"/>
                </a:lnTo>
                <a:lnTo>
                  <a:pt x="4638865" y="459727"/>
                </a:lnTo>
                <a:lnTo>
                  <a:pt x="4604448" y="429247"/>
                </a:lnTo>
                <a:lnTo>
                  <a:pt x="4598352" y="419100"/>
                </a:lnTo>
                <a:lnTo>
                  <a:pt x="4592510" y="410197"/>
                </a:lnTo>
                <a:lnTo>
                  <a:pt x="4586795" y="398767"/>
                </a:lnTo>
                <a:lnTo>
                  <a:pt x="4570031" y="360667"/>
                </a:lnTo>
                <a:lnTo>
                  <a:pt x="4564316" y="346697"/>
                </a:lnTo>
                <a:lnTo>
                  <a:pt x="4551997" y="316217"/>
                </a:lnTo>
                <a:lnTo>
                  <a:pt x="4538408" y="285750"/>
                </a:lnTo>
                <a:lnTo>
                  <a:pt x="4530788" y="269227"/>
                </a:lnTo>
                <a:lnTo>
                  <a:pt x="4522533" y="254000"/>
                </a:lnTo>
                <a:lnTo>
                  <a:pt x="4513643" y="237477"/>
                </a:lnTo>
                <a:lnTo>
                  <a:pt x="4481639" y="189217"/>
                </a:lnTo>
                <a:lnTo>
                  <a:pt x="4454969" y="158750"/>
                </a:lnTo>
                <a:lnTo>
                  <a:pt x="4423473" y="130797"/>
                </a:lnTo>
                <a:lnTo>
                  <a:pt x="4386516" y="104127"/>
                </a:lnTo>
                <a:lnTo>
                  <a:pt x="4343336" y="81267"/>
                </a:lnTo>
                <a:lnTo>
                  <a:pt x="4293552" y="60947"/>
                </a:lnTo>
                <a:lnTo>
                  <a:pt x="4236656" y="45720"/>
                </a:lnTo>
                <a:lnTo>
                  <a:pt x="4221162" y="43167"/>
                </a:lnTo>
                <a:lnTo>
                  <a:pt x="4204779" y="39370"/>
                </a:lnTo>
                <a:lnTo>
                  <a:pt x="4150931" y="31750"/>
                </a:lnTo>
                <a:lnTo>
                  <a:pt x="4131500" y="29197"/>
                </a:lnTo>
                <a:lnTo>
                  <a:pt x="4090606" y="24117"/>
                </a:lnTo>
                <a:lnTo>
                  <a:pt x="4069270" y="22847"/>
                </a:lnTo>
                <a:lnTo>
                  <a:pt x="4024566" y="17767"/>
                </a:lnTo>
                <a:lnTo>
                  <a:pt x="4001452" y="16497"/>
                </a:lnTo>
                <a:lnTo>
                  <a:pt x="3953446" y="12700"/>
                </a:lnTo>
                <a:lnTo>
                  <a:pt x="3799014" y="5067"/>
                </a:lnTo>
                <a:lnTo>
                  <a:pt x="3576510" y="0"/>
                </a:lnTo>
                <a:lnTo>
                  <a:pt x="3462210" y="0"/>
                </a:lnTo>
                <a:lnTo>
                  <a:pt x="3348164" y="1270"/>
                </a:lnTo>
                <a:lnTo>
                  <a:pt x="3236277" y="3797"/>
                </a:lnTo>
                <a:lnTo>
                  <a:pt x="3181667" y="6350"/>
                </a:lnTo>
                <a:lnTo>
                  <a:pt x="3128200" y="7620"/>
                </a:lnTo>
                <a:lnTo>
                  <a:pt x="3076003" y="10147"/>
                </a:lnTo>
                <a:lnTo>
                  <a:pt x="3025711" y="13970"/>
                </a:lnTo>
                <a:lnTo>
                  <a:pt x="2953575" y="17767"/>
                </a:lnTo>
                <a:lnTo>
                  <a:pt x="2930588" y="20320"/>
                </a:lnTo>
                <a:lnTo>
                  <a:pt x="2886392" y="22847"/>
                </a:lnTo>
                <a:lnTo>
                  <a:pt x="2844609" y="27927"/>
                </a:lnTo>
                <a:lnTo>
                  <a:pt x="2824797" y="29197"/>
                </a:lnTo>
                <a:lnTo>
                  <a:pt x="2787205" y="34277"/>
                </a:lnTo>
                <a:lnTo>
                  <a:pt x="2752661" y="39370"/>
                </a:lnTo>
                <a:lnTo>
                  <a:pt x="2736659" y="40627"/>
                </a:lnTo>
                <a:lnTo>
                  <a:pt x="2721546" y="43167"/>
                </a:lnTo>
                <a:lnTo>
                  <a:pt x="2706941" y="46977"/>
                </a:lnTo>
                <a:lnTo>
                  <a:pt x="2680144" y="52070"/>
                </a:lnTo>
                <a:lnTo>
                  <a:pt x="2667825" y="55867"/>
                </a:lnTo>
                <a:lnTo>
                  <a:pt x="2656014" y="58420"/>
                </a:lnTo>
                <a:lnTo>
                  <a:pt x="2644838" y="62217"/>
                </a:lnTo>
                <a:lnTo>
                  <a:pt x="2634297" y="67297"/>
                </a:lnTo>
                <a:lnTo>
                  <a:pt x="2614485" y="74917"/>
                </a:lnTo>
                <a:lnTo>
                  <a:pt x="2597340" y="85077"/>
                </a:lnTo>
                <a:lnTo>
                  <a:pt x="2557589" y="118097"/>
                </a:lnTo>
                <a:lnTo>
                  <a:pt x="2533967" y="156197"/>
                </a:lnTo>
                <a:lnTo>
                  <a:pt x="2522410" y="195567"/>
                </a:lnTo>
                <a:lnTo>
                  <a:pt x="2518346" y="247650"/>
                </a:lnTo>
                <a:lnTo>
                  <a:pt x="2518143" y="267970"/>
                </a:lnTo>
                <a:lnTo>
                  <a:pt x="2518054" y="274320"/>
                </a:lnTo>
                <a:lnTo>
                  <a:pt x="2515552" y="318770"/>
                </a:lnTo>
                <a:lnTo>
                  <a:pt x="2498915" y="361950"/>
                </a:lnTo>
                <a:lnTo>
                  <a:pt x="2451417" y="392417"/>
                </a:lnTo>
                <a:lnTo>
                  <a:pt x="2398712" y="411467"/>
                </a:lnTo>
                <a:lnTo>
                  <a:pt x="2308415" y="430517"/>
                </a:lnTo>
                <a:lnTo>
                  <a:pt x="2241994" y="438150"/>
                </a:lnTo>
                <a:lnTo>
                  <a:pt x="2171890" y="443217"/>
                </a:lnTo>
                <a:lnTo>
                  <a:pt x="2135695" y="444500"/>
                </a:lnTo>
                <a:lnTo>
                  <a:pt x="2098979" y="444500"/>
                </a:lnTo>
                <a:lnTo>
                  <a:pt x="2023935" y="445770"/>
                </a:lnTo>
                <a:lnTo>
                  <a:pt x="1987765" y="445770"/>
                </a:lnTo>
                <a:lnTo>
                  <a:pt x="1987296" y="443217"/>
                </a:lnTo>
                <a:lnTo>
                  <a:pt x="1978113" y="430517"/>
                </a:lnTo>
                <a:lnTo>
                  <a:pt x="1964512" y="420370"/>
                </a:lnTo>
                <a:lnTo>
                  <a:pt x="1947862" y="417817"/>
                </a:lnTo>
                <a:lnTo>
                  <a:pt x="1931123" y="421627"/>
                </a:lnTo>
                <a:lnTo>
                  <a:pt x="1917484" y="430517"/>
                </a:lnTo>
                <a:lnTo>
                  <a:pt x="1908302" y="443217"/>
                </a:lnTo>
                <a:lnTo>
                  <a:pt x="1904936" y="460997"/>
                </a:lnTo>
                <a:lnTo>
                  <a:pt x="1908365" y="477520"/>
                </a:lnTo>
                <a:lnTo>
                  <a:pt x="1917585" y="490220"/>
                </a:lnTo>
                <a:lnTo>
                  <a:pt x="1931200" y="500367"/>
                </a:lnTo>
                <a:lnTo>
                  <a:pt x="1947862" y="502920"/>
                </a:lnTo>
                <a:lnTo>
                  <a:pt x="1964575" y="500367"/>
                </a:lnTo>
                <a:lnTo>
                  <a:pt x="1978215" y="490220"/>
                </a:lnTo>
                <a:lnTo>
                  <a:pt x="1987359" y="477520"/>
                </a:lnTo>
                <a:lnTo>
                  <a:pt x="1987867" y="474967"/>
                </a:lnTo>
                <a:lnTo>
                  <a:pt x="2023935" y="474967"/>
                </a:lnTo>
                <a:lnTo>
                  <a:pt x="2099246" y="473697"/>
                </a:lnTo>
                <a:lnTo>
                  <a:pt x="2173033" y="471170"/>
                </a:lnTo>
                <a:lnTo>
                  <a:pt x="2244280" y="466077"/>
                </a:lnTo>
                <a:lnTo>
                  <a:pt x="2312225" y="458470"/>
                </a:lnTo>
                <a:lnTo>
                  <a:pt x="2405951" y="438150"/>
                </a:lnTo>
                <a:lnTo>
                  <a:pt x="2461831" y="419100"/>
                </a:lnTo>
                <a:lnTo>
                  <a:pt x="2499677" y="398767"/>
                </a:lnTo>
                <a:lnTo>
                  <a:pt x="2527236" y="370827"/>
                </a:lnTo>
                <a:lnTo>
                  <a:pt x="2543619" y="323850"/>
                </a:lnTo>
                <a:lnTo>
                  <a:pt x="2546667" y="274320"/>
                </a:lnTo>
                <a:lnTo>
                  <a:pt x="2546870" y="254000"/>
                </a:lnTo>
                <a:lnTo>
                  <a:pt x="2546972" y="247650"/>
                </a:lnTo>
                <a:lnTo>
                  <a:pt x="2550731" y="199377"/>
                </a:lnTo>
                <a:lnTo>
                  <a:pt x="2565844" y="154927"/>
                </a:lnTo>
                <a:lnTo>
                  <a:pt x="2600261" y="116827"/>
                </a:lnTo>
                <a:lnTo>
                  <a:pt x="2636329" y="96520"/>
                </a:lnTo>
                <a:lnTo>
                  <a:pt x="2665031" y="86347"/>
                </a:lnTo>
                <a:lnTo>
                  <a:pt x="2675826" y="82550"/>
                </a:lnTo>
                <a:lnTo>
                  <a:pt x="2726626" y="72377"/>
                </a:lnTo>
                <a:lnTo>
                  <a:pt x="2773616" y="64770"/>
                </a:lnTo>
                <a:lnTo>
                  <a:pt x="2828099" y="58420"/>
                </a:lnTo>
                <a:lnTo>
                  <a:pt x="2867977" y="53327"/>
                </a:lnTo>
                <a:lnTo>
                  <a:pt x="2889059" y="52070"/>
                </a:lnTo>
                <a:lnTo>
                  <a:pt x="2910649" y="49517"/>
                </a:lnTo>
                <a:lnTo>
                  <a:pt x="2955734" y="46977"/>
                </a:lnTo>
                <a:lnTo>
                  <a:pt x="2979102" y="44450"/>
                </a:lnTo>
                <a:lnTo>
                  <a:pt x="3182810" y="34277"/>
                </a:lnTo>
                <a:lnTo>
                  <a:pt x="3348799" y="30467"/>
                </a:lnTo>
                <a:lnTo>
                  <a:pt x="3462464" y="29197"/>
                </a:lnTo>
                <a:lnTo>
                  <a:pt x="3632898" y="29197"/>
                </a:lnTo>
                <a:lnTo>
                  <a:pt x="3744023" y="31750"/>
                </a:lnTo>
                <a:lnTo>
                  <a:pt x="3798125" y="34277"/>
                </a:lnTo>
                <a:lnTo>
                  <a:pt x="3850830" y="35547"/>
                </a:lnTo>
                <a:lnTo>
                  <a:pt x="3902138" y="38100"/>
                </a:lnTo>
                <a:lnTo>
                  <a:pt x="3951795" y="41897"/>
                </a:lnTo>
                <a:lnTo>
                  <a:pt x="3999420" y="44450"/>
                </a:lnTo>
                <a:lnTo>
                  <a:pt x="4022280" y="46977"/>
                </a:lnTo>
                <a:lnTo>
                  <a:pt x="4044632" y="48247"/>
                </a:lnTo>
                <a:lnTo>
                  <a:pt x="4087685" y="53327"/>
                </a:lnTo>
                <a:lnTo>
                  <a:pt x="4108259" y="54597"/>
                </a:lnTo>
                <a:lnTo>
                  <a:pt x="4128198" y="57150"/>
                </a:lnTo>
                <a:lnTo>
                  <a:pt x="4183189" y="64770"/>
                </a:lnTo>
                <a:lnTo>
                  <a:pt x="4200080" y="68567"/>
                </a:lnTo>
                <a:lnTo>
                  <a:pt x="4231068" y="73647"/>
                </a:lnTo>
                <a:lnTo>
                  <a:pt x="4285424" y="88900"/>
                </a:lnTo>
                <a:lnTo>
                  <a:pt x="4332160" y="106667"/>
                </a:lnTo>
                <a:lnTo>
                  <a:pt x="4352861" y="118097"/>
                </a:lnTo>
                <a:lnTo>
                  <a:pt x="4372165" y="128270"/>
                </a:lnTo>
                <a:lnTo>
                  <a:pt x="4389818" y="140970"/>
                </a:lnTo>
                <a:lnTo>
                  <a:pt x="4406201" y="152400"/>
                </a:lnTo>
                <a:lnTo>
                  <a:pt x="4421187" y="166370"/>
                </a:lnTo>
                <a:lnTo>
                  <a:pt x="4470209" y="222250"/>
                </a:lnTo>
                <a:lnTo>
                  <a:pt x="4497641" y="267970"/>
                </a:lnTo>
                <a:lnTo>
                  <a:pt x="4505388" y="281927"/>
                </a:lnTo>
                <a:lnTo>
                  <a:pt x="4512627" y="297167"/>
                </a:lnTo>
                <a:lnTo>
                  <a:pt x="4525835" y="327647"/>
                </a:lnTo>
                <a:lnTo>
                  <a:pt x="4537773" y="356870"/>
                </a:lnTo>
                <a:lnTo>
                  <a:pt x="4543615" y="370827"/>
                </a:lnTo>
                <a:lnTo>
                  <a:pt x="4549203" y="384797"/>
                </a:lnTo>
                <a:lnTo>
                  <a:pt x="4555172" y="397497"/>
                </a:lnTo>
                <a:lnTo>
                  <a:pt x="4560887" y="410197"/>
                </a:lnTo>
                <a:lnTo>
                  <a:pt x="4580572" y="444500"/>
                </a:lnTo>
                <a:lnTo>
                  <a:pt x="4614608" y="477520"/>
                </a:lnTo>
                <a:lnTo>
                  <a:pt x="4622863" y="483870"/>
                </a:lnTo>
                <a:lnTo>
                  <a:pt x="4638103" y="492747"/>
                </a:lnTo>
                <a:lnTo>
                  <a:pt x="4652581" y="500367"/>
                </a:lnTo>
                <a:lnTo>
                  <a:pt x="4666170" y="506717"/>
                </a:lnTo>
                <a:lnTo>
                  <a:pt x="4679124" y="510527"/>
                </a:lnTo>
                <a:lnTo>
                  <a:pt x="4681664" y="510527"/>
                </a:lnTo>
                <a:lnTo>
                  <a:pt x="4684331" y="511797"/>
                </a:lnTo>
                <a:lnTo>
                  <a:pt x="4686744" y="510527"/>
                </a:lnTo>
                <a:lnTo>
                  <a:pt x="4695266" y="508342"/>
                </a:lnTo>
                <a:lnTo>
                  <a:pt x="4708842" y="535927"/>
                </a:lnTo>
                <a:lnTo>
                  <a:pt x="4754384" y="477520"/>
                </a:lnTo>
                <a:lnTo>
                  <a:pt x="4767262" y="460997"/>
                </a:lnTo>
                <a:close/>
              </a:path>
            </a:pathLst>
          </a:custGeom>
          <a:solidFill>
            <a:srgbClr val="000000"/>
          </a:solidFill>
        </p:spPr>
        <p:txBody>
          <a:bodyPr wrap="square" lIns="0" tIns="0" rIns="0" bIns="0" rtlCol="0"/>
          <a:lstStyle/>
          <a:p>
            <a:endParaRPr/>
          </a:p>
        </p:txBody>
      </p:sp>
      <p:sp>
        <p:nvSpPr>
          <p:cNvPr id="20" name="object 20"/>
          <p:cNvSpPr txBox="1"/>
          <p:nvPr/>
        </p:nvSpPr>
        <p:spPr>
          <a:xfrm>
            <a:off x="3736975" y="5967171"/>
            <a:ext cx="1661160" cy="391160"/>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FF0000"/>
                </a:solidFill>
                <a:latin typeface="Times New Roman"/>
                <a:cs typeface="Times New Roman"/>
              </a:rPr>
              <a:t>To</a:t>
            </a:r>
            <a:r>
              <a:rPr sz="2400" spc="-60" dirty="0">
                <a:solidFill>
                  <a:srgbClr val="FF0000"/>
                </a:solidFill>
                <a:latin typeface="Times New Roman"/>
                <a:cs typeface="Times New Roman"/>
              </a:rPr>
              <a:t> </a:t>
            </a:r>
            <a:r>
              <a:rPr sz="2400" dirty="0">
                <a:solidFill>
                  <a:srgbClr val="FF0000"/>
                </a:solidFill>
                <a:latin typeface="Times New Roman"/>
                <a:cs typeface="Times New Roman"/>
              </a:rPr>
              <a:t>be</a:t>
            </a:r>
            <a:r>
              <a:rPr sz="2400" spc="-50" dirty="0">
                <a:solidFill>
                  <a:srgbClr val="FF0000"/>
                </a:solidFill>
                <a:latin typeface="Times New Roman"/>
                <a:cs typeface="Times New Roman"/>
              </a:rPr>
              <a:t> </a:t>
            </a:r>
            <a:r>
              <a:rPr sz="2400" dirty="0">
                <a:solidFill>
                  <a:srgbClr val="FF0000"/>
                </a:solidFill>
                <a:latin typeface="Times New Roman"/>
                <a:cs typeface="Times New Roman"/>
              </a:rPr>
              <a:t>deleted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173" cy="6934200"/>
            <a:chOff x="-1030" y="0"/>
            <a:chExt cx="9146173" cy="6934200"/>
          </a:xfrm>
        </p:grpSpPr>
        <p:pic>
          <p:nvPicPr>
            <p:cNvPr id="3" name="object 3"/>
            <p:cNvPicPr/>
            <p:nvPr/>
          </p:nvPicPr>
          <p:blipFill>
            <a:blip r:embed="rId2" cstate="print"/>
            <a:stretch>
              <a:fillRect/>
            </a:stretch>
          </p:blipFill>
          <p:spPr>
            <a:xfrm>
              <a:off x="0" y="7620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304800" y="304800"/>
            <a:ext cx="6716395" cy="788670"/>
          </a:xfrm>
          <a:prstGeom prst="rect">
            <a:avLst/>
          </a:prstGeom>
        </p:spPr>
        <p:txBody>
          <a:bodyPr vert="horz" wrap="square" lIns="0" tIns="13335" rIns="0" bIns="0" rtlCol="0">
            <a:spAutoFit/>
          </a:bodyPr>
          <a:lstStyle/>
          <a:p>
            <a:pPr marL="12700">
              <a:lnSpc>
                <a:spcPct val="100000"/>
              </a:lnSpc>
              <a:spcBef>
                <a:spcPts val="105"/>
              </a:spcBef>
            </a:pPr>
            <a:r>
              <a:rPr spc="-5" dirty="0"/>
              <a:t>Deleting</a:t>
            </a:r>
            <a:r>
              <a:rPr spc="-55" dirty="0"/>
              <a:t> </a:t>
            </a:r>
            <a:r>
              <a:rPr dirty="0"/>
              <a:t>a</a:t>
            </a:r>
            <a:r>
              <a:rPr spc="-20" dirty="0"/>
              <a:t> </a:t>
            </a:r>
            <a:r>
              <a:rPr spc="-5" dirty="0"/>
              <a:t>particular</a:t>
            </a:r>
            <a:r>
              <a:rPr spc="-55" dirty="0"/>
              <a:t> </a:t>
            </a:r>
            <a:r>
              <a:rPr spc="-5" dirty="0"/>
              <a:t>node</a:t>
            </a:r>
          </a:p>
        </p:txBody>
      </p:sp>
      <p:sp>
        <p:nvSpPr>
          <p:cNvPr id="22" name="Rectangle 1"/>
          <p:cNvSpPr>
            <a:spLocks noChangeArrowheads="1"/>
          </p:cNvSpPr>
          <p:nvPr/>
        </p:nvSpPr>
        <p:spPr bwMode="auto">
          <a:xfrm>
            <a:off x="533400" y="1371600"/>
            <a:ext cx="8382000" cy="4800600"/>
          </a:xfrm>
          <a:prstGeom prst="rect">
            <a:avLst/>
          </a:prstGeom>
          <a:noFill/>
          <a:ln w="9525">
            <a:noFill/>
            <a:miter lim="800000"/>
            <a:headEnd/>
            <a:tailEnd/>
          </a:ln>
        </p:spPr>
        <p:txBody>
          <a:bodyPr>
            <a:spAutoFit/>
          </a:bodyPr>
          <a:lstStyle/>
          <a:p>
            <a:r>
              <a:rPr lang="en-US" altLang="en-US" b="1" dirty="0">
                <a:latin typeface="Courier New" pitchFamily="49" charset="0"/>
              </a:rPr>
              <a:t>ALGORITHM TO DELETE THE NODE AFTER A GIVEN NODE FROM THE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10</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a:t>
            </a:r>
            <a:r>
              <a:rPr lang="en-US" altLang="en-US" b="1" dirty="0" smtClean="0">
                <a:latin typeface="Courier New" pitchFamily="49" charset="0"/>
              </a:rPr>
              <a:t>SET PREPTR = PTR</a:t>
            </a:r>
          </a:p>
          <a:p>
            <a:r>
              <a:rPr lang="en-US" altLang="en-US" b="1" dirty="0" smtClean="0">
                <a:latin typeface="Courier New" pitchFamily="49" charset="0"/>
              </a:rPr>
              <a:t>Step 4: Repeat Step 5 and 6 while PRETR-&gt;DATA != NUM</a:t>
            </a:r>
          </a:p>
          <a:p>
            <a:r>
              <a:rPr lang="en-US" altLang="en-US" b="1" dirty="0" smtClean="0">
                <a:latin typeface="Courier New" pitchFamily="49" charset="0"/>
              </a:rPr>
              <a:t>Step </a:t>
            </a:r>
            <a:r>
              <a:rPr lang="en-US" altLang="en-US" b="1" dirty="0">
                <a:latin typeface="Courier New" pitchFamily="49" charset="0"/>
              </a:rPr>
              <a:t>5: 		SET PREPTR = PTR</a:t>
            </a:r>
          </a:p>
          <a:p>
            <a:r>
              <a:rPr lang="en-US" altLang="en-US" b="1" dirty="0">
                <a:latin typeface="Courier New" pitchFamily="49" charset="0"/>
              </a:rPr>
              <a:t>Step 6: 		SET PTR = PTR-&gt;NEXT</a:t>
            </a:r>
          </a:p>
          <a:p>
            <a:r>
              <a:rPr lang="en-US" altLang="en-US" b="1" dirty="0">
                <a:latin typeface="Courier New" pitchFamily="49" charset="0"/>
              </a:rPr>
              <a:t>	[END OF LOOP]</a:t>
            </a:r>
          </a:p>
          <a:p>
            <a:r>
              <a:rPr lang="en-US" altLang="en-US" b="1" dirty="0">
                <a:latin typeface="Courier New" pitchFamily="49" charset="0"/>
              </a:rPr>
              <a:t>Step7: SET TEMP = </a:t>
            </a:r>
            <a:r>
              <a:rPr lang="en-US" altLang="en-US" b="1" dirty="0" smtClean="0">
                <a:latin typeface="Courier New" pitchFamily="49" charset="0"/>
              </a:rPr>
              <a:t>PTR</a:t>
            </a:r>
            <a:endParaRPr lang="en-US" altLang="en-US" b="1" dirty="0">
              <a:latin typeface="Courier New" pitchFamily="49" charset="0"/>
            </a:endParaRPr>
          </a:p>
          <a:p>
            <a:r>
              <a:rPr lang="en-US" altLang="en-US" b="1" dirty="0">
                <a:latin typeface="Courier New" pitchFamily="49" charset="0"/>
              </a:rPr>
              <a:t>Step 8: SET PREPTR-&gt;NEXT = TEMP-&gt;NEXT</a:t>
            </a:r>
          </a:p>
          <a:p>
            <a:r>
              <a:rPr lang="en-US" altLang="en-US" b="1" dirty="0">
                <a:latin typeface="Courier New" pitchFamily="49" charset="0"/>
              </a:rPr>
              <a:t>Step 9: FREE TEMP</a:t>
            </a:r>
          </a:p>
          <a:p>
            <a:r>
              <a:rPr lang="en-US" altLang="en-US" b="1" dirty="0">
                <a:latin typeface="Courier New" pitchFamily="49" charset="0"/>
              </a:rPr>
              <a:t>Step 10: EXIT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304800" y="304800"/>
            <a:ext cx="6716395" cy="788670"/>
          </a:xfrm>
          <a:prstGeom prst="rect">
            <a:avLst/>
          </a:prstGeom>
        </p:spPr>
        <p:txBody>
          <a:bodyPr vert="horz" wrap="square" lIns="0" tIns="13335" rIns="0" bIns="0" rtlCol="0">
            <a:spAutoFit/>
          </a:bodyPr>
          <a:lstStyle/>
          <a:p>
            <a:pPr marL="12700">
              <a:lnSpc>
                <a:spcPct val="100000"/>
              </a:lnSpc>
              <a:spcBef>
                <a:spcPts val="105"/>
              </a:spcBef>
            </a:pPr>
            <a:r>
              <a:rPr spc="-5" dirty="0"/>
              <a:t>Deleting</a:t>
            </a:r>
            <a:r>
              <a:rPr spc="-55" dirty="0"/>
              <a:t> </a:t>
            </a:r>
            <a:r>
              <a:rPr dirty="0"/>
              <a:t>a</a:t>
            </a:r>
            <a:r>
              <a:rPr spc="-20" dirty="0"/>
              <a:t> </a:t>
            </a:r>
            <a:r>
              <a:rPr spc="-5" dirty="0"/>
              <a:t>particular</a:t>
            </a:r>
            <a:r>
              <a:rPr spc="-55" dirty="0"/>
              <a:t> </a:t>
            </a:r>
            <a:r>
              <a:rPr spc="-5" dirty="0"/>
              <a:t>node</a:t>
            </a:r>
          </a:p>
        </p:txBody>
      </p:sp>
      <p:grpSp>
        <p:nvGrpSpPr>
          <p:cNvPr id="9" name="Group 8"/>
          <p:cNvGrpSpPr/>
          <p:nvPr/>
        </p:nvGrpSpPr>
        <p:grpSpPr>
          <a:xfrm>
            <a:off x="609600" y="1600200"/>
            <a:ext cx="7848600" cy="4648200"/>
            <a:chOff x="1682750" y="1905000"/>
            <a:chExt cx="5099050" cy="3443288"/>
          </a:xfrm>
        </p:grpSpPr>
        <p:grpSp>
          <p:nvGrpSpPr>
            <p:cNvPr id="10" name="Group 3"/>
            <p:cNvGrpSpPr>
              <a:grpSpLocks/>
            </p:cNvGrpSpPr>
            <p:nvPr/>
          </p:nvGrpSpPr>
          <p:grpSpPr bwMode="auto">
            <a:xfrm>
              <a:off x="2143125" y="1905000"/>
              <a:ext cx="4572000" cy="228600"/>
              <a:chOff x="792" y="4153"/>
              <a:chExt cx="2880" cy="144"/>
            </a:xfrm>
          </p:grpSpPr>
          <p:sp>
            <p:nvSpPr>
              <p:cNvPr id="76" name="Rectangle 4"/>
              <p:cNvSpPr>
                <a:spLocks noChangeArrowheads="1"/>
              </p:cNvSpPr>
              <p:nvPr/>
            </p:nvSpPr>
            <p:spPr bwMode="auto">
              <a:xfrm>
                <a:off x="792"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77" name="Rectangle 5"/>
              <p:cNvSpPr>
                <a:spLocks noChangeArrowheads="1"/>
              </p:cNvSpPr>
              <p:nvPr/>
            </p:nvSpPr>
            <p:spPr bwMode="auto">
              <a:xfrm>
                <a:off x="936"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8" name="Line 6"/>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US"/>
              </a:p>
            </p:txBody>
          </p:sp>
          <p:sp>
            <p:nvSpPr>
              <p:cNvPr id="79" name="Rectangle 7"/>
              <p:cNvSpPr>
                <a:spLocks noChangeArrowheads="1"/>
              </p:cNvSpPr>
              <p:nvPr/>
            </p:nvSpPr>
            <p:spPr bwMode="auto">
              <a:xfrm>
                <a:off x="1224"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80" name="Rectangle 8"/>
              <p:cNvSpPr>
                <a:spLocks noChangeArrowheads="1"/>
              </p:cNvSpPr>
              <p:nvPr/>
            </p:nvSpPr>
            <p:spPr bwMode="auto">
              <a:xfrm>
                <a:off x="1368"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1" name="Line 9"/>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US"/>
              </a:p>
            </p:txBody>
          </p:sp>
          <p:sp>
            <p:nvSpPr>
              <p:cNvPr id="82" name="Rectangle 10"/>
              <p:cNvSpPr>
                <a:spLocks noChangeArrowheads="1"/>
              </p:cNvSpPr>
              <p:nvPr/>
            </p:nvSpPr>
            <p:spPr bwMode="auto">
              <a:xfrm>
                <a:off x="1656"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83" name="Rectangle 11"/>
              <p:cNvSpPr>
                <a:spLocks noChangeArrowheads="1"/>
              </p:cNvSpPr>
              <p:nvPr/>
            </p:nvSpPr>
            <p:spPr bwMode="auto">
              <a:xfrm>
                <a:off x="1800"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4" name="Line 12"/>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US"/>
              </a:p>
            </p:txBody>
          </p:sp>
          <p:sp>
            <p:nvSpPr>
              <p:cNvPr id="85" name="Rectangle 13"/>
              <p:cNvSpPr>
                <a:spLocks noChangeArrowheads="1"/>
              </p:cNvSpPr>
              <p:nvPr/>
            </p:nvSpPr>
            <p:spPr bwMode="auto">
              <a:xfrm>
                <a:off x="2088"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86" name="Rectangle 14"/>
              <p:cNvSpPr>
                <a:spLocks noChangeArrowheads="1"/>
              </p:cNvSpPr>
              <p:nvPr/>
            </p:nvSpPr>
            <p:spPr bwMode="auto">
              <a:xfrm>
                <a:off x="2232"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7" name="Line 15"/>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US"/>
              </a:p>
            </p:txBody>
          </p:sp>
          <p:sp>
            <p:nvSpPr>
              <p:cNvPr id="88" name="Rectangle 16"/>
              <p:cNvSpPr>
                <a:spLocks noChangeArrowheads="1"/>
              </p:cNvSpPr>
              <p:nvPr/>
            </p:nvSpPr>
            <p:spPr bwMode="auto">
              <a:xfrm>
                <a:off x="2520"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89" name="Rectangle 17"/>
              <p:cNvSpPr>
                <a:spLocks noChangeArrowheads="1"/>
              </p:cNvSpPr>
              <p:nvPr/>
            </p:nvSpPr>
            <p:spPr bwMode="auto">
              <a:xfrm>
                <a:off x="2664"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90" name="Line 18"/>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US"/>
              </a:p>
            </p:txBody>
          </p:sp>
          <p:sp>
            <p:nvSpPr>
              <p:cNvPr id="91" name="Rectangle 19"/>
              <p:cNvSpPr>
                <a:spLocks noChangeArrowheads="1"/>
              </p:cNvSpPr>
              <p:nvPr/>
            </p:nvSpPr>
            <p:spPr bwMode="auto">
              <a:xfrm>
                <a:off x="2952"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92" name="Rectangle 20"/>
              <p:cNvSpPr>
                <a:spLocks noChangeArrowheads="1"/>
              </p:cNvSpPr>
              <p:nvPr/>
            </p:nvSpPr>
            <p:spPr bwMode="auto">
              <a:xfrm>
                <a:off x="3096"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93" name="Line 21"/>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US"/>
              </a:p>
            </p:txBody>
          </p:sp>
          <p:sp>
            <p:nvSpPr>
              <p:cNvPr id="94" name="Rectangle 22"/>
              <p:cNvSpPr>
                <a:spLocks noChangeArrowheads="1"/>
              </p:cNvSpPr>
              <p:nvPr/>
            </p:nvSpPr>
            <p:spPr bwMode="auto">
              <a:xfrm>
                <a:off x="3384"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95" name="Rectangle 23"/>
              <p:cNvSpPr>
                <a:spLocks noChangeArrowheads="1"/>
              </p:cNvSpPr>
              <p:nvPr/>
            </p:nvSpPr>
            <p:spPr bwMode="auto">
              <a:xfrm>
                <a:off x="3528"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11" name="Rectangle 24"/>
            <p:cNvSpPr>
              <a:spLocks noChangeArrowheads="1"/>
            </p:cNvSpPr>
            <p:nvPr/>
          </p:nvSpPr>
          <p:spPr bwMode="auto">
            <a:xfrm>
              <a:off x="1682750" y="2209800"/>
              <a:ext cx="1597025" cy="366713"/>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 PREPTR, P</a:t>
              </a:r>
              <a:r>
                <a:rPr lang="en-US" altLang="en-US" sz="1000">
                  <a:solidFill>
                    <a:srgbClr val="FF0000"/>
                  </a:solidFill>
                  <a:latin typeface="Verdana" pitchFamily="34" charset="0"/>
                </a:rPr>
                <a:t>T</a:t>
              </a:r>
              <a:r>
                <a:rPr lang="en-US" altLang="en-US" sz="1000">
                  <a:latin typeface="Verdana" pitchFamily="34" charset="0"/>
                </a:rPr>
                <a:t>R</a:t>
              </a:r>
              <a:r>
                <a:rPr lang="en-US" altLang="en-US">
                  <a:latin typeface="Verdana" pitchFamily="34" charset="0"/>
                </a:rPr>
                <a:t> </a:t>
              </a:r>
            </a:p>
          </p:txBody>
        </p:sp>
        <p:grpSp>
          <p:nvGrpSpPr>
            <p:cNvPr id="12" name="Group 25"/>
            <p:cNvGrpSpPr>
              <a:grpSpLocks/>
            </p:cNvGrpSpPr>
            <p:nvPr/>
          </p:nvGrpSpPr>
          <p:grpSpPr bwMode="auto">
            <a:xfrm>
              <a:off x="2028825" y="2957513"/>
              <a:ext cx="4572000" cy="228600"/>
              <a:chOff x="792" y="4153"/>
              <a:chExt cx="2880" cy="144"/>
            </a:xfrm>
          </p:grpSpPr>
          <p:sp>
            <p:nvSpPr>
              <p:cNvPr id="56" name="Rectangle 26"/>
              <p:cNvSpPr>
                <a:spLocks noChangeArrowheads="1"/>
              </p:cNvSpPr>
              <p:nvPr/>
            </p:nvSpPr>
            <p:spPr bwMode="auto">
              <a:xfrm>
                <a:off x="792"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57" name="Rectangle 27"/>
              <p:cNvSpPr>
                <a:spLocks noChangeArrowheads="1"/>
              </p:cNvSpPr>
              <p:nvPr/>
            </p:nvSpPr>
            <p:spPr bwMode="auto">
              <a:xfrm>
                <a:off x="936"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8" name="Line 28"/>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US"/>
              </a:p>
            </p:txBody>
          </p:sp>
          <p:sp>
            <p:nvSpPr>
              <p:cNvPr id="59" name="Rectangle 29"/>
              <p:cNvSpPr>
                <a:spLocks noChangeArrowheads="1"/>
              </p:cNvSpPr>
              <p:nvPr/>
            </p:nvSpPr>
            <p:spPr bwMode="auto">
              <a:xfrm>
                <a:off x="1224"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60" name="Rectangle 30"/>
              <p:cNvSpPr>
                <a:spLocks noChangeArrowheads="1"/>
              </p:cNvSpPr>
              <p:nvPr/>
            </p:nvSpPr>
            <p:spPr bwMode="auto">
              <a:xfrm>
                <a:off x="1368"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1" name="Line 31"/>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US"/>
              </a:p>
            </p:txBody>
          </p:sp>
          <p:sp>
            <p:nvSpPr>
              <p:cNvPr id="62" name="Rectangle 32"/>
              <p:cNvSpPr>
                <a:spLocks noChangeArrowheads="1"/>
              </p:cNvSpPr>
              <p:nvPr/>
            </p:nvSpPr>
            <p:spPr bwMode="auto">
              <a:xfrm>
                <a:off x="1656"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63" name="Rectangle 33"/>
              <p:cNvSpPr>
                <a:spLocks noChangeArrowheads="1"/>
              </p:cNvSpPr>
              <p:nvPr/>
            </p:nvSpPr>
            <p:spPr bwMode="auto">
              <a:xfrm>
                <a:off x="1800"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4" name="Line 34"/>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US"/>
              </a:p>
            </p:txBody>
          </p:sp>
          <p:sp>
            <p:nvSpPr>
              <p:cNvPr id="65" name="Rectangle 35"/>
              <p:cNvSpPr>
                <a:spLocks noChangeArrowheads="1"/>
              </p:cNvSpPr>
              <p:nvPr/>
            </p:nvSpPr>
            <p:spPr bwMode="auto">
              <a:xfrm>
                <a:off x="2088"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66" name="Rectangle 36"/>
              <p:cNvSpPr>
                <a:spLocks noChangeArrowheads="1"/>
              </p:cNvSpPr>
              <p:nvPr/>
            </p:nvSpPr>
            <p:spPr bwMode="auto">
              <a:xfrm>
                <a:off x="2232"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7" name="Line 37"/>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US"/>
              </a:p>
            </p:txBody>
          </p:sp>
          <p:sp>
            <p:nvSpPr>
              <p:cNvPr id="68" name="Rectangle 38"/>
              <p:cNvSpPr>
                <a:spLocks noChangeArrowheads="1"/>
              </p:cNvSpPr>
              <p:nvPr/>
            </p:nvSpPr>
            <p:spPr bwMode="auto">
              <a:xfrm>
                <a:off x="2520"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69" name="Rectangle 39"/>
              <p:cNvSpPr>
                <a:spLocks noChangeArrowheads="1"/>
              </p:cNvSpPr>
              <p:nvPr/>
            </p:nvSpPr>
            <p:spPr bwMode="auto">
              <a:xfrm>
                <a:off x="2664"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0" name="Line 40"/>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US"/>
              </a:p>
            </p:txBody>
          </p:sp>
          <p:sp>
            <p:nvSpPr>
              <p:cNvPr id="71" name="Rectangle 41"/>
              <p:cNvSpPr>
                <a:spLocks noChangeArrowheads="1"/>
              </p:cNvSpPr>
              <p:nvPr/>
            </p:nvSpPr>
            <p:spPr bwMode="auto">
              <a:xfrm>
                <a:off x="2952"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72" name="Rectangle 42"/>
              <p:cNvSpPr>
                <a:spLocks noChangeArrowheads="1"/>
              </p:cNvSpPr>
              <p:nvPr/>
            </p:nvSpPr>
            <p:spPr bwMode="auto">
              <a:xfrm>
                <a:off x="3096" y="415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3" name="Line 43"/>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US"/>
              </a:p>
            </p:txBody>
          </p:sp>
          <p:sp>
            <p:nvSpPr>
              <p:cNvPr id="74" name="Rectangle 44"/>
              <p:cNvSpPr>
                <a:spLocks noChangeArrowheads="1"/>
              </p:cNvSpPr>
              <p:nvPr/>
            </p:nvSpPr>
            <p:spPr bwMode="auto">
              <a:xfrm>
                <a:off x="3384"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75" name="Rectangle 45"/>
              <p:cNvSpPr>
                <a:spLocks noChangeArrowheads="1"/>
              </p:cNvSpPr>
              <p:nvPr/>
            </p:nvSpPr>
            <p:spPr bwMode="auto">
              <a:xfrm>
                <a:off x="3528" y="415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grpSp>
        <p:sp>
          <p:nvSpPr>
            <p:cNvPr id="13" name="Rectangle 46"/>
            <p:cNvSpPr>
              <a:spLocks noChangeArrowheads="1"/>
            </p:cNvSpPr>
            <p:nvPr/>
          </p:nvSpPr>
          <p:spPr bwMode="auto">
            <a:xfrm>
              <a:off x="3962400" y="3413125"/>
              <a:ext cx="1316038"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PREPTR        PTR </a:t>
              </a:r>
            </a:p>
          </p:txBody>
        </p:sp>
        <p:sp>
          <p:nvSpPr>
            <p:cNvPr id="14" name="Rectangle 47"/>
            <p:cNvSpPr>
              <a:spLocks noChangeArrowheads="1"/>
            </p:cNvSpPr>
            <p:nvPr/>
          </p:nvSpPr>
          <p:spPr bwMode="auto">
            <a:xfrm>
              <a:off x="1952625" y="3306763"/>
              <a:ext cx="1179513" cy="366712"/>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r>
                <a:rPr lang="en-US" altLang="en-US">
                  <a:latin typeface="Verdana" pitchFamily="34" charset="0"/>
                </a:rPr>
                <a:t>	 </a:t>
              </a:r>
            </a:p>
          </p:txBody>
        </p:sp>
        <p:grpSp>
          <p:nvGrpSpPr>
            <p:cNvPr id="15" name="Group 48"/>
            <p:cNvGrpSpPr>
              <a:grpSpLocks/>
            </p:cNvGrpSpPr>
            <p:nvPr/>
          </p:nvGrpSpPr>
          <p:grpSpPr bwMode="auto">
            <a:xfrm>
              <a:off x="2209800" y="3733800"/>
              <a:ext cx="4572000" cy="496888"/>
              <a:chOff x="792" y="1816"/>
              <a:chExt cx="2880" cy="313"/>
            </a:xfrm>
          </p:grpSpPr>
          <p:sp>
            <p:nvSpPr>
              <p:cNvPr id="35" name="Rectangle 49"/>
              <p:cNvSpPr>
                <a:spLocks noChangeArrowheads="1"/>
              </p:cNvSpPr>
              <p:nvPr/>
            </p:nvSpPr>
            <p:spPr bwMode="auto">
              <a:xfrm>
                <a:off x="792"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6" name="Rectangle 50"/>
              <p:cNvSpPr>
                <a:spLocks noChangeArrowheads="1"/>
              </p:cNvSpPr>
              <p:nvPr/>
            </p:nvSpPr>
            <p:spPr bwMode="auto">
              <a:xfrm>
                <a:off x="936" y="181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7" name="Line 51"/>
              <p:cNvSpPr>
                <a:spLocks noChangeShapeType="1"/>
              </p:cNvSpPr>
              <p:nvPr/>
            </p:nvSpPr>
            <p:spPr bwMode="auto">
              <a:xfrm>
                <a:off x="1008" y="1888"/>
                <a:ext cx="216" cy="0"/>
              </a:xfrm>
              <a:prstGeom prst="line">
                <a:avLst/>
              </a:prstGeom>
              <a:noFill/>
              <a:ln w="9525">
                <a:solidFill>
                  <a:schemeClr val="tx1"/>
                </a:solidFill>
                <a:round/>
                <a:headEnd/>
                <a:tailEnd type="triangle" w="med" len="med"/>
              </a:ln>
            </p:spPr>
            <p:txBody>
              <a:bodyPr/>
              <a:lstStyle/>
              <a:p>
                <a:endParaRPr lang="en-US"/>
              </a:p>
            </p:txBody>
          </p:sp>
          <p:sp>
            <p:nvSpPr>
              <p:cNvPr id="38" name="Rectangle 52"/>
              <p:cNvSpPr>
                <a:spLocks noChangeArrowheads="1"/>
              </p:cNvSpPr>
              <p:nvPr/>
            </p:nvSpPr>
            <p:spPr bwMode="auto">
              <a:xfrm>
                <a:off x="1224"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39" name="Rectangle 53"/>
              <p:cNvSpPr>
                <a:spLocks noChangeArrowheads="1"/>
              </p:cNvSpPr>
              <p:nvPr/>
            </p:nvSpPr>
            <p:spPr bwMode="auto">
              <a:xfrm>
                <a:off x="1368" y="181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0" name="Line 54"/>
              <p:cNvSpPr>
                <a:spLocks noChangeShapeType="1"/>
              </p:cNvSpPr>
              <p:nvPr/>
            </p:nvSpPr>
            <p:spPr bwMode="auto">
              <a:xfrm>
                <a:off x="1440" y="1888"/>
                <a:ext cx="216" cy="0"/>
              </a:xfrm>
              <a:prstGeom prst="line">
                <a:avLst/>
              </a:prstGeom>
              <a:noFill/>
              <a:ln w="9525">
                <a:solidFill>
                  <a:schemeClr val="tx1"/>
                </a:solidFill>
                <a:round/>
                <a:headEnd/>
                <a:tailEnd type="triangle" w="med" len="med"/>
              </a:ln>
            </p:spPr>
            <p:txBody>
              <a:bodyPr/>
              <a:lstStyle/>
              <a:p>
                <a:endParaRPr lang="en-US"/>
              </a:p>
            </p:txBody>
          </p:sp>
          <p:sp>
            <p:nvSpPr>
              <p:cNvPr id="41" name="Rectangle 55"/>
              <p:cNvSpPr>
                <a:spLocks noChangeArrowheads="1"/>
              </p:cNvSpPr>
              <p:nvPr/>
            </p:nvSpPr>
            <p:spPr bwMode="auto">
              <a:xfrm>
                <a:off x="1656"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2" name="Rectangle 56"/>
              <p:cNvSpPr>
                <a:spLocks noChangeArrowheads="1"/>
              </p:cNvSpPr>
              <p:nvPr/>
            </p:nvSpPr>
            <p:spPr bwMode="auto">
              <a:xfrm>
                <a:off x="1800" y="181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3" name="Line 57"/>
              <p:cNvSpPr>
                <a:spLocks noChangeShapeType="1"/>
              </p:cNvSpPr>
              <p:nvPr/>
            </p:nvSpPr>
            <p:spPr bwMode="auto">
              <a:xfrm>
                <a:off x="1872" y="1888"/>
                <a:ext cx="216" cy="0"/>
              </a:xfrm>
              <a:prstGeom prst="line">
                <a:avLst/>
              </a:prstGeom>
              <a:noFill/>
              <a:ln w="9525">
                <a:solidFill>
                  <a:schemeClr val="tx1"/>
                </a:solidFill>
                <a:round/>
                <a:headEnd/>
                <a:tailEnd type="triangle" w="med" len="med"/>
              </a:ln>
            </p:spPr>
            <p:txBody>
              <a:bodyPr/>
              <a:lstStyle/>
              <a:p>
                <a:endParaRPr lang="en-US"/>
              </a:p>
            </p:txBody>
          </p:sp>
          <p:sp>
            <p:nvSpPr>
              <p:cNvPr id="44" name="Rectangle 58"/>
              <p:cNvSpPr>
                <a:spLocks noChangeArrowheads="1"/>
              </p:cNvSpPr>
              <p:nvPr/>
            </p:nvSpPr>
            <p:spPr bwMode="auto">
              <a:xfrm>
                <a:off x="2088"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5" name="Rectangle 59"/>
              <p:cNvSpPr>
                <a:spLocks noChangeArrowheads="1"/>
              </p:cNvSpPr>
              <p:nvPr/>
            </p:nvSpPr>
            <p:spPr bwMode="auto">
              <a:xfrm>
                <a:off x="2232" y="181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Rectangle 60"/>
              <p:cNvSpPr>
                <a:spLocks noChangeArrowheads="1"/>
              </p:cNvSpPr>
              <p:nvPr/>
            </p:nvSpPr>
            <p:spPr bwMode="auto">
              <a:xfrm>
                <a:off x="2520"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7" name="Rectangle 61"/>
              <p:cNvSpPr>
                <a:spLocks noChangeArrowheads="1"/>
              </p:cNvSpPr>
              <p:nvPr/>
            </p:nvSpPr>
            <p:spPr bwMode="auto">
              <a:xfrm>
                <a:off x="2664" y="181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Rectangle 62"/>
              <p:cNvSpPr>
                <a:spLocks noChangeArrowheads="1"/>
              </p:cNvSpPr>
              <p:nvPr/>
            </p:nvSpPr>
            <p:spPr bwMode="auto">
              <a:xfrm>
                <a:off x="2952"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49" name="Rectangle 63"/>
              <p:cNvSpPr>
                <a:spLocks noChangeArrowheads="1"/>
              </p:cNvSpPr>
              <p:nvPr/>
            </p:nvSpPr>
            <p:spPr bwMode="auto">
              <a:xfrm>
                <a:off x="3096" y="181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0" name="Rectangle 64"/>
              <p:cNvSpPr>
                <a:spLocks noChangeArrowheads="1"/>
              </p:cNvSpPr>
              <p:nvPr/>
            </p:nvSpPr>
            <p:spPr bwMode="auto">
              <a:xfrm>
                <a:off x="3384"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1" name="Rectangle 65"/>
              <p:cNvSpPr>
                <a:spLocks noChangeArrowheads="1"/>
              </p:cNvSpPr>
              <p:nvPr/>
            </p:nvSpPr>
            <p:spPr bwMode="auto">
              <a:xfrm>
                <a:off x="3528" y="181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sp>
            <p:nvSpPr>
              <p:cNvPr id="52" name="Line 66"/>
              <p:cNvSpPr>
                <a:spLocks noChangeShapeType="1"/>
              </p:cNvSpPr>
              <p:nvPr/>
            </p:nvSpPr>
            <p:spPr bwMode="auto">
              <a:xfrm>
                <a:off x="3240" y="1898"/>
                <a:ext cx="144" cy="0"/>
              </a:xfrm>
              <a:prstGeom prst="line">
                <a:avLst/>
              </a:prstGeom>
              <a:noFill/>
              <a:ln w="9525">
                <a:solidFill>
                  <a:schemeClr val="tx1"/>
                </a:solidFill>
                <a:round/>
                <a:headEnd/>
                <a:tailEnd type="triangle" w="med" len="med"/>
              </a:ln>
            </p:spPr>
            <p:txBody>
              <a:bodyPr/>
              <a:lstStyle/>
              <a:p>
                <a:endParaRPr lang="en-US"/>
              </a:p>
            </p:txBody>
          </p:sp>
          <p:sp>
            <p:nvSpPr>
              <p:cNvPr id="53" name="Line 67"/>
              <p:cNvSpPr>
                <a:spLocks noChangeShapeType="1"/>
              </p:cNvSpPr>
              <p:nvPr/>
            </p:nvSpPr>
            <p:spPr bwMode="auto">
              <a:xfrm>
                <a:off x="2304" y="1898"/>
                <a:ext cx="0" cy="216"/>
              </a:xfrm>
              <a:prstGeom prst="line">
                <a:avLst/>
              </a:prstGeom>
              <a:noFill/>
              <a:ln w="9525">
                <a:solidFill>
                  <a:schemeClr val="tx1"/>
                </a:solidFill>
                <a:round/>
                <a:headEnd/>
                <a:tailEnd/>
              </a:ln>
            </p:spPr>
            <p:txBody>
              <a:bodyPr/>
              <a:lstStyle/>
              <a:p>
                <a:endParaRPr lang="en-US"/>
              </a:p>
            </p:txBody>
          </p:sp>
          <p:sp>
            <p:nvSpPr>
              <p:cNvPr id="54" name="Line 68"/>
              <p:cNvSpPr>
                <a:spLocks noChangeShapeType="1"/>
              </p:cNvSpPr>
              <p:nvPr/>
            </p:nvSpPr>
            <p:spPr bwMode="auto">
              <a:xfrm>
                <a:off x="2304" y="2129"/>
                <a:ext cx="720" cy="0"/>
              </a:xfrm>
              <a:prstGeom prst="line">
                <a:avLst/>
              </a:prstGeom>
              <a:noFill/>
              <a:ln w="9525">
                <a:solidFill>
                  <a:schemeClr val="tx1"/>
                </a:solidFill>
                <a:round/>
                <a:headEnd/>
                <a:tailEnd/>
              </a:ln>
            </p:spPr>
            <p:txBody>
              <a:bodyPr/>
              <a:lstStyle/>
              <a:p>
                <a:endParaRPr lang="en-US"/>
              </a:p>
            </p:txBody>
          </p:sp>
          <p:sp>
            <p:nvSpPr>
              <p:cNvPr id="55" name="Line 69"/>
              <p:cNvSpPr>
                <a:spLocks noChangeShapeType="1"/>
              </p:cNvSpPr>
              <p:nvPr/>
            </p:nvSpPr>
            <p:spPr bwMode="auto">
              <a:xfrm flipV="1">
                <a:off x="3024" y="1970"/>
                <a:ext cx="0" cy="144"/>
              </a:xfrm>
              <a:prstGeom prst="line">
                <a:avLst/>
              </a:prstGeom>
              <a:noFill/>
              <a:ln w="9525">
                <a:solidFill>
                  <a:schemeClr val="tx1"/>
                </a:solidFill>
                <a:round/>
                <a:headEnd/>
                <a:tailEnd type="triangle" w="med" len="med"/>
              </a:ln>
            </p:spPr>
            <p:txBody>
              <a:bodyPr/>
              <a:lstStyle/>
              <a:p>
                <a:endParaRPr lang="en-US"/>
              </a:p>
            </p:txBody>
          </p:sp>
        </p:grpSp>
        <p:sp>
          <p:nvSpPr>
            <p:cNvPr id="16" name="Rectangle 70"/>
            <p:cNvSpPr>
              <a:spLocks noChangeArrowheads="1"/>
            </p:cNvSpPr>
            <p:nvPr/>
          </p:nvSpPr>
          <p:spPr bwMode="auto">
            <a:xfrm>
              <a:off x="1944688" y="4727575"/>
              <a:ext cx="1179512" cy="366713"/>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r>
                <a:rPr lang="en-US" altLang="en-US">
                  <a:latin typeface="Verdana" pitchFamily="34" charset="0"/>
                </a:rPr>
                <a:t>	 </a:t>
              </a:r>
            </a:p>
          </p:txBody>
        </p:sp>
        <p:grpSp>
          <p:nvGrpSpPr>
            <p:cNvPr id="17" name="Group 71"/>
            <p:cNvGrpSpPr>
              <a:grpSpLocks/>
            </p:cNvGrpSpPr>
            <p:nvPr/>
          </p:nvGrpSpPr>
          <p:grpSpPr bwMode="auto">
            <a:xfrm>
              <a:off x="2133600" y="5105400"/>
              <a:ext cx="3886200" cy="242888"/>
              <a:chOff x="792" y="2304"/>
              <a:chExt cx="2448" cy="153"/>
            </a:xfrm>
          </p:grpSpPr>
          <p:sp>
            <p:nvSpPr>
              <p:cNvPr id="18" name="Rectangle 72"/>
              <p:cNvSpPr>
                <a:spLocks noChangeArrowheads="1"/>
              </p:cNvSpPr>
              <p:nvPr/>
            </p:nvSpPr>
            <p:spPr bwMode="auto">
              <a:xfrm>
                <a:off x="792" y="231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9" name="Rectangle 73"/>
              <p:cNvSpPr>
                <a:spLocks noChangeArrowheads="1"/>
              </p:cNvSpPr>
              <p:nvPr/>
            </p:nvSpPr>
            <p:spPr bwMode="auto">
              <a:xfrm>
                <a:off x="936" y="231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0" name="Line 74"/>
              <p:cNvSpPr>
                <a:spLocks noChangeShapeType="1"/>
              </p:cNvSpPr>
              <p:nvPr/>
            </p:nvSpPr>
            <p:spPr bwMode="auto">
              <a:xfrm>
                <a:off x="1008" y="2385"/>
                <a:ext cx="216" cy="0"/>
              </a:xfrm>
              <a:prstGeom prst="line">
                <a:avLst/>
              </a:prstGeom>
              <a:noFill/>
              <a:ln w="9525">
                <a:solidFill>
                  <a:schemeClr val="tx1"/>
                </a:solidFill>
                <a:round/>
                <a:headEnd/>
                <a:tailEnd type="triangle" w="med" len="med"/>
              </a:ln>
            </p:spPr>
            <p:txBody>
              <a:bodyPr/>
              <a:lstStyle/>
              <a:p>
                <a:endParaRPr lang="en-US"/>
              </a:p>
            </p:txBody>
          </p:sp>
          <p:sp>
            <p:nvSpPr>
              <p:cNvPr id="21" name="Rectangle 75"/>
              <p:cNvSpPr>
                <a:spLocks noChangeArrowheads="1"/>
              </p:cNvSpPr>
              <p:nvPr/>
            </p:nvSpPr>
            <p:spPr bwMode="auto">
              <a:xfrm>
                <a:off x="1224" y="231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22" name="Rectangle 76"/>
              <p:cNvSpPr>
                <a:spLocks noChangeArrowheads="1"/>
              </p:cNvSpPr>
              <p:nvPr/>
            </p:nvSpPr>
            <p:spPr bwMode="auto">
              <a:xfrm>
                <a:off x="1368" y="231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 name="Line 77"/>
              <p:cNvSpPr>
                <a:spLocks noChangeShapeType="1"/>
              </p:cNvSpPr>
              <p:nvPr/>
            </p:nvSpPr>
            <p:spPr bwMode="auto">
              <a:xfrm>
                <a:off x="1440" y="2385"/>
                <a:ext cx="216" cy="0"/>
              </a:xfrm>
              <a:prstGeom prst="line">
                <a:avLst/>
              </a:prstGeom>
              <a:noFill/>
              <a:ln w="9525">
                <a:solidFill>
                  <a:schemeClr val="tx1"/>
                </a:solidFill>
                <a:round/>
                <a:headEnd/>
                <a:tailEnd type="triangle" w="med" len="med"/>
              </a:ln>
            </p:spPr>
            <p:txBody>
              <a:bodyPr/>
              <a:lstStyle/>
              <a:p>
                <a:endParaRPr lang="en-US"/>
              </a:p>
            </p:txBody>
          </p:sp>
          <p:sp>
            <p:nvSpPr>
              <p:cNvPr id="24" name="Rectangle 78"/>
              <p:cNvSpPr>
                <a:spLocks noChangeArrowheads="1"/>
              </p:cNvSpPr>
              <p:nvPr/>
            </p:nvSpPr>
            <p:spPr bwMode="auto">
              <a:xfrm>
                <a:off x="1656" y="231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5" name="Rectangle 79"/>
              <p:cNvSpPr>
                <a:spLocks noChangeArrowheads="1"/>
              </p:cNvSpPr>
              <p:nvPr/>
            </p:nvSpPr>
            <p:spPr bwMode="auto">
              <a:xfrm>
                <a:off x="1800" y="231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6" name="Line 80"/>
              <p:cNvSpPr>
                <a:spLocks noChangeShapeType="1"/>
              </p:cNvSpPr>
              <p:nvPr/>
            </p:nvSpPr>
            <p:spPr bwMode="auto">
              <a:xfrm>
                <a:off x="1872" y="2385"/>
                <a:ext cx="216" cy="0"/>
              </a:xfrm>
              <a:prstGeom prst="line">
                <a:avLst/>
              </a:prstGeom>
              <a:noFill/>
              <a:ln w="9525">
                <a:solidFill>
                  <a:schemeClr val="tx1"/>
                </a:solidFill>
                <a:round/>
                <a:headEnd/>
                <a:tailEnd type="triangle" w="med" len="med"/>
              </a:ln>
            </p:spPr>
            <p:txBody>
              <a:bodyPr/>
              <a:lstStyle/>
              <a:p>
                <a:endParaRPr lang="en-US"/>
              </a:p>
            </p:txBody>
          </p:sp>
          <p:sp>
            <p:nvSpPr>
              <p:cNvPr id="27" name="Rectangle 81"/>
              <p:cNvSpPr>
                <a:spLocks noChangeArrowheads="1"/>
              </p:cNvSpPr>
              <p:nvPr/>
            </p:nvSpPr>
            <p:spPr bwMode="auto">
              <a:xfrm>
                <a:off x="2088" y="231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8" name="Rectangle 82"/>
              <p:cNvSpPr>
                <a:spLocks noChangeArrowheads="1"/>
              </p:cNvSpPr>
              <p:nvPr/>
            </p:nvSpPr>
            <p:spPr bwMode="auto">
              <a:xfrm>
                <a:off x="2232" y="231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9" name="Line 83"/>
              <p:cNvSpPr>
                <a:spLocks noChangeShapeType="1"/>
              </p:cNvSpPr>
              <p:nvPr/>
            </p:nvSpPr>
            <p:spPr bwMode="auto">
              <a:xfrm>
                <a:off x="2304" y="2385"/>
                <a:ext cx="216" cy="0"/>
              </a:xfrm>
              <a:prstGeom prst="line">
                <a:avLst/>
              </a:prstGeom>
              <a:noFill/>
              <a:ln w="9525">
                <a:solidFill>
                  <a:schemeClr val="tx1"/>
                </a:solidFill>
                <a:round/>
                <a:headEnd/>
                <a:tailEnd type="triangle" w="med" len="med"/>
              </a:ln>
            </p:spPr>
            <p:txBody>
              <a:bodyPr/>
              <a:lstStyle/>
              <a:p>
                <a:endParaRPr lang="en-US"/>
              </a:p>
            </p:txBody>
          </p:sp>
          <p:sp>
            <p:nvSpPr>
              <p:cNvPr id="30" name="Rectangle 84"/>
              <p:cNvSpPr>
                <a:spLocks noChangeArrowheads="1"/>
              </p:cNvSpPr>
              <p:nvPr/>
            </p:nvSpPr>
            <p:spPr bwMode="auto">
              <a:xfrm>
                <a:off x="2520" y="230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31" name="Rectangle 85"/>
              <p:cNvSpPr>
                <a:spLocks noChangeArrowheads="1"/>
              </p:cNvSpPr>
              <p:nvPr/>
            </p:nvSpPr>
            <p:spPr bwMode="auto">
              <a:xfrm>
                <a:off x="2664" y="230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Rectangle 86"/>
              <p:cNvSpPr>
                <a:spLocks noChangeArrowheads="1"/>
              </p:cNvSpPr>
              <p:nvPr/>
            </p:nvSpPr>
            <p:spPr bwMode="auto">
              <a:xfrm>
                <a:off x="2952" y="230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33" name="Rectangle 87"/>
              <p:cNvSpPr>
                <a:spLocks noChangeArrowheads="1"/>
              </p:cNvSpPr>
              <p:nvPr/>
            </p:nvSpPr>
            <p:spPr bwMode="auto">
              <a:xfrm>
                <a:off x="3096" y="230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latin typeface="Verdana" pitchFamily="34" charset="0"/>
                  </a:rPr>
                  <a:t>X</a:t>
                </a:r>
                <a:endParaRPr lang="en-US" altLang="en-US">
                  <a:latin typeface="Verdana" pitchFamily="34" charset="0"/>
                </a:endParaRPr>
              </a:p>
            </p:txBody>
          </p:sp>
          <p:sp>
            <p:nvSpPr>
              <p:cNvPr id="34" name="Line 88"/>
              <p:cNvSpPr>
                <a:spLocks noChangeShapeType="1"/>
              </p:cNvSpPr>
              <p:nvPr/>
            </p:nvSpPr>
            <p:spPr bwMode="auto">
              <a:xfrm>
                <a:off x="2736" y="2367"/>
                <a:ext cx="216" cy="0"/>
              </a:xfrm>
              <a:prstGeom prst="line">
                <a:avLst/>
              </a:prstGeom>
              <a:noFill/>
              <a:ln w="9525">
                <a:solidFill>
                  <a:schemeClr val="tx1"/>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723645"/>
            <a:ext cx="4309745" cy="3380104"/>
          </a:xfrm>
          <a:prstGeom prst="rect">
            <a:avLst/>
          </a:prstGeom>
        </p:spPr>
        <p:txBody>
          <a:bodyPr vert="horz" wrap="square" lIns="0" tIns="13335" rIns="0" bIns="0" rtlCol="0">
            <a:spAutoFit/>
          </a:bodyPr>
          <a:lstStyle/>
          <a:p>
            <a:pPr marL="12700">
              <a:lnSpc>
                <a:spcPct val="100000"/>
              </a:lnSpc>
              <a:spcBef>
                <a:spcPts val="105"/>
              </a:spcBef>
            </a:pPr>
            <a:r>
              <a:rPr sz="2000" spc="-45" dirty="0">
                <a:solidFill>
                  <a:srgbClr val="0A5294"/>
                </a:solidFill>
                <a:latin typeface="Constantia"/>
                <a:cs typeface="Constantia"/>
              </a:rPr>
              <a:t>v</a:t>
            </a:r>
            <a:r>
              <a:rPr sz="2000" dirty="0">
                <a:solidFill>
                  <a:srgbClr val="0A5294"/>
                </a:solidFill>
                <a:latin typeface="Constantia"/>
                <a:cs typeface="Constantia"/>
              </a:rPr>
              <a:t>o</a:t>
            </a:r>
            <a:r>
              <a:rPr sz="2000" spc="-10" dirty="0">
                <a:solidFill>
                  <a:srgbClr val="0A5294"/>
                </a:solidFill>
                <a:latin typeface="Constantia"/>
                <a:cs typeface="Constantia"/>
              </a:rPr>
              <a:t>i</a:t>
            </a:r>
            <a:r>
              <a:rPr sz="2000" dirty="0">
                <a:solidFill>
                  <a:srgbClr val="0A5294"/>
                </a:solidFill>
                <a:latin typeface="Constantia"/>
                <a:cs typeface="Constantia"/>
              </a:rPr>
              <a:t>d</a:t>
            </a:r>
            <a:r>
              <a:rPr sz="2000" spc="-85" dirty="0">
                <a:solidFill>
                  <a:srgbClr val="0A5294"/>
                </a:solidFill>
                <a:latin typeface="Constantia"/>
                <a:cs typeface="Constantia"/>
              </a:rPr>
              <a:t> </a:t>
            </a:r>
            <a:r>
              <a:rPr sz="2000" spc="-5" dirty="0">
                <a:solidFill>
                  <a:srgbClr val="0A5294"/>
                </a:solidFill>
                <a:latin typeface="Constantia"/>
                <a:cs typeface="Constantia"/>
              </a:rPr>
              <a:t>del</a:t>
            </a:r>
            <a:r>
              <a:rPr sz="2000" spc="15" dirty="0">
                <a:solidFill>
                  <a:srgbClr val="0A5294"/>
                </a:solidFill>
                <a:latin typeface="Constantia"/>
                <a:cs typeface="Constantia"/>
              </a:rPr>
              <a:t>(</a:t>
            </a:r>
            <a:r>
              <a:rPr sz="2000" spc="-5" dirty="0">
                <a:solidFill>
                  <a:srgbClr val="0A5294"/>
                </a:solidFill>
                <a:latin typeface="Constantia"/>
                <a:cs typeface="Constantia"/>
              </a:rPr>
              <a:t>in</a:t>
            </a:r>
            <a:r>
              <a:rPr sz="2000" dirty="0">
                <a:solidFill>
                  <a:srgbClr val="0A5294"/>
                </a:solidFill>
                <a:latin typeface="Constantia"/>
                <a:cs typeface="Constantia"/>
              </a:rPr>
              <a:t>t</a:t>
            </a:r>
            <a:r>
              <a:rPr sz="2000" spc="-120" dirty="0">
                <a:solidFill>
                  <a:srgbClr val="0A5294"/>
                </a:solidFill>
                <a:latin typeface="Constantia"/>
                <a:cs typeface="Constantia"/>
              </a:rPr>
              <a:t> </a:t>
            </a:r>
            <a:r>
              <a:rPr sz="2000" spc="-5" dirty="0">
                <a:solidFill>
                  <a:srgbClr val="0A5294"/>
                </a:solidFill>
                <a:latin typeface="Constantia"/>
                <a:cs typeface="Constantia"/>
              </a:rPr>
              <a:t>c)</a:t>
            </a:r>
            <a:endParaRPr sz="2000">
              <a:latin typeface="Constantia"/>
              <a:cs typeface="Constantia"/>
            </a:endParaRPr>
          </a:p>
          <a:p>
            <a:pPr marL="12700">
              <a:lnSpc>
                <a:spcPct val="100000"/>
              </a:lnSpc>
            </a:pPr>
            <a:r>
              <a:rPr sz="2000" dirty="0">
                <a:solidFill>
                  <a:srgbClr val="0A5294"/>
                </a:solidFill>
                <a:latin typeface="Constantia"/>
                <a:cs typeface="Constantia"/>
              </a:rPr>
              <a:t>{</a:t>
            </a:r>
            <a:endParaRPr sz="2000">
              <a:latin typeface="Constantia"/>
              <a:cs typeface="Constantia"/>
            </a:endParaRPr>
          </a:p>
          <a:p>
            <a:pPr marL="12700">
              <a:lnSpc>
                <a:spcPct val="100000"/>
              </a:lnSpc>
            </a:pPr>
            <a:r>
              <a:rPr sz="2000" spc="-5" dirty="0">
                <a:solidFill>
                  <a:srgbClr val="0A5294"/>
                </a:solidFill>
                <a:latin typeface="Constantia"/>
                <a:cs typeface="Constantia"/>
              </a:rPr>
              <a:t>node*</a:t>
            </a:r>
            <a:r>
              <a:rPr sz="2000" spc="-95" dirty="0">
                <a:solidFill>
                  <a:srgbClr val="0A5294"/>
                </a:solidFill>
                <a:latin typeface="Constantia"/>
                <a:cs typeface="Constantia"/>
              </a:rPr>
              <a:t> </a:t>
            </a:r>
            <a:r>
              <a:rPr sz="2000" spc="-5" dirty="0">
                <a:solidFill>
                  <a:srgbClr val="0A5294"/>
                </a:solidFill>
                <a:latin typeface="Constantia"/>
                <a:cs typeface="Constantia"/>
              </a:rPr>
              <a:t>q=start;</a:t>
            </a:r>
            <a:endParaRPr sz="2000">
              <a:latin typeface="Constantia"/>
              <a:cs typeface="Constantia"/>
            </a:endParaRPr>
          </a:p>
          <a:p>
            <a:pPr marL="454659">
              <a:lnSpc>
                <a:spcPct val="100000"/>
              </a:lnSpc>
            </a:pPr>
            <a:r>
              <a:rPr sz="2000" spc="-5" dirty="0">
                <a:solidFill>
                  <a:srgbClr val="0A5294"/>
                </a:solidFill>
                <a:latin typeface="Constantia"/>
                <a:cs typeface="Constantia"/>
              </a:rPr>
              <a:t>for(int</a:t>
            </a:r>
            <a:r>
              <a:rPr sz="2000" spc="-100" dirty="0">
                <a:solidFill>
                  <a:srgbClr val="0A5294"/>
                </a:solidFill>
                <a:latin typeface="Constantia"/>
                <a:cs typeface="Constantia"/>
              </a:rPr>
              <a:t> </a:t>
            </a:r>
            <a:r>
              <a:rPr sz="2000" spc="-5" dirty="0">
                <a:solidFill>
                  <a:srgbClr val="0A5294"/>
                </a:solidFill>
                <a:latin typeface="Constantia"/>
                <a:cs typeface="Constantia"/>
              </a:rPr>
              <a:t>i=2;i&lt;c;i++)</a:t>
            </a:r>
            <a:endParaRPr sz="2000">
              <a:latin typeface="Constantia"/>
              <a:cs typeface="Constantia"/>
            </a:endParaRPr>
          </a:p>
          <a:p>
            <a:pPr marL="455930">
              <a:lnSpc>
                <a:spcPct val="100000"/>
              </a:lnSpc>
            </a:pPr>
            <a:r>
              <a:rPr sz="2000" dirty="0">
                <a:solidFill>
                  <a:srgbClr val="0A5294"/>
                </a:solidFill>
                <a:latin typeface="Constantia"/>
                <a:cs typeface="Constantia"/>
              </a:rPr>
              <a:t>{</a:t>
            </a:r>
            <a:endParaRPr sz="2000">
              <a:latin typeface="Constantia"/>
              <a:cs typeface="Constantia"/>
            </a:endParaRPr>
          </a:p>
          <a:p>
            <a:pPr marL="576580">
              <a:lnSpc>
                <a:spcPct val="100000"/>
              </a:lnSpc>
            </a:pPr>
            <a:r>
              <a:rPr sz="2000" spc="-5" dirty="0">
                <a:solidFill>
                  <a:srgbClr val="0A5294"/>
                </a:solidFill>
                <a:latin typeface="Constantia"/>
                <a:cs typeface="Constantia"/>
              </a:rPr>
              <a:t>q=q-&gt;link;</a:t>
            </a:r>
            <a:endParaRPr sz="2000">
              <a:latin typeface="Constantia"/>
              <a:cs typeface="Constantia"/>
            </a:endParaRPr>
          </a:p>
          <a:p>
            <a:pPr marL="1090295">
              <a:lnSpc>
                <a:spcPct val="100000"/>
              </a:lnSpc>
            </a:pPr>
            <a:r>
              <a:rPr sz="2000" spc="-5" dirty="0">
                <a:solidFill>
                  <a:srgbClr val="0A5294"/>
                </a:solidFill>
                <a:latin typeface="Constantia"/>
                <a:cs typeface="Constantia"/>
              </a:rPr>
              <a:t>if(q==NULL)</a:t>
            </a:r>
            <a:endParaRPr sz="2000">
              <a:latin typeface="Constantia"/>
              <a:cs typeface="Constantia"/>
            </a:endParaRPr>
          </a:p>
          <a:p>
            <a:pPr marL="1083945">
              <a:lnSpc>
                <a:spcPct val="100000"/>
              </a:lnSpc>
            </a:pPr>
            <a:r>
              <a:rPr lang="en-US" sz="2000" spc="-10" dirty="0" err="1" smtClean="0">
                <a:solidFill>
                  <a:srgbClr val="0A5294"/>
                </a:solidFill>
                <a:latin typeface="Constantia"/>
                <a:cs typeface="Constantia"/>
              </a:rPr>
              <a:t>Printf</a:t>
            </a:r>
            <a:r>
              <a:rPr lang="en-US" sz="2000" spc="-10" dirty="0" smtClean="0">
                <a:solidFill>
                  <a:srgbClr val="0A5294"/>
                </a:solidFill>
                <a:latin typeface="Constantia"/>
                <a:cs typeface="Constantia"/>
              </a:rPr>
              <a:t>(</a:t>
            </a:r>
            <a:r>
              <a:rPr sz="2000" spc="-10" smtClean="0">
                <a:solidFill>
                  <a:srgbClr val="0A5294"/>
                </a:solidFill>
                <a:latin typeface="Constantia"/>
                <a:cs typeface="Constantia"/>
              </a:rPr>
              <a:t>”\</a:t>
            </a:r>
            <a:r>
              <a:rPr sz="2000" spc="-10" dirty="0">
                <a:solidFill>
                  <a:srgbClr val="0A5294"/>
                </a:solidFill>
                <a:latin typeface="Constantia"/>
                <a:cs typeface="Constantia"/>
              </a:rPr>
              <a:t>nNode</a:t>
            </a:r>
            <a:r>
              <a:rPr sz="2000" spc="-95" dirty="0">
                <a:solidFill>
                  <a:srgbClr val="0A5294"/>
                </a:solidFill>
                <a:latin typeface="Constantia"/>
                <a:cs typeface="Constantia"/>
              </a:rPr>
              <a:t> </a:t>
            </a:r>
            <a:r>
              <a:rPr sz="2000" spc="-5" dirty="0">
                <a:solidFill>
                  <a:srgbClr val="0A5294"/>
                </a:solidFill>
                <a:latin typeface="Constantia"/>
                <a:cs typeface="Constantia"/>
              </a:rPr>
              <a:t>not</a:t>
            </a:r>
            <a:r>
              <a:rPr sz="2000" spc="-85" dirty="0">
                <a:solidFill>
                  <a:srgbClr val="0A5294"/>
                </a:solidFill>
                <a:latin typeface="Constantia"/>
                <a:cs typeface="Constantia"/>
              </a:rPr>
              <a:t> </a:t>
            </a:r>
            <a:r>
              <a:rPr sz="2000" spc="-30">
                <a:solidFill>
                  <a:srgbClr val="0A5294"/>
                </a:solidFill>
                <a:latin typeface="Constantia"/>
                <a:cs typeface="Constantia"/>
              </a:rPr>
              <a:t>found\n</a:t>
            </a:r>
            <a:r>
              <a:rPr sz="2000" spc="-30" smtClean="0">
                <a:solidFill>
                  <a:srgbClr val="0A5294"/>
                </a:solidFill>
                <a:latin typeface="Constantia"/>
                <a:cs typeface="Constantia"/>
              </a:rPr>
              <a:t>”</a:t>
            </a:r>
            <a:r>
              <a:rPr lang="en-US" sz="2000" spc="-30" dirty="0" smtClean="0">
                <a:solidFill>
                  <a:srgbClr val="0A5294"/>
                </a:solidFill>
                <a:latin typeface="Constantia"/>
                <a:cs typeface="Constantia"/>
              </a:rPr>
              <a:t>)</a:t>
            </a:r>
            <a:r>
              <a:rPr sz="2000" spc="-30" smtClean="0">
                <a:solidFill>
                  <a:srgbClr val="0A5294"/>
                </a:solidFill>
                <a:latin typeface="Constantia"/>
                <a:cs typeface="Constantia"/>
              </a:rPr>
              <a:t>;</a:t>
            </a:r>
            <a:endParaRPr sz="2000">
              <a:latin typeface="Constantia"/>
              <a:cs typeface="Constantia"/>
            </a:endParaRPr>
          </a:p>
          <a:p>
            <a:pPr marL="455930">
              <a:lnSpc>
                <a:spcPct val="100000"/>
              </a:lnSpc>
            </a:pPr>
            <a:r>
              <a:rPr sz="2000" dirty="0">
                <a:solidFill>
                  <a:srgbClr val="0A5294"/>
                </a:solidFill>
                <a:latin typeface="Constantia"/>
                <a:cs typeface="Constantia"/>
              </a:rPr>
              <a:t>}</a:t>
            </a:r>
            <a:endParaRPr sz="2000">
              <a:latin typeface="Constantia"/>
              <a:cs typeface="Constantia"/>
            </a:endParaRPr>
          </a:p>
          <a:p>
            <a:pPr marL="455930">
              <a:lnSpc>
                <a:spcPct val="100000"/>
              </a:lnSpc>
            </a:pPr>
            <a:r>
              <a:rPr sz="2000" dirty="0">
                <a:solidFill>
                  <a:srgbClr val="0A5294"/>
                </a:solidFill>
                <a:latin typeface="Constantia"/>
                <a:cs typeface="Constantia"/>
              </a:rPr>
              <a:t>if(i==c)</a:t>
            </a:r>
            <a:endParaRPr sz="2000">
              <a:latin typeface="Constantia"/>
              <a:cs typeface="Constantia"/>
            </a:endParaRPr>
          </a:p>
          <a:p>
            <a:pPr marL="455930">
              <a:lnSpc>
                <a:spcPct val="100000"/>
              </a:lnSpc>
              <a:spcBef>
                <a:spcPts val="5"/>
              </a:spcBef>
            </a:pPr>
            <a:r>
              <a:rPr sz="2000" dirty="0">
                <a:solidFill>
                  <a:srgbClr val="0A5294"/>
                </a:solidFill>
                <a:latin typeface="Constantia"/>
                <a:cs typeface="Constantia"/>
              </a:rPr>
              <a:t>{</a:t>
            </a:r>
            <a:endParaRPr sz="2000">
              <a:latin typeface="Constantia"/>
              <a:cs typeface="Constantia"/>
            </a:endParaRPr>
          </a:p>
        </p:txBody>
      </p:sp>
      <p:sp>
        <p:nvSpPr>
          <p:cNvPr id="3" name="object 3"/>
          <p:cNvSpPr txBox="1"/>
          <p:nvPr/>
        </p:nvSpPr>
        <p:spPr>
          <a:xfrm>
            <a:off x="3148710" y="4077080"/>
            <a:ext cx="2992755" cy="635635"/>
          </a:xfrm>
          <a:prstGeom prst="rect">
            <a:avLst/>
          </a:prstGeom>
        </p:spPr>
        <p:txBody>
          <a:bodyPr vert="horz" wrap="square" lIns="0" tIns="12700" rIns="0" bIns="0" rtlCol="0">
            <a:spAutoFit/>
          </a:bodyPr>
          <a:lstStyle/>
          <a:p>
            <a:pPr marL="334010">
              <a:lnSpc>
                <a:spcPct val="100000"/>
              </a:lnSpc>
              <a:spcBef>
                <a:spcPts val="100"/>
              </a:spcBef>
            </a:pPr>
            <a:r>
              <a:rPr sz="2000" spc="-5" dirty="0">
                <a:solidFill>
                  <a:srgbClr val="FF0000"/>
                </a:solidFill>
                <a:latin typeface="Constantia"/>
                <a:cs typeface="Constantia"/>
              </a:rPr>
              <a:t>//node</a:t>
            </a:r>
            <a:r>
              <a:rPr sz="2000" spc="-105" dirty="0">
                <a:solidFill>
                  <a:srgbClr val="FF0000"/>
                </a:solidFill>
                <a:latin typeface="Constantia"/>
                <a:cs typeface="Constantia"/>
              </a:rPr>
              <a:t> </a:t>
            </a:r>
            <a:r>
              <a:rPr sz="2000" spc="-15" dirty="0">
                <a:solidFill>
                  <a:srgbClr val="FF0000"/>
                </a:solidFill>
                <a:latin typeface="Constantia"/>
                <a:cs typeface="Constantia"/>
              </a:rPr>
              <a:t>to</a:t>
            </a:r>
            <a:r>
              <a:rPr sz="2000" spc="-90" dirty="0">
                <a:solidFill>
                  <a:srgbClr val="FF0000"/>
                </a:solidFill>
                <a:latin typeface="Constantia"/>
                <a:cs typeface="Constantia"/>
              </a:rPr>
              <a:t> </a:t>
            </a:r>
            <a:r>
              <a:rPr sz="2000" spc="-5" dirty="0">
                <a:solidFill>
                  <a:srgbClr val="FF0000"/>
                </a:solidFill>
                <a:latin typeface="Constantia"/>
                <a:cs typeface="Constantia"/>
              </a:rPr>
              <a:t>be</a:t>
            </a:r>
            <a:r>
              <a:rPr sz="2000" spc="-110" dirty="0">
                <a:solidFill>
                  <a:srgbClr val="FF0000"/>
                </a:solidFill>
                <a:latin typeface="Constantia"/>
                <a:cs typeface="Constantia"/>
              </a:rPr>
              <a:t> </a:t>
            </a:r>
            <a:r>
              <a:rPr sz="2000" spc="-5" dirty="0">
                <a:solidFill>
                  <a:srgbClr val="FF0000"/>
                </a:solidFill>
                <a:latin typeface="Constantia"/>
                <a:cs typeface="Constantia"/>
              </a:rPr>
              <a:t>deleted</a:t>
            </a:r>
            <a:endParaRPr sz="2000">
              <a:latin typeface="Constantia"/>
              <a:cs typeface="Constantia"/>
            </a:endParaRPr>
          </a:p>
          <a:p>
            <a:pPr marL="12700">
              <a:lnSpc>
                <a:spcPct val="100000"/>
              </a:lnSpc>
            </a:pPr>
            <a:r>
              <a:rPr sz="2000" spc="-10" dirty="0">
                <a:solidFill>
                  <a:srgbClr val="FF0000"/>
                </a:solidFill>
                <a:latin typeface="Constantia"/>
                <a:cs typeface="Constantia"/>
              </a:rPr>
              <a:t>//disconnecting</a:t>
            </a:r>
            <a:r>
              <a:rPr sz="2000" spc="-75" dirty="0">
                <a:solidFill>
                  <a:srgbClr val="FF0000"/>
                </a:solidFill>
                <a:latin typeface="Constantia"/>
                <a:cs typeface="Constantia"/>
              </a:rPr>
              <a:t> </a:t>
            </a:r>
            <a:r>
              <a:rPr sz="2000" spc="-5" dirty="0">
                <a:solidFill>
                  <a:srgbClr val="FF0000"/>
                </a:solidFill>
                <a:latin typeface="Constantia"/>
                <a:cs typeface="Constantia"/>
              </a:rPr>
              <a:t>the</a:t>
            </a:r>
            <a:r>
              <a:rPr sz="2000" spc="-60" dirty="0">
                <a:solidFill>
                  <a:srgbClr val="FF0000"/>
                </a:solidFill>
                <a:latin typeface="Constantia"/>
                <a:cs typeface="Constantia"/>
              </a:rPr>
              <a:t> </a:t>
            </a:r>
            <a:r>
              <a:rPr sz="2000" spc="-5" dirty="0">
                <a:solidFill>
                  <a:srgbClr val="FF0000"/>
                </a:solidFill>
                <a:latin typeface="Constantia"/>
                <a:cs typeface="Constantia"/>
              </a:rPr>
              <a:t>node</a:t>
            </a:r>
            <a:r>
              <a:rPr sz="2000" spc="-85" dirty="0">
                <a:solidFill>
                  <a:srgbClr val="FF0000"/>
                </a:solidFill>
                <a:latin typeface="Constantia"/>
                <a:cs typeface="Constantia"/>
              </a:rPr>
              <a:t> </a:t>
            </a:r>
            <a:r>
              <a:rPr sz="2000" dirty="0">
                <a:solidFill>
                  <a:srgbClr val="FF0000"/>
                </a:solidFill>
                <a:latin typeface="Constantia"/>
                <a:cs typeface="Constantia"/>
              </a:rPr>
              <a:t>p</a:t>
            </a:r>
            <a:endParaRPr sz="2000">
              <a:latin typeface="Constantia"/>
              <a:cs typeface="Constantia"/>
            </a:endParaRPr>
          </a:p>
        </p:txBody>
      </p:sp>
      <p:sp>
        <p:nvSpPr>
          <p:cNvPr id="4" name="object 4"/>
          <p:cNvSpPr txBox="1"/>
          <p:nvPr/>
        </p:nvSpPr>
        <p:spPr>
          <a:xfrm>
            <a:off x="959611" y="4077080"/>
            <a:ext cx="1963420" cy="940435"/>
          </a:xfrm>
          <a:prstGeom prst="rect">
            <a:avLst/>
          </a:prstGeom>
        </p:spPr>
        <p:txBody>
          <a:bodyPr vert="horz" wrap="square" lIns="0" tIns="12700" rIns="0" bIns="0" rtlCol="0">
            <a:spAutoFit/>
          </a:bodyPr>
          <a:lstStyle/>
          <a:p>
            <a:pPr marL="12700" marR="5080" indent="69850">
              <a:lnSpc>
                <a:spcPct val="100000"/>
              </a:lnSpc>
              <a:spcBef>
                <a:spcPts val="100"/>
              </a:spcBef>
            </a:pPr>
            <a:r>
              <a:rPr sz="2000" spc="-5" dirty="0">
                <a:solidFill>
                  <a:srgbClr val="0A5294"/>
                </a:solidFill>
                <a:latin typeface="Constantia"/>
                <a:cs typeface="Constantia"/>
              </a:rPr>
              <a:t>node*</a:t>
            </a:r>
            <a:r>
              <a:rPr sz="2000" spc="-85" dirty="0">
                <a:solidFill>
                  <a:srgbClr val="0A5294"/>
                </a:solidFill>
                <a:latin typeface="Constantia"/>
                <a:cs typeface="Constantia"/>
              </a:rPr>
              <a:t> </a:t>
            </a:r>
            <a:r>
              <a:rPr sz="2000" spc="-5" dirty="0">
                <a:solidFill>
                  <a:srgbClr val="0A5294"/>
                </a:solidFill>
                <a:latin typeface="Constantia"/>
                <a:cs typeface="Constantia"/>
              </a:rPr>
              <a:t>p=q-&gt;link; </a:t>
            </a:r>
            <a:r>
              <a:rPr sz="2000" spc="-484" dirty="0">
                <a:solidFill>
                  <a:srgbClr val="0A5294"/>
                </a:solidFill>
                <a:latin typeface="Constantia"/>
                <a:cs typeface="Constantia"/>
              </a:rPr>
              <a:t> </a:t>
            </a:r>
            <a:r>
              <a:rPr sz="2000" spc="-5" dirty="0">
                <a:solidFill>
                  <a:srgbClr val="0A5294"/>
                </a:solidFill>
                <a:latin typeface="Constantia"/>
                <a:cs typeface="Constantia"/>
              </a:rPr>
              <a:t>q-&gt;link=p-&gt;link; </a:t>
            </a:r>
            <a:r>
              <a:rPr sz="2000" dirty="0">
                <a:solidFill>
                  <a:srgbClr val="0A5294"/>
                </a:solidFill>
                <a:latin typeface="Constantia"/>
                <a:cs typeface="Constantia"/>
              </a:rPr>
              <a:t> </a:t>
            </a:r>
            <a:r>
              <a:rPr sz="2000" spc="-5" dirty="0">
                <a:solidFill>
                  <a:srgbClr val="0A5294"/>
                </a:solidFill>
                <a:latin typeface="Constantia"/>
                <a:cs typeface="Constantia"/>
              </a:rPr>
              <a:t>delete</a:t>
            </a:r>
            <a:r>
              <a:rPr sz="2000" spc="-90" dirty="0">
                <a:solidFill>
                  <a:srgbClr val="0A5294"/>
                </a:solidFill>
                <a:latin typeface="Constantia"/>
                <a:cs typeface="Constantia"/>
              </a:rPr>
              <a:t> </a:t>
            </a:r>
            <a:r>
              <a:rPr sz="2000" spc="-5" dirty="0">
                <a:solidFill>
                  <a:srgbClr val="0A5294"/>
                </a:solidFill>
                <a:latin typeface="Constantia"/>
                <a:cs typeface="Constantia"/>
              </a:rPr>
              <a:t>p;</a:t>
            </a:r>
            <a:endParaRPr sz="2000">
              <a:latin typeface="Constantia"/>
              <a:cs typeface="Constantia"/>
            </a:endParaRPr>
          </a:p>
        </p:txBody>
      </p:sp>
      <p:sp>
        <p:nvSpPr>
          <p:cNvPr id="5" name="object 5"/>
          <p:cNvSpPr txBox="1"/>
          <p:nvPr/>
        </p:nvSpPr>
        <p:spPr>
          <a:xfrm>
            <a:off x="459740" y="4991480"/>
            <a:ext cx="4036060" cy="936154"/>
          </a:xfrm>
          <a:prstGeom prst="rect">
            <a:avLst/>
          </a:prstGeom>
        </p:spPr>
        <p:txBody>
          <a:bodyPr vert="horz" wrap="square" lIns="0" tIns="12700" rIns="0" bIns="0" rtlCol="0">
            <a:spAutoFit/>
          </a:bodyPr>
          <a:lstStyle/>
          <a:p>
            <a:pPr marL="512445">
              <a:lnSpc>
                <a:spcPct val="100000"/>
              </a:lnSpc>
              <a:spcBef>
                <a:spcPts val="100"/>
              </a:spcBef>
            </a:pPr>
            <a:r>
              <a:rPr lang="en-US" sz="2000" spc="-5" dirty="0" err="1" smtClean="0">
                <a:solidFill>
                  <a:srgbClr val="0A5294"/>
                </a:solidFill>
                <a:latin typeface="Constantia"/>
                <a:cs typeface="Constantia"/>
              </a:rPr>
              <a:t>Printf</a:t>
            </a:r>
            <a:r>
              <a:rPr lang="en-US" sz="2000" spc="-5" dirty="0" smtClean="0">
                <a:solidFill>
                  <a:srgbClr val="0A5294"/>
                </a:solidFill>
                <a:latin typeface="Constantia"/>
                <a:cs typeface="Constantia"/>
              </a:rPr>
              <a:t>(</a:t>
            </a:r>
            <a:r>
              <a:rPr sz="2000" spc="-5" smtClean="0">
                <a:solidFill>
                  <a:srgbClr val="0A5294"/>
                </a:solidFill>
                <a:latin typeface="Constantia"/>
                <a:cs typeface="Constantia"/>
              </a:rPr>
              <a:t>“Deleted</a:t>
            </a:r>
            <a:r>
              <a:rPr sz="2000" spc="-95" smtClean="0">
                <a:solidFill>
                  <a:srgbClr val="0A5294"/>
                </a:solidFill>
                <a:latin typeface="Constantia"/>
                <a:cs typeface="Constantia"/>
              </a:rPr>
              <a:t> </a:t>
            </a:r>
            <a:r>
              <a:rPr sz="2000" spc="-15">
                <a:solidFill>
                  <a:srgbClr val="0A5294"/>
                </a:solidFill>
                <a:latin typeface="Constantia"/>
                <a:cs typeface="Constantia"/>
              </a:rPr>
              <a:t>Successfully</a:t>
            </a:r>
            <a:r>
              <a:rPr sz="2000" spc="-15" smtClean="0">
                <a:solidFill>
                  <a:srgbClr val="0A5294"/>
                </a:solidFill>
                <a:latin typeface="Constantia"/>
                <a:cs typeface="Constantia"/>
              </a:rPr>
              <a:t>”</a:t>
            </a:r>
            <a:r>
              <a:rPr lang="en-US" sz="2000" spc="-15" dirty="0" smtClean="0">
                <a:solidFill>
                  <a:srgbClr val="0A5294"/>
                </a:solidFill>
                <a:latin typeface="Constantia"/>
                <a:cs typeface="Constantia"/>
              </a:rPr>
              <a:t>)</a:t>
            </a:r>
            <a:r>
              <a:rPr sz="2000" spc="-15" smtClean="0">
                <a:solidFill>
                  <a:srgbClr val="0A5294"/>
                </a:solidFill>
                <a:latin typeface="Constantia"/>
                <a:cs typeface="Constantia"/>
              </a:rPr>
              <a:t>;</a:t>
            </a:r>
            <a:endParaRPr sz="2000">
              <a:latin typeface="Constantia"/>
              <a:cs typeface="Constantia"/>
            </a:endParaRPr>
          </a:p>
          <a:p>
            <a:pPr marL="455930">
              <a:lnSpc>
                <a:spcPct val="100000"/>
              </a:lnSpc>
              <a:spcBef>
                <a:spcPts val="5"/>
              </a:spcBef>
            </a:pPr>
            <a:r>
              <a:rPr sz="2000" dirty="0">
                <a:solidFill>
                  <a:srgbClr val="0A5294"/>
                </a:solidFill>
                <a:latin typeface="Constantia"/>
                <a:cs typeface="Constantia"/>
              </a:rPr>
              <a:t>}</a:t>
            </a:r>
            <a:endParaRPr sz="2000">
              <a:latin typeface="Constantia"/>
              <a:cs typeface="Constantia"/>
            </a:endParaRPr>
          </a:p>
          <a:p>
            <a:pPr marL="12700">
              <a:lnSpc>
                <a:spcPct val="100000"/>
              </a:lnSpc>
            </a:pPr>
            <a:r>
              <a:rPr sz="2000" dirty="0">
                <a:solidFill>
                  <a:srgbClr val="0A5294"/>
                </a:solidFill>
                <a:latin typeface="Constantia"/>
                <a:cs typeface="Constantia"/>
              </a:rPr>
              <a:t>}</a:t>
            </a:r>
            <a:endParaRPr sz="2000">
              <a:latin typeface="Constantia"/>
              <a:cs typeface="Constanti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479501"/>
            <a:ext cx="4737100" cy="690574"/>
          </a:xfrm>
          <a:prstGeom prst="rect">
            <a:avLst/>
          </a:prstGeom>
        </p:spPr>
        <p:txBody>
          <a:bodyPr vert="horz" wrap="square" lIns="0" tIns="13335" rIns="0" bIns="0" rtlCol="0">
            <a:spAutoFit/>
          </a:bodyPr>
          <a:lstStyle/>
          <a:p>
            <a:pPr marL="12700">
              <a:lnSpc>
                <a:spcPct val="100000"/>
              </a:lnSpc>
              <a:spcBef>
                <a:spcPts val="105"/>
              </a:spcBef>
            </a:pPr>
            <a:r>
              <a:rPr sz="4400" spc="-10" dirty="0"/>
              <a:t>Searching</a:t>
            </a:r>
            <a:r>
              <a:rPr sz="4400" spc="-75" dirty="0"/>
              <a:t> </a:t>
            </a:r>
            <a:r>
              <a:rPr lang="en-US" sz="4400" spc="-75" dirty="0" smtClean="0"/>
              <a:t>in </a:t>
            </a:r>
            <a:r>
              <a:rPr sz="4400" dirty="0" smtClean="0"/>
              <a:t>a</a:t>
            </a:r>
            <a:r>
              <a:rPr sz="4400" spc="-35" dirty="0" smtClean="0"/>
              <a:t> </a:t>
            </a:r>
            <a:r>
              <a:rPr sz="4400" spc="-5" dirty="0"/>
              <a:t>SLL</a:t>
            </a:r>
          </a:p>
        </p:txBody>
      </p:sp>
      <p:sp>
        <p:nvSpPr>
          <p:cNvPr id="3" name="object 3"/>
          <p:cNvSpPr txBox="1"/>
          <p:nvPr/>
        </p:nvSpPr>
        <p:spPr>
          <a:xfrm>
            <a:off x="383540" y="1535938"/>
            <a:ext cx="8008620" cy="3830954"/>
          </a:xfrm>
          <a:prstGeom prst="rect">
            <a:avLst/>
          </a:prstGeom>
        </p:spPr>
        <p:txBody>
          <a:bodyPr vert="horz" wrap="square" lIns="0" tIns="13335" rIns="0" bIns="0" rtlCol="0">
            <a:spAutoFit/>
          </a:bodyPr>
          <a:lstStyle/>
          <a:p>
            <a:pPr marL="469265" marR="9525" indent="-457200" algn="just">
              <a:lnSpc>
                <a:spcPct val="100000"/>
              </a:lnSpc>
              <a:spcBef>
                <a:spcPts val="105"/>
              </a:spcBef>
              <a:buClr>
                <a:srgbClr val="0AD0D9"/>
              </a:buClr>
              <a:buSzPct val="94230"/>
              <a:buFont typeface="Wingdings" pitchFamily="2" charset="2"/>
              <a:buChar char="Ø"/>
              <a:tabLst>
                <a:tab pos="287020" algn="l"/>
              </a:tabLst>
            </a:pPr>
            <a:r>
              <a:rPr sz="2600" spc="-5" dirty="0">
                <a:latin typeface="Constantia"/>
                <a:cs typeface="Constantia"/>
              </a:rPr>
              <a:t>Searching</a:t>
            </a:r>
            <a:r>
              <a:rPr sz="2600" spc="-15" dirty="0">
                <a:latin typeface="Constantia"/>
                <a:cs typeface="Constantia"/>
              </a:rPr>
              <a:t> </a:t>
            </a:r>
            <a:r>
              <a:rPr sz="2600" spc="-30" dirty="0">
                <a:latin typeface="Constantia"/>
                <a:cs typeface="Constantia"/>
              </a:rPr>
              <a:t>involves</a:t>
            </a:r>
            <a:r>
              <a:rPr sz="2600" spc="-100" dirty="0">
                <a:latin typeface="Constantia"/>
                <a:cs typeface="Constantia"/>
              </a:rPr>
              <a:t> </a:t>
            </a:r>
            <a:r>
              <a:rPr sz="2600" dirty="0">
                <a:latin typeface="Constantia"/>
                <a:cs typeface="Constantia"/>
              </a:rPr>
              <a:t>finding</a:t>
            </a:r>
            <a:r>
              <a:rPr sz="2600" spc="-15" dirty="0">
                <a:latin typeface="Constantia"/>
                <a:cs typeface="Constantia"/>
              </a:rPr>
              <a:t> </a:t>
            </a:r>
            <a:r>
              <a:rPr sz="2600" spc="-5" dirty="0">
                <a:latin typeface="Constantia"/>
                <a:cs typeface="Constantia"/>
              </a:rPr>
              <a:t>the</a:t>
            </a:r>
            <a:r>
              <a:rPr sz="2600" spc="-105" dirty="0">
                <a:latin typeface="Constantia"/>
                <a:cs typeface="Constantia"/>
              </a:rPr>
              <a:t> </a:t>
            </a:r>
            <a:r>
              <a:rPr sz="2600" spc="-10" dirty="0">
                <a:latin typeface="Constantia"/>
                <a:cs typeface="Constantia"/>
              </a:rPr>
              <a:t>required</a:t>
            </a:r>
            <a:r>
              <a:rPr sz="2600" spc="-80" dirty="0">
                <a:latin typeface="Constantia"/>
                <a:cs typeface="Constantia"/>
              </a:rPr>
              <a:t> </a:t>
            </a:r>
            <a:r>
              <a:rPr sz="2600" dirty="0">
                <a:latin typeface="Constantia"/>
                <a:cs typeface="Constantia"/>
              </a:rPr>
              <a:t>element</a:t>
            </a:r>
            <a:r>
              <a:rPr sz="2600" spc="-70" dirty="0">
                <a:latin typeface="Constantia"/>
                <a:cs typeface="Constantia"/>
              </a:rPr>
              <a:t> </a:t>
            </a:r>
            <a:r>
              <a:rPr sz="2600" spc="-5" dirty="0">
                <a:latin typeface="Constantia"/>
                <a:cs typeface="Constantia"/>
              </a:rPr>
              <a:t>in</a:t>
            </a:r>
            <a:r>
              <a:rPr sz="2600" spc="-70" dirty="0">
                <a:latin typeface="Constantia"/>
                <a:cs typeface="Constantia"/>
              </a:rPr>
              <a:t> </a:t>
            </a:r>
            <a:r>
              <a:rPr sz="2600" spc="-5" dirty="0">
                <a:latin typeface="Constantia"/>
                <a:cs typeface="Constantia"/>
              </a:rPr>
              <a:t>the </a:t>
            </a:r>
            <a:r>
              <a:rPr lang="en-US" sz="2600" spc="-5" dirty="0" smtClean="0">
                <a:latin typeface="Constantia"/>
                <a:cs typeface="Constantia"/>
              </a:rPr>
              <a:t>given  </a:t>
            </a:r>
            <a:r>
              <a:rPr sz="2600" spc="-640" dirty="0" smtClean="0">
                <a:latin typeface="Constantia"/>
                <a:cs typeface="Constantia"/>
              </a:rPr>
              <a:t> </a:t>
            </a:r>
            <a:r>
              <a:rPr sz="2600" dirty="0" smtClean="0">
                <a:latin typeface="Constantia"/>
                <a:cs typeface="Constantia"/>
              </a:rPr>
              <a:t>list</a:t>
            </a:r>
            <a:endParaRPr sz="2600" dirty="0">
              <a:latin typeface="Constantia"/>
              <a:cs typeface="Constantia"/>
            </a:endParaRPr>
          </a:p>
          <a:p>
            <a:pPr marL="469265" marR="93345" indent="-457200" algn="just">
              <a:lnSpc>
                <a:spcPct val="100000"/>
              </a:lnSpc>
              <a:spcBef>
                <a:spcPts val="625"/>
              </a:spcBef>
              <a:buClr>
                <a:srgbClr val="0AD0D9"/>
              </a:buClr>
              <a:buSzPct val="94230"/>
              <a:buFont typeface="Wingdings" pitchFamily="2" charset="2"/>
              <a:buChar char="Ø"/>
              <a:tabLst>
                <a:tab pos="287020" algn="l"/>
              </a:tabLst>
            </a:pPr>
            <a:r>
              <a:rPr sz="2600" spc="-185" dirty="0">
                <a:latin typeface="Constantia"/>
                <a:cs typeface="Constantia"/>
              </a:rPr>
              <a:t>W</a:t>
            </a:r>
            <a:r>
              <a:rPr sz="2600" dirty="0">
                <a:latin typeface="Constantia"/>
                <a:cs typeface="Constantia"/>
              </a:rPr>
              <a:t>e</a:t>
            </a:r>
            <a:r>
              <a:rPr sz="2600" spc="-150" dirty="0">
                <a:latin typeface="Constantia"/>
                <a:cs typeface="Constantia"/>
              </a:rPr>
              <a:t> </a:t>
            </a:r>
            <a:r>
              <a:rPr sz="2600" spc="-5" dirty="0">
                <a:latin typeface="Constantia"/>
                <a:cs typeface="Constantia"/>
              </a:rPr>
              <a:t>ca</a:t>
            </a:r>
            <a:r>
              <a:rPr sz="2600" dirty="0">
                <a:latin typeface="Constantia"/>
                <a:cs typeface="Constantia"/>
              </a:rPr>
              <a:t>n</a:t>
            </a:r>
            <a:r>
              <a:rPr sz="2600" spc="-85" dirty="0">
                <a:latin typeface="Constantia"/>
                <a:cs typeface="Constantia"/>
              </a:rPr>
              <a:t> </a:t>
            </a:r>
            <a:r>
              <a:rPr sz="2600" spc="-5" dirty="0">
                <a:latin typeface="Constantia"/>
                <a:cs typeface="Constantia"/>
              </a:rPr>
              <a:t>us</a:t>
            </a:r>
            <a:r>
              <a:rPr sz="2600" dirty="0">
                <a:latin typeface="Constantia"/>
                <a:cs typeface="Constantia"/>
              </a:rPr>
              <a:t>e</a:t>
            </a:r>
            <a:r>
              <a:rPr sz="2600" spc="-155" dirty="0">
                <a:latin typeface="Constantia"/>
                <a:cs typeface="Constantia"/>
              </a:rPr>
              <a:t> </a:t>
            </a:r>
            <a:r>
              <a:rPr sz="2600" spc="-25" dirty="0">
                <a:latin typeface="Constantia"/>
                <a:cs typeface="Constantia"/>
              </a:rPr>
              <a:t>v</a:t>
            </a:r>
            <a:r>
              <a:rPr sz="2600" dirty="0">
                <a:latin typeface="Constantia"/>
                <a:cs typeface="Constantia"/>
              </a:rPr>
              <a:t>ar</a:t>
            </a:r>
            <a:r>
              <a:rPr sz="2600" spc="-10" dirty="0">
                <a:latin typeface="Constantia"/>
                <a:cs typeface="Constantia"/>
              </a:rPr>
              <a:t>i</a:t>
            </a:r>
            <a:r>
              <a:rPr sz="2600" dirty="0">
                <a:latin typeface="Constantia"/>
                <a:cs typeface="Constantia"/>
              </a:rPr>
              <a:t>ous</a:t>
            </a:r>
            <a:r>
              <a:rPr sz="2600" spc="-100" dirty="0">
                <a:latin typeface="Constantia"/>
                <a:cs typeface="Constantia"/>
              </a:rPr>
              <a:t> </a:t>
            </a:r>
            <a:r>
              <a:rPr sz="2600" spc="-35" dirty="0">
                <a:latin typeface="Constantia"/>
                <a:cs typeface="Constantia"/>
              </a:rPr>
              <a:t>t</a:t>
            </a:r>
            <a:r>
              <a:rPr sz="2600" dirty="0">
                <a:latin typeface="Constantia"/>
                <a:cs typeface="Constantia"/>
              </a:rPr>
              <a:t>echniques</a:t>
            </a:r>
            <a:r>
              <a:rPr sz="2600" spc="-135" dirty="0">
                <a:latin typeface="Constantia"/>
                <a:cs typeface="Constantia"/>
              </a:rPr>
              <a:t> </a:t>
            </a:r>
            <a:r>
              <a:rPr sz="2600" dirty="0">
                <a:latin typeface="Constantia"/>
                <a:cs typeface="Constantia"/>
              </a:rPr>
              <a:t>of</a:t>
            </a:r>
            <a:r>
              <a:rPr sz="2600" spc="-15" dirty="0">
                <a:latin typeface="Constantia"/>
                <a:cs typeface="Constantia"/>
              </a:rPr>
              <a:t> </a:t>
            </a:r>
            <a:r>
              <a:rPr sz="2600" dirty="0">
                <a:latin typeface="Constantia"/>
                <a:cs typeface="Constantia"/>
              </a:rPr>
              <a:t>sea</a:t>
            </a:r>
            <a:r>
              <a:rPr sz="2600" spc="-40" dirty="0">
                <a:latin typeface="Constantia"/>
                <a:cs typeface="Constantia"/>
              </a:rPr>
              <a:t>r</a:t>
            </a:r>
            <a:r>
              <a:rPr sz="2600" spc="-5" dirty="0">
                <a:latin typeface="Constantia"/>
                <a:cs typeface="Constantia"/>
              </a:rPr>
              <a:t>chin</a:t>
            </a:r>
            <a:r>
              <a:rPr sz="2600" dirty="0">
                <a:latin typeface="Constantia"/>
                <a:cs typeface="Constantia"/>
              </a:rPr>
              <a:t>g</a:t>
            </a:r>
            <a:r>
              <a:rPr sz="2600" spc="5" dirty="0">
                <a:latin typeface="Constantia"/>
                <a:cs typeface="Constantia"/>
              </a:rPr>
              <a:t> </a:t>
            </a:r>
            <a:r>
              <a:rPr sz="2600" dirty="0">
                <a:latin typeface="Constantia"/>
                <a:cs typeface="Constantia"/>
              </a:rPr>
              <a:t>li</a:t>
            </a:r>
            <a:r>
              <a:rPr sz="2600" spc="-65" dirty="0">
                <a:latin typeface="Constantia"/>
                <a:cs typeface="Constantia"/>
              </a:rPr>
              <a:t>k</a:t>
            </a:r>
            <a:r>
              <a:rPr sz="2600" dirty="0">
                <a:latin typeface="Constantia"/>
                <a:cs typeface="Constantia"/>
              </a:rPr>
              <a:t>e</a:t>
            </a:r>
            <a:r>
              <a:rPr sz="2600" spc="-80" dirty="0">
                <a:latin typeface="Constantia"/>
                <a:cs typeface="Constantia"/>
              </a:rPr>
              <a:t> </a:t>
            </a:r>
            <a:r>
              <a:rPr sz="2600" dirty="0">
                <a:latin typeface="Constantia"/>
                <a:cs typeface="Constantia"/>
              </a:rPr>
              <a:t>li</a:t>
            </a:r>
            <a:r>
              <a:rPr sz="2600" spc="-10" dirty="0">
                <a:latin typeface="Constantia"/>
                <a:cs typeface="Constantia"/>
              </a:rPr>
              <a:t>n</a:t>
            </a:r>
            <a:r>
              <a:rPr sz="2600" dirty="0">
                <a:latin typeface="Constantia"/>
                <a:cs typeface="Constantia"/>
              </a:rPr>
              <a:t>ear  </a:t>
            </a:r>
            <a:r>
              <a:rPr sz="2600" spc="-10" dirty="0">
                <a:latin typeface="Constantia"/>
                <a:cs typeface="Constantia"/>
              </a:rPr>
              <a:t>search </a:t>
            </a:r>
            <a:r>
              <a:rPr sz="2600" dirty="0">
                <a:latin typeface="Constantia"/>
                <a:cs typeface="Constantia"/>
              </a:rPr>
              <a:t>or binary </a:t>
            </a:r>
            <a:r>
              <a:rPr sz="2600" spc="-10" dirty="0">
                <a:latin typeface="Constantia"/>
                <a:cs typeface="Constantia"/>
              </a:rPr>
              <a:t>search where </a:t>
            </a:r>
            <a:r>
              <a:rPr sz="2600" dirty="0">
                <a:latin typeface="Constantia"/>
                <a:cs typeface="Constantia"/>
              </a:rPr>
              <a:t>binary </a:t>
            </a:r>
            <a:r>
              <a:rPr sz="2600" spc="-10" dirty="0">
                <a:latin typeface="Constantia"/>
                <a:cs typeface="Constantia"/>
              </a:rPr>
              <a:t>search </a:t>
            </a:r>
            <a:r>
              <a:rPr sz="2600" spc="-5" dirty="0">
                <a:latin typeface="Constantia"/>
                <a:cs typeface="Constantia"/>
              </a:rPr>
              <a:t>is </a:t>
            </a:r>
            <a:r>
              <a:rPr sz="2600" spc="-15" dirty="0">
                <a:latin typeface="Constantia"/>
                <a:cs typeface="Constantia"/>
              </a:rPr>
              <a:t>more </a:t>
            </a:r>
            <a:r>
              <a:rPr sz="2600" spc="-10" dirty="0">
                <a:latin typeface="Constantia"/>
                <a:cs typeface="Constantia"/>
              </a:rPr>
              <a:t> </a:t>
            </a:r>
            <a:r>
              <a:rPr sz="2600" dirty="0">
                <a:latin typeface="Constantia"/>
                <a:cs typeface="Constantia"/>
              </a:rPr>
              <a:t>efficient</a:t>
            </a:r>
            <a:r>
              <a:rPr sz="2600" spc="-80" dirty="0">
                <a:latin typeface="Constantia"/>
                <a:cs typeface="Constantia"/>
              </a:rPr>
              <a:t> </a:t>
            </a:r>
            <a:r>
              <a:rPr sz="2600" spc="-5" dirty="0">
                <a:latin typeface="Constantia"/>
                <a:cs typeface="Constantia"/>
              </a:rPr>
              <a:t>in</a:t>
            </a:r>
            <a:r>
              <a:rPr sz="2600" spc="-110" dirty="0">
                <a:latin typeface="Constantia"/>
                <a:cs typeface="Constantia"/>
              </a:rPr>
              <a:t> </a:t>
            </a:r>
            <a:r>
              <a:rPr sz="2600" spc="-5" dirty="0">
                <a:latin typeface="Constantia"/>
                <a:cs typeface="Constantia"/>
              </a:rPr>
              <a:t>case</a:t>
            </a:r>
            <a:r>
              <a:rPr sz="2600" spc="-140" dirty="0">
                <a:latin typeface="Constantia"/>
                <a:cs typeface="Constantia"/>
              </a:rPr>
              <a:t> </a:t>
            </a:r>
            <a:r>
              <a:rPr sz="2600" dirty="0">
                <a:latin typeface="Constantia"/>
                <a:cs typeface="Constantia"/>
              </a:rPr>
              <a:t>of</a:t>
            </a:r>
            <a:r>
              <a:rPr sz="2600" spc="10" dirty="0">
                <a:latin typeface="Constantia"/>
                <a:cs typeface="Constantia"/>
              </a:rPr>
              <a:t> </a:t>
            </a:r>
            <a:r>
              <a:rPr sz="2600" spc="-25" dirty="0">
                <a:latin typeface="Constantia"/>
                <a:cs typeface="Constantia"/>
              </a:rPr>
              <a:t>Arrays</a:t>
            </a:r>
            <a:endParaRPr sz="2600" dirty="0">
              <a:latin typeface="Constantia"/>
              <a:cs typeface="Constantia"/>
            </a:endParaRPr>
          </a:p>
          <a:p>
            <a:pPr marL="469265" marR="5080" indent="-457200" algn="just">
              <a:lnSpc>
                <a:spcPct val="100000"/>
              </a:lnSpc>
              <a:spcBef>
                <a:spcPts val="625"/>
              </a:spcBef>
              <a:buClr>
                <a:srgbClr val="0AD0D9"/>
              </a:buClr>
              <a:buSzPct val="94230"/>
              <a:buFont typeface="Wingdings" pitchFamily="2" charset="2"/>
              <a:buChar char="Ø"/>
              <a:tabLst>
                <a:tab pos="287020" algn="l"/>
              </a:tabLst>
            </a:pPr>
            <a:r>
              <a:rPr sz="2600" dirty="0">
                <a:latin typeface="Constantia"/>
                <a:cs typeface="Constantia"/>
              </a:rPr>
              <a:t>But in </a:t>
            </a:r>
            <a:r>
              <a:rPr sz="2600" spc="-5" dirty="0">
                <a:latin typeface="Constantia"/>
                <a:cs typeface="Constantia"/>
              </a:rPr>
              <a:t>case </a:t>
            </a:r>
            <a:r>
              <a:rPr sz="2600" dirty="0">
                <a:latin typeface="Constantia"/>
                <a:cs typeface="Constantia"/>
              </a:rPr>
              <a:t>of </a:t>
            </a:r>
            <a:r>
              <a:rPr sz="2600" spc="-10" dirty="0">
                <a:latin typeface="Constantia"/>
                <a:cs typeface="Constantia"/>
              </a:rPr>
              <a:t>linked </a:t>
            </a:r>
            <a:r>
              <a:rPr sz="2600" dirty="0">
                <a:latin typeface="Constantia"/>
                <a:cs typeface="Constantia"/>
              </a:rPr>
              <a:t>list </a:t>
            </a:r>
            <a:r>
              <a:rPr sz="2600" spc="-15" dirty="0">
                <a:latin typeface="Constantia"/>
                <a:cs typeface="Constantia"/>
              </a:rPr>
              <a:t>since </a:t>
            </a:r>
            <a:r>
              <a:rPr sz="2600" spc="-10" dirty="0">
                <a:latin typeface="Constantia"/>
                <a:cs typeface="Constantia"/>
              </a:rPr>
              <a:t>random </a:t>
            </a:r>
            <a:r>
              <a:rPr sz="2600" spc="-20" dirty="0">
                <a:latin typeface="Constantia"/>
                <a:cs typeface="Constantia"/>
              </a:rPr>
              <a:t>access </a:t>
            </a:r>
            <a:r>
              <a:rPr sz="2600" spc="-5" dirty="0">
                <a:latin typeface="Constantia"/>
                <a:cs typeface="Constantia"/>
              </a:rPr>
              <a:t>is not </a:t>
            </a:r>
            <a:r>
              <a:rPr sz="2600" dirty="0">
                <a:latin typeface="Constantia"/>
                <a:cs typeface="Constantia"/>
              </a:rPr>
              <a:t> </a:t>
            </a:r>
            <a:r>
              <a:rPr sz="2600" spc="-15" dirty="0">
                <a:latin typeface="Constantia"/>
                <a:cs typeface="Constantia"/>
              </a:rPr>
              <a:t>available</a:t>
            </a:r>
            <a:r>
              <a:rPr sz="2600" spc="-100" dirty="0">
                <a:latin typeface="Constantia"/>
                <a:cs typeface="Constantia"/>
              </a:rPr>
              <a:t> </a:t>
            </a:r>
            <a:r>
              <a:rPr sz="2600" spc="-5" dirty="0">
                <a:latin typeface="Constantia"/>
                <a:cs typeface="Constantia"/>
              </a:rPr>
              <a:t>it</a:t>
            </a:r>
            <a:r>
              <a:rPr sz="2600" spc="-120" dirty="0">
                <a:latin typeface="Constantia"/>
                <a:cs typeface="Constantia"/>
              </a:rPr>
              <a:t> </a:t>
            </a:r>
            <a:r>
              <a:rPr sz="2600" spc="-10" dirty="0">
                <a:latin typeface="Constantia"/>
                <a:cs typeface="Constantia"/>
              </a:rPr>
              <a:t>would</a:t>
            </a:r>
            <a:r>
              <a:rPr sz="2600" spc="-35" dirty="0">
                <a:latin typeface="Constantia"/>
                <a:cs typeface="Constantia"/>
              </a:rPr>
              <a:t> </a:t>
            </a:r>
            <a:r>
              <a:rPr sz="2600" spc="-10" dirty="0">
                <a:latin typeface="Constantia"/>
                <a:cs typeface="Constantia"/>
              </a:rPr>
              <a:t>become</a:t>
            </a:r>
            <a:r>
              <a:rPr sz="2600" spc="-145" dirty="0">
                <a:latin typeface="Constantia"/>
                <a:cs typeface="Constantia"/>
              </a:rPr>
              <a:t> </a:t>
            </a:r>
            <a:r>
              <a:rPr sz="2600" spc="-10" dirty="0">
                <a:latin typeface="Constantia"/>
                <a:cs typeface="Constantia"/>
              </a:rPr>
              <a:t>complex</a:t>
            </a:r>
            <a:r>
              <a:rPr sz="2600" spc="-85" dirty="0">
                <a:latin typeface="Constantia"/>
                <a:cs typeface="Constantia"/>
              </a:rPr>
              <a:t> </a:t>
            </a:r>
            <a:r>
              <a:rPr sz="2600" spc="-20" dirty="0">
                <a:latin typeface="Constantia"/>
                <a:cs typeface="Constantia"/>
              </a:rPr>
              <a:t>to</a:t>
            </a:r>
            <a:r>
              <a:rPr sz="2600" spc="-150" dirty="0">
                <a:latin typeface="Constantia"/>
                <a:cs typeface="Constantia"/>
              </a:rPr>
              <a:t> </a:t>
            </a:r>
            <a:r>
              <a:rPr sz="2600" spc="-5" dirty="0">
                <a:latin typeface="Constantia"/>
                <a:cs typeface="Constantia"/>
              </a:rPr>
              <a:t>do</a:t>
            </a:r>
            <a:r>
              <a:rPr sz="2600" spc="-80" dirty="0">
                <a:latin typeface="Constantia"/>
                <a:cs typeface="Constantia"/>
              </a:rPr>
              <a:t> </a:t>
            </a:r>
            <a:r>
              <a:rPr sz="2600" dirty="0">
                <a:latin typeface="Constantia"/>
                <a:cs typeface="Constantia"/>
              </a:rPr>
              <a:t>binary</a:t>
            </a:r>
            <a:r>
              <a:rPr sz="2600" spc="-105" dirty="0">
                <a:latin typeface="Constantia"/>
                <a:cs typeface="Constantia"/>
              </a:rPr>
              <a:t> </a:t>
            </a:r>
            <a:r>
              <a:rPr sz="2600" spc="-10" dirty="0">
                <a:latin typeface="Constantia"/>
                <a:cs typeface="Constantia"/>
              </a:rPr>
              <a:t>search </a:t>
            </a:r>
            <a:r>
              <a:rPr sz="2600" spc="-640" dirty="0">
                <a:latin typeface="Constantia"/>
                <a:cs typeface="Constantia"/>
              </a:rPr>
              <a:t> </a:t>
            </a:r>
            <a:r>
              <a:rPr sz="2600" spc="-5" dirty="0">
                <a:latin typeface="Constantia"/>
                <a:cs typeface="Constantia"/>
              </a:rPr>
              <a:t>in</a:t>
            </a:r>
            <a:r>
              <a:rPr sz="2600" spc="-70" dirty="0">
                <a:latin typeface="Constantia"/>
                <a:cs typeface="Constantia"/>
              </a:rPr>
              <a:t> </a:t>
            </a:r>
            <a:r>
              <a:rPr sz="2600" spc="-5" dirty="0">
                <a:latin typeface="Constantia"/>
                <a:cs typeface="Constantia"/>
              </a:rPr>
              <a:t>it</a:t>
            </a:r>
            <a:endParaRPr sz="2600" dirty="0">
              <a:latin typeface="Constantia"/>
              <a:cs typeface="Constantia"/>
            </a:endParaRPr>
          </a:p>
          <a:p>
            <a:pPr marL="469900" indent="-457200" algn="just">
              <a:lnSpc>
                <a:spcPct val="100000"/>
              </a:lnSpc>
              <a:spcBef>
                <a:spcPts val="625"/>
              </a:spcBef>
              <a:buClr>
                <a:srgbClr val="0AD0D9"/>
              </a:buClr>
              <a:buSzPct val="94230"/>
              <a:buFont typeface="Wingdings" pitchFamily="2" charset="2"/>
              <a:buChar char="Ø"/>
              <a:tabLst>
                <a:tab pos="287020" algn="l"/>
              </a:tabLst>
            </a:pPr>
            <a:r>
              <a:rPr sz="2600" spc="-185" dirty="0">
                <a:latin typeface="Constantia"/>
                <a:cs typeface="Constantia"/>
              </a:rPr>
              <a:t>W</a:t>
            </a:r>
            <a:r>
              <a:rPr sz="2600" dirty="0">
                <a:latin typeface="Constantia"/>
                <a:cs typeface="Constantia"/>
              </a:rPr>
              <a:t>e</a:t>
            </a:r>
            <a:r>
              <a:rPr sz="2600" spc="-150" dirty="0">
                <a:latin typeface="Constantia"/>
                <a:cs typeface="Constantia"/>
              </a:rPr>
              <a:t> </a:t>
            </a:r>
            <a:r>
              <a:rPr sz="2600" spc="-5" dirty="0">
                <a:latin typeface="Constantia"/>
                <a:cs typeface="Constantia"/>
              </a:rPr>
              <a:t>ca</a:t>
            </a:r>
            <a:r>
              <a:rPr sz="2600" dirty="0">
                <a:latin typeface="Constantia"/>
                <a:cs typeface="Constantia"/>
              </a:rPr>
              <a:t>n</a:t>
            </a:r>
            <a:r>
              <a:rPr sz="2600" spc="-85" dirty="0">
                <a:latin typeface="Constantia"/>
                <a:cs typeface="Constantia"/>
              </a:rPr>
              <a:t> </a:t>
            </a:r>
            <a:r>
              <a:rPr sz="2600" dirty="0">
                <a:latin typeface="Constantia"/>
                <a:cs typeface="Constantia"/>
              </a:rPr>
              <a:t>per</a:t>
            </a:r>
            <a:r>
              <a:rPr sz="2600" spc="-35" dirty="0">
                <a:latin typeface="Constantia"/>
                <a:cs typeface="Constantia"/>
              </a:rPr>
              <a:t>f</a:t>
            </a:r>
            <a:r>
              <a:rPr sz="2600" dirty="0">
                <a:latin typeface="Constantia"/>
                <a:cs typeface="Constantia"/>
              </a:rPr>
              <a:t>orm</a:t>
            </a:r>
            <a:r>
              <a:rPr sz="2600" spc="-95" dirty="0">
                <a:latin typeface="Constantia"/>
                <a:cs typeface="Constantia"/>
              </a:rPr>
              <a:t> </a:t>
            </a:r>
            <a:r>
              <a:rPr sz="2600" dirty="0">
                <a:latin typeface="Constantia"/>
                <a:cs typeface="Constantia"/>
              </a:rPr>
              <a:t>sim</a:t>
            </a:r>
            <a:r>
              <a:rPr sz="2600" spc="-10" dirty="0">
                <a:latin typeface="Constantia"/>
                <a:cs typeface="Constantia"/>
              </a:rPr>
              <a:t>p</a:t>
            </a:r>
            <a:r>
              <a:rPr sz="2600" dirty="0">
                <a:latin typeface="Constantia"/>
                <a:cs typeface="Constantia"/>
              </a:rPr>
              <a:t>le</a:t>
            </a:r>
            <a:r>
              <a:rPr sz="2600" spc="-80" dirty="0">
                <a:latin typeface="Constantia"/>
                <a:cs typeface="Constantia"/>
              </a:rPr>
              <a:t> </a:t>
            </a:r>
            <a:r>
              <a:rPr sz="2600" dirty="0">
                <a:latin typeface="Constantia"/>
                <a:cs typeface="Constantia"/>
              </a:rPr>
              <a:t>li</a:t>
            </a:r>
            <a:r>
              <a:rPr sz="2600" spc="-10" dirty="0">
                <a:latin typeface="Constantia"/>
                <a:cs typeface="Constantia"/>
              </a:rPr>
              <a:t>n</a:t>
            </a:r>
            <a:r>
              <a:rPr sz="2600" dirty="0">
                <a:latin typeface="Constantia"/>
                <a:cs typeface="Constantia"/>
              </a:rPr>
              <a:t>ear</a:t>
            </a:r>
            <a:r>
              <a:rPr sz="2600" spc="-140" dirty="0">
                <a:latin typeface="Constantia"/>
                <a:cs typeface="Constantia"/>
              </a:rPr>
              <a:t> </a:t>
            </a:r>
            <a:r>
              <a:rPr sz="2600" dirty="0">
                <a:latin typeface="Constantia"/>
                <a:cs typeface="Constantia"/>
              </a:rPr>
              <a:t>sea</a:t>
            </a:r>
            <a:r>
              <a:rPr sz="2600" spc="-40" dirty="0">
                <a:latin typeface="Constantia"/>
                <a:cs typeface="Constantia"/>
              </a:rPr>
              <a:t>r</a:t>
            </a:r>
            <a:r>
              <a:rPr sz="2600" spc="-5" dirty="0">
                <a:latin typeface="Constantia"/>
                <a:cs typeface="Constantia"/>
              </a:rPr>
              <a:t>c</a:t>
            </a:r>
            <a:r>
              <a:rPr sz="2600" dirty="0">
                <a:latin typeface="Constantia"/>
                <a:cs typeface="Constantia"/>
              </a:rPr>
              <a:t>h</a:t>
            </a:r>
            <a:r>
              <a:rPr sz="2600" spc="-65" dirty="0">
                <a:latin typeface="Constantia"/>
                <a:cs typeface="Constantia"/>
              </a:rPr>
              <a:t> </a:t>
            </a:r>
            <a:r>
              <a:rPr sz="2600" spc="-5" dirty="0">
                <a:latin typeface="Constantia"/>
                <a:cs typeface="Constantia"/>
              </a:rPr>
              <a:t>t</a:t>
            </a:r>
            <a:r>
              <a:rPr sz="2600" spc="-45" dirty="0">
                <a:latin typeface="Constantia"/>
                <a:cs typeface="Constantia"/>
              </a:rPr>
              <a:t>r</a:t>
            </a:r>
            <a:r>
              <a:rPr sz="2600" spc="-65" dirty="0">
                <a:latin typeface="Constantia"/>
                <a:cs typeface="Constantia"/>
              </a:rPr>
              <a:t>a</a:t>
            </a:r>
            <a:r>
              <a:rPr sz="2600" spc="-60" dirty="0">
                <a:latin typeface="Constantia"/>
                <a:cs typeface="Constantia"/>
              </a:rPr>
              <a:t>v</a:t>
            </a:r>
            <a:r>
              <a:rPr sz="2600" dirty="0">
                <a:latin typeface="Constantia"/>
                <a:cs typeface="Constantia"/>
              </a:rPr>
              <a:t>ersal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685800"/>
            <a:ext cx="4105910" cy="567463"/>
          </a:xfrm>
          <a:prstGeom prst="rect">
            <a:avLst/>
          </a:prstGeom>
        </p:spPr>
        <p:txBody>
          <a:bodyPr vert="horz" wrap="square" lIns="0" tIns="13335" rIns="0" bIns="0" rtlCol="0">
            <a:spAutoFit/>
          </a:bodyPr>
          <a:lstStyle/>
          <a:p>
            <a:pPr marL="12700">
              <a:lnSpc>
                <a:spcPct val="100000"/>
              </a:lnSpc>
              <a:spcBef>
                <a:spcPts val="105"/>
              </a:spcBef>
            </a:pPr>
            <a:r>
              <a:rPr sz="3600" u="heavy" dirty="0">
                <a:uFill>
                  <a:solidFill>
                    <a:srgbClr val="4E3A2F"/>
                  </a:solidFill>
                </a:uFill>
                <a:latin typeface="Times New Roman" pitchFamily="18" charset="0"/>
                <a:cs typeface="Times New Roman" pitchFamily="18" charset="0"/>
              </a:rPr>
              <a:t>LINKED</a:t>
            </a:r>
            <a:r>
              <a:rPr sz="3600" u="heavy" spc="-90" dirty="0">
                <a:uFill>
                  <a:solidFill>
                    <a:srgbClr val="4E3A2F"/>
                  </a:solidFill>
                </a:uFill>
                <a:latin typeface="Times New Roman" pitchFamily="18" charset="0"/>
                <a:cs typeface="Times New Roman" pitchFamily="18" charset="0"/>
              </a:rPr>
              <a:t> </a:t>
            </a:r>
            <a:r>
              <a:rPr sz="3600" u="heavy" spc="5" dirty="0">
                <a:uFill>
                  <a:solidFill>
                    <a:srgbClr val="4E3A2F"/>
                  </a:solidFill>
                </a:uFill>
                <a:latin typeface="Times New Roman" pitchFamily="18" charset="0"/>
                <a:cs typeface="Times New Roman" pitchFamily="18" charset="0"/>
              </a:rPr>
              <a:t>LISTS</a:t>
            </a:r>
            <a:endParaRPr sz="3600" dirty="0">
              <a:latin typeface="Times New Roman" pitchFamily="18" charset="0"/>
              <a:cs typeface="Times New Roman" pitchFamily="18" charset="0"/>
            </a:endParaRPr>
          </a:p>
        </p:txBody>
      </p:sp>
      <p:sp>
        <p:nvSpPr>
          <p:cNvPr id="4" name="object 4"/>
          <p:cNvSpPr txBox="1"/>
          <p:nvPr/>
        </p:nvSpPr>
        <p:spPr>
          <a:xfrm>
            <a:off x="693752" y="1524000"/>
            <a:ext cx="7932420" cy="5483552"/>
          </a:xfrm>
          <a:prstGeom prst="rect">
            <a:avLst/>
          </a:prstGeom>
        </p:spPr>
        <p:txBody>
          <a:bodyPr vert="horz" wrap="square" lIns="0" tIns="93980" rIns="0" bIns="0" rtlCol="0">
            <a:spAutoFit/>
          </a:bodyPr>
          <a:lstStyle/>
          <a:p>
            <a:pPr marL="424180" marR="5080" indent="-412115" algn="just">
              <a:lnSpc>
                <a:spcPts val="2690"/>
              </a:lnSpc>
              <a:spcBef>
                <a:spcPts val="740"/>
              </a:spcBef>
              <a:buClr>
                <a:srgbClr val="000000"/>
              </a:buClr>
              <a:buSzPct val="69642"/>
              <a:buFont typeface="Wingdings"/>
              <a:buChar char=""/>
              <a:tabLst>
                <a:tab pos="424180" algn="l"/>
                <a:tab pos="424815" algn="l"/>
                <a:tab pos="1673860" algn="l"/>
                <a:tab pos="2309495" algn="l"/>
                <a:tab pos="2765425" algn="l"/>
                <a:tab pos="3162935" algn="l"/>
                <a:tab pos="4847590" algn="l"/>
                <a:tab pos="5344160" algn="l"/>
                <a:tab pos="6990715" algn="l"/>
              </a:tabLst>
            </a:pPr>
            <a:r>
              <a:rPr lang="en-US" sz="2800" spc="-5" dirty="0" smtClean="0">
                <a:solidFill>
                  <a:srgbClr val="4E3A2F"/>
                </a:solidFill>
                <a:latin typeface="Arial MT"/>
                <a:cs typeface="Arial MT"/>
              </a:rPr>
              <a:t>Linked </a:t>
            </a:r>
            <a:r>
              <a:rPr lang="en-US" sz="2800" spc="-5" dirty="0">
                <a:solidFill>
                  <a:srgbClr val="4E3A2F"/>
                </a:solidFill>
                <a:latin typeface="Arial MT"/>
                <a:cs typeface="Arial MT"/>
              </a:rPr>
              <a:t>list is a linear data </a:t>
            </a:r>
            <a:r>
              <a:rPr lang="en-US" sz="2800" dirty="0">
                <a:solidFill>
                  <a:srgbClr val="4E3A2F"/>
                </a:solidFill>
                <a:latin typeface="Arial MT"/>
                <a:cs typeface="Arial MT"/>
              </a:rPr>
              <a:t> </a:t>
            </a:r>
            <a:r>
              <a:rPr lang="en-US" sz="2800" spc="-5" dirty="0">
                <a:solidFill>
                  <a:srgbClr val="4E3A2F"/>
                </a:solidFill>
                <a:latin typeface="Arial MT"/>
                <a:cs typeface="Arial MT"/>
              </a:rPr>
              <a:t>structure. </a:t>
            </a:r>
            <a:endParaRPr lang="en-US" sz="2800" spc="-5" dirty="0" smtClean="0">
              <a:solidFill>
                <a:srgbClr val="4E3A2F"/>
              </a:solidFill>
              <a:latin typeface="Arial MT"/>
              <a:cs typeface="Arial MT"/>
            </a:endParaRPr>
          </a:p>
          <a:p>
            <a:pPr marL="424180" marR="5080" indent="-412115" algn="just">
              <a:lnSpc>
                <a:spcPts val="2690"/>
              </a:lnSpc>
              <a:spcBef>
                <a:spcPts val="740"/>
              </a:spcBef>
              <a:buClr>
                <a:srgbClr val="000000"/>
              </a:buClr>
              <a:buSzPct val="69642"/>
              <a:buFont typeface="Wingdings"/>
              <a:buChar char=""/>
              <a:tabLst>
                <a:tab pos="424180" algn="l"/>
                <a:tab pos="424815" algn="l"/>
                <a:tab pos="1673860" algn="l"/>
                <a:tab pos="2309495" algn="l"/>
                <a:tab pos="2765425" algn="l"/>
                <a:tab pos="3162935" algn="l"/>
                <a:tab pos="4847590" algn="l"/>
                <a:tab pos="5344160" algn="l"/>
                <a:tab pos="6990715" algn="l"/>
              </a:tabLst>
            </a:pPr>
            <a:r>
              <a:rPr sz="2800" spc="-5" dirty="0" smtClean="0">
                <a:solidFill>
                  <a:srgbClr val="4E3A2F"/>
                </a:solidFill>
                <a:latin typeface="Arial MT"/>
                <a:cs typeface="Arial MT"/>
              </a:rPr>
              <a:t>L</a:t>
            </a:r>
            <a:r>
              <a:rPr sz="2800" dirty="0" smtClean="0">
                <a:solidFill>
                  <a:srgbClr val="4E3A2F"/>
                </a:solidFill>
                <a:latin typeface="Arial MT"/>
                <a:cs typeface="Arial MT"/>
              </a:rPr>
              <a:t>i</a:t>
            </a:r>
            <a:r>
              <a:rPr sz="2800" spc="-5" dirty="0" smtClean="0">
                <a:solidFill>
                  <a:srgbClr val="4E3A2F"/>
                </a:solidFill>
                <a:latin typeface="Arial MT"/>
                <a:cs typeface="Arial MT"/>
              </a:rPr>
              <a:t>n</a:t>
            </a:r>
            <a:r>
              <a:rPr sz="2800" dirty="0" smtClean="0">
                <a:solidFill>
                  <a:srgbClr val="4E3A2F"/>
                </a:solidFill>
                <a:latin typeface="Arial MT"/>
                <a:cs typeface="Arial MT"/>
              </a:rPr>
              <a:t>k</a:t>
            </a:r>
            <a:r>
              <a:rPr sz="2800" spc="-5" dirty="0" smtClean="0">
                <a:solidFill>
                  <a:srgbClr val="4E3A2F"/>
                </a:solidFill>
                <a:latin typeface="Arial MT"/>
                <a:cs typeface="Arial MT"/>
              </a:rPr>
              <a:t>ed</a:t>
            </a:r>
            <a:r>
              <a:rPr sz="2800" dirty="0">
                <a:solidFill>
                  <a:srgbClr val="4E3A2F"/>
                </a:solidFill>
                <a:latin typeface="Arial MT"/>
                <a:cs typeface="Arial MT"/>
              </a:rPr>
              <a:t>	</a:t>
            </a:r>
            <a:r>
              <a:rPr sz="2800" spc="-5" dirty="0">
                <a:solidFill>
                  <a:srgbClr val="4E3A2F"/>
                </a:solidFill>
                <a:latin typeface="Arial MT"/>
                <a:cs typeface="Arial MT"/>
              </a:rPr>
              <a:t>li</a:t>
            </a:r>
            <a:r>
              <a:rPr sz="2800" dirty="0">
                <a:solidFill>
                  <a:srgbClr val="4E3A2F"/>
                </a:solidFill>
                <a:latin typeface="Arial MT"/>
                <a:cs typeface="Arial MT"/>
              </a:rPr>
              <a:t>s</a:t>
            </a:r>
            <a:r>
              <a:rPr sz="2800" spc="-5" dirty="0">
                <a:solidFill>
                  <a:srgbClr val="4E3A2F"/>
                </a:solidFill>
                <a:latin typeface="Arial MT"/>
                <a:cs typeface="Arial MT"/>
              </a:rPr>
              <a:t>t</a:t>
            </a:r>
            <a:r>
              <a:rPr sz="2800" dirty="0">
                <a:solidFill>
                  <a:srgbClr val="4E3A2F"/>
                </a:solidFill>
                <a:latin typeface="Arial MT"/>
                <a:cs typeface="Arial MT"/>
              </a:rPr>
              <a:t>	</a:t>
            </a:r>
            <a:r>
              <a:rPr sz="2800" spc="-5" dirty="0">
                <a:solidFill>
                  <a:srgbClr val="4E3A2F"/>
                </a:solidFill>
                <a:latin typeface="Arial MT"/>
                <a:cs typeface="Arial MT"/>
              </a:rPr>
              <a:t>is</a:t>
            </a:r>
            <a:r>
              <a:rPr sz="2800" dirty="0">
                <a:solidFill>
                  <a:srgbClr val="4E3A2F"/>
                </a:solidFill>
                <a:latin typeface="Arial MT"/>
                <a:cs typeface="Arial MT"/>
              </a:rPr>
              <a:t>	</a:t>
            </a:r>
            <a:r>
              <a:rPr sz="2800" spc="-5" dirty="0">
                <a:solidFill>
                  <a:srgbClr val="4E3A2F"/>
                </a:solidFill>
                <a:latin typeface="Arial MT"/>
                <a:cs typeface="Arial MT"/>
              </a:rPr>
              <a:t>a</a:t>
            </a:r>
            <a:r>
              <a:rPr sz="2800" dirty="0">
                <a:solidFill>
                  <a:srgbClr val="4E3A2F"/>
                </a:solidFill>
                <a:latin typeface="Arial MT"/>
                <a:cs typeface="Arial MT"/>
              </a:rPr>
              <a:t>	</a:t>
            </a:r>
            <a:r>
              <a:rPr sz="2800" spc="-5" dirty="0">
                <a:solidFill>
                  <a:srgbClr val="4E3A2F"/>
                </a:solidFill>
                <a:latin typeface="Arial MT"/>
                <a:cs typeface="Arial MT"/>
              </a:rPr>
              <a:t>coll</a:t>
            </a:r>
            <a:r>
              <a:rPr sz="2800" dirty="0">
                <a:solidFill>
                  <a:srgbClr val="4E3A2F"/>
                </a:solidFill>
                <a:latin typeface="Arial MT"/>
                <a:cs typeface="Arial MT"/>
              </a:rPr>
              <a:t>e</a:t>
            </a:r>
            <a:r>
              <a:rPr sz="2800" spc="-5" dirty="0">
                <a:solidFill>
                  <a:srgbClr val="4E3A2F"/>
                </a:solidFill>
                <a:latin typeface="Arial MT"/>
                <a:cs typeface="Arial MT"/>
              </a:rPr>
              <a:t>c</a:t>
            </a:r>
            <a:r>
              <a:rPr sz="2800" dirty="0">
                <a:solidFill>
                  <a:srgbClr val="4E3A2F"/>
                </a:solidFill>
                <a:latin typeface="Arial MT"/>
                <a:cs typeface="Arial MT"/>
              </a:rPr>
              <a:t>t</a:t>
            </a:r>
            <a:r>
              <a:rPr sz="2800" spc="-5" dirty="0">
                <a:solidFill>
                  <a:srgbClr val="4E3A2F"/>
                </a:solidFill>
                <a:latin typeface="Arial MT"/>
                <a:cs typeface="Arial MT"/>
              </a:rPr>
              <a:t>i</a:t>
            </a:r>
            <a:r>
              <a:rPr sz="2800" dirty="0">
                <a:solidFill>
                  <a:srgbClr val="4E3A2F"/>
                </a:solidFill>
                <a:latin typeface="Arial MT"/>
                <a:cs typeface="Arial MT"/>
              </a:rPr>
              <a:t>o</a:t>
            </a:r>
            <a:r>
              <a:rPr sz="2800" spc="-5" dirty="0">
                <a:solidFill>
                  <a:srgbClr val="4E3A2F"/>
                </a:solidFill>
                <a:latin typeface="Arial MT"/>
                <a:cs typeface="Arial MT"/>
              </a:rPr>
              <a:t>n</a:t>
            </a:r>
            <a:r>
              <a:rPr sz="2800" dirty="0">
                <a:solidFill>
                  <a:srgbClr val="4E3A2F"/>
                </a:solidFill>
                <a:latin typeface="Arial MT"/>
                <a:cs typeface="Arial MT"/>
              </a:rPr>
              <a:t>	o</a:t>
            </a:r>
            <a:r>
              <a:rPr sz="2800" spc="-5" dirty="0">
                <a:solidFill>
                  <a:srgbClr val="4E3A2F"/>
                </a:solidFill>
                <a:latin typeface="Arial MT"/>
                <a:cs typeface="Arial MT"/>
              </a:rPr>
              <a:t>f</a:t>
            </a:r>
            <a:r>
              <a:rPr sz="2800" dirty="0">
                <a:solidFill>
                  <a:srgbClr val="4E3A2F"/>
                </a:solidFill>
                <a:latin typeface="Arial MT"/>
                <a:cs typeface="Arial MT"/>
              </a:rPr>
              <a:t>	</a:t>
            </a:r>
            <a:r>
              <a:rPr sz="2800" spc="-5" dirty="0">
                <a:solidFill>
                  <a:srgbClr val="4E3A2F"/>
                </a:solidFill>
                <a:latin typeface="Arial MT"/>
                <a:cs typeface="Arial MT"/>
              </a:rPr>
              <a:t>e</a:t>
            </a:r>
            <a:r>
              <a:rPr sz="2800" dirty="0">
                <a:solidFill>
                  <a:srgbClr val="4E3A2F"/>
                </a:solidFill>
                <a:latin typeface="Arial MT"/>
                <a:cs typeface="Arial MT"/>
              </a:rPr>
              <a:t>l</a:t>
            </a:r>
            <a:r>
              <a:rPr sz="2800" spc="-5" dirty="0">
                <a:solidFill>
                  <a:srgbClr val="4E3A2F"/>
                </a:solidFill>
                <a:latin typeface="Arial MT"/>
                <a:cs typeface="Arial MT"/>
              </a:rPr>
              <a:t>em</a:t>
            </a:r>
            <a:r>
              <a:rPr sz="2800" spc="10" dirty="0">
                <a:solidFill>
                  <a:srgbClr val="4E3A2F"/>
                </a:solidFill>
                <a:latin typeface="Arial MT"/>
                <a:cs typeface="Arial MT"/>
              </a:rPr>
              <a:t>e</a:t>
            </a:r>
            <a:r>
              <a:rPr sz="2800" spc="-5" dirty="0">
                <a:solidFill>
                  <a:srgbClr val="4E3A2F"/>
                </a:solidFill>
                <a:latin typeface="Arial MT"/>
                <a:cs typeface="Arial MT"/>
              </a:rPr>
              <a:t>nts</a:t>
            </a:r>
            <a:r>
              <a:rPr sz="2800" dirty="0">
                <a:solidFill>
                  <a:srgbClr val="4E3A2F"/>
                </a:solidFill>
                <a:latin typeface="Arial MT"/>
                <a:cs typeface="Arial MT"/>
              </a:rPr>
              <a:t>	</a:t>
            </a:r>
            <a:r>
              <a:rPr sz="2800" spc="-5" dirty="0">
                <a:solidFill>
                  <a:srgbClr val="4E3A2F"/>
                </a:solidFill>
                <a:latin typeface="Arial MT"/>
                <a:cs typeface="Arial MT"/>
              </a:rPr>
              <a:t>c</a:t>
            </a:r>
            <a:r>
              <a:rPr sz="2800" dirty="0">
                <a:solidFill>
                  <a:srgbClr val="4E3A2F"/>
                </a:solidFill>
                <a:latin typeface="Arial MT"/>
                <a:cs typeface="Arial MT"/>
              </a:rPr>
              <a:t>a</a:t>
            </a:r>
            <a:r>
              <a:rPr sz="2800" spc="-5" dirty="0">
                <a:solidFill>
                  <a:srgbClr val="4E3A2F"/>
                </a:solidFill>
                <a:latin typeface="Arial MT"/>
                <a:cs typeface="Arial MT"/>
              </a:rPr>
              <a:t>lled  </a:t>
            </a:r>
            <a:r>
              <a:rPr sz="2800" dirty="0">
                <a:solidFill>
                  <a:srgbClr val="4E3A2F"/>
                </a:solidFill>
                <a:latin typeface="Arial MT"/>
                <a:cs typeface="Arial MT"/>
              </a:rPr>
              <a:t>nodes.</a:t>
            </a:r>
            <a:endParaRPr sz="2800" dirty="0">
              <a:latin typeface="Arial MT"/>
              <a:cs typeface="Arial MT"/>
            </a:endParaRPr>
          </a:p>
          <a:p>
            <a:pPr marL="424180" marR="5080" indent="-412115" algn="just">
              <a:lnSpc>
                <a:spcPts val="2690"/>
              </a:lnSpc>
              <a:spcBef>
                <a:spcPts val="740"/>
              </a:spcBef>
              <a:buClr>
                <a:srgbClr val="000000"/>
              </a:buClr>
              <a:buSzPct val="69642"/>
              <a:buFont typeface="Wingdings"/>
              <a:buChar char=""/>
              <a:tabLst>
                <a:tab pos="424180" algn="l"/>
                <a:tab pos="424815" algn="l"/>
                <a:tab pos="1673860" algn="l"/>
                <a:tab pos="2309495" algn="l"/>
                <a:tab pos="2765425" algn="l"/>
                <a:tab pos="3162935" algn="l"/>
                <a:tab pos="4847590" algn="l"/>
                <a:tab pos="5344160" algn="l"/>
                <a:tab pos="6990715" algn="l"/>
              </a:tabLst>
            </a:pPr>
            <a:r>
              <a:rPr sz="2800" spc="-5" dirty="0">
                <a:solidFill>
                  <a:srgbClr val="4E3A2F"/>
                </a:solidFill>
                <a:latin typeface="Arial MT"/>
                <a:cs typeface="Arial MT"/>
              </a:rPr>
              <a:t>Each node contains two parts. they are</a:t>
            </a:r>
            <a:r>
              <a:rPr lang="en-US" sz="2800" spc="-5" dirty="0">
                <a:solidFill>
                  <a:srgbClr val="4E3A2F"/>
                </a:solidFill>
                <a:latin typeface="Arial MT"/>
                <a:cs typeface="Arial MT"/>
              </a:rPr>
              <a:t> </a:t>
            </a:r>
            <a:r>
              <a:rPr sz="2800" spc="-5" dirty="0">
                <a:solidFill>
                  <a:srgbClr val="4E3A2F"/>
                </a:solidFill>
                <a:latin typeface="Arial MT"/>
                <a:cs typeface="Arial MT"/>
              </a:rPr>
              <a:t>data part and link </a:t>
            </a:r>
            <a:r>
              <a:rPr sz="2800" spc="-5" dirty="0" smtClean="0">
                <a:solidFill>
                  <a:srgbClr val="4E3A2F"/>
                </a:solidFill>
                <a:latin typeface="Arial MT"/>
                <a:cs typeface="Arial MT"/>
              </a:rPr>
              <a:t>part.</a:t>
            </a:r>
            <a:endParaRPr lang="en-US" sz="2800" spc="-5" dirty="0" smtClean="0">
              <a:solidFill>
                <a:srgbClr val="4E3A2F"/>
              </a:solidFill>
              <a:latin typeface="Arial MT"/>
              <a:cs typeface="Arial MT"/>
            </a:endParaRPr>
          </a:p>
          <a:p>
            <a:pPr marL="424180" marR="5080" indent="-412115" algn="just">
              <a:lnSpc>
                <a:spcPts val="2690"/>
              </a:lnSpc>
              <a:spcBef>
                <a:spcPts val="740"/>
              </a:spcBef>
              <a:buClr>
                <a:srgbClr val="000000"/>
              </a:buClr>
              <a:buSzPct val="69642"/>
              <a:buFont typeface="Wingdings"/>
              <a:buChar char=""/>
              <a:tabLst>
                <a:tab pos="424180" algn="l"/>
                <a:tab pos="424815" algn="l"/>
                <a:tab pos="1673860" algn="l"/>
                <a:tab pos="2309495" algn="l"/>
                <a:tab pos="2765425" algn="l"/>
                <a:tab pos="3162935" algn="l"/>
                <a:tab pos="4847590" algn="l"/>
                <a:tab pos="5344160" algn="l"/>
                <a:tab pos="6990715" algn="l"/>
              </a:tabLst>
            </a:pPr>
            <a:r>
              <a:rPr lang="en-US" sz="2800" dirty="0" smtClean="0">
                <a:solidFill>
                  <a:srgbClr val="4E3A2F"/>
                </a:solidFill>
                <a:latin typeface="Arial MT"/>
                <a:cs typeface="Arial MT"/>
              </a:rPr>
              <a:t>Each</a:t>
            </a:r>
            <a:r>
              <a:rPr lang="en-US" sz="2800" spc="-5" dirty="0" smtClean="0">
                <a:solidFill>
                  <a:srgbClr val="4E3A2F"/>
                </a:solidFill>
                <a:latin typeface="Arial MT"/>
                <a:cs typeface="Arial MT"/>
              </a:rPr>
              <a:t> </a:t>
            </a:r>
            <a:r>
              <a:rPr lang="en-US" sz="2800" spc="-5" dirty="0">
                <a:solidFill>
                  <a:srgbClr val="4E3A2F"/>
                </a:solidFill>
                <a:latin typeface="Arial MT"/>
                <a:cs typeface="Arial MT"/>
              </a:rPr>
              <a:t>node </a:t>
            </a:r>
            <a:r>
              <a:rPr lang="en-US" sz="2800" spc="-930" dirty="0">
                <a:solidFill>
                  <a:srgbClr val="4E3A2F"/>
                </a:solidFill>
                <a:latin typeface="Arial MT"/>
                <a:cs typeface="Arial MT"/>
              </a:rPr>
              <a:t> </a:t>
            </a:r>
            <a:r>
              <a:rPr lang="en-US" sz="2800" spc="-5" dirty="0">
                <a:solidFill>
                  <a:srgbClr val="4E3A2F"/>
                </a:solidFill>
                <a:latin typeface="Arial MT"/>
                <a:cs typeface="Arial MT"/>
              </a:rPr>
              <a:t>contains</a:t>
            </a:r>
            <a:r>
              <a:rPr lang="en-US" sz="2800" spc="10" dirty="0">
                <a:solidFill>
                  <a:srgbClr val="4E3A2F"/>
                </a:solidFill>
                <a:latin typeface="Arial MT"/>
                <a:cs typeface="Arial MT"/>
              </a:rPr>
              <a:t> </a:t>
            </a:r>
            <a:r>
              <a:rPr lang="en-US" sz="2800" spc="-5" dirty="0">
                <a:solidFill>
                  <a:srgbClr val="4E3A2F"/>
                </a:solidFill>
                <a:latin typeface="Arial MT"/>
                <a:cs typeface="Arial MT"/>
              </a:rPr>
              <a:t>two</a:t>
            </a:r>
            <a:r>
              <a:rPr lang="en-US" sz="2800" spc="15" dirty="0">
                <a:solidFill>
                  <a:srgbClr val="4E3A2F"/>
                </a:solidFill>
                <a:latin typeface="Arial MT"/>
                <a:cs typeface="Arial MT"/>
              </a:rPr>
              <a:t> </a:t>
            </a:r>
            <a:r>
              <a:rPr lang="en-US" sz="2800" spc="-5" dirty="0">
                <a:solidFill>
                  <a:srgbClr val="4E3A2F"/>
                </a:solidFill>
                <a:latin typeface="Arial MT"/>
                <a:cs typeface="Arial MT"/>
              </a:rPr>
              <a:t>parts,</a:t>
            </a:r>
            <a:r>
              <a:rPr lang="en-US" sz="2800" spc="30" dirty="0">
                <a:solidFill>
                  <a:srgbClr val="4E3A2F"/>
                </a:solidFill>
                <a:latin typeface="Arial MT"/>
                <a:cs typeface="Arial MT"/>
              </a:rPr>
              <a:t> </a:t>
            </a:r>
            <a:r>
              <a:rPr lang="en-US" sz="2800" spc="-5" dirty="0">
                <a:solidFill>
                  <a:srgbClr val="4E3A2F"/>
                </a:solidFill>
                <a:latin typeface="Arial MT"/>
                <a:cs typeface="Arial MT"/>
              </a:rPr>
              <a:t>i.e.</a:t>
            </a:r>
            <a:r>
              <a:rPr lang="en-US" sz="2800" spc="5" dirty="0">
                <a:solidFill>
                  <a:srgbClr val="4E3A2F"/>
                </a:solidFill>
                <a:latin typeface="Arial MT"/>
                <a:cs typeface="Arial MT"/>
              </a:rPr>
              <a:t> </a:t>
            </a:r>
            <a:r>
              <a:rPr lang="en-US" sz="2800" spc="-5" dirty="0">
                <a:solidFill>
                  <a:srgbClr val="4E3A2F"/>
                </a:solidFill>
                <a:latin typeface="Arial MT"/>
                <a:cs typeface="Arial MT"/>
              </a:rPr>
              <a:t>D</a:t>
            </a:r>
            <a:r>
              <a:rPr lang="en-US" sz="2800" spc="-254" dirty="0">
                <a:solidFill>
                  <a:srgbClr val="4E3A2F"/>
                </a:solidFill>
                <a:latin typeface="Arial MT"/>
                <a:cs typeface="Arial MT"/>
              </a:rPr>
              <a:t>AT</a:t>
            </a:r>
            <a:r>
              <a:rPr lang="en-US" sz="2800" spc="-5" dirty="0">
                <a:solidFill>
                  <a:srgbClr val="4E3A2F"/>
                </a:solidFill>
                <a:latin typeface="Arial MT"/>
                <a:cs typeface="Arial MT"/>
              </a:rPr>
              <a:t>A</a:t>
            </a:r>
            <a:r>
              <a:rPr lang="en-US" sz="2800" spc="-190" dirty="0">
                <a:solidFill>
                  <a:srgbClr val="4E3A2F"/>
                </a:solidFill>
                <a:latin typeface="Arial MT"/>
                <a:cs typeface="Arial MT"/>
              </a:rPr>
              <a:t> </a:t>
            </a:r>
            <a:r>
              <a:rPr lang="en-US" sz="2800" spc="-5" dirty="0">
                <a:solidFill>
                  <a:srgbClr val="4E3A2F"/>
                </a:solidFill>
                <a:latin typeface="Arial MT"/>
                <a:cs typeface="Arial MT"/>
              </a:rPr>
              <a:t>part</a:t>
            </a:r>
            <a:r>
              <a:rPr lang="en-US" sz="2800" spc="15" dirty="0">
                <a:solidFill>
                  <a:srgbClr val="4E3A2F"/>
                </a:solidFill>
                <a:latin typeface="Arial MT"/>
                <a:cs typeface="Arial MT"/>
              </a:rPr>
              <a:t> </a:t>
            </a:r>
            <a:r>
              <a:rPr lang="en-US" sz="2800" spc="-5" dirty="0">
                <a:solidFill>
                  <a:srgbClr val="4E3A2F"/>
                </a:solidFill>
                <a:latin typeface="Arial MT"/>
                <a:cs typeface="Arial MT"/>
              </a:rPr>
              <a:t>and  LINK</a:t>
            </a:r>
            <a:r>
              <a:rPr lang="en-US" sz="2800" spc="-10" dirty="0">
                <a:solidFill>
                  <a:srgbClr val="4E3A2F"/>
                </a:solidFill>
                <a:latin typeface="Arial MT"/>
                <a:cs typeface="Arial MT"/>
              </a:rPr>
              <a:t> </a:t>
            </a:r>
            <a:r>
              <a:rPr lang="en-US" sz="2800" spc="-5" dirty="0">
                <a:solidFill>
                  <a:srgbClr val="4E3A2F"/>
                </a:solidFill>
                <a:latin typeface="Arial MT"/>
                <a:cs typeface="Arial MT"/>
              </a:rPr>
              <a:t>part.</a:t>
            </a:r>
            <a:endParaRPr lang="en-US" sz="2800" dirty="0">
              <a:latin typeface="Arial MT"/>
              <a:cs typeface="Arial MT"/>
            </a:endParaRPr>
          </a:p>
          <a:p>
            <a:pPr marL="355600" indent="-342900">
              <a:lnSpc>
                <a:spcPct val="100000"/>
              </a:lnSpc>
              <a:spcBef>
                <a:spcPts val="819"/>
              </a:spcBef>
              <a:buClr>
                <a:srgbClr val="EFA12D"/>
              </a:buClr>
              <a:buSzPct val="69117"/>
              <a:buFont typeface="Wingdings"/>
              <a:buChar char=""/>
              <a:tabLst>
                <a:tab pos="355600" algn="l"/>
              </a:tabLst>
            </a:pPr>
            <a:r>
              <a:rPr lang="en-US" sz="2800" spc="-5" dirty="0">
                <a:solidFill>
                  <a:srgbClr val="4E3A2F"/>
                </a:solidFill>
                <a:latin typeface="Arial MT"/>
                <a:cs typeface="Arial MT"/>
              </a:rPr>
              <a:t>The</a:t>
            </a:r>
            <a:r>
              <a:rPr lang="en-US" sz="2800" dirty="0">
                <a:solidFill>
                  <a:srgbClr val="4E3A2F"/>
                </a:solidFill>
                <a:latin typeface="Arial MT"/>
                <a:cs typeface="Arial MT"/>
              </a:rPr>
              <a:t> </a:t>
            </a:r>
            <a:r>
              <a:rPr lang="en-US" sz="2800" spc="-5" dirty="0">
                <a:solidFill>
                  <a:srgbClr val="4E3A2F"/>
                </a:solidFill>
                <a:latin typeface="Arial MT"/>
                <a:cs typeface="Arial MT"/>
              </a:rPr>
              <a:t>data</a:t>
            </a:r>
            <a:r>
              <a:rPr lang="en-US" sz="2800" dirty="0">
                <a:solidFill>
                  <a:srgbClr val="4E3A2F"/>
                </a:solidFill>
                <a:latin typeface="Arial MT"/>
                <a:cs typeface="Arial MT"/>
              </a:rPr>
              <a:t> </a:t>
            </a:r>
            <a:r>
              <a:rPr lang="en-US" sz="2800" spc="-5" dirty="0">
                <a:solidFill>
                  <a:srgbClr val="4E3A2F"/>
                </a:solidFill>
                <a:latin typeface="Arial MT"/>
                <a:cs typeface="Arial MT"/>
              </a:rPr>
              <a:t>contains</a:t>
            </a:r>
            <a:r>
              <a:rPr lang="en-US" sz="2800" spc="5" dirty="0">
                <a:solidFill>
                  <a:srgbClr val="4E3A2F"/>
                </a:solidFill>
                <a:latin typeface="Arial MT"/>
                <a:cs typeface="Arial MT"/>
              </a:rPr>
              <a:t> </a:t>
            </a:r>
            <a:r>
              <a:rPr lang="en-US" sz="2800" spc="-5" dirty="0">
                <a:solidFill>
                  <a:srgbClr val="4E3A2F"/>
                </a:solidFill>
                <a:latin typeface="Arial MT"/>
                <a:cs typeface="Arial MT"/>
              </a:rPr>
              <a:t>elements</a:t>
            </a:r>
            <a:r>
              <a:rPr lang="en-US" sz="2800" spc="20" dirty="0">
                <a:solidFill>
                  <a:srgbClr val="4E3A2F"/>
                </a:solidFill>
                <a:latin typeface="Arial MT"/>
                <a:cs typeface="Arial MT"/>
              </a:rPr>
              <a:t> </a:t>
            </a:r>
            <a:r>
              <a:rPr lang="en-US" sz="2800" spc="-5" dirty="0">
                <a:solidFill>
                  <a:srgbClr val="4E3A2F"/>
                </a:solidFill>
                <a:latin typeface="Arial MT"/>
                <a:cs typeface="Arial MT"/>
              </a:rPr>
              <a:t>and</a:t>
            </a:r>
            <a:endParaRPr lang="en-US" sz="2800" dirty="0">
              <a:latin typeface="Arial MT"/>
              <a:cs typeface="Arial MT"/>
            </a:endParaRPr>
          </a:p>
          <a:p>
            <a:pPr marL="355600" indent="-342900">
              <a:lnSpc>
                <a:spcPct val="100000"/>
              </a:lnSpc>
              <a:spcBef>
                <a:spcPts val="815"/>
              </a:spcBef>
              <a:buClr>
                <a:srgbClr val="EFA12D"/>
              </a:buClr>
              <a:buSzPct val="69117"/>
              <a:buFont typeface="Wingdings"/>
              <a:buChar char=""/>
              <a:tabLst>
                <a:tab pos="355600" algn="l"/>
              </a:tabLst>
            </a:pPr>
            <a:r>
              <a:rPr lang="en-US" sz="2800" spc="-5" dirty="0">
                <a:solidFill>
                  <a:srgbClr val="4E3A2F"/>
                </a:solidFill>
                <a:latin typeface="Arial MT"/>
                <a:cs typeface="Arial MT"/>
              </a:rPr>
              <a:t>Link</a:t>
            </a:r>
            <a:r>
              <a:rPr lang="en-US" sz="2800" dirty="0">
                <a:solidFill>
                  <a:srgbClr val="4E3A2F"/>
                </a:solidFill>
                <a:latin typeface="Arial MT"/>
                <a:cs typeface="Arial MT"/>
              </a:rPr>
              <a:t> </a:t>
            </a:r>
            <a:r>
              <a:rPr lang="en-US" sz="2800" spc="-5" dirty="0">
                <a:solidFill>
                  <a:srgbClr val="4E3A2F"/>
                </a:solidFill>
                <a:latin typeface="Arial MT"/>
                <a:cs typeface="Arial MT"/>
              </a:rPr>
              <a:t>contains</a:t>
            </a:r>
            <a:r>
              <a:rPr lang="en-US" sz="2800" spc="10" dirty="0">
                <a:solidFill>
                  <a:srgbClr val="4E3A2F"/>
                </a:solidFill>
                <a:latin typeface="Arial MT"/>
                <a:cs typeface="Arial MT"/>
              </a:rPr>
              <a:t> </a:t>
            </a:r>
            <a:r>
              <a:rPr lang="en-US" sz="2800" spc="-5" dirty="0">
                <a:solidFill>
                  <a:srgbClr val="4E3A2F"/>
                </a:solidFill>
                <a:latin typeface="Arial MT"/>
                <a:cs typeface="Arial MT"/>
              </a:rPr>
              <a:t>address</a:t>
            </a:r>
            <a:r>
              <a:rPr lang="en-US" sz="2800" spc="30" dirty="0">
                <a:solidFill>
                  <a:srgbClr val="4E3A2F"/>
                </a:solidFill>
                <a:latin typeface="Arial MT"/>
                <a:cs typeface="Arial MT"/>
              </a:rPr>
              <a:t> </a:t>
            </a:r>
            <a:r>
              <a:rPr lang="en-US" sz="2800" spc="-5" dirty="0">
                <a:solidFill>
                  <a:srgbClr val="4E3A2F"/>
                </a:solidFill>
                <a:latin typeface="Arial MT"/>
                <a:cs typeface="Arial MT"/>
              </a:rPr>
              <a:t>of</a:t>
            </a:r>
            <a:r>
              <a:rPr lang="en-US" sz="2800" spc="-10" dirty="0">
                <a:solidFill>
                  <a:srgbClr val="4E3A2F"/>
                </a:solidFill>
                <a:latin typeface="Arial MT"/>
                <a:cs typeface="Arial MT"/>
              </a:rPr>
              <a:t> </a:t>
            </a:r>
            <a:r>
              <a:rPr lang="en-US" sz="2800" spc="-5" dirty="0">
                <a:solidFill>
                  <a:srgbClr val="4E3A2F"/>
                </a:solidFill>
                <a:latin typeface="Arial MT"/>
                <a:cs typeface="Arial MT"/>
              </a:rPr>
              <a:t>another</a:t>
            </a:r>
            <a:r>
              <a:rPr lang="en-US" sz="2800" spc="35" dirty="0">
                <a:solidFill>
                  <a:srgbClr val="4E3A2F"/>
                </a:solidFill>
                <a:latin typeface="Arial MT"/>
                <a:cs typeface="Arial MT"/>
              </a:rPr>
              <a:t> </a:t>
            </a:r>
            <a:r>
              <a:rPr lang="en-US" sz="2800" spc="-5" dirty="0">
                <a:solidFill>
                  <a:srgbClr val="4E3A2F"/>
                </a:solidFill>
                <a:latin typeface="Arial MT"/>
                <a:cs typeface="Arial MT"/>
              </a:rPr>
              <a:t>node.</a:t>
            </a:r>
            <a:endParaRPr lang="en-US" sz="2800" dirty="0">
              <a:latin typeface="Arial MT"/>
              <a:cs typeface="Arial MT"/>
            </a:endParaRPr>
          </a:p>
          <a:p>
            <a:pPr marL="424180" marR="5080" indent="-412115" algn="just">
              <a:lnSpc>
                <a:spcPts val="2690"/>
              </a:lnSpc>
              <a:spcBef>
                <a:spcPts val="740"/>
              </a:spcBef>
              <a:buClr>
                <a:srgbClr val="000000"/>
              </a:buClr>
              <a:buSzPct val="69642"/>
              <a:buFont typeface="Wingdings"/>
              <a:buChar char=""/>
              <a:tabLst>
                <a:tab pos="424180" algn="l"/>
                <a:tab pos="424815" algn="l"/>
                <a:tab pos="1673860" algn="l"/>
                <a:tab pos="2309495" algn="l"/>
                <a:tab pos="2765425" algn="l"/>
                <a:tab pos="3162935" algn="l"/>
                <a:tab pos="4847590" algn="l"/>
                <a:tab pos="5344160" algn="l"/>
                <a:tab pos="6990715" algn="l"/>
              </a:tabLst>
            </a:pPr>
            <a:endParaRPr sz="2800" spc="-5" dirty="0">
              <a:solidFill>
                <a:srgbClr val="4E3A2F"/>
              </a:solidFill>
              <a:latin typeface="Arial MT"/>
              <a:cs typeface="Arial MT"/>
            </a:endParaRPr>
          </a:p>
          <a:p>
            <a:pPr>
              <a:lnSpc>
                <a:spcPct val="100000"/>
              </a:lnSpc>
            </a:pPr>
            <a:endParaRPr sz="3100" dirty="0">
              <a:latin typeface="Arial MT"/>
              <a:cs typeface="Arial MT"/>
            </a:endParaRPr>
          </a:p>
          <a:p>
            <a:pPr marL="1529080">
              <a:lnSpc>
                <a:spcPct val="100000"/>
              </a:lnSpc>
              <a:spcBef>
                <a:spcPts val="2690"/>
              </a:spcBef>
            </a:pPr>
            <a:r>
              <a:rPr sz="2400" spc="-5" dirty="0">
                <a:solidFill>
                  <a:srgbClr val="4E3A2F"/>
                </a:solidFill>
                <a:latin typeface="Arial MT"/>
                <a:cs typeface="Arial MT"/>
              </a:rPr>
              <a:t>Node</a:t>
            </a:r>
            <a:endParaRPr sz="2400" dirty="0">
              <a:latin typeface="Arial MT"/>
              <a:cs typeface="Arial MT"/>
            </a:endParaRPr>
          </a:p>
        </p:txBody>
      </p:sp>
      <p:grpSp>
        <p:nvGrpSpPr>
          <p:cNvPr id="5" name="object 5"/>
          <p:cNvGrpSpPr/>
          <p:nvPr/>
        </p:nvGrpSpPr>
        <p:grpSpPr>
          <a:xfrm>
            <a:off x="2051050" y="5251450"/>
            <a:ext cx="3975100" cy="711200"/>
            <a:chOff x="2051050" y="5251450"/>
            <a:chExt cx="3975100" cy="711200"/>
          </a:xfrm>
        </p:grpSpPr>
        <p:sp>
          <p:nvSpPr>
            <p:cNvPr id="6" name="object 6"/>
            <p:cNvSpPr/>
            <p:nvPr/>
          </p:nvSpPr>
          <p:spPr>
            <a:xfrm>
              <a:off x="2051050" y="5251450"/>
              <a:ext cx="3975100" cy="711200"/>
            </a:xfrm>
            <a:custGeom>
              <a:avLst/>
              <a:gdLst/>
              <a:ahLst/>
              <a:cxnLst/>
              <a:rect l="l" t="t" r="r" b="b"/>
              <a:pathLst>
                <a:path w="3975100" h="711200">
                  <a:moveTo>
                    <a:pt x="1987550" y="0"/>
                  </a:moveTo>
                  <a:lnTo>
                    <a:pt x="1987550" y="711200"/>
                  </a:lnTo>
                </a:path>
                <a:path w="3975100" h="711200">
                  <a:moveTo>
                    <a:pt x="6350" y="0"/>
                  </a:moveTo>
                  <a:lnTo>
                    <a:pt x="6350" y="711200"/>
                  </a:lnTo>
                </a:path>
                <a:path w="3975100" h="711200">
                  <a:moveTo>
                    <a:pt x="3968750" y="0"/>
                  </a:moveTo>
                  <a:lnTo>
                    <a:pt x="3968750" y="711200"/>
                  </a:lnTo>
                </a:path>
                <a:path w="3975100" h="711200">
                  <a:moveTo>
                    <a:pt x="0" y="6350"/>
                  </a:moveTo>
                  <a:lnTo>
                    <a:pt x="3975100" y="6350"/>
                  </a:lnTo>
                </a:path>
              </a:pathLst>
            </a:custGeom>
            <a:ln w="12700">
              <a:solidFill>
                <a:srgbClr val="FFFFFF"/>
              </a:solidFill>
            </a:ln>
          </p:spPr>
          <p:txBody>
            <a:bodyPr wrap="square" lIns="0" tIns="0" rIns="0" bIns="0" rtlCol="0"/>
            <a:lstStyle/>
            <a:p>
              <a:endParaRPr/>
            </a:p>
          </p:txBody>
        </p:sp>
        <p:sp>
          <p:nvSpPr>
            <p:cNvPr id="7" name="object 7"/>
            <p:cNvSpPr/>
            <p:nvPr/>
          </p:nvSpPr>
          <p:spPr>
            <a:xfrm>
              <a:off x="2051050" y="5943600"/>
              <a:ext cx="3975100" cy="0"/>
            </a:xfrm>
            <a:custGeom>
              <a:avLst/>
              <a:gdLst/>
              <a:ahLst/>
              <a:cxnLst/>
              <a:rect l="l" t="t" r="r" b="b"/>
              <a:pathLst>
                <a:path w="3975100">
                  <a:moveTo>
                    <a:pt x="0" y="0"/>
                  </a:moveTo>
                  <a:lnTo>
                    <a:pt x="3975100" y="0"/>
                  </a:lnTo>
                </a:path>
              </a:pathLst>
            </a:custGeom>
            <a:ln w="38100">
              <a:solidFill>
                <a:srgbClr val="FFFFFF"/>
              </a:solidFill>
            </a:ln>
          </p:spPr>
          <p:txBody>
            <a:bodyPr wrap="square" lIns="0" tIns="0" rIns="0" bIns="0" rtlCol="0"/>
            <a:lstStyle/>
            <a:p>
              <a:endParaRPr/>
            </a:p>
          </p:txBody>
        </p:sp>
      </p:grpSp>
      <p:sp>
        <p:nvSpPr>
          <p:cNvPr id="8" name="object 8"/>
          <p:cNvSpPr txBox="1"/>
          <p:nvPr/>
        </p:nvSpPr>
        <p:spPr>
          <a:xfrm>
            <a:off x="2076450" y="5594350"/>
            <a:ext cx="1968500" cy="660400"/>
          </a:xfrm>
          <a:prstGeom prst="rect">
            <a:avLst/>
          </a:prstGeom>
          <a:solidFill>
            <a:srgbClr val="EFA12D"/>
          </a:solidFill>
        </p:spPr>
        <p:txBody>
          <a:bodyPr vert="horz" wrap="square" lIns="0" tIns="29209" rIns="0" bIns="0" rtlCol="0">
            <a:spAutoFit/>
          </a:bodyPr>
          <a:lstStyle/>
          <a:p>
            <a:pPr marL="446405">
              <a:lnSpc>
                <a:spcPct val="100000"/>
              </a:lnSpc>
              <a:spcBef>
                <a:spcPts val="229"/>
              </a:spcBef>
            </a:pPr>
            <a:r>
              <a:rPr sz="3400" b="1" spc="-5" dirty="0">
                <a:solidFill>
                  <a:srgbClr val="FFFFFF"/>
                </a:solidFill>
                <a:latin typeface="Arial"/>
                <a:cs typeface="Arial"/>
              </a:rPr>
              <a:t>data</a:t>
            </a:r>
            <a:endParaRPr sz="3400" dirty="0">
              <a:latin typeface="Arial"/>
              <a:cs typeface="Arial"/>
            </a:endParaRPr>
          </a:p>
        </p:txBody>
      </p:sp>
      <p:sp>
        <p:nvSpPr>
          <p:cNvPr id="9" name="object 9"/>
          <p:cNvSpPr txBox="1"/>
          <p:nvPr/>
        </p:nvSpPr>
        <p:spPr>
          <a:xfrm>
            <a:off x="4038600" y="5594291"/>
            <a:ext cx="1968500" cy="660400"/>
          </a:xfrm>
          <a:prstGeom prst="rect">
            <a:avLst/>
          </a:prstGeom>
          <a:solidFill>
            <a:srgbClr val="EFA12D"/>
          </a:solidFill>
        </p:spPr>
        <p:txBody>
          <a:bodyPr vert="horz" wrap="square" lIns="0" tIns="29209" rIns="0" bIns="0" rtlCol="0">
            <a:spAutoFit/>
          </a:bodyPr>
          <a:lstStyle/>
          <a:p>
            <a:pPr marL="568325">
              <a:lnSpc>
                <a:spcPct val="100000"/>
              </a:lnSpc>
              <a:spcBef>
                <a:spcPts val="229"/>
              </a:spcBef>
            </a:pPr>
            <a:r>
              <a:rPr sz="3400" b="1" spc="-5" dirty="0">
                <a:solidFill>
                  <a:srgbClr val="FFFFFF"/>
                </a:solidFill>
                <a:latin typeface="Arial"/>
                <a:cs typeface="Arial"/>
              </a:rPr>
              <a:t>link</a:t>
            </a:r>
            <a:endParaRPr sz="3400" dirty="0">
              <a:latin typeface="Arial"/>
              <a:cs typeface="Arial"/>
            </a:endParaRPr>
          </a:p>
        </p:txBody>
      </p:sp>
    </p:spTree>
    <p:extLst>
      <p:ext uri="{BB962C8B-B14F-4D97-AF65-F5344CB8AC3E}">
        <p14:creationId xmlns:p14="http://schemas.microsoft.com/office/powerpoint/2010/main" val="3229979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70103"/>
            <a:ext cx="7673340" cy="382156"/>
          </a:xfrm>
          <a:prstGeom prst="rect">
            <a:avLst/>
          </a:prstGeom>
        </p:spPr>
        <p:txBody>
          <a:bodyPr vert="horz" wrap="square" lIns="0" tIns="12700" rIns="0" bIns="0" rtlCol="0">
            <a:spAutoFit/>
          </a:bodyPr>
          <a:lstStyle/>
          <a:p>
            <a:pPr marL="12700">
              <a:lnSpc>
                <a:spcPct val="100000"/>
              </a:lnSpc>
              <a:spcBef>
                <a:spcPts val="100"/>
              </a:spcBef>
              <a:tabLst>
                <a:tab pos="439420" algn="l"/>
                <a:tab pos="1335405" algn="l"/>
                <a:tab pos="2321560" algn="l"/>
                <a:tab pos="3079750" algn="l"/>
                <a:tab pos="3887470" algn="l"/>
                <a:tab pos="4239260" algn="l"/>
                <a:tab pos="5595620" algn="l"/>
                <a:tab pos="6109335" algn="l"/>
                <a:tab pos="6677659" algn="l"/>
                <a:tab pos="7396480" algn="l"/>
              </a:tabLst>
            </a:pPr>
            <a:r>
              <a:rPr lang="en-US" sz="2400" dirty="0" smtClean="0">
                <a:solidFill>
                  <a:srgbClr val="000000"/>
                </a:solidFill>
                <a:latin typeface="Constantia"/>
                <a:cs typeface="Constantia"/>
              </a:rPr>
              <a:t>Searching a Linked List</a:t>
            </a:r>
          </a:p>
        </p:txBody>
      </p:sp>
      <p:sp>
        <p:nvSpPr>
          <p:cNvPr id="4" name="Rectangle 1"/>
          <p:cNvSpPr>
            <a:spLocks noChangeArrowheads="1"/>
          </p:cNvSpPr>
          <p:nvPr/>
        </p:nvSpPr>
        <p:spPr bwMode="auto">
          <a:xfrm>
            <a:off x="609600" y="914400"/>
            <a:ext cx="7772400" cy="5909310"/>
          </a:xfrm>
          <a:prstGeom prst="rect">
            <a:avLst/>
          </a:prstGeom>
          <a:noFill/>
          <a:ln w="9525">
            <a:noFill/>
            <a:miter lim="800000"/>
            <a:headEnd/>
            <a:tailEnd/>
          </a:ln>
        </p:spPr>
        <p:txBody>
          <a:bodyPr>
            <a:spAutoFit/>
          </a:bodyPr>
          <a:lstStyle/>
          <a:p>
            <a:r>
              <a:rPr lang="en-US" altLang="en-US" b="1" dirty="0">
                <a:latin typeface="Courier New" pitchFamily="49" charset="0"/>
              </a:rPr>
              <a:t>ALGORITHM TO SEARCH A LINKED LIST </a:t>
            </a:r>
          </a:p>
          <a:p>
            <a:r>
              <a:rPr lang="en-US" altLang="en-US" b="1" dirty="0">
                <a:latin typeface="Courier New" pitchFamily="49" charset="0"/>
              </a:rPr>
              <a:t>Step 1: [INITIALIZE] SET PTR = START</a:t>
            </a:r>
          </a:p>
          <a:p>
            <a:r>
              <a:rPr lang="en-US" altLang="en-US" b="1" dirty="0">
                <a:latin typeface="Courier New" pitchFamily="49" charset="0"/>
              </a:rPr>
              <a:t>Step 2: Repeat Step 3 while PTR != NULL</a:t>
            </a:r>
          </a:p>
          <a:p>
            <a:r>
              <a:rPr lang="en-US" altLang="en-US" b="1" dirty="0">
                <a:latin typeface="Courier New" pitchFamily="49" charset="0"/>
              </a:rPr>
              <a:t>Step 3:   IF VAL = PTR-&gt;DATA</a:t>
            </a:r>
          </a:p>
          <a:p>
            <a:r>
              <a:rPr lang="en-US" altLang="en-US" b="1" dirty="0">
                <a:latin typeface="Courier New" pitchFamily="49" charset="0"/>
              </a:rPr>
              <a:t>	      SET POS = PTR</a:t>
            </a:r>
          </a:p>
          <a:p>
            <a:r>
              <a:rPr lang="en-US" altLang="en-US" b="1" dirty="0">
                <a:latin typeface="Courier New" pitchFamily="49" charset="0"/>
              </a:rPr>
              <a:t>	      Go To Step 5</a:t>
            </a:r>
          </a:p>
          <a:p>
            <a:r>
              <a:rPr lang="en-US" altLang="en-US" b="1" dirty="0">
                <a:latin typeface="Courier New" pitchFamily="49" charset="0"/>
              </a:rPr>
              <a:t>	    ELSE </a:t>
            </a:r>
          </a:p>
          <a:p>
            <a:r>
              <a:rPr lang="en-US" altLang="en-US" b="1" dirty="0">
                <a:latin typeface="Courier New" pitchFamily="49" charset="0"/>
              </a:rPr>
              <a:t>             SET PTR = PTR-&gt;NEXT</a:t>
            </a:r>
          </a:p>
          <a:p>
            <a:r>
              <a:rPr lang="en-US" altLang="en-US" b="1" dirty="0">
                <a:latin typeface="Courier New" pitchFamily="49" charset="0"/>
              </a:rPr>
              <a:t>           [END OF IF]</a:t>
            </a:r>
          </a:p>
          <a:p>
            <a:r>
              <a:rPr lang="en-US" altLang="en-US" b="1" dirty="0">
                <a:latin typeface="Courier New" pitchFamily="49" charset="0"/>
              </a:rPr>
              <a:t>        [END OF LOOP]</a:t>
            </a:r>
          </a:p>
          <a:p>
            <a:r>
              <a:rPr lang="en-US" altLang="en-US" b="1" dirty="0">
                <a:latin typeface="Courier New" pitchFamily="49" charset="0"/>
              </a:rPr>
              <a:t>Step 4: SET POS = NULL   // not found</a:t>
            </a:r>
          </a:p>
          <a:p>
            <a:r>
              <a:rPr lang="en-US" altLang="en-US" b="1" dirty="0">
                <a:latin typeface="Courier New" pitchFamily="49" charset="0"/>
              </a:rPr>
              <a:t>Step 5: EXIT             // found,  output POS</a:t>
            </a:r>
            <a:br>
              <a:rPr lang="en-US" altLang="en-US" b="1" dirty="0">
                <a:latin typeface="Courier New" pitchFamily="49" charset="0"/>
              </a:rPr>
            </a:br>
            <a:r>
              <a:rPr lang="en-US" altLang="en-US" b="1" dirty="0">
                <a:latin typeface="Courier New" pitchFamily="49" charset="0"/>
              </a:rPr>
              <a:t> </a:t>
            </a:r>
            <a:endParaRPr lang="en-US" altLang="en-US" b="1" dirty="0" smtClean="0">
              <a:latin typeface="Courier New" pitchFamily="49" charset="0"/>
            </a:endParaRPr>
          </a:p>
          <a:p>
            <a:r>
              <a:rPr lang="en-US" altLang="en-US" sz="1600" b="1" dirty="0" err="1" smtClean="0">
                <a:solidFill>
                  <a:srgbClr val="FF0000"/>
                </a:solidFill>
                <a:latin typeface="Courier New" pitchFamily="49" charset="0"/>
              </a:rPr>
              <a:t>struct</a:t>
            </a:r>
            <a:r>
              <a:rPr lang="en-US" altLang="en-US" sz="1600" b="1" dirty="0" smtClean="0">
                <a:solidFill>
                  <a:srgbClr val="FF0000"/>
                </a:solidFill>
                <a:latin typeface="Courier New" pitchFamily="49" charset="0"/>
              </a:rPr>
              <a:t> node* search(</a:t>
            </a:r>
            <a:r>
              <a:rPr lang="en-US" altLang="en-US" sz="1600" b="1" dirty="0" err="1" smtClean="0">
                <a:solidFill>
                  <a:srgbClr val="FF0000"/>
                </a:solidFill>
                <a:latin typeface="Courier New" pitchFamily="49" charset="0"/>
              </a:rPr>
              <a:t>struct</a:t>
            </a:r>
            <a:r>
              <a:rPr lang="en-US" altLang="en-US" sz="1600" b="1" dirty="0" smtClean="0">
                <a:solidFill>
                  <a:srgbClr val="FF0000"/>
                </a:solidFill>
                <a:latin typeface="Courier New" pitchFamily="49" charset="0"/>
              </a:rPr>
              <a:t> node *</a:t>
            </a:r>
            <a:r>
              <a:rPr lang="en-US" altLang="en-US" sz="1600" b="1" dirty="0" err="1" smtClean="0">
                <a:solidFill>
                  <a:srgbClr val="FF0000"/>
                </a:solidFill>
                <a:latin typeface="Courier New" pitchFamily="49" charset="0"/>
              </a:rPr>
              <a:t>ptr</a:t>
            </a:r>
            <a:r>
              <a:rPr lang="en-US" altLang="en-US" sz="1600" b="1" dirty="0" smtClean="0">
                <a:solidFill>
                  <a:srgbClr val="FF0000"/>
                </a:solidFill>
                <a:latin typeface="Courier New" pitchFamily="49" charset="0"/>
              </a:rPr>
              <a:t>, </a:t>
            </a:r>
            <a:r>
              <a:rPr lang="en-US" altLang="en-US" sz="1600" b="1" dirty="0" err="1" smtClean="0">
                <a:solidFill>
                  <a:srgbClr val="FF0000"/>
                </a:solidFill>
                <a:latin typeface="Courier New" pitchFamily="49" charset="0"/>
              </a:rPr>
              <a:t>int</a:t>
            </a:r>
            <a:r>
              <a:rPr lang="en-US" altLang="en-US" sz="1600" b="1" dirty="0" smtClean="0">
                <a:solidFill>
                  <a:srgbClr val="FF0000"/>
                </a:solidFill>
                <a:latin typeface="Courier New" pitchFamily="49" charset="0"/>
              </a:rPr>
              <a:t> </a:t>
            </a:r>
            <a:r>
              <a:rPr lang="en-US" altLang="en-US" sz="1600" b="1" dirty="0" err="1" smtClean="0">
                <a:solidFill>
                  <a:srgbClr val="FF0000"/>
                </a:solidFill>
                <a:latin typeface="Courier New" pitchFamily="49" charset="0"/>
              </a:rPr>
              <a:t>num</a:t>
            </a:r>
            <a:r>
              <a:rPr lang="en-US" altLang="en-US" sz="1600" b="1" dirty="0" smtClean="0">
                <a:solidFill>
                  <a:srgbClr val="FF0000"/>
                </a:solidFill>
                <a:latin typeface="Courier New" pitchFamily="49" charset="0"/>
              </a:rPr>
              <a:t>) </a:t>
            </a:r>
          </a:p>
          <a:p>
            <a:r>
              <a:rPr lang="en-US" altLang="en-US" sz="1600" b="1" dirty="0" smtClean="0">
                <a:solidFill>
                  <a:srgbClr val="FF0000"/>
                </a:solidFill>
                <a:latin typeface="Courier New" pitchFamily="49" charset="0"/>
              </a:rPr>
              <a:t>{</a:t>
            </a:r>
            <a:endParaRPr lang="en-US" altLang="en-US" sz="1600" b="1" dirty="0">
              <a:solidFill>
                <a:srgbClr val="FF0000"/>
              </a:solidFill>
              <a:latin typeface="Courier New" pitchFamily="49" charset="0"/>
            </a:endParaRPr>
          </a:p>
          <a:p>
            <a:r>
              <a:rPr lang="en-US" altLang="en-US" sz="1600" b="1" dirty="0">
                <a:solidFill>
                  <a:srgbClr val="FF0000"/>
                </a:solidFill>
                <a:latin typeface="Courier New" pitchFamily="49" charset="0"/>
              </a:rPr>
              <a:t>  while((</a:t>
            </a:r>
            <a:r>
              <a:rPr lang="en-US" altLang="en-US" sz="1600" b="1" dirty="0" err="1">
                <a:solidFill>
                  <a:srgbClr val="FF0000"/>
                </a:solidFill>
                <a:latin typeface="Courier New" pitchFamily="49" charset="0"/>
              </a:rPr>
              <a:t>ptr</a:t>
            </a:r>
            <a:r>
              <a:rPr lang="en-US" altLang="en-US" sz="1600" b="1" dirty="0">
                <a:solidFill>
                  <a:srgbClr val="FF0000"/>
                </a:solidFill>
                <a:latin typeface="Courier New" pitchFamily="49" charset="0"/>
              </a:rPr>
              <a:t> != NULL) &amp;&amp; (</a:t>
            </a:r>
            <a:r>
              <a:rPr lang="en-US" altLang="en-US" sz="1600" b="1" dirty="0" err="1">
                <a:solidFill>
                  <a:srgbClr val="FF0000"/>
                </a:solidFill>
                <a:latin typeface="Courier New" pitchFamily="49" charset="0"/>
              </a:rPr>
              <a:t>ptr</a:t>
            </a:r>
            <a:r>
              <a:rPr lang="en-US" altLang="en-US" sz="1600" b="1" dirty="0">
                <a:solidFill>
                  <a:srgbClr val="FF0000"/>
                </a:solidFill>
                <a:latin typeface="Courier New" pitchFamily="49" charset="0"/>
              </a:rPr>
              <a:t>-&gt;data != num)) </a:t>
            </a:r>
            <a:endParaRPr lang="en-US" altLang="en-US" sz="1600" b="1" dirty="0" smtClean="0">
              <a:solidFill>
                <a:srgbClr val="FF0000"/>
              </a:solidFill>
              <a:latin typeface="Courier New" pitchFamily="49" charset="0"/>
            </a:endParaRPr>
          </a:p>
          <a:p>
            <a:r>
              <a:rPr lang="en-US" altLang="en-US" sz="1600" b="1" dirty="0">
                <a:solidFill>
                  <a:srgbClr val="FF0000"/>
                </a:solidFill>
                <a:latin typeface="Courier New" pitchFamily="49" charset="0"/>
              </a:rPr>
              <a:t> </a:t>
            </a:r>
            <a:r>
              <a:rPr lang="en-US" altLang="en-US" sz="1600" b="1" dirty="0" smtClean="0">
                <a:solidFill>
                  <a:srgbClr val="FF0000"/>
                </a:solidFill>
                <a:latin typeface="Courier New" pitchFamily="49" charset="0"/>
              </a:rPr>
              <a:t>  {</a:t>
            </a:r>
            <a:endParaRPr lang="en-US" altLang="en-US" sz="1600" b="1" dirty="0">
              <a:solidFill>
                <a:srgbClr val="FF0000"/>
              </a:solidFill>
              <a:latin typeface="Courier New" pitchFamily="49" charset="0"/>
            </a:endParaRPr>
          </a:p>
          <a:p>
            <a:r>
              <a:rPr lang="en-US" altLang="en-US" sz="1600" b="1" dirty="0">
                <a:solidFill>
                  <a:srgbClr val="FF0000"/>
                </a:solidFill>
                <a:latin typeface="Courier New" pitchFamily="49" charset="0"/>
              </a:rPr>
              <a:t>    </a:t>
            </a:r>
            <a:r>
              <a:rPr lang="en-US" altLang="en-US" sz="1600" b="1" dirty="0" err="1">
                <a:solidFill>
                  <a:srgbClr val="FF0000"/>
                </a:solidFill>
                <a:latin typeface="Courier New" pitchFamily="49" charset="0"/>
              </a:rPr>
              <a:t>ptr</a:t>
            </a:r>
            <a:r>
              <a:rPr lang="en-US" altLang="en-US" sz="1600" b="1" dirty="0">
                <a:solidFill>
                  <a:srgbClr val="FF0000"/>
                </a:solidFill>
                <a:latin typeface="Courier New" pitchFamily="49" charset="0"/>
              </a:rPr>
              <a:t> = </a:t>
            </a:r>
            <a:r>
              <a:rPr lang="en-US" altLang="en-US" sz="1600" b="1" dirty="0" err="1">
                <a:solidFill>
                  <a:srgbClr val="FF0000"/>
                </a:solidFill>
                <a:latin typeface="Courier New" pitchFamily="49" charset="0"/>
              </a:rPr>
              <a:t>ptr</a:t>
            </a:r>
            <a:r>
              <a:rPr lang="en-US" altLang="en-US" sz="1600" b="1" dirty="0">
                <a:solidFill>
                  <a:srgbClr val="FF0000"/>
                </a:solidFill>
                <a:latin typeface="Courier New" pitchFamily="49" charset="0"/>
              </a:rPr>
              <a:t>-&gt;next;</a:t>
            </a:r>
          </a:p>
          <a:p>
            <a:r>
              <a:rPr lang="en-US" altLang="en-US" sz="1600" b="1" dirty="0">
                <a:solidFill>
                  <a:srgbClr val="FF0000"/>
                </a:solidFill>
                <a:latin typeface="Courier New" pitchFamily="49" charset="0"/>
              </a:rPr>
              <a:t>  }</a:t>
            </a:r>
          </a:p>
          <a:p>
            <a:r>
              <a:rPr lang="en-US" altLang="en-US" sz="1600" b="1" dirty="0">
                <a:solidFill>
                  <a:srgbClr val="FF0000"/>
                </a:solidFill>
                <a:latin typeface="Courier New" pitchFamily="49" charset="0"/>
              </a:rPr>
              <a:t>  return </a:t>
            </a:r>
            <a:r>
              <a:rPr lang="en-US" altLang="en-US" sz="1600" b="1" dirty="0" err="1">
                <a:solidFill>
                  <a:srgbClr val="FF0000"/>
                </a:solidFill>
                <a:latin typeface="Courier New" pitchFamily="49" charset="0"/>
              </a:rPr>
              <a:t>ptr</a:t>
            </a:r>
            <a:r>
              <a:rPr lang="en-US" altLang="en-US" sz="1600" b="1" dirty="0">
                <a:solidFill>
                  <a:srgbClr val="FF0000"/>
                </a:solidFill>
                <a:latin typeface="Courier New" pitchFamily="49" charset="0"/>
              </a:rPr>
              <a:t>;</a:t>
            </a:r>
          </a:p>
          <a:p>
            <a:r>
              <a:rPr lang="en-US" altLang="en-US" sz="1600" b="1" dirty="0">
                <a:solidFill>
                  <a:srgbClr val="FF0000"/>
                </a:solidFill>
                <a:latin typeface="Courier New" pitchFamily="49" charset="0"/>
              </a:rPr>
              <a:t>}</a:t>
            </a:r>
          </a:p>
          <a:p>
            <a:r>
              <a:rPr lang="en-US" altLang="en-US" sz="1600" b="1" dirty="0">
                <a:solidFill>
                  <a:srgbClr val="FF0000"/>
                </a:solidFill>
                <a:latin typeface="Courier New" pitchFamily="49" charset="0"/>
              </a:rPr>
              <a:t>// call example, search(START, 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70103"/>
            <a:ext cx="7673340" cy="391795"/>
          </a:xfrm>
          <a:prstGeom prst="rect">
            <a:avLst/>
          </a:prstGeom>
        </p:spPr>
        <p:txBody>
          <a:bodyPr vert="horz" wrap="square" lIns="0" tIns="12700" rIns="0" bIns="0" rtlCol="0">
            <a:spAutoFit/>
          </a:bodyPr>
          <a:lstStyle/>
          <a:p>
            <a:pPr marL="12700">
              <a:lnSpc>
                <a:spcPct val="100000"/>
              </a:lnSpc>
              <a:spcBef>
                <a:spcPts val="100"/>
              </a:spcBef>
              <a:tabLst>
                <a:tab pos="439420" algn="l"/>
                <a:tab pos="1335405" algn="l"/>
                <a:tab pos="2321560" algn="l"/>
                <a:tab pos="3079750" algn="l"/>
                <a:tab pos="3887470" algn="l"/>
                <a:tab pos="4239260" algn="l"/>
                <a:tab pos="5595620" algn="l"/>
                <a:tab pos="6109335" algn="l"/>
                <a:tab pos="6677659" algn="l"/>
                <a:tab pos="7396480" algn="l"/>
              </a:tabLst>
            </a:pPr>
            <a:r>
              <a:rPr sz="2400" dirty="0">
                <a:solidFill>
                  <a:srgbClr val="000000"/>
                </a:solidFill>
                <a:latin typeface="Constantia"/>
                <a:cs typeface="Constantia"/>
              </a:rPr>
              <a:t>In	li</a:t>
            </a:r>
            <a:r>
              <a:rPr sz="2400" spc="-10" dirty="0">
                <a:solidFill>
                  <a:srgbClr val="000000"/>
                </a:solidFill>
                <a:latin typeface="Constantia"/>
                <a:cs typeface="Constantia"/>
              </a:rPr>
              <a:t>n</a:t>
            </a:r>
            <a:r>
              <a:rPr sz="2400" dirty="0">
                <a:solidFill>
                  <a:srgbClr val="000000"/>
                </a:solidFill>
                <a:latin typeface="Constantia"/>
                <a:cs typeface="Constantia"/>
              </a:rPr>
              <a:t>ear	sea</a:t>
            </a:r>
            <a:r>
              <a:rPr sz="2400" spc="-35" dirty="0">
                <a:solidFill>
                  <a:srgbClr val="000000"/>
                </a:solidFill>
                <a:latin typeface="Constantia"/>
                <a:cs typeface="Constantia"/>
              </a:rPr>
              <a:t>r</a:t>
            </a:r>
            <a:r>
              <a:rPr sz="2400" spc="-5" dirty="0">
                <a:solidFill>
                  <a:srgbClr val="000000"/>
                </a:solidFill>
                <a:latin typeface="Constantia"/>
                <a:cs typeface="Constantia"/>
              </a:rPr>
              <a:t>c</a:t>
            </a:r>
            <a:r>
              <a:rPr sz="2400" dirty="0">
                <a:solidFill>
                  <a:srgbClr val="000000"/>
                </a:solidFill>
                <a:latin typeface="Constantia"/>
                <a:cs typeface="Constantia"/>
              </a:rPr>
              <a:t>h	each	</a:t>
            </a:r>
            <a:r>
              <a:rPr sz="2400" spc="-15" dirty="0">
                <a:solidFill>
                  <a:srgbClr val="000000"/>
                </a:solidFill>
                <a:latin typeface="Constantia"/>
                <a:cs typeface="Constantia"/>
              </a:rPr>
              <a:t>n</a:t>
            </a:r>
            <a:r>
              <a:rPr sz="2400" dirty="0">
                <a:solidFill>
                  <a:srgbClr val="000000"/>
                </a:solidFill>
                <a:latin typeface="Constantia"/>
                <a:cs typeface="Constantia"/>
              </a:rPr>
              <a:t>o</a:t>
            </a:r>
            <a:r>
              <a:rPr sz="2400" spc="-10" dirty="0">
                <a:solidFill>
                  <a:srgbClr val="000000"/>
                </a:solidFill>
                <a:latin typeface="Constantia"/>
                <a:cs typeface="Constantia"/>
              </a:rPr>
              <a:t>d</a:t>
            </a:r>
            <a:r>
              <a:rPr sz="2400" dirty="0">
                <a:solidFill>
                  <a:srgbClr val="000000"/>
                </a:solidFill>
                <a:latin typeface="Constantia"/>
                <a:cs typeface="Constantia"/>
              </a:rPr>
              <a:t>e	</a:t>
            </a:r>
            <a:r>
              <a:rPr sz="2400" spc="-5" dirty="0">
                <a:solidFill>
                  <a:srgbClr val="000000"/>
                </a:solidFill>
                <a:latin typeface="Constantia"/>
                <a:cs typeface="Constantia"/>
              </a:rPr>
              <a:t>i</a:t>
            </a:r>
            <a:r>
              <a:rPr sz="2400" dirty="0">
                <a:solidFill>
                  <a:srgbClr val="000000"/>
                </a:solidFill>
                <a:latin typeface="Constantia"/>
                <a:cs typeface="Constantia"/>
              </a:rPr>
              <a:t>s	</a:t>
            </a:r>
            <a:r>
              <a:rPr sz="2400" spc="-5" dirty="0">
                <a:solidFill>
                  <a:srgbClr val="000000"/>
                </a:solidFill>
                <a:latin typeface="Constantia"/>
                <a:cs typeface="Constantia"/>
              </a:rPr>
              <a:t>t</a:t>
            </a:r>
            <a:r>
              <a:rPr sz="2400" spc="-30" dirty="0">
                <a:solidFill>
                  <a:srgbClr val="000000"/>
                </a:solidFill>
                <a:latin typeface="Constantia"/>
                <a:cs typeface="Constantia"/>
              </a:rPr>
              <a:t>r</a:t>
            </a:r>
            <a:r>
              <a:rPr sz="2400" spc="-60" dirty="0">
                <a:solidFill>
                  <a:srgbClr val="000000"/>
                </a:solidFill>
                <a:latin typeface="Constantia"/>
                <a:cs typeface="Constantia"/>
              </a:rPr>
              <a:t>a</a:t>
            </a:r>
            <a:r>
              <a:rPr sz="2400" spc="-55" dirty="0">
                <a:solidFill>
                  <a:srgbClr val="000000"/>
                </a:solidFill>
                <a:latin typeface="Constantia"/>
                <a:cs typeface="Constantia"/>
              </a:rPr>
              <a:t>v</a:t>
            </a:r>
            <a:r>
              <a:rPr sz="2400" dirty="0">
                <a:solidFill>
                  <a:srgbClr val="000000"/>
                </a:solidFill>
                <a:latin typeface="Constantia"/>
                <a:cs typeface="Constantia"/>
              </a:rPr>
              <a:t>ersed	</a:t>
            </a:r>
            <a:r>
              <a:rPr sz="2400" spc="-5" dirty="0">
                <a:solidFill>
                  <a:srgbClr val="000000"/>
                </a:solidFill>
                <a:latin typeface="Constantia"/>
                <a:cs typeface="Constantia"/>
              </a:rPr>
              <a:t>t</a:t>
            </a:r>
            <a:r>
              <a:rPr sz="2400" dirty="0">
                <a:solidFill>
                  <a:srgbClr val="000000"/>
                </a:solidFill>
                <a:latin typeface="Constantia"/>
                <a:cs typeface="Constantia"/>
              </a:rPr>
              <a:t>ill	</a:t>
            </a:r>
            <a:r>
              <a:rPr sz="2400" spc="-5" dirty="0">
                <a:solidFill>
                  <a:srgbClr val="000000"/>
                </a:solidFill>
                <a:latin typeface="Constantia"/>
                <a:cs typeface="Constantia"/>
              </a:rPr>
              <a:t>th</a:t>
            </a:r>
            <a:r>
              <a:rPr sz="2400" dirty="0">
                <a:solidFill>
                  <a:srgbClr val="000000"/>
                </a:solidFill>
                <a:latin typeface="Constantia"/>
                <a:cs typeface="Constantia"/>
              </a:rPr>
              <a:t>e	</a:t>
            </a:r>
            <a:r>
              <a:rPr sz="2400" spc="-5" dirty="0">
                <a:solidFill>
                  <a:srgbClr val="000000"/>
                </a:solidFill>
                <a:latin typeface="Constantia"/>
                <a:cs typeface="Constantia"/>
              </a:rPr>
              <a:t>d</a:t>
            </a:r>
            <a:r>
              <a:rPr sz="2400" spc="-10" dirty="0">
                <a:solidFill>
                  <a:srgbClr val="000000"/>
                </a:solidFill>
                <a:latin typeface="Constantia"/>
                <a:cs typeface="Constantia"/>
              </a:rPr>
              <a:t>a</a:t>
            </a:r>
            <a:r>
              <a:rPr sz="2400" spc="-5" dirty="0">
                <a:solidFill>
                  <a:srgbClr val="000000"/>
                </a:solidFill>
                <a:latin typeface="Constantia"/>
                <a:cs typeface="Constantia"/>
              </a:rPr>
              <a:t>t</a:t>
            </a:r>
            <a:r>
              <a:rPr sz="2400" dirty="0">
                <a:solidFill>
                  <a:srgbClr val="000000"/>
                </a:solidFill>
                <a:latin typeface="Constantia"/>
                <a:cs typeface="Constantia"/>
              </a:rPr>
              <a:t>a	</a:t>
            </a:r>
            <a:r>
              <a:rPr sz="2400" spc="-5" dirty="0">
                <a:solidFill>
                  <a:srgbClr val="000000"/>
                </a:solidFill>
                <a:latin typeface="Constantia"/>
                <a:cs typeface="Constantia"/>
              </a:rPr>
              <a:t>in</a:t>
            </a:r>
            <a:endParaRPr sz="2400" dirty="0">
              <a:latin typeface="Constantia"/>
              <a:cs typeface="Constantia"/>
            </a:endParaRPr>
          </a:p>
        </p:txBody>
      </p:sp>
      <p:sp>
        <p:nvSpPr>
          <p:cNvPr id="3" name="object 3"/>
          <p:cNvSpPr txBox="1"/>
          <p:nvPr/>
        </p:nvSpPr>
        <p:spPr>
          <a:xfrm>
            <a:off x="459740" y="909573"/>
            <a:ext cx="6398260" cy="5647700"/>
          </a:xfrm>
          <a:prstGeom prst="rect">
            <a:avLst/>
          </a:prstGeom>
        </p:spPr>
        <p:txBody>
          <a:bodyPr vert="horz" wrap="square" lIns="0" tIns="12700" rIns="0" bIns="0" rtlCol="0">
            <a:spAutoFit/>
          </a:bodyPr>
          <a:lstStyle/>
          <a:p>
            <a:pPr marL="12700">
              <a:lnSpc>
                <a:spcPct val="100000"/>
              </a:lnSpc>
              <a:spcBef>
                <a:spcPts val="100"/>
              </a:spcBef>
              <a:tabLst>
                <a:tab pos="585470" algn="l"/>
                <a:tab pos="1393190" algn="l"/>
                <a:tab pos="2631440" algn="l"/>
                <a:tab pos="3370579" algn="l"/>
                <a:tab pos="3940175" algn="l"/>
                <a:tab pos="5201285" algn="l"/>
              </a:tabLst>
            </a:pPr>
            <a:r>
              <a:rPr sz="2400" spc="-5" dirty="0">
                <a:latin typeface="Constantia"/>
                <a:cs typeface="Constantia"/>
              </a:rPr>
              <a:t>th</a:t>
            </a:r>
            <a:r>
              <a:rPr sz="2400" dirty="0">
                <a:latin typeface="Constantia"/>
                <a:cs typeface="Constantia"/>
              </a:rPr>
              <a:t>e	</a:t>
            </a:r>
            <a:r>
              <a:rPr sz="2400" spc="-10" dirty="0">
                <a:latin typeface="Constantia"/>
                <a:cs typeface="Constantia"/>
              </a:rPr>
              <a:t>n</a:t>
            </a:r>
            <a:r>
              <a:rPr sz="2400" dirty="0">
                <a:latin typeface="Constantia"/>
                <a:cs typeface="Constantia"/>
              </a:rPr>
              <a:t>o</a:t>
            </a:r>
            <a:r>
              <a:rPr sz="2400" spc="-10" dirty="0">
                <a:latin typeface="Constantia"/>
                <a:cs typeface="Constantia"/>
              </a:rPr>
              <a:t>d</a:t>
            </a:r>
            <a:r>
              <a:rPr sz="2400" dirty="0">
                <a:latin typeface="Constantia"/>
                <a:cs typeface="Constantia"/>
              </a:rPr>
              <a:t>e	</a:t>
            </a:r>
            <a:r>
              <a:rPr sz="2400" spc="-5" dirty="0">
                <a:latin typeface="Constantia"/>
                <a:cs typeface="Constantia"/>
              </a:rPr>
              <a:t>ma</a:t>
            </a:r>
            <a:r>
              <a:rPr sz="2400" spc="-40" dirty="0">
                <a:latin typeface="Constantia"/>
                <a:cs typeface="Constantia"/>
              </a:rPr>
              <a:t>t</a:t>
            </a:r>
            <a:r>
              <a:rPr sz="2400" spc="-5" dirty="0">
                <a:latin typeface="Constantia"/>
                <a:cs typeface="Constantia"/>
              </a:rPr>
              <a:t>che</a:t>
            </a:r>
            <a:r>
              <a:rPr sz="2400" dirty="0">
                <a:latin typeface="Constantia"/>
                <a:cs typeface="Constantia"/>
              </a:rPr>
              <a:t>s	with	</a:t>
            </a:r>
            <a:r>
              <a:rPr sz="2400" spc="-5" dirty="0">
                <a:latin typeface="Constantia"/>
                <a:cs typeface="Constantia"/>
              </a:rPr>
              <a:t>th</a:t>
            </a:r>
            <a:r>
              <a:rPr sz="2400" dirty="0">
                <a:latin typeface="Constantia"/>
                <a:cs typeface="Constantia"/>
              </a:rPr>
              <a:t>e	</a:t>
            </a:r>
            <a:r>
              <a:rPr sz="2400" spc="-35" dirty="0">
                <a:latin typeface="Constantia"/>
                <a:cs typeface="Constantia"/>
              </a:rPr>
              <a:t>r</a:t>
            </a:r>
            <a:r>
              <a:rPr sz="2400" dirty="0">
                <a:latin typeface="Constantia"/>
                <a:cs typeface="Constantia"/>
              </a:rPr>
              <a:t>eq</a:t>
            </a:r>
            <a:r>
              <a:rPr sz="2400" spc="-5" dirty="0">
                <a:latin typeface="Constantia"/>
                <a:cs typeface="Constantia"/>
              </a:rPr>
              <a:t>u</a:t>
            </a:r>
            <a:r>
              <a:rPr sz="2400" dirty="0">
                <a:latin typeface="Constantia"/>
                <a:cs typeface="Constantia"/>
              </a:rPr>
              <a:t>i</a:t>
            </a:r>
            <a:r>
              <a:rPr sz="2400" spc="-35" dirty="0">
                <a:latin typeface="Constantia"/>
                <a:cs typeface="Constantia"/>
              </a:rPr>
              <a:t>r</a:t>
            </a:r>
            <a:r>
              <a:rPr sz="2400" dirty="0">
                <a:latin typeface="Constantia"/>
                <a:cs typeface="Constantia"/>
              </a:rPr>
              <a:t>ed	</a:t>
            </a:r>
            <a:r>
              <a:rPr sz="2400" spc="-20" dirty="0">
                <a:latin typeface="Constantia"/>
                <a:cs typeface="Constantia"/>
              </a:rPr>
              <a:t>v</a:t>
            </a:r>
            <a:r>
              <a:rPr sz="2400" dirty="0">
                <a:latin typeface="Constantia"/>
                <a:cs typeface="Constantia"/>
              </a:rPr>
              <a:t>alue</a:t>
            </a:r>
          </a:p>
          <a:p>
            <a:pPr>
              <a:lnSpc>
                <a:spcPct val="100000"/>
              </a:lnSpc>
              <a:spcBef>
                <a:spcPts val="55"/>
              </a:spcBef>
            </a:pPr>
            <a:endParaRPr sz="3200" dirty="0">
              <a:latin typeface="Constantia"/>
              <a:cs typeface="Constantia"/>
            </a:endParaRPr>
          </a:p>
          <a:p>
            <a:pPr marL="67310">
              <a:lnSpc>
                <a:spcPct val="100000"/>
              </a:lnSpc>
            </a:pPr>
            <a:r>
              <a:rPr sz="2000" spc="-45" dirty="0">
                <a:solidFill>
                  <a:srgbClr val="0A5294"/>
                </a:solidFill>
                <a:latin typeface="Constantia"/>
                <a:cs typeface="Constantia"/>
              </a:rPr>
              <a:t>v</a:t>
            </a:r>
            <a:r>
              <a:rPr sz="2000" dirty="0">
                <a:solidFill>
                  <a:srgbClr val="0A5294"/>
                </a:solidFill>
                <a:latin typeface="Constantia"/>
                <a:cs typeface="Constantia"/>
              </a:rPr>
              <a:t>o</a:t>
            </a:r>
            <a:r>
              <a:rPr sz="2000" spc="-10" dirty="0">
                <a:solidFill>
                  <a:srgbClr val="0A5294"/>
                </a:solidFill>
                <a:latin typeface="Constantia"/>
                <a:cs typeface="Constantia"/>
              </a:rPr>
              <a:t>i</a:t>
            </a:r>
            <a:r>
              <a:rPr sz="2000" dirty="0">
                <a:solidFill>
                  <a:srgbClr val="0A5294"/>
                </a:solidFill>
                <a:latin typeface="Constantia"/>
                <a:cs typeface="Constantia"/>
              </a:rPr>
              <a:t>d</a:t>
            </a:r>
            <a:r>
              <a:rPr sz="2000" spc="-60" dirty="0">
                <a:solidFill>
                  <a:srgbClr val="0A5294"/>
                </a:solidFill>
                <a:latin typeface="Constantia"/>
                <a:cs typeface="Constantia"/>
              </a:rPr>
              <a:t> </a:t>
            </a:r>
            <a:r>
              <a:rPr sz="2000" dirty="0">
                <a:solidFill>
                  <a:srgbClr val="0A5294"/>
                </a:solidFill>
                <a:latin typeface="Constantia"/>
                <a:cs typeface="Constantia"/>
              </a:rPr>
              <a:t>sea</a:t>
            </a:r>
            <a:r>
              <a:rPr sz="2000" spc="-20" dirty="0">
                <a:solidFill>
                  <a:srgbClr val="0A5294"/>
                </a:solidFill>
                <a:latin typeface="Constantia"/>
                <a:cs typeface="Constantia"/>
              </a:rPr>
              <a:t>r</a:t>
            </a:r>
            <a:r>
              <a:rPr sz="2000" spc="-5" dirty="0">
                <a:solidFill>
                  <a:srgbClr val="0A5294"/>
                </a:solidFill>
                <a:latin typeface="Constantia"/>
                <a:cs typeface="Constantia"/>
              </a:rPr>
              <a:t>ch</a:t>
            </a:r>
            <a:r>
              <a:rPr sz="2000" spc="5" dirty="0">
                <a:solidFill>
                  <a:srgbClr val="0A5294"/>
                </a:solidFill>
                <a:latin typeface="Constantia"/>
                <a:cs typeface="Constantia"/>
              </a:rPr>
              <a:t>(</a:t>
            </a:r>
            <a:r>
              <a:rPr sz="2000" spc="-5" dirty="0">
                <a:solidFill>
                  <a:srgbClr val="0A5294"/>
                </a:solidFill>
                <a:latin typeface="Constantia"/>
                <a:cs typeface="Constantia"/>
              </a:rPr>
              <a:t>in</a:t>
            </a:r>
            <a:r>
              <a:rPr sz="2000" dirty="0">
                <a:solidFill>
                  <a:srgbClr val="0A5294"/>
                </a:solidFill>
                <a:latin typeface="Constantia"/>
                <a:cs typeface="Constantia"/>
              </a:rPr>
              <a:t>t</a:t>
            </a:r>
            <a:r>
              <a:rPr sz="2000" spc="-130" dirty="0">
                <a:solidFill>
                  <a:srgbClr val="0A5294"/>
                </a:solidFill>
                <a:latin typeface="Constantia"/>
                <a:cs typeface="Constantia"/>
              </a:rPr>
              <a:t> </a:t>
            </a:r>
            <a:r>
              <a:rPr sz="2000" spc="-5" dirty="0">
                <a:solidFill>
                  <a:srgbClr val="0A5294"/>
                </a:solidFill>
                <a:latin typeface="Constantia"/>
                <a:cs typeface="Constantia"/>
              </a:rPr>
              <a:t>x)</a:t>
            </a:r>
            <a:endParaRPr sz="2000" dirty="0">
              <a:latin typeface="Constantia"/>
              <a:cs typeface="Constantia"/>
            </a:endParaRPr>
          </a:p>
          <a:p>
            <a:pPr marL="12700">
              <a:lnSpc>
                <a:spcPct val="100000"/>
              </a:lnSpc>
              <a:spcBef>
                <a:spcPts val="484"/>
              </a:spcBef>
            </a:pPr>
            <a:r>
              <a:rPr sz="2000" dirty="0">
                <a:solidFill>
                  <a:srgbClr val="0A5294"/>
                </a:solidFill>
                <a:latin typeface="Constantia"/>
                <a:cs typeface="Constantia"/>
              </a:rPr>
              <a:t>{</a:t>
            </a:r>
            <a:endParaRPr sz="2000" dirty="0">
              <a:latin typeface="Constantia"/>
              <a:cs typeface="Constantia"/>
            </a:endParaRPr>
          </a:p>
          <a:p>
            <a:pPr marL="385445" marR="3288029" indent="-184785">
              <a:lnSpc>
                <a:spcPct val="120000"/>
              </a:lnSpc>
            </a:pPr>
            <a:r>
              <a:rPr sz="2000" spc="-5" dirty="0">
                <a:solidFill>
                  <a:srgbClr val="0A5294"/>
                </a:solidFill>
                <a:latin typeface="Constantia"/>
                <a:cs typeface="Constantia"/>
              </a:rPr>
              <a:t>node*temp=start; </a:t>
            </a:r>
            <a:r>
              <a:rPr sz="2000" dirty="0">
                <a:solidFill>
                  <a:srgbClr val="0A5294"/>
                </a:solidFill>
                <a:latin typeface="Constantia"/>
                <a:cs typeface="Constantia"/>
              </a:rPr>
              <a:t> </a:t>
            </a:r>
            <a:r>
              <a:rPr sz="2000" spc="-30" dirty="0">
                <a:solidFill>
                  <a:srgbClr val="0A5294"/>
                </a:solidFill>
                <a:latin typeface="Constantia"/>
                <a:cs typeface="Constantia"/>
              </a:rPr>
              <a:t>w</a:t>
            </a:r>
            <a:r>
              <a:rPr sz="2000" dirty="0">
                <a:solidFill>
                  <a:srgbClr val="0A5294"/>
                </a:solidFill>
                <a:latin typeface="Constantia"/>
                <a:cs typeface="Constantia"/>
              </a:rPr>
              <a:t>hile(</a:t>
            </a:r>
            <a:r>
              <a:rPr sz="2000" spc="-20" dirty="0">
                <a:solidFill>
                  <a:srgbClr val="0A5294"/>
                </a:solidFill>
                <a:latin typeface="Constantia"/>
                <a:cs typeface="Constantia"/>
              </a:rPr>
              <a:t>t</a:t>
            </a:r>
            <a:r>
              <a:rPr sz="2000" dirty="0">
                <a:solidFill>
                  <a:srgbClr val="0A5294"/>
                </a:solidFill>
                <a:latin typeface="Constantia"/>
                <a:cs typeface="Constantia"/>
              </a:rPr>
              <a:t>emp!=N</a:t>
            </a:r>
            <a:r>
              <a:rPr sz="2000" spc="-10" dirty="0">
                <a:solidFill>
                  <a:srgbClr val="0A5294"/>
                </a:solidFill>
                <a:latin typeface="Constantia"/>
                <a:cs typeface="Constantia"/>
              </a:rPr>
              <a:t>U</a:t>
            </a:r>
            <a:r>
              <a:rPr sz="2000" dirty="0">
                <a:solidFill>
                  <a:srgbClr val="0A5294"/>
                </a:solidFill>
                <a:latin typeface="Constantia"/>
                <a:cs typeface="Constantia"/>
              </a:rPr>
              <a:t>LL)</a:t>
            </a:r>
            <a:endParaRPr sz="2000" dirty="0">
              <a:latin typeface="Constantia"/>
              <a:cs typeface="Constantia"/>
            </a:endParaRPr>
          </a:p>
          <a:p>
            <a:pPr marL="582930">
              <a:lnSpc>
                <a:spcPct val="100000"/>
              </a:lnSpc>
              <a:spcBef>
                <a:spcPts val="480"/>
              </a:spcBef>
            </a:pPr>
            <a:r>
              <a:rPr sz="2000" dirty="0">
                <a:solidFill>
                  <a:srgbClr val="0A5294"/>
                </a:solidFill>
                <a:latin typeface="Constantia"/>
                <a:cs typeface="Constantia"/>
              </a:rPr>
              <a:t>{</a:t>
            </a:r>
            <a:endParaRPr sz="2000" dirty="0">
              <a:latin typeface="Constantia"/>
              <a:cs typeface="Constantia"/>
            </a:endParaRPr>
          </a:p>
          <a:p>
            <a:pPr marL="836930">
              <a:lnSpc>
                <a:spcPct val="100000"/>
              </a:lnSpc>
              <a:spcBef>
                <a:spcPts val="480"/>
              </a:spcBef>
            </a:pPr>
            <a:r>
              <a:rPr sz="2000" spc="-5" dirty="0">
                <a:solidFill>
                  <a:srgbClr val="0A5294"/>
                </a:solidFill>
                <a:latin typeface="Constantia"/>
                <a:cs typeface="Constantia"/>
              </a:rPr>
              <a:t>if(temp-&gt;data==x)</a:t>
            </a:r>
            <a:endParaRPr sz="2000" dirty="0">
              <a:latin typeface="Constantia"/>
              <a:cs typeface="Constantia"/>
            </a:endParaRPr>
          </a:p>
          <a:p>
            <a:pPr marL="899794">
              <a:lnSpc>
                <a:spcPct val="100000"/>
              </a:lnSpc>
              <a:spcBef>
                <a:spcPts val="480"/>
              </a:spcBef>
            </a:pPr>
            <a:r>
              <a:rPr sz="2000" dirty="0">
                <a:solidFill>
                  <a:srgbClr val="0A5294"/>
                </a:solidFill>
                <a:latin typeface="Constantia"/>
                <a:cs typeface="Constantia"/>
              </a:rPr>
              <a:t>{</a:t>
            </a:r>
            <a:endParaRPr sz="2000" dirty="0">
              <a:latin typeface="Constantia"/>
              <a:cs typeface="Constantia"/>
            </a:endParaRPr>
          </a:p>
          <a:p>
            <a:pPr marL="1027430" marR="1338580" indent="-6350">
              <a:lnSpc>
                <a:spcPct val="120000"/>
              </a:lnSpc>
            </a:pPr>
            <a:r>
              <a:rPr lang="en-US" sz="2000" spc="-10" dirty="0" err="1" smtClean="0">
                <a:solidFill>
                  <a:srgbClr val="0A5294"/>
                </a:solidFill>
                <a:latin typeface="Constantia"/>
                <a:cs typeface="Constantia"/>
              </a:rPr>
              <a:t>Printf</a:t>
            </a:r>
            <a:r>
              <a:rPr lang="en-US" sz="2000" spc="-10" dirty="0" smtClean="0">
                <a:solidFill>
                  <a:srgbClr val="0A5294"/>
                </a:solidFill>
                <a:latin typeface="Constantia"/>
                <a:cs typeface="Constantia"/>
              </a:rPr>
              <a:t>(</a:t>
            </a:r>
            <a:r>
              <a:rPr sz="2000" spc="-10" dirty="0" smtClean="0">
                <a:solidFill>
                  <a:srgbClr val="0A5294"/>
                </a:solidFill>
                <a:latin typeface="Constantia"/>
                <a:cs typeface="Constantia"/>
              </a:rPr>
              <a:t>“FOUND </a:t>
            </a:r>
            <a:r>
              <a:rPr lang="en-US" sz="2000" spc="-5" dirty="0" smtClean="0">
                <a:solidFill>
                  <a:srgbClr val="0A5294"/>
                </a:solidFill>
                <a:latin typeface="Constantia"/>
                <a:cs typeface="Constantia"/>
              </a:rPr>
              <a:t> %</a:t>
            </a:r>
            <a:r>
              <a:rPr lang="en-US" sz="2000" spc="-5" dirty="0" err="1" smtClean="0">
                <a:solidFill>
                  <a:srgbClr val="0A5294"/>
                </a:solidFill>
                <a:latin typeface="Constantia"/>
                <a:cs typeface="Constantia"/>
              </a:rPr>
              <a:t>d”,t</a:t>
            </a:r>
            <a:r>
              <a:rPr sz="2000" spc="-5" dirty="0" err="1" smtClean="0">
                <a:solidFill>
                  <a:srgbClr val="0A5294"/>
                </a:solidFill>
                <a:latin typeface="Constantia"/>
                <a:cs typeface="Constantia"/>
              </a:rPr>
              <a:t>emp</a:t>
            </a:r>
            <a:r>
              <a:rPr sz="2000" spc="-5" dirty="0" smtClean="0">
                <a:solidFill>
                  <a:srgbClr val="0A5294"/>
                </a:solidFill>
                <a:latin typeface="Constantia"/>
                <a:cs typeface="Constantia"/>
              </a:rPr>
              <a:t>-</a:t>
            </a:r>
            <a:r>
              <a:rPr sz="2000" spc="-5" dirty="0">
                <a:solidFill>
                  <a:srgbClr val="0A5294"/>
                </a:solidFill>
                <a:latin typeface="Constantia"/>
                <a:cs typeface="Constantia"/>
              </a:rPr>
              <a:t>&gt;</a:t>
            </a:r>
            <a:r>
              <a:rPr sz="2000" spc="-5" dirty="0" smtClean="0">
                <a:solidFill>
                  <a:srgbClr val="0A5294"/>
                </a:solidFill>
                <a:latin typeface="Constantia"/>
                <a:cs typeface="Constantia"/>
              </a:rPr>
              <a:t>data</a:t>
            </a:r>
            <a:r>
              <a:rPr lang="en-US" sz="2000" spc="-5" dirty="0" smtClean="0">
                <a:solidFill>
                  <a:srgbClr val="0A5294"/>
                </a:solidFill>
                <a:latin typeface="Constantia"/>
                <a:cs typeface="Constantia"/>
              </a:rPr>
              <a:t>)</a:t>
            </a:r>
            <a:r>
              <a:rPr sz="2000" spc="-5" dirty="0" smtClean="0">
                <a:solidFill>
                  <a:srgbClr val="0A5294"/>
                </a:solidFill>
                <a:latin typeface="Constantia"/>
                <a:cs typeface="Constantia"/>
              </a:rPr>
              <a:t>; </a:t>
            </a:r>
            <a:r>
              <a:rPr sz="2000" spc="-495" dirty="0" smtClean="0">
                <a:solidFill>
                  <a:srgbClr val="0A5294"/>
                </a:solidFill>
                <a:latin typeface="Constantia"/>
                <a:cs typeface="Constantia"/>
              </a:rPr>
              <a:t> </a:t>
            </a:r>
            <a:r>
              <a:rPr sz="2000" spc="-5" dirty="0">
                <a:solidFill>
                  <a:srgbClr val="0A5294"/>
                </a:solidFill>
                <a:latin typeface="Constantia"/>
                <a:cs typeface="Constantia"/>
              </a:rPr>
              <a:t>break;</a:t>
            </a:r>
            <a:endParaRPr sz="2000" dirty="0">
              <a:latin typeface="Constantia"/>
              <a:cs typeface="Constantia"/>
            </a:endParaRPr>
          </a:p>
          <a:p>
            <a:pPr marL="899794">
              <a:lnSpc>
                <a:spcPct val="100000"/>
              </a:lnSpc>
              <a:spcBef>
                <a:spcPts val="480"/>
              </a:spcBef>
            </a:pPr>
            <a:r>
              <a:rPr sz="2000" dirty="0">
                <a:solidFill>
                  <a:srgbClr val="0A5294"/>
                </a:solidFill>
                <a:latin typeface="Constantia"/>
                <a:cs typeface="Constantia"/>
              </a:rPr>
              <a:t>}</a:t>
            </a:r>
            <a:endParaRPr sz="2000" dirty="0">
              <a:latin typeface="Constantia"/>
              <a:cs typeface="Constantia"/>
            </a:endParaRPr>
          </a:p>
          <a:p>
            <a:pPr marL="707390">
              <a:lnSpc>
                <a:spcPct val="100000"/>
              </a:lnSpc>
              <a:spcBef>
                <a:spcPts val="484"/>
              </a:spcBef>
            </a:pPr>
            <a:r>
              <a:rPr sz="2000" spc="-5" dirty="0">
                <a:solidFill>
                  <a:srgbClr val="0A5294"/>
                </a:solidFill>
                <a:latin typeface="Constantia"/>
                <a:cs typeface="Constantia"/>
              </a:rPr>
              <a:t>temp=temp-&gt;next;</a:t>
            </a:r>
            <a:endParaRPr sz="2000" dirty="0">
              <a:latin typeface="Constantia"/>
              <a:cs typeface="Constantia"/>
            </a:endParaRPr>
          </a:p>
          <a:p>
            <a:pPr marL="582930">
              <a:lnSpc>
                <a:spcPct val="100000"/>
              </a:lnSpc>
              <a:spcBef>
                <a:spcPts val="480"/>
              </a:spcBef>
            </a:pPr>
            <a:r>
              <a:rPr sz="2000" dirty="0">
                <a:solidFill>
                  <a:srgbClr val="0A5294"/>
                </a:solidFill>
                <a:latin typeface="Constantia"/>
                <a:cs typeface="Constantia"/>
              </a:rPr>
              <a:t>}</a:t>
            </a:r>
            <a:endParaRPr sz="2000" dirty="0">
              <a:latin typeface="Constantia"/>
              <a:cs typeface="Constantia"/>
            </a:endParaRPr>
          </a:p>
          <a:p>
            <a:pPr marL="12700">
              <a:lnSpc>
                <a:spcPct val="100000"/>
              </a:lnSpc>
              <a:spcBef>
                <a:spcPts val="480"/>
              </a:spcBef>
            </a:pPr>
            <a:r>
              <a:rPr sz="2000" dirty="0">
                <a:solidFill>
                  <a:srgbClr val="0A5294"/>
                </a:solidFill>
                <a:latin typeface="Constantia"/>
                <a:cs typeface="Constantia"/>
              </a:rPr>
              <a:t>}</a:t>
            </a:r>
            <a:endParaRPr sz="2000" dirty="0">
              <a:latin typeface="Constantia"/>
              <a:cs typeface="Constanti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2000"/>
            <a:ext cx="5527040" cy="629018"/>
          </a:xfrm>
          <a:prstGeom prst="rect">
            <a:avLst/>
          </a:prstGeom>
        </p:spPr>
        <p:txBody>
          <a:bodyPr vert="horz" wrap="square" lIns="0" tIns="13335" rIns="0" bIns="0" rtlCol="0">
            <a:spAutoFit/>
          </a:bodyPr>
          <a:lstStyle/>
          <a:p>
            <a:pPr marL="12700">
              <a:lnSpc>
                <a:spcPct val="100000"/>
              </a:lnSpc>
              <a:spcBef>
                <a:spcPts val="105"/>
              </a:spcBef>
            </a:pPr>
            <a:r>
              <a:rPr sz="4000" spc="-30" dirty="0"/>
              <a:t>Reversing</a:t>
            </a:r>
            <a:r>
              <a:rPr sz="4000" spc="-65" dirty="0"/>
              <a:t> </a:t>
            </a:r>
            <a:r>
              <a:rPr sz="4000" dirty="0"/>
              <a:t>a</a:t>
            </a:r>
            <a:r>
              <a:rPr sz="4000" spc="-30" dirty="0"/>
              <a:t> </a:t>
            </a:r>
            <a:r>
              <a:rPr sz="4000" spc="-25" dirty="0"/>
              <a:t>linked</a:t>
            </a:r>
            <a:r>
              <a:rPr sz="4000" spc="-50" dirty="0"/>
              <a:t> </a:t>
            </a:r>
            <a:r>
              <a:rPr sz="4000" spc="-15" dirty="0"/>
              <a:t>list</a:t>
            </a:r>
          </a:p>
        </p:txBody>
      </p:sp>
      <p:sp>
        <p:nvSpPr>
          <p:cNvPr id="3" name="object 3"/>
          <p:cNvSpPr txBox="1"/>
          <p:nvPr/>
        </p:nvSpPr>
        <p:spPr>
          <a:xfrm>
            <a:off x="383540" y="1610613"/>
            <a:ext cx="7998460" cy="878840"/>
          </a:xfrm>
          <a:prstGeom prst="rect">
            <a:avLst/>
          </a:prstGeom>
        </p:spPr>
        <p:txBody>
          <a:bodyPr vert="horz" wrap="square" lIns="0" tIns="12065" rIns="0" bIns="0" rtlCol="0">
            <a:spAutoFit/>
          </a:bodyPr>
          <a:lstStyle/>
          <a:p>
            <a:pPr marL="469265" marR="5080" indent="-457200" algn="just">
              <a:lnSpc>
                <a:spcPct val="100000"/>
              </a:lnSpc>
              <a:spcBef>
                <a:spcPts val="95"/>
              </a:spcBef>
              <a:buClr>
                <a:srgbClr val="0AD0D9"/>
              </a:buClr>
              <a:buSzPct val="94642"/>
              <a:buFont typeface="Wingdings" pitchFamily="2" charset="2"/>
              <a:buChar char="Ø"/>
              <a:tabLst>
                <a:tab pos="286385" algn="l"/>
                <a:tab pos="287020" algn="l"/>
              </a:tabLst>
            </a:pPr>
            <a:r>
              <a:rPr sz="2800" spc="-195" dirty="0">
                <a:latin typeface="Constantia"/>
                <a:cs typeface="Constantia"/>
              </a:rPr>
              <a:t>W</a:t>
            </a:r>
            <a:r>
              <a:rPr sz="2800" spc="-5" dirty="0">
                <a:latin typeface="Constantia"/>
                <a:cs typeface="Constantia"/>
              </a:rPr>
              <a:t>e</a:t>
            </a:r>
            <a:r>
              <a:rPr sz="2800" spc="-170" dirty="0">
                <a:latin typeface="Constantia"/>
                <a:cs typeface="Constantia"/>
              </a:rPr>
              <a:t> </a:t>
            </a:r>
            <a:r>
              <a:rPr sz="2800" spc="-10" dirty="0">
                <a:latin typeface="Constantia"/>
                <a:cs typeface="Constantia"/>
              </a:rPr>
              <a:t>c</a:t>
            </a:r>
            <a:r>
              <a:rPr sz="2800" spc="-5" dirty="0">
                <a:latin typeface="Constantia"/>
                <a:cs typeface="Constantia"/>
              </a:rPr>
              <a:t>an</a:t>
            </a:r>
            <a:r>
              <a:rPr sz="2800" spc="-85" dirty="0">
                <a:latin typeface="Constantia"/>
                <a:cs typeface="Constantia"/>
              </a:rPr>
              <a:t> </a:t>
            </a:r>
            <a:r>
              <a:rPr sz="2800" spc="-45" dirty="0">
                <a:latin typeface="Constantia"/>
                <a:cs typeface="Constantia"/>
              </a:rPr>
              <a:t>r</a:t>
            </a:r>
            <a:r>
              <a:rPr sz="2800" spc="-5" dirty="0">
                <a:latin typeface="Constantia"/>
                <a:cs typeface="Constantia"/>
              </a:rPr>
              <a:t>e</a:t>
            </a:r>
            <a:r>
              <a:rPr sz="2800" spc="-70" dirty="0">
                <a:latin typeface="Constantia"/>
                <a:cs typeface="Constantia"/>
              </a:rPr>
              <a:t>v</a:t>
            </a:r>
            <a:r>
              <a:rPr sz="2800" spc="-5" dirty="0">
                <a:latin typeface="Constantia"/>
                <a:cs typeface="Constantia"/>
              </a:rPr>
              <a:t>erse</a:t>
            </a:r>
            <a:r>
              <a:rPr sz="2800" spc="-140" dirty="0">
                <a:latin typeface="Constantia"/>
                <a:cs typeface="Constantia"/>
              </a:rPr>
              <a:t> </a:t>
            </a:r>
            <a:r>
              <a:rPr sz="2800" spc="-5" dirty="0">
                <a:latin typeface="Constantia"/>
                <a:cs typeface="Constantia"/>
              </a:rPr>
              <a:t>a</a:t>
            </a:r>
            <a:r>
              <a:rPr sz="2800" spc="-75" dirty="0">
                <a:latin typeface="Constantia"/>
                <a:cs typeface="Constantia"/>
              </a:rPr>
              <a:t> </a:t>
            </a:r>
            <a:r>
              <a:rPr sz="2800" spc="-5" dirty="0">
                <a:latin typeface="Constantia"/>
                <a:cs typeface="Constantia"/>
              </a:rPr>
              <a:t>lin</a:t>
            </a:r>
            <a:r>
              <a:rPr sz="2800" spc="-55" dirty="0">
                <a:latin typeface="Constantia"/>
                <a:cs typeface="Constantia"/>
              </a:rPr>
              <a:t>k</a:t>
            </a:r>
            <a:r>
              <a:rPr sz="2800" spc="-5" dirty="0">
                <a:latin typeface="Constantia"/>
                <a:cs typeface="Constantia"/>
              </a:rPr>
              <a:t>ed</a:t>
            </a:r>
            <a:r>
              <a:rPr sz="2800" spc="-15" dirty="0">
                <a:latin typeface="Constantia"/>
                <a:cs typeface="Constantia"/>
              </a:rPr>
              <a:t> </a:t>
            </a:r>
            <a:r>
              <a:rPr sz="2800" spc="-5" dirty="0">
                <a:latin typeface="Constantia"/>
                <a:cs typeface="Constantia"/>
              </a:rPr>
              <a:t>li</a:t>
            </a:r>
            <a:r>
              <a:rPr sz="2800" spc="-15" dirty="0">
                <a:latin typeface="Constantia"/>
                <a:cs typeface="Constantia"/>
              </a:rPr>
              <a:t>s</a:t>
            </a:r>
            <a:r>
              <a:rPr sz="2800" spc="-5" dirty="0">
                <a:latin typeface="Constantia"/>
                <a:cs typeface="Constantia"/>
              </a:rPr>
              <a:t>t</a:t>
            </a:r>
            <a:r>
              <a:rPr sz="2800" spc="-60" dirty="0">
                <a:latin typeface="Constantia"/>
                <a:cs typeface="Constantia"/>
              </a:rPr>
              <a:t> </a:t>
            </a:r>
            <a:r>
              <a:rPr sz="2800" spc="-30" dirty="0">
                <a:latin typeface="Constantia"/>
                <a:cs typeface="Constantia"/>
              </a:rPr>
              <a:t>b</a:t>
            </a:r>
            <a:r>
              <a:rPr sz="2800" spc="-5" dirty="0">
                <a:latin typeface="Constantia"/>
                <a:cs typeface="Constantia"/>
              </a:rPr>
              <a:t>y</a:t>
            </a:r>
            <a:r>
              <a:rPr sz="2800" spc="-110" dirty="0">
                <a:latin typeface="Constantia"/>
                <a:cs typeface="Constantia"/>
              </a:rPr>
              <a:t> </a:t>
            </a:r>
            <a:r>
              <a:rPr sz="2800" spc="-45" dirty="0">
                <a:latin typeface="Constantia"/>
                <a:cs typeface="Constantia"/>
              </a:rPr>
              <a:t>r</a:t>
            </a:r>
            <a:r>
              <a:rPr sz="2800" spc="-5" dirty="0">
                <a:latin typeface="Constantia"/>
                <a:cs typeface="Constantia"/>
              </a:rPr>
              <a:t>e</a:t>
            </a:r>
            <a:r>
              <a:rPr sz="2800" spc="-70" dirty="0">
                <a:latin typeface="Constantia"/>
                <a:cs typeface="Constantia"/>
              </a:rPr>
              <a:t>v</a:t>
            </a:r>
            <a:r>
              <a:rPr sz="2800" spc="-5" dirty="0">
                <a:latin typeface="Constantia"/>
                <a:cs typeface="Constantia"/>
              </a:rPr>
              <a:t>ersing</a:t>
            </a:r>
            <a:r>
              <a:rPr sz="2800" spc="-35" dirty="0">
                <a:latin typeface="Constantia"/>
                <a:cs typeface="Constantia"/>
              </a:rPr>
              <a:t> </a:t>
            </a:r>
            <a:r>
              <a:rPr sz="2800" spc="-10" dirty="0">
                <a:latin typeface="Constantia"/>
                <a:cs typeface="Constantia"/>
              </a:rPr>
              <a:t>the  direction</a:t>
            </a:r>
            <a:r>
              <a:rPr sz="2800" spc="-160" dirty="0">
                <a:latin typeface="Constantia"/>
                <a:cs typeface="Constantia"/>
              </a:rPr>
              <a:t> </a:t>
            </a:r>
            <a:r>
              <a:rPr sz="2800" spc="-5" dirty="0">
                <a:latin typeface="Constantia"/>
                <a:cs typeface="Constantia"/>
              </a:rPr>
              <a:t>of</a:t>
            </a:r>
            <a:r>
              <a:rPr sz="2800" spc="30" dirty="0">
                <a:latin typeface="Constantia"/>
                <a:cs typeface="Constantia"/>
              </a:rPr>
              <a:t> </a:t>
            </a:r>
            <a:r>
              <a:rPr sz="2800" spc="-5" dirty="0">
                <a:latin typeface="Constantia"/>
                <a:cs typeface="Constantia"/>
              </a:rPr>
              <a:t>the</a:t>
            </a:r>
            <a:r>
              <a:rPr sz="2800" spc="-80" dirty="0">
                <a:latin typeface="Constantia"/>
                <a:cs typeface="Constantia"/>
              </a:rPr>
              <a:t> </a:t>
            </a:r>
            <a:r>
              <a:rPr sz="2800" spc="-5" dirty="0">
                <a:latin typeface="Constantia"/>
                <a:cs typeface="Constantia"/>
              </a:rPr>
              <a:t>links</a:t>
            </a:r>
            <a:r>
              <a:rPr sz="2800" spc="-65" dirty="0">
                <a:latin typeface="Constantia"/>
                <a:cs typeface="Constantia"/>
              </a:rPr>
              <a:t> </a:t>
            </a:r>
            <a:r>
              <a:rPr sz="2800" spc="-15" dirty="0">
                <a:latin typeface="Constantia"/>
                <a:cs typeface="Constantia"/>
              </a:rPr>
              <a:t>between</a:t>
            </a:r>
            <a:r>
              <a:rPr sz="2800" spc="-60" dirty="0">
                <a:latin typeface="Constantia"/>
                <a:cs typeface="Constantia"/>
              </a:rPr>
              <a:t> </a:t>
            </a:r>
            <a:r>
              <a:rPr sz="2800" spc="-5" dirty="0">
                <a:latin typeface="Constantia"/>
                <a:cs typeface="Constantia"/>
              </a:rPr>
              <a:t>2 </a:t>
            </a:r>
            <a:r>
              <a:rPr sz="2800" dirty="0">
                <a:latin typeface="Constantia"/>
                <a:cs typeface="Constantia"/>
              </a:rPr>
              <a:t>nodes</a:t>
            </a:r>
          </a:p>
        </p:txBody>
      </p:sp>
      <p:pic>
        <p:nvPicPr>
          <p:cNvPr id="4" name="object 4"/>
          <p:cNvPicPr/>
          <p:nvPr/>
        </p:nvPicPr>
        <p:blipFill>
          <a:blip r:embed="rId2" cstate="print"/>
          <a:stretch>
            <a:fillRect/>
          </a:stretch>
        </p:blipFill>
        <p:spPr>
          <a:xfrm>
            <a:off x="152400" y="2819400"/>
            <a:ext cx="8610600" cy="35052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39" y="926338"/>
            <a:ext cx="8166099" cy="1770380"/>
          </a:xfrm>
          <a:prstGeom prst="rect">
            <a:avLst/>
          </a:prstGeom>
        </p:spPr>
        <p:txBody>
          <a:bodyPr vert="horz" wrap="square" lIns="0" tIns="13335" rIns="0" bIns="0" rtlCol="0">
            <a:spAutoFit/>
          </a:bodyPr>
          <a:lstStyle/>
          <a:p>
            <a:pPr marL="469900" indent="-457200" algn="just">
              <a:lnSpc>
                <a:spcPct val="100000"/>
              </a:lnSpc>
              <a:spcBef>
                <a:spcPts val="105"/>
              </a:spcBef>
              <a:buClr>
                <a:srgbClr val="0AD0D9"/>
              </a:buClr>
              <a:buSzPct val="94230"/>
              <a:buFont typeface="Wingdings" pitchFamily="2" charset="2"/>
              <a:buChar char="Ø"/>
              <a:tabLst>
                <a:tab pos="287020" algn="l"/>
              </a:tabLst>
            </a:pPr>
            <a:r>
              <a:rPr sz="2600" spc="-90" dirty="0">
                <a:latin typeface="Constantia"/>
                <a:cs typeface="Constantia"/>
              </a:rPr>
              <a:t>We</a:t>
            </a:r>
            <a:r>
              <a:rPr sz="2600" spc="-80" dirty="0">
                <a:latin typeface="Constantia"/>
                <a:cs typeface="Constantia"/>
              </a:rPr>
              <a:t> </a:t>
            </a:r>
            <a:r>
              <a:rPr sz="2600" spc="-20" dirty="0">
                <a:latin typeface="Constantia"/>
                <a:cs typeface="Constantia"/>
              </a:rPr>
              <a:t>make</a:t>
            </a:r>
            <a:r>
              <a:rPr sz="2600" spc="-114" dirty="0">
                <a:latin typeface="Constantia"/>
                <a:cs typeface="Constantia"/>
              </a:rPr>
              <a:t> </a:t>
            </a:r>
            <a:r>
              <a:rPr sz="2600" spc="-5" dirty="0">
                <a:latin typeface="Constantia"/>
                <a:cs typeface="Constantia"/>
              </a:rPr>
              <a:t>use</a:t>
            </a:r>
            <a:r>
              <a:rPr sz="2600" spc="-145" dirty="0">
                <a:latin typeface="Constantia"/>
                <a:cs typeface="Constantia"/>
              </a:rPr>
              <a:t> </a:t>
            </a:r>
            <a:r>
              <a:rPr sz="2600" dirty="0">
                <a:latin typeface="Constantia"/>
                <a:cs typeface="Constantia"/>
              </a:rPr>
              <a:t>of</a:t>
            </a:r>
            <a:r>
              <a:rPr sz="2600" spc="50" dirty="0">
                <a:latin typeface="Constantia"/>
                <a:cs typeface="Constantia"/>
              </a:rPr>
              <a:t> </a:t>
            </a:r>
            <a:r>
              <a:rPr sz="2600" dirty="0">
                <a:latin typeface="Constantia"/>
                <a:cs typeface="Constantia"/>
              </a:rPr>
              <a:t>3</a:t>
            </a:r>
            <a:r>
              <a:rPr sz="2600" spc="-60" dirty="0">
                <a:latin typeface="Constantia"/>
                <a:cs typeface="Constantia"/>
              </a:rPr>
              <a:t> </a:t>
            </a:r>
            <a:r>
              <a:rPr sz="2600" spc="-5" dirty="0">
                <a:latin typeface="Constantia"/>
                <a:cs typeface="Constantia"/>
              </a:rPr>
              <a:t>structure</a:t>
            </a:r>
            <a:r>
              <a:rPr sz="2600" spc="-150" dirty="0">
                <a:latin typeface="Constantia"/>
                <a:cs typeface="Constantia"/>
              </a:rPr>
              <a:t> </a:t>
            </a:r>
            <a:r>
              <a:rPr sz="2600" spc="-10" dirty="0">
                <a:latin typeface="Constantia"/>
                <a:cs typeface="Constantia"/>
              </a:rPr>
              <a:t>pointers</a:t>
            </a:r>
            <a:r>
              <a:rPr sz="2600" spc="-125" dirty="0">
                <a:latin typeface="Constantia"/>
                <a:cs typeface="Constantia"/>
              </a:rPr>
              <a:t> </a:t>
            </a:r>
            <a:r>
              <a:rPr sz="2600" spc="-15" dirty="0">
                <a:latin typeface="Constantia"/>
                <a:cs typeface="Constantia"/>
              </a:rPr>
              <a:t>say</a:t>
            </a:r>
            <a:r>
              <a:rPr sz="2600" spc="-100" dirty="0">
                <a:latin typeface="Constantia"/>
                <a:cs typeface="Constantia"/>
              </a:rPr>
              <a:t> </a:t>
            </a:r>
            <a:r>
              <a:rPr sz="2600" spc="-25" dirty="0">
                <a:latin typeface="Constantia"/>
                <a:cs typeface="Constantia"/>
              </a:rPr>
              <a:t>p,q,r</a:t>
            </a:r>
            <a:endParaRPr sz="2600" dirty="0">
              <a:latin typeface="Constantia"/>
              <a:cs typeface="Constantia"/>
            </a:endParaRPr>
          </a:p>
          <a:p>
            <a:pPr marL="571500" indent="-571500" algn="just">
              <a:lnSpc>
                <a:spcPct val="100000"/>
              </a:lnSpc>
              <a:spcBef>
                <a:spcPts val="30"/>
              </a:spcBef>
              <a:buClr>
                <a:srgbClr val="0AD0D9"/>
              </a:buClr>
              <a:buFont typeface="Wingdings" pitchFamily="2" charset="2"/>
              <a:buChar char="Ø"/>
            </a:pPr>
            <a:endParaRPr sz="3550" dirty="0">
              <a:latin typeface="Constantia"/>
              <a:cs typeface="Constantia"/>
            </a:endParaRPr>
          </a:p>
          <a:p>
            <a:pPr marL="469265" marR="5080" indent="-457200" algn="just">
              <a:lnSpc>
                <a:spcPct val="100000"/>
              </a:lnSpc>
              <a:buClr>
                <a:srgbClr val="0AD0D9"/>
              </a:buClr>
              <a:buSzPct val="94230"/>
              <a:buFont typeface="Wingdings" pitchFamily="2" charset="2"/>
              <a:buChar char="Ø"/>
              <a:tabLst>
                <a:tab pos="287020" algn="l"/>
              </a:tabLst>
            </a:pPr>
            <a:r>
              <a:rPr sz="2600" spc="-5" dirty="0">
                <a:latin typeface="Constantia"/>
                <a:cs typeface="Constantia"/>
              </a:rPr>
              <a:t>At</a:t>
            </a:r>
            <a:r>
              <a:rPr sz="2600" spc="-160" dirty="0">
                <a:latin typeface="Constantia"/>
                <a:cs typeface="Constantia"/>
              </a:rPr>
              <a:t> </a:t>
            </a:r>
            <a:r>
              <a:rPr sz="2600" spc="-15" dirty="0">
                <a:latin typeface="Constantia"/>
                <a:cs typeface="Constantia"/>
              </a:rPr>
              <a:t>any</a:t>
            </a:r>
            <a:r>
              <a:rPr sz="2600" spc="-70" dirty="0">
                <a:latin typeface="Constantia"/>
                <a:cs typeface="Constantia"/>
              </a:rPr>
              <a:t> </a:t>
            </a:r>
            <a:r>
              <a:rPr sz="2600" spc="-5" dirty="0">
                <a:latin typeface="Constantia"/>
                <a:cs typeface="Constantia"/>
              </a:rPr>
              <a:t>instant</a:t>
            </a:r>
            <a:r>
              <a:rPr sz="2600" spc="-160" dirty="0">
                <a:latin typeface="Constantia"/>
                <a:cs typeface="Constantia"/>
              </a:rPr>
              <a:t> </a:t>
            </a:r>
            <a:r>
              <a:rPr sz="2600" dirty="0">
                <a:latin typeface="Constantia"/>
                <a:cs typeface="Constantia"/>
              </a:rPr>
              <a:t>q</a:t>
            </a:r>
            <a:r>
              <a:rPr sz="2600" spc="-105" dirty="0">
                <a:latin typeface="Constantia"/>
                <a:cs typeface="Constantia"/>
              </a:rPr>
              <a:t> </a:t>
            </a:r>
            <a:r>
              <a:rPr sz="2600" dirty="0">
                <a:latin typeface="Constantia"/>
                <a:cs typeface="Constantia"/>
              </a:rPr>
              <a:t>will</a:t>
            </a:r>
            <a:r>
              <a:rPr sz="2600" spc="-60" dirty="0">
                <a:latin typeface="Constantia"/>
                <a:cs typeface="Constantia"/>
              </a:rPr>
              <a:t> </a:t>
            </a:r>
            <a:r>
              <a:rPr sz="2600" spc="-5" dirty="0">
                <a:latin typeface="Constantia"/>
                <a:cs typeface="Constantia"/>
              </a:rPr>
              <a:t>point</a:t>
            </a:r>
            <a:r>
              <a:rPr sz="2600" spc="-110" dirty="0">
                <a:latin typeface="Constantia"/>
                <a:cs typeface="Constantia"/>
              </a:rPr>
              <a:t> </a:t>
            </a:r>
            <a:r>
              <a:rPr sz="2600" spc="-20" dirty="0">
                <a:latin typeface="Constantia"/>
                <a:cs typeface="Constantia"/>
              </a:rPr>
              <a:t>to</a:t>
            </a:r>
            <a:r>
              <a:rPr sz="2600" spc="-100"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node</a:t>
            </a:r>
            <a:r>
              <a:rPr sz="2600" spc="-80" dirty="0">
                <a:latin typeface="Constantia"/>
                <a:cs typeface="Constantia"/>
              </a:rPr>
              <a:t> </a:t>
            </a:r>
            <a:r>
              <a:rPr sz="2600" spc="-5" dirty="0">
                <a:latin typeface="Constantia"/>
                <a:cs typeface="Constantia"/>
              </a:rPr>
              <a:t>next</a:t>
            </a:r>
            <a:r>
              <a:rPr sz="2600" spc="-90" dirty="0">
                <a:latin typeface="Constantia"/>
                <a:cs typeface="Constantia"/>
              </a:rPr>
              <a:t> </a:t>
            </a:r>
            <a:r>
              <a:rPr sz="2600" spc="-20" dirty="0">
                <a:latin typeface="Constantia"/>
                <a:cs typeface="Constantia"/>
              </a:rPr>
              <a:t>to</a:t>
            </a:r>
            <a:r>
              <a:rPr sz="2600" spc="-130" dirty="0">
                <a:latin typeface="Constantia"/>
                <a:cs typeface="Constantia"/>
              </a:rPr>
              <a:t> </a:t>
            </a:r>
            <a:r>
              <a:rPr sz="2600" dirty="0">
                <a:latin typeface="Constantia"/>
                <a:cs typeface="Constantia"/>
              </a:rPr>
              <a:t>p</a:t>
            </a:r>
            <a:r>
              <a:rPr sz="2600" spc="-145" dirty="0">
                <a:latin typeface="Constantia"/>
                <a:cs typeface="Constantia"/>
              </a:rPr>
              <a:t> </a:t>
            </a:r>
            <a:r>
              <a:rPr sz="2600" dirty="0">
                <a:latin typeface="Constantia"/>
                <a:cs typeface="Constantia"/>
              </a:rPr>
              <a:t>and</a:t>
            </a:r>
            <a:r>
              <a:rPr sz="2600" spc="-50" dirty="0">
                <a:latin typeface="Constantia"/>
                <a:cs typeface="Constantia"/>
              </a:rPr>
              <a:t> </a:t>
            </a:r>
            <a:r>
              <a:rPr sz="2600" dirty="0">
                <a:latin typeface="Constantia"/>
                <a:cs typeface="Constantia"/>
              </a:rPr>
              <a:t>r </a:t>
            </a:r>
            <a:r>
              <a:rPr sz="2600" spc="-635" dirty="0">
                <a:latin typeface="Constantia"/>
                <a:cs typeface="Constantia"/>
              </a:rPr>
              <a:t> </a:t>
            </a:r>
            <a:r>
              <a:rPr sz="2600" dirty="0">
                <a:latin typeface="Constantia"/>
                <a:cs typeface="Constantia"/>
              </a:rPr>
              <a:t>will</a:t>
            </a:r>
            <a:r>
              <a:rPr sz="2600" spc="-70" dirty="0">
                <a:latin typeface="Constantia"/>
                <a:cs typeface="Constantia"/>
              </a:rPr>
              <a:t> </a:t>
            </a:r>
            <a:r>
              <a:rPr sz="2600" dirty="0">
                <a:latin typeface="Constantia"/>
                <a:cs typeface="Constantia"/>
              </a:rPr>
              <a:t>p</a:t>
            </a:r>
            <a:r>
              <a:rPr sz="2600" spc="-10" dirty="0">
                <a:latin typeface="Constantia"/>
                <a:cs typeface="Constantia"/>
              </a:rPr>
              <a:t>o</a:t>
            </a:r>
            <a:r>
              <a:rPr sz="2600" spc="-5" dirty="0">
                <a:latin typeface="Constantia"/>
                <a:cs typeface="Constantia"/>
              </a:rPr>
              <a:t>i</a:t>
            </a:r>
            <a:r>
              <a:rPr sz="2600" spc="-10" dirty="0">
                <a:latin typeface="Constantia"/>
                <a:cs typeface="Constantia"/>
              </a:rPr>
              <a:t>n</a:t>
            </a:r>
            <a:r>
              <a:rPr sz="2600" dirty="0">
                <a:latin typeface="Constantia"/>
                <a:cs typeface="Constantia"/>
              </a:rPr>
              <a:t>t</a:t>
            </a:r>
            <a:r>
              <a:rPr sz="2600" spc="-110" dirty="0">
                <a:latin typeface="Constantia"/>
                <a:cs typeface="Constantia"/>
              </a:rPr>
              <a:t> </a:t>
            </a:r>
            <a:r>
              <a:rPr sz="2600" spc="-35" dirty="0">
                <a:latin typeface="Constantia"/>
                <a:cs typeface="Constantia"/>
              </a:rPr>
              <a:t>t</a:t>
            </a:r>
            <a:r>
              <a:rPr sz="2600" dirty="0">
                <a:latin typeface="Constantia"/>
                <a:cs typeface="Constantia"/>
              </a:rPr>
              <a:t>o</a:t>
            </a:r>
            <a:r>
              <a:rPr sz="2600" spc="-105" dirty="0">
                <a:latin typeface="Constantia"/>
                <a:cs typeface="Constantia"/>
              </a:rPr>
              <a:t> </a:t>
            </a:r>
            <a:r>
              <a:rPr sz="2600" spc="-5" dirty="0">
                <a:latin typeface="Constantia"/>
                <a:cs typeface="Constantia"/>
              </a:rPr>
              <a:t>th</a:t>
            </a:r>
            <a:r>
              <a:rPr sz="2600" dirty="0">
                <a:latin typeface="Constantia"/>
                <a:cs typeface="Constantia"/>
              </a:rPr>
              <a:t>e</a:t>
            </a:r>
            <a:r>
              <a:rPr sz="2600" spc="-70" dirty="0">
                <a:latin typeface="Constantia"/>
                <a:cs typeface="Constantia"/>
              </a:rPr>
              <a:t> </a:t>
            </a:r>
            <a:r>
              <a:rPr sz="2600" spc="-5" dirty="0">
                <a:latin typeface="Constantia"/>
                <a:cs typeface="Constantia"/>
              </a:rPr>
              <a:t>n</a:t>
            </a:r>
            <a:r>
              <a:rPr sz="2600" spc="-10" dirty="0">
                <a:latin typeface="Constantia"/>
                <a:cs typeface="Constantia"/>
              </a:rPr>
              <a:t>o</a:t>
            </a:r>
            <a:r>
              <a:rPr sz="2600" spc="-5" dirty="0">
                <a:latin typeface="Constantia"/>
                <a:cs typeface="Constantia"/>
              </a:rPr>
              <a:t>d</a:t>
            </a:r>
            <a:r>
              <a:rPr sz="2600" dirty="0">
                <a:latin typeface="Constantia"/>
                <a:cs typeface="Constantia"/>
              </a:rPr>
              <a:t>e</a:t>
            </a:r>
            <a:r>
              <a:rPr sz="2600" spc="-60" dirty="0">
                <a:latin typeface="Constantia"/>
                <a:cs typeface="Constantia"/>
              </a:rPr>
              <a:t> </a:t>
            </a:r>
            <a:r>
              <a:rPr sz="2600" spc="-15" dirty="0">
                <a:latin typeface="Constantia"/>
                <a:cs typeface="Constantia"/>
              </a:rPr>
              <a:t>n</a:t>
            </a:r>
            <a:r>
              <a:rPr sz="2600" dirty="0">
                <a:latin typeface="Constantia"/>
                <a:cs typeface="Constantia"/>
              </a:rPr>
              <a:t>ext</a:t>
            </a:r>
            <a:r>
              <a:rPr sz="2600" spc="-100" dirty="0">
                <a:latin typeface="Constantia"/>
                <a:cs typeface="Constantia"/>
              </a:rPr>
              <a:t> </a:t>
            </a:r>
            <a:r>
              <a:rPr sz="2600" spc="-35" dirty="0">
                <a:latin typeface="Constantia"/>
                <a:cs typeface="Constantia"/>
              </a:rPr>
              <a:t>t</a:t>
            </a:r>
            <a:r>
              <a:rPr sz="2600" dirty="0">
                <a:latin typeface="Constantia"/>
                <a:cs typeface="Constantia"/>
              </a:rPr>
              <a:t>o</a:t>
            </a:r>
            <a:r>
              <a:rPr sz="2600" spc="-155" dirty="0">
                <a:latin typeface="Constantia"/>
                <a:cs typeface="Constantia"/>
              </a:rPr>
              <a:t> </a:t>
            </a:r>
            <a:r>
              <a:rPr sz="2600" dirty="0">
                <a:latin typeface="Constantia"/>
                <a:cs typeface="Constantia"/>
              </a:rPr>
              <a:t>q</a:t>
            </a:r>
          </a:p>
        </p:txBody>
      </p:sp>
      <p:grpSp>
        <p:nvGrpSpPr>
          <p:cNvPr id="3" name="object 3"/>
          <p:cNvGrpSpPr/>
          <p:nvPr/>
        </p:nvGrpSpPr>
        <p:grpSpPr>
          <a:xfrm>
            <a:off x="838174" y="3758310"/>
            <a:ext cx="6934834" cy="1242695"/>
            <a:chOff x="838174" y="3758310"/>
            <a:chExt cx="6934834" cy="1242695"/>
          </a:xfrm>
        </p:grpSpPr>
        <p:sp>
          <p:nvSpPr>
            <p:cNvPr id="4" name="object 4"/>
            <p:cNvSpPr/>
            <p:nvPr/>
          </p:nvSpPr>
          <p:spPr>
            <a:xfrm>
              <a:off x="1905000" y="4038599"/>
              <a:ext cx="1143000" cy="457200"/>
            </a:xfrm>
            <a:custGeom>
              <a:avLst/>
              <a:gdLst/>
              <a:ahLst/>
              <a:cxnLst/>
              <a:rect l="l" t="t" r="r" b="b"/>
              <a:pathLst>
                <a:path w="1143000" h="457200">
                  <a:moveTo>
                    <a:pt x="1143000" y="0"/>
                  </a:moveTo>
                  <a:lnTo>
                    <a:pt x="0" y="0"/>
                  </a:lnTo>
                  <a:lnTo>
                    <a:pt x="0" y="457200"/>
                  </a:lnTo>
                  <a:lnTo>
                    <a:pt x="1143000" y="457200"/>
                  </a:lnTo>
                  <a:lnTo>
                    <a:pt x="1143000" y="0"/>
                  </a:lnTo>
                  <a:close/>
                </a:path>
              </a:pathLst>
            </a:custGeom>
            <a:solidFill>
              <a:srgbClr val="0E6EC5"/>
            </a:solidFill>
          </p:spPr>
          <p:txBody>
            <a:bodyPr wrap="square" lIns="0" tIns="0" rIns="0" bIns="0" rtlCol="0"/>
            <a:lstStyle/>
            <a:p>
              <a:endParaRPr/>
            </a:p>
          </p:txBody>
        </p:sp>
        <p:sp>
          <p:nvSpPr>
            <p:cNvPr id="5" name="object 5"/>
            <p:cNvSpPr/>
            <p:nvPr/>
          </p:nvSpPr>
          <p:spPr>
            <a:xfrm>
              <a:off x="1905000" y="4038599"/>
              <a:ext cx="1143000" cy="457200"/>
            </a:xfrm>
            <a:custGeom>
              <a:avLst/>
              <a:gdLst/>
              <a:ahLst/>
              <a:cxnLst/>
              <a:rect l="l" t="t" r="r" b="b"/>
              <a:pathLst>
                <a:path w="1143000" h="457200">
                  <a:moveTo>
                    <a:pt x="0" y="457200"/>
                  </a:moveTo>
                  <a:lnTo>
                    <a:pt x="1143000" y="457200"/>
                  </a:lnTo>
                  <a:lnTo>
                    <a:pt x="1143000" y="0"/>
                  </a:lnTo>
                  <a:lnTo>
                    <a:pt x="0" y="0"/>
                  </a:lnTo>
                  <a:lnTo>
                    <a:pt x="0" y="457200"/>
                  </a:lnTo>
                  <a:close/>
                </a:path>
              </a:pathLst>
            </a:custGeom>
            <a:ln w="25400">
              <a:solidFill>
                <a:srgbClr val="085091"/>
              </a:solidFill>
            </a:ln>
          </p:spPr>
          <p:txBody>
            <a:bodyPr wrap="square" lIns="0" tIns="0" rIns="0" bIns="0" rtlCol="0"/>
            <a:lstStyle/>
            <a:p>
              <a:endParaRPr/>
            </a:p>
          </p:txBody>
        </p:sp>
        <p:sp>
          <p:nvSpPr>
            <p:cNvPr id="6" name="object 6"/>
            <p:cNvSpPr/>
            <p:nvPr/>
          </p:nvSpPr>
          <p:spPr>
            <a:xfrm>
              <a:off x="3810000" y="4038599"/>
              <a:ext cx="1143000" cy="457200"/>
            </a:xfrm>
            <a:custGeom>
              <a:avLst/>
              <a:gdLst/>
              <a:ahLst/>
              <a:cxnLst/>
              <a:rect l="l" t="t" r="r" b="b"/>
              <a:pathLst>
                <a:path w="1143000" h="457200">
                  <a:moveTo>
                    <a:pt x="1143000" y="0"/>
                  </a:moveTo>
                  <a:lnTo>
                    <a:pt x="0" y="0"/>
                  </a:lnTo>
                  <a:lnTo>
                    <a:pt x="0" y="457200"/>
                  </a:lnTo>
                  <a:lnTo>
                    <a:pt x="1143000" y="457200"/>
                  </a:lnTo>
                  <a:lnTo>
                    <a:pt x="1143000" y="0"/>
                  </a:lnTo>
                  <a:close/>
                </a:path>
              </a:pathLst>
            </a:custGeom>
            <a:solidFill>
              <a:srgbClr val="0E6EC5"/>
            </a:solidFill>
          </p:spPr>
          <p:txBody>
            <a:bodyPr wrap="square" lIns="0" tIns="0" rIns="0" bIns="0" rtlCol="0"/>
            <a:lstStyle/>
            <a:p>
              <a:endParaRPr/>
            </a:p>
          </p:txBody>
        </p:sp>
        <p:sp>
          <p:nvSpPr>
            <p:cNvPr id="7" name="object 7"/>
            <p:cNvSpPr/>
            <p:nvPr/>
          </p:nvSpPr>
          <p:spPr>
            <a:xfrm>
              <a:off x="3810000" y="4038599"/>
              <a:ext cx="1143000" cy="457200"/>
            </a:xfrm>
            <a:custGeom>
              <a:avLst/>
              <a:gdLst/>
              <a:ahLst/>
              <a:cxnLst/>
              <a:rect l="l" t="t" r="r" b="b"/>
              <a:pathLst>
                <a:path w="1143000" h="457200">
                  <a:moveTo>
                    <a:pt x="0" y="457200"/>
                  </a:moveTo>
                  <a:lnTo>
                    <a:pt x="1143000" y="457200"/>
                  </a:lnTo>
                  <a:lnTo>
                    <a:pt x="1143000" y="0"/>
                  </a:lnTo>
                  <a:lnTo>
                    <a:pt x="0" y="0"/>
                  </a:lnTo>
                  <a:lnTo>
                    <a:pt x="0" y="457200"/>
                  </a:lnTo>
                  <a:close/>
                </a:path>
              </a:pathLst>
            </a:custGeom>
            <a:ln w="25400">
              <a:solidFill>
                <a:srgbClr val="085091"/>
              </a:solidFill>
            </a:ln>
          </p:spPr>
          <p:txBody>
            <a:bodyPr wrap="square" lIns="0" tIns="0" rIns="0" bIns="0" rtlCol="0"/>
            <a:lstStyle/>
            <a:p>
              <a:endParaRPr/>
            </a:p>
          </p:txBody>
        </p:sp>
        <p:sp>
          <p:nvSpPr>
            <p:cNvPr id="8" name="object 8"/>
            <p:cNvSpPr/>
            <p:nvPr/>
          </p:nvSpPr>
          <p:spPr>
            <a:xfrm>
              <a:off x="3048000" y="4215510"/>
              <a:ext cx="762000" cy="103505"/>
            </a:xfrm>
            <a:custGeom>
              <a:avLst/>
              <a:gdLst/>
              <a:ahLst/>
              <a:cxnLst/>
              <a:rect l="l" t="t" r="r" b="b"/>
              <a:pathLst>
                <a:path w="762000" h="103504">
                  <a:moveTo>
                    <a:pt x="736890" y="51688"/>
                  </a:moveTo>
                  <a:lnTo>
                    <a:pt x="667003" y="92456"/>
                  </a:lnTo>
                  <a:lnTo>
                    <a:pt x="665988" y="96265"/>
                  </a:lnTo>
                  <a:lnTo>
                    <a:pt x="669544" y="102362"/>
                  </a:lnTo>
                  <a:lnTo>
                    <a:pt x="673353" y="103377"/>
                  </a:lnTo>
                  <a:lnTo>
                    <a:pt x="751109" y="58038"/>
                  </a:lnTo>
                  <a:lnTo>
                    <a:pt x="749426" y="58038"/>
                  </a:lnTo>
                  <a:lnTo>
                    <a:pt x="749426" y="57150"/>
                  </a:lnTo>
                  <a:lnTo>
                    <a:pt x="746251" y="57150"/>
                  </a:lnTo>
                  <a:lnTo>
                    <a:pt x="736890" y="51688"/>
                  </a:lnTo>
                  <a:close/>
                </a:path>
                <a:path w="762000" h="103504">
                  <a:moveTo>
                    <a:pt x="726004" y="45338"/>
                  </a:moveTo>
                  <a:lnTo>
                    <a:pt x="0" y="45338"/>
                  </a:lnTo>
                  <a:lnTo>
                    <a:pt x="0" y="58038"/>
                  </a:lnTo>
                  <a:lnTo>
                    <a:pt x="726004" y="58038"/>
                  </a:lnTo>
                  <a:lnTo>
                    <a:pt x="736890" y="51688"/>
                  </a:lnTo>
                  <a:lnTo>
                    <a:pt x="726004" y="45338"/>
                  </a:lnTo>
                  <a:close/>
                </a:path>
                <a:path w="762000" h="103504">
                  <a:moveTo>
                    <a:pt x="751109" y="45338"/>
                  </a:moveTo>
                  <a:lnTo>
                    <a:pt x="749426" y="45338"/>
                  </a:lnTo>
                  <a:lnTo>
                    <a:pt x="749426" y="58038"/>
                  </a:lnTo>
                  <a:lnTo>
                    <a:pt x="751109" y="58038"/>
                  </a:lnTo>
                  <a:lnTo>
                    <a:pt x="762000" y="51688"/>
                  </a:lnTo>
                  <a:lnTo>
                    <a:pt x="751109" y="45338"/>
                  </a:lnTo>
                  <a:close/>
                </a:path>
                <a:path w="762000" h="103504">
                  <a:moveTo>
                    <a:pt x="746251" y="46227"/>
                  </a:moveTo>
                  <a:lnTo>
                    <a:pt x="736890" y="51688"/>
                  </a:lnTo>
                  <a:lnTo>
                    <a:pt x="746251" y="57150"/>
                  </a:lnTo>
                  <a:lnTo>
                    <a:pt x="746251" y="46227"/>
                  </a:lnTo>
                  <a:close/>
                </a:path>
                <a:path w="762000" h="103504">
                  <a:moveTo>
                    <a:pt x="749426" y="46227"/>
                  </a:moveTo>
                  <a:lnTo>
                    <a:pt x="746251" y="46227"/>
                  </a:lnTo>
                  <a:lnTo>
                    <a:pt x="746251" y="57150"/>
                  </a:lnTo>
                  <a:lnTo>
                    <a:pt x="749426" y="57150"/>
                  </a:lnTo>
                  <a:lnTo>
                    <a:pt x="749426" y="46227"/>
                  </a:lnTo>
                  <a:close/>
                </a:path>
                <a:path w="762000" h="103504">
                  <a:moveTo>
                    <a:pt x="673353" y="0"/>
                  </a:moveTo>
                  <a:lnTo>
                    <a:pt x="669544" y="1015"/>
                  </a:lnTo>
                  <a:lnTo>
                    <a:pt x="665988" y="7112"/>
                  </a:lnTo>
                  <a:lnTo>
                    <a:pt x="667003" y="10921"/>
                  </a:lnTo>
                  <a:lnTo>
                    <a:pt x="736890" y="51688"/>
                  </a:lnTo>
                  <a:lnTo>
                    <a:pt x="746251" y="46227"/>
                  </a:lnTo>
                  <a:lnTo>
                    <a:pt x="749426" y="46227"/>
                  </a:lnTo>
                  <a:lnTo>
                    <a:pt x="749426" y="45338"/>
                  </a:lnTo>
                  <a:lnTo>
                    <a:pt x="751109" y="45338"/>
                  </a:lnTo>
                  <a:lnTo>
                    <a:pt x="673353" y="0"/>
                  </a:lnTo>
                  <a:close/>
                </a:path>
              </a:pathLst>
            </a:custGeom>
            <a:solidFill>
              <a:srgbClr val="055092"/>
            </a:solidFill>
          </p:spPr>
          <p:txBody>
            <a:bodyPr wrap="square" lIns="0" tIns="0" rIns="0" bIns="0" rtlCol="0"/>
            <a:lstStyle/>
            <a:p>
              <a:endParaRPr/>
            </a:p>
          </p:txBody>
        </p:sp>
        <p:sp>
          <p:nvSpPr>
            <p:cNvPr id="9" name="object 9"/>
            <p:cNvSpPr/>
            <p:nvPr/>
          </p:nvSpPr>
          <p:spPr>
            <a:xfrm>
              <a:off x="5715000" y="4038599"/>
              <a:ext cx="1143000" cy="457200"/>
            </a:xfrm>
            <a:custGeom>
              <a:avLst/>
              <a:gdLst/>
              <a:ahLst/>
              <a:cxnLst/>
              <a:rect l="l" t="t" r="r" b="b"/>
              <a:pathLst>
                <a:path w="1143000" h="457200">
                  <a:moveTo>
                    <a:pt x="1143000" y="0"/>
                  </a:moveTo>
                  <a:lnTo>
                    <a:pt x="0" y="0"/>
                  </a:lnTo>
                  <a:lnTo>
                    <a:pt x="0" y="457200"/>
                  </a:lnTo>
                  <a:lnTo>
                    <a:pt x="1143000" y="457200"/>
                  </a:lnTo>
                  <a:lnTo>
                    <a:pt x="1143000" y="0"/>
                  </a:lnTo>
                  <a:close/>
                </a:path>
              </a:pathLst>
            </a:custGeom>
            <a:solidFill>
              <a:srgbClr val="0E6EC5"/>
            </a:solidFill>
          </p:spPr>
          <p:txBody>
            <a:bodyPr wrap="square" lIns="0" tIns="0" rIns="0" bIns="0" rtlCol="0"/>
            <a:lstStyle/>
            <a:p>
              <a:endParaRPr/>
            </a:p>
          </p:txBody>
        </p:sp>
        <p:sp>
          <p:nvSpPr>
            <p:cNvPr id="10" name="object 10"/>
            <p:cNvSpPr/>
            <p:nvPr/>
          </p:nvSpPr>
          <p:spPr>
            <a:xfrm>
              <a:off x="5715000" y="4038599"/>
              <a:ext cx="1143000" cy="457200"/>
            </a:xfrm>
            <a:custGeom>
              <a:avLst/>
              <a:gdLst/>
              <a:ahLst/>
              <a:cxnLst/>
              <a:rect l="l" t="t" r="r" b="b"/>
              <a:pathLst>
                <a:path w="1143000" h="457200">
                  <a:moveTo>
                    <a:pt x="0" y="457200"/>
                  </a:moveTo>
                  <a:lnTo>
                    <a:pt x="1143000" y="457200"/>
                  </a:lnTo>
                  <a:lnTo>
                    <a:pt x="1143000" y="0"/>
                  </a:lnTo>
                  <a:lnTo>
                    <a:pt x="0" y="0"/>
                  </a:lnTo>
                  <a:lnTo>
                    <a:pt x="0" y="457200"/>
                  </a:lnTo>
                  <a:close/>
                </a:path>
              </a:pathLst>
            </a:custGeom>
            <a:ln w="25400">
              <a:solidFill>
                <a:srgbClr val="085091"/>
              </a:solidFill>
            </a:ln>
          </p:spPr>
          <p:txBody>
            <a:bodyPr wrap="square" lIns="0" tIns="0" rIns="0" bIns="0" rtlCol="0"/>
            <a:lstStyle/>
            <a:p>
              <a:endParaRPr/>
            </a:p>
          </p:txBody>
        </p:sp>
        <p:sp>
          <p:nvSpPr>
            <p:cNvPr id="11" name="object 11"/>
            <p:cNvSpPr/>
            <p:nvPr/>
          </p:nvSpPr>
          <p:spPr>
            <a:xfrm>
              <a:off x="838174" y="3758310"/>
              <a:ext cx="6934834" cy="1242695"/>
            </a:xfrm>
            <a:custGeom>
              <a:avLst/>
              <a:gdLst/>
              <a:ahLst/>
              <a:cxnLst/>
              <a:rect l="l" t="t" r="r" b="b"/>
              <a:pathLst>
                <a:path w="6934834" h="1242695">
                  <a:moveTo>
                    <a:pt x="1066825" y="432689"/>
                  </a:moveTo>
                  <a:lnTo>
                    <a:pt x="1055928" y="426339"/>
                  </a:lnTo>
                  <a:lnTo>
                    <a:pt x="978179" y="381000"/>
                  </a:lnTo>
                  <a:lnTo>
                    <a:pt x="974369" y="382016"/>
                  </a:lnTo>
                  <a:lnTo>
                    <a:pt x="970813" y="388112"/>
                  </a:lnTo>
                  <a:lnTo>
                    <a:pt x="971829" y="391922"/>
                  </a:lnTo>
                  <a:lnTo>
                    <a:pt x="1030808" y="426339"/>
                  </a:lnTo>
                  <a:lnTo>
                    <a:pt x="990498" y="426339"/>
                  </a:lnTo>
                  <a:lnTo>
                    <a:pt x="730275" y="426339"/>
                  </a:lnTo>
                  <a:lnTo>
                    <a:pt x="730275" y="58039"/>
                  </a:lnTo>
                  <a:lnTo>
                    <a:pt x="730275" y="51689"/>
                  </a:lnTo>
                  <a:lnTo>
                    <a:pt x="730275" y="48133"/>
                  </a:lnTo>
                  <a:lnTo>
                    <a:pt x="727481" y="45339"/>
                  </a:lnTo>
                  <a:lnTo>
                    <a:pt x="381025" y="45339"/>
                  </a:lnTo>
                  <a:lnTo>
                    <a:pt x="381025" y="58039"/>
                  </a:lnTo>
                  <a:lnTo>
                    <a:pt x="717575" y="58039"/>
                  </a:lnTo>
                  <a:lnTo>
                    <a:pt x="717575" y="436245"/>
                  </a:lnTo>
                  <a:lnTo>
                    <a:pt x="720369" y="439039"/>
                  </a:lnTo>
                  <a:lnTo>
                    <a:pt x="828205" y="439039"/>
                  </a:lnTo>
                  <a:lnTo>
                    <a:pt x="823747" y="439674"/>
                  </a:lnTo>
                  <a:lnTo>
                    <a:pt x="758850" y="451739"/>
                  </a:lnTo>
                  <a:lnTo>
                    <a:pt x="695858" y="467487"/>
                  </a:lnTo>
                  <a:lnTo>
                    <a:pt x="635025" y="486410"/>
                  </a:lnTo>
                  <a:lnTo>
                    <a:pt x="577240" y="508381"/>
                  </a:lnTo>
                  <a:lnTo>
                    <a:pt x="522757" y="532892"/>
                  </a:lnTo>
                  <a:lnTo>
                    <a:pt x="472211" y="559816"/>
                  </a:lnTo>
                  <a:lnTo>
                    <a:pt x="425996" y="589026"/>
                  </a:lnTo>
                  <a:lnTo>
                    <a:pt x="384797" y="620014"/>
                  </a:lnTo>
                  <a:lnTo>
                    <a:pt x="349097" y="652653"/>
                  </a:lnTo>
                  <a:lnTo>
                    <a:pt x="319341" y="686562"/>
                  </a:lnTo>
                  <a:lnTo>
                    <a:pt x="296062" y="721868"/>
                  </a:lnTo>
                  <a:lnTo>
                    <a:pt x="279869" y="757936"/>
                  </a:lnTo>
                  <a:lnTo>
                    <a:pt x="270383" y="813308"/>
                  </a:lnTo>
                  <a:lnTo>
                    <a:pt x="269976" y="831596"/>
                  </a:lnTo>
                  <a:lnTo>
                    <a:pt x="268770" y="848995"/>
                  </a:lnTo>
                  <a:lnTo>
                    <a:pt x="260870" y="901065"/>
                  </a:lnTo>
                  <a:lnTo>
                    <a:pt x="246875" y="951611"/>
                  </a:lnTo>
                  <a:lnTo>
                    <a:pt x="219925" y="1015365"/>
                  </a:lnTo>
                  <a:lnTo>
                    <a:pt x="184962" y="1072134"/>
                  </a:lnTo>
                  <a:lnTo>
                    <a:pt x="154647" y="1108964"/>
                  </a:lnTo>
                  <a:lnTo>
                    <a:pt x="121373" y="1139825"/>
                  </a:lnTo>
                  <a:lnTo>
                    <a:pt x="86080" y="1163955"/>
                  </a:lnTo>
                  <a:lnTo>
                    <a:pt x="49453" y="1180211"/>
                  </a:lnTo>
                  <a:lnTo>
                    <a:pt x="43243" y="1181989"/>
                  </a:lnTo>
                  <a:lnTo>
                    <a:pt x="93141" y="1149858"/>
                  </a:lnTo>
                  <a:lnTo>
                    <a:pt x="93992" y="1145921"/>
                  </a:lnTo>
                  <a:lnTo>
                    <a:pt x="92087" y="1142873"/>
                  </a:lnTo>
                  <a:lnTo>
                    <a:pt x="90195" y="1139952"/>
                  </a:lnTo>
                  <a:lnTo>
                    <a:pt x="86258" y="1139190"/>
                  </a:lnTo>
                  <a:lnTo>
                    <a:pt x="83312" y="1140968"/>
                  </a:lnTo>
                  <a:lnTo>
                    <a:pt x="0" y="1194689"/>
                  </a:lnTo>
                  <a:lnTo>
                    <a:pt x="90817" y="1242441"/>
                  </a:lnTo>
                  <a:lnTo>
                    <a:pt x="94665" y="1241298"/>
                  </a:lnTo>
                  <a:lnTo>
                    <a:pt x="96291" y="1238123"/>
                  </a:lnTo>
                  <a:lnTo>
                    <a:pt x="97929" y="1235075"/>
                  </a:lnTo>
                  <a:lnTo>
                    <a:pt x="96735" y="1231138"/>
                  </a:lnTo>
                  <a:lnTo>
                    <a:pt x="93624" y="1229614"/>
                  </a:lnTo>
                  <a:lnTo>
                    <a:pt x="38430" y="1200531"/>
                  </a:lnTo>
                  <a:lnTo>
                    <a:pt x="32829" y="1197584"/>
                  </a:lnTo>
                  <a:lnTo>
                    <a:pt x="40551" y="1195959"/>
                  </a:lnTo>
                  <a:lnTo>
                    <a:pt x="53848" y="1192022"/>
                  </a:lnTo>
                  <a:lnTo>
                    <a:pt x="92659" y="1174750"/>
                  </a:lnTo>
                  <a:lnTo>
                    <a:pt x="129565" y="1149477"/>
                  </a:lnTo>
                  <a:lnTo>
                    <a:pt x="164109" y="1117346"/>
                  </a:lnTo>
                  <a:lnTo>
                    <a:pt x="195516" y="1079119"/>
                  </a:lnTo>
                  <a:lnTo>
                    <a:pt x="231419" y="1020699"/>
                  </a:lnTo>
                  <a:lnTo>
                    <a:pt x="252984" y="972312"/>
                  </a:lnTo>
                  <a:lnTo>
                    <a:pt x="269189" y="921004"/>
                  </a:lnTo>
                  <a:lnTo>
                    <a:pt x="279514" y="867791"/>
                  </a:lnTo>
                  <a:lnTo>
                    <a:pt x="283070" y="814070"/>
                  </a:lnTo>
                  <a:lnTo>
                    <a:pt x="284035" y="796925"/>
                  </a:lnTo>
                  <a:lnTo>
                    <a:pt x="298411" y="745490"/>
                  </a:lnTo>
                  <a:lnTo>
                    <a:pt x="317131" y="711454"/>
                  </a:lnTo>
                  <a:lnTo>
                    <a:pt x="342709" y="678053"/>
                  </a:lnTo>
                  <a:lnTo>
                    <a:pt x="374624" y="645668"/>
                  </a:lnTo>
                  <a:lnTo>
                    <a:pt x="412153" y="614553"/>
                  </a:lnTo>
                  <a:lnTo>
                    <a:pt x="455066" y="584962"/>
                  </a:lnTo>
                  <a:lnTo>
                    <a:pt x="502691" y="557403"/>
                  </a:lnTo>
                  <a:lnTo>
                    <a:pt x="554507" y="532003"/>
                  </a:lnTo>
                  <a:lnTo>
                    <a:pt x="610006" y="509016"/>
                  </a:lnTo>
                  <a:lnTo>
                    <a:pt x="668680" y="488823"/>
                  </a:lnTo>
                  <a:lnTo>
                    <a:pt x="729894" y="471678"/>
                  </a:lnTo>
                  <a:lnTo>
                    <a:pt x="793267" y="457835"/>
                  </a:lnTo>
                  <a:lnTo>
                    <a:pt x="858164" y="447548"/>
                  </a:lnTo>
                  <a:lnTo>
                    <a:pt x="924077" y="441198"/>
                  </a:lnTo>
                  <a:lnTo>
                    <a:pt x="990752" y="439039"/>
                  </a:lnTo>
                  <a:lnTo>
                    <a:pt x="1030808" y="439039"/>
                  </a:lnTo>
                  <a:lnTo>
                    <a:pt x="971829" y="473456"/>
                  </a:lnTo>
                  <a:lnTo>
                    <a:pt x="970813" y="477266"/>
                  </a:lnTo>
                  <a:lnTo>
                    <a:pt x="974369" y="483362"/>
                  </a:lnTo>
                  <a:lnTo>
                    <a:pt x="978179" y="484378"/>
                  </a:lnTo>
                  <a:lnTo>
                    <a:pt x="1055928" y="439039"/>
                  </a:lnTo>
                  <a:lnTo>
                    <a:pt x="1066825" y="432689"/>
                  </a:lnTo>
                  <a:close/>
                </a:path>
                <a:path w="6934834" h="1242695">
                  <a:moveTo>
                    <a:pt x="4876825" y="508889"/>
                  </a:moveTo>
                  <a:lnTo>
                    <a:pt x="4865929" y="502539"/>
                  </a:lnTo>
                  <a:lnTo>
                    <a:pt x="4788179" y="457200"/>
                  </a:lnTo>
                  <a:lnTo>
                    <a:pt x="4784369" y="458216"/>
                  </a:lnTo>
                  <a:lnTo>
                    <a:pt x="4780813" y="464312"/>
                  </a:lnTo>
                  <a:lnTo>
                    <a:pt x="4781829" y="468122"/>
                  </a:lnTo>
                  <a:lnTo>
                    <a:pt x="4840808" y="502539"/>
                  </a:lnTo>
                  <a:lnTo>
                    <a:pt x="4184218" y="502539"/>
                  </a:lnTo>
                  <a:lnTo>
                    <a:pt x="4221378" y="485140"/>
                  </a:lnTo>
                  <a:lnTo>
                    <a:pt x="4259224" y="458470"/>
                  </a:lnTo>
                  <a:lnTo>
                    <a:pt x="4291990" y="425450"/>
                  </a:lnTo>
                  <a:lnTo>
                    <a:pt x="4318787" y="387350"/>
                  </a:lnTo>
                  <a:lnTo>
                    <a:pt x="4337964" y="346722"/>
                  </a:lnTo>
                  <a:lnTo>
                    <a:pt x="4348378" y="303530"/>
                  </a:lnTo>
                  <a:lnTo>
                    <a:pt x="4349712" y="283222"/>
                  </a:lnTo>
                  <a:lnTo>
                    <a:pt x="4349648" y="278130"/>
                  </a:lnTo>
                  <a:lnTo>
                    <a:pt x="4333392" y="240030"/>
                  </a:lnTo>
                  <a:lnTo>
                    <a:pt x="4328566" y="233680"/>
                  </a:lnTo>
                  <a:lnTo>
                    <a:pt x="4288688" y="201930"/>
                  </a:lnTo>
                  <a:lnTo>
                    <a:pt x="4252239" y="181622"/>
                  </a:lnTo>
                  <a:lnTo>
                    <a:pt x="4208424" y="161290"/>
                  </a:lnTo>
                  <a:lnTo>
                    <a:pt x="4158005" y="143522"/>
                  </a:lnTo>
                  <a:lnTo>
                    <a:pt x="4101490" y="125730"/>
                  </a:lnTo>
                  <a:lnTo>
                    <a:pt x="4071264" y="118122"/>
                  </a:lnTo>
                  <a:lnTo>
                    <a:pt x="4039641" y="109220"/>
                  </a:lnTo>
                  <a:lnTo>
                    <a:pt x="3865397" y="76200"/>
                  </a:lnTo>
                  <a:lnTo>
                    <a:pt x="3750589" y="60972"/>
                  </a:lnTo>
                  <a:lnTo>
                    <a:pt x="3671214" y="53340"/>
                  </a:lnTo>
                  <a:lnTo>
                    <a:pt x="3590188" y="48272"/>
                  </a:lnTo>
                  <a:lnTo>
                    <a:pt x="3508146" y="45720"/>
                  </a:lnTo>
                  <a:lnTo>
                    <a:pt x="3425977" y="45720"/>
                  </a:lnTo>
                  <a:lnTo>
                    <a:pt x="3384956" y="46990"/>
                  </a:lnTo>
                  <a:lnTo>
                    <a:pt x="3343935" y="49530"/>
                  </a:lnTo>
                  <a:lnTo>
                    <a:pt x="3303295" y="50800"/>
                  </a:lnTo>
                  <a:lnTo>
                    <a:pt x="3262909" y="54622"/>
                  </a:lnTo>
                  <a:lnTo>
                    <a:pt x="3223031" y="57150"/>
                  </a:lnTo>
                  <a:lnTo>
                    <a:pt x="3183534" y="60972"/>
                  </a:lnTo>
                  <a:lnTo>
                    <a:pt x="3106318" y="71120"/>
                  </a:lnTo>
                  <a:lnTo>
                    <a:pt x="3068853" y="77470"/>
                  </a:lnTo>
                  <a:lnTo>
                    <a:pt x="3032023" y="82550"/>
                  </a:lnTo>
                  <a:lnTo>
                    <a:pt x="2927375" y="104140"/>
                  </a:lnTo>
                  <a:lnTo>
                    <a:pt x="2863113" y="119380"/>
                  </a:lnTo>
                  <a:lnTo>
                    <a:pt x="2803931" y="137172"/>
                  </a:lnTo>
                  <a:lnTo>
                    <a:pt x="2750464" y="154940"/>
                  </a:lnTo>
                  <a:lnTo>
                    <a:pt x="2703220" y="175272"/>
                  </a:lnTo>
                  <a:lnTo>
                    <a:pt x="2663088" y="195580"/>
                  </a:lnTo>
                  <a:lnTo>
                    <a:pt x="2630449" y="217170"/>
                  </a:lnTo>
                  <a:lnTo>
                    <a:pt x="2601112" y="245122"/>
                  </a:lnTo>
                  <a:lnTo>
                    <a:pt x="2596921" y="250190"/>
                  </a:lnTo>
                  <a:lnTo>
                    <a:pt x="2584475" y="287020"/>
                  </a:lnTo>
                  <a:lnTo>
                    <a:pt x="2583967" y="298450"/>
                  </a:lnTo>
                  <a:lnTo>
                    <a:pt x="2582316" y="308622"/>
                  </a:lnTo>
                  <a:lnTo>
                    <a:pt x="2566314" y="349250"/>
                  </a:lnTo>
                  <a:lnTo>
                    <a:pt x="2536088" y="389890"/>
                  </a:lnTo>
                  <a:lnTo>
                    <a:pt x="2526563" y="398780"/>
                  </a:lnTo>
                  <a:lnTo>
                    <a:pt x="2516276" y="408940"/>
                  </a:lnTo>
                  <a:lnTo>
                    <a:pt x="2481224" y="435622"/>
                  </a:lnTo>
                  <a:lnTo>
                    <a:pt x="2440838" y="458470"/>
                  </a:lnTo>
                  <a:lnTo>
                    <a:pt x="2380259" y="485140"/>
                  </a:lnTo>
                  <a:lnTo>
                    <a:pt x="2297201" y="508000"/>
                  </a:lnTo>
                  <a:lnTo>
                    <a:pt x="2246807" y="514210"/>
                  </a:lnTo>
                  <a:lnTo>
                    <a:pt x="2300884" y="481330"/>
                  </a:lnTo>
                  <a:lnTo>
                    <a:pt x="2303932" y="480072"/>
                  </a:lnTo>
                  <a:lnTo>
                    <a:pt x="2304821" y="476250"/>
                  </a:lnTo>
                  <a:lnTo>
                    <a:pt x="2303043" y="472440"/>
                  </a:lnTo>
                  <a:lnTo>
                    <a:pt x="2301265" y="469900"/>
                  </a:lnTo>
                  <a:lnTo>
                    <a:pt x="2297328" y="468630"/>
                  </a:lnTo>
                  <a:lnTo>
                    <a:pt x="2294280" y="469900"/>
                  </a:lnTo>
                  <a:lnTo>
                    <a:pt x="2209825" y="521970"/>
                  </a:lnTo>
                  <a:lnTo>
                    <a:pt x="2296439" y="570230"/>
                  </a:lnTo>
                  <a:lnTo>
                    <a:pt x="2299487" y="571500"/>
                  </a:lnTo>
                  <a:lnTo>
                    <a:pt x="2303424" y="571500"/>
                  </a:lnTo>
                  <a:lnTo>
                    <a:pt x="2306726" y="565150"/>
                  </a:lnTo>
                  <a:lnTo>
                    <a:pt x="2305710" y="561340"/>
                  </a:lnTo>
                  <a:lnTo>
                    <a:pt x="2302662" y="558800"/>
                  </a:lnTo>
                  <a:lnTo>
                    <a:pt x="2246503" y="528320"/>
                  </a:lnTo>
                  <a:lnTo>
                    <a:pt x="2244369" y="527177"/>
                  </a:lnTo>
                  <a:lnTo>
                    <a:pt x="2264054" y="525780"/>
                  </a:lnTo>
                  <a:lnTo>
                    <a:pt x="2317267" y="516890"/>
                  </a:lnTo>
                  <a:lnTo>
                    <a:pt x="2384958" y="497840"/>
                  </a:lnTo>
                  <a:lnTo>
                    <a:pt x="2447061" y="469900"/>
                  </a:lnTo>
                  <a:lnTo>
                    <a:pt x="2488590" y="445770"/>
                  </a:lnTo>
                  <a:lnTo>
                    <a:pt x="2524785" y="417830"/>
                  </a:lnTo>
                  <a:lnTo>
                    <a:pt x="2554757" y="387350"/>
                  </a:lnTo>
                  <a:lnTo>
                    <a:pt x="2577617" y="355600"/>
                  </a:lnTo>
                  <a:lnTo>
                    <a:pt x="2594889" y="309880"/>
                  </a:lnTo>
                  <a:lnTo>
                    <a:pt x="2597175" y="287020"/>
                  </a:lnTo>
                  <a:lnTo>
                    <a:pt x="2597429" y="283222"/>
                  </a:lnTo>
                  <a:lnTo>
                    <a:pt x="2615082" y="247650"/>
                  </a:lnTo>
                  <a:lnTo>
                    <a:pt x="2652420" y="217170"/>
                  </a:lnTo>
                  <a:lnTo>
                    <a:pt x="2687853" y="196850"/>
                  </a:lnTo>
                  <a:lnTo>
                    <a:pt x="2730652" y="176530"/>
                  </a:lnTo>
                  <a:lnTo>
                    <a:pt x="2780436" y="158750"/>
                  </a:lnTo>
                  <a:lnTo>
                    <a:pt x="2807487" y="148590"/>
                  </a:lnTo>
                  <a:lnTo>
                    <a:pt x="2836189" y="139700"/>
                  </a:lnTo>
                  <a:lnTo>
                    <a:pt x="2866288" y="132080"/>
                  </a:lnTo>
                  <a:lnTo>
                    <a:pt x="2897530" y="123190"/>
                  </a:lnTo>
                  <a:lnTo>
                    <a:pt x="2930169" y="115570"/>
                  </a:lnTo>
                  <a:lnTo>
                    <a:pt x="2963697" y="109220"/>
                  </a:lnTo>
                  <a:lnTo>
                    <a:pt x="2998495" y="101600"/>
                  </a:lnTo>
                  <a:lnTo>
                    <a:pt x="3070631" y="88900"/>
                  </a:lnTo>
                  <a:lnTo>
                    <a:pt x="3184804" y="73672"/>
                  </a:lnTo>
                  <a:lnTo>
                    <a:pt x="3224174" y="69850"/>
                  </a:lnTo>
                  <a:lnTo>
                    <a:pt x="3263798" y="67322"/>
                  </a:lnTo>
                  <a:lnTo>
                    <a:pt x="3304057" y="63500"/>
                  </a:lnTo>
                  <a:lnTo>
                    <a:pt x="3344570" y="62230"/>
                  </a:lnTo>
                  <a:lnTo>
                    <a:pt x="3385210" y="59690"/>
                  </a:lnTo>
                  <a:lnTo>
                    <a:pt x="3426104" y="58420"/>
                  </a:lnTo>
                  <a:lnTo>
                    <a:pt x="3507765" y="58420"/>
                  </a:lnTo>
                  <a:lnTo>
                    <a:pt x="3589426" y="60972"/>
                  </a:lnTo>
                  <a:lnTo>
                    <a:pt x="3670071" y="66040"/>
                  </a:lnTo>
                  <a:lnTo>
                    <a:pt x="3749192" y="73672"/>
                  </a:lnTo>
                  <a:lnTo>
                    <a:pt x="3787927" y="78740"/>
                  </a:lnTo>
                  <a:lnTo>
                    <a:pt x="3826027" y="82550"/>
                  </a:lnTo>
                  <a:lnTo>
                    <a:pt x="3863365" y="88900"/>
                  </a:lnTo>
                  <a:lnTo>
                    <a:pt x="3899941" y="93980"/>
                  </a:lnTo>
                  <a:lnTo>
                    <a:pt x="3935628" y="100330"/>
                  </a:lnTo>
                  <a:lnTo>
                    <a:pt x="3970299" y="107950"/>
                  </a:lnTo>
                  <a:lnTo>
                    <a:pt x="4004081" y="114300"/>
                  </a:lnTo>
                  <a:lnTo>
                    <a:pt x="4067962" y="129540"/>
                  </a:lnTo>
                  <a:lnTo>
                    <a:pt x="4097934" y="138430"/>
                  </a:lnTo>
                  <a:lnTo>
                    <a:pt x="4126636" y="146050"/>
                  </a:lnTo>
                  <a:lnTo>
                    <a:pt x="4153814" y="154940"/>
                  </a:lnTo>
                  <a:lnTo>
                    <a:pt x="4179341" y="163830"/>
                  </a:lnTo>
                  <a:lnTo>
                    <a:pt x="4203344" y="173990"/>
                  </a:lnTo>
                  <a:lnTo>
                    <a:pt x="4225823" y="182880"/>
                  </a:lnTo>
                  <a:lnTo>
                    <a:pt x="4246270" y="193040"/>
                  </a:lnTo>
                  <a:lnTo>
                    <a:pt x="4264812" y="201930"/>
                  </a:lnTo>
                  <a:lnTo>
                    <a:pt x="4281576" y="212090"/>
                  </a:lnTo>
                  <a:lnTo>
                    <a:pt x="4318914" y="242570"/>
                  </a:lnTo>
                  <a:lnTo>
                    <a:pt x="4326788" y="252730"/>
                  </a:lnTo>
                  <a:lnTo>
                    <a:pt x="4329963" y="256540"/>
                  </a:lnTo>
                  <a:lnTo>
                    <a:pt x="4337012" y="283222"/>
                  </a:lnTo>
                  <a:lnTo>
                    <a:pt x="4336821" y="290830"/>
                  </a:lnTo>
                  <a:lnTo>
                    <a:pt x="4329455" y="331470"/>
                  </a:lnTo>
                  <a:lnTo>
                    <a:pt x="4308119" y="381000"/>
                  </a:lnTo>
                  <a:lnTo>
                    <a:pt x="4282592" y="416572"/>
                  </a:lnTo>
                  <a:lnTo>
                    <a:pt x="4251477" y="448322"/>
                  </a:lnTo>
                  <a:lnTo>
                    <a:pt x="4215536" y="473722"/>
                  </a:lnTo>
                  <a:lnTo>
                    <a:pt x="4166387" y="495300"/>
                  </a:lnTo>
                  <a:lnTo>
                    <a:pt x="4128452" y="502539"/>
                  </a:lnTo>
                  <a:lnTo>
                    <a:pt x="4114825" y="502539"/>
                  </a:lnTo>
                  <a:lnTo>
                    <a:pt x="4114825" y="502920"/>
                  </a:lnTo>
                  <a:lnTo>
                    <a:pt x="4114698" y="502920"/>
                  </a:lnTo>
                  <a:lnTo>
                    <a:pt x="4114825" y="509270"/>
                  </a:lnTo>
                  <a:lnTo>
                    <a:pt x="4114825" y="515239"/>
                  </a:lnTo>
                  <a:lnTo>
                    <a:pt x="4114952" y="515620"/>
                  </a:lnTo>
                  <a:lnTo>
                    <a:pt x="4125620" y="515620"/>
                  </a:lnTo>
                  <a:lnTo>
                    <a:pt x="4128947" y="515239"/>
                  </a:lnTo>
                  <a:lnTo>
                    <a:pt x="4840808" y="515239"/>
                  </a:lnTo>
                  <a:lnTo>
                    <a:pt x="4781829" y="549656"/>
                  </a:lnTo>
                  <a:lnTo>
                    <a:pt x="4780813" y="553466"/>
                  </a:lnTo>
                  <a:lnTo>
                    <a:pt x="4784369" y="559562"/>
                  </a:lnTo>
                  <a:lnTo>
                    <a:pt x="4788179" y="560578"/>
                  </a:lnTo>
                  <a:lnTo>
                    <a:pt x="4865929" y="515239"/>
                  </a:lnTo>
                  <a:lnTo>
                    <a:pt x="4876825" y="508889"/>
                  </a:lnTo>
                  <a:close/>
                </a:path>
                <a:path w="6934834" h="1242695">
                  <a:moveTo>
                    <a:pt x="6934225" y="51689"/>
                  </a:moveTo>
                  <a:lnTo>
                    <a:pt x="6923329" y="45339"/>
                  </a:lnTo>
                  <a:lnTo>
                    <a:pt x="6845579" y="0"/>
                  </a:lnTo>
                  <a:lnTo>
                    <a:pt x="6841769" y="1016"/>
                  </a:lnTo>
                  <a:lnTo>
                    <a:pt x="6838213" y="7112"/>
                  </a:lnTo>
                  <a:lnTo>
                    <a:pt x="6839229" y="10922"/>
                  </a:lnTo>
                  <a:lnTo>
                    <a:pt x="6898208" y="45339"/>
                  </a:lnTo>
                  <a:lnTo>
                    <a:pt x="6473469" y="45339"/>
                  </a:lnTo>
                  <a:lnTo>
                    <a:pt x="6470675" y="48133"/>
                  </a:lnTo>
                  <a:lnTo>
                    <a:pt x="6470675" y="502539"/>
                  </a:lnTo>
                  <a:lnTo>
                    <a:pt x="6019825" y="502539"/>
                  </a:lnTo>
                  <a:lnTo>
                    <a:pt x="6019825" y="515239"/>
                  </a:lnTo>
                  <a:lnTo>
                    <a:pt x="6480581" y="515239"/>
                  </a:lnTo>
                  <a:lnTo>
                    <a:pt x="6483375" y="512445"/>
                  </a:lnTo>
                  <a:lnTo>
                    <a:pt x="6483375" y="508889"/>
                  </a:lnTo>
                  <a:lnTo>
                    <a:pt x="6483375" y="502539"/>
                  </a:lnTo>
                  <a:lnTo>
                    <a:pt x="6483375" y="58039"/>
                  </a:lnTo>
                  <a:lnTo>
                    <a:pt x="6898208" y="58039"/>
                  </a:lnTo>
                  <a:lnTo>
                    <a:pt x="6839229" y="92456"/>
                  </a:lnTo>
                  <a:lnTo>
                    <a:pt x="6838213" y="96266"/>
                  </a:lnTo>
                  <a:lnTo>
                    <a:pt x="6841769" y="102362"/>
                  </a:lnTo>
                  <a:lnTo>
                    <a:pt x="6845579" y="103378"/>
                  </a:lnTo>
                  <a:lnTo>
                    <a:pt x="6923329" y="58039"/>
                  </a:lnTo>
                  <a:lnTo>
                    <a:pt x="6934225" y="51689"/>
                  </a:lnTo>
                  <a:close/>
                </a:path>
              </a:pathLst>
            </a:custGeom>
            <a:solidFill>
              <a:srgbClr val="055092"/>
            </a:solidFill>
          </p:spPr>
          <p:txBody>
            <a:bodyPr wrap="square" lIns="0" tIns="0" rIns="0" bIns="0" rtlCol="0"/>
            <a:lstStyle/>
            <a:p>
              <a:endParaRPr/>
            </a:p>
          </p:txBody>
        </p:sp>
      </p:grpSp>
      <p:sp>
        <p:nvSpPr>
          <p:cNvPr id="12" name="object 12"/>
          <p:cNvSpPr txBox="1"/>
          <p:nvPr/>
        </p:nvSpPr>
        <p:spPr>
          <a:xfrm>
            <a:off x="7928609" y="3675964"/>
            <a:ext cx="62103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nstantia"/>
                <a:cs typeface="Constantia"/>
              </a:rPr>
              <a:t>N</a:t>
            </a:r>
            <a:r>
              <a:rPr sz="1800" dirty="0">
                <a:latin typeface="Constantia"/>
                <a:cs typeface="Constantia"/>
              </a:rPr>
              <a:t>ULL</a:t>
            </a:r>
            <a:endParaRPr sz="1800">
              <a:latin typeface="Constantia"/>
              <a:cs typeface="Constantia"/>
            </a:endParaRPr>
          </a:p>
        </p:txBody>
      </p:sp>
      <p:sp>
        <p:nvSpPr>
          <p:cNvPr id="13" name="object 13"/>
          <p:cNvSpPr txBox="1"/>
          <p:nvPr/>
        </p:nvSpPr>
        <p:spPr>
          <a:xfrm>
            <a:off x="459740" y="3599815"/>
            <a:ext cx="55118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H</a:t>
            </a:r>
            <a:r>
              <a:rPr sz="1800" dirty="0">
                <a:latin typeface="Constantia"/>
                <a:cs typeface="Constantia"/>
              </a:rPr>
              <a:t>ead</a:t>
            </a:r>
            <a:endParaRPr sz="1800">
              <a:latin typeface="Constantia"/>
              <a:cs typeface="Constantia"/>
            </a:endParaRPr>
          </a:p>
        </p:txBody>
      </p:sp>
      <p:sp>
        <p:nvSpPr>
          <p:cNvPr id="14" name="object 14"/>
          <p:cNvSpPr txBox="1"/>
          <p:nvPr/>
        </p:nvSpPr>
        <p:spPr>
          <a:xfrm>
            <a:off x="2364994" y="3599815"/>
            <a:ext cx="1587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P</a:t>
            </a:r>
            <a:endParaRPr sz="1800">
              <a:latin typeface="Constantia"/>
              <a:cs typeface="Constantia"/>
            </a:endParaRPr>
          </a:p>
        </p:txBody>
      </p:sp>
      <p:sp>
        <p:nvSpPr>
          <p:cNvPr id="15" name="object 15"/>
          <p:cNvSpPr txBox="1"/>
          <p:nvPr/>
        </p:nvSpPr>
        <p:spPr>
          <a:xfrm>
            <a:off x="78739" y="4819269"/>
            <a:ext cx="6210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NULL</a:t>
            </a:r>
            <a:endParaRPr sz="1800">
              <a:latin typeface="Constantia"/>
              <a:cs typeface="Constantia"/>
            </a:endParaRPr>
          </a:p>
        </p:txBody>
      </p:sp>
      <p:sp>
        <p:nvSpPr>
          <p:cNvPr id="16" name="object 16"/>
          <p:cNvSpPr txBox="1"/>
          <p:nvPr/>
        </p:nvSpPr>
        <p:spPr>
          <a:xfrm>
            <a:off x="383540" y="5268874"/>
            <a:ext cx="7404100" cy="1305560"/>
          </a:xfrm>
          <a:prstGeom prst="rect">
            <a:avLst/>
          </a:prstGeom>
        </p:spPr>
        <p:txBody>
          <a:bodyPr vert="horz" wrap="square" lIns="0" tIns="12065" rIns="0" bIns="0" rtlCol="0">
            <a:spAutoFit/>
          </a:bodyPr>
          <a:lstStyle/>
          <a:p>
            <a:pPr marL="222885" indent="-210820">
              <a:lnSpc>
                <a:spcPct val="100000"/>
              </a:lnSpc>
              <a:spcBef>
                <a:spcPts val="95"/>
              </a:spcBef>
              <a:buFont typeface="Arial MT"/>
              <a:buChar char="•"/>
              <a:tabLst>
                <a:tab pos="223520" algn="l"/>
              </a:tabLst>
            </a:pPr>
            <a:r>
              <a:rPr sz="2800" spc="-35" dirty="0">
                <a:latin typeface="Constantia"/>
                <a:cs typeface="Constantia"/>
              </a:rPr>
              <a:t>For</a:t>
            </a:r>
            <a:r>
              <a:rPr sz="2800" spc="-105" dirty="0">
                <a:latin typeface="Constantia"/>
                <a:cs typeface="Constantia"/>
              </a:rPr>
              <a:t> </a:t>
            </a:r>
            <a:r>
              <a:rPr sz="2800" dirty="0">
                <a:latin typeface="Constantia"/>
                <a:cs typeface="Constantia"/>
              </a:rPr>
              <a:t>next</a:t>
            </a:r>
            <a:r>
              <a:rPr sz="2800" spc="-75" dirty="0">
                <a:latin typeface="Constantia"/>
                <a:cs typeface="Constantia"/>
              </a:rPr>
              <a:t> </a:t>
            </a:r>
            <a:r>
              <a:rPr sz="2800" spc="-15" dirty="0">
                <a:latin typeface="Constantia"/>
                <a:cs typeface="Constantia"/>
              </a:rPr>
              <a:t>iteration</a:t>
            </a:r>
            <a:r>
              <a:rPr sz="2800" spc="-95" dirty="0">
                <a:latin typeface="Constantia"/>
                <a:cs typeface="Constantia"/>
              </a:rPr>
              <a:t> </a:t>
            </a:r>
            <a:r>
              <a:rPr sz="2800" spc="-5" dirty="0">
                <a:latin typeface="Constantia"/>
                <a:cs typeface="Constantia"/>
              </a:rPr>
              <a:t>p=q</a:t>
            </a:r>
            <a:r>
              <a:rPr sz="2800" spc="-120" dirty="0">
                <a:latin typeface="Constantia"/>
                <a:cs typeface="Constantia"/>
              </a:rPr>
              <a:t> </a:t>
            </a:r>
            <a:r>
              <a:rPr sz="2800" spc="-5" dirty="0">
                <a:latin typeface="Constantia"/>
                <a:cs typeface="Constantia"/>
              </a:rPr>
              <a:t>and</a:t>
            </a:r>
            <a:r>
              <a:rPr sz="2800" spc="-70" dirty="0">
                <a:latin typeface="Constantia"/>
                <a:cs typeface="Constantia"/>
              </a:rPr>
              <a:t> </a:t>
            </a:r>
            <a:r>
              <a:rPr sz="2800" spc="-10" dirty="0">
                <a:latin typeface="Constantia"/>
                <a:cs typeface="Constantia"/>
              </a:rPr>
              <a:t>q=r</a:t>
            </a:r>
            <a:endParaRPr sz="2800">
              <a:latin typeface="Constantia"/>
              <a:cs typeface="Constantia"/>
            </a:endParaRPr>
          </a:p>
          <a:p>
            <a:pPr>
              <a:lnSpc>
                <a:spcPct val="100000"/>
              </a:lnSpc>
              <a:spcBef>
                <a:spcPts val="5"/>
              </a:spcBef>
              <a:buClr>
                <a:srgbClr val="0A5294"/>
              </a:buClr>
              <a:buFont typeface="Arial MT"/>
              <a:buChar char="•"/>
            </a:pPr>
            <a:endParaRPr sz="2750">
              <a:latin typeface="Constantia"/>
              <a:cs typeface="Constantia"/>
            </a:endParaRPr>
          </a:p>
          <a:p>
            <a:pPr marL="218440" indent="-205740">
              <a:lnSpc>
                <a:spcPct val="100000"/>
              </a:lnSpc>
              <a:buFont typeface="Arial MT"/>
              <a:buChar char="•"/>
              <a:tabLst>
                <a:tab pos="218440" algn="l"/>
              </a:tabLst>
            </a:pPr>
            <a:r>
              <a:rPr sz="2800" spc="-5" dirty="0">
                <a:latin typeface="Constantia"/>
                <a:cs typeface="Constantia"/>
              </a:rPr>
              <a:t>At</a:t>
            </a:r>
            <a:r>
              <a:rPr sz="2800" spc="-95" dirty="0">
                <a:latin typeface="Constantia"/>
                <a:cs typeface="Constantia"/>
              </a:rPr>
              <a:t> </a:t>
            </a:r>
            <a:r>
              <a:rPr sz="2800" spc="-10" dirty="0">
                <a:latin typeface="Constantia"/>
                <a:cs typeface="Constantia"/>
              </a:rPr>
              <a:t>the</a:t>
            </a:r>
            <a:r>
              <a:rPr sz="2800" spc="-140" dirty="0">
                <a:latin typeface="Constantia"/>
                <a:cs typeface="Constantia"/>
              </a:rPr>
              <a:t> </a:t>
            </a:r>
            <a:r>
              <a:rPr sz="2800" spc="-5" dirty="0">
                <a:latin typeface="Constantia"/>
                <a:cs typeface="Constantia"/>
              </a:rPr>
              <a:t>end</a:t>
            </a:r>
            <a:r>
              <a:rPr sz="2800" spc="-85" dirty="0">
                <a:latin typeface="Constantia"/>
                <a:cs typeface="Constantia"/>
              </a:rPr>
              <a:t> </a:t>
            </a:r>
            <a:r>
              <a:rPr sz="2800" spc="-40" dirty="0">
                <a:latin typeface="Constantia"/>
                <a:cs typeface="Constantia"/>
              </a:rPr>
              <a:t>we</a:t>
            </a:r>
            <a:r>
              <a:rPr sz="2800" spc="-145" dirty="0">
                <a:latin typeface="Constantia"/>
                <a:cs typeface="Constantia"/>
              </a:rPr>
              <a:t> </a:t>
            </a:r>
            <a:r>
              <a:rPr sz="2800" spc="-5" dirty="0">
                <a:latin typeface="Constantia"/>
                <a:cs typeface="Constantia"/>
              </a:rPr>
              <a:t>will</a:t>
            </a:r>
            <a:r>
              <a:rPr sz="2800" spc="-60" dirty="0">
                <a:latin typeface="Constantia"/>
                <a:cs typeface="Constantia"/>
              </a:rPr>
              <a:t> </a:t>
            </a:r>
            <a:r>
              <a:rPr sz="2800" spc="-20" dirty="0">
                <a:latin typeface="Constantia"/>
                <a:cs typeface="Constantia"/>
              </a:rPr>
              <a:t>change</a:t>
            </a:r>
            <a:r>
              <a:rPr sz="2800" spc="-65" dirty="0">
                <a:latin typeface="Constantia"/>
                <a:cs typeface="Constantia"/>
              </a:rPr>
              <a:t> </a:t>
            </a:r>
            <a:r>
              <a:rPr sz="2800" spc="-5" dirty="0">
                <a:latin typeface="Constantia"/>
                <a:cs typeface="Constantia"/>
              </a:rPr>
              <a:t>head</a:t>
            </a:r>
            <a:r>
              <a:rPr sz="2800" spc="-20" dirty="0">
                <a:latin typeface="Constantia"/>
                <a:cs typeface="Constantia"/>
              </a:rPr>
              <a:t> </a:t>
            </a:r>
            <a:r>
              <a:rPr sz="2800" spc="-25" dirty="0">
                <a:latin typeface="Constantia"/>
                <a:cs typeface="Constantia"/>
              </a:rPr>
              <a:t>to</a:t>
            </a:r>
            <a:r>
              <a:rPr sz="2800" spc="-100" dirty="0">
                <a:latin typeface="Constantia"/>
                <a:cs typeface="Constantia"/>
              </a:rPr>
              <a:t> </a:t>
            </a:r>
            <a:r>
              <a:rPr sz="2800" spc="-10" dirty="0">
                <a:latin typeface="Constantia"/>
                <a:cs typeface="Constantia"/>
              </a:rPr>
              <a:t>the</a:t>
            </a:r>
            <a:r>
              <a:rPr sz="2800" spc="-75" dirty="0">
                <a:latin typeface="Constantia"/>
                <a:cs typeface="Constantia"/>
              </a:rPr>
              <a:t> </a:t>
            </a:r>
            <a:r>
              <a:rPr sz="2800" spc="-5" dirty="0">
                <a:latin typeface="Constantia"/>
                <a:cs typeface="Constantia"/>
              </a:rPr>
              <a:t>last</a:t>
            </a:r>
            <a:r>
              <a:rPr sz="2800" spc="-50" dirty="0">
                <a:latin typeface="Constantia"/>
                <a:cs typeface="Constantia"/>
              </a:rPr>
              <a:t> </a:t>
            </a:r>
            <a:r>
              <a:rPr sz="2800" spc="-10" dirty="0">
                <a:latin typeface="Constantia"/>
                <a:cs typeface="Constantia"/>
              </a:rPr>
              <a:t>node</a:t>
            </a:r>
            <a:endParaRPr sz="2800">
              <a:latin typeface="Constantia"/>
              <a:cs typeface="Constantia"/>
            </a:endParaRPr>
          </a:p>
        </p:txBody>
      </p:sp>
      <p:sp>
        <p:nvSpPr>
          <p:cNvPr id="17" name="object 17"/>
          <p:cNvSpPr txBox="1"/>
          <p:nvPr/>
        </p:nvSpPr>
        <p:spPr>
          <a:xfrm>
            <a:off x="4270375" y="3599815"/>
            <a:ext cx="152400" cy="299720"/>
          </a:xfrm>
          <a:prstGeom prst="rect">
            <a:avLst/>
          </a:prstGeom>
        </p:spPr>
        <p:txBody>
          <a:bodyPr vert="horz" wrap="square" lIns="0" tIns="12700" rIns="0" bIns="0" rtlCol="0">
            <a:spAutoFit/>
          </a:bodyPr>
          <a:lstStyle/>
          <a:p>
            <a:pPr marL="12700">
              <a:lnSpc>
                <a:spcPct val="100000"/>
              </a:lnSpc>
              <a:spcBef>
                <a:spcPts val="100"/>
              </a:spcBef>
            </a:pPr>
            <a:r>
              <a:rPr sz="1800" spc="-1010" dirty="0">
                <a:latin typeface="Constantia"/>
                <a:cs typeface="Constantia"/>
              </a:rPr>
              <a:t>p</a:t>
            </a:r>
            <a:r>
              <a:rPr sz="1800" dirty="0">
                <a:latin typeface="Constantia"/>
                <a:cs typeface="Constantia"/>
              </a:rPr>
              <a:t>q</a:t>
            </a:r>
            <a:endParaRPr sz="1800">
              <a:latin typeface="Constantia"/>
              <a:cs typeface="Constantia"/>
            </a:endParaRPr>
          </a:p>
        </p:txBody>
      </p:sp>
      <p:sp>
        <p:nvSpPr>
          <p:cNvPr id="18" name="object 18"/>
          <p:cNvSpPr txBox="1"/>
          <p:nvPr/>
        </p:nvSpPr>
        <p:spPr>
          <a:xfrm>
            <a:off x="6099428" y="3599815"/>
            <a:ext cx="113030" cy="299720"/>
          </a:xfrm>
          <a:prstGeom prst="rect">
            <a:avLst/>
          </a:prstGeom>
        </p:spPr>
        <p:txBody>
          <a:bodyPr vert="horz" wrap="square" lIns="0" tIns="12700" rIns="0" bIns="0" rtlCol="0">
            <a:spAutoFit/>
          </a:bodyPr>
          <a:lstStyle/>
          <a:p>
            <a:pPr marL="12700">
              <a:lnSpc>
                <a:spcPct val="100000"/>
              </a:lnSpc>
              <a:spcBef>
                <a:spcPts val="100"/>
              </a:spcBef>
            </a:pPr>
            <a:r>
              <a:rPr sz="1800" spc="-1000" dirty="0">
                <a:latin typeface="Constantia"/>
                <a:cs typeface="Constantia"/>
              </a:rPr>
              <a:t>q</a:t>
            </a:r>
            <a:r>
              <a:rPr sz="1800" dirty="0">
                <a:latin typeface="Constantia"/>
                <a:cs typeface="Constantia"/>
              </a:rPr>
              <a:t>r</a:t>
            </a:r>
            <a:endParaRPr sz="1800">
              <a:latin typeface="Constantia"/>
              <a:cs typeface="Constanti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4910" y="22351"/>
            <a:ext cx="1349375" cy="788035"/>
          </a:xfrm>
          <a:prstGeom prst="rect">
            <a:avLst/>
          </a:prstGeom>
        </p:spPr>
        <p:txBody>
          <a:bodyPr vert="horz" wrap="square" lIns="0" tIns="12700" rIns="0" bIns="0" rtlCol="0">
            <a:spAutoFit/>
          </a:bodyPr>
          <a:lstStyle/>
          <a:p>
            <a:pPr marL="12700">
              <a:lnSpc>
                <a:spcPct val="100000"/>
              </a:lnSpc>
              <a:spcBef>
                <a:spcPts val="100"/>
              </a:spcBef>
            </a:pPr>
            <a:r>
              <a:rPr spc="-5" dirty="0"/>
              <a:t>Code</a:t>
            </a:r>
          </a:p>
        </p:txBody>
      </p:sp>
      <p:sp>
        <p:nvSpPr>
          <p:cNvPr id="3" name="object 3"/>
          <p:cNvSpPr txBox="1"/>
          <p:nvPr/>
        </p:nvSpPr>
        <p:spPr>
          <a:xfrm>
            <a:off x="535940" y="883665"/>
            <a:ext cx="3416935" cy="578739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0A5294"/>
                </a:solidFill>
                <a:latin typeface="Constantia"/>
                <a:cs typeface="Constantia"/>
              </a:rPr>
              <a:t>void</a:t>
            </a:r>
            <a:r>
              <a:rPr sz="1800" spc="-45" dirty="0">
                <a:solidFill>
                  <a:srgbClr val="0A5294"/>
                </a:solidFill>
                <a:latin typeface="Constantia"/>
                <a:cs typeface="Constantia"/>
              </a:rPr>
              <a:t> </a:t>
            </a:r>
            <a:r>
              <a:rPr sz="1800" spc="-10" dirty="0">
                <a:solidFill>
                  <a:srgbClr val="0A5294"/>
                </a:solidFill>
                <a:latin typeface="Constantia"/>
                <a:cs typeface="Constantia"/>
              </a:rPr>
              <a:t>reverse()</a:t>
            </a:r>
            <a:endParaRPr sz="1800">
              <a:latin typeface="Constantia"/>
              <a:cs typeface="Constantia"/>
            </a:endParaRPr>
          </a:p>
          <a:p>
            <a:pPr marL="12700">
              <a:lnSpc>
                <a:spcPct val="100000"/>
              </a:lnSpc>
            </a:pPr>
            <a:r>
              <a:rPr sz="1800" dirty="0">
                <a:solidFill>
                  <a:srgbClr val="0A5294"/>
                </a:solidFill>
                <a:latin typeface="Constantia"/>
                <a:cs typeface="Constantia"/>
              </a:rPr>
              <a:t>{</a:t>
            </a:r>
            <a:endParaRPr sz="1800">
              <a:latin typeface="Constantia"/>
              <a:cs typeface="Constantia"/>
            </a:endParaRPr>
          </a:p>
          <a:p>
            <a:pPr marL="239395" marR="1568450" indent="-227329">
              <a:lnSpc>
                <a:spcPct val="100000"/>
              </a:lnSpc>
            </a:pPr>
            <a:r>
              <a:rPr sz="1800" spc="-15" dirty="0">
                <a:solidFill>
                  <a:srgbClr val="0A5294"/>
                </a:solidFill>
                <a:latin typeface="Constantia"/>
                <a:cs typeface="Constantia"/>
              </a:rPr>
              <a:t>node*p,*q,*r; </a:t>
            </a:r>
            <a:r>
              <a:rPr sz="1800" spc="-10" dirty="0">
                <a:solidFill>
                  <a:srgbClr val="0A5294"/>
                </a:solidFill>
                <a:latin typeface="Constantia"/>
                <a:cs typeface="Constantia"/>
              </a:rPr>
              <a:t> </a:t>
            </a:r>
            <a:r>
              <a:rPr sz="1800" spc="-5" dirty="0">
                <a:solidFill>
                  <a:srgbClr val="0A5294"/>
                </a:solidFill>
                <a:latin typeface="Constantia"/>
                <a:cs typeface="Constantia"/>
              </a:rPr>
              <a:t>i</a:t>
            </a:r>
            <a:r>
              <a:rPr sz="1800" spc="-15" dirty="0">
                <a:solidFill>
                  <a:srgbClr val="0A5294"/>
                </a:solidFill>
                <a:latin typeface="Constantia"/>
                <a:cs typeface="Constantia"/>
              </a:rPr>
              <a:t>f</a:t>
            </a:r>
            <a:r>
              <a:rPr sz="1800" dirty="0">
                <a:solidFill>
                  <a:srgbClr val="0A5294"/>
                </a:solidFill>
                <a:latin typeface="Constantia"/>
                <a:cs typeface="Constantia"/>
              </a:rPr>
              <a:t>(start==NUL</a:t>
            </a:r>
            <a:r>
              <a:rPr sz="1800" spc="-10" dirty="0">
                <a:solidFill>
                  <a:srgbClr val="0A5294"/>
                </a:solidFill>
                <a:latin typeface="Constantia"/>
                <a:cs typeface="Constantia"/>
              </a:rPr>
              <a:t>L</a:t>
            </a:r>
            <a:r>
              <a:rPr sz="1800" dirty="0">
                <a:solidFill>
                  <a:srgbClr val="0A5294"/>
                </a:solidFill>
                <a:latin typeface="Constantia"/>
                <a:cs typeface="Constantia"/>
              </a:rPr>
              <a:t>)</a:t>
            </a:r>
            <a:endParaRPr sz="1800">
              <a:latin typeface="Constantia"/>
              <a:cs typeface="Constantia"/>
            </a:endParaRPr>
          </a:p>
          <a:p>
            <a:pPr marL="239395">
              <a:lnSpc>
                <a:spcPct val="100000"/>
              </a:lnSpc>
            </a:pPr>
            <a:r>
              <a:rPr sz="1800" dirty="0">
                <a:solidFill>
                  <a:srgbClr val="0A5294"/>
                </a:solidFill>
                <a:latin typeface="Constantia"/>
                <a:cs typeface="Constantia"/>
              </a:rPr>
              <a:t>{</a:t>
            </a:r>
            <a:endParaRPr sz="1800">
              <a:latin typeface="Constantia"/>
              <a:cs typeface="Constantia"/>
            </a:endParaRPr>
          </a:p>
          <a:p>
            <a:pPr marL="291465">
              <a:lnSpc>
                <a:spcPct val="100000"/>
              </a:lnSpc>
            </a:pPr>
            <a:r>
              <a:rPr lang="en-US" spc="-10" dirty="0" err="1" smtClean="0">
                <a:solidFill>
                  <a:srgbClr val="0A5294"/>
                </a:solidFill>
                <a:latin typeface="Constantia"/>
                <a:cs typeface="Constantia"/>
              </a:rPr>
              <a:t>Printf</a:t>
            </a:r>
            <a:r>
              <a:rPr lang="en-US" spc="-10" dirty="0" smtClean="0">
                <a:solidFill>
                  <a:srgbClr val="0A5294"/>
                </a:solidFill>
                <a:latin typeface="Constantia"/>
                <a:cs typeface="Constantia"/>
              </a:rPr>
              <a:t>(</a:t>
            </a:r>
            <a:r>
              <a:rPr sz="1800" spc="-10" smtClean="0">
                <a:solidFill>
                  <a:srgbClr val="0A5294"/>
                </a:solidFill>
                <a:latin typeface="Constantia"/>
                <a:cs typeface="Constantia"/>
              </a:rPr>
              <a:t>"\</a:t>
            </a:r>
            <a:r>
              <a:rPr sz="1800" spc="-10" dirty="0">
                <a:solidFill>
                  <a:srgbClr val="0A5294"/>
                </a:solidFill>
                <a:latin typeface="Constantia"/>
                <a:cs typeface="Constantia"/>
              </a:rPr>
              <a:t>nList</a:t>
            </a:r>
            <a:r>
              <a:rPr sz="1800" spc="-45" dirty="0">
                <a:solidFill>
                  <a:srgbClr val="0A5294"/>
                </a:solidFill>
                <a:latin typeface="Constantia"/>
                <a:cs typeface="Constantia"/>
              </a:rPr>
              <a:t> </a:t>
            </a:r>
            <a:r>
              <a:rPr sz="1800" spc="-5" dirty="0">
                <a:solidFill>
                  <a:srgbClr val="0A5294"/>
                </a:solidFill>
                <a:latin typeface="Constantia"/>
                <a:cs typeface="Constantia"/>
              </a:rPr>
              <a:t>is</a:t>
            </a:r>
            <a:r>
              <a:rPr sz="1800" spc="-85" dirty="0">
                <a:solidFill>
                  <a:srgbClr val="0A5294"/>
                </a:solidFill>
                <a:latin typeface="Constantia"/>
                <a:cs typeface="Constantia"/>
              </a:rPr>
              <a:t> </a:t>
            </a:r>
            <a:r>
              <a:rPr sz="1800" spc="-5">
                <a:solidFill>
                  <a:srgbClr val="0A5294"/>
                </a:solidFill>
                <a:latin typeface="Constantia"/>
                <a:cs typeface="Constantia"/>
              </a:rPr>
              <a:t>empty\n</a:t>
            </a:r>
            <a:r>
              <a:rPr sz="1800" spc="-5" smtClean="0">
                <a:solidFill>
                  <a:srgbClr val="0A5294"/>
                </a:solidFill>
                <a:latin typeface="Constantia"/>
                <a:cs typeface="Constantia"/>
              </a:rPr>
              <a:t>"</a:t>
            </a:r>
            <a:r>
              <a:rPr lang="en-US" sz="1800" spc="-5" dirty="0" smtClean="0">
                <a:solidFill>
                  <a:srgbClr val="0A5294"/>
                </a:solidFill>
                <a:latin typeface="Constantia"/>
                <a:cs typeface="Constantia"/>
              </a:rPr>
              <a:t>)</a:t>
            </a:r>
            <a:r>
              <a:rPr sz="1800" spc="-5" smtClean="0">
                <a:solidFill>
                  <a:srgbClr val="0A5294"/>
                </a:solidFill>
                <a:latin typeface="Constantia"/>
                <a:cs typeface="Constantia"/>
              </a:rPr>
              <a:t>;</a:t>
            </a:r>
            <a:endParaRPr sz="1800">
              <a:latin typeface="Constantia"/>
              <a:cs typeface="Constantia"/>
            </a:endParaRPr>
          </a:p>
          <a:p>
            <a:pPr marL="292735">
              <a:lnSpc>
                <a:spcPct val="100000"/>
              </a:lnSpc>
            </a:pPr>
            <a:r>
              <a:rPr sz="1800" spc="-5" dirty="0">
                <a:solidFill>
                  <a:srgbClr val="0A5294"/>
                </a:solidFill>
                <a:latin typeface="Constantia"/>
                <a:cs typeface="Constantia"/>
              </a:rPr>
              <a:t>return;</a:t>
            </a:r>
            <a:endParaRPr sz="1800">
              <a:latin typeface="Constantia"/>
              <a:cs typeface="Constantia"/>
            </a:endParaRPr>
          </a:p>
          <a:p>
            <a:pPr marL="239395">
              <a:lnSpc>
                <a:spcPct val="100000"/>
              </a:lnSpc>
            </a:pPr>
            <a:r>
              <a:rPr sz="1800" dirty="0">
                <a:solidFill>
                  <a:srgbClr val="0A5294"/>
                </a:solidFill>
                <a:latin typeface="Constantia"/>
                <a:cs typeface="Constantia"/>
              </a:rPr>
              <a:t>}</a:t>
            </a:r>
            <a:endParaRPr sz="1800">
              <a:latin typeface="Constantia"/>
              <a:cs typeface="Constantia"/>
            </a:endParaRPr>
          </a:p>
          <a:p>
            <a:pPr marL="12700" marR="2364740">
              <a:lnSpc>
                <a:spcPct val="100000"/>
              </a:lnSpc>
            </a:pPr>
            <a:r>
              <a:rPr sz="1800" dirty="0">
                <a:solidFill>
                  <a:srgbClr val="0A5294"/>
                </a:solidFill>
                <a:latin typeface="Constantia"/>
                <a:cs typeface="Constantia"/>
              </a:rPr>
              <a:t>p=start; </a:t>
            </a:r>
            <a:r>
              <a:rPr sz="1800" spc="5" dirty="0">
                <a:solidFill>
                  <a:srgbClr val="0A5294"/>
                </a:solidFill>
                <a:latin typeface="Constantia"/>
                <a:cs typeface="Constantia"/>
              </a:rPr>
              <a:t> </a:t>
            </a:r>
            <a:r>
              <a:rPr sz="1800" spc="-5" dirty="0">
                <a:solidFill>
                  <a:srgbClr val="0A5294"/>
                </a:solidFill>
                <a:latin typeface="Constantia"/>
                <a:cs typeface="Constantia"/>
              </a:rPr>
              <a:t>q=</a:t>
            </a:r>
            <a:r>
              <a:rPr sz="1800" dirty="0">
                <a:solidFill>
                  <a:srgbClr val="0A5294"/>
                </a:solidFill>
                <a:latin typeface="Constantia"/>
                <a:cs typeface="Constantia"/>
              </a:rPr>
              <a:t>p-&gt;li</a:t>
            </a:r>
            <a:r>
              <a:rPr sz="1800" spc="-10" dirty="0">
                <a:solidFill>
                  <a:srgbClr val="0A5294"/>
                </a:solidFill>
                <a:latin typeface="Constantia"/>
                <a:cs typeface="Constantia"/>
              </a:rPr>
              <a:t>n</a:t>
            </a:r>
            <a:r>
              <a:rPr sz="1800" dirty="0">
                <a:solidFill>
                  <a:srgbClr val="0A5294"/>
                </a:solidFill>
                <a:latin typeface="Constantia"/>
                <a:cs typeface="Constantia"/>
              </a:rPr>
              <a:t>k;</a:t>
            </a:r>
            <a:endParaRPr sz="1800">
              <a:latin typeface="Constantia"/>
              <a:cs typeface="Constantia"/>
            </a:endParaRPr>
          </a:p>
          <a:p>
            <a:pPr marL="12700">
              <a:lnSpc>
                <a:spcPct val="100000"/>
              </a:lnSpc>
              <a:spcBef>
                <a:spcPts val="5"/>
              </a:spcBef>
            </a:pPr>
            <a:r>
              <a:rPr sz="1800" spc="-5" dirty="0">
                <a:solidFill>
                  <a:srgbClr val="0A5294"/>
                </a:solidFill>
                <a:latin typeface="Constantia"/>
                <a:cs typeface="Constantia"/>
              </a:rPr>
              <a:t>p-&gt;link=NULL;</a:t>
            </a:r>
            <a:endParaRPr sz="1800">
              <a:latin typeface="Constantia"/>
              <a:cs typeface="Constantia"/>
            </a:endParaRPr>
          </a:p>
          <a:p>
            <a:pPr marL="177165">
              <a:lnSpc>
                <a:spcPct val="100000"/>
              </a:lnSpc>
            </a:pPr>
            <a:r>
              <a:rPr sz="1800" spc="-5" dirty="0">
                <a:solidFill>
                  <a:srgbClr val="0A5294"/>
                </a:solidFill>
                <a:latin typeface="Constantia"/>
                <a:cs typeface="Constantia"/>
              </a:rPr>
              <a:t>while(q!=NULL)</a:t>
            </a:r>
            <a:endParaRPr sz="1800">
              <a:latin typeface="Constantia"/>
              <a:cs typeface="Constantia"/>
            </a:endParaRPr>
          </a:p>
          <a:p>
            <a:pPr marL="181610">
              <a:lnSpc>
                <a:spcPct val="100000"/>
              </a:lnSpc>
            </a:pPr>
            <a:r>
              <a:rPr sz="1800" dirty="0">
                <a:solidFill>
                  <a:srgbClr val="0A5294"/>
                </a:solidFill>
                <a:latin typeface="Constantia"/>
                <a:cs typeface="Constantia"/>
              </a:rPr>
              <a:t>{</a:t>
            </a:r>
            <a:endParaRPr sz="1800">
              <a:latin typeface="Constantia"/>
              <a:cs typeface="Constantia"/>
            </a:endParaRPr>
          </a:p>
          <a:p>
            <a:pPr marL="233679" marR="2144395" indent="2540" algn="just">
              <a:lnSpc>
                <a:spcPct val="100000"/>
              </a:lnSpc>
            </a:pPr>
            <a:r>
              <a:rPr sz="1800" spc="-5" dirty="0">
                <a:solidFill>
                  <a:srgbClr val="0A5294"/>
                </a:solidFill>
                <a:latin typeface="Constantia"/>
                <a:cs typeface="Constantia"/>
              </a:rPr>
              <a:t>r=q-&gt;link; </a:t>
            </a:r>
            <a:r>
              <a:rPr sz="1800" spc="-440" dirty="0">
                <a:solidFill>
                  <a:srgbClr val="0A5294"/>
                </a:solidFill>
                <a:latin typeface="Constantia"/>
                <a:cs typeface="Constantia"/>
              </a:rPr>
              <a:t> </a:t>
            </a:r>
            <a:r>
              <a:rPr sz="1800" dirty="0">
                <a:solidFill>
                  <a:srgbClr val="0A5294"/>
                </a:solidFill>
                <a:latin typeface="Constantia"/>
                <a:cs typeface="Constantia"/>
              </a:rPr>
              <a:t>q-&gt;li</a:t>
            </a:r>
            <a:r>
              <a:rPr sz="1800" spc="-10" dirty="0">
                <a:solidFill>
                  <a:srgbClr val="0A5294"/>
                </a:solidFill>
                <a:latin typeface="Constantia"/>
                <a:cs typeface="Constantia"/>
              </a:rPr>
              <a:t>n</a:t>
            </a:r>
            <a:r>
              <a:rPr sz="1800" dirty="0">
                <a:solidFill>
                  <a:srgbClr val="0A5294"/>
                </a:solidFill>
                <a:latin typeface="Constantia"/>
                <a:cs typeface="Constantia"/>
              </a:rPr>
              <a:t>k=p;  p=q;</a:t>
            </a:r>
            <a:endParaRPr sz="1800">
              <a:latin typeface="Constantia"/>
              <a:cs typeface="Constantia"/>
            </a:endParaRPr>
          </a:p>
          <a:p>
            <a:pPr marL="233679">
              <a:lnSpc>
                <a:spcPct val="100000"/>
              </a:lnSpc>
            </a:pPr>
            <a:r>
              <a:rPr sz="1800" spc="-5" dirty="0">
                <a:solidFill>
                  <a:srgbClr val="0A5294"/>
                </a:solidFill>
                <a:latin typeface="Constantia"/>
                <a:cs typeface="Constantia"/>
              </a:rPr>
              <a:t>q=r;</a:t>
            </a:r>
            <a:endParaRPr sz="1800">
              <a:latin typeface="Constantia"/>
              <a:cs typeface="Constantia"/>
            </a:endParaRPr>
          </a:p>
          <a:p>
            <a:pPr marL="181610">
              <a:lnSpc>
                <a:spcPct val="100000"/>
              </a:lnSpc>
            </a:pPr>
            <a:r>
              <a:rPr sz="1800" dirty="0">
                <a:solidFill>
                  <a:srgbClr val="0A5294"/>
                </a:solidFill>
                <a:latin typeface="Constantia"/>
                <a:cs typeface="Constantia"/>
              </a:rPr>
              <a:t>}</a:t>
            </a:r>
            <a:endParaRPr sz="1800">
              <a:latin typeface="Constantia"/>
              <a:cs typeface="Constantia"/>
            </a:endParaRPr>
          </a:p>
          <a:p>
            <a:pPr marL="178435">
              <a:lnSpc>
                <a:spcPct val="100000"/>
              </a:lnSpc>
            </a:pPr>
            <a:r>
              <a:rPr sz="1800" dirty="0">
                <a:solidFill>
                  <a:srgbClr val="0A5294"/>
                </a:solidFill>
                <a:latin typeface="Constantia"/>
                <a:cs typeface="Constantia"/>
              </a:rPr>
              <a:t>start=p;</a:t>
            </a:r>
            <a:endParaRPr sz="1800">
              <a:latin typeface="Constantia"/>
              <a:cs typeface="Constantia"/>
            </a:endParaRPr>
          </a:p>
          <a:p>
            <a:pPr marL="177165">
              <a:lnSpc>
                <a:spcPct val="100000"/>
              </a:lnSpc>
            </a:pPr>
            <a:r>
              <a:rPr lang="en-US" spc="-10" dirty="0" err="1" smtClean="0">
                <a:solidFill>
                  <a:srgbClr val="0A5294"/>
                </a:solidFill>
                <a:latin typeface="Constantia"/>
                <a:cs typeface="Constantia"/>
              </a:rPr>
              <a:t>Printf</a:t>
            </a:r>
            <a:r>
              <a:rPr lang="en-US" spc="-10" dirty="0" smtClean="0">
                <a:solidFill>
                  <a:srgbClr val="0A5294"/>
                </a:solidFill>
                <a:latin typeface="Constantia"/>
                <a:cs typeface="Constantia"/>
              </a:rPr>
              <a:t>(</a:t>
            </a:r>
            <a:r>
              <a:rPr sz="1800" spc="-10" smtClean="0">
                <a:solidFill>
                  <a:srgbClr val="0A5294"/>
                </a:solidFill>
                <a:latin typeface="Constantia"/>
                <a:cs typeface="Constantia"/>
              </a:rPr>
              <a:t>"\</a:t>
            </a:r>
            <a:r>
              <a:rPr sz="1800" spc="-10" dirty="0">
                <a:solidFill>
                  <a:srgbClr val="0A5294"/>
                </a:solidFill>
                <a:latin typeface="Constantia"/>
                <a:cs typeface="Constantia"/>
              </a:rPr>
              <a:t>nReversed</a:t>
            </a:r>
            <a:r>
              <a:rPr sz="1800" spc="-80" dirty="0">
                <a:solidFill>
                  <a:srgbClr val="0A5294"/>
                </a:solidFill>
                <a:latin typeface="Constantia"/>
                <a:cs typeface="Constantia"/>
              </a:rPr>
              <a:t> </a:t>
            </a:r>
            <a:r>
              <a:rPr sz="1800" spc="-10">
                <a:solidFill>
                  <a:srgbClr val="0A5294"/>
                </a:solidFill>
                <a:latin typeface="Constantia"/>
                <a:cs typeface="Constantia"/>
              </a:rPr>
              <a:t>successfully</a:t>
            </a:r>
            <a:r>
              <a:rPr sz="1800" spc="-10" smtClean="0">
                <a:solidFill>
                  <a:srgbClr val="0A5294"/>
                </a:solidFill>
                <a:latin typeface="Constantia"/>
                <a:cs typeface="Constantia"/>
              </a:rPr>
              <a:t>"</a:t>
            </a:r>
            <a:r>
              <a:rPr lang="en-US" sz="1800" spc="-10" dirty="0" smtClean="0">
                <a:solidFill>
                  <a:srgbClr val="0A5294"/>
                </a:solidFill>
                <a:latin typeface="Constantia"/>
                <a:cs typeface="Constantia"/>
              </a:rPr>
              <a:t>)</a:t>
            </a:r>
            <a:r>
              <a:rPr sz="1800" spc="-10" smtClean="0">
                <a:solidFill>
                  <a:srgbClr val="0A5294"/>
                </a:solidFill>
                <a:latin typeface="Constantia"/>
                <a:cs typeface="Constantia"/>
              </a:rPr>
              <a:t>;</a:t>
            </a:r>
            <a:endParaRPr sz="1800">
              <a:latin typeface="Constantia"/>
              <a:cs typeface="Constantia"/>
            </a:endParaRPr>
          </a:p>
          <a:p>
            <a:pPr marL="12700">
              <a:lnSpc>
                <a:spcPct val="100000"/>
              </a:lnSpc>
            </a:pPr>
            <a:r>
              <a:rPr sz="1800" dirty="0">
                <a:solidFill>
                  <a:srgbClr val="0A5294"/>
                </a:solidFill>
                <a:latin typeface="Constantia"/>
                <a:cs typeface="Constantia"/>
              </a:rPr>
              <a:t>}</a:t>
            </a:r>
            <a:endParaRPr sz="1800">
              <a:latin typeface="Constantia"/>
              <a:cs typeface="Constanti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747" y="457200"/>
            <a:ext cx="5527040" cy="629018"/>
          </a:xfrm>
          <a:prstGeom prst="rect">
            <a:avLst/>
          </a:prstGeom>
        </p:spPr>
        <p:txBody>
          <a:bodyPr vert="horz" wrap="square" lIns="0" tIns="13335" rIns="0" bIns="0" rtlCol="0">
            <a:spAutoFit/>
          </a:bodyPr>
          <a:lstStyle/>
          <a:p>
            <a:pPr marL="12700">
              <a:lnSpc>
                <a:spcPct val="100000"/>
              </a:lnSpc>
              <a:spcBef>
                <a:spcPts val="105"/>
              </a:spcBef>
            </a:pPr>
            <a:r>
              <a:rPr lang="en-US" sz="4000" spc="-30" dirty="0" smtClean="0"/>
              <a:t>Circular</a:t>
            </a:r>
            <a:r>
              <a:rPr sz="4000" spc="-30" dirty="0" smtClean="0"/>
              <a:t> </a:t>
            </a:r>
            <a:r>
              <a:rPr sz="4000" spc="-25" dirty="0"/>
              <a:t>linked</a:t>
            </a:r>
            <a:r>
              <a:rPr sz="4000" spc="-50" dirty="0"/>
              <a:t> </a:t>
            </a:r>
            <a:r>
              <a:rPr sz="4000" spc="-15" dirty="0"/>
              <a:t>list</a:t>
            </a:r>
          </a:p>
        </p:txBody>
      </p:sp>
      <p:sp>
        <p:nvSpPr>
          <p:cNvPr id="5" name="Rectangle 3"/>
          <p:cNvSpPr txBox="1">
            <a:spLocks noChangeArrowheads="1"/>
          </p:cNvSpPr>
          <p:nvPr/>
        </p:nvSpPr>
        <p:spPr bwMode="auto">
          <a:xfrm>
            <a:off x="228600" y="1143000"/>
            <a:ext cx="8610600" cy="2590800"/>
          </a:xfrm>
          <a:prstGeom prst="rect">
            <a:avLst/>
          </a:prstGeom>
          <a:noFill/>
          <a:ln w="9525">
            <a:noFill/>
            <a:miter lim="800000"/>
            <a:headEnd/>
            <a:tailEnd/>
          </a:ln>
        </p:spPr>
        <p:txBody>
          <a:bodyPr/>
          <a:lstStyle/>
          <a:p>
            <a:pPr marL="342900" indent="-342900" algn="just">
              <a:spcBef>
                <a:spcPct val="20000"/>
              </a:spcBef>
              <a:buFont typeface="Arial" pitchFamily="34" charset="0"/>
              <a:buChar char="•"/>
            </a:pPr>
            <a:r>
              <a:rPr lang="en-US" altLang="en-US" sz="2400" dirty="0">
                <a:latin typeface="Calibri" pitchFamily="34" charset="0"/>
              </a:rPr>
              <a:t>In a circular linked list, the last node contains a pointer to the first node of the list. </a:t>
            </a:r>
            <a:endParaRPr lang="en-US" altLang="en-US" sz="2400" dirty="0" smtClean="0">
              <a:latin typeface="Calibri" pitchFamily="34" charset="0"/>
            </a:endParaRPr>
          </a:p>
          <a:p>
            <a:pPr marL="342900" indent="-342900" algn="just">
              <a:spcBef>
                <a:spcPct val="20000"/>
              </a:spcBef>
              <a:buFont typeface="Arial" pitchFamily="34" charset="0"/>
              <a:buChar char="•"/>
            </a:pPr>
            <a:r>
              <a:rPr lang="en-US" altLang="en-US" sz="2400" dirty="0" smtClean="0">
                <a:latin typeface="Calibri" pitchFamily="34" charset="0"/>
              </a:rPr>
              <a:t>We </a:t>
            </a:r>
            <a:r>
              <a:rPr lang="en-US" altLang="en-US" sz="2400" dirty="0">
                <a:latin typeface="Calibri" pitchFamily="34" charset="0"/>
              </a:rPr>
              <a:t>can have a circular singly listed list as well as circular doubly linked list. </a:t>
            </a:r>
            <a:endParaRPr lang="en-US" altLang="en-US" sz="2400" dirty="0" smtClean="0">
              <a:latin typeface="Calibri" pitchFamily="34" charset="0"/>
            </a:endParaRPr>
          </a:p>
          <a:p>
            <a:pPr marL="342900" indent="-342900" algn="just">
              <a:spcBef>
                <a:spcPct val="20000"/>
              </a:spcBef>
              <a:buFont typeface="Arial" pitchFamily="34" charset="0"/>
              <a:buChar char="•"/>
            </a:pPr>
            <a:r>
              <a:rPr lang="en-US" altLang="en-US" sz="2400" dirty="0" smtClean="0">
                <a:latin typeface="Calibri" pitchFamily="34" charset="0"/>
              </a:rPr>
              <a:t>While </a:t>
            </a:r>
            <a:r>
              <a:rPr lang="en-US" altLang="en-US" sz="2400" dirty="0">
                <a:latin typeface="Calibri" pitchFamily="34" charset="0"/>
              </a:rPr>
              <a:t>traversing a circular linked list, we can begin at any node and traverse the list in any direction forward or backward until we reach the same node where we had started. </a:t>
            </a:r>
            <a:endParaRPr lang="en-US" altLang="en-US" sz="2400" dirty="0" smtClean="0">
              <a:latin typeface="Calibri" pitchFamily="34" charset="0"/>
            </a:endParaRPr>
          </a:p>
          <a:p>
            <a:pPr marL="342900" indent="-342900" algn="just">
              <a:spcBef>
                <a:spcPct val="20000"/>
              </a:spcBef>
              <a:buFont typeface="Arial" pitchFamily="34" charset="0"/>
              <a:buChar char="•"/>
            </a:pPr>
            <a:r>
              <a:rPr lang="en-US" altLang="en-US" sz="2400" dirty="0" smtClean="0">
                <a:latin typeface="Calibri" pitchFamily="34" charset="0"/>
              </a:rPr>
              <a:t>Thus</a:t>
            </a:r>
            <a:r>
              <a:rPr lang="en-US" altLang="en-US" sz="2400" dirty="0">
                <a:latin typeface="Calibri" pitchFamily="34" charset="0"/>
              </a:rPr>
              <a:t>, a circular linked list has no beginning and no ending. </a:t>
            </a:r>
          </a:p>
        </p:txBody>
      </p:sp>
      <p:grpSp>
        <p:nvGrpSpPr>
          <p:cNvPr id="6" name="Group 4"/>
          <p:cNvGrpSpPr>
            <a:grpSpLocks/>
          </p:cNvGrpSpPr>
          <p:nvPr/>
        </p:nvGrpSpPr>
        <p:grpSpPr bwMode="auto">
          <a:xfrm>
            <a:off x="1576388" y="4343400"/>
            <a:ext cx="5738812" cy="2057400"/>
            <a:chOff x="720" y="2788"/>
            <a:chExt cx="3240" cy="510"/>
          </a:xfrm>
        </p:grpSpPr>
        <p:sp>
          <p:nvSpPr>
            <p:cNvPr id="7" name="Rectangle 5"/>
            <p:cNvSpPr>
              <a:spLocks noChangeArrowheads="1"/>
            </p:cNvSpPr>
            <p:nvPr/>
          </p:nvSpPr>
          <p:spPr bwMode="auto">
            <a:xfrm>
              <a:off x="1080"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8" name="Rectangle 6"/>
            <p:cNvSpPr>
              <a:spLocks noChangeArrowheads="1"/>
            </p:cNvSpPr>
            <p:nvPr/>
          </p:nvSpPr>
          <p:spPr bwMode="auto">
            <a:xfrm>
              <a:off x="1224"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9" name="Line 7"/>
            <p:cNvSpPr>
              <a:spLocks noChangeShapeType="1"/>
            </p:cNvSpPr>
            <p:nvPr/>
          </p:nvSpPr>
          <p:spPr bwMode="auto">
            <a:xfrm>
              <a:off x="1296" y="3082"/>
              <a:ext cx="216" cy="0"/>
            </a:xfrm>
            <a:prstGeom prst="line">
              <a:avLst/>
            </a:prstGeom>
            <a:noFill/>
            <a:ln w="9525">
              <a:solidFill>
                <a:schemeClr val="tx1"/>
              </a:solidFill>
              <a:round/>
              <a:headEnd/>
              <a:tailEnd type="triangle" w="med" len="med"/>
            </a:ln>
          </p:spPr>
          <p:txBody>
            <a:bodyPr/>
            <a:lstStyle/>
            <a:p>
              <a:endParaRPr lang="en-US"/>
            </a:p>
          </p:txBody>
        </p:sp>
        <p:sp>
          <p:nvSpPr>
            <p:cNvPr id="10" name="Rectangle 8"/>
            <p:cNvSpPr>
              <a:spLocks noChangeArrowheads="1"/>
            </p:cNvSpPr>
            <p:nvPr/>
          </p:nvSpPr>
          <p:spPr bwMode="auto">
            <a:xfrm>
              <a:off x="1512"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11" name="Rectangle 9"/>
            <p:cNvSpPr>
              <a:spLocks noChangeArrowheads="1"/>
            </p:cNvSpPr>
            <p:nvPr/>
          </p:nvSpPr>
          <p:spPr bwMode="auto">
            <a:xfrm>
              <a:off x="1656"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2" name="Line 10"/>
            <p:cNvSpPr>
              <a:spLocks noChangeShapeType="1"/>
            </p:cNvSpPr>
            <p:nvPr/>
          </p:nvSpPr>
          <p:spPr bwMode="auto">
            <a:xfrm>
              <a:off x="1728" y="3082"/>
              <a:ext cx="216" cy="0"/>
            </a:xfrm>
            <a:prstGeom prst="line">
              <a:avLst/>
            </a:prstGeom>
            <a:noFill/>
            <a:ln w="9525">
              <a:solidFill>
                <a:schemeClr val="tx1"/>
              </a:solidFill>
              <a:round/>
              <a:headEnd/>
              <a:tailEnd type="triangle" w="med" len="med"/>
            </a:ln>
          </p:spPr>
          <p:txBody>
            <a:bodyPr/>
            <a:lstStyle/>
            <a:p>
              <a:endParaRPr lang="en-US"/>
            </a:p>
          </p:txBody>
        </p:sp>
        <p:sp>
          <p:nvSpPr>
            <p:cNvPr id="13" name="Rectangle 11"/>
            <p:cNvSpPr>
              <a:spLocks noChangeArrowheads="1"/>
            </p:cNvSpPr>
            <p:nvPr/>
          </p:nvSpPr>
          <p:spPr bwMode="auto">
            <a:xfrm>
              <a:off x="1944"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14" name="Rectangle 12"/>
            <p:cNvSpPr>
              <a:spLocks noChangeArrowheads="1"/>
            </p:cNvSpPr>
            <p:nvPr/>
          </p:nvSpPr>
          <p:spPr bwMode="auto">
            <a:xfrm>
              <a:off x="2088"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13"/>
            <p:cNvSpPr>
              <a:spLocks noChangeShapeType="1"/>
            </p:cNvSpPr>
            <p:nvPr/>
          </p:nvSpPr>
          <p:spPr bwMode="auto">
            <a:xfrm>
              <a:off x="2160" y="3082"/>
              <a:ext cx="216" cy="0"/>
            </a:xfrm>
            <a:prstGeom prst="line">
              <a:avLst/>
            </a:prstGeom>
            <a:noFill/>
            <a:ln w="9525">
              <a:solidFill>
                <a:schemeClr val="tx1"/>
              </a:solidFill>
              <a:round/>
              <a:headEnd/>
              <a:tailEnd type="triangle" w="med" len="med"/>
            </a:ln>
          </p:spPr>
          <p:txBody>
            <a:bodyPr/>
            <a:lstStyle/>
            <a:p>
              <a:endParaRPr lang="en-US"/>
            </a:p>
          </p:txBody>
        </p:sp>
        <p:sp>
          <p:nvSpPr>
            <p:cNvPr id="16" name="Rectangle 14"/>
            <p:cNvSpPr>
              <a:spLocks noChangeArrowheads="1"/>
            </p:cNvSpPr>
            <p:nvPr/>
          </p:nvSpPr>
          <p:spPr bwMode="auto">
            <a:xfrm>
              <a:off x="2376"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17" name="Rectangle 15"/>
            <p:cNvSpPr>
              <a:spLocks noChangeArrowheads="1"/>
            </p:cNvSpPr>
            <p:nvPr/>
          </p:nvSpPr>
          <p:spPr bwMode="auto">
            <a:xfrm>
              <a:off x="2520"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16"/>
            <p:cNvSpPr>
              <a:spLocks noChangeShapeType="1"/>
            </p:cNvSpPr>
            <p:nvPr/>
          </p:nvSpPr>
          <p:spPr bwMode="auto">
            <a:xfrm>
              <a:off x="2592" y="3082"/>
              <a:ext cx="216" cy="0"/>
            </a:xfrm>
            <a:prstGeom prst="line">
              <a:avLst/>
            </a:prstGeom>
            <a:noFill/>
            <a:ln w="9525">
              <a:solidFill>
                <a:schemeClr val="tx1"/>
              </a:solidFill>
              <a:round/>
              <a:headEnd/>
              <a:tailEnd type="triangle" w="med" len="med"/>
            </a:ln>
          </p:spPr>
          <p:txBody>
            <a:bodyPr/>
            <a:lstStyle/>
            <a:p>
              <a:endParaRPr lang="en-US"/>
            </a:p>
          </p:txBody>
        </p:sp>
        <p:sp>
          <p:nvSpPr>
            <p:cNvPr id="19" name="Rectangle 17"/>
            <p:cNvSpPr>
              <a:spLocks noChangeArrowheads="1"/>
            </p:cNvSpPr>
            <p:nvPr/>
          </p:nvSpPr>
          <p:spPr bwMode="auto">
            <a:xfrm>
              <a:off x="2808"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0" name="Rectangle 18"/>
            <p:cNvSpPr>
              <a:spLocks noChangeArrowheads="1"/>
            </p:cNvSpPr>
            <p:nvPr/>
          </p:nvSpPr>
          <p:spPr bwMode="auto">
            <a:xfrm>
              <a:off x="2952"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19"/>
            <p:cNvSpPr>
              <a:spLocks noChangeShapeType="1"/>
            </p:cNvSpPr>
            <p:nvPr/>
          </p:nvSpPr>
          <p:spPr bwMode="auto">
            <a:xfrm>
              <a:off x="3024" y="3082"/>
              <a:ext cx="216" cy="0"/>
            </a:xfrm>
            <a:prstGeom prst="line">
              <a:avLst/>
            </a:prstGeom>
            <a:noFill/>
            <a:ln w="9525">
              <a:solidFill>
                <a:schemeClr val="tx1"/>
              </a:solidFill>
              <a:round/>
              <a:headEnd/>
              <a:tailEnd type="triangle" w="med" len="med"/>
            </a:ln>
          </p:spPr>
          <p:txBody>
            <a:bodyPr/>
            <a:lstStyle/>
            <a:p>
              <a:endParaRPr lang="en-US"/>
            </a:p>
          </p:txBody>
        </p:sp>
        <p:sp>
          <p:nvSpPr>
            <p:cNvPr id="22" name="Rectangle 20"/>
            <p:cNvSpPr>
              <a:spLocks noChangeArrowheads="1"/>
            </p:cNvSpPr>
            <p:nvPr/>
          </p:nvSpPr>
          <p:spPr bwMode="auto">
            <a:xfrm>
              <a:off x="3240"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23" name="Rectangle 21"/>
            <p:cNvSpPr>
              <a:spLocks noChangeArrowheads="1"/>
            </p:cNvSpPr>
            <p:nvPr/>
          </p:nvSpPr>
          <p:spPr bwMode="auto">
            <a:xfrm>
              <a:off x="3384" y="301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22"/>
            <p:cNvSpPr>
              <a:spLocks noChangeShapeType="1"/>
            </p:cNvSpPr>
            <p:nvPr/>
          </p:nvSpPr>
          <p:spPr bwMode="auto">
            <a:xfrm>
              <a:off x="3456" y="3082"/>
              <a:ext cx="216" cy="0"/>
            </a:xfrm>
            <a:prstGeom prst="line">
              <a:avLst/>
            </a:prstGeom>
            <a:noFill/>
            <a:ln w="9525">
              <a:solidFill>
                <a:schemeClr val="tx1"/>
              </a:solidFill>
              <a:round/>
              <a:headEnd/>
              <a:tailEnd type="triangle" w="med" len="med"/>
            </a:ln>
          </p:spPr>
          <p:txBody>
            <a:bodyPr/>
            <a:lstStyle/>
            <a:p>
              <a:endParaRPr lang="en-US"/>
            </a:p>
          </p:txBody>
        </p:sp>
        <p:sp>
          <p:nvSpPr>
            <p:cNvPr id="25" name="Rectangle 23"/>
            <p:cNvSpPr>
              <a:spLocks noChangeArrowheads="1"/>
            </p:cNvSpPr>
            <p:nvPr/>
          </p:nvSpPr>
          <p:spPr bwMode="auto">
            <a:xfrm>
              <a:off x="3672" y="301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26" name="Rectangle 24"/>
            <p:cNvSpPr>
              <a:spLocks noChangeArrowheads="1"/>
            </p:cNvSpPr>
            <p:nvPr/>
          </p:nvSpPr>
          <p:spPr bwMode="auto">
            <a:xfrm>
              <a:off x="3816" y="301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7" name="Line 25"/>
            <p:cNvSpPr>
              <a:spLocks noChangeShapeType="1"/>
            </p:cNvSpPr>
            <p:nvPr/>
          </p:nvSpPr>
          <p:spPr bwMode="auto">
            <a:xfrm>
              <a:off x="3888" y="3082"/>
              <a:ext cx="0" cy="216"/>
            </a:xfrm>
            <a:prstGeom prst="line">
              <a:avLst/>
            </a:prstGeom>
            <a:noFill/>
            <a:ln w="9525">
              <a:solidFill>
                <a:schemeClr val="tx1"/>
              </a:solidFill>
              <a:round/>
              <a:headEnd/>
              <a:tailEnd/>
            </a:ln>
          </p:spPr>
          <p:txBody>
            <a:bodyPr/>
            <a:lstStyle/>
            <a:p>
              <a:endParaRPr lang="en-US"/>
            </a:p>
          </p:txBody>
        </p:sp>
        <p:sp>
          <p:nvSpPr>
            <p:cNvPr id="28" name="Line 26"/>
            <p:cNvSpPr>
              <a:spLocks noChangeShapeType="1"/>
            </p:cNvSpPr>
            <p:nvPr/>
          </p:nvSpPr>
          <p:spPr bwMode="auto">
            <a:xfrm flipH="1">
              <a:off x="1152" y="3298"/>
              <a:ext cx="2736" cy="0"/>
            </a:xfrm>
            <a:prstGeom prst="line">
              <a:avLst/>
            </a:prstGeom>
            <a:noFill/>
            <a:ln w="9525">
              <a:solidFill>
                <a:schemeClr val="tx1"/>
              </a:solidFill>
              <a:round/>
              <a:headEnd/>
              <a:tailEnd/>
            </a:ln>
          </p:spPr>
          <p:txBody>
            <a:bodyPr/>
            <a:lstStyle/>
            <a:p>
              <a:endParaRPr lang="en-US"/>
            </a:p>
          </p:txBody>
        </p:sp>
        <p:sp>
          <p:nvSpPr>
            <p:cNvPr id="29" name="Line 27"/>
            <p:cNvSpPr>
              <a:spLocks noChangeShapeType="1"/>
            </p:cNvSpPr>
            <p:nvPr/>
          </p:nvSpPr>
          <p:spPr bwMode="auto">
            <a:xfrm flipV="1">
              <a:off x="1152" y="3154"/>
              <a:ext cx="0" cy="144"/>
            </a:xfrm>
            <a:prstGeom prst="line">
              <a:avLst/>
            </a:prstGeom>
            <a:noFill/>
            <a:ln w="9525">
              <a:solidFill>
                <a:schemeClr val="tx1"/>
              </a:solidFill>
              <a:round/>
              <a:headEnd/>
              <a:tailEnd type="triangle" w="med" len="med"/>
            </a:ln>
          </p:spPr>
          <p:txBody>
            <a:bodyPr/>
            <a:lstStyle/>
            <a:p>
              <a:endParaRPr lang="en-US"/>
            </a:p>
          </p:txBody>
        </p:sp>
        <p:sp>
          <p:nvSpPr>
            <p:cNvPr id="30" name="Rectangle 28"/>
            <p:cNvSpPr>
              <a:spLocks noChangeArrowheads="1"/>
            </p:cNvSpPr>
            <p:nvPr/>
          </p:nvSpPr>
          <p:spPr bwMode="auto">
            <a:xfrm>
              <a:off x="720" y="2788"/>
              <a:ext cx="360" cy="144"/>
            </a:xfrm>
            <a:prstGeom prst="rect">
              <a:avLst/>
            </a:prstGeom>
            <a:solidFill>
              <a:srgbClr val="FFFFCC"/>
            </a:solidFill>
            <a:ln w="9525" algn="ctr">
              <a:solidFill>
                <a:schemeClr val="tx1"/>
              </a:solidFill>
              <a:miter lim="800000"/>
              <a:headEnd/>
              <a:tailEnd/>
            </a:ln>
            <a:effectLst/>
          </p:spPr>
          <p:txBody>
            <a:bodyPr/>
            <a:lstStyle/>
            <a:p>
              <a:pPr eaLnBrk="0" hangingPunct="0"/>
              <a:r>
                <a:rPr lang="en-US" altLang="en-US" sz="800" b="1" dirty="0">
                  <a:latin typeface="Verdana" pitchFamily="34" charset="0"/>
                </a:rPr>
                <a:t>START</a:t>
              </a:r>
              <a:endParaRPr lang="en-US" altLang="en-US" dirty="0">
                <a:latin typeface="Verdana" pitchFamily="34" charset="0"/>
              </a:endParaRPr>
            </a:p>
          </p:txBody>
        </p:sp>
        <p:sp>
          <p:nvSpPr>
            <p:cNvPr id="31" name="Line 29"/>
            <p:cNvSpPr>
              <a:spLocks noChangeShapeType="1"/>
            </p:cNvSpPr>
            <p:nvPr/>
          </p:nvSpPr>
          <p:spPr bwMode="auto">
            <a:xfrm>
              <a:off x="864" y="2932"/>
              <a:ext cx="0" cy="144"/>
            </a:xfrm>
            <a:prstGeom prst="line">
              <a:avLst/>
            </a:prstGeom>
            <a:noFill/>
            <a:ln w="9525">
              <a:solidFill>
                <a:schemeClr val="tx1"/>
              </a:solidFill>
              <a:round/>
              <a:headEnd/>
              <a:tailEnd/>
            </a:ln>
            <a:effectLst/>
          </p:spPr>
          <p:txBody>
            <a:bodyPr/>
            <a:lstStyle/>
            <a:p>
              <a:endParaRPr lang="en-US"/>
            </a:p>
          </p:txBody>
        </p:sp>
        <p:sp>
          <p:nvSpPr>
            <p:cNvPr id="32" name="Line 30"/>
            <p:cNvSpPr>
              <a:spLocks noChangeShapeType="1"/>
            </p:cNvSpPr>
            <p:nvPr/>
          </p:nvSpPr>
          <p:spPr bwMode="auto">
            <a:xfrm>
              <a:off x="864" y="3076"/>
              <a:ext cx="21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6718300" cy="782907"/>
          </a:xfrm>
          <a:prstGeom prst="rect">
            <a:avLst/>
          </a:prstGeom>
        </p:spPr>
        <p:txBody>
          <a:bodyPr vert="horz" wrap="square" lIns="0" tIns="13335" rIns="0" bIns="0" rtlCol="0">
            <a:spAutoFit/>
          </a:bodyPr>
          <a:lstStyle/>
          <a:p>
            <a:pPr marL="12700">
              <a:lnSpc>
                <a:spcPct val="100000"/>
              </a:lnSpc>
              <a:spcBef>
                <a:spcPts val="105"/>
              </a:spcBef>
            </a:pPr>
            <a:r>
              <a:rPr lang="en-US" spc="-5" dirty="0" smtClean="0"/>
              <a:t>Insert</a:t>
            </a:r>
            <a:r>
              <a:rPr spc="-5" smtClean="0"/>
              <a:t>ing</a:t>
            </a:r>
            <a:r>
              <a:rPr spc="-60" smtClean="0"/>
              <a:t> </a:t>
            </a:r>
            <a:r>
              <a:rPr dirty="0"/>
              <a:t>a</a:t>
            </a:r>
            <a:r>
              <a:rPr spc="-15" dirty="0"/>
              <a:t> </a:t>
            </a:r>
            <a:r>
              <a:rPr spc="-5" dirty="0"/>
              <a:t>node</a:t>
            </a:r>
            <a:r>
              <a:rPr spc="-40" dirty="0"/>
              <a:t> </a:t>
            </a:r>
            <a:r>
              <a:rPr/>
              <a:t>in</a:t>
            </a:r>
            <a:r>
              <a:rPr spc="-15"/>
              <a:t> </a:t>
            </a:r>
            <a:r>
              <a:rPr lang="en-US" spc="-15" dirty="0" smtClean="0"/>
              <a:t>C</a:t>
            </a:r>
            <a:r>
              <a:rPr spc="-5" smtClean="0"/>
              <a:t>SLL</a:t>
            </a:r>
            <a:endParaRPr spc="-5" dirty="0"/>
          </a:p>
        </p:txBody>
      </p:sp>
      <p:sp>
        <p:nvSpPr>
          <p:cNvPr id="3" name="object 3"/>
          <p:cNvSpPr txBox="1"/>
          <p:nvPr/>
        </p:nvSpPr>
        <p:spPr>
          <a:xfrm>
            <a:off x="535940" y="1945893"/>
            <a:ext cx="5107940" cy="3524885"/>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lang="en-US" sz="2800" spc="-5" dirty="0" smtClean="0">
                <a:latin typeface="Constantia"/>
                <a:cs typeface="Constantia"/>
              </a:rPr>
              <a:t>Inserting</a:t>
            </a:r>
            <a:r>
              <a:rPr sz="2800" spc="-40" smtClean="0">
                <a:latin typeface="Constantia"/>
                <a:cs typeface="Constantia"/>
              </a:rPr>
              <a:t> </a:t>
            </a:r>
            <a:r>
              <a:rPr sz="2800" spc="-10" dirty="0">
                <a:latin typeface="Constantia"/>
                <a:cs typeface="Constantia"/>
              </a:rPr>
              <a:t>the</a:t>
            </a:r>
            <a:r>
              <a:rPr sz="2800" spc="-80" dirty="0">
                <a:latin typeface="Constantia"/>
                <a:cs typeface="Constantia"/>
              </a:rPr>
              <a:t> </a:t>
            </a:r>
            <a:r>
              <a:rPr sz="2800" spc="5" dirty="0">
                <a:latin typeface="Constantia"/>
                <a:cs typeface="Constantia"/>
              </a:rPr>
              <a:t>first</a:t>
            </a:r>
            <a:r>
              <a:rPr sz="2800" spc="-9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lang="en-US" sz="2800" spc="-5" dirty="0" smtClean="0">
                <a:latin typeface="Constantia"/>
                <a:cs typeface="Constantia"/>
              </a:rPr>
              <a:t>Inserting</a:t>
            </a:r>
            <a:r>
              <a:rPr sz="2800" spc="-50" smtClean="0">
                <a:latin typeface="Constantia"/>
                <a:cs typeface="Constantia"/>
              </a:rPr>
              <a:t> </a:t>
            </a:r>
            <a:r>
              <a:rPr sz="2800" spc="-10" dirty="0">
                <a:latin typeface="Constantia"/>
                <a:cs typeface="Constantia"/>
              </a:rPr>
              <a:t>the</a:t>
            </a:r>
            <a:r>
              <a:rPr sz="2800" spc="-80" dirty="0">
                <a:latin typeface="Constantia"/>
                <a:cs typeface="Constantia"/>
              </a:rPr>
              <a:t> </a:t>
            </a:r>
            <a:r>
              <a:rPr sz="2800" spc="-10" dirty="0">
                <a:latin typeface="Constantia"/>
                <a:cs typeface="Constantia"/>
              </a:rPr>
              <a:t>last</a:t>
            </a:r>
            <a:r>
              <a:rPr sz="2800" spc="-65" dirty="0">
                <a:latin typeface="Constantia"/>
                <a:cs typeface="Constantia"/>
              </a:rPr>
              <a:t> </a:t>
            </a:r>
            <a:r>
              <a:rPr sz="2800" spc="-10" dirty="0">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lang="en-US" sz="2800" spc="-5" dirty="0" smtClean="0">
                <a:latin typeface="Constantia"/>
                <a:cs typeface="Constantia"/>
              </a:rPr>
              <a:t>Inserting</a:t>
            </a:r>
            <a:r>
              <a:rPr sz="2800" spc="-40" smtClean="0">
                <a:latin typeface="Constantia"/>
                <a:cs typeface="Constantia"/>
              </a:rPr>
              <a:t> </a:t>
            </a:r>
            <a:r>
              <a:rPr sz="2800" spc="-10" dirty="0">
                <a:latin typeface="Constantia"/>
                <a:cs typeface="Constantia"/>
              </a:rPr>
              <a:t>the</a:t>
            </a:r>
            <a:r>
              <a:rPr sz="2800" spc="-70" dirty="0">
                <a:latin typeface="Constantia"/>
                <a:cs typeface="Constantia"/>
              </a:rPr>
              <a:t> </a:t>
            </a:r>
            <a:r>
              <a:rPr sz="2800" spc="-15" dirty="0">
                <a:latin typeface="Constantia"/>
                <a:cs typeface="Constantia"/>
              </a:rPr>
              <a:t>intermediate</a:t>
            </a:r>
            <a:r>
              <a:rPr sz="2800" spc="-85" dirty="0">
                <a:latin typeface="Constantia"/>
                <a:cs typeface="Constantia"/>
              </a:rPr>
              <a:t> </a:t>
            </a:r>
            <a:r>
              <a:rPr sz="2800" spc="-10" dirty="0">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533400" y="1295400"/>
            <a:ext cx="7924800" cy="4985980"/>
          </a:xfrm>
          <a:prstGeom prst="rect">
            <a:avLst/>
          </a:prstGeom>
          <a:noFill/>
          <a:ln w="9525">
            <a:noFill/>
            <a:miter lim="800000"/>
            <a:headEnd/>
            <a:tailEnd/>
          </a:ln>
        </p:spPr>
        <p:txBody>
          <a:bodyPr>
            <a:spAutoFit/>
          </a:bodyPr>
          <a:lstStyle/>
          <a:p>
            <a:r>
              <a:rPr lang="en-US" altLang="en-US" sz="2400" b="1" dirty="0">
                <a:latin typeface="Courier New" pitchFamily="49" charset="0"/>
              </a:rPr>
              <a:t>Algorithm to insert a new node in the beginning of </a:t>
            </a:r>
            <a:r>
              <a:rPr lang="en-US" altLang="en-US" b="1" dirty="0">
                <a:latin typeface="Verdana" pitchFamily="34" charset="0"/>
              </a:rPr>
              <a:t>circular</a:t>
            </a:r>
            <a:r>
              <a:rPr lang="en-US" altLang="en-US" b="1" dirty="0">
                <a:latin typeface="Courier New" pitchFamily="49" charset="0"/>
              </a:rPr>
              <a:t> the linked list</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7</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PTR = START</a:t>
            </a:r>
          </a:p>
          <a:p>
            <a:r>
              <a:rPr lang="en-US" altLang="en-US" b="1" dirty="0">
                <a:latin typeface="Courier New" pitchFamily="49" charset="0"/>
              </a:rPr>
              <a:t>Step 6:	Repeat Step 7 while PTR-&gt;NEXT != START</a:t>
            </a:r>
          </a:p>
          <a:p>
            <a:r>
              <a:rPr lang="en-US" altLang="en-US" b="1" dirty="0">
                <a:latin typeface="Courier New" pitchFamily="49" charset="0"/>
              </a:rPr>
              <a:t>Step 7: 		PTR = PTR-&gt;NEXT</a:t>
            </a:r>
          </a:p>
          <a:p>
            <a:r>
              <a:rPr lang="en-US" altLang="en-US" b="1" dirty="0">
                <a:latin typeface="Courier New" pitchFamily="49" charset="0"/>
              </a:rPr>
              <a:t>Step 8: SET </a:t>
            </a:r>
            <a:r>
              <a:rPr lang="en-US" altLang="en-US" b="1" dirty="0" err="1">
                <a:latin typeface="Courier New" pitchFamily="49" charset="0"/>
              </a:rPr>
              <a:t>New_Node</a:t>
            </a:r>
            <a:r>
              <a:rPr lang="en-US" altLang="en-US" b="1" dirty="0">
                <a:latin typeface="Courier New" pitchFamily="49" charset="0"/>
              </a:rPr>
              <a:t>-&gt;Next = START</a:t>
            </a:r>
          </a:p>
          <a:p>
            <a:r>
              <a:rPr lang="en-US" altLang="en-US" b="1" dirty="0">
                <a:latin typeface="Courier New" pitchFamily="49" charset="0"/>
              </a:rPr>
              <a:t>Step 8: SET PTR-&gt;NEXT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6: SET START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7: EXIT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grpSp>
        <p:nvGrpSpPr>
          <p:cNvPr id="3" name="Group 2"/>
          <p:cNvGrpSpPr/>
          <p:nvPr/>
        </p:nvGrpSpPr>
        <p:grpSpPr>
          <a:xfrm>
            <a:off x="609600" y="1600200"/>
            <a:ext cx="7772400" cy="4724400"/>
            <a:chOff x="1600200" y="1905000"/>
            <a:chExt cx="5494338" cy="3308350"/>
          </a:xfrm>
        </p:grpSpPr>
        <p:grpSp>
          <p:nvGrpSpPr>
            <p:cNvPr id="4" name="Group 3"/>
            <p:cNvGrpSpPr>
              <a:grpSpLocks/>
            </p:cNvGrpSpPr>
            <p:nvPr/>
          </p:nvGrpSpPr>
          <p:grpSpPr bwMode="auto">
            <a:xfrm>
              <a:off x="1790700" y="1905000"/>
              <a:ext cx="4572000" cy="396875"/>
              <a:chOff x="792" y="2000"/>
              <a:chExt cx="2880" cy="250"/>
            </a:xfrm>
          </p:grpSpPr>
          <p:sp>
            <p:nvSpPr>
              <p:cNvPr id="61" name="Rectangle 4"/>
              <p:cNvSpPr>
                <a:spLocks noChangeArrowheads="1"/>
              </p:cNvSpPr>
              <p:nvPr/>
            </p:nvSpPr>
            <p:spPr bwMode="auto">
              <a:xfrm>
                <a:off x="792"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62" name="Rectangle 5"/>
              <p:cNvSpPr>
                <a:spLocks noChangeArrowheads="1"/>
              </p:cNvSpPr>
              <p:nvPr/>
            </p:nvSpPr>
            <p:spPr bwMode="auto">
              <a:xfrm>
                <a:off x="936"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3" name="Line 6"/>
              <p:cNvSpPr>
                <a:spLocks noChangeShapeType="1"/>
              </p:cNvSpPr>
              <p:nvPr/>
            </p:nvSpPr>
            <p:spPr bwMode="auto">
              <a:xfrm>
                <a:off x="1008" y="2072"/>
                <a:ext cx="216" cy="0"/>
              </a:xfrm>
              <a:prstGeom prst="line">
                <a:avLst/>
              </a:prstGeom>
              <a:noFill/>
              <a:ln w="9525">
                <a:solidFill>
                  <a:schemeClr val="tx1"/>
                </a:solidFill>
                <a:round/>
                <a:headEnd/>
                <a:tailEnd type="triangle" w="med" len="med"/>
              </a:ln>
            </p:spPr>
            <p:txBody>
              <a:bodyPr/>
              <a:lstStyle/>
              <a:p>
                <a:endParaRPr lang="en-US"/>
              </a:p>
            </p:txBody>
          </p:sp>
          <p:sp>
            <p:nvSpPr>
              <p:cNvPr id="64" name="Rectangle 7"/>
              <p:cNvSpPr>
                <a:spLocks noChangeArrowheads="1"/>
              </p:cNvSpPr>
              <p:nvPr/>
            </p:nvSpPr>
            <p:spPr bwMode="auto">
              <a:xfrm>
                <a:off x="1224"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65" name="Rectangle 8"/>
              <p:cNvSpPr>
                <a:spLocks noChangeArrowheads="1"/>
              </p:cNvSpPr>
              <p:nvPr/>
            </p:nvSpPr>
            <p:spPr bwMode="auto">
              <a:xfrm>
                <a:off x="1368"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6" name="Line 9"/>
              <p:cNvSpPr>
                <a:spLocks noChangeShapeType="1"/>
              </p:cNvSpPr>
              <p:nvPr/>
            </p:nvSpPr>
            <p:spPr bwMode="auto">
              <a:xfrm>
                <a:off x="1440" y="2072"/>
                <a:ext cx="216" cy="0"/>
              </a:xfrm>
              <a:prstGeom prst="line">
                <a:avLst/>
              </a:prstGeom>
              <a:noFill/>
              <a:ln w="9525">
                <a:solidFill>
                  <a:schemeClr val="tx1"/>
                </a:solidFill>
                <a:round/>
                <a:headEnd/>
                <a:tailEnd type="triangle" w="med" len="med"/>
              </a:ln>
            </p:spPr>
            <p:txBody>
              <a:bodyPr/>
              <a:lstStyle/>
              <a:p>
                <a:endParaRPr lang="en-US"/>
              </a:p>
            </p:txBody>
          </p:sp>
          <p:sp>
            <p:nvSpPr>
              <p:cNvPr id="67" name="Rectangle 10"/>
              <p:cNvSpPr>
                <a:spLocks noChangeArrowheads="1"/>
              </p:cNvSpPr>
              <p:nvPr/>
            </p:nvSpPr>
            <p:spPr bwMode="auto">
              <a:xfrm>
                <a:off x="1656"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68" name="Rectangle 11"/>
              <p:cNvSpPr>
                <a:spLocks noChangeArrowheads="1"/>
              </p:cNvSpPr>
              <p:nvPr/>
            </p:nvSpPr>
            <p:spPr bwMode="auto">
              <a:xfrm>
                <a:off x="1800"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9" name="Line 12"/>
              <p:cNvSpPr>
                <a:spLocks noChangeShapeType="1"/>
              </p:cNvSpPr>
              <p:nvPr/>
            </p:nvSpPr>
            <p:spPr bwMode="auto">
              <a:xfrm>
                <a:off x="1872" y="2072"/>
                <a:ext cx="216" cy="0"/>
              </a:xfrm>
              <a:prstGeom prst="line">
                <a:avLst/>
              </a:prstGeom>
              <a:noFill/>
              <a:ln w="9525">
                <a:solidFill>
                  <a:schemeClr val="tx1"/>
                </a:solidFill>
                <a:round/>
                <a:headEnd/>
                <a:tailEnd type="triangle" w="med" len="med"/>
              </a:ln>
            </p:spPr>
            <p:txBody>
              <a:bodyPr/>
              <a:lstStyle/>
              <a:p>
                <a:endParaRPr lang="en-US"/>
              </a:p>
            </p:txBody>
          </p:sp>
          <p:sp>
            <p:nvSpPr>
              <p:cNvPr id="70" name="Rectangle 13"/>
              <p:cNvSpPr>
                <a:spLocks noChangeArrowheads="1"/>
              </p:cNvSpPr>
              <p:nvPr/>
            </p:nvSpPr>
            <p:spPr bwMode="auto">
              <a:xfrm>
                <a:off x="2088"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71" name="Rectangle 14"/>
              <p:cNvSpPr>
                <a:spLocks noChangeArrowheads="1"/>
              </p:cNvSpPr>
              <p:nvPr/>
            </p:nvSpPr>
            <p:spPr bwMode="auto">
              <a:xfrm>
                <a:off x="2232"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2" name="Line 15"/>
              <p:cNvSpPr>
                <a:spLocks noChangeShapeType="1"/>
              </p:cNvSpPr>
              <p:nvPr/>
            </p:nvSpPr>
            <p:spPr bwMode="auto">
              <a:xfrm>
                <a:off x="2304" y="2072"/>
                <a:ext cx="216" cy="0"/>
              </a:xfrm>
              <a:prstGeom prst="line">
                <a:avLst/>
              </a:prstGeom>
              <a:noFill/>
              <a:ln w="9525">
                <a:solidFill>
                  <a:schemeClr val="tx1"/>
                </a:solidFill>
                <a:round/>
                <a:headEnd/>
                <a:tailEnd type="triangle" w="med" len="med"/>
              </a:ln>
            </p:spPr>
            <p:txBody>
              <a:bodyPr/>
              <a:lstStyle/>
              <a:p>
                <a:endParaRPr lang="en-US"/>
              </a:p>
            </p:txBody>
          </p:sp>
          <p:sp>
            <p:nvSpPr>
              <p:cNvPr id="73" name="Rectangle 16"/>
              <p:cNvSpPr>
                <a:spLocks noChangeArrowheads="1"/>
              </p:cNvSpPr>
              <p:nvPr/>
            </p:nvSpPr>
            <p:spPr bwMode="auto">
              <a:xfrm>
                <a:off x="2520"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74" name="Rectangle 17"/>
              <p:cNvSpPr>
                <a:spLocks noChangeArrowheads="1"/>
              </p:cNvSpPr>
              <p:nvPr/>
            </p:nvSpPr>
            <p:spPr bwMode="auto">
              <a:xfrm>
                <a:off x="2664"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5" name="Line 18"/>
              <p:cNvSpPr>
                <a:spLocks noChangeShapeType="1"/>
              </p:cNvSpPr>
              <p:nvPr/>
            </p:nvSpPr>
            <p:spPr bwMode="auto">
              <a:xfrm>
                <a:off x="2736" y="2072"/>
                <a:ext cx="216" cy="0"/>
              </a:xfrm>
              <a:prstGeom prst="line">
                <a:avLst/>
              </a:prstGeom>
              <a:noFill/>
              <a:ln w="9525">
                <a:solidFill>
                  <a:schemeClr val="tx1"/>
                </a:solidFill>
                <a:round/>
                <a:headEnd/>
                <a:tailEnd type="triangle" w="med" len="med"/>
              </a:ln>
            </p:spPr>
            <p:txBody>
              <a:bodyPr/>
              <a:lstStyle/>
              <a:p>
                <a:endParaRPr lang="en-US"/>
              </a:p>
            </p:txBody>
          </p:sp>
          <p:sp>
            <p:nvSpPr>
              <p:cNvPr id="76" name="Rectangle 19"/>
              <p:cNvSpPr>
                <a:spLocks noChangeArrowheads="1"/>
              </p:cNvSpPr>
              <p:nvPr/>
            </p:nvSpPr>
            <p:spPr bwMode="auto">
              <a:xfrm>
                <a:off x="2952"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77" name="Rectangle 20"/>
              <p:cNvSpPr>
                <a:spLocks noChangeArrowheads="1"/>
              </p:cNvSpPr>
              <p:nvPr/>
            </p:nvSpPr>
            <p:spPr bwMode="auto">
              <a:xfrm>
                <a:off x="3096"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8" name="Line 21"/>
              <p:cNvSpPr>
                <a:spLocks noChangeShapeType="1"/>
              </p:cNvSpPr>
              <p:nvPr/>
            </p:nvSpPr>
            <p:spPr bwMode="auto">
              <a:xfrm>
                <a:off x="3168" y="2072"/>
                <a:ext cx="216" cy="0"/>
              </a:xfrm>
              <a:prstGeom prst="line">
                <a:avLst/>
              </a:prstGeom>
              <a:noFill/>
              <a:ln w="9525">
                <a:solidFill>
                  <a:schemeClr val="tx1"/>
                </a:solidFill>
                <a:round/>
                <a:headEnd/>
                <a:tailEnd type="triangle" w="med" len="med"/>
              </a:ln>
            </p:spPr>
            <p:txBody>
              <a:bodyPr/>
              <a:lstStyle/>
              <a:p>
                <a:endParaRPr lang="en-US"/>
              </a:p>
            </p:txBody>
          </p:sp>
          <p:sp>
            <p:nvSpPr>
              <p:cNvPr id="79" name="Rectangle 22"/>
              <p:cNvSpPr>
                <a:spLocks noChangeArrowheads="1"/>
              </p:cNvSpPr>
              <p:nvPr/>
            </p:nvSpPr>
            <p:spPr bwMode="auto">
              <a:xfrm>
                <a:off x="3384"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80" name="Rectangle 23"/>
              <p:cNvSpPr>
                <a:spLocks noChangeArrowheads="1"/>
              </p:cNvSpPr>
              <p:nvPr/>
            </p:nvSpPr>
            <p:spPr bwMode="auto">
              <a:xfrm>
                <a:off x="3528" y="20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1" name="Line 24"/>
              <p:cNvSpPr>
                <a:spLocks noChangeShapeType="1"/>
              </p:cNvSpPr>
              <p:nvPr/>
            </p:nvSpPr>
            <p:spPr bwMode="auto">
              <a:xfrm>
                <a:off x="3600" y="2034"/>
                <a:ext cx="0" cy="216"/>
              </a:xfrm>
              <a:prstGeom prst="line">
                <a:avLst/>
              </a:prstGeom>
              <a:noFill/>
              <a:ln w="9525">
                <a:solidFill>
                  <a:schemeClr val="tx1"/>
                </a:solidFill>
                <a:round/>
                <a:headEnd/>
                <a:tailEnd/>
              </a:ln>
            </p:spPr>
            <p:txBody>
              <a:bodyPr/>
              <a:lstStyle/>
              <a:p>
                <a:endParaRPr lang="en-US"/>
              </a:p>
            </p:txBody>
          </p:sp>
          <p:sp>
            <p:nvSpPr>
              <p:cNvPr id="82" name="Line 25"/>
              <p:cNvSpPr>
                <a:spLocks noChangeShapeType="1"/>
              </p:cNvSpPr>
              <p:nvPr/>
            </p:nvSpPr>
            <p:spPr bwMode="auto">
              <a:xfrm flipH="1">
                <a:off x="1008" y="2250"/>
                <a:ext cx="2592" cy="0"/>
              </a:xfrm>
              <a:prstGeom prst="line">
                <a:avLst/>
              </a:prstGeom>
              <a:noFill/>
              <a:ln w="9525">
                <a:solidFill>
                  <a:schemeClr val="tx1"/>
                </a:solidFill>
                <a:round/>
                <a:headEnd/>
                <a:tailEnd/>
              </a:ln>
            </p:spPr>
            <p:txBody>
              <a:bodyPr/>
              <a:lstStyle/>
              <a:p>
                <a:endParaRPr lang="en-US"/>
              </a:p>
            </p:txBody>
          </p:sp>
          <p:sp>
            <p:nvSpPr>
              <p:cNvPr id="83" name="Line 26"/>
              <p:cNvSpPr>
                <a:spLocks noChangeShapeType="1"/>
              </p:cNvSpPr>
              <p:nvPr/>
            </p:nvSpPr>
            <p:spPr bwMode="auto">
              <a:xfrm flipV="1">
                <a:off x="1008" y="2034"/>
                <a:ext cx="0" cy="216"/>
              </a:xfrm>
              <a:prstGeom prst="line">
                <a:avLst/>
              </a:prstGeom>
              <a:noFill/>
              <a:ln w="9525">
                <a:solidFill>
                  <a:schemeClr val="tx1"/>
                </a:solidFill>
                <a:round/>
                <a:headEnd/>
                <a:tailEnd type="triangle" w="med" len="med"/>
              </a:ln>
            </p:spPr>
            <p:txBody>
              <a:bodyPr/>
              <a:lstStyle/>
              <a:p>
                <a:endParaRPr lang="en-US"/>
              </a:p>
            </p:txBody>
          </p:sp>
        </p:grpSp>
        <p:sp>
          <p:nvSpPr>
            <p:cNvPr id="5" name="Rectangle 27"/>
            <p:cNvSpPr>
              <a:spLocks noChangeArrowheads="1"/>
            </p:cNvSpPr>
            <p:nvPr/>
          </p:nvSpPr>
          <p:spPr bwMode="auto">
            <a:xfrm>
              <a:off x="1905000" y="2743200"/>
              <a:ext cx="936625" cy="244475"/>
            </a:xfrm>
            <a:prstGeom prst="rect">
              <a:avLst/>
            </a:prstGeom>
            <a:noFill/>
            <a:ln w="9525">
              <a:solidFill>
                <a:schemeClr val="tx1"/>
              </a:solidFill>
              <a:miter lim="800000"/>
              <a:headEnd/>
              <a:tailEnd/>
            </a:ln>
            <a:effectLst/>
          </p:spPr>
          <p:txBody>
            <a:bodyPr wrap="none" anchor="ctr">
              <a:spAutoFit/>
            </a:bodyPr>
            <a:lstStyle/>
            <a:p>
              <a:pPr algn="just"/>
              <a:r>
                <a:rPr lang="en-US" altLang="en-US" sz="1000">
                  <a:latin typeface="Verdana" pitchFamily="34" charset="0"/>
                </a:rPr>
                <a:t>START, PTR</a:t>
              </a:r>
            </a:p>
          </p:txBody>
        </p:sp>
        <p:sp>
          <p:nvSpPr>
            <p:cNvPr id="6" name="Line 28"/>
            <p:cNvSpPr>
              <a:spLocks noChangeShapeType="1"/>
            </p:cNvSpPr>
            <p:nvPr/>
          </p:nvSpPr>
          <p:spPr bwMode="auto">
            <a:xfrm>
              <a:off x="1836738" y="2590800"/>
              <a:ext cx="5257800" cy="0"/>
            </a:xfrm>
            <a:prstGeom prst="line">
              <a:avLst/>
            </a:prstGeom>
            <a:noFill/>
            <a:ln w="9525">
              <a:solidFill>
                <a:schemeClr val="tx1"/>
              </a:solidFill>
              <a:prstDash val="dash"/>
              <a:round/>
              <a:headEnd/>
              <a:tailEnd/>
            </a:ln>
            <a:effectLst/>
          </p:spPr>
          <p:txBody>
            <a:bodyPr/>
            <a:lstStyle/>
            <a:p>
              <a:endParaRPr lang="en-US"/>
            </a:p>
          </p:txBody>
        </p:sp>
        <p:grpSp>
          <p:nvGrpSpPr>
            <p:cNvPr id="7" name="Group 29"/>
            <p:cNvGrpSpPr>
              <a:grpSpLocks/>
            </p:cNvGrpSpPr>
            <p:nvPr/>
          </p:nvGrpSpPr>
          <p:grpSpPr bwMode="auto">
            <a:xfrm>
              <a:off x="1981200" y="3200400"/>
              <a:ext cx="4572000" cy="396875"/>
              <a:chOff x="792" y="2000"/>
              <a:chExt cx="2880" cy="250"/>
            </a:xfrm>
          </p:grpSpPr>
          <p:sp>
            <p:nvSpPr>
              <p:cNvPr id="38" name="Rectangle 30"/>
              <p:cNvSpPr>
                <a:spLocks noChangeArrowheads="1"/>
              </p:cNvSpPr>
              <p:nvPr/>
            </p:nvSpPr>
            <p:spPr bwMode="auto">
              <a:xfrm>
                <a:off x="792"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9" name="Rectangle 31"/>
              <p:cNvSpPr>
                <a:spLocks noChangeArrowheads="1"/>
              </p:cNvSpPr>
              <p:nvPr/>
            </p:nvSpPr>
            <p:spPr bwMode="auto">
              <a:xfrm>
                <a:off x="936"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0" name="Line 32"/>
              <p:cNvSpPr>
                <a:spLocks noChangeShapeType="1"/>
              </p:cNvSpPr>
              <p:nvPr/>
            </p:nvSpPr>
            <p:spPr bwMode="auto">
              <a:xfrm>
                <a:off x="1008" y="2072"/>
                <a:ext cx="216" cy="0"/>
              </a:xfrm>
              <a:prstGeom prst="line">
                <a:avLst/>
              </a:prstGeom>
              <a:noFill/>
              <a:ln w="9525">
                <a:solidFill>
                  <a:schemeClr val="tx1"/>
                </a:solidFill>
                <a:round/>
                <a:headEnd/>
                <a:tailEnd type="triangle" w="med" len="med"/>
              </a:ln>
            </p:spPr>
            <p:txBody>
              <a:bodyPr/>
              <a:lstStyle/>
              <a:p>
                <a:endParaRPr lang="en-US"/>
              </a:p>
            </p:txBody>
          </p:sp>
          <p:sp>
            <p:nvSpPr>
              <p:cNvPr id="41" name="Rectangle 33"/>
              <p:cNvSpPr>
                <a:spLocks noChangeArrowheads="1"/>
              </p:cNvSpPr>
              <p:nvPr/>
            </p:nvSpPr>
            <p:spPr bwMode="auto">
              <a:xfrm>
                <a:off x="1224"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42" name="Rectangle 34"/>
              <p:cNvSpPr>
                <a:spLocks noChangeArrowheads="1"/>
              </p:cNvSpPr>
              <p:nvPr/>
            </p:nvSpPr>
            <p:spPr bwMode="auto">
              <a:xfrm>
                <a:off x="1368"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3" name="Line 35"/>
              <p:cNvSpPr>
                <a:spLocks noChangeShapeType="1"/>
              </p:cNvSpPr>
              <p:nvPr/>
            </p:nvSpPr>
            <p:spPr bwMode="auto">
              <a:xfrm>
                <a:off x="1440" y="2072"/>
                <a:ext cx="216" cy="0"/>
              </a:xfrm>
              <a:prstGeom prst="line">
                <a:avLst/>
              </a:prstGeom>
              <a:noFill/>
              <a:ln w="9525">
                <a:solidFill>
                  <a:schemeClr val="tx1"/>
                </a:solidFill>
                <a:round/>
                <a:headEnd/>
                <a:tailEnd type="triangle" w="med" len="med"/>
              </a:ln>
            </p:spPr>
            <p:txBody>
              <a:bodyPr/>
              <a:lstStyle/>
              <a:p>
                <a:endParaRPr lang="en-US"/>
              </a:p>
            </p:txBody>
          </p:sp>
          <p:sp>
            <p:nvSpPr>
              <p:cNvPr id="44" name="Rectangle 36"/>
              <p:cNvSpPr>
                <a:spLocks noChangeArrowheads="1"/>
              </p:cNvSpPr>
              <p:nvPr/>
            </p:nvSpPr>
            <p:spPr bwMode="auto">
              <a:xfrm>
                <a:off x="1656"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5" name="Rectangle 37"/>
              <p:cNvSpPr>
                <a:spLocks noChangeArrowheads="1"/>
              </p:cNvSpPr>
              <p:nvPr/>
            </p:nvSpPr>
            <p:spPr bwMode="auto">
              <a:xfrm>
                <a:off x="1800"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Line 38"/>
              <p:cNvSpPr>
                <a:spLocks noChangeShapeType="1"/>
              </p:cNvSpPr>
              <p:nvPr/>
            </p:nvSpPr>
            <p:spPr bwMode="auto">
              <a:xfrm>
                <a:off x="1872" y="2072"/>
                <a:ext cx="216" cy="0"/>
              </a:xfrm>
              <a:prstGeom prst="line">
                <a:avLst/>
              </a:prstGeom>
              <a:noFill/>
              <a:ln w="9525">
                <a:solidFill>
                  <a:schemeClr val="tx1"/>
                </a:solidFill>
                <a:round/>
                <a:headEnd/>
                <a:tailEnd type="triangle" w="med" len="med"/>
              </a:ln>
            </p:spPr>
            <p:txBody>
              <a:bodyPr/>
              <a:lstStyle/>
              <a:p>
                <a:endParaRPr lang="en-US"/>
              </a:p>
            </p:txBody>
          </p:sp>
          <p:sp>
            <p:nvSpPr>
              <p:cNvPr id="47" name="Rectangle 39"/>
              <p:cNvSpPr>
                <a:spLocks noChangeArrowheads="1"/>
              </p:cNvSpPr>
              <p:nvPr/>
            </p:nvSpPr>
            <p:spPr bwMode="auto">
              <a:xfrm>
                <a:off x="2088"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8" name="Rectangle 40"/>
              <p:cNvSpPr>
                <a:spLocks noChangeArrowheads="1"/>
              </p:cNvSpPr>
              <p:nvPr/>
            </p:nvSpPr>
            <p:spPr bwMode="auto">
              <a:xfrm>
                <a:off x="2232"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41"/>
              <p:cNvSpPr>
                <a:spLocks noChangeShapeType="1"/>
              </p:cNvSpPr>
              <p:nvPr/>
            </p:nvSpPr>
            <p:spPr bwMode="auto">
              <a:xfrm>
                <a:off x="2304" y="2072"/>
                <a:ext cx="216" cy="0"/>
              </a:xfrm>
              <a:prstGeom prst="line">
                <a:avLst/>
              </a:prstGeom>
              <a:noFill/>
              <a:ln w="9525">
                <a:solidFill>
                  <a:schemeClr val="tx1"/>
                </a:solidFill>
                <a:round/>
                <a:headEnd/>
                <a:tailEnd type="triangle" w="med" len="med"/>
              </a:ln>
            </p:spPr>
            <p:txBody>
              <a:bodyPr/>
              <a:lstStyle/>
              <a:p>
                <a:endParaRPr lang="en-US"/>
              </a:p>
            </p:txBody>
          </p:sp>
          <p:sp>
            <p:nvSpPr>
              <p:cNvPr id="50" name="Rectangle 42"/>
              <p:cNvSpPr>
                <a:spLocks noChangeArrowheads="1"/>
              </p:cNvSpPr>
              <p:nvPr/>
            </p:nvSpPr>
            <p:spPr bwMode="auto">
              <a:xfrm>
                <a:off x="2520"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51" name="Rectangle 43"/>
              <p:cNvSpPr>
                <a:spLocks noChangeArrowheads="1"/>
              </p:cNvSpPr>
              <p:nvPr/>
            </p:nvSpPr>
            <p:spPr bwMode="auto">
              <a:xfrm>
                <a:off x="2664"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2" name="Line 44"/>
              <p:cNvSpPr>
                <a:spLocks noChangeShapeType="1"/>
              </p:cNvSpPr>
              <p:nvPr/>
            </p:nvSpPr>
            <p:spPr bwMode="auto">
              <a:xfrm>
                <a:off x="2736" y="2072"/>
                <a:ext cx="216" cy="0"/>
              </a:xfrm>
              <a:prstGeom prst="line">
                <a:avLst/>
              </a:prstGeom>
              <a:noFill/>
              <a:ln w="9525">
                <a:solidFill>
                  <a:schemeClr val="tx1"/>
                </a:solidFill>
                <a:round/>
                <a:headEnd/>
                <a:tailEnd type="triangle" w="med" len="med"/>
              </a:ln>
            </p:spPr>
            <p:txBody>
              <a:bodyPr/>
              <a:lstStyle/>
              <a:p>
                <a:endParaRPr lang="en-US"/>
              </a:p>
            </p:txBody>
          </p:sp>
          <p:sp>
            <p:nvSpPr>
              <p:cNvPr id="53" name="Rectangle 45"/>
              <p:cNvSpPr>
                <a:spLocks noChangeArrowheads="1"/>
              </p:cNvSpPr>
              <p:nvPr/>
            </p:nvSpPr>
            <p:spPr bwMode="auto">
              <a:xfrm>
                <a:off x="2952"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54" name="Rectangle 46"/>
              <p:cNvSpPr>
                <a:spLocks noChangeArrowheads="1"/>
              </p:cNvSpPr>
              <p:nvPr/>
            </p:nvSpPr>
            <p:spPr bwMode="auto">
              <a:xfrm>
                <a:off x="3096" y="20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5" name="Line 47"/>
              <p:cNvSpPr>
                <a:spLocks noChangeShapeType="1"/>
              </p:cNvSpPr>
              <p:nvPr/>
            </p:nvSpPr>
            <p:spPr bwMode="auto">
              <a:xfrm>
                <a:off x="3168" y="2072"/>
                <a:ext cx="216" cy="0"/>
              </a:xfrm>
              <a:prstGeom prst="line">
                <a:avLst/>
              </a:prstGeom>
              <a:noFill/>
              <a:ln w="9525">
                <a:solidFill>
                  <a:schemeClr val="tx1"/>
                </a:solidFill>
                <a:round/>
                <a:headEnd/>
                <a:tailEnd type="triangle" w="med" len="med"/>
              </a:ln>
            </p:spPr>
            <p:txBody>
              <a:bodyPr/>
              <a:lstStyle/>
              <a:p>
                <a:endParaRPr lang="en-US"/>
              </a:p>
            </p:txBody>
          </p:sp>
          <p:sp>
            <p:nvSpPr>
              <p:cNvPr id="56" name="Rectangle 48"/>
              <p:cNvSpPr>
                <a:spLocks noChangeArrowheads="1"/>
              </p:cNvSpPr>
              <p:nvPr/>
            </p:nvSpPr>
            <p:spPr bwMode="auto">
              <a:xfrm>
                <a:off x="3384" y="20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7" name="Rectangle 49"/>
              <p:cNvSpPr>
                <a:spLocks noChangeArrowheads="1"/>
              </p:cNvSpPr>
              <p:nvPr/>
            </p:nvSpPr>
            <p:spPr bwMode="auto">
              <a:xfrm>
                <a:off x="3528" y="20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8" name="Line 50"/>
              <p:cNvSpPr>
                <a:spLocks noChangeShapeType="1"/>
              </p:cNvSpPr>
              <p:nvPr/>
            </p:nvSpPr>
            <p:spPr bwMode="auto">
              <a:xfrm>
                <a:off x="3600" y="2034"/>
                <a:ext cx="0" cy="216"/>
              </a:xfrm>
              <a:prstGeom prst="line">
                <a:avLst/>
              </a:prstGeom>
              <a:noFill/>
              <a:ln w="9525">
                <a:solidFill>
                  <a:schemeClr val="tx1"/>
                </a:solidFill>
                <a:round/>
                <a:headEnd/>
                <a:tailEnd/>
              </a:ln>
            </p:spPr>
            <p:txBody>
              <a:bodyPr/>
              <a:lstStyle/>
              <a:p>
                <a:endParaRPr lang="en-US"/>
              </a:p>
            </p:txBody>
          </p:sp>
          <p:sp>
            <p:nvSpPr>
              <p:cNvPr id="59" name="Line 51"/>
              <p:cNvSpPr>
                <a:spLocks noChangeShapeType="1"/>
              </p:cNvSpPr>
              <p:nvPr/>
            </p:nvSpPr>
            <p:spPr bwMode="auto">
              <a:xfrm flipH="1">
                <a:off x="1008" y="2250"/>
                <a:ext cx="2592" cy="0"/>
              </a:xfrm>
              <a:prstGeom prst="line">
                <a:avLst/>
              </a:prstGeom>
              <a:noFill/>
              <a:ln w="9525">
                <a:solidFill>
                  <a:schemeClr val="tx1"/>
                </a:solidFill>
                <a:round/>
                <a:headEnd/>
                <a:tailEnd/>
              </a:ln>
            </p:spPr>
            <p:txBody>
              <a:bodyPr/>
              <a:lstStyle/>
              <a:p>
                <a:endParaRPr lang="en-US"/>
              </a:p>
            </p:txBody>
          </p:sp>
          <p:sp>
            <p:nvSpPr>
              <p:cNvPr id="60" name="Line 52"/>
              <p:cNvSpPr>
                <a:spLocks noChangeShapeType="1"/>
              </p:cNvSpPr>
              <p:nvPr/>
            </p:nvSpPr>
            <p:spPr bwMode="auto">
              <a:xfrm flipV="1">
                <a:off x="1008" y="2034"/>
                <a:ext cx="0" cy="216"/>
              </a:xfrm>
              <a:prstGeom prst="line">
                <a:avLst/>
              </a:prstGeom>
              <a:noFill/>
              <a:ln w="9525">
                <a:solidFill>
                  <a:schemeClr val="tx1"/>
                </a:solidFill>
                <a:round/>
                <a:headEnd/>
                <a:tailEnd type="triangle" w="med" len="med"/>
              </a:ln>
            </p:spPr>
            <p:txBody>
              <a:bodyPr/>
              <a:lstStyle/>
              <a:p>
                <a:endParaRPr lang="en-US"/>
              </a:p>
            </p:txBody>
          </p:sp>
        </p:grpSp>
        <p:sp>
          <p:nvSpPr>
            <p:cNvPr id="8" name="Rectangle 53"/>
            <p:cNvSpPr>
              <a:spLocks noChangeArrowheads="1"/>
            </p:cNvSpPr>
            <p:nvPr/>
          </p:nvSpPr>
          <p:spPr bwMode="auto">
            <a:xfrm>
              <a:off x="1600200" y="3581400"/>
              <a:ext cx="603250" cy="244475"/>
            </a:xfrm>
            <a:prstGeom prst="rect">
              <a:avLst/>
            </a:prstGeom>
            <a:noFill/>
            <a:ln w="9525">
              <a:noFill/>
              <a:miter lim="800000"/>
              <a:headEnd/>
              <a:tailEnd/>
            </a:ln>
            <a:effectLst/>
          </p:spPr>
          <p:txBody>
            <a:bodyPr wrap="none" anchor="ctr">
              <a:spAutoFit/>
            </a:bodyPr>
            <a:lstStyle/>
            <a:p>
              <a:pPr algn="just"/>
              <a:r>
                <a:rPr lang="en-US" altLang="en-US" sz="1000">
                  <a:latin typeface="Verdana" pitchFamily="34" charset="0"/>
                </a:rPr>
                <a:t>START</a:t>
              </a:r>
            </a:p>
          </p:txBody>
        </p:sp>
        <p:sp>
          <p:nvSpPr>
            <p:cNvPr id="9" name="Rectangle 54"/>
            <p:cNvSpPr>
              <a:spLocks noChangeArrowheads="1"/>
            </p:cNvSpPr>
            <p:nvPr/>
          </p:nvSpPr>
          <p:spPr bwMode="auto">
            <a:xfrm>
              <a:off x="6400800" y="3505200"/>
              <a:ext cx="427038" cy="244475"/>
            </a:xfrm>
            <a:prstGeom prst="rect">
              <a:avLst/>
            </a:prstGeom>
            <a:noFill/>
            <a:ln w="9525">
              <a:noFill/>
              <a:miter lim="800000"/>
              <a:headEnd/>
              <a:tailEnd/>
            </a:ln>
            <a:effectLst/>
          </p:spPr>
          <p:txBody>
            <a:bodyPr wrap="none" anchor="ctr">
              <a:spAutoFit/>
            </a:bodyPr>
            <a:lstStyle/>
            <a:p>
              <a:pPr algn="just"/>
              <a:r>
                <a:rPr lang="en-US" altLang="en-US" sz="1000">
                  <a:latin typeface="Verdana" pitchFamily="34" charset="0"/>
                </a:rPr>
                <a:t>PTR</a:t>
              </a:r>
            </a:p>
          </p:txBody>
        </p:sp>
        <p:grpSp>
          <p:nvGrpSpPr>
            <p:cNvPr id="10" name="Group 55"/>
            <p:cNvGrpSpPr>
              <a:grpSpLocks/>
            </p:cNvGrpSpPr>
            <p:nvPr/>
          </p:nvGrpSpPr>
          <p:grpSpPr bwMode="auto">
            <a:xfrm>
              <a:off x="1774825" y="4587875"/>
              <a:ext cx="5257800" cy="400050"/>
              <a:chOff x="792" y="2886"/>
              <a:chExt cx="3312" cy="252"/>
            </a:xfrm>
          </p:grpSpPr>
          <p:sp>
            <p:nvSpPr>
              <p:cNvPr id="12" name="Rectangle 56"/>
              <p:cNvSpPr>
                <a:spLocks noChangeArrowheads="1"/>
              </p:cNvSpPr>
              <p:nvPr/>
            </p:nvSpPr>
            <p:spPr bwMode="auto">
              <a:xfrm>
                <a:off x="792"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13" name="Rectangle 57"/>
              <p:cNvSpPr>
                <a:spLocks noChangeArrowheads="1"/>
              </p:cNvSpPr>
              <p:nvPr/>
            </p:nvSpPr>
            <p:spPr bwMode="auto">
              <a:xfrm>
                <a:off x="936"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 name="Line 58"/>
              <p:cNvSpPr>
                <a:spLocks noChangeShapeType="1"/>
              </p:cNvSpPr>
              <p:nvPr/>
            </p:nvSpPr>
            <p:spPr bwMode="auto">
              <a:xfrm>
                <a:off x="1008" y="2974"/>
                <a:ext cx="216" cy="0"/>
              </a:xfrm>
              <a:prstGeom prst="line">
                <a:avLst/>
              </a:prstGeom>
              <a:noFill/>
              <a:ln w="9525">
                <a:solidFill>
                  <a:schemeClr val="tx1"/>
                </a:solidFill>
                <a:round/>
                <a:headEnd/>
                <a:tailEnd type="triangle" w="med" len="med"/>
              </a:ln>
            </p:spPr>
            <p:txBody>
              <a:bodyPr/>
              <a:lstStyle/>
              <a:p>
                <a:endParaRPr lang="en-US"/>
              </a:p>
            </p:txBody>
          </p:sp>
          <p:sp>
            <p:nvSpPr>
              <p:cNvPr id="15" name="Rectangle 59"/>
              <p:cNvSpPr>
                <a:spLocks noChangeArrowheads="1"/>
              </p:cNvSpPr>
              <p:nvPr/>
            </p:nvSpPr>
            <p:spPr bwMode="auto">
              <a:xfrm>
                <a:off x="1224"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6" name="Rectangle 60"/>
              <p:cNvSpPr>
                <a:spLocks noChangeArrowheads="1"/>
              </p:cNvSpPr>
              <p:nvPr/>
            </p:nvSpPr>
            <p:spPr bwMode="auto">
              <a:xfrm>
                <a:off x="1368"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7" name="Line 61"/>
              <p:cNvSpPr>
                <a:spLocks noChangeShapeType="1"/>
              </p:cNvSpPr>
              <p:nvPr/>
            </p:nvSpPr>
            <p:spPr bwMode="auto">
              <a:xfrm>
                <a:off x="1440" y="2974"/>
                <a:ext cx="216" cy="0"/>
              </a:xfrm>
              <a:prstGeom prst="line">
                <a:avLst/>
              </a:prstGeom>
              <a:noFill/>
              <a:ln w="9525">
                <a:solidFill>
                  <a:schemeClr val="tx1"/>
                </a:solidFill>
                <a:round/>
                <a:headEnd/>
                <a:tailEnd type="triangle" w="med" len="med"/>
              </a:ln>
            </p:spPr>
            <p:txBody>
              <a:bodyPr/>
              <a:lstStyle/>
              <a:p>
                <a:endParaRPr lang="en-US"/>
              </a:p>
            </p:txBody>
          </p:sp>
          <p:sp>
            <p:nvSpPr>
              <p:cNvPr id="18" name="Rectangle 62"/>
              <p:cNvSpPr>
                <a:spLocks noChangeArrowheads="1"/>
              </p:cNvSpPr>
              <p:nvPr/>
            </p:nvSpPr>
            <p:spPr bwMode="auto">
              <a:xfrm>
                <a:off x="1656"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9" name="Rectangle 63"/>
              <p:cNvSpPr>
                <a:spLocks noChangeArrowheads="1"/>
              </p:cNvSpPr>
              <p:nvPr/>
            </p:nvSpPr>
            <p:spPr bwMode="auto">
              <a:xfrm>
                <a:off x="1800"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0" name="Line 64"/>
              <p:cNvSpPr>
                <a:spLocks noChangeShapeType="1"/>
              </p:cNvSpPr>
              <p:nvPr/>
            </p:nvSpPr>
            <p:spPr bwMode="auto">
              <a:xfrm>
                <a:off x="1872" y="2974"/>
                <a:ext cx="216" cy="0"/>
              </a:xfrm>
              <a:prstGeom prst="line">
                <a:avLst/>
              </a:prstGeom>
              <a:noFill/>
              <a:ln w="9525">
                <a:solidFill>
                  <a:schemeClr val="tx1"/>
                </a:solidFill>
                <a:round/>
                <a:headEnd/>
                <a:tailEnd type="triangle" w="med" len="med"/>
              </a:ln>
            </p:spPr>
            <p:txBody>
              <a:bodyPr/>
              <a:lstStyle/>
              <a:p>
                <a:endParaRPr lang="en-US"/>
              </a:p>
            </p:txBody>
          </p:sp>
          <p:sp>
            <p:nvSpPr>
              <p:cNvPr id="21" name="Rectangle 65"/>
              <p:cNvSpPr>
                <a:spLocks noChangeArrowheads="1"/>
              </p:cNvSpPr>
              <p:nvPr/>
            </p:nvSpPr>
            <p:spPr bwMode="auto">
              <a:xfrm>
                <a:off x="2088"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2" name="Rectangle 66"/>
              <p:cNvSpPr>
                <a:spLocks noChangeArrowheads="1"/>
              </p:cNvSpPr>
              <p:nvPr/>
            </p:nvSpPr>
            <p:spPr bwMode="auto">
              <a:xfrm>
                <a:off x="2232"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 name="Line 67"/>
              <p:cNvSpPr>
                <a:spLocks noChangeShapeType="1"/>
              </p:cNvSpPr>
              <p:nvPr/>
            </p:nvSpPr>
            <p:spPr bwMode="auto">
              <a:xfrm>
                <a:off x="2304" y="2974"/>
                <a:ext cx="216" cy="0"/>
              </a:xfrm>
              <a:prstGeom prst="line">
                <a:avLst/>
              </a:prstGeom>
              <a:noFill/>
              <a:ln w="9525">
                <a:solidFill>
                  <a:schemeClr val="tx1"/>
                </a:solidFill>
                <a:round/>
                <a:headEnd/>
                <a:tailEnd type="triangle" w="med" len="med"/>
              </a:ln>
            </p:spPr>
            <p:txBody>
              <a:bodyPr/>
              <a:lstStyle/>
              <a:p>
                <a:endParaRPr lang="en-US"/>
              </a:p>
            </p:txBody>
          </p:sp>
          <p:sp>
            <p:nvSpPr>
              <p:cNvPr id="24" name="Rectangle 68"/>
              <p:cNvSpPr>
                <a:spLocks noChangeArrowheads="1"/>
              </p:cNvSpPr>
              <p:nvPr/>
            </p:nvSpPr>
            <p:spPr bwMode="auto">
              <a:xfrm>
                <a:off x="2520"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5" name="Rectangle 69"/>
              <p:cNvSpPr>
                <a:spLocks noChangeArrowheads="1"/>
              </p:cNvSpPr>
              <p:nvPr/>
            </p:nvSpPr>
            <p:spPr bwMode="auto">
              <a:xfrm>
                <a:off x="2664"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6" name="Line 70"/>
              <p:cNvSpPr>
                <a:spLocks noChangeShapeType="1"/>
              </p:cNvSpPr>
              <p:nvPr/>
            </p:nvSpPr>
            <p:spPr bwMode="auto">
              <a:xfrm>
                <a:off x="2736" y="2974"/>
                <a:ext cx="216" cy="0"/>
              </a:xfrm>
              <a:prstGeom prst="line">
                <a:avLst/>
              </a:prstGeom>
              <a:noFill/>
              <a:ln w="9525">
                <a:solidFill>
                  <a:schemeClr val="tx1"/>
                </a:solidFill>
                <a:round/>
                <a:headEnd/>
                <a:tailEnd type="triangle" w="med" len="med"/>
              </a:ln>
            </p:spPr>
            <p:txBody>
              <a:bodyPr/>
              <a:lstStyle/>
              <a:p>
                <a:endParaRPr lang="en-US"/>
              </a:p>
            </p:txBody>
          </p:sp>
          <p:sp>
            <p:nvSpPr>
              <p:cNvPr id="27" name="Rectangle 71"/>
              <p:cNvSpPr>
                <a:spLocks noChangeArrowheads="1"/>
              </p:cNvSpPr>
              <p:nvPr/>
            </p:nvSpPr>
            <p:spPr bwMode="auto">
              <a:xfrm>
                <a:off x="2952"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28" name="Rectangle 72"/>
              <p:cNvSpPr>
                <a:spLocks noChangeArrowheads="1"/>
              </p:cNvSpPr>
              <p:nvPr/>
            </p:nvSpPr>
            <p:spPr bwMode="auto">
              <a:xfrm>
                <a:off x="3096" y="290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9" name="Line 73"/>
              <p:cNvSpPr>
                <a:spLocks noChangeShapeType="1"/>
              </p:cNvSpPr>
              <p:nvPr/>
            </p:nvSpPr>
            <p:spPr bwMode="auto">
              <a:xfrm>
                <a:off x="3168" y="2974"/>
                <a:ext cx="216" cy="0"/>
              </a:xfrm>
              <a:prstGeom prst="line">
                <a:avLst/>
              </a:prstGeom>
              <a:noFill/>
              <a:ln w="9525">
                <a:solidFill>
                  <a:schemeClr val="tx1"/>
                </a:solidFill>
                <a:round/>
                <a:headEnd/>
                <a:tailEnd type="triangle" w="med" len="med"/>
              </a:ln>
            </p:spPr>
            <p:txBody>
              <a:bodyPr/>
              <a:lstStyle/>
              <a:p>
                <a:endParaRPr lang="en-US"/>
              </a:p>
            </p:txBody>
          </p:sp>
          <p:sp>
            <p:nvSpPr>
              <p:cNvPr id="30" name="Rectangle 74"/>
              <p:cNvSpPr>
                <a:spLocks noChangeArrowheads="1"/>
              </p:cNvSpPr>
              <p:nvPr/>
            </p:nvSpPr>
            <p:spPr bwMode="auto">
              <a:xfrm>
                <a:off x="3384" y="290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31" name="Rectangle 75"/>
              <p:cNvSpPr>
                <a:spLocks noChangeArrowheads="1"/>
              </p:cNvSpPr>
              <p:nvPr/>
            </p:nvSpPr>
            <p:spPr bwMode="auto">
              <a:xfrm>
                <a:off x="3528" y="290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Line 76"/>
              <p:cNvSpPr>
                <a:spLocks noChangeShapeType="1"/>
              </p:cNvSpPr>
              <p:nvPr/>
            </p:nvSpPr>
            <p:spPr bwMode="auto">
              <a:xfrm>
                <a:off x="3600" y="2994"/>
                <a:ext cx="216" cy="0"/>
              </a:xfrm>
              <a:prstGeom prst="line">
                <a:avLst/>
              </a:prstGeom>
              <a:noFill/>
              <a:ln w="9525">
                <a:solidFill>
                  <a:schemeClr val="tx1"/>
                </a:solidFill>
                <a:round/>
                <a:headEnd/>
                <a:tailEnd type="triangle" w="med" len="med"/>
              </a:ln>
            </p:spPr>
            <p:txBody>
              <a:bodyPr/>
              <a:lstStyle/>
              <a:p>
                <a:endParaRPr lang="en-US"/>
              </a:p>
            </p:txBody>
          </p:sp>
          <p:sp>
            <p:nvSpPr>
              <p:cNvPr id="33" name="Rectangle 77"/>
              <p:cNvSpPr>
                <a:spLocks noChangeArrowheads="1"/>
              </p:cNvSpPr>
              <p:nvPr/>
            </p:nvSpPr>
            <p:spPr bwMode="auto">
              <a:xfrm>
                <a:off x="3816" y="288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34" name="Rectangle 78"/>
              <p:cNvSpPr>
                <a:spLocks noChangeArrowheads="1"/>
              </p:cNvSpPr>
              <p:nvPr/>
            </p:nvSpPr>
            <p:spPr bwMode="auto">
              <a:xfrm>
                <a:off x="3960" y="288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5" name="Line 79"/>
              <p:cNvSpPr>
                <a:spLocks noChangeShapeType="1"/>
              </p:cNvSpPr>
              <p:nvPr/>
            </p:nvSpPr>
            <p:spPr bwMode="auto">
              <a:xfrm>
                <a:off x="4032" y="2977"/>
                <a:ext cx="0" cy="161"/>
              </a:xfrm>
              <a:prstGeom prst="line">
                <a:avLst/>
              </a:prstGeom>
              <a:noFill/>
              <a:ln w="9525">
                <a:solidFill>
                  <a:schemeClr val="tx1"/>
                </a:solidFill>
                <a:round/>
                <a:headEnd/>
                <a:tailEnd/>
              </a:ln>
            </p:spPr>
            <p:txBody>
              <a:bodyPr/>
              <a:lstStyle/>
              <a:p>
                <a:endParaRPr lang="en-US"/>
              </a:p>
            </p:txBody>
          </p:sp>
          <p:sp>
            <p:nvSpPr>
              <p:cNvPr id="36" name="Line 80"/>
              <p:cNvSpPr>
                <a:spLocks noChangeShapeType="1"/>
              </p:cNvSpPr>
              <p:nvPr/>
            </p:nvSpPr>
            <p:spPr bwMode="auto">
              <a:xfrm flipH="1">
                <a:off x="982" y="3138"/>
                <a:ext cx="3024" cy="0"/>
              </a:xfrm>
              <a:prstGeom prst="line">
                <a:avLst/>
              </a:prstGeom>
              <a:noFill/>
              <a:ln w="9525">
                <a:solidFill>
                  <a:schemeClr val="tx1"/>
                </a:solidFill>
                <a:round/>
                <a:headEnd/>
                <a:tailEnd/>
              </a:ln>
            </p:spPr>
            <p:txBody>
              <a:bodyPr/>
              <a:lstStyle/>
              <a:p>
                <a:endParaRPr lang="en-US"/>
              </a:p>
            </p:txBody>
          </p:sp>
          <p:sp>
            <p:nvSpPr>
              <p:cNvPr id="37" name="Line 81"/>
              <p:cNvSpPr>
                <a:spLocks noChangeShapeType="1"/>
              </p:cNvSpPr>
              <p:nvPr/>
            </p:nvSpPr>
            <p:spPr bwMode="auto">
              <a:xfrm flipV="1">
                <a:off x="1008" y="2977"/>
                <a:ext cx="0" cy="161"/>
              </a:xfrm>
              <a:prstGeom prst="line">
                <a:avLst/>
              </a:prstGeom>
              <a:noFill/>
              <a:ln w="9525">
                <a:solidFill>
                  <a:schemeClr val="tx1"/>
                </a:solidFill>
                <a:round/>
                <a:headEnd/>
                <a:tailEnd type="triangle" w="med" len="med"/>
              </a:ln>
            </p:spPr>
            <p:txBody>
              <a:bodyPr/>
              <a:lstStyle/>
              <a:p>
                <a:endParaRPr lang="en-US"/>
              </a:p>
            </p:txBody>
          </p:sp>
        </p:grpSp>
        <p:sp>
          <p:nvSpPr>
            <p:cNvPr id="11" name="Rectangle 82"/>
            <p:cNvSpPr>
              <a:spLocks noChangeArrowheads="1"/>
            </p:cNvSpPr>
            <p:nvPr/>
          </p:nvSpPr>
          <p:spPr bwMode="auto">
            <a:xfrm>
              <a:off x="1774825" y="4968875"/>
              <a:ext cx="603250" cy="244475"/>
            </a:xfrm>
            <a:prstGeom prst="rect">
              <a:avLst/>
            </a:prstGeom>
            <a:noFill/>
            <a:ln w="9525">
              <a:solidFill>
                <a:schemeClr val="tx1"/>
              </a:solidFill>
              <a:miter lim="800000"/>
              <a:headEnd/>
              <a:tailEnd/>
            </a:ln>
            <a:effectLst/>
          </p:spPr>
          <p:txBody>
            <a:bodyPr wrap="none" anchor="ctr">
              <a:spAutoFit/>
            </a:bodyPr>
            <a:lstStyle/>
            <a:p>
              <a:pPr algn="just"/>
              <a:r>
                <a:rPr lang="en-US" altLang="en-US" sz="1000">
                  <a:latin typeface="Verdana" pitchFamily="34" charset="0"/>
                </a:rPr>
                <a:t>START</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388938" y="1371600"/>
            <a:ext cx="8374062" cy="5109091"/>
          </a:xfrm>
          <a:prstGeom prst="rect">
            <a:avLst/>
          </a:prstGeom>
          <a:noFill/>
          <a:ln w="9525">
            <a:noFill/>
            <a:miter lim="800000"/>
            <a:headEnd/>
            <a:tailEnd/>
          </a:ln>
        </p:spPr>
        <p:txBody>
          <a:bodyPr wrap="square">
            <a:spAutoFit/>
          </a:bodyPr>
          <a:lstStyle/>
          <a:p>
            <a:r>
              <a:rPr lang="en-US" altLang="en-US" sz="2800" b="1" dirty="0">
                <a:latin typeface="Courier New" pitchFamily="49" charset="0"/>
              </a:rPr>
              <a:t>Algorithm to insert a new node at the end </a:t>
            </a:r>
            <a:r>
              <a:rPr lang="en-US" altLang="en-US" b="1" dirty="0">
                <a:latin typeface="Courier New" pitchFamily="49" charset="0"/>
              </a:rPr>
              <a:t>of the </a:t>
            </a:r>
            <a:r>
              <a:rPr lang="en-US" altLang="en-US" b="1" dirty="0">
                <a:latin typeface="Verdana" pitchFamily="34" charset="0"/>
              </a:rPr>
              <a:t>circular</a:t>
            </a:r>
            <a:r>
              <a:rPr lang="en-US" altLang="en-US" b="1" dirty="0">
                <a:latin typeface="Courier New" pitchFamily="49" charset="0"/>
              </a:rPr>
              <a:t> linked list</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7</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a:t>
            </a:r>
            <a:r>
              <a:rPr lang="en-US" altLang="en-US" b="1" dirty="0" err="1">
                <a:latin typeface="Courier New" pitchFamily="49" charset="0"/>
              </a:rPr>
              <a:t>New_Node</a:t>
            </a:r>
            <a:r>
              <a:rPr lang="en-US" altLang="en-US" b="1" dirty="0">
                <a:latin typeface="Courier New" pitchFamily="49" charset="0"/>
              </a:rPr>
              <a:t>-&gt;Next = START</a:t>
            </a:r>
          </a:p>
          <a:p>
            <a:r>
              <a:rPr lang="en-US" altLang="en-US" b="1" dirty="0">
                <a:latin typeface="Courier New" pitchFamily="49" charset="0"/>
              </a:rPr>
              <a:t>Step 6: SET PTR = START</a:t>
            </a:r>
          </a:p>
          <a:p>
            <a:r>
              <a:rPr lang="en-US" altLang="en-US" b="1" dirty="0">
                <a:latin typeface="Courier New" pitchFamily="49" charset="0"/>
              </a:rPr>
              <a:t>Step 7: Repeat Step 8 while PTR-&gt;NEXT != START</a:t>
            </a:r>
          </a:p>
          <a:p>
            <a:r>
              <a:rPr lang="en-US" altLang="en-US" b="1" dirty="0">
                <a:latin typeface="Courier New" pitchFamily="49" charset="0"/>
              </a:rPr>
              <a:t>Step 8: 		SET PTR = PTR -&gt;NEXT</a:t>
            </a:r>
          </a:p>
          <a:p>
            <a:r>
              <a:rPr lang="en-US" altLang="en-US" b="1" dirty="0">
                <a:latin typeface="Courier New" pitchFamily="49" charset="0"/>
              </a:rPr>
              <a:t>	[END OF LOOP]</a:t>
            </a:r>
          </a:p>
          <a:p>
            <a:r>
              <a:rPr lang="en-US" altLang="en-US" b="1" dirty="0">
                <a:latin typeface="Courier New" pitchFamily="49" charset="0"/>
              </a:rPr>
              <a:t>Step 9: SET PTR -&gt;NEXT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10: EXIT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609601" y="2951837"/>
            <a:ext cx="4207727" cy="2154436"/>
          </a:xfrm>
        </p:spPr>
        <p:txBody>
          <a:bodyPr/>
          <a:lstStyle/>
          <a:p>
            <a:r>
              <a:rPr lang="en-US" altLang="en-US" b="1" dirty="0">
                <a:latin typeface="Gabriola" panose="04040605051002020D02" pitchFamily="82" charset="0"/>
              </a:rPr>
              <a:t>A </a:t>
            </a:r>
            <a:r>
              <a:rPr lang="en-US" altLang="en-US" b="1" i="1" dirty="0">
                <a:solidFill>
                  <a:srgbClr val="FFCC00"/>
                </a:solidFill>
                <a:latin typeface="Gabriola" panose="04040605051002020D02" pitchFamily="82" charset="0"/>
              </a:rPr>
              <a:t>linked list</a:t>
            </a:r>
            <a:r>
              <a:rPr lang="en-US" altLang="en-US" b="1" dirty="0">
                <a:latin typeface="Gabriola" panose="04040605051002020D02" pitchFamily="82" charset="0"/>
              </a:rPr>
              <a:t> is a series of connected </a:t>
            </a:r>
            <a:r>
              <a:rPr lang="en-US" altLang="en-US" b="1" i="1" dirty="0">
                <a:solidFill>
                  <a:srgbClr val="FFCC00"/>
                </a:solidFill>
                <a:latin typeface="Gabriola" panose="04040605051002020D02" pitchFamily="82" charset="0"/>
              </a:rPr>
              <a:t>nodes</a:t>
            </a:r>
          </a:p>
          <a:p>
            <a:r>
              <a:rPr lang="en-US" altLang="en-US" b="1" dirty="0">
                <a:latin typeface="Gabriola" panose="04040605051002020D02" pitchFamily="82" charset="0"/>
              </a:rPr>
              <a:t>Each node contains at least</a:t>
            </a:r>
          </a:p>
          <a:p>
            <a:pPr lvl="1"/>
            <a:r>
              <a:rPr lang="en-US" altLang="en-US" b="1" dirty="0">
                <a:latin typeface="Gabriola" panose="04040605051002020D02" pitchFamily="82" charset="0"/>
              </a:rPr>
              <a:t>A piece of data (any type)</a:t>
            </a:r>
          </a:p>
          <a:p>
            <a:pPr lvl="1"/>
            <a:r>
              <a:rPr lang="en-US" altLang="en-US" b="1" dirty="0">
                <a:latin typeface="Gabriola" panose="04040605051002020D02" pitchFamily="82" charset="0"/>
              </a:rPr>
              <a:t>Pointer to the next node in the list</a:t>
            </a:r>
          </a:p>
          <a:p>
            <a:r>
              <a:rPr lang="en-US" altLang="en-US" b="1" i="1" dirty="0">
                <a:solidFill>
                  <a:srgbClr val="FFCC00"/>
                </a:solidFill>
                <a:latin typeface="Gabriola" panose="04040605051002020D02" pitchFamily="82" charset="0"/>
              </a:rPr>
              <a:t>Head</a:t>
            </a:r>
            <a:r>
              <a:rPr lang="en-US" altLang="en-US" b="1" dirty="0">
                <a:latin typeface="Gabriola" panose="04040605051002020D02" pitchFamily="82" charset="0"/>
              </a:rPr>
              <a:t>: pointer to</a:t>
            </a:r>
            <a:r>
              <a:rPr lang="en-US" altLang="zh-CN" b="1" dirty="0">
                <a:latin typeface="Gabriola" panose="04040605051002020D02" pitchFamily="82" charset="0"/>
                <a:ea typeface="宋体" panose="02010600030101010101" pitchFamily="2" charset="-122"/>
              </a:rPr>
              <a:t> the first</a:t>
            </a:r>
            <a:r>
              <a:rPr lang="en-US" altLang="en-US" b="1" dirty="0">
                <a:latin typeface="Gabriola" panose="04040605051002020D02" pitchFamily="82" charset="0"/>
              </a:rPr>
              <a:t> node</a:t>
            </a:r>
          </a:p>
          <a:p>
            <a:r>
              <a:rPr lang="en-US" altLang="en-US" b="1" dirty="0">
                <a:latin typeface="Gabriola" panose="04040605051002020D02" pitchFamily="82" charset="0"/>
              </a:rPr>
              <a:t>The last node points to NULL</a:t>
            </a:r>
          </a:p>
        </p:txBody>
      </p:sp>
      <p:sp>
        <p:nvSpPr>
          <p:cNvPr id="9231" name="Rectangle 15"/>
          <p:cNvSpPr>
            <a:spLocks noChangeArrowheads="1"/>
          </p:cNvSpPr>
          <p:nvPr/>
        </p:nvSpPr>
        <p:spPr bwMode="auto">
          <a:xfrm>
            <a:off x="3593306" y="1835151"/>
            <a:ext cx="4572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32" name="Line 16"/>
          <p:cNvSpPr>
            <a:spLocks noChangeShapeType="1"/>
          </p:cNvSpPr>
          <p:nvPr/>
        </p:nvSpPr>
        <p:spPr bwMode="auto">
          <a:xfrm flipV="1">
            <a:off x="3821906" y="2139951"/>
            <a:ext cx="6858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34" name="Rectangle 18"/>
          <p:cNvSpPr>
            <a:spLocks noChangeArrowheads="1"/>
          </p:cNvSpPr>
          <p:nvPr/>
        </p:nvSpPr>
        <p:spPr bwMode="auto">
          <a:xfrm>
            <a:off x="4964906" y="1835151"/>
            <a:ext cx="4572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35" name="Line 19"/>
          <p:cNvSpPr>
            <a:spLocks noChangeShapeType="1"/>
          </p:cNvSpPr>
          <p:nvPr/>
        </p:nvSpPr>
        <p:spPr bwMode="auto">
          <a:xfrm flipV="1">
            <a:off x="5193506" y="2139951"/>
            <a:ext cx="6858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37" name="Rectangle 21"/>
          <p:cNvSpPr>
            <a:spLocks noChangeArrowheads="1"/>
          </p:cNvSpPr>
          <p:nvPr/>
        </p:nvSpPr>
        <p:spPr bwMode="auto">
          <a:xfrm>
            <a:off x="6336506" y="1835151"/>
            <a:ext cx="4572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grpSp>
        <p:nvGrpSpPr>
          <p:cNvPr id="9252" name="Group 36"/>
          <p:cNvGrpSpPr>
            <a:grpSpLocks/>
          </p:cNvGrpSpPr>
          <p:nvPr/>
        </p:nvGrpSpPr>
        <p:grpSpPr bwMode="auto">
          <a:xfrm>
            <a:off x="3136106" y="1835151"/>
            <a:ext cx="457200" cy="609600"/>
            <a:chOff x="1728" y="2880"/>
            <a:chExt cx="384" cy="384"/>
          </a:xfrm>
        </p:grpSpPr>
        <p:sp>
          <p:nvSpPr>
            <p:cNvPr id="9230"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39" name="Text Box 23"/>
            <p:cNvSpPr txBox="1">
              <a:spLocks noChangeArrowheads="1"/>
            </p:cNvSpPr>
            <p:nvPr/>
          </p:nvSpPr>
          <p:spPr bwMode="auto">
            <a:xfrm>
              <a:off x="1808" y="2966"/>
              <a:ext cx="2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dirty="0">
                  <a:solidFill>
                    <a:schemeClr val="bg1"/>
                  </a:solidFill>
                  <a:latin typeface="Gabriola" panose="04040605051002020D02" pitchFamily="82" charset="0"/>
                  <a:ea typeface="+mn-ea"/>
                  <a:cs typeface="+mn-cs"/>
                </a:rPr>
                <a:t>A</a:t>
              </a:r>
            </a:p>
          </p:txBody>
        </p:sp>
      </p:grpSp>
      <p:sp>
        <p:nvSpPr>
          <p:cNvPr id="9245" name="Text Box 29"/>
          <p:cNvSpPr txBox="1">
            <a:spLocks noChangeArrowheads="1"/>
          </p:cNvSpPr>
          <p:nvPr/>
        </p:nvSpPr>
        <p:spPr bwMode="auto">
          <a:xfrm>
            <a:off x="6406522" y="1943101"/>
            <a:ext cx="34336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a:solidFill>
                  <a:srgbClr val="FFFFFF"/>
                </a:solidFill>
                <a:latin typeface="Gabriola" panose="04040605051002020D02" pitchFamily="82" charset="0"/>
                <a:ea typeface="+mn-ea"/>
                <a:cs typeface="+mn-cs"/>
                <a:sym typeface="Symbol" panose="05050102010706020507" pitchFamily="18" charset="2"/>
              </a:rPr>
              <a:t></a:t>
            </a:r>
            <a:endParaRPr lang="en-US" altLang="en-US" sz="1500" b="1" kern="1200">
              <a:solidFill>
                <a:srgbClr val="FFFFFF"/>
              </a:solidFill>
              <a:latin typeface="Gabriola" panose="04040605051002020D02" pitchFamily="82" charset="0"/>
              <a:ea typeface="+mn-ea"/>
              <a:cs typeface="+mn-cs"/>
            </a:endParaRPr>
          </a:p>
        </p:txBody>
      </p:sp>
      <p:sp>
        <p:nvSpPr>
          <p:cNvPr id="9247" name="Rectangle 31"/>
          <p:cNvSpPr>
            <a:spLocks noChangeArrowheads="1"/>
          </p:cNvSpPr>
          <p:nvPr/>
        </p:nvSpPr>
        <p:spPr bwMode="auto">
          <a:xfrm>
            <a:off x="2221706" y="1828800"/>
            <a:ext cx="4572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29" name="Line 13"/>
          <p:cNvSpPr>
            <a:spLocks noChangeShapeType="1"/>
          </p:cNvSpPr>
          <p:nvPr/>
        </p:nvSpPr>
        <p:spPr bwMode="auto">
          <a:xfrm flipV="1">
            <a:off x="2450306" y="2139951"/>
            <a:ext cx="6858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50" name="Text Box 34"/>
          <p:cNvSpPr txBox="1">
            <a:spLocks noChangeArrowheads="1"/>
          </p:cNvSpPr>
          <p:nvPr/>
        </p:nvSpPr>
        <p:spPr bwMode="auto">
          <a:xfrm>
            <a:off x="2210428" y="2520951"/>
            <a:ext cx="49404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dirty="0">
                <a:solidFill>
                  <a:schemeClr val="tx1"/>
                </a:solidFill>
                <a:latin typeface="Gabriola" panose="04040605051002020D02" pitchFamily="82" charset="0"/>
                <a:ea typeface="+mn-ea"/>
                <a:cs typeface="+mn-cs"/>
              </a:rPr>
              <a:t>Head</a:t>
            </a:r>
          </a:p>
        </p:txBody>
      </p:sp>
      <p:grpSp>
        <p:nvGrpSpPr>
          <p:cNvPr id="9253" name="Group 37"/>
          <p:cNvGrpSpPr>
            <a:grpSpLocks/>
          </p:cNvGrpSpPr>
          <p:nvPr/>
        </p:nvGrpSpPr>
        <p:grpSpPr bwMode="auto">
          <a:xfrm>
            <a:off x="4507706" y="1835151"/>
            <a:ext cx="457200" cy="609600"/>
            <a:chOff x="1728" y="2880"/>
            <a:chExt cx="384" cy="384"/>
          </a:xfrm>
        </p:grpSpPr>
        <p:sp>
          <p:nvSpPr>
            <p:cNvPr id="9254"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chemeClr val="bg1"/>
                </a:solidFill>
                <a:latin typeface="Gabriola" panose="04040605051002020D02" pitchFamily="82" charset="0"/>
                <a:ea typeface="+mn-ea"/>
                <a:cs typeface="+mn-cs"/>
              </a:endParaRPr>
            </a:p>
          </p:txBody>
        </p:sp>
        <p:sp>
          <p:nvSpPr>
            <p:cNvPr id="9255" name="Text Box 39"/>
            <p:cNvSpPr txBox="1">
              <a:spLocks noChangeArrowheads="1"/>
            </p:cNvSpPr>
            <p:nvPr/>
          </p:nvSpPr>
          <p:spPr bwMode="auto">
            <a:xfrm>
              <a:off x="1812" y="2966"/>
              <a:ext cx="22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dirty="0">
                  <a:solidFill>
                    <a:schemeClr val="bg1"/>
                  </a:solidFill>
                  <a:latin typeface="Gabriola" panose="04040605051002020D02" pitchFamily="82" charset="0"/>
                  <a:ea typeface="+mn-ea"/>
                  <a:cs typeface="+mn-cs"/>
                </a:rPr>
                <a:t>B</a:t>
              </a:r>
            </a:p>
          </p:txBody>
        </p:sp>
      </p:grpSp>
      <p:grpSp>
        <p:nvGrpSpPr>
          <p:cNvPr id="9256" name="Group 40"/>
          <p:cNvGrpSpPr>
            <a:grpSpLocks/>
          </p:cNvGrpSpPr>
          <p:nvPr/>
        </p:nvGrpSpPr>
        <p:grpSpPr bwMode="auto">
          <a:xfrm>
            <a:off x="5879306" y="1835151"/>
            <a:ext cx="457200" cy="609600"/>
            <a:chOff x="1728" y="2880"/>
            <a:chExt cx="384" cy="384"/>
          </a:xfrm>
        </p:grpSpPr>
        <p:sp>
          <p:nvSpPr>
            <p:cNvPr id="9257"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chemeClr val="bg1"/>
                </a:solidFill>
                <a:latin typeface="Gabriola" panose="04040605051002020D02" pitchFamily="82" charset="0"/>
                <a:ea typeface="+mn-ea"/>
                <a:cs typeface="+mn-cs"/>
              </a:endParaRPr>
            </a:p>
          </p:txBody>
        </p:sp>
        <p:sp>
          <p:nvSpPr>
            <p:cNvPr id="9258" name="Text Box 42"/>
            <p:cNvSpPr txBox="1">
              <a:spLocks noChangeArrowheads="1"/>
            </p:cNvSpPr>
            <p:nvPr/>
          </p:nvSpPr>
          <p:spPr bwMode="auto">
            <a:xfrm>
              <a:off x="1808" y="2966"/>
              <a:ext cx="23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dirty="0">
                  <a:solidFill>
                    <a:schemeClr val="bg1"/>
                  </a:solidFill>
                  <a:latin typeface="Gabriola" panose="04040605051002020D02" pitchFamily="82" charset="0"/>
                  <a:ea typeface="+mn-ea"/>
                  <a:cs typeface="+mn-cs"/>
                </a:rPr>
                <a:t>C</a:t>
              </a:r>
            </a:p>
          </p:txBody>
        </p:sp>
      </p:grpSp>
      <p:sp>
        <p:nvSpPr>
          <p:cNvPr id="9259" name="Rectangle 43"/>
          <p:cNvSpPr>
            <a:spLocks noChangeArrowheads="1"/>
          </p:cNvSpPr>
          <p:nvPr/>
        </p:nvSpPr>
        <p:spPr bwMode="auto">
          <a:xfrm>
            <a:off x="6877050" y="5422900"/>
            <a:ext cx="6858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grpSp>
        <p:nvGrpSpPr>
          <p:cNvPr id="9260" name="Group 44"/>
          <p:cNvGrpSpPr>
            <a:grpSpLocks/>
          </p:cNvGrpSpPr>
          <p:nvPr/>
        </p:nvGrpSpPr>
        <p:grpSpPr bwMode="auto">
          <a:xfrm>
            <a:off x="6076950" y="5422900"/>
            <a:ext cx="800100" cy="609600"/>
            <a:chOff x="1728" y="2880"/>
            <a:chExt cx="384" cy="384"/>
          </a:xfrm>
        </p:grpSpPr>
        <p:sp>
          <p:nvSpPr>
            <p:cNvPr id="9261"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62" name="Text Box 46"/>
            <p:cNvSpPr txBox="1">
              <a:spLocks noChangeArrowheads="1"/>
            </p:cNvSpPr>
            <p:nvPr/>
          </p:nvSpPr>
          <p:spPr bwMode="auto">
            <a:xfrm>
              <a:off x="1857" y="2966"/>
              <a:ext cx="1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85800" fontAlgn="base">
                <a:spcBef>
                  <a:spcPct val="0"/>
                </a:spcBef>
                <a:spcAft>
                  <a:spcPct val="0"/>
                </a:spcAft>
                <a:buClrTx/>
              </a:pPr>
              <a:r>
                <a:rPr lang="en-US" altLang="en-US" sz="1500" b="1" kern="1200">
                  <a:solidFill>
                    <a:schemeClr val="bg1"/>
                  </a:solidFill>
                  <a:latin typeface="Gabriola" panose="04040605051002020D02" pitchFamily="82" charset="0"/>
                  <a:ea typeface="+mn-ea"/>
                  <a:cs typeface="+mn-cs"/>
                </a:rPr>
                <a:t>A</a:t>
              </a:r>
            </a:p>
          </p:txBody>
        </p:sp>
      </p:grpSp>
      <p:sp>
        <p:nvSpPr>
          <p:cNvPr id="9267" name="Text Box 51"/>
          <p:cNvSpPr txBox="1">
            <a:spLocks noChangeArrowheads="1"/>
          </p:cNvSpPr>
          <p:nvPr/>
        </p:nvSpPr>
        <p:spPr bwMode="auto">
          <a:xfrm>
            <a:off x="6229350" y="6110288"/>
            <a:ext cx="514350" cy="300082"/>
          </a:xfrm>
          <a:prstGeom prst="rect">
            <a:avLst/>
          </a:prstGeom>
          <a:solidFill>
            <a:schemeClr val="bg2">
              <a:lumMod val="75000"/>
            </a:schemeClr>
          </a:solidFill>
          <a:ln>
            <a:noFill/>
          </a:ln>
          <a:effectLst/>
        </p:spPr>
        <p:txBody>
          <a:bodyPr>
            <a:spAutoFit/>
          </a:bodyPr>
          <a:lstStyle/>
          <a:p>
            <a:pPr defTabSz="685800" eaLnBrk="0" fontAlgn="base" hangingPunct="0">
              <a:spcBef>
                <a:spcPct val="50000"/>
              </a:spcBef>
              <a:spcAft>
                <a:spcPct val="0"/>
              </a:spcAft>
              <a:buClr>
                <a:srgbClr val="00CCCC"/>
              </a:buClr>
              <a:buSzPct val="75000"/>
            </a:pPr>
            <a:r>
              <a:rPr lang="en-US" altLang="en-US" sz="1350" b="1" kern="1200" dirty="0">
                <a:solidFill>
                  <a:srgbClr val="FFFFFF"/>
                </a:solidFill>
                <a:latin typeface="Gabriola" panose="04040605051002020D02" pitchFamily="82" charset="0"/>
                <a:ea typeface="+mn-ea"/>
                <a:cs typeface="+mn-cs"/>
              </a:rPr>
              <a:t>data</a:t>
            </a:r>
          </a:p>
        </p:txBody>
      </p:sp>
      <p:sp>
        <p:nvSpPr>
          <p:cNvPr id="9269" name="Text Box 53"/>
          <p:cNvSpPr txBox="1">
            <a:spLocks noChangeArrowheads="1"/>
          </p:cNvSpPr>
          <p:nvPr/>
        </p:nvSpPr>
        <p:spPr bwMode="auto">
          <a:xfrm>
            <a:off x="6858000" y="6110288"/>
            <a:ext cx="742950" cy="300082"/>
          </a:xfrm>
          <a:prstGeom prst="rect">
            <a:avLst/>
          </a:prstGeom>
          <a:solidFill>
            <a:schemeClr val="bg2">
              <a:lumMod val="75000"/>
            </a:schemeClr>
          </a:solidFill>
          <a:ln>
            <a:noFill/>
          </a:ln>
          <a:effectLst/>
        </p:spPr>
        <p:txBody>
          <a:bodyPr>
            <a:spAutoFit/>
          </a:bodyPr>
          <a:lstStyle/>
          <a:p>
            <a:pPr defTabSz="685800" eaLnBrk="0" fontAlgn="base" hangingPunct="0">
              <a:spcBef>
                <a:spcPct val="50000"/>
              </a:spcBef>
              <a:spcAft>
                <a:spcPct val="0"/>
              </a:spcAft>
              <a:buClr>
                <a:srgbClr val="00CCCC"/>
              </a:buClr>
              <a:buSzPct val="75000"/>
            </a:pPr>
            <a:r>
              <a:rPr lang="en-US" altLang="en-US" sz="1350" b="1" kern="1200" dirty="0">
                <a:solidFill>
                  <a:srgbClr val="FFFFFF"/>
                </a:solidFill>
                <a:latin typeface="Gabriola" panose="04040605051002020D02" pitchFamily="82" charset="0"/>
                <a:ea typeface="+mn-ea"/>
                <a:cs typeface="+mn-cs"/>
              </a:rPr>
              <a:t>pointer</a:t>
            </a:r>
          </a:p>
        </p:txBody>
      </p:sp>
      <p:sp>
        <p:nvSpPr>
          <p:cNvPr id="9270" name="Rectangle 54"/>
          <p:cNvSpPr>
            <a:spLocks noChangeArrowheads="1"/>
          </p:cNvSpPr>
          <p:nvPr/>
        </p:nvSpPr>
        <p:spPr bwMode="auto">
          <a:xfrm>
            <a:off x="5307806" y="4974431"/>
            <a:ext cx="2514600" cy="1600200"/>
          </a:xfrm>
          <a:prstGeom prst="rect">
            <a:avLst/>
          </a:prstGeom>
          <a:noFill/>
          <a:ln w="31750">
            <a:solidFill>
              <a:schemeClr val="folHlink"/>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9271" name="Text Box 55"/>
          <p:cNvSpPr txBox="1">
            <a:spLocks noChangeArrowheads="1"/>
          </p:cNvSpPr>
          <p:nvPr/>
        </p:nvSpPr>
        <p:spPr bwMode="auto">
          <a:xfrm>
            <a:off x="5344715" y="5045810"/>
            <a:ext cx="628650" cy="300082"/>
          </a:xfrm>
          <a:prstGeom prst="rect">
            <a:avLst/>
          </a:prstGeom>
          <a:solidFill>
            <a:schemeClr val="tx2">
              <a:lumMod val="50000"/>
            </a:schemeClr>
          </a:solidFill>
          <a:ln>
            <a:noFill/>
          </a:ln>
          <a:effectLst/>
        </p:spPr>
        <p:txBody>
          <a:bodyPr>
            <a:spAutoFit/>
          </a:bodyPr>
          <a:lstStyle/>
          <a:p>
            <a:pPr defTabSz="685800" eaLnBrk="0" fontAlgn="base" hangingPunct="0">
              <a:spcBef>
                <a:spcPct val="50000"/>
              </a:spcBef>
              <a:spcAft>
                <a:spcPct val="0"/>
              </a:spcAft>
              <a:buClr>
                <a:srgbClr val="00CCCC"/>
              </a:buClr>
              <a:buSzPct val="75000"/>
            </a:pPr>
            <a:r>
              <a:rPr lang="en-US" altLang="en-US" sz="1350" b="1" kern="1200">
                <a:solidFill>
                  <a:srgbClr val="FFFFFF"/>
                </a:solidFill>
                <a:latin typeface="Gabriola" panose="04040605051002020D02" pitchFamily="82" charset="0"/>
                <a:ea typeface="+mn-ea"/>
                <a:cs typeface="+mn-cs"/>
              </a:rPr>
              <a:t>node</a:t>
            </a:r>
          </a:p>
        </p:txBody>
      </p:sp>
      <p:sp>
        <p:nvSpPr>
          <p:cNvPr id="9272" name="Line 56"/>
          <p:cNvSpPr>
            <a:spLocks noChangeShapeType="1"/>
          </p:cNvSpPr>
          <p:nvPr/>
        </p:nvSpPr>
        <p:spPr bwMode="auto">
          <a:xfrm flipV="1">
            <a:off x="7258050" y="5715000"/>
            <a:ext cx="6858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20000"/>
              </a:spcBef>
              <a:spcAft>
                <a:spcPct val="0"/>
              </a:spcAft>
              <a:buClr>
                <a:srgbClr val="00CCCC"/>
              </a:buClr>
              <a:buSzPct val="75000"/>
              <a:buFont typeface="Monotype Sorts" charset="2"/>
              <a:buChar char="l"/>
            </a:pPr>
            <a:endParaRPr lang="en-US" sz="1500" b="1" kern="1200">
              <a:solidFill>
                <a:srgbClr val="FFFFFF"/>
              </a:solidFill>
              <a:latin typeface="Gabriola" panose="04040605051002020D02" pitchFamily="82" charset="0"/>
              <a:ea typeface="+mn-ea"/>
              <a:cs typeface="+mn-cs"/>
            </a:endParaRPr>
          </a:p>
        </p:txBody>
      </p:sp>
      <p:sp>
        <p:nvSpPr>
          <p:cNvPr id="31" name="TextBox 30"/>
          <p:cNvSpPr txBox="1"/>
          <p:nvPr/>
        </p:nvSpPr>
        <p:spPr>
          <a:xfrm>
            <a:off x="1679653" y="248073"/>
            <a:ext cx="4304835" cy="584775"/>
          </a:xfrm>
          <a:prstGeom prst="rect">
            <a:avLst/>
          </a:prstGeom>
          <a:noFill/>
        </p:spPr>
        <p:txBody>
          <a:bodyPr wrap="square" rtlCol="0">
            <a:spAutoFit/>
          </a:bodyPr>
          <a:lstStyle/>
          <a:p>
            <a:pPr algn="ctr"/>
            <a:r>
              <a:rPr lang="en-US" sz="3200" b="1" dirty="0" smtClean="0">
                <a:latin typeface="Gabriola" panose="04040605051002020D02" pitchFamily="82" charset="0"/>
              </a:rPr>
              <a:t>Linked List</a:t>
            </a:r>
            <a:endParaRPr lang="en-US" sz="3200" b="1" dirty="0">
              <a:latin typeface="Gabriola" panose="04040605051002020D02" pitchFamily="82" charset="0"/>
            </a:endParaRPr>
          </a:p>
        </p:txBody>
      </p:sp>
    </p:spTree>
    <p:extLst>
      <p:ext uri="{BB962C8B-B14F-4D97-AF65-F5344CB8AC3E}">
        <p14:creationId xmlns:p14="http://schemas.microsoft.com/office/powerpoint/2010/main" val="1685176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grpSp>
        <p:nvGrpSpPr>
          <p:cNvPr id="3" name="Group 2"/>
          <p:cNvGrpSpPr/>
          <p:nvPr/>
        </p:nvGrpSpPr>
        <p:grpSpPr>
          <a:xfrm>
            <a:off x="609600" y="1752600"/>
            <a:ext cx="7620000" cy="4495800"/>
            <a:chOff x="1676400" y="2419350"/>
            <a:chExt cx="6553200" cy="1847850"/>
          </a:xfrm>
        </p:grpSpPr>
        <p:grpSp>
          <p:nvGrpSpPr>
            <p:cNvPr id="4" name="Group 3"/>
            <p:cNvGrpSpPr>
              <a:grpSpLocks/>
            </p:cNvGrpSpPr>
            <p:nvPr/>
          </p:nvGrpSpPr>
          <p:grpSpPr bwMode="auto">
            <a:xfrm>
              <a:off x="1828800" y="2419350"/>
              <a:ext cx="4572000" cy="495300"/>
              <a:chOff x="792" y="4183"/>
              <a:chExt cx="2880" cy="312"/>
            </a:xfrm>
          </p:grpSpPr>
          <p:sp>
            <p:nvSpPr>
              <p:cNvPr id="36"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7"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8"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39"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40"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1"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42"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3"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4"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45"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6"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7"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48"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9"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0"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51"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52"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3"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54"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5"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6"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57"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58"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5" name="Rectangle 27"/>
            <p:cNvSpPr>
              <a:spLocks noChangeArrowheads="1"/>
            </p:cNvSpPr>
            <p:nvPr/>
          </p:nvSpPr>
          <p:spPr bwMode="auto">
            <a:xfrm>
              <a:off x="1676400" y="2971800"/>
              <a:ext cx="1017588" cy="366713"/>
            </a:xfrm>
            <a:prstGeom prst="rect">
              <a:avLst/>
            </a:prstGeom>
            <a:noFill/>
            <a:ln w="9525">
              <a:noFill/>
              <a:miter lim="800000"/>
              <a:headEnd/>
              <a:tailEnd/>
            </a:ln>
            <a:effectLst/>
          </p:spPr>
          <p:txBody>
            <a:bodyPr wrap="none" anchor="ctr">
              <a:spAutoFit/>
            </a:bodyPr>
            <a:lstStyle/>
            <a:p>
              <a:r>
                <a:rPr lang="en-US" altLang="en-US" sz="1000">
                  <a:latin typeface="Verdana" pitchFamily="34" charset="0"/>
                </a:rPr>
                <a:t>START, PTR</a:t>
              </a:r>
              <a:r>
                <a:rPr lang="en-US" altLang="en-US">
                  <a:latin typeface="Verdana" pitchFamily="34" charset="0"/>
                </a:rPr>
                <a:t> </a:t>
              </a:r>
            </a:p>
          </p:txBody>
        </p:sp>
        <p:sp>
          <p:nvSpPr>
            <p:cNvPr id="6" name="Line 30"/>
            <p:cNvSpPr>
              <a:spLocks noChangeShapeType="1"/>
            </p:cNvSpPr>
            <p:nvPr/>
          </p:nvSpPr>
          <p:spPr bwMode="auto">
            <a:xfrm>
              <a:off x="1905000" y="3429000"/>
              <a:ext cx="6324600" cy="0"/>
            </a:xfrm>
            <a:prstGeom prst="line">
              <a:avLst/>
            </a:prstGeom>
            <a:noFill/>
            <a:ln w="9525">
              <a:solidFill>
                <a:schemeClr val="tx1"/>
              </a:solidFill>
              <a:prstDash val="lgDashDotDot"/>
              <a:round/>
              <a:headEnd/>
              <a:tailEnd/>
            </a:ln>
            <a:effectLst/>
          </p:spPr>
          <p:txBody>
            <a:bodyPr/>
            <a:lstStyle/>
            <a:p>
              <a:endParaRPr lang="en-US"/>
            </a:p>
          </p:txBody>
        </p:sp>
        <p:grpSp>
          <p:nvGrpSpPr>
            <p:cNvPr id="7" name="Group 31"/>
            <p:cNvGrpSpPr>
              <a:grpSpLocks/>
            </p:cNvGrpSpPr>
            <p:nvPr/>
          </p:nvGrpSpPr>
          <p:grpSpPr bwMode="auto">
            <a:xfrm>
              <a:off x="1828800" y="3657600"/>
              <a:ext cx="5257800" cy="531813"/>
              <a:chOff x="792" y="4167"/>
              <a:chExt cx="3312" cy="335"/>
            </a:xfrm>
          </p:grpSpPr>
          <p:sp>
            <p:nvSpPr>
              <p:cNvPr id="10" name="Rectangle 32"/>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1" name="Rectangle 33"/>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2" name="Line 34"/>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13" name="Rectangle 35"/>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4" name="Rectangle 36"/>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37"/>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16" name="Rectangle 38"/>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17" name="Rectangle 39"/>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40"/>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19" name="Rectangle 41"/>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0" name="Rectangle 42"/>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43"/>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22" name="Rectangle 44"/>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23" name="Rectangle 45"/>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46"/>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25" name="Rectangle 47"/>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26" name="Rectangle 48"/>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7" name="Line 49"/>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28" name="Rectangle 50"/>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9" name="Rectangle 51"/>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Rectangle 52"/>
              <p:cNvSpPr>
                <a:spLocks noChangeArrowheads="1"/>
              </p:cNvSpPr>
              <p:nvPr/>
            </p:nvSpPr>
            <p:spPr bwMode="auto">
              <a:xfrm>
                <a:off x="3816" y="4167"/>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31" name="Rectangle 53"/>
              <p:cNvSpPr>
                <a:spLocks noChangeArrowheads="1"/>
              </p:cNvSpPr>
              <p:nvPr/>
            </p:nvSpPr>
            <p:spPr bwMode="auto">
              <a:xfrm>
                <a:off x="3960" y="4167"/>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Line 54"/>
              <p:cNvSpPr>
                <a:spLocks noChangeShapeType="1"/>
              </p:cNvSpPr>
              <p:nvPr/>
            </p:nvSpPr>
            <p:spPr bwMode="auto">
              <a:xfrm>
                <a:off x="3600" y="4272"/>
                <a:ext cx="216" cy="0"/>
              </a:xfrm>
              <a:prstGeom prst="line">
                <a:avLst/>
              </a:prstGeom>
              <a:noFill/>
              <a:ln w="9525">
                <a:solidFill>
                  <a:schemeClr val="tx1"/>
                </a:solidFill>
                <a:round/>
                <a:headEnd/>
                <a:tailEnd type="triangle" w="med" len="med"/>
              </a:ln>
            </p:spPr>
            <p:txBody>
              <a:bodyPr/>
              <a:lstStyle/>
              <a:p>
                <a:endParaRPr lang="en-US"/>
              </a:p>
            </p:txBody>
          </p:sp>
          <p:sp>
            <p:nvSpPr>
              <p:cNvPr id="33" name="Line 55"/>
              <p:cNvSpPr>
                <a:spLocks noChangeShapeType="1"/>
              </p:cNvSpPr>
              <p:nvPr/>
            </p:nvSpPr>
            <p:spPr bwMode="auto">
              <a:xfrm>
                <a:off x="4032" y="4286"/>
                <a:ext cx="0" cy="216"/>
              </a:xfrm>
              <a:prstGeom prst="line">
                <a:avLst/>
              </a:prstGeom>
              <a:noFill/>
              <a:ln w="9525">
                <a:solidFill>
                  <a:schemeClr val="tx1"/>
                </a:solidFill>
                <a:round/>
                <a:headEnd/>
                <a:tailEnd/>
              </a:ln>
            </p:spPr>
            <p:txBody>
              <a:bodyPr/>
              <a:lstStyle/>
              <a:p>
                <a:endParaRPr lang="en-US"/>
              </a:p>
            </p:txBody>
          </p:sp>
          <p:sp>
            <p:nvSpPr>
              <p:cNvPr id="34" name="Line 56"/>
              <p:cNvSpPr>
                <a:spLocks noChangeShapeType="1"/>
              </p:cNvSpPr>
              <p:nvPr/>
            </p:nvSpPr>
            <p:spPr bwMode="auto">
              <a:xfrm flipH="1">
                <a:off x="1008" y="4502"/>
                <a:ext cx="3024" cy="0"/>
              </a:xfrm>
              <a:prstGeom prst="line">
                <a:avLst/>
              </a:prstGeom>
              <a:noFill/>
              <a:ln w="9525">
                <a:solidFill>
                  <a:schemeClr val="tx1"/>
                </a:solidFill>
                <a:round/>
                <a:headEnd/>
                <a:tailEnd/>
              </a:ln>
            </p:spPr>
            <p:txBody>
              <a:bodyPr/>
              <a:lstStyle/>
              <a:p>
                <a:endParaRPr lang="en-US"/>
              </a:p>
            </p:txBody>
          </p:sp>
          <p:sp>
            <p:nvSpPr>
              <p:cNvPr id="35" name="Line 57"/>
              <p:cNvSpPr>
                <a:spLocks noChangeShapeType="1"/>
              </p:cNvSpPr>
              <p:nvPr/>
            </p:nvSpPr>
            <p:spPr bwMode="auto">
              <a:xfrm flipV="1">
                <a:off x="1008" y="4286"/>
                <a:ext cx="0" cy="216"/>
              </a:xfrm>
              <a:prstGeom prst="line">
                <a:avLst/>
              </a:prstGeom>
              <a:noFill/>
              <a:ln w="9525">
                <a:solidFill>
                  <a:schemeClr val="tx1"/>
                </a:solidFill>
                <a:round/>
                <a:headEnd/>
                <a:tailEnd type="triangle" w="med" len="med"/>
              </a:ln>
            </p:spPr>
            <p:txBody>
              <a:bodyPr/>
              <a:lstStyle/>
              <a:p>
                <a:endParaRPr lang="en-US"/>
              </a:p>
            </p:txBody>
          </p:sp>
        </p:grpSp>
        <p:sp>
          <p:nvSpPr>
            <p:cNvPr id="8" name="Rectangle 58"/>
            <p:cNvSpPr>
              <a:spLocks noChangeArrowheads="1"/>
            </p:cNvSpPr>
            <p:nvPr/>
          </p:nvSpPr>
          <p:spPr bwMode="auto">
            <a:xfrm>
              <a:off x="1752600" y="4022725"/>
              <a:ext cx="603250" cy="244475"/>
            </a:xfrm>
            <a:prstGeom prst="rect">
              <a:avLst/>
            </a:prstGeom>
            <a:noFill/>
            <a:ln w="9525">
              <a:noFill/>
              <a:miter lim="800000"/>
              <a:headEnd/>
              <a:tailEnd/>
            </a:ln>
            <a:effectLst/>
          </p:spPr>
          <p:txBody>
            <a:bodyPr wrap="none" anchor="ctr">
              <a:spAutoFit/>
            </a:bodyPr>
            <a:lstStyle/>
            <a:p>
              <a:r>
                <a:rPr lang="en-US" altLang="en-US" sz="1000">
                  <a:latin typeface="Verdana" pitchFamily="34" charset="0"/>
                </a:rPr>
                <a:t>START</a:t>
              </a:r>
              <a:endParaRPr lang="en-US" altLang="en-US">
                <a:latin typeface="Verdana" pitchFamily="34" charset="0"/>
              </a:endParaRPr>
            </a:p>
          </p:txBody>
        </p:sp>
        <p:sp>
          <p:nvSpPr>
            <p:cNvPr id="9" name="Rectangle 59"/>
            <p:cNvSpPr>
              <a:spLocks noChangeArrowheads="1"/>
            </p:cNvSpPr>
            <p:nvPr/>
          </p:nvSpPr>
          <p:spPr bwMode="auto">
            <a:xfrm>
              <a:off x="5791200" y="3886200"/>
              <a:ext cx="508000" cy="366713"/>
            </a:xfrm>
            <a:prstGeom prst="rect">
              <a:avLst/>
            </a:prstGeom>
            <a:noFill/>
            <a:ln w="9525">
              <a:noFill/>
              <a:miter lim="800000"/>
              <a:headEnd/>
              <a:tailEnd/>
            </a:ln>
            <a:effectLst/>
          </p:spPr>
          <p:txBody>
            <a:bodyPr wrap="none" anchor="ctr">
              <a:spAutoFit/>
            </a:bodyPr>
            <a:lstStyle/>
            <a:p>
              <a:r>
                <a:rPr lang="en-US" altLang="en-US" sz="1000">
                  <a:latin typeface="Verdana" pitchFamily="34" charset="0"/>
                </a:rPr>
                <a:t>PTR</a:t>
              </a:r>
              <a:r>
                <a:rPr lang="en-US" altLang="en-US">
                  <a:latin typeface="Verdana" pitchFamily="34" charset="0"/>
                </a:rPr>
                <a:t> </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555625" y="1066800"/>
            <a:ext cx="7924800" cy="5663089"/>
          </a:xfrm>
          <a:prstGeom prst="rect">
            <a:avLst/>
          </a:prstGeom>
          <a:noFill/>
          <a:ln w="9525">
            <a:noFill/>
            <a:miter lim="800000"/>
            <a:headEnd/>
            <a:tailEnd/>
          </a:ln>
        </p:spPr>
        <p:txBody>
          <a:bodyPr>
            <a:spAutoFit/>
          </a:bodyPr>
          <a:lstStyle/>
          <a:p>
            <a:r>
              <a:rPr lang="en-US" altLang="en-US" sz="2800" b="1" dirty="0">
                <a:latin typeface="Courier New" pitchFamily="49" charset="0"/>
              </a:rPr>
              <a:t>Algorithm to insert a new node after a node that has value NUM </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12</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PTR = START </a:t>
            </a:r>
          </a:p>
          <a:p>
            <a:r>
              <a:rPr lang="en-US" altLang="en-US" b="1" dirty="0">
                <a:latin typeface="Courier New" pitchFamily="49" charset="0"/>
              </a:rPr>
              <a:t>Step 6: SET PREPTR = PTR</a:t>
            </a:r>
          </a:p>
          <a:p>
            <a:r>
              <a:rPr lang="en-US" altLang="en-US" b="1" dirty="0">
                <a:latin typeface="Courier New" pitchFamily="49" charset="0"/>
              </a:rPr>
              <a:t>Step 7: Repeat Step 8 and 9 while PTR-&gt;DATA != NUM</a:t>
            </a:r>
          </a:p>
          <a:p>
            <a:r>
              <a:rPr lang="en-US" altLang="en-US" b="1" dirty="0">
                <a:latin typeface="Courier New" pitchFamily="49" charset="0"/>
              </a:rPr>
              <a:t>Step 8: 		SET PREPTR = PTR</a:t>
            </a:r>
          </a:p>
          <a:p>
            <a:r>
              <a:rPr lang="en-US" altLang="en-US" b="1" dirty="0">
                <a:latin typeface="Courier New" pitchFamily="49" charset="0"/>
              </a:rPr>
              <a:t>Step 9: 		SET PTR = PTR-&gt;NEXT</a:t>
            </a:r>
          </a:p>
          <a:p>
            <a:r>
              <a:rPr lang="en-US" altLang="en-US" b="1" dirty="0">
                <a:latin typeface="Courier New" pitchFamily="49" charset="0"/>
              </a:rPr>
              <a:t>	[END OF LOOP]</a:t>
            </a:r>
          </a:p>
          <a:p>
            <a:r>
              <a:rPr lang="en-US" altLang="en-US" b="1" dirty="0">
                <a:latin typeface="Courier New" pitchFamily="49" charset="0"/>
              </a:rPr>
              <a:t>Step 10: PREPTR-&gt;NEXT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11: SET </a:t>
            </a:r>
            <a:r>
              <a:rPr lang="en-US" altLang="en-US" b="1" dirty="0" err="1">
                <a:latin typeface="Courier New" pitchFamily="49" charset="0"/>
              </a:rPr>
              <a:t>New_Node</a:t>
            </a:r>
            <a:r>
              <a:rPr lang="en-US" altLang="en-US" b="1" dirty="0">
                <a:latin typeface="Courier New" pitchFamily="49" charset="0"/>
              </a:rPr>
              <a:t>-&gt;NEXT = PTR</a:t>
            </a:r>
          </a:p>
          <a:p>
            <a:r>
              <a:rPr lang="en-US" altLang="en-US" b="1" dirty="0">
                <a:latin typeface="Courier New" pitchFamily="49" charset="0"/>
              </a:rPr>
              <a:t>Step 12: EXIT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6565900" cy="782907"/>
          </a:xfrm>
          <a:prstGeom prst="rect">
            <a:avLst/>
          </a:prstGeom>
        </p:spPr>
        <p:txBody>
          <a:bodyPr vert="horz" wrap="square" lIns="0" tIns="13335" rIns="0" bIns="0" rtlCol="0">
            <a:spAutoFit/>
          </a:bodyPr>
          <a:lstStyle/>
          <a:p>
            <a:pPr marL="12700">
              <a:lnSpc>
                <a:spcPct val="100000"/>
              </a:lnSpc>
              <a:spcBef>
                <a:spcPts val="105"/>
              </a:spcBef>
            </a:pPr>
            <a:r>
              <a:rPr spc="-5" dirty="0"/>
              <a:t>Deleting</a:t>
            </a:r>
            <a:r>
              <a:rPr spc="-60" dirty="0"/>
              <a:t> </a:t>
            </a:r>
            <a:r>
              <a:rPr dirty="0"/>
              <a:t>a</a:t>
            </a:r>
            <a:r>
              <a:rPr spc="-15" dirty="0"/>
              <a:t> </a:t>
            </a:r>
            <a:r>
              <a:rPr spc="-5" dirty="0"/>
              <a:t>node</a:t>
            </a:r>
            <a:r>
              <a:rPr spc="-40" dirty="0"/>
              <a:t> </a:t>
            </a:r>
            <a:r>
              <a:rPr/>
              <a:t>in</a:t>
            </a:r>
            <a:r>
              <a:rPr spc="-15"/>
              <a:t> </a:t>
            </a:r>
            <a:r>
              <a:rPr lang="en-US" spc="-15" dirty="0" smtClean="0"/>
              <a:t>C</a:t>
            </a:r>
            <a:r>
              <a:rPr spc="-5" smtClean="0"/>
              <a:t>SLL</a:t>
            </a:r>
            <a:endParaRPr spc="-5" dirty="0"/>
          </a:p>
        </p:txBody>
      </p:sp>
      <p:sp>
        <p:nvSpPr>
          <p:cNvPr id="3" name="object 3"/>
          <p:cNvSpPr txBox="1"/>
          <p:nvPr/>
        </p:nvSpPr>
        <p:spPr>
          <a:xfrm>
            <a:off x="535940" y="1945893"/>
            <a:ext cx="5107940" cy="3524885"/>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sz="2800" spc="-5" dirty="0">
                <a:latin typeface="Constantia"/>
                <a:cs typeface="Constantia"/>
              </a:rPr>
              <a:t>Deleting</a:t>
            </a:r>
            <a:r>
              <a:rPr sz="2800" spc="-40" dirty="0">
                <a:latin typeface="Constantia"/>
                <a:cs typeface="Constantia"/>
              </a:rPr>
              <a:t> </a:t>
            </a:r>
            <a:r>
              <a:rPr sz="2800" spc="-10" dirty="0">
                <a:latin typeface="Constantia"/>
                <a:cs typeface="Constantia"/>
              </a:rPr>
              <a:t>the</a:t>
            </a:r>
            <a:r>
              <a:rPr sz="2800" spc="-80" dirty="0">
                <a:latin typeface="Constantia"/>
                <a:cs typeface="Constantia"/>
              </a:rPr>
              <a:t> </a:t>
            </a:r>
            <a:r>
              <a:rPr sz="2800" spc="5" dirty="0">
                <a:latin typeface="Constantia"/>
                <a:cs typeface="Constantia"/>
              </a:rPr>
              <a:t>first</a:t>
            </a:r>
            <a:r>
              <a:rPr sz="2800" spc="-9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sz="2800" spc="-5" dirty="0">
                <a:latin typeface="Constantia"/>
                <a:cs typeface="Constantia"/>
              </a:rPr>
              <a:t>Deleting</a:t>
            </a:r>
            <a:r>
              <a:rPr sz="2800" spc="-50" dirty="0">
                <a:latin typeface="Constantia"/>
                <a:cs typeface="Constantia"/>
              </a:rPr>
              <a:t> </a:t>
            </a:r>
            <a:r>
              <a:rPr sz="2800" spc="-10" dirty="0">
                <a:latin typeface="Constantia"/>
                <a:cs typeface="Constantia"/>
              </a:rPr>
              <a:t>the</a:t>
            </a:r>
            <a:r>
              <a:rPr sz="2800" spc="-80" dirty="0">
                <a:latin typeface="Constantia"/>
                <a:cs typeface="Constantia"/>
              </a:rPr>
              <a:t> </a:t>
            </a:r>
            <a:r>
              <a:rPr sz="2800" spc="-10" dirty="0">
                <a:latin typeface="Constantia"/>
                <a:cs typeface="Constantia"/>
              </a:rPr>
              <a:t>last</a:t>
            </a:r>
            <a:r>
              <a:rPr sz="2800" spc="-65" dirty="0">
                <a:latin typeface="Constantia"/>
                <a:cs typeface="Constantia"/>
              </a:rPr>
              <a:t> </a:t>
            </a:r>
            <a:r>
              <a:rPr sz="2800" spc="-10" dirty="0">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sz="2800" spc="-5" dirty="0">
                <a:latin typeface="Constantia"/>
                <a:cs typeface="Constantia"/>
              </a:rPr>
              <a:t>Deleting</a:t>
            </a:r>
            <a:r>
              <a:rPr sz="2800" spc="-40" dirty="0">
                <a:latin typeface="Constantia"/>
                <a:cs typeface="Constantia"/>
              </a:rPr>
              <a:t> </a:t>
            </a:r>
            <a:r>
              <a:rPr sz="2800" spc="-10" dirty="0">
                <a:latin typeface="Constantia"/>
                <a:cs typeface="Constantia"/>
              </a:rPr>
              <a:t>the</a:t>
            </a:r>
            <a:r>
              <a:rPr sz="2800" spc="-70" dirty="0">
                <a:latin typeface="Constantia"/>
                <a:cs typeface="Constantia"/>
              </a:rPr>
              <a:t> </a:t>
            </a:r>
            <a:r>
              <a:rPr sz="2800" spc="-15" dirty="0">
                <a:latin typeface="Constantia"/>
                <a:cs typeface="Constantia"/>
              </a:rPr>
              <a:t>intermediate</a:t>
            </a:r>
            <a:r>
              <a:rPr sz="2800" spc="-85" dirty="0">
                <a:latin typeface="Constantia"/>
                <a:cs typeface="Constantia"/>
              </a:rPr>
              <a:t> </a:t>
            </a:r>
            <a:r>
              <a:rPr sz="2800" spc="-10" dirty="0">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533400" y="1447800"/>
            <a:ext cx="8077200" cy="4555093"/>
          </a:xfrm>
          <a:prstGeom prst="rect">
            <a:avLst/>
          </a:prstGeom>
          <a:noFill/>
          <a:ln w="9525">
            <a:noFill/>
            <a:miter lim="800000"/>
            <a:headEnd/>
            <a:tailEnd/>
          </a:ln>
        </p:spPr>
        <p:txBody>
          <a:bodyPr wrap="square">
            <a:spAutoFit/>
          </a:bodyPr>
          <a:lstStyle/>
          <a:p>
            <a:r>
              <a:rPr lang="en-US" altLang="en-US" sz="2800" b="1" dirty="0">
                <a:latin typeface="Verdana" pitchFamily="34" charset="0"/>
              </a:rPr>
              <a:t>Algorithm to delete the first node from the circular linked list</a:t>
            </a:r>
          </a:p>
          <a:p>
            <a:endParaRPr lang="en-US" altLang="en-US" dirty="0">
              <a:latin typeface="Verdana" pitchFamily="34" charset="0"/>
            </a:endParaRPr>
          </a:p>
          <a:p>
            <a:r>
              <a:rPr lang="en-US" altLang="en-US" dirty="0">
                <a:latin typeface="Verdana" pitchFamily="34" charset="0"/>
              </a:rPr>
              <a:t>Step 1: IF START = NULL, then</a:t>
            </a:r>
          </a:p>
          <a:p>
            <a:r>
              <a:rPr lang="en-US" altLang="en-US" dirty="0">
                <a:latin typeface="Verdana" pitchFamily="34" charset="0"/>
              </a:rPr>
              <a:t>		Write UNDERFLOW</a:t>
            </a:r>
          </a:p>
          <a:p>
            <a:r>
              <a:rPr lang="en-US" altLang="en-US" dirty="0">
                <a:latin typeface="Verdana" pitchFamily="34" charset="0"/>
              </a:rPr>
              <a:t>		Go to Step 8</a:t>
            </a:r>
          </a:p>
          <a:p>
            <a:r>
              <a:rPr lang="en-US" altLang="en-US" dirty="0">
                <a:latin typeface="Verdana" pitchFamily="34" charset="0"/>
              </a:rPr>
              <a:t>	[END OF IF]</a:t>
            </a:r>
          </a:p>
          <a:p>
            <a:r>
              <a:rPr lang="en-US" altLang="en-US" dirty="0">
                <a:latin typeface="Verdana" pitchFamily="34" charset="0"/>
              </a:rPr>
              <a:t>Step 2: SET PTR = START</a:t>
            </a:r>
          </a:p>
          <a:p>
            <a:r>
              <a:rPr lang="en-US" altLang="en-US" dirty="0">
                <a:latin typeface="Verdana" pitchFamily="34" charset="0"/>
              </a:rPr>
              <a:t>Step 3: Repeat Step 4 while PTR-&gt;NEXT != START</a:t>
            </a:r>
          </a:p>
          <a:p>
            <a:r>
              <a:rPr lang="en-US" altLang="en-US" dirty="0">
                <a:latin typeface="Verdana" pitchFamily="34" charset="0"/>
              </a:rPr>
              <a:t>Step 4: 		SET PTR = PTR-&gt;NEXT</a:t>
            </a:r>
          </a:p>
          <a:p>
            <a:r>
              <a:rPr lang="en-US" altLang="en-US" dirty="0">
                <a:latin typeface="Verdana" pitchFamily="34" charset="0"/>
              </a:rPr>
              <a:t>	[END OF IF]</a:t>
            </a:r>
          </a:p>
          <a:p>
            <a:r>
              <a:rPr lang="en-US" altLang="en-US" dirty="0">
                <a:latin typeface="Verdana" pitchFamily="34" charset="0"/>
              </a:rPr>
              <a:t>Step 5: SET PTR-&gt;NEXT = START-&gt;NEXT</a:t>
            </a:r>
          </a:p>
          <a:p>
            <a:r>
              <a:rPr lang="en-US" altLang="en-US" dirty="0">
                <a:latin typeface="Verdana" pitchFamily="34" charset="0"/>
              </a:rPr>
              <a:t>Step 6: FREE START</a:t>
            </a:r>
          </a:p>
          <a:p>
            <a:r>
              <a:rPr lang="en-US" altLang="en-US" dirty="0">
                <a:latin typeface="Verdana" pitchFamily="34" charset="0"/>
              </a:rPr>
              <a:t>Step 7: SET START = PTR-&gt;NEXT</a:t>
            </a:r>
          </a:p>
          <a:p>
            <a:r>
              <a:rPr lang="en-US" altLang="en-US" dirty="0">
                <a:latin typeface="Verdana" pitchFamily="34" charset="0"/>
              </a:rPr>
              <a:t>Step 8: EXIT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grpSp>
        <p:nvGrpSpPr>
          <p:cNvPr id="3" name="Group 2"/>
          <p:cNvGrpSpPr/>
          <p:nvPr/>
        </p:nvGrpSpPr>
        <p:grpSpPr>
          <a:xfrm>
            <a:off x="838200" y="1752601"/>
            <a:ext cx="7467600" cy="4419600"/>
            <a:chOff x="1676400" y="2574925"/>
            <a:chExt cx="5410200" cy="2301875"/>
          </a:xfrm>
        </p:grpSpPr>
        <p:grpSp>
          <p:nvGrpSpPr>
            <p:cNvPr id="4" name="Group 3"/>
            <p:cNvGrpSpPr>
              <a:grpSpLocks/>
            </p:cNvGrpSpPr>
            <p:nvPr/>
          </p:nvGrpSpPr>
          <p:grpSpPr bwMode="auto">
            <a:xfrm>
              <a:off x="2057400" y="2574925"/>
              <a:ext cx="4572000" cy="495300"/>
              <a:chOff x="792" y="4183"/>
              <a:chExt cx="2880" cy="312"/>
            </a:xfrm>
          </p:grpSpPr>
          <p:sp>
            <p:nvSpPr>
              <p:cNvPr id="55"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56"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7"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58"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59"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0"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61"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62"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3"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64"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65"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6"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67"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68"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9"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70"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71"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2"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73"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74"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75"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76"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77"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5" name="Rectangle 27"/>
            <p:cNvSpPr>
              <a:spLocks noChangeArrowheads="1"/>
            </p:cNvSpPr>
            <p:nvPr/>
          </p:nvSpPr>
          <p:spPr bwMode="auto">
            <a:xfrm>
              <a:off x="1676400" y="2787650"/>
              <a:ext cx="936625"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 PTR</a:t>
              </a:r>
              <a:endParaRPr lang="en-US" altLang="en-US">
                <a:latin typeface="Verdana" pitchFamily="34" charset="0"/>
              </a:endParaRPr>
            </a:p>
          </p:txBody>
        </p:sp>
        <p:sp>
          <p:nvSpPr>
            <p:cNvPr id="6" name="Line 28"/>
            <p:cNvSpPr>
              <a:spLocks noChangeShapeType="1"/>
            </p:cNvSpPr>
            <p:nvPr/>
          </p:nvSpPr>
          <p:spPr bwMode="auto">
            <a:xfrm>
              <a:off x="2057400" y="3260725"/>
              <a:ext cx="5029200" cy="0"/>
            </a:xfrm>
            <a:prstGeom prst="line">
              <a:avLst/>
            </a:prstGeom>
            <a:noFill/>
            <a:ln w="9525">
              <a:solidFill>
                <a:schemeClr val="tx1"/>
              </a:solidFill>
              <a:prstDash val="dash"/>
              <a:round/>
              <a:headEnd/>
              <a:tailEnd/>
            </a:ln>
            <a:effectLst/>
          </p:spPr>
          <p:txBody>
            <a:bodyPr/>
            <a:lstStyle/>
            <a:p>
              <a:endParaRPr lang="en-US"/>
            </a:p>
          </p:txBody>
        </p:sp>
        <p:grpSp>
          <p:nvGrpSpPr>
            <p:cNvPr id="7" name="Group 29"/>
            <p:cNvGrpSpPr>
              <a:grpSpLocks/>
            </p:cNvGrpSpPr>
            <p:nvPr/>
          </p:nvGrpSpPr>
          <p:grpSpPr bwMode="auto">
            <a:xfrm>
              <a:off x="2133600" y="3489325"/>
              <a:ext cx="4572000" cy="495300"/>
              <a:chOff x="792" y="4183"/>
              <a:chExt cx="2880" cy="312"/>
            </a:xfrm>
          </p:grpSpPr>
          <p:sp>
            <p:nvSpPr>
              <p:cNvPr id="32" name="Rectangle 30"/>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3" name="Rectangle 31"/>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4" name="Line 32"/>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35" name="Rectangle 33"/>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36" name="Rectangle 34"/>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7" name="Line 35"/>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38" name="Rectangle 36"/>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39" name="Rectangle 37"/>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0" name="Line 38"/>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41" name="Rectangle 3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2" name="Rectangle 40"/>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3" name="Line 41"/>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44" name="Rectangle 42"/>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5" name="Rectangle 43"/>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Line 44"/>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47" name="Rectangle 45"/>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48"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47"/>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50" name="Rectangle 48"/>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1" name="Rectangle 49"/>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2" name="Line 50"/>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53" name="Line 51"/>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54" name="Line 52"/>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8" name="Rectangle 53"/>
            <p:cNvSpPr>
              <a:spLocks noChangeArrowheads="1"/>
            </p:cNvSpPr>
            <p:nvPr/>
          </p:nvSpPr>
          <p:spPr bwMode="auto">
            <a:xfrm>
              <a:off x="1981200" y="3870325"/>
              <a:ext cx="603250"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endParaRPr lang="en-US" altLang="en-US">
                <a:latin typeface="Verdana" pitchFamily="34" charset="0"/>
              </a:endParaRPr>
            </a:p>
          </p:txBody>
        </p:sp>
        <p:sp>
          <p:nvSpPr>
            <p:cNvPr id="9" name="Rectangle 54"/>
            <p:cNvSpPr>
              <a:spLocks noChangeArrowheads="1"/>
            </p:cNvSpPr>
            <p:nvPr/>
          </p:nvSpPr>
          <p:spPr bwMode="auto">
            <a:xfrm>
              <a:off x="6248400" y="3794125"/>
              <a:ext cx="471488"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 PTR</a:t>
              </a:r>
              <a:endParaRPr lang="en-US" altLang="en-US">
                <a:latin typeface="Verdana" pitchFamily="34" charset="0"/>
              </a:endParaRPr>
            </a:p>
          </p:txBody>
        </p:sp>
        <p:grpSp>
          <p:nvGrpSpPr>
            <p:cNvPr id="10" name="Group 55"/>
            <p:cNvGrpSpPr>
              <a:grpSpLocks/>
            </p:cNvGrpSpPr>
            <p:nvPr/>
          </p:nvGrpSpPr>
          <p:grpSpPr bwMode="auto">
            <a:xfrm>
              <a:off x="2209800" y="4251325"/>
              <a:ext cx="3886200" cy="568325"/>
              <a:chOff x="1224" y="1871"/>
              <a:chExt cx="2448" cy="358"/>
            </a:xfrm>
          </p:grpSpPr>
          <p:sp>
            <p:nvSpPr>
              <p:cNvPr id="13" name="Rectangle 56"/>
              <p:cNvSpPr>
                <a:spLocks noChangeArrowheads="1"/>
              </p:cNvSpPr>
              <p:nvPr/>
            </p:nvSpPr>
            <p:spPr bwMode="auto">
              <a:xfrm>
                <a:off x="1224"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4" name="Rectangle 57"/>
              <p:cNvSpPr>
                <a:spLocks noChangeArrowheads="1"/>
              </p:cNvSpPr>
              <p:nvPr/>
            </p:nvSpPr>
            <p:spPr bwMode="auto">
              <a:xfrm>
                <a:off x="1368" y="187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58"/>
              <p:cNvSpPr>
                <a:spLocks noChangeShapeType="1"/>
              </p:cNvSpPr>
              <p:nvPr/>
            </p:nvSpPr>
            <p:spPr bwMode="auto">
              <a:xfrm>
                <a:off x="1440" y="1943"/>
                <a:ext cx="216" cy="0"/>
              </a:xfrm>
              <a:prstGeom prst="line">
                <a:avLst/>
              </a:prstGeom>
              <a:noFill/>
              <a:ln w="9525">
                <a:solidFill>
                  <a:schemeClr val="tx1"/>
                </a:solidFill>
                <a:round/>
                <a:headEnd/>
                <a:tailEnd type="triangle" w="med" len="med"/>
              </a:ln>
            </p:spPr>
            <p:txBody>
              <a:bodyPr/>
              <a:lstStyle/>
              <a:p>
                <a:endParaRPr lang="en-US"/>
              </a:p>
            </p:txBody>
          </p:sp>
          <p:sp>
            <p:nvSpPr>
              <p:cNvPr id="16" name="Rectangle 59"/>
              <p:cNvSpPr>
                <a:spLocks noChangeArrowheads="1"/>
              </p:cNvSpPr>
              <p:nvPr/>
            </p:nvSpPr>
            <p:spPr bwMode="auto">
              <a:xfrm>
                <a:off x="1656"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17" name="Rectangle 60"/>
              <p:cNvSpPr>
                <a:spLocks noChangeArrowheads="1"/>
              </p:cNvSpPr>
              <p:nvPr/>
            </p:nvSpPr>
            <p:spPr bwMode="auto">
              <a:xfrm>
                <a:off x="1800" y="187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61"/>
              <p:cNvSpPr>
                <a:spLocks noChangeShapeType="1"/>
              </p:cNvSpPr>
              <p:nvPr/>
            </p:nvSpPr>
            <p:spPr bwMode="auto">
              <a:xfrm>
                <a:off x="1872" y="1943"/>
                <a:ext cx="216" cy="0"/>
              </a:xfrm>
              <a:prstGeom prst="line">
                <a:avLst/>
              </a:prstGeom>
              <a:noFill/>
              <a:ln w="9525">
                <a:solidFill>
                  <a:schemeClr val="tx1"/>
                </a:solidFill>
                <a:round/>
                <a:headEnd/>
                <a:tailEnd type="triangle" w="med" len="med"/>
              </a:ln>
            </p:spPr>
            <p:txBody>
              <a:bodyPr/>
              <a:lstStyle/>
              <a:p>
                <a:endParaRPr lang="en-US"/>
              </a:p>
            </p:txBody>
          </p:sp>
          <p:sp>
            <p:nvSpPr>
              <p:cNvPr id="19" name="Rectangle 62"/>
              <p:cNvSpPr>
                <a:spLocks noChangeArrowheads="1"/>
              </p:cNvSpPr>
              <p:nvPr/>
            </p:nvSpPr>
            <p:spPr bwMode="auto">
              <a:xfrm>
                <a:off x="2088"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0" name="Rectangle 63"/>
              <p:cNvSpPr>
                <a:spLocks noChangeArrowheads="1"/>
              </p:cNvSpPr>
              <p:nvPr/>
            </p:nvSpPr>
            <p:spPr bwMode="auto">
              <a:xfrm>
                <a:off x="2232" y="187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64"/>
              <p:cNvSpPr>
                <a:spLocks noChangeShapeType="1"/>
              </p:cNvSpPr>
              <p:nvPr/>
            </p:nvSpPr>
            <p:spPr bwMode="auto">
              <a:xfrm>
                <a:off x="2304" y="1943"/>
                <a:ext cx="216" cy="0"/>
              </a:xfrm>
              <a:prstGeom prst="line">
                <a:avLst/>
              </a:prstGeom>
              <a:noFill/>
              <a:ln w="9525">
                <a:solidFill>
                  <a:schemeClr val="tx1"/>
                </a:solidFill>
                <a:round/>
                <a:headEnd/>
                <a:tailEnd type="triangle" w="med" len="med"/>
              </a:ln>
            </p:spPr>
            <p:txBody>
              <a:bodyPr/>
              <a:lstStyle/>
              <a:p>
                <a:endParaRPr lang="en-US"/>
              </a:p>
            </p:txBody>
          </p:sp>
          <p:sp>
            <p:nvSpPr>
              <p:cNvPr id="22" name="Rectangle 65"/>
              <p:cNvSpPr>
                <a:spLocks noChangeArrowheads="1"/>
              </p:cNvSpPr>
              <p:nvPr/>
            </p:nvSpPr>
            <p:spPr bwMode="auto">
              <a:xfrm>
                <a:off x="2520"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23" name="Rectangle 66"/>
              <p:cNvSpPr>
                <a:spLocks noChangeArrowheads="1"/>
              </p:cNvSpPr>
              <p:nvPr/>
            </p:nvSpPr>
            <p:spPr bwMode="auto">
              <a:xfrm>
                <a:off x="2664" y="187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67"/>
              <p:cNvSpPr>
                <a:spLocks noChangeShapeType="1"/>
              </p:cNvSpPr>
              <p:nvPr/>
            </p:nvSpPr>
            <p:spPr bwMode="auto">
              <a:xfrm>
                <a:off x="2736" y="1943"/>
                <a:ext cx="216" cy="0"/>
              </a:xfrm>
              <a:prstGeom prst="line">
                <a:avLst/>
              </a:prstGeom>
              <a:noFill/>
              <a:ln w="9525">
                <a:solidFill>
                  <a:schemeClr val="tx1"/>
                </a:solidFill>
                <a:round/>
                <a:headEnd/>
                <a:tailEnd type="triangle" w="med" len="med"/>
              </a:ln>
            </p:spPr>
            <p:txBody>
              <a:bodyPr/>
              <a:lstStyle/>
              <a:p>
                <a:endParaRPr lang="en-US"/>
              </a:p>
            </p:txBody>
          </p:sp>
          <p:sp>
            <p:nvSpPr>
              <p:cNvPr id="25" name="Rectangle 68"/>
              <p:cNvSpPr>
                <a:spLocks noChangeArrowheads="1"/>
              </p:cNvSpPr>
              <p:nvPr/>
            </p:nvSpPr>
            <p:spPr bwMode="auto">
              <a:xfrm>
                <a:off x="2952"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26" name="Rectangle 69"/>
              <p:cNvSpPr>
                <a:spLocks noChangeArrowheads="1"/>
              </p:cNvSpPr>
              <p:nvPr/>
            </p:nvSpPr>
            <p:spPr bwMode="auto">
              <a:xfrm>
                <a:off x="3096" y="187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7" name="Line 70"/>
              <p:cNvSpPr>
                <a:spLocks noChangeShapeType="1"/>
              </p:cNvSpPr>
              <p:nvPr/>
            </p:nvSpPr>
            <p:spPr bwMode="auto">
              <a:xfrm>
                <a:off x="3168" y="1943"/>
                <a:ext cx="216" cy="0"/>
              </a:xfrm>
              <a:prstGeom prst="line">
                <a:avLst/>
              </a:prstGeom>
              <a:noFill/>
              <a:ln w="9525">
                <a:solidFill>
                  <a:schemeClr val="tx1"/>
                </a:solidFill>
                <a:round/>
                <a:headEnd/>
                <a:tailEnd type="triangle" w="med" len="med"/>
              </a:ln>
            </p:spPr>
            <p:txBody>
              <a:bodyPr/>
              <a:lstStyle/>
              <a:p>
                <a:endParaRPr lang="en-US"/>
              </a:p>
            </p:txBody>
          </p:sp>
          <p:sp>
            <p:nvSpPr>
              <p:cNvPr id="28" name="Rectangle 71"/>
              <p:cNvSpPr>
                <a:spLocks noChangeArrowheads="1"/>
              </p:cNvSpPr>
              <p:nvPr/>
            </p:nvSpPr>
            <p:spPr bwMode="auto">
              <a:xfrm>
                <a:off x="3384" y="187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9" name="Rectangle 72"/>
              <p:cNvSpPr>
                <a:spLocks noChangeArrowheads="1"/>
              </p:cNvSpPr>
              <p:nvPr/>
            </p:nvSpPr>
            <p:spPr bwMode="auto">
              <a:xfrm>
                <a:off x="3528" y="187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Line 73"/>
              <p:cNvSpPr>
                <a:spLocks noChangeShapeType="1"/>
              </p:cNvSpPr>
              <p:nvPr/>
            </p:nvSpPr>
            <p:spPr bwMode="auto">
              <a:xfrm>
                <a:off x="3600" y="1952"/>
                <a:ext cx="0" cy="277"/>
              </a:xfrm>
              <a:prstGeom prst="line">
                <a:avLst/>
              </a:prstGeom>
              <a:noFill/>
              <a:ln w="9525">
                <a:solidFill>
                  <a:schemeClr val="tx1"/>
                </a:solidFill>
                <a:round/>
                <a:headEnd/>
                <a:tailEnd/>
              </a:ln>
            </p:spPr>
            <p:txBody>
              <a:bodyPr/>
              <a:lstStyle/>
              <a:p>
                <a:endParaRPr lang="en-US"/>
              </a:p>
            </p:txBody>
          </p:sp>
          <p:sp>
            <p:nvSpPr>
              <p:cNvPr id="31" name="Line 74"/>
              <p:cNvSpPr>
                <a:spLocks noChangeShapeType="1"/>
              </p:cNvSpPr>
              <p:nvPr/>
            </p:nvSpPr>
            <p:spPr bwMode="auto">
              <a:xfrm flipH="1">
                <a:off x="1440" y="2220"/>
                <a:ext cx="2160" cy="0"/>
              </a:xfrm>
              <a:prstGeom prst="line">
                <a:avLst/>
              </a:prstGeom>
              <a:noFill/>
              <a:ln w="9525">
                <a:solidFill>
                  <a:schemeClr val="tx1"/>
                </a:solidFill>
                <a:round/>
                <a:headEnd/>
                <a:tailEnd/>
              </a:ln>
            </p:spPr>
            <p:txBody>
              <a:bodyPr/>
              <a:lstStyle/>
              <a:p>
                <a:endParaRPr lang="en-US"/>
              </a:p>
            </p:txBody>
          </p:sp>
        </p:grpSp>
        <p:sp>
          <p:nvSpPr>
            <p:cNvPr id="11" name="Line 75"/>
            <p:cNvSpPr>
              <a:spLocks noChangeShapeType="1"/>
            </p:cNvSpPr>
            <p:nvPr/>
          </p:nvSpPr>
          <p:spPr bwMode="auto">
            <a:xfrm flipV="1">
              <a:off x="2590800" y="4479925"/>
              <a:ext cx="0" cy="381000"/>
            </a:xfrm>
            <a:prstGeom prst="line">
              <a:avLst/>
            </a:prstGeom>
            <a:noFill/>
            <a:ln w="9525">
              <a:solidFill>
                <a:schemeClr val="tx1"/>
              </a:solidFill>
              <a:round/>
              <a:headEnd/>
              <a:tailEnd type="triangle" w="med" len="med"/>
            </a:ln>
            <a:effectLst/>
          </p:spPr>
          <p:txBody>
            <a:bodyPr/>
            <a:lstStyle/>
            <a:p>
              <a:endParaRPr lang="en-US"/>
            </a:p>
          </p:txBody>
        </p:sp>
        <p:sp>
          <p:nvSpPr>
            <p:cNvPr id="12" name="Rectangle 76"/>
            <p:cNvSpPr>
              <a:spLocks noChangeArrowheads="1"/>
            </p:cNvSpPr>
            <p:nvPr/>
          </p:nvSpPr>
          <p:spPr bwMode="auto">
            <a:xfrm>
              <a:off x="2057400" y="4632325"/>
              <a:ext cx="603250"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533400" y="1524000"/>
            <a:ext cx="8077200" cy="4431983"/>
          </a:xfrm>
          <a:prstGeom prst="rect">
            <a:avLst/>
          </a:prstGeom>
          <a:noFill/>
          <a:ln w="9525">
            <a:noFill/>
            <a:miter lim="800000"/>
            <a:headEnd/>
            <a:tailEnd/>
          </a:ln>
        </p:spPr>
        <p:txBody>
          <a:bodyPr wrap="square">
            <a:spAutoFit/>
          </a:bodyPr>
          <a:lstStyle/>
          <a:p>
            <a:r>
              <a:rPr lang="en-US" altLang="en-US" sz="2400" b="1" dirty="0">
                <a:latin typeface="Courier New" pitchFamily="49" charset="0"/>
              </a:rPr>
              <a:t>Algorithm to delete the last node of the </a:t>
            </a:r>
            <a:r>
              <a:rPr lang="en-US" altLang="en-US" sz="2400" b="1" dirty="0">
                <a:latin typeface="Verdana" pitchFamily="34" charset="0"/>
              </a:rPr>
              <a:t>circular</a:t>
            </a:r>
            <a:r>
              <a:rPr lang="en-US" altLang="en-US" sz="2400" b="1" dirty="0">
                <a:latin typeface="Courier New" pitchFamily="49" charset="0"/>
              </a:rPr>
              <a:t>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8</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Repeat Step 4  while PTR-&gt;NEXT != START</a:t>
            </a:r>
          </a:p>
          <a:p>
            <a:r>
              <a:rPr lang="en-US" altLang="en-US" b="1" dirty="0">
                <a:latin typeface="Courier New" pitchFamily="49" charset="0"/>
              </a:rPr>
              <a:t>Step 4: 		SET PREPTR = PTR</a:t>
            </a:r>
          </a:p>
          <a:p>
            <a:r>
              <a:rPr lang="en-US" altLang="en-US" b="1" dirty="0">
                <a:latin typeface="Courier New" pitchFamily="49" charset="0"/>
              </a:rPr>
              <a:t>Step 5: 		SET PTR = PTR-&gt;NEXT</a:t>
            </a:r>
          </a:p>
          <a:p>
            <a:r>
              <a:rPr lang="en-US" altLang="en-US" b="1" dirty="0">
                <a:latin typeface="Courier New" pitchFamily="49" charset="0"/>
              </a:rPr>
              <a:t>	[END OF LOOP]</a:t>
            </a:r>
          </a:p>
          <a:p>
            <a:r>
              <a:rPr lang="en-US" altLang="en-US" b="1" dirty="0">
                <a:latin typeface="Courier New" pitchFamily="49" charset="0"/>
              </a:rPr>
              <a:t>Step 6: SET PREPTR-&gt;NEXT = START</a:t>
            </a:r>
          </a:p>
          <a:p>
            <a:r>
              <a:rPr lang="en-US" altLang="en-US" b="1" dirty="0">
                <a:latin typeface="Courier New" pitchFamily="49" charset="0"/>
              </a:rPr>
              <a:t>Step 7: FREE PTR</a:t>
            </a:r>
          </a:p>
          <a:p>
            <a:r>
              <a:rPr lang="en-US" altLang="en-US" b="1" dirty="0">
                <a:latin typeface="Courier New" pitchFamily="49" charset="0"/>
              </a:rPr>
              <a:t>Step 8: EXIT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grpSp>
        <p:nvGrpSpPr>
          <p:cNvPr id="3" name="Group 2"/>
          <p:cNvGrpSpPr/>
          <p:nvPr/>
        </p:nvGrpSpPr>
        <p:grpSpPr>
          <a:xfrm>
            <a:off x="914400" y="1676400"/>
            <a:ext cx="7239000" cy="4343400"/>
            <a:chOff x="1905000" y="2514600"/>
            <a:chExt cx="5105400" cy="2454275"/>
          </a:xfrm>
        </p:grpSpPr>
        <p:grpSp>
          <p:nvGrpSpPr>
            <p:cNvPr id="4" name="Group 3"/>
            <p:cNvGrpSpPr>
              <a:grpSpLocks/>
            </p:cNvGrpSpPr>
            <p:nvPr/>
          </p:nvGrpSpPr>
          <p:grpSpPr bwMode="auto">
            <a:xfrm>
              <a:off x="2209800" y="2514600"/>
              <a:ext cx="4572000" cy="495300"/>
              <a:chOff x="792" y="4183"/>
              <a:chExt cx="2880" cy="312"/>
            </a:xfrm>
          </p:grpSpPr>
          <p:sp>
            <p:nvSpPr>
              <p:cNvPr id="56"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57"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8"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59"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60"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1"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62"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63"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4"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65"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66"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7"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68"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69"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0"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71"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72"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3"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74"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75"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76"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77"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78"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5" name="Rectangle 27"/>
            <p:cNvSpPr>
              <a:spLocks noChangeArrowheads="1"/>
            </p:cNvSpPr>
            <p:nvPr/>
          </p:nvSpPr>
          <p:spPr bwMode="auto">
            <a:xfrm>
              <a:off x="1981200" y="2849563"/>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r>
                <a:rPr lang="en-US" altLang="en-US" sz="1000">
                  <a:solidFill>
                    <a:srgbClr val="FFCC99"/>
                  </a:solidFill>
                  <a:latin typeface="Verdana" pitchFamily="34" charset="0"/>
                </a:rPr>
                <a:t>, </a:t>
              </a:r>
              <a:r>
                <a:rPr lang="en-US" altLang="en-US" sz="1000">
                  <a:latin typeface="Verdana" pitchFamily="34" charset="0"/>
                </a:rPr>
                <a:t>PREPTR, PTR</a:t>
              </a:r>
              <a:endParaRPr lang="en-US" altLang="en-US">
                <a:latin typeface="Verdana" pitchFamily="34" charset="0"/>
              </a:endParaRPr>
            </a:p>
          </p:txBody>
        </p:sp>
        <p:sp>
          <p:nvSpPr>
            <p:cNvPr id="6" name="Line 28"/>
            <p:cNvSpPr>
              <a:spLocks noChangeShapeType="1"/>
            </p:cNvSpPr>
            <p:nvPr/>
          </p:nvSpPr>
          <p:spPr bwMode="auto">
            <a:xfrm>
              <a:off x="1981200" y="3276600"/>
              <a:ext cx="5029200" cy="0"/>
            </a:xfrm>
            <a:prstGeom prst="line">
              <a:avLst/>
            </a:prstGeom>
            <a:noFill/>
            <a:ln w="9525">
              <a:solidFill>
                <a:schemeClr val="tx1"/>
              </a:solidFill>
              <a:prstDash val="dash"/>
              <a:round/>
              <a:headEnd/>
              <a:tailEnd/>
            </a:ln>
            <a:effectLst/>
          </p:spPr>
          <p:txBody>
            <a:bodyPr/>
            <a:lstStyle/>
            <a:p>
              <a:endParaRPr lang="en-US"/>
            </a:p>
          </p:txBody>
        </p:sp>
        <p:grpSp>
          <p:nvGrpSpPr>
            <p:cNvPr id="7" name="Group 29"/>
            <p:cNvGrpSpPr>
              <a:grpSpLocks/>
            </p:cNvGrpSpPr>
            <p:nvPr/>
          </p:nvGrpSpPr>
          <p:grpSpPr bwMode="auto">
            <a:xfrm>
              <a:off x="2057400" y="3505200"/>
              <a:ext cx="4572000" cy="495300"/>
              <a:chOff x="792" y="4183"/>
              <a:chExt cx="2880" cy="312"/>
            </a:xfrm>
          </p:grpSpPr>
          <p:sp>
            <p:nvSpPr>
              <p:cNvPr id="33" name="Rectangle 30"/>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4" name="Rectangle 31"/>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5" name="Line 32"/>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36" name="Rectangle 33"/>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37" name="Rectangle 34"/>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8" name="Line 35"/>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39" name="Rectangle 36"/>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0" name="Rectangle 37"/>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1" name="Line 38"/>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42" name="Rectangle 3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3" name="Rectangle 40"/>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4" name="Line 41"/>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45" name="Rectangle 42"/>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6" name="Rectangle 43"/>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7" name="Line 44"/>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48" name="Rectangle 45"/>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49"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0" name="Line 47"/>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51" name="Rectangle 48"/>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52" name="Rectangle 49"/>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3" name="Line 50"/>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54" name="Line 51"/>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55" name="Line 52"/>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8" name="Rectangle 53"/>
            <p:cNvSpPr>
              <a:spLocks noChangeArrowheads="1"/>
            </p:cNvSpPr>
            <p:nvPr/>
          </p:nvSpPr>
          <p:spPr bwMode="auto">
            <a:xfrm>
              <a:off x="1905000" y="3886200"/>
              <a:ext cx="603250"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endParaRPr lang="en-US" altLang="en-US">
                <a:latin typeface="Verdana" pitchFamily="34" charset="0"/>
              </a:endParaRPr>
            </a:p>
          </p:txBody>
        </p:sp>
        <p:sp>
          <p:nvSpPr>
            <p:cNvPr id="9" name="Rectangle 54"/>
            <p:cNvSpPr>
              <a:spLocks noChangeArrowheads="1"/>
            </p:cNvSpPr>
            <p:nvPr/>
          </p:nvSpPr>
          <p:spPr bwMode="auto">
            <a:xfrm>
              <a:off x="6172200" y="3810000"/>
              <a:ext cx="471488"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 PTR</a:t>
              </a:r>
              <a:endParaRPr lang="en-US" altLang="en-US">
                <a:latin typeface="Verdana" pitchFamily="34" charset="0"/>
              </a:endParaRPr>
            </a:p>
          </p:txBody>
        </p:sp>
        <p:sp>
          <p:nvSpPr>
            <p:cNvPr id="10" name="Rectangle 55"/>
            <p:cNvSpPr>
              <a:spLocks noChangeArrowheads="1"/>
            </p:cNvSpPr>
            <p:nvPr/>
          </p:nvSpPr>
          <p:spPr bwMode="auto">
            <a:xfrm>
              <a:off x="5410200" y="3733800"/>
              <a:ext cx="717550"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 PREPTR</a:t>
              </a:r>
              <a:endParaRPr lang="en-US" altLang="en-US">
                <a:latin typeface="Verdana" pitchFamily="34" charset="0"/>
              </a:endParaRPr>
            </a:p>
          </p:txBody>
        </p:sp>
        <p:grpSp>
          <p:nvGrpSpPr>
            <p:cNvPr id="11" name="Group 56"/>
            <p:cNvGrpSpPr>
              <a:grpSpLocks/>
            </p:cNvGrpSpPr>
            <p:nvPr/>
          </p:nvGrpSpPr>
          <p:grpSpPr bwMode="auto">
            <a:xfrm>
              <a:off x="2133600" y="4419600"/>
              <a:ext cx="3886200" cy="354013"/>
              <a:chOff x="792" y="3766"/>
              <a:chExt cx="2448" cy="223"/>
            </a:xfrm>
          </p:grpSpPr>
          <p:sp>
            <p:nvSpPr>
              <p:cNvPr id="13" name="Rectangle 57"/>
              <p:cNvSpPr>
                <a:spLocks noChangeArrowheads="1"/>
              </p:cNvSpPr>
              <p:nvPr/>
            </p:nvSpPr>
            <p:spPr bwMode="auto">
              <a:xfrm>
                <a:off x="792"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4" name="Rectangle 58"/>
              <p:cNvSpPr>
                <a:spLocks noChangeArrowheads="1"/>
              </p:cNvSpPr>
              <p:nvPr/>
            </p:nvSpPr>
            <p:spPr bwMode="auto">
              <a:xfrm>
                <a:off x="936" y="376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59"/>
              <p:cNvSpPr>
                <a:spLocks noChangeShapeType="1"/>
              </p:cNvSpPr>
              <p:nvPr/>
            </p:nvSpPr>
            <p:spPr bwMode="auto">
              <a:xfrm>
                <a:off x="1008" y="3838"/>
                <a:ext cx="216" cy="0"/>
              </a:xfrm>
              <a:prstGeom prst="line">
                <a:avLst/>
              </a:prstGeom>
              <a:noFill/>
              <a:ln w="9525">
                <a:solidFill>
                  <a:schemeClr val="tx1"/>
                </a:solidFill>
                <a:round/>
                <a:headEnd/>
                <a:tailEnd type="triangle" w="med" len="med"/>
              </a:ln>
            </p:spPr>
            <p:txBody>
              <a:bodyPr/>
              <a:lstStyle/>
              <a:p>
                <a:endParaRPr lang="en-US"/>
              </a:p>
            </p:txBody>
          </p:sp>
          <p:sp>
            <p:nvSpPr>
              <p:cNvPr id="16" name="Rectangle 60"/>
              <p:cNvSpPr>
                <a:spLocks noChangeArrowheads="1"/>
              </p:cNvSpPr>
              <p:nvPr/>
            </p:nvSpPr>
            <p:spPr bwMode="auto">
              <a:xfrm>
                <a:off x="1224"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7" name="Rectangle 61"/>
              <p:cNvSpPr>
                <a:spLocks noChangeArrowheads="1"/>
              </p:cNvSpPr>
              <p:nvPr/>
            </p:nvSpPr>
            <p:spPr bwMode="auto">
              <a:xfrm>
                <a:off x="1368" y="376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62"/>
              <p:cNvSpPr>
                <a:spLocks noChangeShapeType="1"/>
              </p:cNvSpPr>
              <p:nvPr/>
            </p:nvSpPr>
            <p:spPr bwMode="auto">
              <a:xfrm>
                <a:off x="1440" y="3838"/>
                <a:ext cx="216" cy="0"/>
              </a:xfrm>
              <a:prstGeom prst="line">
                <a:avLst/>
              </a:prstGeom>
              <a:noFill/>
              <a:ln w="9525">
                <a:solidFill>
                  <a:schemeClr val="tx1"/>
                </a:solidFill>
                <a:round/>
                <a:headEnd/>
                <a:tailEnd type="triangle" w="med" len="med"/>
              </a:ln>
            </p:spPr>
            <p:txBody>
              <a:bodyPr/>
              <a:lstStyle/>
              <a:p>
                <a:endParaRPr lang="en-US"/>
              </a:p>
            </p:txBody>
          </p:sp>
          <p:sp>
            <p:nvSpPr>
              <p:cNvPr id="19" name="Rectangle 63"/>
              <p:cNvSpPr>
                <a:spLocks noChangeArrowheads="1"/>
              </p:cNvSpPr>
              <p:nvPr/>
            </p:nvSpPr>
            <p:spPr bwMode="auto">
              <a:xfrm>
                <a:off x="1656"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0" name="Rectangle 64"/>
              <p:cNvSpPr>
                <a:spLocks noChangeArrowheads="1"/>
              </p:cNvSpPr>
              <p:nvPr/>
            </p:nvSpPr>
            <p:spPr bwMode="auto">
              <a:xfrm>
                <a:off x="1800" y="376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65"/>
              <p:cNvSpPr>
                <a:spLocks noChangeShapeType="1"/>
              </p:cNvSpPr>
              <p:nvPr/>
            </p:nvSpPr>
            <p:spPr bwMode="auto">
              <a:xfrm>
                <a:off x="1872" y="3838"/>
                <a:ext cx="216" cy="0"/>
              </a:xfrm>
              <a:prstGeom prst="line">
                <a:avLst/>
              </a:prstGeom>
              <a:noFill/>
              <a:ln w="9525">
                <a:solidFill>
                  <a:schemeClr val="tx1"/>
                </a:solidFill>
                <a:round/>
                <a:headEnd/>
                <a:tailEnd type="triangle" w="med" len="med"/>
              </a:ln>
            </p:spPr>
            <p:txBody>
              <a:bodyPr/>
              <a:lstStyle/>
              <a:p>
                <a:endParaRPr lang="en-US"/>
              </a:p>
            </p:txBody>
          </p:sp>
          <p:sp>
            <p:nvSpPr>
              <p:cNvPr id="22" name="Rectangle 66"/>
              <p:cNvSpPr>
                <a:spLocks noChangeArrowheads="1"/>
              </p:cNvSpPr>
              <p:nvPr/>
            </p:nvSpPr>
            <p:spPr bwMode="auto">
              <a:xfrm>
                <a:off x="2088"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3" name="Rectangle 67"/>
              <p:cNvSpPr>
                <a:spLocks noChangeArrowheads="1"/>
              </p:cNvSpPr>
              <p:nvPr/>
            </p:nvSpPr>
            <p:spPr bwMode="auto">
              <a:xfrm>
                <a:off x="2232" y="376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68"/>
              <p:cNvSpPr>
                <a:spLocks noChangeShapeType="1"/>
              </p:cNvSpPr>
              <p:nvPr/>
            </p:nvSpPr>
            <p:spPr bwMode="auto">
              <a:xfrm>
                <a:off x="2304" y="3838"/>
                <a:ext cx="216" cy="0"/>
              </a:xfrm>
              <a:prstGeom prst="line">
                <a:avLst/>
              </a:prstGeom>
              <a:noFill/>
              <a:ln w="9525">
                <a:solidFill>
                  <a:schemeClr val="tx1"/>
                </a:solidFill>
                <a:round/>
                <a:headEnd/>
                <a:tailEnd type="triangle" w="med" len="med"/>
              </a:ln>
            </p:spPr>
            <p:txBody>
              <a:bodyPr/>
              <a:lstStyle/>
              <a:p>
                <a:endParaRPr lang="en-US"/>
              </a:p>
            </p:txBody>
          </p:sp>
          <p:sp>
            <p:nvSpPr>
              <p:cNvPr id="25" name="Rectangle 69"/>
              <p:cNvSpPr>
                <a:spLocks noChangeArrowheads="1"/>
              </p:cNvSpPr>
              <p:nvPr/>
            </p:nvSpPr>
            <p:spPr bwMode="auto">
              <a:xfrm>
                <a:off x="2520"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26" name="Rectangle 70"/>
              <p:cNvSpPr>
                <a:spLocks noChangeArrowheads="1"/>
              </p:cNvSpPr>
              <p:nvPr/>
            </p:nvSpPr>
            <p:spPr bwMode="auto">
              <a:xfrm>
                <a:off x="2664" y="376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7" name="Line 71"/>
              <p:cNvSpPr>
                <a:spLocks noChangeShapeType="1"/>
              </p:cNvSpPr>
              <p:nvPr/>
            </p:nvSpPr>
            <p:spPr bwMode="auto">
              <a:xfrm>
                <a:off x="2736" y="3838"/>
                <a:ext cx="216" cy="0"/>
              </a:xfrm>
              <a:prstGeom prst="line">
                <a:avLst/>
              </a:prstGeom>
              <a:noFill/>
              <a:ln w="9525">
                <a:solidFill>
                  <a:schemeClr val="tx1"/>
                </a:solidFill>
                <a:round/>
                <a:headEnd/>
                <a:tailEnd type="triangle" w="med" len="med"/>
              </a:ln>
            </p:spPr>
            <p:txBody>
              <a:bodyPr/>
              <a:lstStyle/>
              <a:p>
                <a:endParaRPr lang="en-US"/>
              </a:p>
            </p:txBody>
          </p:sp>
          <p:sp>
            <p:nvSpPr>
              <p:cNvPr id="28" name="Rectangle 72"/>
              <p:cNvSpPr>
                <a:spLocks noChangeArrowheads="1"/>
              </p:cNvSpPr>
              <p:nvPr/>
            </p:nvSpPr>
            <p:spPr bwMode="auto">
              <a:xfrm>
                <a:off x="2952" y="376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29" name="Rectangle 73"/>
              <p:cNvSpPr>
                <a:spLocks noChangeArrowheads="1"/>
              </p:cNvSpPr>
              <p:nvPr/>
            </p:nvSpPr>
            <p:spPr bwMode="auto">
              <a:xfrm>
                <a:off x="3096" y="376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Line 74"/>
              <p:cNvSpPr>
                <a:spLocks noChangeShapeType="1"/>
              </p:cNvSpPr>
              <p:nvPr/>
            </p:nvSpPr>
            <p:spPr bwMode="auto">
              <a:xfrm>
                <a:off x="3168" y="3821"/>
                <a:ext cx="0" cy="168"/>
              </a:xfrm>
              <a:prstGeom prst="line">
                <a:avLst/>
              </a:prstGeom>
              <a:noFill/>
              <a:ln w="9525">
                <a:solidFill>
                  <a:schemeClr val="tx1"/>
                </a:solidFill>
                <a:round/>
                <a:headEnd/>
                <a:tailEnd/>
              </a:ln>
            </p:spPr>
            <p:txBody>
              <a:bodyPr/>
              <a:lstStyle/>
              <a:p>
                <a:endParaRPr lang="en-US"/>
              </a:p>
            </p:txBody>
          </p:sp>
          <p:sp>
            <p:nvSpPr>
              <p:cNvPr id="31" name="Line 75"/>
              <p:cNvSpPr>
                <a:spLocks noChangeShapeType="1"/>
              </p:cNvSpPr>
              <p:nvPr/>
            </p:nvSpPr>
            <p:spPr bwMode="auto">
              <a:xfrm flipH="1">
                <a:off x="1008" y="3989"/>
                <a:ext cx="2160" cy="0"/>
              </a:xfrm>
              <a:prstGeom prst="line">
                <a:avLst/>
              </a:prstGeom>
              <a:noFill/>
              <a:ln w="9525">
                <a:solidFill>
                  <a:schemeClr val="tx1"/>
                </a:solidFill>
                <a:round/>
                <a:headEnd/>
                <a:tailEnd/>
              </a:ln>
            </p:spPr>
            <p:txBody>
              <a:bodyPr/>
              <a:lstStyle/>
              <a:p>
                <a:endParaRPr lang="en-US"/>
              </a:p>
            </p:txBody>
          </p:sp>
          <p:sp>
            <p:nvSpPr>
              <p:cNvPr id="32" name="Line 76"/>
              <p:cNvSpPr>
                <a:spLocks noChangeShapeType="1"/>
              </p:cNvSpPr>
              <p:nvPr/>
            </p:nvSpPr>
            <p:spPr bwMode="auto">
              <a:xfrm flipV="1">
                <a:off x="1008" y="3821"/>
                <a:ext cx="0" cy="168"/>
              </a:xfrm>
              <a:prstGeom prst="line">
                <a:avLst/>
              </a:prstGeom>
              <a:noFill/>
              <a:ln w="9525">
                <a:solidFill>
                  <a:schemeClr val="tx1"/>
                </a:solidFill>
                <a:round/>
                <a:headEnd/>
                <a:tailEnd type="triangle" w="med" len="med"/>
              </a:ln>
            </p:spPr>
            <p:txBody>
              <a:bodyPr/>
              <a:lstStyle/>
              <a:p>
                <a:endParaRPr lang="en-US"/>
              </a:p>
            </p:txBody>
          </p:sp>
        </p:grpSp>
        <p:sp>
          <p:nvSpPr>
            <p:cNvPr id="12" name="Rectangle 77"/>
            <p:cNvSpPr>
              <a:spLocks noChangeArrowheads="1"/>
            </p:cNvSpPr>
            <p:nvPr/>
          </p:nvSpPr>
          <p:spPr bwMode="auto">
            <a:xfrm>
              <a:off x="1905000" y="4724400"/>
              <a:ext cx="603250" cy="244475"/>
            </a:xfrm>
            <a:prstGeom prst="rect">
              <a:avLst/>
            </a:prstGeom>
            <a:noFill/>
            <a:ln w="9525">
              <a:solidFill>
                <a:schemeClr val="tx1"/>
              </a:solidFill>
              <a:miter lim="800000"/>
              <a:headEnd/>
              <a:tailEnd/>
            </a:ln>
            <a:effectLst/>
          </p:spPr>
          <p:txBody>
            <a:bodyPr wrap="none"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sp>
        <p:nvSpPr>
          <p:cNvPr id="3" name="Rectangle 1"/>
          <p:cNvSpPr>
            <a:spLocks noChangeArrowheads="1"/>
          </p:cNvSpPr>
          <p:nvPr/>
        </p:nvSpPr>
        <p:spPr bwMode="auto">
          <a:xfrm>
            <a:off x="685800" y="1371600"/>
            <a:ext cx="8001000" cy="4955203"/>
          </a:xfrm>
          <a:prstGeom prst="rect">
            <a:avLst/>
          </a:prstGeom>
          <a:noFill/>
          <a:ln w="9525">
            <a:noFill/>
            <a:miter lim="800000"/>
            <a:headEnd/>
            <a:tailEnd/>
          </a:ln>
        </p:spPr>
        <p:txBody>
          <a:bodyPr>
            <a:spAutoFit/>
          </a:bodyPr>
          <a:lstStyle/>
          <a:p>
            <a:r>
              <a:rPr lang="en-US" altLang="en-US" sz="3200" b="1" dirty="0">
                <a:latin typeface="Calibri" pitchFamily="34" charset="0"/>
              </a:rPr>
              <a:t>Algorithm to delete the node after a given node from the circular linked list</a:t>
            </a:r>
          </a:p>
          <a:p>
            <a:endParaRPr lang="en-US" altLang="en-US" dirty="0">
              <a:latin typeface="Calibri" pitchFamily="34" charset="0"/>
            </a:endParaRPr>
          </a:p>
          <a:p>
            <a:r>
              <a:rPr lang="en-US" altLang="en-US" dirty="0">
                <a:latin typeface="Calibri" pitchFamily="34" charset="0"/>
              </a:rPr>
              <a:t>Step 1: IF START = NULL, then</a:t>
            </a:r>
          </a:p>
          <a:p>
            <a:r>
              <a:rPr lang="en-US" altLang="en-US" dirty="0">
                <a:latin typeface="Calibri" pitchFamily="34" charset="0"/>
              </a:rPr>
              <a:t>		Write UNDERFLOW</a:t>
            </a:r>
          </a:p>
          <a:p>
            <a:r>
              <a:rPr lang="en-US" altLang="en-US" dirty="0">
                <a:latin typeface="Calibri" pitchFamily="34" charset="0"/>
              </a:rPr>
              <a:t>		Go to Step 9</a:t>
            </a:r>
          </a:p>
          <a:p>
            <a:r>
              <a:rPr lang="en-US" altLang="en-US" dirty="0">
                <a:latin typeface="Calibri" pitchFamily="34" charset="0"/>
              </a:rPr>
              <a:t>	[END OF IF]</a:t>
            </a:r>
          </a:p>
          <a:p>
            <a:r>
              <a:rPr lang="en-US" altLang="en-US" dirty="0">
                <a:latin typeface="Calibri" pitchFamily="34" charset="0"/>
              </a:rPr>
              <a:t>Step 2: SET PTR = START</a:t>
            </a:r>
          </a:p>
          <a:p>
            <a:r>
              <a:rPr lang="en-US" altLang="en-US" dirty="0">
                <a:latin typeface="Calibri" pitchFamily="34" charset="0"/>
              </a:rPr>
              <a:t>Step 3: SET PREPTR = PTR</a:t>
            </a:r>
          </a:p>
          <a:p>
            <a:r>
              <a:rPr lang="en-US" altLang="en-US" dirty="0">
                <a:latin typeface="Calibri" pitchFamily="34" charset="0"/>
              </a:rPr>
              <a:t>Step 4: Repeat Step 5 and 6 while PREPTR-&gt;DATA != NUM</a:t>
            </a:r>
          </a:p>
          <a:p>
            <a:r>
              <a:rPr lang="en-US" altLang="en-US" dirty="0">
                <a:latin typeface="Calibri" pitchFamily="34" charset="0"/>
              </a:rPr>
              <a:t>Step 5: 		SET PREPTR = PTR</a:t>
            </a:r>
          </a:p>
          <a:p>
            <a:r>
              <a:rPr lang="en-US" altLang="en-US" dirty="0">
                <a:latin typeface="Calibri" pitchFamily="34" charset="0"/>
              </a:rPr>
              <a:t>Step 6: 		SET PTR = PTR-&gt;NEXT</a:t>
            </a:r>
          </a:p>
          <a:p>
            <a:r>
              <a:rPr lang="en-US" altLang="en-US" dirty="0">
                <a:latin typeface="Calibri" pitchFamily="34" charset="0"/>
              </a:rPr>
              <a:t>	[END OF LOOP]</a:t>
            </a:r>
          </a:p>
          <a:p>
            <a:r>
              <a:rPr lang="en-US" altLang="en-US" dirty="0">
                <a:latin typeface="Calibri" pitchFamily="34" charset="0"/>
              </a:rPr>
              <a:t>Step 7: SET PREPTR-&gt;NEXT = PTR-&gt;NEXT</a:t>
            </a:r>
          </a:p>
          <a:p>
            <a:r>
              <a:rPr lang="en-US" altLang="en-US" dirty="0">
                <a:latin typeface="Calibri" pitchFamily="34" charset="0"/>
              </a:rPr>
              <a:t>Step 8: FREE PTR</a:t>
            </a:r>
          </a:p>
          <a:p>
            <a:r>
              <a:rPr lang="en-US" altLang="en-US" dirty="0">
                <a:latin typeface="Calibri" pitchFamily="34" charset="0"/>
              </a:rPr>
              <a:t>Step 9: EXIT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85013"/>
            <a:ext cx="5527040" cy="788670"/>
          </a:xfrm>
          <a:prstGeom prst="rect">
            <a:avLst/>
          </a:prstGeom>
        </p:spPr>
        <p:txBody>
          <a:bodyPr vert="horz" wrap="square" lIns="0" tIns="13335" rIns="0" bIns="0" rtlCol="0">
            <a:spAutoFit/>
          </a:bodyPr>
          <a:lstStyle/>
          <a:p>
            <a:pPr marL="12700">
              <a:lnSpc>
                <a:spcPct val="100000"/>
              </a:lnSpc>
              <a:spcBef>
                <a:spcPts val="105"/>
              </a:spcBef>
            </a:pPr>
            <a:r>
              <a:rPr lang="en-US" spc="-30" dirty="0" smtClean="0"/>
              <a:t>Circular</a:t>
            </a:r>
            <a:r>
              <a:rPr spc="-30" smtClean="0"/>
              <a:t> </a:t>
            </a:r>
            <a:r>
              <a:rPr spc="-25" dirty="0"/>
              <a:t>linked</a:t>
            </a:r>
            <a:r>
              <a:rPr spc="-50" dirty="0"/>
              <a:t> </a:t>
            </a:r>
            <a:r>
              <a:rPr spc="-15" dirty="0"/>
              <a:t>list</a:t>
            </a:r>
          </a:p>
        </p:txBody>
      </p:sp>
      <p:grpSp>
        <p:nvGrpSpPr>
          <p:cNvPr id="4" name="Group 3"/>
          <p:cNvGrpSpPr/>
          <p:nvPr/>
        </p:nvGrpSpPr>
        <p:grpSpPr>
          <a:xfrm>
            <a:off x="762000" y="1905000"/>
            <a:ext cx="7620000" cy="3962400"/>
            <a:chOff x="1752600" y="2362200"/>
            <a:chExt cx="5029200" cy="2530475"/>
          </a:xfrm>
        </p:grpSpPr>
        <p:grpSp>
          <p:nvGrpSpPr>
            <p:cNvPr id="5" name="Group 3"/>
            <p:cNvGrpSpPr>
              <a:grpSpLocks/>
            </p:cNvGrpSpPr>
            <p:nvPr/>
          </p:nvGrpSpPr>
          <p:grpSpPr bwMode="auto">
            <a:xfrm>
              <a:off x="1981200" y="2362200"/>
              <a:ext cx="4572000" cy="495300"/>
              <a:chOff x="792" y="4183"/>
              <a:chExt cx="2880" cy="312"/>
            </a:xfrm>
          </p:grpSpPr>
          <p:sp>
            <p:nvSpPr>
              <p:cNvPr id="57"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58"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9"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60"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61"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2"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US"/>
              </a:p>
            </p:txBody>
          </p:sp>
          <p:sp>
            <p:nvSpPr>
              <p:cNvPr id="63"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64"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5"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US"/>
              </a:p>
            </p:txBody>
          </p:sp>
          <p:sp>
            <p:nvSpPr>
              <p:cNvPr id="66"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67"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8"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US"/>
              </a:p>
            </p:txBody>
          </p:sp>
          <p:sp>
            <p:nvSpPr>
              <p:cNvPr id="69"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70"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1"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72"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73"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4"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US"/>
              </a:p>
            </p:txBody>
          </p:sp>
          <p:sp>
            <p:nvSpPr>
              <p:cNvPr id="75"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76"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77"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US"/>
              </a:p>
            </p:txBody>
          </p:sp>
          <p:sp>
            <p:nvSpPr>
              <p:cNvPr id="78"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US"/>
              </a:p>
            </p:txBody>
          </p:sp>
          <p:sp>
            <p:nvSpPr>
              <p:cNvPr id="79"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US"/>
              </a:p>
            </p:txBody>
          </p:sp>
        </p:grpSp>
        <p:sp>
          <p:nvSpPr>
            <p:cNvPr id="6" name="Rectangle 27"/>
            <p:cNvSpPr>
              <a:spLocks noChangeArrowheads="1"/>
            </p:cNvSpPr>
            <p:nvPr/>
          </p:nvSpPr>
          <p:spPr bwMode="auto">
            <a:xfrm>
              <a:off x="1752600" y="2697163"/>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PREPTR, PTR</a:t>
              </a:r>
              <a:endParaRPr lang="en-US" altLang="en-US">
                <a:latin typeface="Verdana" pitchFamily="34" charset="0"/>
              </a:endParaRPr>
            </a:p>
          </p:txBody>
        </p:sp>
        <p:sp>
          <p:nvSpPr>
            <p:cNvPr id="7" name="Line 28"/>
            <p:cNvSpPr>
              <a:spLocks noChangeShapeType="1"/>
            </p:cNvSpPr>
            <p:nvPr/>
          </p:nvSpPr>
          <p:spPr bwMode="auto">
            <a:xfrm>
              <a:off x="1752600" y="3124200"/>
              <a:ext cx="5029200" cy="0"/>
            </a:xfrm>
            <a:prstGeom prst="line">
              <a:avLst/>
            </a:prstGeom>
            <a:noFill/>
            <a:ln w="9525">
              <a:solidFill>
                <a:schemeClr val="tx1"/>
              </a:solidFill>
              <a:prstDash val="dash"/>
              <a:round/>
              <a:headEnd/>
              <a:tailEnd/>
            </a:ln>
            <a:effectLst/>
          </p:spPr>
          <p:txBody>
            <a:bodyPr/>
            <a:lstStyle/>
            <a:p>
              <a:endParaRPr lang="en-US"/>
            </a:p>
          </p:txBody>
        </p:sp>
        <p:grpSp>
          <p:nvGrpSpPr>
            <p:cNvPr id="8" name="Group 29"/>
            <p:cNvGrpSpPr>
              <a:grpSpLocks/>
            </p:cNvGrpSpPr>
            <p:nvPr/>
          </p:nvGrpSpPr>
          <p:grpSpPr bwMode="auto">
            <a:xfrm>
              <a:off x="1905000" y="3352800"/>
              <a:ext cx="4572000" cy="538163"/>
              <a:chOff x="792" y="822"/>
              <a:chExt cx="2880" cy="339"/>
            </a:xfrm>
          </p:grpSpPr>
          <p:sp>
            <p:nvSpPr>
              <p:cNvPr id="33" name="Rectangle 30"/>
              <p:cNvSpPr>
                <a:spLocks noChangeArrowheads="1"/>
              </p:cNvSpPr>
              <p:nvPr/>
            </p:nvSpPr>
            <p:spPr bwMode="auto">
              <a:xfrm>
                <a:off x="792"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34" name="Rectangle 31"/>
              <p:cNvSpPr>
                <a:spLocks noChangeArrowheads="1"/>
              </p:cNvSpPr>
              <p:nvPr/>
            </p:nvSpPr>
            <p:spPr bwMode="auto">
              <a:xfrm>
                <a:off x="936" y="82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5" name="Line 32"/>
              <p:cNvSpPr>
                <a:spLocks noChangeShapeType="1"/>
              </p:cNvSpPr>
              <p:nvPr/>
            </p:nvSpPr>
            <p:spPr bwMode="auto">
              <a:xfrm>
                <a:off x="1008" y="894"/>
                <a:ext cx="216" cy="0"/>
              </a:xfrm>
              <a:prstGeom prst="line">
                <a:avLst/>
              </a:prstGeom>
              <a:noFill/>
              <a:ln w="9525">
                <a:solidFill>
                  <a:schemeClr val="tx1"/>
                </a:solidFill>
                <a:round/>
                <a:headEnd/>
                <a:tailEnd type="triangle" w="med" len="med"/>
              </a:ln>
            </p:spPr>
            <p:txBody>
              <a:bodyPr/>
              <a:lstStyle/>
              <a:p>
                <a:endParaRPr lang="en-US"/>
              </a:p>
            </p:txBody>
          </p:sp>
          <p:sp>
            <p:nvSpPr>
              <p:cNvPr id="36" name="Rectangle 33"/>
              <p:cNvSpPr>
                <a:spLocks noChangeArrowheads="1"/>
              </p:cNvSpPr>
              <p:nvPr/>
            </p:nvSpPr>
            <p:spPr bwMode="auto">
              <a:xfrm>
                <a:off x="1224"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37" name="Rectangle 34"/>
              <p:cNvSpPr>
                <a:spLocks noChangeArrowheads="1"/>
              </p:cNvSpPr>
              <p:nvPr/>
            </p:nvSpPr>
            <p:spPr bwMode="auto">
              <a:xfrm>
                <a:off x="1368" y="82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8" name="Line 35"/>
              <p:cNvSpPr>
                <a:spLocks noChangeShapeType="1"/>
              </p:cNvSpPr>
              <p:nvPr/>
            </p:nvSpPr>
            <p:spPr bwMode="auto">
              <a:xfrm>
                <a:off x="1440" y="894"/>
                <a:ext cx="216" cy="0"/>
              </a:xfrm>
              <a:prstGeom prst="line">
                <a:avLst/>
              </a:prstGeom>
              <a:noFill/>
              <a:ln w="9525">
                <a:solidFill>
                  <a:schemeClr val="tx1"/>
                </a:solidFill>
                <a:round/>
                <a:headEnd/>
                <a:tailEnd type="triangle" w="med" len="med"/>
              </a:ln>
            </p:spPr>
            <p:txBody>
              <a:bodyPr/>
              <a:lstStyle/>
              <a:p>
                <a:endParaRPr lang="en-US"/>
              </a:p>
            </p:txBody>
          </p:sp>
          <p:sp>
            <p:nvSpPr>
              <p:cNvPr id="39" name="Rectangle 36"/>
              <p:cNvSpPr>
                <a:spLocks noChangeArrowheads="1"/>
              </p:cNvSpPr>
              <p:nvPr/>
            </p:nvSpPr>
            <p:spPr bwMode="auto">
              <a:xfrm>
                <a:off x="1656"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40" name="Rectangle 37"/>
              <p:cNvSpPr>
                <a:spLocks noChangeArrowheads="1"/>
              </p:cNvSpPr>
              <p:nvPr/>
            </p:nvSpPr>
            <p:spPr bwMode="auto">
              <a:xfrm>
                <a:off x="1800" y="82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1" name="Line 38"/>
              <p:cNvSpPr>
                <a:spLocks noChangeShapeType="1"/>
              </p:cNvSpPr>
              <p:nvPr/>
            </p:nvSpPr>
            <p:spPr bwMode="auto">
              <a:xfrm>
                <a:off x="1872" y="894"/>
                <a:ext cx="216" cy="0"/>
              </a:xfrm>
              <a:prstGeom prst="line">
                <a:avLst/>
              </a:prstGeom>
              <a:noFill/>
              <a:ln w="9525">
                <a:solidFill>
                  <a:schemeClr val="tx1"/>
                </a:solidFill>
                <a:round/>
                <a:headEnd/>
                <a:tailEnd type="triangle" w="med" len="med"/>
              </a:ln>
            </p:spPr>
            <p:txBody>
              <a:bodyPr/>
              <a:lstStyle/>
              <a:p>
                <a:endParaRPr lang="en-US"/>
              </a:p>
            </p:txBody>
          </p:sp>
          <p:sp>
            <p:nvSpPr>
              <p:cNvPr id="42" name="Rectangle 39"/>
              <p:cNvSpPr>
                <a:spLocks noChangeArrowheads="1"/>
              </p:cNvSpPr>
              <p:nvPr/>
            </p:nvSpPr>
            <p:spPr bwMode="auto">
              <a:xfrm>
                <a:off x="2088"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43" name="Rectangle 40"/>
              <p:cNvSpPr>
                <a:spLocks noChangeArrowheads="1"/>
              </p:cNvSpPr>
              <p:nvPr/>
            </p:nvSpPr>
            <p:spPr bwMode="auto">
              <a:xfrm>
                <a:off x="2232" y="82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4" name="Rectangle 41"/>
              <p:cNvSpPr>
                <a:spLocks noChangeArrowheads="1"/>
              </p:cNvSpPr>
              <p:nvPr/>
            </p:nvSpPr>
            <p:spPr bwMode="auto">
              <a:xfrm>
                <a:off x="2520"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45" name="Rectangle 42"/>
              <p:cNvSpPr>
                <a:spLocks noChangeArrowheads="1"/>
              </p:cNvSpPr>
              <p:nvPr/>
            </p:nvSpPr>
            <p:spPr bwMode="auto">
              <a:xfrm>
                <a:off x="2664" y="82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Rectangle 43"/>
              <p:cNvSpPr>
                <a:spLocks noChangeArrowheads="1"/>
              </p:cNvSpPr>
              <p:nvPr/>
            </p:nvSpPr>
            <p:spPr bwMode="auto">
              <a:xfrm>
                <a:off x="2952"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47" name="Rectangle 44"/>
              <p:cNvSpPr>
                <a:spLocks noChangeArrowheads="1"/>
              </p:cNvSpPr>
              <p:nvPr/>
            </p:nvSpPr>
            <p:spPr bwMode="auto">
              <a:xfrm>
                <a:off x="3096" y="82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48" name="Rectangle 45"/>
              <p:cNvSpPr>
                <a:spLocks noChangeArrowheads="1"/>
              </p:cNvSpPr>
              <p:nvPr/>
            </p:nvSpPr>
            <p:spPr bwMode="auto">
              <a:xfrm>
                <a:off x="3384" y="82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49" name="Rectangle 46"/>
              <p:cNvSpPr>
                <a:spLocks noChangeArrowheads="1"/>
              </p:cNvSpPr>
              <p:nvPr/>
            </p:nvSpPr>
            <p:spPr bwMode="auto">
              <a:xfrm>
                <a:off x="3528" y="82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0" name="Line 47"/>
              <p:cNvSpPr>
                <a:spLocks noChangeShapeType="1"/>
              </p:cNvSpPr>
              <p:nvPr/>
            </p:nvSpPr>
            <p:spPr bwMode="auto">
              <a:xfrm>
                <a:off x="3240" y="904"/>
                <a:ext cx="144" cy="0"/>
              </a:xfrm>
              <a:prstGeom prst="line">
                <a:avLst/>
              </a:prstGeom>
              <a:noFill/>
              <a:ln w="9525">
                <a:solidFill>
                  <a:schemeClr val="tx1"/>
                </a:solidFill>
                <a:round/>
                <a:headEnd/>
                <a:tailEnd type="triangle" w="med" len="med"/>
              </a:ln>
            </p:spPr>
            <p:txBody>
              <a:bodyPr/>
              <a:lstStyle/>
              <a:p>
                <a:endParaRPr lang="en-US"/>
              </a:p>
            </p:txBody>
          </p:sp>
          <p:sp>
            <p:nvSpPr>
              <p:cNvPr id="51" name="Line 48"/>
              <p:cNvSpPr>
                <a:spLocks noChangeShapeType="1"/>
              </p:cNvSpPr>
              <p:nvPr/>
            </p:nvSpPr>
            <p:spPr bwMode="auto">
              <a:xfrm>
                <a:off x="2304" y="904"/>
                <a:ext cx="3" cy="257"/>
              </a:xfrm>
              <a:prstGeom prst="line">
                <a:avLst/>
              </a:prstGeom>
              <a:noFill/>
              <a:ln w="9525">
                <a:solidFill>
                  <a:schemeClr val="tx1"/>
                </a:solidFill>
                <a:round/>
                <a:headEnd/>
                <a:tailEnd/>
              </a:ln>
            </p:spPr>
            <p:txBody>
              <a:bodyPr/>
              <a:lstStyle/>
              <a:p>
                <a:endParaRPr lang="en-US"/>
              </a:p>
            </p:txBody>
          </p:sp>
          <p:sp>
            <p:nvSpPr>
              <p:cNvPr id="52" name="Line 49"/>
              <p:cNvSpPr>
                <a:spLocks noChangeShapeType="1"/>
              </p:cNvSpPr>
              <p:nvPr/>
            </p:nvSpPr>
            <p:spPr bwMode="auto">
              <a:xfrm>
                <a:off x="2304" y="1161"/>
                <a:ext cx="864" cy="0"/>
              </a:xfrm>
              <a:prstGeom prst="line">
                <a:avLst/>
              </a:prstGeom>
              <a:noFill/>
              <a:ln w="9525">
                <a:solidFill>
                  <a:schemeClr val="tx1"/>
                </a:solidFill>
                <a:round/>
                <a:headEnd/>
                <a:tailEnd/>
              </a:ln>
            </p:spPr>
            <p:txBody>
              <a:bodyPr/>
              <a:lstStyle/>
              <a:p>
                <a:endParaRPr lang="en-US"/>
              </a:p>
            </p:txBody>
          </p:sp>
          <p:sp>
            <p:nvSpPr>
              <p:cNvPr id="53" name="Line 50"/>
              <p:cNvSpPr>
                <a:spLocks noChangeShapeType="1"/>
              </p:cNvSpPr>
              <p:nvPr/>
            </p:nvSpPr>
            <p:spPr bwMode="auto">
              <a:xfrm flipH="1" flipV="1">
                <a:off x="3171" y="873"/>
                <a:ext cx="0" cy="288"/>
              </a:xfrm>
              <a:prstGeom prst="line">
                <a:avLst/>
              </a:prstGeom>
              <a:noFill/>
              <a:ln w="9525">
                <a:solidFill>
                  <a:schemeClr val="tx1"/>
                </a:solidFill>
                <a:round/>
                <a:headEnd/>
                <a:tailEnd type="triangle" w="med" len="med"/>
              </a:ln>
            </p:spPr>
            <p:txBody>
              <a:bodyPr/>
              <a:lstStyle/>
              <a:p>
                <a:endParaRPr lang="en-US"/>
              </a:p>
            </p:txBody>
          </p:sp>
          <p:sp>
            <p:nvSpPr>
              <p:cNvPr id="54" name="Line 51"/>
              <p:cNvSpPr>
                <a:spLocks noChangeShapeType="1"/>
              </p:cNvSpPr>
              <p:nvPr/>
            </p:nvSpPr>
            <p:spPr bwMode="auto">
              <a:xfrm>
                <a:off x="3603" y="873"/>
                <a:ext cx="0" cy="216"/>
              </a:xfrm>
              <a:prstGeom prst="line">
                <a:avLst/>
              </a:prstGeom>
              <a:noFill/>
              <a:ln w="9525">
                <a:solidFill>
                  <a:schemeClr val="tx1"/>
                </a:solidFill>
                <a:round/>
                <a:headEnd/>
                <a:tailEnd/>
              </a:ln>
            </p:spPr>
            <p:txBody>
              <a:bodyPr/>
              <a:lstStyle/>
              <a:p>
                <a:endParaRPr lang="en-US"/>
              </a:p>
            </p:txBody>
          </p:sp>
          <p:sp>
            <p:nvSpPr>
              <p:cNvPr id="55" name="Line 52"/>
              <p:cNvSpPr>
                <a:spLocks noChangeShapeType="1"/>
              </p:cNvSpPr>
              <p:nvPr/>
            </p:nvSpPr>
            <p:spPr bwMode="auto">
              <a:xfrm flipH="1">
                <a:off x="1008" y="1089"/>
                <a:ext cx="2592" cy="0"/>
              </a:xfrm>
              <a:prstGeom prst="line">
                <a:avLst/>
              </a:prstGeom>
              <a:noFill/>
              <a:ln w="9525">
                <a:solidFill>
                  <a:schemeClr val="tx1"/>
                </a:solidFill>
                <a:round/>
                <a:headEnd/>
                <a:tailEnd/>
              </a:ln>
            </p:spPr>
            <p:txBody>
              <a:bodyPr/>
              <a:lstStyle/>
              <a:p>
                <a:endParaRPr lang="en-US"/>
              </a:p>
            </p:txBody>
          </p:sp>
          <p:sp>
            <p:nvSpPr>
              <p:cNvPr id="56" name="Line 53"/>
              <p:cNvSpPr>
                <a:spLocks noChangeShapeType="1"/>
              </p:cNvSpPr>
              <p:nvPr/>
            </p:nvSpPr>
            <p:spPr bwMode="auto">
              <a:xfrm flipV="1">
                <a:off x="1011" y="873"/>
                <a:ext cx="0" cy="216"/>
              </a:xfrm>
              <a:prstGeom prst="line">
                <a:avLst/>
              </a:prstGeom>
              <a:noFill/>
              <a:ln w="9525">
                <a:solidFill>
                  <a:schemeClr val="tx1"/>
                </a:solidFill>
                <a:round/>
                <a:headEnd/>
                <a:tailEnd type="triangle" w="med" len="med"/>
              </a:ln>
            </p:spPr>
            <p:txBody>
              <a:bodyPr/>
              <a:lstStyle/>
              <a:p>
                <a:endParaRPr lang="en-US"/>
              </a:p>
            </p:txBody>
          </p:sp>
        </p:grpSp>
        <p:sp>
          <p:nvSpPr>
            <p:cNvPr id="9" name="Rectangle 54"/>
            <p:cNvSpPr>
              <a:spLocks noChangeArrowheads="1"/>
            </p:cNvSpPr>
            <p:nvPr/>
          </p:nvSpPr>
          <p:spPr bwMode="auto">
            <a:xfrm>
              <a:off x="1828800" y="3687763"/>
              <a:ext cx="6096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0" name="Rectangle 55"/>
            <p:cNvSpPr>
              <a:spLocks noChangeArrowheads="1"/>
            </p:cNvSpPr>
            <p:nvPr/>
          </p:nvSpPr>
          <p:spPr bwMode="auto">
            <a:xfrm>
              <a:off x="3810000" y="36576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PREPTR     PTR</a:t>
              </a:r>
              <a:endParaRPr lang="en-US" altLang="en-US">
                <a:latin typeface="Verdana" pitchFamily="34" charset="0"/>
              </a:endParaRPr>
            </a:p>
          </p:txBody>
        </p:sp>
        <p:grpSp>
          <p:nvGrpSpPr>
            <p:cNvPr id="11" name="Group 56"/>
            <p:cNvGrpSpPr>
              <a:grpSpLocks/>
            </p:cNvGrpSpPr>
            <p:nvPr/>
          </p:nvGrpSpPr>
          <p:grpSpPr bwMode="auto">
            <a:xfrm>
              <a:off x="1905000" y="4267200"/>
              <a:ext cx="3886200" cy="487363"/>
              <a:chOff x="792" y="1558"/>
              <a:chExt cx="2448" cy="307"/>
            </a:xfrm>
          </p:grpSpPr>
          <p:sp>
            <p:nvSpPr>
              <p:cNvPr id="13" name="Rectangle 57"/>
              <p:cNvSpPr>
                <a:spLocks noChangeArrowheads="1"/>
              </p:cNvSpPr>
              <p:nvPr/>
            </p:nvSpPr>
            <p:spPr bwMode="auto">
              <a:xfrm>
                <a:off x="792"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4" name="Rectangle 58"/>
              <p:cNvSpPr>
                <a:spLocks noChangeArrowheads="1"/>
              </p:cNvSpPr>
              <p:nvPr/>
            </p:nvSpPr>
            <p:spPr bwMode="auto">
              <a:xfrm>
                <a:off x="936" y="155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59"/>
              <p:cNvSpPr>
                <a:spLocks noChangeShapeType="1"/>
              </p:cNvSpPr>
              <p:nvPr/>
            </p:nvSpPr>
            <p:spPr bwMode="auto">
              <a:xfrm>
                <a:off x="1008" y="1630"/>
                <a:ext cx="216" cy="0"/>
              </a:xfrm>
              <a:prstGeom prst="line">
                <a:avLst/>
              </a:prstGeom>
              <a:noFill/>
              <a:ln w="9525">
                <a:solidFill>
                  <a:schemeClr val="tx1"/>
                </a:solidFill>
                <a:round/>
                <a:headEnd/>
                <a:tailEnd type="triangle" w="med" len="med"/>
              </a:ln>
            </p:spPr>
            <p:txBody>
              <a:bodyPr/>
              <a:lstStyle/>
              <a:p>
                <a:endParaRPr lang="en-US"/>
              </a:p>
            </p:txBody>
          </p:sp>
          <p:sp>
            <p:nvSpPr>
              <p:cNvPr id="16" name="Rectangle 60"/>
              <p:cNvSpPr>
                <a:spLocks noChangeArrowheads="1"/>
              </p:cNvSpPr>
              <p:nvPr/>
            </p:nvSpPr>
            <p:spPr bwMode="auto">
              <a:xfrm>
                <a:off x="1224"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7" name="Rectangle 61"/>
              <p:cNvSpPr>
                <a:spLocks noChangeArrowheads="1"/>
              </p:cNvSpPr>
              <p:nvPr/>
            </p:nvSpPr>
            <p:spPr bwMode="auto">
              <a:xfrm>
                <a:off x="1368" y="155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62"/>
              <p:cNvSpPr>
                <a:spLocks noChangeShapeType="1"/>
              </p:cNvSpPr>
              <p:nvPr/>
            </p:nvSpPr>
            <p:spPr bwMode="auto">
              <a:xfrm>
                <a:off x="1440" y="1630"/>
                <a:ext cx="216" cy="0"/>
              </a:xfrm>
              <a:prstGeom prst="line">
                <a:avLst/>
              </a:prstGeom>
              <a:noFill/>
              <a:ln w="9525">
                <a:solidFill>
                  <a:schemeClr val="tx1"/>
                </a:solidFill>
                <a:round/>
                <a:headEnd/>
                <a:tailEnd type="triangle" w="med" len="med"/>
              </a:ln>
            </p:spPr>
            <p:txBody>
              <a:bodyPr/>
              <a:lstStyle/>
              <a:p>
                <a:endParaRPr lang="en-US"/>
              </a:p>
            </p:txBody>
          </p:sp>
          <p:sp>
            <p:nvSpPr>
              <p:cNvPr id="19" name="Rectangle 63"/>
              <p:cNvSpPr>
                <a:spLocks noChangeArrowheads="1"/>
              </p:cNvSpPr>
              <p:nvPr/>
            </p:nvSpPr>
            <p:spPr bwMode="auto">
              <a:xfrm>
                <a:off x="1656"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0" name="Rectangle 64"/>
              <p:cNvSpPr>
                <a:spLocks noChangeArrowheads="1"/>
              </p:cNvSpPr>
              <p:nvPr/>
            </p:nvSpPr>
            <p:spPr bwMode="auto">
              <a:xfrm>
                <a:off x="1800" y="155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65"/>
              <p:cNvSpPr>
                <a:spLocks noChangeShapeType="1"/>
              </p:cNvSpPr>
              <p:nvPr/>
            </p:nvSpPr>
            <p:spPr bwMode="auto">
              <a:xfrm>
                <a:off x="1872" y="1630"/>
                <a:ext cx="216" cy="0"/>
              </a:xfrm>
              <a:prstGeom prst="line">
                <a:avLst/>
              </a:prstGeom>
              <a:noFill/>
              <a:ln w="9525">
                <a:solidFill>
                  <a:schemeClr val="tx1"/>
                </a:solidFill>
                <a:round/>
                <a:headEnd/>
                <a:tailEnd type="triangle" w="med" len="med"/>
              </a:ln>
            </p:spPr>
            <p:txBody>
              <a:bodyPr/>
              <a:lstStyle/>
              <a:p>
                <a:endParaRPr lang="en-US"/>
              </a:p>
            </p:txBody>
          </p:sp>
          <p:sp>
            <p:nvSpPr>
              <p:cNvPr id="22" name="Rectangle 66"/>
              <p:cNvSpPr>
                <a:spLocks noChangeArrowheads="1"/>
              </p:cNvSpPr>
              <p:nvPr/>
            </p:nvSpPr>
            <p:spPr bwMode="auto">
              <a:xfrm>
                <a:off x="2088"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3" name="Rectangle 67"/>
              <p:cNvSpPr>
                <a:spLocks noChangeArrowheads="1"/>
              </p:cNvSpPr>
              <p:nvPr/>
            </p:nvSpPr>
            <p:spPr bwMode="auto">
              <a:xfrm>
                <a:off x="2232" y="155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68"/>
              <p:cNvSpPr>
                <a:spLocks noChangeShapeType="1"/>
              </p:cNvSpPr>
              <p:nvPr/>
            </p:nvSpPr>
            <p:spPr bwMode="auto">
              <a:xfrm>
                <a:off x="2304" y="1630"/>
                <a:ext cx="216" cy="0"/>
              </a:xfrm>
              <a:prstGeom prst="line">
                <a:avLst/>
              </a:prstGeom>
              <a:noFill/>
              <a:ln w="9525">
                <a:solidFill>
                  <a:schemeClr val="tx1"/>
                </a:solidFill>
                <a:round/>
                <a:headEnd/>
                <a:tailEnd type="triangle" w="med" len="med"/>
              </a:ln>
            </p:spPr>
            <p:txBody>
              <a:bodyPr/>
              <a:lstStyle/>
              <a:p>
                <a:endParaRPr lang="en-US"/>
              </a:p>
            </p:txBody>
          </p:sp>
          <p:sp>
            <p:nvSpPr>
              <p:cNvPr id="25" name="Rectangle 69"/>
              <p:cNvSpPr>
                <a:spLocks noChangeArrowheads="1"/>
              </p:cNvSpPr>
              <p:nvPr/>
            </p:nvSpPr>
            <p:spPr bwMode="auto">
              <a:xfrm>
                <a:off x="2520"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6</a:t>
                </a:r>
                <a:endParaRPr lang="en-US" altLang="en-US">
                  <a:latin typeface="Verdana" pitchFamily="34" charset="0"/>
                </a:endParaRPr>
              </a:p>
            </p:txBody>
          </p:sp>
          <p:sp>
            <p:nvSpPr>
              <p:cNvPr id="26" name="Rectangle 70"/>
              <p:cNvSpPr>
                <a:spLocks noChangeArrowheads="1"/>
              </p:cNvSpPr>
              <p:nvPr/>
            </p:nvSpPr>
            <p:spPr bwMode="auto">
              <a:xfrm>
                <a:off x="2664" y="155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7" name="Line 71"/>
              <p:cNvSpPr>
                <a:spLocks noChangeShapeType="1"/>
              </p:cNvSpPr>
              <p:nvPr/>
            </p:nvSpPr>
            <p:spPr bwMode="auto">
              <a:xfrm>
                <a:off x="2736" y="1630"/>
                <a:ext cx="216" cy="0"/>
              </a:xfrm>
              <a:prstGeom prst="line">
                <a:avLst/>
              </a:prstGeom>
              <a:noFill/>
              <a:ln w="9525">
                <a:solidFill>
                  <a:schemeClr val="tx1"/>
                </a:solidFill>
                <a:round/>
                <a:headEnd/>
                <a:tailEnd type="triangle" w="med" len="med"/>
              </a:ln>
            </p:spPr>
            <p:txBody>
              <a:bodyPr/>
              <a:lstStyle/>
              <a:p>
                <a:endParaRPr lang="en-US"/>
              </a:p>
            </p:txBody>
          </p:sp>
          <p:sp>
            <p:nvSpPr>
              <p:cNvPr id="28" name="Rectangle 72"/>
              <p:cNvSpPr>
                <a:spLocks noChangeArrowheads="1"/>
              </p:cNvSpPr>
              <p:nvPr/>
            </p:nvSpPr>
            <p:spPr bwMode="auto">
              <a:xfrm>
                <a:off x="2952" y="155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9" name="Rectangle 73"/>
              <p:cNvSpPr>
                <a:spLocks noChangeArrowheads="1"/>
              </p:cNvSpPr>
              <p:nvPr/>
            </p:nvSpPr>
            <p:spPr bwMode="auto">
              <a:xfrm>
                <a:off x="3096" y="155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Line 74"/>
              <p:cNvSpPr>
                <a:spLocks noChangeShapeType="1"/>
              </p:cNvSpPr>
              <p:nvPr/>
            </p:nvSpPr>
            <p:spPr bwMode="auto">
              <a:xfrm>
                <a:off x="3171" y="1649"/>
                <a:ext cx="0" cy="216"/>
              </a:xfrm>
              <a:prstGeom prst="line">
                <a:avLst/>
              </a:prstGeom>
              <a:noFill/>
              <a:ln w="9525">
                <a:solidFill>
                  <a:schemeClr val="tx1"/>
                </a:solidFill>
                <a:round/>
                <a:headEnd/>
                <a:tailEnd/>
              </a:ln>
            </p:spPr>
            <p:txBody>
              <a:bodyPr/>
              <a:lstStyle/>
              <a:p>
                <a:endParaRPr lang="en-US"/>
              </a:p>
            </p:txBody>
          </p:sp>
          <p:sp>
            <p:nvSpPr>
              <p:cNvPr id="31" name="Line 75"/>
              <p:cNvSpPr>
                <a:spLocks noChangeShapeType="1"/>
              </p:cNvSpPr>
              <p:nvPr/>
            </p:nvSpPr>
            <p:spPr bwMode="auto">
              <a:xfrm flipH="1" flipV="1">
                <a:off x="864" y="1841"/>
                <a:ext cx="2304" cy="0"/>
              </a:xfrm>
              <a:prstGeom prst="line">
                <a:avLst/>
              </a:prstGeom>
              <a:noFill/>
              <a:ln w="9525">
                <a:solidFill>
                  <a:schemeClr val="tx1"/>
                </a:solidFill>
                <a:round/>
                <a:headEnd/>
                <a:tailEnd/>
              </a:ln>
            </p:spPr>
            <p:txBody>
              <a:bodyPr/>
              <a:lstStyle/>
              <a:p>
                <a:endParaRPr lang="en-US"/>
              </a:p>
            </p:txBody>
          </p:sp>
          <p:sp>
            <p:nvSpPr>
              <p:cNvPr id="32" name="Line 76"/>
              <p:cNvSpPr>
                <a:spLocks noChangeShapeType="1"/>
              </p:cNvSpPr>
              <p:nvPr/>
            </p:nvSpPr>
            <p:spPr bwMode="auto">
              <a:xfrm flipV="1">
                <a:off x="864" y="1625"/>
                <a:ext cx="0" cy="216"/>
              </a:xfrm>
              <a:prstGeom prst="line">
                <a:avLst/>
              </a:prstGeom>
              <a:noFill/>
              <a:ln w="9525">
                <a:solidFill>
                  <a:schemeClr val="tx1"/>
                </a:solidFill>
                <a:round/>
                <a:headEnd/>
                <a:tailEnd type="triangle" w="med" len="med"/>
              </a:ln>
            </p:spPr>
            <p:txBody>
              <a:bodyPr/>
              <a:lstStyle/>
              <a:p>
                <a:endParaRPr lang="en-US"/>
              </a:p>
            </p:txBody>
          </p:sp>
        </p:grpSp>
        <p:sp>
          <p:nvSpPr>
            <p:cNvPr id="12" name="Rectangle 77"/>
            <p:cNvSpPr>
              <a:spLocks noChangeArrowheads="1"/>
            </p:cNvSpPr>
            <p:nvPr/>
          </p:nvSpPr>
          <p:spPr bwMode="auto">
            <a:xfrm>
              <a:off x="1905000" y="4648200"/>
              <a:ext cx="6096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179323"/>
            <a:ext cx="7162800" cy="705321"/>
          </a:xfrm>
          <a:prstGeom prst="rect">
            <a:avLst/>
          </a:prstGeom>
        </p:spPr>
        <p:txBody>
          <a:bodyPr vert="horz" wrap="square" lIns="0" tIns="12700" rIns="0" bIns="0" rtlCol="0">
            <a:spAutoFit/>
          </a:bodyPr>
          <a:lstStyle/>
          <a:p>
            <a:pPr marL="12700">
              <a:lnSpc>
                <a:spcPct val="100000"/>
              </a:lnSpc>
              <a:spcBef>
                <a:spcPts val="100"/>
              </a:spcBef>
              <a:tabLst>
                <a:tab pos="1912620" algn="l"/>
                <a:tab pos="3665220" algn="l"/>
              </a:tabLst>
            </a:pPr>
            <a:r>
              <a:rPr sz="4500" spc="-5" dirty="0"/>
              <a:t>Doubl</a:t>
            </a:r>
            <a:r>
              <a:rPr sz="4500" dirty="0"/>
              <a:t>y	</a:t>
            </a:r>
            <a:r>
              <a:rPr lang="en-US" sz="4500" dirty="0" smtClean="0"/>
              <a:t>Circular </a:t>
            </a:r>
            <a:r>
              <a:rPr sz="4500" spc="-5" dirty="0" smtClean="0"/>
              <a:t>Lin</a:t>
            </a:r>
            <a:r>
              <a:rPr sz="4500" spc="-155" dirty="0" smtClean="0"/>
              <a:t>k</a:t>
            </a:r>
            <a:r>
              <a:rPr sz="4500" dirty="0" smtClean="0"/>
              <a:t>ed</a:t>
            </a:r>
            <a:r>
              <a:rPr sz="4500" dirty="0"/>
              <a:t>	</a:t>
            </a:r>
            <a:r>
              <a:rPr sz="4500" spc="-5" dirty="0"/>
              <a:t>Li</a:t>
            </a:r>
            <a:r>
              <a:rPr sz="4500" spc="-40" dirty="0"/>
              <a:t>s</a:t>
            </a:r>
            <a:r>
              <a:rPr sz="4500" dirty="0"/>
              <a:t>t</a:t>
            </a:r>
          </a:p>
        </p:txBody>
      </p:sp>
      <p:sp>
        <p:nvSpPr>
          <p:cNvPr id="3" name="object 3"/>
          <p:cNvSpPr txBox="1"/>
          <p:nvPr/>
        </p:nvSpPr>
        <p:spPr>
          <a:xfrm>
            <a:off x="444500" y="1372870"/>
            <a:ext cx="7833359" cy="635635"/>
          </a:xfrm>
          <a:prstGeom prst="rect">
            <a:avLst/>
          </a:prstGeom>
        </p:spPr>
        <p:txBody>
          <a:bodyPr vert="horz" wrap="square" lIns="0" tIns="13335" rIns="0" bIns="0" rtlCol="0">
            <a:spAutoFit/>
          </a:bodyPr>
          <a:lstStyle/>
          <a:p>
            <a:pPr marL="927100" marR="5080" indent="-915035" algn="just">
              <a:lnSpc>
                <a:spcPct val="100000"/>
              </a:lnSpc>
              <a:spcBef>
                <a:spcPts val="105"/>
              </a:spcBef>
              <a:tabLst>
                <a:tab pos="417195" algn="l"/>
              </a:tabLst>
            </a:pPr>
            <a:r>
              <a:rPr sz="2000" b="1" spc="-5" dirty="0">
                <a:solidFill>
                  <a:srgbClr val="0A5294"/>
                </a:solidFill>
                <a:latin typeface="Constantia"/>
                <a:cs typeface="Constantia"/>
              </a:rPr>
              <a:t>1.	</a:t>
            </a:r>
            <a:r>
              <a:rPr sz="2000" b="1" spc="-5" dirty="0">
                <a:latin typeface="Constantia"/>
                <a:cs typeface="Constantia"/>
              </a:rPr>
              <a:t>Doubly</a:t>
            </a:r>
            <a:r>
              <a:rPr sz="2000" b="1" spc="-80" dirty="0">
                <a:latin typeface="Constantia"/>
                <a:cs typeface="Constantia"/>
              </a:rPr>
              <a:t> </a:t>
            </a:r>
            <a:r>
              <a:rPr lang="en-US" sz="2000" b="1" spc="-80" dirty="0" smtClean="0">
                <a:latin typeface="Constantia"/>
                <a:cs typeface="Constantia"/>
              </a:rPr>
              <a:t> circular  </a:t>
            </a:r>
            <a:r>
              <a:rPr sz="2000" b="1" spc="-10" dirty="0" smtClean="0">
                <a:latin typeface="Constantia"/>
                <a:cs typeface="Constantia"/>
              </a:rPr>
              <a:t>linked </a:t>
            </a:r>
            <a:r>
              <a:rPr sz="2000" b="1" spc="-5" dirty="0">
                <a:latin typeface="Constantia"/>
                <a:cs typeface="Constantia"/>
              </a:rPr>
              <a:t>list</a:t>
            </a:r>
            <a:r>
              <a:rPr sz="2000" b="1" spc="30" dirty="0">
                <a:latin typeface="Constantia"/>
                <a:cs typeface="Constantia"/>
              </a:rPr>
              <a:t> </a:t>
            </a:r>
            <a:r>
              <a:rPr sz="2000" spc="-5" dirty="0">
                <a:latin typeface="Constantia"/>
                <a:cs typeface="Constantia"/>
              </a:rPr>
              <a:t>is</a:t>
            </a:r>
            <a:r>
              <a:rPr sz="2000" spc="-90" dirty="0">
                <a:latin typeface="Constantia"/>
                <a:cs typeface="Constantia"/>
              </a:rPr>
              <a:t> </a:t>
            </a:r>
            <a:r>
              <a:rPr sz="2000" dirty="0">
                <a:latin typeface="Constantia"/>
                <a:cs typeface="Constantia"/>
              </a:rPr>
              <a:t>a</a:t>
            </a:r>
            <a:r>
              <a:rPr sz="2000" spc="-45" dirty="0">
                <a:latin typeface="Constantia"/>
                <a:cs typeface="Constantia"/>
              </a:rPr>
              <a:t> </a:t>
            </a:r>
            <a:r>
              <a:rPr sz="2000" spc="-10" dirty="0">
                <a:latin typeface="Constantia"/>
                <a:cs typeface="Constantia"/>
              </a:rPr>
              <a:t>linked</a:t>
            </a:r>
            <a:r>
              <a:rPr sz="2000" spc="-45" dirty="0">
                <a:latin typeface="Constantia"/>
                <a:cs typeface="Constantia"/>
              </a:rPr>
              <a:t> </a:t>
            </a:r>
            <a:r>
              <a:rPr sz="2000" spc="-5" dirty="0">
                <a:latin typeface="Constantia"/>
                <a:cs typeface="Constantia"/>
              </a:rPr>
              <a:t>data</a:t>
            </a:r>
            <a:r>
              <a:rPr sz="2000" spc="-90" dirty="0">
                <a:latin typeface="Constantia"/>
                <a:cs typeface="Constantia"/>
              </a:rPr>
              <a:t> </a:t>
            </a:r>
            <a:r>
              <a:rPr sz="2000" spc="-5" dirty="0">
                <a:latin typeface="Constantia"/>
                <a:cs typeface="Constantia"/>
              </a:rPr>
              <a:t>structure</a:t>
            </a:r>
            <a:r>
              <a:rPr sz="2000" spc="-120" dirty="0">
                <a:latin typeface="Constantia"/>
                <a:cs typeface="Constantia"/>
              </a:rPr>
              <a:t> </a:t>
            </a:r>
            <a:r>
              <a:rPr sz="2000" spc="-5" dirty="0">
                <a:latin typeface="Constantia"/>
                <a:cs typeface="Constantia"/>
              </a:rPr>
              <a:t>that</a:t>
            </a:r>
            <a:r>
              <a:rPr sz="2000" spc="-100" dirty="0">
                <a:latin typeface="Constantia"/>
                <a:cs typeface="Constantia"/>
              </a:rPr>
              <a:t> </a:t>
            </a:r>
            <a:r>
              <a:rPr sz="2000" spc="-5" dirty="0">
                <a:latin typeface="Constantia"/>
                <a:cs typeface="Constantia"/>
              </a:rPr>
              <a:t>consists</a:t>
            </a:r>
            <a:r>
              <a:rPr sz="2000" spc="-110" dirty="0">
                <a:latin typeface="Constantia"/>
                <a:cs typeface="Constantia"/>
              </a:rPr>
              <a:t> </a:t>
            </a:r>
            <a:r>
              <a:rPr sz="2000" dirty="0">
                <a:latin typeface="Constantia"/>
                <a:cs typeface="Constantia"/>
              </a:rPr>
              <a:t>of</a:t>
            </a:r>
            <a:r>
              <a:rPr sz="2000" spc="-15" dirty="0">
                <a:latin typeface="Constantia"/>
                <a:cs typeface="Constantia"/>
              </a:rPr>
              <a:t> </a:t>
            </a:r>
            <a:r>
              <a:rPr sz="2000" dirty="0">
                <a:latin typeface="Constantia"/>
                <a:cs typeface="Constantia"/>
              </a:rPr>
              <a:t>a</a:t>
            </a:r>
            <a:r>
              <a:rPr sz="2000" spc="-95" dirty="0">
                <a:latin typeface="Constantia"/>
                <a:cs typeface="Constantia"/>
              </a:rPr>
              <a:t> </a:t>
            </a:r>
            <a:r>
              <a:rPr sz="2000" dirty="0">
                <a:latin typeface="Constantia"/>
                <a:cs typeface="Constantia"/>
              </a:rPr>
              <a:t>set</a:t>
            </a:r>
            <a:r>
              <a:rPr sz="2000" spc="-100" dirty="0">
                <a:latin typeface="Constantia"/>
                <a:cs typeface="Constantia"/>
              </a:rPr>
              <a:t> </a:t>
            </a:r>
            <a:r>
              <a:rPr sz="2000" dirty="0">
                <a:latin typeface="Constantia"/>
                <a:cs typeface="Constantia"/>
              </a:rPr>
              <a:t>of </a:t>
            </a:r>
            <a:r>
              <a:rPr sz="2000" spc="-484" dirty="0">
                <a:latin typeface="Constantia"/>
                <a:cs typeface="Constantia"/>
              </a:rPr>
              <a:t> </a:t>
            </a:r>
            <a:r>
              <a:rPr sz="2000" dirty="0">
                <a:latin typeface="Constantia"/>
                <a:cs typeface="Constantia"/>
              </a:rPr>
              <a:t>sequenti</a:t>
            </a:r>
            <a:r>
              <a:rPr sz="2000" spc="-10" dirty="0">
                <a:latin typeface="Constantia"/>
                <a:cs typeface="Constantia"/>
              </a:rPr>
              <a:t>a</a:t>
            </a:r>
            <a:r>
              <a:rPr sz="2000" dirty="0">
                <a:latin typeface="Constantia"/>
                <a:cs typeface="Constantia"/>
              </a:rPr>
              <a:t>l</a:t>
            </a:r>
            <a:r>
              <a:rPr sz="2000" spc="-25" dirty="0">
                <a:latin typeface="Constantia"/>
                <a:cs typeface="Constantia"/>
              </a:rPr>
              <a:t>l</a:t>
            </a:r>
            <a:r>
              <a:rPr sz="2000" dirty="0">
                <a:latin typeface="Constantia"/>
                <a:cs typeface="Constantia"/>
              </a:rPr>
              <a:t>y</a:t>
            </a:r>
            <a:r>
              <a:rPr sz="2000" spc="-65" dirty="0">
                <a:latin typeface="Constantia"/>
                <a:cs typeface="Constantia"/>
              </a:rPr>
              <a:t> </a:t>
            </a:r>
            <a:r>
              <a:rPr sz="2000" dirty="0">
                <a:latin typeface="Constantia"/>
                <a:cs typeface="Constantia"/>
              </a:rPr>
              <a:t>lin</a:t>
            </a:r>
            <a:r>
              <a:rPr sz="2000" spc="-60" dirty="0">
                <a:latin typeface="Constantia"/>
                <a:cs typeface="Constantia"/>
              </a:rPr>
              <a:t>k</a:t>
            </a:r>
            <a:r>
              <a:rPr sz="2000" dirty="0">
                <a:latin typeface="Constantia"/>
                <a:cs typeface="Constantia"/>
              </a:rPr>
              <a:t>ed</a:t>
            </a:r>
            <a:r>
              <a:rPr sz="2000" spc="-20" dirty="0">
                <a:latin typeface="Constantia"/>
                <a:cs typeface="Constantia"/>
              </a:rPr>
              <a:t> </a:t>
            </a:r>
            <a:r>
              <a:rPr sz="2000" spc="-25" dirty="0">
                <a:latin typeface="Constantia"/>
                <a:cs typeface="Constantia"/>
              </a:rPr>
              <a:t>r</a:t>
            </a:r>
            <a:r>
              <a:rPr sz="2000" dirty="0">
                <a:latin typeface="Constantia"/>
                <a:cs typeface="Constantia"/>
              </a:rPr>
              <a:t>e</a:t>
            </a:r>
            <a:r>
              <a:rPr sz="2000" spc="-40" dirty="0">
                <a:latin typeface="Constantia"/>
                <a:cs typeface="Constantia"/>
              </a:rPr>
              <a:t>c</a:t>
            </a:r>
            <a:r>
              <a:rPr sz="2000" dirty="0">
                <a:latin typeface="Constantia"/>
                <a:cs typeface="Constantia"/>
              </a:rPr>
              <a:t>o</a:t>
            </a:r>
            <a:r>
              <a:rPr sz="2000" spc="-30" dirty="0">
                <a:latin typeface="Constantia"/>
                <a:cs typeface="Constantia"/>
              </a:rPr>
              <a:t>r</a:t>
            </a:r>
            <a:r>
              <a:rPr sz="2000" spc="-5" dirty="0">
                <a:latin typeface="Constantia"/>
                <a:cs typeface="Constantia"/>
              </a:rPr>
              <a:t>d</a:t>
            </a:r>
            <a:r>
              <a:rPr sz="2000" dirty="0">
                <a:latin typeface="Constantia"/>
                <a:cs typeface="Constantia"/>
              </a:rPr>
              <a:t>s</a:t>
            </a:r>
            <a:r>
              <a:rPr sz="2000" spc="-125" dirty="0">
                <a:latin typeface="Constantia"/>
                <a:cs typeface="Constantia"/>
              </a:rPr>
              <a:t> </a:t>
            </a:r>
            <a:r>
              <a:rPr sz="2000" spc="-5" dirty="0">
                <a:latin typeface="Constantia"/>
                <a:cs typeface="Constantia"/>
              </a:rPr>
              <a:t>calle</a:t>
            </a:r>
            <a:r>
              <a:rPr sz="2000" dirty="0">
                <a:latin typeface="Constantia"/>
                <a:cs typeface="Constantia"/>
              </a:rPr>
              <a:t>d</a:t>
            </a:r>
            <a:r>
              <a:rPr sz="2000" spc="-5" dirty="0">
                <a:latin typeface="Constantia"/>
                <a:cs typeface="Constantia"/>
              </a:rPr>
              <a:t> node</a:t>
            </a:r>
            <a:r>
              <a:rPr sz="2000" spc="-20" dirty="0">
                <a:latin typeface="Constantia"/>
                <a:cs typeface="Constantia"/>
              </a:rPr>
              <a:t>s</a:t>
            </a:r>
            <a:r>
              <a:rPr sz="2000" dirty="0">
                <a:latin typeface="Constantia"/>
                <a:cs typeface="Constantia"/>
              </a:rPr>
              <a:t>.</a:t>
            </a:r>
          </a:p>
        </p:txBody>
      </p:sp>
      <p:sp>
        <p:nvSpPr>
          <p:cNvPr id="4" name="object 4"/>
          <p:cNvSpPr txBox="1"/>
          <p:nvPr/>
        </p:nvSpPr>
        <p:spPr>
          <a:xfrm>
            <a:off x="444500" y="2409570"/>
            <a:ext cx="2768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A5294"/>
                </a:solidFill>
                <a:latin typeface="Constantia"/>
                <a:cs typeface="Constantia"/>
              </a:rPr>
              <a:t>2</a:t>
            </a:r>
            <a:r>
              <a:rPr sz="2000" spc="-90" dirty="0">
                <a:solidFill>
                  <a:srgbClr val="0A5294"/>
                </a:solidFill>
                <a:latin typeface="Constantia"/>
                <a:cs typeface="Constantia"/>
              </a:rPr>
              <a:t> </a:t>
            </a:r>
            <a:r>
              <a:rPr sz="2000" dirty="0">
                <a:solidFill>
                  <a:srgbClr val="0A5294"/>
                </a:solidFill>
                <a:latin typeface="Constantia"/>
                <a:cs typeface="Constantia"/>
              </a:rPr>
              <a:t>.</a:t>
            </a:r>
            <a:endParaRPr sz="2000">
              <a:latin typeface="Constantia"/>
              <a:cs typeface="Constantia"/>
            </a:endParaRPr>
          </a:p>
        </p:txBody>
      </p:sp>
      <p:sp>
        <p:nvSpPr>
          <p:cNvPr id="5" name="object 5"/>
          <p:cNvSpPr txBox="1"/>
          <p:nvPr/>
        </p:nvSpPr>
        <p:spPr>
          <a:xfrm>
            <a:off x="1203637" y="2349220"/>
            <a:ext cx="4932680" cy="1854835"/>
          </a:xfrm>
          <a:prstGeom prst="rect">
            <a:avLst/>
          </a:prstGeom>
        </p:spPr>
        <p:txBody>
          <a:bodyPr vert="horz" wrap="square" lIns="0" tIns="73660" rIns="0" bIns="0" rtlCol="0">
            <a:spAutoFit/>
          </a:bodyPr>
          <a:lstStyle/>
          <a:p>
            <a:pPr marL="12700" algn="just">
              <a:lnSpc>
                <a:spcPct val="100000"/>
              </a:lnSpc>
              <a:spcBef>
                <a:spcPts val="580"/>
              </a:spcBef>
            </a:pPr>
            <a:r>
              <a:rPr sz="2000" dirty="0">
                <a:latin typeface="Constantia"/>
                <a:cs typeface="Constantia"/>
              </a:rPr>
              <a:t>Each</a:t>
            </a:r>
            <a:r>
              <a:rPr sz="2000" spc="-40" dirty="0">
                <a:latin typeface="Constantia"/>
                <a:cs typeface="Constantia"/>
              </a:rPr>
              <a:t> </a:t>
            </a:r>
            <a:r>
              <a:rPr sz="2000" spc="-5" dirty="0">
                <a:latin typeface="Constantia"/>
                <a:cs typeface="Constantia"/>
              </a:rPr>
              <a:t>node</a:t>
            </a:r>
            <a:r>
              <a:rPr sz="2000" spc="-110" dirty="0">
                <a:latin typeface="Constantia"/>
                <a:cs typeface="Constantia"/>
              </a:rPr>
              <a:t> </a:t>
            </a:r>
            <a:r>
              <a:rPr sz="2000" spc="-10" dirty="0">
                <a:latin typeface="Constantia"/>
                <a:cs typeface="Constantia"/>
              </a:rPr>
              <a:t>contains</a:t>
            </a:r>
            <a:r>
              <a:rPr sz="2000" spc="415" dirty="0">
                <a:latin typeface="Constantia"/>
                <a:cs typeface="Constantia"/>
              </a:rPr>
              <a:t> </a:t>
            </a:r>
            <a:r>
              <a:rPr sz="2000" spc="-10" dirty="0">
                <a:latin typeface="Constantia"/>
                <a:cs typeface="Constantia"/>
              </a:rPr>
              <a:t>three</a:t>
            </a:r>
            <a:r>
              <a:rPr sz="2000" spc="-85" dirty="0">
                <a:latin typeface="Constantia"/>
                <a:cs typeface="Constantia"/>
              </a:rPr>
              <a:t> </a:t>
            </a:r>
            <a:r>
              <a:rPr sz="2000" spc="5" dirty="0">
                <a:latin typeface="Constantia"/>
                <a:cs typeface="Constantia"/>
              </a:rPr>
              <a:t>fields</a:t>
            </a:r>
            <a:r>
              <a:rPr sz="2000" spc="-45" dirty="0">
                <a:latin typeface="Constantia"/>
                <a:cs typeface="Constantia"/>
              </a:rPr>
              <a:t> </a:t>
            </a:r>
            <a:r>
              <a:rPr sz="2000" dirty="0">
                <a:latin typeface="Constantia"/>
                <a:cs typeface="Constantia"/>
              </a:rPr>
              <a:t>::</a:t>
            </a:r>
            <a:endParaRPr sz="2000">
              <a:latin typeface="Constantia"/>
              <a:cs typeface="Constantia"/>
            </a:endParaRPr>
          </a:p>
          <a:p>
            <a:pPr marL="140335" algn="just">
              <a:lnSpc>
                <a:spcPct val="100000"/>
              </a:lnSpc>
              <a:spcBef>
                <a:spcPts val="480"/>
              </a:spcBef>
            </a:pPr>
            <a:r>
              <a:rPr sz="2000" spc="-5" dirty="0">
                <a:latin typeface="Constantia"/>
                <a:cs typeface="Constantia"/>
              </a:rPr>
              <a:t>-:</a:t>
            </a:r>
            <a:r>
              <a:rPr sz="2000" spc="-45" dirty="0">
                <a:latin typeface="Constantia"/>
                <a:cs typeface="Constantia"/>
              </a:rPr>
              <a:t> </a:t>
            </a:r>
            <a:r>
              <a:rPr sz="2000" spc="-5" dirty="0">
                <a:latin typeface="Constantia"/>
                <a:cs typeface="Constantia"/>
              </a:rPr>
              <a:t>one</a:t>
            </a:r>
            <a:r>
              <a:rPr sz="2000" spc="-60" dirty="0">
                <a:latin typeface="Constantia"/>
                <a:cs typeface="Constantia"/>
              </a:rPr>
              <a:t> </a:t>
            </a:r>
            <a:r>
              <a:rPr sz="2000" spc="-5" dirty="0">
                <a:latin typeface="Constantia"/>
                <a:cs typeface="Constantia"/>
              </a:rPr>
              <a:t>is</a:t>
            </a:r>
            <a:r>
              <a:rPr sz="2000" spc="-95" dirty="0">
                <a:latin typeface="Constantia"/>
                <a:cs typeface="Constantia"/>
              </a:rPr>
              <a:t> </a:t>
            </a:r>
            <a:r>
              <a:rPr sz="2000" spc="-5" dirty="0">
                <a:latin typeface="Constantia"/>
                <a:cs typeface="Constantia"/>
              </a:rPr>
              <a:t>data</a:t>
            </a:r>
            <a:r>
              <a:rPr sz="2000" spc="-80" dirty="0">
                <a:latin typeface="Constantia"/>
                <a:cs typeface="Constantia"/>
              </a:rPr>
              <a:t> </a:t>
            </a:r>
            <a:r>
              <a:rPr sz="2000" spc="-5" dirty="0">
                <a:latin typeface="Constantia"/>
                <a:cs typeface="Constantia"/>
              </a:rPr>
              <a:t>part</a:t>
            </a:r>
            <a:r>
              <a:rPr sz="2000" spc="-110" dirty="0">
                <a:latin typeface="Constantia"/>
                <a:cs typeface="Constantia"/>
              </a:rPr>
              <a:t> </a:t>
            </a:r>
            <a:r>
              <a:rPr sz="2000" spc="-5" dirty="0">
                <a:latin typeface="Constantia"/>
                <a:cs typeface="Constantia"/>
              </a:rPr>
              <a:t>which</a:t>
            </a:r>
            <a:r>
              <a:rPr sz="2000" spc="-85" dirty="0">
                <a:latin typeface="Constantia"/>
                <a:cs typeface="Constantia"/>
              </a:rPr>
              <a:t> </a:t>
            </a:r>
            <a:r>
              <a:rPr sz="2000" spc="-10" dirty="0">
                <a:latin typeface="Constantia"/>
                <a:cs typeface="Constantia"/>
              </a:rPr>
              <a:t>contain</a:t>
            </a:r>
            <a:r>
              <a:rPr sz="2000" spc="405" dirty="0">
                <a:latin typeface="Constantia"/>
                <a:cs typeface="Constantia"/>
              </a:rPr>
              <a:t> </a:t>
            </a:r>
            <a:r>
              <a:rPr sz="2000" spc="-5" dirty="0">
                <a:latin typeface="Constantia"/>
                <a:cs typeface="Constantia"/>
              </a:rPr>
              <a:t>data</a:t>
            </a:r>
            <a:r>
              <a:rPr sz="2000" spc="400" dirty="0">
                <a:latin typeface="Constantia"/>
                <a:cs typeface="Constantia"/>
              </a:rPr>
              <a:t> </a:t>
            </a:r>
            <a:r>
              <a:rPr sz="2000" spc="-50" dirty="0">
                <a:latin typeface="Constantia"/>
                <a:cs typeface="Constantia"/>
              </a:rPr>
              <a:t>only.</a:t>
            </a:r>
            <a:endParaRPr sz="2000">
              <a:latin typeface="Constantia"/>
              <a:cs typeface="Constantia"/>
            </a:endParaRPr>
          </a:p>
          <a:p>
            <a:pPr marL="325120" marR="5080" indent="-184785" algn="just">
              <a:lnSpc>
                <a:spcPct val="120000"/>
              </a:lnSpc>
            </a:pPr>
            <a:r>
              <a:rPr sz="2000" spc="-10" dirty="0">
                <a:latin typeface="Constantia"/>
                <a:cs typeface="Constantia"/>
              </a:rPr>
              <a:t>-:two </a:t>
            </a:r>
            <a:r>
              <a:rPr sz="2000" dirty="0">
                <a:latin typeface="Constantia"/>
                <a:cs typeface="Constantia"/>
              </a:rPr>
              <a:t>other </a:t>
            </a:r>
            <a:r>
              <a:rPr sz="2000" spc="5" dirty="0">
                <a:latin typeface="Constantia"/>
                <a:cs typeface="Constantia"/>
              </a:rPr>
              <a:t>field </a:t>
            </a:r>
            <a:r>
              <a:rPr sz="2000" spc="-5" dirty="0">
                <a:latin typeface="Constantia"/>
                <a:cs typeface="Constantia"/>
              </a:rPr>
              <a:t>is links part that </a:t>
            </a:r>
            <a:r>
              <a:rPr sz="2000" spc="-10" dirty="0">
                <a:latin typeface="Constantia"/>
                <a:cs typeface="Constantia"/>
              </a:rPr>
              <a:t>are </a:t>
            </a:r>
            <a:r>
              <a:rPr sz="2000" spc="-5" dirty="0">
                <a:latin typeface="Constantia"/>
                <a:cs typeface="Constantia"/>
              </a:rPr>
              <a:t>point </a:t>
            </a:r>
            <a:r>
              <a:rPr sz="2000" dirty="0">
                <a:latin typeface="Constantia"/>
                <a:cs typeface="Constantia"/>
              </a:rPr>
              <a:t> or</a:t>
            </a:r>
            <a:r>
              <a:rPr sz="2000" spc="-110" dirty="0">
                <a:latin typeface="Constantia"/>
                <a:cs typeface="Constantia"/>
              </a:rPr>
              <a:t> </a:t>
            </a:r>
            <a:r>
              <a:rPr sz="2000" spc="-25" dirty="0">
                <a:latin typeface="Constantia"/>
                <a:cs typeface="Constantia"/>
              </a:rPr>
              <a:t>r</a:t>
            </a:r>
            <a:r>
              <a:rPr sz="2000" dirty="0">
                <a:latin typeface="Constantia"/>
                <a:cs typeface="Constantia"/>
              </a:rPr>
              <a:t>e</a:t>
            </a:r>
            <a:r>
              <a:rPr sz="2000" spc="-10" dirty="0">
                <a:latin typeface="Constantia"/>
                <a:cs typeface="Constantia"/>
              </a:rPr>
              <a:t>f</a:t>
            </a:r>
            <a:r>
              <a:rPr sz="2000" dirty="0">
                <a:latin typeface="Constantia"/>
                <a:cs typeface="Constantia"/>
              </a:rPr>
              <a:t>e</a:t>
            </a:r>
            <a:r>
              <a:rPr sz="2000" spc="-25" dirty="0">
                <a:latin typeface="Constantia"/>
                <a:cs typeface="Constantia"/>
              </a:rPr>
              <a:t>r</a:t>
            </a:r>
            <a:r>
              <a:rPr sz="2000" dirty="0">
                <a:latin typeface="Constantia"/>
                <a:cs typeface="Constantia"/>
              </a:rPr>
              <a:t>en</a:t>
            </a:r>
            <a:r>
              <a:rPr sz="2000" spc="-40" dirty="0">
                <a:latin typeface="Constantia"/>
                <a:cs typeface="Constantia"/>
              </a:rPr>
              <a:t>c</a:t>
            </a:r>
            <a:r>
              <a:rPr sz="2000" dirty="0">
                <a:latin typeface="Constantia"/>
                <a:cs typeface="Constantia"/>
              </a:rPr>
              <a:t>es</a:t>
            </a:r>
            <a:r>
              <a:rPr sz="2000" spc="-80" dirty="0">
                <a:latin typeface="Constantia"/>
                <a:cs typeface="Constantia"/>
              </a:rPr>
              <a:t> </a:t>
            </a:r>
            <a:r>
              <a:rPr sz="2000" spc="-25" dirty="0">
                <a:latin typeface="Constantia"/>
                <a:cs typeface="Constantia"/>
              </a:rPr>
              <a:t>t</a:t>
            </a:r>
            <a:r>
              <a:rPr sz="2000" dirty="0">
                <a:latin typeface="Constantia"/>
                <a:cs typeface="Constantia"/>
              </a:rPr>
              <a:t>o</a:t>
            </a:r>
            <a:r>
              <a:rPr sz="2000" spc="-100" dirty="0">
                <a:latin typeface="Constantia"/>
                <a:cs typeface="Constantia"/>
              </a:rPr>
              <a:t> </a:t>
            </a:r>
            <a:r>
              <a:rPr sz="2000" spc="-5" dirty="0">
                <a:latin typeface="Constantia"/>
                <a:cs typeface="Constantia"/>
              </a:rPr>
              <a:t>th</a:t>
            </a:r>
            <a:r>
              <a:rPr sz="2000" dirty="0">
                <a:latin typeface="Constantia"/>
                <a:cs typeface="Constantia"/>
              </a:rPr>
              <a:t>e</a:t>
            </a:r>
            <a:r>
              <a:rPr sz="2000" spc="-80" dirty="0">
                <a:latin typeface="Constantia"/>
                <a:cs typeface="Constantia"/>
              </a:rPr>
              <a:t> </a:t>
            </a:r>
            <a:r>
              <a:rPr sz="2000" spc="-10" dirty="0">
                <a:latin typeface="Constantia"/>
                <a:cs typeface="Constantia"/>
              </a:rPr>
              <a:t>p</a:t>
            </a:r>
            <a:r>
              <a:rPr sz="2000" spc="-25" dirty="0">
                <a:latin typeface="Constantia"/>
                <a:cs typeface="Constantia"/>
              </a:rPr>
              <a:t>r</a:t>
            </a:r>
            <a:r>
              <a:rPr sz="2000" dirty="0">
                <a:latin typeface="Constantia"/>
                <a:cs typeface="Constantia"/>
              </a:rPr>
              <a:t>evious</a:t>
            </a:r>
            <a:r>
              <a:rPr sz="2000" spc="-120" dirty="0">
                <a:latin typeface="Constantia"/>
                <a:cs typeface="Constantia"/>
              </a:rPr>
              <a:t> </a:t>
            </a:r>
            <a:r>
              <a:rPr sz="2000" dirty="0">
                <a:latin typeface="Constantia"/>
                <a:cs typeface="Constantia"/>
              </a:rPr>
              <a:t>or</a:t>
            </a:r>
            <a:r>
              <a:rPr sz="2000" spc="-100" dirty="0">
                <a:latin typeface="Constantia"/>
                <a:cs typeface="Constantia"/>
              </a:rPr>
              <a:t> </a:t>
            </a:r>
            <a:r>
              <a:rPr sz="2000" spc="-25" dirty="0">
                <a:latin typeface="Constantia"/>
                <a:cs typeface="Constantia"/>
              </a:rPr>
              <a:t>t</a:t>
            </a:r>
            <a:r>
              <a:rPr sz="2000" dirty="0">
                <a:latin typeface="Constantia"/>
                <a:cs typeface="Constantia"/>
              </a:rPr>
              <a:t>o</a:t>
            </a:r>
            <a:r>
              <a:rPr sz="2000" spc="-100" dirty="0">
                <a:latin typeface="Constantia"/>
                <a:cs typeface="Constantia"/>
              </a:rPr>
              <a:t> </a:t>
            </a:r>
            <a:r>
              <a:rPr sz="2000" spc="-5" dirty="0">
                <a:latin typeface="Constantia"/>
                <a:cs typeface="Constantia"/>
              </a:rPr>
              <a:t>th</a:t>
            </a:r>
            <a:r>
              <a:rPr sz="2000" dirty="0">
                <a:latin typeface="Constantia"/>
                <a:cs typeface="Constantia"/>
              </a:rPr>
              <a:t>e</a:t>
            </a:r>
            <a:r>
              <a:rPr sz="2000" spc="-60" dirty="0">
                <a:latin typeface="Constantia"/>
                <a:cs typeface="Constantia"/>
              </a:rPr>
              <a:t> </a:t>
            </a:r>
            <a:r>
              <a:rPr sz="2000" spc="-5" dirty="0">
                <a:latin typeface="Constantia"/>
                <a:cs typeface="Constantia"/>
              </a:rPr>
              <a:t>next  node</a:t>
            </a:r>
            <a:r>
              <a:rPr sz="2000" spc="-60" dirty="0">
                <a:latin typeface="Constantia"/>
                <a:cs typeface="Constantia"/>
              </a:rPr>
              <a:t> </a:t>
            </a:r>
            <a:r>
              <a:rPr sz="2000" spc="-5" dirty="0">
                <a:latin typeface="Constantia"/>
                <a:cs typeface="Constantia"/>
              </a:rPr>
              <a:t>in</a:t>
            </a:r>
            <a:r>
              <a:rPr sz="2000" spc="-55" dirty="0">
                <a:latin typeface="Constantia"/>
                <a:cs typeface="Constantia"/>
              </a:rPr>
              <a:t> </a:t>
            </a:r>
            <a:r>
              <a:rPr sz="2000" spc="-5" dirty="0">
                <a:latin typeface="Constantia"/>
                <a:cs typeface="Constantia"/>
              </a:rPr>
              <a:t>the</a:t>
            </a:r>
            <a:r>
              <a:rPr sz="2000" spc="-105" dirty="0">
                <a:latin typeface="Constantia"/>
                <a:cs typeface="Constantia"/>
              </a:rPr>
              <a:t> </a:t>
            </a:r>
            <a:r>
              <a:rPr sz="2000" spc="-5" dirty="0">
                <a:latin typeface="Constantia"/>
                <a:cs typeface="Constantia"/>
              </a:rPr>
              <a:t>sequence</a:t>
            </a:r>
            <a:r>
              <a:rPr sz="2000" spc="-85" dirty="0">
                <a:latin typeface="Constantia"/>
                <a:cs typeface="Constantia"/>
              </a:rPr>
              <a:t> </a:t>
            </a:r>
            <a:r>
              <a:rPr sz="2000" dirty="0">
                <a:latin typeface="Constantia"/>
                <a:cs typeface="Constantia"/>
              </a:rPr>
              <a:t>of</a:t>
            </a:r>
            <a:r>
              <a:rPr sz="2000" spc="35" dirty="0">
                <a:latin typeface="Constantia"/>
                <a:cs typeface="Constantia"/>
              </a:rPr>
              <a:t> </a:t>
            </a:r>
            <a:r>
              <a:rPr sz="2000" spc="-10" dirty="0">
                <a:latin typeface="Constantia"/>
                <a:cs typeface="Constantia"/>
              </a:rPr>
              <a:t>nodes.</a:t>
            </a:r>
            <a:endParaRPr sz="2000">
              <a:latin typeface="Constantia"/>
              <a:cs typeface="Constantia"/>
            </a:endParaRPr>
          </a:p>
        </p:txBody>
      </p:sp>
      <p:sp>
        <p:nvSpPr>
          <p:cNvPr id="6" name="object 6"/>
          <p:cNvSpPr txBox="1"/>
          <p:nvPr/>
        </p:nvSpPr>
        <p:spPr>
          <a:xfrm>
            <a:off x="444500" y="4604384"/>
            <a:ext cx="20764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A5294"/>
                </a:solidFill>
                <a:latin typeface="Constantia"/>
                <a:cs typeface="Constantia"/>
              </a:rPr>
              <a:t>3.</a:t>
            </a:r>
            <a:endParaRPr sz="2000">
              <a:latin typeface="Constantia"/>
              <a:cs typeface="Constantia"/>
            </a:endParaRPr>
          </a:p>
        </p:txBody>
      </p:sp>
      <p:sp>
        <p:nvSpPr>
          <p:cNvPr id="7" name="object 7"/>
          <p:cNvSpPr txBox="1"/>
          <p:nvPr/>
        </p:nvSpPr>
        <p:spPr>
          <a:xfrm>
            <a:off x="1190267" y="4544034"/>
            <a:ext cx="5913120" cy="1489075"/>
          </a:xfrm>
          <a:prstGeom prst="rect">
            <a:avLst/>
          </a:prstGeom>
        </p:spPr>
        <p:txBody>
          <a:bodyPr vert="horz" wrap="square" lIns="0" tIns="12700" rIns="0" bIns="0" rtlCol="0">
            <a:spAutoFit/>
          </a:bodyPr>
          <a:lstStyle/>
          <a:p>
            <a:pPr marL="88265" marR="5080" indent="-76200">
              <a:lnSpc>
                <a:spcPct val="120000"/>
              </a:lnSpc>
              <a:spcBef>
                <a:spcPts val="100"/>
              </a:spcBef>
            </a:pPr>
            <a:r>
              <a:rPr sz="2000" spc="-5" dirty="0">
                <a:latin typeface="Constantia"/>
                <a:cs typeface="Constantia"/>
              </a:rPr>
              <a:t>The</a:t>
            </a:r>
            <a:r>
              <a:rPr sz="2000" spc="-55" dirty="0">
                <a:latin typeface="Constantia"/>
                <a:cs typeface="Constantia"/>
              </a:rPr>
              <a:t> </a:t>
            </a:r>
            <a:r>
              <a:rPr sz="2000" spc="-5" dirty="0">
                <a:latin typeface="Constantia"/>
                <a:cs typeface="Constantia"/>
              </a:rPr>
              <a:t>beginning</a:t>
            </a:r>
            <a:r>
              <a:rPr sz="2000" spc="-75" dirty="0">
                <a:latin typeface="Constantia"/>
                <a:cs typeface="Constantia"/>
              </a:rPr>
              <a:t> </a:t>
            </a:r>
            <a:r>
              <a:rPr sz="2000" dirty="0">
                <a:latin typeface="Constantia"/>
                <a:cs typeface="Constantia"/>
              </a:rPr>
              <a:t>and</a:t>
            </a:r>
            <a:r>
              <a:rPr sz="2000" spc="-60" dirty="0">
                <a:latin typeface="Constantia"/>
                <a:cs typeface="Constantia"/>
              </a:rPr>
              <a:t> </a:t>
            </a:r>
            <a:r>
              <a:rPr sz="2000" dirty="0">
                <a:latin typeface="Constantia"/>
                <a:cs typeface="Constantia"/>
              </a:rPr>
              <a:t>ending</a:t>
            </a:r>
            <a:r>
              <a:rPr sz="2000" spc="-15" dirty="0">
                <a:latin typeface="Constantia"/>
                <a:cs typeface="Constantia"/>
              </a:rPr>
              <a:t> </a:t>
            </a:r>
            <a:r>
              <a:rPr sz="2000" spc="-5" dirty="0">
                <a:latin typeface="Constantia"/>
                <a:cs typeface="Constantia"/>
              </a:rPr>
              <a:t>nodes' </a:t>
            </a:r>
            <a:r>
              <a:rPr sz="2000" b="1" spc="-5" dirty="0">
                <a:latin typeface="Constantia"/>
                <a:cs typeface="Constantia"/>
              </a:rPr>
              <a:t>previous</a:t>
            </a:r>
            <a:r>
              <a:rPr sz="2000" b="1" spc="-40" dirty="0">
                <a:latin typeface="Constantia"/>
                <a:cs typeface="Constantia"/>
              </a:rPr>
              <a:t> </a:t>
            </a:r>
            <a:r>
              <a:rPr sz="2000" dirty="0">
                <a:latin typeface="Constantia"/>
                <a:cs typeface="Constantia"/>
              </a:rPr>
              <a:t>and</a:t>
            </a:r>
            <a:r>
              <a:rPr sz="2000" spc="490" dirty="0">
                <a:latin typeface="Constantia"/>
                <a:cs typeface="Constantia"/>
              </a:rPr>
              <a:t> </a:t>
            </a:r>
            <a:r>
              <a:rPr sz="2000" b="1" dirty="0">
                <a:latin typeface="Constantia"/>
                <a:cs typeface="Constantia"/>
              </a:rPr>
              <a:t>next </a:t>
            </a:r>
            <a:r>
              <a:rPr sz="2000" b="1" spc="-465" dirty="0">
                <a:latin typeface="Constantia"/>
                <a:cs typeface="Constantia"/>
              </a:rPr>
              <a:t> </a:t>
            </a:r>
            <a:r>
              <a:rPr sz="2000" spc="-5" dirty="0">
                <a:latin typeface="Constantia"/>
                <a:cs typeface="Constantia"/>
              </a:rPr>
              <a:t>links, </a:t>
            </a:r>
            <a:r>
              <a:rPr sz="2000" spc="-25" dirty="0">
                <a:latin typeface="Constantia"/>
                <a:cs typeface="Constantia"/>
              </a:rPr>
              <a:t>respectively, </a:t>
            </a:r>
            <a:r>
              <a:rPr sz="2000" spc="-5" dirty="0">
                <a:latin typeface="Constantia"/>
                <a:cs typeface="Constantia"/>
              </a:rPr>
              <a:t>point </a:t>
            </a:r>
            <a:r>
              <a:rPr sz="2000" spc="-15" dirty="0">
                <a:latin typeface="Constantia"/>
                <a:cs typeface="Constantia"/>
              </a:rPr>
              <a:t>to </a:t>
            </a:r>
            <a:r>
              <a:rPr sz="2000" dirty="0">
                <a:latin typeface="Constantia"/>
                <a:cs typeface="Constantia"/>
              </a:rPr>
              <a:t>some </a:t>
            </a:r>
            <a:r>
              <a:rPr sz="2000" spc="-5" dirty="0">
                <a:latin typeface="Constantia"/>
                <a:cs typeface="Constantia"/>
              </a:rPr>
              <a:t>kind </a:t>
            </a:r>
            <a:r>
              <a:rPr sz="2000" dirty="0">
                <a:latin typeface="Constantia"/>
                <a:cs typeface="Constantia"/>
              </a:rPr>
              <a:t>of </a:t>
            </a:r>
            <a:r>
              <a:rPr sz="2000" spc="-20" dirty="0">
                <a:latin typeface="Constantia"/>
                <a:cs typeface="Constantia"/>
              </a:rPr>
              <a:t>terminator, </a:t>
            </a:r>
            <a:r>
              <a:rPr sz="2000" spc="-15" dirty="0">
                <a:latin typeface="Constantia"/>
                <a:cs typeface="Constantia"/>
              </a:rPr>
              <a:t> </a:t>
            </a:r>
            <a:r>
              <a:rPr sz="2000" spc="-10" dirty="0">
                <a:latin typeface="Constantia"/>
                <a:cs typeface="Constantia"/>
              </a:rPr>
              <a:t>typically </a:t>
            </a:r>
            <a:r>
              <a:rPr sz="2000" dirty="0">
                <a:latin typeface="Constantia"/>
                <a:cs typeface="Constantia"/>
              </a:rPr>
              <a:t>a sentinel </a:t>
            </a:r>
            <a:r>
              <a:rPr sz="2000" spc="-5" dirty="0">
                <a:latin typeface="Constantia"/>
                <a:cs typeface="Constantia"/>
              </a:rPr>
              <a:t>node </a:t>
            </a:r>
            <a:r>
              <a:rPr sz="2000" dirty="0">
                <a:latin typeface="Constantia"/>
                <a:cs typeface="Constantia"/>
              </a:rPr>
              <a:t>or </a:t>
            </a:r>
            <a:r>
              <a:rPr sz="2000" spc="-5" dirty="0">
                <a:latin typeface="Constantia"/>
                <a:cs typeface="Constantia"/>
              </a:rPr>
              <a:t>null </a:t>
            </a:r>
            <a:r>
              <a:rPr sz="2000" spc="-10" dirty="0">
                <a:latin typeface="Constantia"/>
                <a:cs typeface="Constantia"/>
              </a:rPr>
              <a:t>to </a:t>
            </a:r>
            <a:r>
              <a:rPr sz="2000" spc="-5" dirty="0">
                <a:latin typeface="Constantia"/>
                <a:cs typeface="Constantia"/>
              </a:rPr>
              <a:t>facilitate </a:t>
            </a:r>
            <a:r>
              <a:rPr sz="2000" spc="-15" dirty="0">
                <a:latin typeface="Constantia"/>
                <a:cs typeface="Constantia"/>
              </a:rPr>
              <a:t>traversal </a:t>
            </a:r>
            <a:r>
              <a:rPr sz="2000" spc="-490" dirty="0">
                <a:latin typeface="Constantia"/>
                <a:cs typeface="Constantia"/>
              </a:rPr>
              <a:t> </a:t>
            </a:r>
            <a:r>
              <a:rPr sz="2000" dirty="0">
                <a:latin typeface="Constantia"/>
                <a:cs typeface="Constantia"/>
              </a:rPr>
              <a:t>of</a:t>
            </a:r>
            <a:r>
              <a:rPr sz="2000" spc="15" dirty="0">
                <a:latin typeface="Constantia"/>
                <a:cs typeface="Constantia"/>
              </a:rPr>
              <a:t> </a:t>
            </a:r>
            <a:r>
              <a:rPr sz="2000" spc="-5" dirty="0">
                <a:latin typeface="Constantia"/>
                <a:cs typeface="Constantia"/>
              </a:rPr>
              <a:t>the</a:t>
            </a:r>
            <a:r>
              <a:rPr sz="2000" spc="-60" dirty="0">
                <a:latin typeface="Constantia"/>
                <a:cs typeface="Constantia"/>
              </a:rPr>
              <a:t> </a:t>
            </a:r>
            <a:r>
              <a:rPr sz="2000" dirty="0">
                <a:latin typeface="Constantia"/>
                <a:cs typeface="Constantia"/>
              </a:rPr>
              <a:t>list.</a:t>
            </a:r>
            <a:endParaRPr sz="2000">
              <a:latin typeface="Constantia"/>
              <a:cs typeface="Constant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0" y="2286000"/>
            <a:ext cx="702310"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4E3A2F"/>
                </a:solidFill>
                <a:latin typeface="Arial MT"/>
                <a:cs typeface="Arial MT"/>
              </a:rPr>
              <a:t>100</a:t>
            </a:r>
            <a:endParaRPr sz="3200">
              <a:latin typeface="Arial MT"/>
              <a:cs typeface="Arial MT"/>
            </a:endParaRPr>
          </a:p>
        </p:txBody>
      </p:sp>
      <p:sp>
        <p:nvSpPr>
          <p:cNvPr id="3" name="object 3"/>
          <p:cNvSpPr txBox="1"/>
          <p:nvPr/>
        </p:nvSpPr>
        <p:spPr>
          <a:xfrm>
            <a:off x="838200" y="2286000"/>
            <a:ext cx="1045210" cy="505908"/>
          </a:xfrm>
          <a:prstGeom prst="rect">
            <a:avLst/>
          </a:prstGeom>
        </p:spPr>
        <p:txBody>
          <a:bodyPr vert="horz" wrap="square" lIns="0" tIns="13335" rIns="0" bIns="0" rtlCol="0">
            <a:spAutoFit/>
          </a:bodyPr>
          <a:lstStyle/>
          <a:p>
            <a:pPr marL="12700">
              <a:lnSpc>
                <a:spcPct val="100000"/>
              </a:lnSpc>
              <a:spcBef>
                <a:spcPts val="105"/>
              </a:spcBef>
            </a:pPr>
            <a:r>
              <a:rPr sz="3200" spc="-5" smtClean="0">
                <a:solidFill>
                  <a:srgbClr val="4E3A2F"/>
                </a:solidFill>
                <a:latin typeface="Arial MT"/>
                <a:cs typeface="Arial MT"/>
              </a:rPr>
              <a:t>200</a:t>
            </a:r>
            <a:endParaRPr sz="3200">
              <a:latin typeface="Arial MT"/>
              <a:cs typeface="Arial MT"/>
            </a:endParaRPr>
          </a:p>
        </p:txBody>
      </p:sp>
      <p:sp>
        <p:nvSpPr>
          <p:cNvPr id="4" name="object 4"/>
          <p:cNvSpPr txBox="1"/>
          <p:nvPr/>
        </p:nvSpPr>
        <p:spPr>
          <a:xfrm>
            <a:off x="464013" y="3352800"/>
            <a:ext cx="8147684" cy="2371803"/>
          </a:xfrm>
          <a:prstGeom prst="rect">
            <a:avLst/>
          </a:prstGeom>
        </p:spPr>
        <p:txBody>
          <a:bodyPr vert="horz" wrap="square" lIns="0" tIns="12065" rIns="0" bIns="0" rtlCol="0">
            <a:spAutoFit/>
          </a:bodyPr>
          <a:lstStyle/>
          <a:p>
            <a:pPr marL="469900" marR="5080" indent="-457200" algn="just">
              <a:lnSpc>
                <a:spcPct val="100000"/>
              </a:lnSpc>
              <a:spcBef>
                <a:spcPts val="95"/>
              </a:spcBef>
              <a:buClr>
                <a:srgbClr val="EFA12D"/>
              </a:buClr>
              <a:buSzPct val="69117"/>
              <a:buFont typeface="Wingdings" pitchFamily="2" charset="2"/>
              <a:buChar char="Ø"/>
              <a:tabLst>
                <a:tab pos="355600" algn="l"/>
              </a:tabLst>
            </a:pPr>
            <a:r>
              <a:rPr sz="2800" spc="-5" dirty="0">
                <a:solidFill>
                  <a:srgbClr val="4E3A2F"/>
                </a:solidFill>
                <a:latin typeface="Arial MT"/>
                <a:cs typeface="Arial MT"/>
              </a:rPr>
              <a:t>The above figure shows the example </a:t>
            </a:r>
            <a:r>
              <a:rPr sz="2800" spc="-10" dirty="0">
                <a:solidFill>
                  <a:srgbClr val="4E3A2F"/>
                </a:solidFill>
                <a:latin typeface="Arial MT"/>
                <a:cs typeface="Arial MT"/>
              </a:rPr>
              <a:t>of </a:t>
            </a:r>
            <a:r>
              <a:rPr sz="2800" spc="-5" dirty="0">
                <a:solidFill>
                  <a:srgbClr val="4E3A2F"/>
                </a:solidFill>
                <a:latin typeface="Arial MT"/>
                <a:cs typeface="Arial MT"/>
              </a:rPr>
              <a:t> marks</a:t>
            </a:r>
            <a:r>
              <a:rPr sz="2800" dirty="0">
                <a:solidFill>
                  <a:srgbClr val="4E3A2F"/>
                </a:solidFill>
                <a:latin typeface="Arial MT"/>
                <a:cs typeface="Arial MT"/>
              </a:rPr>
              <a:t> </a:t>
            </a:r>
            <a:r>
              <a:rPr sz="2800" spc="-5" dirty="0">
                <a:solidFill>
                  <a:srgbClr val="4E3A2F"/>
                </a:solidFill>
                <a:latin typeface="Arial MT"/>
                <a:cs typeface="Arial MT"/>
              </a:rPr>
              <a:t>obtained</a:t>
            </a:r>
            <a:r>
              <a:rPr sz="2800" dirty="0">
                <a:solidFill>
                  <a:srgbClr val="4E3A2F"/>
                </a:solidFill>
                <a:latin typeface="Arial MT"/>
                <a:cs typeface="Arial MT"/>
              </a:rPr>
              <a:t> </a:t>
            </a:r>
            <a:r>
              <a:rPr sz="2800" spc="-5" dirty="0">
                <a:solidFill>
                  <a:srgbClr val="4E3A2F"/>
                </a:solidFill>
                <a:latin typeface="Arial MT"/>
                <a:cs typeface="Arial MT"/>
              </a:rPr>
              <a:t>by</a:t>
            </a:r>
            <a:r>
              <a:rPr sz="2800" spc="935" dirty="0">
                <a:solidFill>
                  <a:srgbClr val="4E3A2F"/>
                </a:solidFill>
                <a:latin typeface="Arial MT"/>
                <a:cs typeface="Arial MT"/>
              </a:rPr>
              <a:t> </a:t>
            </a:r>
            <a:r>
              <a:rPr sz="2800" spc="-10" dirty="0">
                <a:solidFill>
                  <a:srgbClr val="4E3A2F"/>
                </a:solidFill>
                <a:latin typeface="Arial MT"/>
                <a:cs typeface="Arial MT"/>
              </a:rPr>
              <a:t>different</a:t>
            </a:r>
            <a:r>
              <a:rPr sz="2800" spc="919" dirty="0">
                <a:solidFill>
                  <a:srgbClr val="4E3A2F"/>
                </a:solidFill>
                <a:latin typeface="Arial MT"/>
                <a:cs typeface="Arial MT"/>
              </a:rPr>
              <a:t> </a:t>
            </a:r>
            <a:r>
              <a:rPr sz="2800" spc="-5" dirty="0">
                <a:solidFill>
                  <a:srgbClr val="4E3A2F"/>
                </a:solidFill>
                <a:latin typeface="Arial MT"/>
                <a:cs typeface="Arial MT"/>
              </a:rPr>
              <a:t>students </a:t>
            </a:r>
            <a:r>
              <a:rPr sz="2800" dirty="0">
                <a:solidFill>
                  <a:srgbClr val="4E3A2F"/>
                </a:solidFill>
                <a:latin typeface="Arial MT"/>
                <a:cs typeface="Arial MT"/>
              </a:rPr>
              <a:t> </a:t>
            </a:r>
            <a:r>
              <a:rPr sz="2800" spc="-5" dirty="0">
                <a:solidFill>
                  <a:srgbClr val="4E3A2F"/>
                </a:solidFill>
                <a:latin typeface="Arial MT"/>
                <a:cs typeface="Arial MT"/>
              </a:rPr>
              <a:t>can</a:t>
            </a:r>
            <a:r>
              <a:rPr sz="2800" spc="-10" dirty="0">
                <a:solidFill>
                  <a:srgbClr val="4E3A2F"/>
                </a:solidFill>
                <a:latin typeface="Arial MT"/>
                <a:cs typeface="Arial MT"/>
              </a:rPr>
              <a:t> be</a:t>
            </a:r>
            <a:r>
              <a:rPr sz="2800" spc="5" dirty="0">
                <a:solidFill>
                  <a:srgbClr val="4E3A2F"/>
                </a:solidFill>
                <a:latin typeface="Arial MT"/>
                <a:cs typeface="Arial MT"/>
              </a:rPr>
              <a:t> </a:t>
            </a:r>
            <a:r>
              <a:rPr sz="2800" spc="-5" dirty="0">
                <a:solidFill>
                  <a:srgbClr val="4E3A2F"/>
                </a:solidFill>
                <a:latin typeface="Arial MT"/>
                <a:cs typeface="Arial MT"/>
              </a:rPr>
              <a:t>stored</a:t>
            </a:r>
            <a:r>
              <a:rPr sz="2800" spc="15" dirty="0">
                <a:solidFill>
                  <a:srgbClr val="4E3A2F"/>
                </a:solidFill>
                <a:latin typeface="Arial MT"/>
                <a:cs typeface="Arial MT"/>
              </a:rPr>
              <a:t> </a:t>
            </a:r>
            <a:r>
              <a:rPr sz="2800" spc="-5" dirty="0">
                <a:solidFill>
                  <a:srgbClr val="4E3A2F"/>
                </a:solidFill>
                <a:latin typeface="Arial MT"/>
                <a:cs typeface="Arial MT"/>
              </a:rPr>
              <a:t>in a linked list</a:t>
            </a:r>
            <a:endParaRPr sz="2800" dirty="0">
              <a:latin typeface="Arial MT"/>
              <a:cs typeface="Arial MT"/>
            </a:endParaRPr>
          </a:p>
          <a:p>
            <a:pPr marL="469900" indent="-457200" algn="just">
              <a:lnSpc>
                <a:spcPct val="100000"/>
              </a:lnSpc>
              <a:spcBef>
                <a:spcPts val="820"/>
              </a:spcBef>
              <a:buClr>
                <a:srgbClr val="EFA12D"/>
              </a:buClr>
              <a:buSzPct val="69117"/>
              <a:buFont typeface="Wingdings" pitchFamily="2" charset="2"/>
              <a:buChar char="Ø"/>
              <a:tabLst>
                <a:tab pos="355600" algn="l"/>
              </a:tabLst>
            </a:pPr>
            <a:r>
              <a:rPr sz="2800" spc="-5" dirty="0">
                <a:solidFill>
                  <a:srgbClr val="4E3A2F"/>
                </a:solidFill>
                <a:latin typeface="Arial MT"/>
                <a:cs typeface="Arial MT"/>
              </a:rPr>
              <a:t>Here</a:t>
            </a:r>
            <a:r>
              <a:rPr sz="2800" spc="5" dirty="0">
                <a:solidFill>
                  <a:srgbClr val="4E3A2F"/>
                </a:solidFill>
                <a:latin typeface="Arial MT"/>
                <a:cs typeface="Arial MT"/>
              </a:rPr>
              <a:t> </a:t>
            </a:r>
            <a:r>
              <a:rPr sz="2800" spc="-5" dirty="0">
                <a:solidFill>
                  <a:srgbClr val="4E3A2F"/>
                </a:solidFill>
                <a:latin typeface="Arial MT"/>
                <a:cs typeface="Arial MT"/>
              </a:rPr>
              <a:t>N-stands</a:t>
            </a:r>
            <a:r>
              <a:rPr sz="2800" spc="10" dirty="0">
                <a:solidFill>
                  <a:srgbClr val="4E3A2F"/>
                </a:solidFill>
                <a:latin typeface="Arial MT"/>
                <a:cs typeface="Arial MT"/>
              </a:rPr>
              <a:t> </a:t>
            </a:r>
            <a:r>
              <a:rPr sz="2800" spc="-5" dirty="0">
                <a:solidFill>
                  <a:srgbClr val="4E3A2F"/>
                </a:solidFill>
                <a:latin typeface="Arial MT"/>
                <a:cs typeface="Arial MT"/>
              </a:rPr>
              <a:t>for</a:t>
            </a:r>
            <a:r>
              <a:rPr sz="2800" spc="10" dirty="0">
                <a:solidFill>
                  <a:srgbClr val="4E3A2F"/>
                </a:solidFill>
                <a:latin typeface="Arial MT"/>
                <a:cs typeface="Arial MT"/>
              </a:rPr>
              <a:t> </a:t>
            </a:r>
            <a:r>
              <a:rPr sz="2800" spc="-10" dirty="0">
                <a:solidFill>
                  <a:srgbClr val="4E3A2F"/>
                </a:solidFill>
                <a:latin typeface="Arial MT"/>
                <a:cs typeface="Arial MT"/>
              </a:rPr>
              <a:t>NULL.</a:t>
            </a:r>
            <a:endParaRPr sz="2800" dirty="0">
              <a:latin typeface="Arial MT"/>
              <a:cs typeface="Arial MT"/>
            </a:endParaRPr>
          </a:p>
          <a:p>
            <a:pPr marL="469900" indent="-457200" algn="just">
              <a:lnSpc>
                <a:spcPct val="100000"/>
              </a:lnSpc>
              <a:spcBef>
                <a:spcPts val="815"/>
              </a:spcBef>
              <a:buClr>
                <a:srgbClr val="EFA12D"/>
              </a:buClr>
              <a:buSzPct val="69117"/>
              <a:buFont typeface="Wingdings" pitchFamily="2" charset="2"/>
              <a:buChar char="Ø"/>
              <a:tabLst>
                <a:tab pos="355600" algn="l"/>
              </a:tabLst>
            </a:pPr>
            <a:r>
              <a:rPr sz="2800" spc="-5" dirty="0">
                <a:solidFill>
                  <a:srgbClr val="4E3A2F"/>
                </a:solidFill>
                <a:latin typeface="Arial MT"/>
                <a:cs typeface="Arial MT"/>
              </a:rPr>
              <a:t>Null</a:t>
            </a:r>
            <a:r>
              <a:rPr sz="2800" spc="-10" dirty="0">
                <a:solidFill>
                  <a:srgbClr val="4E3A2F"/>
                </a:solidFill>
                <a:latin typeface="Arial MT"/>
                <a:cs typeface="Arial MT"/>
              </a:rPr>
              <a:t> </a:t>
            </a:r>
            <a:r>
              <a:rPr sz="2800" spc="-5" dirty="0">
                <a:solidFill>
                  <a:srgbClr val="4E3A2F"/>
                </a:solidFill>
                <a:latin typeface="Arial MT"/>
                <a:cs typeface="Arial MT"/>
              </a:rPr>
              <a:t>indicates</a:t>
            </a:r>
            <a:r>
              <a:rPr sz="2800" spc="-10" dirty="0">
                <a:solidFill>
                  <a:srgbClr val="4E3A2F"/>
                </a:solidFill>
                <a:latin typeface="Arial MT"/>
                <a:cs typeface="Arial MT"/>
              </a:rPr>
              <a:t> </a:t>
            </a:r>
            <a:r>
              <a:rPr sz="2800" spc="-5" dirty="0">
                <a:solidFill>
                  <a:srgbClr val="4E3A2F"/>
                </a:solidFill>
                <a:latin typeface="Arial MT"/>
                <a:cs typeface="Arial MT"/>
              </a:rPr>
              <a:t>the</a:t>
            </a:r>
            <a:r>
              <a:rPr sz="2800" spc="5" dirty="0">
                <a:solidFill>
                  <a:srgbClr val="4E3A2F"/>
                </a:solidFill>
                <a:latin typeface="Arial MT"/>
                <a:cs typeface="Arial MT"/>
              </a:rPr>
              <a:t> </a:t>
            </a:r>
            <a:r>
              <a:rPr sz="2800" spc="-10" dirty="0">
                <a:solidFill>
                  <a:srgbClr val="4E3A2F"/>
                </a:solidFill>
                <a:latin typeface="Arial MT"/>
                <a:cs typeface="Arial MT"/>
              </a:rPr>
              <a:t>end</a:t>
            </a:r>
            <a:r>
              <a:rPr sz="2800" dirty="0">
                <a:solidFill>
                  <a:srgbClr val="4E3A2F"/>
                </a:solidFill>
                <a:latin typeface="Arial MT"/>
                <a:cs typeface="Arial MT"/>
              </a:rPr>
              <a:t> </a:t>
            </a:r>
            <a:r>
              <a:rPr sz="2800" spc="-5" dirty="0">
                <a:solidFill>
                  <a:srgbClr val="4E3A2F"/>
                </a:solidFill>
                <a:latin typeface="Arial MT"/>
                <a:cs typeface="Arial MT"/>
              </a:rPr>
              <a:t>of</a:t>
            </a:r>
            <a:r>
              <a:rPr sz="2800" spc="15" dirty="0">
                <a:solidFill>
                  <a:srgbClr val="4E3A2F"/>
                </a:solidFill>
                <a:latin typeface="Arial MT"/>
                <a:cs typeface="Arial MT"/>
              </a:rPr>
              <a:t> </a:t>
            </a:r>
            <a:r>
              <a:rPr sz="2800" spc="-5" dirty="0">
                <a:solidFill>
                  <a:srgbClr val="4E3A2F"/>
                </a:solidFill>
                <a:latin typeface="Arial MT"/>
                <a:cs typeface="Arial MT"/>
              </a:rPr>
              <a:t>the</a:t>
            </a:r>
            <a:r>
              <a:rPr sz="2800" dirty="0">
                <a:solidFill>
                  <a:srgbClr val="4E3A2F"/>
                </a:solidFill>
                <a:latin typeface="Arial MT"/>
                <a:cs typeface="Arial MT"/>
              </a:rPr>
              <a:t> </a:t>
            </a:r>
            <a:r>
              <a:rPr sz="2800" spc="-10" dirty="0">
                <a:solidFill>
                  <a:srgbClr val="4E3A2F"/>
                </a:solidFill>
                <a:latin typeface="Arial MT"/>
                <a:cs typeface="Arial MT"/>
              </a:rPr>
              <a:t>node.</a:t>
            </a:r>
            <a:endParaRPr sz="2800" dirty="0">
              <a:latin typeface="Arial MT"/>
              <a:cs typeface="Arial MT"/>
            </a:endParaRPr>
          </a:p>
        </p:txBody>
      </p:sp>
      <p:grpSp>
        <p:nvGrpSpPr>
          <p:cNvPr id="5" name="object 5"/>
          <p:cNvGrpSpPr/>
          <p:nvPr/>
        </p:nvGrpSpPr>
        <p:grpSpPr>
          <a:xfrm>
            <a:off x="203200" y="1130300"/>
            <a:ext cx="2489200" cy="952500"/>
            <a:chOff x="203200" y="1130300"/>
            <a:chExt cx="2489200" cy="952500"/>
          </a:xfrm>
        </p:grpSpPr>
        <p:sp>
          <p:nvSpPr>
            <p:cNvPr id="6" name="object 6"/>
            <p:cNvSpPr/>
            <p:nvPr/>
          </p:nvSpPr>
          <p:spPr>
            <a:xfrm>
              <a:off x="222250" y="1136650"/>
              <a:ext cx="2451100" cy="939800"/>
            </a:xfrm>
            <a:custGeom>
              <a:avLst/>
              <a:gdLst/>
              <a:ahLst/>
              <a:cxnLst/>
              <a:rect l="l" t="t" r="r" b="b"/>
              <a:pathLst>
                <a:path w="2451100" h="939800">
                  <a:moveTo>
                    <a:pt x="1225550" y="0"/>
                  </a:moveTo>
                  <a:lnTo>
                    <a:pt x="1225550" y="939800"/>
                  </a:lnTo>
                </a:path>
                <a:path w="2451100" h="939800">
                  <a:moveTo>
                    <a:pt x="6350" y="0"/>
                  </a:moveTo>
                  <a:lnTo>
                    <a:pt x="6350" y="939800"/>
                  </a:lnTo>
                </a:path>
                <a:path w="2451100" h="939800">
                  <a:moveTo>
                    <a:pt x="2444750" y="0"/>
                  </a:moveTo>
                  <a:lnTo>
                    <a:pt x="2444750" y="939800"/>
                  </a:lnTo>
                </a:path>
                <a:path w="2451100" h="939800">
                  <a:moveTo>
                    <a:pt x="0" y="6350"/>
                  </a:moveTo>
                  <a:lnTo>
                    <a:pt x="2451100" y="6350"/>
                  </a:lnTo>
                </a:path>
              </a:pathLst>
            </a:custGeom>
            <a:ln w="12700">
              <a:solidFill>
                <a:srgbClr val="FFFFFF"/>
              </a:solidFill>
            </a:ln>
          </p:spPr>
          <p:txBody>
            <a:bodyPr wrap="square" lIns="0" tIns="0" rIns="0" bIns="0" rtlCol="0"/>
            <a:lstStyle/>
            <a:p>
              <a:endParaRPr/>
            </a:p>
          </p:txBody>
        </p:sp>
        <p:sp>
          <p:nvSpPr>
            <p:cNvPr id="7" name="object 7"/>
            <p:cNvSpPr/>
            <p:nvPr/>
          </p:nvSpPr>
          <p:spPr>
            <a:xfrm>
              <a:off x="222250" y="2057400"/>
              <a:ext cx="2451100" cy="0"/>
            </a:xfrm>
            <a:custGeom>
              <a:avLst/>
              <a:gdLst/>
              <a:ahLst/>
              <a:cxnLst/>
              <a:rect l="l" t="t" r="r" b="b"/>
              <a:pathLst>
                <a:path w="2451100">
                  <a:moveTo>
                    <a:pt x="0" y="0"/>
                  </a:moveTo>
                  <a:lnTo>
                    <a:pt x="2451100" y="0"/>
                  </a:lnTo>
                </a:path>
              </a:pathLst>
            </a:custGeom>
            <a:ln w="38100">
              <a:solidFill>
                <a:srgbClr val="FFFFFF"/>
              </a:solidFill>
            </a:ln>
          </p:spPr>
          <p:txBody>
            <a:bodyPr wrap="square" lIns="0" tIns="0" rIns="0" bIns="0" rtlCol="0"/>
            <a:lstStyle/>
            <a:p>
              <a:endParaRPr/>
            </a:p>
          </p:txBody>
        </p:sp>
      </p:grpSp>
      <p:sp>
        <p:nvSpPr>
          <p:cNvPr id="8" name="object 8"/>
          <p:cNvSpPr txBox="1"/>
          <p:nvPr/>
        </p:nvSpPr>
        <p:spPr>
          <a:xfrm>
            <a:off x="234950" y="1149350"/>
            <a:ext cx="1206500" cy="889000"/>
          </a:xfrm>
          <a:prstGeom prst="rect">
            <a:avLst/>
          </a:prstGeom>
          <a:solidFill>
            <a:srgbClr val="EFA12D"/>
          </a:solidFill>
        </p:spPr>
        <p:txBody>
          <a:bodyPr vert="horz" wrap="square" lIns="0" tIns="27940" rIns="0" bIns="0" rtlCol="0">
            <a:spAutoFit/>
          </a:bodyPr>
          <a:lstStyle/>
          <a:p>
            <a:pPr marL="84455">
              <a:lnSpc>
                <a:spcPct val="100000"/>
              </a:lnSpc>
              <a:spcBef>
                <a:spcPts val="220"/>
              </a:spcBef>
            </a:pPr>
            <a:r>
              <a:rPr sz="3400" b="1" spc="-10" dirty="0">
                <a:solidFill>
                  <a:srgbClr val="FFFFFF"/>
                </a:solidFill>
                <a:latin typeface="Arial"/>
                <a:cs typeface="Arial"/>
              </a:rPr>
              <a:t>14</a:t>
            </a:r>
            <a:endParaRPr sz="3400">
              <a:latin typeface="Arial"/>
              <a:cs typeface="Arial"/>
            </a:endParaRPr>
          </a:p>
        </p:txBody>
      </p:sp>
      <p:sp>
        <p:nvSpPr>
          <p:cNvPr id="9" name="object 9"/>
          <p:cNvSpPr txBox="1"/>
          <p:nvPr/>
        </p:nvSpPr>
        <p:spPr>
          <a:xfrm>
            <a:off x="1454150" y="1149350"/>
            <a:ext cx="1206500" cy="889000"/>
          </a:xfrm>
          <a:prstGeom prst="rect">
            <a:avLst/>
          </a:prstGeom>
          <a:solidFill>
            <a:srgbClr val="EFA12D"/>
          </a:solidFill>
        </p:spPr>
        <p:txBody>
          <a:bodyPr vert="horz" wrap="square" lIns="0" tIns="27940" rIns="0" bIns="0" rtlCol="0">
            <a:spAutoFit/>
          </a:bodyPr>
          <a:lstStyle/>
          <a:p>
            <a:pPr marL="85090">
              <a:lnSpc>
                <a:spcPct val="100000"/>
              </a:lnSpc>
              <a:spcBef>
                <a:spcPts val="220"/>
              </a:spcBef>
            </a:pPr>
            <a:r>
              <a:rPr sz="3400" b="1" spc="-10" dirty="0">
                <a:solidFill>
                  <a:srgbClr val="FFFFFF"/>
                </a:solidFill>
                <a:latin typeface="Arial"/>
                <a:cs typeface="Arial"/>
              </a:rPr>
              <a:t>100</a:t>
            </a:r>
            <a:endParaRPr sz="3400">
              <a:latin typeface="Arial"/>
              <a:cs typeface="Arial"/>
            </a:endParaRPr>
          </a:p>
        </p:txBody>
      </p:sp>
      <p:grpSp>
        <p:nvGrpSpPr>
          <p:cNvPr id="10" name="object 10"/>
          <p:cNvGrpSpPr/>
          <p:nvPr/>
        </p:nvGrpSpPr>
        <p:grpSpPr>
          <a:xfrm>
            <a:off x="3022600" y="1206500"/>
            <a:ext cx="2717800" cy="876300"/>
            <a:chOff x="3022600" y="1206500"/>
            <a:chExt cx="2717800" cy="876300"/>
          </a:xfrm>
        </p:grpSpPr>
        <p:sp>
          <p:nvSpPr>
            <p:cNvPr id="11" name="object 11"/>
            <p:cNvSpPr/>
            <p:nvPr/>
          </p:nvSpPr>
          <p:spPr>
            <a:xfrm>
              <a:off x="3041650" y="1212850"/>
              <a:ext cx="2679700" cy="863600"/>
            </a:xfrm>
            <a:custGeom>
              <a:avLst/>
              <a:gdLst/>
              <a:ahLst/>
              <a:cxnLst/>
              <a:rect l="l" t="t" r="r" b="b"/>
              <a:pathLst>
                <a:path w="2679700" h="863600">
                  <a:moveTo>
                    <a:pt x="1339850" y="0"/>
                  </a:moveTo>
                  <a:lnTo>
                    <a:pt x="1339850" y="863600"/>
                  </a:lnTo>
                </a:path>
                <a:path w="2679700" h="863600">
                  <a:moveTo>
                    <a:pt x="6350" y="0"/>
                  </a:moveTo>
                  <a:lnTo>
                    <a:pt x="6350" y="863600"/>
                  </a:lnTo>
                </a:path>
                <a:path w="2679700" h="863600">
                  <a:moveTo>
                    <a:pt x="2673350" y="0"/>
                  </a:moveTo>
                  <a:lnTo>
                    <a:pt x="2673350" y="863600"/>
                  </a:lnTo>
                </a:path>
                <a:path w="2679700" h="863600">
                  <a:moveTo>
                    <a:pt x="0" y="6350"/>
                  </a:moveTo>
                  <a:lnTo>
                    <a:pt x="2679700" y="6350"/>
                  </a:lnTo>
                </a:path>
              </a:pathLst>
            </a:custGeom>
            <a:ln w="12700">
              <a:solidFill>
                <a:srgbClr val="FFFFFF"/>
              </a:solidFill>
            </a:ln>
          </p:spPr>
          <p:txBody>
            <a:bodyPr wrap="square" lIns="0" tIns="0" rIns="0" bIns="0" rtlCol="0"/>
            <a:lstStyle/>
            <a:p>
              <a:endParaRPr/>
            </a:p>
          </p:txBody>
        </p:sp>
        <p:sp>
          <p:nvSpPr>
            <p:cNvPr id="12" name="object 12"/>
            <p:cNvSpPr/>
            <p:nvPr/>
          </p:nvSpPr>
          <p:spPr>
            <a:xfrm>
              <a:off x="3041650" y="2057400"/>
              <a:ext cx="2679700" cy="0"/>
            </a:xfrm>
            <a:custGeom>
              <a:avLst/>
              <a:gdLst/>
              <a:ahLst/>
              <a:cxnLst/>
              <a:rect l="l" t="t" r="r" b="b"/>
              <a:pathLst>
                <a:path w="2679700">
                  <a:moveTo>
                    <a:pt x="0" y="0"/>
                  </a:moveTo>
                  <a:lnTo>
                    <a:pt x="2679700" y="0"/>
                  </a:lnTo>
                </a:path>
              </a:pathLst>
            </a:custGeom>
            <a:ln w="38100">
              <a:solidFill>
                <a:srgbClr val="FFFFFF"/>
              </a:solidFill>
            </a:ln>
          </p:spPr>
          <p:txBody>
            <a:bodyPr wrap="square" lIns="0" tIns="0" rIns="0" bIns="0" rtlCol="0"/>
            <a:lstStyle/>
            <a:p>
              <a:endParaRPr/>
            </a:p>
          </p:txBody>
        </p:sp>
      </p:grpSp>
      <p:sp>
        <p:nvSpPr>
          <p:cNvPr id="13" name="object 13"/>
          <p:cNvSpPr txBox="1"/>
          <p:nvPr/>
        </p:nvSpPr>
        <p:spPr>
          <a:xfrm>
            <a:off x="3054350" y="1225550"/>
            <a:ext cx="1320800" cy="812800"/>
          </a:xfrm>
          <a:prstGeom prst="rect">
            <a:avLst/>
          </a:prstGeom>
          <a:solidFill>
            <a:srgbClr val="EFA12D"/>
          </a:solidFill>
        </p:spPr>
        <p:txBody>
          <a:bodyPr vert="horz" wrap="square" lIns="0" tIns="27940" rIns="0" bIns="0" rtlCol="0">
            <a:spAutoFit/>
          </a:bodyPr>
          <a:lstStyle/>
          <a:p>
            <a:pPr marL="85725">
              <a:lnSpc>
                <a:spcPct val="100000"/>
              </a:lnSpc>
              <a:spcBef>
                <a:spcPts val="220"/>
              </a:spcBef>
            </a:pPr>
            <a:r>
              <a:rPr sz="3400" b="1" spc="-10" dirty="0">
                <a:solidFill>
                  <a:srgbClr val="FFFFFF"/>
                </a:solidFill>
                <a:latin typeface="Arial"/>
                <a:cs typeface="Arial"/>
              </a:rPr>
              <a:t>30</a:t>
            </a:r>
            <a:endParaRPr sz="3400">
              <a:latin typeface="Arial"/>
              <a:cs typeface="Arial"/>
            </a:endParaRPr>
          </a:p>
        </p:txBody>
      </p:sp>
      <p:sp>
        <p:nvSpPr>
          <p:cNvPr id="14" name="object 14"/>
          <p:cNvSpPr txBox="1"/>
          <p:nvPr/>
        </p:nvSpPr>
        <p:spPr>
          <a:xfrm>
            <a:off x="4387850" y="1225550"/>
            <a:ext cx="1320800" cy="812800"/>
          </a:xfrm>
          <a:prstGeom prst="rect">
            <a:avLst/>
          </a:prstGeom>
          <a:solidFill>
            <a:srgbClr val="EFA12D"/>
          </a:solidFill>
        </p:spPr>
        <p:txBody>
          <a:bodyPr vert="horz" wrap="square" lIns="0" tIns="27940" rIns="0" bIns="0" rtlCol="0">
            <a:spAutoFit/>
          </a:bodyPr>
          <a:lstStyle/>
          <a:p>
            <a:pPr marL="85725">
              <a:lnSpc>
                <a:spcPct val="100000"/>
              </a:lnSpc>
              <a:spcBef>
                <a:spcPts val="220"/>
              </a:spcBef>
            </a:pPr>
            <a:r>
              <a:rPr sz="3400" b="1" spc="-10" dirty="0">
                <a:solidFill>
                  <a:srgbClr val="FFFFFF"/>
                </a:solidFill>
                <a:latin typeface="Arial"/>
                <a:cs typeface="Arial"/>
              </a:rPr>
              <a:t>400</a:t>
            </a:r>
            <a:endParaRPr sz="3400">
              <a:latin typeface="Arial"/>
              <a:cs typeface="Arial"/>
            </a:endParaRPr>
          </a:p>
        </p:txBody>
      </p:sp>
      <p:grpSp>
        <p:nvGrpSpPr>
          <p:cNvPr id="15" name="object 15"/>
          <p:cNvGrpSpPr/>
          <p:nvPr/>
        </p:nvGrpSpPr>
        <p:grpSpPr>
          <a:xfrm>
            <a:off x="6146800" y="1282700"/>
            <a:ext cx="2870200" cy="790575"/>
            <a:chOff x="6146800" y="1282700"/>
            <a:chExt cx="2870200" cy="790575"/>
          </a:xfrm>
        </p:grpSpPr>
        <p:sp>
          <p:nvSpPr>
            <p:cNvPr id="16" name="object 16"/>
            <p:cNvSpPr/>
            <p:nvPr/>
          </p:nvSpPr>
          <p:spPr>
            <a:xfrm>
              <a:off x="6165850" y="1289050"/>
              <a:ext cx="2832100" cy="777875"/>
            </a:xfrm>
            <a:custGeom>
              <a:avLst/>
              <a:gdLst/>
              <a:ahLst/>
              <a:cxnLst/>
              <a:rect l="l" t="t" r="r" b="b"/>
              <a:pathLst>
                <a:path w="2832100" h="777875">
                  <a:moveTo>
                    <a:pt x="1416050" y="0"/>
                  </a:moveTo>
                  <a:lnTo>
                    <a:pt x="1416050" y="777875"/>
                  </a:lnTo>
                </a:path>
                <a:path w="2832100" h="777875">
                  <a:moveTo>
                    <a:pt x="6350" y="0"/>
                  </a:moveTo>
                  <a:lnTo>
                    <a:pt x="6350" y="777875"/>
                  </a:lnTo>
                </a:path>
                <a:path w="2832100" h="777875">
                  <a:moveTo>
                    <a:pt x="2825750" y="0"/>
                  </a:moveTo>
                  <a:lnTo>
                    <a:pt x="2825750" y="777875"/>
                  </a:lnTo>
                </a:path>
                <a:path w="2832100" h="777875">
                  <a:moveTo>
                    <a:pt x="0" y="6350"/>
                  </a:moveTo>
                  <a:lnTo>
                    <a:pt x="2832100" y="6350"/>
                  </a:lnTo>
                </a:path>
              </a:pathLst>
            </a:custGeom>
            <a:ln w="12700">
              <a:solidFill>
                <a:srgbClr val="FFFFFF"/>
              </a:solidFill>
            </a:ln>
          </p:spPr>
          <p:txBody>
            <a:bodyPr wrap="square" lIns="0" tIns="0" rIns="0" bIns="0" rtlCol="0"/>
            <a:lstStyle/>
            <a:p>
              <a:endParaRPr/>
            </a:p>
          </p:txBody>
        </p:sp>
        <p:sp>
          <p:nvSpPr>
            <p:cNvPr id="17" name="object 17"/>
            <p:cNvSpPr/>
            <p:nvPr/>
          </p:nvSpPr>
          <p:spPr>
            <a:xfrm>
              <a:off x="6165850" y="2047875"/>
              <a:ext cx="2832100" cy="0"/>
            </a:xfrm>
            <a:custGeom>
              <a:avLst/>
              <a:gdLst/>
              <a:ahLst/>
              <a:cxnLst/>
              <a:rect l="l" t="t" r="r" b="b"/>
              <a:pathLst>
                <a:path w="2832100">
                  <a:moveTo>
                    <a:pt x="0" y="0"/>
                  </a:moveTo>
                  <a:lnTo>
                    <a:pt x="2832100" y="0"/>
                  </a:lnTo>
                </a:path>
              </a:pathLst>
            </a:custGeom>
            <a:ln w="38100">
              <a:solidFill>
                <a:srgbClr val="FFFFFF"/>
              </a:solidFill>
            </a:ln>
          </p:spPr>
          <p:txBody>
            <a:bodyPr wrap="square" lIns="0" tIns="0" rIns="0" bIns="0" rtlCol="0"/>
            <a:lstStyle/>
            <a:p>
              <a:endParaRPr/>
            </a:p>
          </p:txBody>
        </p:sp>
      </p:grpSp>
      <p:sp>
        <p:nvSpPr>
          <p:cNvPr id="18" name="object 18"/>
          <p:cNvSpPr txBox="1"/>
          <p:nvPr/>
        </p:nvSpPr>
        <p:spPr>
          <a:xfrm>
            <a:off x="6178550" y="1301750"/>
            <a:ext cx="1397000" cy="727075"/>
          </a:xfrm>
          <a:prstGeom prst="rect">
            <a:avLst/>
          </a:prstGeom>
          <a:solidFill>
            <a:srgbClr val="EFA12D"/>
          </a:solidFill>
        </p:spPr>
        <p:txBody>
          <a:bodyPr vert="horz" wrap="square" lIns="0" tIns="27940" rIns="0" bIns="0" rtlCol="0">
            <a:spAutoFit/>
          </a:bodyPr>
          <a:lstStyle/>
          <a:p>
            <a:pPr marL="85725">
              <a:lnSpc>
                <a:spcPct val="100000"/>
              </a:lnSpc>
              <a:spcBef>
                <a:spcPts val="220"/>
              </a:spcBef>
            </a:pPr>
            <a:r>
              <a:rPr sz="3400" b="1" spc="-15" dirty="0">
                <a:solidFill>
                  <a:srgbClr val="FFFFFF"/>
                </a:solidFill>
                <a:latin typeface="Arial"/>
                <a:cs typeface="Arial"/>
              </a:rPr>
              <a:t>42</a:t>
            </a:r>
            <a:endParaRPr sz="3400">
              <a:latin typeface="Arial"/>
              <a:cs typeface="Arial"/>
            </a:endParaRPr>
          </a:p>
        </p:txBody>
      </p:sp>
      <p:sp>
        <p:nvSpPr>
          <p:cNvPr id="19" name="object 19"/>
          <p:cNvSpPr txBox="1"/>
          <p:nvPr/>
        </p:nvSpPr>
        <p:spPr>
          <a:xfrm>
            <a:off x="7620000" y="1301750"/>
            <a:ext cx="1397000" cy="727075"/>
          </a:xfrm>
          <a:prstGeom prst="rect">
            <a:avLst/>
          </a:prstGeom>
          <a:solidFill>
            <a:srgbClr val="EFA12D"/>
          </a:solidFill>
        </p:spPr>
        <p:txBody>
          <a:bodyPr vert="horz" wrap="square" lIns="0" tIns="27940" rIns="0" bIns="0" rtlCol="0">
            <a:spAutoFit/>
          </a:bodyPr>
          <a:lstStyle/>
          <a:p>
            <a:pPr marL="85725">
              <a:lnSpc>
                <a:spcPct val="100000"/>
              </a:lnSpc>
              <a:spcBef>
                <a:spcPts val="220"/>
              </a:spcBef>
            </a:pPr>
            <a:r>
              <a:rPr sz="3400" b="1" spc="-5" dirty="0">
                <a:solidFill>
                  <a:srgbClr val="FFFFFF"/>
                </a:solidFill>
                <a:latin typeface="Arial"/>
                <a:cs typeface="Arial"/>
              </a:rPr>
              <a:t>N</a:t>
            </a:r>
            <a:endParaRPr sz="3400">
              <a:latin typeface="Arial"/>
              <a:cs typeface="Arial"/>
            </a:endParaRPr>
          </a:p>
        </p:txBody>
      </p:sp>
      <p:grpSp>
        <p:nvGrpSpPr>
          <p:cNvPr id="20" name="object 20"/>
          <p:cNvGrpSpPr/>
          <p:nvPr/>
        </p:nvGrpSpPr>
        <p:grpSpPr>
          <a:xfrm>
            <a:off x="2654807" y="1435608"/>
            <a:ext cx="3531235" cy="330835"/>
            <a:chOff x="2654807" y="1435608"/>
            <a:chExt cx="3531235" cy="330835"/>
          </a:xfrm>
        </p:grpSpPr>
        <p:sp>
          <p:nvSpPr>
            <p:cNvPr id="21" name="object 21"/>
            <p:cNvSpPr/>
            <p:nvPr/>
          </p:nvSpPr>
          <p:spPr>
            <a:xfrm>
              <a:off x="2667761" y="1448562"/>
              <a:ext cx="381000" cy="228600"/>
            </a:xfrm>
            <a:custGeom>
              <a:avLst/>
              <a:gdLst/>
              <a:ahLst/>
              <a:cxnLst/>
              <a:rect l="l" t="t" r="r" b="b"/>
              <a:pathLst>
                <a:path w="381000" h="228600">
                  <a:moveTo>
                    <a:pt x="266700" y="0"/>
                  </a:moveTo>
                  <a:lnTo>
                    <a:pt x="266700" y="57150"/>
                  </a:lnTo>
                  <a:lnTo>
                    <a:pt x="0" y="57150"/>
                  </a:lnTo>
                  <a:lnTo>
                    <a:pt x="0" y="171450"/>
                  </a:lnTo>
                  <a:lnTo>
                    <a:pt x="266700" y="171450"/>
                  </a:lnTo>
                  <a:lnTo>
                    <a:pt x="266700" y="228600"/>
                  </a:lnTo>
                  <a:lnTo>
                    <a:pt x="381000" y="114300"/>
                  </a:lnTo>
                  <a:lnTo>
                    <a:pt x="266700" y="0"/>
                  </a:lnTo>
                  <a:close/>
                </a:path>
              </a:pathLst>
            </a:custGeom>
            <a:solidFill>
              <a:srgbClr val="EFA12D"/>
            </a:solidFill>
          </p:spPr>
          <p:txBody>
            <a:bodyPr wrap="square" lIns="0" tIns="0" rIns="0" bIns="0" rtlCol="0"/>
            <a:lstStyle/>
            <a:p>
              <a:endParaRPr/>
            </a:p>
          </p:txBody>
        </p:sp>
        <p:sp>
          <p:nvSpPr>
            <p:cNvPr id="22" name="object 22"/>
            <p:cNvSpPr/>
            <p:nvPr/>
          </p:nvSpPr>
          <p:spPr>
            <a:xfrm>
              <a:off x="2667761" y="1448562"/>
              <a:ext cx="381000" cy="228600"/>
            </a:xfrm>
            <a:custGeom>
              <a:avLst/>
              <a:gdLst/>
              <a:ahLst/>
              <a:cxnLst/>
              <a:rect l="l" t="t" r="r" b="b"/>
              <a:pathLst>
                <a:path w="381000" h="228600">
                  <a:moveTo>
                    <a:pt x="0" y="57150"/>
                  </a:moveTo>
                  <a:lnTo>
                    <a:pt x="266700" y="57150"/>
                  </a:lnTo>
                  <a:lnTo>
                    <a:pt x="266700" y="0"/>
                  </a:lnTo>
                  <a:lnTo>
                    <a:pt x="381000" y="114300"/>
                  </a:lnTo>
                  <a:lnTo>
                    <a:pt x="266700" y="228600"/>
                  </a:lnTo>
                  <a:lnTo>
                    <a:pt x="266700" y="171450"/>
                  </a:lnTo>
                  <a:lnTo>
                    <a:pt x="0" y="171450"/>
                  </a:lnTo>
                  <a:lnTo>
                    <a:pt x="0" y="57150"/>
                  </a:lnTo>
                  <a:close/>
                </a:path>
              </a:pathLst>
            </a:custGeom>
            <a:ln w="25908">
              <a:solidFill>
                <a:srgbClr val="AF761F"/>
              </a:solidFill>
            </a:ln>
          </p:spPr>
          <p:txBody>
            <a:bodyPr wrap="square" lIns="0" tIns="0" rIns="0" bIns="0" rtlCol="0"/>
            <a:lstStyle/>
            <a:p>
              <a:endParaRPr/>
            </a:p>
          </p:txBody>
        </p:sp>
        <p:sp>
          <p:nvSpPr>
            <p:cNvPr id="23" name="object 23"/>
            <p:cNvSpPr/>
            <p:nvPr/>
          </p:nvSpPr>
          <p:spPr>
            <a:xfrm>
              <a:off x="5791961" y="1524762"/>
              <a:ext cx="381000" cy="228600"/>
            </a:xfrm>
            <a:custGeom>
              <a:avLst/>
              <a:gdLst/>
              <a:ahLst/>
              <a:cxnLst/>
              <a:rect l="l" t="t" r="r" b="b"/>
              <a:pathLst>
                <a:path w="381000" h="228600">
                  <a:moveTo>
                    <a:pt x="266700" y="0"/>
                  </a:moveTo>
                  <a:lnTo>
                    <a:pt x="266700" y="57150"/>
                  </a:lnTo>
                  <a:lnTo>
                    <a:pt x="0" y="57150"/>
                  </a:lnTo>
                  <a:lnTo>
                    <a:pt x="0" y="171450"/>
                  </a:lnTo>
                  <a:lnTo>
                    <a:pt x="266700" y="171450"/>
                  </a:lnTo>
                  <a:lnTo>
                    <a:pt x="266700" y="228600"/>
                  </a:lnTo>
                  <a:lnTo>
                    <a:pt x="381000" y="114300"/>
                  </a:lnTo>
                  <a:lnTo>
                    <a:pt x="266700" y="0"/>
                  </a:lnTo>
                  <a:close/>
                </a:path>
              </a:pathLst>
            </a:custGeom>
            <a:solidFill>
              <a:srgbClr val="EFA12D"/>
            </a:solidFill>
          </p:spPr>
          <p:txBody>
            <a:bodyPr wrap="square" lIns="0" tIns="0" rIns="0" bIns="0" rtlCol="0"/>
            <a:lstStyle/>
            <a:p>
              <a:endParaRPr/>
            </a:p>
          </p:txBody>
        </p:sp>
        <p:sp>
          <p:nvSpPr>
            <p:cNvPr id="24" name="object 24"/>
            <p:cNvSpPr/>
            <p:nvPr/>
          </p:nvSpPr>
          <p:spPr>
            <a:xfrm>
              <a:off x="5791961" y="1524762"/>
              <a:ext cx="381000" cy="228600"/>
            </a:xfrm>
            <a:custGeom>
              <a:avLst/>
              <a:gdLst/>
              <a:ahLst/>
              <a:cxnLst/>
              <a:rect l="l" t="t" r="r" b="b"/>
              <a:pathLst>
                <a:path w="381000" h="228600">
                  <a:moveTo>
                    <a:pt x="0" y="57150"/>
                  </a:moveTo>
                  <a:lnTo>
                    <a:pt x="266700" y="57150"/>
                  </a:lnTo>
                  <a:lnTo>
                    <a:pt x="266700" y="0"/>
                  </a:lnTo>
                  <a:lnTo>
                    <a:pt x="381000" y="114300"/>
                  </a:lnTo>
                  <a:lnTo>
                    <a:pt x="266700" y="228600"/>
                  </a:lnTo>
                  <a:lnTo>
                    <a:pt x="266700" y="171450"/>
                  </a:lnTo>
                  <a:lnTo>
                    <a:pt x="0" y="171450"/>
                  </a:lnTo>
                  <a:lnTo>
                    <a:pt x="0" y="57150"/>
                  </a:lnTo>
                  <a:close/>
                </a:path>
              </a:pathLst>
            </a:custGeom>
            <a:ln w="25908">
              <a:solidFill>
                <a:srgbClr val="AF761F"/>
              </a:solidFill>
            </a:ln>
          </p:spPr>
          <p:txBody>
            <a:bodyPr wrap="square" lIns="0" tIns="0" rIns="0" bIns="0" rtlCol="0"/>
            <a:lstStyle/>
            <a:p>
              <a:endParaRPr/>
            </a:p>
          </p:txBody>
        </p:sp>
      </p:grpSp>
      <p:sp>
        <p:nvSpPr>
          <p:cNvPr id="25" name="Rectangle 24"/>
          <p:cNvSpPr/>
          <p:nvPr/>
        </p:nvSpPr>
        <p:spPr>
          <a:xfrm>
            <a:off x="7162800" y="2362201"/>
            <a:ext cx="1219200" cy="584775"/>
          </a:xfrm>
          <a:prstGeom prst="rect">
            <a:avLst/>
          </a:prstGeom>
        </p:spPr>
        <p:txBody>
          <a:bodyPr wrap="square">
            <a:spAutoFit/>
          </a:bodyPr>
          <a:lstStyle/>
          <a:p>
            <a:r>
              <a:rPr lang="en-US" sz="3200" spc="-5" dirty="0">
                <a:solidFill>
                  <a:srgbClr val="4E3A2F"/>
                </a:solidFill>
                <a:latin typeface="Arial MT"/>
                <a:cs typeface="Arial MT"/>
              </a:rPr>
              <a:t>400</a:t>
            </a:r>
          </a:p>
        </p:txBody>
      </p:sp>
    </p:spTree>
    <p:extLst>
      <p:ext uri="{BB962C8B-B14F-4D97-AF65-F5344CB8AC3E}">
        <p14:creationId xmlns:p14="http://schemas.microsoft.com/office/powerpoint/2010/main" val="14087968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746"/>
              <a:ext cx="9144000" cy="1027429"/>
            </a:xfrm>
            <a:prstGeom prst="rect">
              <a:avLst/>
            </a:prstGeom>
          </p:spPr>
        </p:pic>
        <p:pic>
          <p:nvPicPr>
            <p:cNvPr id="5" name="object 5"/>
            <p:cNvPicPr/>
            <p:nvPr/>
          </p:nvPicPr>
          <p:blipFill>
            <a:blip r:embed="rId4" cstate="print"/>
            <a:stretch>
              <a:fillRect/>
            </a:stretch>
          </p:blipFill>
          <p:spPr>
            <a:xfrm>
              <a:off x="4400007" y="0"/>
              <a:ext cx="4743992" cy="600077"/>
            </a:xfrm>
            <a:prstGeom prst="rect">
              <a:avLst/>
            </a:prstGeom>
          </p:spPr>
        </p:pic>
        <p:pic>
          <p:nvPicPr>
            <p:cNvPr id="6" name="object 6"/>
            <p:cNvPicPr/>
            <p:nvPr/>
          </p:nvPicPr>
          <p:blipFill>
            <a:blip r:embed="rId5" cstate="print"/>
            <a:stretch>
              <a:fillRect/>
            </a:stretch>
          </p:blipFill>
          <p:spPr>
            <a:xfrm>
              <a:off x="0" y="0"/>
              <a:ext cx="9091760" cy="1021461"/>
            </a:xfrm>
            <a:prstGeom prst="rect">
              <a:avLst/>
            </a:prstGeom>
          </p:spPr>
        </p:pic>
        <p:pic>
          <p:nvPicPr>
            <p:cNvPr id="7" name="object 7"/>
            <p:cNvPicPr/>
            <p:nvPr/>
          </p:nvPicPr>
          <p:blipFill>
            <a:blip r:embed="rId6" cstate="print"/>
            <a:stretch>
              <a:fillRect/>
            </a:stretch>
          </p:blipFill>
          <p:spPr>
            <a:xfrm>
              <a:off x="-1030" y="50926"/>
              <a:ext cx="9146173" cy="904748"/>
            </a:xfrm>
            <a:prstGeom prst="rect">
              <a:avLst/>
            </a:prstGeom>
          </p:spPr>
        </p:pic>
      </p:grpSp>
      <p:sp>
        <p:nvSpPr>
          <p:cNvPr id="8" name="object 8"/>
          <p:cNvSpPr txBox="1">
            <a:spLocks noGrp="1"/>
          </p:cNvSpPr>
          <p:nvPr>
            <p:ph type="title"/>
          </p:nvPr>
        </p:nvSpPr>
        <p:spPr>
          <a:xfrm>
            <a:off x="3214242" y="487121"/>
            <a:ext cx="981075" cy="422909"/>
          </a:xfrm>
          <a:prstGeom prst="rect">
            <a:avLst/>
          </a:prstGeom>
        </p:spPr>
        <p:txBody>
          <a:bodyPr vert="horz" wrap="square" lIns="0" tIns="13335" rIns="0" bIns="0" rtlCol="0">
            <a:spAutoFit/>
          </a:bodyPr>
          <a:lstStyle/>
          <a:p>
            <a:pPr marL="12700">
              <a:lnSpc>
                <a:spcPct val="100000"/>
              </a:lnSpc>
              <a:spcBef>
                <a:spcPts val="105"/>
              </a:spcBef>
            </a:pPr>
            <a:r>
              <a:rPr sz="2600" spc="-5" dirty="0">
                <a:solidFill>
                  <a:srgbClr val="0A5294"/>
                </a:solidFill>
                <a:latin typeface="Constantia"/>
                <a:cs typeface="Constantia"/>
              </a:rPr>
              <a:t>N</a:t>
            </a:r>
            <a:r>
              <a:rPr sz="2600" spc="10" dirty="0">
                <a:solidFill>
                  <a:srgbClr val="0A5294"/>
                </a:solidFill>
                <a:latin typeface="Constantia"/>
                <a:cs typeface="Constantia"/>
              </a:rPr>
              <a:t>O</a:t>
            </a:r>
            <a:r>
              <a:rPr sz="2600" dirty="0">
                <a:solidFill>
                  <a:srgbClr val="0A5294"/>
                </a:solidFill>
                <a:latin typeface="Constantia"/>
                <a:cs typeface="Constantia"/>
              </a:rPr>
              <a:t>DE</a:t>
            </a:r>
            <a:endParaRPr sz="2600">
              <a:latin typeface="Constantia"/>
              <a:cs typeface="Constantia"/>
            </a:endParaRPr>
          </a:p>
        </p:txBody>
      </p:sp>
      <p:sp>
        <p:nvSpPr>
          <p:cNvPr id="9" name="object 9"/>
          <p:cNvSpPr txBox="1"/>
          <p:nvPr/>
        </p:nvSpPr>
        <p:spPr>
          <a:xfrm>
            <a:off x="1063548" y="2310206"/>
            <a:ext cx="24892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onstantia"/>
                <a:cs typeface="Constantia"/>
              </a:rPr>
              <a:t>A</a:t>
            </a:r>
            <a:endParaRPr sz="2600">
              <a:latin typeface="Constantia"/>
              <a:cs typeface="Constantia"/>
            </a:endParaRPr>
          </a:p>
        </p:txBody>
      </p:sp>
      <p:sp>
        <p:nvSpPr>
          <p:cNvPr id="10" name="object 10"/>
          <p:cNvSpPr txBox="1"/>
          <p:nvPr/>
        </p:nvSpPr>
        <p:spPr>
          <a:xfrm>
            <a:off x="3840415" y="2310206"/>
            <a:ext cx="22352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onstantia"/>
                <a:cs typeface="Constantia"/>
              </a:rPr>
              <a:t>B</a:t>
            </a:r>
            <a:endParaRPr sz="2600">
              <a:latin typeface="Constantia"/>
              <a:cs typeface="Constantia"/>
            </a:endParaRPr>
          </a:p>
        </p:txBody>
      </p:sp>
      <p:sp>
        <p:nvSpPr>
          <p:cNvPr id="11" name="object 11"/>
          <p:cNvSpPr txBox="1"/>
          <p:nvPr/>
        </p:nvSpPr>
        <p:spPr>
          <a:xfrm>
            <a:off x="7503347" y="2310206"/>
            <a:ext cx="24130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onstantia"/>
                <a:cs typeface="Constantia"/>
              </a:rPr>
              <a:t>C</a:t>
            </a:r>
            <a:endParaRPr sz="2600">
              <a:latin typeface="Constantia"/>
              <a:cs typeface="Constantia"/>
            </a:endParaRPr>
          </a:p>
        </p:txBody>
      </p:sp>
      <p:sp>
        <p:nvSpPr>
          <p:cNvPr id="12" name="object 12"/>
          <p:cNvSpPr txBox="1"/>
          <p:nvPr/>
        </p:nvSpPr>
        <p:spPr>
          <a:xfrm>
            <a:off x="78739" y="4688204"/>
            <a:ext cx="8629015" cy="819150"/>
          </a:xfrm>
          <a:prstGeom prst="rect">
            <a:avLst/>
          </a:prstGeom>
        </p:spPr>
        <p:txBody>
          <a:bodyPr vert="horz" wrap="square" lIns="0" tIns="12700" rIns="0" bIns="0" rtlCol="0">
            <a:spAutoFit/>
          </a:bodyPr>
          <a:lstStyle/>
          <a:p>
            <a:pPr marL="287020" marR="5080" indent="-274320">
              <a:lnSpc>
                <a:spcPct val="100000"/>
              </a:lnSpc>
              <a:spcBef>
                <a:spcPts val="100"/>
              </a:spcBef>
            </a:pPr>
            <a:r>
              <a:rPr sz="2600" dirty="0">
                <a:solidFill>
                  <a:srgbClr val="0A5294"/>
                </a:solidFill>
                <a:latin typeface="Constantia"/>
                <a:cs typeface="Constantia"/>
              </a:rPr>
              <a:t>A</a:t>
            </a:r>
            <a:r>
              <a:rPr sz="2600" spc="-120" dirty="0">
                <a:solidFill>
                  <a:srgbClr val="0A5294"/>
                </a:solidFill>
                <a:latin typeface="Constantia"/>
                <a:cs typeface="Constantia"/>
              </a:rPr>
              <a:t> </a:t>
            </a:r>
            <a:r>
              <a:rPr sz="2600" spc="-10" dirty="0">
                <a:solidFill>
                  <a:srgbClr val="0A5294"/>
                </a:solidFill>
                <a:latin typeface="Constantia"/>
                <a:cs typeface="Constantia"/>
              </a:rPr>
              <a:t>doubly</a:t>
            </a:r>
            <a:r>
              <a:rPr sz="2600" spc="-110" dirty="0">
                <a:solidFill>
                  <a:srgbClr val="0A5294"/>
                </a:solidFill>
                <a:latin typeface="Constantia"/>
                <a:cs typeface="Constantia"/>
              </a:rPr>
              <a:t> </a:t>
            </a:r>
            <a:r>
              <a:rPr sz="2600" spc="-10" dirty="0">
                <a:solidFill>
                  <a:srgbClr val="0A5294"/>
                </a:solidFill>
                <a:latin typeface="Constantia"/>
                <a:cs typeface="Constantia"/>
              </a:rPr>
              <a:t>linked</a:t>
            </a:r>
            <a:r>
              <a:rPr sz="2600" spc="5" dirty="0">
                <a:solidFill>
                  <a:srgbClr val="0A5294"/>
                </a:solidFill>
                <a:latin typeface="Constantia"/>
                <a:cs typeface="Constantia"/>
              </a:rPr>
              <a:t> </a:t>
            </a:r>
            <a:r>
              <a:rPr sz="2600" spc="-5" dirty="0">
                <a:solidFill>
                  <a:srgbClr val="0A5294"/>
                </a:solidFill>
                <a:latin typeface="Constantia"/>
                <a:cs typeface="Constantia"/>
              </a:rPr>
              <a:t>list</a:t>
            </a:r>
            <a:r>
              <a:rPr sz="2600" spc="-140" dirty="0">
                <a:solidFill>
                  <a:srgbClr val="0A5294"/>
                </a:solidFill>
                <a:latin typeface="Constantia"/>
                <a:cs typeface="Constantia"/>
              </a:rPr>
              <a:t> </a:t>
            </a:r>
            <a:r>
              <a:rPr sz="2600" spc="-10" dirty="0">
                <a:solidFill>
                  <a:srgbClr val="0A5294"/>
                </a:solidFill>
                <a:latin typeface="Constantia"/>
                <a:cs typeface="Constantia"/>
              </a:rPr>
              <a:t>contain</a:t>
            </a:r>
            <a:r>
              <a:rPr sz="2600" spc="-85" dirty="0">
                <a:solidFill>
                  <a:srgbClr val="0A5294"/>
                </a:solidFill>
                <a:latin typeface="Constantia"/>
                <a:cs typeface="Constantia"/>
              </a:rPr>
              <a:t> </a:t>
            </a:r>
            <a:r>
              <a:rPr sz="2600" spc="-10" dirty="0">
                <a:solidFill>
                  <a:srgbClr val="0A5294"/>
                </a:solidFill>
                <a:latin typeface="Constantia"/>
                <a:cs typeface="Constantia"/>
              </a:rPr>
              <a:t>three</a:t>
            </a:r>
            <a:r>
              <a:rPr sz="2600" spc="-75" dirty="0">
                <a:solidFill>
                  <a:srgbClr val="0A5294"/>
                </a:solidFill>
                <a:latin typeface="Constantia"/>
                <a:cs typeface="Constantia"/>
              </a:rPr>
              <a:t> </a:t>
            </a:r>
            <a:r>
              <a:rPr sz="2600" spc="5" dirty="0">
                <a:solidFill>
                  <a:srgbClr val="0A5294"/>
                </a:solidFill>
                <a:latin typeface="Constantia"/>
                <a:cs typeface="Constantia"/>
              </a:rPr>
              <a:t>fields:</a:t>
            </a:r>
            <a:r>
              <a:rPr sz="2600" spc="-90" dirty="0">
                <a:solidFill>
                  <a:srgbClr val="0A5294"/>
                </a:solidFill>
                <a:latin typeface="Constantia"/>
                <a:cs typeface="Constantia"/>
              </a:rPr>
              <a:t> </a:t>
            </a:r>
            <a:r>
              <a:rPr sz="2600" dirty="0">
                <a:solidFill>
                  <a:srgbClr val="0A5294"/>
                </a:solidFill>
                <a:latin typeface="Constantia"/>
                <a:cs typeface="Constantia"/>
              </a:rPr>
              <a:t>an</a:t>
            </a:r>
            <a:r>
              <a:rPr sz="2600" spc="-40" dirty="0">
                <a:solidFill>
                  <a:srgbClr val="0A5294"/>
                </a:solidFill>
                <a:latin typeface="Constantia"/>
                <a:cs typeface="Constantia"/>
              </a:rPr>
              <a:t> </a:t>
            </a:r>
            <a:r>
              <a:rPr sz="2600" spc="-20" dirty="0">
                <a:solidFill>
                  <a:srgbClr val="0A5294"/>
                </a:solidFill>
                <a:latin typeface="Constantia"/>
                <a:cs typeface="Constantia"/>
              </a:rPr>
              <a:t>integer</a:t>
            </a:r>
            <a:r>
              <a:rPr sz="2600" spc="-165" dirty="0">
                <a:solidFill>
                  <a:srgbClr val="0A5294"/>
                </a:solidFill>
                <a:latin typeface="Constantia"/>
                <a:cs typeface="Constantia"/>
              </a:rPr>
              <a:t> </a:t>
            </a:r>
            <a:r>
              <a:rPr sz="2600" spc="-5" dirty="0">
                <a:solidFill>
                  <a:srgbClr val="0A5294"/>
                </a:solidFill>
                <a:latin typeface="Constantia"/>
                <a:cs typeface="Constantia"/>
              </a:rPr>
              <a:t>value,</a:t>
            </a:r>
            <a:r>
              <a:rPr sz="2600" spc="-55" dirty="0">
                <a:solidFill>
                  <a:srgbClr val="0A5294"/>
                </a:solidFill>
                <a:latin typeface="Constantia"/>
                <a:cs typeface="Constantia"/>
              </a:rPr>
              <a:t> </a:t>
            </a:r>
            <a:r>
              <a:rPr sz="2600" spc="-5" dirty="0">
                <a:solidFill>
                  <a:srgbClr val="0A5294"/>
                </a:solidFill>
                <a:latin typeface="Constantia"/>
                <a:cs typeface="Constantia"/>
              </a:rPr>
              <a:t>the </a:t>
            </a:r>
            <a:r>
              <a:rPr sz="2600" spc="-640" dirty="0">
                <a:solidFill>
                  <a:srgbClr val="0A5294"/>
                </a:solidFill>
                <a:latin typeface="Constantia"/>
                <a:cs typeface="Constantia"/>
              </a:rPr>
              <a:t> </a:t>
            </a:r>
            <a:r>
              <a:rPr sz="2600" dirty="0">
                <a:solidFill>
                  <a:srgbClr val="0A5294"/>
                </a:solidFill>
                <a:latin typeface="Constantia"/>
                <a:cs typeface="Constantia"/>
              </a:rPr>
              <a:t>link</a:t>
            </a:r>
            <a:r>
              <a:rPr sz="2600" spc="-80" dirty="0">
                <a:solidFill>
                  <a:srgbClr val="0A5294"/>
                </a:solidFill>
                <a:latin typeface="Constantia"/>
                <a:cs typeface="Constantia"/>
              </a:rPr>
              <a:t> </a:t>
            </a:r>
            <a:r>
              <a:rPr sz="2600" spc="-15" dirty="0">
                <a:solidFill>
                  <a:srgbClr val="0A5294"/>
                </a:solidFill>
                <a:latin typeface="Constantia"/>
                <a:cs typeface="Constantia"/>
              </a:rPr>
              <a:t>to</a:t>
            </a:r>
            <a:r>
              <a:rPr sz="2600" spc="-105" dirty="0">
                <a:solidFill>
                  <a:srgbClr val="0A5294"/>
                </a:solidFill>
                <a:latin typeface="Constantia"/>
                <a:cs typeface="Constantia"/>
              </a:rPr>
              <a:t> </a:t>
            </a:r>
            <a:r>
              <a:rPr sz="2600" spc="-5" dirty="0">
                <a:solidFill>
                  <a:srgbClr val="0A5294"/>
                </a:solidFill>
                <a:latin typeface="Constantia"/>
                <a:cs typeface="Constantia"/>
              </a:rPr>
              <a:t>the</a:t>
            </a:r>
            <a:r>
              <a:rPr sz="2600" spc="-75" dirty="0">
                <a:solidFill>
                  <a:srgbClr val="0A5294"/>
                </a:solidFill>
                <a:latin typeface="Constantia"/>
                <a:cs typeface="Constantia"/>
              </a:rPr>
              <a:t> </a:t>
            </a:r>
            <a:r>
              <a:rPr sz="2600" spc="-5" dirty="0">
                <a:solidFill>
                  <a:srgbClr val="0A5294"/>
                </a:solidFill>
                <a:latin typeface="Constantia"/>
                <a:cs typeface="Constantia"/>
              </a:rPr>
              <a:t>next</a:t>
            </a:r>
            <a:r>
              <a:rPr sz="2600" spc="-75" dirty="0">
                <a:solidFill>
                  <a:srgbClr val="0A5294"/>
                </a:solidFill>
                <a:latin typeface="Constantia"/>
                <a:cs typeface="Constantia"/>
              </a:rPr>
              <a:t> </a:t>
            </a:r>
            <a:r>
              <a:rPr sz="2600" spc="-5" dirty="0">
                <a:solidFill>
                  <a:srgbClr val="0A5294"/>
                </a:solidFill>
                <a:latin typeface="Constantia"/>
                <a:cs typeface="Constantia"/>
              </a:rPr>
              <a:t>node,</a:t>
            </a:r>
            <a:r>
              <a:rPr sz="2600" spc="-80" dirty="0">
                <a:solidFill>
                  <a:srgbClr val="0A5294"/>
                </a:solidFill>
                <a:latin typeface="Constantia"/>
                <a:cs typeface="Constantia"/>
              </a:rPr>
              <a:t> </a:t>
            </a:r>
            <a:r>
              <a:rPr sz="2600" dirty="0">
                <a:solidFill>
                  <a:srgbClr val="0A5294"/>
                </a:solidFill>
                <a:latin typeface="Constantia"/>
                <a:cs typeface="Constantia"/>
              </a:rPr>
              <a:t>and</a:t>
            </a:r>
            <a:r>
              <a:rPr sz="2600" spc="-35" dirty="0">
                <a:solidFill>
                  <a:srgbClr val="0A5294"/>
                </a:solidFill>
                <a:latin typeface="Constantia"/>
                <a:cs typeface="Constantia"/>
              </a:rPr>
              <a:t> </a:t>
            </a:r>
            <a:r>
              <a:rPr sz="2600" spc="-5" dirty="0">
                <a:solidFill>
                  <a:srgbClr val="0A5294"/>
                </a:solidFill>
                <a:latin typeface="Constantia"/>
                <a:cs typeface="Constantia"/>
              </a:rPr>
              <a:t>the</a:t>
            </a:r>
            <a:r>
              <a:rPr sz="2600" spc="-75" dirty="0">
                <a:solidFill>
                  <a:srgbClr val="0A5294"/>
                </a:solidFill>
                <a:latin typeface="Constantia"/>
                <a:cs typeface="Constantia"/>
              </a:rPr>
              <a:t> </a:t>
            </a:r>
            <a:r>
              <a:rPr sz="2600" dirty="0">
                <a:solidFill>
                  <a:srgbClr val="0A5294"/>
                </a:solidFill>
                <a:latin typeface="Constantia"/>
                <a:cs typeface="Constantia"/>
              </a:rPr>
              <a:t>link</a:t>
            </a:r>
            <a:r>
              <a:rPr sz="2600" spc="-55" dirty="0">
                <a:solidFill>
                  <a:srgbClr val="0A5294"/>
                </a:solidFill>
                <a:latin typeface="Constantia"/>
                <a:cs typeface="Constantia"/>
              </a:rPr>
              <a:t> </a:t>
            </a:r>
            <a:r>
              <a:rPr sz="2600" spc="-15" dirty="0">
                <a:solidFill>
                  <a:srgbClr val="0A5294"/>
                </a:solidFill>
                <a:latin typeface="Constantia"/>
                <a:cs typeface="Constantia"/>
              </a:rPr>
              <a:t>to</a:t>
            </a:r>
            <a:r>
              <a:rPr sz="2600" spc="-120" dirty="0">
                <a:solidFill>
                  <a:srgbClr val="0A5294"/>
                </a:solidFill>
                <a:latin typeface="Constantia"/>
                <a:cs typeface="Constantia"/>
              </a:rPr>
              <a:t> </a:t>
            </a:r>
            <a:r>
              <a:rPr sz="2600" spc="-5" dirty="0">
                <a:solidFill>
                  <a:srgbClr val="0A5294"/>
                </a:solidFill>
                <a:latin typeface="Constantia"/>
                <a:cs typeface="Constantia"/>
              </a:rPr>
              <a:t>the</a:t>
            </a:r>
            <a:r>
              <a:rPr sz="2600" spc="-114" dirty="0">
                <a:solidFill>
                  <a:srgbClr val="0A5294"/>
                </a:solidFill>
                <a:latin typeface="Constantia"/>
                <a:cs typeface="Constantia"/>
              </a:rPr>
              <a:t> </a:t>
            </a:r>
            <a:r>
              <a:rPr sz="2600" spc="-10" dirty="0">
                <a:solidFill>
                  <a:srgbClr val="0A5294"/>
                </a:solidFill>
                <a:latin typeface="Constantia"/>
                <a:cs typeface="Constantia"/>
              </a:rPr>
              <a:t>previous</a:t>
            </a:r>
            <a:r>
              <a:rPr sz="2600" spc="-75" dirty="0">
                <a:solidFill>
                  <a:srgbClr val="0A5294"/>
                </a:solidFill>
                <a:latin typeface="Constantia"/>
                <a:cs typeface="Constantia"/>
              </a:rPr>
              <a:t> </a:t>
            </a:r>
            <a:r>
              <a:rPr sz="2600" dirty="0">
                <a:solidFill>
                  <a:srgbClr val="0A5294"/>
                </a:solidFill>
                <a:latin typeface="Constantia"/>
                <a:cs typeface="Constantia"/>
              </a:rPr>
              <a:t>node</a:t>
            </a:r>
            <a:r>
              <a:rPr sz="2600" dirty="0">
                <a:latin typeface="Constantia"/>
                <a:cs typeface="Constantia"/>
              </a:rPr>
              <a:t>.</a:t>
            </a:r>
            <a:endParaRPr sz="2600">
              <a:latin typeface="Constantia"/>
              <a:cs typeface="Constantia"/>
            </a:endParaRPr>
          </a:p>
        </p:txBody>
      </p:sp>
      <p:graphicFrame>
        <p:nvGraphicFramePr>
          <p:cNvPr id="13" name="object 13"/>
          <p:cNvGraphicFramePr>
            <a:graphicFrameLocks noGrp="1"/>
          </p:cNvGraphicFramePr>
          <p:nvPr/>
        </p:nvGraphicFramePr>
        <p:xfrm>
          <a:off x="1670050" y="1060450"/>
          <a:ext cx="4495800" cy="370839"/>
        </p:xfrm>
        <a:graphic>
          <a:graphicData uri="http://schemas.openxmlformats.org/drawingml/2006/table">
            <a:tbl>
              <a:tblPr firstRow="1" bandRow="1">
                <a:tableStyleId>{2D5ABB26-0587-4C30-8999-92F81FD0307C}</a:tableStyleId>
              </a:tblPr>
              <a:tblGrid>
                <a:gridCol w="1498600"/>
                <a:gridCol w="1498600"/>
                <a:gridCol w="1498600"/>
              </a:tblGrid>
              <a:tr h="370839">
                <a:tc>
                  <a:txBody>
                    <a:bodyPr/>
                    <a:lstStyle/>
                    <a:p>
                      <a:pPr marL="248285">
                        <a:lnSpc>
                          <a:spcPct val="100000"/>
                        </a:lnSpc>
                        <a:spcBef>
                          <a:spcPts val="240"/>
                        </a:spcBef>
                      </a:pPr>
                      <a:r>
                        <a:rPr sz="1800" b="1" spc="-5" dirty="0">
                          <a:solidFill>
                            <a:srgbClr val="FFFFFF"/>
                          </a:solidFill>
                          <a:latin typeface="Constantia"/>
                          <a:cs typeface="Constantia"/>
                        </a:rPr>
                        <a:t>previous</a:t>
                      </a:r>
                      <a:endParaRPr sz="1800">
                        <a:latin typeface="Constantia"/>
                        <a:cs typeface="Constant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91770">
                        <a:lnSpc>
                          <a:spcPct val="100000"/>
                        </a:lnSpc>
                        <a:spcBef>
                          <a:spcPts val="240"/>
                        </a:spcBef>
                      </a:pPr>
                      <a:r>
                        <a:rPr sz="1800" b="1" spc="-10" dirty="0">
                          <a:solidFill>
                            <a:srgbClr val="FFFFFF"/>
                          </a:solidFill>
                          <a:latin typeface="Constantia"/>
                          <a:cs typeface="Constantia"/>
                        </a:rPr>
                        <a:t>data</a:t>
                      </a:r>
                      <a:endParaRPr sz="1800">
                        <a:latin typeface="Constantia"/>
                        <a:cs typeface="Constant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360045">
                        <a:lnSpc>
                          <a:spcPct val="100000"/>
                        </a:lnSpc>
                        <a:spcBef>
                          <a:spcPts val="240"/>
                        </a:spcBef>
                      </a:pPr>
                      <a:r>
                        <a:rPr sz="1800" b="1" dirty="0">
                          <a:solidFill>
                            <a:srgbClr val="FFFFFF"/>
                          </a:solidFill>
                          <a:latin typeface="Constantia"/>
                          <a:cs typeface="Constantia"/>
                        </a:rPr>
                        <a:t>next</a:t>
                      </a:r>
                      <a:endParaRPr sz="1800">
                        <a:latin typeface="Constantia"/>
                        <a:cs typeface="Constant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r>
            </a:tbl>
          </a:graphicData>
        </a:graphic>
      </p:graphicFrame>
      <p:graphicFrame>
        <p:nvGraphicFramePr>
          <p:cNvPr id="14" name="object 14"/>
          <p:cNvGraphicFramePr>
            <a:graphicFrameLocks noGrp="1"/>
          </p:cNvGraphicFramePr>
          <p:nvPr/>
        </p:nvGraphicFramePr>
        <p:xfrm>
          <a:off x="-6350" y="2889250"/>
          <a:ext cx="2743200" cy="365760"/>
        </p:xfrm>
        <a:graphic>
          <a:graphicData uri="http://schemas.openxmlformats.org/drawingml/2006/table">
            <a:tbl>
              <a:tblPr firstRow="1" bandRow="1">
                <a:tableStyleId>{2D5ABB26-0587-4C30-8999-92F81FD0307C}</a:tableStyleId>
              </a:tblPr>
              <a:tblGrid>
                <a:gridCol w="914400"/>
                <a:gridCol w="914400"/>
                <a:gridCol w="914400"/>
              </a:tblGrid>
              <a:tr h="365760">
                <a:tc>
                  <a:txBody>
                    <a:bodyPr/>
                    <a:lstStyle/>
                    <a:p>
                      <a:pPr marL="142875">
                        <a:lnSpc>
                          <a:spcPct val="100000"/>
                        </a:lnSpc>
                        <a:spcBef>
                          <a:spcPts val="245"/>
                        </a:spcBef>
                      </a:pPr>
                      <a:r>
                        <a:rPr sz="1800" b="1" spc="-5" dirty="0">
                          <a:solidFill>
                            <a:srgbClr val="FFFFFF"/>
                          </a:solidFill>
                          <a:latin typeface="Constantia"/>
                          <a:cs typeface="Constantia"/>
                        </a:rPr>
                        <a:t>NULL</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251460">
                        <a:lnSpc>
                          <a:spcPct val="100000"/>
                        </a:lnSpc>
                        <a:spcBef>
                          <a:spcPts val="245"/>
                        </a:spcBef>
                      </a:pPr>
                      <a:r>
                        <a:rPr sz="1800" b="1" dirty="0">
                          <a:solidFill>
                            <a:srgbClr val="FFFFFF"/>
                          </a:solidFill>
                          <a:latin typeface="Constantia"/>
                          <a:cs typeface="Constantia"/>
                        </a:rPr>
                        <a:t>11</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98120">
                        <a:lnSpc>
                          <a:spcPct val="100000"/>
                        </a:lnSpc>
                        <a:spcBef>
                          <a:spcPts val="245"/>
                        </a:spcBef>
                      </a:pPr>
                      <a:r>
                        <a:rPr sz="1800" b="1" spc="-5" dirty="0">
                          <a:solidFill>
                            <a:srgbClr val="FFFFFF"/>
                          </a:solidFill>
                          <a:latin typeface="Constantia"/>
                          <a:cs typeface="Constantia"/>
                        </a:rPr>
                        <a:t>786</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r>
            </a:tbl>
          </a:graphicData>
        </a:graphic>
      </p:graphicFrame>
      <p:grpSp>
        <p:nvGrpSpPr>
          <p:cNvPr id="15" name="object 15"/>
          <p:cNvGrpSpPr/>
          <p:nvPr/>
        </p:nvGrpSpPr>
        <p:grpSpPr>
          <a:xfrm>
            <a:off x="3111500" y="3194050"/>
            <a:ext cx="3213100" cy="1009650"/>
            <a:chOff x="3111500" y="3194050"/>
            <a:chExt cx="3213100" cy="1009650"/>
          </a:xfrm>
        </p:grpSpPr>
        <p:sp>
          <p:nvSpPr>
            <p:cNvPr id="16" name="object 16"/>
            <p:cNvSpPr/>
            <p:nvPr/>
          </p:nvSpPr>
          <p:spPr>
            <a:xfrm>
              <a:off x="5562600" y="3194050"/>
              <a:ext cx="762000" cy="591820"/>
            </a:xfrm>
            <a:custGeom>
              <a:avLst/>
              <a:gdLst/>
              <a:ahLst/>
              <a:cxnLst/>
              <a:rect l="l" t="t" r="r" b="b"/>
              <a:pathLst>
                <a:path w="762000" h="591820">
                  <a:moveTo>
                    <a:pt x="736890" y="539750"/>
                  </a:moveTo>
                  <a:lnTo>
                    <a:pt x="667003" y="580517"/>
                  </a:lnTo>
                  <a:lnTo>
                    <a:pt x="665988" y="584326"/>
                  </a:lnTo>
                  <a:lnTo>
                    <a:pt x="669544" y="590423"/>
                  </a:lnTo>
                  <a:lnTo>
                    <a:pt x="673353" y="591438"/>
                  </a:lnTo>
                  <a:lnTo>
                    <a:pt x="751109" y="546100"/>
                  </a:lnTo>
                  <a:lnTo>
                    <a:pt x="749426" y="546100"/>
                  </a:lnTo>
                  <a:lnTo>
                    <a:pt x="749426" y="545211"/>
                  </a:lnTo>
                  <a:lnTo>
                    <a:pt x="746251" y="545211"/>
                  </a:lnTo>
                  <a:lnTo>
                    <a:pt x="736890" y="539750"/>
                  </a:lnTo>
                  <a:close/>
                </a:path>
                <a:path w="762000" h="591820">
                  <a:moveTo>
                    <a:pt x="374650" y="6350"/>
                  </a:moveTo>
                  <a:lnTo>
                    <a:pt x="374650" y="543306"/>
                  </a:lnTo>
                  <a:lnTo>
                    <a:pt x="377444" y="546100"/>
                  </a:lnTo>
                  <a:lnTo>
                    <a:pt x="726004" y="546100"/>
                  </a:lnTo>
                  <a:lnTo>
                    <a:pt x="736890" y="539750"/>
                  </a:lnTo>
                  <a:lnTo>
                    <a:pt x="387350" y="539750"/>
                  </a:lnTo>
                  <a:lnTo>
                    <a:pt x="381000" y="533400"/>
                  </a:lnTo>
                  <a:lnTo>
                    <a:pt x="387350" y="533400"/>
                  </a:lnTo>
                  <a:lnTo>
                    <a:pt x="387350" y="12700"/>
                  </a:lnTo>
                  <a:lnTo>
                    <a:pt x="381000" y="12700"/>
                  </a:lnTo>
                  <a:lnTo>
                    <a:pt x="374650" y="6350"/>
                  </a:lnTo>
                  <a:close/>
                </a:path>
                <a:path w="762000" h="591820">
                  <a:moveTo>
                    <a:pt x="751109" y="533400"/>
                  </a:moveTo>
                  <a:lnTo>
                    <a:pt x="749426" y="533400"/>
                  </a:lnTo>
                  <a:lnTo>
                    <a:pt x="749426" y="546100"/>
                  </a:lnTo>
                  <a:lnTo>
                    <a:pt x="751109" y="546100"/>
                  </a:lnTo>
                  <a:lnTo>
                    <a:pt x="762000" y="539750"/>
                  </a:lnTo>
                  <a:lnTo>
                    <a:pt x="751109" y="533400"/>
                  </a:lnTo>
                  <a:close/>
                </a:path>
                <a:path w="762000" h="591820">
                  <a:moveTo>
                    <a:pt x="746251" y="534288"/>
                  </a:moveTo>
                  <a:lnTo>
                    <a:pt x="736890" y="539750"/>
                  </a:lnTo>
                  <a:lnTo>
                    <a:pt x="746251" y="545211"/>
                  </a:lnTo>
                  <a:lnTo>
                    <a:pt x="746251" y="534288"/>
                  </a:lnTo>
                  <a:close/>
                </a:path>
                <a:path w="762000" h="591820">
                  <a:moveTo>
                    <a:pt x="749426" y="534288"/>
                  </a:moveTo>
                  <a:lnTo>
                    <a:pt x="746251" y="534288"/>
                  </a:lnTo>
                  <a:lnTo>
                    <a:pt x="746251" y="545211"/>
                  </a:lnTo>
                  <a:lnTo>
                    <a:pt x="749426" y="545211"/>
                  </a:lnTo>
                  <a:lnTo>
                    <a:pt x="749426" y="534288"/>
                  </a:lnTo>
                  <a:close/>
                </a:path>
                <a:path w="762000" h="591820">
                  <a:moveTo>
                    <a:pt x="387350" y="533400"/>
                  </a:moveTo>
                  <a:lnTo>
                    <a:pt x="381000" y="533400"/>
                  </a:lnTo>
                  <a:lnTo>
                    <a:pt x="387350" y="539750"/>
                  </a:lnTo>
                  <a:lnTo>
                    <a:pt x="387350" y="533400"/>
                  </a:lnTo>
                  <a:close/>
                </a:path>
                <a:path w="762000" h="591820">
                  <a:moveTo>
                    <a:pt x="726004" y="533400"/>
                  </a:moveTo>
                  <a:lnTo>
                    <a:pt x="387350" y="533400"/>
                  </a:lnTo>
                  <a:lnTo>
                    <a:pt x="387350" y="539750"/>
                  </a:lnTo>
                  <a:lnTo>
                    <a:pt x="736890" y="539750"/>
                  </a:lnTo>
                  <a:lnTo>
                    <a:pt x="726004" y="533400"/>
                  </a:lnTo>
                  <a:close/>
                </a:path>
                <a:path w="762000" h="591820">
                  <a:moveTo>
                    <a:pt x="673353" y="488061"/>
                  </a:moveTo>
                  <a:lnTo>
                    <a:pt x="669544" y="489076"/>
                  </a:lnTo>
                  <a:lnTo>
                    <a:pt x="665988" y="495173"/>
                  </a:lnTo>
                  <a:lnTo>
                    <a:pt x="667003" y="498982"/>
                  </a:lnTo>
                  <a:lnTo>
                    <a:pt x="736890" y="539750"/>
                  </a:lnTo>
                  <a:lnTo>
                    <a:pt x="746251" y="534288"/>
                  </a:lnTo>
                  <a:lnTo>
                    <a:pt x="749426" y="534288"/>
                  </a:lnTo>
                  <a:lnTo>
                    <a:pt x="749426" y="533400"/>
                  </a:lnTo>
                  <a:lnTo>
                    <a:pt x="751109" y="533400"/>
                  </a:lnTo>
                  <a:lnTo>
                    <a:pt x="673353" y="488061"/>
                  </a:lnTo>
                  <a:close/>
                </a:path>
                <a:path w="762000" h="591820">
                  <a:moveTo>
                    <a:pt x="384555" y="0"/>
                  </a:moveTo>
                  <a:lnTo>
                    <a:pt x="0" y="0"/>
                  </a:lnTo>
                  <a:lnTo>
                    <a:pt x="0" y="12700"/>
                  </a:lnTo>
                  <a:lnTo>
                    <a:pt x="374650" y="12700"/>
                  </a:lnTo>
                  <a:lnTo>
                    <a:pt x="374650" y="6350"/>
                  </a:lnTo>
                  <a:lnTo>
                    <a:pt x="387350" y="6350"/>
                  </a:lnTo>
                  <a:lnTo>
                    <a:pt x="387350" y="2794"/>
                  </a:lnTo>
                  <a:lnTo>
                    <a:pt x="384555" y="0"/>
                  </a:lnTo>
                  <a:close/>
                </a:path>
                <a:path w="762000" h="591820">
                  <a:moveTo>
                    <a:pt x="387350" y="6350"/>
                  </a:moveTo>
                  <a:lnTo>
                    <a:pt x="374650" y="6350"/>
                  </a:lnTo>
                  <a:lnTo>
                    <a:pt x="381000" y="12700"/>
                  </a:lnTo>
                  <a:lnTo>
                    <a:pt x="387350" y="12700"/>
                  </a:lnTo>
                  <a:lnTo>
                    <a:pt x="387350" y="6350"/>
                  </a:lnTo>
                  <a:close/>
                </a:path>
              </a:pathLst>
            </a:custGeom>
            <a:solidFill>
              <a:srgbClr val="055092"/>
            </a:solidFill>
          </p:spPr>
          <p:txBody>
            <a:bodyPr wrap="square" lIns="0" tIns="0" rIns="0" bIns="0" rtlCol="0"/>
            <a:lstStyle/>
            <a:p>
              <a:endParaRPr/>
            </a:p>
          </p:txBody>
        </p:sp>
        <p:sp>
          <p:nvSpPr>
            <p:cNvPr id="17" name="object 17"/>
            <p:cNvSpPr/>
            <p:nvPr/>
          </p:nvSpPr>
          <p:spPr>
            <a:xfrm>
              <a:off x="3124200" y="3505200"/>
              <a:ext cx="914400" cy="685800"/>
            </a:xfrm>
            <a:custGeom>
              <a:avLst/>
              <a:gdLst/>
              <a:ahLst/>
              <a:cxnLst/>
              <a:rect l="l" t="t" r="r" b="b"/>
              <a:pathLst>
                <a:path w="914400" h="6858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p:spPr>
          <p:txBody>
            <a:bodyPr wrap="square" lIns="0" tIns="0" rIns="0" bIns="0" rtlCol="0"/>
            <a:lstStyle/>
            <a:p>
              <a:endParaRPr/>
            </a:p>
          </p:txBody>
        </p:sp>
        <p:sp>
          <p:nvSpPr>
            <p:cNvPr id="18" name="object 18"/>
            <p:cNvSpPr/>
            <p:nvPr/>
          </p:nvSpPr>
          <p:spPr>
            <a:xfrm>
              <a:off x="3124200" y="3505200"/>
              <a:ext cx="914400" cy="685800"/>
            </a:xfrm>
            <a:custGeom>
              <a:avLst/>
              <a:gdLst/>
              <a:ahLst/>
              <a:cxnLst/>
              <a:rect l="l" t="t" r="r" b="b"/>
              <a:pathLst>
                <a:path w="914400" h="6858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ln w="25400">
              <a:solidFill>
                <a:srgbClr val="085091"/>
              </a:solidFill>
            </a:ln>
          </p:spPr>
          <p:txBody>
            <a:bodyPr wrap="square" lIns="0" tIns="0" rIns="0" bIns="0" rtlCol="0"/>
            <a:lstStyle/>
            <a:p>
              <a:endParaRPr/>
            </a:p>
          </p:txBody>
        </p:sp>
      </p:grpSp>
      <p:sp>
        <p:nvSpPr>
          <p:cNvPr id="19" name="object 19"/>
          <p:cNvSpPr txBox="1"/>
          <p:nvPr/>
        </p:nvSpPr>
        <p:spPr>
          <a:xfrm>
            <a:off x="3390646" y="3683584"/>
            <a:ext cx="38227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onstantia"/>
                <a:cs typeface="Constantia"/>
              </a:rPr>
              <a:t>7</a:t>
            </a:r>
            <a:r>
              <a:rPr sz="1800" dirty="0">
                <a:solidFill>
                  <a:srgbClr val="FFFFFF"/>
                </a:solidFill>
                <a:latin typeface="Constantia"/>
                <a:cs typeface="Constantia"/>
              </a:rPr>
              <a:t>86</a:t>
            </a:r>
            <a:endParaRPr sz="1800">
              <a:latin typeface="Constantia"/>
              <a:cs typeface="Constantia"/>
            </a:endParaRPr>
          </a:p>
        </p:txBody>
      </p:sp>
      <p:grpSp>
        <p:nvGrpSpPr>
          <p:cNvPr id="20" name="object 20"/>
          <p:cNvGrpSpPr/>
          <p:nvPr/>
        </p:nvGrpSpPr>
        <p:grpSpPr>
          <a:xfrm>
            <a:off x="-12700" y="3416300"/>
            <a:ext cx="939800" cy="711200"/>
            <a:chOff x="-12700" y="3416300"/>
            <a:chExt cx="939800" cy="711200"/>
          </a:xfrm>
        </p:grpSpPr>
        <p:sp>
          <p:nvSpPr>
            <p:cNvPr id="21" name="object 21"/>
            <p:cNvSpPr/>
            <p:nvPr/>
          </p:nvSpPr>
          <p:spPr>
            <a:xfrm>
              <a:off x="0" y="3429000"/>
              <a:ext cx="914400" cy="685800"/>
            </a:xfrm>
            <a:custGeom>
              <a:avLst/>
              <a:gdLst/>
              <a:ahLst/>
              <a:cxnLst/>
              <a:rect l="l" t="t" r="r" b="b"/>
              <a:pathLst>
                <a:path w="914400" h="685800">
                  <a:moveTo>
                    <a:pt x="457200" y="0"/>
                  </a:moveTo>
                  <a:lnTo>
                    <a:pt x="403881" y="2307"/>
                  </a:lnTo>
                  <a:lnTo>
                    <a:pt x="352369" y="9057"/>
                  </a:lnTo>
                  <a:lnTo>
                    <a:pt x="303006" y="19992"/>
                  </a:lnTo>
                  <a:lnTo>
                    <a:pt x="256136" y="34856"/>
                  </a:lnTo>
                  <a:lnTo>
                    <a:pt x="212101" y="53390"/>
                  </a:lnTo>
                  <a:lnTo>
                    <a:pt x="171246" y="75338"/>
                  </a:lnTo>
                  <a:lnTo>
                    <a:pt x="133911" y="100441"/>
                  </a:lnTo>
                  <a:lnTo>
                    <a:pt x="100442" y="128442"/>
                  </a:lnTo>
                  <a:lnTo>
                    <a:pt x="71181" y="159084"/>
                  </a:lnTo>
                  <a:lnTo>
                    <a:pt x="46470" y="192110"/>
                  </a:lnTo>
                  <a:lnTo>
                    <a:pt x="26654" y="227262"/>
                  </a:lnTo>
                  <a:lnTo>
                    <a:pt x="12075" y="264282"/>
                  </a:lnTo>
                  <a:lnTo>
                    <a:pt x="3075" y="302914"/>
                  </a:lnTo>
                  <a:lnTo>
                    <a:pt x="0" y="342900"/>
                  </a:lnTo>
                  <a:lnTo>
                    <a:pt x="3075" y="382885"/>
                  </a:lnTo>
                  <a:lnTo>
                    <a:pt x="12075" y="421517"/>
                  </a:lnTo>
                  <a:lnTo>
                    <a:pt x="26654" y="458537"/>
                  </a:lnTo>
                  <a:lnTo>
                    <a:pt x="46470" y="493689"/>
                  </a:lnTo>
                  <a:lnTo>
                    <a:pt x="71181" y="526715"/>
                  </a:lnTo>
                  <a:lnTo>
                    <a:pt x="100442" y="557357"/>
                  </a:lnTo>
                  <a:lnTo>
                    <a:pt x="133911" y="585358"/>
                  </a:lnTo>
                  <a:lnTo>
                    <a:pt x="171246" y="610461"/>
                  </a:lnTo>
                  <a:lnTo>
                    <a:pt x="212101" y="632409"/>
                  </a:lnTo>
                  <a:lnTo>
                    <a:pt x="256136" y="650943"/>
                  </a:lnTo>
                  <a:lnTo>
                    <a:pt x="303006" y="665807"/>
                  </a:lnTo>
                  <a:lnTo>
                    <a:pt x="352369" y="676742"/>
                  </a:lnTo>
                  <a:lnTo>
                    <a:pt x="403881" y="683492"/>
                  </a:lnTo>
                  <a:lnTo>
                    <a:pt x="457200" y="685800"/>
                  </a:lnTo>
                  <a:lnTo>
                    <a:pt x="510518" y="683492"/>
                  </a:lnTo>
                  <a:lnTo>
                    <a:pt x="562030" y="676742"/>
                  </a:lnTo>
                  <a:lnTo>
                    <a:pt x="611393" y="665807"/>
                  </a:lnTo>
                  <a:lnTo>
                    <a:pt x="658263" y="650943"/>
                  </a:lnTo>
                  <a:lnTo>
                    <a:pt x="702298" y="632409"/>
                  </a:lnTo>
                  <a:lnTo>
                    <a:pt x="743153" y="610461"/>
                  </a:lnTo>
                  <a:lnTo>
                    <a:pt x="780488" y="585358"/>
                  </a:lnTo>
                  <a:lnTo>
                    <a:pt x="813957" y="557357"/>
                  </a:lnTo>
                  <a:lnTo>
                    <a:pt x="843218" y="526715"/>
                  </a:lnTo>
                  <a:lnTo>
                    <a:pt x="867929" y="493689"/>
                  </a:lnTo>
                  <a:lnTo>
                    <a:pt x="887745" y="458537"/>
                  </a:lnTo>
                  <a:lnTo>
                    <a:pt x="902324" y="421517"/>
                  </a:lnTo>
                  <a:lnTo>
                    <a:pt x="911324" y="382885"/>
                  </a:lnTo>
                  <a:lnTo>
                    <a:pt x="914400" y="342900"/>
                  </a:lnTo>
                  <a:lnTo>
                    <a:pt x="911324" y="302914"/>
                  </a:lnTo>
                  <a:lnTo>
                    <a:pt x="902324" y="264282"/>
                  </a:lnTo>
                  <a:lnTo>
                    <a:pt x="887745" y="227262"/>
                  </a:lnTo>
                  <a:lnTo>
                    <a:pt x="867929" y="192110"/>
                  </a:lnTo>
                  <a:lnTo>
                    <a:pt x="843218" y="159084"/>
                  </a:lnTo>
                  <a:lnTo>
                    <a:pt x="813957" y="128442"/>
                  </a:lnTo>
                  <a:lnTo>
                    <a:pt x="780488" y="100441"/>
                  </a:lnTo>
                  <a:lnTo>
                    <a:pt x="743153" y="75338"/>
                  </a:lnTo>
                  <a:lnTo>
                    <a:pt x="702298" y="53390"/>
                  </a:lnTo>
                  <a:lnTo>
                    <a:pt x="658263" y="34856"/>
                  </a:lnTo>
                  <a:lnTo>
                    <a:pt x="611393" y="19992"/>
                  </a:lnTo>
                  <a:lnTo>
                    <a:pt x="562030" y="9057"/>
                  </a:lnTo>
                  <a:lnTo>
                    <a:pt x="510518" y="2307"/>
                  </a:lnTo>
                  <a:lnTo>
                    <a:pt x="457200" y="0"/>
                  </a:lnTo>
                  <a:close/>
                </a:path>
              </a:pathLst>
            </a:custGeom>
            <a:solidFill>
              <a:srgbClr val="0E6EC5"/>
            </a:solidFill>
          </p:spPr>
          <p:txBody>
            <a:bodyPr wrap="square" lIns="0" tIns="0" rIns="0" bIns="0" rtlCol="0"/>
            <a:lstStyle/>
            <a:p>
              <a:endParaRPr/>
            </a:p>
          </p:txBody>
        </p:sp>
        <p:sp>
          <p:nvSpPr>
            <p:cNvPr id="22" name="object 22"/>
            <p:cNvSpPr/>
            <p:nvPr/>
          </p:nvSpPr>
          <p:spPr>
            <a:xfrm>
              <a:off x="0" y="3429000"/>
              <a:ext cx="914400" cy="685800"/>
            </a:xfrm>
            <a:custGeom>
              <a:avLst/>
              <a:gdLst/>
              <a:ahLst/>
              <a:cxnLst/>
              <a:rect l="l" t="t" r="r" b="b"/>
              <a:pathLst>
                <a:path w="914400" h="685800">
                  <a:moveTo>
                    <a:pt x="0" y="342900"/>
                  </a:moveTo>
                  <a:lnTo>
                    <a:pt x="3075" y="302914"/>
                  </a:lnTo>
                  <a:lnTo>
                    <a:pt x="12075" y="264282"/>
                  </a:lnTo>
                  <a:lnTo>
                    <a:pt x="26654" y="227262"/>
                  </a:lnTo>
                  <a:lnTo>
                    <a:pt x="46470" y="192110"/>
                  </a:lnTo>
                  <a:lnTo>
                    <a:pt x="71181" y="159084"/>
                  </a:lnTo>
                  <a:lnTo>
                    <a:pt x="100442" y="128442"/>
                  </a:lnTo>
                  <a:lnTo>
                    <a:pt x="133911" y="100441"/>
                  </a:lnTo>
                  <a:lnTo>
                    <a:pt x="171246" y="75338"/>
                  </a:lnTo>
                  <a:lnTo>
                    <a:pt x="212101" y="53390"/>
                  </a:lnTo>
                  <a:lnTo>
                    <a:pt x="256136" y="34856"/>
                  </a:lnTo>
                  <a:lnTo>
                    <a:pt x="303006" y="19992"/>
                  </a:lnTo>
                  <a:lnTo>
                    <a:pt x="352369" y="9057"/>
                  </a:lnTo>
                  <a:lnTo>
                    <a:pt x="403881" y="2307"/>
                  </a:lnTo>
                  <a:lnTo>
                    <a:pt x="457200" y="0"/>
                  </a:lnTo>
                  <a:lnTo>
                    <a:pt x="510518" y="2307"/>
                  </a:lnTo>
                  <a:lnTo>
                    <a:pt x="562030" y="9057"/>
                  </a:lnTo>
                  <a:lnTo>
                    <a:pt x="611393" y="19992"/>
                  </a:lnTo>
                  <a:lnTo>
                    <a:pt x="658263" y="34856"/>
                  </a:lnTo>
                  <a:lnTo>
                    <a:pt x="702298" y="53390"/>
                  </a:lnTo>
                  <a:lnTo>
                    <a:pt x="743153" y="75338"/>
                  </a:lnTo>
                  <a:lnTo>
                    <a:pt x="780488" y="100441"/>
                  </a:lnTo>
                  <a:lnTo>
                    <a:pt x="813957" y="128442"/>
                  </a:lnTo>
                  <a:lnTo>
                    <a:pt x="843218" y="159084"/>
                  </a:lnTo>
                  <a:lnTo>
                    <a:pt x="867929" y="192110"/>
                  </a:lnTo>
                  <a:lnTo>
                    <a:pt x="887745" y="227262"/>
                  </a:lnTo>
                  <a:lnTo>
                    <a:pt x="902324" y="264282"/>
                  </a:lnTo>
                  <a:lnTo>
                    <a:pt x="911324" y="302914"/>
                  </a:lnTo>
                  <a:lnTo>
                    <a:pt x="914400" y="342900"/>
                  </a:lnTo>
                  <a:lnTo>
                    <a:pt x="911324" y="382885"/>
                  </a:lnTo>
                  <a:lnTo>
                    <a:pt x="902324" y="421517"/>
                  </a:lnTo>
                  <a:lnTo>
                    <a:pt x="887745" y="458537"/>
                  </a:lnTo>
                  <a:lnTo>
                    <a:pt x="867929" y="493689"/>
                  </a:lnTo>
                  <a:lnTo>
                    <a:pt x="843218" y="526715"/>
                  </a:lnTo>
                  <a:lnTo>
                    <a:pt x="813957" y="557357"/>
                  </a:lnTo>
                  <a:lnTo>
                    <a:pt x="780488" y="585358"/>
                  </a:lnTo>
                  <a:lnTo>
                    <a:pt x="743153" y="610461"/>
                  </a:lnTo>
                  <a:lnTo>
                    <a:pt x="702298" y="632409"/>
                  </a:lnTo>
                  <a:lnTo>
                    <a:pt x="658263" y="650943"/>
                  </a:lnTo>
                  <a:lnTo>
                    <a:pt x="611393" y="665807"/>
                  </a:lnTo>
                  <a:lnTo>
                    <a:pt x="562030" y="676742"/>
                  </a:lnTo>
                  <a:lnTo>
                    <a:pt x="510518" y="683492"/>
                  </a:lnTo>
                  <a:lnTo>
                    <a:pt x="457200" y="685800"/>
                  </a:lnTo>
                  <a:lnTo>
                    <a:pt x="403881" y="683492"/>
                  </a:lnTo>
                  <a:lnTo>
                    <a:pt x="352369" y="676742"/>
                  </a:lnTo>
                  <a:lnTo>
                    <a:pt x="303006" y="665807"/>
                  </a:lnTo>
                  <a:lnTo>
                    <a:pt x="256136" y="650943"/>
                  </a:lnTo>
                  <a:lnTo>
                    <a:pt x="212101" y="632409"/>
                  </a:lnTo>
                  <a:lnTo>
                    <a:pt x="171246" y="610461"/>
                  </a:lnTo>
                  <a:lnTo>
                    <a:pt x="133911" y="585358"/>
                  </a:lnTo>
                  <a:lnTo>
                    <a:pt x="100442" y="557357"/>
                  </a:lnTo>
                  <a:lnTo>
                    <a:pt x="71181" y="526715"/>
                  </a:lnTo>
                  <a:lnTo>
                    <a:pt x="46470" y="493689"/>
                  </a:lnTo>
                  <a:lnTo>
                    <a:pt x="26654" y="458537"/>
                  </a:lnTo>
                  <a:lnTo>
                    <a:pt x="12075" y="421517"/>
                  </a:lnTo>
                  <a:lnTo>
                    <a:pt x="3075" y="382885"/>
                  </a:lnTo>
                  <a:lnTo>
                    <a:pt x="0" y="342900"/>
                  </a:lnTo>
                  <a:close/>
                </a:path>
              </a:pathLst>
            </a:custGeom>
            <a:ln w="25400">
              <a:solidFill>
                <a:srgbClr val="085091"/>
              </a:solidFill>
            </a:ln>
          </p:spPr>
          <p:txBody>
            <a:bodyPr wrap="square" lIns="0" tIns="0" rIns="0" bIns="0" rtlCol="0"/>
            <a:lstStyle/>
            <a:p>
              <a:endParaRPr/>
            </a:p>
          </p:txBody>
        </p:sp>
      </p:grpSp>
      <p:sp>
        <p:nvSpPr>
          <p:cNvPr id="23" name="object 23"/>
          <p:cNvSpPr txBox="1"/>
          <p:nvPr/>
        </p:nvSpPr>
        <p:spPr>
          <a:xfrm>
            <a:off x="264668" y="3607434"/>
            <a:ext cx="3829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nstantia"/>
                <a:cs typeface="Constantia"/>
              </a:rPr>
              <a:t>2</a:t>
            </a:r>
            <a:r>
              <a:rPr sz="1800" dirty="0">
                <a:solidFill>
                  <a:srgbClr val="FFFFFF"/>
                </a:solidFill>
                <a:latin typeface="Constantia"/>
                <a:cs typeface="Constantia"/>
              </a:rPr>
              <a:t>00</a:t>
            </a:r>
            <a:endParaRPr sz="1800">
              <a:latin typeface="Constantia"/>
              <a:cs typeface="Constantia"/>
            </a:endParaRPr>
          </a:p>
        </p:txBody>
      </p:sp>
      <p:grpSp>
        <p:nvGrpSpPr>
          <p:cNvPr id="24" name="object 24"/>
          <p:cNvGrpSpPr/>
          <p:nvPr/>
        </p:nvGrpSpPr>
        <p:grpSpPr>
          <a:xfrm>
            <a:off x="6311900" y="3492500"/>
            <a:ext cx="939800" cy="711200"/>
            <a:chOff x="6311900" y="3492500"/>
            <a:chExt cx="939800" cy="711200"/>
          </a:xfrm>
        </p:grpSpPr>
        <p:sp>
          <p:nvSpPr>
            <p:cNvPr id="25" name="object 25"/>
            <p:cNvSpPr/>
            <p:nvPr/>
          </p:nvSpPr>
          <p:spPr>
            <a:xfrm>
              <a:off x="6324600" y="3505200"/>
              <a:ext cx="914400" cy="685800"/>
            </a:xfrm>
            <a:custGeom>
              <a:avLst/>
              <a:gdLst/>
              <a:ahLst/>
              <a:cxnLst/>
              <a:rect l="l" t="t" r="r" b="b"/>
              <a:pathLst>
                <a:path w="914400" h="6858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p:spPr>
          <p:txBody>
            <a:bodyPr wrap="square" lIns="0" tIns="0" rIns="0" bIns="0" rtlCol="0"/>
            <a:lstStyle/>
            <a:p>
              <a:endParaRPr/>
            </a:p>
          </p:txBody>
        </p:sp>
        <p:sp>
          <p:nvSpPr>
            <p:cNvPr id="26" name="object 26"/>
            <p:cNvSpPr/>
            <p:nvPr/>
          </p:nvSpPr>
          <p:spPr>
            <a:xfrm>
              <a:off x="6324600" y="3505200"/>
              <a:ext cx="914400" cy="685800"/>
            </a:xfrm>
            <a:custGeom>
              <a:avLst/>
              <a:gdLst/>
              <a:ahLst/>
              <a:cxnLst/>
              <a:rect l="l" t="t" r="r" b="b"/>
              <a:pathLst>
                <a:path w="914400" h="6858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ln w="25400">
              <a:solidFill>
                <a:srgbClr val="085091"/>
              </a:solidFill>
            </a:ln>
          </p:spPr>
          <p:txBody>
            <a:bodyPr wrap="square" lIns="0" tIns="0" rIns="0" bIns="0" rtlCol="0"/>
            <a:lstStyle/>
            <a:p>
              <a:endParaRPr/>
            </a:p>
          </p:txBody>
        </p:sp>
      </p:grpSp>
      <p:sp>
        <p:nvSpPr>
          <p:cNvPr id="27" name="object 27"/>
          <p:cNvSpPr txBox="1"/>
          <p:nvPr/>
        </p:nvSpPr>
        <p:spPr>
          <a:xfrm>
            <a:off x="6585584" y="3683584"/>
            <a:ext cx="39370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400</a:t>
            </a:r>
            <a:endParaRPr sz="1800">
              <a:latin typeface="Constantia"/>
              <a:cs typeface="Constantia"/>
            </a:endParaRPr>
          </a:p>
        </p:txBody>
      </p:sp>
      <p:grpSp>
        <p:nvGrpSpPr>
          <p:cNvPr id="28" name="object 28"/>
          <p:cNvGrpSpPr/>
          <p:nvPr/>
        </p:nvGrpSpPr>
        <p:grpSpPr>
          <a:xfrm>
            <a:off x="3175000" y="2959100"/>
            <a:ext cx="2489200" cy="403860"/>
            <a:chOff x="3175000" y="2959100"/>
            <a:chExt cx="2489200" cy="403860"/>
          </a:xfrm>
        </p:grpSpPr>
        <p:sp>
          <p:nvSpPr>
            <p:cNvPr id="29" name="object 29"/>
            <p:cNvSpPr/>
            <p:nvPr/>
          </p:nvSpPr>
          <p:spPr>
            <a:xfrm>
              <a:off x="4826000" y="2971800"/>
              <a:ext cx="812800" cy="365760"/>
            </a:xfrm>
            <a:custGeom>
              <a:avLst/>
              <a:gdLst/>
              <a:ahLst/>
              <a:cxnLst/>
              <a:rect l="l" t="t" r="r" b="b"/>
              <a:pathLst>
                <a:path w="812800" h="365760">
                  <a:moveTo>
                    <a:pt x="812800" y="0"/>
                  </a:moveTo>
                  <a:lnTo>
                    <a:pt x="0" y="0"/>
                  </a:lnTo>
                  <a:lnTo>
                    <a:pt x="0" y="365760"/>
                  </a:lnTo>
                  <a:lnTo>
                    <a:pt x="812800" y="365760"/>
                  </a:lnTo>
                  <a:lnTo>
                    <a:pt x="812800" y="0"/>
                  </a:lnTo>
                  <a:close/>
                </a:path>
              </a:pathLst>
            </a:custGeom>
            <a:solidFill>
              <a:srgbClr val="0E6EC5"/>
            </a:solidFill>
          </p:spPr>
          <p:txBody>
            <a:bodyPr wrap="square" lIns="0" tIns="0" rIns="0" bIns="0" rtlCol="0"/>
            <a:lstStyle/>
            <a:p>
              <a:endParaRPr/>
            </a:p>
          </p:txBody>
        </p:sp>
        <p:sp>
          <p:nvSpPr>
            <p:cNvPr id="30" name="object 30"/>
            <p:cNvSpPr/>
            <p:nvPr/>
          </p:nvSpPr>
          <p:spPr>
            <a:xfrm>
              <a:off x="4826000" y="2965450"/>
              <a:ext cx="812800" cy="391160"/>
            </a:xfrm>
            <a:custGeom>
              <a:avLst/>
              <a:gdLst/>
              <a:ahLst/>
              <a:cxnLst/>
              <a:rect l="l" t="t" r="r" b="b"/>
              <a:pathLst>
                <a:path w="812800" h="391160">
                  <a:moveTo>
                    <a:pt x="0" y="0"/>
                  </a:moveTo>
                  <a:lnTo>
                    <a:pt x="0" y="391160"/>
                  </a:lnTo>
                </a:path>
                <a:path w="812800" h="391160">
                  <a:moveTo>
                    <a:pt x="812800" y="0"/>
                  </a:moveTo>
                  <a:lnTo>
                    <a:pt x="812800" y="391160"/>
                  </a:lnTo>
                </a:path>
              </a:pathLst>
            </a:custGeom>
            <a:ln w="12700">
              <a:solidFill>
                <a:srgbClr val="FFFFFF"/>
              </a:solidFill>
            </a:ln>
          </p:spPr>
          <p:txBody>
            <a:bodyPr wrap="square" lIns="0" tIns="0" rIns="0" bIns="0" rtlCol="0"/>
            <a:lstStyle/>
            <a:p>
              <a:endParaRPr/>
            </a:p>
          </p:txBody>
        </p:sp>
        <p:sp>
          <p:nvSpPr>
            <p:cNvPr id="31" name="object 31"/>
            <p:cNvSpPr/>
            <p:nvPr/>
          </p:nvSpPr>
          <p:spPr>
            <a:xfrm>
              <a:off x="3200400" y="2971800"/>
              <a:ext cx="812800" cy="365760"/>
            </a:xfrm>
            <a:custGeom>
              <a:avLst/>
              <a:gdLst/>
              <a:ahLst/>
              <a:cxnLst/>
              <a:rect l="l" t="t" r="r" b="b"/>
              <a:pathLst>
                <a:path w="812800" h="365760">
                  <a:moveTo>
                    <a:pt x="812800" y="0"/>
                  </a:moveTo>
                  <a:lnTo>
                    <a:pt x="0" y="0"/>
                  </a:lnTo>
                  <a:lnTo>
                    <a:pt x="0" y="365760"/>
                  </a:lnTo>
                  <a:lnTo>
                    <a:pt x="812800" y="365760"/>
                  </a:lnTo>
                  <a:lnTo>
                    <a:pt x="812800" y="0"/>
                  </a:lnTo>
                  <a:close/>
                </a:path>
              </a:pathLst>
            </a:custGeom>
            <a:solidFill>
              <a:srgbClr val="0E6EC5"/>
            </a:solidFill>
          </p:spPr>
          <p:txBody>
            <a:bodyPr wrap="square" lIns="0" tIns="0" rIns="0" bIns="0" rtlCol="0"/>
            <a:lstStyle/>
            <a:p>
              <a:endParaRPr/>
            </a:p>
          </p:txBody>
        </p:sp>
        <p:sp>
          <p:nvSpPr>
            <p:cNvPr id="32" name="object 32"/>
            <p:cNvSpPr/>
            <p:nvPr/>
          </p:nvSpPr>
          <p:spPr>
            <a:xfrm>
              <a:off x="3194050" y="2965450"/>
              <a:ext cx="2451100" cy="391160"/>
            </a:xfrm>
            <a:custGeom>
              <a:avLst/>
              <a:gdLst/>
              <a:ahLst/>
              <a:cxnLst/>
              <a:rect l="l" t="t" r="r" b="b"/>
              <a:pathLst>
                <a:path w="2451100" h="391160">
                  <a:moveTo>
                    <a:pt x="819150" y="0"/>
                  </a:moveTo>
                  <a:lnTo>
                    <a:pt x="819150" y="391160"/>
                  </a:lnTo>
                </a:path>
                <a:path w="2451100" h="391160">
                  <a:moveTo>
                    <a:pt x="6350" y="0"/>
                  </a:moveTo>
                  <a:lnTo>
                    <a:pt x="6350" y="391160"/>
                  </a:lnTo>
                </a:path>
                <a:path w="2451100" h="391160">
                  <a:moveTo>
                    <a:pt x="0" y="6350"/>
                  </a:moveTo>
                  <a:lnTo>
                    <a:pt x="2451100" y="6350"/>
                  </a:lnTo>
                </a:path>
              </a:pathLst>
            </a:custGeom>
            <a:ln w="12700">
              <a:solidFill>
                <a:srgbClr val="FFFFFF"/>
              </a:solidFill>
            </a:ln>
          </p:spPr>
          <p:txBody>
            <a:bodyPr wrap="square" lIns="0" tIns="0" rIns="0" bIns="0" rtlCol="0"/>
            <a:lstStyle/>
            <a:p>
              <a:endParaRPr/>
            </a:p>
          </p:txBody>
        </p:sp>
        <p:sp>
          <p:nvSpPr>
            <p:cNvPr id="33" name="object 33"/>
            <p:cNvSpPr/>
            <p:nvPr/>
          </p:nvSpPr>
          <p:spPr>
            <a:xfrm>
              <a:off x="3194050" y="3337559"/>
              <a:ext cx="2451100" cy="0"/>
            </a:xfrm>
            <a:custGeom>
              <a:avLst/>
              <a:gdLst/>
              <a:ahLst/>
              <a:cxnLst/>
              <a:rect l="l" t="t" r="r" b="b"/>
              <a:pathLst>
                <a:path w="2451100">
                  <a:moveTo>
                    <a:pt x="0" y="0"/>
                  </a:moveTo>
                  <a:lnTo>
                    <a:pt x="2451100" y="0"/>
                  </a:lnTo>
                </a:path>
              </a:pathLst>
            </a:custGeom>
            <a:ln w="38100">
              <a:solidFill>
                <a:srgbClr val="FFFFFF"/>
              </a:solidFill>
            </a:ln>
          </p:spPr>
          <p:txBody>
            <a:bodyPr wrap="square" lIns="0" tIns="0" rIns="0" bIns="0" rtlCol="0"/>
            <a:lstStyle/>
            <a:p>
              <a:endParaRPr/>
            </a:p>
          </p:txBody>
        </p:sp>
      </p:grpSp>
      <p:sp>
        <p:nvSpPr>
          <p:cNvPr id="34" name="object 34"/>
          <p:cNvSpPr txBox="1"/>
          <p:nvPr/>
        </p:nvSpPr>
        <p:spPr>
          <a:xfrm>
            <a:off x="3206750" y="2990215"/>
            <a:ext cx="800100" cy="299720"/>
          </a:xfrm>
          <a:prstGeom prst="rect">
            <a:avLst/>
          </a:prstGeom>
        </p:spPr>
        <p:txBody>
          <a:bodyPr vert="horz" wrap="square" lIns="0" tIns="12700" rIns="0" bIns="0" rtlCol="0">
            <a:spAutoFit/>
          </a:bodyPr>
          <a:lstStyle/>
          <a:p>
            <a:pPr marL="191770">
              <a:lnSpc>
                <a:spcPct val="100000"/>
              </a:lnSpc>
              <a:spcBef>
                <a:spcPts val="100"/>
              </a:spcBef>
            </a:pPr>
            <a:r>
              <a:rPr sz="1800" b="1" dirty="0">
                <a:solidFill>
                  <a:srgbClr val="FFFFFF"/>
                </a:solidFill>
                <a:latin typeface="Constantia"/>
                <a:cs typeface="Constantia"/>
              </a:rPr>
              <a:t>200</a:t>
            </a:r>
            <a:endParaRPr sz="1800">
              <a:latin typeface="Constantia"/>
              <a:cs typeface="Constantia"/>
            </a:endParaRPr>
          </a:p>
        </p:txBody>
      </p:sp>
      <p:sp>
        <p:nvSpPr>
          <p:cNvPr id="35" name="object 35"/>
          <p:cNvSpPr txBox="1"/>
          <p:nvPr/>
        </p:nvSpPr>
        <p:spPr>
          <a:xfrm>
            <a:off x="4019550" y="2978150"/>
            <a:ext cx="800100" cy="340360"/>
          </a:xfrm>
          <a:prstGeom prst="rect">
            <a:avLst/>
          </a:prstGeom>
          <a:solidFill>
            <a:srgbClr val="0E6EC5"/>
          </a:solidFill>
        </p:spPr>
        <p:txBody>
          <a:bodyPr vert="horz" wrap="square" lIns="0" tIns="24765" rIns="0" bIns="0" rtlCol="0">
            <a:spAutoFit/>
          </a:bodyPr>
          <a:lstStyle/>
          <a:p>
            <a:pPr marL="85725">
              <a:lnSpc>
                <a:spcPct val="100000"/>
              </a:lnSpc>
              <a:spcBef>
                <a:spcPts val="195"/>
              </a:spcBef>
            </a:pPr>
            <a:r>
              <a:rPr sz="1800" b="1" spc="-10" dirty="0">
                <a:solidFill>
                  <a:srgbClr val="FFFFFF"/>
                </a:solidFill>
                <a:latin typeface="Constantia"/>
                <a:cs typeface="Constantia"/>
              </a:rPr>
              <a:t>656</a:t>
            </a:r>
            <a:endParaRPr sz="1800">
              <a:latin typeface="Constantia"/>
              <a:cs typeface="Constantia"/>
            </a:endParaRPr>
          </a:p>
        </p:txBody>
      </p:sp>
      <p:sp>
        <p:nvSpPr>
          <p:cNvPr id="36" name="object 36"/>
          <p:cNvSpPr txBox="1"/>
          <p:nvPr/>
        </p:nvSpPr>
        <p:spPr>
          <a:xfrm>
            <a:off x="4832350" y="2990215"/>
            <a:ext cx="800100" cy="299720"/>
          </a:xfrm>
          <a:prstGeom prst="rect">
            <a:avLst/>
          </a:prstGeom>
        </p:spPr>
        <p:txBody>
          <a:bodyPr vert="horz" wrap="square" lIns="0" tIns="12700" rIns="0" bIns="0" rtlCol="0">
            <a:spAutoFit/>
          </a:bodyPr>
          <a:lstStyle/>
          <a:p>
            <a:pPr marL="192405">
              <a:lnSpc>
                <a:spcPct val="100000"/>
              </a:lnSpc>
              <a:spcBef>
                <a:spcPts val="100"/>
              </a:spcBef>
            </a:pPr>
            <a:r>
              <a:rPr sz="1800" b="1" spc="-5" dirty="0">
                <a:solidFill>
                  <a:srgbClr val="FFFFFF"/>
                </a:solidFill>
                <a:latin typeface="Constantia"/>
                <a:cs typeface="Constantia"/>
              </a:rPr>
              <a:t>400</a:t>
            </a:r>
            <a:endParaRPr sz="1800">
              <a:latin typeface="Constantia"/>
              <a:cs typeface="Constantia"/>
            </a:endParaRPr>
          </a:p>
        </p:txBody>
      </p:sp>
      <p:graphicFrame>
        <p:nvGraphicFramePr>
          <p:cNvPr id="37" name="object 37"/>
          <p:cNvGraphicFramePr>
            <a:graphicFrameLocks noGrp="1"/>
          </p:cNvGraphicFramePr>
          <p:nvPr/>
        </p:nvGraphicFramePr>
        <p:xfrm>
          <a:off x="6394450" y="2965450"/>
          <a:ext cx="2743200" cy="365760"/>
        </p:xfrm>
        <a:graphic>
          <a:graphicData uri="http://schemas.openxmlformats.org/drawingml/2006/table">
            <a:tbl>
              <a:tblPr firstRow="1" bandRow="1">
                <a:tableStyleId>{2D5ABB26-0587-4C30-8999-92F81FD0307C}</a:tableStyleId>
              </a:tblPr>
              <a:tblGrid>
                <a:gridCol w="762000"/>
                <a:gridCol w="990600"/>
                <a:gridCol w="990600"/>
              </a:tblGrid>
              <a:tr h="365760">
                <a:tc>
                  <a:txBody>
                    <a:bodyPr/>
                    <a:lstStyle/>
                    <a:p>
                      <a:pPr marL="198755">
                        <a:lnSpc>
                          <a:spcPct val="100000"/>
                        </a:lnSpc>
                        <a:spcBef>
                          <a:spcPts val="245"/>
                        </a:spcBef>
                      </a:pPr>
                      <a:r>
                        <a:rPr sz="1800" b="1" spc="-5" dirty="0">
                          <a:solidFill>
                            <a:srgbClr val="FFFFFF"/>
                          </a:solidFill>
                          <a:latin typeface="Constantia"/>
                          <a:cs typeface="Constantia"/>
                        </a:rPr>
                        <a:t>786</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252095">
                        <a:lnSpc>
                          <a:spcPct val="100000"/>
                        </a:lnSpc>
                        <a:spcBef>
                          <a:spcPts val="245"/>
                        </a:spcBef>
                      </a:pPr>
                      <a:r>
                        <a:rPr sz="1800" b="1" spc="10" dirty="0">
                          <a:solidFill>
                            <a:srgbClr val="FFFFFF"/>
                          </a:solidFill>
                          <a:latin typeface="Constantia"/>
                          <a:cs typeface="Constantia"/>
                        </a:rPr>
                        <a:t>777</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99390">
                        <a:lnSpc>
                          <a:spcPct val="100000"/>
                        </a:lnSpc>
                        <a:spcBef>
                          <a:spcPts val="245"/>
                        </a:spcBef>
                      </a:pPr>
                      <a:r>
                        <a:rPr sz="1800" b="1" spc="-5" dirty="0">
                          <a:solidFill>
                            <a:srgbClr val="FFFFFF"/>
                          </a:solidFill>
                          <a:latin typeface="Constantia"/>
                          <a:cs typeface="Constantia"/>
                        </a:rPr>
                        <a:t>NULL</a:t>
                      </a:r>
                      <a:endParaRPr sz="1800">
                        <a:latin typeface="Constantia"/>
                        <a:cs typeface="Constantia"/>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r>
            </a:tbl>
          </a:graphicData>
        </a:graphic>
      </p:graphicFrame>
      <p:sp>
        <p:nvSpPr>
          <p:cNvPr id="38" name="object 38"/>
          <p:cNvSpPr/>
          <p:nvPr/>
        </p:nvSpPr>
        <p:spPr>
          <a:xfrm>
            <a:off x="2736850" y="3124200"/>
            <a:ext cx="515620" cy="533400"/>
          </a:xfrm>
          <a:custGeom>
            <a:avLst/>
            <a:gdLst/>
            <a:ahLst/>
            <a:cxnLst/>
            <a:rect l="l" t="t" r="r" b="b"/>
            <a:pathLst>
              <a:path w="515620" h="533400">
                <a:moveTo>
                  <a:pt x="418973" y="437388"/>
                </a:moveTo>
                <a:lnTo>
                  <a:pt x="412876" y="440944"/>
                </a:lnTo>
                <a:lnTo>
                  <a:pt x="411861" y="444753"/>
                </a:lnTo>
                <a:lnTo>
                  <a:pt x="463550" y="533400"/>
                </a:lnTo>
                <a:lnTo>
                  <a:pt x="470881" y="520826"/>
                </a:lnTo>
                <a:lnTo>
                  <a:pt x="457200" y="520826"/>
                </a:lnTo>
                <a:lnTo>
                  <a:pt x="457200" y="497404"/>
                </a:lnTo>
                <a:lnTo>
                  <a:pt x="422782" y="438403"/>
                </a:lnTo>
                <a:lnTo>
                  <a:pt x="418973" y="437388"/>
                </a:lnTo>
                <a:close/>
              </a:path>
              <a:path w="515620" h="533400">
                <a:moveTo>
                  <a:pt x="457200" y="497404"/>
                </a:moveTo>
                <a:lnTo>
                  <a:pt x="457200" y="520826"/>
                </a:lnTo>
                <a:lnTo>
                  <a:pt x="469900" y="520826"/>
                </a:lnTo>
                <a:lnTo>
                  <a:pt x="469900" y="517651"/>
                </a:lnTo>
                <a:lnTo>
                  <a:pt x="458088" y="517651"/>
                </a:lnTo>
                <a:lnTo>
                  <a:pt x="463550" y="508290"/>
                </a:lnTo>
                <a:lnTo>
                  <a:pt x="457200" y="497404"/>
                </a:lnTo>
                <a:close/>
              </a:path>
              <a:path w="515620" h="533400">
                <a:moveTo>
                  <a:pt x="508126" y="437388"/>
                </a:moveTo>
                <a:lnTo>
                  <a:pt x="504317" y="438403"/>
                </a:lnTo>
                <a:lnTo>
                  <a:pt x="469900" y="497404"/>
                </a:lnTo>
                <a:lnTo>
                  <a:pt x="469900" y="520826"/>
                </a:lnTo>
                <a:lnTo>
                  <a:pt x="470881" y="520826"/>
                </a:lnTo>
                <a:lnTo>
                  <a:pt x="515238" y="444753"/>
                </a:lnTo>
                <a:lnTo>
                  <a:pt x="514223" y="440944"/>
                </a:lnTo>
                <a:lnTo>
                  <a:pt x="508126" y="437388"/>
                </a:lnTo>
                <a:close/>
              </a:path>
              <a:path w="515620" h="533400">
                <a:moveTo>
                  <a:pt x="463550" y="508290"/>
                </a:moveTo>
                <a:lnTo>
                  <a:pt x="458088" y="517651"/>
                </a:lnTo>
                <a:lnTo>
                  <a:pt x="469011" y="517651"/>
                </a:lnTo>
                <a:lnTo>
                  <a:pt x="463550" y="508290"/>
                </a:lnTo>
                <a:close/>
              </a:path>
              <a:path w="515620" h="533400">
                <a:moveTo>
                  <a:pt x="469900" y="497404"/>
                </a:moveTo>
                <a:lnTo>
                  <a:pt x="463550" y="508290"/>
                </a:lnTo>
                <a:lnTo>
                  <a:pt x="469011" y="517651"/>
                </a:lnTo>
                <a:lnTo>
                  <a:pt x="469900" y="517651"/>
                </a:lnTo>
                <a:lnTo>
                  <a:pt x="469900" y="497404"/>
                </a:lnTo>
                <a:close/>
              </a:path>
              <a:path w="515620" h="533400">
                <a:moveTo>
                  <a:pt x="457200" y="266700"/>
                </a:moveTo>
                <a:lnTo>
                  <a:pt x="457200" y="497404"/>
                </a:lnTo>
                <a:lnTo>
                  <a:pt x="463550" y="508290"/>
                </a:lnTo>
                <a:lnTo>
                  <a:pt x="469900" y="497404"/>
                </a:lnTo>
                <a:lnTo>
                  <a:pt x="469900" y="273050"/>
                </a:lnTo>
                <a:lnTo>
                  <a:pt x="463550" y="273050"/>
                </a:lnTo>
                <a:lnTo>
                  <a:pt x="457200" y="266700"/>
                </a:lnTo>
                <a:close/>
              </a:path>
              <a:path w="515620" h="533400">
                <a:moveTo>
                  <a:pt x="12700" y="0"/>
                </a:moveTo>
                <a:lnTo>
                  <a:pt x="0" y="0"/>
                </a:lnTo>
                <a:lnTo>
                  <a:pt x="0" y="270255"/>
                </a:lnTo>
                <a:lnTo>
                  <a:pt x="2793" y="273050"/>
                </a:lnTo>
                <a:lnTo>
                  <a:pt x="457200" y="273050"/>
                </a:lnTo>
                <a:lnTo>
                  <a:pt x="457200" y="266700"/>
                </a:lnTo>
                <a:lnTo>
                  <a:pt x="12700" y="266700"/>
                </a:lnTo>
                <a:lnTo>
                  <a:pt x="6350" y="260350"/>
                </a:lnTo>
                <a:lnTo>
                  <a:pt x="12700" y="260350"/>
                </a:lnTo>
                <a:lnTo>
                  <a:pt x="12700" y="0"/>
                </a:lnTo>
                <a:close/>
              </a:path>
              <a:path w="515620" h="533400">
                <a:moveTo>
                  <a:pt x="467106" y="260350"/>
                </a:moveTo>
                <a:lnTo>
                  <a:pt x="12700" y="260350"/>
                </a:lnTo>
                <a:lnTo>
                  <a:pt x="12700" y="266700"/>
                </a:lnTo>
                <a:lnTo>
                  <a:pt x="457200" y="266700"/>
                </a:lnTo>
                <a:lnTo>
                  <a:pt x="463550" y="273050"/>
                </a:lnTo>
                <a:lnTo>
                  <a:pt x="469900" y="273050"/>
                </a:lnTo>
                <a:lnTo>
                  <a:pt x="469900" y="263144"/>
                </a:lnTo>
                <a:lnTo>
                  <a:pt x="467106" y="260350"/>
                </a:lnTo>
                <a:close/>
              </a:path>
              <a:path w="515620" h="533400">
                <a:moveTo>
                  <a:pt x="12700" y="260350"/>
                </a:moveTo>
                <a:lnTo>
                  <a:pt x="6350" y="260350"/>
                </a:lnTo>
                <a:lnTo>
                  <a:pt x="12700" y="266700"/>
                </a:lnTo>
                <a:lnTo>
                  <a:pt x="12700" y="260350"/>
                </a:lnTo>
                <a:close/>
              </a:path>
            </a:pathLst>
          </a:custGeom>
          <a:solidFill>
            <a:srgbClr val="055092"/>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31673"/>
            <a:ext cx="5398770" cy="711835"/>
          </a:xfrm>
          <a:prstGeom prst="rect">
            <a:avLst/>
          </a:prstGeom>
        </p:spPr>
        <p:txBody>
          <a:bodyPr vert="horz" wrap="square" lIns="0" tIns="12700" rIns="0" bIns="0" rtlCol="0">
            <a:spAutoFit/>
          </a:bodyPr>
          <a:lstStyle/>
          <a:p>
            <a:pPr marL="12700">
              <a:lnSpc>
                <a:spcPct val="100000"/>
              </a:lnSpc>
              <a:spcBef>
                <a:spcPts val="100"/>
              </a:spcBef>
            </a:pPr>
            <a:r>
              <a:rPr sz="4500" spc="-120" dirty="0"/>
              <a:t>DLL’s</a:t>
            </a:r>
            <a:r>
              <a:rPr sz="4500" spc="-65" dirty="0"/>
              <a:t> </a:t>
            </a:r>
            <a:r>
              <a:rPr sz="4500" spc="-15" dirty="0"/>
              <a:t>compared</a:t>
            </a:r>
            <a:r>
              <a:rPr sz="4500" spc="-50" dirty="0"/>
              <a:t> </a:t>
            </a:r>
            <a:r>
              <a:rPr sz="4500" spc="-25" dirty="0"/>
              <a:t>to</a:t>
            </a:r>
            <a:r>
              <a:rPr sz="4500" spc="-30" dirty="0"/>
              <a:t> </a:t>
            </a:r>
            <a:r>
              <a:rPr sz="4500" spc="-120" dirty="0"/>
              <a:t>SLL’s</a:t>
            </a:r>
            <a:endParaRPr sz="4500"/>
          </a:p>
        </p:txBody>
      </p:sp>
      <p:sp>
        <p:nvSpPr>
          <p:cNvPr id="3" name="object 3"/>
          <p:cNvSpPr txBox="1">
            <a:spLocks noGrp="1"/>
          </p:cNvSpPr>
          <p:nvPr>
            <p:ph sz="half" idx="2"/>
          </p:nvPr>
        </p:nvSpPr>
        <p:spPr>
          <a:prstGeom prst="rect">
            <a:avLst/>
          </a:prstGeom>
        </p:spPr>
        <p:txBody>
          <a:bodyPr vert="horz" wrap="square" lIns="0" tIns="93345" rIns="0" bIns="0" rtlCol="0">
            <a:spAutoFit/>
          </a:bodyPr>
          <a:lstStyle/>
          <a:p>
            <a:pPr marL="287020" indent="-274320">
              <a:lnSpc>
                <a:spcPct val="100000"/>
              </a:lnSpc>
              <a:spcBef>
                <a:spcPts val="735"/>
              </a:spcBef>
              <a:buClr>
                <a:srgbClr val="0AD0D9"/>
              </a:buClr>
              <a:buSzPct val="94230"/>
              <a:buFont typeface="Segoe UI Symbol"/>
              <a:buChar char="⚫"/>
              <a:tabLst>
                <a:tab pos="287020" algn="l"/>
              </a:tabLst>
            </a:pPr>
            <a:r>
              <a:rPr spc="-15" dirty="0"/>
              <a:t>Advantages:</a:t>
            </a:r>
          </a:p>
          <a:p>
            <a:pPr marL="652780" marR="5080" lvl="1" indent="-247650">
              <a:lnSpc>
                <a:spcPct val="100000"/>
              </a:lnSpc>
              <a:spcBef>
                <a:spcPts val="585"/>
              </a:spcBef>
              <a:buClr>
                <a:srgbClr val="0E6EC5"/>
              </a:buClr>
              <a:buSzPct val="85416"/>
              <a:buFont typeface="Segoe UI Symbol"/>
              <a:buChar char="⚫"/>
              <a:tabLst>
                <a:tab pos="653415" algn="l"/>
              </a:tabLst>
            </a:pPr>
            <a:r>
              <a:rPr sz="2400" spc="-5" dirty="0">
                <a:solidFill>
                  <a:srgbClr val="0A5294"/>
                </a:solidFill>
                <a:latin typeface="Constantia"/>
                <a:cs typeface="Constantia"/>
              </a:rPr>
              <a:t>Can</a:t>
            </a:r>
            <a:r>
              <a:rPr sz="2400" spc="-60" dirty="0">
                <a:solidFill>
                  <a:srgbClr val="0A5294"/>
                </a:solidFill>
                <a:latin typeface="Constantia"/>
                <a:cs typeface="Constantia"/>
              </a:rPr>
              <a:t> </a:t>
            </a:r>
            <a:r>
              <a:rPr sz="2400" spc="-5" dirty="0">
                <a:solidFill>
                  <a:srgbClr val="0A5294"/>
                </a:solidFill>
                <a:latin typeface="Constantia"/>
                <a:cs typeface="Constantia"/>
              </a:rPr>
              <a:t>be</a:t>
            </a:r>
            <a:r>
              <a:rPr sz="2400" spc="-90" dirty="0">
                <a:solidFill>
                  <a:srgbClr val="0A5294"/>
                </a:solidFill>
                <a:latin typeface="Constantia"/>
                <a:cs typeface="Constantia"/>
              </a:rPr>
              <a:t> </a:t>
            </a:r>
            <a:r>
              <a:rPr sz="2400" spc="-20" dirty="0">
                <a:solidFill>
                  <a:srgbClr val="0A5294"/>
                </a:solidFill>
                <a:latin typeface="Constantia"/>
                <a:cs typeface="Constantia"/>
              </a:rPr>
              <a:t>traversed</a:t>
            </a:r>
            <a:r>
              <a:rPr sz="2400" spc="-10" dirty="0">
                <a:solidFill>
                  <a:srgbClr val="0A5294"/>
                </a:solidFill>
                <a:latin typeface="Constantia"/>
                <a:cs typeface="Constantia"/>
              </a:rPr>
              <a:t> </a:t>
            </a:r>
            <a:r>
              <a:rPr sz="2400" spc="-5" dirty="0">
                <a:solidFill>
                  <a:srgbClr val="0A5294"/>
                </a:solidFill>
                <a:latin typeface="Constantia"/>
                <a:cs typeface="Constantia"/>
              </a:rPr>
              <a:t>in</a:t>
            </a:r>
            <a:r>
              <a:rPr sz="2400" spc="-110" dirty="0">
                <a:solidFill>
                  <a:srgbClr val="0A5294"/>
                </a:solidFill>
                <a:latin typeface="Constantia"/>
                <a:cs typeface="Constantia"/>
              </a:rPr>
              <a:t> </a:t>
            </a:r>
            <a:r>
              <a:rPr sz="2400" dirty="0">
                <a:solidFill>
                  <a:srgbClr val="0A5294"/>
                </a:solidFill>
                <a:latin typeface="Constantia"/>
                <a:cs typeface="Constantia"/>
              </a:rPr>
              <a:t>either </a:t>
            </a:r>
            <a:r>
              <a:rPr sz="2400" spc="-590" dirty="0">
                <a:solidFill>
                  <a:srgbClr val="0A5294"/>
                </a:solidFill>
                <a:latin typeface="Constantia"/>
                <a:cs typeface="Constantia"/>
              </a:rPr>
              <a:t> </a:t>
            </a:r>
            <a:r>
              <a:rPr sz="2400" spc="-5" dirty="0">
                <a:solidFill>
                  <a:srgbClr val="0A5294"/>
                </a:solidFill>
                <a:latin typeface="Constantia"/>
                <a:cs typeface="Constantia"/>
              </a:rPr>
              <a:t>direction </a:t>
            </a:r>
            <a:r>
              <a:rPr sz="2400" spc="-15" dirty="0">
                <a:solidFill>
                  <a:srgbClr val="0A5294"/>
                </a:solidFill>
                <a:latin typeface="Constantia"/>
                <a:cs typeface="Constantia"/>
              </a:rPr>
              <a:t>(may </a:t>
            </a:r>
            <a:r>
              <a:rPr sz="2400" spc="-5" dirty="0">
                <a:solidFill>
                  <a:srgbClr val="0A5294"/>
                </a:solidFill>
                <a:latin typeface="Constantia"/>
                <a:cs typeface="Constantia"/>
              </a:rPr>
              <a:t>be </a:t>
            </a:r>
            <a:r>
              <a:rPr sz="2400" dirty="0">
                <a:solidFill>
                  <a:srgbClr val="0A5294"/>
                </a:solidFill>
                <a:latin typeface="Constantia"/>
                <a:cs typeface="Constantia"/>
              </a:rPr>
              <a:t> essential </a:t>
            </a:r>
            <a:r>
              <a:rPr sz="2400" spc="-5" dirty="0">
                <a:solidFill>
                  <a:srgbClr val="0A5294"/>
                </a:solidFill>
                <a:latin typeface="Constantia"/>
                <a:cs typeface="Constantia"/>
              </a:rPr>
              <a:t>for </a:t>
            </a:r>
            <a:r>
              <a:rPr sz="2400" dirty="0">
                <a:solidFill>
                  <a:srgbClr val="0A5294"/>
                </a:solidFill>
                <a:latin typeface="Constantia"/>
                <a:cs typeface="Constantia"/>
              </a:rPr>
              <a:t>some </a:t>
            </a:r>
            <a:r>
              <a:rPr sz="2400" spc="5" dirty="0">
                <a:solidFill>
                  <a:srgbClr val="0A5294"/>
                </a:solidFill>
                <a:latin typeface="Constantia"/>
                <a:cs typeface="Constantia"/>
              </a:rPr>
              <a:t> </a:t>
            </a:r>
            <a:r>
              <a:rPr sz="2400" spc="-10" dirty="0">
                <a:solidFill>
                  <a:srgbClr val="0A5294"/>
                </a:solidFill>
                <a:latin typeface="Constantia"/>
                <a:cs typeface="Constantia"/>
              </a:rPr>
              <a:t>programs)</a:t>
            </a:r>
            <a:endParaRPr sz="2400">
              <a:latin typeface="Constantia"/>
              <a:cs typeface="Constantia"/>
            </a:endParaRPr>
          </a:p>
          <a:p>
            <a:pPr marL="652780" marR="85725" lvl="1" indent="-247650">
              <a:lnSpc>
                <a:spcPct val="100000"/>
              </a:lnSpc>
              <a:spcBef>
                <a:spcPts val="580"/>
              </a:spcBef>
              <a:buClr>
                <a:srgbClr val="0E6EC5"/>
              </a:buClr>
              <a:buSzPct val="85416"/>
              <a:buFont typeface="Segoe UI Symbol"/>
              <a:buChar char="⚫"/>
              <a:tabLst>
                <a:tab pos="653415" algn="l"/>
              </a:tabLst>
            </a:pPr>
            <a:r>
              <a:rPr sz="2400" dirty="0">
                <a:solidFill>
                  <a:srgbClr val="0A5294"/>
                </a:solidFill>
                <a:latin typeface="Constantia"/>
                <a:cs typeface="Constantia"/>
              </a:rPr>
              <a:t>So</a:t>
            </a:r>
            <a:r>
              <a:rPr sz="2400" spc="-10" dirty="0">
                <a:solidFill>
                  <a:srgbClr val="0A5294"/>
                </a:solidFill>
                <a:latin typeface="Constantia"/>
                <a:cs typeface="Constantia"/>
              </a:rPr>
              <a:t>m</a:t>
            </a:r>
            <a:r>
              <a:rPr sz="2400" dirty="0">
                <a:solidFill>
                  <a:srgbClr val="0A5294"/>
                </a:solidFill>
                <a:latin typeface="Constantia"/>
                <a:cs typeface="Constantia"/>
              </a:rPr>
              <a:t>e</a:t>
            </a:r>
            <a:r>
              <a:rPr sz="2400" spc="-135" dirty="0">
                <a:solidFill>
                  <a:srgbClr val="0A5294"/>
                </a:solidFill>
                <a:latin typeface="Constantia"/>
                <a:cs typeface="Constantia"/>
              </a:rPr>
              <a:t> </a:t>
            </a:r>
            <a:r>
              <a:rPr sz="2400" dirty="0">
                <a:solidFill>
                  <a:srgbClr val="0A5294"/>
                </a:solidFill>
                <a:latin typeface="Constantia"/>
                <a:cs typeface="Constantia"/>
              </a:rPr>
              <a:t>ope</a:t>
            </a:r>
            <a:r>
              <a:rPr sz="2400" spc="-35" dirty="0">
                <a:solidFill>
                  <a:srgbClr val="0A5294"/>
                </a:solidFill>
                <a:latin typeface="Constantia"/>
                <a:cs typeface="Constantia"/>
              </a:rPr>
              <a:t>r</a:t>
            </a:r>
            <a:r>
              <a:rPr sz="2400" dirty="0">
                <a:solidFill>
                  <a:srgbClr val="0A5294"/>
                </a:solidFill>
                <a:latin typeface="Constantia"/>
                <a:cs typeface="Constantia"/>
              </a:rPr>
              <a:t>ation</a:t>
            </a:r>
            <a:r>
              <a:rPr sz="2400" spc="-30" dirty="0">
                <a:solidFill>
                  <a:srgbClr val="0A5294"/>
                </a:solidFill>
                <a:latin typeface="Constantia"/>
                <a:cs typeface="Constantia"/>
              </a:rPr>
              <a:t>s</a:t>
            </a:r>
            <a:r>
              <a:rPr sz="2400" dirty="0">
                <a:solidFill>
                  <a:srgbClr val="0A5294"/>
                </a:solidFill>
                <a:latin typeface="Constantia"/>
                <a:cs typeface="Constantia"/>
              </a:rPr>
              <a:t>,</a:t>
            </a:r>
            <a:r>
              <a:rPr sz="2400" spc="-55" dirty="0">
                <a:solidFill>
                  <a:srgbClr val="0A5294"/>
                </a:solidFill>
                <a:latin typeface="Constantia"/>
                <a:cs typeface="Constantia"/>
              </a:rPr>
              <a:t> </a:t>
            </a:r>
            <a:r>
              <a:rPr sz="2400" dirty="0">
                <a:solidFill>
                  <a:srgbClr val="0A5294"/>
                </a:solidFill>
                <a:latin typeface="Constantia"/>
                <a:cs typeface="Constantia"/>
              </a:rPr>
              <a:t>such</a:t>
            </a:r>
            <a:r>
              <a:rPr sz="2400" spc="-105" dirty="0">
                <a:solidFill>
                  <a:srgbClr val="0A5294"/>
                </a:solidFill>
                <a:latin typeface="Constantia"/>
                <a:cs typeface="Constantia"/>
              </a:rPr>
              <a:t> </a:t>
            </a:r>
            <a:r>
              <a:rPr sz="2400" dirty="0">
                <a:solidFill>
                  <a:srgbClr val="0A5294"/>
                </a:solidFill>
                <a:latin typeface="Constantia"/>
                <a:cs typeface="Constantia"/>
              </a:rPr>
              <a:t>as  </a:t>
            </a:r>
            <a:r>
              <a:rPr sz="2400" spc="-5" dirty="0">
                <a:solidFill>
                  <a:srgbClr val="0A5294"/>
                </a:solidFill>
                <a:latin typeface="Constantia"/>
                <a:cs typeface="Constantia"/>
              </a:rPr>
              <a:t>deletion </a:t>
            </a:r>
            <a:r>
              <a:rPr sz="2400" dirty="0">
                <a:solidFill>
                  <a:srgbClr val="0A5294"/>
                </a:solidFill>
                <a:latin typeface="Constantia"/>
                <a:cs typeface="Constantia"/>
              </a:rPr>
              <a:t>and </a:t>
            </a:r>
            <a:r>
              <a:rPr sz="2400" spc="-5" dirty="0">
                <a:solidFill>
                  <a:srgbClr val="0A5294"/>
                </a:solidFill>
                <a:latin typeface="Constantia"/>
                <a:cs typeface="Constantia"/>
              </a:rPr>
              <a:t>inserting </a:t>
            </a:r>
            <a:r>
              <a:rPr sz="2400" dirty="0">
                <a:solidFill>
                  <a:srgbClr val="0A5294"/>
                </a:solidFill>
                <a:latin typeface="Constantia"/>
                <a:cs typeface="Constantia"/>
              </a:rPr>
              <a:t> </a:t>
            </a:r>
            <a:r>
              <a:rPr sz="2400" spc="-5" dirty="0">
                <a:solidFill>
                  <a:srgbClr val="0A5294"/>
                </a:solidFill>
                <a:latin typeface="Constantia"/>
                <a:cs typeface="Constantia"/>
              </a:rPr>
              <a:t>be</a:t>
            </a:r>
            <a:r>
              <a:rPr sz="2400" spc="-15" dirty="0">
                <a:solidFill>
                  <a:srgbClr val="0A5294"/>
                </a:solidFill>
                <a:latin typeface="Constantia"/>
                <a:cs typeface="Constantia"/>
              </a:rPr>
              <a:t>f</a:t>
            </a:r>
            <a:r>
              <a:rPr sz="2400" dirty="0">
                <a:solidFill>
                  <a:srgbClr val="0A5294"/>
                </a:solidFill>
                <a:latin typeface="Constantia"/>
                <a:cs typeface="Constantia"/>
              </a:rPr>
              <a:t>o</a:t>
            </a:r>
            <a:r>
              <a:rPr sz="2400" spc="-35" dirty="0">
                <a:solidFill>
                  <a:srgbClr val="0A5294"/>
                </a:solidFill>
                <a:latin typeface="Constantia"/>
                <a:cs typeface="Constantia"/>
              </a:rPr>
              <a:t>r</a:t>
            </a:r>
            <a:r>
              <a:rPr sz="2400" dirty="0">
                <a:solidFill>
                  <a:srgbClr val="0A5294"/>
                </a:solidFill>
                <a:latin typeface="Constantia"/>
                <a:cs typeface="Constantia"/>
              </a:rPr>
              <a:t>e</a:t>
            </a:r>
            <a:r>
              <a:rPr sz="2400" spc="-135" dirty="0">
                <a:solidFill>
                  <a:srgbClr val="0A5294"/>
                </a:solidFill>
                <a:latin typeface="Constantia"/>
                <a:cs typeface="Constantia"/>
              </a:rPr>
              <a:t> </a:t>
            </a:r>
            <a:r>
              <a:rPr sz="2400" dirty="0">
                <a:solidFill>
                  <a:srgbClr val="0A5294"/>
                </a:solidFill>
                <a:latin typeface="Constantia"/>
                <a:cs typeface="Constantia"/>
              </a:rPr>
              <a:t>a</a:t>
            </a:r>
            <a:r>
              <a:rPr sz="2400" spc="-60" dirty="0">
                <a:solidFill>
                  <a:srgbClr val="0A5294"/>
                </a:solidFill>
                <a:latin typeface="Constantia"/>
                <a:cs typeface="Constantia"/>
              </a:rPr>
              <a:t> </a:t>
            </a:r>
            <a:r>
              <a:rPr sz="2400" spc="-10" dirty="0">
                <a:solidFill>
                  <a:srgbClr val="0A5294"/>
                </a:solidFill>
                <a:latin typeface="Constantia"/>
                <a:cs typeface="Constantia"/>
              </a:rPr>
              <a:t>n</a:t>
            </a:r>
            <a:r>
              <a:rPr sz="2400" dirty="0">
                <a:solidFill>
                  <a:srgbClr val="0A5294"/>
                </a:solidFill>
                <a:latin typeface="Constantia"/>
                <a:cs typeface="Constantia"/>
              </a:rPr>
              <a:t>o</a:t>
            </a:r>
            <a:r>
              <a:rPr sz="2400" spc="-10" dirty="0">
                <a:solidFill>
                  <a:srgbClr val="0A5294"/>
                </a:solidFill>
                <a:latin typeface="Constantia"/>
                <a:cs typeface="Constantia"/>
              </a:rPr>
              <a:t>d</a:t>
            </a:r>
            <a:r>
              <a:rPr sz="2400" dirty="0">
                <a:solidFill>
                  <a:srgbClr val="0A5294"/>
                </a:solidFill>
                <a:latin typeface="Constantia"/>
                <a:cs typeface="Constantia"/>
              </a:rPr>
              <a:t>e,</a:t>
            </a:r>
            <a:r>
              <a:rPr sz="2400" spc="5" dirty="0">
                <a:solidFill>
                  <a:srgbClr val="0A5294"/>
                </a:solidFill>
                <a:latin typeface="Constantia"/>
                <a:cs typeface="Constantia"/>
              </a:rPr>
              <a:t> </a:t>
            </a:r>
            <a:r>
              <a:rPr sz="2400" spc="-5" dirty="0">
                <a:solidFill>
                  <a:srgbClr val="0A5294"/>
                </a:solidFill>
                <a:latin typeface="Constantia"/>
                <a:cs typeface="Constantia"/>
              </a:rPr>
              <a:t>be</a:t>
            </a:r>
            <a:r>
              <a:rPr sz="2400" spc="-55" dirty="0">
                <a:solidFill>
                  <a:srgbClr val="0A5294"/>
                </a:solidFill>
                <a:latin typeface="Constantia"/>
                <a:cs typeface="Constantia"/>
              </a:rPr>
              <a:t>c</a:t>
            </a:r>
            <a:r>
              <a:rPr sz="2400" dirty="0">
                <a:solidFill>
                  <a:srgbClr val="0A5294"/>
                </a:solidFill>
                <a:latin typeface="Constantia"/>
                <a:cs typeface="Constantia"/>
              </a:rPr>
              <a:t>ome  easier</a:t>
            </a:r>
            <a:endParaRPr sz="2400">
              <a:latin typeface="Constantia"/>
              <a:cs typeface="Constantia"/>
            </a:endParaRPr>
          </a:p>
        </p:txBody>
      </p:sp>
      <p:sp>
        <p:nvSpPr>
          <p:cNvPr id="4" name="object 4"/>
          <p:cNvSpPr txBox="1"/>
          <p:nvPr/>
        </p:nvSpPr>
        <p:spPr>
          <a:xfrm>
            <a:off x="4803775" y="1760374"/>
            <a:ext cx="3977004" cy="3284220"/>
          </a:xfrm>
          <a:prstGeom prst="rect">
            <a:avLst/>
          </a:prstGeom>
        </p:spPr>
        <p:txBody>
          <a:bodyPr vert="horz" wrap="square" lIns="0" tIns="93345" rIns="0" bIns="0" rtlCol="0">
            <a:spAutoFit/>
          </a:bodyPr>
          <a:lstStyle/>
          <a:p>
            <a:pPr marL="287020" indent="-274320">
              <a:lnSpc>
                <a:spcPct val="100000"/>
              </a:lnSpc>
              <a:spcBef>
                <a:spcPts val="735"/>
              </a:spcBef>
              <a:buClr>
                <a:srgbClr val="0AD0D9"/>
              </a:buClr>
              <a:buSzPct val="94230"/>
              <a:buFont typeface="Segoe UI Symbol"/>
              <a:buChar char="⚫"/>
              <a:tabLst>
                <a:tab pos="287020" algn="l"/>
              </a:tabLst>
            </a:pPr>
            <a:r>
              <a:rPr sz="2600" spc="-10" dirty="0">
                <a:solidFill>
                  <a:srgbClr val="FF0000"/>
                </a:solidFill>
                <a:latin typeface="Constantia"/>
                <a:cs typeface="Constantia"/>
              </a:rPr>
              <a:t>Disadvantages:</a:t>
            </a:r>
            <a:endParaRPr sz="2600">
              <a:latin typeface="Constantia"/>
              <a:cs typeface="Constantia"/>
            </a:endParaRPr>
          </a:p>
          <a:p>
            <a:pPr marL="652780" lvl="1" indent="-247650">
              <a:lnSpc>
                <a:spcPct val="100000"/>
              </a:lnSpc>
              <a:spcBef>
                <a:spcPts val="585"/>
              </a:spcBef>
              <a:buClr>
                <a:srgbClr val="0E6EC5"/>
              </a:buClr>
              <a:buSzPct val="85416"/>
              <a:buFont typeface="Segoe UI Symbol"/>
              <a:buChar char="⚫"/>
              <a:tabLst>
                <a:tab pos="653415" algn="l"/>
              </a:tabLst>
            </a:pPr>
            <a:r>
              <a:rPr sz="2400" spc="-10" dirty="0">
                <a:solidFill>
                  <a:srgbClr val="0A5294"/>
                </a:solidFill>
                <a:latin typeface="Constantia"/>
                <a:cs typeface="Constantia"/>
              </a:rPr>
              <a:t>Requires</a:t>
            </a:r>
            <a:r>
              <a:rPr sz="2400" spc="-110" dirty="0">
                <a:solidFill>
                  <a:srgbClr val="0A5294"/>
                </a:solidFill>
                <a:latin typeface="Constantia"/>
                <a:cs typeface="Constantia"/>
              </a:rPr>
              <a:t> </a:t>
            </a:r>
            <a:r>
              <a:rPr sz="2400" spc="-15" dirty="0">
                <a:solidFill>
                  <a:srgbClr val="0A5294"/>
                </a:solidFill>
                <a:latin typeface="Constantia"/>
                <a:cs typeface="Constantia"/>
              </a:rPr>
              <a:t>more</a:t>
            </a:r>
            <a:r>
              <a:rPr sz="2400" spc="-120" dirty="0">
                <a:solidFill>
                  <a:srgbClr val="0A5294"/>
                </a:solidFill>
                <a:latin typeface="Constantia"/>
                <a:cs typeface="Constantia"/>
              </a:rPr>
              <a:t> </a:t>
            </a:r>
            <a:r>
              <a:rPr sz="2400" spc="-10" dirty="0">
                <a:solidFill>
                  <a:srgbClr val="0A5294"/>
                </a:solidFill>
                <a:latin typeface="Constantia"/>
                <a:cs typeface="Constantia"/>
              </a:rPr>
              <a:t>space</a:t>
            </a:r>
            <a:endParaRPr sz="2400">
              <a:latin typeface="Constantia"/>
              <a:cs typeface="Constantia"/>
            </a:endParaRPr>
          </a:p>
          <a:p>
            <a:pPr marL="652780" marR="277495" lvl="1" indent="-247015">
              <a:lnSpc>
                <a:spcPct val="100000"/>
              </a:lnSpc>
              <a:spcBef>
                <a:spcPts val="580"/>
              </a:spcBef>
              <a:buClr>
                <a:srgbClr val="0E6EC5"/>
              </a:buClr>
              <a:buSzPct val="85416"/>
              <a:buFont typeface="Segoe UI Symbol"/>
              <a:buChar char="⚫"/>
              <a:tabLst>
                <a:tab pos="653415" algn="l"/>
              </a:tabLst>
            </a:pPr>
            <a:r>
              <a:rPr sz="2400" dirty="0">
                <a:solidFill>
                  <a:srgbClr val="0A5294"/>
                </a:solidFill>
                <a:latin typeface="Constantia"/>
                <a:cs typeface="Constantia"/>
              </a:rPr>
              <a:t>List</a:t>
            </a:r>
            <a:r>
              <a:rPr sz="2400" spc="-70" dirty="0">
                <a:solidFill>
                  <a:srgbClr val="0A5294"/>
                </a:solidFill>
                <a:latin typeface="Constantia"/>
                <a:cs typeface="Constantia"/>
              </a:rPr>
              <a:t> </a:t>
            </a:r>
            <a:r>
              <a:rPr sz="2400" spc="-5" dirty="0">
                <a:solidFill>
                  <a:srgbClr val="0A5294"/>
                </a:solidFill>
                <a:latin typeface="Constantia"/>
                <a:cs typeface="Constantia"/>
              </a:rPr>
              <a:t>manipulation</a:t>
            </a:r>
            <a:r>
              <a:rPr sz="2400" dirty="0">
                <a:solidFill>
                  <a:srgbClr val="0A5294"/>
                </a:solidFill>
                <a:latin typeface="Constantia"/>
                <a:cs typeface="Constantia"/>
              </a:rPr>
              <a:t>s</a:t>
            </a:r>
            <a:r>
              <a:rPr sz="2400" spc="-125" dirty="0">
                <a:solidFill>
                  <a:srgbClr val="0A5294"/>
                </a:solidFill>
                <a:latin typeface="Constantia"/>
                <a:cs typeface="Constantia"/>
              </a:rPr>
              <a:t> </a:t>
            </a:r>
            <a:r>
              <a:rPr sz="2400" dirty="0">
                <a:solidFill>
                  <a:srgbClr val="0A5294"/>
                </a:solidFill>
                <a:latin typeface="Constantia"/>
                <a:cs typeface="Constantia"/>
              </a:rPr>
              <a:t>a</a:t>
            </a:r>
            <a:r>
              <a:rPr sz="2400" spc="-35" dirty="0">
                <a:solidFill>
                  <a:srgbClr val="0A5294"/>
                </a:solidFill>
                <a:latin typeface="Constantia"/>
                <a:cs typeface="Constantia"/>
              </a:rPr>
              <a:t>r</a:t>
            </a:r>
            <a:r>
              <a:rPr sz="2400" dirty="0">
                <a:solidFill>
                  <a:srgbClr val="0A5294"/>
                </a:solidFill>
                <a:latin typeface="Constantia"/>
                <a:cs typeface="Constantia"/>
              </a:rPr>
              <a:t>e  </a:t>
            </a:r>
            <a:r>
              <a:rPr sz="2400" spc="-20" dirty="0">
                <a:solidFill>
                  <a:srgbClr val="0A5294"/>
                </a:solidFill>
                <a:latin typeface="Constantia"/>
                <a:cs typeface="Constantia"/>
              </a:rPr>
              <a:t>slower </a:t>
            </a:r>
            <a:r>
              <a:rPr sz="2400" dirty="0">
                <a:solidFill>
                  <a:srgbClr val="0A5294"/>
                </a:solidFill>
                <a:latin typeface="Constantia"/>
                <a:cs typeface="Constantia"/>
              </a:rPr>
              <a:t>(because </a:t>
            </a:r>
            <a:r>
              <a:rPr sz="2400" spc="-15" dirty="0">
                <a:solidFill>
                  <a:srgbClr val="0A5294"/>
                </a:solidFill>
                <a:latin typeface="Constantia"/>
                <a:cs typeface="Constantia"/>
              </a:rPr>
              <a:t>more </a:t>
            </a:r>
            <a:r>
              <a:rPr sz="2400" spc="-10" dirty="0">
                <a:solidFill>
                  <a:srgbClr val="0A5294"/>
                </a:solidFill>
                <a:latin typeface="Constantia"/>
                <a:cs typeface="Constantia"/>
              </a:rPr>
              <a:t> </a:t>
            </a:r>
            <a:r>
              <a:rPr sz="2400" dirty="0">
                <a:solidFill>
                  <a:srgbClr val="0A5294"/>
                </a:solidFill>
                <a:latin typeface="Constantia"/>
                <a:cs typeface="Constantia"/>
              </a:rPr>
              <a:t>links</a:t>
            </a:r>
            <a:r>
              <a:rPr sz="2400" spc="-85" dirty="0">
                <a:solidFill>
                  <a:srgbClr val="0A5294"/>
                </a:solidFill>
                <a:latin typeface="Constantia"/>
                <a:cs typeface="Constantia"/>
              </a:rPr>
              <a:t> </a:t>
            </a:r>
            <a:r>
              <a:rPr sz="2400" spc="-5" dirty="0">
                <a:solidFill>
                  <a:srgbClr val="0A5294"/>
                </a:solidFill>
                <a:latin typeface="Constantia"/>
                <a:cs typeface="Constantia"/>
              </a:rPr>
              <a:t>must</a:t>
            </a:r>
            <a:r>
              <a:rPr sz="2400" spc="-100" dirty="0">
                <a:solidFill>
                  <a:srgbClr val="0A5294"/>
                </a:solidFill>
                <a:latin typeface="Constantia"/>
                <a:cs typeface="Constantia"/>
              </a:rPr>
              <a:t> </a:t>
            </a:r>
            <a:r>
              <a:rPr sz="2400" spc="-5" dirty="0">
                <a:solidFill>
                  <a:srgbClr val="0A5294"/>
                </a:solidFill>
                <a:latin typeface="Constantia"/>
                <a:cs typeface="Constantia"/>
              </a:rPr>
              <a:t>be</a:t>
            </a:r>
            <a:r>
              <a:rPr sz="2400" spc="-145" dirty="0">
                <a:solidFill>
                  <a:srgbClr val="0A5294"/>
                </a:solidFill>
                <a:latin typeface="Constantia"/>
                <a:cs typeface="Constantia"/>
              </a:rPr>
              <a:t> </a:t>
            </a:r>
            <a:r>
              <a:rPr sz="2400" spc="-10" dirty="0">
                <a:solidFill>
                  <a:srgbClr val="0A5294"/>
                </a:solidFill>
                <a:latin typeface="Constantia"/>
                <a:cs typeface="Constantia"/>
              </a:rPr>
              <a:t>changed)</a:t>
            </a:r>
            <a:endParaRPr sz="2400">
              <a:latin typeface="Constantia"/>
              <a:cs typeface="Constantia"/>
            </a:endParaRPr>
          </a:p>
          <a:p>
            <a:pPr marL="652780" marR="5080" lvl="1" indent="-247015" algn="just">
              <a:lnSpc>
                <a:spcPct val="100000"/>
              </a:lnSpc>
              <a:spcBef>
                <a:spcPts val="575"/>
              </a:spcBef>
              <a:buClr>
                <a:srgbClr val="0E6EC5"/>
              </a:buClr>
              <a:buSzPct val="85416"/>
              <a:buFont typeface="Segoe UI Symbol"/>
              <a:buChar char="⚫"/>
              <a:tabLst>
                <a:tab pos="653415" algn="l"/>
              </a:tabLst>
            </a:pPr>
            <a:r>
              <a:rPr sz="2400" dirty="0">
                <a:solidFill>
                  <a:srgbClr val="0A5294"/>
                </a:solidFill>
                <a:latin typeface="Constantia"/>
                <a:cs typeface="Constantia"/>
              </a:rPr>
              <a:t>G</a:t>
            </a:r>
            <a:r>
              <a:rPr sz="2400" spc="-35" dirty="0">
                <a:solidFill>
                  <a:srgbClr val="0A5294"/>
                </a:solidFill>
                <a:latin typeface="Constantia"/>
                <a:cs typeface="Constantia"/>
              </a:rPr>
              <a:t>r</a:t>
            </a:r>
            <a:r>
              <a:rPr sz="2400" dirty="0">
                <a:solidFill>
                  <a:srgbClr val="0A5294"/>
                </a:solidFill>
                <a:latin typeface="Constantia"/>
                <a:cs typeface="Constantia"/>
              </a:rPr>
              <a:t>ea</a:t>
            </a:r>
            <a:r>
              <a:rPr sz="2400" spc="-30" dirty="0">
                <a:solidFill>
                  <a:srgbClr val="0A5294"/>
                </a:solidFill>
                <a:latin typeface="Constantia"/>
                <a:cs typeface="Constantia"/>
              </a:rPr>
              <a:t>t</a:t>
            </a:r>
            <a:r>
              <a:rPr sz="2400" dirty="0">
                <a:solidFill>
                  <a:srgbClr val="0A5294"/>
                </a:solidFill>
                <a:latin typeface="Constantia"/>
                <a:cs typeface="Constantia"/>
              </a:rPr>
              <a:t>er</a:t>
            </a:r>
            <a:r>
              <a:rPr sz="2400" spc="-140" dirty="0">
                <a:solidFill>
                  <a:srgbClr val="0A5294"/>
                </a:solidFill>
                <a:latin typeface="Constantia"/>
                <a:cs typeface="Constantia"/>
              </a:rPr>
              <a:t> </a:t>
            </a:r>
            <a:r>
              <a:rPr sz="2400" spc="-5" dirty="0">
                <a:solidFill>
                  <a:srgbClr val="0A5294"/>
                </a:solidFill>
                <a:latin typeface="Constantia"/>
                <a:cs typeface="Constantia"/>
              </a:rPr>
              <a:t>cha</a:t>
            </a:r>
            <a:r>
              <a:rPr sz="2400" spc="-10" dirty="0">
                <a:solidFill>
                  <a:srgbClr val="0A5294"/>
                </a:solidFill>
                <a:latin typeface="Constantia"/>
                <a:cs typeface="Constantia"/>
              </a:rPr>
              <a:t>n</a:t>
            </a:r>
            <a:r>
              <a:rPr sz="2400" spc="-55" dirty="0">
                <a:solidFill>
                  <a:srgbClr val="0A5294"/>
                </a:solidFill>
                <a:latin typeface="Constantia"/>
                <a:cs typeface="Constantia"/>
              </a:rPr>
              <a:t>c</a:t>
            </a:r>
            <a:r>
              <a:rPr sz="2400" dirty="0">
                <a:solidFill>
                  <a:srgbClr val="0A5294"/>
                </a:solidFill>
                <a:latin typeface="Constantia"/>
                <a:cs typeface="Constantia"/>
              </a:rPr>
              <a:t>e</a:t>
            </a:r>
            <a:r>
              <a:rPr sz="2400" spc="-110" dirty="0">
                <a:solidFill>
                  <a:srgbClr val="0A5294"/>
                </a:solidFill>
                <a:latin typeface="Constantia"/>
                <a:cs typeface="Constantia"/>
              </a:rPr>
              <a:t> </a:t>
            </a:r>
            <a:r>
              <a:rPr sz="2400" dirty="0">
                <a:solidFill>
                  <a:srgbClr val="0A5294"/>
                </a:solidFill>
                <a:latin typeface="Constantia"/>
                <a:cs typeface="Constantia"/>
              </a:rPr>
              <a:t>of</a:t>
            </a:r>
            <a:r>
              <a:rPr sz="2400" spc="55" dirty="0">
                <a:solidFill>
                  <a:srgbClr val="0A5294"/>
                </a:solidFill>
                <a:latin typeface="Constantia"/>
                <a:cs typeface="Constantia"/>
              </a:rPr>
              <a:t> </a:t>
            </a:r>
            <a:r>
              <a:rPr sz="2400" dirty="0">
                <a:solidFill>
                  <a:srgbClr val="0A5294"/>
                </a:solidFill>
                <a:latin typeface="Constantia"/>
                <a:cs typeface="Constantia"/>
              </a:rPr>
              <a:t>h</a:t>
            </a:r>
            <a:r>
              <a:rPr sz="2400" spc="-65" dirty="0">
                <a:solidFill>
                  <a:srgbClr val="0A5294"/>
                </a:solidFill>
                <a:latin typeface="Constantia"/>
                <a:cs typeface="Constantia"/>
              </a:rPr>
              <a:t>a</a:t>
            </a:r>
            <a:r>
              <a:rPr sz="2400" dirty="0">
                <a:solidFill>
                  <a:srgbClr val="0A5294"/>
                </a:solidFill>
                <a:latin typeface="Constantia"/>
                <a:cs typeface="Constantia"/>
              </a:rPr>
              <a:t>v</a:t>
            </a:r>
            <a:r>
              <a:rPr sz="2400" spc="5" dirty="0">
                <a:solidFill>
                  <a:srgbClr val="0A5294"/>
                </a:solidFill>
                <a:latin typeface="Constantia"/>
                <a:cs typeface="Constantia"/>
              </a:rPr>
              <a:t>i</a:t>
            </a:r>
            <a:r>
              <a:rPr sz="2400" spc="-5" dirty="0">
                <a:solidFill>
                  <a:srgbClr val="0A5294"/>
                </a:solidFill>
                <a:latin typeface="Constantia"/>
                <a:cs typeface="Constantia"/>
              </a:rPr>
              <a:t>ng  bugs</a:t>
            </a:r>
            <a:r>
              <a:rPr sz="2400" spc="-95" dirty="0">
                <a:solidFill>
                  <a:srgbClr val="0A5294"/>
                </a:solidFill>
                <a:latin typeface="Constantia"/>
                <a:cs typeface="Constantia"/>
              </a:rPr>
              <a:t> </a:t>
            </a:r>
            <a:r>
              <a:rPr sz="2400" dirty="0">
                <a:solidFill>
                  <a:srgbClr val="0A5294"/>
                </a:solidFill>
                <a:latin typeface="Constantia"/>
                <a:cs typeface="Constantia"/>
              </a:rPr>
              <a:t>(because</a:t>
            </a:r>
            <a:r>
              <a:rPr sz="2400" spc="-75" dirty="0">
                <a:solidFill>
                  <a:srgbClr val="0A5294"/>
                </a:solidFill>
                <a:latin typeface="Constantia"/>
                <a:cs typeface="Constantia"/>
              </a:rPr>
              <a:t> </a:t>
            </a:r>
            <a:r>
              <a:rPr sz="2400" spc="-15" dirty="0">
                <a:solidFill>
                  <a:srgbClr val="0A5294"/>
                </a:solidFill>
                <a:latin typeface="Constantia"/>
                <a:cs typeface="Constantia"/>
              </a:rPr>
              <a:t>more</a:t>
            </a:r>
            <a:r>
              <a:rPr sz="2400" spc="-90" dirty="0">
                <a:solidFill>
                  <a:srgbClr val="0A5294"/>
                </a:solidFill>
                <a:latin typeface="Constantia"/>
                <a:cs typeface="Constantia"/>
              </a:rPr>
              <a:t> </a:t>
            </a:r>
            <a:r>
              <a:rPr sz="2400" dirty="0">
                <a:solidFill>
                  <a:srgbClr val="0A5294"/>
                </a:solidFill>
                <a:latin typeface="Constantia"/>
                <a:cs typeface="Constantia"/>
              </a:rPr>
              <a:t>links </a:t>
            </a:r>
            <a:r>
              <a:rPr sz="2400" spc="-590" dirty="0">
                <a:solidFill>
                  <a:srgbClr val="0A5294"/>
                </a:solidFill>
                <a:latin typeface="Constantia"/>
                <a:cs typeface="Constantia"/>
              </a:rPr>
              <a:t> </a:t>
            </a:r>
            <a:r>
              <a:rPr sz="2400" spc="-5" dirty="0">
                <a:solidFill>
                  <a:srgbClr val="0A5294"/>
                </a:solidFill>
                <a:latin typeface="Constantia"/>
                <a:cs typeface="Constantia"/>
              </a:rPr>
              <a:t>must</a:t>
            </a:r>
            <a:r>
              <a:rPr sz="2400" spc="-80" dirty="0">
                <a:solidFill>
                  <a:srgbClr val="0A5294"/>
                </a:solidFill>
                <a:latin typeface="Constantia"/>
                <a:cs typeface="Constantia"/>
              </a:rPr>
              <a:t> </a:t>
            </a:r>
            <a:r>
              <a:rPr sz="2400" spc="-5" dirty="0">
                <a:solidFill>
                  <a:srgbClr val="0A5294"/>
                </a:solidFill>
                <a:latin typeface="Constantia"/>
                <a:cs typeface="Constantia"/>
              </a:rPr>
              <a:t>be</a:t>
            </a:r>
            <a:r>
              <a:rPr sz="2400" spc="-70" dirty="0">
                <a:solidFill>
                  <a:srgbClr val="0A5294"/>
                </a:solidFill>
                <a:latin typeface="Constantia"/>
                <a:cs typeface="Constantia"/>
              </a:rPr>
              <a:t> </a:t>
            </a:r>
            <a:r>
              <a:rPr sz="2400" spc="-10" dirty="0">
                <a:solidFill>
                  <a:srgbClr val="0A5294"/>
                </a:solidFill>
                <a:latin typeface="Constantia"/>
                <a:cs typeface="Constantia"/>
              </a:rPr>
              <a:t>manipulated)</a:t>
            </a:r>
            <a:endParaRPr sz="2400">
              <a:latin typeface="Constantia"/>
              <a:cs typeface="Constanti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461213"/>
            <a:ext cx="4162425" cy="788670"/>
          </a:xfrm>
          <a:prstGeom prst="rect">
            <a:avLst/>
          </a:prstGeom>
        </p:spPr>
        <p:txBody>
          <a:bodyPr vert="horz" wrap="square" lIns="0" tIns="13335" rIns="0" bIns="0" rtlCol="0">
            <a:spAutoFit/>
          </a:bodyPr>
          <a:lstStyle/>
          <a:p>
            <a:pPr marL="12700">
              <a:lnSpc>
                <a:spcPct val="100000"/>
              </a:lnSpc>
              <a:spcBef>
                <a:spcPts val="105"/>
              </a:spcBef>
            </a:pPr>
            <a:r>
              <a:rPr spc="-10" dirty="0"/>
              <a:t>Structure</a:t>
            </a:r>
            <a:r>
              <a:rPr spc="-85" dirty="0"/>
              <a:t> </a:t>
            </a:r>
            <a:r>
              <a:rPr dirty="0"/>
              <a:t>of</a:t>
            </a:r>
            <a:r>
              <a:rPr spc="-65" dirty="0"/>
              <a:t> </a:t>
            </a:r>
            <a:r>
              <a:rPr spc="-5" dirty="0"/>
              <a:t>DLL</a:t>
            </a:r>
          </a:p>
        </p:txBody>
      </p:sp>
      <p:sp>
        <p:nvSpPr>
          <p:cNvPr id="3" name="object 3"/>
          <p:cNvSpPr txBox="1"/>
          <p:nvPr/>
        </p:nvSpPr>
        <p:spPr>
          <a:xfrm>
            <a:off x="2988310" y="3491610"/>
            <a:ext cx="48056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tantia"/>
                <a:cs typeface="Constantia"/>
              </a:rPr>
              <a:t>//holds</a:t>
            </a:r>
            <a:r>
              <a:rPr sz="2400" spc="-90" dirty="0">
                <a:solidFill>
                  <a:srgbClr val="FF0000"/>
                </a:solidFill>
                <a:latin typeface="Constantia"/>
                <a:cs typeface="Constantia"/>
              </a:rPr>
              <a:t> </a:t>
            </a:r>
            <a:r>
              <a:rPr sz="2400" spc="-5" dirty="0">
                <a:solidFill>
                  <a:srgbClr val="FF0000"/>
                </a:solidFill>
                <a:latin typeface="Constantia"/>
                <a:cs typeface="Constantia"/>
              </a:rPr>
              <a:t>the</a:t>
            </a:r>
            <a:r>
              <a:rPr sz="2400" spc="-120" dirty="0">
                <a:solidFill>
                  <a:srgbClr val="FF0000"/>
                </a:solidFill>
                <a:latin typeface="Constantia"/>
                <a:cs typeface="Constantia"/>
              </a:rPr>
              <a:t> </a:t>
            </a:r>
            <a:r>
              <a:rPr sz="2400" spc="-10" dirty="0">
                <a:solidFill>
                  <a:srgbClr val="FF0000"/>
                </a:solidFill>
                <a:latin typeface="Constantia"/>
                <a:cs typeface="Constantia"/>
              </a:rPr>
              <a:t>address</a:t>
            </a:r>
            <a:r>
              <a:rPr sz="2400" spc="-100" dirty="0">
                <a:solidFill>
                  <a:srgbClr val="FF0000"/>
                </a:solidFill>
                <a:latin typeface="Constantia"/>
                <a:cs typeface="Constantia"/>
              </a:rPr>
              <a:t> </a:t>
            </a:r>
            <a:r>
              <a:rPr sz="2400" dirty="0">
                <a:solidFill>
                  <a:srgbClr val="FF0000"/>
                </a:solidFill>
                <a:latin typeface="Constantia"/>
                <a:cs typeface="Constantia"/>
              </a:rPr>
              <a:t>of</a:t>
            </a:r>
            <a:r>
              <a:rPr sz="2400" spc="15" dirty="0">
                <a:solidFill>
                  <a:srgbClr val="FF0000"/>
                </a:solidFill>
                <a:latin typeface="Constantia"/>
                <a:cs typeface="Constantia"/>
              </a:rPr>
              <a:t> </a:t>
            </a:r>
            <a:r>
              <a:rPr sz="2400" spc="-10" dirty="0">
                <a:solidFill>
                  <a:srgbClr val="FF0000"/>
                </a:solidFill>
                <a:latin typeface="Constantia"/>
                <a:cs typeface="Constantia"/>
              </a:rPr>
              <a:t>previous</a:t>
            </a:r>
            <a:r>
              <a:rPr sz="2400" spc="-60" dirty="0">
                <a:solidFill>
                  <a:srgbClr val="FF0000"/>
                </a:solidFill>
                <a:latin typeface="Constantia"/>
                <a:cs typeface="Constantia"/>
              </a:rPr>
              <a:t> </a:t>
            </a:r>
            <a:r>
              <a:rPr sz="2400" spc="-10" dirty="0">
                <a:solidFill>
                  <a:srgbClr val="FF0000"/>
                </a:solidFill>
                <a:latin typeface="Constantia"/>
                <a:cs typeface="Constantia"/>
              </a:rPr>
              <a:t>node</a:t>
            </a:r>
            <a:endParaRPr sz="2400">
              <a:latin typeface="Constantia"/>
              <a:cs typeface="Constantia"/>
            </a:endParaRPr>
          </a:p>
        </p:txBody>
      </p:sp>
      <p:sp>
        <p:nvSpPr>
          <p:cNvPr id="4" name="object 4"/>
          <p:cNvSpPr txBox="1"/>
          <p:nvPr/>
        </p:nvSpPr>
        <p:spPr>
          <a:xfrm>
            <a:off x="528319" y="1845270"/>
            <a:ext cx="2254885" cy="2440305"/>
          </a:xfrm>
          <a:prstGeom prst="rect">
            <a:avLst/>
          </a:prstGeom>
        </p:spPr>
        <p:txBody>
          <a:bodyPr vert="horz" wrap="square" lIns="0" tIns="48895" rIns="0" bIns="0" rtlCol="0">
            <a:spAutoFit/>
          </a:bodyPr>
          <a:lstStyle/>
          <a:p>
            <a:pPr marL="12700">
              <a:lnSpc>
                <a:spcPct val="100000"/>
              </a:lnSpc>
              <a:spcBef>
                <a:spcPts val="385"/>
              </a:spcBef>
            </a:pPr>
            <a:r>
              <a:rPr sz="2400" spc="-5" dirty="0">
                <a:solidFill>
                  <a:srgbClr val="0A5294"/>
                </a:solidFill>
                <a:latin typeface="Constantia"/>
                <a:cs typeface="Constantia"/>
              </a:rPr>
              <a:t>struct</a:t>
            </a:r>
            <a:r>
              <a:rPr sz="2400" spc="-85" dirty="0">
                <a:solidFill>
                  <a:srgbClr val="0A5294"/>
                </a:solidFill>
                <a:latin typeface="Constantia"/>
                <a:cs typeface="Constantia"/>
              </a:rPr>
              <a:t> </a:t>
            </a:r>
            <a:r>
              <a:rPr sz="2400" spc="-10" dirty="0">
                <a:solidFill>
                  <a:srgbClr val="0A5294"/>
                </a:solidFill>
                <a:latin typeface="Constantia"/>
                <a:cs typeface="Constantia"/>
              </a:rPr>
              <a:t>node</a:t>
            </a:r>
            <a:endParaRPr sz="2400">
              <a:latin typeface="Constantia"/>
              <a:cs typeface="Constantia"/>
            </a:endParaRPr>
          </a:p>
          <a:p>
            <a:pPr marL="18415">
              <a:lnSpc>
                <a:spcPct val="100000"/>
              </a:lnSpc>
              <a:spcBef>
                <a:spcPts val="295"/>
              </a:spcBef>
            </a:pPr>
            <a:r>
              <a:rPr sz="2400" dirty="0">
                <a:solidFill>
                  <a:srgbClr val="0A5294"/>
                </a:solidFill>
                <a:latin typeface="Constantia"/>
                <a:cs typeface="Constantia"/>
              </a:rPr>
              <a:t>{</a:t>
            </a:r>
            <a:endParaRPr sz="2400">
              <a:latin typeface="Constantia"/>
              <a:cs typeface="Constantia"/>
            </a:endParaRPr>
          </a:p>
          <a:p>
            <a:pPr marL="247015" marR="5080">
              <a:lnSpc>
                <a:spcPct val="110000"/>
              </a:lnSpc>
            </a:pPr>
            <a:r>
              <a:rPr sz="2400" spc="-5" dirty="0">
                <a:solidFill>
                  <a:srgbClr val="0A5294"/>
                </a:solidFill>
                <a:latin typeface="Constantia"/>
                <a:cs typeface="Constantia"/>
              </a:rPr>
              <a:t>int data; </a:t>
            </a:r>
            <a:r>
              <a:rPr sz="2400" dirty="0">
                <a:solidFill>
                  <a:srgbClr val="0A5294"/>
                </a:solidFill>
                <a:latin typeface="Constantia"/>
                <a:cs typeface="Constantia"/>
              </a:rPr>
              <a:t> </a:t>
            </a:r>
            <a:r>
              <a:rPr sz="2400" spc="-10" dirty="0">
                <a:solidFill>
                  <a:srgbClr val="0A5294"/>
                </a:solidFill>
                <a:latin typeface="Constantia"/>
                <a:cs typeface="Constantia"/>
              </a:rPr>
              <a:t>node*next; </a:t>
            </a:r>
            <a:r>
              <a:rPr sz="2400" spc="-5" dirty="0">
                <a:solidFill>
                  <a:srgbClr val="0A5294"/>
                </a:solidFill>
                <a:latin typeface="Constantia"/>
                <a:cs typeface="Constantia"/>
              </a:rPr>
              <a:t> n</a:t>
            </a:r>
            <a:r>
              <a:rPr sz="2400" spc="-10" dirty="0">
                <a:solidFill>
                  <a:srgbClr val="0A5294"/>
                </a:solidFill>
                <a:latin typeface="Constantia"/>
                <a:cs typeface="Constantia"/>
              </a:rPr>
              <a:t>o</a:t>
            </a:r>
            <a:r>
              <a:rPr sz="2400" spc="-5" dirty="0">
                <a:solidFill>
                  <a:srgbClr val="0A5294"/>
                </a:solidFill>
                <a:latin typeface="Constantia"/>
                <a:cs typeface="Constantia"/>
              </a:rPr>
              <a:t>de*p</a:t>
            </a:r>
            <a:r>
              <a:rPr sz="2400" spc="-30" dirty="0">
                <a:solidFill>
                  <a:srgbClr val="0A5294"/>
                </a:solidFill>
                <a:latin typeface="Constantia"/>
                <a:cs typeface="Constantia"/>
              </a:rPr>
              <a:t>r</a:t>
            </a:r>
            <a:r>
              <a:rPr sz="2400" dirty="0">
                <a:solidFill>
                  <a:srgbClr val="0A5294"/>
                </a:solidFill>
                <a:latin typeface="Constantia"/>
                <a:cs typeface="Constantia"/>
              </a:rPr>
              <a:t>ev</a:t>
            </a:r>
            <a:r>
              <a:rPr sz="2400" spc="-5" dirty="0">
                <a:solidFill>
                  <a:srgbClr val="0A5294"/>
                </a:solidFill>
                <a:latin typeface="Constantia"/>
                <a:cs typeface="Constantia"/>
              </a:rPr>
              <a:t>ious;</a:t>
            </a:r>
            <a:endParaRPr sz="2400">
              <a:latin typeface="Constantia"/>
              <a:cs typeface="Constantia"/>
            </a:endParaRPr>
          </a:p>
          <a:p>
            <a:pPr marL="18415">
              <a:lnSpc>
                <a:spcPct val="100000"/>
              </a:lnSpc>
              <a:spcBef>
                <a:spcPts val="290"/>
              </a:spcBef>
            </a:pPr>
            <a:r>
              <a:rPr sz="2400" spc="-5" dirty="0">
                <a:solidFill>
                  <a:srgbClr val="0A5294"/>
                </a:solidFill>
                <a:latin typeface="Constantia"/>
                <a:cs typeface="Constantia"/>
              </a:rPr>
              <a:t>};</a:t>
            </a:r>
            <a:endParaRPr sz="2400">
              <a:latin typeface="Constantia"/>
              <a:cs typeface="Constantia"/>
            </a:endParaRPr>
          </a:p>
        </p:txBody>
      </p:sp>
      <p:grpSp>
        <p:nvGrpSpPr>
          <p:cNvPr id="5" name="object 5"/>
          <p:cNvGrpSpPr/>
          <p:nvPr/>
        </p:nvGrpSpPr>
        <p:grpSpPr>
          <a:xfrm>
            <a:off x="2038350" y="5543550"/>
            <a:ext cx="4000500" cy="876300"/>
            <a:chOff x="2038350" y="5543550"/>
            <a:chExt cx="4000500" cy="876300"/>
          </a:xfrm>
        </p:grpSpPr>
        <p:sp>
          <p:nvSpPr>
            <p:cNvPr id="6" name="object 6"/>
            <p:cNvSpPr/>
            <p:nvPr/>
          </p:nvSpPr>
          <p:spPr>
            <a:xfrm>
              <a:off x="2057400" y="5562600"/>
              <a:ext cx="3962400" cy="838200"/>
            </a:xfrm>
            <a:custGeom>
              <a:avLst/>
              <a:gdLst/>
              <a:ahLst/>
              <a:cxnLst/>
              <a:rect l="l" t="t" r="r" b="b"/>
              <a:pathLst>
                <a:path w="3962400" h="838200">
                  <a:moveTo>
                    <a:pt x="3962400" y="0"/>
                  </a:moveTo>
                  <a:lnTo>
                    <a:pt x="0" y="0"/>
                  </a:lnTo>
                  <a:lnTo>
                    <a:pt x="0" y="838200"/>
                  </a:lnTo>
                  <a:lnTo>
                    <a:pt x="3962400" y="838200"/>
                  </a:lnTo>
                  <a:lnTo>
                    <a:pt x="3962400" y="0"/>
                  </a:lnTo>
                  <a:close/>
                </a:path>
              </a:pathLst>
            </a:custGeom>
            <a:solidFill>
              <a:srgbClr val="FFFF66"/>
            </a:solidFill>
          </p:spPr>
          <p:txBody>
            <a:bodyPr wrap="square" lIns="0" tIns="0" rIns="0" bIns="0" rtlCol="0"/>
            <a:lstStyle/>
            <a:p>
              <a:endParaRPr/>
            </a:p>
          </p:txBody>
        </p:sp>
        <p:sp>
          <p:nvSpPr>
            <p:cNvPr id="7" name="object 7"/>
            <p:cNvSpPr/>
            <p:nvPr/>
          </p:nvSpPr>
          <p:spPr>
            <a:xfrm>
              <a:off x="2057400" y="5562600"/>
              <a:ext cx="3962400" cy="838200"/>
            </a:xfrm>
            <a:custGeom>
              <a:avLst/>
              <a:gdLst/>
              <a:ahLst/>
              <a:cxnLst/>
              <a:rect l="l" t="t" r="r" b="b"/>
              <a:pathLst>
                <a:path w="3962400" h="838200">
                  <a:moveTo>
                    <a:pt x="0" y="838200"/>
                  </a:moveTo>
                  <a:lnTo>
                    <a:pt x="3962400" y="838200"/>
                  </a:lnTo>
                  <a:lnTo>
                    <a:pt x="3962400" y="0"/>
                  </a:lnTo>
                  <a:lnTo>
                    <a:pt x="0" y="0"/>
                  </a:lnTo>
                  <a:lnTo>
                    <a:pt x="0" y="838200"/>
                  </a:lnTo>
                  <a:close/>
                </a:path>
              </a:pathLst>
            </a:custGeom>
            <a:ln w="38100">
              <a:solidFill>
                <a:srgbClr val="000000"/>
              </a:solidFill>
            </a:ln>
          </p:spPr>
          <p:txBody>
            <a:bodyPr wrap="square" lIns="0" tIns="0" rIns="0" bIns="0" rtlCol="0"/>
            <a:lstStyle/>
            <a:p>
              <a:endParaRPr/>
            </a:p>
          </p:txBody>
        </p:sp>
        <p:sp>
          <p:nvSpPr>
            <p:cNvPr id="8" name="object 8"/>
            <p:cNvSpPr/>
            <p:nvPr/>
          </p:nvSpPr>
          <p:spPr>
            <a:xfrm>
              <a:off x="2971800" y="5562600"/>
              <a:ext cx="2057400" cy="838200"/>
            </a:xfrm>
            <a:custGeom>
              <a:avLst/>
              <a:gdLst/>
              <a:ahLst/>
              <a:cxnLst/>
              <a:rect l="l" t="t" r="r" b="b"/>
              <a:pathLst>
                <a:path w="2057400" h="838200">
                  <a:moveTo>
                    <a:pt x="0" y="0"/>
                  </a:moveTo>
                  <a:lnTo>
                    <a:pt x="0" y="838200"/>
                  </a:lnTo>
                </a:path>
                <a:path w="2057400" h="838200">
                  <a:moveTo>
                    <a:pt x="2057400" y="0"/>
                  </a:moveTo>
                  <a:lnTo>
                    <a:pt x="2057400" y="838200"/>
                  </a:lnTo>
                </a:path>
              </a:pathLst>
            </a:custGeom>
            <a:ln w="38100">
              <a:solidFill>
                <a:srgbClr val="000000"/>
              </a:solidFill>
            </a:ln>
          </p:spPr>
          <p:txBody>
            <a:bodyPr wrap="square" lIns="0" tIns="0" rIns="0" bIns="0" rtlCol="0"/>
            <a:lstStyle/>
            <a:p>
              <a:endParaRPr/>
            </a:p>
          </p:txBody>
        </p:sp>
      </p:grpSp>
      <p:sp>
        <p:nvSpPr>
          <p:cNvPr id="9" name="object 9"/>
          <p:cNvSpPr txBox="1"/>
          <p:nvPr/>
        </p:nvSpPr>
        <p:spPr>
          <a:xfrm>
            <a:off x="3432175" y="4890896"/>
            <a:ext cx="7289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nstantia"/>
                <a:cs typeface="Constantia"/>
              </a:rPr>
              <a:t>.</a:t>
            </a:r>
            <a:r>
              <a:rPr sz="2400" spc="-30" dirty="0">
                <a:solidFill>
                  <a:srgbClr val="0A5294"/>
                </a:solidFill>
                <a:latin typeface="Constantia"/>
                <a:cs typeface="Constantia"/>
              </a:rPr>
              <a:t>D</a:t>
            </a:r>
            <a:r>
              <a:rPr sz="2400" dirty="0">
                <a:solidFill>
                  <a:srgbClr val="0A5294"/>
                </a:solidFill>
                <a:latin typeface="Constantia"/>
                <a:cs typeface="Constantia"/>
              </a:rPr>
              <a:t>ata</a:t>
            </a:r>
            <a:endParaRPr sz="2400">
              <a:latin typeface="Constantia"/>
              <a:cs typeface="Constantia"/>
            </a:endParaRPr>
          </a:p>
        </p:txBody>
      </p:sp>
      <p:sp>
        <p:nvSpPr>
          <p:cNvPr id="10" name="object 10"/>
          <p:cNvSpPr txBox="1"/>
          <p:nvPr/>
        </p:nvSpPr>
        <p:spPr>
          <a:xfrm>
            <a:off x="5185028" y="4890896"/>
            <a:ext cx="6807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nstantia"/>
                <a:cs typeface="Constantia"/>
              </a:rPr>
              <a:t>.</a:t>
            </a:r>
            <a:r>
              <a:rPr sz="2400" spc="-5" dirty="0">
                <a:solidFill>
                  <a:srgbClr val="0A5294"/>
                </a:solidFill>
                <a:latin typeface="Constantia"/>
                <a:cs typeface="Constantia"/>
              </a:rPr>
              <a:t>next</a:t>
            </a:r>
            <a:endParaRPr sz="2400">
              <a:latin typeface="Constantia"/>
              <a:cs typeface="Constantia"/>
            </a:endParaRPr>
          </a:p>
        </p:txBody>
      </p:sp>
      <p:sp>
        <p:nvSpPr>
          <p:cNvPr id="11" name="object 11"/>
          <p:cNvSpPr txBox="1"/>
          <p:nvPr/>
        </p:nvSpPr>
        <p:spPr>
          <a:xfrm>
            <a:off x="1679194" y="4967096"/>
            <a:ext cx="122555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A5294"/>
                </a:solidFill>
                <a:latin typeface="Constantia"/>
                <a:cs typeface="Constantia"/>
              </a:rPr>
              <a:t>p</a:t>
            </a:r>
            <a:r>
              <a:rPr sz="2400" spc="-35" dirty="0">
                <a:solidFill>
                  <a:srgbClr val="0A5294"/>
                </a:solidFill>
                <a:latin typeface="Constantia"/>
                <a:cs typeface="Constantia"/>
              </a:rPr>
              <a:t>r</a:t>
            </a:r>
            <a:r>
              <a:rPr sz="2400" dirty="0">
                <a:solidFill>
                  <a:srgbClr val="0A5294"/>
                </a:solidFill>
                <a:latin typeface="Constantia"/>
                <a:cs typeface="Constantia"/>
              </a:rPr>
              <a:t>ev</a:t>
            </a:r>
            <a:r>
              <a:rPr sz="2400" spc="-5" dirty="0">
                <a:solidFill>
                  <a:srgbClr val="0A5294"/>
                </a:solidFill>
                <a:latin typeface="Constantia"/>
                <a:cs typeface="Constantia"/>
              </a:rPr>
              <a:t>iou</a:t>
            </a:r>
            <a:r>
              <a:rPr sz="2400" spc="-30" dirty="0">
                <a:solidFill>
                  <a:srgbClr val="0A5294"/>
                </a:solidFill>
                <a:latin typeface="Constantia"/>
                <a:cs typeface="Constantia"/>
              </a:rPr>
              <a:t>s</a:t>
            </a:r>
            <a:r>
              <a:rPr sz="2400" dirty="0">
                <a:solidFill>
                  <a:srgbClr val="FFFFFF"/>
                </a:solidFill>
                <a:latin typeface="Constantia"/>
                <a:cs typeface="Constantia"/>
              </a:rPr>
              <a:t>.</a:t>
            </a:r>
            <a:endParaRPr sz="2400">
              <a:latin typeface="Constantia"/>
              <a:cs typeface="Constantia"/>
            </a:endParaRPr>
          </a:p>
        </p:txBody>
      </p:sp>
      <p:sp>
        <p:nvSpPr>
          <p:cNvPr id="12" name="object 12"/>
          <p:cNvSpPr txBox="1"/>
          <p:nvPr/>
        </p:nvSpPr>
        <p:spPr>
          <a:xfrm>
            <a:off x="1679194" y="5332882"/>
            <a:ext cx="38417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onstantia"/>
                <a:cs typeface="Constantia"/>
              </a:rPr>
              <a:t>inf</a:t>
            </a:r>
            <a:endParaRPr sz="2400">
              <a:latin typeface="Constantia"/>
              <a:cs typeface="Constantia"/>
            </a:endParaRPr>
          </a:p>
        </p:txBody>
      </p:sp>
      <p:sp>
        <p:nvSpPr>
          <p:cNvPr id="13" name="object 13"/>
          <p:cNvSpPr/>
          <p:nvPr/>
        </p:nvSpPr>
        <p:spPr>
          <a:xfrm>
            <a:off x="1295400" y="5829300"/>
            <a:ext cx="5562600" cy="228600"/>
          </a:xfrm>
          <a:custGeom>
            <a:avLst/>
            <a:gdLst/>
            <a:ahLst/>
            <a:cxnLst/>
            <a:rect l="l" t="t" r="r" b="b"/>
            <a:pathLst>
              <a:path w="5562600" h="228600">
                <a:moveTo>
                  <a:pt x="1066800" y="76200"/>
                </a:moveTo>
                <a:lnTo>
                  <a:pt x="228600" y="76200"/>
                </a:lnTo>
                <a:lnTo>
                  <a:pt x="228600" y="0"/>
                </a:lnTo>
                <a:lnTo>
                  <a:pt x="0" y="114300"/>
                </a:lnTo>
                <a:lnTo>
                  <a:pt x="228600" y="228600"/>
                </a:lnTo>
                <a:lnTo>
                  <a:pt x="228600" y="152400"/>
                </a:lnTo>
                <a:lnTo>
                  <a:pt x="1066800" y="152400"/>
                </a:lnTo>
                <a:lnTo>
                  <a:pt x="1066800" y="76200"/>
                </a:lnTo>
                <a:close/>
              </a:path>
              <a:path w="5562600" h="228600">
                <a:moveTo>
                  <a:pt x="5562600" y="114300"/>
                </a:moveTo>
                <a:lnTo>
                  <a:pt x="5486400" y="76200"/>
                </a:lnTo>
                <a:lnTo>
                  <a:pt x="5334000" y="0"/>
                </a:lnTo>
                <a:lnTo>
                  <a:pt x="5334000" y="76200"/>
                </a:lnTo>
                <a:lnTo>
                  <a:pt x="4419600" y="76200"/>
                </a:lnTo>
                <a:lnTo>
                  <a:pt x="4419600" y="152400"/>
                </a:lnTo>
                <a:lnTo>
                  <a:pt x="5334000" y="152400"/>
                </a:lnTo>
                <a:lnTo>
                  <a:pt x="5334000" y="228600"/>
                </a:lnTo>
                <a:lnTo>
                  <a:pt x="5486400" y="152400"/>
                </a:lnTo>
                <a:lnTo>
                  <a:pt x="5562600" y="114300"/>
                </a:lnTo>
                <a:close/>
              </a:path>
            </a:pathLst>
          </a:custGeom>
          <a:solidFill>
            <a:srgbClr val="FF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7023100" cy="782907"/>
          </a:xfrm>
          <a:prstGeom prst="rect">
            <a:avLst/>
          </a:prstGeom>
        </p:spPr>
        <p:txBody>
          <a:bodyPr vert="horz" wrap="square" lIns="0" tIns="13335" rIns="0" bIns="0" rtlCol="0">
            <a:spAutoFit/>
          </a:bodyPr>
          <a:lstStyle/>
          <a:p>
            <a:pPr marL="12700">
              <a:lnSpc>
                <a:spcPct val="100000"/>
              </a:lnSpc>
              <a:spcBef>
                <a:spcPts val="105"/>
              </a:spcBef>
            </a:pPr>
            <a:r>
              <a:rPr lang="en-US" spc="-5" dirty="0" smtClean="0"/>
              <a:t>Inserting</a:t>
            </a:r>
            <a:r>
              <a:rPr spc="-60" smtClean="0"/>
              <a:t> </a:t>
            </a:r>
            <a:r>
              <a:rPr dirty="0"/>
              <a:t>a</a:t>
            </a:r>
            <a:r>
              <a:rPr spc="-15" dirty="0"/>
              <a:t> </a:t>
            </a:r>
            <a:r>
              <a:rPr spc="-5" dirty="0"/>
              <a:t>node</a:t>
            </a:r>
            <a:r>
              <a:rPr spc="-40" dirty="0"/>
              <a:t> </a:t>
            </a:r>
            <a:r>
              <a:rPr/>
              <a:t>in</a:t>
            </a:r>
            <a:r>
              <a:rPr spc="-15"/>
              <a:t> </a:t>
            </a:r>
            <a:r>
              <a:rPr lang="en-US" spc="-5" dirty="0" smtClean="0"/>
              <a:t>D</a:t>
            </a:r>
            <a:r>
              <a:rPr spc="-5" smtClean="0"/>
              <a:t>LL</a:t>
            </a:r>
            <a:endParaRPr spc="-5" dirty="0"/>
          </a:p>
        </p:txBody>
      </p:sp>
      <p:sp>
        <p:nvSpPr>
          <p:cNvPr id="3" name="object 3"/>
          <p:cNvSpPr txBox="1"/>
          <p:nvPr/>
        </p:nvSpPr>
        <p:spPr>
          <a:xfrm>
            <a:off x="535940" y="1945893"/>
            <a:ext cx="5107940" cy="3524885"/>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lang="en-US" sz="2800" spc="-5" dirty="0" smtClean="0">
                <a:latin typeface="Constantia"/>
                <a:cs typeface="Constantia"/>
              </a:rPr>
              <a:t>Inserting</a:t>
            </a:r>
            <a:r>
              <a:rPr sz="2800" spc="-40" smtClean="0">
                <a:latin typeface="Constantia"/>
                <a:cs typeface="Constantia"/>
              </a:rPr>
              <a:t> </a:t>
            </a:r>
            <a:r>
              <a:rPr sz="2800" spc="-10" dirty="0">
                <a:latin typeface="Constantia"/>
                <a:cs typeface="Constantia"/>
              </a:rPr>
              <a:t>the</a:t>
            </a:r>
            <a:r>
              <a:rPr sz="2800" spc="-80" dirty="0">
                <a:latin typeface="Constantia"/>
                <a:cs typeface="Constantia"/>
              </a:rPr>
              <a:t> </a:t>
            </a:r>
            <a:r>
              <a:rPr sz="2800" spc="5" dirty="0">
                <a:latin typeface="Constantia"/>
                <a:cs typeface="Constantia"/>
              </a:rPr>
              <a:t>first</a:t>
            </a:r>
            <a:r>
              <a:rPr sz="2800" spc="-9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lang="en-US" sz="2800" spc="-5" dirty="0" smtClean="0">
                <a:latin typeface="Constantia"/>
                <a:cs typeface="Constantia"/>
              </a:rPr>
              <a:t>Inserting</a:t>
            </a:r>
            <a:r>
              <a:rPr sz="2800" spc="-50" smtClean="0">
                <a:latin typeface="Constantia"/>
                <a:cs typeface="Constantia"/>
              </a:rPr>
              <a:t> </a:t>
            </a:r>
            <a:r>
              <a:rPr sz="2800" spc="-10" dirty="0">
                <a:latin typeface="Constantia"/>
                <a:cs typeface="Constantia"/>
              </a:rPr>
              <a:t>the</a:t>
            </a:r>
            <a:r>
              <a:rPr sz="2800" spc="-80" dirty="0">
                <a:latin typeface="Constantia"/>
                <a:cs typeface="Constantia"/>
              </a:rPr>
              <a:t> </a:t>
            </a:r>
            <a:r>
              <a:rPr sz="2800" spc="-10" dirty="0">
                <a:latin typeface="Constantia"/>
                <a:cs typeface="Constantia"/>
              </a:rPr>
              <a:t>last</a:t>
            </a:r>
            <a:r>
              <a:rPr sz="2800" spc="-65" dirty="0">
                <a:latin typeface="Constantia"/>
                <a:cs typeface="Constantia"/>
              </a:rPr>
              <a:t> </a:t>
            </a:r>
            <a:r>
              <a:rPr sz="2800" spc="-10" dirty="0">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lang="en-US" sz="2800" spc="-5" dirty="0" smtClean="0">
                <a:latin typeface="Constantia"/>
                <a:cs typeface="Constantia"/>
              </a:rPr>
              <a:t>Inserting</a:t>
            </a:r>
            <a:r>
              <a:rPr sz="2800" spc="-40" smtClean="0">
                <a:latin typeface="Constantia"/>
                <a:cs typeface="Constantia"/>
              </a:rPr>
              <a:t> </a:t>
            </a:r>
            <a:r>
              <a:rPr sz="2800" spc="-10" dirty="0">
                <a:latin typeface="Constantia"/>
                <a:cs typeface="Constantia"/>
              </a:rPr>
              <a:t>the</a:t>
            </a:r>
            <a:r>
              <a:rPr sz="2800" spc="-70" dirty="0">
                <a:latin typeface="Constantia"/>
                <a:cs typeface="Constantia"/>
              </a:rPr>
              <a:t> </a:t>
            </a:r>
            <a:r>
              <a:rPr sz="2800" spc="-15" dirty="0">
                <a:latin typeface="Constantia"/>
                <a:cs typeface="Constantia"/>
              </a:rPr>
              <a:t>intermediate</a:t>
            </a:r>
            <a:r>
              <a:rPr sz="2800" spc="-85" dirty="0">
                <a:latin typeface="Constantia"/>
                <a:cs typeface="Constantia"/>
              </a:rPr>
              <a:t> </a:t>
            </a:r>
            <a:r>
              <a:rPr sz="2800" spc="-10" dirty="0">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pic>
        <p:nvPicPr>
          <p:cNvPr id="5" name="object 5"/>
          <p:cNvPicPr/>
          <p:nvPr/>
        </p:nvPicPr>
        <p:blipFill>
          <a:blip r:embed="rId4" cstate="print"/>
          <a:stretch>
            <a:fillRect/>
          </a:stretch>
        </p:blipFill>
        <p:spPr>
          <a:xfrm>
            <a:off x="990600" y="1752600"/>
            <a:ext cx="6400800" cy="1457325"/>
          </a:xfrm>
          <a:prstGeom prst="rect">
            <a:avLst/>
          </a:prstGeom>
        </p:spPr>
      </p:pic>
      <p:pic>
        <p:nvPicPr>
          <p:cNvPr id="6" name="object 6"/>
          <p:cNvPicPr/>
          <p:nvPr/>
        </p:nvPicPr>
        <p:blipFill>
          <a:blip r:embed="rId5" cstate="print"/>
          <a:stretch>
            <a:fillRect/>
          </a:stretch>
        </p:blipFill>
        <p:spPr>
          <a:xfrm>
            <a:off x="1143000" y="4343400"/>
            <a:ext cx="6781800" cy="1574800"/>
          </a:xfrm>
          <a:prstGeom prst="rect">
            <a:avLst/>
          </a:prstGeom>
        </p:spPr>
      </p:pic>
      <p:sp>
        <p:nvSpPr>
          <p:cNvPr id="7" name="object 7"/>
          <p:cNvSpPr txBox="1">
            <a:spLocks noGrp="1"/>
          </p:cNvSpPr>
          <p:nvPr>
            <p:ph type="title"/>
          </p:nvPr>
        </p:nvSpPr>
        <p:spPr>
          <a:xfrm>
            <a:off x="368300" y="537413"/>
            <a:ext cx="5633085" cy="788670"/>
          </a:xfrm>
          <a:prstGeom prst="rect">
            <a:avLst/>
          </a:prstGeom>
        </p:spPr>
        <p:txBody>
          <a:bodyPr vert="horz" wrap="square" lIns="0" tIns="13335" rIns="0" bIns="0" rtlCol="0">
            <a:spAutoFit/>
          </a:bodyPr>
          <a:lstStyle/>
          <a:p>
            <a:pPr marL="12700">
              <a:lnSpc>
                <a:spcPct val="100000"/>
              </a:lnSpc>
              <a:spcBef>
                <a:spcPts val="105"/>
              </a:spcBef>
            </a:pPr>
            <a:r>
              <a:rPr dirty="0"/>
              <a:t>Inserting</a:t>
            </a:r>
            <a:r>
              <a:rPr spc="-65" dirty="0"/>
              <a:t> </a:t>
            </a:r>
            <a:r>
              <a:rPr spc="-25" dirty="0"/>
              <a:t>at </a:t>
            </a:r>
            <a:r>
              <a:rPr spc="-5" dirty="0"/>
              <a:t>beginning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sp>
        <p:nvSpPr>
          <p:cNvPr id="7" name="object 7"/>
          <p:cNvSpPr txBox="1">
            <a:spLocks noGrp="1"/>
          </p:cNvSpPr>
          <p:nvPr>
            <p:ph type="title"/>
          </p:nvPr>
        </p:nvSpPr>
        <p:spPr>
          <a:xfrm>
            <a:off x="381000" y="304800"/>
            <a:ext cx="5791200" cy="788670"/>
          </a:xfrm>
          <a:prstGeom prst="rect">
            <a:avLst/>
          </a:prstGeom>
        </p:spPr>
        <p:txBody>
          <a:bodyPr vert="horz" wrap="square" lIns="0" tIns="13335" rIns="0" bIns="0" rtlCol="0">
            <a:spAutoFit/>
          </a:bodyPr>
          <a:lstStyle/>
          <a:p>
            <a:pPr marL="12700">
              <a:lnSpc>
                <a:spcPct val="100000"/>
              </a:lnSpc>
              <a:spcBef>
                <a:spcPts val="105"/>
              </a:spcBef>
            </a:pPr>
            <a:r>
              <a:rPr dirty="0"/>
              <a:t>Inserting</a:t>
            </a:r>
            <a:r>
              <a:rPr spc="-65" dirty="0"/>
              <a:t> </a:t>
            </a:r>
            <a:r>
              <a:rPr spc="-25" dirty="0"/>
              <a:t>at </a:t>
            </a:r>
            <a:r>
              <a:rPr spc="-5" dirty="0"/>
              <a:t>beginning</a:t>
            </a:r>
          </a:p>
        </p:txBody>
      </p:sp>
      <p:sp>
        <p:nvSpPr>
          <p:cNvPr id="8" name="Rectangle 1"/>
          <p:cNvSpPr>
            <a:spLocks noChangeArrowheads="1"/>
          </p:cNvSpPr>
          <p:nvPr/>
        </p:nvSpPr>
        <p:spPr bwMode="auto">
          <a:xfrm>
            <a:off x="457200" y="1371600"/>
            <a:ext cx="7924800" cy="3970338"/>
          </a:xfrm>
          <a:prstGeom prst="rect">
            <a:avLst/>
          </a:prstGeom>
          <a:noFill/>
          <a:ln w="9525">
            <a:noFill/>
            <a:miter lim="800000"/>
            <a:headEnd/>
            <a:tailEnd/>
          </a:ln>
        </p:spPr>
        <p:txBody>
          <a:bodyPr>
            <a:spAutoFit/>
          </a:bodyPr>
          <a:lstStyle/>
          <a:p>
            <a:r>
              <a:rPr lang="en-US" altLang="en-US" b="1" dirty="0">
                <a:latin typeface="Courier New" pitchFamily="49" charset="0"/>
              </a:rPr>
              <a:t>Algorithm to insert a new node in the beginning of the doubly linked list</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8</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a:t>
            </a:r>
            <a:r>
              <a:rPr lang="en-US" altLang="en-US" b="1" dirty="0" err="1">
                <a:latin typeface="Courier New" pitchFamily="49" charset="0"/>
              </a:rPr>
              <a:t>New_Node</a:t>
            </a:r>
            <a:r>
              <a:rPr lang="en-US" altLang="en-US" b="1" dirty="0">
                <a:latin typeface="Courier New" pitchFamily="49" charset="0"/>
              </a:rPr>
              <a:t>-&gt;PREV = NULL</a:t>
            </a:r>
          </a:p>
          <a:p>
            <a:r>
              <a:rPr lang="en-US" altLang="en-US" b="1" dirty="0">
                <a:latin typeface="Courier New" pitchFamily="49" charset="0"/>
              </a:rPr>
              <a:t>Step 6: SET </a:t>
            </a:r>
            <a:r>
              <a:rPr lang="en-US" altLang="en-US" b="1" dirty="0" err="1">
                <a:latin typeface="Courier New" pitchFamily="49" charset="0"/>
              </a:rPr>
              <a:t>New_Node</a:t>
            </a:r>
            <a:r>
              <a:rPr lang="en-US" altLang="en-US" b="1" dirty="0">
                <a:latin typeface="Courier New" pitchFamily="49" charset="0"/>
              </a:rPr>
              <a:t>-&gt;Next = START</a:t>
            </a:r>
          </a:p>
          <a:p>
            <a:r>
              <a:rPr lang="en-US" altLang="en-US" b="1" dirty="0">
                <a:latin typeface="Courier New" pitchFamily="49" charset="0"/>
              </a:rPr>
              <a:t>Step 7: SET START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8: EXIT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sp>
        <p:nvSpPr>
          <p:cNvPr id="7" name="object 7"/>
          <p:cNvSpPr txBox="1">
            <a:spLocks noGrp="1"/>
          </p:cNvSpPr>
          <p:nvPr>
            <p:ph type="title"/>
          </p:nvPr>
        </p:nvSpPr>
        <p:spPr>
          <a:xfrm>
            <a:off x="381000" y="304800"/>
            <a:ext cx="5791200" cy="788670"/>
          </a:xfrm>
          <a:prstGeom prst="rect">
            <a:avLst/>
          </a:prstGeom>
        </p:spPr>
        <p:txBody>
          <a:bodyPr vert="horz" wrap="square" lIns="0" tIns="13335" rIns="0" bIns="0" rtlCol="0">
            <a:spAutoFit/>
          </a:bodyPr>
          <a:lstStyle/>
          <a:p>
            <a:pPr marL="12700">
              <a:lnSpc>
                <a:spcPct val="100000"/>
              </a:lnSpc>
              <a:spcBef>
                <a:spcPts val="105"/>
              </a:spcBef>
            </a:pPr>
            <a:r>
              <a:rPr dirty="0"/>
              <a:t>Inserting</a:t>
            </a:r>
            <a:r>
              <a:rPr spc="-65" dirty="0"/>
              <a:t> </a:t>
            </a:r>
            <a:r>
              <a:rPr spc="-25" dirty="0"/>
              <a:t>at </a:t>
            </a:r>
            <a:r>
              <a:rPr spc="-5" dirty="0"/>
              <a:t>beginning</a:t>
            </a:r>
          </a:p>
        </p:txBody>
      </p:sp>
      <p:grpSp>
        <p:nvGrpSpPr>
          <p:cNvPr id="5" name="Group 8"/>
          <p:cNvGrpSpPr/>
          <p:nvPr/>
        </p:nvGrpSpPr>
        <p:grpSpPr>
          <a:xfrm>
            <a:off x="762000" y="1752600"/>
            <a:ext cx="7467600" cy="4419600"/>
            <a:chOff x="2133600" y="4876800"/>
            <a:chExt cx="5257800" cy="1311275"/>
          </a:xfrm>
        </p:grpSpPr>
        <p:grpSp>
          <p:nvGrpSpPr>
            <p:cNvPr id="6" name="Group 3"/>
            <p:cNvGrpSpPr>
              <a:grpSpLocks/>
            </p:cNvGrpSpPr>
            <p:nvPr/>
          </p:nvGrpSpPr>
          <p:grpSpPr bwMode="auto">
            <a:xfrm>
              <a:off x="2286000" y="4876800"/>
              <a:ext cx="4343400" cy="228600"/>
              <a:chOff x="648" y="2626"/>
              <a:chExt cx="2736" cy="144"/>
            </a:xfrm>
          </p:grpSpPr>
          <p:sp>
            <p:nvSpPr>
              <p:cNvPr id="42"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43"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4"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US"/>
              </a:p>
            </p:txBody>
          </p:sp>
          <p:sp>
            <p:nvSpPr>
              <p:cNvPr id="45"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6"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7"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US"/>
              </a:p>
            </p:txBody>
          </p:sp>
          <p:sp>
            <p:nvSpPr>
              <p:cNvPr id="48"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49"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0"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US"/>
              </a:p>
            </p:txBody>
          </p:sp>
          <p:sp>
            <p:nvSpPr>
              <p:cNvPr id="51"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52"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3"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US"/>
              </a:p>
            </p:txBody>
          </p:sp>
          <p:sp>
            <p:nvSpPr>
              <p:cNvPr id="54"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55"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6"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57"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8"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9"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0"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1"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US"/>
              </a:p>
            </p:txBody>
          </p:sp>
          <p:sp>
            <p:nvSpPr>
              <p:cNvPr id="62"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US"/>
              </a:p>
            </p:txBody>
          </p:sp>
          <p:sp>
            <p:nvSpPr>
              <p:cNvPr id="63"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US"/>
              </a:p>
            </p:txBody>
          </p:sp>
          <p:sp>
            <p:nvSpPr>
              <p:cNvPr id="64"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US"/>
              </a:p>
            </p:txBody>
          </p:sp>
        </p:grpSp>
        <p:grpSp>
          <p:nvGrpSpPr>
            <p:cNvPr id="9" name="Group 27"/>
            <p:cNvGrpSpPr>
              <a:grpSpLocks/>
            </p:cNvGrpSpPr>
            <p:nvPr/>
          </p:nvGrpSpPr>
          <p:grpSpPr bwMode="auto">
            <a:xfrm>
              <a:off x="2133600" y="5594350"/>
              <a:ext cx="5257800" cy="279400"/>
              <a:chOff x="192" y="2756"/>
              <a:chExt cx="3312" cy="176"/>
            </a:xfrm>
          </p:grpSpPr>
          <p:sp>
            <p:nvSpPr>
              <p:cNvPr id="14" name="Rectangle 28"/>
              <p:cNvSpPr>
                <a:spLocks noChangeArrowheads="1"/>
              </p:cNvSpPr>
              <p:nvPr/>
            </p:nvSpPr>
            <p:spPr bwMode="auto">
              <a:xfrm>
                <a:off x="336"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15" name="Rectangle 29"/>
              <p:cNvSpPr>
                <a:spLocks noChangeArrowheads="1"/>
              </p:cNvSpPr>
              <p:nvPr/>
            </p:nvSpPr>
            <p:spPr bwMode="auto">
              <a:xfrm>
                <a:off x="480" y="278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6" name="Line 30"/>
              <p:cNvSpPr>
                <a:spLocks noChangeShapeType="1"/>
              </p:cNvSpPr>
              <p:nvPr/>
            </p:nvSpPr>
            <p:spPr bwMode="auto">
              <a:xfrm>
                <a:off x="552" y="2856"/>
                <a:ext cx="216" cy="0"/>
              </a:xfrm>
              <a:prstGeom prst="line">
                <a:avLst/>
              </a:prstGeom>
              <a:noFill/>
              <a:ln w="9525">
                <a:solidFill>
                  <a:schemeClr val="tx1"/>
                </a:solidFill>
                <a:round/>
                <a:headEnd/>
                <a:tailEnd type="triangle" w="med" len="med"/>
              </a:ln>
            </p:spPr>
            <p:txBody>
              <a:bodyPr/>
              <a:lstStyle/>
              <a:p>
                <a:endParaRPr lang="en-US"/>
              </a:p>
            </p:txBody>
          </p:sp>
          <p:sp>
            <p:nvSpPr>
              <p:cNvPr id="17" name="Rectangle 31"/>
              <p:cNvSpPr>
                <a:spLocks noChangeArrowheads="1"/>
              </p:cNvSpPr>
              <p:nvPr/>
            </p:nvSpPr>
            <p:spPr bwMode="auto">
              <a:xfrm>
                <a:off x="912"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8" name="Rectangle 32"/>
              <p:cNvSpPr>
                <a:spLocks noChangeArrowheads="1"/>
              </p:cNvSpPr>
              <p:nvPr/>
            </p:nvSpPr>
            <p:spPr bwMode="auto">
              <a:xfrm>
                <a:off x="1056" y="278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9" name="Line 33"/>
              <p:cNvSpPr>
                <a:spLocks noChangeShapeType="1"/>
              </p:cNvSpPr>
              <p:nvPr/>
            </p:nvSpPr>
            <p:spPr bwMode="auto">
              <a:xfrm>
                <a:off x="1128" y="2856"/>
                <a:ext cx="216" cy="0"/>
              </a:xfrm>
              <a:prstGeom prst="line">
                <a:avLst/>
              </a:prstGeom>
              <a:noFill/>
              <a:ln w="9525">
                <a:solidFill>
                  <a:schemeClr val="tx1"/>
                </a:solidFill>
                <a:round/>
                <a:headEnd/>
                <a:tailEnd type="triangle" w="med" len="med"/>
              </a:ln>
            </p:spPr>
            <p:txBody>
              <a:bodyPr/>
              <a:lstStyle/>
              <a:p>
                <a:endParaRPr lang="en-US"/>
              </a:p>
            </p:txBody>
          </p:sp>
          <p:sp>
            <p:nvSpPr>
              <p:cNvPr id="20" name="Rectangle 34"/>
              <p:cNvSpPr>
                <a:spLocks noChangeArrowheads="1"/>
              </p:cNvSpPr>
              <p:nvPr/>
            </p:nvSpPr>
            <p:spPr bwMode="auto">
              <a:xfrm>
                <a:off x="1488"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21" name="Rectangle 35"/>
              <p:cNvSpPr>
                <a:spLocks noChangeArrowheads="1"/>
              </p:cNvSpPr>
              <p:nvPr/>
            </p:nvSpPr>
            <p:spPr bwMode="auto">
              <a:xfrm>
                <a:off x="1632" y="278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2" name="Line 36"/>
              <p:cNvSpPr>
                <a:spLocks noChangeShapeType="1"/>
              </p:cNvSpPr>
              <p:nvPr/>
            </p:nvSpPr>
            <p:spPr bwMode="auto">
              <a:xfrm>
                <a:off x="1704" y="2856"/>
                <a:ext cx="216" cy="0"/>
              </a:xfrm>
              <a:prstGeom prst="line">
                <a:avLst/>
              </a:prstGeom>
              <a:noFill/>
              <a:ln w="9525">
                <a:solidFill>
                  <a:schemeClr val="tx1"/>
                </a:solidFill>
                <a:round/>
                <a:headEnd/>
                <a:tailEnd type="triangle" w="med" len="med"/>
              </a:ln>
            </p:spPr>
            <p:txBody>
              <a:bodyPr/>
              <a:lstStyle/>
              <a:p>
                <a:endParaRPr lang="en-US"/>
              </a:p>
            </p:txBody>
          </p:sp>
          <p:sp>
            <p:nvSpPr>
              <p:cNvPr id="23" name="Rectangle 37"/>
              <p:cNvSpPr>
                <a:spLocks noChangeArrowheads="1"/>
              </p:cNvSpPr>
              <p:nvPr/>
            </p:nvSpPr>
            <p:spPr bwMode="auto">
              <a:xfrm>
                <a:off x="2064"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24" name="Rectangle 38"/>
              <p:cNvSpPr>
                <a:spLocks noChangeArrowheads="1"/>
              </p:cNvSpPr>
              <p:nvPr/>
            </p:nvSpPr>
            <p:spPr bwMode="auto">
              <a:xfrm>
                <a:off x="2208" y="278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5" name="Line 39"/>
              <p:cNvSpPr>
                <a:spLocks noChangeShapeType="1"/>
              </p:cNvSpPr>
              <p:nvPr/>
            </p:nvSpPr>
            <p:spPr bwMode="auto">
              <a:xfrm>
                <a:off x="2280" y="2856"/>
                <a:ext cx="216" cy="0"/>
              </a:xfrm>
              <a:prstGeom prst="line">
                <a:avLst/>
              </a:prstGeom>
              <a:noFill/>
              <a:ln w="9525">
                <a:solidFill>
                  <a:schemeClr val="tx1"/>
                </a:solidFill>
                <a:round/>
                <a:headEnd/>
                <a:tailEnd type="triangle" w="med" len="med"/>
              </a:ln>
            </p:spPr>
            <p:txBody>
              <a:bodyPr/>
              <a:lstStyle/>
              <a:p>
                <a:endParaRPr lang="en-US"/>
              </a:p>
            </p:txBody>
          </p:sp>
          <p:sp>
            <p:nvSpPr>
              <p:cNvPr id="26" name="Rectangle 40"/>
              <p:cNvSpPr>
                <a:spLocks noChangeArrowheads="1"/>
              </p:cNvSpPr>
              <p:nvPr/>
            </p:nvSpPr>
            <p:spPr bwMode="auto">
              <a:xfrm>
                <a:off x="2640"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7" name="Rectangle 41"/>
              <p:cNvSpPr>
                <a:spLocks noChangeArrowheads="1"/>
              </p:cNvSpPr>
              <p:nvPr/>
            </p:nvSpPr>
            <p:spPr bwMode="auto">
              <a:xfrm>
                <a:off x="2784"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8" name="Rectangle 42"/>
              <p:cNvSpPr>
                <a:spLocks noChangeArrowheads="1"/>
              </p:cNvSpPr>
              <p:nvPr/>
            </p:nvSpPr>
            <p:spPr bwMode="auto">
              <a:xfrm>
                <a:off x="192" y="278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29" name="Rectangle 43"/>
              <p:cNvSpPr>
                <a:spLocks noChangeArrowheads="1"/>
              </p:cNvSpPr>
              <p:nvPr/>
            </p:nvSpPr>
            <p:spPr bwMode="auto">
              <a:xfrm>
                <a:off x="768"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Rectangle 44"/>
              <p:cNvSpPr>
                <a:spLocks noChangeArrowheads="1"/>
              </p:cNvSpPr>
              <p:nvPr/>
            </p:nvSpPr>
            <p:spPr bwMode="auto">
              <a:xfrm>
                <a:off x="1344"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Rectangle 45"/>
              <p:cNvSpPr>
                <a:spLocks noChangeArrowheads="1"/>
              </p:cNvSpPr>
              <p:nvPr/>
            </p:nvSpPr>
            <p:spPr bwMode="auto">
              <a:xfrm>
                <a:off x="1920"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2" name="Rectangle 46"/>
              <p:cNvSpPr>
                <a:spLocks noChangeArrowheads="1"/>
              </p:cNvSpPr>
              <p:nvPr/>
            </p:nvSpPr>
            <p:spPr bwMode="auto">
              <a:xfrm>
                <a:off x="2496"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3" name="Line 47"/>
              <p:cNvSpPr>
                <a:spLocks noChangeShapeType="1"/>
              </p:cNvSpPr>
              <p:nvPr/>
            </p:nvSpPr>
            <p:spPr bwMode="auto">
              <a:xfrm>
                <a:off x="2856" y="2828"/>
                <a:ext cx="216" cy="0"/>
              </a:xfrm>
              <a:prstGeom prst="line">
                <a:avLst/>
              </a:prstGeom>
              <a:noFill/>
              <a:ln w="9525">
                <a:solidFill>
                  <a:schemeClr val="tx1"/>
                </a:solidFill>
                <a:round/>
                <a:headEnd/>
                <a:tailEnd type="triangle" w="med" len="med"/>
              </a:ln>
            </p:spPr>
            <p:txBody>
              <a:bodyPr/>
              <a:lstStyle/>
              <a:p>
                <a:endParaRPr lang="en-US"/>
              </a:p>
            </p:txBody>
          </p:sp>
          <p:sp>
            <p:nvSpPr>
              <p:cNvPr id="34" name="Rectangle 48"/>
              <p:cNvSpPr>
                <a:spLocks noChangeArrowheads="1"/>
              </p:cNvSpPr>
              <p:nvPr/>
            </p:nvSpPr>
            <p:spPr bwMode="auto">
              <a:xfrm>
                <a:off x="3216" y="275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35" name="Rectangle 49"/>
              <p:cNvSpPr>
                <a:spLocks noChangeArrowheads="1"/>
              </p:cNvSpPr>
              <p:nvPr/>
            </p:nvSpPr>
            <p:spPr bwMode="auto">
              <a:xfrm>
                <a:off x="3360" y="275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36" name="Rectangle 50"/>
              <p:cNvSpPr>
                <a:spLocks noChangeArrowheads="1"/>
              </p:cNvSpPr>
              <p:nvPr/>
            </p:nvSpPr>
            <p:spPr bwMode="auto">
              <a:xfrm>
                <a:off x="3072" y="275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7" name="Line 51"/>
              <p:cNvSpPr>
                <a:spLocks noChangeShapeType="1"/>
              </p:cNvSpPr>
              <p:nvPr/>
            </p:nvSpPr>
            <p:spPr bwMode="auto">
              <a:xfrm flipH="1">
                <a:off x="2856" y="2860"/>
                <a:ext cx="216" cy="0"/>
              </a:xfrm>
              <a:prstGeom prst="line">
                <a:avLst/>
              </a:prstGeom>
              <a:noFill/>
              <a:ln w="9525">
                <a:solidFill>
                  <a:schemeClr val="tx1"/>
                </a:solidFill>
                <a:round/>
                <a:headEnd/>
                <a:tailEnd type="triangle" w="med" len="med"/>
              </a:ln>
            </p:spPr>
            <p:txBody>
              <a:bodyPr/>
              <a:lstStyle/>
              <a:p>
                <a:endParaRPr lang="en-US"/>
              </a:p>
            </p:txBody>
          </p:sp>
          <p:sp>
            <p:nvSpPr>
              <p:cNvPr id="38" name="Line 52"/>
              <p:cNvSpPr>
                <a:spLocks noChangeShapeType="1"/>
              </p:cNvSpPr>
              <p:nvPr/>
            </p:nvSpPr>
            <p:spPr bwMode="auto">
              <a:xfrm flipH="1">
                <a:off x="1128" y="2932"/>
                <a:ext cx="216" cy="0"/>
              </a:xfrm>
              <a:prstGeom prst="line">
                <a:avLst/>
              </a:prstGeom>
              <a:noFill/>
              <a:ln w="9525">
                <a:solidFill>
                  <a:schemeClr val="tx1"/>
                </a:solidFill>
                <a:round/>
                <a:headEnd/>
                <a:tailEnd type="triangle" w="med" len="med"/>
              </a:ln>
            </p:spPr>
            <p:txBody>
              <a:bodyPr/>
              <a:lstStyle/>
              <a:p>
                <a:endParaRPr lang="en-US"/>
              </a:p>
            </p:txBody>
          </p:sp>
          <p:sp>
            <p:nvSpPr>
              <p:cNvPr id="39" name="Line 53"/>
              <p:cNvSpPr>
                <a:spLocks noChangeShapeType="1"/>
              </p:cNvSpPr>
              <p:nvPr/>
            </p:nvSpPr>
            <p:spPr bwMode="auto">
              <a:xfrm flipH="1">
                <a:off x="1704" y="2932"/>
                <a:ext cx="216" cy="0"/>
              </a:xfrm>
              <a:prstGeom prst="line">
                <a:avLst/>
              </a:prstGeom>
              <a:noFill/>
              <a:ln w="9525">
                <a:solidFill>
                  <a:schemeClr val="tx1"/>
                </a:solidFill>
                <a:round/>
                <a:headEnd/>
                <a:tailEnd type="triangle" w="med" len="med"/>
              </a:ln>
            </p:spPr>
            <p:txBody>
              <a:bodyPr/>
              <a:lstStyle/>
              <a:p>
                <a:endParaRPr lang="en-US"/>
              </a:p>
            </p:txBody>
          </p:sp>
          <p:sp>
            <p:nvSpPr>
              <p:cNvPr id="40" name="Line 54"/>
              <p:cNvSpPr>
                <a:spLocks noChangeShapeType="1"/>
              </p:cNvSpPr>
              <p:nvPr/>
            </p:nvSpPr>
            <p:spPr bwMode="auto">
              <a:xfrm flipH="1">
                <a:off x="2352" y="2932"/>
                <a:ext cx="216" cy="0"/>
              </a:xfrm>
              <a:prstGeom prst="line">
                <a:avLst/>
              </a:prstGeom>
              <a:noFill/>
              <a:ln w="9525">
                <a:solidFill>
                  <a:schemeClr val="tx1"/>
                </a:solidFill>
                <a:round/>
                <a:headEnd/>
                <a:tailEnd type="triangle" w="med" len="med"/>
              </a:ln>
            </p:spPr>
            <p:txBody>
              <a:bodyPr/>
              <a:lstStyle/>
              <a:p>
                <a:endParaRPr lang="en-US"/>
              </a:p>
            </p:txBody>
          </p:sp>
          <p:sp>
            <p:nvSpPr>
              <p:cNvPr id="41" name="Line 55"/>
              <p:cNvSpPr>
                <a:spLocks noChangeShapeType="1"/>
              </p:cNvSpPr>
              <p:nvPr/>
            </p:nvSpPr>
            <p:spPr bwMode="auto">
              <a:xfrm flipH="1">
                <a:off x="552" y="2932"/>
                <a:ext cx="216" cy="0"/>
              </a:xfrm>
              <a:prstGeom prst="line">
                <a:avLst/>
              </a:prstGeom>
              <a:noFill/>
              <a:ln w="9525">
                <a:solidFill>
                  <a:schemeClr val="tx1"/>
                </a:solidFill>
                <a:round/>
                <a:headEnd/>
                <a:tailEnd type="triangle" w="med" len="med"/>
              </a:ln>
            </p:spPr>
            <p:txBody>
              <a:bodyPr/>
              <a:lstStyle/>
              <a:p>
                <a:endParaRPr lang="en-US"/>
              </a:p>
            </p:txBody>
          </p:sp>
        </p:grpSp>
        <p:sp>
          <p:nvSpPr>
            <p:cNvPr id="12" name="Rectangle 56"/>
            <p:cNvSpPr>
              <a:spLocks noChangeArrowheads="1"/>
            </p:cNvSpPr>
            <p:nvPr/>
          </p:nvSpPr>
          <p:spPr bwMode="auto">
            <a:xfrm>
              <a:off x="2209800" y="51054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3" name="Rectangle 57"/>
            <p:cNvSpPr>
              <a:spLocks noChangeArrowheads="1"/>
            </p:cNvSpPr>
            <p:nvPr/>
          </p:nvSpPr>
          <p:spPr bwMode="auto">
            <a:xfrm>
              <a:off x="2133600" y="59436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17549"/>
            <a:ext cx="7299325" cy="3714115"/>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0A5294"/>
                </a:solidFill>
                <a:latin typeface="Constantia"/>
                <a:cs typeface="Constantia"/>
              </a:rPr>
              <a:t>void </a:t>
            </a:r>
            <a:r>
              <a:rPr sz="2200" spc="-5" dirty="0">
                <a:solidFill>
                  <a:srgbClr val="0A5294"/>
                </a:solidFill>
                <a:latin typeface="Constantia"/>
                <a:cs typeface="Constantia"/>
              </a:rPr>
              <a:t>insert_beg(node</a:t>
            </a:r>
            <a:r>
              <a:rPr sz="2200" spc="-95" dirty="0">
                <a:solidFill>
                  <a:srgbClr val="0A5294"/>
                </a:solidFill>
                <a:latin typeface="Constantia"/>
                <a:cs typeface="Constantia"/>
              </a:rPr>
              <a:t> </a:t>
            </a:r>
            <a:r>
              <a:rPr sz="2200" spc="-10" dirty="0">
                <a:solidFill>
                  <a:srgbClr val="0A5294"/>
                </a:solidFill>
                <a:latin typeface="Constantia"/>
                <a:cs typeface="Constantia"/>
              </a:rPr>
              <a:t>*p)</a:t>
            </a:r>
            <a:endParaRPr sz="2200">
              <a:latin typeface="Constantia"/>
              <a:cs typeface="Constantia"/>
            </a:endParaRPr>
          </a:p>
          <a:p>
            <a:pPr marL="12700">
              <a:lnSpc>
                <a:spcPct val="100000"/>
              </a:lnSpc>
            </a:pPr>
            <a:r>
              <a:rPr sz="2200" spc="-5" dirty="0">
                <a:solidFill>
                  <a:srgbClr val="0A5294"/>
                </a:solidFill>
                <a:latin typeface="Constantia"/>
                <a:cs typeface="Constantia"/>
              </a:rPr>
              <a:t>{</a:t>
            </a:r>
            <a:endParaRPr sz="2200">
              <a:latin typeface="Constantia"/>
              <a:cs typeface="Constantia"/>
            </a:endParaRPr>
          </a:p>
          <a:p>
            <a:pPr marL="219710">
              <a:lnSpc>
                <a:spcPct val="100000"/>
              </a:lnSpc>
            </a:pPr>
            <a:r>
              <a:rPr sz="2200" spc="-5" dirty="0">
                <a:solidFill>
                  <a:srgbClr val="0A5294"/>
                </a:solidFill>
                <a:latin typeface="Constantia"/>
                <a:cs typeface="Constantia"/>
              </a:rPr>
              <a:t>if(start==NULL)</a:t>
            </a:r>
            <a:endParaRPr sz="2200">
              <a:latin typeface="Constantia"/>
              <a:cs typeface="Constantia"/>
            </a:endParaRPr>
          </a:p>
          <a:p>
            <a:pPr marL="219710">
              <a:lnSpc>
                <a:spcPct val="100000"/>
              </a:lnSpc>
            </a:pPr>
            <a:r>
              <a:rPr sz="2200" spc="-5" dirty="0">
                <a:solidFill>
                  <a:srgbClr val="0A5294"/>
                </a:solidFill>
                <a:latin typeface="Constantia"/>
                <a:cs typeface="Constantia"/>
              </a:rPr>
              <a:t>{</a:t>
            </a:r>
            <a:endParaRPr sz="2200">
              <a:latin typeface="Constantia"/>
              <a:cs typeface="Constantia"/>
            </a:endParaRPr>
          </a:p>
          <a:p>
            <a:pPr marL="355600">
              <a:lnSpc>
                <a:spcPct val="100000"/>
              </a:lnSpc>
            </a:pPr>
            <a:r>
              <a:rPr sz="2200" spc="-5" dirty="0">
                <a:solidFill>
                  <a:srgbClr val="0A5294"/>
                </a:solidFill>
                <a:latin typeface="Constantia"/>
                <a:cs typeface="Constantia"/>
              </a:rPr>
              <a:t>start=p;</a:t>
            </a:r>
            <a:endParaRPr sz="2200">
              <a:latin typeface="Constantia"/>
              <a:cs typeface="Constantia"/>
            </a:endParaRPr>
          </a:p>
          <a:p>
            <a:pPr marL="353695">
              <a:lnSpc>
                <a:spcPct val="100000"/>
              </a:lnSpc>
            </a:pPr>
            <a:r>
              <a:rPr lang="en-US" sz="2200" spc="-10" dirty="0" err="1" smtClean="0">
                <a:solidFill>
                  <a:srgbClr val="0A5294"/>
                </a:solidFill>
                <a:latin typeface="Constantia"/>
                <a:cs typeface="Constantia"/>
              </a:rPr>
              <a:t>Printf</a:t>
            </a:r>
            <a:r>
              <a:rPr lang="en-US" sz="2200" spc="-10" dirty="0" smtClean="0">
                <a:solidFill>
                  <a:srgbClr val="0A5294"/>
                </a:solidFill>
                <a:latin typeface="Constantia"/>
                <a:cs typeface="Constantia"/>
              </a:rPr>
              <a:t>(</a:t>
            </a:r>
            <a:r>
              <a:rPr sz="2200" spc="-10" smtClean="0">
                <a:solidFill>
                  <a:srgbClr val="0A5294"/>
                </a:solidFill>
                <a:latin typeface="Constantia"/>
                <a:cs typeface="Constantia"/>
              </a:rPr>
              <a:t>"\</a:t>
            </a:r>
            <a:r>
              <a:rPr sz="2200" spc="-10" dirty="0">
                <a:solidFill>
                  <a:srgbClr val="0A5294"/>
                </a:solidFill>
                <a:latin typeface="Constantia"/>
                <a:cs typeface="Constantia"/>
              </a:rPr>
              <a:t>nNode</a:t>
            </a:r>
            <a:r>
              <a:rPr sz="2200" spc="-60" dirty="0">
                <a:solidFill>
                  <a:srgbClr val="0A5294"/>
                </a:solidFill>
                <a:latin typeface="Constantia"/>
                <a:cs typeface="Constantia"/>
              </a:rPr>
              <a:t> </a:t>
            </a:r>
            <a:r>
              <a:rPr sz="2200" spc="-10" dirty="0">
                <a:solidFill>
                  <a:srgbClr val="0A5294"/>
                </a:solidFill>
                <a:latin typeface="Constantia"/>
                <a:cs typeface="Constantia"/>
              </a:rPr>
              <a:t>inserted</a:t>
            </a:r>
            <a:r>
              <a:rPr sz="2200" spc="-65" dirty="0">
                <a:solidFill>
                  <a:srgbClr val="0A5294"/>
                </a:solidFill>
                <a:latin typeface="Constantia"/>
                <a:cs typeface="Constantia"/>
              </a:rPr>
              <a:t> </a:t>
            </a:r>
            <a:r>
              <a:rPr sz="2200" spc="-15" dirty="0">
                <a:solidFill>
                  <a:srgbClr val="0A5294"/>
                </a:solidFill>
                <a:latin typeface="Constantia"/>
                <a:cs typeface="Constantia"/>
              </a:rPr>
              <a:t>successfully</a:t>
            </a:r>
            <a:r>
              <a:rPr sz="2200" spc="-85" dirty="0">
                <a:solidFill>
                  <a:srgbClr val="0A5294"/>
                </a:solidFill>
                <a:latin typeface="Constantia"/>
                <a:cs typeface="Constantia"/>
              </a:rPr>
              <a:t> </a:t>
            </a:r>
            <a:r>
              <a:rPr sz="2200" spc="-5" dirty="0">
                <a:solidFill>
                  <a:srgbClr val="0A5294"/>
                </a:solidFill>
                <a:latin typeface="Constantia"/>
                <a:cs typeface="Constantia"/>
              </a:rPr>
              <a:t>at</a:t>
            </a:r>
            <a:r>
              <a:rPr sz="2200" spc="-85" dirty="0">
                <a:solidFill>
                  <a:srgbClr val="0A5294"/>
                </a:solidFill>
                <a:latin typeface="Constantia"/>
                <a:cs typeface="Constantia"/>
              </a:rPr>
              <a:t> </a:t>
            </a:r>
            <a:r>
              <a:rPr sz="2200" spc="-10" dirty="0">
                <a:solidFill>
                  <a:srgbClr val="0A5294"/>
                </a:solidFill>
                <a:latin typeface="Constantia"/>
                <a:cs typeface="Constantia"/>
              </a:rPr>
              <a:t>the</a:t>
            </a:r>
            <a:r>
              <a:rPr sz="2200" spc="-50" dirty="0">
                <a:solidFill>
                  <a:srgbClr val="0A5294"/>
                </a:solidFill>
                <a:latin typeface="Constantia"/>
                <a:cs typeface="Constantia"/>
              </a:rPr>
              <a:t> </a:t>
            </a:r>
            <a:r>
              <a:rPr sz="2200" spc="-5">
                <a:solidFill>
                  <a:srgbClr val="0A5294"/>
                </a:solidFill>
                <a:latin typeface="Constantia"/>
                <a:cs typeface="Constantia"/>
              </a:rPr>
              <a:t>beginning\m</a:t>
            </a:r>
            <a:r>
              <a:rPr sz="2200" spc="-5" smtClean="0">
                <a:solidFill>
                  <a:srgbClr val="0A5294"/>
                </a:solidFill>
                <a:latin typeface="Constantia"/>
                <a:cs typeface="Constantia"/>
              </a:rPr>
              <a:t>"</a:t>
            </a:r>
            <a:r>
              <a:rPr lang="en-US" sz="2200" spc="-5" dirty="0" smtClean="0">
                <a:solidFill>
                  <a:srgbClr val="0A5294"/>
                </a:solidFill>
                <a:latin typeface="Constantia"/>
                <a:cs typeface="Constantia"/>
              </a:rPr>
              <a:t>)</a:t>
            </a:r>
            <a:r>
              <a:rPr sz="2200" spc="-5" smtClean="0">
                <a:solidFill>
                  <a:srgbClr val="0A5294"/>
                </a:solidFill>
                <a:latin typeface="Constantia"/>
                <a:cs typeface="Constantia"/>
              </a:rPr>
              <a:t>;</a:t>
            </a:r>
            <a:endParaRPr sz="2200">
              <a:latin typeface="Constantia"/>
              <a:cs typeface="Constantia"/>
            </a:endParaRPr>
          </a:p>
          <a:p>
            <a:pPr marL="219710">
              <a:lnSpc>
                <a:spcPct val="100000"/>
              </a:lnSpc>
              <a:spcBef>
                <a:spcPts val="5"/>
              </a:spcBef>
            </a:pPr>
            <a:r>
              <a:rPr sz="2200" spc="-5" dirty="0">
                <a:solidFill>
                  <a:srgbClr val="0A5294"/>
                </a:solidFill>
                <a:latin typeface="Constantia"/>
                <a:cs typeface="Constantia"/>
              </a:rPr>
              <a:t>}</a:t>
            </a:r>
            <a:endParaRPr sz="2200">
              <a:latin typeface="Constantia"/>
              <a:cs typeface="Constantia"/>
            </a:endParaRPr>
          </a:p>
          <a:p>
            <a:pPr marL="213360">
              <a:lnSpc>
                <a:spcPct val="100000"/>
              </a:lnSpc>
            </a:pPr>
            <a:r>
              <a:rPr sz="2200" spc="-5" dirty="0">
                <a:solidFill>
                  <a:srgbClr val="0A5294"/>
                </a:solidFill>
                <a:latin typeface="Constantia"/>
                <a:cs typeface="Constantia"/>
              </a:rPr>
              <a:t>else</a:t>
            </a:r>
            <a:endParaRPr sz="2200">
              <a:latin typeface="Constantia"/>
              <a:cs typeface="Constantia"/>
            </a:endParaRPr>
          </a:p>
          <a:p>
            <a:pPr marL="219710">
              <a:lnSpc>
                <a:spcPct val="100000"/>
              </a:lnSpc>
            </a:pPr>
            <a:r>
              <a:rPr sz="2200" spc="-5" dirty="0">
                <a:solidFill>
                  <a:srgbClr val="0A5294"/>
                </a:solidFill>
                <a:latin typeface="Constantia"/>
                <a:cs typeface="Constantia"/>
              </a:rPr>
              <a:t>{</a:t>
            </a:r>
            <a:endParaRPr sz="2200">
              <a:latin typeface="Constantia"/>
              <a:cs typeface="Constantia"/>
            </a:endParaRPr>
          </a:p>
          <a:p>
            <a:pPr marL="219710">
              <a:lnSpc>
                <a:spcPct val="100000"/>
              </a:lnSpc>
            </a:pPr>
            <a:r>
              <a:rPr sz="2200" spc="-5" dirty="0">
                <a:solidFill>
                  <a:srgbClr val="0A5294"/>
                </a:solidFill>
                <a:latin typeface="Constantia"/>
                <a:cs typeface="Constantia"/>
              </a:rPr>
              <a:t>node*</a:t>
            </a:r>
            <a:r>
              <a:rPr sz="2200" spc="-70" dirty="0">
                <a:solidFill>
                  <a:srgbClr val="0A5294"/>
                </a:solidFill>
                <a:latin typeface="Constantia"/>
                <a:cs typeface="Constantia"/>
              </a:rPr>
              <a:t> </a:t>
            </a:r>
            <a:r>
              <a:rPr sz="2200" spc="-5" dirty="0">
                <a:solidFill>
                  <a:srgbClr val="0A5294"/>
                </a:solidFill>
                <a:latin typeface="Constantia"/>
                <a:cs typeface="Constantia"/>
              </a:rPr>
              <a:t>temp=start;</a:t>
            </a:r>
            <a:endParaRPr sz="2200">
              <a:latin typeface="Constantia"/>
              <a:cs typeface="Constantia"/>
            </a:endParaRPr>
          </a:p>
          <a:p>
            <a:pPr marL="215265">
              <a:lnSpc>
                <a:spcPct val="100000"/>
              </a:lnSpc>
            </a:pPr>
            <a:r>
              <a:rPr sz="2200" spc="-5" dirty="0">
                <a:solidFill>
                  <a:srgbClr val="0A5294"/>
                </a:solidFill>
                <a:latin typeface="Constantia"/>
                <a:cs typeface="Constantia"/>
              </a:rPr>
              <a:t>start=p;</a:t>
            </a:r>
            <a:endParaRPr sz="2200">
              <a:latin typeface="Constantia"/>
              <a:cs typeface="Constantia"/>
            </a:endParaRPr>
          </a:p>
        </p:txBody>
      </p:sp>
      <p:sp>
        <p:nvSpPr>
          <p:cNvPr id="3" name="object 3"/>
          <p:cNvSpPr txBox="1"/>
          <p:nvPr/>
        </p:nvSpPr>
        <p:spPr>
          <a:xfrm>
            <a:off x="3283330" y="4406265"/>
            <a:ext cx="4883785" cy="360680"/>
          </a:xfrm>
          <a:prstGeom prst="rect">
            <a:avLst/>
          </a:prstGeom>
        </p:spPr>
        <p:txBody>
          <a:bodyPr vert="horz" wrap="square" lIns="0" tIns="12065" rIns="0" bIns="0" rtlCol="0">
            <a:spAutoFit/>
          </a:bodyPr>
          <a:lstStyle/>
          <a:p>
            <a:pPr marL="38100">
              <a:lnSpc>
                <a:spcPct val="100000"/>
              </a:lnSpc>
              <a:spcBef>
                <a:spcPts val="95"/>
              </a:spcBef>
            </a:pPr>
            <a:r>
              <a:rPr sz="2200" spc="-5" dirty="0">
                <a:solidFill>
                  <a:srgbClr val="FF0000"/>
                </a:solidFill>
                <a:latin typeface="Constantia"/>
                <a:cs typeface="Constantia"/>
              </a:rPr>
              <a:t>//making</a:t>
            </a:r>
            <a:r>
              <a:rPr sz="2200" spc="-25" dirty="0">
                <a:solidFill>
                  <a:srgbClr val="FF0000"/>
                </a:solidFill>
                <a:latin typeface="Constantia"/>
                <a:cs typeface="Constantia"/>
              </a:rPr>
              <a:t> </a:t>
            </a:r>
            <a:r>
              <a:rPr sz="2200" spc="-5" dirty="0">
                <a:solidFill>
                  <a:srgbClr val="FF0000"/>
                </a:solidFill>
                <a:latin typeface="Constantia"/>
                <a:cs typeface="Constantia"/>
              </a:rPr>
              <a:t>1</a:t>
            </a:r>
            <a:r>
              <a:rPr sz="2175" spc="-7" baseline="24904" dirty="0">
                <a:solidFill>
                  <a:srgbClr val="FF0000"/>
                </a:solidFill>
                <a:latin typeface="Constantia"/>
                <a:cs typeface="Constantia"/>
              </a:rPr>
              <a:t>st</a:t>
            </a:r>
            <a:r>
              <a:rPr sz="2175" spc="202" baseline="24904" dirty="0">
                <a:solidFill>
                  <a:srgbClr val="FF0000"/>
                </a:solidFill>
                <a:latin typeface="Constantia"/>
                <a:cs typeface="Constantia"/>
              </a:rPr>
              <a:t> </a:t>
            </a:r>
            <a:r>
              <a:rPr sz="2200" spc="-25" dirty="0">
                <a:solidFill>
                  <a:srgbClr val="FF0000"/>
                </a:solidFill>
                <a:latin typeface="Constantia"/>
                <a:cs typeface="Constantia"/>
              </a:rPr>
              <a:t>node’s</a:t>
            </a:r>
            <a:r>
              <a:rPr sz="2200" spc="-90" dirty="0">
                <a:solidFill>
                  <a:srgbClr val="FF0000"/>
                </a:solidFill>
                <a:latin typeface="Constantia"/>
                <a:cs typeface="Constantia"/>
              </a:rPr>
              <a:t> </a:t>
            </a:r>
            <a:r>
              <a:rPr sz="2200" spc="-10" dirty="0">
                <a:solidFill>
                  <a:srgbClr val="FF0000"/>
                </a:solidFill>
                <a:latin typeface="Constantia"/>
                <a:cs typeface="Constantia"/>
              </a:rPr>
              <a:t>previous</a:t>
            </a:r>
            <a:r>
              <a:rPr sz="2200" spc="-75" dirty="0">
                <a:solidFill>
                  <a:srgbClr val="FF0000"/>
                </a:solidFill>
                <a:latin typeface="Constantia"/>
                <a:cs typeface="Constantia"/>
              </a:rPr>
              <a:t> </a:t>
            </a:r>
            <a:r>
              <a:rPr sz="2200" spc="-5" dirty="0">
                <a:solidFill>
                  <a:srgbClr val="FF0000"/>
                </a:solidFill>
                <a:latin typeface="Constantia"/>
                <a:cs typeface="Constantia"/>
              </a:rPr>
              <a:t>point</a:t>
            </a:r>
            <a:r>
              <a:rPr sz="2200" spc="-70" dirty="0">
                <a:solidFill>
                  <a:srgbClr val="FF0000"/>
                </a:solidFill>
                <a:latin typeface="Constantia"/>
                <a:cs typeface="Constantia"/>
              </a:rPr>
              <a:t> </a:t>
            </a:r>
            <a:r>
              <a:rPr sz="2200" spc="-20" dirty="0">
                <a:solidFill>
                  <a:srgbClr val="FF0000"/>
                </a:solidFill>
                <a:latin typeface="Constantia"/>
                <a:cs typeface="Constantia"/>
              </a:rPr>
              <a:t>to</a:t>
            </a:r>
            <a:r>
              <a:rPr sz="2200" spc="-85" dirty="0">
                <a:solidFill>
                  <a:srgbClr val="FF0000"/>
                </a:solidFill>
                <a:latin typeface="Constantia"/>
                <a:cs typeface="Constantia"/>
              </a:rPr>
              <a:t> </a:t>
            </a:r>
            <a:r>
              <a:rPr sz="2200" spc="-10" dirty="0">
                <a:solidFill>
                  <a:srgbClr val="FF0000"/>
                </a:solidFill>
                <a:latin typeface="Constantia"/>
                <a:cs typeface="Constantia"/>
              </a:rPr>
              <a:t>the</a:t>
            </a:r>
            <a:endParaRPr sz="2200">
              <a:latin typeface="Constantia"/>
              <a:cs typeface="Constantia"/>
            </a:endParaRPr>
          </a:p>
        </p:txBody>
      </p:sp>
      <p:sp>
        <p:nvSpPr>
          <p:cNvPr id="4" name="object 4"/>
          <p:cNvSpPr txBox="1"/>
          <p:nvPr/>
        </p:nvSpPr>
        <p:spPr>
          <a:xfrm>
            <a:off x="3227958" y="5009769"/>
            <a:ext cx="521144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0000"/>
                </a:solidFill>
                <a:latin typeface="Constantia"/>
                <a:cs typeface="Constantia"/>
              </a:rPr>
              <a:t>//making</a:t>
            </a:r>
            <a:r>
              <a:rPr sz="2200" spc="-40" dirty="0">
                <a:solidFill>
                  <a:srgbClr val="FF0000"/>
                </a:solidFill>
                <a:latin typeface="Constantia"/>
                <a:cs typeface="Constantia"/>
              </a:rPr>
              <a:t> </a:t>
            </a:r>
            <a:r>
              <a:rPr sz="2200" spc="-5" dirty="0">
                <a:solidFill>
                  <a:srgbClr val="FF0000"/>
                </a:solidFill>
                <a:latin typeface="Constantia"/>
                <a:cs typeface="Constantia"/>
              </a:rPr>
              <a:t>next</a:t>
            </a:r>
            <a:r>
              <a:rPr sz="2200" spc="-114" dirty="0">
                <a:solidFill>
                  <a:srgbClr val="FF0000"/>
                </a:solidFill>
                <a:latin typeface="Constantia"/>
                <a:cs typeface="Constantia"/>
              </a:rPr>
              <a:t> </a:t>
            </a:r>
            <a:r>
              <a:rPr sz="2200" spc="-5" dirty="0">
                <a:solidFill>
                  <a:srgbClr val="FF0000"/>
                </a:solidFill>
                <a:latin typeface="Constantia"/>
                <a:cs typeface="Constantia"/>
              </a:rPr>
              <a:t>of</a:t>
            </a:r>
            <a:r>
              <a:rPr sz="2200" spc="20" dirty="0">
                <a:solidFill>
                  <a:srgbClr val="FF0000"/>
                </a:solidFill>
                <a:latin typeface="Constantia"/>
                <a:cs typeface="Constantia"/>
              </a:rPr>
              <a:t> </a:t>
            </a:r>
            <a:r>
              <a:rPr sz="2200" spc="-10" dirty="0">
                <a:solidFill>
                  <a:srgbClr val="FF0000"/>
                </a:solidFill>
                <a:latin typeface="Constantia"/>
                <a:cs typeface="Constantia"/>
              </a:rPr>
              <a:t>the</a:t>
            </a:r>
            <a:r>
              <a:rPr sz="2200" spc="-65" dirty="0">
                <a:solidFill>
                  <a:srgbClr val="FF0000"/>
                </a:solidFill>
                <a:latin typeface="Constantia"/>
                <a:cs typeface="Constantia"/>
              </a:rPr>
              <a:t> </a:t>
            </a:r>
            <a:r>
              <a:rPr sz="2200" spc="-5" dirty="0">
                <a:solidFill>
                  <a:srgbClr val="FF0000"/>
                </a:solidFill>
                <a:latin typeface="Constantia"/>
                <a:cs typeface="Constantia"/>
              </a:rPr>
              <a:t>new</a:t>
            </a:r>
            <a:r>
              <a:rPr sz="2200" spc="-50" dirty="0">
                <a:solidFill>
                  <a:srgbClr val="FF0000"/>
                </a:solidFill>
                <a:latin typeface="Constantia"/>
                <a:cs typeface="Constantia"/>
              </a:rPr>
              <a:t> </a:t>
            </a:r>
            <a:r>
              <a:rPr sz="2200" spc="-5" dirty="0">
                <a:solidFill>
                  <a:srgbClr val="FF0000"/>
                </a:solidFill>
                <a:latin typeface="Constantia"/>
                <a:cs typeface="Constantia"/>
              </a:rPr>
              <a:t>node</a:t>
            </a:r>
            <a:r>
              <a:rPr sz="2200" spc="-105" dirty="0">
                <a:solidFill>
                  <a:srgbClr val="FF0000"/>
                </a:solidFill>
                <a:latin typeface="Constantia"/>
                <a:cs typeface="Constantia"/>
              </a:rPr>
              <a:t> </a:t>
            </a:r>
            <a:r>
              <a:rPr sz="2200" spc="-5" dirty="0">
                <a:solidFill>
                  <a:srgbClr val="FF0000"/>
                </a:solidFill>
                <a:latin typeface="Constantia"/>
                <a:cs typeface="Constantia"/>
              </a:rPr>
              <a:t>point</a:t>
            </a:r>
            <a:r>
              <a:rPr sz="2200" spc="-70" dirty="0">
                <a:solidFill>
                  <a:srgbClr val="FF0000"/>
                </a:solidFill>
                <a:latin typeface="Constantia"/>
                <a:cs typeface="Constantia"/>
              </a:rPr>
              <a:t> </a:t>
            </a:r>
            <a:r>
              <a:rPr sz="2200" spc="-20" dirty="0">
                <a:solidFill>
                  <a:srgbClr val="FF0000"/>
                </a:solidFill>
                <a:latin typeface="Constantia"/>
                <a:cs typeface="Constantia"/>
              </a:rPr>
              <a:t>to</a:t>
            </a:r>
            <a:r>
              <a:rPr sz="2200" spc="-85" dirty="0">
                <a:solidFill>
                  <a:srgbClr val="FF0000"/>
                </a:solidFill>
                <a:latin typeface="Constantia"/>
                <a:cs typeface="Constantia"/>
              </a:rPr>
              <a:t> </a:t>
            </a:r>
            <a:r>
              <a:rPr sz="2200" spc="-10" dirty="0">
                <a:solidFill>
                  <a:srgbClr val="FF0000"/>
                </a:solidFill>
                <a:latin typeface="Constantia"/>
                <a:cs typeface="Constantia"/>
              </a:rPr>
              <a:t>the</a:t>
            </a:r>
            <a:endParaRPr sz="2200">
              <a:latin typeface="Constantia"/>
              <a:cs typeface="Constantia"/>
            </a:endParaRPr>
          </a:p>
        </p:txBody>
      </p:sp>
      <p:sp>
        <p:nvSpPr>
          <p:cNvPr id="5" name="object 5"/>
          <p:cNvSpPr txBox="1"/>
          <p:nvPr/>
        </p:nvSpPr>
        <p:spPr>
          <a:xfrm>
            <a:off x="740155" y="4406265"/>
            <a:ext cx="2315845" cy="1232535"/>
          </a:xfrm>
          <a:prstGeom prst="rect">
            <a:avLst/>
          </a:prstGeom>
        </p:spPr>
        <p:txBody>
          <a:bodyPr vert="horz" wrap="square" lIns="0" tIns="79375" rIns="0" bIns="0" rtlCol="0">
            <a:spAutoFit/>
          </a:bodyPr>
          <a:lstStyle/>
          <a:p>
            <a:pPr marL="82550" marR="5080" indent="-68580">
              <a:lnSpc>
                <a:spcPct val="80000"/>
              </a:lnSpc>
              <a:spcBef>
                <a:spcPts val="625"/>
              </a:spcBef>
            </a:pPr>
            <a:r>
              <a:rPr sz="2200" spc="-40" dirty="0">
                <a:solidFill>
                  <a:srgbClr val="0A5294"/>
                </a:solidFill>
                <a:latin typeface="Constantia"/>
                <a:cs typeface="Constantia"/>
              </a:rPr>
              <a:t>t</a:t>
            </a:r>
            <a:r>
              <a:rPr sz="2200" spc="-5" dirty="0">
                <a:solidFill>
                  <a:srgbClr val="0A5294"/>
                </a:solidFill>
                <a:latin typeface="Constantia"/>
                <a:cs typeface="Constantia"/>
              </a:rPr>
              <a:t>e</a:t>
            </a:r>
            <a:r>
              <a:rPr sz="2200" dirty="0">
                <a:solidFill>
                  <a:srgbClr val="0A5294"/>
                </a:solidFill>
                <a:latin typeface="Constantia"/>
                <a:cs typeface="Constantia"/>
              </a:rPr>
              <a:t>m</a:t>
            </a:r>
            <a:r>
              <a:rPr sz="2200" spc="-10" dirty="0">
                <a:solidFill>
                  <a:srgbClr val="0A5294"/>
                </a:solidFill>
                <a:latin typeface="Constantia"/>
                <a:cs typeface="Constantia"/>
              </a:rPr>
              <a:t>p</a:t>
            </a:r>
            <a:r>
              <a:rPr sz="2200" spc="-5" dirty="0">
                <a:solidFill>
                  <a:srgbClr val="0A5294"/>
                </a:solidFill>
                <a:latin typeface="Constantia"/>
                <a:cs typeface="Constantia"/>
              </a:rPr>
              <a:t>-&gt;p</a:t>
            </a:r>
            <a:r>
              <a:rPr sz="2200" spc="-50" dirty="0">
                <a:solidFill>
                  <a:srgbClr val="0A5294"/>
                </a:solidFill>
                <a:latin typeface="Constantia"/>
                <a:cs typeface="Constantia"/>
              </a:rPr>
              <a:t>r</a:t>
            </a:r>
            <a:r>
              <a:rPr sz="2200" spc="-5" dirty="0">
                <a:solidFill>
                  <a:srgbClr val="0A5294"/>
                </a:solidFill>
                <a:latin typeface="Constantia"/>
                <a:cs typeface="Constantia"/>
              </a:rPr>
              <a:t>evious=</a:t>
            </a:r>
            <a:r>
              <a:rPr sz="2200" spc="-15" dirty="0">
                <a:solidFill>
                  <a:srgbClr val="0A5294"/>
                </a:solidFill>
                <a:latin typeface="Constantia"/>
                <a:cs typeface="Constantia"/>
              </a:rPr>
              <a:t>p</a:t>
            </a:r>
            <a:r>
              <a:rPr sz="2200" spc="-5" dirty="0">
                <a:solidFill>
                  <a:srgbClr val="0A5294"/>
                </a:solidFill>
                <a:latin typeface="Constantia"/>
                <a:cs typeface="Constantia"/>
              </a:rPr>
              <a:t>;  </a:t>
            </a:r>
            <a:r>
              <a:rPr sz="2200" spc="-5" dirty="0">
                <a:solidFill>
                  <a:srgbClr val="FF0000"/>
                </a:solidFill>
                <a:latin typeface="Constantia"/>
                <a:cs typeface="Constantia"/>
              </a:rPr>
              <a:t>new</a:t>
            </a:r>
            <a:r>
              <a:rPr sz="2200" spc="-80" dirty="0">
                <a:solidFill>
                  <a:srgbClr val="FF0000"/>
                </a:solidFill>
                <a:latin typeface="Constantia"/>
                <a:cs typeface="Constantia"/>
              </a:rPr>
              <a:t> </a:t>
            </a:r>
            <a:r>
              <a:rPr sz="2200" spc="-5" dirty="0">
                <a:solidFill>
                  <a:srgbClr val="FF0000"/>
                </a:solidFill>
                <a:latin typeface="Constantia"/>
                <a:cs typeface="Constantia"/>
              </a:rPr>
              <a:t>node</a:t>
            </a:r>
            <a:endParaRPr sz="2200">
              <a:latin typeface="Constantia"/>
              <a:cs typeface="Constantia"/>
            </a:endParaRPr>
          </a:p>
          <a:p>
            <a:pPr marL="12700">
              <a:lnSpc>
                <a:spcPts val="2380"/>
              </a:lnSpc>
            </a:pPr>
            <a:r>
              <a:rPr sz="2200" spc="-5" dirty="0">
                <a:solidFill>
                  <a:srgbClr val="0A5294"/>
                </a:solidFill>
                <a:latin typeface="Constantia"/>
                <a:cs typeface="Constantia"/>
              </a:rPr>
              <a:t>p-&gt;next=temp;</a:t>
            </a:r>
            <a:endParaRPr sz="2200">
              <a:latin typeface="Constantia"/>
              <a:cs typeface="Constantia"/>
            </a:endParaRPr>
          </a:p>
          <a:p>
            <a:pPr marL="82550">
              <a:lnSpc>
                <a:spcPts val="2380"/>
              </a:lnSpc>
            </a:pPr>
            <a:r>
              <a:rPr sz="2200" spc="-5" dirty="0">
                <a:solidFill>
                  <a:srgbClr val="FF0000"/>
                </a:solidFill>
                <a:latin typeface="Constantia"/>
                <a:cs typeface="Constantia"/>
              </a:rPr>
              <a:t>1st</a:t>
            </a:r>
            <a:r>
              <a:rPr sz="2200" spc="-110" dirty="0">
                <a:solidFill>
                  <a:srgbClr val="FF0000"/>
                </a:solidFill>
                <a:latin typeface="Constantia"/>
                <a:cs typeface="Constantia"/>
              </a:rPr>
              <a:t> </a:t>
            </a:r>
            <a:r>
              <a:rPr sz="2200" spc="-10" dirty="0">
                <a:solidFill>
                  <a:srgbClr val="FF0000"/>
                </a:solidFill>
                <a:latin typeface="Constantia"/>
                <a:cs typeface="Constantia"/>
              </a:rPr>
              <a:t>node</a:t>
            </a:r>
            <a:endParaRPr sz="2200">
              <a:latin typeface="Constantia"/>
              <a:cs typeface="Constantia"/>
            </a:endParaRPr>
          </a:p>
        </p:txBody>
      </p:sp>
      <p:sp>
        <p:nvSpPr>
          <p:cNvPr id="6" name="object 6"/>
          <p:cNvSpPr txBox="1"/>
          <p:nvPr/>
        </p:nvSpPr>
        <p:spPr>
          <a:xfrm>
            <a:off x="737108" y="5613603"/>
            <a:ext cx="6878320" cy="695960"/>
          </a:xfrm>
          <a:prstGeom prst="rect">
            <a:avLst/>
          </a:prstGeom>
        </p:spPr>
        <p:txBody>
          <a:bodyPr vert="horz" wrap="square" lIns="0" tIns="12065" rIns="0" bIns="0" rtlCol="0">
            <a:spAutoFit/>
          </a:bodyPr>
          <a:lstStyle/>
          <a:p>
            <a:pPr marL="12700">
              <a:lnSpc>
                <a:spcPct val="100000"/>
              </a:lnSpc>
              <a:spcBef>
                <a:spcPts val="95"/>
              </a:spcBef>
            </a:pPr>
            <a:r>
              <a:rPr lang="en-US" sz="2200" spc="-10" dirty="0" err="1" smtClean="0">
                <a:solidFill>
                  <a:srgbClr val="0A5294"/>
                </a:solidFill>
                <a:latin typeface="Constantia"/>
                <a:cs typeface="Constantia"/>
              </a:rPr>
              <a:t>Printf</a:t>
            </a:r>
            <a:r>
              <a:rPr lang="en-US" sz="2200" spc="-10" dirty="0" smtClean="0">
                <a:solidFill>
                  <a:srgbClr val="0A5294"/>
                </a:solidFill>
                <a:latin typeface="Constantia"/>
                <a:cs typeface="Constantia"/>
              </a:rPr>
              <a:t>(</a:t>
            </a:r>
            <a:r>
              <a:rPr sz="2200" spc="-10" smtClean="0">
                <a:solidFill>
                  <a:srgbClr val="0A5294"/>
                </a:solidFill>
                <a:latin typeface="Constantia"/>
                <a:cs typeface="Constantia"/>
              </a:rPr>
              <a:t>"\</a:t>
            </a:r>
            <a:r>
              <a:rPr sz="2200" spc="-10" dirty="0">
                <a:solidFill>
                  <a:srgbClr val="0A5294"/>
                </a:solidFill>
                <a:latin typeface="Constantia"/>
                <a:cs typeface="Constantia"/>
              </a:rPr>
              <a:t>nNode</a:t>
            </a:r>
            <a:r>
              <a:rPr sz="2200" spc="-55" dirty="0">
                <a:solidFill>
                  <a:srgbClr val="0A5294"/>
                </a:solidFill>
                <a:latin typeface="Constantia"/>
                <a:cs typeface="Constantia"/>
              </a:rPr>
              <a:t> </a:t>
            </a:r>
            <a:r>
              <a:rPr sz="2200" spc="-10" dirty="0">
                <a:solidFill>
                  <a:srgbClr val="0A5294"/>
                </a:solidFill>
                <a:latin typeface="Constantia"/>
                <a:cs typeface="Constantia"/>
              </a:rPr>
              <a:t>inserted</a:t>
            </a:r>
            <a:r>
              <a:rPr sz="2200" spc="-55" dirty="0">
                <a:solidFill>
                  <a:srgbClr val="0A5294"/>
                </a:solidFill>
                <a:latin typeface="Constantia"/>
                <a:cs typeface="Constantia"/>
              </a:rPr>
              <a:t> </a:t>
            </a:r>
            <a:r>
              <a:rPr sz="2200" spc="-15" dirty="0">
                <a:solidFill>
                  <a:srgbClr val="0A5294"/>
                </a:solidFill>
                <a:latin typeface="Constantia"/>
                <a:cs typeface="Constantia"/>
              </a:rPr>
              <a:t>successfully</a:t>
            </a:r>
            <a:r>
              <a:rPr sz="2200" spc="-95" dirty="0">
                <a:solidFill>
                  <a:srgbClr val="0A5294"/>
                </a:solidFill>
                <a:latin typeface="Constantia"/>
                <a:cs typeface="Constantia"/>
              </a:rPr>
              <a:t> </a:t>
            </a:r>
            <a:r>
              <a:rPr sz="2200" spc="-5" dirty="0">
                <a:solidFill>
                  <a:srgbClr val="0A5294"/>
                </a:solidFill>
                <a:latin typeface="Constantia"/>
                <a:cs typeface="Constantia"/>
              </a:rPr>
              <a:t>at</a:t>
            </a:r>
            <a:r>
              <a:rPr sz="2200" spc="-75" dirty="0">
                <a:solidFill>
                  <a:srgbClr val="0A5294"/>
                </a:solidFill>
                <a:latin typeface="Constantia"/>
                <a:cs typeface="Constantia"/>
              </a:rPr>
              <a:t> </a:t>
            </a:r>
            <a:r>
              <a:rPr sz="2200" spc="-10" dirty="0">
                <a:solidFill>
                  <a:srgbClr val="0A5294"/>
                </a:solidFill>
                <a:latin typeface="Constantia"/>
                <a:cs typeface="Constantia"/>
              </a:rPr>
              <a:t>the</a:t>
            </a:r>
            <a:r>
              <a:rPr sz="2200" spc="-65" dirty="0">
                <a:solidFill>
                  <a:srgbClr val="0A5294"/>
                </a:solidFill>
                <a:latin typeface="Constantia"/>
                <a:cs typeface="Constantia"/>
              </a:rPr>
              <a:t> </a:t>
            </a:r>
            <a:r>
              <a:rPr sz="2200" spc="-5">
                <a:solidFill>
                  <a:srgbClr val="0A5294"/>
                </a:solidFill>
                <a:latin typeface="Constantia"/>
                <a:cs typeface="Constantia"/>
              </a:rPr>
              <a:t>beginning\n</a:t>
            </a:r>
            <a:r>
              <a:rPr sz="2200" spc="-5" smtClean="0">
                <a:solidFill>
                  <a:srgbClr val="0A5294"/>
                </a:solidFill>
                <a:latin typeface="Constantia"/>
                <a:cs typeface="Constantia"/>
              </a:rPr>
              <a:t>"</a:t>
            </a:r>
            <a:r>
              <a:rPr lang="en-US" sz="2200" spc="-5" dirty="0" smtClean="0">
                <a:solidFill>
                  <a:srgbClr val="0A5294"/>
                </a:solidFill>
                <a:latin typeface="Constantia"/>
                <a:cs typeface="Constantia"/>
              </a:rPr>
              <a:t>)</a:t>
            </a:r>
            <a:r>
              <a:rPr sz="2200" spc="-5" smtClean="0">
                <a:solidFill>
                  <a:srgbClr val="0A5294"/>
                </a:solidFill>
                <a:latin typeface="Constantia"/>
                <a:cs typeface="Constantia"/>
              </a:rPr>
              <a:t>;</a:t>
            </a:r>
            <a:endParaRPr sz="2200">
              <a:latin typeface="Constantia"/>
              <a:cs typeface="Constantia"/>
            </a:endParaRPr>
          </a:p>
          <a:p>
            <a:pPr marL="18415">
              <a:lnSpc>
                <a:spcPct val="100000"/>
              </a:lnSpc>
            </a:pPr>
            <a:r>
              <a:rPr sz="2200" spc="-5" dirty="0">
                <a:solidFill>
                  <a:srgbClr val="0A5294"/>
                </a:solidFill>
                <a:latin typeface="Constantia"/>
                <a:cs typeface="Constantia"/>
              </a:rPr>
              <a:t>}</a:t>
            </a:r>
            <a:endParaRPr sz="2200">
              <a:latin typeface="Constantia"/>
              <a:cs typeface="Constanti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pic>
        <p:nvPicPr>
          <p:cNvPr id="5" name="object 5"/>
          <p:cNvPicPr/>
          <p:nvPr/>
        </p:nvPicPr>
        <p:blipFill>
          <a:blip r:embed="rId4" cstate="print"/>
          <a:stretch>
            <a:fillRect/>
          </a:stretch>
        </p:blipFill>
        <p:spPr>
          <a:xfrm>
            <a:off x="533400" y="1981200"/>
            <a:ext cx="7848600" cy="1828800"/>
          </a:xfrm>
          <a:prstGeom prst="rect">
            <a:avLst/>
          </a:prstGeom>
        </p:spPr>
      </p:pic>
      <p:grpSp>
        <p:nvGrpSpPr>
          <p:cNvPr id="6" name="object 6"/>
          <p:cNvGrpSpPr/>
          <p:nvPr/>
        </p:nvGrpSpPr>
        <p:grpSpPr>
          <a:xfrm>
            <a:off x="838200" y="4648136"/>
            <a:ext cx="7391400" cy="1751330"/>
            <a:chOff x="838200" y="4648136"/>
            <a:chExt cx="7391400" cy="1751330"/>
          </a:xfrm>
        </p:grpSpPr>
        <p:pic>
          <p:nvPicPr>
            <p:cNvPr id="7" name="object 7"/>
            <p:cNvPicPr/>
            <p:nvPr/>
          </p:nvPicPr>
          <p:blipFill>
            <a:blip r:embed="rId5" cstate="print"/>
            <a:stretch>
              <a:fillRect/>
            </a:stretch>
          </p:blipFill>
          <p:spPr>
            <a:xfrm>
              <a:off x="838200" y="4648136"/>
              <a:ext cx="7391400" cy="1751076"/>
            </a:xfrm>
            <a:prstGeom prst="rect">
              <a:avLst/>
            </a:prstGeom>
          </p:spPr>
        </p:pic>
        <p:pic>
          <p:nvPicPr>
            <p:cNvPr id="8" name="object 8"/>
            <p:cNvPicPr/>
            <p:nvPr/>
          </p:nvPicPr>
          <p:blipFill>
            <a:blip r:embed="rId6" cstate="print"/>
            <a:stretch>
              <a:fillRect/>
            </a:stretch>
          </p:blipFill>
          <p:spPr>
            <a:xfrm>
              <a:off x="6925817" y="4719573"/>
              <a:ext cx="488924" cy="266700"/>
            </a:xfrm>
            <a:prstGeom prst="rect">
              <a:avLst/>
            </a:prstGeom>
          </p:spPr>
        </p:pic>
      </p:grpSp>
      <p:sp>
        <p:nvSpPr>
          <p:cNvPr id="9" name="object 9"/>
          <p:cNvSpPr txBox="1">
            <a:spLocks noGrp="1"/>
          </p:cNvSpPr>
          <p:nvPr>
            <p:ph type="title"/>
          </p:nvPr>
        </p:nvSpPr>
        <p:spPr>
          <a:xfrm>
            <a:off x="292100" y="541985"/>
            <a:ext cx="4577715"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at</a:t>
            </a:r>
            <a:r>
              <a:rPr sz="4500" spc="-45" dirty="0"/>
              <a:t> </a:t>
            </a:r>
            <a:r>
              <a:rPr sz="4500" dirty="0"/>
              <a:t>the</a:t>
            </a:r>
            <a:r>
              <a:rPr sz="4500" spc="-25" dirty="0"/>
              <a:t> </a:t>
            </a:r>
            <a:r>
              <a:rPr sz="4500" dirty="0"/>
              <a:t>end</a:t>
            </a:r>
            <a:endParaRPr sz="45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sp>
        <p:nvSpPr>
          <p:cNvPr id="9" name="object 9"/>
          <p:cNvSpPr txBox="1">
            <a:spLocks noGrp="1"/>
          </p:cNvSpPr>
          <p:nvPr>
            <p:ph type="title"/>
          </p:nvPr>
        </p:nvSpPr>
        <p:spPr>
          <a:xfrm>
            <a:off x="292100" y="541985"/>
            <a:ext cx="4577715"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at</a:t>
            </a:r>
            <a:r>
              <a:rPr sz="4500" spc="-45" dirty="0"/>
              <a:t> </a:t>
            </a:r>
            <a:r>
              <a:rPr sz="4500" dirty="0"/>
              <a:t>the</a:t>
            </a:r>
            <a:r>
              <a:rPr sz="4500" spc="-25" dirty="0"/>
              <a:t> </a:t>
            </a:r>
            <a:r>
              <a:rPr sz="4500" dirty="0"/>
              <a:t>end</a:t>
            </a:r>
            <a:endParaRPr sz="4500"/>
          </a:p>
        </p:txBody>
      </p:sp>
      <p:sp>
        <p:nvSpPr>
          <p:cNvPr id="10" name="Rectangle 1"/>
          <p:cNvSpPr>
            <a:spLocks noChangeArrowheads="1"/>
          </p:cNvSpPr>
          <p:nvPr/>
        </p:nvSpPr>
        <p:spPr bwMode="auto">
          <a:xfrm>
            <a:off x="533400" y="1600200"/>
            <a:ext cx="8143875" cy="4524315"/>
          </a:xfrm>
          <a:prstGeom prst="rect">
            <a:avLst/>
          </a:prstGeom>
          <a:noFill/>
          <a:ln w="9525">
            <a:noFill/>
            <a:miter lim="800000"/>
            <a:headEnd/>
            <a:tailEnd/>
          </a:ln>
        </p:spPr>
        <p:txBody>
          <a:bodyPr wrap="square">
            <a:spAutoFit/>
          </a:bodyPr>
          <a:lstStyle/>
          <a:p>
            <a:r>
              <a:rPr lang="en-US" altLang="en-US" sz="1600" b="1" dirty="0">
                <a:latin typeface="Courier New" pitchFamily="49" charset="0"/>
              </a:rPr>
              <a:t>Algorithm to insert a new node at the end of the doubly linked list</a:t>
            </a:r>
          </a:p>
          <a:p>
            <a:endParaRPr lang="en-US" altLang="en-US" sz="1600" b="1" dirty="0">
              <a:latin typeface="Courier New" pitchFamily="49" charset="0"/>
            </a:endParaRPr>
          </a:p>
          <a:p>
            <a:r>
              <a:rPr lang="en-US" altLang="en-US" sz="1600" b="1" dirty="0">
                <a:latin typeface="Courier New" pitchFamily="49" charset="0"/>
              </a:rPr>
              <a:t>Step 1: IF AVAIL = NULL, then</a:t>
            </a:r>
          </a:p>
          <a:p>
            <a:r>
              <a:rPr lang="en-US" altLang="en-US" sz="1600" b="1" dirty="0">
                <a:latin typeface="Courier New" pitchFamily="49" charset="0"/>
              </a:rPr>
              <a:t>		Write OVERFLOW</a:t>
            </a:r>
          </a:p>
          <a:p>
            <a:r>
              <a:rPr lang="en-US" altLang="en-US" sz="1600" b="1" dirty="0">
                <a:latin typeface="Courier New" pitchFamily="49" charset="0"/>
              </a:rPr>
              <a:t>		Go to Step 11</a:t>
            </a:r>
          </a:p>
          <a:p>
            <a:r>
              <a:rPr lang="en-US" altLang="en-US" sz="1600" b="1" dirty="0">
                <a:latin typeface="Courier New" pitchFamily="49" charset="0"/>
              </a:rPr>
              <a:t>	[END OF IF]</a:t>
            </a:r>
          </a:p>
          <a:p>
            <a:r>
              <a:rPr lang="en-US" altLang="en-US" sz="1600" b="1" dirty="0">
                <a:latin typeface="Courier New" pitchFamily="49" charset="0"/>
              </a:rPr>
              <a:t>Step 2: SET </a:t>
            </a:r>
            <a:r>
              <a:rPr lang="en-US" altLang="en-US" sz="1600" b="1" dirty="0" err="1">
                <a:latin typeface="Courier New" pitchFamily="49" charset="0"/>
              </a:rPr>
              <a:t>New_Node</a:t>
            </a:r>
            <a:r>
              <a:rPr lang="en-US" altLang="en-US" sz="1600" b="1" dirty="0">
                <a:latin typeface="Courier New" pitchFamily="49" charset="0"/>
              </a:rPr>
              <a:t> = AVAIL</a:t>
            </a:r>
          </a:p>
          <a:p>
            <a:r>
              <a:rPr lang="en-US" altLang="en-US" sz="1600" b="1" dirty="0">
                <a:latin typeface="Courier New" pitchFamily="49" charset="0"/>
              </a:rPr>
              <a:t>Step 3: SET AVAIL = AVAIL-&gt;NEXT</a:t>
            </a:r>
          </a:p>
          <a:p>
            <a:r>
              <a:rPr lang="en-US" altLang="en-US" sz="1600" b="1" dirty="0">
                <a:latin typeface="Courier New" pitchFamily="49" charset="0"/>
              </a:rPr>
              <a:t>Step 4: SET </a:t>
            </a:r>
            <a:r>
              <a:rPr lang="en-US" altLang="en-US" sz="1600" b="1" dirty="0" err="1">
                <a:latin typeface="Courier New" pitchFamily="49" charset="0"/>
              </a:rPr>
              <a:t>New_Node</a:t>
            </a:r>
            <a:r>
              <a:rPr lang="en-US" altLang="en-US" sz="1600" b="1" dirty="0">
                <a:latin typeface="Courier New" pitchFamily="49" charset="0"/>
              </a:rPr>
              <a:t>-&gt;DATA = VAL</a:t>
            </a:r>
          </a:p>
          <a:p>
            <a:r>
              <a:rPr lang="en-US" altLang="en-US" sz="1600" b="1" dirty="0">
                <a:latin typeface="Courier New" pitchFamily="49" charset="0"/>
              </a:rPr>
              <a:t>Step 5: SET </a:t>
            </a:r>
            <a:r>
              <a:rPr lang="en-US" altLang="en-US" sz="1600" b="1" dirty="0" err="1">
                <a:latin typeface="Courier New" pitchFamily="49" charset="0"/>
              </a:rPr>
              <a:t>New_Node</a:t>
            </a:r>
            <a:r>
              <a:rPr lang="en-US" altLang="en-US" sz="1600" b="1" dirty="0">
                <a:latin typeface="Courier New" pitchFamily="49" charset="0"/>
              </a:rPr>
              <a:t>-&gt;Next = NULL</a:t>
            </a:r>
          </a:p>
          <a:p>
            <a:r>
              <a:rPr lang="en-US" altLang="en-US" sz="1600" b="1" dirty="0">
                <a:latin typeface="Courier New" pitchFamily="49" charset="0"/>
              </a:rPr>
              <a:t>Step 6: SET PTR = START</a:t>
            </a:r>
          </a:p>
          <a:p>
            <a:r>
              <a:rPr lang="en-US" altLang="en-US" sz="1600" b="1" dirty="0">
                <a:latin typeface="Courier New" pitchFamily="49" charset="0"/>
              </a:rPr>
              <a:t>Step 7: Repeat Step 8 while PTR-&gt;NEXT != NULL</a:t>
            </a:r>
          </a:p>
          <a:p>
            <a:r>
              <a:rPr lang="en-US" altLang="en-US" sz="1600" b="1" dirty="0">
                <a:latin typeface="Courier New" pitchFamily="49" charset="0"/>
              </a:rPr>
              <a:t>Step 8: 		SET PTR = PTR-&gt;NEXT</a:t>
            </a:r>
          </a:p>
          <a:p>
            <a:r>
              <a:rPr lang="en-US" altLang="en-US" sz="1600" b="1" dirty="0">
                <a:latin typeface="Courier New" pitchFamily="49" charset="0"/>
              </a:rPr>
              <a:t>	[END OF LOOP]</a:t>
            </a:r>
          </a:p>
          <a:p>
            <a:r>
              <a:rPr lang="en-US" altLang="en-US" sz="1600" b="1" dirty="0">
                <a:latin typeface="Courier New" pitchFamily="49" charset="0"/>
              </a:rPr>
              <a:t>Step 9: SET PTR-&gt;NEXT = </a:t>
            </a:r>
            <a:r>
              <a:rPr lang="en-US" altLang="en-US" sz="1600" b="1" dirty="0" err="1">
                <a:latin typeface="Courier New" pitchFamily="49" charset="0"/>
              </a:rPr>
              <a:t>New_Node</a:t>
            </a:r>
            <a:endParaRPr lang="en-US" altLang="en-US" sz="1600" b="1" dirty="0">
              <a:latin typeface="Courier New" pitchFamily="49" charset="0"/>
            </a:endParaRPr>
          </a:p>
          <a:p>
            <a:r>
              <a:rPr lang="en-US" altLang="en-US" sz="1600" b="1" dirty="0">
                <a:latin typeface="Courier New" pitchFamily="49" charset="0"/>
              </a:rPr>
              <a:t>Step 10: </a:t>
            </a:r>
            <a:r>
              <a:rPr lang="en-US" altLang="en-US" sz="1600" b="1" dirty="0" err="1">
                <a:latin typeface="Courier New" pitchFamily="49" charset="0"/>
              </a:rPr>
              <a:t>New_Node</a:t>
            </a:r>
            <a:r>
              <a:rPr lang="en-US" altLang="en-US" sz="1600" b="1" dirty="0">
                <a:latin typeface="Courier New" pitchFamily="49" charset="0"/>
              </a:rPr>
              <a:t>-&gt;PREV = PTR</a:t>
            </a:r>
          </a:p>
          <a:p>
            <a:r>
              <a:rPr lang="en-US" altLang="en-US" sz="1600" b="1" dirty="0">
                <a:latin typeface="Courier New" pitchFamily="49" charset="0"/>
              </a:rPr>
              <a:t>Step 11: EXIT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4642" y="237185"/>
            <a:ext cx="4892675" cy="711835"/>
          </a:xfrm>
          <a:prstGeom prst="rect">
            <a:avLst/>
          </a:prstGeom>
        </p:spPr>
        <p:txBody>
          <a:bodyPr vert="horz" wrap="square" lIns="0" tIns="12700" rIns="0" bIns="0" rtlCol="0">
            <a:spAutoFit/>
          </a:bodyPr>
          <a:lstStyle/>
          <a:p>
            <a:pPr marL="12700">
              <a:lnSpc>
                <a:spcPct val="100000"/>
              </a:lnSpc>
              <a:spcBef>
                <a:spcPts val="100"/>
              </a:spcBef>
            </a:pPr>
            <a:r>
              <a:rPr sz="4500" spc="-40" dirty="0"/>
              <a:t>Arrays</a:t>
            </a:r>
            <a:r>
              <a:rPr sz="4500" spc="-35" dirty="0"/>
              <a:t> </a:t>
            </a:r>
            <a:r>
              <a:rPr sz="4500" spc="-100" dirty="0"/>
              <a:t>Vs</a:t>
            </a:r>
            <a:r>
              <a:rPr sz="4500" spc="-30" dirty="0"/>
              <a:t> Linked</a:t>
            </a:r>
            <a:r>
              <a:rPr sz="4500" spc="-10" dirty="0"/>
              <a:t> </a:t>
            </a:r>
            <a:r>
              <a:rPr sz="4500" spc="-15" dirty="0"/>
              <a:t>Lists</a:t>
            </a:r>
            <a:endParaRPr sz="4500"/>
          </a:p>
        </p:txBody>
      </p:sp>
      <p:graphicFrame>
        <p:nvGraphicFramePr>
          <p:cNvPr id="3" name="object 3"/>
          <p:cNvGraphicFramePr>
            <a:graphicFrameLocks noGrp="1"/>
          </p:cNvGraphicFramePr>
          <p:nvPr/>
        </p:nvGraphicFramePr>
        <p:xfrm>
          <a:off x="298450" y="1441450"/>
          <a:ext cx="8424545" cy="4897437"/>
        </p:xfrm>
        <a:graphic>
          <a:graphicData uri="http://schemas.openxmlformats.org/drawingml/2006/table">
            <a:tbl>
              <a:tblPr firstRow="1" bandRow="1">
                <a:tableStyleId>{2D5ABB26-0587-4C30-8999-92F81FD0307C}</a:tableStyleId>
              </a:tblPr>
              <a:tblGrid>
                <a:gridCol w="4213225"/>
                <a:gridCol w="4211320"/>
              </a:tblGrid>
              <a:tr h="566801">
                <a:tc>
                  <a:txBody>
                    <a:bodyPr/>
                    <a:lstStyle/>
                    <a:p>
                      <a:pPr algn="ctr">
                        <a:lnSpc>
                          <a:spcPct val="100000"/>
                        </a:lnSpc>
                        <a:spcBef>
                          <a:spcPts val="320"/>
                        </a:spcBef>
                      </a:pPr>
                      <a:r>
                        <a:rPr sz="1600" b="1" spc="-5" dirty="0">
                          <a:latin typeface="Times New Roman"/>
                          <a:cs typeface="Times New Roman"/>
                        </a:rPr>
                        <a:t>Arrays</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algn="ctr">
                        <a:lnSpc>
                          <a:spcPct val="100000"/>
                        </a:lnSpc>
                        <a:spcBef>
                          <a:spcPts val="320"/>
                        </a:spcBef>
                      </a:pPr>
                      <a:r>
                        <a:rPr sz="1600" b="1" spc="-5" dirty="0">
                          <a:latin typeface="Times New Roman"/>
                          <a:cs typeface="Times New Roman"/>
                        </a:rPr>
                        <a:t>Linked</a:t>
                      </a:r>
                      <a:r>
                        <a:rPr sz="1600" b="1" spc="-30" dirty="0">
                          <a:latin typeface="Times New Roman"/>
                          <a:cs typeface="Times New Roman"/>
                        </a:rPr>
                        <a:t> </a:t>
                      </a:r>
                      <a:r>
                        <a:rPr sz="1600" b="1" spc="-5" dirty="0">
                          <a:latin typeface="Times New Roman"/>
                          <a:cs typeface="Times New Roman"/>
                        </a:rPr>
                        <a:t>list</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r>
              <a:tr h="499999">
                <a:tc>
                  <a:txBody>
                    <a:bodyPr/>
                    <a:lstStyle/>
                    <a:p>
                      <a:pPr marL="89535">
                        <a:lnSpc>
                          <a:spcPct val="100000"/>
                        </a:lnSpc>
                        <a:spcBef>
                          <a:spcPts val="320"/>
                        </a:spcBef>
                      </a:pPr>
                      <a:r>
                        <a:rPr sz="1600" spc="-5" dirty="0">
                          <a:latin typeface="Times New Roman"/>
                          <a:cs typeface="Times New Roman"/>
                        </a:rPr>
                        <a:t>Fixed</a:t>
                      </a:r>
                      <a:r>
                        <a:rPr sz="1600" spc="-20" dirty="0">
                          <a:latin typeface="Times New Roman"/>
                          <a:cs typeface="Times New Roman"/>
                        </a:rPr>
                        <a:t> </a:t>
                      </a:r>
                      <a:r>
                        <a:rPr sz="1600" spc="-5" dirty="0">
                          <a:latin typeface="Times New Roman"/>
                          <a:cs typeface="Times New Roman"/>
                        </a:rPr>
                        <a:t>size:</a:t>
                      </a:r>
                      <a:r>
                        <a:rPr sz="1600" spc="40" dirty="0">
                          <a:latin typeface="Times New Roman"/>
                          <a:cs typeface="Times New Roman"/>
                        </a:rPr>
                        <a:t> </a:t>
                      </a:r>
                      <a:r>
                        <a:rPr sz="1600" spc="-5" dirty="0">
                          <a:latin typeface="Times New Roman"/>
                          <a:cs typeface="Times New Roman"/>
                        </a:rPr>
                        <a:t>Resizing</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expensive</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90170">
                        <a:lnSpc>
                          <a:spcPct val="100000"/>
                        </a:lnSpc>
                        <a:spcBef>
                          <a:spcPts val="320"/>
                        </a:spcBef>
                      </a:pPr>
                      <a:r>
                        <a:rPr sz="1600" spc="-10" dirty="0">
                          <a:latin typeface="Times New Roman"/>
                          <a:cs typeface="Times New Roman"/>
                        </a:rPr>
                        <a:t>Dynamic</a:t>
                      </a:r>
                      <a:r>
                        <a:rPr sz="1600" spc="10" dirty="0">
                          <a:latin typeface="Times New Roman"/>
                          <a:cs typeface="Times New Roman"/>
                        </a:rPr>
                        <a:t> </a:t>
                      </a:r>
                      <a:r>
                        <a:rPr sz="1600" spc="-5" dirty="0">
                          <a:latin typeface="Times New Roman"/>
                          <a:cs typeface="Times New Roman"/>
                        </a:rPr>
                        <a:t>size</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r>
              <a:tr h="831850">
                <a:tc>
                  <a:txBody>
                    <a:bodyPr/>
                    <a:lstStyle/>
                    <a:p>
                      <a:pPr marL="89535">
                        <a:lnSpc>
                          <a:spcPct val="100000"/>
                        </a:lnSpc>
                        <a:spcBef>
                          <a:spcPts val="320"/>
                        </a:spcBef>
                      </a:pPr>
                      <a:r>
                        <a:rPr sz="1600" spc="-5" dirty="0">
                          <a:latin typeface="Times New Roman"/>
                          <a:cs typeface="Times New Roman"/>
                        </a:rPr>
                        <a:t>Insertions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Deletions</a:t>
                      </a:r>
                      <a:r>
                        <a:rPr sz="1600" spc="25" dirty="0">
                          <a:latin typeface="Times New Roman"/>
                          <a:cs typeface="Times New Roman"/>
                        </a:rPr>
                        <a:t> </a:t>
                      </a:r>
                      <a:r>
                        <a:rPr sz="1600" spc="-5" dirty="0">
                          <a:latin typeface="Times New Roman"/>
                          <a:cs typeface="Times New Roman"/>
                        </a:rPr>
                        <a:t>are</a:t>
                      </a:r>
                      <a:r>
                        <a:rPr sz="1600" spc="10" dirty="0">
                          <a:latin typeface="Times New Roman"/>
                          <a:cs typeface="Times New Roman"/>
                        </a:rPr>
                        <a:t> </a:t>
                      </a:r>
                      <a:r>
                        <a:rPr sz="1600" spc="-5" dirty="0">
                          <a:latin typeface="Times New Roman"/>
                          <a:cs typeface="Times New Roman"/>
                        </a:rPr>
                        <a:t>inefficient:</a:t>
                      </a:r>
                      <a:endParaRPr sz="1600">
                        <a:latin typeface="Times New Roman"/>
                        <a:cs typeface="Times New Roman"/>
                      </a:endParaRPr>
                    </a:p>
                    <a:p>
                      <a:pPr marL="89535">
                        <a:lnSpc>
                          <a:spcPct val="100000"/>
                        </a:lnSpc>
                      </a:pPr>
                      <a:r>
                        <a:rPr sz="1600" spc="-10" dirty="0">
                          <a:latin typeface="Times New Roman"/>
                          <a:cs typeface="Times New Roman"/>
                        </a:rPr>
                        <a:t>Elements</a:t>
                      </a:r>
                      <a:r>
                        <a:rPr sz="1600" spc="35" dirty="0">
                          <a:latin typeface="Times New Roman"/>
                          <a:cs typeface="Times New Roman"/>
                        </a:rPr>
                        <a:t> </a:t>
                      </a:r>
                      <a:r>
                        <a:rPr sz="1600" spc="-5" dirty="0">
                          <a:latin typeface="Times New Roman"/>
                          <a:cs typeface="Times New Roman"/>
                        </a:rPr>
                        <a:t>are</a:t>
                      </a:r>
                      <a:r>
                        <a:rPr sz="1600" spc="5" dirty="0">
                          <a:latin typeface="Times New Roman"/>
                          <a:cs typeface="Times New Roman"/>
                        </a:rPr>
                        <a:t> </a:t>
                      </a:r>
                      <a:r>
                        <a:rPr sz="1600" spc="-5" dirty="0">
                          <a:latin typeface="Times New Roman"/>
                          <a:cs typeface="Times New Roman"/>
                        </a:rPr>
                        <a:t>usually</a:t>
                      </a:r>
                      <a:r>
                        <a:rPr sz="1600" dirty="0">
                          <a:latin typeface="Times New Roman"/>
                          <a:cs typeface="Times New Roman"/>
                        </a:rPr>
                        <a:t> shifted</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90170">
                        <a:lnSpc>
                          <a:spcPct val="100000"/>
                        </a:lnSpc>
                        <a:spcBef>
                          <a:spcPts val="320"/>
                        </a:spcBef>
                      </a:pPr>
                      <a:r>
                        <a:rPr sz="1600" spc="-5" dirty="0">
                          <a:latin typeface="Times New Roman"/>
                          <a:cs typeface="Times New Roman"/>
                        </a:rPr>
                        <a:t>Insertions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Deletions</a:t>
                      </a:r>
                      <a:r>
                        <a:rPr sz="1600" spc="2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efficient:</a:t>
                      </a:r>
                      <a:r>
                        <a:rPr sz="1600" spc="30" dirty="0">
                          <a:latin typeface="Times New Roman"/>
                          <a:cs typeface="Times New Roman"/>
                        </a:rPr>
                        <a:t> </a:t>
                      </a:r>
                      <a:r>
                        <a:rPr sz="1600" spc="-5" dirty="0">
                          <a:latin typeface="Times New Roman"/>
                          <a:cs typeface="Times New Roman"/>
                        </a:rPr>
                        <a:t>No</a:t>
                      </a:r>
                      <a:endParaRPr sz="1600">
                        <a:latin typeface="Times New Roman"/>
                        <a:cs typeface="Times New Roman"/>
                      </a:endParaRPr>
                    </a:p>
                    <a:p>
                      <a:pPr marL="90170">
                        <a:lnSpc>
                          <a:spcPct val="100000"/>
                        </a:lnSpc>
                      </a:pPr>
                      <a:r>
                        <a:rPr sz="1600" dirty="0">
                          <a:latin typeface="Times New Roman"/>
                          <a:cs typeface="Times New Roman"/>
                        </a:rPr>
                        <a:t>shifting</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r>
              <a:tr h="1165225">
                <a:tc>
                  <a:txBody>
                    <a:bodyPr/>
                    <a:lstStyle/>
                    <a:p>
                      <a:pPr marL="89535">
                        <a:lnSpc>
                          <a:spcPct val="100000"/>
                        </a:lnSpc>
                        <a:spcBef>
                          <a:spcPts val="320"/>
                        </a:spcBef>
                      </a:pPr>
                      <a:r>
                        <a:rPr sz="1600" spc="-5" dirty="0">
                          <a:latin typeface="Times New Roman"/>
                          <a:cs typeface="Times New Roman"/>
                        </a:rPr>
                        <a:t>Random</a:t>
                      </a:r>
                      <a:r>
                        <a:rPr sz="1600" spc="-25" dirty="0">
                          <a:latin typeface="Times New Roman"/>
                          <a:cs typeface="Times New Roman"/>
                        </a:rPr>
                        <a:t> </a:t>
                      </a:r>
                      <a:r>
                        <a:rPr sz="1600" spc="-5" dirty="0">
                          <a:latin typeface="Times New Roman"/>
                          <a:cs typeface="Times New Roman"/>
                        </a:rPr>
                        <a:t>access</a:t>
                      </a:r>
                      <a:r>
                        <a:rPr sz="1600" spc="20" dirty="0">
                          <a:latin typeface="Times New Roman"/>
                          <a:cs typeface="Times New Roman"/>
                        </a:rPr>
                        <a:t> </a:t>
                      </a:r>
                      <a:r>
                        <a:rPr sz="1600" spc="-5" dirty="0">
                          <a:latin typeface="Times New Roman"/>
                          <a:cs typeface="Times New Roman"/>
                        </a:rPr>
                        <a:t>i.e.,</a:t>
                      </a:r>
                      <a:r>
                        <a:rPr sz="1600" spc="20" dirty="0">
                          <a:latin typeface="Times New Roman"/>
                          <a:cs typeface="Times New Roman"/>
                        </a:rPr>
                        <a:t> </a:t>
                      </a:r>
                      <a:r>
                        <a:rPr sz="1600" spc="-5" dirty="0">
                          <a:latin typeface="Times New Roman"/>
                          <a:cs typeface="Times New Roman"/>
                        </a:rPr>
                        <a:t>efficient</a:t>
                      </a:r>
                      <a:r>
                        <a:rPr sz="1600" spc="5" dirty="0">
                          <a:latin typeface="Times New Roman"/>
                          <a:cs typeface="Times New Roman"/>
                        </a:rPr>
                        <a:t> </a:t>
                      </a:r>
                      <a:r>
                        <a:rPr sz="1600" spc="-5" dirty="0">
                          <a:latin typeface="Times New Roman"/>
                          <a:cs typeface="Times New Roman"/>
                        </a:rPr>
                        <a:t>indexing</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a:lnSpc>
                          <a:spcPct val="100000"/>
                        </a:lnSpc>
                        <a:spcBef>
                          <a:spcPts val="320"/>
                        </a:spcBef>
                      </a:pPr>
                      <a:r>
                        <a:rPr sz="1600" spc="-5" dirty="0">
                          <a:latin typeface="Times New Roman"/>
                          <a:cs typeface="Times New Roman"/>
                        </a:rPr>
                        <a:t>No</a:t>
                      </a:r>
                      <a:r>
                        <a:rPr sz="1600" spc="-30" dirty="0">
                          <a:latin typeface="Times New Roman"/>
                          <a:cs typeface="Times New Roman"/>
                        </a:rPr>
                        <a:t> </a:t>
                      </a:r>
                      <a:r>
                        <a:rPr sz="1600" spc="-5" dirty="0">
                          <a:latin typeface="Times New Roman"/>
                          <a:cs typeface="Times New Roman"/>
                        </a:rPr>
                        <a:t>random</a:t>
                      </a:r>
                      <a:r>
                        <a:rPr sz="1600" spc="-15" dirty="0">
                          <a:latin typeface="Times New Roman"/>
                          <a:cs typeface="Times New Roman"/>
                        </a:rPr>
                        <a:t> </a:t>
                      </a:r>
                      <a:r>
                        <a:rPr sz="1600" spc="-5" dirty="0">
                          <a:latin typeface="Times New Roman"/>
                          <a:cs typeface="Times New Roman"/>
                        </a:rPr>
                        <a:t>access</a:t>
                      </a:r>
                      <a:endParaRPr sz="1600">
                        <a:latin typeface="Times New Roman"/>
                        <a:cs typeface="Times New Roman"/>
                      </a:endParaRPr>
                    </a:p>
                    <a:p>
                      <a:pPr marL="343535" marR="288925" indent="-253365">
                        <a:lnSpc>
                          <a:spcPct val="100000"/>
                        </a:lnSpc>
                      </a:pPr>
                      <a:r>
                        <a:rPr sz="1600" spc="-5" dirty="0">
                          <a:latin typeface="Wingdings"/>
                          <a:cs typeface="Wingdings"/>
                        </a:rPr>
                        <a:t></a:t>
                      </a:r>
                      <a:r>
                        <a:rPr sz="1600" spc="-10" dirty="0">
                          <a:latin typeface="Times New Roman"/>
                          <a:cs typeface="Times New Roman"/>
                        </a:rPr>
                        <a:t> </a:t>
                      </a:r>
                      <a:r>
                        <a:rPr sz="1600" spc="-5" dirty="0">
                          <a:latin typeface="Times New Roman"/>
                          <a:cs typeface="Times New Roman"/>
                        </a:rPr>
                        <a:t>Not suitable</a:t>
                      </a:r>
                      <a:r>
                        <a:rPr sz="1600" spc="15" dirty="0">
                          <a:latin typeface="Times New Roman"/>
                          <a:cs typeface="Times New Roman"/>
                        </a:rPr>
                        <a:t> </a:t>
                      </a:r>
                      <a:r>
                        <a:rPr sz="1600" dirty="0">
                          <a:latin typeface="Times New Roman"/>
                          <a:cs typeface="Times New Roman"/>
                        </a:rPr>
                        <a:t>for</a:t>
                      </a:r>
                      <a:r>
                        <a:rPr sz="1600" spc="-10" dirty="0">
                          <a:latin typeface="Times New Roman"/>
                          <a:cs typeface="Times New Roman"/>
                        </a:rPr>
                        <a:t> </a:t>
                      </a:r>
                      <a:r>
                        <a:rPr sz="1600" spc="-5" dirty="0">
                          <a:latin typeface="Times New Roman"/>
                          <a:cs typeface="Times New Roman"/>
                        </a:rPr>
                        <a:t>operations</a:t>
                      </a:r>
                      <a:r>
                        <a:rPr sz="1600" spc="20" dirty="0">
                          <a:latin typeface="Times New Roman"/>
                          <a:cs typeface="Times New Roman"/>
                        </a:rPr>
                        <a:t> </a:t>
                      </a:r>
                      <a:r>
                        <a:rPr sz="1600" spc="-5" dirty="0">
                          <a:latin typeface="Times New Roman"/>
                          <a:cs typeface="Times New Roman"/>
                        </a:rPr>
                        <a:t>requiring </a:t>
                      </a:r>
                      <a:r>
                        <a:rPr sz="1600" dirty="0">
                          <a:latin typeface="Times New Roman"/>
                          <a:cs typeface="Times New Roman"/>
                        </a:rPr>
                        <a:t> </a:t>
                      </a:r>
                      <a:r>
                        <a:rPr sz="1600" spc="-5" dirty="0">
                          <a:latin typeface="Times New Roman"/>
                          <a:cs typeface="Times New Roman"/>
                        </a:rPr>
                        <a:t>accessing</a:t>
                      </a:r>
                      <a:r>
                        <a:rPr sz="1600" spc="10" dirty="0">
                          <a:latin typeface="Times New Roman"/>
                          <a:cs typeface="Times New Roman"/>
                        </a:rPr>
                        <a:t> </a:t>
                      </a:r>
                      <a:r>
                        <a:rPr sz="1600" spc="-5" dirty="0">
                          <a:latin typeface="Times New Roman"/>
                          <a:cs typeface="Times New Roman"/>
                        </a:rPr>
                        <a:t>elements</a:t>
                      </a:r>
                      <a:r>
                        <a:rPr sz="1600" spc="50" dirty="0">
                          <a:latin typeface="Times New Roman"/>
                          <a:cs typeface="Times New Roman"/>
                        </a:rPr>
                        <a:t> </a:t>
                      </a:r>
                      <a:r>
                        <a:rPr sz="1600" spc="-5" dirty="0">
                          <a:latin typeface="Times New Roman"/>
                          <a:cs typeface="Times New Roman"/>
                        </a:rPr>
                        <a:t>by</a:t>
                      </a:r>
                      <a:r>
                        <a:rPr sz="1600" dirty="0">
                          <a:latin typeface="Times New Roman"/>
                          <a:cs typeface="Times New Roman"/>
                        </a:rPr>
                        <a:t> </a:t>
                      </a:r>
                      <a:r>
                        <a:rPr sz="1600" spc="-5" dirty="0">
                          <a:latin typeface="Times New Roman"/>
                          <a:cs typeface="Times New Roman"/>
                        </a:rPr>
                        <a:t>index</a:t>
                      </a:r>
                      <a:r>
                        <a:rPr sz="1600" dirty="0">
                          <a:latin typeface="Times New Roman"/>
                          <a:cs typeface="Times New Roman"/>
                        </a:rPr>
                        <a:t> </a:t>
                      </a:r>
                      <a:r>
                        <a:rPr sz="1600" spc="-5" dirty="0">
                          <a:latin typeface="Times New Roman"/>
                          <a:cs typeface="Times New Roman"/>
                        </a:rPr>
                        <a:t>such</a:t>
                      </a:r>
                      <a:r>
                        <a:rPr sz="1600" spc="5" dirty="0">
                          <a:latin typeface="Times New Roman"/>
                          <a:cs typeface="Times New Roman"/>
                        </a:rPr>
                        <a:t> </a:t>
                      </a:r>
                      <a:r>
                        <a:rPr sz="1600" spc="-5" dirty="0">
                          <a:latin typeface="Times New Roman"/>
                          <a:cs typeface="Times New Roman"/>
                        </a:rPr>
                        <a:t>as</a:t>
                      </a:r>
                      <a:r>
                        <a:rPr sz="1600" spc="5" dirty="0">
                          <a:latin typeface="Times New Roman"/>
                          <a:cs typeface="Times New Roman"/>
                        </a:rPr>
                        <a:t> </a:t>
                      </a:r>
                      <a:r>
                        <a:rPr sz="1600" spc="-5" dirty="0">
                          <a:latin typeface="Times New Roman"/>
                          <a:cs typeface="Times New Roman"/>
                        </a:rPr>
                        <a:t>sorting</a:t>
                      </a:r>
                      <a:endParaRPr sz="160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1001776">
                <a:tc>
                  <a:txBody>
                    <a:bodyPr/>
                    <a:lstStyle/>
                    <a:p>
                      <a:pPr marL="89535" marR="349250">
                        <a:lnSpc>
                          <a:spcPct val="100000"/>
                        </a:lnSpc>
                        <a:spcBef>
                          <a:spcPts val="325"/>
                        </a:spcBef>
                      </a:pPr>
                      <a:r>
                        <a:rPr sz="1600" spc="-5" dirty="0">
                          <a:latin typeface="Times New Roman"/>
                          <a:cs typeface="Times New Roman"/>
                        </a:rPr>
                        <a:t>No</a:t>
                      </a:r>
                      <a:r>
                        <a:rPr sz="1600" spc="-10" dirty="0">
                          <a:latin typeface="Times New Roman"/>
                          <a:cs typeface="Times New Roman"/>
                        </a:rPr>
                        <a:t> memory</a:t>
                      </a:r>
                      <a:r>
                        <a:rPr sz="1600" spc="40" dirty="0">
                          <a:latin typeface="Times New Roman"/>
                          <a:cs typeface="Times New Roman"/>
                        </a:rPr>
                        <a:t> </a:t>
                      </a:r>
                      <a:r>
                        <a:rPr sz="1600" spc="-5" dirty="0">
                          <a:latin typeface="Times New Roman"/>
                          <a:cs typeface="Times New Roman"/>
                        </a:rPr>
                        <a:t>waste</a:t>
                      </a:r>
                      <a:r>
                        <a:rPr sz="1600" spc="5" dirty="0">
                          <a:latin typeface="Times New Roman"/>
                          <a:cs typeface="Times New Roman"/>
                        </a:rPr>
                        <a:t> </a:t>
                      </a:r>
                      <a:r>
                        <a:rPr sz="1600" spc="-5" dirty="0">
                          <a:latin typeface="Times New Roman"/>
                          <a:cs typeface="Times New Roman"/>
                        </a:rPr>
                        <a:t>if</a:t>
                      </a:r>
                      <a:r>
                        <a:rPr sz="1600" spc="2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full</a:t>
                      </a:r>
                      <a:r>
                        <a:rPr sz="1600" spc="10" dirty="0">
                          <a:latin typeface="Times New Roman"/>
                          <a:cs typeface="Times New Roman"/>
                        </a:rPr>
                        <a:t> </a:t>
                      </a:r>
                      <a:r>
                        <a:rPr sz="1600" spc="-5" dirty="0">
                          <a:latin typeface="Times New Roman"/>
                          <a:cs typeface="Times New Roman"/>
                        </a:rPr>
                        <a:t>or</a:t>
                      </a:r>
                      <a:r>
                        <a:rPr sz="1600" dirty="0">
                          <a:latin typeface="Times New Roman"/>
                          <a:cs typeface="Times New Roman"/>
                        </a:rPr>
                        <a:t> </a:t>
                      </a:r>
                      <a:r>
                        <a:rPr sz="1600" spc="-10" dirty="0">
                          <a:latin typeface="Times New Roman"/>
                          <a:cs typeface="Times New Roman"/>
                        </a:rPr>
                        <a:t>almost </a:t>
                      </a:r>
                      <a:r>
                        <a:rPr sz="1600" spc="-385" dirty="0">
                          <a:latin typeface="Times New Roman"/>
                          <a:cs typeface="Times New Roman"/>
                        </a:rPr>
                        <a:t> </a:t>
                      </a:r>
                      <a:r>
                        <a:rPr sz="1600" spc="-5" dirty="0">
                          <a:latin typeface="Times New Roman"/>
                          <a:cs typeface="Times New Roman"/>
                        </a:rPr>
                        <a:t>full; otherwise</a:t>
                      </a:r>
                      <a:r>
                        <a:rPr sz="1600" spc="20" dirty="0">
                          <a:latin typeface="Times New Roman"/>
                          <a:cs typeface="Times New Roman"/>
                        </a:rPr>
                        <a:t> </a:t>
                      </a:r>
                      <a:r>
                        <a:rPr sz="1600" spc="-15" dirty="0">
                          <a:latin typeface="Times New Roman"/>
                          <a:cs typeface="Times New Roman"/>
                        </a:rPr>
                        <a:t>may</a:t>
                      </a:r>
                      <a:r>
                        <a:rPr sz="1600" spc="40" dirty="0">
                          <a:latin typeface="Times New Roman"/>
                          <a:cs typeface="Times New Roman"/>
                        </a:rPr>
                        <a:t> </a:t>
                      </a:r>
                      <a:r>
                        <a:rPr sz="1600" spc="-5" dirty="0">
                          <a:latin typeface="Times New Roman"/>
                          <a:cs typeface="Times New Roman"/>
                        </a:rPr>
                        <a:t>result</a:t>
                      </a:r>
                      <a:r>
                        <a:rPr sz="1600" spc="2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much</a:t>
                      </a:r>
                      <a:r>
                        <a:rPr sz="1600" spc="30" dirty="0">
                          <a:latin typeface="Times New Roman"/>
                          <a:cs typeface="Times New Roman"/>
                        </a:rPr>
                        <a:t> </a:t>
                      </a:r>
                      <a:r>
                        <a:rPr sz="1600" spc="-10" dirty="0">
                          <a:latin typeface="Times New Roman"/>
                          <a:cs typeface="Times New Roman"/>
                        </a:rPr>
                        <a:t>memory </a:t>
                      </a:r>
                      <a:r>
                        <a:rPr sz="1600" spc="-5" dirty="0">
                          <a:latin typeface="Times New Roman"/>
                          <a:cs typeface="Times New Roman"/>
                        </a:rPr>
                        <a:t> waste.</a:t>
                      </a:r>
                      <a:endParaRPr sz="160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marR="302260">
                        <a:lnSpc>
                          <a:spcPct val="100000"/>
                        </a:lnSpc>
                        <a:spcBef>
                          <a:spcPts val="325"/>
                        </a:spcBef>
                      </a:pPr>
                      <a:r>
                        <a:rPr sz="1600" spc="-5" dirty="0">
                          <a:latin typeface="Times New Roman"/>
                          <a:cs typeface="Times New Roman"/>
                        </a:rPr>
                        <a:t>Since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allocated</a:t>
                      </a:r>
                      <a:r>
                        <a:rPr sz="1600" spc="35" dirty="0">
                          <a:latin typeface="Times New Roman"/>
                          <a:cs typeface="Times New Roman"/>
                        </a:rPr>
                        <a:t> </a:t>
                      </a:r>
                      <a:r>
                        <a:rPr sz="1600" spc="-5" dirty="0">
                          <a:latin typeface="Times New Roman"/>
                          <a:cs typeface="Times New Roman"/>
                        </a:rPr>
                        <a:t>dynamically(acc.</a:t>
                      </a:r>
                      <a:r>
                        <a:rPr sz="1600" spc="35"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our</a:t>
                      </a:r>
                      <a:r>
                        <a:rPr sz="1600" spc="-30" dirty="0">
                          <a:latin typeface="Times New Roman"/>
                          <a:cs typeface="Times New Roman"/>
                        </a:rPr>
                        <a:t> </a:t>
                      </a:r>
                      <a:r>
                        <a:rPr sz="1600" spc="-5" dirty="0">
                          <a:latin typeface="Times New Roman"/>
                          <a:cs typeface="Times New Roman"/>
                        </a:rPr>
                        <a:t>need)</a:t>
                      </a:r>
                      <a:r>
                        <a:rPr sz="1600" spc="20" dirty="0">
                          <a:latin typeface="Times New Roman"/>
                          <a:cs typeface="Times New Roman"/>
                        </a:rPr>
                        <a:t> </a:t>
                      </a:r>
                      <a:r>
                        <a:rPr sz="1600" spc="-5" dirty="0">
                          <a:latin typeface="Times New Roman"/>
                          <a:cs typeface="Times New Roman"/>
                        </a:rPr>
                        <a:t>there</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no</a:t>
                      </a:r>
                      <a:r>
                        <a:rPr sz="1600" spc="-15" dirty="0">
                          <a:latin typeface="Times New Roman"/>
                          <a:cs typeface="Times New Roman"/>
                        </a:rPr>
                        <a:t> </a:t>
                      </a:r>
                      <a:r>
                        <a:rPr sz="1600" spc="-5" dirty="0">
                          <a:latin typeface="Times New Roman"/>
                          <a:cs typeface="Times New Roman"/>
                        </a:rPr>
                        <a:t>waste</a:t>
                      </a:r>
                      <a:r>
                        <a:rPr sz="1600" spc="1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25" dirty="0">
                          <a:latin typeface="Times New Roman"/>
                          <a:cs typeface="Times New Roman"/>
                        </a:rPr>
                        <a:t>memory.</a:t>
                      </a:r>
                      <a:endParaRPr sz="160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831786">
                <a:tc>
                  <a:txBody>
                    <a:bodyPr/>
                    <a:lstStyle/>
                    <a:p>
                      <a:pPr marL="89535" marR="151130">
                        <a:lnSpc>
                          <a:spcPct val="100000"/>
                        </a:lnSpc>
                        <a:spcBef>
                          <a:spcPts val="325"/>
                        </a:spcBef>
                      </a:pPr>
                      <a:r>
                        <a:rPr sz="1600" spc="-5" dirty="0">
                          <a:latin typeface="Times New Roman"/>
                          <a:cs typeface="Times New Roman"/>
                        </a:rPr>
                        <a:t>Sequential</a:t>
                      </a:r>
                      <a:r>
                        <a:rPr sz="1600" spc="5" dirty="0">
                          <a:latin typeface="Times New Roman"/>
                          <a:cs typeface="Times New Roman"/>
                        </a:rPr>
                        <a:t> </a:t>
                      </a:r>
                      <a:r>
                        <a:rPr sz="1600" spc="-5" dirty="0">
                          <a:latin typeface="Times New Roman"/>
                          <a:cs typeface="Times New Roman"/>
                        </a:rPr>
                        <a:t>access</a:t>
                      </a:r>
                      <a:r>
                        <a:rPr sz="1600" spc="25"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faster</a:t>
                      </a:r>
                      <a:r>
                        <a:rPr sz="1600" spc="35" dirty="0">
                          <a:latin typeface="Times New Roman"/>
                          <a:cs typeface="Times New Roman"/>
                        </a:rPr>
                        <a:t> </a:t>
                      </a:r>
                      <a:r>
                        <a:rPr sz="1600" spc="-5" dirty="0">
                          <a:latin typeface="Times New Roman"/>
                          <a:cs typeface="Times New Roman"/>
                        </a:rPr>
                        <a:t>[Reason:</a:t>
                      </a:r>
                      <a:r>
                        <a:rPr sz="1600" spc="10" dirty="0">
                          <a:latin typeface="Times New Roman"/>
                          <a:cs typeface="Times New Roman"/>
                        </a:rPr>
                        <a:t> </a:t>
                      </a:r>
                      <a:r>
                        <a:rPr sz="1600" spc="-5" dirty="0">
                          <a:latin typeface="Times New Roman"/>
                          <a:cs typeface="Times New Roman"/>
                        </a:rPr>
                        <a:t>Elements</a:t>
                      </a:r>
                      <a:r>
                        <a:rPr sz="1600" spc="45" dirty="0">
                          <a:latin typeface="Times New Roman"/>
                          <a:cs typeface="Times New Roman"/>
                        </a:rPr>
                        <a:t> </a:t>
                      </a:r>
                      <a:r>
                        <a:rPr sz="1600" spc="-5" dirty="0">
                          <a:latin typeface="Times New Roman"/>
                          <a:cs typeface="Times New Roman"/>
                        </a:rPr>
                        <a:t>in </a:t>
                      </a:r>
                      <a:r>
                        <a:rPr sz="1600" spc="-385" dirty="0">
                          <a:latin typeface="Times New Roman"/>
                          <a:cs typeface="Times New Roman"/>
                        </a:rPr>
                        <a:t> </a:t>
                      </a:r>
                      <a:r>
                        <a:rPr sz="1600" spc="-5" dirty="0">
                          <a:latin typeface="Times New Roman"/>
                          <a:cs typeface="Times New Roman"/>
                        </a:rPr>
                        <a:t>contiguous</a:t>
                      </a:r>
                      <a:r>
                        <a:rPr sz="1600" spc="-20" dirty="0">
                          <a:latin typeface="Times New Roman"/>
                          <a:cs typeface="Times New Roman"/>
                        </a:rPr>
                        <a:t> </a:t>
                      </a:r>
                      <a:r>
                        <a:rPr sz="1600" spc="-10" dirty="0">
                          <a:latin typeface="Times New Roman"/>
                          <a:cs typeface="Times New Roman"/>
                        </a:rPr>
                        <a:t>memory</a:t>
                      </a:r>
                      <a:r>
                        <a:rPr sz="1600" spc="35" dirty="0">
                          <a:latin typeface="Times New Roman"/>
                          <a:cs typeface="Times New Roman"/>
                        </a:rPr>
                        <a:t> </a:t>
                      </a:r>
                      <a:r>
                        <a:rPr sz="1600" spc="-5" dirty="0">
                          <a:latin typeface="Times New Roman"/>
                          <a:cs typeface="Times New Roman"/>
                        </a:rPr>
                        <a:t>locations]</a:t>
                      </a:r>
                      <a:endParaRPr sz="160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marR="165735">
                        <a:lnSpc>
                          <a:spcPct val="100000"/>
                        </a:lnSpc>
                        <a:spcBef>
                          <a:spcPts val="325"/>
                        </a:spcBef>
                      </a:pPr>
                      <a:r>
                        <a:rPr sz="1600" spc="-5" dirty="0">
                          <a:latin typeface="Times New Roman"/>
                          <a:cs typeface="Times New Roman"/>
                        </a:rPr>
                        <a:t>Sequential</a:t>
                      </a:r>
                      <a:r>
                        <a:rPr sz="1600" spc="5" dirty="0">
                          <a:latin typeface="Times New Roman"/>
                          <a:cs typeface="Times New Roman"/>
                        </a:rPr>
                        <a:t> </a:t>
                      </a:r>
                      <a:r>
                        <a:rPr sz="1600" spc="-5" dirty="0">
                          <a:latin typeface="Times New Roman"/>
                          <a:cs typeface="Times New Roman"/>
                        </a:rPr>
                        <a:t>access</a:t>
                      </a:r>
                      <a:r>
                        <a:rPr sz="1600" spc="35"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slow [Reason:</a:t>
                      </a:r>
                      <a:r>
                        <a:rPr sz="1600" spc="10" dirty="0">
                          <a:latin typeface="Times New Roman"/>
                          <a:cs typeface="Times New Roman"/>
                        </a:rPr>
                        <a:t> </a:t>
                      </a:r>
                      <a:r>
                        <a:rPr sz="1600" spc="-5" dirty="0">
                          <a:latin typeface="Times New Roman"/>
                          <a:cs typeface="Times New Roman"/>
                        </a:rPr>
                        <a:t>Elements</a:t>
                      </a:r>
                      <a:r>
                        <a:rPr sz="1600" spc="50" dirty="0">
                          <a:latin typeface="Times New Roman"/>
                          <a:cs typeface="Times New Roman"/>
                        </a:rPr>
                        <a:t> </a:t>
                      </a:r>
                      <a:r>
                        <a:rPr sz="1600" spc="-5" dirty="0">
                          <a:latin typeface="Times New Roman"/>
                          <a:cs typeface="Times New Roman"/>
                        </a:rPr>
                        <a:t>not </a:t>
                      </a:r>
                      <a:r>
                        <a:rPr sz="1600" spc="-385"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5" dirty="0">
                          <a:latin typeface="Times New Roman"/>
                          <a:cs typeface="Times New Roman"/>
                        </a:rPr>
                        <a:t>contiguous </a:t>
                      </a:r>
                      <a:r>
                        <a:rPr sz="1600" spc="-10" dirty="0">
                          <a:latin typeface="Times New Roman"/>
                          <a:cs typeface="Times New Roman"/>
                        </a:rPr>
                        <a:t>memory</a:t>
                      </a:r>
                      <a:r>
                        <a:rPr sz="1600" spc="35" dirty="0">
                          <a:latin typeface="Times New Roman"/>
                          <a:cs typeface="Times New Roman"/>
                        </a:rPr>
                        <a:t> </a:t>
                      </a:r>
                      <a:r>
                        <a:rPr sz="1600" spc="-5" dirty="0">
                          <a:latin typeface="Times New Roman"/>
                          <a:cs typeface="Times New Roman"/>
                        </a:rPr>
                        <a:t>locations]</a:t>
                      </a:r>
                      <a:endParaRPr sz="160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extLst>
      <p:ext uri="{BB962C8B-B14F-4D97-AF65-F5344CB8AC3E}">
        <p14:creationId xmlns:p14="http://schemas.microsoft.com/office/powerpoint/2010/main" val="4824304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0" y="0"/>
            <a:ext cx="9146540" cy="6858000"/>
            <a:chOff x="-1030" y="0"/>
            <a:chExt cx="9146540" cy="6858000"/>
          </a:xfrm>
        </p:grpSpPr>
        <p:pic>
          <p:nvPicPr>
            <p:cNvPr id="3" name="object 3"/>
            <p:cNvPicPr/>
            <p:nvPr/>
          </p:nvPicPr>
          <p:blipFill>
            <a:blip r:embed="rId2" cstate="print"/>
            <a:stretch>
              <a:fillRect/>
            </a:stretch>
          </p:blipFill>
          <p:spPr>
            <a:xfrm>
              <a:off x="0" y="0"/>
              <a:ext cx="9091760" cy="1021461"/>
            </a:xfrm>
            <a:prstGeom prst="rect">
              <a:avLst/>
            </a:prstGeom>
          </p:spPr>
        </p:pic>
        <p:pic>
          <p:nvPicPr>
            <p:cNvPr id="4" name="object 4"/>
            <p:cNvPicPr/>
            <p:nvPr/>
          </p:nvPicPr>
          <p:blipFill>
            <a:blip r:embed="rId3" cstate="print"/>
            <a:stretch>
              <a:fillRect/>
            </a:stretch>
          </p:blipFill>
          <p:spPr>
            <a:xfrm>
              <a:off x="-1030" y="50926"/>
              <a:ext cx="9146173" cy="904748"/>
            </a:xfrm>
            <a:prstGeom prst="rect">
              <a:avLst/>
            </a:prstGeom>
          </p:spPr>
        </p:pic>
      </p:grpSp>
      <p:sp>
        <p:nvSpPr>
          <p:cNvPr id="9" name="object 9"/>
          <p:cNvSpPr txBox="1">
            <a:spLocks noGrp="1"/>
          </p:cNvSpPr>
          <p:nvPr>
            <p:ph type="title"/>
          </p:nvPr>
        </p:nvSpPr>
        <p:spPr>
          <a:xfrm>
            <a:off x="292100" y="541985"/>
            <a:ext cx="4577715"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at</a:t>
            </a:r>
            <a:r>
              <a:rPr sz="4500" spc="-45" dirty="0"/>
              <a:t> </a:t>
            </a:r>
            <a:r>
              <a:rPr sz="4500" dirty="0"/>
              <a:t>the</a:t>
            </a:r>
            <a:r>
              <a:rPr sz="4500" spc="-25" dirty="0"/>
              <a:t> </a:t>
            </a:r>
            <a:r>
              <a:rPr sz="4500" dirty="0"/>
              <a:t>end</a:t>
            </a:r>
            <a:endParaRPr sz="4500"/>
          </a:p>
        </p:txBody>
      </p:sp>
      <p:grpSp>
        <p:nvGrpSpPr>
          <p:cNvPr id="6" name="Group 5"/>
          <p:cNvGrpSpPr/>
          <p:nvPr/>
        </p:nvGrpSpPr>
        <p:grpSpPr>
          <a:xfrm>
            <a:off x="838200" y="1828800"/>
            <a:ext cx="7010400" cy="4267200"/>
            <a:chOff x="2133600" y="5470525"/>
            <a:chExt cx="5715000" cy="1235075"/>
          </a:xfrm>
        </p:grpSpPr>
        <p:grpSp>
          <p:nvGrpSpPr>
            <p:cNvPr id="7" name="Group 3"/>
            <p:cNvGrpSpPr>
              <a:grpSpLocks/>
            </p:cNvGrpSpPr>
            <p:nvPr/>
          </p:nvGrpSpPr>
          <p:grpSpPr bwMode="auto">
            <a:xfrm>
              <a:off x="2286000" y="5470525"/>
              <a:ext cx="4343400" cy="228600"/>
              <a:chOff x="648" y="2626"/>
              <a:chExt cx="2736" cy="144"/>
            </a:xfrm>
          </p:grpSpPr>
          <p:sp>
            <p:nvSpPr>
              <p:cNvPr id="41"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42"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3"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US"/>
              </a:p>
            </p:txBody>
          </p:sp>
          <p:sp>
            <p:nvSpPr>
              <p:cNvPr id="44"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5"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US"/>
              </a:p>
            </p:txBody>
          </p:sp>
          <p:sp>
            <p:nvSpPr>
              <p:cNvPr id="47"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48"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US"/>
              </a:p>
            </p:txBody>
          </p:sp>
          <p:sp>
            <p:nvSpPr>
              <p:cNvPr id="50"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51"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2"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US"/>
              </a:p>
            </p:txBody>
          </p:sp>
          <p:sp>
            <p:nvSpPr>
              <p:cNvPr id="53"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54"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5"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56"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7"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8"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9"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0"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US"/>
              </a:p>
            </p:txBody>
          </p:sp>
          <p:sp>
            <p:nvSpPr>
              <p:cNvPr id="61"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US"/>
              </a:p>
            </p:txBody>
          </p:sp>
          <p:sp>
            <p:nvSpPr>
              <p:cNvPr id="62"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US"/>
              </a:p>
            </p:txBody>
          </p:sp>
          <p:sp>
            <p:nvSpPr>
              <p:cNvPr id="63"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US"/>
              </a:p>
            </p:txBody>
          </p:sp>
        </p:grpSp>
        <p:sp>
          <p:nvSpPr>
            <p:cNvPr id="8" name="Rectangle 27"/>
            <p:cNvSpPr>
              <a:spLocks noChangeArrowheads="1"/>
            </p:cNvSpPr>
            <p:nvPr/>
          </p:nvSpPr>
          <p:spPr bwMode="auto">
            <a:xfrm>
              <a:off x="2209800" y="5699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sp>
          <p:nvSpPr>
            <p:cNvPr id="10" name="Line 28"/>
            <p:cNvSpPr>
              <a:spLocks noChangeShapeType="1"/>
            </p:cNvSpPr>
            <p:nvPr/>
          </p:nvSpPr>
          <p:spPr bwMode="auto">
            <a:xfrm>
              <a:off x="2362200" y="6003925"/>
              <a:ext cx="5486400" cy="0"/>
            </a:xfrm>
            <a:prstGeom prst="line">
              <a:avLst/>
            </a:prstGeom>
            <a:noFill/>
            <a:ln w="9525">
              <a:solidFill>
                <a:schemeClr val="tx1"/>
              </a:solidFill>
              <a:prstDash val="lgDashDotDot"/>
              <a:round/>
              <a:headEnd/>
              <a:tailEnd/>
            </a:ln>
            <a:effectLst/>
          </p:spPr>
          <p:txBody>
            <a:bodyPr/>
            <a:lstStyle/>
            <a:p>
              <a:endParaRPr lang="en-US"/>
            </a:p>
          </p:txBody>
        </p:sp>
        <p:grpSp>
          <p:nvGrpSpPr>
            <p:cNvPr id="11" name="Group 29"/>
            <p:cNvGrpSpPr>
              <a:grpSpLocks/>
            </p:cNvGrpSpPr>
            <p:nvPr/>
          </p:nvGrpSpPr>
          <p:grpSpPr bwMode="auto">
            <a:xfrm>
              <a:off x="2133600" y="6305550"/>
              <a:ext cx="5257800" cy="231775"/>
              <a:chOff x="240" y="3550"/>
              <a:chExt cx="3312" cy="146"/>
            </a:xfrm>
          </p:grpSpPr>
          <p:sp>
            <p:nvSpPr>
              <p:cNvPr id="14" name="Rectangle 30"/>
              <p:cNvSpPr>
                <a:spLocks noChangeArrowheads="1"/>
              </p:cNvSpPr>
              <p:nvPr/>
            </p:nvSpPr>
            <p:spPr bwMode="auto">
              <a:xfrm>
                <a:off x="384"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5" name="Rectangle 31"/>
              <p:cNvSpPr>
                <a:spLocks noChangeArrowheads="1"/>
              </p:cNvSpPr>
              <p:nvPr/>
            </p:nvSpPr>
            <p:spPr bwMode="auto">
              <a:xfrm>
                <a:off x="528" y="355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6" name="Line 32"/>
              <p:cNvSpPr>
                <a:spLocks noChangeShapeType="1"/>
              </p:cNvSpPr>
              <p:nvPr/>
            </p:nvSpPr>
            <p:spPr bwMode="auto">
              <a:xfrm>
                <a:off x="600" y="3622"/>
                <a:ext cx="216" cy="0"/>
              </a:xfrm>
              <a:prstGeom prst="line">
                <a:avLst/>
              </a:prstGeom>
              <a:noFill/>
              <a:ln w="9525">
                <a:solidFill>
                  <a:schemeClr val="tx1"/>
                </a:solidFill>
                <a:round/>
                <a:headEnd/>
                <a:tailEnd type="triangle" w="med" len="med"/>
              </a:ln>
            </p:spPr>
            <p:txBody>
              <a:bodyPr/>
              <a:lstStyle/>
              <a:p>
                <a:endParaRPr lang="en-US"/>
              </a:p>
            </p:txBody>
          </p:sp>
          <p:sp>
            <p:nvSpPr>
              <p:cNvPr id="17" name="Rectangle 33"/>
              <p:cNvSpPr>
                <a:spLocks noChangeArrowheads="1"/>
              </p:cNvSpPr>
              <p:nvPr/>
            </p:nvSpPr>
            <p:spPr bwMode="auto">
              <a:xfrm>
                <a:off x="960"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18" name="Rectangle 34"/>
              <p:cNvSpPr>
                <a:spLocks noChangeArrowheads="1"/>
              </p:cNvSpPr>
              <p:nvPr/>
            </p:nvSpPr>
            <p:spPr bwMode="auto">
              <a:xfrm>
                <a:off x="1104" y="355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9" name="Line 35"/>
              <p:cNvSpPr>
                <a:spLocks noChangeShapeType="1"/>
              </p:cNvSpPr>
              <p:nvPr/>
            </p:nvSpPr>
            <p:spPr bwMode="auto">
              <a:xfrm>
                <a:off x="1176" y="3622"/>
                <a:ext cx="216" cy="0"/>
              </a:xfrm>
              <a:prstGeom prst="line">
                <a:avLst/>
              </a:prstGeom>
              <a:noFill/>
              <a:ln w="9525">
                <a:solidFill>
                  <a:schemeClr val="tx1"/>
                </a:solidFill>
                <a:round/>
                <a:headEnd/>
                <a:tailEnd type="triangle" w="med" len="med"/>
              </a:ln>
            </p:spPr>
            <p:txBody>
              <a:bodyPr/>
              <a:lstStyle/>
              <a:p>
                <a:endParaRPr lang="en-US"/>
              </a:p>
            </p:txBody>
          </p:sp>
          <p:sp>
            <p:nvSpPr>
              <p:cNvPr id="20" name="Rectangle 36"/>
              <p:cNvSpPr>
                <a:spLocks noChangeArrowheads="1"/>
              </p:cNvSpPr>
              <p:nvPr/>
            </p:nvSpPr>
            <p:spPr bwMode="auto">
              <a:xfrm>
                <a:off x="1536"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21" name="Rectangle 37"/>
              <p:cNvSpPr>
                <a:spLocks noChangeArrowheads="1"/>
              </p:cNvSpPr>
              <p:nvPr/>
            </p:nvSpPr>
            <p:spPr bwMode="auto">
              <a:xfrm>
                <a:off x="1680" y="355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2" name="Line 38"/>
              <p:cNvSpPr>
                <a:spLocks noChangeShapeType="1"/>
              </p:cNvSpPr>
              <p:nvPr/>
            </p:nvSpPr>
            <p:spPr bwMode="auto">
              <a:xfrm>
                <a:off x="1752" y="3622"/>
                <a:ext cx="216" cy="0"/>
              </a:xfrm>
              <a:prstGeom prst="line">
                <a:avLst/>
              </a:prstGeom>
              <a:noFill/>
              <a:ln w="9525">
                <a:solidFill>
                  <a:schemeClr val="tx1"/>
                </a:solidFill>
                <a:round/>
                <a:headEnd/>
                <a:tailEnd type="triangle" w="med" len="med"/>
              </a:ln>
            </p:spPr>
            <p:txBody>
              <a:bodyPr/>
              <a:lstStyle/>
              <a:p>
                <a:endParaRPr lang="en-US"/>
              </a:p>
            </p:txBody>
          </p:sp>
          <p:sp>
            <p:nvSpPr>
              <p:cNvPr id="23" name="Rectangle 39"/>
              <p:cNvSpPr>
                <a:spLocks noChangeArrowheads="1"/>
              </p:cNvSpPr>
              <p:nvPr/>
            </p:nvSpPr>
            <p:spPr bwMode="auto">
              <a:xfrm>
                <a:off x="2112"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4" name="Rectangle 40"/>
              <p:cNvSpPr>
                <a:spLocks noChangeArrowheads="1"/>
              </p:cNvSpPr>
              <p:nvPr/>
            </p:nvSpPr>
            <p:spPr bwMode="auto">
              <a:xfrm>
                <a:off x="2256" y="355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5" name="Line 41"/>
              <p:cNvSpPr>
                <a:spLocks noChangeShapeType="1"/>
              </p:cNvSpPr>
              <p:nvPr/>
            </p:nvSpPr>
            <p:spPr bwMode="auto">
              <a:xfrm>
                <a:off x="2328" y="3622"/>
                <a:ext cx="216" cy="0"/>
              </a:xfrm>
              <a:prstGeom prst="line">
                <a:avLst/>
              </a:prstGeom>
              <a:noFill/>
              <a:ln w="9525">
                <a:solidFill>
                  <a:schemeClr val="tx1"/>
                </a:solidFill>
                <a:round/>
                <a:headEnd/>
                <a:tailEnd type="triangle" w="med" len="med"/>
              </a:ln>
            </p:spPr>
            <p:txBody>
              <a:bodyPr/>
              <a:lstStyle/>
              <a:p>
                <a:endParaRPr lang="en-US"/>
              </a:p>
            </p:txBody>
          </p:sp>
          <p:sp>
            <p:nvSpPr>
              <p:cNvPr id="26" name="Rectangle 42"/>
              <p:cNvSpPr>
                <a:spLocks noChangeArrowheads="1"/>
              </p:cNvSpPr>
              <p:nvPr/>
            </p:nvSpPr>
            <p:spPr bwMode="auto">
              <a:xfrm>
                <a:off x="2688"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27" name="Rectangle 43"/>
              <p:cNvSpPr>
                <a:spLocks noChangeArrowheads="1"/>
              </p:cNvSpPr>
              <p:nvPr/>
            </p:nvSpPr>
            <p:spPr bwMode="auto">
              <a:xfrm>
                <a:off x="2832"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8" name="Rectangle 44"/>
              <p:cNvSpPr>
                <a:spLocks noChangeArrowheads="1"/>
              </p:cNvSpPr>
              <p:nvPr/>
            </p:nvSpPr>
            <p:spPr bwMode="auto">
              <a:xfrm>
                <a:off x="240" y="35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29" name="Rectangle 45"/>
              <p:cNvSpPr>
                <a:spLocks noChangeArrowheads="1"/>
              </p:cNvSpPr>
              <p:nvPr/>
            </p:nvSpPr>
            <p:spPr bwMode="auto">
              <a:xfrm>
                <a:off x="816"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Rectangle 46"/>
              <p:cNvSpPr>
                <a:spLocks noChangeArrowheads="1"/>
              </p:cNvSpPr>
              <p:nvPr/>
            </p:nvSpPr>
            <p:spPr bwMode="auto">
              <a:xfrm>
                <a:off x="1392"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Rectangle 47"/>
              <p:cNvSpPr>
                <a:spLocks noChangeArrowheads="1"/>
              </p:cNvSpPr>
              <p:nvPr/>
            </p:nvSpPr>
            <p:spPr bwMode="auto">
              <a:xfrm>
                <a:off x="1968"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2" name="Rectangle 48"/>
              <p:cNvSpPr>
                <a:spLocks noChangeArrowheads="1"/>
              </p:cNvSpPr>
              <p:nvPr/>
            </p:nvSpPr>
            <p:spPr bwMode="auto">
              <a:xfrm>
                <a:off x="2544"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3" name="Line 49"/>
              <p:cNvSpPr>
                <a:spLocks noChangeShapeType="1"/>
              </p:cNvSpPr>
              <p:nvPr/>
            </p:nvSpPr>
            <p:spPr bwMode="auto">
              <a:xfrm>
                <a:off x="2904" y="3624"/>
                <a:ext cx="216" cy="0"/>
              </a:xfrm>
              <a:prstGeom prst="line">
                <a:avLst/>
              </a:prstGeom>
              <a:noFill/>
              <a:ln w="9525">
                <a:solidFill>
                  <a:schemeClr val="tx1"/>
                </a:solidFill>
                <a:round/>
                <a:headEnd/>
                <a:tailEnd type="triangle" w="med" len="med"/>
              </a:ln>
            </p:spPr>
            <p:txBody>
              <a:bodyPr/>
              <a:lstStyle/>
              <a:p>
                <a:endParaRPr lang="en-US"/>
              </a:p>
            </p:txBody>
          </p:sp>
          <p:sp>
            <p:nvSpPr>
              <p:cNvPr id="34" name="Rectangle 50"/>
              <p:cNvSpPr>
                <a:spLocks noChangeArrowheads="1"/>
              </p:cNvSpPr>
              <p:nvPr/>
            </p:nvSpPr>
            <p:spPr bwMode="auto">
              <a:xfrm>
                <a:off x="3264"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35" name="Rectangle 51"/>
              <p:cNvSpPr>
                <a:spLocks noChangeArrowheads="1"/>
              </p:cNvSpPr>
              <p:nvPr/>
            </p:nvSpPr>
            <p:spPr bwMode="auto">
              <a:xfrm>
                <a:off x="3408"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36" name="Rectangle 52"/>
              <p:cNvSpPr>
                <a:spLocks noChangeArrowheads="1"/>
              </p:cNvSpPr>
              <p:nvPr/>
            </p:nvSpPr>
            <p:spPr bwMode="auto">
              <a:xfrm>
                <a:off x="312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7" name="Line 53"/>
              <p:cNvSpPr>
                <a:spLocks noChangeShapeType="1"/>
              </p:cNvSpPr>
              <p:nvPr/>
            </p:nvSpPr>
            <p:spPr bwMode="auto">
              <a:xfrm flipH="1">
                <a:off x="2904" y="3696"/>
                <a:ext cx="216" cy="0"/>
              </a:xfrm>
              <a:prstGeom prst="line">
                <a:avLst/>
              </a:prstGeom>
              <a:noFill/>
              <a:ln w="9525">
                <a:solidFill>
                  <a:schemeClr val="tx1"/>
                </a:solidFill>
                <a:round/>
                <a:headEnd/>
                <a:tailEnd type="triangle" w="med" len="med"/>
              </a:ln>
            </p:spPr>
            <p:txBody>
              <a:bodyPr/>
              <a:lstStyle/>
              <a:p>
                <a:endParaRPr lang="en-US"/>
              </a:p>
            </p:txBody>
          </p:sp>
          <p:sp>
            <p:nvSpPr>
              <p:cNvPr id="38" name="Line 54"/>
              <p:cNvSpPr>
                <a:spLocks noChangeShapeType="1"/>
              </p:cNvSpPr>
              <p:nvPr/>
            </p:nvSpPr>
            <p:spPr bwMode="auto">
              <a:xfrm flipH="1">
                <a:off x="1752" y="3696"/>
                <a:ext cx="216" cy="0"/>
              </a:xfrm>
              <a:prstGeom prst="line">
                <a:avLst/>
              </a:prstGeom>
              <a:noFill/>
              <a:ln w="9525">
                <a:solidFill>
                  <a:schemeClr val="tx1"/>
                </a:solidFill>
                <a:round/>
                <a:headEnd/>
                <a:tailEnd type="triangle" w="med" len="med"/>
              </a:ln>
            </p:spPr>
            <p:txBody>
              <a:bodyPr/>
              <a:lstStyle/>
              <a:p>
                <a:endParaRPr lang="en-US"/>
              </a:p>
            </p:txBody>
          </p:sp>
          <p:sp>
            <p:nvSpPr>
              <p:cNvPr id="39" name="Line 55"/>
              <p:cNvSpPr>
                <a:spLocks noChangeShapeType="1"/>
              </p:cNvSpPr>
              <p:nvPr/>
            </p:nvSpPr>
            <p:spPr bwMode="auto">
              <a:xfrm flipH="1">
                <a:off x="1176" y="3696"/>
                <a:ext cx="216" cy="0"/>
              </a:xfrm>
              <a:prstGeom prst="line">
                <a:avLst/>
              </a:prstGeom>
              <a:noFill/>
              <a:ln w="9525">
                <a:solidFill>
                  <a:schemeClr val="tx1"/>
                </a:solidFill>
                <a:round/>
                <a:headEnd/>
                <a:tailEnd type="triangle" w="med" len="med"/>
              </a:ln>
            </p:spPr>
            <p:txBody>
              <a:bodyPr/>
              <a:lstStyle/>
              <a:p>
                <a:endParaRPr lang="en-US"/>
              </a:p>
            </p:txBody>
          </p:sp>
          <p:sp>
            <p:nvSpPr>
              <p:cNvPr id="40" name="Line 56"/>
              <p:cNvSpPr>
                <a:spLocks noChangeShapeType="1"/>
              </p:cNvSpPr>
              <p:nvPr/>
            </p:nvSpPr>
            <p:spPr bwMode="auto">
              <a:xfrm flipH="1">
                <a:off x="600" y="3696"/>
                <a:ext cx="216" cy="0"/>
              </a:xfrm>
              <a:prstGeom prst="line">
                <a:avLst/>
              </a:prstGeom>
              <a:noFill/>
              <a:ln w="9525">
                <a:solidFill>
                  <a:schemeClr val="tx1"/>
                </a:solidFill>
                <a:round/>
                <a:headEnd/>
                <a:tailEnd type="triangle" w="med" len="med"/>
              </a:ln>
            </p:spPr>
            <p:txBody>
              <a:bodyPr/>
              <a:lstStyle/>
              <a:p>
                <a:endParaRPr lang="en-US"/>
              </a:p>
            </p:txBody>
          </p:sp>
        </p:grpSp>
        <p:sp>
          <p:nvSpPr>
            <p:cNvPr id="12" name="Line 57"/>
            <p:cNvSpPr>
              <a:spLocks noChangeShapeType="1"/>
            </p:cNvSpPr>
            <p:nvPr/>
          </p:nvSpPr>
          <p:spPr bwMode="auto">
            <a:xfrm flipH="1">
              <a:off x="5486400" y="6461125"/>
              <a:ext cx="304800" cy="0"/>
            </a:xfrm>
            <a:prstGeom prst="line">
              <a:avLst/>
            </a:prstGeom>
            <a:noFill/>
            <a:ln w="9525">
              <a:solidFill>
                <a:schemeClr val="tx1"/>
              </a:solidFill>
              <a:round/>
              <a:headEnd/>
              <a:tailEnd type="triangle" w="med" len="med"/>
            </a:ln>
            <a:effectLst/>
          </p:spPr>
          <p:txBody>
            <a:bodyPr/>
            <a:lstStyle/>
            <a:p>
              <a:endParaRPr lang="en-US"/>
            </a:p>
          </p:txBody>
        </p:sp>
        <p:sp>
          <p:nvSpPr>
            <p:cNvPr id="13" name="Rectangle 59"/>
            <p:cNvSpPr>
              <a:spLocks noChangeArrowheads="1"/>
            </p:cNvSpPr>
            <p:nvPr/>
          </p:nvSpPr>
          <p:spPr bwMode="auto">
            <a:xfrm>
              <a:off x="5334000" y="6461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PTR</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99845"/>
            <a:ext cx="5937885" cy="5818505"/>
          </a:xfrm>
          <a:prstGeom prst="rect">
            <a:avLst/>
          </a:prstGeom>
        </p:spPr>
        <p:txBody>
          <a:bodyPr vert="horz" wrap="square" lIns="0" tIns="13335" rIns="0" bIns="0" rtlCol="0">
            <a:spAutoFit/>
          </a:bodyPr>
          <a:lstStyle/>
          <a:p>
            <a:pPr marL="12700">
              <a:lnSpc>
                <a:spcPct val="100000"/>
              </a:lnSpc>
              <a:spcBef>
                <a:spcPts val="105"/>
              </a:spcBef>
            </a:pPr>
            <a:r>
              <a:rPr sz="2000" spc="-15" dirty="0">
                <a:solidFill>
                  <a:srgbClr val="0A5294"/>
                </a:solidFill>
                <a:latin typeface="Constantia"/>
                <a:cs typeface="Constantia"/>
              </a:rPr>
              <a:t>void</a:t>
            </a:r>
            <a:r>
              <a:rPr sz="2000" spc="-60" dirty="0">
                <a:solidFill>
                  <a:srgbClr val="0A5294"/>
                </a:solidFill>
                <a:latin typeface="Constantia"/>
                <a:cs typeface="Constantia"/>
              </a:rPr>
              <a:t> </a:t>
            </a:r>
            <a:r>
              <a:rPr sz="2000" dirty="0">
                <a:solidFill>
                  <a:srgbClr val="0A5294"/>
                </a:solidFill>
                <a:latin typeface="Constantia"/>
                <a:cs typeface="Constantia"/>
              </a:rPr>
              <a:t>insert_end(node*</a:t>
            </a:r>
            <a:r>
              <a:rPr sz="2000" spc="-90" dirty="0">
                <a:solidFill>
                  <a:srgbClr val="0A5294"/>
                </a:solidFill>
                <a:latin typeface="Constantia"/>
                <a:cs typeface="Constantia"/>
              </a:rPr>
              <a:t> </a:t>
            </a:r>
            <a:r>
              <a:rPr sz="2000" spc="-5" dirty="0">
                <a:solidFill>
                  <a:srgbClr val="0A5294"/>
                </a:solidFill>
                <a:latin typeface="Constantia"/>
                <a:cs typeface="Constantia"/>
              </a:rPr>
              <a:t>p)</a:t>
            </a:r>
            <a:endParaRPr sz="2000">
              <a:latin typeface="Constantia"/>
              <a:cs typeface="Constantia"/>
            </a:endParaRPr>
          </a:p>
          <a:p>
            <a:pPr marL="12700">
              <a:lnSpc>
                <a:spcPct val="100000"/>
              </a:lnSpc>
            </a:pPr>
            <a:r>
              <a:rPr sz="2000" dirty="0">
                <a:solidFill>
                  <a:srgbClr val="0A5294"/>
                </a:solidFill>
                <a:latin typeface="Constantia"/>
                <a:cs typeface="Constantia"/>
              </a:rPr>
              <a:t>{</a:t>
            </a:r>
            <a:endParaRPr sz="2000">
              <a:latin typeface="Constantia"/>
              <a:cs typeface="Constantia"/>
            </a:endParaRPr>
          </a:p>
          <a:p>
            <a:pPr marL="327660">
              <a:lnSpc>
                <a:spcPct val="100000"/>
              </a:lnSpc>
            </a:pPr>
            <a:r>
              <a:rPr sz="2000" spc="-5" dirty="0">
                <a:solidFill>
                  <a:srgbClr val="0A5294"/>
                </a:solidFill>
                <a:latin typeface="Constantia"/>
                <a:cs typeface="Constantia"/>
              </a:rPr>
              <a:t>if(start==NULL)</a:t>
            </a:r>
            <a:endParaRPr sz="2000">
              <a:latin typeface="Constantia"/>
              <a:cs typeface="Constantia"/>
            </a:endParaRPr>
          </a:p>
          <a:p>
            <a:pPr marL="327660">
              <a:lnSpc>
                <a:spcPct val="100000"/>
              </a:lnSpc>
            </a:pPr>
            <a:r>
              <a:rPr sz="2000" dirty="0">
                <a:solidFill>
                  <a:srgbClr val="0A5294"/>
                </a:solidFill>
                <a:latin typeface="Constantia"/>
                <a:cs typeface="Constantia"/>
              </a:rPr>
              <a:t>{</a:t>
            </a:r>
            <a:endParaRPr sz="2000">
              <a:latin typeface="Constantia"/>
              <a:cs typeface="Constantia"/>
            </a:endParaRPr>
          </a:p>
          <a:p>
            <a:pPr marL="323215">
              <a:lnSpc>
                <a:spcPct val="100000"/>
              </a:lnSpc>
            </a:pPr>
            <a:r>
              <a:rPr sz="2000" dirty="0">
                <a:solidFill>
                  <a:srgbClr val="0A5294"/>
                </a:solidFill>
                <a:latin typeface="Constantia"/>
                <a:cs typeface="Constantia"/>
              </a:rPr>
              <a:t>start=p;</a:t>
            </a:r>
            <a:endParaRPr sz="2000">
              <a:latin typeface="Constantia"/>
              <a:cs typeface="Constantia"/>
            </a:endParaRPr>
          </a:p>
          <a:p>
            <a:pPr marL="321945">
              <a:lnSpc>
                <a:spcPct val="100000"/>
              </a:lnSpc>
            </a:pPr>
            <a:r>
              <a:rPr lang="en-US" sz="2000" spc="-10" dirty="0" err="1" smtClean="0">
                <a:solidFill>
                  <a:srgbClr val="0A5294"/>
                </a:solidFill>
                <a:latin typeface="Constantia"/>
                <a:cs typeface="Constantia"/>
              </a:rPr>
              <a:t>Printf</a:t>
            </a:r>
            <a:r>
              <a:rPr lang="en-US" sz="2000" spc="-10" dirty="0" smtClean="0">
                <a:solidFill>
                  <a:srgbClr val="0A5294"/>
                </a:solidFill>
                <a:latin typeface="Constantia"/>
                <a:cs typeface="Constantia"/>
              </a:rPr>
              <a:t>(</a:t>
            </a:r>
            <a:r>
              <a:rPr sz="2000" spc="-10" smtClean="0">
                <a:solidFill>
                  <a:srgbClr val="0A5294"/>
                </a:solidFill>
                <a:latin typeface="Constantia"/>
                <a:cs typeface="Constantia"/>
              </a:rPr>
              <a:t>"\</a:t>
            </a:r>
            <a:r>
              <a:rPr sz="2000" spc="-10" dirty="0">
                <a:solidFill>
                  <a:srgbClr val="0A5294"/>
                </a:solidFill>
                <a:latin typeface="Constantia"/>
                <a:cs typeface="Constantia"/>
              </a:rPr>
              <a:t>nNode</a:t>
            </a:r>
            <a:r>
              <a:rPr sz="2000" spc="-80" dirty="0">
                <a:solidFill>
                  <a:srgbClr val="0A5294"/>
                </a:solidFill>
                <a:latin typeface="Constantia"/>
                <a:cs typeface="Constantia"/>
              </a:rPr>
              <a:t> </a:t>
            </a:r>
            <a:r>
              <a:rPr sz="2000" spc="-5" dirty="0">
                <a:solidFill>
                  <a:srgbClr val="0A5294"/>
                </a:solidFill>
                <a:latin typeface="Constantia"/>
                <a:cs typeface="Constantia"/>
              </a:rPr>
              <a:t>inserted</a:t>
            </a:r>
            <a:r>
              <a:rPr sz="2000" spc="-65" dirty="0">
                <a:solidFill>
                  <a:srgbClr val="0A5294"/>
                </a:solidFill>
                <a:latin typeface="Constantia"/>
                <a:cs typeface="Constantia"/>
              </a:rPr>
              <a:t> </a:t>
            </a:r>
            <a:r>
              <a:rPr sz="2000" spc="-10" dirty="0">
                <a:solidFill>
                  <a:srgbClr val="0A5294"/>
                </a:solidFill>
                <a:latin typeface="Constantia"/>
                <a:cs typeface="Constantia"/>
              </a:rPr>
              <a:t>successfully</a:t>
            </a:r>
            <a:r>
              <a:rPr sz="2000" spc="-110" dirty="0">
                <a:solidFill>
                  <a:srgbClr val="0A5294"/>
                </a:solidFill>
                <a:latin typeface="Constantia"/>
                <a:cs typeface="Constantia"/>
              </a:rPr>
              <a:t> </a:t>
            </a:r>
            <a:r>
              <a:rPr sz="2000" dirty="0">
                <a:solidFill>
                  <a:srgbClr val="0A5294"/>
                </a:solidFill>
                <a:latin typeface="Constantia"/>
                <a:cs typeface="Constantia"/>
              </a:rPr>
              <a:t>at</a:t>
            </a:r>
            <a:r>
              <a:rPr sz="2000" spc="-80" dirty="0">
                <a:solidFill>
                  <a:srgbClr val="0A5294"/>
                </a:solidFill>
                <a:latin typeface="Constantia"/>
                <a:cs typeface="Constantia"/>
              </a:rPr>
              <a:t> </a:t>
            </a:r>
            <a:r>
              <a:rPr sz="2000" spc="-5" dirty="0">
                <a:solidFill>
                  <a:srgbClr val="0A5294"/>
                </a:solidFill>
                <a:latin typeface="Constantia"/>
                <a:cs typeface="Constantia"/>
              </a:rPr>
              <a:t>the</a:t>
            </a:r>
            <a:r>
              <a:rPr sz="2000" spc="-100" dirty="0">
                <a:solidFill>
                  <a:srgbClr val="0A5294"/>
                </a:solidFill>
                <a:latin typeface="Constantia"/>
                <a:cs typeface="Constantia"/>
              </a:rPr>
              <a:t> </a:t>
            </a:r>
            <a:r>
              <a:rPr sz="2000">
                <a:solidFill>
                  <a:srgbClr val="0A5294"/>
                </a:solidFill>
                <a:latin typeface="Constantia"/>
                <a:cs typeface="Constantia"/>
              </a:rPr>
              <a:t>end</a:t>
            </a:r>
            <a:r>
              <a:rPr sz="2000" smtClean="0">
                <a:solidFill>
                  <a:srgbClr val="0A5294"/>
                </a:solidFill>
                <a:latin typeface="Constantia"/>
                <a:cs typeface="Constantia"/>
              </a:rPr>
              <a:t>"</a:t>
            </a:r>
            <a:r>
              <a:rPr lang="en-US" sz="2000" dirty="0" smtClean="0">
                <a:solidFill>
                  <a:srgbClr val="0A5294"/>
                </a:solidFill>
                <a:latin typeface="Constantia"/>
                <a:cs typeface="Constantia"/>
              </a:rPr>
              <a:t>)</a:t>
            </a:r>
            <a:r>
              <a:rPr sz="2000" smtClean="0">
                <a:solidFill>
                  <a:srgbClr val="0A5294"/>
                </a:solidFill>
                <a:latin typeface="Constantia"/>
                <a:cs typeface="Constantia"/>
              </a:rPr>
              <a:t>;</a:t>
            </a:r>
            <a:endParaRPr sz="2000">
              <a:latin typeface="Constantia"/>
              <a:cs typeface="Constantia"/>
            </a:endParaRPr>
          </a:p>
          <a:p>
            <a:pPr marL="327660">
              <a:lnSpc>
                <a:spcPct val="100000"/>
              </a:lnSpc>
            </a:pPr>
            <a:r>
              <a:rPr sz="2000" dirty="0">
                <a:solidFill>
                  <a:srgbClr val="0A5294"/>
                </a:solidFill>
                <a:latin typeface="Constantia"/>
                <a:cs typeface="Constantia"/>
              </a:rPr>
              <a:t>}</a:t>
            </a:r>
            <a:endParaRPr sz="2000">
              <a:latin typeface="Constantia"/>
              <a:cs typeface="Constantia"/>
            </a:endParaRPr>
          </a:p>
          <a:p>
            <a:pPr marL="321945">
              <a:lnSpc>
                <a:spcPct val="100000"/>
              </a:lnSpc>
            </a:pPr>
            <a:r>
              <a:rPr sz="2000" dirty="0">
                <a:solidFill>
                  <a:srgbClr val="0A5294"/>
                </a:solidFill>
                <a:latin typeface="Constantia"/>
                <a:cs typeface="Constantia"/>
              </a:rPr>
              <a:t>else</a:t>
            </a:r>
            <a:endParaRPr sz="2000">
              <a:latin typeface="Constantia"/>
              <a:cs typeface="Constantia"/>
            </a:endParaRPr>
          </a:p>
          <a:p>
            <a:pPr marL="327660">
              <a:lnSpc>
                <a:spcPct val="100000"/>
              </a:lnSpc>
            </a:pPr>
            <a:r>
              <a:rPr sz="2000" dirty="0">
                <a:solidFill>
                  <a:srgbClr val="0A5294"/>
                </a:solidFill>
                <a:latin typeface="Constantia"/>
                <a:cs typeface="Constantia"/>
              </a:rPr>
              <a:t>{</a:t>
            </a:r>
            <a:endParaRPr sz="2000">
              <a:latin typeface="Constantia"/>
              <a:cs typeface="Constantia"/>
            </a:endParaRPr>
          </a:p>
          <a:p>
            <a:pPr marL="469900" marR="2517140" indent="-78105">
              <a:lnSpc>
                <a:spcPct val="100000"/>
              </a:lnSpc>
            </a:pPr>
            <a:r>
              <a:rPr sz="2000" spc="-5" dirty="0">
                <a:solidFill>
                  <a:srgbClr val="0A5294"/>
                </a:solidFill>
                <a:latin typeface="Constantia"/>
                <a:cs typeface="Constantia"/>
              </a:rPr>
              <a:t>node* temp=start; </a:t>
            </a:r>
            <a:r>
              <a:rPr sz="2000" dirty="0">
                <a:solidFill>
                  <a:srgbClr val="0A5294"/>
                </a:solidFill>
                <a:latin typeface="Constantia"/>
                <a:cs typeface="Constantia"/>
              </a:rPr>
              <a:t> </a:t>
            </a:r>
            <a:r>
              <a:rPr sz="2000" spc="-5" dirty="0">
                <a:solidFill>
                  <a:srgbClr val="0A5294"/>
                </a:solidFill>
                <a:latin typeface="Constantia"/>
                <a:cs typeface="Constantia"/>
              </a:rPr>
              <a:t>while(temp-&gt;next!=NULL)</a:t>
            </a:r>
            <a:endParaRPr sz="2000">
              <a:latin typeface="Constantia"/>
              <a:cs typeface="Constantia"/>
            </a:endParaRPr>
          </a:p>
          <a:p>
            <a:pPr marL="475615">
              <a:lnSpc>
                <a:spcPct val="100000"/>
              </a:lnSpc>
              <a:spcBef>
                <a:spcPts val="5"/>
              </a:spcBef>
            </a:pPr>
            <a:r>
              <a:rPr sz="2000" dirty="0">
                <a:solidFill>
                  <a:srgbClr val="0A5294"/>
                </a:solidFill>
                <a:latin typeface="Constantia"/>
                <a:cs typeface="Constantia"/>
              </a:rPr>
              <a:t>{</a:t>
            </a:r>
            <a:endParaRPr sz="2000">
              <a:latin typeface="Constantia"/>
              <a:cs typeface="Constantia"/>
            </a:endParaRPr>
          </a:p>
          <a:p>
            <a:pPr marL="472440">
              <a:lnSpc>
                <a:spcPct val="100000"/>
              </a:lnSpc>
            </a:pPr>
            <a:r>
              <a:rPr sz="2000" spc="-5" dirty="0">
                <a:solidFill>
                  <a:srgbClr val="0A5294"/>
                </a:solidFill>
                <a:latin typeface="Constantia"/>
                <a:cs typeface="Constantia"/>
              </a:rPr>
              <a:t>temp=temp-&gt;next;</a:t>
            </a:r>
            <a:endParaRPr sz="2000">
              <a:latin typeface="Constantia"/>
              <a:cs typeface="Constantia"/>
            </a:endParaRPr>
          </a:p>
          <a:p>
            <a:pPr marL="475615">
              <a:lnSpc>
                <a:spcPct val="100000"/>
              </a:lnSpc>
            </a:pPr>
            <a:r>
              <a:rPr sz="2000" dirty="0">
                <a:solidFill>
                  <a:srgbClr val="0A5294"/>
                </a:solidFill>
                <a:latin typeface="Constantia"/>
                <a:cs typeface="Constantia"/>
              </a:rPr>
              <a:t>}</a:t>
            </a:r>
            <a:endParaRPr sz="2000">
              <a:latin typeface="Constantia"/>
              <a:cs typeface="Constantia"/>
            </a:endParaRPr>
          </a:p>
          <a:p>
            <a:pPr marL="388620">
              <a:lnSpc>
                <a:spcPct val="100000"/>
              </a:lnSpc>
            </a:pPr>
            <a:r>
              <a:rPr sz="2000" spc="-5" dirty="0">
                <a:solidFill>
                  <a:srgbClr val="0A5294"/>
                </a:solidFill>
                <a:latin typeface="Constantia"/>
                <a:cs typeface="Constantia"/>
              </a:rPr>
              <a:t>temp-&gt;next=p;</a:t>
            </a:r>
            <a:endParaRPr sz="2000">
              <a:latin typeface="Constantia"/>
              <a:cs typeface="Constantia"/>
            </a:endParaRPr>
          </a:p>
          <a:p>
            <a:pPr marL="388620">
              <a:lnSpc>
                <a:spcPct val="100000"/>
              </a:lnSpc>
            </a:pPr>
            <a:r>
              <a:rPr sz="2000" spc="-5" dirty="0">
                <a:solidFill>
                  <a:srgbClr val="0A5294"/>
                </a:solidFill>
                <a:latin typeface="Constantia"/>
                <a:cs typeface="Constantia"/>
              </a:rPr>
              <a:t>p-&gt;previous=temp;</a:t>
            </a:r>
            <a:endParaRPr sz="2000">
              <a:latin typeface="Constantia"/>
              <a:cs typeface="Constantia"/>
            </a:endParaRPr>
          </a:p>
          <a:p>
            <a:pPr marL="385445">
              <a:lnSpc>
                <a:spcPct val="100000"/>
              </a:lnSpc>
            </a:pPr>
            <a:r>
              <a:rPr lang="en-US" sz="2000" spc="-10" dirty="0" err="1" smtClean="0">
                <a:solidFill>
                  <a:srgbClr val="0A5294"/>
                </a:solidFill>
                <a:latin typeface="Constantia"/>
                <a:cs typeface="Constantia"/>
              </a:rPr>
              <a:t>Printf</a:t>
            </a:r>
            <a:r>
              <a:rPr lang="en-US" sz="2000" spc="-10" dirty="0" smtClean="0">
                <a:solidFill>
                  <a:srgbClr val="0A5294"/>
                </a:solidFill>
                <a:latin typeface="Constantia"/>
                <a:cs typeface="Constantia"/>
              </a:rPr>
              <a:t>(</a:t>
            </a:r>
            <a:r>
              <a:rPr sz="2000" spc="-10" smtClean="0">
                <a:solidFill>
                  <a:srgbClr val="0A5294"/>
                </a:solidFill>
                <a:latin typeface="Constantia"/>
                <a:cs typeface="Constantia"/>
              </a:rPr>
              <a:t>"\</a:t>
            </a:r>
            <a:r>
              <a:rPr sz="2000" spc="-10" dirty="0">
                <a:solidFill>
                  <a:srgbClr val="0A5294"/>
                </a:solidFill>
                <a:latin typeface="Constantia"/>
                <a:cs typeface="Constantia"/>
              </a:rPr>
              <a:t>nNode</a:t>
            </a:r>
            <a:r>
              <a:rPr sz="2000" spc="-90" dirty="0">
                <a:solidFill>
                  <a:srgbClr val="0A5294"/>
                </a:solidFill>
                <a:latin typeface="Constantia"/>
                <a:cs typeface="Constantia"/>
              </a:rPr>
              <a:t> </a:t>
            </a:r>
            <a:r>
              <a:rPr sz="2000" spc="-5" dirty="0">
                <a:solidFill>
                  <a:srgbClr val="0A5294"/>
                </a:solidFill>
                <a:latin typeface="Constantia"/>
                <a:cs typeface="Constantia"/>
              </a:rPr>
              <a:t>inserted</a:t>
            </a:r>
            <a:r>
              <a:rPr sz="2000" spc="-50" dirty="0">
                <a:solidFill>
                  <a:srgbClr val="0A5294"/>
                </a:solidFill>
                <a:latin typeface="Constantia"/>
                <a:cs typeface="Constantia"/>
              </a:rPr>
              <a:t> </a:t>
            </a:r>
            <a:r>
              <a:rPr sz="2000" spc="-10" dirty="0">
                <a:solidFill>
                  <a:srgbClr val="0A5294"/>
                </a:solidFill>
                <a:latin typeface="Constantia"/>
                <a:cs typeface="Constantia"/>
              </a:rPr>
              <a:t>successfully</a:t>
            </a:r>
            <a:r>
              <a:rPr sz="2000" spc="-114" dirty="0">
                <a:solidFill>
                  <a:srgbClr val="0A5294"/>
                </a:solidFill>
                <a:latin typeface="Constantia"/>
                <a:cs typeface="Constantia"/>
              </a:rPr>
              <a:t> </a:t>
            </a:r>
            <a:r>
              <a:rPr sz="2000" dirty="0">
                <a:solidFill>
                  <a:srgbClr val="0A5294"/>
                </a:solidFill>
                <a:latin typeface="Constantia"/>
                <a:cs typeface="Constantia"/>
              </a:rPr>
              <a:t>at</a:t>
            </a:r>
            <a:r>
              <a:rPr sz="2000" spc="-65" dirty="0">
                <a:solidFill>
                  <a:srgbClr val="0A5294"/>
                </a:solidFill>
                <a:latin typeface="Constantia"/>
                <a:cs typeface="Constantia"/>
              </a:rPr>
              <a:t> </a:t>
            </a:r>
            <a:r>
              <a:rPr sz="2000" spc="-5" dirty="0">
                <a:solidFill>
                  <a:srgbClr val="0A5294"/>
                </a:solidFill>
                <a:latin typeface="Constantia"/>
                <a:cs typeface="Constantia"/>
              </a:rPr>
              <a:t>the</a:t>
            </a:r>
            <a:r>
              <a:rPr sz="2000" spc="-95" dirty="0">
                <a:solidFill>
                  <a:srgbClr val="0A5294"/>
                </a:solidFill>
                <a:latin typeface="Constantia"/>
                <a:cs typeface="Constantia"/>
              </a:rPr>
              <a:t> </a:t>
            </a:r>
            <a:r>
              <a:rPr sz="2000" spc="-5">
                <a:solidFill>
                  <a:srgbClr val="0A5294"/>
                </a:solidFill>
                <a:latin typeface="Constantia"/>
                <a:cs typeface="Constantia"/>
              </a:rPr>
              <a:t>end\n</a:t>
            </a:r>
            <a:r>
              <a:rPr sz="2000" spc="-5" smtClean="0">
                <a:solidFill>
                  <a:srgbClr val="0A5294"/>
                </a:solidFill>
                <a:latin typeface="Constantia"/>
                <a:cs typeface="Constantia"/>
              </a:rPr>
              <a:t>"</a:t>
            </a:r>
            <a:r>
              <a:rPr lang="en-US" sz="2000" spc="-5" dirty="0" smtClean="0">
                <a:solidFill>
                  <a:srgbClr val="0A5294"/>
                </a:solidFill>
                <a:latin typeface="Constantia"/>
                <a:cs typeface="Constantia"/>
              </a:rPr>
              <a:t>)</a:t>
            </a:r>
            <a:r>
              <a:rPr sz="2000" spc="-5" smtClean="0">
                <a:solidFill>
                  <a:srgbClr val="0A5294"/>
                </a:solidFill>
                <a:latin typeface="Constantia"/>
                <a:cs typeface="Constantia"/>
              </a:rPr>
              <a:t>;</a:t>
            </a:r>
            <a:endParaRPr sz="2000">
              <a:latin typeface="Constantia"/>
              <a:cs typeface="Constantia"/>
            </a:endParaRPr>
          </a:p>
          <a:p>
            <a:pPr marL="327660">
              <a:lnSpc>
                <a:spcPct val="100000"/>
              </a:lnSpc>
            </a:pPr>
            <a:r>
              <a:rPr sz="2000" dirty="0">
                <a:solidFill>
                  <a:srgbClr val="0A5294"/>
                </a:solidFill>
                <a:latin typeface="Constantia"/>
                <a:cs typeface="Constantia"/>
              </a:rPr>
              <a:t>}</a:t>
            </a:r>
            <a:endParaRPr sz="2000">
              <a:latin typeface="Constantia"/>
              <a:cs typeface="Constantia"/>
            </a:endParaRPr>
          </a:p>
          <a:p>
            <a:pPr marL="12700">
              <a:lnSpc>
                <a:spcPct val="100000"/>
              </a:lnSpc>
            </a:pPr>
            <a:r>
              <a:rPr sz="2000" dirty="0">
                <a:solidFill>
                  <a:srgbClr val="0A5294"/>
                </a:solidFill>
                <a:latin typeface="Constantia"/>
                <a:cs typeface="Constantia"/>
              </a:rPr>
              <a:t>}</a:t>
            </a:r>
            <a:endParaRPr sz="2000">
              <a:latin typeface="Constantia"/>
              <a:cs typeface="Constanti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1371600"/>
            <a:ext cx="6906641" cy="1429003"/>
          </a:xfrm>
          <a:prstGeom prst="rect">
            <a:avLst/>
          </a:prstGeom>
        </p:spPr>
      </p:pic>
      <p:sp>
        <p:nvSpPr>
          <p:cNvPr id="3" name="object 3"/>
          <p:cNvSpPr txBox="1"/>
          <p:nvPr/>
        </p:nvSpPr>
        <p:spPr>
          <a:xfrm>
            <a:off x="1450594" y="2988691"/>
            <a:ext cx="5618480" cy="635635"/>
          </a:xfrm>
          <a:prstGeom prst="rect">
            <a:avLst/>
          </a:prstGeom>
        </p:spPr>
        <p:txBody>
          <a:bodyPr vert="horz" wrap="square" lIns="0" tIns="13335" rIns="0" bIns="0" rtlCol="0">
            <a:spAutoFit/>
          </a:bodyPr>
          <a:lstStyle/>
          <a:p>
            <a:pPr marL="12700" marR="5080">
              <a:lnSpc>
                <a:spcPct val="100000"/>
              </a:lnSpc>
              <a:spcBef>
                <a:spcPts val="105"/>
              </a:spcBef>
            </a:pPr>
            <a:r>
              <a:rPr sz="2000" spc="-5" dirty="0">
                <a:solidFill>
                  <a:srgbClr val="FF0000"/>
                </a:solidFill>
                <a:latin typeface="Constantia"/>
                <a:cs typeface="Constantia"/>
              </a:rPr>
              <a:t>Making</a:t>
            </a:r>
            <a:r>
              <a:rPr sz="2000" spc="-30" dirty="0">
                <a:solidFill>
                  <a:srgbClr val="FF0000"/>
                </a:solidFill>
                <a:latin typeface="Constantia"/>
                <a:cs typeface="Constantia"/>
              </a:rPr>
              <a:t> </a:t>
            </a:r>
            <a:r>
              <a:rPr sz="2000" spc="-5" dirty="0">
                <a:solidFill>
                  <a:srgbClr val="FF0000"/>
                </a:solidFill>
                <a:latin typeface="Constantia"/>
                <a:cs typeface="Constantia"/>
              </a:rPr>
              <a:t>next</a:t>
            </a:r>
            <a:r>
              <a:rPr sz="2000" spc="-100" dirty="0">
                <a:solidFill>
                  <a:srgbClr val="FF0000"/>
                </a:solidFill>
                <a:latin typeface="Constantia"/>
                <a:cs typeface="Constantia"/>
              </a:rPr>
              <a:t> </a:t>
            </a:r>
            <a:r>
              <a:rPr sz="2000" dirty="0">
                <a:solidFill>
                  <a:srgbClr val="FF0000"/>
                </a:solidFill>
                <a:latin typeface="Constantia"/>
                <a:cs typeface="Constantia"/>
              </a:rPr>
              <a:t>and</a:t>
            </a:r>
            <a:r>
              <a:rPr sz="2000" spc="-35" dirty="0">
                <a:solidFill>
                  <a:srgbClr val="FF0000"/>
                </a:solidFill>
                <a:latin typeface="Constantia"/>
                <a:cs typeface="Constantia"/>
              </a:rPr>
              <a:t> </a:t>
            </a:r>
            <a:r>
              <a:rPr sz="2000" spc="-5" dirty="0">
                <a:solidFill>
                  <a:srgbClr val="FF0000"/>
                </a:solidFill>
                <a:latin typeface="Constantia"/>
                <a:cs typeface="Constantia"/>
              </a:rPr>
              <a:t>previous</a:t>
            </a:r>
            <a:r>
              <a:rPr sz="2000" spc="-95" dirty="0">
                <a:solidFill>
                  <a:srgbClr val="FF0000"/>
                </a:solidFill>
                <a:latin typeface="Constantia"/>
                <a:cs typeface="Constantia"/>
              </a:rPr>
              <a:t> </a:t>
            </a:r>
            <a:r>
              <a:rPr sz="2000" spc="-10" dirty="0">
                <a:solidFill>
                  <a:srgbClr val="FF0000"/>
                </a:solidFill>
                <a:latin typeface="Constantia"/>
                <a:cs typeface="Constantia"/>
              </a:rPr>
              <a:t>pointer</a:t>
            </a:r>
            <a:r>
              <a:rPr sz="2000" spc="-140" dirty="0">
                <a:solidFill>
                  <a:srgbClr val="FF0000"/>
                </a:solidFill>
                <a:latin typeface="Constantia"/>
                <a:cs typeface="Constantia"/>
              </a:rPr>
              <a:t> </a:t>
            </a:r>
            <a:r>
              <a:rPr sz="2000" dirty="0">
                <a:solidFill>
                  <a:srgbClr val="FF0000"/>
                </a:solidFill>
                <a:latin typeface="Constantia"/>
                <a:cs typeface="Constantia"/>
              </a:rPr>
              <a:t>of</a:t>
            </a:r>
            <a:r>
              <a:rPr sz="2000" spc="20" dirty="0">
                <a:solidFill>
                  <a:srgbClr val="FF0000"/>
                </a:solidFill>
                <a:latin typeface="Constantia"/>
                <a:cs typeface="Constantia"/>
              </a:rPr>
              <a:t> </a:t>
            </a:r>
            <a:r>
              <a:rPr sz="2000" spc="-5" dirty="0">
                <a:solidFill>
                  <a:srgbClr val="FF0000"/>
                </a:solidFill>
                <a:latin typeface="Constantia"/>
                <a:cs typeface="Constantia"/>
              </a:rPr>
              <a:t>the</a:t>
            </a:r>
            <a:r>
              <a:rPr sz="2000" spc="-60" dirty="0">
                <a:solidFill>
                  <a:srgbClr val="FF0000"/>
                </a:solidFill>
                <a:latin typeface="Constantia"/>
                <a:cs typeface="Constantia"/>
              </a:rPr>
              <a:t> </a:t>
            </a:r>
            <a:r>
              <a:rPr sz="2000" spc="-5" dirty="0">
                <a:solidFill>
                  <a:srgbClr val="FF0000"/>
                </a:solidFill>
                <a:latin typeface="Constantia"/>
                <a:cs typeface="Constantia"/>
              </a:rPr>
              <a:t>node</a:t>
            </a:r>
            <a:r>
              <a:rPr sz="2000" spc="-70" dirty="0">
                <a:solidFill>
                  <a:srgbClr val="FF0000"/>
                </a:solidFill>
                <a:latin typeface="Constantia"/>
                <a:cs typeface="Constantia"/>
              </a:rPr>
              <a:t> </a:t>
            </a:r>
            <a:r>
              <a:rPr sz="2000" spc="-15" dirty="0">
                <a:solidFill>
                  <a:srgbClr val="FF0000"/>
                </a:solidFill>
                <a:latin typeface="Constantia"/>
                <a:cs typeface="Constantia"/>
              </a:rPr>
              <a:t>to</a:t>
            </a:r>
            <a:r>
              <a:rPr sz="2000" spc="-75" dirty="0">
                <a:solidFill>
                  <a:srgbClr val="FF0000"/>
                </a:solidFill>
                <a:latin typeface="Constantia"/>
                <a:cs typeface="Constantia"/>
              </a:rPr>
              <a:t> </a:t>
            </a:r>
            <a:r>
              <a:rPr sz="2000" spc="-5" dirty="0">
                <a:solidFill>
                  <a:srgbClr val="FF0000"/>
                </a:solidFill>
                <a:latin typeface="Constantia"/>
                <a:cs typeface="Constantia"/>
              </a:rPr>
              <a:t>be </a:t>
            </a:r>
            <a:r>
              <a:rPr sz="2000" spc="-484" dirty="0">
                <a:solidFill>
                  <a:srgbClr val="FF0000"/>
                </a:solidFill>
                <a:latin typeface="Constantia"/>
                <a:cs typeface="Constantia"/>
              </a:rPr>
              <a:t> </a:t>
            </a:r>
            <a:r>
              <a:rPr sz="2000" spc="-5" dirty="0">
                <a:solidFill>
                  <a:srgbClr val="FF0000"/>
                </a:solidFill>
                <a:latin typeface="Constantia"/>
                <a:cs typeface="Constantia"/>
              </a:rPr>
              <a:t>inserted</a:t>
            </a:r>
            <a:r>
              <a:rPr sz="2000" spc="-75" dirty="0">
                <a:solidFill>
                  <a:srgbClr val="FF0000"/>
                </a:solidFill>
                <a:latin typeface="Constantia"/>
                <a:cs typeface="Constantia"/>
              </a:rPr>
              <a:t> </a:t>
            </a:r>
            <a:r>
              <a:rPr sz="2000" spc="-5" dirty="0">
                <a:solidFill>
                  <a:srgbClr val="FF0000"/>
                </a:solidFill>
                <a:latin typeface="Constantia"/>
                <a:cs typeface="Constantia"/>
              </a:rPr>
              <a:t>point</a:t>
            </a:r>
            <a:r>
              <a:rPr sz="2000" spc="-110" dirty="0">
                <a:solidFill>
                  <a:srgbClr val="FF0000"/>
                </a:solidFill>
                <a:latin typeface="Constantia"/>
                <a:cs typeface="Constantia"/>
              </a:rPr>
              <a:t> </a:t>
            </a:r>
            <a:r>
              <a:rPr sz="2000" spc="-15" dirty="0">
                <a:solidFill>
                  <a:srgbClr val="FF0000"/>
                </a:solidFill>
                <a:latin typeface="Constantia"/>
                <a:cs typeface="Constantia"/>
              </a:rPr>
              <a:t>accordingly</a:t>
            </a:r>
            <a:endParaRPr sz="2000">
              <a:latin typeface="Constantia"/>
              <a:cs typeface="Constantia"/>
            </a:endParaRPr>
          </a:p>
        </p:txBody>
      </p:sp>
      <p:pic>
        <p:nvPicPr>
          <p:cNvPr id="4" name="object 4"/>
          <p:cNvPicPr/>
          <p:nvPr/>
        </p:nvPicPr>
        <p:blipFill>
          <a:blip r:embed="rId3" cstate="print"/>
          <a:stretch>
            <a:fillRect/>
          </a:stretch>
        </p:blipFill>
        <p:spPr>
          <a:xfrm>
            <a:off x="1219200" y="3886200"/>
            <a:ext cx="6781800" cy="1479550"/>
          </a:xfrm>
          <a:prstGeom prst="rect">
            <a:avLst/>
          </a:prstGeom>
        </p:spPr>
      </p:pic>
      <p:sp>
        <p:nvSpPr>
          <p:cNvPr id="5" name="object 5"/>
          <p:cNvSpPr txBox="1"/>
          <p:nvPr/>
        </p:nvSpPr>
        <p:spPr>
          <a:xfrm>
            <a:off x="1450594" y="5810199"/>
            <a:ext cx="6382385"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FF0000"/>
                </a:solidFill>
                <a:latin typeface="Constantia"/>
                <a:cs typeface="Constantia"/>
              </a:rPr>
              <a:t>Adjusting</a:t>
            </a:r>
            <a:r>
              <a:rPr sz="1800" spc="-30" dirty="0">
                <a:solidFill>
                  <a:srgbClr val="FF0000"/>
                </a:solidFill>
                <a:latin typeface="Constantia"/>
                <a:cs typeface="Constantia"/>
              </a:rPr>
              <a:t> </a:t>
            </a:r>
            <a:r>
              <a:rPr sz="1800" dirty="0">
                <a:solidFill>
                  <a:srgbClr val="FF0000"/>
                </a:solidFill>
                <a:latin typeface="Constantia"/>
                <a:cs typeface="Constantia"/>
              </a:rPr>
              <a:t>the</a:t>
            </a:r>
            <a:r>
              <a:rPr sz="1800" spc="-60" dirty="0">
                <a:solidFill>
                  <a:srgbClr val="FF0000"/>
                </a:solidFill>
                <a:latin typeface="Constantia"/>
                <a:cs typeface="Constantia"/>
              </a:rPr>
              <a:t> </a:t>
            </a:r>
            <a:r>
              <a:rPr sz="1800" spc="-5" dirty="0">
                <a:solidFill>
                  <a:srgbClr val="FF0000"/>
                </a:solidFill>
                <a:latin typeface="Constantia"/>
                <a:cs typeface="Constantia"/>
              </a:rPr>
              <a:t>next</a:t>
            </a:r>
            <a:r>
              <a:rPr sz="1800" spc="-90" dirty="0">
                <a:solidFill>
                  <a:srgbClr val="FF0000"/>
                </a:solidFill>
                <a:latin typeface="Constantia"/>
                <a:cs typeface="Constantia"/>
              </a:rPr>
              <a:t> </a:t>
            </a:r>
            <a:r>
              <a:rPr sz="1800" dirty="0">
                <a:solidFill>
                  <a:srgbClr val="FF0000"/>
                </a:solidFill>
                <a:latin typeface="Constantia"/>
                <a:cs typeface="Constantia"/>
              </a:rPr>
              <a:t>and</a:t>
            </a:r>
            <a:r>
              <a:rPr sz="1800" spc="-30" dirty="0">
                <a:solidFill>
                  <a:srgbClr val="FF0000"/>
                </a:solidFill>
                <a:latin typeface="Constantia"/>
                <a:cs typeface="Constantia"/>
              </a:rPr>
              <a:t> </a:t>
            </a:r>
            <a:r>
              <a:rPr sz="1800" spc="-5" dirty="0">
                <a:solidFill>
                  <a:srgbClr val="FF0000"/>
                </a:solidFill>
                <a:latin typeface="Constantia"/>
                <a:cs typeface="Constantia"/>
              </a:rPr>
              <a:t>previous</a:t>
            </a:r>
            <a:r>
              <a:rPr sz="1800" spc="-45" dirty="0">
                <a:solidFill>
                  <a:srgbClr val="FF0000"/>
                </a:solidFill>
                <a:latin typeface="Constantia"/>
                <a:cs typeface="Constantia"/>
              </a:rPr>
              <a:t> </a:t>
            </a:r>
            <a:r>
              <a:rPr sz="1800" spc="-5" dirty="0">
                <a:solidFill>
                  <a:srgbClr val="FF0000"/>
                </a:solidFill>
                <a:latin typeface="Constantia"/>
                <a:cs typeface="Constantia"/>
              </a:rPr>
              <a:t>pointers</a:t>
            </a:r>
            <a:r>
              <a:rPr sz="1800" spc="-85" dirty="0">
                <a:solidFill>
                  <a:srgbClr val="FF0000"/>
                </a:solidFill>
                <a:latin typeface="Constantia"/>
                <a:cs typeface="Constantia"/>
              </a:rPr>
              <a:t> </a:t>
            </a:r>
            <a:r>
              <a:rPr sz="1800" dirty="0">
                <a:solidFill>
                  <a:srgbClr val="FF0000"/>
                </a:solidFill>
                <a:latin typeface="Constantia"/>
                <a:cs typeface="Constantia"/>
              </a:rPr>
              <a:t>of</a:t>
            </a:r>
            <a:r>
              <a:rPr sz="1800" spc="25" dirty="0">
                <a:solidFill>
                  <a:srgbClr val="FF0000"/>
                </a:solidFill>
                <a:latin typeface="Constantia"/>
                <a:cs typeface="Constantia"/>
              </a:rPr>
              <a:t> </a:t>
            </a:r>
            <a:r>
              <a:rPr sz="1800" dirty="0">
                <a:solidFill>
                  <a:srgbClr val="FF0000"/>
                </a:solidFill>
                <a:latin typeface="Constantia"/>
                <a:cs typeface="Constantia"/>
              </a:rPr>
              <a:t>the</a:t>
            </a:r>
            <a:r>
              <a:rPr sz="1800" spc="-60" dirty="0">
                <a:solidFill>
                  <a:srgbClr val="FF0000"/>
                </a:solidFill>
                <a:latin typeface="Constantia"/>
                <a:cs typeface="Constantia"/>
              </a:rPr>
              <a:t> </a:t>
            </a:r>
            <a:r>
              <a:rPr sz="1800" spc="-5" dirty="0">
                <a:solidFill>
                  <a:srgbClr val="FF0000"/>
                </a:solidFill>
                <a:latin typeface="Constantia"/>
                <a:cs typeface="Constantia"/>
              </a:rPr>
              <a:t>nodes</a:t>
            </a:r>
            <a:r>
              <a:rPr sz="1800" spc="-35" dirty="0">
                <a:solidFill>
                  <a:srgbClr val="FF0000"/>
                </a:solidFill>
                <a:latin typeface="Constantia"/>
                <a:cs typeface="Constantia"/>
              </a:rPr>
              <a:t> </a:t>
            </a:r>
            <a:r>
              <a:rPr sz="1800" spc="-5" dirty="0">
                <a:solidFill>
                  <a:srgbClr val="FF0000"/>
                </a:solidFill>
                <a:latin typeface="Constantia"/>
                <a:cs typeface="Constantia"/>
              </a:rPr>
              <a:t>b/w</a:t>
            </a:r>
            <a:r>
              <a:rPr sz="1800" spc="-95" dirty="0">
                <a:solidFill>
                  <a:srgbClr val="FF0000"/>
                </a:solidFill>
                <a:latin typeface="Constantia"/>
                <a:cs typeface="Constantia"/>
              </a:rPr>
              <a:t> </a:t>
            </a:r>
            <a:r>
              <a:rPr sz="1800" spc="-5" dirty="0">
                <a:solidFill>
                  <a:srgbClr val="FF0000"/>
                </a:solidFill>
                <a:latin typeface="Constantia"/>
                <a:cs typeface="Constantia"/>
              </a:rPr>
              <a:t>which </a:t>
            </a:r>
            <a:r>
              <a:rPr sz="1800" spc="-440" dirty="0">
                <a:solidFill>
                  <a:srgbClr val="FF0000"/>
                </a:solidFill>
                <a:latin typeface="Constantia"/>
                <a:cs typeface="Constantia"/>
              </a:rPr>
              <a:t> </a:t>
            </a:r>
            <a:r>
              <a:rPr sz="1800" dirty="0">
                <a:solidFill>
                  <a:srgbClr val="FF0000"/>
                </a:solidFill>
                <a:latin typeface="Constantia"/>
                <a:cs typeface="Constantia"/>
              </a:rPr>
              <a:t>the</a:t>
            </a:r>
            <a:r>
              <a:rPr sz="1800" spc="-70" dirty="0">
                <a:solidFill>
                  <a:srgbClr val="FF0000"/>
                </a:solidFill>
                <a:latin typeface="Constantia"/>
                <a:cs typeface="Constantia"/>
              </a:rPr>
              <a:t> </a:t>
            </a:r>
            <a:r>
              <a:rPr sz="1800" spc="-5" dirty="0">
                <a:solidFill>
                  <a:srgbClr val="FF0000"/>
                </a:solidFill>
                <a:latin typeface="Constantia"/>
                <a:cs typeface="Constantia"/>
              </a:rPr>
              <a:t>new</a:t>
            </a:r>
            <a:r>
              <a:rPr sz="1800" spc="-40" dirty="0">
                <a:solidFill>
                  <a:srgbClr val="FF0000"/>
                </a:solidFill>
                <a:latin typeface="Constantia"/>
                <a:cs typeface="Constantia"/>
              </a:rPr>
              <a:t> </a:t>
            </a:r>
            <a:r>
              <a:rPr sz="1800" spc="-5" dirty="0">
                <a:solidFill>
                  <a:srgbClr val="FF0000"/>
                </a:solidFill>
                <a:latin typeface="Constantia"/>
                <a:cs typeface="Constantia"/>
              </a:rPr>
              <a:t>node</a:t>
            </a:r>
            <a:r>
              <a:rPr sz="1800" spc="-85" dirty="0">
                <a:solidFill>
                  <a:srgbClr val="FF0000"/>
                </a:solidFill>
                <a:latin typeface="Constantia"/>
                <a:cs typeface="Constantia"/>
              </a:rPr>
              <a:t> </a:t>
            </a:r>
            <a:r>
              <a:rPr sz="1800" spc="-15" dirty="0">
                <a:solidFill>
                  <a:srgbClr val="FF0000"/>
                </a:solidFill>
                <a:latin typeface="Constantia"/>
                <a:cs typeface="Constantia"/>
              </a:rPr>
              <a:t>accordingly</a:t>
            </a:r>
            <a:endParaRPr sz="1800">
              <a:latin typeface="Constantia"/>
              <a:cs typeface="Constantia"/>
            </a:endParaRPr>
          </a:p>
        </p:txBody>
      </p:sp>
      <p:sp>
        <p:nvSpPr>
          <p:cNvPr id="6" name="object 6"/>
          <p:cNvSpPr txBox="1">
            <a:spLocks noGrp="1"/>
          </p:cNvSpPr>
          <p:nvPr>
            <p:ph type="title"/>
          </p:nvPr>
        </p:nvSpPr>
        <p:spPr>
          <a:xfrm>
            <a:off x="292100" y="407873"/>
            <a:ext cx="5027930"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after </a:t>
            </a:r>
            <a:r>
              <a:rPr sz="4500" dirty="0"/>
              <a:t>a</a:t>
            </a:r>
            <a:r>
              <a:rPr sz="4500" spc="-50" dirty="0"/>
              <a:t> </a:t>
            </a:r>
            <a:r>
              <a:rPr sz="4500" spc="-5" dirty="0"/>
              <a:t>node</a:t>
            </a:r>
            <a:endParaRPr sz="45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92100" y="407873"/>
            <a:ext cx="5027930"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after </a:t>
            </a:r>
            <a:r>
              <a:rPr sz="4500" dirty="0"/>
              <a:t>a</a:t>
            </a:r>
            <a:r>
              <a:rPr sz="4500" spc="-50" dirty="0"/>
              <a:t> </a:t>
            </a:r>
            <a:r>
              <a:rPr sz="4500" spc="-5" dirty="0"/>
              <a:t>node</a:t>
            </a:r>
            <a:endParaRPr sz="4500"/>
          </a:p>
        </p:txBody>
      </p:sp>
      <p:sp>
        <p:nvSpPr>
          <p:cNvPr id="7" name="Rectangle 1"/>
          <p:cNvSpPr>
            <a:spLocks noChangeArrowheads="1"/>
          </p:cNvSpPr>
          <p:nvPr/>
        </p:nvSpPr>
        <p:spPr bwMode="auto">
          <a:xfrm>
            <a:off x="609600" y="1371600"/>
            <a:ext cx="7924800" cy="5355312"/>
          </a:xfrm>
          <a:prstGeom prst="rect">
            <a:avLst/>
          </a:prstGeom>
          <a:noFill/>
          <a:ln w="9525">
            <a:noFill/>
            <a:miter lim="800000"/>
            <a:headEnd/>
            <a:tailEnd/>
          </a:ln>
        </p:spPr>
        <p:txBody>
          <a:bodyPr>
            <a:spAutoFit/>
          </a:bodyPr>
          <a:lstStyle/>
          <a:p>
            <a:r>
              <a:rPr lang="en-US" altLang="en-US" b="1" dirty="0">
                <a:latin typeface="Courier New" pitchFamily="49" charset="0"/>
              </a:rPr>
              <a:t>Algorithm to insert a new node after a node that has value NUM </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11</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PTR = START </a:t>
            </a:r>
          </a:p>
          <a:p>
            <a:r>
              <a:rPr lang="en-US" altLang="en-US" b="1" dirty="0">
                <a:latin typeface="Courier New" pitchFamily="49" charset="0"/>
              </a:rPr>
              <a:t>Step 6: Repeat Step 8 while PTR-&gt;DATA != NUM</a:t>
            </a:r>
          </a:p>
          <a:p>
            <a:r>
              <a:rPr lang="en-US" altLang="en-US" b="1" dirty="0">
                <a:latin typeface="Courier New" pitchFamily="49" charset="0"/>
              </a:rPr>
              <a:t>Step 7: 		SET PTR = PTR-&gt;NEXT</a:t>
            </a:r>
          </a:p>
          <a:p>
            <a:r>
              <a:rPr lang="en-US" altLang="en-US" b="1" dirty="0">
                <a:latin typeface="Courier New" pitchFamily="49" charset="0"/>
              </a:rPr>
              <a:t>	[END OF LOOP]</a:t>
            </a:r>
          </a:p>
          <a:p>
            <a:r>
              <a:rPr lang="en-US" altLang="en-US" b="1" dirty="0">
                <a:latin typeface="Courier New" pitchFamily="49" charset="0"/>
              </a:rPr>
              <a:t>Step 8: </a:t>
            </a:r>
            <a:r>
              <a:rPr lang="en-US" altLang="en-US" b="1" dirty="0" err="1">
                <a:latin typeface="Courier New" pitchFamily="49" charset="0"/>
              </a:rPr>
              <a:t>New_Node</a:t>
            </a:r>
            <a:r>
              <a:rPr lang="en-US" altLang="en-US" b="1" dirty="0">
                <a:latin typeface="Courier New" pitchFamily="49" charset="0"/>
              </a:rPr>
              <a:t>-&gt;NEXT = PTR-&gt;NEXT </a:t>
            </a:r>
          </a:p>
          <a:p>
            <a:r>
              <a:rPr lang="en-US" altLang="en-US" b="1" dirty="0">
                <a:latin typeface="Courier New" pitchFamily="49" charset="0"/>
              </a:rPr>
              <a:t>Step 9: SET </a:t>
            </a:r>
            <a:r>
              <a:rPr lang="en-US" altLang="en-US" b="1" dirty="0" err="1">
                <a:latin typeface="Courier New" pitchFamily="49" charset="0"/>
              </a:rPr>
              <a:t>New_Node</a:t>
            </a:r>
            <a:r>
              <a:rPr lang="en-US" altLang="en-US" b="1" dirty="0">
                <a:latin typeface="Courier New" pitchFamily="49" charset="0"/>
              </a:rPr>
              <a:t>-&gt;PREV = </a:t>
            </a:r>
            <a:r>
              <a:rPr lang="en-US" altLang="en-US" b="1" dirty="0" smtClean="0">
                <a:latin typeface="Courier New" pitchFamily="49" charset="0"/>
              </a:rPr>
              <a:t>PTR</a:t>
            </a:r>
          </a:p>
          <a:p>
            <a:r>
              <a:rPr lang="en-US" altLang="en-US" b="1" dirty="0" smtClean="0">
                <a:latin typeface="Courier New" pitchFamily="49" charset="0"/>
              </a:rPr>
              <a:t>Step 10: SET PTR-</a:t>
            </a:r>
            <a:r>
              <a:rPr lang="en-US" altLang="en-US" b="1" dirty="0">
                <a:latin typeface="Courier New" pitchFamily="49" charset="0"/>
              </a:rPr>
              <a:t>&gt;</a:t>
            </a:r>
            <a:r>
              <a:rPr lang="en-US" altLang="en-US" b="1" dirty="0" smtClean="0">
                <a:latin typeface="Courier New" pitchFamily="49" charset="0"/>
              </a:rPr>
              <a:t>NEXT = </a:t>
            </a:r>
            <a:r>
              <a:rPr lang="en-US" altLang="en-US" b="1" dirty="0" err="1" smtClean="0">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10: SET PTR-&gt;</a:t>
            </a:r>
            <a:r>
              <a:rPr lang="en-US" altLang="en-US" b="1" dirty="0" smtClean="0">
                <a:latin typeface="Courier New" pitchFamily="49" charset="0"/>
              </a:rPr>
              <a:t>NEXT-&gt;PREV </a:t>
            </a:r>
            <a:r>
              <a:rPr lang="en-US" altLang="en-US" b="1" dirty="0">
                <a:latin typeface="Courier New" pitchFamily="49" charset="0"/>
              </a:rPr>
              <a:t>=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11: EXIT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92100" y="407873"/>
            <a:ext cx="5027930" cy="711835"/>
          </a:xfrm>
          <a:prstGeom prst="rect">
            <a:avLst/>
          </a:prstGeom>
        </p:spPr>
        <p:txBody>
          <a:bodyPr vert="horz" wrap="square" lIns="0" tIns="12700" rIns="0" bIns="0" rtlCol="0">
            <a:spAutoFit/>
          </a:bodyPr>
          <a:lstStyle/>
          <a:p>
            <a:pPr marL="12700">
              <a:lnSpc>
                <a:spcPct val="100000"/>
              </a:lnSpc>
              <a:spcBef>
                <a:spcPts val="100"/>
              </a:spcBef>
            </a:pPr>
            <a:r>
              <a:rPr sz="4500" dirty="0"/>
              <a:t>Inserting</a:t>
            </a:r>
            <a:r>
              <a:rPr sz="4500" spc="-45" dirty="0"/>
              <a:t> </a:t>
            </a:r>
            <a:r>
              <a:rPr sz="4500" spc="-20" dirty="0"/>
              <a:t>after </a:t>
            </a:r>
            <a:r>
              <a:rPr sz="4500" dirty="0"/>
              <a:t>a</a:t>
            </a:r>
            <a:r>
              <a:rPr sz="4500" spc="-50" dirty="0"/>
              <a:t> </a:t>
            </a:r>
            <a:r>
              <a:rPr sz="4500" spc="-5" dirty="0"/>
              <a:t>node</a:t>
            </a:r>
            <a:endParaRPr sz="4500"/>
          </a:p>
        </p:txBody>
      </p:sp>
      <p:grpSp>
        <p:nvGrpSpPr>
          <p:cNvPr id="4" name="Group 3"/>
          <p:cNvGrpSpPr/>
          <p:nvPr/>
        </p:nvGrpSpPr>
        <p:grpSpPr>
          <a:xfrm>
            <a:off x="990600" y="1752600"/>
            <a:ext cx="7010400" cy="4114800"/>
            <a:chOff x="1981200" y="2438400"/>
            <a:chExt cx="6248400" cy="2362200"/>
          </a:xfrm>
        </p:grpSpPr>
        <p:grpSp>
          <p:nvGrpSpPr>
            <p:cNvPr id="5" name="Group 3"/>
            <p:cNvGrpSpPr>
              <a:grpSpLocks/>
            </p:cNvGrpSpPr>
            <p:nvPr/>
          </p:nvGrpSpPr>
          <p:grpSpPr bwMode="auto">
            <a:xfrm>
              <a:off x="2133600" y="2438400"/>
              <a:ext cx="4343400" cy="228600"/>
              <a:chOff x="648" y="2626"/>
              <a:chExt cx="2736" cy="144"/>
            </a:xfrm>
          </p:grpSpPr>
          <p:sp>
            <p:nvSpPr>
              <p:cNvPr id="69"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70"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1"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US"/>
              </a:p>
            </p:txBody>
          </p:sp>
          <p:sp>
            <p:nvSpPr>
              <p:cNvPr id="72"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73"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4"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US"/>
              </a:p>
            </p:txBody>
          </p:sp>
          <p:sp>
            <p:nvSpPr>
              <p:cNvPr id="75"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76"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7"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US"/>
              </a:p>
            </p:txBody>
          </p:sp>
          <p:sp>
            <p:nvSpPr>
              <p:cNvPr id="78"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79"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0"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US"/>
              </a:p>
            </p:txBody>
          </p:sp>
          <p:sp>
            <p:nvSpPr>
              <p:cNvPr id="81"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82"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83"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84"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5"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6"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7"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8"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US"/>
              </a:p>
            </p:txBody>
          </p:sp>
          <p:sp>
            <p:nvSpPr>
              <p:cNvPr id="89"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US"/>
              </a:p>
            </p:txBody>
          </p:sp>
          <p:sp>
            <p:nvSpPr>
              <p:cNvPr id="90"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US"/>
              </a:p>
            </p:txBody>
          </p:sp>
          <p:sp>
            <p:nvSpPr>
              <p:cNvPr id="91"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US"/>
              </a:p>
            </p:txBody>
          </p:sp>
        </p:grpSp>
        <p:sp>
          <p:nvSpPr>
            <p:cNvPr id="8" name="Rectangle 27"/>
            <p:cNvSpPr>
              <a:spLocks noChangeArrowheads="1"/>
            </p:cNvSpPr>
            <p:nvPr/>
          </p:nvSpPr>
          <p:spPr bwMode="auto">
            <a:xfrm>
              <a:off x="2057400" y="26670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sp>
          <p:nvSpPr>
            <p:cNvPr id="9" name="Line 28"/>
            <p:cNvSpPr>
              <a:spLocks noChangeShapeType="1"/>
            </p:cNvSpPr>
            <p:nvPr/>
          </p:nvSpPr>
          <p:spPr bwMode="auto">
            <a:xfrm>
              <a:off x="2971800" y="2895600"/>
              <a:ext cx="5257800" cy="0"/>
            </a:xfrm>
            <a:prstGeom prst="line">
              <a:avLst/>
            </a:prstGeom>
            <a:noFill/>
            <a:ln w="9525">
              <a:solidFill>
                <a:schemeClr val="tx1"/>
              </a:solidFill>
              <a:prstDash val="lgDashDotDot"/>
              <a:round/>
              <a:headEnd/>
              <a:tailEnd/>
            </a:ln>
            <a:effectLst/>
          </p:spPr>
          <p:txBody>
            <a:bodyPr/>
            <a:lstStyle/>
            <a:p>
              <a:endParaRPr lang="en-US"/>
            </a:p>
          </p:txBody>
        </p:sp>
        <p:grpSp>
          <p:nvGrpSpPr>
            <p:cNvPr id="10" name="Group 29"/>
            <p:cNvGrpSpPr>
              <a:grpSpLocks/>
            </p:cNvGrpSpPr>
            <p:nvPr/>
          </p:nvGrpSpPr>
          <p:grpSpPr bwMode="auto">
            <a:xfrm>
              <a:off x="2133600" y="3200400"/>
              <a:ext cx="4343400" cy="796925"/>
              <a:chOff x="648" y="859"/>
              <a:chExt cx="2736" cy="502"/>
            </a:xfrm>
          </p:grpSpPr>
          <p:sp>
            <p:nvSpPr>
              <p:cNvPr id="43" name="Rectangle 30"/>
              <p:cNvSpPr>
                <a:spLocks noChangeArrowheads="1"/>
              </p:cNvSpPr>
              <p:nvPr/>
            </p:nvSpPr>
            <p:spPr bwMode="auto">
              <a:xfrm>
                <a:off x="792"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44" name="Rectangle 31"/>
              <p:cNvSpPr>
                <a:spLocks noChangeArrowheads="1"/>
              </p:cNvSpPr>
              <p:nvPr/>
            </p:nvSpPr>
            <p:spPr bwMode="auto">
              <a:xfrm>
                <a:off x="936" y="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Line 32"/>
              <p:cNvSpPr>
                <a:spLocks noChangeShapeType="1"/>
              </p:cNvSpPr>
              <p:nvPr/>
            </p:nvSpPr>
            <p:spPr bwMode="auto">
              <a:xfrm>
                <a:off x="1008" y="931"/>
                <a:ext cx="216" cy="0"/>
              </a:xfrm>
              <a:prstGeom prst="line">
                <a:avLst/>
              </a:prstGeom>
              <a:noFill/>
              <a:ln w="9525">
                <a:solidFill>
                  <a:schemeClr val="tx1"/>
                </a:solidFill>
                <a:round/>
                <a:headEnd/>
                <a:tailEnd type="triangle" w="med" len="med"/>
              </a:ln>
            </p:spPr>
            <p:txBody>
              <a:bodyPr/>
              <a:lstStyle/>
              <a:p>
                <a:endParaRPr lang="en-US"/>
              </a:p>
            </p:txBody>
          </p:sp>
          <p:sp>
            <p:nvSpPr>
              <p:cNvPr id="46" name="Rectangle 33"/>
              <p:cNvSpPr>
                <a:spLocks noChangeArrowheads="1"/>
              </p:cNvSpPr>
              <p:nvPr/>
            </p:nvSpPr>
            <p:spPr bwMode="auto">
              <a:xfrm>
                <a:off x="1368"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7" name="Rectangle 34"/>
              <p:cNvSpPr>
                <a:spLocks noChangeArrowheads="1"/>
              </p:cNvSpPr>
              <p:nvPr/>
            </p:nvSpPr>
            <p:spPr bwMode="auto">
              <a:xfrm>
                <a:off x="1512" y="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Line 35"/>
              <p:cNvSpPr>
                <a:spLocks noChangeShapeType="1"/>
              </p:cNvSpPr>
              <p:nvPr/>
            </p:nvSpPr>
            <p:spPr bwMode="auto">
              <a:xfrm>
                <a:off x="1584" y="931"/>
                <a:ext cx="216" cy="0"/>
              </a:xfrm>
              <a:prstGeom prst="line">
                <a:avLst/>
              </a:prstGeom>
              <a:noFill/>
              <a:ln w="9525">
                <a:solidFill>
                  <a:schemeClr val="tx1"/>
                </a:solidFill>
                <a:round/>
                <a:headEnd/>
                <a:tailEnd type="triangle" w="med" len="med"/>
              </a:ln>
            </p:spPr>
            <p:txBody>
              <a:bodyPr/>
              <a:lstStyle/>
              <a:p>
                <a:endParaRPr lang="en-US"/>
              </a:p>
            </p:txBody>
          </p:sp>
          <p:sp>
            <p:nvSpPr>
              <p:cNvPr id="49" name="Rectangle 36"/>
              <p:cNvSpPr>
                <a:spLocks noChangeArrowheads="1"/>
              </p:cNvSpPr>
              <p:nvPr/>
            </p:nvSpPr>
            <p:spPr bwMode="auto">
              <a:xfrm>
                <a:off x="1944"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50" name="Rectangle 37"/>
              <p:cNvSpPr>
                <a:spLocks noChangeArrowheads="1"/>
              </p:cNvSpPr>
              <p:nvPr/>
            </p:nvSpPr>
            <p:spPr bwMode="auto">
              <a:xfrm>
                <a:off x="2088" y="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1" name="Rectangle 38"/>
              <p:cNvSpPr>
                <a:spLocks noChangeArrowheads="1"/>
              </p:cNvSpPr>
              <p:nvPr/>
            </p:nvSpPr>
            <p:spPr bwMode="auto">
              <a:xfrm>
                <a:off x="2520"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52" name="Rectangle 39"/>
              <p:cNvSpPr>
                <a:spLocks noChangeArrowheads="1"/>
              </p:cNvSpPr>
              <p:nvPr/>
            </p:nvSpPr>
            <p:spPr bwMode="auto">
              <a:xfrm>
                <a:off x="2664" y="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3" name="Line 40"/>
              <p:cNvSpPr>
                <a:spLocks noChangeShapeType="1"/>
              </p:cNvSpPr>
              <p:nvPr/>
            </p:nvSpPr>
            <p:spPr bwMode="auto">
              <a:xfrm>
                <a:off x="2736" y="931"/>
                <a:ext cx="216" cy="0"/>
              </a:xfrm>
              <a:prstGeom prst="line">
                <a:avLst/>
              </a:prstGeom>
              <a:noFill/>
              <a:ln w="9525">
                <a:solidFill>
                  <a:schemeClr val="tx1"/>
                </a:solidFill>
                <a:round/>
                <a:headEnd/>
                <a:tailEnd type="triangle" w="med" len="med"/>
              </a:ln>
            </p:spPr>
            <p:txBody>
              <a:bodyPr/>
              <a:lstStyle/>
              <a:p>
                <a:endParaRPr lang="en-US"/>
              </a:p>
            </p:txBody>
          </p:sp>
          <p:sp>
            <p:nvSpPr>
              <p:cNvPr id="54" name="Rectangle 41"/>
              <p:cNvSpPr>
                <a:spLocks noChangeArrowheads="1"/>
              </p:cNvSpPr>
              <p:nvPr/>
            </p:nvSpPr>
            <p:spPr bwMode="auto">
              <a:xfrm>
                <a:off x="3096"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55" name="Rectangle 42"/>
              <p:cNvSpPr>
                <a:spLocks noChangeArrowheads="1"/>
              </p:cNvSpPr>
              <p:nvPr/>
            </p:nvSpPr>
            <p:spPr bwMode="auto">
              <a:xfrm>
                <a:off x="3240"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6" name="Rectangle 43"/>
              <p:cNvSpPr>
                <a:spLocks noChangeArrowheads="1"/>
              </p:cNvSpPr>
              <p:nvPr/>
            </p:nvSpPr>
            <p:spPr bwMode="auto">
              <a:xfrm>
                <a:off x="648" y="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57" name="Rectangle 44"/>
              <p:cNvSpPr>
                <a:spLocks noChangeArrowheads="1"/>
              </p:cNvSpPr>
              <p:nvPr/>
            </p:nvSpPr>
            <p:spPr bwMode="auto">
              <a:xfrm>
                <a:off x="1224"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8" name="Rectangle 45"/>
              <p:cNvSpPr>
                <a:spLocks noChangeArrowheads="1"/>
              </p:cNvSpPr>
              <p:nvPr/>
            </p:nvSpPr>
            <p:spPr bwMode="auto">
              <a:xfrm>
                <a:off x="1800"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9" name="Rectangle 46"/>
              <p:cNvSpPr>
                <a:spLocks noChangeArrowheads="1"/>
              </p:cNvSpPr>
              <p:nvPr/>
            </p:nvSpPr>
            <p:spPr bwMode="auto">
              <a:xfrm>
                <a:off x="2376"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0" name="Rectangle 47"/>
              <p:cNvSpPr>
                <a:spLocks noChangeArrowheads="1"/>
              </p:cNvSpPr>
              <p:nvPr/>
            </p:nvSpPr>
            <p:spPr bwMode="auto">
              <a:xfrm>
                <a:off x="2952"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1" name="Rectangle 48"/>
              <p:cNvSpPr>
                <a:spLocks noChangeArrowheads="1"/>
              </p:cNvSpPr>
              <p:nvPr/>
            </p:nvSpPr>
            <p:spPr bwMode="auto">
              <a:xfrm>
                <a:off x="2232" y="1217"/>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62" name="Rectangle 49"/>
              <p:cNvSpPr>
                <a:spLocks noChangeArrowheads="1"/>
              </p:cNvSpPr>
              <p:nvPr/>
            </p:nvSpPr>
            <p:spPr bwMode="auto">
              <a:xfrm>
                <a:off x="2376" y="1217"/>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3" name="Rectangle 50"/>
              <p:cNvSpPr>
                <a:spLocks noChangeArrowheads="1"/>
              </p:cNvSpPr>
              <p:nvPr/>
            </p:nvSpPr>
            <p:spPr bwMode="auto">
              <a:xfrm>
                <a:off x="2088" y="1217"/>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4" name="Line 51"/>
              <p:cNvSpPr>
                <a:spLocks noChangeShapeType="1"/>
              </p:cNvSpPr>
              <p:nvPr/>
            </p:nvSpPr>
            <p:spPr bwMode="auto">
              <a:xfrm flipH="1">
                <a:off x="2736" y="1001"/>
                <a:ext cx="216" cy="0"/>
              </a:xfrm>
              <a:prstGeom prst="line">
                <a:avLst/>
              </a:prstGeom>
              <a:noFill/>
              <a:ln w="9525">
                <a:solidFill>
                  <a:schemeClr val="tx1"/>
                </a:solidFill>
                <a:round/>
                <a:headEnd/>
                <a:tailEnd type="triangle" w="med" len="med"/>
              </a:ln>
            </p:spPr>
            <p:txBody>
              <a:bodyPr/>
              <a:lstStyle/>
              <a:p>
                <a:endParaRPr lang="en-US"/>
              </a:p>
            </p:txBody>
          </p:sp>
          <p:sp>
            <p:nvSpPr>
              <p:cNvPr id="65" name="Line 52"/>
              <p:cNvSpPr>
                <a:spLocks noChangeShapeType="1"/>
              </p:cNvSpPr>
              <p:nvPr/>
            </p:nvSpPr>
            <p:spPr bwMode="auto">
              <a:xfrm flipH="1">
                <a:off x="1008" y="1001"/>
                <a:ext cx="216" cy="0"/>
              </a:xfrm>
              <a:prstGeom prst="line">
                <a:avLst/>
              </a:prstGeom>
              <a:noFill/>
              <a:ln w="9525">
                <a:solidFill>
                  <a:schemeClr val="tx1"/>
                </a:solidFill>
                <a:round/>
                <a:headEnd/>
                <a:tailEnd type="triangle" w="med" len="med"/>
              </a:ln>
            </p:spPr>
            <p:txBody>
              <a:bodyPr/>
              <a:lstStyle/>
              <a:p>
                <a:endParaRPr lang="en-US"/>
              </a:p>
            </p:txBody>
          </p:sp>
          <p:sp>
            <p:nvSpPr>
              <p:cNvPr id="66" name="Line 53"/>
              <p:cNvSpPr>
                <a:spLocks noChangeShapeType="1"/>
              </p:cNvSpPr>
              <p:nvPr/>
            </p:nvSpPr>
            <p:spPr bwMode="auto">
              <a:xfrm flipH="1">
                <a:off x="1584" y="1001"/>
                <a:ext cx="216" cy="0"/>
              </a:xfrm>
              <a:prstGeom prst="line">
                <a:avLst/>
              </a:prstGeom>
              <a:noFill/>
              <a:ln w="9525">
                <a:solidFill>
                  <a:schemeClr val="tx1"/>
                </a:solidFill>
                <a:round/>
                <a:headEnd/>
                <a:tailEnd type="triangle" w="med" len="med"/>
              </a:ln>
            </p:spPr>
            <p:txBody>
              <a:bodyPr/>
              <a:lstStyle/>
              <a:p>
                <a:endParaRPr lang="en-US"/>
              </a:p>
            </p:txBody>
          </p:sp>
          <p:sp>
            <p:nvSpPr>
              <p:cNvPr id="67" name="Line 54"/>
              <p:cNvSpPr>
                <a:spLocks noChangeShapeType="1"/>
              </p:cNvSpPr>
              <p:nvPr/>
            </p:nvSpPr>
            <p:spPr bwMode="auto">
              <a:xfrm flipV="1">
                <a:off x="2160" y="929"/>
                <a:ext cx="0" cy="288"/>
              </a:xfrm>
              <a:prstGeom prst="line">
                <a:avLst/>
              </a:prstGeom>
              <a:noFill/>
              <a:ln w="9525">
                <a:solidFill>
                  <a:schemeClr val="tx1"/>
                </a:solidFill>
                <a:round/>
                <a:headEnd/>
                <a:tailEnd type="triangle" w="med" len="med"/>
              </a:ln>
            </p:spPr>
            <p:txBody>
              <a:bodyPr/>
              <a:lstStyle/>
              <a:p>
                <a:endParaRPr lang="en-US"/>
              </a:p>
            </p:txBody>
          </p:sp>
          <p:sp>
            <p:nvSpPr>
              <p:cNvPr id="68" name="Line 55"/>
              <p:cNvSpPr>
                <a:spLocks noChangeShapeType="1"/>
              </p:cNvSpPr>
              <p:nvPr/>
            </p:nvSpPr>
            <p:spPr bwMode="auto">
              <a:xfrm>
                <a:off x="2448" y="1001"/>
                <a:ext cx="0" cy="216"/>
              </a:xfrm>
              <a:prstGeom prst="line">
                <a:avLst/>
              </a:prstGeom>
              <a:noFill/>
              <a:ln w="9525">
                <a:solidFill>
                  <a:schemeClr val="tx1"/>
                </a:solidFill>
                <a:round/>
                <a:headEnd/>
                <a:tailEnd type="triangle" w="med" len="med"/>
              </a:ln>
            </p:spPr>
            <p:txBody>
              <a:bodyPr/>
              <a:lstStyle/>
              <a:p>
                <a:endParaRPr lang="en-US"/>
              </a:p>
            </p:txBody>
          </p:sp>
        </p:grpSp>
        <p:grpSp>
          <p:nvGrpSpPr>
            <p:cNvPr id="11" name="Group 56"/>
            <p:cNvGrpSpPr>
              <a:grpSpLocks/>
            </p:cNvGrpSpPr>
            <p:nvPr/>
          </p:nvGrpSpPr>
          <p:grpSpPr bwMode="auto">
            <a:xfrm>
              <a:off x="2057400" y="4191000"/>
              <a:ext cx="5257800" cy="231775"/>
              <a:chOff x="1620" y="3970"/>
              <a:chExt cx="8280" cy="364"/>
            </a:xfrm>
          </p:grpSpPr>
          <p:sp>
            <p:nvSpPr>
              <p:cNvPr id="15" name="Rectangle 57"/>
              <p:cNvSpPr>
                <a:spLocks noChangeArrowheads="1"/>
              </p:cNvSpPr>
              <p:nvPr/>
            </p:nvSpPr>
            <p:spPr bwMode="auto">
              <a:xfrm>
                <a:off x="198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6" name="Rectangle 58"/>
              <p:cNvSpPr>
                <a:spLocks noChangeArrowheads="1"/>
              </p:cNvSpPr>
              <p:nvPr/>
            </p:nvSpPr>
            <p:spPr bwMode="auto">
              <a:xfrm>
                <a:off x="2340" y="3970"/>
                <a:ext cx="360" cy="360"/>
              </a:xfrm>
              <a:prstGeom prst="rect">
                <a:avLst/>
              </a:prstGeom>
              <a:solidFill>
                <a:srgbClr val="FFFFCC"/>
              </a:solidFill>
              <a:ln w="9525">
                <a:solidFill>
                  <a:schemeClr val="tx1"/>
                </a:solidFill>
                <a:miter lim="800000"/>
                <a:headEnd/>
                <a:tailEnd/>
              </a:ln>
            </p:spPr>
            <p:txBody>
              <a:bodyPr/>
              <a:lstStyle/>
              <a:p>
                <a:endParaRPr lang="en-US" altLang="en-US"/>
              </a:p>
            </p:txBody>
          </p:sp>
          <p:sp>
            <p:nvSpPr>
              <p:cNvPr id="17" name="Line 59"/>
              <p:cNvSpPr>
                <a:spLocks noChangeShapeType="1"/>
              </p:cNvSpPr>
              <p:nvPr/>
            </p:nvSpPr>
            <p:spPr bwMode="auto">
              <a:xfrm>
                <a:off x="2520" y="4150"/>
                <a:ext cx="540" cy="0"/>
              </a:xfrm>
              <a:prstGeom prst="line">
                <a:avLst/>
              </a:prstGeom>
              <a:noFill/>
              <a:ln w="9525">
                <a:solidFill>
                  <a:schemeClr val="tx1"/>
                </a:solidFill>
                <a:round/>
                <a:headEnd/>
                <a:tailEnd type="triangle" w="med" len="med"/>
              </a:ln>
            </p:spPr>
            <p:txBody>
              <a:bodyPr/>
              <a:lstStyle/>
              <a:p>
                <a:endParaRPr lang="en-US"/>
              </a:p>
            </p:txBody>
          </p:sp>
          <p:sp>
            <p:nvSpPr>
              <p:cNvPr id="18" name="Rectangle 60"/>
              <p:cNvSpPr>
                <a:spLocks noChangeArrowheads="1"/>
              </p:cNvSpPr>
              <p:nvPr/>
            </p:nvSpPr>
            <p:spPr bwMode="auto">
              <a:xfrm>
                <a:off x="342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19" name="Rectangle 61"/>
              <p:cNvSpPr>
                <a:spLocks noChangeArrowheads="1"/>
              </p:cNvSpPr>
              <p:nvPr/>
            </p:nvSpPr>
            <p:spPr bwMode="auto">
              <a:xfrm>
                <a:off x="3780" y="3970"/>
                <a:ext cx="360" cy="360"/>
              </a:xfrm>
              <a:prstGeom prst="rect">
                <a:avLst/>
              </a:prstGeom>
              <a:solidFill>
                <a:srgbClr val="FFFFCC"/>
              </a:solidFill>
              <a:ln w="9525">
                <a:solidFill>
                  <a:schemeClr val="tx1"/>
                </a:solidFill>
                <a:miter lim="800000"/>
                <a:headEnd/>
                <a:tailEnd/>
              </a:ln>
            </p:spPr>
            <p:txBody>
              <a:bodyPr/>
              <a:lstStyle/>
              <a:p>
                <a:endParaRPr lang="en-US" altLang="en-US"/>
              </a:p>
            </p:txBody>
          </p:sp>
          <p:sp>
            <p:nvSpPr>
              <p:cNvPr id="20" name="Line 62"/>
              <p:cNvSpPr>
                <a:spLocks noChangeShapeType="1"/>
              </p:cNvSpPr>
              <p:nvPr/>
            </p:nvSpPr>
            <p:spPr bwMode="auto">
              <a:xfrm>
                <a:off x="3960" y="4150"/>
                <a:ext cx="540" cy="0"/>
              </a:xfrm>
              <a:prstGeom prst="line">
                <a:avLst/>
              </a:prstGeom>
              <a:noFill/>
              <a:ln w="9525">
                <a:solidFill>
                  <a:schemeClr val="tx1"/>
                </a:solidFill>
                <a:round/>
                <a:headEnd/>
                <a:tailEnd type="triangle" w="med" len="med"/>
              </a:ln>
            </p:spPr>
            <p:txBody>
              <a:bodyPr/>
              <a:lstStyle/>
              <a:p>
                <a:endParaRPr lang="en-US"/>
              </a:p>
            </p:txBody>
          </p:sp>
          <p:sp>
            <p:nvSpPr>
              <p:cNvPr id="21" name="Rectangle 63"/>
              <p:cNvSpPr>
                <a:spLocks noChangeArrowheads="1"/>
              </p:cNvSpPr>
              <p:nvPr/>
            </p:nvSpPr>
            <p:spPr bwMode="auto">
              <a:xfrm>
                <a:off x="486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22" name="Rectangle 64"/>
              <p:cNvSpPr>
                <a:spLocks noChangeArrowheads="1"/>
              </p:cNvSpPr>
              <p:nvPr/>
            </p:nvSpPr>
            <p:spPr bwMode="auto">
              <a:xfrm>
                <a:off x="5220" y="3970"/>
                <a:ext cx="360" cy="360"/>
              </a:xfrm>
              <a:prstGeom prst="rect">
                <a:avLst/>
              </a:prstGeom>
              <a:solidFill>
                <a:srgbClr val="FFFFCC"/>
              </a:solidFill>
              <a:ln w="9525">
                <a:solidFill>
                  <a:schemeClr val="tx1"/>
                </a:solidFill>
                <a:miter lim="800000"/>
                <a:headEnd/>
                <a:tailEnd/>
              </a:ln>
            </p:spPr>
            <p:txBody>
              <a:bodyPr/>
              <a:lstStyle/>
              <a:p>
                <a:endParaRPr lang="en-US" altLang="en-US"/>
              </a:p>
            </p:txBody>
          </p:sp>
          <p:sp>
            <p:nvSpPr>
              <p:cNvPr id="23" name="Line 65"/>
              <p:cNvSpPr>
                <a:spLocks noChangeShapeType="1"/>
              </p:cNvSpPr>
              <p:nvPr/>
            </p:nvSpPr>
            <p:spPr bwMode="auto">
              <a:xfrm>
                <a:off x="5400" y="4150"/>
                <a:ext cx="540" cy="0"/>
              </a:xfrm>
              <a:prstGeom prst="line">
                <a:avLst/>
              </a:prstGeom>
              <a:noFill/>
              <a:ln w="9525">
                <a:solidFill>
                  <a:schemeClr val="tx1"/>
                </a:solidFill>
                <a:round/>
                <a:headEnd/>
                <a:tailEnd type="triangle" w="med" len="med"/>
              </a:ln>
            </p:spPr>
            <p:txBody>
              <a:bodyPr/>
              <a:lstStyle/>
              <a:p>
                <a:endParaRPr lang="en-US"/>
              </a:p>
            </p:txBody>
          </p:sp>
          <p:sp>
            <p:nvSpPr>
              <p:cNvPr id="24" name="Rectangle 66"/>
              <p:cNvSpPr>
                <a:spLocks noChangeArrowheads="1"/>
              </p:cNvSpPr>
              <p:nvPr/>
            </p:nvSpPr>
            <p:spPr bwMode="auto">
              <a:xfrm>
                <a:off x="630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25" name="Rectangle 67"/>
              <p:cNvSpPr>
                <a:spLocks noChangeArrowheads="1"/>
              </p:cNvSpPr>
              <p:nvPr/>
            </p:nvSpPr>
            <p:spPr bwMode="auto">
              <a:xfrm>
                <a:off x="6660" y="3970"/>
                <a:ext cx="360" cy="360"/>
              </a:xfrm>
              <a:prstGeom prst="rect">
                <a:avLst/>
              </a:prstGeom>
              <a:solidFill>
                <a:srgbClr val="FFFFCC"/>
              </a:solidFill>
              <a:ln w="9525">
                <a:solidFill>
                  <a:schemeClr val="tx1"/>
                </a:solidFill>
                <a:miter lim="800000"/>
                <a:headEnd/>
                <a:tailEnd/>
              </a:ln>
            </p:spPr>
            <p:txBody>
              <a:bodyPr/>
              <a:lstStyle/>
              <a:p>
                <a:endParaRPr lang="en-US" altLang="en-US"/>
              </a:p>
            </p:txBody>
          </p:sp>
          <p:sp>
            <p:nvSpPr>
              <p:cNvPr id="26" name="Line 68"/>
              <p:cNvSpPr>
                <a:spLocks noChangeShapeType="1"/>
              </p:cNvSpPr>
              <p:nvPr/>
            </p:nvSpPr>
            <p:spPr bwMode="auto">
              <a:xfrm>
                <a:off x="6840" y="4150"/>
                <a:ext cx="540" cy="0"/>
              </a:xfrm>
              <a:prstGeom prst="line">
                <a:avLst/>
              </a:prstGeom>
              <a:noFill/>
              <a:ln w="9525">
                <a:solidFill>
                  <a:schemeClr val="tx1"/>
                </a:solidFill>
                <a:round/>
                <a:headEnd/>
                <a:tailEnd type="triangle" w="med" len="med"/>
              </a:ln>
            </p:spPr>
            <p:txBody>
              <a:bodyPr/>
              <a:lstStyle/>
              <a:p>
                <a:endParaRPr lang="en-US"/>
              </a:p>
            </p:txBody>
          </p:sp>
          <p:sp>
            <p:nvSpPr>
              <p:cNvPr id="27" name="Rectangle 69"/>
              <p:cNvSpPr>
                <a:spLocks noChangeArrowheads="1"/>
              </p:cNvSpPr>
              <p:nvPr/>
            </p:nvSpPr>
            <p:spPr bwMode="auto">
              <a:xfrm>
                <a:off x="774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8" name="Rectangle 70"/>
              <p:cNvSpPr>
                <a:spLocks noChangeArrowheads="1"/>
              </p:cNvSpPr>
              <p:nvPr/>
            </p:nvSpPr>
            <p:spPr bwMode="auto">
              <a:xfrm>
                <a:off x="810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9" name="Rectangle 71"/>
              <p:cNvSpPr>
                <a:spLocks noChangeArrowheads="1"/>
              </p:cNvSpPr>
              <p:nvPr/>
            </p:nvSpPr>
            <p:spPr bwMode="auto">
              <a:xfrm>
                <a:off x="1620" y="3970"/>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30" name="Rectangle 72"/>
              <p:cNvSpPr>
                <a:spLocks noChangeArrowheads="1"/>
              </p:cNvSpPr>
              <p:nvPr/>
            </p:nvSpPr>
            <p:spPr bwMode="auto">
              <a:xfrm>
                <a:off x="306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Rectangle 73"/>
              <p:cNvSpPr>
                <a:spLocks noChangeArrowheads="1"/>
              </p:cNvSpPr>
              <p:nvPr/>
            </p:nvSpPr>
            <p:spPr bwMode="auto">
              <a:xfrm>
                <a:off x="450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2" name="Rectangle 74"/>
              <p:cNvSpPr>
                <a:spLocks noChangeArrowheads="1"/>
              </p:cNvSpPr>
              <p:nvPr/>
            </p:nvSpPr>
            <p:spPr bwMode="auto">
              <a:xfrm>
                <a:off x="594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3" name="Rectangle 75"/>
              <p:cNvSpPr>
                <a:spLocks noChangeArrowheads="1"/>
              </p:cNvSpPr>
              <p:nvPr/>
            </p:nvSpPr>
            <p:spPr bwMode="auto">
              <a:xfrm>
                <a:off x="738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4" name="Line 76"/>
              <p:cNvSpPr>
                <a:spLocks noChangeShapeType="1"/>
              </p:cNvSpPr>
              <p:nvPr/>
            </p:nvSpPr>
            <p:spPr bwMode="auto">
              <a:xfrm>
                <a:off x="8280" y="4154"/>
                <a:ext cx="540" cy="0"/>
              </a:xfrm>
              <a:prstGeom prst="line">
                <a:avLst/>
              </a:prstGeom>
              <a:noFill/>
              <a:ln w="9525">
                <a:solidFill>
                  <a:schemeClr val="tx1"/>
                </a:solidFill>
                <a:round/>
                <a:headEnd/>
                <a:tailEnd type="triangle" w="med" len="med"/>
              </a:ln>
            </p:spPr>
            <p:txBody>
              <a:bodyPr/>
              <a:lstStyle/>
              <a:p>
                <a:endParaRPr lang="en-US"/>
              </a:p>
            </p:txBody>
          </p:sp>
          <p:sp>
            <p:nvSpPr>
              <p:cNvPr id="35" name="Rectangle 77"/>
              <p:cNvSpPr>
                <a:spLocks noChangeArrowheads="1"/>
              </p:cNvSpPr>
              <p:nvPr/>
            </p:nvSpPr>
            <p:spPr bwMode="auto">
              <a:xfrm>
                <a:off x="9180" y="3974"/>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36" name="Rectangle 78"/>
              <p:cNvSpPr>
                <a:spLocks noChangeArrowheads="1"/>
              </p:cNvSpPr>
              <p:nvPr/>
            </p:nvSpPr>
            <p:spPr bwMode="auto">
              <a:xfrm>
                <a:off x="9540" y="3974"/>
                <a:ext cx="360" cy="360"/>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37" name="Rectangle 79"/>
              <p:cNvSpPr>
                <a:spLocks noChangeArrowheads="1"/>
              </p:cNvSpPr>
              <p:nvPr/>
            </p:nvSpPr>
            <p:spPr bwMode="auto">
              <a:xfrm>
                <a:off x="8820" y="3974"/>
                <a:ext cx="360" cy="36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8" name="Line 80"/>
              <p:cNvSpPr>
                <a:spLocks noChangeShapeType="1"/>
              </p:cNvSpPr>
              <p:nvPr/>
            </p:nvSpPr>
            <p:spPr bwMode="auto">
              <a:xfrm flipH="1">
                <a:off x="8280" y="4302"/>
                <a:ext cx="540" cy="0"/>
              </a:xfrm>
              <a:prstGeom prst="line">
                <a:avLst/>
              </a:prstGeom>
              <a:noFill/>
              <a:ln w="9525">
                <a:solidFill>
                  <a:schemeClr val="tx1"/>
                </a:solidFill>
                <a:round/>
                <a:headEnd/>
                <a:tailEnd type="triangle" w="med" len="med"/>
              </a:ln>
            </p:spPr>
            <p:txBody>
              <a:bodyPr/>
              <a:lstStyle/>
              <a:p>
                <a:endParaRPr lang="en-US"/>
              </a:p>
            </p:txBody>
          </p:sp>
          <p:sp>
            <p:nvSpPr>
              <p:cNvPr id="39" name="Line 81"/>
              <p:cNvSpPr>
                <a:spLocks noChangeShapeType="1"/>
              </p:cNvSpPr>
              <p:nvPr/>
            </p:nvSpPr>
            <p:spPr bwMode="auto">
              <a:xfrm flipH="1">
                <a:off x="6840" y="4302"/>
                <a:ext cx="540" cy="0"/>
              </a:xfrm>
              <a:prstGeom prst="line">
                <a:avLst/>
              </a:prstGeom>
              <a:noFill/>
              <a:ln w="9525">
                <a:solidFill>
                  <a:schemeClr val="tx1"/>
                </a:solidFill>
                <a:round/>
                <a:headEnd/>
                <a:tailEnd type="triangle" w="med" len="med"/>
              </a:ln>
            </p:spPr>
            <p:txBody>
              <a:bodyPr/>
              <a:lstStyle/>
              <a:p>
                <a:endParaRPr lang="en-US"/>
              </a:p>
            </p:txBody>
          </p:sp>
          <p:sp>
            <p:nvSpPr>
              <p:cNvPr id="40" name="Line 82"/>
              <p:cNvSpPr>
                <a:spLocks noChangeShapeType="1"/>
              </p:cNvSpPr>
              <p:nvPr/>
            </p:nvSpPr>
            <p:spPr bwMode="auto">
              <a:xfrm flipH="1">
                <a:off x="5400" y="4302"/>
                <a:ext cx="540" cy="0"/>
              </a:xfrm>
              <a:prstGeom prst="line">
                <a:avLst/>
              </a:prstGeom>
              <a:noFill/>
              <a:ln w="9525">
                <a:solidFill>
                  <a:schemeClr val="tx1"/>
                </a:solidFill>
                <a:round/>
                <a:headEnd/>
                <a:tailEnd type="triangle" w="med" len="med"/>
              </a:ln>
            </p:spPr>
            <p:txBody>
              <a:bodyPr/>
              <a:lstStyle/>
              <a:p>
                <a:endParaRPr lang="en-US"/>
              </a:p>
            </p:txBody>
          </p:sp>
          <p:sp>
            <p:nvSpPr>
              <p:cNvPr id="41" name="Line 83"/>
              <p:cNvSpPr>
                <a:spLocks noChangeShapeType="1"/>
              </p:cNvSpPr>
              <p:nvPr/>
            </p:nvSpPr>
            <p:spPr bwMode="auto">
              <a:xfrm flipH="1">
                <a:off x="3960" y="4302"/>
                <a:ext cx="540" cy="0"/>
              </a:xfrm>
              <a:prstGeom prst="line">
                <a:avLst/>
              </a:prstGeom>
              <a:noFill/>
              <a:ln w="9525">
                <a:solidFill>
                  <a:schemeClr val="tx1"/>
                </a:solidFill>
                <a:round/>
                <a:headEnd/>
                <a:tailEnd type="triangle" w="med" len="med"/>
              </a:ln>
            </p:spPr>
            <p:txBody>
              <a:bodyPr/>
              <a:lstStyle/>
              <a:p>
                <a:endParaRPr lang="en-US"/>
              </a:p>
            </p:txBody>
          </p:sp>
          <p:sp>
            <p:nvSpPr>
              <p:cNvPr id="42" name="Line 84"/>
              <p:cNvSpPr>
                <a:spLocks noChangeShapeType="1"/>
              </p:cNvSpPr>
              <p:nvPr/>
            </p:nvSpPr>
            <p:spPr bwMode="auto">
              <a:xfrm flipH="1">
                <a:off x="2520" y="4302"/>
                <a:ext cx="540" cy="0"/>
              </a:xfrm>
              <a:prstGeom prst="line">
                <a:avLst/>
              </a:prstGeom>
              <a:noFill/>
              <a:ln w="9525">
                <a:solidFill>
                  <a:schemeClr val="tx1"/>
                </a:solidFill>
                <a:round/>
                <a:headEnd/>
                <a:tailEnd type="triangle" w="med" len="med"/>
              </a:ln>
            </p:spPr>
            <p:txBody>
              <a:bodyPr/>
              <a:lstStyle/>
              <a:p>
                <a:endParaRPr lang="en-US"/>
              </a:p>
            </p:txBody>
          </p:sp>
        </p:grpSp>
        <p:sp>
          <p:nvSpPr>
            <p:cNvPr id="12" name="Rectangle 85"/>
            <p:cNvSpPr>
              <a:spLocks noChangeArrowheads="1"/>
            </p:cNvSpPr>
            <p:nvPr/>
          </p:nvSpPr>
          <p:spPr bwMode="auto">
            <a:xfrm>
              <a:off x="1981200" y="4556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3" name="Rectangle 86"/>
            <p:cNvSpPr>
              <a:spLocks noChangeArrowheads="1"/>
            </p:cNvSpPr>
            <p:nvPr/>
          </p:nvSpPr>
          <p:spPr bwMode="auto">
            <a:xfrm>
              <a:off x="1981200" y="35052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4" name="Rectangle 87"/>
            <p:cNvSpPr>
              <a:spLocks noChangeArrowheads="1"/>
            </p:cNvSpPr>
            <p:nvPr/>
          </p:nvSpPr>
          <p:spPr bwMode="auto">
            <a:xfrm>
              <a:off x="3657600" y="35052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PTR</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22349"/>
            <a:ext cx="4219575" cy="4384675"/>
          </a:xfrm>
          <a:prstGeom prst="rect">
            <a:avLst/>
          </a:prstGeom>
        </p:spPr>
        <p:txBody>
          <a:bodyPr vert="horz" wrap="square" lIns="0" tIns="12065" rIns="0" bIns="0" rtlCol="0">
            <a:spAutoFit/>
          </a:bodyPr>
          <a:lstStyle/>
          <a:p>
            <a:pPr marL="12700">
              <a:lnSpc>
                <a:spcPct val="100000"/>
              </a:lnSpc>
              <a:spcBef>
                <a:spcPts val="95"/>
              </a:spcBef>
            </a:pPr>
            <a:r>
              <a:rPr sz="2200" spc="-60" dirty="0">
                <a:solidFill>
                  <a:srgbClr val="0A5294"/>
                </a:solidFill>
                <a:latin typeface="Constantia"/>
                <a:cs typeface="Constantia"/>
              </a:rPr>
              <a:t>v</a:t>
            </a:r>
            <a:r>
              <a:rPr sz="2200" spc="-5" dirty="0">
                <a:solidFill>
                  <a:srgbClr val="0A5294"/>
                </a:solidFill>
                <a:latin typeface="Constantia"/>
                <a:cs typeface="Constantia"/>
              </a:rPr>
              <a:t>oid</a:t>
            </a:r>
            <a:r>
              <a:rPr sz="2200" spc="-10" dirty="0">
                <a:solidFill>
                  <a:srgbClr val="0A5294"/>
                </a:solidFill>
                <a:latin typeface="Constantia"/>
                <a:cs typeface="Constantia"/>
              </a:rPr>
              <a:t> i</a:t>
            </a:r>
            <a:r>
              <a:rPr sz="2200" dirty="0">
                <a:solidFill>
                  <a:srgbClr val="0A5294"/>
                </a:solidFill>
                <a:latin typeface="Constantia"/>
                <a:cs typeface="Constantia"/>
              </a:rPr>
              <a:t>n</a:t>
            </a:r>
            <a:r>
              <a:rPr sz="2200" spc="-5" dirty="0">
                <a:solidFill>
                  <a:srgbClr val="0A5294"/>
                </a:solidFill>
                <a:latin typeface="Constantia"/>
                <a:cs typeface="Constantia"/>
              </a:rPr>
              <a:t>sert</a:t>
            </a:r>
            <a:r>
              <a:rPr sz="2200" spc="5" dirty="0">
                <a:solidFill>
                  <a:srgbClr val="0A5294"/>
                </a:solidFill>
                <a:latin typeface="Constantia"/>
                <a:cs typeface="Constantia"/>
              </a:rPr>
              <a:t>_</a:t>
            </a:r>
            <a:r>
              <a:rPr sz="2200" spc="-5" dirty="0">
                <a:solidFill>
                  <a:srgbClr val="0A5294"/>
                </a:solidFill>
                <a:latin typeface="Constantia"/>
                <a:cs typeface="Constantia"/>
              </a:rPr>
              <a:t>af</a:t>
            </a:r>
            <a:r>
              <a:rPr sz="2200" spc="-35" dirty="0">
                <a:solidFill>
                  <a:srgbClr val="0A5294"/>
                </a:solidFill>
                <a:latin typeface="Constantia"/>
                <a:cs typeface="Constantia"/>
              </a:rPr>
              <a:t>t</a:t>
            </a:r>
            <a:r>
              <a:rPr sz="2200" spc="-5" dirty="0">
                <a:solidFill>
                  <a:srgbClr val="0A5294"/>
                </a:solidFill>
                <a:latin typeface="Constantia"/>
                <a:cs typeface="Constantia"/>
              </a:rPr>
              <a:t>er</a:t>
            </a:r>
            <a:r>
              <a:rPr sz="2200" spc="-15" dirty="0">
                <a:solidFill>
                  <a:srgbClr val="0A5294"/>
                </a:solidFill>
                <a:latin typeface="Constantia"/>
                <a:cs typeface="Constantia"/>
              </a:rPr>
              <a:t>(</a:t>
            </a:r>
            <a:r>
              <a:rPr sz="2200" spc="-10" dirty="0">
                <a:solidFill>
                  <a:srgbClr val="0A5294"/>
                </a:solidFill>
                <a:latin typeface="Constantia"/>
                <a:cs typeface="Constantia"/>
              </a:rPr>
              <a:t>i</a:t>
            </a:r>
            <a:r>
              <a:rPr sz="2200" dirty="0">
                <a:solidFill>
                  <a:srgbClr val="0A5294"/>
                </a:solidFill>
                <a:latin typeface="Constantia"/>
                <a:cs typeface="Constantia"/>
              </a:rPr>
              <a:t>n</a:t>
            </a:r>
            <a:r>
              <a:rPr sz="2200" spc="-5" dirty="0">
                <a:solidFill>
                  <a:srgbClr val="0A5294"/>
                </a:solidFill>
                <a:latin typeface="Constantia"/>
                <a:cs typeface="Constantia"/>
              </a:rPr>
              <a:t>t</a:t>
            </a:r>
            <a:r>
              <a:rPr sz="2200" spc="-165" dirty="0">
                <a:solidFill>
                  <a:srgbClr val="0A5294"/>
                </a:solidFill>
                <a:latin typeface="Constantia"/>
                <a:cs typeface="Constantia"/>
              </a:rPr>
              <a:t> </a:t>
            </a:r>
            <a:r>
              <a:rPr sz="2200" spc="-10" dirty="0">
                <a:solidFill>
                  <a:srgbClr val="0A5294"/>
                </a:solidFill>
                <a:latin typeface="Constantia"/>
                <a:cs typeface="Constantia"/>
              </a:rPr>
              <a:t>c,nod</a:t>
            </a:r>
            <a:r>
              <a:rPr sz="2200" spc="10" dirty="0">
                <a:solidFill>
                  <a:srgbClr val="0A5294"/>
                </a:solidFill>
                <a:latin typeface="Constantia"/>
                <a:cs typeface="Constantia"/>
              </a:rPr>
              <a:t>e</a:t>
            </a:r>
            <a:r>
              <a:rPr sz="2200" spc="-5" dirty="0">
                <a:solidFill>
                  <a:srgbClr val="0A5294"/>
                </a:solidFill>
                <a:latin typeface="Constantia"/>
                <a:cs typeface="Constantia"/>
              </a:rPr>
              <a:t>*</a:t>
            </a:r>
            <a:r>
              <a:rPr sz="2200" spc="-40" dirty="0">
                <a:solidFill>
                  <a:srgbClr val="0A5294"/>
                </a:solidFill>
                <a:latin typeface="Constantia"/>
                <a:cs typeface="Constantia"/>
              </a:rPr>
              <a:t> </a:t>
            </a:r>
            <a:r>
              <a:rPr sz="2200" spc="-5" dirty="0">
                <a:solidFill>
                  <a:srgbClr val="0A5294"/>
                </a:solidFill>
                <a:latin typeface="Constantia"/>
                <a:cs typeface="Constantia"/>
              </a:rPr>
              <a:t>p)</a:t>
            </a:r>
            <a:endParaRPr sz="2200">
              <a:latin typeface="Constantia"/>
              <a:cs typeface="Constantia"/>
            </a:endParaRPr>
          </a:p>
          <a:p>
            <a:pPr marL="12700">
              <a:lnSpc>
                <a:spcPct val="100000"/>
              </a:lnSpc>
            </a:pPr>
            <a:r>
              <a:rPr sz="2200" spc="-5" dirty="0">
                <a:solidFill>
                  <a:srgbClr val="0A5294"/>
                </a:solidFill>
                <a:latin typeface="Constantia"/>
                <a:cs typeface="Constantia"/>
              </a:rPr>
              <a:t>{</a:t>
            </a:r>
            <a:endParaRPr sz="2200">
              <a:latin typeface="Constantia"/>
              <a:cs typeface="Constantia"/>
            </a:endParaRPr>
          </a:p>
          <a:p>
            <a:pPr marL="356870">
              <a:lnSpc>
                <a:spcPct val="100000"/>
              </a:lnSpc>
            </a:pPr>
            <a:r>
              <a:rPr sz="2200" spc="-10" dirty="0">
                <a:solidFill>
                  <a:srgbClr val="0A5294"/>
                </a:solidFill>
                <a:latin typeface="Constantia"/>
                <a:cs typeface="Constantia"/>
              </a:rPr>
              <a:t>temp=start;</a:t>
            </a:r>
            <a:endParaRPr sz="2200">
              <a:latin typeface="Constantia"/>
              <a:cs typeface="Constantia"/>
            </a:endParaRPr>
          </a:p>
          <a:p>
            <a:pPr marL="358140">
              <a:lnSpc>
                <a:spcPct val="100000"/>
              </a:lnSpc>
            </a:pPr>
            <a:r>
              <a:rPr sz="2200" spc="-5" dirty="0">
                <a:solidFill>
                  <a:srgbClr val="0A5294"/>
                </a:solidFill>
                <a:latin typeface="Constantia"/>
                <a:cs typeface="Constantia"/>
              </a:rPr>
              <a:t>for(int</a:t>
            </a:r>
            <a:r>
              <a:rPr sz="2200" spc="-95" dirty="0">
                <a:solidFill>
                  <a:srgbClr val="0A5294"/>
                </a:solidFill>
                <a:latin typeface="Constantia"/>
                <a:cs typeface="Constantia"/>
              </a:rPr>
              <a:t> </a:t>
            </a:r>
            <a:r>
              <a:rPr sz="2200" spc="-5" dirty="0">
                <a:solidFill>
                  <a:srgbClr val="0A5294"/>
                </a:solidFill>
                <a:latin typeface="Constantia"/>
                <a:cs typeface="Constantia"/>
              </a:rPr>
              <a:t>i=1;i&lt;c-1;i++)</a:t>
            </a:r>
            <a:endParaRPr sz="2200">
              <a:latin typeface="Constantia"/>
              <a:cs typeface="Constantia"/>
            </a:endParaRPr>
          </a:p>
          <a:p>
            <a:pPr marL="360045">
              <a:lnSpc>
                <a:spcPct val="100000"/>
              </a:lnSpc>
              <a:spcBef>
                <a:spcPts val="5"/>
              </a:spcBef>
            </a:pPr>
            <a:r>
              <a:rPr sz="2200" spc="-5" dirty="0">
                <a:solidFill>
                  <a:srgbClr val="0A5294"/>
                </a:solidFill>
                <a:latin typeface="Constantia"/>
                <a:cs typeface="Constantia"/>
              </a:rPr>
              <a:t>{</a:t>
            </a:r>
            <a:endParaRPr sz="2200">
              <a:latin typeface="Constantia"/>
              <a:cs typeface="Constantia"/>
            </a:endParaRPr>
          </a:p>
          <a:p>
            <a:pPr marL="356870">
              <a:lnSpc>
                <a:spcPct val="100000"/>
              </a:lnSpc>
            </a:pPr>
            <a:r>
              <a:rPr sz="2200" spc="-10" dirty="0">
                <a:solidFill>
                  <a:srgbClr val="0A5294"/>
                </a:solidFill>
                <a:latin typeface="Constantia"/>
                <a:cs typeface="Constantia"/>
              </a:rPr>
              <a:t>temp=temp-&gt;next;</a:t>
            </a:r>
            <a:endParaRPr sz="2200">
              <a:latin typeface="Constantia"/>
              <a:cs typeface="Constantia"/>
            </a:endParaRPr>
          </a:p>
          <a:p>
            <a:pPr marL="360045">
              <a:lnSpc>
                <a:spcPct val="100000"/>
              </a:lnSpc>
            </a:pPr>
            <a:r>
              <a:rPr sz="2200" spc="-5" dirty="0">
                <a:solidFill>
                  <a:srgbClr val="0A5294"/>
                </a:solidFill>
                <a:latin typeface="Constantia"/>
                <a:cs typeface="Constantia"/>
              </a:rPr>
              <a:t>}</a:t>
            </a:r>
            <a:endParaRPr sz="2200">
              <a:latin typeface="Constantia"/>
              <a:cs typeface="Constantia"/>
            </a:endParaRPr>
          </a:p>
          <a:p>
            <a:pPr marL="356870" marR="780415" indent="-1905">
              <a:lnSpc>
                <a:spcPct val="100000"/>
              </a:lnSpc>
            </a:pPr>
            <a:r>
              <a:rPr sz="2200" spc="-5" dirty="0">
                <a:solidFill>
                  <a:srgbClr val="0A5294"/>
                </a:solidFill>
                <a:latin typeface="Constantia"/>
                <a:cs typeface="Constantia"/>
              </a:rPr>
              <a:t>p-&gt;next=temp-&gt;next; </a:t>
            </a:r>
            <a:r>
              <a:rPr sz="2200" dirty="0">
                <a:solidFill>
                  <a:srgbClr val="0A5294"/>
                </a:solidFill>
                <a:latin typeface="Constantia"/>
                <a:cs typeface="Constantia"/>
              </a:rPr>
              <a:t> </a:t>
            </a:r>
            <a:r>
              <a:rPr sz="2200" spc="-10" dirty="0">
                <a:solidFill>
                  <a:srgbClr val="0A5294"/>
                </a:solidFill>
                <a:latin typeface="Constantia"/>
                <a:cs typeface="Constantia"/>
              </a:rPr>
              <a:t>temp-&gt;next-&gt;previous=p; </a:t>
            </a:r>
            <a:r>
              <a:rPr sz="2200" spc="-540" dirty="0">
                <a:solidFill>
                  <a:srgbClr val="0A5294"/>
                </a:solidFill>
                <a:latin typeface="Constantia"/>
                <a:cs typeface="Constantia"/>
              </a:rPr>
              <a:t> </a:t>
            </a:r>
            <a:r>
              <a:rPr sz="2200" spc="-5" dirty="0">
                <a:solidFill>
                  <a:srgbClr val="0A5294"/>
                </a:solidFill>
                <a:latin typeface="Constantia"/>
                <a:cs typeface="Constantia"/>
              </a:rPr>
              <a:t>temp-&gt;next=p;</a:t>
            </a:r>
            <a:endParaRPr sz="2200">
              <a:latin typeface="Constantia"/>
              <a:cs typeface="Constantia"/>
            </a:endParaRPr>
          </a:p>
          <a:p>
            <a:pPr marL="353695" marR="5080" indent="1270">
              <a:lnSpc>
                <a:spcPct val="100000"/>
              </a:lnSpc>
            </a:pPr>
            <a:r>
              <a:rPr sz="2200" spc="-10" dirty="0">
                <a:solidFill>
                  <a:srgbClr val="0A5294"/>
                </a:solidFill>
                <a:latin typeface="Constantia"/>
                <a:cs typeface="Constantia"/>
              </a:rPr>
              <a:t>p-&gt;previous=temp</a:t>
            </a:r>
            <a:r>
              <a:rPr sz="2200" spc="-10">
                <a:solidFill>
                  <a:srgbClr val="0A5294"/>
                </a:solidFill>
                <a:latin typeface="Constantia"/>
                <a:cs typeface="Constantia"/>
              </a:rPr>
              <a:t>; </a:t>
            </a:r>
            <a:r>
              <a:rPr sz="2200" spc="-5">
                <a:solidFill>
                  <a:srgbClr val="0A5294"/>
                </a:solidFill>
                <a:latin typeface="Constantia"/>
                <a:cs typeface="Constantia"/>
              </a:rPr>
              <a:t> </a:t>
            </a:r>
            <a:r>
              <a:rPr lang="en-US" sz="2200" spc="-10" dirty="0" err="1" smtClean="0">
                <a:solidFill>
                  <a:srgbClr val="0A5294"/>
                </a:solidFill>
                <a:latin typeface="Constantia"/>
                <a:cs typeface="Constantia"/>
              </a:rPr>
              <a:t>printf</a:t>
            </a:r>
            <a:r>
              <a:rPr lang="en-US" sz="2200" spc="-10" dirty="0" smtClean="0">
                <a:solidFill>
                  <a:srgbClr val="0A5294"/>
                </a:solidFill>
                <a:latin typeface="Constantia"/>
                <a:cs typeface="Constantia"/>
              </a:rPr>
              <a:t>(</a:t>
            </a:r>
            <a:r>
              <a:rPr sz="2200" spc="-10" smtClean="0">
                <a:solidFill>
                  <a:srgbClr val="0A5294"/>
                </a:solidFill>
                <a:latin typeface="Constantia"/>
                <a:cs typeface="Constantia"/>
              </a:rPr>
              <a:t>"\</a:t>
            </a:r>
            <a:r>
              <a:rPr sz="2200" spc="-10" dirty="0">
                <a:solidFill>
                  <a:srgbClr val="0A5294"/>
                </a:solidFill>
                <a:latin typeface="Constantia"/>
                <a:cs typeface="Constantia"/>
              </a:rPr>
              <a:t>nInserted</a:t>
            </a:r>
            <a:r>
              <a:rPr sz="2200" spc="-90" dirty="0">
                <a:solidFill>
                  <a:srgbClr val="0A5294"/>
                </a:solidFill>
                <a:latin typeface="Constantia"/>
                <a:cs typeface="Constantia"/>
              </a:rPr>
              <a:t> </a:t>
            </a:r>
            <a:r>
              <a:rPr sz="2200" spc="-15">
                <a:solidFill>
                  <a:srgbClr val="0A5294"/>
                </a:solidFill>
                <a:latin typeface="Constantia"/>
                <a:cs typeface="Constantia"/>
              </a:rPr>
              <a:t>successfully</a:t>
            </a:r>
            <a:r>
              <a:rPr sz="2200" spc="-15" smtClean="0">
                <a:solidFill>
                  <a:srgbClr val="0A5294"/>
                </a:solidFill>
                <a:latin typeface="Constantia"/>
                <a:cs typeface="Constantia"/>
              </a:rPr>
              <a:t>"</a:t>
            </a:r>
            <a:r>
              <a:rPr lang="en-US" sz="2200" spc="-15" dirty="0" smtClean="0">
                <a:solidFill>
                  <a:srgbClr val="0A5294"/>
                </a:solidFill>
                <a:latin typeface="Constantia"/>
                <a:cs typeface="Constantia"/>
              </a:rPr>
              <a:t>)</a:t>
            </a:r>
            <a:r>
              <a:rPr sz="2200" spc="-15" smtClean="0">
                <a:solidFill>
                  <a:srgbClr val="0A5294"/>
                </a:solidFill>
                <a:latin typeface="Constantia"/>
                <a:cs typeface="Constantia"/>
              </a:rPr>
              <a:t>;</a:t>
            </a:r>
            <a:endParaRPr sz="2200">
              <a:latin typeface="Constantia"/>
              <a:cs typeface="Constantia"/>
            </a:endParaRPr>
          </a:p>
          <a:p>
            <a:pPr marL="12700">
              <a:lnSpc>
                <a:spcPct val="100000"/>
              </a:lnSpc>
            </a:pPr>
            <a:r>
              <a:rPr sz="2200" spc="-5" dirty="0">
                <a:solidFill>
                  <a:srgbClr val="0A5294"/>
                </a:solidFill>
                <a:latin typeface="Constantia"/>
                <a:cs typeface="Constantia"/>
              </a:rPr>
              <a:t>}</a:t>
            </a:r>
            <a:endParaRPr sz="2200">
              <a:latin typeface="Constantia"/>
              <a:cs typeface="Constanti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6032500" cy="782907"/>
          </a:xfrm>
          <a:prstGeom prst="rect">
            <a:avLst/>
          </a:prstGeom>
        </p:spPr>
        <p:txBody>
          <a:bodyPr vert="horz" wrap="square" lIns="0" tIns="13335" rIns="0" bIns="0" rtlCol="0">
            <a:spAutoFit/>
          </a:bodyPr>
          <a:lstStyle/>
          <a:p>
            <a:pPr marL="12700">
              <a:lnSpc>
                <a:spcPct val="100000"/>
              </a:lnSpc>
              <a:spcBef>
                <a:spcPts val="105"/>
              </a:spcBef>
            </a:pPr>
            <a:r>
              <a:rPr spc="-5" dirty="0"/>
              <a:t>Deleting</a:t>
            </a:r>
            <a:r>
              <a:rPr spc="-60" dirty="0"/>
              <a:t> </a:t>
            </a:r>
            <a:r>
              <a:rPr dirty="0"/>
              <a:t>a</a:t>
            </a:r>
            <a:r>
              <a:rPr spc="-15" dirty="0"/>
              <a:t> </a:t>
            </a:r>
            <a:r>
              <a:rPr spc="-5" dirty="0"/>
              <a:t>node</a:t>
            </a:r>
            <a:r>
              <a:rPr spc="-40" dirty="0"/>
              <a:t> </a:t>
            </a:r>
            <a:r>
              <a:rPr/>
              <a:t>in</a:t>
            </a:r>
            <a:r>
              <a:rPr spc="-15"/>
              <a:t> </a:t>
            </a:r>
            <a:r>
              <a:rPr lang="en-US" spc="-5" dirty="0" smtClean="0"/>
              <a:t>D</a:t>
            </a:r>
            <a:r>
              <a:rPr spc="-5" smtClean="0"/>
              <a:t>LL</a:t>
            </a:r>
            <a:endParaRPr spc="-5" dirty="0"/>
          </a:p>
        </p:txBody>
      </p:sp>
      <p:sp>
        <p:nvSpPr>
          <p:cNvPr id="3" name="object 3"/>
          <p:cNvSpPr txBox="1"/>
          <p:nvPr/>
        </p:nvSpPr>
        <p:spPr>
          <a:xfrm>
            <a:off x="535940" y="1945893"/>
            <a:ext cx="5107940" cy="3524885"/>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sz="2800" spc="-5" dirty="0">
                <a:solidFill>
                  <a:srgbClr val="03485C"/>
                </a:solidFill>
                <a:latin typeface="Constantia"/>
                <a:cs typeface="Constantia"/>
              </a:rPr>
              <a:t>Deleting</a:t>
            </a:r>
            <a:r>
              <a:rPr sz="2800" spc="-40" dirty="0">
                <a:solidFill>
                  <a:srgbClr val="03485C"/>
                </a:solidFill>
                <a:latin typeface="Constantia"/>
                <a:cs typeface="Constantia"/>
              </a:rPr>
              <a:t> </a:t>
            </a:r>
            <a:r>
              <a:rPr sz="2800" spc="-10" dirty="0">
                <a:solidFill>
                  <a:srgbClr val="03485C"/>
                </a:solidFill>
                <a:latin typeface="Constantia"/>
                <a:cs typeface="Constantia"/>
              </a:rPr>
              <a:t>the</a:t>
            </a:r>
            <a:r>
              <a:rPr sz="2800" spc="-80" dirty="0">
                <a:solidFill>
                  <a:srgbClr val="03485C"/>
                </a:solidFill>
                <a:latin typeface="Constantia"/>
                <a:cs typeface="Constantia"/>
              </a:rPr>
              <a:t> </a:t>
            </a:r>
            <a:r>
              <a:rPr sz="2800" spc="5" dirty="0">
                <a:solidFill>
                  <a:srgbClr val="03485C"/>
                </a:solidFill>
                <a:latin typeface="Constantia"/>
                <a:cs typeface="Constantia"/>
              </a:rPr>
              <a:t>first</a:t>
            </a:r>
            <a:r>
              <a:rPr sz="2800" spc="-95" dirty="0">
                <a:solidFill>
                  <a:srgbClr val="03485C"/>
                </a:solidFill>
                <a:latin typeface="Constantia"/>
                <a:cs typeface="Constantia"/>
              </a:rPr>
              <a:t> </a:t>
            </a:r>
            <a:r>
              <a:rPr sz="2800" spc="-5" dirty="0">
                <a:solidFill>
                  <a:srgbClr val="03485C"/>
                </a:solidFill>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sz="2800" spc="-5" dirty="0">
                <a:solidFill>
                  <a:srgbClr val="03485C"/>
                </a:solidFill>
                <a:latin typeface="Constantia"/>
                <a:cs typeface="Constantia"/>
              </a:rPr>
              <a:t>Deleting</a:t>
            </a:r>
            <a:r>
              <a:rPr sz="2800" spc="-50" dirty="0">
                <a:solidFill>
                  <a:srgbClr val="03485C"/>
                </a:solidFill>
                <a:latin typeface="Constantia"/>
                <a:cs typeface="Constantia"/>
              </a:rPr>
              <a:t> </a:t>
            </a:r>
            <a:r>
              <a:rPr sz="2800" spc="-10" dirty="0">
                <a:solidFill>
                  <a:srgbClr val="03485C"/>
                </a:solidFill>
                <a:latin typeface="Constantia"/>
                <a:cs typeface="Constantia"/>
              </a:rPr>
              <a:t>the</a:t>
            </a:r>
            <a:r>
              <a:rPr sz="2800" spc="-80" dirty="0">
                <a:solidFill>
                  <a:srgbClr val="03485C"/>
                </a:solidFill>
                <a:latin typeface="Constantia"/>
                <a:cs typeface="Constantia"/>
              </a:rPr>
              <a:t> </a:t>
            </a:r>
            <a:r>
              <a:rPr sz="2800" spc="-10" dirty="0">
                <a:solidFill>
                  <a:srgbClr val="03485C"/>
                </a:solidFill>
                <a:latin typeface="Constantia"/>
                <a:cs typeface="Constantia"/>
              </a:rPr>
              <a:t>last</a:t>
            </a:r>
            <a:r>
              <a:rPr sz="2800" spc="-65" dirty="0">
                <a:solidFill>
                  <a:srgbClr val="03485C"/>
                </a:solidFill>
                <a:latin typeface="Constantia"/>
                <a:cs typeface="Constantia"/>
              </a:rPr>
              <a:t> </a:t>
            </a:r>
            <a:r>
              <a:rPr sz="2800" spc="-10" dirty="0">
                <a:solidFill>
                  <a:srgbClr val="03485C"/>
                </a:solidFill>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sz="2800" spc="-5" dirty="0">
                <a:solidFill>
                  <a:srgbClr val="03485C"/>
                </a:solidFill>
                <a:latin typeface="Constantia"/>
                <a:cs typeface="Constantia"/>
              </a:rPr>
              <a:t>Deleting</a:t>
            </a:r>
            <a:r>
              <a:rPr sz="2800" spc="-40" dirty="0">
                <a:solidFill>
                  <a:srgbClr val="03485C"/>
                </a:solidFill>
                <a:latin typeface="Constantia"/>
                <a:cs typeface="Constantia"/>
              </a:rPr>
              <a:t> </a:t>
            </a:r>
            <a:r>
              <a:rPr sz="2800" spc="-10" dirty="0">
                <a:solidFill>
                  <a:srgbClr val="03485C"/>
                </a:solidFill>
                <a:latin typeface="Constantia"/>
                <a:cs typeface="Constantia"/>
              </a:rPr>
              <a:t>the</a:t>
            </a:r>
            <a:r>
              <a:rPr sz="2800" spc="-70" dirty="0">
                <a:solidFill>
                  <a:srgbClr val="03485C"/>
                </a:solidFill>
                <a:latin typeface="Constantia"/>
                <a:cs typeface="Constantia"/>
              </a:rPr>
              <a:t> </a:t>
            </a:r>
            <a:r>
              <a:rPr sz="2800" spc="-15" dirty="0">
                <a:solidFill>
                  <a:srgbClr val="03485C"/>
                </a:solidFill>
                <a:latin typeface="Constantia"/>
                <a:cs typeface="Constantia"/>
              </a:rPr>
              <a:t>intermediate</a:t>
            </a:r>
            <a:r>
              <a:rPr sz="2800" spc="-85" dirty="0">
                <a:solidFill>
                  <a:srgbClr val="03485C"/>
                </a:solidFill>
                <a:latin typeface="Constantia"/>
                <a:cs typeface="Constantia"/>
              </a:rPr>
              <a:t> </a:t>
            </a:r>
            <a:r>
              <a:rPr sz="2800" spc="-10" dirty="0">
                <a:solidFill>
                  <a:srgbClr val="03485C"/>
                </a:solidFill>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560273"/>
            <a:ext cx="3679825" cy="711835"/>
          </a:xfrm>
          <a:prstGeom prst="rect">
            <a:avLst/>
          </a:prstGeom>
        </p:spPr>
        <p:txBody>
          <a:bodyPr vert="horz" wrap="square" lIns="0" tIns="12700" rIns="0" bIns="0" rtlCol="0">
            <a:spAutoFit/>
          </a:bodyPr>
          <a:lstStyle/>
          <a:p>
            <a:pPr marL="12700">
              <a:lnSpc>
                <a:spcPct val="100000"/>
              </a:lnSpc>
              <a:spcBef>
                <a:spcPts val="100"/>
              </a:spcBef>
            </a:pPr>
            <a:r>
              <a:rPr sz="4500" spc="-5" dirty="0"/>
              <a:t>Deleting</a:t>
            </a:r>
            <a:r>
              <a:rPr sz="4500" spc="-80" dirty="0"/>
              <a:t> </a:t>
            </a:r>
            <a:r>
              <a:rPr sz="4500" dirty="0"/>
              <a:t>a</a:t>
            </a:r>
            <a:r>
              <a:rPr sz="4500" spc="-45" dirty="0"/>
              <a:t> </a:t>
            </a:r>
            <a:r>
              <a:rPr sz="4500" spc="-5" dirty="0"/>
              <a:t>node</a:t>
            </a:r>
            <a:endParaRPr sz="4500"/>
          </a:p>
        </p:txBody>
      </p:sp>
      <p:grpSp>
        <p:nvGrpSpPr>
          <p:cNvPr id="3" name="object 3"/>
          <p:cNvGrpSpPr/>
          <p:nvPr/>
        </p:nvGrpSpPr>
        <p:grpSpPr>
          <a:xfrm>
            <a:off x="1383157" y="3360928"/>
            <a:ext cx="6839584" cy="1221105"/>
            <a:chOff x="1383157" y="3360928"/>
            <a:chExt cx="6839584" cy="1221105"/>
          </a:xfrm>
        </p:grpSpPr>
        <p:sp>
          <p:nvSpPr>
            <p:cNvPr id="4" name="object 4"/>
            <p:cNvSpPr/>
            <p:nvPr/>
          </p:nvSpPr>
          <p:spPr>
            <a:xfrm>
              <a:off x="1383157" y="3360928"/>
              <a:ext cx="480695" cy="411480"/>
            </a:xfrm>
            <a:custGeom>
              <a:avLst/>
              <a:gdLst/>
              <a:ahLst/>
              <a:cxnLst/>
              <a:rect l="l" t="t" r="r" b="b"/>
              <a:pathLst>
                <a:path w="480694" h="411479">
                  <a:moveTo>
                    <a:pt x="405669" y="366415"/>
                  </a:moveTo>
                  <a:lnTo>
                    <a:pt x="387223" y="388112"/>
                  </a:lnTo>
                  <a:lnTo>
                    <a:pt x="480313" y="410972"/>
                  </a:lnTo>
                  <a:lnTo>
                    <a:pt x="465255" y="375666"/>
                  </a:lnTo>
                  <a:lnTo>
                    <a:pt x="416560" y="375666"/>
                  </a:lnTo>
                  <a:lnTo>
                    <a:pt x="405669" y="366415"/>
                  </a:lnTo>
                  <a:close/>
                </a:path>
                <a:path w="480694" h="411479">
                  <a:moveTo>
                    <a:pt x="424227" y="344587"/>
                  </a:moveTo>
                  <a:lnTo>
                    <a:pt x="405669" y="366415"/>
                  </a:lnTo>
                  <a:lnTo>
                    <a:pt x="416560" y="375666"/>
                  </a:lnTo>
                  <a:lnTo>
                    <a:pt x="435101" y="353822"/>
                  </a:lnTo>
                  <a:lnTo>
                    <a:pt x="424227" y="344587"/>
                  </a:lnTo>
                  <a:close/>
                </a:path>
                <a:path w="480694" h="411479">
                  <a:moveTo>
                    <a:pt x="442722" y="322834"/>
                  </a:moveTo>
                  <a:lnTo>
                    <a:pt x="424227" y="344587"/>
                  </a:lnTo>
                  <a:lnTo>
                    <a:pt x="435101" y="353822"/>
                  </a:lnTo>
                  <a:lnTo>
                    <a:pt x="416560" y="375666"/>
                  </a:lnTo>
                  <a:lnTo>
                    <a:pt x="465255" y="375666"/>
                  </a:lnTo>
                  <a:lnTo>
                    <a:pt x="442722" y="322834"/>
                  </a:lnTo>
                  <a:close/>
                </a:path>
                <a:path w="480694" h="411479">
                  <a:moveTo>
                    <a:pt x="18415" y="0"/>
                  </a:moveTo>
                  <a:lnTo>
                    <a:pt x="0" y="21844"/>
                  </a:lnTo>
                  <a:lnTo>
                    <a:pt x="405669" y="366415"/>
                  </a:lnTo>
                  <a:lnTo>
                    <a:pt x="424227" y="344587"/>
                  </a:lnTo>
                  <a:lnTo>
                    <a:pt x="18415" y="0"/>
                  </a:lnTo>
                  <a:close/>
                </a:path>
              </a:pathLst>
            </a:custGeom>
            <a:solidFill>
              <a:srgbClr val="000000"/>
            </a:solidFill>
          </p:spPr>
          <p:txBody>
            <a:bodyPr wrap="square" lIns="0" tIns="0" rIns="0" bIns="0" rtlCol="0"/>
            <a:lstStyle/>
            <a:p>
              <a:endParaRPr/>
            </a:p>
          </p:txBody>
        </p:sp>
        <p:sp>
          <p:nvSpPr>
            <p:cNvPr id="5" name="object 5"/>
            <p:cNvSpPr/>
            <p:nvPr/>
          </p:nvSpPr>
          <p:spPr>
            <a:xfrm>
              <a:off x="1905000" y="3771900"/>
              <a:ext cx="457200" cy="400050"/>
            </a:xfrm>
            <a:custGeom>
              <a:avLst/>
              <a:gdLst/>
              <a:ahLst/>
              <a:cxnLst/>
              <a:rect l="l" t="t" r="r" b="b"/>
              <a:pathLst>
                <a:path w="457200" h="400050">
                  <a:moveTo>
                    <a:pt x="0" y="400050"/>
                  </a:moveTo>
                  <a:lnTo>
                    <a:pt x="457200" y="400050"/>
                  </a:lnTo>
                  <a:lnTo>
                    <a:pt x="457200" y="0"/>
                  </a:lnTo>
                  <a:lnTo>
                    <a:pt x="0" y="0"/>
                  </a:lnTo>
                  <a:lnTo>
                    <a:pt x="0" y="400050"/>
                  </a:lnTo>
                  <a:close/>
                </a:path>
              </a:pathLst>
            </a:custGeom>
            <a:ln w="19050">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047875" y="3829050"/>
              <a:ext cx="171450" cy="152400"/>
            </a:xfrm>
            <a:prstGeom prst="rect">
              <a:avLst/>
            </a:prstGeom>
          </p:spPr>
        </p:pic>
        <p:sp>
          <p:nvSpPr>
            <p:cNvPr id="7" name="object 7"/>
            <p:cNvSpPr/>
            <p:nvPr/>
          </p:nvSpPr>
          <p:spPr>
            <a:xfrm>
              <a:off x="2133600" y="3841750"/>
              <a:ext cx="685800" cy="127000"/>
            </a:xfrm>
            <a:custGeom>
              <a:avLst/>
              <a:gdLst/>
              <a:ahLst/>
              <a:cxnLst/>
              <a:rect l="l" t="t" r="r" b="b"/>
              <a:pathLst>
                <a:path w="685800" h="127000">
                  <a:moveTo>
                    <a:pt x="558800" y="0"/>
                  </a:moveTo>
                  <a:lnTo>
                    <a:pt x="558800" y="127000"/>
                  </a:lnTo>
                  <a:lnTo>
                    <a:pt x="666750" y="73025"/>
                  </a:lnTo>
                  <a:lnTo>
                    <a:pt x="571500" y="73025"/>
                  </a:lnTo>
                  <a:lnTo>
                    <a:pt x="571500" y="53975"/>
                  </a:lnTo>
                  <a:lnTo>
                    <a:pt x="666750" y="53975"/>
                  </a:lnTo>
                  <a:lnTo>
                    <a:pt x="558800" y="0"/>
                  </a:lnTo>
                  <a:close/>
                </a:path>
                <a:path w="685800" h="127000">
                  <a:moveTo>
                    <a:pt x="558800" y="53975"/>
                  </a:moveTo>
                  <a:lnTo>
                    <a:pt x="0" y="53975"/>
                  </a:lnTo>
                  <a:lnTo>
                    <a:pt x="0" y="73025"/>
                  </a:lnTo>
                  <a:lnTo>
                    <a:pt x="558800" y="73025"/>
                  </a:lnTo>
                  <a:lnTo>
                    <a:pt x="558800" y="53975"/>
                  </a:lnTo>
                  <a:close/>
                </a:path>
                <a:path w="685800" h="127000">
                  <a:moveTo>
                    <a:pt x="666750" y="53975"/>
                  </a:moveTo>
                  <a:lnTo>
                    <a:pt x="571500" y="53975"/>
                  </a:lnTo>
                  <a:lnTo>
                    <a:pt x="571500" y="73025"/>
                  </a:lnTo>
                  <a:lnTo>
                    <a:pt x="666750" y="73025"/>
                  </a:lnTo>
                  <a:lnTo>
                    <a:pt x="685800" y="63500"/>
                  </a:lnTo>
                  <a:lnTo>
                    <a:pt x="666750" y="53975"/>
                  </a:lnTo>
                  <a:close/>
                </a:path>
              </a:pathLst>
            </a:custGeom>
            <a:solidFill>
              <a:srgbClr val="000000"/>
            </a:solidFill>
          </p:spPr>
          <p:txBody>
            <a:bodyPr wrap="square" lIns="0" tIns="0" rIns="0" bIns="0" rtlCol="0"/>
            <a:lstStyle/>
            <a:p>
              <a:endParaRPr/>
            </a:p>
          </p:txBody>
        </p:sp>
        <p:sp>
          <p:nvSpPr>
            <p:cNvPr id="8" name="object 8"/>
            <p:cNvSpPr/>
            <p:nvPr/>
          </p:nvSpPr>
          <p:spPr>
            <a:xfrm>
              <a:off x="1905000" y="4171950"/>
              <a:ext cx="457200" cy="400050"/>
            </a:xfrm>
            <a:custGeom>
              <a:avLst/>
              <a:gdLst/>
              <a:ahLst/>
              <a:cxnLst/>
              <a:rect l="l" t="t" r="r" b="b"/>
              <a:pathLst>
                <a:path w="457200" h="400050">
                  <a:moveTo>
                    <a:pt x="0" y="400050"/>
                  </a:moveTo>
                  <a:lnTo>
                    <a:pt x="457200" y="400050"/>
                  </a:lnTo>
                  <a:lnTo>
                    <a:pt x="457200" y="0"/>
                  </a:lnTo>
                  <a:lnTo>
                    <a:pt x="0" y="0"/>
                  </a:lnTo>
                  <a:lnTo>
                    <a:pt x="0" y="400050"/>
                  </a:lnTo>
                  <a:close/>
                </a:path>
              </a:pathLst>
            </a:custGeom>
            <a:ln w="19050">
              <a:solidFill>
                <a:srgbClr val="0000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2047875" y="4295775"/>
              <a:ext cx="171450" cy="152400"/>
            </a:xfrm>
            <a:prstGeom prst="rect">
              <a:avLst/>
            </a:prstGeom>
          </p:spPr>
        </p:pic>
        <p:sp>
          <p:nvSpPr>
            <p:cNvPr id="10" name="object 10"/>
            <p:cNvSpPr/>
            <p:nvPr/>
          </p:nvSpPr>
          <p:spPr>
            <a:xfrm>
              <a:off x="2133600" y="4371975"/>
              <a:ext cx="3200400" cy="0"/>
            </a:xfrm>
            <a:custGeom>
              <a:avLst/>
              <a:gdLst/>
              <a:ahLst/>
              <a:cxnLst/>
              <a:rect l="l" t="t" r="r" b="b"/>
              <a:pathLst>
                <a:path w="3200400">
                  <a:moveTo>
                    <a:pt x="0" y="0"/>
                  </a:moveTo>
                  <a:lnTo>
                    <a:pt x="3200400" y="0"/>
                  </a:lnTo>
                </a:path>
              </a:pathLst>
            </a:custGeom>
            <a:ln w="19050">
              <a:solidFill>
                <a:srgbClr val="009DD9"/>
              </a:solidFill>
            </a:ln>
          </p:spPr>
          <p:txBody>
            <a:bodyPr wrap="square" lIns="0" tIns="0" rIns="0" bIns="0" rtlCol="0"/>
            <a:lstStyle/>
            <a:p>
              <a:endParaRPr/>
            </a:p>
          </p:txBody>
        </p:sp>
        <p:sp>
          <p:nvSpPr>
            <p:cNvPr id="11" name="object 11"/>
            <p:cNvSpPr/>
            <p:nvPr/>
          </p:nvSpPr>
          <p:spPr>
            <a:xfrm>
              <a:off x="2819400" y="3771900"/>
              <a:ext cx="1371600" cy="400050"/>
            </a:xfrm>
            <a:custGeom>
              <a:avLst/>
              <a:gdLst/>
              <a:ahLst/>
              <a:cxnLst/>
              <a:rect l="l" t="t" r="r" b="b"/>
              <a:pathLst>
                <a:path w="1371600" h="400050">
                  <a:moveTo>
                    <a:pt x="0" y="400050"/>
                  </a:moveTo>
                  <a:lnTo>
                    <a:pt x="457200" y="400050"/>
                  </a:lnTo>
                  <a:lnTo>
                    <a:pt x="457200" y="0"/>
                  </a:lnTo>
                  <a:lnTo>
                    <a:pt x="0" y="0"/>
                  </a:lnTo>
                  <a:lnTo>
                    <a:pt x="0" y="400050"/>
                  </a:lnTo>
                  <a:close/>
                </a:path>
                <a:path w="1371600" h="400050">
                  <a:moveTo>
                    <a:pt x="914400" y="400050"/>
                  </a:moveTo>
                  <a:lnTo>
                    <a:pt x="1371600" y="400050"/>
                  </a:lnTo>
                  <a:lnTo>
                    <a:pt x="1371600" y="0"/>
                  </a:lnTo>
                  <a:lnTo>
                    <a:pt x="914400" y="0"/>
                  </a:lnTo>
                  <a:lnTo>
                    <a:pt x="914400" y="400050"/>
                  </a:lnTo>
                  <a:close/>
                </a:path>
              </a:pathLst>
            </a:custGeom>
            <a:ln w="19050">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3876675" y="3829050"/>
              <a:ext cx="171450" cy="152400"/>
            </a:xfrm>
            <a:prstGeom prst="rect">
              <a:avLst/>
            </a:prstGeom>
          </p:spPr>
        </p:pic>
        <p:sp>
          <p:nvSpPr>
            <p:cNvPr id="13" name="object 13"/>
            <p:cNvSpPr/>
            <p:nvPr/>
          </p:nvSpPr>
          <p:spPr>
            <a:xfrm>
              <a:off x="3962400" y="3841750"/>
              <a:ext cx="685800" cy="127000"/>
            </a:xfrm>
            <a:custGeom>
              <a:avLst/>
              <a:gdLst/>
              <a:ahLst/>
              <a:cxnLst/>
              <a:rect l="l" t="t" r="r" b="b"/>
              <a:pathLst>
                <a:path w="685800" h="127000">
                  <a:moveTo>
                    <a:pt x="558800" y="0"/>
                  </a:moveTo>
                  <a:lnTo>
                    <a:pt x="558800" y="127000"/>
                  </a:lnTo>
                  <a:lnTo>
                    <a:pt x="666750" y="73025"/>
                  </a:lnTo>
                  <a:lnTo>
                    <a:pt x="571500" y="73025"/>
                  </a:lnTo>
                  <a:lnTo>
                    <a:pt x="571500" y="53975"/>
                  </a:lnTo>
                  <a:lnTo>
                    <a:pt x="666750" y="53975"/>
                  </a:lnTo>
                  <a:lnTo>
                    <a:pt x="558800" y="0"/>
                  </a:lnTo>
                  <a:close/>
                </a:path>
                <a:path w="685800" h="127000">
                  <a:moveTo>
                    <a:pt x="558800" y="53975"/>
                  </a:moveTo>
                  <a:lnTo>
                    <a:pt x="0" y="53975"/>
                  </a:lnTo>
                  <a:lnTo>
                    <a:pt x="0" y="73025"/>
                  </a:lnTo>
                  <a:lnTo>
                    <a:pt x="558800" y="73025"/>
                  </a:lnTo>
                  <a:lnTo>
                    <a:pt x="558800" y="53975"/>
                  </a:lnTo>
                  <a:close/>
                </a:path>
                <a:path w="685800" h="127000">
                  <a:moveTo>
                    <a:pt x="666750" y="53975"/>
                  </a:moveTo>
                  <a:lnTo>
                    <a:pt x="571500" y="53975"/>
                  </a:lnTo>
                  <a:lnTo>
                    <a:pt x="571500" y="73025"/>
                  </a:lnTo>
                  <a:lnTo>
                    <a:pt x="666750" y="73025"/>
                  </a:lnTo>
                  <a:lnTo>
                    <a:pt x="685800" y="63500"/>
                  </a:lnTo>
                  <a:lnTo>
                    <a:pt x="666750" y="53975"/>
                  </a:lnTo>
                  <a:close/>
                </a:path>
              </a:pathLst>
            </a:custGeom>
            <a:solidFill>
              <a:srgbClr val="000000"/>
            </a:solidFill>
          </p:spPr>
          <p:txBody>
            <a:bodyPr wrap="square" lIns="0" tIns="0" rIns="0" bIns="0" rtlCol="0"/>
            <a:lstStyle/>
            <a:p>
              <a:endParaRPr/>
            </a:p>
          </p:txBody>
        </p:sp>
        <p:pic>
          <p:nvPicPr>
            <p:cNvPr id="14" name="object 14"/>
            <p:cNvPicPr/>
            <p:nvPr/>
          </p:nvPicPr>
          <p:blipFill>
            <a:blip r:embed="rId3" cstate="print"/>
            <a:stretch>
              <a:fillRect/>
            </a:stretch>
          </p:blipFill>
          <p:spPr>
            <a:xfrm>
              <a:off x="2962275" y="3962400"/>
              <a:ext cx="171450" cy="152400"/>
            </a:xfrm>
            <a:prstGeom prst="rect">
              <a:avLst/>
            </a:prstGeom>
          </p:spPr>
        </p:pic>
        <p:sp>
          <p:nvSpPr>
            <p:cNvPr id="15" name="object 15"/>
            <p:cNvSpPr/>
            <p:nvPr/>
          </p:nvSpPr>
          <p:spPr>
            <a:xfrm>
              <a:off x="4648200" y="3771900"/>
              <a:ext cx="1371600" cy="400050"/>
            </a:xfrm>
            <a:custGeom>
              <a:avLst/>
              <a:gdLst/>
              <a:ahLst/>
              <a:cxnLst/>
              <a:rect l="l" t="t" r="r" b="b"/>
              <a:pathLst>
                <a:path w="1371600" h="400050">
                  <a:moveTo>
                    <a:pt x="0" y="400050"/>
                  </a:moveTo>
                  <a:lnTo>
                    <a:pt x="457200" y="400050"/>
                  </a:lnTo>
                  <a:lnTo>
                    <a:pt x="457200" y="0"/>
                  </a:lnTo>
                  <a:lnTo>
                    <a:pt x="0" y="0"/>
                  </a:lnTo>
                  <a:lnTo>
                    <a:pt x="0" y="400050"/>
                  </a:lnTo>
                  <a:close/>
                </a:path>
                <a:path w="1371600" h="400050">
                  <a:moveTo>
                    <a:pt x="914400" y="400050"/>
                  </a:moveTo>
                  <a:lnTo>
                    <a:pt x="1371600" y="400050"/>
                  </a:lnTo>
                  <a:lnTo>
                    <a:pt x="1371600" y="0"/>
                  </a:lnTo>
                  <a:lnTo>
                    <a:pt x="914400" y="0"/>
                  </a:lnTo>
                  <a:lnTo>
                    <a:pt x="914400" y="400050"/>
                  </a:lnTo>
                  <a:close/>
                </a:path>
                <a:path w="1371600" h="400050">
                  <a:moveTo>
                    <a:pt x="457200" y="400050"/>
                  </a:moveTo>
                  <a:lnTo>
                    <a:pt x="914400" y="400050"/>
                  </a:lnTo>
                  <a:lnTo>
                    <a:pt x="914400" y="0"/>
                  </a:lnTo>
                  <a:lnTo>
                    <a:pt x="457200" y="0"/>
                  </a:lnTo>
                  <a:lnTo>
                    <a:pt x="457200" y="400050"/>
                  </a:lnTo>
                  <a:close/>
                </a:path>
              </a:pathLst>
            </a:custGeom>
            <a:ln w="19050">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5705475" y="3829050"/>
              <a:ext cx="171450" cy="152400"/>
            </a:xfrm>
            <a:prstGeom prst="rect">
              <a:avLst/>
            </a:prstGeom>
          </p:spPr>
        </p:pic>
        <p:pic>
          <p:nvPicPr>
            <p:cNvPr id="17" name="object 17"/>
            <p:cNvPicPr/>
            <p:nvPr/>
          </p:nvPicPr>
          <p:blipFill>
            <a:blip r:embed="rId3" cstate="print"/>
            <a:stretch>
              <a:fillRect/>
            </a:stretch>
          </p:blipFill>
          <p:spPr>
            <a:xfrm>
              <a:off x="4791075" y="3962400"/>
              <a:ext cx="171450" cy="152400"/>
            </a:xfrm>
            <a:prstGeom prst="rect">
              <a:avLst/>
            </a:prstGeom>
          </p:spPr>
        </p:pic>
        <p:sp>
          <p:nvSpPr>
            <p:cNvPr id="18" name="object 18"/>
            <p:cNvSpPr/>
            <p:nvPr/>
          </p:nvSpPr>
          <p:spPr>
            <a:xfrm>
              <a:off x="5791200" y="3841750"/>
              <a:ext cx="685800" cy="127000"/>
            </a:xfrm>
            <a:custGeom>
              <a:avLst/>
              <a:gdLst/>
              <a:ahLst/>
              <a:cxnLst/>
              <a:rect l="l" t="t" r="r" b="b"/>
              <a:pathLst>
                <a:path w="685800" h="127000">
                  <a:moveTo>
                    <a:pt x="558800" y="0"/>
                  </a:moveTo>
                  <a:lnTo>
                    <a:pt x="558800" y="127000"/>
                  </a:lnTo>
                  <a:lnTo>
                    <a:pt x="666750" y="73025"/>
                  </a:lnTo>
                  <a:lnTo>
                    <a:pt x="571500" y="73025"/>
                  </a:lnTo>
                  <a:lnTo>
                    <a:pt x="571500" y="53975"/>
                  </a:lnTo>
                  <a:lnTo>
                    <a:pt x="666750" y="53975"/>
                  </a:lnTo>
                  <a:lnTo>
                    <a:pt x="558800" y="0"/>
                  </a:lnTo>
                  <a:close/>
                </a:path>
                <a:path w="685800" h="127000">
                  <a:moveTo>
                    <a:pt x="558800" y="53975"/>
                  </a:moveTo>
                  <a:lnTo>
                    <a:pt x="0" y="53975"/>
                  </a:lnTo>
                  <a:lnTo>
                    <a:pt x="0" y="73025"/>
                  </a:lnTo>
                  <a:lnTo>
                    <a:pt x="558800" y="73025"/>
                  </a:lnTo>
                  <a:lnTo>
                    <a:pt x="558800" y="53975"/>
                  </a:lnTo>
                  <a:close/>
                </a:path>
                <a:path w="685800" h="127000">
                  <a:moveTo>
                    <a:pt x="666750" y="53975"/>
                  </a:moveTo>
                  <a:lnTo>
                    <a:pt x="571500" y="53975"/>
                  </a:lnTo>
                  <a:lnTo>
                    <a:pt x="571500" y="73025"/>
                  </a:lnTo>
                  <a:lnTo>
                    <a:pt x="666750" y="73025"/>
                  </a:lnTo>
                  <a:lnTo>
                    <a:pt x="685800" y="63500"/>
                  </a:lnTo>
                  <a:lnTo>
                    <a:pt x="666750" y="53975"/>
                  </a:lnTo>
                  <a:close/>
                </a:path>
              </a:pathLst>
            </a:custGeom>
            <a:solidFill>
              <a:srgbClr val="000000"/>
            </a:solidFill>
          </p:spPr>
          <p:txBody>
            <a:bodyPr wrap="square" lIns="0" tIns="0" rIns="0" bIns="0" rtlCol="0"/>
            <a:lstStyle/>
            <a:p>
              <a:endParaRPr/>
            </a:p>
          </p:txBody>
        </p:sp>
        <p:sp>
          <p:nvSpPr>
            <p:cNvPr id="19" name="object 19"/>
            <p:cNvSpPr/>
            <p:nvPr/>
          </p:nvSpPr>
          <p:spPr>
            <a:xfrm>
              <a:off x="4191000" y="3974846"/>
              <a:ext cx="685800" cy="127000"/>
            </a:xfrm>
            <a:custGeom>
              <a:avLst/>
              <a:gdLst/>
              <a:ahLst/>
              <a:cxnLst/>
              <a:rect l="l" t="t" r="r" b="b"/>
              <a:pathLst>
                <a:path w="685800" h="127000">
                  <a:moveTo>
                    <a:pt x="126873" y="0"/>
                  </a:moveTo>
                  <a:lnTo>
                    <a:pt x="0" y="63753"/>
                  </a:lnTo>
                  <a:lnTo>
                    <a:pt x="127126" y="126999"/>
                  </a:lnTo>
                  <a:lnTo>
                    <a:pt x="127019" y="73024"/>
                  </a:lnTo>
                  <a:lnTo>
                    <a:pt x="114300" y="73024"/>
                  </a:lnTo>
                  <a:lnTo>
                    <a:pt x="114300" y="53974"/>
                  </a:lnTo>
                  <a:lnTo>
                    <a:pt x="126980" y="53949"/>
                  </a:lnTo>
                  <a:lnTo>
                    <a:pt x="126873" y="0"/>
                  </a:lnTo>
                  <a:close/>
                </a:path>
                <a:path w="685800" h="127000">
                  <a:moveTo>
                    <a:pt x="126980" y="53949"/>
                  </a:moveTo>
                  <a:lnTo>
                    <a:pt x="114300" y="53974"/>
                  </a:lnTo>
                  <a:lnTo>
                    <a:pt x="114300" y="73024"/>
                  </a:lnTo>
                  <a:lnTo>
                    <a:pt x="127018" y="72999"/>
                  </a:lnTo>
                  <a:lnTo>
                    <a:pt x="126980" y="53949"/>
                  </a:lnTo>
                  <a:close/>
                </a:path>
                <a:path w="685800" h="127000">
                  <a:moveTo>
                    <a:pt x="127018" y="72999"/>
                  </a:moveTo>
                  <a:lnTo>
                    <a:pt x="114300" y="73024"/>
                  </a:lnTo>
                  <a:lnTo>
                    <a:pt x="127019" y="73024"/>
                  </a:lnTo>
                  <a:close/>
                </a:path>
                <a:path w="685800" h="127000">
                  <a:moveTo>
                    <a:pt x="685800" y="52831"/>
                  </a:moveTo>
                  <a:lnTo>
                    <a:pt x="126980" y="53949"/>
                  </a:lnTo>
                  <a:lnTo>
                    <a:pt x="127018" y="72999"/>
                  </a:lnTo>
                  <a:lnTo>
                    <a:pt x="685800" y="71881"/>
                  </a:lnTo>
                  <a:lnTo>
                    <a:pt x="685800" y="52831"/>
                  </a:lnTo>
                  <a:close/>
                </a:path>
              </a:pathLst>
            </a:custGeom>
            <a:solidFill>
              <a:srgbClr val="009DD9"/>
            </a:solidFill>
          </p:spPr>
          <p:txBody>
            <a:bodyPr wrap="square" lIns="0" tIns="0" rIns="0" bIns="0" rtlCol="0"/>
            <a:lstStyle/>
            <a:p>
              <a:endParaRPr/>
            </a:p>
          </p:txBody>
        </p:sp>
        <p:sp>
          <p:nvSpPr>
            <p:cNvPr id="20" name="object 20"/>
            <p:cNvSpPr/>
            <p:nvPr/>
          </p:nvSpPr>
          <p:spPr>
            <a:xfrm>
              <a:off x="6477000" y="3771900"/>
              <a:ext cx="457200" cy="400050"/>
            </a:xfrm>
            <a:custGeom>
              <a:avLst/>
              <a:gdLst/>
              <a:ahLst/>
              <a:cxnLst/>
              <a:rect l="l" t="t" r="r" b="b"/>
              <a:pathLst>
                <a:path w="457200" h="400050">
                  <a:moveTo>
                    <a:pt x="0" y="400050"/>
                  </a:moveTo>
                  <a:lnTo>
                    <a:pt x="457200" y="400050"/>
                  </a:lnTo>
                  <a:lnTo>
                    <a:pt x="457200" y="0"/>
                  </a:lnTo>
                  <a:lnTo>
                    <a:pt x="0" y="0"/>
                  </a:lnTo>
                  <a:lnTo>
                    <a:pt x="0" y="400050"/>
                  </a:lnTo>
                  <a:close/>
                </a:path>
              </a:pathLst>
            </a:custGeom>
            <a:ln w="19050">
              <a:solidFill>
                <a:srgbClr val="000000"/>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6619875" y="3962400"/>
              <a:ext cx="171450" cy="152400"/>
            </a:xfrm>
            <a:prstGeom prst="rect">
              <a:avLst/>
            </a:prstGeom>
          </p:spPr>
        </p:pic>
        <p:sp>
          <p:nvSpPr>
            <p:cNvPr id="22" name="object 22"/>
            <p:cNvSpPr/>
            <p:nvPr/>
          </p:nvSpPr>
          <p:spPr>
            <a:xfrm>
              <a:off x="6019800" y="3974846"/>
              <a:ext cx="685800" cy="127000"/>
            </a:xfrm>
            <a:custGeom>
              <a:avLst/>
              <a:gdLst/>
              <a:ahLst/>
              <a:cxnLst/>
              <a:rect l="l" t="t" r="r" b="b"/>
              <a:pathLst>
                <a:path w="685800" h="127000">
                  <a:moveTo>
                    <a:pt x="126873" y="0"/>
                  </a:moveTo>
                  <a:lnTo>
                    <a:pt x="0" y="63753"/>
                  </a:lnTo>
                  <a:lnTo>
                    <a:pt x="127126" y="126999"/>
                  </a:lnTo>
                  <a:lnTo>
                    <a:pt x="127019" y="73024"/>
                  </a:lnTo>
                  <a:lnTo>
                    <a:pt x="114300" y="73024"/>
                  </a:lnTo>
                  <a:lnTo>
                    <a:pt x="114300" y="53974"/>
                  </a:lnTo>
                  <a:lnTo>
                    <a:pt x="126980" y="53949"/>
                  </a:lnTo>
                  <a:lnTo>
                    <a:pt x="126873" y="0"/>
                  </a:lnTo>
                  <a:close/>
                </a:path>
                <a:path w="685800" h="127000">
                  <a:moveTo>
                    <a:pt x="126980" y="53949"/>
                  </a:moveTo>
                  <a:lnTo>
                    <a:pt x="114300" y="53974"/>
                  </a:lnTo>
                  <a:lnTo>
                    <a:pt x="114300" y="73024"/>
                  </a:lnTo>
                  <a:lnTo>
                    <a:pt x="127018" y="72999"/>
                  </a:lnTo>
                  <a:lnTo>
                    <a:pt x="126980" y="53949"/>
                  </a:lnTo>
                  <a:close/>
                </a:path>
                <a:path w="685800" h="127000">
                  <a:moveTo>
                    <a:pt x="127018" y="72999"/>
                  </a:moveTo>
                  <a:lnTo>
                    <a:pt x="114300" y="73024"/>
                  </a:lnTo>
                  <a:lnTo>
                    <a:pt x="127019" y="73024"/>
                  </a:lnTo>
                  <a:close/>
                </a:path>
                <a:path w="685800" h="127000">
                  <a:moveTo>
                    <a:pt x="685800" y="52831"/>
                  </a:moveTo>
                  <a:lnTo>
                    <a:pt x="126980" y="53949"/>
                  </a:lnTo>
                  <a:lnTo>
                    <a:pt x="127018" y="72999"/>
                  </a:lnTo>
                  <a:lnTo>
                    <a:pt x="685800" y="71881"/>
                  </a:lnTo>
                  <a:lnTo>
                    <a:pt x="685800" y="52831"/>
                  </a:lnTo>
                  <a:close/>
                </a:path>
              </a:pathLst>
            </a:custGeom>
            <a:solidFill>
              <a:srgbClr val="009DD9"/>
            </a:solidFill>
          </p:spPr>
          <p:txBody>
            <a:bodyPr wrap="square" lIns="0" tIns="0" rIns="0" bIns="0" rtlCol="0"/>
            <a:lstStyle/>
            <a:p>
              <a:endParaRPr/>
            </a:p>
          </p:txBody>
        </p:sp>
        <p:sp>
          <p:nvSpPr>
            <p:cNvPr id="23" name="object 23"/>
            <p:cNvSpPr/>
            <p:nvPr/>
          </p:nvSpPr>
          <p:spPr>
            <a:xfrm>
              <a:off x="7391400" y="3771900"/>
              <a:ext cx="457200" cy="400050"/>
            </a:xfrm>
            <a:custGeom>
              <a:avLst/>
              <a:gdLst/>
              <a:ahLst/>
              <a:cxnLst/>
              <a:rect l="l" t="t" r="r" b="b"/>
              <a:pathLst>
                <a:path w="457200" h="400050">
                  <a:moveTo>
                    <a:pt x="0" y="400050"/>
                  </a:moveTo>
                  <a:lnTo>
                    <a:pt x="457200" y="400050"/>
                  </a:lnTo>
                  <a:lnTo>
                    <a:pt x="457200" y="0"/>
                  </a:lnTo>
                  <a:lnTo>
                    <a:pt x="0" y="0"/>
                  </a:lnTo>
                  <a:lnTo>
                    <a:pt x="0" y="400050"/>
                  </a:lnTo>
                  <a:close/>
                </a:path>
              </a:pathLst>
            </a:custGeom>
            <a:ln w="19050">
              <a:solidFill>
                <a:srgbClr val="000000"/>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7534275" y="3829050"/>
              <a:ext cx="171450" cy="152400"/>
            </a:xfrm>
            <a:prstGeom prst="rect">
              <a:avLst/>
            </a:prstGeom>
          </p:spPr>
        </p:pic>
        <p:sp>
          <p:nvSpPr>
            <p:cNvPr id="25" name="object 25"/>
            <p:cNvSpPr/>
            <p:nvPr/>
          </p:nvSpPr>
          <p:spPr>
            <a:xfrm>
              <a:off x="7863332" y="4000119"/>
              <a:ext cx="359410" cy="381635"/>
            </a:xfrm>
            <a:custGeom>
              <a:avLst/>
              <a:gdLst/>
              <a:ahLst/>
              <a:cxnLst/>
              <a:rect l="l" t="t" r="r" b="b"/>
              <a:pathLst>
                <a:path w="359409" h="381635">
                  <a:moveTo>
                    <a:pt x="127644" y="53019"/>
                  </a:moveTo>
                  <a:lnTo>
                    <a:pt x="124069" y="71696"/>
                  </a:lnTo>
                  <a:lnTo>
                    <a:pt x="161671" y="78993"/>
                  </a:lnTo>
                  <a:lnTo>
                    <a:pt x="185420" y="84200"/>
                  </a:lnTo>
                  <a:lnTo>
                    <a:pt x="230504" y="95376"/>
                  </a:lnTo>
                  <a:lnTo>
                    <a:pt x="269621" y="107949"/>
                  </a:lnTo>
                  <a:lnTo>
                    <a:pt x="304419" y="125221"/>
                  </a:lnTo>
                  <a:lnTo>
                    <a:pt x="329184" y="155447"/>
                  </a:lnTo>
                  <a:lnTo>
                    <a:pt x="340106" y="201294"/>
                  </a:lnTo>
                  <a:lnTo>
                    <a:pt x="339978" y="213613"/>
                  </a:lnTo>
                  <a:lnTo>
                    <a:pt x="328295" y="260730"/>
                  </a:lnTo>
                  <a:lnTo>
                    <a:pt x="300482" y="297306"/>
                  </a:lnTo>
                  <a:lnTo>
                    <a:pt x="266065" y="316356"/>
                  </a:lnTo>
                  <a:lnTo>
                    <a:pt x="217932" y="330961"/>
                  </a:lnTo>
                  <a:lnTo>
                    <a:pt x="180086" y="338581"/>
                  </a:lnTo>
                  <a:lnTo>
                    <a:pt x="116332" y="347979"/>
                  </a:lnTo>
                  <a:lnTo>
                    <a:pt x="0" y="362457"/>
                  </a:lnTo>
                  <a:lnTo>
                    <a:pt x="2286" y="381253"/>
                  </a:lnTo>
                  <a:lnTo>
                    <a:pt x="140843" y="363854"/>
                  </a:lnTo>
                  <a:lnTo>
                    <a:pt x="183134" y="357377"/>
                  </a:lnTo>
                  <a:lnTo>
                    <a:pt x="221996" y="349503"/>
                  </a:lnTo>
                  <a:lnTo>
                    <a:pt x="272542" y="334390"/>
                  </a:lnTo>
                  <a:lnTo>
                    <a:pt x="311403" y="313054"/>
                  </a:lnTo>
                  <a:lnTo>
                    <a:pt x="338582" y="281939"/>
                  </a:lnTo>
                  <a:lnTo>
                    <a:pt x="354584" y="243331"/>
                  </a:lnTo>
                  <a:lnTo>
                    <a:pt x="359156" y="201548"/>
                  </a:lnTo>
                  <a:lnTo>
                    <a:pt x="358140" y="187705"/>
                  </a:lnTo>
                  <a:lnTo>
                    <a:pt x="346710" y="148081"/>
                  </a:lnTo>
                  <a:lnTo>
                    <a:pt x="322325" y="115061"/>
                  </a:lnTo>
                  <a:lnTo>
                    <a:pt x="285876" y="93852"/>
                  </a:lnTo>
                  <a:lnTo>
                    <a:pt x="235839" y="77088"/>
                  </a:lnTo>
                  <a:lnTo>
                    <a:pt x="189738" y="65531"/>
                  </a:lnTo>
                  <a:lnTo>
                    <a:pt x="141477" y="55625"/>
                  </a:lnTo>
                  <a:lnTo>
                    <a:pt x="127644" y="53019"/>
                  </a:lnTo>
                  <a:close/>
                </a:path>
                <a:path w="359409" h="381635">
                  <a:moveTo>
                    <a:pt x="137795" y="0"/>
                  </a:moveTo>
                  <a:lnTo>
                    <a:pt x="1143" y="38480"/>
                  </a:lnTo>
                  <a:lnTo>
                    <a:pt x="113919" y="124713"/>
                  </a:lnTo>
                  <a:lnTo>
                    <a:pt x="124069" y="71696"/>
                  </a:lnTo>
                  <a:lnTo>
                    <a:pt x="111633" y="69341"/>
                  </a:lnTo>
                  <a:lnTo>
                    <a:pt x="115189" y="50672"/>
                  </a:lnTo>
                  <a:lnTo>
                    <a:pt x="128093" y="50672"/>
                  </a:lnTo>
                  <a:lnTo>
                    <a:pt x="137795" y="0"/>
                  </a:lnTo>
                  <a:close/>
                </a:path>
                <a:path w="359409" h="381635">
                  <a:moveTo>
                    <a:pt x="115189" y="50672"/>
                  </a:moveTo>
                  <a:lnTo>
                    <a:pt x="111633" y="69341"/>
                  </a:lnTo>
                  <a:lnTo>
                    <a:pt x="124069" y="71696"/>
                  </a:lnTo>
                  <a:lnTo>
                    <a:pt x="127644" y="53019"/>
                  </a:lnTo>
                  <a:lnTo>
                    <a:pt x="115189" y="50672"/>
                  </a:lnTo>
                  <a:close/>
                </a:path>
                <a:path w="359409" h="381635">
                  <a:moveTo>
                    <a:pt x="128093" y="50672"/>
                  </a:moveTo>
                  <a:lnTo>
                    <a:pt x="115189" y="50672"/>
                  </a:lnTo>
                  <a:lnTo>
                    <a:pt x="127644" y="53019"/>
                  </a:lnTo>
                  <a:lnTo>
                    <a:pt x="128093" y="50672"/>
                  </a:lnTo>
                  <a:close/>
                </a:path>
              </a:pathLst>
            </a:custGeom>
            <a:solidFill>
              <a:srgbClr val="009DD9"/>
            </a:solidFill>
          </p:spPr>
          <p:txBody>
            <a:bodyPr wrap="square" lIns="0" tIns="0" rIns="0" bIns="0" rtlCol="0"/>
            <a:lstStyle/>
            <a:p>
              <a:endParaRPr/>
            </a:p>
          </p:txBody>
        </p:sp>
        <p:sp>
          <p:nvSpPr>
            <p:cNvPr id="26" name="object 26"/>
            <p:cNvSpPr/>
            <p:nvPr/>
          </p:nvSpPr>
          <p:spPr>
            <a:xfrm>
              <a:off x="5334000" y="4371975"/>
              <a:ext cx="2606675" cy="0"/>
            </a:xfrm>
            <a:custGeom>
              <a:avLst/>
              <a:gdLst/>
              <a:ahLst/>
              <a:cxnLst/>
              <a:rect l="l" t="t" r="r" b="b"/>
              <a:pathLst>
                <a:path w="2606675">
                  <a:moveTo>
                    <a:pt x="2606675" y="0"/>
                  </a:moveTo>
                  <a:lnTo>
                    <a:pt x="2301875" y="0"/>
                  </a:lnTo>
                </a:path>
                <a:path w="2606675">
                  <a:moveTo>
                    <a:pt x="0" y="0"/>
                  </a:moveTo>
                  <a:lnTo>
                    <a:pt x="2286000" y="0"/>
                  </a:lnTo>
                </a:path>
              </a:pathLst>
            </a:custGeom>
            <a:ln w="19050">
              <a:solidFill>
                <a:srgbClr val="009DD9"/>
              </a:solidFill>
            </a:ln>
          </p:spPr>
          <p:txBody>
            <a:bodyPr wrap="square" lIns="0" tIns="0" rIns="0" bIns="0" rtlCol="0"/>
            <a:lstStyle/>
            <a:p>
              <a:endParaRPr/>
            </a:p>
          </p:txBody>
        </p:sp>
      </p:grpSp>
      <p:sp>
        <p:nvSpPr>
          <p:cNvPr id="27" name="object 27"/>
          <p:cNvSpPr txBox="1"/>
          <p:nvPr/>
        </p:nvSpPr>
        <p:spPr>
          <a:xfrm>
            <a:off x="535940" y="1873884"/>
            <a:ext cx="7382509" cy="1417955"/>
          </a:xfrm>
          <a:prstGeom prst="rect">
            <a:avLst/>
          </a:prstGeom>
        </p:spPr>
        <p:txBody>
          <a:bodyPr vert="horz" wrap="square" lIns="0" tIns="87630" rIns="0" bIns="0" rtlCol="0">
            <a:spAutoFit/>
          </a:bodyPr>
          <a:lstStyle/>
          <a:p>
            <a:pPr marL="287020" indent="-274320">
              <a:lnSpc>
                <a:spcPct val="100000"/>
              </a:lnSpc>
              <a:spcBef>
                <a:spcPts val="690"/>
              </a:spcBef>
              <a:buClr>
                <a:srgbClr val="0AD0D9"/>
              </a:buClr>
              <a:buSzPct val="93750"/>
              <a:buFont typeface="Arial MT"/>
              <a:buChar char="•"/>
              <a:tabLst>
                <a:tab pos="286385" algn="l"/>
                <a:tab pos="287020" algn="l"/>
              </a:tabLst>
            </a:pPr>
            <a:r>
              <a:rPr sz="2400" spc="-15" dirty="0">
                <a:latin typeface="Constantia"/>
                <a:cs typeface="Constantia"/>
              </a:rPr>
              <a:t>Node</a:t>
            </a:r>
            <a:r>
              <a:rPr sz="2400" spc="-125" dirty="0">
                <a:latin typeface="Constantia"/>
                <a:cs typeface="Constantia"/>
              </a:rPr>
              <a:t> </a:t>
            </a:r>
            <a:r>
              <a:rPr sz="2400" spc="-5" dirty="0">
                <a:latin typeface="Constantia"/>
                <a:cs typeface="Constantia"/>
              </a:rPr>
              <a:t>deletion</a:t>
            </a:r>
            <a:r>
              <a:rPr sz="2400" spc="-50" dirty="0">
                <a:latin typeface="Constantia"/>
                <a:cs typeface="Constantia"/>
              </a:rPr>
              <a:t> </a:t>
            </a:r>
            <a:r>
              <a:rPr sz="2400" spc="-10" dirty="0">
                <a:latin typeface="Constantia"/>
                <a:cs typeface="Constantia"/>
              </a:rPr>
              <a:t>from</a:t>
            </a:r>
            <a:r>
              <a:rPr sz="2400" spc="-110" dirty="0">
                <a:latin typeface="Constantia"/>
                <a:cs typeface="Constantia"/>
              </a:rPr>
              <a:t> </a:t>
            </a:r>
            <a:r>
              <a:rPr sz="2400" dirty="0">
                <a:latin typeface="Constantia"/>
                <a:cs typeface="Constantia"/>
              </a:rPr>
              <a:t>a</a:t>
            </a:r>
            <a:r>
              <a:rPr sz="2400" spc="-65" dirty="0">
                <a:latin typeface="Constantia"/>
                <a:cs typeface="Constantia"/>
              </a:rPr>
              <a:t> </a:t>
            </a:r>
            <a:r>
              <a:rPr sz="2400" spc="-5" dirty="0">
                <a:latin typeface="Constantia"/>
                <a:cs typeface="Constantia"/>
              </a:rPr>
              <a:t>DLL</a:t>
            </a:r>
            <a:r>
              <a:rPr sz="2400" spc="-40" dirty="0">
                <a:latin typeface="Constantia"/>
                <a:cs typeface="Constantia"/>
              </a:rPr>
              <a:t> </a:t>
            </a:r>
            <a:r>
              <a:rPr sz="2400" spc="-25" dirty="0">
                <a:latin typeface="Constantia"/>
                <a:cs typeface="Constantia"/>
              </a:rPr>
              <a:t>involves</a:t>
            </a:r>
            <a:r>
              <a:rPr sz="2400" spc="-105" dirty="0">
                <a:latin typeface="Constantia"/>
                <a:cs typeface="Constantia"/>
              </a:rPr>
              <a:t> </a:t>
            </a:r>
            <a:r>
              <a:rPr sz="2400" spc="-5" dirty="0">
                <a:latin typeface="Constantia"/>
                <a:cs typeface="Constantia"/>
              </a:rPr>
              <a:t>changing</a:t>
            </a:r>
            <a:r>
              <a:rPr sz="2400" spc="20" dirty="0">
                <a:latin typeface="Constantia"/>
                <a:cs typeface="Constantia"/>
              </a:rPr>
              <a:t> </a:t>
            </a:r>
            <a:r>
              <a:rPr sz="2400" i="1" spc="-15" dirty="0">
                <a:latin typeface="Constantia"/>
                <a:cs typeface="Constantia"/>
              </a:rPr>
              <a:t>two</a:t>
            </a:r>
            <a:r>
              <a:rPr sz="2400" i="1" spc="35" dirty="0">
                <a:latin typeface="Constantia"/>
                <a:cs typeface="Constantia"/>
              </a:rPr>
              <a:t> </a:t>
            </a:r>
            <a:r>
              <a:rPr sz="2400" dirty="0">
                <a:latin typeface="Constantia"/>
                <a:cs typeface="Constantia"/>
              </a:rPr>
              <a:t>links</a:t>
            </a:r>
            <a:endParaRPr sz="2400">
              <a:latin typeface="Constantia"/>
              <a:cs typeface="Constantia"/>
            </a:endParaRPr>
          </a:p>
          <a:p>
            <a:pPr marL="287020" indent="-274320">
              <a:lnSpc>
                <a:spcPct val="100000"/>
              </a:lnSpc>
              <a:spcBef>
                <a:spcPts val="590"/>
              </a:spcBef>
              <a:buClr>
                <a:srgbClr val="0AD0D9"/>
              </a:buClr>
              <a:buSzPct val="93750"/>
              <a:buFont typeface="Arial MT"/>
              <a:buChar char="•"/>
              <a:tabLst>
                <a:tab pos="286385" algn="l"/>
                <a:tab pos="287020" algn="l"/>
              </a:tabLst>
            </a:pPr>
            <a:r>
              <a:rPr sz="2400" dirty="0">
                <a:latin typeface="Constantia"/>
                <a:cs typeface="Constantia"/>
              </a:rPr>
              <a:t>In</a:t>
            </a:r>
            <a:r>
              <a:rPr sz="2400" spc="-90" dirty="0">
                <a:latin typeface="Constantia"/>
                <a:cs typeface="Constantia"/>
              </a:rPr>
              <a:t> </a:t>
            </a:r>
            <a:r>
              <a:rPr sz="2400" spc="-5" dirty="0">
                <a:latin typeface="Constantia"/>
                <a:cs typeface="Constantia"/>
              </a:rPr>
              <a:t>this</a:t>
            </a:r>
            <a:r>
              <a:rPr sz="2400" spc="-120" dirty="0">
                <a:latin typeface="Constantia"/>
                <a:cs typeface="Constantia"/>
              </a:rPr>
              <a:t> </a:t>
            </a:r>
            <a:r>
              <a:rPr sz="2400" spc="-10" dirty="0">
                <a:latin typeface="Constantia"/>
                <a:cs typeface="Constantia"/>
              </a:rPr>
              <a:t>example,we</a:t>
            </a:r>
            <a:r>
              <a:rPr sz="2400" spc="-135" dirty="0">
                <a:latin typeface="Constantia"/>
                <a:cs typeface="Constantia"/>
              </a:rPr>
              <a:t> </a:t>
            </a:r>
            <a:r>
              <a:rPr sz="2400" dirty="0">
                <a:latin typeface="Constantia"/>
                <a:cs typeface="Constantia"/>
              </a:rPr>
              <a:t>will</a:t>
            </a:r>
            <a:r>
              <a:rPr sz="2400" spc="-65" dirty="0">
                <a:latin typeface="Constantia"/>
                <a:cs typeface="Constantia"/>
              </a:rPr>
              <a:t> </a:t>
            </a:r>
            <a:r>
              <a:rPr sz="2400" spc="-10" dirty="0">
                <a:latin typeface="Constantia"/>
                <a:cs typeface="Constantia"/>
              </a:rPr>
              <a:t>delete</a:t>
            </a:r>
            <a:r>
              <a:rPr sz="2400" spc="-65" dirty="0">
                <a:latin typeface="Constantia"/>
                <a:cs typeface="Constantia"/>
              </a:rPr>
              <a:t> </a:t>
            </a:r>
            <a:r>
              <a:rPr sz="2400" spc="-5" dirty="0">
                <a:latin typeface="Constantia"/>
                <a:cs typeface="Constantia"/>
              </a:rPr>
              <a:t>node</a:t>
            </a:r>
            <a:r>
              <a:rPr sz="2400" spc="-45" dirty="0">
                <a:latin typeface="Constantia"/>
                <a:cs typeface="Constantia"/>
              </a:rPr>
              <a:t> </a:t>
            </a:r>
            <a:r>
              <a:rPr sz="2400" dirty="0">
                <a:latin typeface="Consolas"/>
                <a:cs typeface="Consolas"/>
              </a:rPr>
              <a:t>b</a:t>
            </a:r>
            <a:endParaRPr sz="2400">
              <a:latin typeface="Consolas"/>
              <a:cs typeface="Consolas"/>
            </a:endParaRPr>
          </a:p>
          <a:p>
            <a:pPr marL="241300">
              <a:lnSpc>
                <a:spcPct val="100000"/>
              </a:lnSpc>
              <a:spcBef>
                <a:spcPts val="1860"/>
              </a:spcBef>
            </a:pPr>
            <a:r>
              <a:rPr sz="1800" spc="-10" dirty="0">
                <a:solidFill>
                  <a:srgbClr val="009DD9"/>
                </a:solidFill>
                <a:latin typeface="Consolas"/>
                <a:cs typeface="Consolas"/>
              </a:rPr>
              <a:t>myDLL</a:t>
            </a:r>
            <a:endParaRPr sz="1800">
              <a:latin typeface="Consolas"/>
              <a:cs typeface="Consolas"/>
            </a:endParaRPr>
          </a:p>
        </p:txBody>
      </p:sp>
      <p:sp>
        <p:nvSpPr>
          <p:cNvPr id="28" name="object 28"/>
          <p:cNvSpPr txBox="1"/>
          <p:nvPr/>
        </p:nvSpPr>
        <p:spPr>
          <a:xfrm>
            <a:off x="3276600" y="3771900"/>
            <a:ext cx="457200" cy="400050"/>
          </a:xfrm>
          <a:prstGeom prst="rect">
            <a:avLst/>
          </a:prstGeom>
          <a:ln w="19050">
            <a:solidFill>
              <a:srgbClr val="000000"/>
            </a:solidFill>
          </a:ln>
        </p:spPr>
        <p:txBody>
          <a:bodyPr vert="horz" wrap="square" lIns="0" tIns="50165" rIns="0" bIns="0" rtlCol="0">
            <a:spAutoFit/>
          </a:bodyPr>
          <a:lstStyle/>
          <a:p>
            <a:pPr algn="ctr">
              <a:lnSpc>
                <a:spcPct val="100000"/>
              </a:lnSpc>
              <a:spcBef>
                <a:spcPts val="395"/>
              </a:spcBef>
            </a:pPr>
            <a:r>
              <a:rPr sz="1800" dirty="0">
                <a:latin typeface="Consolas"/>
                <a:cs typeface="Consolas"/>
              </a:rPr>
              <a:t>a</a:t>
            </a:r>
            <a:endParaRPr sz="1800">
              <a:latin typeface="Consolas"/>
              <a:cs typeface="Consolas"/>
            </a:endParaRPr>
          </a:p>
        </p:txBody>
      </p:sp>
      <p:sp>
        <p:nvSpPr>
          <p:cNvPr id="29" name="object 29"/>
          <p:cNvSpPr/>
          <p:nvPr/>
        </p:nvSpPr>
        <p:spPr>
          <a:xfrm>
            <a:off x="5105400" y="3769118"/>
            <a:ext cx="457200" cy="403225"/>
          </a:xfrm>
          <a:custGeom>
            <a:avLst/>
            <a:gdLst/>
            <a:ahLst/>
            <a:cxnLst/>
            <a:rect l="l" t="t" r="r" b="b"/>
            <a:pathLst>
              <a:path w="457200" h="403225">
                <a:moveTo>
                  <a:pt x="0" y="402831"/>
                </a:moveTo>
                <a:lnTo>
                  <a:pt x="457200" y="402831"/>
                </a:lnTo>
                <a:lnTo>
                  <a:pt x="457200" y="0"/>
                </a:lnTo>
                <a:lnTo>
                  <a:pt x="0" y="0"/>
                </a:lnTo>
                <a:lnTo>
                  <a:pt x="0" y="402831"/>
                </a:lnTo>
                <a:close/>
              </a:path>
            </a:pathLst>
          </a:custGeom>
          <a:ln w="12700">
            <a:solidFill>
              <a:srgbClr val="000000"/>
            </a:solidFill>
          </a:ln>
        </p:spPr>
        <p:txBody>
          <a:bodyPr wrap="square" lIns="0" tIns="0" rIns="0" bIns="0" rtlCol="0"/>
          <a:lstStyle/>
          <a:p>
            <a:endParaRPr/>
          </a:p>
        </p:txBody>
      </p:sp>
      <p:sp>
        <p:nvSpPr>
          <p:cNvPr id="30" name="object 30"/>
          <p:cNvSpPr txBox="1"/>
          <p:nvPr/>
        </p:nvSpPr>
        <p:spPr>
          <a:xfrm>
            <a:off x="5258815" y="3809238"/>
            <a:ext cx="151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b</a:t>
            </a:r>
            <a:endParaRPr sz="1800">
              <a:latin typeface="Consolas"/>
              <a:cs typeface="Consolas"/>
            </a:endParaRPr>
          </a:p>
        </p:txBody>
      </p:sp>
      <p:sp>
        <p:nvSpPr>
          <p:cNvPr id="31" name="object 31"/>
          <p:cNvSpPr txBox="1"/>
          <p:nvPr/>
        </p:nvSpPr>
        <p:spPr>
          <a:xfrm>
            <a:off x="6934200" y="3771900"/>
            <a:ext cx="457200" cy="400050"/>
          </a:xfrm>
          <a:prstGeom prst="rect">
            <a:avLst/>
          </a:prstGeom>
          <a:ln w="19050">
            <a:solidFill>
              <a:srgbClr val="000000"/>
            </a:solidFill>
          </a:ln>
        </p:spPr>
        <p:txBody>
          <a:bodyPr vert="horz" wrap="square" lIns="0" tIns="52704" rIns="0" bIns="0" rtlCol="0">
            <a:spAutoFit/>
          </a:bodyPr>
          <a:lstStyle/>
          <a:p>
            <a:pPr marL="635" algn="ctr">
              <a:lnSpc>
                <a:spcPct val="100000"/>
              </a:lnSpc>
              <a:spcBef>
                <a:spcPts val="414"/>
              </a:spcBef>
            </a:pPr>
            <a:r>
              <a:rPr sz="1800" dirty="0">
                <a:latin typeface="Consolas"/>
                <a:cs typeface="Consolas"/>
              </a:rPr>
              <a:t>c</a:t>
            </a:r>
            <a:endParaRPr sz="1800">
              <a:latin typeface="Consolas"/>
              <a:cs typeface="Consolas"/>
            </a:endParaRPr>
          </a:p>
        </p:txBody>
      </p:sp>
      <p:sp>
        <p:nvSpPr>
          <p:cNvPr id="32" name="object 32"/>
          <p:cNvSpPr txBox="1"/>
          <p:nvPr/>
        </p:nvSpPr>
        <p:spPr>
          <a:xfrm>
            <a:off x="764540" y="4747635"/>
            <a:ext cx="7458075" cy="1702435"/>
          </a:xfrm>
          <a:prstGeom prst="rect">
            <a:avLst/>
          </a:prstGeom>
        </p:spPr>
        <p:txBody>
          <a:bodyPr vert="horz" wrap="square" lIns="0" tIns="82550" rIns="0" bIns="0" rtlCol="0">
            <a:spAutoFit/>
          </a:bodyPr>
          <a:lstStyle/>
          <a:p>
            <a:pPr marL="287020" indent="-274955">
              <a:lnSpc>
                <a:spcPct val="100000"/>
              </a:lnSpc>
              <a:spcBef>
                <a:spcPts val="650"/>
              </a:spcBef>
              <a:buClr>
                <a:srgbClr val="0AD0D9"/>
              </a:buClr>
              <a:buSzPct val="93750"/>
              <a:buFont typeface="Arial MT"/>
              <a:buChar char="•"/>
              <a:tabLst>
                <a:tab pos="287020" algn="l"/>
                <a:tab pos="287655" algn="l"/>
              </a:tabLst>
            </a:pPr>
            <a:r>
              <a:rPr sz="2400" spc="-165" dirty="0">
                <a:latin typeface="Constantia"/>
                <a:cs typeface="Constantia"/>
              </a:rPr>
              <a:t>W</a:t>
            </a:r>
            <a:r>
              <a:rPr sz="2400" dirty="0">
                <a:latin typeface="Constantia"/>
                <a:cs typeface="Constantia"/>
              </a:rPr>
              <a:t>e</a:t>
            </a:r>
            <a:r>
              <a:rPr sz="2400" spc="-135" dirty="0">
                <a:latin typeface="Constantia"/>
                <a:cs typeface="Constantia"/>
              </a:rPr>
              <a:t> </a:t>
            </a:r>
            <a:r>
              <a:rPr sz="2400" spc="-5" dirty="0">
                <a:latin typeface="Constantia"/>
                <a:cs typeface="Constantia"/>
              </a:rPr>
              <a:t>d</a:t>
            </a:r>
            <a:r>
              <a:rPr sz="2400" spc="-10" dirty="0">
                <a:latin typeface="Constantia"/>
                <a:cs typeface="Constantia"/>
              </a:rPr>
              <a:t>on</a:t>
            </a:r>
            <a:r>
              <a:rPr sz="2400" spc="-10" dirty="0">
                <a:latin typeface="Arial MT"/>
                <a:cs typeface="Arial MT"/>
              </a:rPr>
              <a:t>’</a:t>
            </a:r>
            <a:r>
              <a:rPr sz="2400" dirty="0">
                <a:latin typeface="Constantia"/>
                <a:cs typeface="Constantia"/>
              </a:rPr>
              <a:t>t</a:t>
            </a:r>
            <a:r>
              <a:rPr sz="2400" spc="-40" dirty="0">
                <a:latin typeface="Constantia"/>
                <a:cs typeface="Constantia"/>
              </a:rPr>
              <a:t> </a:t>
            </a:r>
            <a:r>
              <a:rPr sz="2400" dirty="0">
                <a:latin typeface="Constantia"/>
                <a:cs typeface="Constantia"/>
              </a:rPr>
              <a:t>h</a:t>
            </a:r>
            <a:r>
              <a:rPr sz="2400" spc="-60" dirty="0">
                <a:latin typeface="Constantia"/>
                <a:cs typeface="Constantia"/>
              </a:rPr>
              <a:t>a</a:t>
            </a:r>
            <a:r>
              <a:rPr sz="2400" spc="-55" dirty="0">
                <a:latin typeface="Constantia"/>
                <a:cs typeface="Constantia"/>
              </a:rPr>
              <a:t>v</a:t>
            </a:r>
            <a:r>
              <a:rPr sz="2400" dirty="0">
                <a:latin typeface="Constantia"/>
                <a:cs typeface="Constantia"/>
              </a:rPr>
              <a:t>e</a:t>
            </a:r>
            <a:r>
              <a:rPr sz="2400" spc="-85" dirty="0">
                <a:latin typeface="Constantia"/>
                <a:cs typeface="Constantia"/>
              </a:rPr>
              <a:t> </a:t>
            </a:r>
            <a:r>
              <a:rPr sz="2400" spc="-35" dirty="0">
                <a:latin typeface="Constantia"/>
                <a:cs typeface="Constantia"/>
              </a:rPr>
              <a:t>t</a:t>
            </a:r>
            <a:r>
              <a:rPr sz="2400" dirty="0">
                <a:latin typeface="Constantia"/>
                <a:cs typeface="Constantia"/>
              </a:rPr>
              <a:t>o</a:t>
            </a:r>
            <a:r>
              <a:rPr sz="2400" spc="-125" dirty="0">
                <a:latin typeface="Constantia"/>
                <a:cs typeface="Constantia"/>
              </a:rPr>
              <a:t> </a:t>
            </a:r>
            <a:r>
              <a:rPr sz="2400" spc="-5" dirty="0">
                <a:latin typeface="Constantia"/>
                <a:cs typeface="Constantia"/>
              </a:rPr>
              <a:t>d</a:t>
            </a:r>
            <a:r>
              <a:rPr sz="2400" dirty="0">
                <a:latin typeface="Constantia"/>
                <a:cs typeface="Constantia"/>
              </a:rPr>
              <a:t>o</a:t>
            </a:r>
            <a:r>
              <a:rPr sz="2400" spc="-110" dirty="0">
                <a:latin typeface="Constantia"/>
                <a:cs typeface="Constantia"/>
              </a:rPr>
              <a:t> </a:t>
            </a:r>
            <a:r>
              <a:rPr sz="2400" dirty="0">
                <a:latin typeface="Constantia"/>
                <a:cs typeface="Constantia"/>
              </a:rPr>
              <a:t>a</a:t>
            </a:r>
            <a:r>
              <a:rPr sz="2400" spc="-45" dirty="0">
                <a:latin typeface="Constantia"/>
                <a:cs typeface="Constantia"/>
              </a:rPr>
              <a:t>n</a:t>
            </a:r>
            <a:r>
              <a:rPr sz="2400" spc="-5" dirty="0">
                <a:latin typeface="Constantia"/>
                <a:cs typeface="Constantia"/>
              </a:rPr>
              <a:t>yth</a:t>
            </a:r>
            <a:r>
              <a:rPr sz="2400" dirty="0">
                <a:latin typeface="Constantia"/>
                <a:cs typeface="Constantia"/>
              </a:rPr>
              <a:t>i</a:t>
            </a:r>
            <a:r>
              <a:rPr sz="2400" spc="-5" dirty="0">
                <a:latin typeface="Constantia"/>
                <a:cs typeface="Constantia"/>
              </a:rPr>
              <a:t>n</a:t>
            </a:r>
            <a:r>
              <a:rPr sz="2400" dirty="0">
                <a:latin typeface="Constantia"/>
                <a:cs typeface="Constantia"/>
              </a:rPr>
              <a:t>g</a:t>
            </a:r>
            <a:r>
              <a:rPr sz="2400" spc="-65" dirty="0">
                <a:latin typeface="Constantia"/>
                <a:cs typeface="Constantia"/>
              </a:rPr>
              <a:t> </a:t>
            </a:r>
            <a:r>
              <a:rPr sz="2400" dirty="0">
                <a:latin typeface="Constantia"/>
                <a:cs typeface="Constantia"/>
              </a:rPr>
              <a:t>ab</a:t>
            </a:r>
            <a:r>
              <a:rPr sz="2400" spc="-10" dirty="0">
                <a:latin typeface="Constantia"/>
                <a:cs typeface="Constantia"/>
              </a:rPr>
              <a:t>o</a:t>
            </a:r>
            <a:r>
              <a:rPr sz="2400" spc="-5" dirty="0">
                <a:latin typeface="Constantia"/>
                <a:cs typeface="Constantia"/>
              </a:rPr>
              <a:t>u</a:t>
            </a:r>
            <a:r>
              <a:rPr sz="2400" dirty="0">
                <a:latin typeface="Constantia"/>
                <a:cs typeface="Constantia"/>
              </a:rPr>
              <a:t>t</a:t>
            </a:r>
            <a:r>
              <a:rPr sz="2400" spc="-80" dirty="0">
                <a:latin typeface="Constantia"/>
                <a:cs typeface="Constantia"/>
              </a:rPr>
              <a:t> </a:t>
            </a:r>
            <a:r>
              <a:rPr sz="2400" spc="-5" dirty="0">
                <a:latin typeface="Constantia"/>
                <a:cs typeface="Constantia"/>
              </a:rPr>
              <a:t>th</a:t>
            </a:r>
            <a:r>
              <a:rPr sz="2400" dirty="0">
                <a:latin typeface="Constantia"/>
                <a:cs typeface="Constantia"/>
              </a:rPr>
              <a:t>e</a:t>
            </a:r>
            <a:r>
              <a:rPr sz="2400" spc="-70" dirty="0">
                <a:latin typeface="Constantia"/>
                <a:cs typeface="Constantia"/>
              </a:rPr>
              <a:t> </a:t>
            </a:r>
            <a:r>
              <a:rPr sz="2400" dirty="0">
                <a:latin typeface="Constantia"/>
                <a:cs typeface="Constantia"/>
              </a:rPr>
              <a:t>links</a:t>
            </a:r>
            <a:r>
              <a:rPr sz="2400" spc="-45" dirty="0">
                <a:latin typeface="Constantia"/>
                <a:cs typeface="Constantia"/>
              </a:rPr>
              <a:t> </a:t>
            </a:r>
            <a:r>
              <a:rPr sz="2400" spc="-5" dirty="0">
                <a:latin typeface="Constantia"/>
                <a:cs typeface="Constantia"/>
              </a:rPr>
              <a:t>i</a:t>
            </a:r>
            <a:r>
              <a:rPr sz="2400" dirty="0">
                <a:latin typeface="Constantia"/>
                <a:cs typeface="Constantia"/>
              </a:rPr>
              <a:t>n</a:t>
            </a:r>
            <a:r>
              <a:rPr sz="2400" spc="-40" dirty="0">
                <a:latin typeface="Constantia"/>
                <a:cs typeface="Constantia"/>
              </a:rPr>
              <a:t> </a:t>
            </a:r>
            <a:r>
              <a:rPr sz="2400" spc="-10" dirty="0">
                <a:latin typeface="Constantia"/>
                <a:cs typeface="Constantia"/>
              </a:rPr>
              <a:t>n</a:t>
            </a:r>
            <a:r>
              <a:rPr sz="2400" dirty="0">
                <a:latin typeface="Constantia"/>
                <a:cs typeface="Constantia"/>
              </a:rPr>
              <a:t>o</a:t>
            </a:r>
            <a:r>
              <a:rPr sz="2400" spc="-10" dirty="0">
                <a:latin typeface="Constantia"/>
                <a:cs typeface="Constantia"/>
              </a:rPr>
              <a:t>d</a:t>
            </a:r>
            <a:r>
              <a:rPr sz="2400" dirty="0">
                <a:latin typeface="Constantia"/>
                <a:cs typeface="Constantia"/>
              </a:rPr>
              <a:t>e</a:t>
            </a:r>
            <a:r>
              <a:rPr sz="2400" spc="-30" dirty="0">
                <a:latin typeface="Constantia"/>
                <a:cs typeface="Constantia"/>
              </a:rPr>
              <a:t> </a:t>
            </a:r>
            <a:r>
              <a:rPr sz="2400" dirty="0">
                <a:latin typeface="Consolas"/>
                <a:cs typeface="Consolas"/>
              </a:rPr>
              <a:t>b</a:t>
            </a:r>
            <a:endParaRPr sz="2400">
              <a:latin typeface="Consolas"/>
              <a:cs typeface="Consolas"/>
            </a:endParaRPr>
          </a:p>
          <a:p>
            <a:pPr marL="287020" indent="-274955">
              <a:lnSpc>
                <a:spcPct val="100000"/>
              </a:lnSpc>
              <a:spcBef>
                <a:spcPts val="555"/>
              </a:spcBef>
              <a:buClr>
                <a:srgbClr val="0AD0D9"/>
              </a:buClr>
              <a:buSzPct val="93750"/>
              <a:buFont typeface="Arial MT"/>
              <a:buChar char="•"/>
              <a:tabLst>
                <a:tab pos="287020" algn="l"/>
                <a:tab pos="287655" algn="l"/>
              </a:tabLst>
            </a:pPr>
            <a:r>
              <a:rPr sz="2400" spc="-15" dirty="0">
                <a:latin typeface="Constantia"/>
                <a:cs typeface="Constantia"/>
              </a:rPr>
              <a:t>Garbage</a:t>
            </a:r>
            <a:r>
              <a:rPr sz="2400" spc="-120" dirty="0">
                <a:latin typeface="Constantia"/>
                <a:cs typeface="Constantia"/>
              </a:rPr>
              <a:t> </a:t>
            </a:r>
            <a:r>
              <a:rPr sz="2400" spc="-10" dirty="0">
                <a:latin typeface="Constantia"/>
                <a:cs typeface="Constantia"/>
              </a:rPr>
              <a:t>collection</a:t>
            </a:r>
            <a:r>
              <a:rPr sz="2400" spc="-70" dirty="0">
                <a:latin typeface="Constantia"/>
                <a:cs typeface="Constantia"/>
              </a:rPr>
              <a:t> </a:t>
            </a:r>
            <a:r>
              <a:rPr sz="2400" dirty="0">
                <a:latin typeface="Constantia"/>
                <a:cs typeface="Constantia"/>
              </a:rPr>
              <a:t>will</a:t>
            </a:r>
            <a:r>
              <a:rPr sz="2400" spc="-40" dirty="0">
                <a:latin typeface="Constantia"/>
                <a:cs typeface="Constantia"/>
              </a:rPr>
              <a:t> </a:t>
            </a:r>
            <a:r>
              <a:rPr sz="2400" spc="-15" dirty="0">
                <a:latin typeface="Constantia"/>
                <a:cs typeface="Constantia"/>
              </a:rPr>
              <a:t>take</a:t>
            </a:r>
            <a:r>
              <a:rPr sz="2400" spc="-120" dirty="0">
                <a:latin typeface="Constantia"/>
                <a:cs typeface="Constantia"/>
              </a:rPr>
              <a:t> </a:t>
            </a:r>
            <a:r>
              <a:rPr sz="2400" spc="-15" dirty="0">
                <a:latin typeface="Constantia"/>
                <a:cs typeface="Constantia"/>
              </a:rPr>
              <a:t>care</a:t>
            </a:r>
            <a:r>
              <a:rPr sz="2400" spc="-110" dirty="0">
                <a:latin typeface="Constantia"/>
                <a:cs typeface="Constantia"/>
              </a:rPr>
              <a:t> </a:t>
            </a:r>
            <a:r>
              <a:rPr sz="2400" dirty="0">
                <a:latin typeface="Constantia"/>
                <a:cs typeface="Constantia"/>
              </a:rPr>
              <a:t>of</a:t>
            </a:r>
            <a:r>
              <a:rPr sz="2400" spc="-5" dirty="0">
                <a:latin typeface="Constantia"/>
                <a:cs typeface="Constantia"/>
              </a:rPr>
              <a:t> </a:t>
            </a:r>
            <a:r>
              <a:rPr sz="2400" spc="-10" dirty="0">
                <a:latin typeface="Constantia"/>
                <a:cs typeface="Constantia"/>
              </a:rPr>
              <a:t>deleted </a:t>
            </a:r>
            <a:r>
              <a:rPr sz="2400" spc="-5" dirty="0">
                <a:latin typeface="Constantia"/>
                <a:cs typeface="Constantia"/>
              </a:rPr>
              <a:t>nodes</a:t>
            </a:r>
            <a:endParaRPr sz="2400">
              <a:latin typeface="Constantia"/>
              <a:cs typeface="Constantia"/>
            </a:endParaRPr>
          </a:p>
          <a:p>
            <a:pPr marL="287020" marR="304800" indent="-274955">
              <a:lnSpc>
                <a:spcPct val="100000"/>
              </a:lnSpc>
              <a:spcBef>
                <a:spcPts val="575"/>
              </a:spcBef>
              <a:buClr>
                <a:srgbClr val="0AD0D9"/>
              </a:buClr>
              <a:buSzPct val="93750"/>
              <a:buFont typeface="Arial MT"/>
              <a:buChar char="•"/>
              <a:tabLst>
                <a:tab pos="287020" algn="l"/>
                <a:tab pos="287655" algn="l"/>
              </a:tabLst>
            </a:pPr>
            <a:r>
              <a:rPr sz="2400" dirty="0">
                <a:latin typeface="Constantia"/>
                <a:cs typeface="Constantia"/>
              </a:rPr>
              <a:t>Deletion</a:t>
            </a:r>
            <a:r>
              <a:rPr sz="2400" spc="-130" dirty="0">
                <a:latin typeface="Constantia"/>
                <a:cs typeface="Constantia"/>
              </a:rPr>
              <a:t> </a:t>
            </a:r>
            <a:r>
              <a:rPr sz="2400" dirty="0">
                <a:latin typeface="Constantia"/>
                <a:cs typeface="Constantia"/>
              </a:rPr>
              <a:t>of</a:t>
            </a:r>
            <a:r>
              <a:rPr sz="2400" spc="25" dirty="0">
                <a:latin typeface="Constantia"/>
                <a:cs typeface="Constantia"/>
              </a:rPr>
              <a:t> </a:t>
            </a:r>
            <a:r>
              <a:rPr sz="2400" spc="-5" dirty="0">
                <a:latin typeface="Constantia"/>
                <a:cs typeface="Constantia"/>
              </a:rPr>
              <a:t>the</a:t>
            </a:r>
            <a:r>
              <a:rPr sz="2400" spc="-90" dirty="0">
                <a:latin typeface="Constantia"/>
                <a:cs typeface="Constantia"/>
              </a:rPr>
              <a:t> </a:t>
            </a:r>
            <a:r>
              <a:rPr sz="2400" spc="10" dirty="0">
                <a:latin typeface="Constantia"/>
                <a:cs typeface="Constantia"/>
              </a:rPr>
              <a:t>first</a:t>
            </a:r>
            <a:r>
              <a:rPr sz="2400" spc="-75" dirty="0">
                <a:latin typeface="Constantia"/>
                <a:cs typeface="Constantia"/>
              </a:rPr>
              <a:t> </a:t>
            </a:r>
            <a:r>
              <a:rPr sz="2400" spc="-5" dirty="0">
                <a:latin typeface="Constantia"/>
                <a:cs typeface="Constantia"/>
              </a:rPr>
              <a:t>node</a:t>
            </a:r>
            <a:r>
              <a:rPr sz="2400" spc="-110" dirty="0">
                <a:latin typeface="Constantia"/>
                <a:cs typeface="Constantia"/>
              </a:rPr>
              <a:t> </a:t>
            </a:r>
            <a:r>
              <a:rPr sz="2400" dirty="0">
                <a:latin typeface="Constantia"/>
                <a:cs typeface="Constantia"/>
              </a:rPr>
              <a:t>or</a:t>
            </a:r>
            <a:r>
              <a:rPr sz="2400" spc="-105" dirty="0">
                <a:latin typeface="Constantia"/>
                <a:cs typeface="Constantia"/>
              </a:rPr>
              <a:t> </a:t>
            </a:r>
            <a:r>
              <a:rPr sz="2400" spc="-5" dirty="0">
                <a:latin typeface="Constantia"/>
                <a:cs typeface="Constantia"/>
              </a:rPr>
              <a:t>the</a:t>
            </a:r>
            <a:r>
              <a:rPr sz="2400" spc="-75" dirty="0">
                <a:latin typeface="Constantia"/>
                <a:cs typeface="Constantia"/>
              </a:rPr>
              <a:t> </a:t>
            </a:r>
            <a:r>
              <a:rPr sz="2400" dirty="0">
                <a:latin typeface="Constantia"/>
                <a:cs typeface="Constantia"/>
              </a:rPr>
              <a:t>last</a:t>
            </a:r>
            <a:r>
              <a:rPr sz="2400" spc="-65" dirty="0">
                <a:latin typeface="Constantia"/>
                <a:cs typeface="Constantia"/>
              </a:rPr>
              <a:t> </a:t>
            </a:r>
            <a:r>
              <a:rPr sz="2400" spc="-5" dirty="0">
                <a:latin typeface="Constantia"/>
                <a:cs typeface="Constantia"/>
              </a:rPr>
              <a:t>node</a:t>
            </a:r>
            <a:r>
              <a:rPr sz="2400" spc="-50" dirty="0">
                <a:latin typeface="Constantia"/>
                <a:cs typeface="Constantia"/>
              </a:rPr>
              <a:t> </a:t>
            </a:r>
            <a:r>
              <a:rPr sz="2400" spc="-5" dirty="0">
                <a:latin typeface="Constantia"/>
                <a:cs typeface="Constantia"/>
              </a:rPr>
              <a:t>is</a:t>
            </a:r>
            <a:r>
              <a:rPr sz="2400" spc="-125" dirty="0">
                <a:latin typeface="Constantia"/>
                <a:cs typeface="Constantia"/>
              </a:rPr>
              <a:t> </a:t>
            </a:r>
            <a:r>
              <a:rPr sz="2400" dirty="0">
                <a:latin typeface="Constantia"/>
                <a:cs typeface="Constantia"/>
              </a:rPr>
              <a:t>a</a:t>
            </a:r>
            <a:r>
              <a:rPr sz="2400" spc="-120" dirty="0">
                <a:latin typeface="Constantia"/>
                <a:cs typeface="Constantia"/>
              </a:rPr>
              <a:t> </a:t>
            </a:r>
            <a:r>
              <a:rPr sz="2400" dirty="0">
                <a:latin typeface="Constantia"/>
                <a:cs typeface="Constantia"/>
              </a:rPr>
              <a:t>special </a:t>
            </a:r>
            <a:r>
              <a:rPr sz="2400" spc="-590" dirty="0">
                <a:latin typeface="Constantia"/>
                <a:cs typeface="Constantia"/>
              </a:rPr>
              <a:t> </a:t>
            </a:r>
            <a:r>
              <a:rPr sz="2400" spc="-5" dirty="0">
                <a:latin typeface="Constantia"/>
                <a:cs typeface="Constantia"/>
              </a:rPr>
              <a:t>case</a:t>
            </a:r>
            <a:endParaRPr sz="2400">
              <a:latin typeface="Constantia"/>
              <a:cs typeface="Constantia"/>
            </a:endParaRPr>
          </a:p>
        </p:txBody>
      </p:sp>
      <p:sp>
        <p:nvSpPr>
          <p:cNvPr id="33" name="object 33"/>
          <p:cNvSpPr/>
          <p:nvPr/>
        </p:nvSpPr>
        <p:spPr>
          <a:xfrm>
            <a:off x="4114800" y="4040251"/>
            <a:ext cx="2525395" cy="304800"/>
          </a:xfrm>
          <a:custGeom>
            <a:avLst/>
            <a:gdLst/>
            <a:ahLst/>
            <a:cxnLst/>
            <a:rect l="l" t="t" r="r" b="b"/>
            <a:pathLst>
              <a:path w="2525395" h="304800">
                <a:moveTo>
                  <a:pt x="124385" y="187066"/>
                </a:moveTo>
                <a:lnTo>
                  <a:pt x="164591" y="214503"/>
                </a:lnTo>
                <a:lnTo>
                  <a:pt x="206501" y="225171"/>
                </a:lnTo>
                <a:lnTo>
                  <a:pt x="249809" y="235331"/>
                </a:lnTo>
                <a:lnTo>
                  <a:pt x="422783" y="270129"/>
                </a:lnTo>
                <a:lnTo>
                  <a:pt x="468502" y="278256"/>
                </a:lnTo>
                <a:lnTo>
                  <a:pt x="518033" y="285750"/>
                </a:lnTo>
                <a:lnTo>
                  <a:pt x="572897" y="292354"/>
                </a:lnTo>
                <a:lnTo>
                  <a:pt x="634619" y="297688"/>
                </a:lnTo>
                <a:lnTo>
                  <a:pt x="686180" y="300736"/>
                </a:lnTo>
                <a:lnTo>
                  <a:pt x="743838" y="302894"/>
                </a:lnTo>
                <a:lnTo>
                  <a:pt x="832230" y="304546"/>
                </a:lnTo>
                <a:lnTo>
                  <a:pt x="880490" y="304800"/>
                </a:lnTo>
                <a:lnTo>
                  <a:pt x="930783" y="304800"/>
                </a:lnTo>
                <a:lnTo>
                  <a:pt x="1089660" y="303403"/>
                </a:lnTo>
                <a:lnTo>
                  <a:pt x="1351534" y="297180"/>
                </a:lnTo>
                <a:lnTo>
                  <a:pt x="1444371" y="293878"/>
                </a:lnTo>
                <a:lnTo>
                  <a:pt x="1563751" y="288925"/>
                </a:lnTo>
                <a:lnTo>
                  <a:pt x="880490" y="288925"/>
                </a:lnTo>
                <a:lnTo>
                  <a:pt x="832358" y="288671"/>
                </a:lnTo>
                <a:lnTo>
                  <a:pt x="744220" y="287019"/>
                </a:lnTo>
                <a:lnTo>
                  <a:pt x="686942" y="284988"/>
                </a:lnTo>
                <a:lnTo>
                  <a:pt x="635635" y="281940"/>
                </a:lnTo>
                <a:lnTo>
                  <a:pt x="574421" y="276606"/>
                </a:lnTo>
                <a:lnTo>
                  <a:pt x="520064" y="270001"/>
                </a:lnTo>
                <a:lnTo>
                  <a:pt x="471042" y="262636"/>
                </a:lnTo>
                <a:lnTo>
                  <a:pt x="425703" y="254507"/>
                </a:lnTo>
                <a:lnTo>
                  <a:pt x="252984" y="219710"/>
                </a:lnTo>
                <a:lnTo>
                  <a:pt x="210185" y="209676"/>
                </a:lnTo>
                <a:lnTo>
                  <a:pt x="168528" y="199136"/>
                </a:lnTo>
                <a:lnTo>
                  <a:pt x="148462" y="193801"/>
                </a:lnTo>
                <a:lnTo>
                  <a:pt x="124385" y="187066"/>
                </a:lnTo>
                <a:close/>
              </a:path>
              <a:path w="2525395" h="304800">
                <a:moveTo>
                  <a:pt x="2523363" y="0"/>
                </a:moveTo>
                <a:lnTo>
                  <a:pt x="2516251" y="635"/>
                </a:lnTo>
                <a:lnTo>
                  <a:pt x="2508377" y="1016"/>
                </a:lnTo>
                <a:lnTo>
                  <a:pt x="2465958" y="1016"/>
                </a:lnTo>
                <a:lnTo>
                  <a:pt x="2453004" y="1269"/>
                </a:lnTo>
                <a:lnTo>
                  <a:pt x="2410079" y="3937"/>
                </a:lnTo>
                <a:lnTo>
                  <a:pt x="2362200" y="12318"/>
                </a:lnTo>
                <a:lnTo>
                  <a:pt x="2311654" y="29082"/>
                </a:lnTo>
                <a:lnTo>
                  <a:pt x="2276855" y="47371"/>
                </a:lnTo>
                <a:lnTo>
                  <a:pt x="2241296" y="71500"/>
                </a:lnTo>
                <a:lnTo>
                  <a:pt x="2166239" y="129031"/>
                </a:lnTo>
                <a:lnTo>
                  <a:pt x="2146427" y="143891"/>
                </a:lnTo>
                <a:lnTo>
                  <a:pt x="2104644" y="172974"/>
                </a:lnTo>
                <a:lnTo>
                  <a:pt x="2060321" y="199136"/>
                </a:lnTo>
                <a:lnTo>
                  <a:pt x="2013077" y="220472"/>
                </a:lnTo>
                <a:lnTo>
                  <a:pt x="1962530" y="236093"/>
                </a:lnTo>
                <a:lnTo>
                  <a:pt x="1909572" y="247650"/>
                </a:lnTo>
                <a:lnTo>
                  <a:pt x="1854453" y="256031"/>
                </a:lnTo>
                <a:lnTo>
                  <a:pt x="1796541" y="262000"/>
                </a:lnTo>
                <a:lnTo>
                  <a:pt x="1735201" y="266192"/>
                </a:lnTo>
                <a:lnTo>
                  <a:pt x="1464945" y="276987"/>
                </a:lnTo>
                <a:lnTo>
                  <a:pt x="1443609" y="278003"/>
                </a:lnTo>
                <a:lnTo>
                  <a:pt x="1350899" y="281305"/>
                </a:lnTo>
                <a:lnTo>
                  <a:pt x="1089278" y="287528"/>
                </a:lnTo>
                <a:lnTo>
                  <a:pt x="930783" y="288925"/>
                </a:lnTo>
                <a:lnTo>
                  <a:pt x="1563751" y="288925"/>
                </a:lnTo>
                <a:lnTo>
                  <a:pt x="1670430" y="285115"/>
                </a:lnTo>
                <a:lnTo>
                  <a:pt x="1736089" y="282067"/>
                </a:lnTo>
                <a:lnTo>
                  <a:pt x="1797939" y="277749"/>
                </a:lnTo>
                <a:lnTo>
                  <a:pt x="1856613" y="271780"/>
                </a:lnTo>
                <a:lnTo>
                  <a:pt x="1912747" y="263271"/>
                </a:lnTo>
                <a:lnTo>
                  <a:pt x="1966722" y="251332"/>
                </a:lnTo>
                <a:lnTo>
                  <a:pt x="2019173" y="235076"/>
                </a:lnTo>
                <a:lnTo>
                  <a:pt x="2068195" y="212851"/>
                </a:lnTo>
                <a:lnTo>
                  <a:pt x="2113534" y="186055"/>
                </a:lnTo>
                <a:lnTo>
                  <a:pt x="2155825" y="156591"/>
                </a:lnTo>
                <a:lnTo>
                  <a:pt x="2232660" y="97790"/>
                </a:lnTo>
                <a:lnTo>
                  <a:pt x="2250440" y="84455"/>
                </a:lnTo>
                <a:lnTo>
                  <a:pt x="2284857" y="61087"/>
                </a:lnTo>
                <a:lnTo>
                  <a:pt x="2333752" y="37465"/>
                </a:lnTo>
                <a:lnTo>
                  <a:pt x="2381250" y="24384"/>
                </a:lnTo>
                <a:lnTo>
                  <a:pt x="2425954" y="18415"/>
                </a:lnTo>
                <a:lnTo>
                  <a:pt x="2465958" y="16891"/>
                </a:lnTo>
                <a:lnTo>
                  <a:pt x="2509139" y="16891"/>
                </a:lnTo>
                <a:lnTo>
                  <a:pt x="2517775" y="16382"/>
                </a:lnTo>
                <a:lnTo>
                  <a:pt x="2524886" y="15748"/>
                </a:lnTo>
                <a:lnTo>
                  <a:pt x="2523363" y="0"/>
                </a:lnTo>
                <a:close/>
              </a:path>
              <a:path w="2525395" h="304800">
                <a:moveTo>
                  <a:pt x="139446" y="133604"/>
                </a:moveTo>
                <a:lnTo>
                  <a:pt x="0" y="160274"/>
                </a:lnTo>
                <a:lnTo>
                  <a:pt x="105028" y="255778"/>
                </a:lnTo>
                <a:lnTo>
                  <a:pt x="120096" y="202291"/>
                </a:lnTo>
                <a:lnTo>
                  <a:pt x="107823" y="198881"/>
                </a:lnTo>
                <a:lnTo>
                  <a:pt x="112140" y="183642"/>
                </a:lnTo>
                <a:lnTo>
                  <a:pt x="125350" y="183642"/>
                </a:lnTo>
                <a:lnTo>
                  <a:pt x="139446" y="133604"/>
                </a:lnTo>
                <a:close/>
              </a:path>
              <a:path w="2525395" h="304800">
                <a:moveTo>
                  <a:pt x="112140" y="183642"/>
                </a:moveTo>
                <a:lnTo>
                  <a:pt x="107823" y="198881"/>
                </a:lnTo>
                <a:lnTo>
                  <a:pt x="120096" y="202291"/>
                </a:lnTo>
                <a:lnTo>
                  <a:pt x="124385" y="187066"/>
                </a:lnTo>
                <a:lnTo>
                  <a:pt x="112140" y="183642"/>
                </a:lnTo>
                <a:close/>
              </a:path>
              <a:path w="2525395" h="304800">
                <a:moveTo>
                  <a:pt x="125350" y="183642"/>
                </a:moveTo>
                <a:lnTo>
                  <a:pt x="112140" y="183642"/>
                </a:lnTo>
                <a:lnTo>
                  <a:pt x="124385" y="187066"/>
                </a:lnTo>
                <a:lnTo>
                  <a:pt x="125350" y="183642"/>
                </a:lnTo>
                <a:close/>
              </a:path>
            </a:pathLst>
          </a:custGeom>
          <a:solidFill>
            <a:srgbClr val="009DD9"/>
          </a:solidFill>
        </p:spPr>
        <p:txBody>
          <a:bodyPr wrap="square" lIns="0" tIns="0" rIns="0" bIns="0" rtlCol="0"/>
          <a:lstStyle/>
          <a:p>
            <a:endParaRPr/>
          </a:p>
        </p:txBody>
      </p:sp>
      <p:sp>
        <p:nvSpPr>
          <p:cNvPr id="34" name="object 34"/>
          <p:cNvSpPr/>
          <p:nvPr/>
        </p:nvSpPr>
        <p:spPr>
          <a:xfrm>
            <a:off x="4114546" y="3354704"/>
            <a:ext cx="2505710" cy="428625"/>
          </a:xfrm>
          <a:custGeom>
            <a:avLst/>
            <a:gdLst/>
            <a:ahLst/>
            <a:cxnLst/>
            <a:rect l="l" t="t" r="r" b="b"/>
            <a:pathLst>
              <a:path w="2505709" h="428625">
                <a:moveTo>
                  <a:pt x="205330" y="421640"/>
                </a:moveTo>
                <a:lnTo>
                  <a:pt x="9778" y="421640"/>
                </a:lnTo>
                <a:lnTo>
                  <a:pt x="20065" y="422021"/>
                </a:lnTo>
                <a:lnTo>
                  <a:pt x="32257" y="422783"/>
                </a:lnTo>
                <a:lnTo>
                  <a:pt x="77088" y="426212"/>
                </a:lnTo>
                <a:lnTo>
                  <a:pt x="131190" y="428117"/>
                </a:lnTo>
                <a:lnTo>
                  <a:pt x="150621" y="427609"/>
                </a:lnTo>
                <a:lnTo>
                  <a:pt x="170306" y="426466"/>
                </a:lnTo>
                <a:lnTo>
                  <a:pt x="190373" y="424180"/>
                </a:lnTo>
                <a:lnTo>
                  <a:pt x="205330" y="421640"/>
                </a:lnTo>
                <a:close/>
              </a:path>
              <a:path w="2505709" h="428625">
                <a:moveTo>
                  <a:pt x="9143" y="402590"/>
                </a:moveTo>
                <a:lnTo>
                  <a:pt x="0" y="402971"/>
                </a:lnTo>
                <a:lnTo>
                  <a:pt x="507" y="421894"/>
                </a:lnTo>
                <a:lnTo>
                  <a:pt x="9778" y="421640"/>
                </a:lnTo>
                <a:lnTo>
                  <a:pt x="205330" y="421640"/>
                </a:lnTo>
                <a:lnTo>
                  <a:pt x="210565" y="420751"/>
                </a:lnTo>
                <a:lnTo>
                  <a:pt x="230758" y="416052"/>
                </a:lnTo>
                <a:lnTo>
                  <a:pt x="250825" y="409956"/>
                </a:lnTo>
                <a:lnTo>
                  <a:pt x="253083" y="409067"/>
                </a:lnTo>
                <a:lnTo>
                  <a:pt x="131444" y="409067"/>
                </a:lnTo>
                <a:lnTo>
                  <a:pt x="113156" y="408940"/>
                </a:lnTo>
                <a:lnTo>
                  <a:pt x="95503" y="408305"/>
                </a:lnTo>
                <a:lnTo>
                  <a:pt x="47370" y="404876"/>
                </a:lnTo>
                <a:lnTo>
                  <a:pt x="33400" y="403733"/>
                </a:lnTo>
                <a:lnTo>
                  <a:pt x="20700" y="402971"/>
                </a:lnTo>
                <a:lnTo>
                  <a:pt x="9143" y="402590"/>
                </a:lnTo>
                <a:close/>
              </a:path>
              <a:path w="2505709" h="428625">
                <a:moveTo>
                  <a:pt x="1415795" y="0"/>
                </a:moveTo>
                <a:lnTo>
                  <a:pt x="1342516" y="2921"/>
                </a:lnTo>
                <a:lnTo>
                  <a:pt x="1259839" y="10160"/>
                </a:lnTo>
                <a:lnTo>
                  <a:pt x="1166114" y="20828"/>
                </a:lnTo>
                <a:lnTo>
                  <a:pt x="1065529" y="34671"/>
                </a:lnTo>
                <a:lnTo>
                  <a:pt x="1013713" y="42672"/>
                </a:lnTo>
                <a:lnTo>
                  <a:pt x="910081" y="60325"/>
                </a:lnTo>
                <a:lnTo>
                  <a:pt x="859281" y="70104"/>
                </a:lnTo>
                <a:lnTo>
                  <a:pt x="809498" y="80264"/>
                </a:lnTo>
                <a:lnTo>
                  <a:pt x="761618" y="90805"/>
                </a:lnTo>
                <a:lnTo>
                  <a:pt x="694054" y="107442"/>
                </a:lnTo>
                <a:lnTo>
                  <a:pt x="652526" y="118999"/>
                </a:lnTo>
                <a:lnTo>
                  <a:pt x="614552" y="130810"/>
                </a:lnTo>
                <a:lnTo>
                  <a:pt x="564133" y="149860"/>
                </a:lnTo>
                <a:lnTo>
                  <a:pt x="519811" y="172212"/>
                </a:lnTo>
                <a:lnTo>
                  <a:pt x="480821" y="197358"/>
                </a:lnTo>
                <a:lnTo>
                  <a:pt x="435990" y="233299"/>
                </a:lnTo>
                <a:lnTo>
                  <a:pt x="397128" y="270002"/>
                </a:lnTo>
                <a:lnTo>
                  <a:pt x="362330" y="305562"/>
                </a:lnTo>
                <a:lnTo>
                  <a:pt x="345948" y="322199"/>
                </a:lnTo>
                <a:lnTo>
                  <a:pt x="313689" y="351917"/>
                </a:lnTo>
                <a:lnTo>
                  <a:pt x="280924" y="375539"/>
                </a:lnTo>
                <a:lnTo>
                  <a:pt x="245237" y="391795"/>
                </a:lnTo>
                <a:lnTo>
                  <a:pt x="207390" y="401955"/>
                </a:lnTo>
                <a:lnTo>
                  <a:pt x="169037" y="407416"/>
                </a:lnTo>
                <a:lnTo>
                  <a:pt x="131444" y="409067"/>
                </a:lnTo>
                <a:lnTo>
                  <a:pt x="253083" y="409067"/>
                </a:lnTo>
                <a:lnTo>
                  <a:pt x="289559" y="392430"/>
                </a:lnTo>
                <a:lnTo>
                  <a:pt x="325374" y="367030"/>
                </a:lnTo>
                <a:lnTo>
                  <a:pt x="359028" y="335915"/>
                </a:lnTo>
                <a:lnTo>
                  <a:pt x="410717" y="283337"/>
                </a:lnTo>
                <a:lnTo>
                  <a:pt x="429259" y="265303"/>
                </a:lnTo>
                <a:lnTo>
                  <a:pt x="469773" y="229743"/>
                </a:lnTo>
                <a:lnTo>
                  <a:pt x="516763" y="196342"/>
                </a:lnTo>
                <a:lnTo>
                  <a:pt x="557402" y="173990"/>
                </a:lnTo>
                <a:lnTo>
                  <a:pt x="603630" y="154686"/>
                </a:lnTo>
                <a:lnTo>
                  <a:pt x="657987" y="137287"/>
                </a:lnTo>
                <a:lnTo>
                  <a:pt x="699007" y="125857"/>
                </a:lnTo>
                <a:lnTo>
                  <a:pt x="765937" y="109347"/>
                </a:lnTo>
                <a:lnTo>
                  <a:pt x="813688" y="98806"/>
                </a:lnTo>
                <a:lnTo>
                  <a:pt x="862964" y="88773"/>
                </a:lnTo>
                <a:lnTo>
                  <a:pt x="913638" y="79121"/>
                </a:lnTo>
                <a:lnTo>
                  <a:pt x="1016888" y="61468"/>
                </a:lnTo>
                <a:lnTo>
                  <a:pt x="1068451" y="53467"/>
                </a:lnTo>
                <a:lnTo>
                  <a:pt x="1119124" y="46228"/>
                </a:lnTo>
                <a:lnTo>
                  <a:pt x="1168653" y="39750"/>
                </a:lnTo>
                <a:lnTo>
                  <a:pt x="1261871" y="29083"/>
                </a:lnTo>
                <a:lnTo>
                  <a:pt x="1324737" y="23241"/>
                </a:lnTo>
                <a:lnTo>
                  <a:pt x="1380870" y="19939"/>
                </a:lnTo>
                <a:lnTo>
                  <a:pt x="1416303" y="19050"/>
                </a:lnTo>
                <a:lnTo>
                  <a:pt x="1636195" y="19050"/>
                </a:lnTo>
                <a:lnTo>
                  <a:pt x="1633981" y="18669"/>
                </a:lnTo>
                <a:lnTo>
                  <a:pt x="1576958" y="10160"/>
                </a:lnTo>
                <a:lnTo>
                  <a:pt x="1515871" y="3683"/>
                </a:lnTo>
                <a:lnTo>
                  <a:pt x="1450466" y="254"/>
                </a:lnTo>
                <a:lnTo>
                  <a:pt x="1415795" y="0"/>
                </a:lnTo>
                <a:close/>
              </a:path>
              <a:path w="2505709" h="428625">
                <a:moveTo>
                  <a:pt x="2383784" y="241098"/>
                </a:moveTo>
                <a:lnTo>
                  <a:pt x="2363851" y="291338"/>
                </a:lnTo>
                <a:lnTo>
                  <a:pt x="2505329" y="279019"/>
                </a:lnTo>
                <a:lnTo>
                  <a:pt x="2475570" y="245745"/>
                </a:lnTo>
                <a:lnTo>
                  <a:pt x="2395601" y="245745"/>
                </a:lnTo>
                <a:lnTo>
                  <a:pt x="2383784" y="241098"/>
                </a:lnTo>
                <a:close/>
              </a:path>
              <a:path w="2505709" h="428625">
                <a:moveTo>
                  <a:pt x="2390794" y="223432"/>
                </a:moveTo>
                <a:lnTo>
                  <a:pt x="2383784" y="241098"/>
                </a:lnTo>
                <a:lnTo>
                  <a:pt x="2395601" y="245745"/>
                </a:lnTo>
                <a:lnTo>
                  <a:pt x="2402585" y="228092"/>
                </a:lnTo>
                <a:lnTo>
                  <a:pt x="2390794" y="223432"/>
                </a:lnTo>
                <a:close/>
              </a:path>
              <a:path w="2505709" h="428625">
                <a:moveTo>
                  <a:pt x="2410713" y="173228"/>
                </a:moveTo>
                <a:lnTo>
                  <a:pt x="2390794" y="223432"/>
                </a:lnTo>
                <a:lnTo>
                  <a:pt x="2402585" y="228092"/>
                </a:lnTo>
                <a:lnTo>
                  <a:pt x="2395601" y="245745"/>
                </a:lnTo>
                <a:lnTo>
                  <a:pt x="2475570" y="245745"/>
                </a:lnTo>
                <a:lnTo>
                  <a:pt x="2410713" y="173228"/>
                </a:lnTo>
                <a:close/>
              </a:path>
              <a:path w="2505709" h="428625">
                <a:moveTo>
                  <a:pt x="1636195" y="19050"/>
                </a:moveTo>
                <a:lnTo>
                  <a:pt x="1416303" y="19050"/>
                </a:lnTo>
                <a:lnTo>
                  <a:pt x="1450213" y="19304"/>
                </a:lnTo>
                <a:lnTo>
                  <a:pt x="1482978" y="20700"/>
                </a:lnTo>
                <a:lnTo>
                  <a:pt x="1545208" y="25654"/>
                </a:lnTo>
                <a:lnTo>
                  <a:pt x="1603248" y="33147"/>
                </a:lnTo>
                <a:lnTo>
                  <a:pt x="1658112" y="42164"/>
                </a:lnTo>
                <a:lnTo>
                  <a:pt x="1760092" y="61214"/>
                </a:lnTo>
                <a:lnTo>
                  <a:pt x="1808479" y="69342"/>
                </a:lnTo>
                <a:lnTo>
                  <a:pt x="1872995" y="79502"/>
                </a:lnTo>
                <a:lnTo>
                  <a:pt x="1926970" y="89154"/>
                </a:lnTo>
                <a:lnTo>
                  <a:pt x="1992249" y="103886"/>
                </a:lnTo>
                <a:lnTo>
                  <a:pt x="2043302" y="117729"/>
                </a:lnTo>
                <a:lnTo>
                  <a:pt x="2102484" y="135762"/>
                </a:lnTo>
                <a:lnTo>
                  <a:pt x="2149220" y="151384"/>
                </a:lnTo>
                <a:lnTo>
                  <a:pt x="2229484" y="180721"/>
                </a:lnTo>
                <a:lnTo>
                  <a:pt x="2383784" y="241098"/>
                </a:lnTo>
                <a:lnTo>
                  <a:pt x="2390794" y="223432"/>
                </a:lnTo>
                <a:lnTo>
                  <a:pt x="2264409" y="173736"/>
                </a:lnTo>
                <a:lnTo>
                  <a:pt x="2208403" y="152527"/>
                </a:lnTo>
                <a:lnTo>
                  <a:pt x="2155443" y="133350"/>
                </a:lnTo>
                <a:lnTo>
                  <a:pt x="2108073" y="117602"/>
                </a:lnTo>
                <a:lnTo>
                  <a:pt x="2048509" y="99441"/>
                </a:lnTo>
                <a:lnTo>
                  <a:pt x="1996566" y="85344"/>
                </a:lnTo>
                <a:lnTo>
                  <a:pt x="1930400" y="70485"/>
                </a:lnTo>
                <a:lnTo>
                  <a:pt x="1876043" y="60706"/>
                </a:lnTo>
                <a:lnTo>
                  <a:pt x="1811527" y="50673"/>
                </a:lnTo>
                <a:lnTo>
                  <a:pt x="1763521" y="42545"/>
                </a:lnTo>
                <a:lnTo>
                  <a:pt x="1661287" y="23368"/>
                </a:lnTo>
                <a:lnTo>
                  <a:pt x="1636195" y="1905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3679825" cy="711835"/>
          </a:xfrm>
          <a:prstGeom prst="rect">
            <a:avLst/>
          </a:prstGeom>
        </p:spPr>
        <p:txBody>
          <a:bodyPr vert="horz" wrap="square" lIns="0" tIns="12700" rIns="0" bIns="0" rtlCol="0">
            <a:spAutoFit/>
          </a:bodyPr>
          <a:lstStyle/>
          <a:p>
            <a:pPr marL="12700">
              <a:lnSpc>
                <a:spcPct val="100000"/>
              </a:lnSpc>
              <a:spcBef>
                <a:spcPts val="100"/>
              </a:spcBef>
            </a:pPr>
            <a:r>
              <a:rPr sz="4500" spc="-5" dirty="0"/>
              <a:t>Deleting</a:t>
            </a:r>
            <a:r>
              <a:rPr sz="4500" spc="-80" dirty="0"/>
              <a:t> </a:t>
            </a:r>
            <a:r>
              <a:rPr sz="4500" dirty="0"/>
              <a:t>a</a:t>
            </a:r>
            <a:r>
              <a:rPr sz="4500" spc="-45" dirty="0"/>
              <a:t> </a:t>
            </a:r>
            <a:r>
              <a:rPr sz="4500" spc="-5" dirty="0"/>
              <a:t>node</a:t>
            </a:r>
            <a:endParaRPr sz="4500"/>
          </a:p>
        </p:txBody>
      </p:sp>
      <p:sp>
        <p:nvSpPr>
          <p:cNvPr id="35" name="Rectangle 1"/>
          <p:cNvSpPr>
            <a:spLocks noChangeArrowheads="1"/>
          </p:cNvSpPr>
          <p:nvPr/>
        </p:nvSpPr>
        <p:spPr bwMode="auto">
          <a:xfrm>
            <a:off x="533400" y="1219200"/>
            <a:ext cx="8001000" cy="3416320"/>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delete the first node from the doubly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6</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SET START = START-&gt;NEXT</a:t>
            </a:r>
          </a:p>
          <a:p>
            <a:r>
              <a:rPr lang="en-US" altLang="en-US" b="1" dirty="0">
                <a:latin typeface="Courier New" pitchFamily="49" charset="0"/>
              </a:rPr>
              <a:t>Step 4: SET START-&gt;PREV = NULL</a:t>
            </a:r>
          </a:p>
          <a:p>
            <a:r>
              <a:rPr lang="en-US" altLang="en-US" b="1" dirty="0">
                <a:latin typeface="Courier New" pitchFamily="49" charset="0"/>
              </a:rPr>
              <a:t>Step 5: FREE PTR</a:t>
            </a:r>
          </a:p>
          <a:p>
            <a:r>
              <a:rPr lang="en-US" altLang="en-US" b="1" dirty="0">
                <a:latin typeface="Courier New" pitchFamily="49" charset="0"/>
              </a:rPr>
              <a:t>Step 6: EXIT</a:t>
            </a:r>
          </a:p>
        </p:txBody>
      </p:sp>
      <p:grpSp>
        <p:nvGrpSpPr>
          <p:cNvPr id="36" name="Group 35"/>
          <p:cNvGrpSpPr/>
          <p:nvPr/>
        </p:nvGrpSpPr>
        <p:grpSpPr>
          <a:xfrm>
            <a:off x="4267200" y="4191000"/>
            <a:ext cx="4419600" cy="2286000"/>
            <a:chOff x="2132013" y="4914900"/>
            <a:chExt cx="4419600" cy="1028700"/>
          </a:xfrm>
        </p:grpSpPr>
        <p:grpSp>
          <p:nvGrpSpPr>
            <p:cNvPr id="37" name="Group 3"/>
            <p:cNvGrpSpPr>
              <a:grpSpLocks/>
            </p:cNvGrpSpPr>
            <p:nvPr/>
          </p:nvGrpSpPr>
          <p:grpSpPr bwMode="auto">
            <a:xfrm>
              <a:off x="2208213" y="4914900"/>
              <a:ext cx="4343400" cy="228600"/>
              <a:chOff x="648" y="2626"/>
              <a:chExt cx="2736" cy="144"/>
            </a:xfrm>
          </p:grpSpPr>
          <p:sp>
            <p:nvSpPr>
              <p:cNvPr id="58"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59"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0"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US"/>
              </a:p>
            </p:txBody>
          </p:sp>
          <p:sp>
            <p:nvSpPr>
              <p:cNvPr id="61"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62"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3"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US"/>
              </a:p>
            </p:txBody>
          </p:sp>
          <p:sp>
            <p:nvSpPr>
              <p:cNvPr id="64"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65"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6"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US"/>
              </a:p>
            </p:txBody>
          </p:sp>
          <p:sp>
            <p:nvSpPr>
              <p:cNvPr id="67"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68"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9"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US"/>
              </a:p>
            </p:txBody>
          </p:sp>
          <p:sp>
            <p:nvSpPr>
              <p:cNvPr id="70"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71"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72"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73"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4"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5"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6"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7"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US"/>
              </a:p>
            </p:txBody>
          </p:sp>
          <p:sp>
            <p:nvSpPr>
              <p:cNvPr id="78"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US"/>
              </a:p>
            </p:txBody>
          </p:sp>
          <p:sp>
            <p:nvSpPr>
              <p:cNvPr id="79"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US"/>
              </a:p>
            </p:txBody>
          </p:sp>
          <p:sp>
            <p:nvSpPr>
              <p:cNvPr id="80"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US"/>
              </a:p>
            </p:txBody>
          </p:sp>
        </p:grpSp>
        <p:sp>
          <p:nvSpPr>
            <p:cNvPr id="38" name="Rectangle 27"/>
            <p:cNvSpPr>
              <a:spLocks noChangeArrowheads="1"/>
            </p:cNvSpPr>
            <p:nvPr/>
          </p:nvSpPr>
          <p:spPr bwMode="auto">
            <a:xfrm>
              <a:off x="2132013" y="51435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grpSp>
          <p:nvGrpSpPr>
            <p:cNvPr id="39" name="Group 46"/>
            <p:cNvGrpSpPr>
              <a:grpSpLocks/>
            </p:cNvGrpSpPr>
            <p:nvPr/>
          </p:nvGrpSpPr>
          <p:grpSpPr bwMode="auto">
            <a:xfrm>
              <a:off x="2360613" y="5753123"/>
              <a:ext cx="3390900" cy="190501"/>
              <a:chOff x="480" y="2832"/>
              <a:chExt cx="2136" cy="120"/>
            </a:xfrm>
          </p:grpSpPr>
          <p:sp>
            <p:nvSpPr>
              <p:cNvPr id="43" name="Rectangle 28"/>
              <p:cNvSpPr>
                <a:spLocks noChangeArrowheads="1"/>
              </p:cNvSpPr>
              <p:nvPr/>
            </p:nvSpPr>
            <p:spPr bwMode="auto">
              <a:xfrm>
                <a:off x="624"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4" name="Rectangle 29"/>
              <p:cNvSpPr>
                <a:spLocks noChangeArrowheads="1"/>
              </p:cNvSpPr>
              <p:nvPr/>
            </p:nvSpPr>
            <p:spPr bwMode="auto">
              <a:xfrm>
                <a:off x="768"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Line 30"/>
              <p:cNvSpPr>
                <a:spLocks noChangeShapeType="1"/>
              </p:cNvSpPr>
              <p:nvPr/>
            </p:nvSpPr>
            <p:spPr bwMode="auto">
              <a:xfrm>
                <a:off x="840" y="2880"/>
                <a:ext cx="180" cy="1"/>
              </a:xfrm>
              <a:prstGeom prst="line">
                <a:avLst/>
              </a:prstGeom>
              <a:noFill/>
              <a:ln w="9525">
                <a:solidFill>
                  <a:schemeClr val="tx1"/>
                </a:solidFill>
                <a:round/>
                <a:headEnd/>
                <a:tailEnd type="triangle" w="med" len="med"/>
              </a:ln>
            </p:spPr>
            <p:txBody>
              <a:bodyPr/>
              <a:lstStyle/>
              <a:p>
                <a:endParaRPr lang="en-US"/>
              </a:p>
            </p:txBody>
          </p:sp>
          <p:sp>
            <p:nvSpPr>
              <p:cNvPr id="46" name="Rectangle 31"/>
              <p:cNvSpPr>
                <a:spLocks noChangeArrowheads="1"/>
              </p:cNvSpPr>
              <p:nvPr/>
            </p:nvSpPr>
            <p:spPr bwMode="auto">
              <a:xfrm>
                <a:off x="1200"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dirty="0">
                    <a:solidFill>
                      <a:srgbClr val="993300"/>
                    </a:solidFill>
                    <a:latin typeface="Verdana" pitchFamily="34" charset="0"/>
                  </a:rPr>
                  <a:t>3</a:t>
                </a:r>
                <a:endParaRPr lang="en-US" altLang="en-US" dirty="0">
                  <a:solidFill>
                    <a:srgbClr val="993300"/>
                  </a:solidFill>
                  <a:latin typeface="Verdana" pitchFamily="34" charset="0"/>
                </a:endParaRPr>
              </a:p>
            </p:txBody>
          </p:sp>
          <p:sp>
            <p:nvSpPr>
              <p:cNvPr id="47" name="Rectangle 32"/>
              <p:cNvSpPr>
                <a:spLocks noChangeArrowheads="1"/>
              </p:cNvSpPr>
              <p:nvPr/>
            </p:nvSpPr>
            <p:spPr bwMode="auto">
              <a:xfrm>
                <a:off x="1344"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Line 33"/>
              <p:cNvSpPr>
                <a:spLocks noChangeShapeType="1"/>
              </p:cNvSpPr>
              <p:nvPr/>
            </p:nvSpPr>
            <p:spPr bwMode="auto">
              <a:xfrm>
                <a:off x="1416" y="2880"/>
                <a:ext cx="180" cy="1"/>
              </a:xfrm>
              <a:prstGeom prst="line">
                <a:avLst/>
              </a:prstGeom>
              <a:noFill/>
              <a:ln w="9525">
                <a:solidFill>
                  <a:schemeClr val="tx1"/>
                </a:solidFill>
                <a:round/>
                <a:headEnd/>
                <a:tailEnd type="triangle" w="med" len="med"/>
              </a:ln>
            </p:spPr>
            <p:txBody>
              <a:bodyPr/>
              <a:lstStyle/>
              <a:p>
                <a:endParaRPr lang="en-US"/>
              </a:p>
            </p:txBody>
          </p:sp>
          <p:sp>
            <p:nvSpPr>
              <p:cNvPr id="49" name="Rectangle 34"/>
              <p:cNvSpPr>
                <a:spLocks noChangeArrowheads="1"/>
              </p:cNvSpPr>
              <p:nvPr/>
            </p:nvSpPr>
            <p:spPr bwMode="auto">
              <a:xfrm>
                <a:off x="1776"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50" name="Rectangle 35"/>
              <p:cNvSpPr>
                <a:spLocks noChangeArrowheads="1"/>
              </p:cNvSpPr>
              <p:nvPr/>
            </p:nvSpPr>
            <p:spPr bwMode="auto">
              <a:xfrm>
                <a:off x="1920"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51" name="Line 36"/>
              <p:cNvSpPr>
                <a:spLocks noChangeShapeType="1"/>
              </p:cNvSpPr>
              <p:nvPr/>
            </p:nvSpPr>
            <p:spPr bwMode="auto">
              <a:xfrm>
                <a:off x="1992" y="2880"/>
                <a:ext cx="180" cy="1"/>
              </a:xfrm>
              <a:prstGeom prst="line">
                <a:avLst/>
              </a:prstGeom>
              <a:noFill/>
              <a:ln w="9525">
                <a:solidFill>
                  <a:schemeClr val="tx1"/>
                </a:solidFill>
                <a:round/>
                <a:headEnd/>
                <a:tailEnd type="triangle" w="med" len="med"/>
              </a:ln>
            </p:spPr>
            <p:txBody>
              <a:bodyPr/>
              <a:lstStyle/>
              <a:p>
                <a:endParaRPr lang="en-US"/>
              </a:p>
            </p:txBody>
          </p:sp>
          <p:sp>
            <p:nvSpPr>
              <p:cNvPr id="52" name="Rectangle 37"/>
              <p:cNvSpPr>
                <a:spLocks noChangeArrowheads="1"/>
              </p:cNvSpPr>
              <p:nvPr/>
            </p:nvSpPr>
            <p:spPr bwMode="auto">
              <a:xfrm>
                <a:off x="2352" y="2832"/>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53" name="Rectangle 38"/>
              <p:cNvSpPr>
                <a:spLocks noChangeArrowheads="1"/>
              </p:cNvSpPr>
              <p:nvPr/>
            </p:nvSpPr>
            <p:spPr bwMode="auto">
              <a:xfrm>
                <a:off x="2496" y="2832"/>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4" name="Rectangle 39"/>
              <p:cNvSpPr>
                <a:spLocks noChangeArrowheads="1"/>
              </p:cNvSpPr>
              <p:nvPr/>
            </p:nvSpPr>
            <p:spPr bwMode="auto">
              <a:xfrm>
                <a:off x="480"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5" name="Rectangle 40"/>
              <p:cNvSpPr>
                <a:spLocks noChangeArrowheads="1"/>
              </p:cNvSpPr>
              <p:nvPr/>
            </p:nvSpPr>
            <p:spPr bwMode="auto">
              <a:xfrm>
                <a:off x="1056" y="2832"/>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6" name="Rectangle 41"/>
              <p:cNvSpPr>
                <a:spLocks noChangeArrowheads="1"/>
              </p:cNvSpPr>
              <p:nvPr/>
            </p:nvSpPr>
            <p:spPr bwMode="auto">
              <a:xfrm>
                <a:off x="1632"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7" name="Rectangle 42"/>
              <p:cNvSpPr>
                <a:spLocks noChangeArrowheads="1"/>
              </p:cNvSpPr>
              <p:nvPr/>
            </p:nvSpPr>
            <p:spPr bwMode="auto">
              <a:xfrm>
                <a:off x="2208"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grpSp>
        <p:sp>
          <p:nvSpPr>
            <p:cNvPr id="40" name="Line 43"/>
            <p:cNvSpPr>
              <a:spLocks noChangeShapeType="1"/>
            </p:cNvSpPr>
            <p:nvPr/>
          </p:nvSpPr>
          <p:spPr bwMode="auto">
            <a:xfrm flipH="1">
              <a:off x="4760913" y="5932488"/>
              <a:ext cx="285750" cy="1587"/>
            </a:xfrm>
            <a:prstGeom prst="line">
              <a:avLst/>
            </a:prstGeom>
            <a:noFill/>
            <a:ln w="9525">
              <a:solidFill>
                <a:schemeClr val="tx1"/>
              </a:solidFill>
              <a:round/>
              <a:headEnd/>
              <a:tailEnd type="triangle" w="med" len="med"/>
            </a:ln>
          </p:spPr>
          <p:txBody>
            <a:bodyPr/>
            <a:lstStyle/>
            <a:p>
              <a:endParaRPr lang="en-US"/>
            </a:p>
          </p:txBody>
        </p:sp>
        <p:sp>
          <p:nvSpPr>
            <p:cNvPr id="41" name="Line 44"/>
            <p:cNvSpPr>
              <a:spLocks noChangeShapeType="1"/>
            </p:cNvSpPr>
            <p:nvPr/>
          </p:nvSpPr>
          <p:spPr bwMode="auto">
            <a:xfrm flipH="1">
              <a:off x="3846513" y="5932488"/>
              <a:ext cx="285750" cy="1587"/>
            </a:xfrm>
            <a:prstGeom prst="line">
              <a:avLst/>
            </a:prstGeom>
            <a:noFill/>
            <a:ln w="9525">
              <a:solidFill>
                <a:schemeClr val="tx1"/>
              </a:solidFill>
              <a:round/>
              <a:headEnd/>
              <a:tailEnd type="triangle" w="med" len="med"/>
            </a:ln>
          </p:spPr>
          <p:txBody>
            <a:bodyPr/>
            <a:lstStyle/>
            <a:p>
              <a:endParaRPr lang="en-US"/>
            </a:p>
          </p:txBody>
        </p:sp>
        <p:sp>
          <p:nvSpPr>
            <p:cNvPr id="42" name="Line 45"/>
            <p:cNvSpPr>
              <a:spLocks noChangeShapeType="1"/>
            </p:cNvSpPr>
            <p:nvPr/>
          </p:nvSpPr>
          <p:spPr bwMode="auto">
            <a:xfrm flipH="1">
              <a:off x="2932113" y="5932488"/>
              <a:ext cx="285750" cy="1587"/>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28676"/>
            <a:ext cx="7459345" cy="587883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0A5294"/>
                </a:solidFill>
                <a:latin typeface="Constantia"/>
                <a:cs typeface="Constantia"/>
              </a:rPr>
              <a:t>void</a:t>
            </a:r>
            <a:r>
              <a:rPr sz="2400" spc="-105" dirty="0">
                <a:solidFill>
                  <a:srgbClr val="0A5294"/>
                </a:solidFill>
                <a:latin typeface="Constantia"/>
                <a:cs typeface="Constantia"/>
              </a:rPr>
              <a:t> </a:t>
            </a:r>
            <a:r>
              <a:rPr sz="2400" spc="-5" dirty="0">
                <a:solidFill>
                  <a:srgbClr val="0A5294"/>
                </a:solidFill>
                <a:latin typeface="Constantia"/>
                <a:cs typeface="Constantia"/>
              </a:rPr>
              <a:t>del_at(int</a:t>
            </a:r>
            <a:r>
              <a:rPr sz="2400" spc="-130" dirty="0">
                <a:solidFill>
                  <a:srgbClr val="0A5294"/>
                </a:solidFill>
                <a:latin typeface="Constantia"/>
                <a:cs typeface="Constantia"/>
              </a:rPr>
              <a:t> </a:t>
            </a:r>
            <a:r>
              <a:rPr sz="2400" spc="-5" dirty="0">
                <a:solidFill>
                  <a:srgbClr val="0A5294"/>
                </a:solidFill>
                <a:latin typeface="Constantia"/>
                <a:cs typeface="Constantia"/>
              </a:rPr>
              <a:t>c)</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a:p>
            <a:pPr marL="315595">
              <a:lnSpc>
                <a:spcPct val="100000"/>
              </a:lnSpc>
            </a:pPr>
            <a:r>
              <a:rPr sz="2400" spc="-5" dirty="0">
                <a:solidFill>
                  <a:srgbClr val="0A5294"/>
                </a:solidFill>
                <a:latin typeface="Constantia"/>
                <a:cs typeface="Constantia"/>
              </a:rPr>
              <a:t>node*s=start;</a:t>
            </a:r>
            <a:endParaRPr sz="2400">
              <a:latin typeface="Constantia"/>
              <a:cs typeface="Constantia"/>
            </a:endParaRPr>
          </a:p>
          <a:p>
            <a:pPr marL="467995">
              <a:lnSpc>
                <a:spcPct val="100000"/>
              </a:lnSpc>
            </a:pPr>
            <a:r>
              <a:rPr sz="2400" dirty="0">
                <a:solidFill>
                  <a:srgbClr val="0A5294"/>
                </a:solidFill>
                <a:latin typeface="Constantia"/>
                <a:cs typeface="Constantia"/>
              </a:rPr>
              <a:t>{</a:t>
            </a:r>
            <a:endParaRPr sz="2400">
              <a:latin typeface="Constantia"/>
              <a:cs typeface="Constantia"/>
            </a:endParaRPr>
          </a:p>
          <a:p>
            <a:pPr marL="360045">
              <a:lnSpc>
                <a:spcPct val="100000"/>
              </a:lnSpc>
            </a:pPr>
            <a:r>
              <a:rPr sz="2400" spc="-5" dirty="0">
                <a:solidFill>
                  <a:srgbClr val="0A5294"/>
                </a:solidFill>
                <a:latin typeface="Constantia"/>
                <a:cs typeface="Constantia"/>
              </a:rPr>
              <a:t>for(int</a:t>
            </a:r>
            <a:r>
              <a:rPr sz="2400" spc="-85" dirty="0">
                <a:solidFill>
                  <a:srgbClr val="0A5294"/>
                </a:solidFill>
                <a:latin typeface="Constantia"/>
                <a:cs typeface="Constantia"/>
              </a:rPr>
              <a:t> </a:t>
            </a:r>
            <a:r>
              <a:rPr sz="2400" spc="-5" dirty="0">
                <a:solidFill>
                  <a:srgbClr val="0A5294"/>
                </a:solidFill>
                <a:latin typeface="Constantia"/>
                <a:cs typeface="Constantia"/>
              </a:rPr>
              <a:t>i=1;i&lt;c-1;i++)</a:t>
            </a:r>
            <a:endParaRPr sz="2400">
              <a:latin typeface="Constantia"/>
              <a:cs typeface="Constantia"/>
            </a:endParaRPr>
          </a:p>
          <a:p>
            <a:pPr marL="361315">
              <a:lnSpc>
                <a:spcPct val="100000"/>
              </a:lnSpc>
              <a:spcBef>
                <a:spcPts val="5"/>
              </a:spcBef>
            </a:pPr>
            <a:r>
              <a:rPr sz="2400" dirty="0">
                <a:solidFill>
                  <a:srgbClr val="0A5294"/>
                </a:solidFill>
                <a:latin typeface="Constantia"/>
                <a:cs typeface="Constantia"/>
              </a:rPr>
              <a:t>{</a:t>
            </a:r>
            <a:endParaRPr sz="2400">
              <a:latin typeface="Constantia"/>
              <a:cs typeface="Constantia"/>
            </a:endParaRPr>
          </a:p>
          <a:p>
            <a:pPr marL="431800">
              <a:lnSpc>
                <a:spcPct val="100000"/>
              </a:lnSpc>
            </a:pPr>
            <a:r>
              <a:rPr sz="2400" spc="-5" dirty="0">
                <a:solidFill>
                  <a:srgbClr val="0A5294"/>
                </a:solidFill>
                <a:latin typeface="Constantia"/>
                <a:cs typeface="Constantia"/>
              </a:rPr>
              <a:t>s=s-&gt;next;</a:t>
            </a:r>
            <a:endParaRPr sz="2400">
              <a:latin typeface="Constantia"/>
              <a:cs typeface="Constantia"/>
            </a:endParaRPr>
          </a:p>
          <a:p>
            <a:pPr marL="361315">
              <a:lnSpc>
                <a:spcPct val="100000"/>
              </a:lnSpc>
            </a:pPr>
            <a:r>
              <a:rPr sz="2400" dirty="0">
                <a:solidFill>
                  <a:srgbClr val="0A5294"/>
                </a:solidFill>
                <a:latin typeface="Constantia"/>
                <a:cs typeface="Constantia"/>
              </a:rPr>
              <a:t>}</a:t>
            </a:r>
            <a:endParaRPr sz="2400">
              <a:latin typeface="Constantia"/>
              <a:cs typeface="Constantia"/>
            </a:endParaRPr>
          </a:p>
          <a:p>
            <a:pPr marL="355600" marR="4829175" indent="5715">
              <a:lnSpc>
                <a:spcPct val="100000"/>
              </a:lnSpc>
            </a:pPr>
            <a:r>
              <a:rPr sz="2400" spc="-5" dirty="0">
                <a:solidFill>
                  <a:srgbClr val="0A5294"/>
                </a:solidFill>
                <a:latin typeface="Constantia"/>
                <a:cs typeface="Constantia"/>
              </a:rPr>
              <a:t>node*</a:t>
            </a:r>
            <a:r>
              <a:rPr sz="2400" spc="-90" dirty="0">
                <a:solidFill>
                  <a:srgbClr val="0A5294"/>
                </a:solidFill>
                <a:latin typeface="Constantia"/>
                <a:cs typeface="Constantia"/>
              </a:rPr>
              <a:t> </a:t>
            </a:r>
            <a:r>
              <a:rPr sz="2400" spc="-5" dirty="0">
                <a:solidFill>
                  <a:srgbClr val="0A5294"/>
                </a:solidFill>
                <a:latin typeface="Constantia"/>
                <a:cs typeface="Constantia"/>
              </a:rPr>
              <a:t>p=s-&gt;next; </a:t>
            </a:r>
            <a:r>
              <a:rPr sz="2400" spc="-585" dirty="0">
                <a:solidFill>
                  <a:srgbClr val="0A5294"/>
                </a:solidFill>
                <a:latin typeface="Constantia"/>
                <a:cs typeface="Constantia"/>
              </a:rPr>
              <a:t> </a:t>
            </a:r>
            <a:r>
              <a:rPr sz="2400" spc="-5" dirty="0">
                <a:solidFill>
                  <a:srgbClr val="0A5294"/>
                </a:solidFill>
                <a:latin typeface="Constantia"/>
                <a:cs typeface="Constantia"/>
              </a:rPr>
              <a:t>s-&gt;next=p-&gt;next;</a:t>
            </a:r>
            <a:endParaRPr sz="2400">
              <a:latin typeface="Constantia"/>
              <a:cs typeface="Constantia"/>
            </a:endParaRPr>
          </a:p>
          <a:p>
            <a:pPr marL="353695" marR="4296410" indent="2540">
              <a:lnSpc>
                <a:spcPct val="100000"/>
              </a:lnSpc>
            </a:pPr>
            <a:r>
              <a:rPr sz="2400" dirty="0">
                <a:solidFill>
                  <a:srgbClr val="0A5294"/>
                </a:solidFill>
                <a:latin typeface="Constantia"/>
                <a:cs typeface="Constantia"/>
              </a:rPr>
              <a:t>p-&gt;</a:t>
            </a:r>
            <a:r>
              <a:rPr sz="2400" spc="-10" dirty="0">
                <a:solidFill>
                  <a:srgbClr val="0A5294"/>
                </a:solidFill>
                <a:latin typeface="Constantia"/>
                <a:cs typeface="Constantia"/>
              </a:rPr>
              <a:t>n</a:t>
            </a:r>
            <a:r>
              <a:rPr sz="2400" dirty="0">
                <a:solidFill>
                  <a:srgbClr val="0A5294"/>
                </a:solidFill>
                <a:latin typeface="Constantia"/>
                <a:cs typeface="Constantia"/>
              </a:rPr>
              <a:t>ex</a:t>
            </a:r>
            <a:r>
              <a:rPr sz="2400" spc="5" dirty="0">
                <a:solidFill>
                  <a:srgbClr val="0A5294"/>
                </a:solidFill>
                <a:latin typeface="Constantia"/>
                <a:cs typeface="Constantia"/>
              </a:rPr>
              <a:t>t</a:t>
            </a:r>
            <a:r>
              <a:rPr sz="2400" dirty="0">
                <a:solidFill>
                  <a:srgbClr val="0A5294"/>
                </a:solidFill>
                <a:latin typeface="Constantia"/>
                <a:cs typeface="Constantia"/>
              </a:rPr>
              <a:t>-&gt;p</a:t>
            </a:r>
            <a:r>
              <a:rPr sz="2400" spc="-40" dirty="0">
                <a:solidFill>
                  <a:srgbClr val="0A5294"/>
                </a:solidFill>
                <a:latin typeface="Constantia"/>
                <a:cs typeface="Constantia"/>
              </a:rPr>
              <a:t>r</a:t>
            </a:r>
            <a:r>
              <a:rPr sz="2400" dirty="0">
                <a:solidFill>
                  <a:srgbClr val="0A5294"/>
                </a:solidFill>
                <a:latin typeface="Constantia"/>
                <a:cs typeface="Constantia"/>
              </a:rPr>
              <a:t>ev</a:t>
            </a:r>
            <a:r>
              <a:rPr sz="2400" spc="-5" dirty="0">
                <a:solidFill>
                  <a:srgbClr val="0A5294"/>
                </a:solidFill>
                <a:latin typeface="Constantia"/>
                <a:cs typeface="Constantia"/>
              </a:rPr>
              <a:t>ious=s;  </a:t>
            </a:r>
            <a:r>
              <a:rPr sz="2400" spc="-10" dirty="0">
                <a:solidFill>
                  <a:srgbClr val="0A5294"/>
                </a:solidFill>
                <a:latin typeface="Constantia"/>
                <a:cs typeface="Constantia"/>
              </a:rPr>
              <a:t>delete</a:t>
            </a:r>
            <a:r>
              <a:rPr sz="2400" spc="-90" dirty="0">
                <a:solidFill>
                  <a:srgbClr val="0A5294"/>
                </a:solidFill>
                <a:latin typeface="Constantia"/>
                <a:cs typeface="Constantia"/>
              </a:rPr>
              <a:t> </a:t>
            </a:r>
            <a:r>
              <a:rPr sz="2400" dirty="0">
                <a:solidFill>
                  <a:srgbClr val="0A5294"/>
                </a:solidFill>
                <a:latin typeface="Constantia"/>
                <a:cs typeface="Constantia"/>
              </a:rPr>
              <a:t>p;</a:t>
            </a:r>
            <a:endParaRPr sz="2400">
              <a:latin typeface="Constantia"/>
              <a:cs typeface="Constantia"/>
            </a:endParaRPr>
          </a:p>
          <a:p>
            <a:pPr marL="353695">
              <a:lnSpc>
                <a:spcPct val="100000"/>
              </a:lnSpc>
            </a:pPr>
            <a:r>
              <a:rPr lang="en-US" sz="2400" spc="-10" dirty="0" err="1" smtClean="0">
                <a:solidFill>
                  <a:srgbClr val="0A5294"/>
                </a:solidFill>
                <a:latin typeface="Constantia"/>
                <a:cs typeface="Constantia"/>
              </a:rPr>
              <a:t>printf</a:t>
            </a:r>
            <a:r>
              <a:rPr lang="en-US" sz="2400" spc="-10" dirty="0" smtClean="0">
                <a:solidFill>
                  <a:srgbClr val="0A5294"/>
                </a:solidFill>
                <a:latin typeface="Constantia"/>
                <a:cs typeface="Constantia"/>
              </a:rPr>
              <a:t>(</a:t>
            </a:r>
            <a:r>
              <a:rPr sz="2400" spc="-10" smtClean="0">
                <a:solidFill>
                  <a:srgbClr val="0A5294"/>
                </a:solidFill>
                <a:latin typeface="Constantia"/>
                <a:cs typeface="Constantia"/>
              </a:rPr>
              <a:t>"\</a:t>
            </a:r>
            <a:r>
              <a:rPr sz="2400" spc="-10" dirty="0">
                <a:solidFill>
                  <a:srgbClr val="0A5294"/>
                </a:solidFill>
                <a:latin typeface="Constantia"/>
                <a:cs typeface="Constantia"/>
              </a:rPr>
              <a:t>nNode</a:t>
            </a:r>
            <a:r>
              <a:rPr sz="2400" spc="-40" dirty="0">
                <a:solidFill>
                  <a:srgbClr val="0A5294"/>
                </a:solidFill>
                <a:latin typeface="Constantia"/>
                <a:cs typeface="Constantia"/>
              </a:rPr>
              <a:t> </a:t>
            </a:r>
            <a:r>
              <a:rPr sz="2400" spc="-5">
                <a:solidFill>
                  <a:srgbClr val="0A5294"/>
                </a:solidFill>
                <a:latin typeface="Constantia"/>
                <a:cs typeface="Constantia"/>
              </a:rPr>
              <a:t>number</a:t>
            </a:r>
            <a:r>
              <a:rPr sz="2400" spc="-70">
                <a:solidFill>
                  <a:srgbClr val="0A5294"/>
                </a:solidFill>
                <a:latin typeface="Constantia"/>
                <a:cs typeface="Constantia"/>
              </a:rPr>
              <a:t> </a:t>
            </a:r>
            <a:r>
              <a:rPr lang="en-US" sz="2400" spc="-70" dirty="0" smtClean="0">
                <a:solidFill>
                  <a:srgbClr val="0A5294"/>
                </a:solidFill>
                <a:latin typeface="Constantia"/>
                <a:cs typeface="Constantia"/>
              </a:rPr>
              <a:t> and </a:t>
            </a:r>
            <a:r>
              <a:rPr sz="2400" spc="-10" smtClean="0">
                <a:solidFill>
                  <a:srgbClr val="0A5294"/>
                </a:solidFill>
                <a:latin typeface="Constantia"/>
                <a:cs typeface="Constantia"/>
              </a:rPr>
              <a:t>deleted</a:t>
            </a:r>
            <a:r>
              <a:rPr sz="2400" spc="-45" smtClean="0">
                <a:solidFill>
                  <a:srgbClr val="0A5294"/>
                </a:solidFill>
                <a:latin typeface="Constantia"/>
                <a:cs typeface="Constantia"/>
              </a:rPr>
              <a:t> </a:t>
            </a:r>
            <a:r>
              <a:rPr sz="2400" spc="-15">
                <a:solidFill>
                  <a:srgbClr val="0A5294"/>
                </a:solidFill>
                <a:latin typeface="Constantia"/>
                <a:cs typeface="Constantia"/>
              </a:rPr>
              <a:t>successfully</a:t>
            </a:r>
            <a:r>
              <a:rPr sz="2400" spc="-15" smtClean="0">
                <a:solidFill>
                  <a:srgbClr val="0A5294"/>
                </a:solidFill>
                <a:latin typeface="Constantia"/>
                <a:cs typeface="Constantia"/>
              </a:rPr>
              <a:t>"</a:t>
            </a:r>
            <a:r>
              <a:rPr lang="en-US" sz="2400" spc="-15" dirty="0" smtClean="0">
                <a:solidFill>
                  <a:srgbClr val="0A5294"/>
                </a:solidFill>
                <a:latin typeface="Constantia"/>
                <a:cs typeface="Constantia"/>
              </a:rPr>
              <a:t>)</a:t>
            </a:r>
            <a:r>
              <a:rPr sz="2400" spc="-15" smtClean="0">
                <a:solidFill>
                  <a:srgbClr val="0A5294"/>
                </a:solidFill>
                <a:latin typeface="Constantia"/>
                <a:cs typeface="Constantia"/>
              </a:rPr>
              <a:t>;</a:t>
            </a:r>
            <a:endParaRPr sz="2400">
              <a:latin typeface="Constantia"/>
              <a:cs typeface="Constantia"/>
            </a:endParaRPr>
          </a:p>
          <a:p>
            <a:pPr marL="467995">
              <a:lnSpc>
                <a:spcPct val="100000"/>
              </a:lnSpc>
              <a:spcBef>
                <a:spcPts val="5"/>
              </a:spcBef>
            </a:pPr>
            <a:r>
              <a:rPr sz="2400" dirty="0">
                <a:solidFill>
                  <a:srgbClr val="0A5294"/>
                </a:solidFill>
                <a:latin typeface="Constantia"/>
                <a:cs typeface="Constantia"/>
              </a:rPr>
              <a:t>}</a:t>
            </a:r>
            <a:endParaRPr sz="2400">
              <a:latin typeface="Constantia"/>
              <a:cs typeface="Constantia"/>
            </a:endParaRPr>
          </a:p>
          <a:p>
            <a:pPr marL="239395">
              <a:lnSpc>
                <a:spcPct val="100000"/>
              </a:lnSpc>
            </a:pPr>
            <a:r>
              <a:rPr sz="2400" dirty="0">
                <a:solidFill>
                  <a:srgbClr val="0A5294"/>
                </a:solidFill>
                <a:latin typeface="Constantia"/>
                <a:cs typeface="Constantia"/>
              </a:rPr>
              <a:t>}</a:t>
            </a:r>
            <a:endParaRPr sz="2400">
              <a:latin typeface="Constantia"/>
              <a:cs typeface="Constantia"/>
            </a:endParaRPr>
          </a:p>
          <a:p>
            <a:pPr marL="12700">
              <a:lnSpc>
                <a:spcPct val="100000"/>
              </a:lnSpc>
            </a:pPr>
            <a:r>
              <a:rPr sz="2400" dirty="0">
                <a:solidFill>
                  <a:srgbClr val="0A5294"/>
                </a:solidFill>
                <a:latin typeface="Constantia"/>
                <a:cs typeface="Constantia"/>
              </a:rPr>
              <a:t>}</a:t>
            </a:r>
            <a:endParaRPr sz="2400">
              <a:latin typeface="Constantia"/>
              <a:cs typeface="Constant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8830" y="569666"/>
            <a:ext cx="4750884" cy="584775"/>
          </a:xfrm>
          <a:prstGeom prst="rect">
            <a:avLst/>
          </a:prstGeom>
          <a:noFill/>
        </p:spPr>
        <p:txBody>
          <a:bodyPr wrap="square" rtlCol="0">
            <a:spAutoFit/>
          </a:bodyPr>
          <a:lstStyle/>
          <a:p>
            <a:pPr algn="ctr"/>
            <a:r>
              <a:rPr lang="en-US" sz="3200" b="1" dirty="0" smtClean="0">
                <a:latin typeface="Gabriola" panose="04040605051002020D02" pitchFamily="82" charset="0"/>
              </a:rPr>
              <a:t>Arrays vs Linked List (Summary)</a:t>
            </a:r>
            <a:endParaRPr lang="en-US" sz="3200" b="1" dirty="0">
              <a:latin typeface="Gabriola" panose="04040605051002020D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82" y="2031910"/>
            <a:ext cx="8279714" cy="3739625"/>
          </a:xfrm>
          <a:prstGeom prst="rect">
            <a:avLst/>
          </a:prstGeom>
        </p:spPr>
      </p:pic>
    </p:spTree>
    <p:extLst>
      <p:ext uri="{BB962C8B-B14F-4D97-AF65-F5344CB8AC3E}">
        <p14:creationId xmlns:p14="http://schemas.microsoft.com/office/powerpoint/2010/main" val="38928548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7620000" cy="705321"/>
          </a:xfrm>
          <a:prstGeom prst="rect">
            <a:avLst/>
          </a:prstGeom>
        </p:spPr>
        <p:txBody>
          <a:bodyPr vert="horz" wrap="square" lIns="0" tIns="12700" rIns="0" bIns="0" rtlCol="0">
            <a:spAutoFit/>
          </a:bodyPr>
          <a:lstStyle/>
          <a:p>
            <a:pPr marL="12700">
              <a:lnSpc>
                <a:spcPct val="100000"/>
              </a:lnSpc>
              <a:spcBef>
                <a:spcPts val="100"/>
              </a:spcBef>
            </a:pPr>
            <a:r>
              <a:rPr sz="4500" spc="-5"/>
              <a:t>Deleting</a:t>
            </a:r>
            <a:r>
              <a:rPr sz="4500" spc="-80"/>
              <a:t> </a:t>
            </a:r>
            <a:r>
              <a:rPr lang="en-US" sz="4500" spc="-80" dirty="0" smtClean="0"/>
              <a:t>the first</a:t>
            </a:r>
            <a:r>
              <a:rPr sz="4500" spc="-45" smtClean="0"/>
              <a:t> </a:t>
            </a:r>
            <a:r>
              <a:rPr sz="4500" spc="-5" dirty="0"/>
              <a:t>node</a:t>
            </a:r>
            <a:endParaRPr sz="4500"/>
          </a:p>
        </p:txBody>
      </p:sp>
      <p:sp>
        <p:nvSpPr>
          <p:cNvPr id="35" name="Rectangle 1"/>
          <p:cNvSpPr>
            <a:spLocks noChangeArrowheads="1"/>
          </p:cNvSpPr>
          <p:nvPr/>
        </p:nvSpPr>
        <p:spPr bwMode="auto">
          <a:xfrm>
            <a:off x="533400" y="1219200"/>
            <a:ext cx="8001000" cy="3416320"/>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delete the first node from the doubly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6</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SET START = START-&gt;NEXT</a:t>
            </a:r>
          </a:p>
          <a:p>
            <a:r>
              <a:rPr lang="en-US" altLang="en-US" b="1" dirty="0">
                <a:latin typeface="Courier New" pitchFamily="49" charset="0"/>
              </a:rPr>
              <a:t>Step 4: SET START-&gt;PREV = NULL</a:t>
            </a:r>
          </a:p>
          <a:p>
            <a:r>
              <a:rPr lang="en-US" altLang="en-US" b="1" dirty="0">
                <a:latin typeface="Courier New" pitchFamily="49" charset="0"/>
              </a:rPr>
              <a:t>Step 5: FREE PTR</a:t>
            </a:r>
          </a:p>
          <a:p>
            <a:r>
              <a:rPr lang="en-US" altLang="en-US" b="1" dirty="0">
                <a:latin typeface="Courier New" pitchFamily="49" charset="0"/>
              </a:rPr>
              <a:t>Step 6: EXIT</a:t>
            </a:r>
          </a:p>
        </p:txBody>
      </p:sp>
      <p:grpSp>
        <p:nvGrpSpPr>
          <p:cNvPr id="3" name="Group 35"/>
          <p:cNvGrpSpPr/>
          <p:nvPr/>
        </p:nvGrpSpPr>
        <p:grpSpPr>
          <a:xfrm>
            <a:off x="4267200" y="4191000"/>
            <a:ext cx="4419600" cy="2286000"/>
            <a:chOff x="2132013" y="4914900"/>
            <a:chExt cx="4419600" cy="1028700"/>
          </a:xfrm>
        </p:grpSpPr>
        <p:grpSp>
          <p:nvGrpSpPr>
            <p:cNvPr id="4" name="Group 3"/>
            <p:cNvGrpSpPr>
              <a:grpSpLocks/>
            </p:cNvGrpSpPr>
            <p:nvPr/>
          </p:nvGrpSpPr>
          <p:grpSpPr bwMode="auto">
            <a:xfrm>
              <a:off x="2208213" y="4914900"/>
              <a:ext cx="4343400" cy="228600"/>
              <a:chOff x="648" y="2626"/>
              <a:chExt cx="2736" cy="144"/>
            </a:xfrm>
          </p:grpSpPr>
          <p:sp>
            <p:nvSpPr>
              <p:cNvPr id="58"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59"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0"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US"/>
              </a:p>
            </p:txBody>
          </p:sp>
          <p:sp>
            <p:nvSpPr>
              <p:cNvPr id="61"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62"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3"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US"/>
              </a:p>
            </p:txBody>
          </p:sp>
          <p:sp>
            <p:nvSpPr>
              <p:cNvPr id="64"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65"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6"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US"/>
              </a:p>
            </p:txBody>
          </p:sp>
          <p:sp>
            <p:nvSpPr>
              <p:cNvPr id="67"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68"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9"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US"/>
              </a:p>
            </p:txBody>
          </p:sp>
          <p:sp>
            <p:nvSpPr>
              <p:cNvPr id="70"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71"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72"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73"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4"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5"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6"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7"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US"/>
              </a:p>
            </p:txBody>
          </p:sp>
          <p:sp>
            <p:nvSpPr>
              <p:cNvPr id="78"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US"/>
              </a:p>
            </p:txBody>
          </p:sp>
          <p:sp>
            <p:nvSpPr>
              <p:cNvPr id="79"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US"/>
              </a:p>
            </p:txBody>
          </p:sp>
          <p:sp>
            <p:nvSpPr>
              <p:cNvPr id="80"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US"/>
              </a:p>
            </p:txBody>
          </p:sp>
        </p:grpSp>
        <p:sp>
          <p:nvSpPr>
            <p:cNvPr id="38" name="Rectangle 27"/>
            <p:cNvSpPr>
              <a:spLocks noChangeArrowheads="1"/>
            </p:cNvSpPr>
            <p:nvPr/>
          </p:nvSpPr>
          <p:spPr bwMode="auto">
            <a:xfrm>
              <a:off x="2132013" y="51435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grpSp>
          <p:nvGrpSpPr>
            <p:cNvPr id="5" name="Group 46"/>
            <p:cNvGrpSpPr>
              <a:grpSpLocks/>
            </p:cNvGrpSpPr>
            <p:nvPr/>
          </p:nvGrpSpPr>
          <p:grpSpPr bwMode="auto">
            <a:xfrm>
              <a:off x="2360613" y="5753123"/>
              <a:ext cx="3390900" cy="190501"/>
              <a:chOff x="480" y="2832"/>
              <a:chExt cx="2136" cy="120"/>
            </a:xfrm>
          </p:grpSpPr>
          <p:sp>
            <p:nvSpPr>
              <p:cNvPr id="43" name="Rectangle 28"/>
              <p:cNvSpPr>
                <a:spLocks noChangeArrowheads="1"/>
              </p:cNvSpPr>
              <p:nvPr/>
            </p:nvSpPr>
            <p:spPr bwMode="auto">
              <a:xfrm>
                <a:off x="624"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4" name="Rectangle 29"/>
              <p:cNvSpPr>
                <a:spLocks noChangeArrowheads="1"/>
              </p:cNvSpPr>
              <p:nvPr/>
            </p:nvSpPr>
            <p:spPr bwMode="auto">
              <a:xfrm>
                <a:off x="768"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Line 30"/>
              <p:cNvSpPr>
                <a:spLocks noChangeShapeType="1"/>
              </p:cNvSpPr>
              <p:nvPr/>
            </p:nvSpPr>
            <p:spPr bwMode="auto">
              <a:xfrm>
                <a:off x="840" y="2880"/>
                <a:ext cx="180" cy="1"/>
              </a:xfrm>
              <a:prstGeom prst="line">
                <a:avLst/>
              </a:prstGeom>
              <a:noFill/>
              <a:ln w="9525">
                <a:solidFill>
                  <a:schemeClr val="tx1"/>
                </a:solidFill>
                <a:round/>
                <a:headEnd/>
                <a:tailEnd type="triangle" w="med" len="med"/>
              </a:ln>
            </p:spPr>
            <p:txBody>
              <a:bodyPr/>
              <a:lstStyle/>
              <a:p>
                <a:endParaRPr lang="en-US"/>
              </a:p>
            </p:txBody>
          </p:sp>
          <p:sp>
            <p:nvSpPr>
              <p:cNvPr id="46" name="Rectangle 31"/>
              <p:cNvSpPr>
                <a:spLocks noChangeArrowheads="1"/>
              </p:cNvSpPr>
              <p:nvPr/>
            </p:nvSpPr>
            <p:spPr bwMode="auto">
              <a:xfrm>
                <a:off x="1200"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dirty="0">
                    <a:solidFill>
                      <a:srgbClr val="993300"/>
                    </a:solidFill>
                    <a:latin typeface="Verdana" pitchFamily="34" charset="0"/>
                  </a:rPr>
                  <a:t>3</a:t>
                </a:r>
                <a:endParaRPr lang="en-US" altLang="en-US" dirty="0">
                  <a:solidFill>
                    <a:srgbClr val="993300"/>
                  </a:solidFill>
                  <a:latin typeface="Verdana" pitchFamily="34" charset="0"/>
                </a:endParaRPr>
              </a:p>
            </p:txBody>
          </p:sp>
          <p:sp>
            <p:nvSpPr>
              <p:cNvPr id="47" name="Rectangle 32"/>
              <p:cNvSpPr>
                <a:spLocks noChangeArrowheads="1"/>
              </p:cNvSpPr>
              <p:nvPr/>
            </p:nvSpPr>
            <p:spPr bwMode="auto">
              <a:xfrm>
                <a:off x="1344"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Line 33"/>
              <p:cNvSpPr>
                <a:spLocks noChangeShapeType="1"/>
              </p:cNvSpPr>
              <p:nvPr/>
            </p:nvSpPr>
            <p:spPr bwMode="auto">
              <a:xfrm>
                <a:off x="1416" y="2880"/>
                <a:ext cx="180" cy="1"/>
              </a:xfrm>
              <a:prstGeom prst="line">
                <a:avLst/>
              </a:prstGeom>
              <a:noFill/>
              <a:ln w="9525">
                <a:solidFill>
                  <a:schemeClr val="tx1"/>
                </a:solidFill>
                <a:round/>
                <a:headEnd/>
                <a:tailEnd type="triangle" w="med" len="med"/>
              </a:ln>
            </p:spPr>
            <p:txBody>
              <a:bodyPr/>
              <a:lstStyle/>
              <a:p>
                <a:endParaRPr lang="en-US"/>
              </a:p>
            </p:txBody>
          </p:sp>
          <p:sp>
            <p:nvSpPr>
              <p:cNvPr id="49" name="Rectangle 34"/>
              <p:cNvSpPr>
                <a:spLocks noChangeArrowheads="1"/>
              </p:cNvSpPr>
              <p:nvPr/>
            </p:nvSpPr>
            <p:spPr bwMode="auto">
              <a:xfrm>
                <a:off x="1776" y="2833"/>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50" name="Rectangle 35"/>
              <p:cNvSpPr>
                <a:spLocks noChangeArrowheads="1"/>
              </p:cNvSpPr>
              <p:nvPr/>
            </p:nvSpPr>
            <p:spPr bwMode="auto">
              <a:xfrm>
                <a:off x="1920" y="2833"/>
                <a:ext cx="120" cy="119"/>
              </a:xfrm>
              <a:prstGeom prst="rect">
                <a:avLst/>
              </a:prstGeom>
              <a:solidFill>
                <a:srgbClr val="FFFFCC"/>
              </a:solidFill>
              <a:ln w="9525">
                <a:solidFill>
                  <a:schemeClr val="tx1"/>
                </a:solidFill>
                <a:miter lim="800000"/>
                <a:headEnd/>
                <a:tailEnd/>
              </a:ln>
            </p:spPr>
            <p:txBody>
              <a:bodyPr/>
              <a:lstStyle/>
              <a:p>
                <a:endParaRPr lang="en-US" altLang="en-US"/>
              </a:p>
            </p:txBody>
          </p:sp>
          <p:sp>
            <p:nvSpPr>
              <p:cNvPr id="51" name="Line 36"/>
              <p:cNvSpPr>
                <a:spLocks noChangeShapeType="1"/>
              </p:cNvSpPr>
              <p:nvPr/>
            </p:nvSpPr>
            <p:spPr bwMode="auto">
              <a:xfrm>
                <a:off x="1992" y="2880"/>
                <a:ext cx="180" cy="1"/>
              </a:xfrm>
              <a:prstGeom prst="line">
                <a:avLst/>
              </a:prstGeom>
              <a:noFill/>
              <a:ln w="9525">
                <a:solidFill>
                  <a:schemeClr val="tx1"/>
                </a:solidFill>
                <a:round/>
                <a:headEnd/>
                <a:tailEnd type="triangle" w="med" len="med"/>
              </a:ln>
            </p:spPr>
            <p:txBody>
              <a:bodyPr/>
              <a:lstStyle/>
              <a:p>
                <a:endParaRPr lang="en-US"/>
              </a:p>
            </p:txBody>
          </p:sp>
          <p:sp>
            <p:nvSpPr>
              <p:cNvPr id="52" name="Rectangle 37"/>
              <p:cNvSpPr>
                <a:spLocks noChangeArrowheads="1"/>
              </p:cNvSpPr>
              <p:nvPr/>
            </p:nvSpPr>
            <p:spPr bwMode="auto">
              <a:xfrm>
                <a:off x="2352" y="2832"/>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53" name="Rectangle 38"/>
              <p:cNvSpPr>
                <a:spLocks noChangeArrowheads="1"/>
              </p:cNvSpPr>
              <p:nvPr/>
            </p:nvSpPr>
            <p:spPr bwMode="auto">
              <a:xfrm>
                <a:off x="2496" y="2832"/>
                <a:ext cx="120" cy="119"/>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4" name="Rectangle 39"/>
              <p:cNvSpPr>
                <a:spLocks noChangeArrowheads="1"/>
              </p:cNvSpPr>
              <p:nvPr/>
            </p:nvSpPr>
            <p:spPr bwMode="auto">
              <a:xfrm>
                <a:off x="480"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5" name="Rectangle 40"/>
              <p:cNvSpPr>
                <a:spLocks noChangeArrowheads="1"/>
              </p:cNvSpPr>
              <p:nvPr/>
            </p:nvSpPr>
            <p:spPr bwMode="auto">
              <a:xfrm>
                <a:off x="1056" y="2832"/>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6" name="Rectangle 41"/>
              <p:cNvSpPr>
                <a:spLocks noChangeArrowheads="1"/>
              </p:cNvSpPr>
              <p:nvPr/>
            </p:nvSpPr>
            <p:spPr bwMode="auto">
              <a:xfrm>
                <a:off x="1632"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7" name="Rectangle 42"/>
              <p:cNvSpPr>
                <a:spLocks noChangeArrowheads="1"/>
              </p:cNvSpPr>
              <p:nvPr/>
            </p:nvSpPr>
            <p:spPr bwMode="auto">
              <a:xfrm>
                <a:off x="2208"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grpSp>
        <p:sp>
          <p:nvSpPr>
            <p:cNvPr id="40" name="Line 43"/>
            <p:cNvSpPr>
              <a:spLocks noChangeShapeType="1"/>
            </p:cNvSpPr>
            <p:nvPr/>
          </p:nvSpPr>
          <p:spPr bwMode="auto">
            <a:xfrm flipH="1">
              <a:off x="4760913" y="5932488"/>
              <a:ext cx="285750" cy="1587"/>
            </a:xfrm>
            <a:prstGeom prst="line">
              <a:avLst/>
            </a:prstGeom>
            <a:noFill/>
            <a:ln w="9525">
              <a:solidFill>
                <a:schemeClr val="tx1"/>
              </a:solidFill>
              <a:round/>
              <a:headEnd/>
              <a:tailEnd type="triangle" w="med" len="med"/>
            </a:ln>
          </p:spPr>
          <p:txBody>
            <a:bodyPr/>
            <a:lstStyle/>
            <a:p>
              <a:endParaRPr lang="en-US"/>
            </a:p>
          </p:txBody>
        </p:sp>
        <p:sp>
          <p:nvSpPr>
            <p:cNvPr id="41" name="Line 44"/>
            <p:cNvSpPr>
              <a:spLocks noChangeShapeType="1"/>
            </p:cNvSpPr>
            <p:nvPr/>
          </p:nvSpPr>
          <p:spPr bwMode="auto">
            <a:xfrm flipH="1">
              <a:off x="3846513" y="5932488"/>
              <a:ext cx="285750" cy="1587"/>
            </a:xfrm>
            <a:prstGeom prst="line">
              <a:avLst/>
            </a:prstGeom>
            <a:noFill/>
            <a:ln w="9525">
              <a:solidFill>
                <a:schemeClr val="tx1"/>
              </a:solidFill>
              <a:round/>
              <a:headEnd/>
              <a:tailEnd type="triangle" w="med" len="med"/>
            </a:ln>
          </p:spPr>
          <p:txBody>
            <a:bodyPr/>
            <a:lstStyle/>
            <a:p>
              <a:endParaRPr lang="en-US"/>
            </a:p>
          </p:txBody>
        </p:sp>
        <p:sp>
          <p:nvSpPr>
            <p:cNvPr id="42" name="Line 45"/>
            <p:cNvSpPr>
              <a:spLocks noChangeShapeType="1"/>
            </p:cNvSpPr>
            <p:nvPr/>
          </p:nvSpPr>
          <p:spPr bwMode="auto">
            <a:xfrm flipH="1">
              <a:off x="2932113" y="5932488"/>
              <a:ext cx="285750" cy="1587"/>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6477000" cy="705321"/>
          </a:xfrm>
          <a:prstGeom prst="rect">
            <a:avLst/>
          </a:prstGeom>
        </p:spPr>
        <p:txBody>
          <a:bodyPr vert="horz" wrap="square" lIns="0" tIns="12700" rIns="0" bIns="0" rtlCol="0">
            <a:spAutoFit/>
          </a:bodyPr>
          <a:lstStyle/>
          <a:p>
            <a:pPr marL="12700">
              <a:lnSpc>
                <a:spcPct val="100000"/>
              </a:lnSpc>
              <a:spcBef>
                <a:spcPts val="100"/>
              </a:spcBef>
            </a:pPr>
            <a:r>
              <a:rPr sz="4500" spc="-5"/>
              <a:t>Deleting</a:t>
            </a:r>
            <a:r>
              <a:rPr sz="4500" spc="-80"/>
              <a:t> </a:t>
            </a:r>
            <a:r>
              <a:rPr lang="en-US" sz="4500" dirty="0" smtClean="0"/>
              <a:t>the last </a:t>
            </a:r>
            <a:r>
              <a:rPr sz="4500" spc="-45" smtClean="0"/>
              <a:t> </a:t>
            </a:r>
            <a:r>
              <a:rPr sz="4500" spc="-5" dirty="0"/>
              <a:t>node</a:t>
            </a:r>
            <a:endParaRPr sz="4500"/>
          </a:p>
        </p:txBody>
      </p:sp>
      <p:sp>
        <p:nvSpPr>
          <p:cNvPr id="81" name="Rectangle 1"/>
          <p:cNvSpPr>
            <a:spLocks noChangeArrowheads="1"/>
          </p:cNvSpPr>
          <p:nvPr/>
        </p:nvSpPr>
        <p:spPr bwMode="auto">
          <a:xfrm>
            <a:off x="457200" y="1905000"/>
            <a:ext cx="8305800" cy="3416300"/>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delete the last node of the doubly linked list</a:t>
            </a: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7</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Repeat Step 4 </a:t>
            </a:r>
            <a:r>
              <a:rPr lang="en-US" altLang="en-US" b="1" dirty="0" smtClean="0">
                <a:latin typeface="Courier New" pitchFamily="49" charset="0"/>
              </a:rPr>
              <a:t>while </a:t>
            </a:r>
            <a:r>
              <a:rPr lang="en-US" altLang="en-US" b="1" dirty="0">
                <a:latin typeface="Courier New" pitchFamily="49" charset="0"/>
              </a:rPr>
              <a:t>PTR-&gt;NEXT != NULL</a:t>
            </a:r>
          </a:p>
          <a:p>
            <a:r>
              <a:rPr lang="en-US" altLang="en-US" b="1" dirty="0">
                <a:latin typeface="Courier New" pitchFamily="49" charset="0"/>
              </a:rPr>
              <a:t>Step 4: 		SET PTR = PTR-&gt;NEXT</a:t>
            </a:r>
          </a:p>
          <a:p>
            <a:r>
              <a:rPr lang="en-US" altLang="en-US" b="1" dirty="0">
                <a:latin typeface="Courier New" pitchFamily="49" charset="0"/>
              </a:rPr>
              <a:t>	[END OF LOOP]</a:t>
            </a:r>
          </a:p>
          <a:p>
            <a:r>
              <a:rPr lang="en-US" altLang="en-US" b="1" dirty="0">
                <a:latin typeface="Courier New" pitchFamily="49" charset="0"/>
              </a:rPr>
              <a:t>Step 5: SET PTR-&gt;PREV-&gt;NEXT = NULL</a:t>
            </a:r>
          </a:p>
          <a:p>
            <a:r>
              <a:rPr lang="en-US" altLang="en-US" b="1" dirty="0">
                <a:latin typeface="Courier New" pitchFamily="49" charset="0"/>
              </a:rPr>
              <a:t>Step 6: FREE PTR</a:t>
            </a:r>
          </a:p>
          <a:p>
            <a:r>
              <a:rPr lang="en-US" altLang="en-US" b="1" dirty="0">
                <a:latin typeface="Courier New" pitchFamily="49" charset="0"/>
              </a:rPr>
              <a:t>Step 7: EXIT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6477000" cy="705321"/>
          </a:xfrm>
          <a:prstGeom prst="rect">
            <a:avLst/>
          </a:prstGeom>
        </p:spPr>
        <p:txBody>
          <a:bodyPr vert="horz" wrap="square" lIns="0" tIns="12700" rIns="0" bIns="0" rtlCol="0">
            <a:spAutoFit/>
          </a:bodyPr>
          <a:lstStyle/>
          <a:p>
            <a:pPr marL="12700">
              <a:lnSpc>
                <a:spcPct val="100000"/>
              </a:lnSpc>
              <a:spcBef>
                <a:spcPts val="100"/>
              </a:spcBef>
            </a:pPr>
            <a:r>
              <a:rPr sz="4500" spc="-5"/>
              <a:t>Deleting</a:t>
            </a:r>
            <a:r>
              <a:rPr sz="4500" spc="-80"/>
              <a:t> </a:t>
            </a:r>
            <a:r>
              <a:rPr lang="en-US" sz="4500" dirty="0" smtClean="0"/>
              <a:t>the last </a:t>
            </a:r>
            <a:r>
              <a:rPr sz="4500" spc="-45" smtClean="0"/>
              <a:t> </a:t>
            </a:r>
            <a:r>
              <a:rPr sz="4500" spc="-5" dirty="0"/>
              <a:t>node</a:t>
            </a:r>
            <a:endParaRPr sz="4500"/>
          </a:p>
        </p:txBody>
      </p:sp>
      <p:grpSp>
        <p:nvGrpSpPr>
          <p:cNvPr id="3" name="Group 2"/>
          <p:cNvGrpSpPr/>
          <p:nvPr/>
        </p:nvGrpSpPr>
        <p:grpSpPr>
          <a:xfrm>
            <a:off x="1143000" y="1524000"/>
            <a:ext cx="6248400" cy="4724400"/>
            <a:chOff x="1905000" y="4556125"/>
            <a:chExt cx="6248400" cy="1997075"/>
          </a:xfrm>
        </p:grpSpPr>
        <p:grpSp>
          <p:nvGrpSpPr>
            <p:cNvPr id="4" name="Group 89"/>
            <p:cNvGrpSpPr>
              <a:grpSpLocks/>
            </p:cNvGrpSpPr>
            <p:nvPr/>
          </p:nvGrpSpPr>
          <p:grpSpPr bwMode="auto">
            <a:xfrm>
              <a:off x="1981200" y="4556125"/>
              <a:ext cx="5257800" cy="231775"/>
              <a:chOff x="288" y="2448"/>
              <a:chExt cx="3312" cy="146"/>
            </a:xfrm>
          </p:grpSpPr>
          <p:sp>
            <p:nvSpPr>
              <p:cNvPr id="69" name="Rectangle 3"/>
              <p:cNvSpPr>
                <a:spLocks noChangeArrowheads="1"/>
              </p:cNvSpPr>
              <p:nvPr/>
            </p:nvSpPr>
            <p:spPr bwMode="auto">
              <a:xfrm>
                <a:off x="432"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70" name="Rectangle 4"/>
              <p:cNvSpPr>
                <a:spLocks noChangeArrowheads="1"/>
              </p:cNvSpPr>
              <p:nvPr/>
            </p:nvSpPr>
            <p:spPr bwMode="auto">
              <a:xfrm>
                <a:off x="576" y="244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1" name="Line 5"/>
              <p:cNvSpPr>
                <a:spLocks noChangeShapeType="1"/>
              </p:cNvSpPr>
              <p:nvPr/>
            </p:nvSpPr>
            <p:spPr bwMode="auto">
              <a:xfrm>
                <a:off x="648" y="2520"/>
                <a:ext cx="216" cy="0"/>
              </a:xfrm>
              <a:prstGeom prst="line">
                <a:avLst/>
              </a:prstGeom>
              <a:noFill/>
              <a:ln w="9525">
                <a:solidFill>
                  <a:schemeClr val="tx1"/>
                </a:solidFill>
                <a:round/>
                <a:headEnd/>
                <a:tailEnd type="triangle" w="med" len="med"/>
              </a:ln>
            </p:spPr>
            <p:txBody>
              <a:bodyPr/>
              <a:lstStyle/>
              <a:p>
                <a:endParaRPr lang="en-US"/>
              </a:p>
            </p:txBody>
          </p:sp>
          <p:sp>
            <p:nvSpPr>
              <p:cNvPr id="72" name="Rectangle 6"/>
              <p:cNvSpPr>
                <a:spLocks noChangeArrowheads="1"/>
              </p:cNvSpPr>
              <p:nvPr/>
            </p:nvSpPr>
            <p:spPr bwMode="auto">
              <a:xfrm>
                <a:off x="1008"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73" name="Rectangle 7"/>
              <p:cNvSpPr>
                <a:spLocks noChangeArrowheads="1"/>
              </p:cNvSpPr>
              <p:nvPr/>
            </p:nvSpPr>
            <p:spPr bwMode="auto">
              <a:xfrm>
                <a:off x="1152" y="244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4" name="Line 8"/>
              <p:cNvSpPr>
                <a:spLocks noChangeShapeType="1"/>
              </p:cNvSpPr>
              <p:nvPr/>
            </p:nvSpPr>
            <p:spPr bwMode="auto">
              <a:xfrm>
                <a:off x="1224" y="2520"/>
                <a:ext cx="216" cy="0"/>
              </a:xfrm>
              <a:prstGeom prst="line">
                <a:avLst/>
              </a:prstGeom>
              <a:noFill/>
              <a:ln w="9525">
                <a:solidFill>
                  <a:schemeClr val="tx1"/>
                </a:solidFill>
                <a:round/>
                <a:headEnd/>
                <a:tailEnd type="triangle" w="med" len="med"/>
              </a:ln>
            </p:spPr>
            <p:txBody>
              <a:bodyPr/>
              <a:lstStyle/>
              <a:p>
                <a:endParaRPr lang="en-US"/>
              </a:p>
            </p:txBody>
          </p:sp>
          <p:sp>
            <p:nvSpPr>
              <p:cNvPr id="75" name="Rectangle 9"/>
              <p:cNvSpPr>
                <a:spLocks noChangeArrowheads="1"/>
              </p:cNvSpPr>
              <p:nvPr/>
            </p:nvSpPr>
            <p:spPr bwMode="auto">
              <a:xfrm>
                <a:off x="1584"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76" name="Rectangle 10"/>
              <p:cNvSpPr>
                <a:spLocks noChangeArrowheads="1"/>
              </p:cNvSpPr>
              <p:nvPr/>
            </p:nvSpPr>
            <p:spPr bwMode="auto">
              <a:xfrm>
                <a:off x="1728" y="244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7" name="Line 11"/>
              <p:cNvSpPr>
                <a:spLocks noChangeShapeType="1"/>
              </p:cNvSpPr>
              <p:nvPr/>
            </p:nvSpPr>
            <p:spPr bwMode="auto">
              <a:xfrm>
                <a:off x="1800" y="2520"/>
                <a:ext cx="216" cy="0"/>
              </a:xfrm>
              <a:prstGeom prst="line">
                <a:avLst/>
              </a:prstGeom>
              <a:noFill/>
              <a:ln w="9525">
                <a:solidFill>
                  <a:schemeClr val="tx1"/>
                </a:solidFill>
                <a:round/>
                <a:headEnd/>
                <a:tailEnd type="triangle" w="med" len="med"/>
              </a:ln>
            </p:spPr>
            <p:txBody>
              <a:bodyPr/>
              <a:lstStyle/>
              <a:p>
                <a:endParaRPr lang="en-US"/>
              </a:p>
            </p:txBody>
          </p:sp>
          <p:sp>
            <p:nvSpPr>
              <p:cNvPr id="78" name="Rectangle 12"/>
              <p:cNvSpPr>
                <a:spLocks noChangeArrowheads="1"/>
              </p:cNvSpPr>
              <p:nvPr/>
            </p:nvSpPr>
            <p:spPr bwMode="auto">
              <a:xfrm>
                <a:off x="2160"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79" name="Rectangle 13"/>
              <p:cNvSpPr>
                <a:spLocks noChangeArrowheads="1"/>
              </p:cNvSpPr>
              <p:nvPr/>
            </p:nvSpPr>
            <p:spPr bwMode="auto">
              <a:xfrm>
                <a:off x="2304" y="244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0" name="Line 14"/>
              <p:cNvSpPr>
                <a:spLocks noChangeShapeType="1"/>
              </p:cNvSpPr>
              <p:nvPr/>
            </p:nvSpPr>
            <p:spPr bwMode="auto">
              <a:xfrm>
                <a:off x="2376" y="2520"/>
                <a:ext cx="216" cy="0"/>
              </a:xfrm>
              <a:prstGeom prst="line">
                <a:avLst/>
              </a:prstGeom>
              <a:noFill/>
              <a:ln w="9525">
                <a:solidFill>
                  <a:schemeClr val="tx1"/>
                </a:solidFill>
                <a:round/>
                <a:headEnd/>
                <a:tailEnd type="triangle" w="med" len="med"/>
              </a:ln>
            </p:spPr>
            <p:txBody>
              <a:bodyPr/>
              <a:lstStyle/>
              <a:p>
                <a:endParaRPr lang="en-US"/>
              </a:p>
            </p:txBody>
          </p:sp>
          <p:sp>
            <p:nvSpPr>
              <p:cNvPr id="81" name="Rectangle 15"/>
              <p:cNvSpPr>
                <a:spLocks noChangeArrowheads="1"/>
              </p:cNvSpPr>
              <p:nvPr/>
            </p:nvSpPr>
            <p:spPr bwMode="auto">
              <a:xfrm>
                <a:off x="2736"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82" name="Rectangle 16"/>
              <p:cNvSpPr>
                <a:spLocks noChangeArrowheads="1"/>
              </p:cNvSpPr>
              <p:nvPr/>
            </p:nvSpPr>
            <p:spPr bwMode="auto">
              <a:xfrm>
                <a:off x="2880"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3" name="Rectangle 17"/>
              <p:cNvSpPr>
                <a:spLocks noChangeArrowheads="1"/>
              </p:cNvSpPr>
              <p:nvPr/>
            </p:nvSpPr>
            <p:spPr bwMode="auto">
              <a:xfrm>
                <a:off x="288" y="24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84" name="Rectangle 18"/>
              <p:cNvSpPr>
                <a:spLocks noChangeArrowheads="1"/>
              </p:cNvSpPr>
              <p:nvPr/>
            </p:nvSpPr>
            <p:spPr bwMode="auto">
              <a:xfrm>
                <a:off x="864"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5" name="Rectangle 19"/>
              <p:cNvSpPr>
                <a:spLocks noChangeArrowheads="1"/>
              </p:cNvSpPr>
              <p:nvPr/>
            </p:nvSpPr>
            <p:spPr bwMode="auto">
              <a:xfrm>
                <a:off x="1440"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6" name="Rectangle 20"/>
              <p:cNvSpPr>
                <a:spLocks noChangeArrowheads="1"/>
              </p:cNvSpPr>
              <p:nvPr/>
            </p:nvSpPr>
            <p:spPr bwMode="auto">
              <a:xfrm>
                <a:off x="2016"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7" name="Rectangle 21"/>
              <p:cNvSpPr>
                <a:spLocks noChangeArrowheads="1"/>
              </p:cNvSpPr>
              <p:nvPr/>
            </p:nvSpPr>
            <p:spPr bwMode="auto">
              <a:xfrm>
                <a:off x="2592"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8" name="Line 22"/>
              <p:cNvSpPr>
                <a:spLocks noChangeShapeType="1"/>
              </p:cNvSpPr>
              <p:nvPr/>
            </p:nvSpPr>
            <p:spPr bwMode="auto">
              <a:xfrm>
                <a:off x="2952" y="2522"/>
                <a:ext cx="216" cy="0"/>
              </a:xfrm>
              <a:prstGeom prst="line">
                <a:avLst/>
              </a:prstGeom>
              <a:noFill/>
              <a:ln w="9525">
                <a:solidFill>
                  <a:schemeClr val="tx1"/>
                </a:solidFill>
                <a:round/>
                <a:headEnd/>
                <a:tailEnd type="triangle" w="med" len="med"/>
              </a:ln>
            </p:spPr>
            <p:txBody>
              <a:bodyPr/>
              <a:lstStyle/>
              <a:p>
                <a:endParaRPr lang="en-US"/>
              </a:p>
            </p:txBody>
          </p:sp>
          <p:sp>
            <p:nvSpPr>
              <p:cNvPr id="89" name="Rectangle 23"/>
              <p:cNvSpPr>
                <a:spLocks noChangeArrowheads="1"/>
              </p:cNvSpPr>
              <p:nvPr/>
            </p:nvSpPr>
            <p:spPr bwMode="auto">
              <a:xfrm>
                <a:off x="3312" y="24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90" name="Rectangle 24"/>
              <p:cNvSpPr>
                <a:spLocks noChangeArrowheads="1"/>
              </p:cNvSpPr>
              <p:nvPr/>
            </p:nvSpPr>
            <p:spPr bwMode="auto">
              <a:xfrm>
                <a:off x="3456" y="245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91" name="Rectangle 25"/>
              <p:cNvSpPr>
                <a:spLocks noChangeArrowheads="1"/>
              </p:cNvSpPr>
              <p:nvPr/>
            </p:nvSpPr>
            <p:spPr bwMode="auto">
              <a:xfrm>
                <a:off x="3168" y="245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grpSp>
        <p:grpSp>
          <p:nvGrpSpPr>
            <p:cNvPr id="5" name="Group 90"/>
            <p:cNvGrpSpPr>
              <a:grpSpLocks/>
            </p:cNvGrpSpPr>
            <p:nvPr/>
          </p:nvGrpSpPr>
          <p:grpSpPr bwMode="auto">
            <a:xfrm>
              <a:off x="720" y="2591"/>
              <a:ext cx="2448" cy="0"/>
              <a:chOff x="720" y="2591"/>
              <a:chExt cx="2448" cy="0"/>
            </a:xfrm>
          </p:grpSpPr>
          <p:sp>
            <p:nvSpPr>
              <p:cNvPr id="64" name="Line 26"/>
              <p:cNvSpPr>
                <a:spLocks noChangeShapeType="1"/>
              </p:cNvSpPr>
              <p:nvPr/>
            </p:nvSpPr>
            <p:spPr bwMode="auto">
              <a:xfrm flipH="1">
                <a:off x="2952" y="2591"/>
                <a:ext cx="216" cy="0"/>
              </a:xfrm>
              <a:prstGeom prst="line">
                <a:avLst/>
              </a:prstGeom>
              <a:noFill/>
              <a:ln w="9525">
                <a:solidFill>
                  <a:schemeClr val="tx1"/>
                </a:solidFill>
                <a:round/>
                <a:headEnd/>
                <a:tailEnd type="triangle" w="med" len="med"/>
              </a:ln>
            </p:spPr>
            <p:txBody>
              <a:bodyPr/>
              <a:lstStyle/>
              <a:p>
                <a:endParaRPr lang="en-US"/>
              </a:p>
            </p:txBody>
          </p:sp>
          <p:sp>
            <p:nvSpPr>
              <p:cNvPr id="65" name="Line 27"/>
              <p:cNvSpPr>
                <a:spLocks noChangeShapeType="1"/>
              </p:cNvSpPr>
              <p:nvPr/>
            </p:nvSpPr>
            <p:spPr bwMode="auto">
              <a:xfrm flipH="1">
                <a:off x="720" y="2591"/>
                <a:ext cx="216" cy="0"/>
              </a:xfrm>
              <a:prstGeom prst="line">
                <a:avLst/>
              </a:prstGeom>
              <a:noFill/>
              <a:ln w="9525">
                <a:solidFill>
                  <a:schemeClr val="tx1"/>
                </a:solidFill>
                <a:round/>
                <a:headEnd/>
                <a:tailEnd type="triangle" w="med" len="med"/>
              </a:ln>
            </p:spPr>
            <p:txBody>
              <a:bodyPr/>
              <a:lstStyle/>
              <a:p>
                <a:endParaRPr lang="en-US"/>
              </a:p>
            </p:txBody>
          </p:sp>
          <p:sp>
            <p:nvSpPr>
              <p:cNvPr id="66" name="Line 28"/>
              <p:cNvSpPr>
                <a:spLocks noChangeShapeType="1"/>
              </p:cNvSpPr>
              <p:nvPr/>
            </p:nvSpPr>
            <p:spPr bwMode="auto">
              <a:xfrm flipH="1">
                <a:off x="1224" y="2591"/>
                <a:ext cx="216" cy="0"/>
              </a:xfrm>
              <a:prstGeom prst="line">
                <a:avLst/>
              </a:prstGeom>
              <a:noFill/>
              <a:ln w="9525">
                <a:solidFill>
                  <a:schemeClr val="tx1"/>
                </a:solidFill>
                <a:round/>
                <a:headEnd/>
                <a:tailEnd type="triangle" w="med" len="med"/>
              </a:ln>
            </p:spPr>
            <p:txBody>
              <a:bodyPr/>
              <a:lstStyle/>
              <a:p>
                <a:endParaRPr lang="en-US"/>
              </a:p>
            </p:txBody>
          </p:sp>
          <p:sp>
            <p:nvSpPr>
              <p:cNvPr id="67" name="Line 29"/>
              <p:cNvSpPr>
                <a:spLocks noChangeShapeType="1"/>
              </p:cNvSpPr>
              <p:nvPr/>
            </p:nvSpPr>
            <p:spPr bwMode="auto">
              <a:xfrm flipH="1">
                <a:off x="1872" y="2591"/>
                <a:ext cx="216" cy="0"/>
              </a:xfrm>
              <a:prstGeom prst="line">
                <a:avLst/>
              </a:prstGeom>
              <a:noFill/>
              <a:ln w="9525">
                <a:solidFill>
                  <a:schemeClr val="tx1"/>
                </a:solidFill>
                <a:round/>
                <a:headEnd/>
                <a:tailEnd type="triangle" w="med" len="med"/>
              </a:ln>
            </p:spPr>
            <p:txBody>
              <a:bodyPr/>
              <a:lstStyle/>
              <a:p>
                <a:endParaRPr lang="en-US"/>
              </a:p>
            </p:txBody>
          </p:sp>
          <p:sp>
            <p:nvSpPr>
              <p:cNvPr id="68" name="Line 30"/>
              <p:cNvSpPr>
                <a:spLocks noChangeShapeType="1"/>
              </p:cNvSpPr>
              <p:nvPr/>
            </p:nvSpPr>
            <p:spPr bwMode="auto">
              <a:xfrm flipH="1">
                <a:off x="2376" y="2591"/>
                <a:ext cx="216" cy="0"/>
              </a:xfrm>
              <a:prstGeom prst="line">
                <a:avLst/>
              </a:prstGeom>
              <a:noFill/>
              <a:ln w="9525">
                <a:solidFill>
                  <a:schemeClr val="tx1"/>
                </a:solidFill>
                <a:round/>
                <a:headEnd/>
                <a:tailEnd type="triangle" w="med" len="med"/>
              </a:ln>
            </p:spPr>
            <p:txBody>
              <a:bodyPr/>
              <a:lstStyle/>
              <a:p>
                <a:endParaRPr lang="en-US"/>
              </a:p>
            </p:txBody>
          </p:sp>
        </p:grpSp>
        <p:sp>
          <p:nvSpPr>
            <p:cNvPr id="6" name="Line 31"/>
            <p:cNvSpPr>
              <a:spLocks noChangeShapeType="1"/>
            </p:cNvSpPr>
            <p:nvPr/>
          </p:nvSpPr>
          <p:spPr bwMode="auto">
            <a:xfrm>
              <a:off x="1905000" y="5089525"/>
              <a:ext cx="5143500" cy="0"/>
            </a:xfrm>
            <a:prstGeom prst="line">
              <a:avLst/>
            </a:prstGeom>
            <a:noFill/>
            <a:ln w="9525">
              <a:solidFill>
                <a:schemeClr val="tx1"/>
              </a:solidFill>
              <a:prstDash val="dash"/>
              <a:round/>
              <a:headEnd/>
              <a:tailEnd/>
            </a:ln>
            <a:effectLst/>
          </p:spPr>
          <p:txBody>
            <a:bodyPr/>
            <a:lstStyle/>
            <a:p>
              <a:endParaRPr lang="en-US"/>
            </a:p>
          </p:txBody>
        </p:sp>
        <p:sp>
          <p:nvSpPr>
            <p:cNvPr id="7" name="Rectangle 32"/>
            <p:cNvSpPr>
              <a:spLocks noChangeArrowheads="1"/>
            </p:cNvSpPr>
            <p:nvPr/>
          </p:nvSpPr>
          <p:spPr bwMode="auto">
            <a:xfrm>
              <a:off x="1981200" y="48609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grpSp>
          <p:nvGrpSpPr>
            <p:cNvPr id="8" name="Group 33"/>
            <p:cNvGrpSpPr>
              <a:grpSpLocks/>
            </p:cNvGrpSpPr>
            <p:nvPr/>
          </p:nvGrpSpPr>
          <p:grpSpPr bwMode="auto">
            <a:xfrm>
              <a:off x="1905000" y="5394325"/>
              <a:ext cx="5257800" cy="231775"/>
              <a:chOff x="648" y="3552"/>
              <a:chExt cx="3312" cy="146"/>
            </a:xfrm>
          </p:grpSpPr>
          <p:sp>
            <p:nvSpPr>
              <p:cNvPr id="36" name="Rectangle 34"/>
              <p:cNvSpPr>
                <a:spLocks noChangeArrowheads="1"/>
              </p:cNvSpPr>
              <p:nvPr/>
            </p:nvSpPr>
            <p:spPr bwMode="auto">
              <a:xfrm>
                <a:off x="792"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37" name="Rectangle 35"/>
              <p:cNvSpPr>
                <a:spLocks noChangeArrowheads="1"/>
              </p:cNvSpPr>
              <p:nvPr/>
            </p:nvSpPr>
            <p:spPr bwMode="auto">
              <a:xfrm>
                <a:off x="936" y="355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8" name="Line 36"/>
              <p:cNvSpPr>
                <a:spLocks noChangeShapeType="1"/>
              </p:cNvSpPr>
              <p:nvPr/>
            </p:nvSpPr>
            <p:spPr bwMode="auto">
              <a:xfrm>
                <a:off x="1008" y="3624"/>
                <a:ext cx="216" cy="0"/>
              </a:xfrm>
              <a:prstGeom prst="line">
                <a:avLst/>
              </a:prstGeom>
              <a:noFill/>
              <a:ln w="9525">
                <a:solidFill>
                  <a:schemeClr val="tx1"/>
                </a:solidFill>
                <a:round/>
                <a:headEnd/>
                <a:tailEnd type="triangle" w="med" len="med"/>
              </a:ln>
            </p:spPr>
            <p:txBody>
              <a:bodyPr/>
              <a:lstStyle/>
              <a:p>
                <a:endParaRPr lang="en-US"/>
              </a:p>
            </p:txBody>
          </p:sp>
          <p:sp>
            <p:nvSpPr>
              <p:cNvPr id="39" name="Rectangle 37"/>
              <p:cNvSpPr>
                <a:spLocks noChangeArrowheads="1"/>
              </p:cNvSpPr>
              <p:nvPr/>
            </p:nvSpPr>
            <p:spPr bwMode="auto">
              <a:xfrm>
                <a:off x="1368"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40" name="Rectangle 38"/>
              <p:cNvSpPr>
                <a:spLocks noChangeArrowheads="1"/>
              </p:cNvSpPr>
              <p:nvPr/>
            </p:nvSpPr>
            <p:spPr bwMode="auto">
              <a:xfrm>
                <a:off x="1512" y="355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1" name="Line 39"/>
              <p:cNvSpPr>
                <a:spLocks noChangeShapeType="1"/>
              </p:cNvSpPr>
              <p:nvPr/>
            </p:nvSpPr>
            <p:spPr bwMode="auto">
              <a:xfrm>
                <a:off x="1584" y="3624"/>
                <a:ext cx="216" cy="0"/>
              </a:xfrm>
              <a:prstGeom prst="line">
                <a:avLst/>
              </a:prstGeom>
              <a:noFill/>
              <a:ln w="9525">
                <a:solidFill>
                  <a:schemeClr val="tx1"/>
                </a:solidFill>
                <a:round/>
                <a:headEnd/>
                <a:tailEnd type="triangle" w="med" len="med"/>
              </a:ln>
            </p:spPr>
            <p:txBody>
              <a:bodyPr/>
              <a:lstStyle/>
              <a:p>
                <a:endParaRPr lang="en-US"/>
              </a:p>
            </p:txBody>
          </p:sp>
          <p:sp>
            <p:nvSpPr>
              <p:cNvPr id="42" name="Rectangle 40"/>
              <p:cNvSpPr>
                <a:spLocks noChangeArrowheads="1"/>
              </p:cNvSpPr>
              <p:nvPr/>
            </p:nvSpPr>
            <p:spPr bwMode="auto">
              <a:xfrm>
                <a:off x="1944"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43" name="Rectangle 41"/>
              <p:cNvSpPr>
                <a:spLocks noChangeArrowheads="1"/>
              </p:cNvSpPr>
              <p:nvPr/>
            </p:nvSpPr>
            <p:spPr bwMode="auto">
              <a:xfrm>
                <a:off x="2088" y="355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4" name="Line 42"/>
              <p:cNvSpPr>
                <a:spLocks noChangeShapeType="1"/>
              </p:cNvSpPr>
              <p:nvPr/>
            </p:nvSpPr>
            <p:spPr bwMode="auto">
              <a:xfrm>
                <a:off x="2160" y="3624"/>
                <a:ext cx="216" cy="0"/>
              </a:xfrm>
              <a:prstGeom prst="line">
                <a:avLst/>
              </a:prstGeom>
              <a:noFill/>
              <a:ln w="9525">
                <a:solidFill>
                  <a:schemeClr val="tx1"/>
                </a:solidFill>
                <a:round/>
                <a:headEnd/>
                <a:tailEnd type="triangle" w="med" len="med"/>
              </a:ln>
            </p:spPr>
            <p:txBody>
              <a:bodyPr/>
              <a:lstStyle/>
              <a:p>
                <a:endParaRPr lang="en-US"/>
              </a:p>
            </p:txBody>
          </p:sp>
          <p:sp>
            <p:nvSpPr>
              <p:cNvPr id="45" name="Rectangle 43"/>
              <p:cNvSpPr>
                <a:spLocks noChangeArrowheads="1"/>
              </p:cNvSpPr>
              <p:nvPr/>
            </p:nvSpPr>
            <p:spPr bwMode="auto">
              <a:xfrm>
                <a:off x="2520"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6" name="Rectangle 44"/>
              <p:cNvSpPr>
                <a:spLocks noChangeArrowheads="1"/>
              </p:cNvSpPr>
              <p:nvPr/>
            </p:nvSpPr>
            <p:spPr bwMode="auto">
              <a:xfrm>
                <a:off x="2664" y="355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7" name="Line 45"/>
              <p:cNvSpPr>
                <a:spLocks noChangeShapeType="1"/>
              </p:cNvSpPr>
              <p:nvPr/>
            </p:nvSpPr>
            <p:spPr bwMode="auto">
              <a:xfrm>
                <a:off x="2736" y="3624"/>
                <a:ext cx="216" cy="0"/>
              </a:xfrm>
              <a:prstGeom prst="line">
                <a:avLst/>
              </a:prstGeom>
              <a:noFill/>
              <a:ln w="9525">
                <a:solidFill>
                  <a:schemeClr val="tx1"/>
                </a:solidFill>
                <a:round/>
                <a:headEnd/>
                <a:tailEnd type="triangle" w="med" len="med"/>
              </a:ln>
            </p:spPr>
            <p:txBody>
              <a:bodyPr/>
              <a:lstStyle/>
              <a:p>
                <a:endParaRPr lang="en-US"/>
              </a:p>
            </p:txBody>
          </p:sp>
          <p:sp>
            <p:nvSpPr>
              <p:cNvPr id="48" name="Rectangle 46"/>
              <p:cNvSpPr>
                <a:spLocks noChangeArrowheads="1"/>
              </p:cNvSpPr>
              <p:nvPr/>
            </p:nvSpPr>
            <p:spPr bwMode="auto">
              <a:xfrm>
                <a:off x="3096"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49" name="Rectangle 47"/>
              <p:cNvSpPr>
                <a:spLocks noChangeArrowheads="1"/>
              </p:cNvSpPr>
              <p:nvPr/>
            </p:nvSpPr>
            <p:spPr bwMode="auto">
              <a:xfrm>
                <a:off x="324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0" name="Rectangle 48"/>
              <p:cNvSpPr>
                <a:spLocks noChangeArrowheads="1"/>
              </p:cNvSpPr>
              <p:nvPr/>
            </p:nvSpPr>
            <p:spPr bwMode="auto">
              <a:xfrm>
                <a:off x="648" y="35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51" name="Rectangle 49"/>
              <p:cNvSpPr>
                <a:spLocks noChangeArrowheads="1"/>
              </p:cNvSpPr>
              <p:nvPr/>
            </p:nvSpPr>
            <p:spPr bwMode="auto">
              <a:xfrm>
                <a:off x="1224"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2" name="Rectangle 50"/>
              <p:cNvSpPr>
                <a:spLocks noChangeArrowheads="1"/>
              </p:cNvSpPr>
              <p:nvPr/>
            </p:nvSpPr>
            <p:spPr bwMode="auto">
              <a:xfrm>
                <a:off x="180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3" name="Rectangle 51"/>
              <p:cNvSpPr>
                <a:spLocks noChangeArrowheads="1"/>
              </p:cNvSpPr>
              <p:nvPr/>
            </p:nvSpPr>
            <p:spPr bwMode="auto">
              <a:xfrm>
                <a:off x="2376"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4" name="Rectangle 52"/>
              <p:cNvSpPr>
                <a:spLocks noChangeArrowheads="1"/>
              </p:cNvSpPr>
              <p:nvPr/>
            </p:nvSpPr>
            <p:spPr bwMode="auto">
              <a:xfrm>
                <a:off x="2952"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5" name="Line 53"/>
              <p:cNvSpPr>
                <a:spLocks noChangeShapeType="1"/>
              </p:cNvSpPr>
              <p:nvPr/>
            </p:nvSpPr>
            <p:spPr bwMode="auto">
              <a:xfrm>
                <a:off x="3312" y="3626"/>
                <a:ext cx="216" cy="0"/>
              </a:xfrm>
              <a:prstGeom prst="line">
                <a:avLst/>
              </a:prstGeom>
              <a:noFill/>
              <a:ln w="9525">
                <a:solidFill>
                  <a:schemeClr val="tx1"/>
                </a:solidFill>
                <a:round/>
                <a:headEnd/>
                <a:tailEnd type="triangle" w="med" len="med"/>
              </a:ln>
            </p:spPr>
            <p:txBody>
              <a:bodyPr/>
              <a:lstStyle/>
              <a:p>
                <a:endParaRPr lang="en-US"/>
              </a:p>
            </p:txBody>
          </p:sp>
          <p:sp>
            <p:nvSpPr>
              <p:cNvPr id="56" name="Rectangle 54"/>
              <p:cNvSpPr>
                <a:spLocks noChangeArrowheads="1"/>
              </p:cNvSpPr>
              <p:nvPr/>
            </p:nvSpPr>
            <p:spPr bwMode="auto">
              <a:xfrm>
                <a:off x="3672" y="35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57" name="Rectangle 55"/>
              <p:cNvSpPr>
                <a:spLocks noChangeArrowheads="1"/>
              </p:cNvSpPr>
              <p:nvPr/>
            </p:nvSpPr>
            <p:spPr bwMode="auto">
              <a:xfrm>
                <a:off x="3816" y="35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8" name="Rectangle 56"/>
              <p:cNvSpPr>
                <a:spLocks noChangeArrowheads="1"/>
              </p:cNvSpPr>
              <p:nvPr/>
            </p:nvSpPr>
            <p:spPr bwMode="auto">
              <a:xfrm>
                <a:off x="3528" y="35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9" name="Line 57"/>
              <p:cNvSpPr>
                <a:spLocks noChangeShapeType="1"/>
              </p:cNvSpPr>
              <p:nvPr/>
            </p:nvSpPr>
            <p:spPr bwMode="auto">
              <a:xfrm flipH="1">
                <a:off x="3312" y="3656"/>
                <a:ext cx="216" cy="0"/>
              </a:xfrm>
              <a:prstGeom prst="line">
                <a:avLst/>
              </a:prstGeom>
              <a:noFill/>
              <a:ln w="9525">
                <a:solidFill>
                  <a:schemeClr val="tx1"/>
                </a:solidFill>
                <a:round/>
                <a:headEnd/>
                <a:tailEnd type="triangle" w="med" len="med"/>
              </a:ln>
            </p:spPr>
            <p:txBody>
              <a:bodyPr/>
              <a:lstStyle/>
              <a:p>
                <a:endParaRPr lang="en-US"/>
              </a:p>
            </p:txBody>
          </p:sp>
          <p:sp>
            <p:nvSpPr>
              <p:cNvPr id="60" name="Line 58"/>
              <p:cNvSpPr>
                <a:spLocks noChangeShapeType="1"/>
              </p:cNvSpPr>
              <p:nvPr/>
            </p:nvSpPr>
            <p:spPr bwMode="auto">
              <a:xfrm flipH="1">
                <a:off x="2736" y="3656"/>
                <a:ext cx="216" cy="0"/>
              </a:xfrm>
              <a:prstGeom prst="line">
                <a:avLst/>
              </a:prstGeom>
              <a:noFill/>
              <a:ln w="9525">
                <a:solidFill>
                  <a:schemeClr val="tx1"/>
                </a:solidFill>
                <a:round/>
                <a:headEnd/>
                <a:tailEnd type="triangle" w="med" len="med"/>
              </a:ln>
            </p:spPr>
            <p:txBody>
              <a:bodyPr/>
              <a:lstStyle/>
              <a:p>
                <a:endParaRPr lang="en-US"/>
              </a:p>
            </p:txBody>
          </p:sp>
          <p:sp>
            <p:nvSpPr>
              <p:cNvPr id="61" name="Line 59"/>
              <p:cNvSpPr>
                <a:spLocks noChangeShapeType="1"/>
              </p:cNvSpPr>
              <p:nvPr/>
            </p:nvSpPr>
            <p:spPr bwMode="auto">
              <a:xfrm flipH="1">
                <a:off x="2160" y="3656"/>
                <a:ext cx="216" cy="0"/>
              </a:xfrm>
              <a:prstGeom prst="line">
                <a:avLst/>
              </a:prstGeom>
              <a:noFill/>
              <a:ln w="9525">
                <a:solidFill>
                  <a:schemeClr val="tx1"/>
                </a:solidFill>
                <a:round/>
                <a:headEnd/>
                <a:tailEnd type="triangle" w="med" len="med"/>
              </a:ln>
            </p:spPr>
            <p:txBody>
              <a:bodyPr/>
              <a:lstStyle/>
              <a:p>
                <a:endParaRPr lang="en-US"/>
              </a:p>
            </p:txBody>
          </p:sp>
          <p:sp>
            <p:nvSpPr>
              <p:cNvPr id="62" name="Line 60"/>
              <p:cNvSpPr>
                <a:spLocks noChangeShapeType="1"/>
              </p:cNvSpPr>
              <p:nvPr/>
            </p:nvSpPr>
            <p:spPr bwMode="auto">
              <a:xfrm flipH="1">
                <a:off x="1584" y="3656"/>
                <a:ext cx="216" cy="0"/>
              </a:xfrm>
              <a:prstGeom prst="line">
                <a:avLst/>
              </a:prstGeom>
              <a:noFill/>
              <a:ln w="9525">
                <a:solidFill>
                  <a:schemeClr val="tx1"/>
                </a:solidFill>
                <a:round/>
                <a:headEnd/>
                <a:tailEnd type="triangle" w="med" len="med"/>
              </a:ln>
            </p:spPr>
            <p:txBody>
              <a:bodyPr/>
              <a:lstStyle/>
              <a:p>
                <a:endParaRPr lang="en-US"/>
              </a:p>
            </p:txBody>
          </p:sp>
          <p:sp>
            <p:nvSpPr>
              <p:cNvPr id="63" name="Line 61"/>
              <p:cNvSpPr>
                <a:spLocks noChangeShapeType="1"/>
              </p:cNvSpPr>
              <p:nvPr/>
            </p:nvSpPr>
            <p:spPr bwMode="auto">
              <a:xfrm flipH="1">
                <a:off x="1008" y="3656"/>
                <a:ext cx="216" cy="0"/>
              </a:xfrm>
              <a:prstGeom prst="line">
                <a:avLst/>
              </a:prstGeom>
              <a:noFill/>
              <a:ln w="9525">
                <a:solidFill>
                  <a:schemeClr val="tx1"/>
                </a:solidFill>
                <a:round/>
                <a:headEnd/>
                <a:tailEnd type="triangle" w="med" len="med"/>
              </a:ln>
            </p:spPr>
            <p:txBody>
              <a:bodyPr/>
              <a:lstStyle/>
              <a:p>
                <a:endParaRPr lang="en-US"/>
              </a:p>
            </p:txBody>
          </p:sp>
        </p:grpSp>
        <p:sp>
          <p:nvSpPr>
            <p:cNvPr id="9" name="Rectangle 62"/>
            <p:cNvSpPr>
              <a:spLocks noChangeArrowheads="1"/>
            </p:cNvSpPr>
            <p:nvPr/>
          </p:nvSpPr>
          <p:spPr bwMode="auto">
            <a:xfrm>
              <a:off x="1905000" y="56229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0" name="Rectangle 63"/>
            <p:cNvSpPr>
              <a:spLocks noChangeArrowheads="1"/>
            </p:cNvSpPr>
            <p:nvPr/>
          </p:nvSpPr>
          <p:spPr bwMode="auto">
            <a:xfrm>
              <a:off x="6324600" y="56229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PTR</a:t>
              </a:r>
              <a:endParaRPr lang="en-US" altLang="en-US">
                <a:latin typeface="Verdana" pitchFamily="34" charset="0"/>
              </a:endParaRPr>
            </a:p>
          </p:txBody>
        </p:sp>
        <p:grpSp>
          <p:nvGrpSpPr>
            <p:cNvPr id="11" name="Group 64"/>
            <p:cNvGrpSpPr>
              <a:grpSpLocks/>
            </p:cNvGrpSpPr>
            <p:nvPr/>
          </p:nvGrpSpPr>
          <p:grpSpPr bwMode="auto">
            <a:xfrm>
              <a:off x="1981200" y="6003925"/>
              <a:ext cx="4343400" cy="228600"/>
              <a:chOff x="288" y="3360"/>
              <a:chExt cx="2736" cy="144"/>
            </a:xfrm>
          </p:grpSpPr>
          <p:sp>
            <p:nvSpPr>
              <p:cNvPr id="13" name="Rectangle 65"/>
              <p:cNvSpPr>
                <a:spLocks noChangeArrowheads="1"/>
              </p:cNvSpPr>
              <p:nvPr/>
            </p:nvSpPr>
            <p:spPr bwMode="auto">
              <a:xfrm>
                <a:off x="432"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4" name="Rectangle 66"/>
              <p:cNvSpPr>
                <a:spLocks noChangeArrowheads="1"/>
              </p:cNvSpPr>
              <p:nvPr/>
            </p:nvSpPr>
            <p:spPr bwMode="auto">
              <a:xfrm>
                <a:off x="576"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67"/>
              <p:cNvSpPr>
                <a:spLocks noChangeShapeType="1"/>
              </p:cNvSpPr>
              <p:nvPr/>
            </p:nvSpPr>
            <p:spPr bwMode="auto">
              <a:xfrm>
                <a:off x="648" y="3432"/>
                <a:ext cx="216" cy="1"/>
              </a:xfrm>
              <a:prstGeom prst="line">
                <a:avLst/>
              </a:prstGeom>
              <a:noFill/>
              <a:ln w="9525">
                <a:solidFill>
                  <a:schemeClr val="tx1"/>
                </a:solidFill>
                <a:round/>
                <a:headEnd/>
                <a:tailEnd type="triangle" w="med" len="med"/>
              </a:ln>
            </p:spPr>
            <p:txBody>
              <a:bodyPr/>
              <a:lstStyle/>
              <a:p>
                <a:endParaRPr lang="en-US"/>
              </a:p>
            </p:txBody>
          </p:sp>
          <p:sp>
            <p:nvSpPr>
              <p:cNvPr id="16" name="Rectangle 68"/>
              <p:cNvSpPr>
                <a:spLocks noChangeArrowheads="1"/>
              </p:cNvSpPr>
              <p:nvPr/>
            </p:nvSpPr>
            <p:spPr bwMode="auto">
              <a:xfrm>
                <a:off x="1008"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17" name="Rectangle 69"/>
              <p:cNvSpPr>
                <a:spLocks noChangeArrowheads="1"/>
              </p:cNvSpPr>
              <p:nvPr/>
            </p:nvSpPr>
            <p:spPr bwMode="auto">
              <a:xfrm>
                <a:off x="1152"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70"/>
              <p:cNvSpPr>
                <a:spLocks noChangeShapeType="1"/>
              </p:cNvSpPr>
              <p:nvPr/>
            </p:nvSpPr>
            <p:spPr bwMode="auto">
              <a:xfrm>
                <a:off x="1224" y="3432"/>
                <a:ext cx="216" cy="1"/>
              </a:xfrm>
              <a:prstGeom prst="line">
                <a:avLst/>
              </a:prstGeom>
              <a:noFill/>
              <a:ln w="9525">
                <a:solidFill>
                  <a:schemeClr val="tx1"/>
                </a:solidFill>
                <a:round/>
                <a:headEnd/>
                <a:tailEnd type="triangle" w="med" len="med"/>
              </a:ln>
            </p:spPr>
            <p:txBody>
              <a:bodyPr/>
              <a:lstStyle/>
              <a:p>
                <a:endParaRPr lang="en-US"/>
              </a:p>
            </p:txBody>
          </p:sp>
          <p:sp>
            <p:nvSpPr>
              <p:cNvPr id="19" name="Rectangle 71"/>
              <p:cNvSpPr>
                <a:spLocks noChangeArrowheads="1"/>
              </p:cNvSpPr>
              <p:nvPr/>
            </p:nvSpPr>
            <p:spPr bwMode="auto">
              <a:xfrm>
                <a:off x="1584"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20" name="Rectangle 72"/>
              <p:cNvSpPr>
                <a:spLocks noChangeArrowheads="1"/>
              </p:cNvSpPr>
              <p:nvPr/>
            </p:nvSpPr>
            <p:spPr bwMode="auto">
              <a:xfrm>
                <a:off x="1728"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73"/>
              <p:cNvSpPr>
                <a:spLocks noChangeShapeType="1"/>
              </p:cNvSpPr>
              <p:nvPr/>
            </p:nvSpPr>
            <p:spPr bwMode="auto">
              <a:xfrm>
                <a:off x="1800" y="3432"/>
                <a:ext cx="216" cy="1"/>
              </a:xfrm>
              <a:prstGeom prst="line">
                <a:avLst/>
              </a:prstGeom>
              <a:noFill/>
              <a:ln w="9525">
                <a:solidFill>
                  <a:schemeClr val="tx1"/>
                </a:solidFill>
                <a:round/>
                <a:headEnd/>
                <a:tailEnd type="triangle" w="med" len="med"/>
              </a:ln>
            </p:spPr>
            <p:txBody>
              <a:bodyPr/>
              <a:lstStyle/>
              <a:p>
                <a:endParaRPr lang="en-US"/>
              </a:p>
            </p:txBody>
          </p:sp>
          <p:sp>
            <p:nvSpPr>
              <p:cNvPr id="22" name="Rectangle 74"/>
              <p:cNvSpPr>
                <a:spLocks noChangeArrowheads="1"/>
              </p:cNvSpPr>
              <p:nvPr/>
            </p:nvSpPr>
            <p:spPr bwMode="auto">
              <a:xfrm>
                <a:off x="2160"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23" name="Rectangle 75"/>
              <p:cNvSpPr>
                <a:spLocks noChangeArrowheads="1"/>
              </p:cNvSpPr>
              <p:nvPr/>
            </p:nvSpPr>
            <p:spPr bwMode="auto">
              <a:xfrm>
                <a:off x="2304"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76"/>
              <p:cNvSpPr>
                <a:spLocks noChangeShapeType="1"/>
              </p:cNvSpPr>
              <p:nvPr/>
            </p:nvSpPr>
            <p:spPr bwMode="auto">
              <a:xfrm>
                <a:off x="2376" y="3432"/>
                <a:ext cx="216" cy="1"/>
              </a:xfrm>
              <a:prstGeom prst="line">
                <a:avLst/>
              </a:prstGeom>
              <a:noFill/>
              <a:ln w="9525">
                <a:solidFill>
                  <a:schemeClr val="tx1"/>
                </a:solidFill>
                <a:round/>
                <a:headEnd/>
                <a:tailEnd type="triangle" w="med" len="med"/>
              </a:ln>
            </p:spPr>
            <p:txBody>
              <a:bodyPr/>
              <a:lstStyle/>
              <a:p>
                <a:endParaRPr lang="en-US"/>
              </a:p>
            </p:txBody>
          </p:sp>
          <p:sp>
            <p:nvSpPr>
              <p:cNvPr id="25" name="Rectangle 77"/>
              <p:cNvSpPr>
                <a:spLocks noChangeArrowheads="1"/>
              </p:cNvSpPr>
              <p:nvPr/>
            </p:nvSpPr>
            <p:spPr bwMode="auto">
              <a:xfrm>
                <a:off x="2736"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26" name="Rectangle 78"/>
              <p:cNvSpPr>
                <a:spLocks noChangeArrowheads="1"/>
              </p:cNvSpPr>
              <p:nvPr/>
            </p:nvSpPr>
            <p:spPr bwMode="auto">
              <a:xfrm>
                <a:off x="2880"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27" name="Rectangle 79"/>
              <p:cNvSpPr>
                <a:spLocks noChangeArrowheads="1"/>
              </p:cNvSpPr>
              <p:nvPr/>
            </p:nvSpPr>
            <p:spPr bwMode="auto">
              <a:xfrm>
                <a:off x="288" y="33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28" name="Rectangle 80"/>
              <p:cNvSpPr>
                <a:spLocks noChangeArrowheads="1"/>
              </p:cNvSpPr>
              <p:nvPr/>
            </p:nvSpPr>
            <p:spPr bwMode="auto">
              <a:xfrm>
                <a:off x="864"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9" name="Rectangle 81"/>
              <p:cNvSpPr>
                <a:spLocks noChangeArrowheads="1"/>
              </p:cNvSpPr>
              <p:nvPr/>
            </p:nvSpPr>
            <p:spPr bwMode="auto">
              <a:xfrm>
                <a:off x="1440"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Rectangle 82"/>
              <p:cNvSpPr>
                <a:spLocks noChangeArrowheads="1"/>
              </p:cNvSpPr>
              <p:nvPr/>
            </p:nvSpPr>
            <p:spPr bwMode="auto">
              <a:xfrm>
                <a:off x="2016"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Rectangle 83"/>
              <p:cNvSpPr>
                <a:spLocks noChangeArrowheads="1"/>
              </p:cNvSpPr>
              <p:nvPr/>
            </p:nvSpPr>
            <p:spPr bwMode="auto">
              <a:xfrm>
                <a:off x="2592"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2" name="Line 84"/>
              <p:cNvSpPr>
                <a:spLocks noChangeShapeType="1"/>
              </p:cNvSpPr>
              <p:nvPr/>
            </p:nvSpPr>
            <p:spPr bwMode="auto">
              <a:xfrm flipH="1">
                <a:off x="2448" y="3497"/>
                <a:ext cx="216" cy="1"/>
              </a:xfrm>
              <a:prstGeom prst="line">
                <a:avLst/>
              </a:prstGeom>
              <a:noFill/>
              <a:ln w="9525">
                <a:solidFill>
                  <a:schemeClr val="tx1"/>
                </a:solidFill>
                <a:round/>
                <a:headEnd/>
                <a:tailEnd type="triangle" w="med" len="med"/>
              </a:ln>
            </p:spPr>
            <p:txBody>
              <a:bodyPr/>
              <a:lstStyle/>
              <a:p>
                <a:endParaRPr lang="en-US"/>
              </a:p>
            </p:txBody>
          </p:sp>
          <p:sp>
            <p:nvSpPr>
              <p:cNvPr id="33" name="Line 85"/>
              <p:cNvSpPr>
                <a:spLocks noChangeShapeType="1"/>
              </p:cNvSpPr>
              <p:nvPr/>
            </p:nvSpPr>
            <p:spPr bwMode="auto">
              <a:xfrm flipH="1">
                <a:off x="1800" y="3497"/>
                <a:ext cx="216" cy="1"/>
              </a:xfrm>
              <a:prstGeom prst="line">
                <a:avLst/>
              </a:prstGeom>
              <a:noFill/>
              <a:ln w="9525">
                <a:solidFill>
                  <a:schemeClr val="tx1"/>
                </a:solidFill>
                <a:round/>
                <a:headEnd/>
                <a:tailEnd type="triangle" w="med" len="med"/>
              </a:ln>
            </p:spPr>
            <p:txBody>
              <a:bodyPr/>
              <a:lstStyle/>
              <a:p>
                <a:endParaRPr lang="en-US"/>
              </a:p>
            </p:txBody>
          </p:sp>
          <p:sp>
            <p:nvSpPr>
              <p:cNvPr id="34" name="Line 86"/>
              <p:cNvSpPr>
                <a:spLocks noChangeShapeType="1"/>
              </p:cNvSpPr>
              <p:nvPr/>
            </p:nvSpPr>
            <p:spPr bwMode="auto">
              <a:xfrm flipH="1">
                <a:off x="1224" y="3497"/>
                <a:ext cx="216" cy="1"/>
              </a:xfrm>
              <a:prstGeom prst="line">
                <a:avLst/>
              </a:prstGeom>
              <a:noFill/>
              <a:ln w="9525">
                <a:solidFill>
                  <a:schemeClr val="tx1"/>
                </a:solidFill>
                <a:round/>
                <a:headEnd/>
                <a:tailEnd type="triangle" w="med" len="med"/>
              </a:ln>
            </p:spPr>
            <p:txBody>
              <a:bodyPr/>
              <a:lstStyle/>
              <a:p>
                <a:endParaRPr lang="en-US"/>
              </a:p>
            </p:txBody>
          </p:sp>
          <p:sp>
            <p:nvSpPr>
              <p:cNvPr id="35" name="Line 87"/>
              <p:cNvSpPr>
                <a:spLocks noChangeShapeType="1"/>
              </p:cNvSpPr>
              <p:nvPr/>
            </p:nvSpPr>
            <p:spPr bwMode="auto">
              <a:xfrm flipH="1">
                <a:off x="648" y="3497"/>
                <a:ext cx="216" cy="1"/>
              </a:xfrm>
              <a:prstGeom prst="line">
                <a:avLst/>
              </a:prstGeom>
              <a:noFill/>
              <a:ln w="9525">
                <a:solidFill>
                  <a:schemeClr val="tx1"/>
                </a:solidFill>
                <a:round/>
                <a:headEnd/>
                <a:tailEnd type="triangle" w="med" len="med"/>
              </a:ln>
            </p:spPr>
            <p:txBody>
              <a:bodyPr/>
              <a:lstStyle/>
              <a:p>
                <a:endParaRPr lang="en-US"/>
              </a:p>
            </p:txBody>
          </p:sp>
        </p:grpSp>
        <p:sp>
          <p:nvSpPr>
            <p:cNvPr id="12" name="Rectangle 88"/>
            <p:cNvSpPr>
              <a:spLocks noChangeArrowheads="1"/>
            </p:cNvSpPr>
            <p:nvPr/>
          </p:nvSpPr>
          <p:spPr bwMode="auto">
            <a:xfrm>
              <a:off x="1905000" y="63087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924800" cy="1397819"/>
          </a:xfrm>
          <a:prstGeom prst="rect">
            <a:avLst/>
          </a:prstGeom>
        </p:spPr>
        <p:txBody>
          <a:bodyPr vert="horz" wrap="square" lIns="0" tIns="12700" rIns="0" bIns="0" rtlCol="0">
            <a:spAutoFit/>
          </a:bodyPr>
          <a:lstStyle/>
          <a:p>
            <a:pPr marL="12700">
              <a:lnSpc>
                <a:spcPct val="100000"/>
              </a:lnSpc>
              <a:spcBef>
                <a:spcPts val="100"/>
              </a:spcBef>
            </a:pPr>
            <a:r>
              <a:rPr sz="4500" spc="-5"/>
              <a:t>Deleting</a:t>
            </a:r>
            <a:r>
              <a:rPr sz="4500" spc="-80"/>
              <a:t> </a:t>
            </a:r>
            <a:r>
              <a:rPr lang="en-US" sz="4500" spc="-80" dirty="0" smtClean="0"/>
              <a:t> the node after a</a:t>
            </a:r>
            <a:r>
              <a:rPr sz="4500" spc="-45" smtClean="0"/>
              <a:t> </a:t>
            </a:r>
            <a:r>
              <a:rPr lang="en-US" sz="4500" spc="-45" dirty="0" smtClean="0"/>
              <a:t>specific location </a:t>
            </a:r>
            <a:endParaRPr sz="4500"/>
          </a:p>
        </p:txBody>
      </p:sp>
      <p:sp>
        <p:nvSpPr>
          <p:cNvPr id="81" name="Rectangle 1"/>
          <p:cNvSpPr>
            <a:spLocks noChangeArrowheads="1"/>
          </p:cNvSpPr>
          <p:nvPr/>
        </p:nvSpPr>
        <p:spPr bwMode="auto">
          <a:xfrm>
            <a:off x="685800" y="1676400"/>
            <a:ext cx="7924800" cy="4524375"/>
          </a:xfrm>
          <a:prstGeom prst="rect">
            <a:avLst/>
          </a:prstGeom>
          <a:noFill/>
          <a:ln w="9525">
            <a:noFill/>
            <a:miter lim="800000"/>
            <a:headEnd/>
            <a:tailEnd/>
          </a:ln>
        </p:spPr>
        <p:txBody>
          <a:bodyPr>
            <a:spAutoFit/>
          </a:bodyPr>
          <a:lstStyle/>
          <a:p>
            <a:r>
              <a:rPr lang="en-US" altLang="en-US" b="1" dirty="0">
                <a:latin typeface="Courier New" pitchFamily="49" charset="0"/>
              </a:rPr>
              <a:t>Algorithm to delete the node after a given node from the doubly 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9</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Repeat Step 4 while PTR-&gt;DATA != NUM</a:t>
            </a:r>
          </a:p>
          <a:p>
            <a:r>
              <a:rPr lang="en-US" altLang="en-US" b="1" dirty="0">
                <a:latin typeface="Courier New" pitchFamily="49" charset="0"/>
              </a:rPr>
              <a:t>Step 4: 		SET PTR = PTR-&gt;NEXT</a:t>
            </a:r>
          </a:p>
          <a:p>
            <a:r>
              <a:rPr lang="en-US" altLang="en-US" b="1" dirty="0">
                <a:latin typeface="Courier New" pitchFamily="49" charset="0"/>
              </a:rPr>
              <a:t>	[END OF LOOP]</a:t>
            </a:r>
          </a:p>
          <a:p>
            <a:r>
              <a:rPr lang="en-US" altLang="en-US" b="1" dirty="0">
                <a:latin typeface="Courier New" pitchFamily="49" charset="0"/>
              </a:rPr>
              <a:t>Step 5: SET TEMP = PTR-&gt;NEXT</a:t>
            </a:r>
          </a:p>
          <a:p>
            <a:r>
              <a:rPr lang="en-US" altLang="en-US" b="1" dirty="0">
                <a:latin typeface="Courier New" pitchFamily="49" charset="0"/>
              </a:rPr>
              <a:t>Step 6: SET PTR-&gt;NEXT = TEMP-&gt;NEXT</a:t>
            </a:r>
          </a:p>
          <a:p>
            <a:r>
              <a:rPr lang="en-US" altLang="en-US" b="1" dirty="0">
                <a:latin typeface="Courier New" pitchFamily="49" charset="0"/>
              </a:rPr>
              <a:t>Step 7: SET TEMP-&gt;NEXT-&gt;PREV = PTR</a:t>
            </a:r>
          </a:p>
          <a:p>
            <a:r>
              <a:rPr lang="en-US" altLang="en-US" b="1" dirty="0">
                <a:latin typeface="Courier New" pitchFamily="49" charset="0"/>
              </a:rPr>
              <a:t>Step 8: FREE TEMP</a:t>
            </a:r>
          </a:p>
          <a:p>
            <a:r>
              <a:rPr lang="en-US" altLang="en-US" b="1" dirty="0">
                <a:latin typeface="Courier New" pitchFamily="49" charset="0"/>
              </a:rPr>
              <a:t>Step 9: EXIT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924800" cy="1397819"/>
          </a:xfrm>
          <a:prstGeom prst="rect">
            <a:avLst/>
          </a:prstGeom>
        </p:spPr>
        <p:txBody>
          <a:bodyPr vert="horz" wrap="square" lIns="0" tIns="12700" rIns="0" bIns="0" rtlCol="0">
            <a:spAutoFit/>
          </a:bodyPr>
          <a:lstStyle/>
          <a:p>
            <a:pPr marL="12700">
              <a:lnSpc>
                <a:spcPct val="100000"/>
              </a:lnSpc>
              <a:spcBef>
                <a:spcPts val="100"/>
              </a:spcBef>
            </a:pPr>
            <a:r>
              <a:rPr sz="4500" spc="-5"/>
              <a:t>Deleting</a:t>
            </a:r>
            <a:r>
              <a:rPr sz="4500" spc="-80"/>
              <a:t> </a:t>
            </a:r>
            <a:r>
              <a:rPr lang="en-US" sz="4500" spc="-80" dirty="0" smtClean="0"/>
              <a:t> the node after a</a:t>
            </a:r>
            <a:r>
              <a:rPr sz="4500" spc="-45" smtClean="0"/>
              <a:t> </a:t>
            </a:r>
            <a:r>
              <a:rPr lang="en-US" sz="4500" spc="-45" dirty="0" smtClean="0"/>
              <a:t>specific location </a:t>
            </a:r>
            <a:endParaRPr sz="4500"/>
          </a:p>
        </p:txBody>
      </p:sp>
      <p:grpSp>
        <p:nvGrpSpPr>
          <p:cNvPr id="3" name="Group 2"/>
          <p:cNvGrpSpPr/>
          <p:nvPr/>
        </p:nvGrpSpPr>
        <p:grpSpPr>
          <a:xfrm>
            <a:off x="838200" y="1981200"/>
            <a:ext cx="7315200" cy="4419600"/>
            <a:chOff x="1447800" y="2727325"/>
            <a:chExt cx="6172200" cy="2073275"/>
          </a:xfrm>
        </p:grpSpPr>
        <p:grpSp>
          <p:nvGrpSpPr>
            <p:cNvPr id="4" name="Group 3"/>
            <p:cNvGrpSpPr>
              <a:grpSpLocks/>
            </p:cNvGrpSpPr>
            <p:nvPr/>
          </p:nvGrpSpPr>
          <p:grpSpPr bwMode="auto">
            <a:xfrm>
              <a:off x="1905000" y="2727325"/>
              <a:ext cx="5257800" cy="231775"/>
              <a:chOff x="648" y="2859"/>
              <a:chExt cx="3312" cy="146"/>
            </a:xfrm>
          </p:grpSpPr>
          <p:sp>
            <p:nvSpPr>
              <p:cNvPr id="62" name="Rectangle 4"/>
              <p:cNvSpPr>
                <a:spLocks noChangeArrowheads="1"/>
              </p:cNvSpPr>
              <p:nvPr/>
            </p:nvSpPr>
            <p:spPr bwMode="auto">
              <a:xfrm>
                <a:off x="792"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63" name="Rectangle 5"/>
              <p:cNvSpPr>
                <a:spLocks noChangeArrowheads="1"/>
              </p:cNvSpPr>
              <p:nvPr/>
            </p:nvSpPr>
            <p:spPr bwMode="auto">
              <a:xfrm>
                <a:off x="936" y="2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4" name="Line 6"/>
              <p:cNvSpPr>
                <a:spLocks noChangeShapeType="1"/>
              </p:cNvSpPr>
              <p:nvPr/>
            </p:nvSpPr>
            <p:spPr bwMode="auto">
              <a:xfrm>
                <a:off x="1008" y="2931"/>
                <a:ext cx="216" cy="0"/>
              </a:xfrm>
              <a:prstGeom prst="line">
                <a:avLst/>
              </a:prstGeom>
              <a:noFill/>
              <a:ln w="9525">
                <a:solidFill>
                  <a:schemeClr val="tx1"/>
                </a:solidFill>
                <a:round/>
                <a:headEnd/>
                <a:tailEnd type="triangle" w="med" len="med"/>
              </a:ln>
            </p:spPr>
            <p:txBody>
              <a:bodyPr/>
              <a:lstStyle/>
              <a:p>
                <a:endParaRPr lang="en-US"/>
              </a:p>
            </p:txBody>
          </p:sp>
          <p:sp>
            <p:nvSpPr>
              <p:cNvPr id="65" name="Rectangle 7"/>
              <p:cNvSpPr>
                <a:spLocks noChangeArrowheads="1"/>
              </p:cNvSpPr>
              <p:nvPr/>
            </p:nvSpPr>
            <p:spPr bwMode="auto">
              <a:xfrm>
                <a:off x="1368"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66" name="Rectangle 8"/>
              <p:cNvSpPr>
                <a:spLocks noChangeArrowheads="1"/>
              </p:cNvSpPr>
              <p:nvPr/>
            </p:nvSpPr>
            <p:spPr bwMode="auto">
              <a:xfrm>
                <a:off x="1512" y="2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7" name="Line 9"/>
              <p:cNvSpPr>
                <a:spLocks noChangeShapeType="1"/>
              </p:cNvSpPr>
              <p:nvPr/>
            </p:nvSpPr>
            <p:spPr bwMode="auto">
              <a:xfrm>
                <a:off x="1584" y="2931"/>
                <a:ext cx="216" cy="0"/>
              </a:xfrm>
              <a:prstGeom prst="line">
                <a:avLst/>
              </a:prstGeom>
              <a:noFill/>
              <a:ln w="9525">
                <a:solidFill>
                  <a:schemeClr val="tx1"/>
                </a:solidFill>
                <a:round/>
                <a:headEnd/>
                <a:tailEnd type="triangle" w="med" len="med"/>
              </a:ln>
            </p:spPr>
            <p:txBody>
              <a:bodyPr/>
              <a:lstStyle/>
              <a:p>
                <a:endParaRPr lang="en-US"/>
              </a:p>
            </p:txBody>
          </p:sp>
          <p:sp>
            <p:nvSpPr>
              <p:cNvPr id="68" name="Rectangle 10"/>
              <p:cNvSpPr>
                <a:spLocks noChangeArrowheads="1"/>
              </p:cNvSpPr>
              <p:nvPr/>
            </p:nvSpPr>
            <p:spPr bwMode="auto">
              <a:xfrm>
                <a:off x="1944"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69" name="Rectangle 11"/>
              <p:cNvSpPr>
                <a:spLocks noChangeArrowheads="1"/>
              </p:cNvSpPr>
              <p:nvPr/>
            </p:nvSpPr>
            <p:spPr bwMode="auto">
              <a:xfrm>
                <a:off x="2088" y="2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0" name="Line 12"/>
              <p:cNvSpPr>
                <a:spLocks noChangeShapeType="1"/>
              </p:cNvSpPr>
              <p:nvPr/>
            </p:nvSpPr>
            <p:spPr bwMode="auto">
              <a:xfrm>
                <a:off x="2160" y="2931"/>
                <a:ext cx="216" cy="0"/>
              </a:xfrm>
              <a:prstGeom prst="line">
                <a:avLst/>
              </a:prstGeom>
              <a:noFill/>
              <a:ln w="9525">
                <a:solidFill>
                  <a:schemeClr val="tx1"/>
                </a:solidFill>
                <a:round/>
                <a:headEnd/>
                <a:tailEnd type="triangle" w="med" len="med"/>
              </a:ln>
            </p:spPr>
            <p:txBody>
              <a:bodyPr/>
              <a:lstStyle/>
              <a:p>
                <a:endParaRPr lang="en-US"/>
              </a:p>
            </p:txBody>
          </p:sp>
          <p:sp>
            <p:nvSpPr>
              <p:cNvPr id="71" name="Rectangle 13"/>
              <p:cNvSpPr>
                <a:spLocks noChangeArrowheads="1"/>
              </p:cNvSpPr>
              <p:nvPr/>
            </p:nvSpPr>
            <p:spPr bwMode="auto">
              <a:xfrm>
                <a:off x="2520"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72" name="Rectangle 14"/>
              <p:cNvSpPr>
                <a:spLocks noChangeArrowheads="1"/>
              </p:cNvSpPr>
              <p:nvPr/>
            </p:nvSpPr>
            <p:spPr bwMode="auto">
              <a:xfrm>
                <a:off x="2664" y="285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3" name="Line 15"/>
              <p:cNvSpPr>
                <a:spLocks noChangeShapeType="1"/>
              </p:cNvSpPr>
              <p:nvPr/>
            </p:nvSpPr>
            <p:spPr bwMode="auto">
              <a:xfrm>
                <a:off x="2736" y="2931"/>
                <a:ext cx="216" cy="0"/>
              </a:xfrm>
              <a:prstGeom prst="line">
                <a:avLst/>
              </a:prstGeom>
              <a:noFill/>
              <a:ln w="9525">
                <a:solidFill>
                  <a:schemeClr val="tx1"/>
                </a:solidFill>
                <a:round/>
                <a:headEnd/>
                <a:tailEnd type="triangle" w="med" len="med"/>
              </a:ln>
            </p:spPr>
            <p:txBody>
              <a:bodyPr/>
              <a:lstStyle/>
              <a:p>
                <a:endParaRPr lang="en-US"/>
              </a:p>
            </p:txBody>
          </p:sp>
          <p:sp>
            <p:nvSpPr>
              <p:cNvPr id="74" name="Rectangle 16"/>
              <p:cNvSpPr>
                <a:spLocks noChangeArrowheads="1"/>
              </p:cNvSpPr>
              <p:nvPr/>
            </p:nvSpPr>
            <p:spPr bwMode="auto">
              <a:xfrm>
                <a:off x="3096"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75" name="Rectangle 17"/>
              <p:cNvSpPr>
                <a:spLocks noChangeArrowheads="1"/>
              </p:cNvSpPr>
              <p:nvPr/>
            </p:nvSpPr>
            <p:spPr bwMode="auto">
              <a:xfrm>
                <a:off x="3240"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6" name="Rectangle 18"/>
              <p:cNvSpPr>
                <a:spLocks noChangeArrowheads="1"/>
              </p:cNvSpPr>
              <p:nvPr/>
            </p:nvSpPr>
            <p:spPr bwMode="auto">
              <a:xfrm>
                <a:off x="648" y="2859"/>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77" name="Rectangle 19"/>
              <p:cNvSpPr>
                <a:spLocks noChangeArrowheads="1"/>
              </p:cNvSpPr>
              <p:nvPr/>
            </p:nvSpPr>
            <p:spPr bwMode="auto">
              <a:xfrm>
                <a:off x="1224"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8" name="Rectangle 20"/>
              <p:cNvSpPr>
                <a:spLocks noChangeArrowheads="1"/>
              </p:cNvSpPr>
              <p:nvPr/>
            </p:nvSpPr>
            <p:spPr bwMode="auto">
              <a:xfrm>
                <a:off x="1800"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79" name="Rectangle 21"/>
              <p:cNvSpPr>
                <a:spLocks noChangeArrowheads="1"/>
              </p:cNvSpPr>
              <p:nvPr/>
            </p:nvSpPr>
            <p:spPr bwMode="auto">
              <a:xfrm>
                <a:off x="2376"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0" name="Rectangle 22"/>
              <p:cNvSpPr>
                <a:spLocks noChangeArrowheads="1"/>
              </p:cNvSpPr>
              <p:nvPr/>
            </p:nvSpPr>
            <p:spPr bwMode="auto">
              <a:xfrm>
                <a:off x="2952"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1" name="Line 23"/>
              <p:cNvSpPr>
                <a:spLocks noChangeShapeType="1"/>
              </p:cNvSpPr>
              <p:nvPr/>
            </p:nvSpPr>
            <p:spPr bwMode="auto">
              <a:xfrm>
                <a:off x="3312" y="2933"/>
                <a:ext cx="216" cy="0"/>
              </a:xfrm>
              <a:prstGeom prst="line">
                <a:avLst/>
              </a:prstGeom>
              <a:noFill/>
              <a:ln w="9525">
                <a:solidFill>
                  <a:schemeClr val="tx1"/>
                </a:solidFill>
                <a:round/>
                <a:headEnd/>
                <a:tailEnd type="triangle" w="med" len="med"/>
              </a:ln>
            </p:spPr>
            <p:txBody>
              <a:bodyPr/>
              <a:lstStyle/>
              <a:p>
                <a:endParaRPr lang="en-US"/>
              </a:p>
            </p:txBody>
          </p:sp>
          <p:sp>
            <p:nvSpPr>
              <p:cNvPr id="82" name="Rectangle 24"/>
              <p:cNvSpPr>
                <a:spLocks noChangeArrowheads="1"/>
              </p:cNvSpPr>
              <p:nvPr/>
            </p:nvSpPr>
            <p:spPr bwMode="auto">
              <a:xfrm>
                <a:off x="3672" y="286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83" name="Rectangle 25"/>
              <p:cNvSpPr>
                <a:spLocks noChangeArrowheads="1"/>
              </p:cNvSpPr>
              <p:nvPr/>
            </p:nvSpPr>
            <p:spPr bwMode="auto">
              <a:xfrm>
                <a:off x="3816" y="286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84" name="Rectangle 26"/>
              <p:cNvSpPr>
                <a:spLocks noChangeArrowheads="1"/>
              </p:cNvSpPr>
              <p:nvPr/>
            </p:nvSpPr>
            <p:spPr bwMode="auto">
              <a:xfrm>
                <a:off x="3528" y="286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85" name="Line 27"/>
              <p:cNvSpPr>
                <a:spLocks noChangeShapeType="1"/>
              </p:cNvSpPr>
              <p:nvPr/>
            </p:nvSpPr>
            <p:spPr bwMode="auto">
              <a:xfrm flipH="1">
                <a:off x="3312" y="3002"/>
                <a:ext cx="216" cy="0"/>
              </a:xfrm>
              <a:prstGeom prst="line">
                <a:avLst/>
              </a:prstGeom>
              <a:noFill/>
              <a:ln w="9525">
                <a:solidFill>
                  <a:schemeClr val="tx1"/>
                </a:solidFill>
                <a:round/>
                <a:headEnd/>
                <a:tailEnd type="triangle" w="med" len="med"/>
              </a:ln>
            </p:spPr>
            <p:txBody>
              <a:bodyPr/>
              <a:lstStyle/>
              <a:p>
                <a:endParaRPr lang="en-US"/>
              </a:p>
            </p:txBody>
          </p:sp>
          <p:sp>
            <p:nvSpPr>
              <p:cNvPr id="86" name="Line 28"/>
              <p:cNvSpPr>
                <a:spLocks noChangeShapeType="1"/>
              </p:cNvSpPr>
              <p:nvPr/>
            </p:nvSpPr>
            <p:spPr bwMode="auto">
              <a:xfrm flipH="1">
                <a:off x="2736" y="3002"/>
                <a:ext cx="216" cy="0"/>
              </a:xfrm>
              <a:prstGeom prst="line">
                <a:avLst/>
              </a:prstGeom>
              <a:noFill/>
              <a:ln w="9525">
                <a:solidFill>
                  <a:schemeClr val="tx1"/>
                </a:solidFill>
                <a:round/>
                <a:headEnd/>
                <a:tailEnd type="triangle" w="med" len="med"/>
              </a:ln>
            </p:spPr>
            <p:txBody>
              <a:bodyPr/>
              <a:lstStyle/>
              <a:p>
                <a:endParaRPr lang="en-US"/>
              </a:p>
            </p:txBody>
          </p:sp>
          <p:sp>
            <p:nvSpPr>
              <p:cNvPr id="87" name="Line 29"/>
              <p:cNvSpPr>
                <a:spLocks noChangeShapeType="1"/>
              </p:cNvSpPr>
              <p:nvPr/>
            </p:nvSpPr>
            <p:spPr bwMode="auto">
              <a:xfrm flipH="1">
                <a:off x="2160" y="3002"/>
                <a:ext cx="216" cy="0"/>
              </a:xfrm>
              <a:prstGeom prst="line">
                <a:avLst/>
              </a:prstGeom>
              <a:noFill/>
              <a:ln w="9525">
                <a:solidFill>
                  <a:schemeClr val="tx1"/>
                </a:solidFill>
                <a:round/>
                <a:headEnd/>
                <a:tailEnd type="triangle" w="med" len="med"/>
              </a:ln>
            </p:spPr>
            <p:txBody>
              <a:bodyPr/>
              <a:lstStyle/>
              <a:p>
                <a:endParaRPr lang="en-US"/>
              </a:p>
            </p:txBody>
          </p:sp>
          <p:sp>
            <p:nvSpPr>
              <p:cNvPr id="88" name="Line 30"/>
              <p:cNvSpPr>
                <a:spLocks noChangeShapeType="1"/>
              </p:cNvSpPr>
              <p:nvPr/>
            </p:nvSpPr>
            <p:spPr bwMode="auto">
              <a:xfrm flipH="1">
                <a:off x="1584" y="3002"/>
                <a:ext cx="216" cy="0"/>
              </a:xfrm>
              <a:prstGeom prst="line">
                <a:avLst/>
              </a:prstGeom>
              <a:noFill/>
              <a:ln w="9525">
                <a:solidFill>
                  <a:schemeClr val="tx1"/>
                </a:solidFill>
                <a:round/>
                <a:headEnd/>
                <a:tailEnd type="triangle" w="med" len="med"/>
              </a:ln>
            </p:spPr>
            <p:txBody>
              <a:bodyPr/>
              <a:lstStyle/>
              <a:p>
                <a:endParaRPr lang="en-US"/>
              </a:p>
            </p:txBody>
          </p:sp>
          <p:sp>
            <p:nvSpPr>
              <p:cNvPr id="89" name="Line 31"/>
              <p:cNvSpPr>
                <a:spLocks noChangeShapeType="1"/>
              </p:cNvSpPr>
              <p:nvPr/>
            </p:nvSpPr>
            <p:spPr bwMode="auto">
              <a:xfrm flipH="1">
                <a:off x="1080" y="3002"/>
                <a:ext cx="216" cy="0"/>
              </a:xfrm>
              <a:prstGeom prst="line">
                <a:avLst/>
              </a:prstGeom>
              <a:noFill/>
              <a:ln w="9525">
                <a:solidFill>
                  <a:schemeClr val="tx1"/>
                </a:solidFill>
                <a:round/>
                <a:headEnd/>
                <a:tailEnd type="triangle" w="med" len="med"/>
              </a:ln>
            </p:spPr>
            <p:txBody>
              <a:bodyPr/>
              <a:lstStyle/>
              <a:p>
                <a:endParaRPr lang="en-US"/>
              </a:p>
            </p:txBody>
          </p:sp>
        </p:grpSp>
        <p:grpSp>
          <p:nvGrpSpPr>
            <p:cNvPr id="5" name="Group 32"/>
            <p:cNvGrpSpPr>
              <a:grpSpLocks/>
            </p:cNvGrpSpPr>
            <p:nvPr/>
          </p:nvGrpSpPr>
          <p:grpSpPr bwMode="auto">
            <a:xfrm>
              <a:off x="1905000" y="3489358"/>
              <a:ext cx="5257800" cy="465141"/>
              <a:chOff x="288" y="3120"/>
              <a:chExt cx="3312" cy="293"/>
            </a:xfrm>
          </p:grpSpPr>
          <p:sp>
            <p:nvSpPr>
              <p:cNvPr id="35" name="Rectangle 33"/>
              <p:cNvSpPr>
                <a:spLocks noChangeArrowheads="1"/>
              </p:cNvSpPr>
              <p:nvPr/>
            </p:nvSpPr>
            <p:spPr bwMode="auto">
              <a:xfrm>
                <a:off x="432"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36" name="Rectangle 34"/>
              <p:cNvSpPr>
                <a:spLocks noChangeArrowheads="1"/>
              </p:cNvSpPr>
              <p:nvPr/>
            </p:nvSpPr>
            <p:spPr bwMode="auto">
              <a:xfrm>
                <a:off x="576" y="31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37" name="Line 35"/>
              <p:cNvSpPr>
                <a:spLocks noChangeShapeType="1"/>
              </p:cNvSpPr>
              <p:nvPr/>
            </p:nvSpPr>
            <p:spPr bwMode="auto">
              <a:xfrm>
                <a:off x="648" y="3192"/>
                <a:ext cx="216" cy="0"/>
              </a:xfrm>
              <a:prstGeom prst="line">
                <a:avLst/>
              </a:prstGeom>
              <a:noFill/>
              <a:ln w="9525">
                <a:solidFill>
                  <a:schemeClr val="tx1"/>
                </a:solidFill>
                <a:round/>
                <a:headEnd/>
                <a:tailEnd type="triangle" w="med" len="med"/>
              </a:ln>
            </p:spPr>
            <p:txBody>
              <a:bodyPr/>
              <a:lstStyle/>
              <a:p>
                <a:endParaRPr lang="en-US"/>
              </a:p>
            </p:txBody>
          </p:sp>
          <p:sp>
            <p:nvSpPr>
              <p:cNvPr id="38" name="Rectangle 36"/>
              <p:cNvSpPr>
                <a:spLocks noChangeArrowheads="1"/>
              </p:cNvSpPr>
              <p:nvPr/>
            </p:nvSpPr>
            <p:spPr bwMode="auto">
              <a:xfrm>
                <a:off x="1008"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39" name="Rectangle 37"/>
              <p:cNvSpPr>
                <a:spLocks noChangeArrowheads="1"/>
              </p:cNvSpPr>
              <p:nvPr/>
            </p:nvSpPr>
            <p:spPr bwMode="auto">
              <a:xfrm>
                <a:off x="1152" y="31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0" name="Line 38"/>
              <p:cNvSpPr>
                <a:spLocks noChangeShapeType="1"/>
              </p:cNvSpPr>
              <p:nvPr/>
            </p:nvSpPr>
            <p:spPr bwMode="auto">
              <a:xfrm>
                <a:off x="1224" y="3192"/>
                <a:ext cx="216" cy="0"/>
              </a:xfrm>
              <a:prstGeom prst="line">
                <a:avLst/>
              </a:prstGeom>
              <a:noFill/>
              <a:ln w="9525">
                <a:solidFill>
                  <a:schemeClr val="tx1"/>
                </a:solidFill>
                <a:round/>
                <a:headEnd/>
                <a:tailEnd type="triangle" w="med" len="med"/>
              </a:ln>
            </p:spPr>
            <p:txBody>
              <a:bodyPr/>
              <a:lstStyle/>
              <a:p>
                <a:endParaRPr lang="en-US"/>
              </a:p>
            </p:txBody>
          </p:sp>
          <p:sp>
            <p:nvSpPr>
              <p:cNvPr id="41" name="Rectangle 39"/>
              <p:cNvSpPr>
                <a:spLocks noChangeArrowheads="1"/>
              </p:cNvSpPr>
              <p:nvPr/>
            </p:nvSpPr>
            <p:spPr bwMode="auto">
              <a:xfrm>
                <a:off x="1584"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42" name="Rectangle 40"/>
              <p:cNvSpPr>
                <a:spLocks noChangeArrowheads="1"/>
              </p:cNvSpPr>
              <p:nvPr/>
            </p:nvSpPr>
            <p:spPr bwMode="auto">
              <a:xfrm>
                <a:off x="1728" y="31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3" name="Rectangle 41"/>
              <p:cNvSpPr>
                <a:spLocks noChangeArrowheads="1"/>
              </p:cNvSpPr>
              <p:nvPr/>
            </p:nvSpPr>
            <p:spPr bwMode="auto">
              <a:xfrm>
                <a:off x="2160"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44" name="Rectangle 42"/>
              <p:cNvSpPr>
                <a:spLocks noChangeArrowheads="1"/>
              </p:cNvSpPr>
              <p:nvPr/>
            </p:nvSpPr>
            <p:spPr bwMode="auto">
              <a:xfrm>
                <a:off x="2304" y="31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Rectangle 43"/>
              <p:cNvSpPr>
                <a:spLocks noChangeArrowheads="1"/>
              </p:cNvSpPr>
              <p:nvPr/>
            </p:nvSpPr>
            <p:spPr bwMode="auto">
              <a:xfrm>
                <a:off x="2736"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46" name="Rectangle 44"/>
              <p:cNvSpPr>
                <a:spLocks noChangeArrowheads="1"/>
              </p:cNvSpPr>
              <p:nvPr/>
            </p:nvSpPr>
            <p:spPr bwMode="auto">
              <a:xfrm>
                <a:off x="2880"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47" name="Rectangle 45"/>
              <p:cNvSpPr>
                <a:spLocks noChangeArrowheads="1"/>
              </p:cNvSpPr>
              <p:nvPr/>
            </p:nvSpPr>
            <p:spPr bwMode="auto">
              <a:xfrm>
                <a:off x="288" y="312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48" name="Rectangle 46"/>
              <p:cNvSpPr>
                <a:spLocks noChangeArrowheads="1"/>
              </p:cNvSpPr>
              <p:nvPr/>
            </p:nvSpPr>
            <p:spPr bwMode="auto">
              <a:xfrm>
                <a:off x="864"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49" name="Rectangle 47"/>
              <p:cNvSpPr>
                <a:spLocks noChangeArrowheads="1"/>
              </p:cNvSpPr>
              <p:nvPr/>
            </p:nvSpPr>
            <p:spPr bwMode="auto">
              <a:xfrm>
                <a:off x="1440"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0" name="Rectangle 48"/>
              <p:cNvSpPr>
                <a:spLocks noChangeArrowheads="1"/>
              </p:cNvSpPr>
              <p:nvPr/>
            </p:nvSpPr>
            <p:spPr bwMode="auto">
              <a:xfrm>
                <a:off x="2016"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1" name="Rectangle 49"/>
              <p:cNvSpPr>
                <a:spLocks noChangeArrowheads="1"/>
              </p:cNvSpPr>
              <p:nvPr/>
            </p:nvSpPr>
            <p:spPr bwMode="auto">
              <a:xfrm>
                <a:off x="2592"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2" name="Line 50"/>
              <p:cNvSpPr>
                <a:spLocks noChangeShapeType="1"/>
              </p:cNvSpPr>
              <p:nvPr/>
            </p:nvSpPr>
            <p:spPr bwMode="auto">
              <a:xfrm>
                <a:off x="2952" y="3193"/>
                <a:ext cx="216" cy="0"/>
              </a:xfrm>
              <a:prstGeom prst="line">
                <a:avLst/>
              </a:prstGeom>
              <a:noFill/>
              <a:ln w="9525">
                <a:solidFill>
                  <a:schemeClr val="tx1"/>
                </a:solidFill>
                <a:round/>
                <a:headEnd/>
                <a:tailEnd type="triangle" w="med" len="med"/>
              </a:ln>
            </p:spPr>
            <p:txBody>
              <a:bodyPr/>
              <a:lstStyle/>
              <a:p>
                <a:endParaRPr lang="en-US"/>
              </a:p>
            </p:txBody>
          </p:sp>
          <p:sp>
            <p:nvSpPr>
              <p:cNvPr id="53" name="Rectangle 51"/>
              <p:cNvSpPr>
                <a:spLocks noChangeArrowheads="1"/>
              </p:cNvSpPr>
              <p:nvPr/>
            </p:nvSpPr>
            <p:spPr bwMode="auto">
              <a:xfrm>
                <a:off x="3312" y="312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54" name="Rectangle 52"/>
              <p:cNvSpPr>
                <a:spLocks noChangeArrowheads="1"/>
              </p:cNvSpPr>
              <p:nvPr/>
            </p:nvSpPr>
            <p:spPr bwMode="auto">
              <a:xfrm>
                <a:off x="3456" y="312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55" name="Rectangle 53"/>
              <p:cNvSpPr>
                <a:spLocks noChangeArrowheads="1"/>
              </p:cNvSpPr>
              <p:nvPr/>
            </p:nvSpPr>
            <p:spPr bwMode="auto">
              <a:xfrm>
                <a:off x="3168" y="312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6" name="Line 54"/>
              <p:cNvSpPr>
                <a:spLocks noChangeShapeType="1"/>
              </p:cNvSpPr>
              <p:nvPr/>
            </p:nvSpPr>
            <p:spPr bwMode="auto">
              <a:xfrm>
                <a:off x="1800" y="3413"/>
                <a:ext cx="864" cy="0"/>
              </a:xfrm>
              <a:prstGeom prst="line">
                <a:avLst/>
              </a:prstGeom>
              <a:noFill/>
              <a:ln w="9525">
                <a:solidFill>
                  <a:schemeClr val="tx1"/>
                </a:solidFill>
                <a:round/>
                <a:headEnd/>
                <a:tailEnd/>
              </a:ln>
            </p:spPr>
            <p:txBody>
              <a:bodyPr/>
              <a:lstStyle/>
              <a:p>
                <a:endParaRPr lang="en-US"/>
              </a:p>
            </p:txBody>
          </p:sp>
          <p:sp>
            <p:nvSpPr>
              <p:cNvPr id="57" name="Line 55"/>
              <p:cNvSpPr>
                <a:spLocks noChangeShapeType="1"/>
              </p:cNvSpPr>
              <p:nvPr/>
            </p:nvSpPr>
            <p:spPr bwMode="auto">
              <a:xfrm flipV="1">
                <a:off x="2664" y="3237"/>
                <a:ext cx="0" cy="176"/>
              </a:xfrm>
              <a:prstGeom prst="line">
                <a:avLst/>
              </a:prstGeom>
              <a:noFill/>
              <a:ln w="9525">
                <a:solidFill>
                  <a:schemeClr val="tx1"/>
                </a:solidFill>
                <a:round/>
                <a:headEnd/>
                <a:tailEnd type="triangle" w="med" len="med"/>
              </a:ln>
            </p:spPr>
            <p:txBody>
              <a:bodyPr/>
              <a:lstStyle/>
              <a:p>
                <a:endParaRPr lang="en-US"/>
              </a:p>
            </p:txBody>
          </p:sp>
          <p:sp>
            <p:nvSpPr>
              <p:cNvPr id="58" name="Line 56"/>
              <p:cNvSpPr>
                <a:spLocks noChangeShapeType="1"/>
              </p:cNvSpPr>
              <p:nvPr/>
            </p:nvSpPr>
            <p:spPr bwMode="auto">
              <a:xfrm flipH="1">
                <a:off x="648" y="3237"/>
                <a:ext cx="216" cy="0"/>
              </a:xfrm>
              <a:prstGeom prst="line">
                <a:avLst/>
              </a:prstGeom>
              <a:noFill/>
              <a:ln w="9525">
                <a:solidFill>
                  <a:schemeClr val="tx1"/>
                </a:solidFill>
                <a:round/>
                <a:headEnd/>
                <a:tailEnd type="triangle" w="med" len="med"/>
              </a:ln>
            </p:spPr>
            <p:txBody>
              <a:bodyPr/>
              <a:lstStyle/>
              <a:p>
                <a:endParaRPr lang="en-US"/>
              </a:p>
            </p:txBody>
          </p:sp>
          <p:sp>
            <p:nvSpPr>
              <p:cNvPr id="59" name="Line 57"/>
              <p:cNvSpPr>
                <a:spLocks noChangeShapeType="1"/>
              </p:cNvSpPr>
              <p:nvPr/>
            </p:nvSpPr>
            <p:spPr bwMode="auto">
              <a:xfrm flipH="1">
                <a:off x="1224" y="3237"/>
                <a:ext cx="216" cy="0"/>
              </a:xfrm>
              <a:prstGeom prst="line">
                <a:avLst/>
              </a:prstGeom>
              <a:noFill/>
              <a:ln w="9525">
                <a:solidFill>
                  <a:schemeClr val="tx1"/>
                </a:solidFill>
                <a:round/>
                <a:headEnd/>
                <a:tailEnd type="triangle" w="med" len="med"/>
              </a:ln>
            </p:spPr>
            <p:txBody>
              <a:bodyPr/>
              <a:lstStyle/>
              <a:p>
                <a:endParaRPr lang="en-US"/>
              </a:p>
            </p:txBody>
          </p:sp>
          <p:sp>
            <p:nvSpPr>
              <p:cNvPr id="60" name="Line 58"/>
              <p:cNvSpPr>
                <a:spLocks noChangeShapeType="1"/>
              </p:cNvSpPr>
              <p:nvPr/>
            </p:nvSpPr>
            <p:spPr bwMode="auto">
              <a:xfrm flipH="1">
                <a:off x="2952" y="3237"/>
                <a:ext cx="216" cy="0"/>
              </a:xfrm>
              <a:prstGeom prst="line">
                <a:avLst/>
              </a:prstGeom>
              <a:noFill/>
              <a:ln w="9525">
                <a:solidFill>
                  <a:schemeClr val="tx1"/>
                </a:solidFill>
                <a:round/>
                <a:headEnd/>
                <a:tailEnd type="triangle" w="med" len="med"/>
              </a:ln>
            </p:spPr>
            <p:txBody>
              <a:bodyPr/>
              <a:lstStyle/>
              <a:p>
                <a:endParaRPr lang="en-US"/>
              </a:p>
            </p:txBody>
          </p:sp>
          <p:sp>
            <p:nvSpPr>
              <p:cNvPr id="61" name="Line 59"/>
              <p:cNvSpPr>
                <a:spLocks noChangeShapeType="1"/>
              </p:cNvSpPr>
              <p:nvPr/>
            </p:nvSpPr>
            <p:spPr bwMode="auto">
              <a:xfrm flipV="1">
                <a:off x="1800" y="3165"/>
                <a:ext cx="0" cy="216"/>
              </a:xfrm>
              <a:prstGeom prst="line">
                <a:avLst/>
              </a:prstGeom>
              <a:noFill/>
              <a:ln w="9525">
                <a:solidFill>
                  <a:schemeClr val="tx1"/>
                </a:solidFill>
                <a:round/>
                <a:headEnd/>
                <a:tailEnd type="triangle" w="med" len="med"/>
              </a:ln>
            </p:spPr>
            <p:txBody>
              <a:bodyPr/>
              <a:lstStyle/>
              <a:p>
                <a:endParaRPr lang="en-US"/>
              </a:p>
            </p:txBody>
          </p:sp>
        </p:grpSp>
        <p:sp>
          <p:nvSpPr>
            <p:cNvPr id="6" name="Line 60"/>
            <p:cNvSpPr>
              <a:spLocks noChangeShapeType="1"/>
            </p:cNvSpPr>
            <p:nvPr/>
          </p:nvSpPr>
          <p:spPr bwMode="auto">
            <a:xfrm>
              <a:off x="2057400" y="3184525"/>
              <a:ext cx="5562600" cy="0"/>
            </a:xfrm>
            <a:prstGeom prst="line">
              <a:avLst/>
            </a:prstGeom>
            <a:noFill/>
            <a:ln w="9525">
              <a:solidFill>
                <a:schemeClr val="tx1"/>
              </a:solidFill>
              <a:prstDash val="lgDashDotDot"/>
              <a:round/>
              <a:headEnd/>
              <a:tailEnd/>
            </a:ln>
            <a:effectLst/>
          </p:spPr>
          <p:txBody>
            <a:bodyPr/>
            <a:lstStyle/>
            <a:p>
              <a:endParaRPr lang="en-US"/>
            </a:p>
          </p:txBody>
        </p:sp>
        <p:grpSp>
          <p:nvGrpSpPr>
            <p:cNvPr id="7" name="Group 61"/>
            <p:cNvGrpSpPr>
              <a:grpSpLocks/>
            </p:cNvGrpSpPr>
            <p:nvPr/>
          </p:nvGrpSpPr>
          <p:grpSpPr bwMode="auto">
            <a:xfrm>
              <a:off x="1828800" y="4251325"/>
              <a:ext cx="4343400" cy="228600"/>
              <a:chOff x="648" y="4183"/>
              <a:chExt cx="2736" cy="144"/>
            </a:xfrm>
          </p:grpSpPr>
          <p:sp>
            <p:nvSpPr>
              <p:cNvPr id="12" name="Rectangle 62"/>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3" name="Rectangle 63"/>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 name="Line 64"/>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15" name="Rectangle 65"/>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16" name="Rectangle 66"/>
              <p:cNvSpPr>
                <a:spLocks noChangeArrowheads="1"/>
              </p:cNvSpPr>
              <p:nvPr/>
            </p:nvSpPr>
            <p:spPr bwMode="auto">
              <a:xfrm>
                <a:off x="151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7" name="Line 67"/>
              <p:cNvSpPr>
                <a:spLocks noChangeShapeType="1"/>
              </p:cNvSpPr>
              <p:nvPr/>
            </p:nvSpPr>
            <p:spPr bwMode="auto">
              <a:xfrm>
                <a:off x="1584" y="4255"/>
                <a:ext cx="216" cy="0"/>
              </a:xfrm>
              <a:prstGeom prst="line">
                <a:avLst/>
              </a:prstGeom>
              <a:noFill/>
              <a:ln w="9525">
                <a:solidFill>
                  <a:schemeClr val="tx1"/>
                </a:solidFill>
                <a:round/>
                <a:headEnd/>
                <a:tailEnd type="triangle" w="med" len="med"/>
              </a:ln>
            </p:spPr>
            <p:txBody>
              <a:bodyPr/>
              <a:lstStyle/>
              <a:p>
                <a:endParaRPr lang="en-US"/>
              </a:p>
            </p:txBody>
          </p:sp>
          <p:sp>
            <p:nvSpPr>
              <p:cNvPr id="18" name="Rectangle 68"/>
              <p:cNvSpPr>
                <a:spLocks noChangeArrowheads="1"/>
              </p:cNvSpPr>
              <p:nvPr/>
            </p:nvSpPr>
            <p:spPr bwMode="auto">
              <a:xfrm>
                <a:off x="194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19" name="Rectangle 6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0" name="Line 70"/>
              <p:cNvSpPr>
                <a:spLocks noChangeShapeType="1"/>
              </p:cNvSpPr>
              <p:nvPr/>
            </p:nvSpPr>
            <p:spPr bwMode="auto">
              <a:xfrm>
                <a:off x="2160" y="4255"/>
                <a:ext cx="216" cy="0"/>
              </a:xfrm>
              <a:prstGeom prst="line">
                <a:avLst/>
              </a:prstGeom>
              <a:noFill/>
              <a:ln w="9525">
                <a:solidFill>
                  <a:schemeClr val="tx1"/>
                </a:solidFill>
                <a:round/>
                <a:headEnd/>
                <a:tailEnd type="triangle" w="med" len="med"/>
              </a:ln>
            </p:spPr>
            <p:txBody>
              <a:bodyPr/>
              <a:lstStyle/>
              <a:p>
                <a:endParaRPr lang="en-US"/>
              </a:p>
            </p:txBody>
          </p:sp>
          <p:sp>
            <p:nvSpPr>
              <p:cNvPr id="21" name="Rectangle 71"/>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22" name="Rectangle 72"/>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 name="Line 73"/>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24" name="Rectangle 74"/>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a:t>
                </a:r>
                <a:endParaRPr lang="en-US" altLang="en-US">
                  <a:solidFill>
                    <a:srgbClr val="993300"/>
                  </a:solidFill>
                  <a:latin typeface="Verdana" pitchFamily="34" charset="0"/>
                </a:endParaRPr>
              </a:p>
            </p:txBody>
          </p:sp>
          <p:sp>
            <p:nvSpPr>
              <p:cNvPr id="25" name="Rectangle 75"/>
              <p:cNvSpPr>
                <a:spLocks noChangeArrowheads="1"/>
              </p:cNvSpPr>
              <p:nvPr/>
            </p:nvSpPr>
            <p:spPr bwMode="auto">
              <a:xfrm>
                <a:off x="324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900" b="1">
                    <a:solidFill>
                      <a:srgbClr val="993300"/>
                    </a:solidFill>
                    <a:latin typeface="Verdana" pitchFamily="34" charset="0"/>
                  </a:rPr>
                  <a:t>X</a:t>
                </a:r>
                <a:endParaRPr lang="en-US" altLang="en-US">
                  <a:solidFill>
                    <a:srgbClr val="993300"/>
                  </a:solidFill>
                  <a:latin typeface="Verdana" pitchFamily="34" charset="0"/>
                </a:endParaRPr>
              </a:p>
            </p:txBody>
          </p:sp>
          <p:sp>
            <p:nvSpPr>
              <p:cNvPr id="26" name="Rectangle 76"/>
              <p:cNvSpPr>
                <a:spLocks noChangeArrowheads="1"/>
              </p:cNvSpPr>
              <p:nvPr/>
            </p:nvSpPr>
            <p:spPr bwMode="auto">
              <a:xfrm>
                <a:off x="64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Verdana" pitchFamily="34" charset="0"/>
                  </a:rPr>
                  <a:t>X</a:t>
                </a:r>
                <a:endParaRPr lang="en-US" altLang="en-US">
                  <a:solidFill>
                    <a:srgbClr val="993300"/>
                  </a:solidFill>
                  <a:latin typeface="Verdana" pitchFamily="34" charset="0"/>
                </a:endParaRPr>
              </a:p>
            </p:txBody>
          </p:sp>
          <p:sp>
            <p:nvSpPr>
              <p:cNvPr id="27" name="Rectangle 7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8" name="Rectangle 78"/>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9" name="Rectangle 79"/>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Rectangle 80"/>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1" name="Line 81"/>
              <p:cNvSpPr>
                <a:spLocks noChangeShapeType="1"/>
              </p:cNvSpPr>
              <p:nvPr/>
            </p:nvSpPr>
            <p:spPr bwMode="auto">
              <a:xfrm flipH="1">
                <a:off x="1008" y="4291"/>
                <a:ext cx="216" cy="0"/>
              </a:xfrm>
              <a:prstGeom prst="line">
                <a:avLst/>
              </a:prstGeom>
              <a:noFill/>
              <a:ln w="9525">
                <a:solidFill>
                  <a:schemeClr val="tx1"/>
                </a:solidFill>
                <a:round/>
                <a:headEnd/>
                <a:tailEnd type="triangle" w="med" len="med"/>
              </a:ln>
            </p:spPr>
            <p:txBody>
              <a:bodyPr/>
              <a:lstStyle/>
              <a:p>
                <a:endParaRPr lang="en-US"/>
              </a:p>
            </p:txBody>
          </p:sp>
          <p:sp>
            <p:nvSpPr>
              <p:cNvPr id="32" name="Line 82"/>
              <p:cNvSpPr>
                <a:spLocks noChangeShapeType="1"/>
              </p:cNvSpPr>
              <p:nvPr/>
            </p:nvSpPr>
            <p:spPr bwMode="auto">
              <a:xfrm flipH="1">
                <a:off x="1584" y="4291"/>
                <a:ext cx="216" cy="0"/>
              </a:xfrm>
              <a:prstGeom prst="line">
                <a:avLst/>
              </a:prstGeom>
              <a:noFill/>
              <a:ln w="9525">
                <a:solidFill>
                  <a:schemeClr val="tx1"/>
                </a:solidFill>
                <a:round/>
                <a:headEnd/>
                <a:tailEnd type="triangle" w="med" len="med"/>
              </a:ln>
            </p:spPr>
            <p:txBody>
              <a:bodyPr/>
              <a:lstStyle/>
              <a:p>
                <a:endParaRPr lang="en-US"/>
              </a:p>
            </p:txBody>
          </p:sp>
          <p:sp>
            <p:nvSpPr>
              <p:cNvPr id="33" name="Line 83"/>
              <p:cNvSpPr>
                <a:spLocks noChangeShapeType="1"/>
              </p:cNvSpPr>
              <p:nvPr/>
            </p:nvSpPr>
            <p:spPr bwMode="auto">
              <a:xfrm flipH="1">
                <a:off x="2160" y="4291"/>
                <a:ext cx="216" cy="0"/>
              </a:xfrm>
              <a:prstGeom prst="line">
                <a:avLst/>
              </a:prstGeom>
              <a:noFill/>
              <a:ln w="9525">
                <a:solidFill>
                  <a:schemeClr val="tx1"/>
                </a:solidFill>
                <a:round/>
                <a:headEnd/>
                <a:tailEnd type="triangle" w="med" len="med"/>
              </a:ln>
            </p:spPr>
            <p:txBody>
              <a:bodyPr/>
              <a:lstStyle/>
              <a:p>
                <a:endParaRPr lang="en-US"/>
              </a:p>
            </p:txBody>
          </p:sp>
          <p:sp>
            <p:nvSpPr>
              <p:cNvPr id="34" name="Line 84"/>
              <p:cNvSpPr>
                <a:spLocks noChangeShapeType="1"/>
              </p:cNvSpPr>
              <p:nvPr/>
            </p:nvSpPr>
            <p:spPr bwMode="auto">
              <a:xfrm flipH="1">
                <a:off x="2736" y="4291"/>
                <a:ext cx="216" cy="0"/>
              </a:xfrm>
              <a:prstGeom prst="line">
                <a:avLst/>
              </a:prstGeom>
              <a:noFill/>
              <a:ln w="9525">
                <a:solidFill>
                  <a:schemeClr val="tx1"/>
                </a:solidFill>
                <a:round/>
                <a:headEnd/>
                <a:tailEnd type="triangle" w="med" len="med"/>
              </a:ln>
            </p:spPr>
            <p:txBody>
              <a:bodyPr/>
              <a:lstStyle/>
              <a:p>
                <a:endParaRPr lang="en-US"/>
              </a:p>
            </p:txBody>
          </p:sp>
        </p:grpSp>
        <p:sp>
          <p:nvSpPr>
            <p:cNvPr id="8" name="Rectangle 85"/>
            <p:cNvSpPr>
              <a:spLocks noChangeArrowheads="1"/>
            </p:cNvSpPr>
            <p:nvPr/>
          </p:nvSpPr>
          <p:spPr bwMode="auto">
            <a:xfrm>
              <a:off x="1447800" y="3032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sp>
          <p:nvSpPr>
            <p:cNvPr id="9" name="Rectangle 86"/>
            <p:cNvSpPr>
              <a:spLocks noChangeArrowheads="1"/>
            </p:cNvSpPr>
            <p:nvPr/>
          </p:nvSpPr>
          <p:spPr bwMode="auto">
            <a:xfrm>
              <a:off x="1828800" y="37179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0" name="Rectangle 87"/>
            <p:cNvSpPr>
              <a:spLocks noChangeArrowheads="1"/>
            </p:cNvSpPr>
            <p:nvPr/>
          </p:nvSpPr>
          <p:spPr bwMode="auto">
            <a:xfrm>
              <a:off x="3733800" y="3794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PTR</a:t>
              </a:r>
              <a:endParaRPr lang="en-US" altLang="en-US">
                <a:latin typeface="Verdana" pitchFamily="34" charset="0"/>
              </a:endParaRPr>
            </a:p>
          </p:txBody>
        </p:sp>
        <p:sp>
          <p:nvSpPr>
            <p:cNvPr id="11" name="Rectangle 88"/>
            <p:cNvSpPr>
              <a:spLocks noChangeArrowheads="1"/>
            </p:cNvSpPr>
            <p:nvPr/>
          </p:nvSpPr>
          <p:spPr bwMode="auto">
            <a:xfrm>
              <a:off x="1905000" y="45561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85279"/>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endParaRPr sz="4500"/>
          </a:p>
        </p:txBody>
      </p:sp>
      <p:sp>
        <p:nvSpPr>
          <p:cNvPr id="3" name="object 3"/>
          <p:cNvSpPr txBox="1">
            <a:spLocks noGrp="1"/>
          </p:cNvSpPr>
          <p:nvPr>
            <p:ph type="body" idx="1"/>
          </p:nvPr>
        </p:nvSpPr>
        <p:spPr>
          <a:xfrm>
            <a:off x="304800" y="1219200"/>
            <a:ext cx="8644889" cy="5011757"/>
          </a:xfrm>
          <a:prstGeom prst="rect">
            <a:avLst/>
          </a:prstGeom>
        </p:spPr>
        <p:txBody>
          <a:bodyPr vert="horz" wrap="square" lIns="0" tIns="13335" rIns="0" bIns="0" rtlCol="0">
            <a:spAutoFit/>
          </a:bodyPr>
          <a:lstStyle/>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A circular doubly linked list or a circular two way linked list is a more complex type of linked list which contains a pointer to the next as well as previous node in the sequence. </a:t>
            </a:r>
          </a:p>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The difference between a doubly linked and a circular doubly linked list is same as that exists between a singly linked list and a circular linked list. </a:t>
            </a:r>
          </a:p>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The circular doubly linked list does not contain NULL in the previous field of the first node and the next field of the last node. </a:t>
            </a:r>
          </a:p>
          <a:p>
            <a:pPr algn="just">
              <a:spcBef>
                <a:spcPct val="20000"/>
              </a:spcBef>
            </a:pPr>
            <a:endParaRPr lang="en-US" altLang="en-US" sz="28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85279"/>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endParaRPr sz="4500"/>
          </a:p>
        </p:txBody>
      </p:sp>
      <p:sp>
        <p:nvSpPr>
          <p:cNvPr id="3" name="object 3"/>
          <p:cNvSpPr txBox="1">
            <a:spLocks noGrp="1"/>
          </p:cNvSpPr>
          <p:nvPr>
            <p:ph type="body" idx="1"/>
          </p:nvPr>
        </p:nvSpPr>
        <p:spPr>
          <a:xfrm>
            <a:off x="304800" y="1219200"/>
            <a:ext cx="8644889" cy="1823191"/>
          </a:xfrm>
          <a:prstGeom prst="rect">
            <a:avLst/>
          </a:prstGeom>
        </p:spPr>
        <p:txBody>
          <a:bodyPr vert="horz" wrap="square" lIns="0" tIns="13335" rIns="0" bIns="0" rtlCol="0">
            <a:spAutoFit/>
          </a:bodyPr>
          <a:lstStyle/>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Rather, the next field of the last node stores the address of the first node of the list, </a:t>
            </a:r>
            <a:r>
              <a:rPr lang="en-US" altLang="en-US" sz="2800" dirty="0" err="1" smtClean="0">
                <a:solidFill>
                  <a:schemeClr val="tx1"/>
                </a:solidFill>
                <a:latin typeface="Calibri" pitchFamily="34" charset="0"/>
              </a:rPr>
              <a:t>i.e</a:t>
            </a:r>
            <a:r>
              <a:rPr lang="en-US" altLang="en-US" sz="2800" dirty="0" smtClean="0">
                <a:solidFill>
                  <a:schemeClr val="tx1"/>
                </a:solidFill>
                <a:latin typeface="Calibri" pitchFamily="34" charset="0"/>
              </a:rPr>
              <a:t>; START. </a:t>
            </a:r>
          </a:p>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Similarly, the previous field of the first field stores the address of the last node. </a:t>
            </a:r>
            <a:endParaRPr lang="en-US" altLang="en-US" sz="2800" dirty="0">
              <a:solidFill>
                <a:schemeClr val="tx1"/>
              </a:solidFill>
              <a:latin typeface="Calibri" pitchFamily="34" charset="0"/>
            </a:endParaRPr>
          </a:p>
        </p:txBody>
      </p:sp>
    </p:spTree>
    <p:extLst>
      <p:ext uri="{BB962C8B-B14F-4D97-AF65-F5344CB8AC3E}">
        <p14:creationId xmlns:p14="http://schemas.microsoft.com/office/powerpoint/2010/main" val="5869720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3" name="object 3"/>
          <p:cNvSpPr txBox="1">
            <a:spLocks noGrp="1"/>
          </p:cNvSpPr>
          <p:nvPr>
            <p:ph type="body" idx="1"/>
          </p:nvPr>
        </p:nvSpPr>
        <p:spPr>
          <a:xfrm>
            <a:off x="249555" y="1295400"/>
            <a:ext cx="8644889" cy="3546740"/>
          </a:xfrm>
          <a:prstGeom prst="rect">
            <a:avLst/>
          </a:prstGeom>
        </p:spPr>
        <p:txBody>
          <a:bodyPr vert="horz" wrap="square" lIns="0" tIns="13335" rIns="0" bIns="0" rtlCol="0">
            <a:spAutoFit/>
          </a:bodyPr>
          <a:lstStyle/>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Since a circular doubly linked list contains three parts in its structure, it calls for more space per node and for more expensive basic operations. </a:t>
            </a:r>
          </a:p>
          <a:p>
            <a:pPr marL="342900" indent="-342900" algn="just">
              <a:spcBef>
                <a:spcPct val="20000"/>
              </a:spcBef>
              <a:buFont typeface="Arial" pitchFamily="34" charset="0"/>
              <a:buChar char="•"/>
            </a:pPr>
            <a:r>
              <a:rPr lang="en-US" altLang="en-US" sz="2800" dirty="0" smtClean="0">
                <a:solidFill>
                  <a:schemeClr val="tx1"/>
                </a:solidFill>
                <a:latin typeface="Calibri" pitchFamily="34" charset="0"/>
              </a:rPr>
              <a:t>However, it provides the ease to manipulate the elements of the list as it maintains pointers to nodes in both the directions . The main advantage of using a circular doubly linked list is that it makes searches twice as efficient. </a:t>
            </a:r>
            <a:endParaRPr lang="en-US" altLang="en-US" sz="2800" dirty="0">
              <a:solidFill>
                <a:schemeClr val="tx1"/>
              </a:solidFill>
              <a:latin typeface="Calibri" pitchFamily="34" charset="0"/>
            </a:endParaRPr>
          </a:p>
        </p:txBody>
      </p:sp>
      <p:grpSp>
        <p:nvGrpSpPr>
          <p:cNvPr id="4" name="Group 4"/>
          <p:cNvGrpSpPr>
            <a:grpSpLocks/>
          </p:cNvGrpSpPr>
          <p:nvPr/>
        </p:nvGrpSpPr>
        <p:grpSpPr bwMode="auto">
          <a:xfrm>
            <a:off x="2781300" y="4648200"/>
            <a:ext cx="5600700" cy="1905000"/>
            <a:chOff x="504" y="1188"/>
            <a:chExt cx="3096" cy="591"/>
          </a:xfrm>
        </p:grpSpPr>
        <p:sp>
          <p:nvSpPr>
            <p:cNvPr id="5" name="Rectangle 5"/>
            <p:cNvSpPr>
              <a:spLocks noChangeArrowheads="1"/>
            </p:cNvSpPr>
            <p:nvPr/>
          </p:nvSpPr>
          <p:spPr bwMode="auto">
            <a:xfrm>
              <a:off x="936" y="147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6" name="Rectangle 6"/>
            <p:cNvSpPr>
              <a:spLocks noChangeArrowheads="1"/>
            </p:cNvSpPr>
            <p:nvPr/>
          </p:nvSpPr>
          <p:spPr bwMode="auto">
            <a:xfrm>
              <a:off x="1080" y="147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 name="Line 7"/>
            <p:cNvSpPr>
              <a:spLocks noChangeShapeType="1"/>
            </p:cNvSpPr>
            <p:nvPr/>
          </p:nvSpPr>
          <p:spPr bwMode="auto">
            <a:xfrm>
              <a:off x="1152" y="1535"/>
              <a:ext cx="216" cy="0"/>
            </a:xfrm>
            <a:prstGeom prst="line">
              <a:avLst/>
            </a:prstGeom>
            <a:noFill/>
            <a:ln w="9525">
              <a:solidFill>
                <a:schemeClr val="tx1"/>
              </a:solidFill>
              <a:round/>
              <a:headEnd/>
              <a:tailEnd type="triangle" w="med" len="med"/>
            </a:ln>
          </p:spPr>
          <p:txBody>
            <a:bodyPr/>
            <a:lstStyle/>
            <a:p>
              <a:endParaRPr lang="en-US"/>
            </a:p>
          </p:txBody>
        </p:sp>
        <p:sp>
          <p:nvSpPr>
            <p:cNvPr id="8" name="Rectangle 8"/>
            <p:cNvSpPr>
              <a:spLocks noChangeArrowheads="1"/>
            </p:cNvSpPr>
            <p:nvPr/>
          </p:nvSpPr>
          <p:spPr bwMode="auto">
            <a:xfrm>
              <a:off x="792" y="147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9" name="Rectangle 9"/>
            <p:cNvSpPr>
              <a:spLocks noChangeArrowheads="1"/>
            </p:cNvSpPr>
            <p:nvPr/>
          </p:nvSpPr>
          <p:spPr bwMode="auto">
            <a:xfrm>
              <a:off x="1512" y="147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10" name="Rectangle 10"/>
            <p:cNvSpPr>
              <a:spLocks noChangeArrowheads="1"/>
            </p:cNvSpPr>
            <p:nvPr/>
          </p:nvSpPr>
          <p:spPr bwMode="auto">
            <a:xfrm>
              <a:off x="1656" y="147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1" name="Line 11"/>
            <p:cNvSpPr>
              <a:spLocks noChangeShapeType="1"/>
            </p:cNvSpPr>
            <p:nvPr/>
          </p:nvSpPr>
          <p:spPr bwMode="auto">
            <a:xfrm>
              <a:off x="1728" y="1535"/>
              <a:ext cx="216" cy="0"/>
            </a:xfrm>
            <a:prstGeom prst="line">
              <a:avLst/>
            </a:prstGeom>
            <a:noFill/>
            <a:ln w="9525">
              <a:solidFill>
                <a:schemeClr val="tx1"/>
              </a:solidFill>
              <a:round/>
              <a:headEnd/>
              <a:tailEnd type="triangle" w="med" len="med"/>
            </a:ln>
          </p:spPr>
          <p:txBody>
            <a:bodyPr/>
            <a:lstStyle/>
            <a:p>
              <a:endParaRPr lang="en-US"/>
            </a:p>
          </p:txBody>
        </p:sp>
        <p:sp>
          <p:nvSpPr>
            <p:cNvPr id="12" name="Rectangle 12"/>
            <p:cNvSpPr>
              <a:spLocks noChangeArrowheads="1"/>
            </p:cNvSpPr>
            <p:nvPr/>
          </p:nvSpPr>
          <p:spPr bwMode="auto">
            <a:xfrm>
              <a:off x="1368" y="147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13" name="Line 13"/>
            <p:cNvSpPr>
              <a:spLocks noChangeShapeType="1"/>
            </p:cNvSpPr>
            <p:nvPr/>
          </p:nvSpPr>
          <p:spPr bwMode="auto">
            <a:xfrm flipH="1">
              <a:off x="1224" y="1607"/>
              <a:ext cx="216" cy="0"/>
            </a:xfrm>
            <a:prstGeom prst="line">
              <a:avLst/>
            </a:prstGeom>
            <a:noFill/>
            <a:ln w="9525">
              <a:solidFill>
                <a:schemeClr val="tx1"/>
              </a:solidFill>
              <a:round/>
              <a:headEnd/>
              <a:tailEnd type="triangle" w="med" len="med"/>
            </a:ln>
          </p:spPr>
          <p:txBody>
            <a:bodyPr/>
            <a:lstStyle/>
            <a:p>
              <a:endParaRPr lang="en-US"/>
            </a:p>
          </p:txBody>
        </p:sp>
        <p:sp>
          <p:nvSpPr>
            <p:cNvPr id="14" name="Rectangle 14"/>
            <p:cNvSpPr>
              <a:spLocks noChangeArrowheads="1"/>
            </p:cNvSpPr>
            <p:nvPr/>
          </p:nvSpPr>
          <p:spPr bwMode="auto">
            <a:xfrm>
              <a:off x="2088" y="146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2</a:t>
              </a:r>
              <a:endParaRPr lang="en-US" altLang="en-US">
                <a:solidFill>
                  <a:srgbClr val="993300"/>
                </a:solidFill>
                <a:latin typeface="Verdana" pitchFamily="34" charset="0"/>
              </a:endParaRPr>
            </a:p>
          </p:txBody>
        </p:sp>
        <p:sp>
          <p:nvSpPr>
            <p:cNvPr id="15" name="Rectangle 15"/>
            <p:cNvSpPr>
              <a:spLocks noChangeArrowheads="1"/>
            </p:cNvSpPr>
            <p:nvPr/>
          </p:nvSpPr>
          <p:spPr bwMode="auto">
            <a:xfrm>
              <a:off x="2232" y="146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6" name="Rectangle 16"/>
            <p:cNvSpPr>
              <a:spLocks noChangeArrowheads="1"/>
            </p:cNvSpPr>
            <p:nvPr/>
          </p:nvSpPr>
          <p:spPr bwMode="auto">
            <a:xfrm>
              <a:off x="1944" y="146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17" name="Line 17"/>
            <p:cNvSpPr>
              <a:spLocks noChangeShapeType="1"/>
            </p:cNvSpPr>
            <p:nvPr/>
          </p:nvSpPr>
          <p:spPr bwMode="auto">
            <a:xfrm flipH="1">
              <a:off x="1728" y="1607"/>
              <a:ext cx="216" cy="0"/>
            </a:xfrm>
            <a:prstGeom prst="line">
              <a:avLst/>
            </a:prstGeom>
            <a:noFill/>
            <a:ln w="9525">
              <a:solidFill>
                <a:schemeClr val="tx1"/>
              </a:solidFill>
              <a:round/>
              <a:headEnd/>
              <a:tailEnd type="triangle" w="med" len="med"/>
            </a:ln>
          </p:spPr>
          <p:txBody>
            <a:bodyPr/>
            <a:lstStyle/>
            <a:p>
              <a:endParaRPr lang="en-US"/>
            </a:p>
          </p:txBody>
        </p:sp>
        <p:sp>
          <p:nvSpPr>
            <p:cNvPr id="18" name="Line 18"/>
            <p:cNvSpPr>
              <a:spLocks noChangeShapeType="1"/>
            </p:cNvSpPr>
            <p:nvPr/>
          </p:nvSpPr>
          <p:spPr bwMode="auto">
            <a:xfrm>
              <a:off x="2376" y="1524"/>
              <a:ext cx="216" cy="0"/>
            </a:xfrm>
            <a:prstGeom prst="line">
              <a:avLst/>
            </a:prstGeom>
            <a:noFill/>
            <a:ln w="9525">
              <a:solidFill>
                <a:schemeClr val="tx1"/>
              </a:solidFill>
              <a:round/>
              <a:headEnd/>
              <a:tailEnd type="triangle" w="med" len="med"/>
            </a:ln>
          </p:spPr>
          <p:txBody>
            <a:bodyPr/>
            <a:lstStyle/>
            <a:p>
              <a:endParaRPr lang="en-US"/>
            </a:p>
          </p:txBody>
        </p:sp>
        <p:sp>
          <p:nvSpPr>
            <p:cNvPr id="19" name="Rectangle 19"/>
            <p:cNvSpPr>
              <a:spLocks noChangeArrowheads="1"/>
            </p:cNvSpPr>
            <p:nvPr/>
          </p:nvSpPr>
          <p:spPr bwMode="auto">
            <a:xfrm>
              <a:off x="2736" y="146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a:t>
              </a:r>
              <a:endParaRPr lang="en-US" altLang="en-US">
                <a:solidFill>
                  <a:srgbClr val="993300"/>
                </a:solidFill>
                <a:latin typeface="Verdana" pitchFamily="34" charset="0"/>
              </a:endParaRPr>
            </a:p>
          </p:txBody>
        </p:sp>
        <p:sp>
          <p:nvSpPr>
            <p:cNvPr id="20" name="Rectangle 20"/>
            <p:cNvSpPr>
              <a:spLocks noChangeArrowheads="1"/>
            </p:cNvSpPr>
            <p:nvPr/>
          </p:nvSpPr>
          <p:spPr bwMode="auto">
            <a:xfrm>
              <a:off x="2880" y="146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21"/>
            <p:cNvSpPr>
              <a:spLocks noChangeShapeType="1"/>
            </p:cNvSpPr>
            <p:nvPr/>
          </p:nvSpPr>
          <p:spPr bwMode="auto">
            <a:xfrm>
              <a:off x="2952" y="1524"/>
              <a:ext cx="216" cy="0"/>
            </a:xfrm>
            <a:prstGeom prst="line">
              <a:avLst/>
            </a:prstGeom>
            <a:noFill/>
            <a:ln w="9525">
              <a:solidFill>
                <a:schemeClr val="tx1"/>
              </a:solidFill>
              <a:round/>
              <a:headEnd/>
              <a:tailEnd type="triangle" w="med" len="med"/>
            </a:ln>
          </p:spPr>
          <p:txBody>
            <a:bodyPr/>
            <a:lstStyle/>
            <a:p>
              <a:endParaRPr lang="en-US"/>
            </a:p>
          </p:txBody>
        </p:sp>
        <p:sp>
          <p:nvSpPr>
            <p:cNvPr id="22" name="Rectangle 22"/>
            <p:cNvSpPr>
              <a:spLocks noChangeArrowheads="1"/>
            </p:cNvSpPr>
            <p:nvPr/>
          </p:nvSpPr>
          <p:spPr bwMode="auto">
            <a:xfrm>
              <a:off x="2592" y="146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3" name="Line 23"/>
            <p:cNvSpPr>
              <a:spLocks noChangeShapeType="1"/>
            </p:cNvSpPr>
            <p:nvPr/>
          </p:nvSpPr>
          <p:spPr bwMode="auto">
            <a:xfrm flipH="1">
              <a:off x="2376" y="1607"/>
              <a:ext cx="216" cy="0"/>
            </a:xfrm>
            <a:prstGeom prst="line">
              <a:avLst/>
            </a:prstGeom>
            <a:noFill/>
            <a:ln w="9525">
              <a:solidFill>
                <a:schemeClr val="tx1"/>
              </a:solidFill>
              <a:round/>
              <a:headEnd/>
              <a:tailEnd type="triangle" w="med" len="med"/>
            </a:ln>
          </p:spPr>
          <p:txBody>
            <a:bodyPr/>
            <a:lstStyle/>
            <a:p>
              <a:endParaRPr lang="en-US"/>
            </a:p>
          </p:txBody>
        </p:sp>
        <p:sp>
          <p:nvSpPr>
            <p:cNvPr id="24" name="Rectangle 24"/>
            <p:cNvSpPr>
              <a:spLocks noChangeArrowheads="1"/>
            </p:cNvSpPr>
            <p:nvPr/>
          </p:nvSpPr>
          <p:spPr bwMode="auto">
            <a:xfrm>
              <a:off x="3312" y="14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4</a:t>
              </a:r>
              <a:endParaRPr lang="en-US" altLang="en-US">
                <a:solidFill>
                  <a:srgbClr val="993300"/>
                </a:solidFill>
                <a:latin typeface="Verdana" pitchFamily="34" charset="0"/>
              </a:endParaRPr>
            </a:p>
          </p:txBody>
        </p:sp>
        <p:sp>
          <p:nvSpPr>
            <p:cNvPr id="25" name="Rectangle 25"/>
            <p:cNvSpPr>
              <a:spLocks noChangeArrowheads="1"/>
            </p:cNvSpPr>
            <p:nvPr/>
          </p:nvSpPr>
          <p:spPr bwMode="auto">
            <a:xfrm>
              <a:off x="3456" y="14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6" name="Rectangle 26"/>
            <p:cNvSpPr>
              <a:spLocks noChangeArrowheads="1"/>
            </p:cNvSpPr>
            <p:nvPr/>
          </p:nvSpPr>
          <p:spPr bwMode="auto">
            <a:xfrm>
              <a:off x="3168" y="14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7" name="Line 27"/>
            <p:cNvSpPr>
              <a:spLocks noChangeShapeType="1"/>
            </p:cNvSpPr>
            <p:nvPr/>
          </p:nvSpPr>
          <p:spPr bwMode="auto">
            <a:xfrm flipH="1">
              <a:off x="2952" y="1596"/>
              <a:ext cx="216" cy="0"/>
            </a:xfrm>
            <a:prstGeom prst="line">
              <a:avLst/>
            </a:prstGeom>
            <a:noFill/>
            <a:ln w="9525">
              <a:solidFill>
                <a:schemeClr val="tx1"/>
              </a:solidFill>
              <a:round/>
              <a:headEnd/>
              <a:tailEnd type="triangle" w="med" len="med"/>
            </a:ln>
          </p:spPr>
          <p:txBody>
            <a:bodyPr/>
            <a:lstStyle/>
            <a:p>
              <a:endParaRPr lang="en-US"/>
            </a:p>
          </p:txBody>
        </p:sp>
        <p:sp>
          <p:nvSpPr>
            <p:cNvPr id="28" name="Line 28"/>
            <p:cNvSpPr>
              <a:spLocks noChangeShapeType="1"/>
            </p:cNvSpPr>
            <p:nvPr/>
          </p:nvSpPr>
          <p:spPr bwMode="auto">
            <a:xfrm>
              <a:off x="864" y="1779"/>
              <a:ext cx="2664" cy="0"/>
            </a:xfrm>
            <a:prstGeom prst="line">
              <a:avLst/>
            </a:prstGeom>
            <a:noFill/>
            <a:ln w="9525">
              <a:solidFill>
                <a:schemeClr val="tx1"/>
              </a:solidFill>
              <a:round/>
              <a:headEnd/>
              <a:tailEnd/>
            </a:ln>
          </p:spPr>
          <p:txBody>
            <a:bodyPr/>
            <a:lstStyle/>
            <a:p>
              <a:endParaRPr lang="en-US"/>
            </a:p>
          </p:txBody>
        </p:sp>
        <p:sp>
          <p:nvSpPr>
            <p:cNvPr id="29" name="Line 29"/>
            <p:cNvSpPr>
              <a:spLocks noChangeShapeType="1"/>
            </p:cNvSpPr>
            <p:nvPr/>
          </p:nvSpPr>
          <p:spPr bwMode="auto">
            <a:xfrm flipV="1">
              <a:off x="3528" y="1563"/>
              <a:ext cx="0" cy="216"/>
            </a:xfrm>
            <a:prstGeom prst="line">
              <a:avLst/>
            </a:prstGeom>
            <a:noFill/>
            <a:ln w="9525">
              <a:solidFill>
                <a:schemeClr val="tx1"/>
              </a:solidFill>
              <a:round/>
              <a:headEnd/>
              <a:tailEnd type="triangle" w="med" len="med"/>
            </a:ln>
          </p:spPr>
          <p:txBody>
            <a:bodyPr/>
            <a:lstStyle/>
            <a:p>
              <a:endParaRPr lang="en-US"/>
            </a:p>
          </p:txBody>
        </p:sp>
        <p:sp>
          <p:nvSpPr>
            <p:cNvPr id="30" name="Line 30"/>
            <p:cNvSpPr>
              <a:spLocks noChangeShapeType="1"/>
            </p:cNvSpPr>
            <p:nvPr/>
          </p:nvSpPr>
          <p:spPr bwMode="auto">
            <a:xfrm flipV="1">
              <a:off x="864" y="1563"/>
              <a:ext cx="0" cy="216"/>
            </a:xfrm>
            <a:prstGeom prst="line">
              <a:avLst/>
            </a:prstGeom>
            <a:noFill/>
            <a:ln w="9525">
              <a:solidFill>
                <a:schemeClr val="tx1"/>
              </a:solidFill>
              <a:round/>
              <a:headEnd/>
              <a:tailEnd type="triangle" w="med" len="med"/>
            </a:ln>
          </p:spPr>
          <p:txBody>
            <a:bodyPr/>
            <a:lstStyle/>
            <a:p>
              <a:endParaRPr lang="en-US"/>
            </a:p>
          </p:txBody>
        </p:sp>
        <p:sp>
          <p:nvSpPr>
            <p:cNvPr id="31" name="Rectangle 31"/>
            <p:cNvSpPr>
              <a:spLocks noChangeArrowheads="1"/>
            </p:cNvSpPr>
            <p:nvPr/>
          </p:nvSpPr>
          <p:spPr bwMode="auto">
            <a:xfrm>
              <a:off x="504" y="1188"/>
              <a:ext cx="360" cy="144"/>
            </a:xfrm>
            <a:prstGeom prst="rect">
              <a:avLst/>
            </a:prstGeom>
            <a:solidFill>
              <a:srgbClr val="FFFFCC"/>
            </a:solidFill>
            <a:ln w="9525" algn="ctr">
              <a:solidFill>
                <a:schemeClr val="tx1"/>
              </a:solidFill>
              <a:miter lim="800000"/>
              <a:headEnd/>
              <a:tailEnd/>
            </a:ln>
            <a:effectLst/>
          </p:spPr>
          <p:txBody>
            <a:bodyPr/>
            <a:lstStyle/>
            <a:p>
              <a:pPr eaLnBrk="0" hangingPunct="0"/>
              <a:r>
                <a:rPr lang="en-US" altLang="en-US" sz="800">
                  <a:solidFill>
                    <a:srgbClr val="993300"/>
                  </a:solidFill>
                  <a:latin typeface="Verdana" pitchFamily="34" charset="0"/>
                </a:rPr>
                <a:t>START</a:t>
              </a:r>
              <a:endParaRPr lang="en-US" altLang="en-US">
                <a:solidFill>
                  <a:srgbClr val="993300"/>
                </a:solidFill>
                <a:latin typeface="Verdana" pitchFamily="34" charset="0"/>
              </a:endParaRPr>
            </a:p>
          </p:txBody>
        </p:sp>
        <p:sp>
          <p:nvSpPr>
            <p:cNvPr id="32" name="Line 32"/>
            <p:cNvSpPr>
              <a:spLocks noChangeShapeType="1"/>
            </p:cNvSpPr>
            <p:nvPr/>
          </p:nvSpPr>
          <p:spPr bwMode="auto">
            <a:xfrm>
              <a:off x="576" y="1332"/>
              <a:ext cx="0" cy="216"/>
            </a:xfrm>
            <a:prstGeom prst="line">
              <a:avLst/>
            </a:prstGeom>
            <a:noFill/>
            <a:ln w="9525">
              <a:solidFill>
                <a:schemeClr val="tx1"/>
              </a:solidFill>
              <a:round/>
              <a:headEnd/>
              <a:tailEnd/>
            </a:ln>
            <a:effectLst/>
          </p:spPr>
          <p:txBody>
            <a:bodyPr/>
            <a:lstStyle/>
            <a:p>
              <a:endParaRPr lang="en-US"/>
            </a:p>
          </p:txBody>
        </p:sp>
        <p:sp>
          <p:nvSpPr>
            <p:cNvPr id="33" name="Line 33"/>
            <p:cNvSpPr>
              <a:spLocks noChangeShapeType="1"/>
            </p:cNvSpPr>
            <p:nvPr/>
          </p:nvSpPr>
          <p:spPr bwMode="auto">
            <a:xfrm>
              <a:off x="578" y="1548"/>
              <a:ext cx="21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7023100" cy="629018"/>
          </a:xfrm>
          <a:prstGeom prst="rect">
            <a:avLst/>
          </a:prstGeom>
        </p:spPr>
        <p:txBody>
          <a:bodyPr vert="horz" wrap="square" lIns="0" tIns="13335" rIns="0" bIns="0" rtlCol="0">
            <a:spAutoFit/>
          </a:bodyPr>
          <a:lstStyle/>
          <a:p>
            <a:pPr marL="12700">
              <a:lnSpc>
                <a:spcPct val="100000"/>
              </a:lnSpc>
              <a:spcBef>
                <a:spcPts val="105"/>
              </a:spcBef>
            </a:pPr>
            <a:r>
              <a:rPr lang="en-US" sz="4000" spc="-5" dirty="0" smtClean="0"/>
              <a:t>Inserting</a:t>
            </a:r>
            <a:r>
              <a:rPr sz="4000" spc="-60" dirty="0" smtClean="0"/>
              <a:t> </a:t>
            </a:r>
            <a:r>
              <a:rPr sz="4000" dirty="0"/>
              <a:t>a</a:t>
            </a:r>
            <a:r>
              <a:rPr sz="4000" spc="-15" dirty="0"/>
              <a:t> </a:t>
            </a:r>
            <a:r>
              <a:rPr sz="4000" spc="-5" dirty="0"/>
              <a:t>node</a:t>
            </a:r>
            <a:r>
              <a:rPr sz="4000" spc="-40" dirty="0"/>
              <a:t> </a:t>
            </a:r>
            <a:r>
              <a:rPr sz="4000" dirty="0"/>
              <a:t>in</a:t>
            </a:r>
            <a:r>
              <a:rPr sz="4000" spc="-15" dirty="0"/>
              <a:t> </a:t>
            </a:r>
            <a:r>
              <a:rPr lang="en-US" sz="4000" spc="-15" dirty="0" smtClean="0"/>
              <a:t>C</a:t>
            </a:r>
            <a:r>
              <a:rPr lang="en-US" sz="4000" spc="-5" dirty="0" smtClean="0"/>
              <a:t>D</a:t>
            </a:r>
            <a:r>
              <a:rPr sz="4000" spc="-5" dirty="0" smtClean="0"/>
              <a:t>LL</a:t>
            </a:r>
            <a:endParaRPr sz="4000" spc="-5" dirty="0"/>
          </a:p>
        </p:txBody>
      </p:sp>
      <p:sp>
        <p:nvSpPr>
          <p:cNvPr id="3" name="object 3"/>
          <p:cNvSpPr txBox="1"/>
          <p:nvPr/>
        </p:nvSpPr>
        <p:spPr>
          <a:xfrm>
            <a:off x="535940" y="1945893"/>
            <a:ext cx="5107940" cy="3290003"/>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dirty="0">
              <a:latin typeface="Constantia"/>
              <a:cs typeface="Constantia"/>
            </a:endParaRPr>
          </a:p>
          <a:p>
            <a:pPr>
              <a:lnSpc>
                <a:spcPct val="100000"/>
              </a:lnSpc>
              <a:spcBef>
                <a:spcPts val="5"/>
              </a:spcBef>
            </a:pPr>
            <a:endParaRPr sz="2400" dirty="0">
              <a:latin typeface="Constantia"/>
              <a:cs typeface="Constantia"/>
            </a:endParaRPr>
          </a:p>
          <a:p>
            <a:pPr marL="373380" indent="-361315">
              <a:lnSpc>
                <a:spcPct val="100000"/>
              </a:lnSpc>
              <a:buClr>
                <a:srgbClr val="0AD0D9"/>
              </a:buClr>
              <a:buSzPct val="94642"/>
              <a:buFont typeface="Wingdings"/>
              <a:buChar char=""/>
              <a:tabLst>
                <a:tab pos="374015" algn="l"/>
              </a:tabLst>
            </a:pPr>
            <a:r>
              <a:rPr lang="en-US" sz="2800" spc="-5" dirty="0" smtClean="0">
                <a:solidFill>
                  <a:srgbClr val="03485C"/>
                </a:solidFill>
                <a:latin typeface="Constantia"/>
                <a:cs typeface="Constantia"/>
              </a:rPr>
              <a:t>Inserting</a:t>
            </a:r>
            <a:r>
              <a:rPr sz="2800" spc="-40" dirty="0" smtClean="0">
                <a:solidFill>
                  <a:srgbClr val="03485C"/>
                </a:solidFill>
                <a:latin typeface="Constantia"/>
                <a:cs typeface="Constantia"/>
              </a:rPr>
              <a:t> </a:t>
            </a:r>
            <a:r>
              <a:rPr sz="2800" spc="-10" dirty="0">
                <a:solidFill>
                  <a:srgbClr val="03485C"/>
                </a:solidFill>
                <a:latin typeface="Constantia"/>
                <a:cs typeface="Constantia"/>
              </a:rPr>
              <a:t>the</a:t>
            </a:r>
            <a:r>
              <a:rPr sz="2800" spc="-80" dirty="0">
                <a:solidFill>
                  <a:srgbClr val="03485C"/>
                </a:solidFill>
                <a:latin typeface="Constantia"/>
                <a:cs typeface="Constantia"/>
              </a:rPr>
              <a:t> </a:t>
            </a:r>
            <a:r>
              <a:rPr sz="2800" spc="5" dirty="0">
                <a:solidFill>
                  <a:srgbClr val="03485C"/>
                </a:solidFill>
                <a:latin typeface="Constantia"/>
                <a:cs typeface="Constantia"/>
              </a:rPr>
              <a:t>first</a:t>
            </a:r>
            <a:r>
              <a:rPr sz="2800" spc="-95" dirty="0">
                <a:solidFill>
                  <a:srgbClr val="03485C"/>
                </a:solidFill>
                <a:latin typeface="Constantia"/>
                <a:cs typeface="Constantia"/>
              </a:rPr>
              <a:t> </a:t>
            </a:r>
            <a:r>
              <a:rPr sz="2800" spc="-5" dirty="0">
                <a:solidFill>
                  <a:srgbClr val="03485C"/>
                </a:solidFill>
                <a:latin typeface="Constantia"/>
                <a:cs typeface="Constantia"/>
              </a:rPr>
              <a:t>node</a:t>
            </a:r>
            <a:endParaRPr sz="2800" dirty="0">
              <a:latin typeface="Constantia"/>
              <a:cs typeface="Constantia"/>
            </a:endParaRPr>
          </a:p>
          <a:p>
            <a:pPr>
              <a:lnSpc>
                <a:spcPct val="100000"/>
              </a:lnSpc>
              <a:spcBef>
                <a:spcPts val="5"/>
              </a:spcBef>
              <a:buClr>
                <a:srgbClr val="0AD0D9"/>
              </a:buClr>
              <a:buFont typeface="Wingdings"/>
              <a:buChar char=""/>
            </a:pPr>
            <a:endParaRPr sz="3850" dirty="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lang="en-US" sz="2800" spc="-5" dirty="0" smtClean="0">
                <a:solidFill>
                  <a:srgbClr val="03485C"/>
                </a:solidFill>
                <a:latin typeface="Constantia"/>
                <a:cs typeface="Constantia"/>
              </a:rPr>
              <a:t>Inserting</a:t>
            </a:r>
            <a:r>
              <a:rPr sz="2800" spc="-50" dirty="0" smtClean="0">
                <a:solidFill>
                  <a:srgbClr val="03485C"/>
                </a:solidFill>
                <a:latin typeface="Constantia"/>
                <a:cs typeface="Constantia"/>
              </a:rPr>
              <a:t> </a:t>
            </a:r>
            <a:r>
              <a:rPr sz="2800" spc="-10" dirty="0">
                <a:solidFill>
                  <a:srgbClr val="03485C"/>
                </a:solidFill>
                <a:latin typeface="Constantia"/>
                <a:cs typeface="Constantia"/>
              </a:rPr>
              <a:t>the</a:t>
            </a:r>
            <a:r>
              <a:rPr sz="2800" spc="-80" dirty="0">
                <a:solidFill>
                  <a:srgbClr val="03485C"/>
                </a:solidFill>
                <a:latin typeface="Constantia"/>
                <a:cs typeface="Constantia"/>
              </a:rPr>
              <a:t> </a:t>
            </a:r>
            <a:r>
              <a:rPr sz="2800" spc="-10" dirty="0">
                <a:solidFill>
                  <a:srgbClr val="03485C"/>
                </a:solidFill>
                <a:latin typeface="Constantia"/>
                <a:cs typeface="Constantia"/>
              </a:rPr>
              <a:t>last</a:t>
            </a:r>
            <a:r>
              <a:rPr sz="2800" spc="-65" dirty="0">
                <a:solidFill>
                  <a:srgbClr val="03485C"/>
                </a:solidFill>
                <a:latin typeface="Constantia"/>
                <a:cs typeface="Constantia"/>
              </a:rPr>
              <a:t> </a:t>
            </a:r>
            <a:r>
              <a:rPr sz="2800" spc="-10" dirty="0">
                <a:solidFill>
                  <a:srgbClr val="03485C"/>
                </a:solidFill>
                <a:latin typeface="Constantia"/>
                <a:cs typeface="Constantia"/>
              </a:rPr>
              <a:t>node</a:t>
            </a:r>
            <a:endParaRPr sz="2800" dirty="0">
              <a:latin typeface="Constantia"/>
              <a:cs typeface="Constantia"/>
            </a:endParaRPr>
          </a:p>
          <a:p>
            <a:pPr>
              <a:lnSpc>
                <a:spcPct val="100000"/>
              </a:lnSpc>
              <a:buClr>
                <a:srgbClr val="0AD0D9"/>
              </a:buClr>
              <a:buFont typeface="Wingdings"/>
              <a:buChar char=""/>
            </a:pPr>
            <a:endParaRPr sz="3850" dirty="0">
              <a:latin typeface="Constantia"/>
              <a:cs typeface="Constantia"/>
            </a:endParaRPr>
          </a:p>
          <a:p>
            <a:pPr marL="287020" indent="-274320">
              <a:lnSpc>
                <a:spcPct val="100000"/>
              </a:lnSpc>
              <a:buClr>
                <a:srgbClr val="0AD0D9"/>
              </a:buClr>
              <a:buSzPct val="94642"/>
              <a:buFont typeface="Wingdings"/>
              <a:buChar char=""/>
              <a:tabLst>
                <a:tab pos="287020" algn="l"/>
              </a:tabLst>
            </a:pPr>
            <a:r>
              <a:rPr lang="en-US" sz="2800" spc="-5" dirty="0" smtClean="0">
                <a:solidFill>
                  <a:srgbClr val="03485C"/>
                </a:solidFill>
                <a:latin typeface="Constantia"/>
                <a:cs typeface="Constantia"/>
              </a:rPr>
              <a:t>Inserting</a:t>
            </a:r>
            <a:r>
              <a:rPr sz="2800" spc="-40" dirty="0" smtClean="0">
                <a:solidFill>
                  <a:srgbClr val="03485C"/>
                </a:solidFill>
                <a:latin typeface="Constantia"/>
                <a:cs typeface="Constantia"/>
              </a:rPr>
              <a:t> </a:t>
            </a:r>
            <a:r>
              <a:rPr sz="2800" spc="-10" dirty="0">
                <a:solidFill>
                  <a:srgbClr val="03485C"/>
                </a:solidFill>
                <a:latin typeface="Constantia"/>
                <a:cs typeface="Constantia"/>
              </a:rPr>
              <a:t>the</a:t>
            </a:r>
            <a:r>
              <a:rPr sz="2800" spc="-70" dirty="0">
                <a:solidFill>
                  <a:srgbClr val="03485C"/>
                </a:solidFill>
                <a:latin typeface="Constantia"/>
                <a:cs typeface="Constantia"/>
              </a:rPr>
              <a:t> </a:t>
            </a:r>
            <a:r>
              <a:rPr sz="2800" spc="-15" dirty="0">
                <a:solidFill>
                  <a:srgbClr val="03485C"/>
                </a:solidFill>
                <a:latin typeface="Constantia"/>
                <a:cs typeface="Constantia"/>
              </a:rPr>
              <a:t>intermediate</a:t>
            </a:r>
            <a:r>
              <a:rPr sz="2800" spc="-85" dirty="0">
                <a:solidFill>
                  <a:srgbClr val="03485C"/>
                </a:solidFill>
                <a:latin typeface="Constantia"/>
                <a:cs typeface="Constantia"/>
              </a:rPr>
              <a:t> </a:t>
            </a:r>
            <a:r>
              <a:rPr sz="2800" spc="-10" dirty="0">
                <a:solidFill>
                  <a:srgbClr val="03485C"/>
                </a:solidFill>
                <a:latin typeface="Constantia"/>
                <a:cs typeface="Constantia"/>
              </a:rPr>
              <a:t>node</a:t>
            </a:r>
            <a:endParaRPr sz="2800" dirty="0">
              <a:latin typeface="Constantia"/>
              <a:cs typeface="Constanti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6" name="Rectangle 1"/>
          <p:cNvSpPr>
            <a:spLocks noChangeArrowheads="1"/>
          </p:cNvSpPr>
          <p:nvPr/>
        </p:nvSpPr>
        <p:spPr bwMode="auto">
          <a:xfrm>
            <a:off x="533400" y="1676400"/>
            <a:ext cx="8153400" cy="4708981"/>
          </a:xfrm>
          <a:prstGeom prst="rect">
            <a:avLst/>
          </a:prstGeom>
          <a:noFill/>
          <a:ln w="9525">
            <a:noFill/>
            <a:miter lim="800000"/>
            <a:headEnd/>
            <a:tailEnd/>
          </a:ln>
        </p:spPr>
        <p:txBody>
          <a:bodyPr wrap="square">
            <a:spAutoFit/>
          </a:bodyPr>
          <a:lstStyle/>
          <a:p>
            <a:r>
              <a:rPr lang="en-US" altLang="en-US" sz="2400" b="1" dirty="0">
                <a:latin typeface="Arial" pitchFamily="34" charset="0"/>
              </a:rPr>
              <a:t>Algorithm to insert a new node in the beginning of the circular doubly linked list</a:t>
            </a:r>
          </a:p>
          <a:p>
            <a:endParaRPr lang="en-US" altLang="en-US" dirty="0">
              <a:latin typeface="Arial" pitchFamily="34" charset="0"/>
            </a:endParaRPr>
          </a:p>
          <a:p>
            <a:r>
              <a:rPr lang="en-US" altLang="en-US" dirty="0">
                <a:latin typeface="Arial" pitchFamily="34" charset="0"/>
              </a:rPr>
              <a:t>Step 1: IF AVAIL = NULL, then</a:t>
            </a:r>
          </a:p>
          <a:p>
            <a:r>
              <a:rPr lang="en-US" altLang="en-US" dirty="0">
                <a:latin typeface="Arial" pitchFamily="34" charset="0"/>
              </a:rPr>
              <a:t>		Write OVERFLOW</a:t>
            </a:r>
          </a:p>
          <a:p>
            <a:r>
              <a:rPr lang="en-US" altLang="en-US" dirty="0">
                <a:latin typeface="Arial" pitchFamily="34" charset="0"/>
              </a:rPr>
              <a:t>		Go to Step 12</a:t>
            </a:r>
          </a:p>
          <a:p>
            <a:r>
              <a:rPr lang="en-US" altLang="en-US" dirty="0">
                <a:latin typeface="Arial" pitchFamily="34" charset="0"/>
              </a:rPr>
              <a:t>	[END OF IF]</a:t>
            </a:r>
          </a:p>
          <a:p>
            <a:r>
              <a:rPr lang="en-US" altLang="en-US" dirty="0">
                <a:latin typeface="Arial" pitchFamily="34" charset="0"/>
              </a:rPr>
              <a:t>Step 2: SET </a:t>
            </a:r>
            <a:r>
              <a:rPr lang="en-US" altLang="en-US" dirty="0" err="1">
                <a:latin typeface="Arial" pitchFamily="34" charset="0"/>
              </a:rPr>
              <a:t>New_Node</a:t>
            </a:r>
            <a:r>
              <a:rPr lang="en-US" altLang="en-US" dirty="0">
                <a:latin typeface="Arial" pitchFamily="34" charset="0"/>
              </a:rPr>
              <a:t> = AVAIL</a:t>
            </a:r>
          </a:p>
          <a:p>
            <a:r>
              <a:rPr lang="en-US" altLang="en-US" dirty="0">
                <a:latin typeface="Arial" pitchFamily="34" charset="0"/>
              </a:rPr>
              <a:t>Step 3: SET AVAIL = AVAIL-&gt;NEXT</a:t>
            </a:r>
          </a:p>
          <a:p>
            <a:r>
              <a:rPr lang="en-US" altLang="en-US" dirty="0">
                <a:latin typeface="Arial" pitchFamily="34" charset="0"/>
              </a:rPr>
              <a:t>Step 4: SET </a:t>
            </a:r>
            <a:r>
              <a:rPr lang="en-US" altLang="en-US" dirty="0" err="1">
                <a:latin typeface="Arial" pitchFamily="34" charset="0"/>
              </a:rPr>
              <a:t>New_Node</a:t>
            </a:r>
            <a:r>
              <a:rPr lang="en-US" altLang="en-US" dirty="0">
                <a:latin typeface="Arial" pitchFamily="34" charset="0"/>
              </a:rPr>
              <a:t>-&gt;DATA = VAL</a:t>
            </a:r>
          </a:p>
          <a:p>
            <a:r>
              <a:rPr lang="en-US" altLang="en-US" dirty="0">
                <a:latin typeface="Arial" pitchFamily="34" charset="0"/>
              </a:rPr>
              <a:t>Step 6: SET START-&gt;PREV-&gt;NEXT = </a:t>
            </a:r>
            <a:r>
              <a:rPr lang="en-US" altLang="en-US" dirty="0" err="1">
                <a:latin typeface="Arial" pitchFamily="34" charset="0"/>
              </a:rPr>
              <a:t>new_node</a:t>
            </a:r>
            <a:r>
              <a:rPr lang="en-US" altLang="en-US" dirty="0">
                <a:latin typeface="Arial" pitchFamily="34" charset="0"/>
              </a:rPr>
              <a:t>;</a:t>
            </a:r>
          </a:p>
          <a:p>
            <a:r>
              <a:rPr lang="en-US" altLang="en-US" dirty="0">
                <a:latin typeface="Arial" pitchFamily="34" charset="0"/>
              </a:rPr>
              <a:t>Step 7: SET </a:t>
            </a:r>
            <a:r>
              <a:rPr lang="en-US" altLang="en-US" dirty="0" err="1">
                <a:latin typeface="Arial" pitchFamily="34" charset="0"/>
              </a:rPr>
              <a:t>New_Node</a:t>
            </a:r>
            <a:r>
              <a:rPr lang="en-US" altLang="en-US" dirty="0">
                <a:latin typeface="Arial" pitchFamily="34" charset="0"/>
              </a:rPr>
              <a:t>-&gt;PREV = START-&gt;PREV;</a:t>
            </a:r>
          </a:p>
          <a:p>
            <a:r>
              <a:rPr lang="en-US" altLang="en-US" dirty="0">
                <a:latin typeface="Arial" pitchFamily="34" charset="0"/>
              </a:rPr>
              <a:t>Step 8: SET START-&gt;PREV= </a:t>
            </a:r>
            <a:r>
              <a:rPr lang="en-US" altLang="en-US" dirty="0" err="1">
                <a:latin typeface="Arial" pitchFamily="34" charset="0"/>
              </a:rPr>
              <a:t>new_Node</a:t>
            </a:r>
            <a:r>
              <a:rPr lang="en-US" altLang="en-US" dirty="0">
                <a:latin typeface="Arial" pitchFamily="34" charset="0"/>
              </a:rPr>
              <a:t>;</a:t>
            </a:r>
          </a:p>
          <a:p>
            <a:r>
              <a:rPr lang="en-US" altLang="en-US" dirty="0">
                <a:latin typeface="Arial" pitchFamily="34" charset="0"/>
              </a:rPr>
              <a:t>Step 9: SET </a:t>
            </a:r>
            <a:r>
              <a:rPr lang="en-US" altLang="en-US" dirty="0" err="1">
                <a:latin typeface="Arial" pitchFamily="34" charset="0"/>
              </a:rPr>
              <a:t>new_node</a:t>
            </a:r>
            <a:r>
              <a:rPr lang="en-US" altLang="en-US" dirty="0">
                <a:latin typeface="Arial" pitchFamily="34" charset="0"/>
              </a:rPr>
              <a:t>-&gt;next = START;</a:t>
            </a:r>
          </a:p>
          <a:p>
            <a:r>
              <a:rPr lang="en-US" altLang="en-US" dirty="0">
                <a:latin typeface="Arial" pitchFamily="34" charset="0"/>
              </a:rPr>
              <a:t>Step 10: SET START = </a:t>
            </a:r>
            <a:r>
              <a:rPr lang="en-US" altLang="en-US" dirty="0" err="1">
                <a:latin typeface="Arial" pitchFamily="34" charset="0"/>
              </a:rPr>
              <a:t>New_Node</a:t>
            </a:r>
            <a:endParaRPr lang="en-US" altLang="en-US" dirty="0">
              <a:latin typeface="Arial" pitchFamily="34" charset="0"/>
            </a:endParaRPr>
          </a:p>
          <a:p>
            <a:r>
              <a:rPr lang="en-US" altLang="en-US" dirty="0">
                <a:latin typeface="Arial" pitchFamily="34" charset="0"/>
              </a:rPr>
              <a:t>Step 11: EXIT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14400"/>
            <a:ext cx="4584700" cy="629018"/>
          </a:xfrm>
          <a:prstGeom prst="rect">
            <a:avLst/>
          </a:prstGeom>
        </p:spPr>
        <p:txBody>
          <a:bodyPr vert="horz" wrap="square" lIns="0" tIns="13335" rIns="0" bIns="0" rtlCol="0">
            <a:spAutoFit/>
          </a:bodyPr>
          <a:lstStyle/>
          <a:p>
            <a:pPr marL="12700">
              <a:lnSpc>
                <a:spcPct val="100000"/>
              </a:lnSpc>
              <a:spcBef>
                <a:spcPts val="105"/>
              </a:spcBef>
            </a:pPr>
            <a:r>
              <a:rPr sz="4000" spc="-50" dirty="0"/>
              <a:t>Types</a:t>
            </a:r>
            <a:r>
              <a:rPr sz="4000" spc="-60" dirty="0"/>
              <a:t> </a:t>
            </a:r>
            <a:r>
              <a:rPr sz="4000" spc="-5" dirty="0"/>
              <a:t>of</a:t>
            </a:r>
            <a:r>
              <a:rPr sz="4000" spc="-25" dirty="0"/>
              <a:t> </a:t>
            </a:r>
            <a:r>
              <a:rPr sz="4000" spc="-15" dirty="0"/>
              <a:t>lists</a:t>
            </a:r>
          </a:p>
        </p:txBody>
      </p:sp>
      <p:sp>
        <p:nvSpPr>
          <p:cNvPr id="3" name="object 3"/>
          <p:cNvSpPr txBox="1"/>
          <p:nvPr/>
        </p:nvSpPr>
        <p:spPr>
          <a:xfrm>
            <a:off x="535940" y="2286000"/>
            <a:ext cx="7236460" cy="2768065"/>
          </a:xfrm>
          <a:prstGeom prst="rect">
            <a:avLst/>
          </a:prstGeom>
        </p:spPr>
        <p:txBody>
          <a:bodyPr vert="horz" wrap="square" lIns="0" tIns="13335" rIns="0" bIns="0" rtlCol="0">
            <a:spAutoFit/>
          </a:bodyPr>
          <a:lstStyle/>
          <a:p>
            <a:pPr marL="469900" indent="-457200" algn="just">
              <a:lnSpc>
                <a:spcPct val="100000"/>
              </a:lnSpc>
              <a:spcBef>
                <a:spcPts val="105"/>
              </a:spcBef>
              <a:buClr>
                <a:srgbClr val="0AD0D9"/>
              </a:buClr>
              <a:buSzPct val="94230"/>
              <a:buFont typeface="Wingdings" pitchFamily="2" charset="2"/>
              <a:buChar char="Ø"/>
              <a:tabLst>
                <a:tab pos="287020" algn="l"/>
              </a:tabLst>
            </a:pPr>
            <a:r>
              <a:rPr sz="2600" spc="-10" dirty="0">
                <a:latin typeface="Constantia"/>
                <a:cs typeface="Constantia"/>
              </a:rPr>
              <a:t>There</a:t>
            </a:r>
            <a:r>
              <a:rPr sz="2600" spc="-145" dirty="0">
                <a:latin typeface="Constantia"/>
                <a:cs typeface="Constantia"/>
              </a:rPr>
              <a:t> </a:t>
            </a:r>
            <a:r>
              <a:rPr sz="2600" spc="-15" dirty="0">
                <a:latin typeface="Constantia"/>
                <a:cs typeface="Constantia"/>
              </a:rPr>
              <a:t>are</a:t>
            </a:r>
            <a:r>
              <a:rPr sz="2600" spc="-80" dirty="0">
                <a:latin typeface="Constantia"/>
                <a:cs typeface="Constantia"/>
              </a:rPr>
              <a:t> </a:t>
            </a:r>
            <a:r>
              <a:rPr sz="2600" spc="-20" dirty="0">
                <a:latin typeface="Constantia"/>
                <a:cs typeface="Constantia"/>
              </a:rPr>
              <a:t>two</a:t>
            </a:r>
            <a:r>
              <a:rPr sz="2600" spc="-110" dirty="0">
                <a:latin typeface="Constantia"/>
                <a:cs typeface="Constantia"/>
              </a:rPr>
              <a:t> </a:t>
            </a:r>
            <a:r>
              <a:rPr sz="2600" spc="-5" dirty="0">
                <a:latin typeface="Constantia"/>
                <a:cs typeface="Constantia"/>
              </a:rPr>
              <a:t>basic</a:t>
            </a:r>
            <a:r>
              <a:rPr sz="2600" spc="-95" dirty="0">
                <a:latin typeface="Constantia"/>
                <a:cs typeface="Constantia"/>
              </a:rPr>
              <a:t> </a:t>
            </a:r>
            <a:r>
              <a:rPr sz="2600" spc="-5" dirty="0">
                <a:latin typeface="Constantia"/>
                <a:cs typeface="Constantia"/>
              </a:rPr>
              <a:t>types</a:t>
            </a:r>
            <a:r>
              <a:rPr sz="2600" spc="-140" dirty="0">
                <a:latin typeface="Constantia"/>
                <a:cs typeface="Constantia"/>
              </a:rPr>
              <a:t> </a:t>
            </a:r>
            <a:r>
              <a:rPr sz="2600" dirty="0">
                <a:latin typeface="Constantia"/>
                <a:cs typeface="Constantia"/>
              </a:rPr>
              <a:t>of</a:t>
            </a:r>
            <a:r>
              <a:rPr sz="2600" spc="45" dirty="0">
                <a:latin typeface="Constantia"/>
                <a:cs typeface="Constantia"/>
              </a:rPr>
              <a:t> </a:t>
            </a:r>
            <a:r>
              <a:rPr sz="2600" spc="-15" dirty="0">
                <a:latin typeface="Constantia"/>
                <a:cs typeface="Constantia"/>
              </a:rPr>
              <a:t>linked</a:t>
            </a:r>
            <a:r>
              <a:rPr sz="2600" dirty="0">
                <a:latin typeface="Constantia"/>
                <a:cs typeface="Constantia"/>
              </a:rPr>
              <a:t> </a:t>
            </a:r>
            <a:r>
              <a:rPr sz="2600" spc="-5" dirty="0">
                <a:latin typeface="Constantia"/>
                <a:cs typeface="Constantia"/>
              </a:rPr>
              <a:t>list</a:t>
            </a:r>
            <a:endParaRPr sz="2600" dirty="0">
              <a:latin typeface="Constantia"/>
              <a:cs typeface="Constantia"/>
            </a:endParaRPr>
          </a:p>
          <a:p>
            <a:pPr algn="just">
              <a:lnSpc>
                <a:spcPct val="100000"/>
              </a:lnSpc>
              <a:buChar char="⚫"/>
            </a:pPr>
            <a:endParaRPr sz="2700" dirty="0">
              <a:latin typeface="Constantia"/>
              <a:cs typeface="Constantia"/>
            </a:endParaRPr>
          </a:p>
          <a:p>
            <a:pPr algn="just">
              <a:lnSpc>
                <a:spcPct val="100000"/>
              </a:lnSpc>
              <a:buChar char="⚫"/>
            </a:pPr>
            <a:endParaRPr sz="2200" dirty="0">
              <a:latin typeface="Constantia"/>
              <a:cs typeface="Constantia"/>
            </a:endParaRPr>
          </a:p>
          <a:p>
            <a:pPr marL="1041400" lvl="1" indent="-571500" algn="just">
              <a:buClr>
                <a:srgbClr val="0AD0D9"/>
              </a:buClr>
              <a:buSzPct val="94444"/>
              <a:buFont typeface="Wingdings" pitchFamily="2" charset="2"/>
              <a:buChar char="§"/>
              <a:tabLst>
                <a:tab pos="287020" algn="l"/>
              </a:tabLst>
            </a:pPr>
            <a:r>
              <a:rPr sz="2800" spc="-15" dirty="0">
                <a:latin typeface="Constantia"/>
                <a:cs typeface="Constantia"/>
              </a:rPr>
              <a:t>Singly</a:t>
            </a:r>
            <a:r>
              <a:rPr sz="2800" spc="-114" dirty="0">
                <a:latin typeface="Constantia"/>
                <a:cs typeface="Constantia"/>
              </a:rPr>
              <a:t> </a:t>
            </a:r>
            <a:r>
              <a:rPr sz="2800" spc="-15" dirty="0">
                <a:latin typeface="Constantia"/>
                <a:cs typeface="Constantia"/>
              </a:rPr>
              <a:t>Linked </a:t>
            </a:r>
            <a:r>
              <a:rPr sz="2800" spc="-5" dirty="0">
                <a:latin typeface="Constantia"/>
                <a:cs typeface="Constantia"/>
              </a:rPr>
              <a:t>list</a:t>
            </a:r>
            <a:endParaRPr sz="2800" dirty="0">
              <a:latin typeface="Constantia"/>
              <a:cs typeface="Constantia"/>
            </a:endParaRPr>
          </a:p>
          <a:p>
            <a:pPr marL="1143000" lvl="1" indent="-685800" algn="just">
              <a:spcBef>
                <a:spcPts val="5"/>
              </a:spcBef>
              <a:buFont typeface="Wingdings" pitchFamily="2" charset="2"/>
              <a:buChar char="§"/>
            </a:pPr>
            <a:endParaRPr sz="4400" dirty="0">
              <a:latin typeface="Constantia"/>
              <a:cs typeface="Constantia"/>
            </a:endParaRPr>
          </a:p>
          <a:p>
            <a:pPr marL="1041400" lvl="1" indent="-571500" algn="just">
              <a:spcBef>
                <a:spcPts val="5"/>
              </a:spcBef>
              <a:buClr>
                <a:srgbClr val="0AD0D9"/>
              </a:buClr>
              <a:buSzPct val="94444"/>
              <a:buFont typeface="Wingdings" pitchFamily="2" charset="2"/>
              <a:buChar char="§"/>
              <a:tabLst>
                <a:tab pos="287020" algn="l"/>
              </a:tabLst>
            </a:pPr>
            <a:r>
              <a:rPr sz="2800" spc="-10" dirty="0">
                <a:latin typeface="Constantia"/>
                <a:cs typeface="Constantia"/>
              </a:rPr>
              <a:t>Doubly</a:t>
            </a:r>
            <a:r>
              <a:rPr sz="2800" spc="-114" dirty="0">
                <a:latin typeface="Constantia"/>
                <a:cs typeface="Constantia"/>
              </a:rPr>
              <a:t> </a:t>
            </a:r>
            <a:r>
              <a:rPr sz="2800" spc="-15" dirty="0">
                <a:latin typeface="Constantia"/>
                <a:cs typeface="Constantia"/>
              </a:rPr>
              <a:t>linked</a:t>
            </a:r>
            <a:r>
              <a:rPr sz="2800" spc="-25" dirty="0">
                <a:latin typeface="Constantia"/>
                <a:cs typeface="Constantia"/>
              </a:rPr>
              <a:t> </a:t>
            </a:r>
            <a:r>
              <a:rPr sz="2800" dirty="0">
                <a:latin typeface="Constantia"/>
                <a:cs typeface="Constantia"/>
              </a:rPr>
              <a:t>list</a:t>
            </a:r>
          </a:p>
        </p:txBody>
      </p:sp>
    </p:spTree>
    <p:extLst>
      <p:ext uri="{BB962C8B-B14F-4D97-AF65-F5344CB8AC3E}">
        <p14:creationId xmlns:p14="http://schemas.microsoft.com/office/powerpoint/2010/main" val="28502803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grpSp>
        <p:nvGrpSpPr>
          <p:cNvPr id="5" name="Group 4"/>
          <p:cNvGrpSpPr/>
          <p:nvPr/>
        </p:nvGrpSpPr>
        <p:grpSpPr>
          <a:xfrm>
            <a:off x="1295400" y="2438400"/>
            <a:ext cx="6477000" cy="3505200"/>
            <a:chOff x="2057400" y="2689225"/>
            <a:chExt cx="5257800" cy="1577975"/>
          </a:xfrm>
        </p:grpSpPr>
        <p:grpSp>
          <p:nvGrpSpPr>
            <p:cNvPr id="6" name="Group 3"/>
            <p:cNvGrpSpPr>
              <a:grpSpLocks/>
            </p:cNvGrpSpPr>
            <p:nvPr/>
          </p:nvGrpSpPr>
          <p:grpSpPr bwMode="auto">
            <a:xfrm>
              <a:off x="2057400" y="2689225"/>
              <a:ext cx="4343400" cy="617538"/>
              <a:chOff x="648" y="2960"/>
              <a:chExt cx="2736" cy="389"/>
            </a:xfrm>
          </p:grpSpPr>
          <p:sp>
            <p:nvSpPr>
              <p:cNvPr id="43"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4"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US"/>
              </a:p>
            </p:txBody>
          </p:sp>
          <p:sp>
            <p:nvSpPr>
              <p:cNvPr id="46"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47"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US"/>
              </a:p>
            </p:txBody>
          </p:sp>
          <p:sp>
            <p:nvSpPr>
              <p:cNvPr id="49"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50"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1"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US"/>
              </a:p>
            </p:txBody>
          </p:sp>
          <p:sp>
            <p:nvSpPr>
              <p:cNvPr id="52"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53"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4"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US"/>
              </a:p>
            </p:txBody>
          </p:sp>
          <p:sp>
            <p:nvSpPr>
              <p:cNvPr id="55"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56"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7"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8"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9"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0"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1"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2"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US"/>
              </a:p>
            </p:txBody>
          </p:sp>
          <p:sp>
            <p:nvSpPr>
              <p:cNvPr id="63"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US"/>
              </a:p>
            </p:txBody>
          </p:sp>
          <p:sp>
            <p:nvSpPr>
              <p:cNvPr id="64"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US"/>
              </a:p>
            </p:txBody>
          </p:sp>
          <p:sp>
            <p:nvSpPr>
              <p:cNvPr id="65"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US"/>
              </a:p>
            </p:txBody>
          </p:sp>
          <p:sp>
            <p:nvSpPr>
              <p:cNvPr id="66"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US"/>
              </a:p>
            </p:txBody>
          </p:sp>
          <p:sp>
            <p:nvSpPr>
              <p:cNvPr id="67"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US"/>
              </a:p>
            </p:txBody>
          </p:sp>
          <p:sp>
            <p:nvSpPr>
              <p:cNvPr id="68"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US"/>
              </a:p>
            </p:txBody>
          </p:sp>
          <p:sp>
            <p:nvSpPr>
              <p:cNvPr id="69"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US"/>
              </a:p>
            </p:txBody>
          </p:sp>
          <p:sp>
            <p:nvSpPr>
              <p:cNvPr id="70"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US"/>
              </a:p>
            </p:txBody>
          </p:sp>
        </p:grpSp>
        <p:sp>
          <p:nvSpPr>
            <p:cNvPr id="7" name="Rectangle 32"/>
            <p:cNvSpPr>
              <a:spLocks noChangeArrowheads="1"/>
            </p:cNvSpPr>
            <p:nvPr/>
          </p:nvSpPr>
          <p:spPr bwMode="auto">
            <a:xfrm>
              <a:off x="2057400" y="39846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nvGrpSpPr>
            <p:cNvPr id="8" name="Group 33"/>
            <p:cNvGrpSpPr>
              <a:grpSpLocks/>
            </p:cNvGrpSpPr>
            <p:nvPr/>
          </p:nvGrpSpPr>
          <p:grpSpPr bwMode="auto">
            <a:xfrm>
              <a:off x="2057400" y="3603637"/>
              <a:ext cx="5257800" cy="663576"/>
              <a:chOff x="648" y="4154"/>
              <a:chExt cx="3312" cy="418"/>
            </a:xfrm>
          </p:grpSpPr>
          <p:sp>
            <p:nvSpPr>
              <p:cNvPr id="10" name="Rectangle 3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11" name="Rectangle 3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2" name="Line 3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US"/>
              </a:p>
            </p:txBody>
          </p:sp>
          <p:sp>
            <p:nvSpPr>
              <p:cNvPr id="13" name="Rectangle 37"/>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4" name="Rectangle 38"/>
              <p:cNvSpPr>
                <a:spLocks noChangeArrowheads="1"/>
              </p:cNvSpPr>
              <p:nvPr/>
            </p:nvSpPr>
            <p:spPr bwMode="auto">
              <a:xfrm>
                <a:off x="1512"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39"/>
              <p:cNvSpPr>
                <a:spLocks noChangeShapeType="1"/>
              </p:cNvSpPr>
              <p:nvPr/>
            </p:nvSpPr>
            <p:spPr bwMode="auto">
              <a:xfrm>
                <a:off x="1584" y="4255"/>
                <a:ext cx="216" cy="0"/>
              </a:xfrm>
              <a:prstGeom prst="line">
                <a:avLst/>
              </a:prstGeom>
              <a:noFill/>
              <a:ln w="9525">
                <a:solidFill>
                  <a:schemeClr val="tx1"/>
                </a:solidFill>
                <a:round/>
                <a:headEnd/>
                <a:tailEnd type="triangle" w="med" len="med"/>
              </a:ln>
            </p:spPr>
            <p:txBody>
              <a:bodyPr/>
              <a:lstStyle/>
              <a:p>
                <a:endParaRPr lang="en-US"/>
              </a:p>
            </p:txBody>
          </p:sp>
          <p:sp>
            <p:nvSpPr>
              <p:cNvPr id="16" name="Rectangle 40"/>
              <p:cNvSpPr>
                <a:spLocks noChangeArrowheads="1"/>
              </p:cNvSpPr>
              <p:nvPr/>
            </p:nvSpPr>
            <p:spPr bwMode="auto">
              <a:xfrm>
                <a:off x="1944"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7" name="Rectangle 41"/>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42"/>
              <p:cNvSpPr>
                <a:spLocks noChangeShapeType="1"/>
              </p:cNvSpPr>
              <p:nvPr/>
            </p:nvSpPr>
            <p:spPr bwMode="auto">
              <a:xfrm>
                <a:off x="2160" y="4255"/>
                <a:ext cx="216" cy="0"/>
              </a:xfrm>
              <a:prstGeom prst="line">
                <a:avLst/>
              </a:prstGeom>
              <a:noFill/>
              <a:ln w="9525">
                <a:solidFill>
                  <a:schemeClr val="tx1"/>
                </a:solidFill>
                <a:round/>
                <a:headEnd/>
                <a:tailEnd type="triangle" w="med" len="med"/>
              </a:ln>
            </p:spPr>
            <p:txBody>
              <a:bodyPr/>
              <a:lstStyle/>
              <a:p>
                <a:endParaRPr lang="en-US"/>
              </a:p>
            </p:txBody>
          </p:sp>
          <p:sp>
            <p:nvSpPr>
              <p:cNvPr id="19" name="Rectangle 43"/>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0" name="Rectangle 44"/>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45"/>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US"/>
              </a:p>
            </p:txBody>
          </p:sp>
          <p:sp>
            <p:nvSpPr>
              <p:cNvPr id="22"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3" name="Rectangle 47"/>
              <p:cNvSpPr>
                <a:spLocks noChangeArrowheads="1"/>
              </p:cNvSpPr>
              <p:nvPr/>
            </p:nvSpPr>
            <p:spPr bwMode="auto">
              <a:xfrm>
                <a:off x="324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4" name="Rectangle 48"/>
              <p:cNvSpPr>
                <a:spLocks noChangeArrowheads="1"/>
              </p:cNvSpPr>
              <p:nvPr/>
            </p:nvSpPr>
            <p:spPr bwMode="auto">
              <a:xfrm>
                <a:off x="64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5" name="Rectangle 49"/>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6" name="Rectangle 50"/>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7" name="Rectangle 51"/>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8" name="Rectangle 52"/>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9" name="Line 53"/>
              <p:cNvSpPr>
                <a:spLocks noChangeShapeType="1"/>
              </p:cNvSpPr>
              <p:nvPr/>
            </p:nvSpPr>
            <p:spPr bwMode="auto">
              <a:xfrm>
                <a:off x="3312" y="4226"/>
                <a:ext cx="216" cy="0"/>
              </a:xfrm>
              <a:prstGeom prst="line">
                <a:avLst/>
              </a:prstGeom>
              <a:noFill/>
              <a:ln w="9525">
                <a:solidFill>
                  <a:schemeClr val="tx1"/>
                </a:solidFill>
                <a:round/>
                <a:headEnd/>
                <a:tailEnd type="triangle" w="med" len="med"/>
              </a:ln>
            </p:spPr>
            <p:txBody>
              <a:bodyPr/>
              <a:lstStyle/>
              <a:p>
                <a:endParaRPr lang="en-US"/>
              </a:p>
            </p:txBody>
          </p:sp>
          <p:sp>
            <p:nvSpPr>
              <p:cNvPr id="30" name="Rectangle 54"/>
              <p:cNvSpPr>
                <a:spLocks noChangeArrowheads="1"/>
              </p:cNvSpPr>
              <p:nvPr/>
            </p:nvSpPr>
            <p:spPr bwMode="auto">
              <a:xfrm>
                <a:off x="3672" y="4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31" name="Rectangle 55"/>
              <p:cNvSpPr>
                <a:spLocks noChangeArrowheads="1"/>
              </p:cNvSpPr>
              <p:nvPr/>
            </p:nvSpPr>
            <p:spPr bwMode="auto">
              <a:xfrm>
                <a:off x="3816" y="4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Rectangle 56"/>
              <p:cNvSpPr>
                <a:spLocks noChangeArrowheads="1"/>
              </p:cNvSpPr>
              <p:nvPr/>
            </p:nvSpPr>
            <p:spPr bwMode="auto">
              <a:xfrm>
                <a:off x="3528" y="4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3" name="Line 57"/>
              <p:cNvSpPr>
                <a:spLocks noChangeShapeType="1"/>
              </p:cNvSpPr>
              <p:nvPr/>
            </p:nvSpPr>
            <p:spPr bwMode="auto">
              <a:xfrm>
                <a:off x="3888" y="4285"/>
                <a:ext cx="0" cy="144"/>
              </a:xfrm>
              <a:prstGeom prst="line">
                <a:avLst/>
              </a:prstGeom>
              <a:noFill/>
              <a:ln w="9525">
                <a:solidFill>
                  <a:schemeClr val="tx1"/>
                </a:solidFill>
                <a:round/>
                <a:headEnd/>
                <a:tailEnd/>
              </a:ln>
            </p:spPr>
            <p:txBody>
              <a:bodyPr/>
              <a:lstStyle/>
              <a:p>
                <a:endParaRPr lang="en-US"/>
              </a:p>
            </p:txBody>
          </p:sp>
          <p:sp>
            <p:nvSpPr>
              <p:cNvPr id="34" name="Line 58"/>
              <p:cNvSpPr>
                <a:spLocks noChangeShapeType="1"/>
              </p:cNvSpPr>
              <p:nvPr/>
            </p:nvSpPr>
            <p:spPr bwMode="auto">
              <a:xfrm flipH="1">
                <a:off x="720" y="4429"/>
                <a:ext cx="3168" cy="0"/>
              </a:xfrm>
              <a:prstGeom prst="line">
                <a:avLst/>
              </a:prstGeom>
              <a:noFill/>
              <a:ln w="9525">
                <a:solidFill>
                  <a:schemeClr val="tx1"/>
                </a:solidFill>
                <a:round/>
                <a:headEnd/>
                <a:tailEnd/>
              </a:ln>
            </p:spPr>
            <p:txBody>
              <a:bodyPr/>
              <a:lstStyle/>
              <a:p>
                <a:endParaRPr lang="en-US"/>
              </a:p>
            </p:txBody>
          </p:sp>
          <p:sp>
            <p:nvSpPr>
              <p:cNvPr id="35" name="Line 59"/>
              <p:cNvSpPr>
                <a:spLocks noChangeShapeType="1"/>
              </p:cNvSpPr>
              <p:nvPr/>
            </p:nvSpPr>
            <p:spPr bwMode="auto">
              <a:xfrm>
                <a:off x="720" y="4284"/>
                <a:ext cx="0" cy="288"/>
              </a:xfrm>
              <a:prstGeom prst="line">
                <a:avLst/>
              </a:prstGeom>
              <a:noFill/>
              <a:ln w="9525">
                <a:solidFill>
                  <a:schemeClr val="tx1"/>
                </a:solidFill>
                <a:round/>
                <a:headEnd/>
                <a:tailEnd/>
              </a:ln>
            </p:spPr>
            <p:txBody>
              <a:bodyPr/>
              <a:lstStyle/>
              <a:p>
                <a:endParaRPr lang="en-US"/>
              </a:p>
            </p:txBody>
          </p:sp>
          <p:sp>
            <p:nvSpPr>
              <p:cNvPr id="36" name="Line 60"/>
              <p:cNvSpPr>
                <a:spLocks noChangeShapeType="1"/>
              </p:cNvSpPr>
              <p:nvPr/>
            </p:nvSpPr>
            <p:spPr bwMode="auto">
              <a:xfrm>
                <a:off x="720" y="4572"/>
                <a:ext cx="3168" cy="0"/>
              </a:xfrm>
              <a:prstGeom prst="line">
                <a:avLst/>
              </a:prstGeom>
              <a:noFill/>
              <a:ln w="9525">
                <a:solidFill>
                  <a:schemeClr val="tx1"/>
                </a:solidFill>
                <a:round/>
                <a:headEnd/>
                <a:tailEnd/>
              </a:ln>
            </p:spPr>
            <p:txBody>
              <a:bodyPr/>
              <a:lstStyle/>
              <a:p>
                <a:endParaRPr lang="en-US"/>
              </a:p>
            </p:txBody>
          </p:sp>
          <p:sp>
            <p:nvSpPr>
              <p:cNvPr id="37" name="Line 61"/>
              <p:cNvSpPr>
                <a:spLocks noChangeShapeType="1"/>
              </p:cNvSpPr>
              <p:nvPr/>
            </p:nvSpPr>
            <p:spPr bwMode="auto">
              <a:xfrm flipV="1">
                <a:off x="3888" y="4356"/>
                <a:ext cx="0" cy="216"/>
              </a:xfrm>
              <a:prstGeom prst="line">
                <a:avLst/>
              </a:prstGeom>
              <a:noFill/>
              <a:ln w="9525">
                <a:solidFill>
                  <a:schemeClr val="tx1"/>
                </a:solidFill>
                <a:round/>
                <a:headEnd/>
                <a:tailEnd type="triangle" w="med" len="med"/>
              </a:ln>
            </p:spPr>
            <p:txBody>
              <a:bodyPr/>
              <a:lstStyle/>
              <a:p>
                <a:endParaRPr lang="en-US"/>
              </a:p>
            </p:txBody>
          </p:sp>
          <p:sp>
            <p:nvSpPr>
              <p:cNvPr id="38" name="Line 62"/>
              <p:cNvSpPr>
                <a:spLocks noChangeShapeType="1"/>
              </p:cNvSpPr>
              <p:nvPr/>
            </p:nvSpPr>
            <p:spPr bwMode="auto">
              <a:xfrm flipH="1">
                <a:off x="3384" y="4284"/>
                <a:ext cx="144" cy="0"/>
              </a:xfrm>
              <a:prstGeom prst="line">
                <a:avLst/>
              </a:prstGeom>
              <a:noFill/>
              <a:ln w="9525">
                <a:solidFill>
                  <a:schemeClr val="tx1"/>
                </a:solidFill>
                <a:round/>
                <a:headEnd/>
                <a:tailEnd type="triangle" w="med" len="med"/>
              </a:ln>
            </p:spPr>
            <p:txBody>
              <a:bodyPr/>
              <a:lstStyle/>
              <a:p>
                <a:endParaRPr lang="en-US"/>
              </a:p>
            </p:txBody>
          </p:sp>
          <p:sp>
            <p:nvSpPr>
              <p:cNvPr id="39" name="Line 63"/>
              <p:cNvSpPr>
                <a:spLocks noChangeShapeType="1"/>
              </p:cNvSpPr>
              <p:nvPr/>
            </p:nvSpPr>
            <p:spPr bwMode="auto">
              <a:xfrm flipH="1">
                <a:off x="1080" y="4284"/>
                <a:ext cx="144" cy="0"/>
              </a:xfrm>
              <a:prstGeom prst="line">
                <a:avLst/>
              </a:prstGeom>
              <a:noFill/>
              <a:ln w="9525">
                <a:solidFill>
                  <a:schemeClr val="tx1"/>
                </a:solidFill>
                <a:round/>
                <a:headEnd/>
                <a:tailEnd type="triangle" w="med" len="med"/>
              </a:ln>
            </p:spPr>
            <p:txBody>
              <a:bodyPr/>
              <a:lstStyle/>
              <a:p>
                <a:endParaRPr lang="en-US"/>
              </a:p>
            </p:txBody>
          </p:sp>
          <p:sp>
            <p:nvSpPr>
              <p:cNvPr id="40" name="Line 64"/>
              <p:cNvSpPr>
                <a:spLocks noChangeShapeType="1"/>
              </p:cNvSpPr>
              <p:nvPr/>
            </p:nvSpPr>
            <p:spPr bwMode="auto">
              <a:xfrm flipH="1">
                <a:off x="1656" y="4284"/>
                <a:ext cx="144" cy="0"/>
              </a:xfrm>
              <a:prstGeom prst="line">
                <a:avLst/>
              </a:prstGeom>
              <a:noFill/>
              <a:ln w="9525">
                <a:solidFill>
                  <a:schemeClr val="tx1"/>
                </a:solidFill>
                <a:round/>
                <a:headEnd/>
                <a:tailEnd type="triangle" w="med" len="med"/>
              </a:ln>
            </p:spPr>
            <p:txBody>
              <a:bodyPr/>
              <a:lstStyle/>
              <a:p>
                <a:endParaRPr lang="en-US"/>
              </a:p>
            </p:txBody>
          </p:sp>
          <p:sp>
            <p:nvSpPr>
              <p:cNvPr id="41" name="Line 65"/>
              <p:cNvSpPr>
                <a:spLocks noChangeShapeType="1"/>
              </p:cNvSpPr>
              <p:nvPr/>
            </p:nvSpPr>
            <p:spPr bwMode="auto">
              <a:xfrm flipH="1">
                <a:off x="2232" y="4284"/>
                <a:ext cx="144" cy="0"/>
              </a:xfrm>
              <a:prstGeom prst="line">
                <a:avLst/>
              </a:prstGeom>
              <a:noFill/>
              <a:ln w="9525">
                <a:solidFill>
                  <a:schemeClr val="tx1"/>
                </a:solidFill>
                <a:round/>
                <a:headEnd/>
                <a:tailEnd type="triangle" w="med" len="med"/>
              </a:ln>
            </p:spPr>
            <p:txBody>
              <a:bodyPr/>
              <a:lstStyle/>
              <a:p>
                <a:endParaRPr lang="en-US"/>
              </a:p>
            </p:txBody>
          </p:sp>
          <p:sp>
            <p:nvSpPr>
              <p:cNvPr id="42" name="Line 66"/>
              <p:cNvSpPr>
                <a:spLocks noChangeShapeType="1"/>
              </p:cNvSpPr>
              <p:nvPr/>
            </p:nvSpPr>
            <p:spPr bwMode="auto">
              <a:xfrm flipH="1">
                <a:off x="2808" y="4284"/>
                <a:ext cx="144" cy="0"/>
              </a:xfrm>
              <a:prstGeom prst="line">
                <a:avLst/>
              </a:prstGeom>
              <a:noFill/>
              <a:ln w="9525">
                <a:solidFill>
                  <a:schemeClr val="tx1"/>
                </a:solidFill>
                <a:round/>
                <a:headEnd/>
                <a:tailEnd type="triangle" w="med" len="med"/>
              </a:ln>
            </p:spPr>
            <p:txBody>
              <a:bodyPr/>
              <a:lstStyle/>
              <a:p>
                <a:endParaRPr lang="en-US"/>
              </a:p>
            </p:txBody>
          </p:sp>
        </p:grpSp>
        <p:sp>
          <p:nvSpPr>
            <p:cNvPr id="9" name="Rectangle 67"/>
            <p:cNvSpPr>
              <a:spLocks noChangeArrowheads="1"/>
            </p:cNvSpPr>
            <p:nvPr/>
          </p:nvSpPr>
          <p:spPr bwMode="auto">
            <a:xfrm>
              <a:off x="2057400" y="30702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
        <p:nvSpPr>
          <p:cNvPr id="71" name="Rectangle 70"/>
          <p:cNvSpPr/>
          <p:nvPr/>
        </p:nvSpPr>
        <p:spPr>
          <a:xfrm>
            <a:off x="533400" y="1371600"/>
            <a:ext cx="4343400" cy="369332"/>
          </a:xfrm>
          <a:prstGeom prst="rect">
            <a:avLst/>
          </a:prstGeom>
        </p:spPr>
        <p:txBody>
          <a:bodyPr wrap="square">
            <a:spAutoFit/>
          </a:bodyPr>
          <a:lstStyle/>
          <a:p>
            <a:r>
              <a:rPr lang="en-US" altLang="en-US" b="1" dirty="0" smtClean="0">
                <a:latin typeface="Arial" pitchFamily="34" charset="0"/>
              </a:rPr>
              <a:t>Insert a new node in the beginning </a:t>
            </a:r>
            <a:endParaRPr lang="en-US"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566822"/>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3600" dirty="0" smtClean="0"/>
              <a:t>Insertion at the END in CDLL</a:t>
            </a:r>
            <a:endParaRPr sz="4500" dirty="0"/>
          </a:p>
        </p:txBody>
      </p:sp>
      <p:sp>
        <p:nvSpPr>
          <p:cNvPr id="5" name="Rectangle 1"/>
          <p:cNvSpPr>
            <a:spLocks noChangeArrowheads="1"/>
          </p:cNvSpPr>
          <p:nvPr/>
        </p:nvSpPr>
        <p:spPr bwMode="auto">
          <a:xfrm>
            <a:off x="457200" y="1166813"/>
            <a:ext cx="8305800" cy="4431983"/>
          </a:xfrm>
          <a:prstGeom prst="rect">
            <a:avLst/>
          </a:prstGeom>
          <a:noFill/>
          <a:ln w="9525">
            <a:noFill/>
            <a:miter lim="800000"/>
            <a:headEnd/>
            <a:tailEnd/>
          </a:ln>
        </p:spPr>
        <p:txBody>
          <a:bodyPr>
            <a:spAutoFit/>
          </a:bodyPr>
          <a:lstStyle/>
          <a:p>
            <a:pPr marL="342900" indent="-342900" algn="just">
              <a:buFont typeface="Wingdings" pitchFamily="2" charset="2"/>
              <a:buChar char="Ø"/>
            </a:pPr>
            <a:r>
              <a:rPr lang="en-US" altLang="en-US" sz="2400" b="1" dirty="0">
                <a:latin typeface="Courier New" pitchFamily="49" charset="0"/>
              </a:rPr>
              <a:t>Algorithm to insert a new node at the end of the </a:t>
            </a:r>
            <a:r>
              <a:rPr lang="en-US" altLang="en-US" sz="2400" b="1" dirty="0">
                <a:latin typeface="Verdana" pitchFamily="34" charset="0"/>
              </a:rPr>
              <a:t>circular doubly </a:t>
            </a:r>
            <a:r>
              <a:rPr lang="en-US" altLang="en-US" sz="2400" b="1" dirty="0">
                <a:latin typeface="Courier New" pitchFamily="49" charset="0"/>
              </a:rPr>
              <a:t>linked list</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11</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a:t>
            </a:r>
            <a:r>
              <a:rPr lang="en-US" altLang="en-US" b="1" dirty="0" err="1">
                <a:latin typeface="Courier New" pitchFamily="49" charset="0"/>
              </a:rPr>
              <a:t>New_Node</a:t>
            </a:r>
            <a:r>
              <a:rPr lang="en-US" altLang="en-US" b="1" dirty="0">
                <a:latin typeface="Courier New" pitchFamily="49" charset="0"/>
              </a:rPr>
              <a:t>-&gt;Next = START</a:t>
            </a:r>
          </a:p>
          <a:p>
            <a:r>
              <a:rPr lang="en-US" altLang="en-US" b="1" dirty="0">
                <a:latin typeface="Courier New" pitchFamily="49" charset="0"/>
              </a:rPr>
              <a:t>Step 6</a:t>
            </a:r>
            <a:r>
              <a:rPr lang="en-US" altLang="en-US" b="1" dirty="0" smtClean="0">
                <a:latin typeface="Courier New" pitchFamily="49" charset="0"/>
              </a:rPr>
              <a:t>: </a:t>
            </a:r>
            <a:r>
              <a:rPr lang="en-US" altLang="en-US" b="1" dirty="0">
                <a:latin typeface="Courier New" pitchFamily="49" charset="0"/>
              </a:rPr>
              <a:t>SET </a:t>
            </a:r>
            <a:r>
              <a:rPr lang="en-US" altLang="en-US" b="1" dirty="0" err="1">
                <a:latin typeface="Courier New" pitchFamily="49" charset="0"/>
              </a:rPr>
              <a:t>New_Node</a:t>
            </a:r>
            <a:r>
              <a:rPr lang="en-US" altLang="en-US" b="1" dirty="0">
                <a:latin typeface="Courier New" pitchFamily="49" charset="0"/>
              </a:rPr>
              <a:t>-&gt;PREV = START-&gt;PREV </a:t>
            </a:r>
            <a:endParaRPr lang="en-US" altLang="en-US" b="1" dirty="0" smtClean="0">
              <a:latin typeface="Courier New" pitchFamily="49" charset="0"/>
            </a:endParaRPr>
          </a:p>
          <a:p>
            <a:r>
              <a:rPr lang="en-US" altLang="en-US" b="1" dirty="0" smtClean="0">
                <a:latin typeface="Courier New" pitchFamily="49" charset="0"/>
              </a:rPr>
              <a:t>Step 7: SET START-&gt;PRE-&gt;NEXT=</a:t>
            </a:r>
            <a:r>
              <a:rPr lang="en-US" altLang="en-US" b="1" dirty="0" err="1" smtClean="0">
                <a:latin typeface="Courier New" pitchFamily="49" charset="0"/>
              </a:rPr>
              <a:t>New_Node</a:t>
            </a:r>
            <a:endParaRPr lang="en-US" altLang="en-US" b="1" dirty="0" smtClean="0">
              <a:latin typeface="Courier New" pitchFamily="49" charset="0"/>
            </a:endParaRPr>
          </a:p>
          <a:p>
            <a:r>
              <a:rPr lang="en-US" altLang="en-US" b="1" dirty="0" smtClean="0">
                <a:latin typeface="Courier New" pitchFamily="49" charset="0"/>
              </a:rPr>
              <a:t>Step 8</a:t>
            </a:r>
            <a:r>
              <a:rPr lang="en-US" altLang="en-US" b="1" dirty="0">
                <a:latin typeface="Courier New" pitchFamily="49" charset="0"/>
              </a:rPr>
              <a:t>: SET </a:t>
            </a:r>
            <a:r>
              <a:rPr lang="en-US" altLang="en-US" b="1" dirty="0" smtClean="0">
                <a:latin typeface="Courier New" pitchFamily="49" charset="0"/>
              </a:rPr>
              <a:t>START-&gt;</a:t>
            </a:r>
            <a:r>
              <a:rPr lang="en-US" altLang="en-US" b="1" dirty="0">
                <a:latin typeface="Courier New" pitchFamily="49" charset="0"/>
              </a:rPr>
              <a:t>PREV= </a:t>
            </a:r>
            <a:r>
              <a:rPr lang="en-US" altLang="en-US" b="1" dirty="0" err="1">
                <a:latin typeface="Courier New" pitchFamily="49" charset="0"/>
              </a:rPr>
              <a:t>New_Node</a:t>
            </a:r>
            <a:endParaRPr lang="en-US" altLang="en-US" b="1" dirty="0">
              <a:latin typeface="Courier New" pitchFamily="49" charset="0"/>
            </a:endParaRPr>
          </a:p>
          <a:p>
            <a:r>
              <a:rPr lang="en-US" altLang="en-US" b="1" dirty="0" smtClean="0">
                <a:latin typeface="Courier New" pitchFamily="49" charset="0"/>
              </a:rPr>
              <a:t>Step </a:t>
            </a:r>
            <a:r>
              <a:rPr lang="en-US" altLang="en-US" b="1" dirty="0">
                <a:latin typeface="Courier New" pitchFamily="49" charset="0"/>
              </a:rPr>
              <a:t>7: EXIT</a:t>
            </a:r>
            <a:endParaRPr lang="en-US" altLang="en-US" b="1" dirty="0">
              <a:latin typeface="Verdana" pitchFamily="34" charset="0"/>
            </a:endParaRPr>
          </a:p>
        </p:txBody>
      </p:sp>
      <p:grpSp>
        <p:nvGrpSpPr>
          <p:cNvPr id="6" name="Group 5"/>
          <p:cNvGrpSpPr/>
          <p:nvPr/>
        </p:nvGrpSpPr>
        <p:grpSpPr>
          <a:xfrm>
            <a:off x="4791128" y="5251087"/>
            <a:ext cx="3558899" cy="1313768"/>
            <a:chOff x="1981200" y="4740275"/>
            <a:chExt cx="5334000" cy="1660525"/>
          </a:xfrm>
        </p:grpSpPr>
        <p:grpSp>
          <p:nvGrpSpPr>
            <p:cNvPr id="7" name="Group 3"/>
            <p:cNvGrpSpPr>
              <a:grpSpLocks/>
            </p:cNvGrpSpPr>
            <p:nvPr/>
          </p:nvGrpSpPr>
          <p:grpSpPr bwMode="auto">
            <a:xfrm>
              <a:off x="2133600" y="4740275"/>
              <a:ext cx="4343400" cy="617538"/>
              <a:chOff x="648" y="2960"/>
              <a:chExt cx="2736" cy="389"/>
            </a:xfrm>
          </p:grpSpPr>
          <p:sp>
            <p:nvSpPr>
              <p:cNvPr id="44"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5"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US"/>
              </a:p>
            </p:txBody>
          </p:sp>
          <p:sp>
            <p:nvSpPr>
              <p:cNvPr id="47"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48"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US"/>
              </a:p>
            </p:txBody>
          </p:sp>
          <p:sp>
            <p:nvSpPr>
              <p:cNvPr id="50"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51"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2"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US"/>
              </a:p>
            </p:txBody>
          </p:sp>
          <p:sp>
            <p:nvSpPr>
              <p:cNvPr id="53"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54"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5"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US"/>
              </a:p>
            </p:txBody>
          </p:sp>
          <p:sp>
            <p:nvSpPr>
              <p:cNvPr id="56"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57"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8"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9"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0"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1"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2"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3"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US"/>
              </a:p>
            </p:txBody>
          </p:sp>
          <p:sp>
            <p:nvSpPr>
              <p:cNvPr id="64"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US"/>
              </a:p>
            </p:txBody>
          </p:sp>
          <p:sp>
            <p:nvSpPr>
              <p:cNvPr id="65"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US"/>
              </a:p>
            </p:txBody>
          </p:sp>
          <p:sp>
            <p:nvSpPr>
              <p:cNvPr id="66"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US"/>
              </a:p>
            </p:txBody>
          </p:sp>
          <p:sp>
            <p:nvSpPr>
              <p:cNvPr id="67"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US"/>
              </a:p>
            </p:txBody>
          </p:sp>
          <p:sp>
            <p:nvSpPr>
              <p:cNvPr id="68"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US"/>
              </a:p>
            </p:txBody>
          </p:sp>
          <p:sp>
            <p:nvSpPr>
              <p:cNvPr id="69"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US"/>
              </a:p>
            </p:txBody>
          </p:sp>
          <p:sp>
            <p:nvSpPr>
              <p:cNvPr id="70"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US"/>
              </a:p>
            </p:txBody>
          </p:sp>
          <p:sp>
            <p:nvSpPr>
              <p:cNvPr id="71"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US"/>
              </a:p>
            </p:txBody>
          </p:sp>
        </p:grpSp>
        <p:grpSp>
          <p:nvGrpSpPr>
            <p:cNvPr id="8" name="Group 32"/>
            <p:cNvGrpSpPr>
              <a:grpSpLocks/>
            </p:cNvGrpSpPr>
            <p:nvPr/>
          </p:nvGrpSpPr>
          <p:grpSpPr bwMode="auto">
            <a:xfrm>
              <a:off x="2057400" y="5730878"/>
              <a:ext cx="5257800" cy="669926"/>
              <a:chOff x="648" y="1152"/>
              <a:chExt cx="3312" cy="422"/>
            </a:xfrm>
          </p:grpSpPr>
          <p:sp>
            <p:nvSpPr>
              <p:cNvPr id="11" name="Rectangle 33"/>
              <p:cNvSpPr>
                <a:spLocks noChangeArrowheads="1"/>
              </p:cNvSpPr>
              <p:nvPr/>
            </p:nvSpPr>
            <p:spPr bwMode="auto">
              <a:xfrm>
                <a:off x="792" y="1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2" name="Rectangle 34"/>
              <p:cNvSpPr>
                <a:spLocks noChangeArrowheads="1"/>
              </p:cNvSpPr>
              <p:nvPr/>
            </p:nvSpPr>
            <p:spPr bwMode="auto">
              <a:xfrm>
                <a:off x="936" y="115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3" name="Line 35"/>
              <p:cNvSpPr>
                <a:spLocks noChangeShapeType="1"/>
              </p:cNvSpPr>
              <p:nvPr/>
            </p:nvSpPr>
            <p:spPr bwMode="auto">
              <a:xfrm>
                <a:off x="1008" y="1226"/>
                <a:ext cx="216" cy="0"/>
              </a:xfrm>
              <a:prstGeom prst="line">
                <a:avLst/>
              </a:prstGeom>
              <a:noFill/>
              <a:ln w="9525">
                <a:solidFill>
                  <a:schemeClr val="tx1"/>
                </a:solidFill>
                <a:round/>
                <a:headEnd/>
                <a:tailEnd type="triangle" w="med" len="med"/>
              </a:ln>
            </p:spPr>
            <p:txBody>
              <a:bodyPr/>
              <a:lstStyle/>
              <a:p>
                <a:endParaRPr lang="en-US"/>
              </a:p>
            </p:txBody>
          </p:sp>
          <p:sp>
            <p:nvSpPr>
              <p:cNvPr id="14" name="Rectangle 36"/>
              <p:cNvSpPr>
                <a:spLocks noChangeArrowheads="1"/>
              </p:cNvSpPr>
              <p:nvPr/>
            </p:nvSpPr>
            <p:spPr bwMode="auto">
              <a:xfrm>
                <a:off x="1368" y="1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5" name="Rectangle 37"/>
              <p:cNvSpPr>
                <a:spLocks noChangeArrowheads="1"/>
              </p:cNvSpPr>
              <p:nvPr/>
            </p:nvSpPr>
            <p:spPr bwMode="auto">
              <a:xfrm>
                <a:off x="1512" y="115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6" name="Line 38"/>
              <p:cNvSpPr>
                <a:spLocks noChangeShapeType="1"/>
              </p:cNvSpPr>
              <p:nvPr/>
            </p:nvSpPr>
            <p:spPr bwMode="auto">
              <a:xfrm>
                <a:off x="1584" y="1226"/>
                <a:ext cx="216" cy="0"/>
              </a:xfrm>
              <a:prstGeom prst="line">
                <a:avLst/>
              </a:prstGeom>
              <a:noFill/>
              <a:ln w="9525">
                <a:solidFill>
                  <a:schemeClr val="tx1"/>
                </a:solidFill>
                <a:round/>
                <a:headEnd/>
                <a:tailEnd type="triangle" w="med" len="med"/>
              </a:ln>
            </p:spPr>
            <p:txBody>
              <a:bodyPr/>
              <a:lstStyle/>
              <a:p>
                <a:endParaRPr lang="en-US"/>
              </a:p>
            </p:txBody>
          </p:sp>
          <p:sp>
            <p:nvSpPr>
              <p:cNvPr id="17" name="Rectangle 39"/>
              <p:cNvSpPr>
                <a:spLocks noChangeArrowheads="1"/>
              </p:cNvSpPr>
              <p:nvPr/>
            </p:nvSpPr>
            <p:spPr bwMode="auto">
              <a:xfrm>
                <a:off x="1944" y="1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18" name="Rectangle 40"/>
              <p:cNvSpPr>
                <a:spLocks noChangeArrowheads="1"/>
              </p:cNvSpPr>
              <p:nvPr/>
            </p:nvSpPr>
            <p:spPr bwMode="auto">
              <a:xfrm>
                <a:off x="2088" y="115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9" name="Line 41"/>
              <p:cNvSpPr>
                <a:spLocks noChangeShapeType="1"/>
              </p:cNvSpPr>
              <p:nvPr/>
            </p:nvSpPr>
            <p:spPr bwMode="auto">
              <a:xfrm>
                <a:off x="2160" y="1226"/>
                <a:ext cx="216" cy="0"/>
              </a:xfrm>
              <a:prstGeom prst="line">
                <a:avLst/>
              </a:prstGeom>
              <a:noFill/>
              <a:ln w="9525">
                <a:solidFill>
                  <a:schemeClr val="tx1"/>
                </a:solidFill>
                <a:round/>
                <a:headEnd/>
                <a:tailEnd type="triangle" w="med" len="med"/>
              </a:ln>
            </p:spPr>
            <p:txBody>
              <a:bodyPr/>
              <a:lstStyle/>
              <a:p>
                <a:endParaRPr lang="en-US"/>
              </a:p>
            </p:txBody>
          </p:sp>
          <p:sp>
            <p:nvSpPr>
              <p:cNvPr id="20" name="Rectangle 42"/>
              <p:cNvSpPr>
                <a:spLocks noChangeArrowheads="1"/>
              </p:cNvSpPr>
              <p:nvPr/>
            </p:nvSpPr>
            <p:spPr bwMode="auto">
              <a:xfrm>
                <a:off x="2520" y="1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1" name="Rectangle 43"/>
              <p:cNvSpPr>
                <a:spLocks noChangeArrowheads="1"/>
              </p:cNvSpPr>
              <p:nvPr/>
            </p:nvSpPr>
            <p:spPr bwMode="auto">
              <a:xfrm>
                <a:off x="2664" y="115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2" name="Line 44"/>
              <p:cNvSpPr>
                <a:spLocks noChangeShapeType="1"/>
              </p:cNvSpPr>
              <p:nvPr/>
            </p:nvSpPr>
            <p:spPr bwMode="auto">
              <a:xfrm>
                <a:off x="2736" y="1226"/>
                <a:ext cx="216" cy="0"/>
              </a:xfrm>
              <a:prstGeom prst="line">
                <a:avLst/>
              </a:prstGeom>
              <a:noFill/>
              <a:ln w="9525">
                <a:solidFill>
                  <a:schemeClr val="tx1"/>
                </a:solidFill>
                <a:round/>
                <a:headEnd/>
                <a:tailEnd type="triangle" w="med" len="med"/>
              </a:ln>
            </p:spPr>
            <p:txBody>
              <a:bodyPr/>
              <a:lstStyle/>
              <a:p>
                <a:endParaRPr lang="en-US"/>
              </a:p>
            </p:txBody>
          </p:sp>
          <p:sp>
            <p:nvSpPr>
              <p:cNvPr id="23" name="Rectangle 45"/>
              <p:cNvSpPr>
                <a:spLocks noChangeArrowheads="1"/>
              </p:cNvSpPr>
              <p:nvPr/>
            </p:nvSpPr>
            <p:spPr bwMode="auto">
              <a:xfrm>
                <a:off x="3096" y="115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24" name="Rectangle 46"/>
              <p:cNvSpPr>
                <a:spLocks noChangeArrowheads="1"/>
              </p:cNvSpPr>
              <p:nvPr/>
            </p:nvSpPr>
            <p:spPr bwMode="auto">
              <a:xfrm>
                <a:off x="3240"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5" name="Rectangle 47"/>
              <p:cNvSpPr>
                <a:spLocks noChangeArrowheads="1"/>
              </p:cNvSpPr>
              <p:nvPr/>
            </p:nvSpPr>
            <p:spPr bwMode="auto">
              <a:xfrm>
                <a:off x="648"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6" name="Rectangle 48"/>
              <p:cNvSpPr>
                <a:spLocks noChangeArrowheads="1"/>
              </p:cNvSpPr>
              <p:nvPr/>
            </p:nvSpPr>
            <p:spPr bwMode="auto">
              <a:xfrm>
                <a:off x="1224"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7" name="Rectangle 49"/>
              <p:cNvSpPr>
                <a:spLocks noChangeArrowheads="1"/>
              </p:cNvSpPr>
              <p:nvPr/>
            </p:nvSpPr>
            <p:spPr bwMode="auto">
              <a:xfrm>
                <a:off x="1800"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8" name="Rectangle 50"/>
              <p:cNvSpPr>
                <a:spLocks noChangeArrowheads="1"/>
              </p:cNvSpPr>
              <p:nvPr/>
            </p:nvSpPr>
            <p:spPr bwMode="auto">
              <a:xfrm>
                <a:off x="2376"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9" name="Rectangle 51"/>
              <p:cNvSpPr>
                <a:spLocks noChangeArrowheads="1"/>
              </p:cNvSpPr>
              <p:nvPr/>
            </p:nvSpPr>
            <p:spPr bwMode="auto">
              <a:xfrm>
                <a:off x="2952"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Line 52"/>
              <p:cNvSpPr>
                <a:spLocks noChangeShapeType="1"/>
              </p:cNvSpPr>
              <p:nvPr/>
            </p:nvSpPr>
            <p:spPr bwMode="auto">
              <a:xfrm>
                <a:off x="3312" y="1224"/>
                <a:ext cx="216" cy="0"/>
              </a:xfrm>
              <a:prstGeom prst="line">
                <a:avLst/>
              </a:prstGeom>
              <a:noFill/>
              <a:ln w="9525">
                <a:solidFill>
                  <a:schemeClr val="tx1"/>
                </a:solidFill>
                <a:round/>
                <a:headEnd/>
                <a:tailEnd type="triangle" w="med" len="med"/>
              </a:ln>
            </p:spPr>
            <p:txBody>
              <a:bodyPr/>
              <a:lstStyle/>
              <a:p>
                <a:endParaRPr lang="en-US"/>
              </a:p>
            </p:txBody>
          </p:sp>
          <p:sp>
            <p:nvSpPr>
              <p:cNvPr id="31" name="Rectangle 53"/>
              <p:cNvSpPr>
                <a:spLocks noChangeArrowheads="1"/>
              </p:cNvSpPr>
              <p:nvPr/>
            </p:nvSpPr>
            <p:spPr bwMode="auto">
              <a:xfrm>
                <a:off x="3672" y="115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32" name="Rectangle 54"/>
              <p:cNvSpPr>
                <a:spLocks noChangeArrowheads="1"/>
              </p:cNvSpPr>
              <p:nvPr/>
            </p:nvSpPr>
            <p:spPr bwMode="auto">
              <a:xfrm>
                <a:off x="3816" y="11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3" name="Rectangle 55"/>
              <p:cNvSpPr>
                <a:spLocks noChangeArrowheads="1"/>
              </p:cNvSpPr>
              <p:nvPr/>
            </p:nvSpPr>
            <p:spPr bwMode="auto">
              <a:xfrm>
                <a:off x="3528" y="115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4" name="Line 56"/>
              <p:cNvSpPr>
                <a:spLocks noChangeShapeType="1"/>
              </p:cNvSpPr>
              <p:nvPr/>
            </p:nvSpPr>
            <p:spPr bwMode="auto">
              <a:xfrm>
                <a:off x="3888" y="1269"/>
                <a:ext cx="0" cy="144"/>
              </a:xfrm>
              <a:prstGeom prst="line">
                <a:avLst/>
              </a:prstGeom>
              <a:noFill/>
              <a:ln w="9525">
                <a:solidFill>
                  <a:schemeClr val="tx1"/>
                </a:solidFill>
                <a:round/>
                <a:headEnd/>
                <a:tailEnd/>
              </a:ln>
            </p:spPr>
            <p:txBody>
              <a:bodyPr/>
              <a:lstStyle/>
              <a:p>
                <a:endParaRPr lang="en-US"/>
              </a:p>
            </p:txBody>
          </p:sp>
          <p:sp>
            <p:nvSpPr>
              <p:cNvPr id="35" name="Line 57"/>
              <p:cNvSpPr>
                <a:spLocks noChangeShapeType="1"/>
              </p:cNvSpPr>
              <p:nvPr/>
            </p:nvSpPr>
            <p:spPr bwMode="auto">
              <a:xfrm flipH="1">
                <a:off x="720" y="1413"/>
                <a:ext cx="3168" cy="0"/>
              </a:xfrm>
              <a:prstGeom prst="line">
                <a:avLst/>
              </a:prstGeom>
              <a:noFill/>
              <a:ln w="9525">
                <a:solidFill>
                  <a:schemeClr val="tx1"/>
                </a:solidFill>
                <a:round/>
                <a:headEnd/>
                <a:tailEnd/>
              </a:ln>
            </p:spPr>
            <p:txBody>
              <a:bodyPr/>
              <a:lstStyle/>
              <a:p>
                <a:endParaRPr lang="en-US"/>
              </a:p>
            </p:txBody>
          </p:sp>
          <p:sp>
            <p:nvSpPr>
              <p:cNvPr id="36" name="Line 58"/>
              <p:cNvSpPr>
                <a:spLocks noChangeShapeType="1"/>
              </p:cNvSpPr>
              <p:nvPr/>
            </p:nvSpPr>
            <p:spPr bwMode="auto">
              <a:xfrm>
                <a:off x="720" y="1286"/>
                <a:ext cx="0" cy="288"/>
              </a:xfrm>
              <a:prstGeom prst="line">
                <a:avLst/>
              </a:prstGeom>
              <a:noFill/>
              <a:ln w="9525">
                <a:solidFill>
                  <a:schemeClr val="tx1"/>
                </a:solidFill>
                <a:round/>
                <a:headEnd/>
                <a:tailEnd/>
              </a:ln>
            </p:spPr>
            <p:txBody>
              <a:bodyPr/>
              <a:lstStyle/>
              <a:p>
                <a:endParaRPr lang="en-US"/>
              </a:p>
            </p:txBody>
          </p:sp>
          <p:sp>
            <p:nvSpPr>
              <p:cNvPr id="37" name="Line 59"/>
              <p:cNvSpPr>
                <a:spLocks noChangeShapeType="1"/>
              </p:cNvSpPr>
              <p:nvPr/>
            </p:nvSpPr>
            <p:spPr bwMode="auto">
              <a:xfrm>
                <a:off x="720" y="1574"/>
                <a:ext cx="3168" cy="0"/>
              </a:xfrm>
              <a:prstGeom prst="line">
                <a:avLst/>
              </a:prstGeom>
              <a:noFill/>
              <a:ln w="9525">
                <a:solidFill>
                  <a:schemeClr val="tx1"/>
                </a:solidFill>
                <a:round/>
                <a:headEnd/>
                <a:tailEnd/>
              </a:ln>
            </p:spPr>
            <p:txBody>
              <a:bodyPr/>
              <a:lstStyle/>
              <a:p>
                <a:endParaRPr lang="en-US"/>
              </a:p>
            </p:txBody>
          </p:sp>
          <p:sp>
            <p:nvSpPr>
              <p:cNvPr id="38" name="Line 60"/>
              <p:cNvSpPr>
                <a:spLocks noChangeShapeType="1"/>
              </p:cNvSpPr>
              <p:nvPr/>
            </p:nvSpPr>
            <p:spPr bwMode="auto">
              <a:xfrm flipV="1">
                <a:off x="3888" y="1358"/>
                <a:ext cx="0" cy="216"/>
              </a:xfrm>
              <a:prstGeom prst="line">
                <a:avLst/>
              </a:prstGeom>
              <a:noFill/>
              <a:ln w="9525">
                <a:solidFill>
                  <a:schemeClr val="tx1"/>
                </a:solidFill>
                <a:round/>
                <a:headEnd/>
                <a:tailEnd type="triangle" w="med" len="med"/>
              </a:ln>
            </p:spPr>
            <p:txBody>
              <a:bodyPr/>
              <a:lstStyle/>
              <a:p>
                <a:endParaRPr lang="en-US"/>
              </a:p>
            </p:txBody>
          </p:sp>
          <p:sp>
            <p:nvSpPr>
              <p:cNvPr id="39" name="Line 61"/>
              <p:cNvSpPr>
                <a:spLocks noChangeShapeType="1"/>
              </p:cNvSpPr>
              <p:nvPr/>
            </p:nvSpPr>
            <p:spPr bwMode="auto">
              <a:xfrm flipH="1">
                <a:off x="2160" y="1286"/>
                <a:ext cx="216" cy="0"/>
              </a:xfrm>
              <a:prstGeom prst="line">
                <a:avLst/>
              </a:prstGeom>
              <a:noFill/>
              <a:ln w="9525">
                <a:solidFill>
                  <a:schemeClr val="tx1"/>
                </a:solidFill>
                <a:round/>
                <a:headEnd/>
                <a:tailEnd type="triangle" w="med" len="med"/>
              </a:ln>
            </p:spPr>
            <p:txBody>
              <a:bodyPr/>
              <a:lstStyle/>
              <a:p>
                <a:endParaRPr lang="en-US"/>
              </a:p>
            </p:txBody>
          </p:sp>
          <p:sp>
            <p:nvSpPr>
              <p:cNvPr id="40" name="Line 62"/>
              <p:cNvSpPr>
                <a:spLocks noChangeShapeType="1"/>
              </p:cNvSpPr>
              <p:nvPr/>
            </p:nvSpPr>
            <p:spPr bwMode="auto">
              <a:xfrm flipH="1">
                <a:off x="2808" y="1286"/>
                <a:ext cx="216" cy="0"/>
              </a:xfrm>
              <a:prstGeom prst="line">
                <a:avLst/>
              </a:prstGeom>
              <a:noFill/>
              <a:ln w="9525">
                <a:solidFill>
                  <a:schemeClr val="tx1"/>
                </a:solidFill>
                <a:round/>
                <a:headEnd/>
                <a:tailEnd type="triangle" w="med" len="med"/>
              </a:ln>
            </p:spPr>
            <p:txBody>
              <a:bodyPr/>
              <a:lstStyle/>
              <a:p>
                <a:endParaRPr lang="en-US"/>
              </a:p>
            </p:txBody>
          </p:sp>
          <p:sp>
            <p:nvSpPr>
              <p:cNvPr id="41" name="Line 63"/>
              <p:cNvSpPr>
                <a:spLocks noChangeShapeType="1"/>
              </p:cNvSpPr>
              <p:nvPr/>
            </p:nvSpPr>
            <p:spPr bwMode="auto">
              <a:xfrm flipH="1">
                <a:off x="1584" y="1296"/>
                <a:ext cx="216" cy="0"/>
              </a:xfrm>
              <a:prstGeom prst="line">
                <a:avLst/>
              </a:prstGeom>
              <a:noFill/>
              <a:ln w="9525">
                <a:solidFill>
                  <a:schemeClr val="tx1"/>
                </a:solidFill>
                <a:round/>
                <a:headEnd/>
                <a:tailEnd type="triangle" w="med" len="med"/>
              </a:ln>
            </p:spPr>
            <p:txBody>
              <a:bodyPr/>
              <a:lstStyle/>
              <a:p>
                <a:endParaRPr lang="en-US"/>
              </a:p>
            </p:txBody>
          </p:sp>
          <p:sp>
            <p:nvSpPr>
              <p:cNvPr id="42" name="Line 64"/>
              <p:cNvSpPr>
                <a:spLocks noChangeShapeType="1"/>
              </p:cNvSpPr>
              <p:nvPr/>
            </p:nvSpPr>
            <p:spPr bwMode="auto">
              <a:xfrm flipH="1">
                <a:off x="3384" y="1296"/>
                <a:ext cx="144" cy="0"/>
              </a:xfrm>
              <a:prstGeom prst="line">
                <a:avLst/>
              </a:prstGeom>
              <a:noFill/>
              <a:ln w="9525">
                <a:solidFill>
                  <a:schemeClr val="tx1"/>
                </a:solidFill>
                <a:round/>
                <a:headEnd/>
                <a:tailEnd type="triangle" w="med" len="med"/>
              </a:ln>
              <a:effectLst/>
            </p:spPr>
            <p:txBody>
              <a:bodyPr/>
              <a:lstStyle/>
              <a:p>
                <a:endParaRPr lang="en-US"/>
              </a:p>
            </p:txBody>
          </p:sp>
          <p:sp>
            <p:nvSpPr>
              <p:cNvPr id="43" name="Line 65"/>
              <p:cNvSpPr>
                <a:spLocks noChangeShapeType="1"/>
              </p:cNvSpPr>
              <p:nvPr/>
            </p:nvSpPr>
            <p:spPr bwMode="auto">
              <a:xfrm flipH="1">
                <a:off x="936" y="1296"/>
                <a:ext cx="360" cy="0"/>
              </a:xfrm>
              <a:prstGeom prst="line">
                <a:avLst/>
              </a:prstGeom>
              <a:noFill/>
              <a:ln w="9525">
                <a:solidFill>
                  <a:schemeClr val="tx1"/>
                </a:solidFill>
                <a:round/>
                <a:headEnd/>
                <a:tailEnd type="triangle" w="med" len="med"/>
              </a:ln>
              <a:effectLst/>
            </p:spPr>
            <p:txBody>
              <a:bodyPr/>
              <a:lstStyle/>
              <a:p>
                <a:endParaRPr lang="en-US"/>
              </a:p>
            </p:txBody>
          </p:sp>
        </p:grpSp>
        <p:sp>
          <p:nvSpPr>
            <p:cNvPr id="9" name="Rectangle 66"/>
            <p:cNvSpPr>
              <a:spLocks noChangeArrowheads="1"/>
            </p:cNvSpPr>
            <p:nvPr/>
          </p:nvSpPr>
          <p:spPr bwMode="auto">
            <a:xfrm>
              <a:off x="1981200" y="611187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0" name="Rectangle 67"/>
            <p:cNvSpPr>
              <a:spLocks noChangeArrowheads="1"/>
            </p:cNvSpPr>
            <p:nvPr/>
          </p:nvSpPr>
          <p:spPr bwMode="auto">
            <a:xfrm>
              <a:off x="1981200" y="496887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628377"/>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000" dirty="0" smtClean="0"/>
              <a:t>Circular Doubly Linked List</a:t>
            </a:r>
          </a:p>
        </p:txBody>
      </p:sp>
      <p:sp>
        <p:nvSpPr>
          <p:cNvPr id="5" name="Rectangle 1"/>
          <p:cNvSpPr>
            <a:spLocks noChangeArrowheads="1"/>
          </p:cNvSpPr>
          <p:nvPr/>
        </p:nvSpPr>
        <p:spPr bwMode="auto">
          <a:xfrm>
            <a:off x="609600" y="1219200"/>
            <a:ext cx="8001000" cy="5539978"/>
          </a:xfrm>
          <a:prstGeom prst="rect">
            <a:avLst/>
          </a:prstGeom>
          <a:noFill/>
          <a:ln w="9525">
            <a:noFill/>
            <a:miter lim="800000"/>
            <a:headEnd/>
            <a:tailEnd/>
          </a:ln>
        </p:spPr>
        <p:txBody>
          <a:bodyPr>
            <a:spAutoFit/>
          </a:bodyPr>
          <a:lstStyle/>
          <a:p>
            <a:pPr marL="342900" indent="-342900" algn="just">
              <a:buFont typeface="Wingdings" pitchFamily="2" charset="2"/>
              <a:buChar char="Ø"/>
            </a:pPr>
            <a:r>
              <a:rPr lang="en-US" altLang="en-US" sz="2400" b="1" dirty="0">
                <a:latin typeface="Courier New" pitchFamily="49" charset="0"/>
              </a:rPr>
              <a:t>Algorithm to insert a new node after a node that has value NUM </a:t>
            </a:r>
          </a:p>
          <a:p>
            <a:endParaRPr lang="en-US" altLang="en-US" b="1" dirty="0">
              <a:latin typeface="Courier New" pitchFamily="49" charset="0"/>
            </a:endParaRPr>
          </a:p>
          <a:p>
            <a:r>
              <a:rPr lang="en-US" altLang="en-US" b="1" dirty="0">
                <a:latin typeface="Courier New" pitchFamily="49" charset="0"/>
              </a:rPr>
              <a:t>Step 1: IF AVAIL = NULL, then</a:t>
            </a:r>
          </a:p>
          <a:p>
            <a:r>
              <a:rPr lang="en-US" altLang="en-US" b="1" dirty="0">
                <a:latin typeface="Courier New" pitchFamily="49" charset="0"/>
              </a:rPr>
              <a:t>		Write OVERFLOW</a:t>
            </a:r>
          </a:p>
          <a:p>
            <a:r>
              <a:rPr lang="en-US" altLang="en-US" b="1" dirty="0">
                <a:latin typeface="Courier New" pitchFamily="49" charset="0"/>
              </a:rPr>
              <a:t>		Go to Step 11</a:t>
            </a:r>
          </a:p>
          <a:p>
            <a:r>
              <a:rPr lang="en-US" altLang="en-US" b="1" dirty="0">
                <a:latin typeface="Courier New" pitchFamily="49" charset="0"/>
              </a:rPr>
              <a:t>	[END OF IF]</a:t>
            </a:r>
          </a:p>
          <a:p>
            <a:r>
              <a:rPr lang="en-US" altLang="en-US" b="1" dirty="0">
                <a:latin typeface="Courier New" pitchFamily="49" charset="0"/>
              </a:rPr>
              <a:t>Step 2: SET </a:t>
            </a:r>
            <a:r>
              <a:rPr lang="en-US" altLang="en-US" b="1" dirty="0" err="1">
                <a:latin typeface="Courier New" pitchFamily="49" charset="0"/>
              </a:rPr>
              <a:t>New_Node</a:t>
            </a:r>
            <a:r>
              <a:rPr lang="en-US" altLang="en-US" b="1" dirty="0">
                <a:latin typeface="Courier New" pitchFamily="49" charset="0"/>
              </a:rPr>
              <a:t> = AVAIL</a:t>
            </a:r>
          </a:p>
          <a:p>
            <a:r>
              <a:rPr lang="en-US" altLang="en-US" b="1" dirty="0">
                <a:latin typeface="Courier New" pitchFamily="49" charset="0"/>
              </a:rPr>
              <a:t>Step 3: SET AVAIL = AVAIL-&gt;NEXT</a:t>
            </a:r>
          </a:p>
          <a:p>
            <a:r>
              <a:rPr lang="en-US" altLang="en-US" b="1" dirty="0">
                <a:latin typeface="Courier New" pitchFamily="49" charset="0"/>
              </a:rPr>
              <a:t>Step 4: SET </a:t>
            </a:r>
            <a:r>
              <a:rPr lang="en-US" altLang="en-US" b="1" dirty="0" err="1">
                <a:latin typeface="Courier New" pitchFamily="49" charset="0"/>
              </a:rPr>
              <a:t>New_Node</a:t>
            </a:r>
            <a:r>
              <a:rPr lang="en-US" altLang="en-US" b="1" dirty="0">
                <a:latin typeface="Courier New" pitchFamily="49" charset="0"/>
              </a:rPr>
              <a:t>-&gt;DATA = VAL</a:t>
            </a:r>
          </a:p>
          <a:p>
            <a:r>
              <a:rPr lang="en-US" altLang="en-US" b="1" dirty="0">
                <a:latin typeface="Courier New" pitchFamily="49" charset="0"/>
              </a:rPr>
              <a:t>Step 5: SET PTR = START </a:t>
            </a:r>
          </a:p>
          <a:p>
            <a:r>
              <a:rPr lang="en-US" altLang="en-US" b="1" dirty="0">
                <a:latin typeface="Courier New" pitchFamily="49" charset="0"/>
              </a:rPr>
              <a:t>Step 6: Repeat Step 8 while PTR-&gt;DATA != NUM</a:t>
            </a:r>
          </a:p>
          <a:p>
            <a:r>
              <a:rPr lang="en-US" altLang="en-US" b="1" dirty="0">
                <a:latin typeface="Courier New" pitchFamily="49" charset="0"/>
              </a:rPr>
              <a:t>Step 7: 		SET PTR = PTR-&gt;NEXT</a:t>
            </a:r>
          </a:p>
          <a:p>
            <a:r>
              <a:rPr lang="en-US" altLang="en-US" b="1" dirty="0">
                <a:latin typeface="Courier New" pitchFamily="49" charset="0"/>
              </a:rPr>
              <a:t>	[END OF LOOP] </a:t>
            </a:r>
          </a:p>
          <a:p>
            <a:r>
              <a:rPr lang="en-US" altLang="en-US" b="1" dirty="0">
                <a:latin typeface="Courier New" pitchFamily="49" charset="0"/>
              </a:rPr>
              <a:t>Step 8: </a:t>
            </a:r>
            <a:r>
              <a:rPr lang="en-US" altLang="en-US" b="1" dirty="0" err="1">
                <a:latin typeface="Courier New" pitchFamily="49" charset="0"/>
              </a:rPr>
              <a:t>New_Node</a:t>
            </a:r>
            <a:r>
              <a:rPr lang="en-US" altLang="en-US" b="1" dirty="0">
                <a:latin typeface="Courier New" pitchFamily="49" charset="0"/>
              </a:rPr>
              <a:t>-&gt;NEXT = PTR-&gt;NEXT</a:t>
            </a:r>
          </a:p>
          <a:p>
            <a:r>
              <a:rPr lang="en-US" altLang="en-US" b="1" dirty="0">
                <a:latin typeface="Courier New" pitchFamily="49" charset="0"/>
              </a:rPr>
              <a:t>Step 9: SET PTR-&gt;NEXT-&gt;PREV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9: SET </a:t>
            </a:r>
            <a:r>
              <a:rPr lang="en-US" altLang="en-US" b="1" dirty="0" err="1">
                <a:latin typeface="Courier New" pitchFamily="49" charset="0"/>
              </a:rPr>
              <a:t>New_Node</a:t>
            </a:r>
            <a:r>
              <a:rPr lang="en-US" altLang="en-US" b="1" dirty="0">
                <a:latin typeface="Courier New" pitchFamily="49" charset="0"/>
              </a:rPr>
              <a:t>-&gt;PREV = PTR</a:t>
            </a:r>
          </a:p>
          <a:p>
            <a:r>
              <a:rPr lang="en-US" altLang="en-US" b="1" dirty="0">
                <a:latin typeface="Courier New" pitchFamily="49" charset="0"/>
              </a:rPr>
              <a:t>Step 10: SET PTR-&gt;NEXT = </a:t>
            </a:r>
            <a:r>
              <a:rPr lang="en-US" altLang="en-US" b="1" dirty="0" err="1">
                <a:latin typeface="Courier New" pitchFamily="49" charset="0"/>
              </a:rPr>
              <a:t>New_Node</a:t>
            </a:r>
            <a:endParaRPr lang="en-US" altLang="en-US" b="1" dirty="0">
              <a:latin typeface="Courier New" pitchFamily="49" charset="0"/>
            </a:endParaRPr>
          </a:p>
          <a:p>
            <a:r>
              <a:rPr lang="en-US" altLang="en-US" b="1" dirty="0">
                <a:latin typeface="Courier New" pitchFamily="49" charset="0"/>
              </a:rPr>
              <a:t>Step 11: EXIT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grpSp>
        <p:nvGrpSpPr>
          <p:cNvPr id="5" name="Group 4"/>
          <p:cNvGrpSpPr/>
          <p:nvPr/>
        </p:nvGrpSpPr>
        <p:grpSpPr>
          <a:xfrm>
            <a:off x="381000" y="1828800"/>
            <a:ext cx="8458200" cy="3733800"/>
            <a:chOff x="152400" y="2438400"/>
            <a:chExt cx="8839200" cy="2133600"/>
          </a:xfrm>
        </p:grpSpPr>
        <p:grpSp>
          <p:nvGrpSpPr>
            <p:cNvPr id="6" name="Group 3"/>
            <p:cNvGrpSpPr>
              <a:grpSpLocks/>
            </p:cNvGrpSpPr>
            <p:nvPr/>
          </p:nvGrpSpPr>
          <p:grpSpPr bwMode="auto">
            <a:xfrm>
              <a:off x="304800" y="2438400"/>
              <a:ext cx="4343400" cy="617538"/>
              <a:chOff x="648" y="2960"/>
              <a:chExt cx="2736" cy="389"/>
            </a:xfrm>
          </p:grpSpPr>
          <p:sp>
            <p:nvSpPr>
              <p:cNvPr id="78"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79"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0"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US"/>
              </a:p>
            </p:txBody>
          </p:sp>
          <p:sp>
            <p:nvSpPr>
              <p:cNvPr id="81"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82"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3"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US"/>
              </a:p>
            </p:txBody>
          </p:sp>
          <p:sp>
            <p:nvSpPr>
              <p:cNvPr id="84"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85"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6"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US"/>
              </a:p>
            </p:txBody>
          </p:sp>
          <p:sp>
            <p:nvSpPr>
              <p:cNvPr id="87"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88"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9"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US"/>
              </a:p>
            </p:txBody>
          </p:sp>
          <p:sp>
            <p:nvSpPr>
              <p:cNvPr id="90"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91"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2"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3"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4"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5"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6"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7"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US"/>
              </a:p>
            </p:txBody>
          </p:sp>
          <p:sp>
            <p:nvSpPr>
              <p:cNvPr id="98"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US"/>
              </a:p>
            </p:txBody>
          </p:sp>
          <p:sp>
            <p:nvSpPr>
              <p:cNvPr id="99"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US"/>
              </a:p>
            </p:txBody>
          </p:sp>
          <p:sp>
            <p:nvSpPr>
              <p:cNvPr id="100"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US"/>
              </a:p>
            </p:txBody>
          </p:sp>
          <p:sp>
            <p:nvSpPr>
              <p:cNvPr id="101"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US"/>
              </a:p>
            </p:txBody>
          </p:sp>
          <p:sp>
            <p:nvSpPr>
              <p:cNvPr id="102"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US"/>
              </a:p>
            </p:txBody>
          </p:sp>
          <p:sp>
            <p:nvSpPr>
              <p:cNvPr id="103"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US"/>
              </a:p>
            </p:txBody>
          </p:sp>
          <p:sp>
            <p:nvSpPr>
              <p:cNvPr id="104"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US"/>
              </a:p>
            </p:txBody>
          </p:sp>
          <p:sp>
            <p:nvSpPr>
              <p:cNvPr id="105"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US"/>
              </a:p>
            </p:txBody>
          </p:sp>
        </p:grpSp>
        <p:sp>
          <p:nvSpPr>
            <p:cNvPr id="7" name="Rectangle 32"/>
            <p:cNvSpPr>
              <a:spLocks noChangeArrowheads="1"/>
            </p:cNvSpPr>
            <p:nvPr/>
          </p:nvSpPr>
          <p:spPr bwMode="auto">
            <a:xfrm>
              <a:off x="152400" y="26670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grpSp>
          <p:nvGrpSpPr>
            <p:cNvPr id="8" name="Group 33"/>
            <p:cNvGrpSpPr>
              <a:grpSpLocks/>
            </p:cNvGrpSpPr>
            <p:nvPr/>
          </p:nvGrpSpPr>
          <p:grpSpPr bwMode="auto">
            <a:xfrm>
              <a:off x="304800" y="3352800"/>
              <a:ext cx="4343400" cy="819150"/>
              <a:chOff x="648" y="3811"/>
              <a:chExt cx="2736" cy="516"/>
            </a:xfrm>
          </p:grpSpPr>
          <p:sp>
            <p:nvSpPr>
              <p:cNvPr id="47" name="Rectangle 34"/>
              <p:cNvSpPr>
                <a:spLocks noChangeArrowheads="1"/>
              </p:cNvSpPr>
              <p:nvPr/>
            </p:nvSpPr>
            <p:spPr bwMode="auto">
              <a:xfrm>
                <a:off x="792" y="381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8" name="Rectangle 35"/>
              <p:cNvSpPr>
                <a:spLocks noChangeArrowheads="1"/>
              </p:cNvSpPr>
              <p:nvPr/>
            </p:nvSpPr>
            <p:spPr bwMode="auto">
              <a:xfrm>
                <a:off x="936" y="381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36"/>
              <p:cNvSpPr>
                <a:spLocks noChangeShapeType="1"/>
              </p:cNvSpPr>
              <p:nvPr/>
            </p:nvSpPr>
            <p:spPr bwMode="auto">
              <a:xfrm>
                <a:off x="1008" y="3883"/>
                <a:ext cx="216" cy="0"/>
              </a:xfrm>
              <a:prstGeom prst="line">
                <a:avLst/>
              </a:prstGeom>
              <a:noFill/>
              <a:ln w="9525">
                <a:solidFill>
                  <a:schemeClr val="tx1"/>
                </a:solidFill>
                <a:round/>
                <a:headEnd/>
                <a:tailEnd type="triangle" w="med" len="med"/>
              </a:ln>
            </p:spPr>
            <p:txBody>
              <a:bodyPr/>
              <a:lstStyle/>
              <a:p>
                <a:endParaRPr lang="en-US"/>
              </a:p>
            </p:txBody>
          </p:sp>
          <p:sp>
            <p:nvSpPr>
              <p:cNvPr id="50" name="Rectangle 37"/>
              <p:cNvSpPr>
                <a:spLocks noChangeArrowheads="1"/>
              </p:cNvSpPr>
              <p:nvPr/>
            </p:nvSpPr>
            <p:spPr bwMode="auto">
              <a:xfrm>
                <a:off x="1368" y="381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51" name="Rectangle 38"/>
              <p:cNvSpPr>
                <a:spLocks noChangeArrowheads="1"/>
              </p:cNvSpPr>
              <p:nvPr/>
            </p:nvSpPr>
            <p:spPr bwMode="auto">
              <a:xfrm>
                <a:off x="1512" y="381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2" name="Line 39"/>
              <p:cNvSpPr>
                <a:spLocks noChangeShapeType="1"/>
              </p:cNvSpPr>
              <p:nvPr/>
            </p:nvSpPr>
            <p:spPr bwMode="auto">
              <a:xfrm>
                <a:off x="1584" y="3883"/>
                <a:ext cx="216" cy="0"/>
              </a:xfrm>
              <a:prstGeom prst="line">
                <a:avLst/>
              </a:prstGeom>
              <a:noFill/>
              <a:ln w="9525">
                <a:solidFill>
                  <a:schemeClr val="tx1"/>
                </a:solidFill>
                <a:round/>
                <a:headEnd/>
                <a:tailEnd type="triangle" w="med" len="med"/>
              </a:ln>
            </p:spPr>
            <p:txBody>
              <a:bodyPr/>
              <a:lstStyle/>
              <a:p>
                <a:endParaRPr lang="en-US"/>
              </a:p>
            </p:txBody>
          </p:sp>
          <p:sp>
            <p:nvSpPr>
              <p:cNvPr id="53" name="Rectangle 40"/>
              <p:cNvSpPr>
                <a:spLocks noChangeArrowheads="1"/>
              </p:cNvSpPr>
              <p:nvPr/>
            </p:nvSpPr>
            <p:spPr bwMode="auto">
              <a:xfrm>
                <a:off x="1944" y="381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54" name="Rectangle 41"/>
              <p:cNvSpPr>
                <a:spLocks noChangeArrowheads="1"/>
              </p:cNvSpPr>
              <p:nvPr/>
            </p:nvSpPr>
            <p:spPr bwMode="auto">
              <a:xfrm>
                <a:off x="2088" y="381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5" name="Line 42"/>
              <p:cNvSpPr>
                <a:spLocks noChangeShapeType="1"/>
              </p:cNvSpPr>
              <p:nvPr/>
            </p:nvSpPr>
            <p:spPr bwMode="auto">
              <a:xfrm>
                <a:off x="2160" y="3883"/>
                <a:ext cx="0" cy="286"/>
              </a:xfrm>
              <a:prstGeom prst="line">
                <a:avLst/>
              </a:prstGeom>
              <a:noFill/>
              <a:ln w="9525">
                <a:solidFill>
                  <a:schemeClr val="tx1"/>
                </a:solidFill>
                <a:round/>
                <a:headEnd/>
                <a:tailEnd type="triangle" w="med" len="med"/>
              </a:ln>
            </p:spPr>
            <p:txBody>
              <a:bodyPr/>
              <a:lstStyle/>
              <a:p>
                <a:endParaRPr lang="en-US"/>
              </a:p>
            </p:txBody>
          </p:sp>
          <p:sp>
            <p:nvSpPr>
              <p:cNvPr id="56" name="Rectangle 43"/>
              <p:cNvSpPr>
                <a:spLocks noChangeArrowheads="1"/>
              </p:cNvSpPr>
              <p:nvPr/>
            </p:nvSpPr>
            <p:spPr bwMode="auto">
              <a:xfrm>
                <a:off x="2520" y="381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57" name="Rectangle 44"/>
              <p:cNvSpPr>
                <a:spLocks noChangeArrowheads="1"/>
              </p:cNvSpPr>
              <p:nvPr/>
            </p:nvSpPr>
            <p:spPr bwMode="auto">
              <a:xfrm>
                <a:off x="2664" y="381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8" name="Line 45"/>
              <p:cNvSpPr>
                <a:spLocks noChangeShapeType="1"/>
              </p:cNvSpPr>
              <p:nvPr/>
            </p:nvSpPr>
            <p:spPr bwMode="auto">
              <a:xfrm>
                <a:off x="2736" y="3883"/>
                <a:ext cx="216" cy="0"/>
              </a:xfrm>
              <a:prstGeom prst="line">
                <a:avLst/>
              </a:prstGeom>
              <a:noFill/>
              <a:ln w="9525">
                <a:solidFill>
                  <a:schemeClr val="tx1"/>
                </a:solidFill>
                <a:round/>
                <a:headEnd/>
                <a:tailEnd type="triangle" w="med" len="med"/>
              </a:ln>
            </p:spPr>
            <p:txBody>
              <a:bodyPr/>
              <a:lstStyle/>
              <a:p>
                <a:endParaRPr lang="en-US"/>
              </a:p>
            </p:txBody>
          </p:sp>
          <p:sp>
            <p:nvSpPr>
              <p:cNvPr id="59" name="Rectangle 46"/>
              <p:cNvSpPr>
                <a:spLocks noChangeArrowheads="1"/>
              </p:cNvSpPr>
              <p:nvPr/>
            </p:nvSpPr>
            <p:spPr bwMode="auto">
              <a:xfrm>
                <a:off x="3096" y="381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60" name="Rectangle 47"/>
              <p:cNvSpPr>
                <a:spLocks noChangeArrowheads="1"/>
              </p:cNvSpPr>
              <p:nvPr/>
            </p:nvSpPr>
            <p:spPr bwMode="auto">
              <a:xfrm>
                <a:off x="3240"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1" name="Rectangle 48"/>
              <p:cNvSpPr>
                <a:spLocks noChangeArrowheads="1"/>
              </p:cNvSpPr>
              <p:nvPr/>
            </p:nvSpPr>
            <p:spPr bwMode="auto">
              <a:xfrm>
                <a:off x="648"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2" name="Rectangle 49"/>
              <p:cNvSpPr>
                <a:spLocks noChangeArrowheads="1"/>
              </p:cNvSpPr>
              <p:nvPr/>
            </p:nvSpPr>
            <p:spPr bwMode="auto">
              <a:xfrm>
                <a:off x="1224"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3" name="Rectangle 50"/>
              <p:cNvSpPr>
                <a:spLocks noChangeArrowheads="1"/>
              </p:cNvSpPr>
              <p:nvPr/>
            </p:nvSpPr>
            <p:spPr bwMode="auto">
              <a:xfrm>
                <a:off x="1800"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4" name="Rectangle 51"/>
              <p:cNvSpPr>
                <a:spLocks noChangeArrowheads="1"/>
              </p:cNvSpPr>
              <p:nvPr/>
            </p:nvSpPr>
            <p:spPr bwMode="auto">
              <a:xfrm>
                <a:off x="2376"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5" name="Rectangle 52"/>
              <p:cNvSpPr>
                <a:spLocks noChangeArrowheads="1"/>
              </p:cNvSpPr>
              <p:nvPr/>
            </p:nvSpPr>
            <p:spPr bwMode="auto">
              <a:xfrm>
                <a:off x="2952"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6" name="Rectangle 53"/>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67" name="Rectangle 54"/>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68" name="Rectangle 55"/>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9" name="Line 56"/>
              <p:cNvSpPr>
                <a:spLocks noChangeShapeType="1"/>
              </p:cNvSpPr>
              <p:nvPr/>
            </p:nvSpPr>
            <p:spPr bwMode="auto">
              <a:xfrm flipH="1">
                <a:off x="720" y="4050"/>
                <a:ext cx="2592" cy="0"/>
              </a:xfrm>
              <a:prstGeom prst="line">
                <a:avLst/>
              </a:prstGeom>
              <a:noFill/>
              <a:ln w="9525">
                <a:solidFill>
                  <a:schemeClr val="tx1"/>
                </a:solidFill>
                <a:round/>
                <a:headEnd/>
                <a:tailEnd/>
              </a:ln>
            </p:spPr>
            <p:txBody>
              <a:bodyPr/>
              <a:lstStyle/>
              <a:p>
                <a:endParaRPr lang="en-US"/>
              </a:p>
            </p:txBody>
          </p:sp>
          <p:sp>
            <p:nvSpPr>
              <p:cNvPr id="70" name="Line 57"/>
              <p:cNvSpPr>
                <a:spLocks noChangeShapeType="1"/>
              </p:cNvSpPr>
              <p:nvPr/>
            </p:nvSpPr>
            <p:spPr bwMode="auto">
              <a:xfrm>
                <a:off x="720" y="4142"/>
                <a:ext cx="2592" cy="0"/>
              </a:xfrm>
              <a:prstGeom prst="line">
                <a:avLst/>
              </a:prstGeom>
              <a:noFill/>
              <a:ln w="9525">
                <a:solidFill>
                  <a:schemeClr val="tx1"/>
                </a:solidFill>
                <a:round/>
                <a:headEnd/>
                <a:tailEnd/>
              </a:ln>
            </p:spPr>
            <p:txBody>
              <a:bodyPr/>
              <a:lstStyle/>
              <a:p>
                <a:endParaRPr lang="en-US"/>
              </a:p>
            </p:txBody>
          </p:sp>
          <p:sp>
            <p:nvSpPr>
              <p:cNvPr id="71" name="Line 58"/>
              <p:cNvSpPr>
                <a:spLocks noChangeShapeType="1"/>
              </p:cNvSpPr>
              <p:nvPr/>
            </p:nvSpPr>
            <p:spPr bwMode="auto">
              <a:xfrm flipV="1">
                <a:off x="3312" y="3926"/>
                <a:ext cx="0" cy="216"/>
              </a:xfrm>
              <a:prstGeom prst="line">
                <a:avLst/>
              </a:prstGeom>
              <a:noFill/>
              <a:ln w="9525">
                <a:solidFill>
                  <a:schemeClr val="tx1"/>
                </a:solidFill>
                <a:round/>
                <a:headEnd/>
                <a:tailEnd type="triangle" w="med" len="med"/>
              </a:ln>
            </p:spPr>
            <p:txBody>
              <a:bodyPr/>
              <a:lstStyle/>
              <a:p>
                <a:endParaRPr lang="en-US"/>
              </a:p>
            </p:txBody>
          </p:sp>
          <p:sp>
            <p:nvSpPr>
              <p:cNvPr id="72" name="Line 59"/>
              <p:cNvSpPr>
                <a:spLocks noChangeShapeType="1"/>
              </p:cNvSpPr>
              <p:nvPr/>
            </p:nvSpPr>
            <p:spPr bwMode="auto">
              <a:xfrm flipH="1">
                <a:off x="1584" y="3926"/>
                <a:ext cx="216" cy="0"/>
              </a:xfrm>
              <a:prstGeom prst="line">
                <a:avLst/>
              </a:prstGeom>
              <a:noFill/>
              <a:ln w="9525">
                <a:solidFill>
                  <a:schemeClr val="tx1"/>
                </a:solidFill>
                <a:round/>
                <a:headEnd/>
                <a:tailEnd type="triangle" w="med" len="med"/>
              </a:ln>
            </p:spPr>
            <p:txBody>
              <a:bodyPr/>
              <a:lstStyle/>
              <a:p>
                <a:endParaRPr lang="en-US"/>
              </a:p>
            </p:txBody>
          </p:sp>
          <p:sp>
            <p:nvSpPr>
              <p:cNvPr id="73" name="Line 60"/>
              <p:cNvSpPr>
                <a:spLocks noChangeShapeType="1"/>
              </p:cNvSpPr>
              <p:nvPr/>
            </p:nvSpPr>
            <p:spPr bwMode="auto">
              <a:xfrm flipH="1">
                <a:off x="1008" y="3926"/>
                <a:ext cx="216" cy="0"/>
              </a:xfrm>
              <a:prstGeom prst="line">
                <a:avLst/>
              </a:prstGeom>
              <a:noFill/>
              <a:ln w="9525">
                <a:solidFill>
                  <a:schemeClr val="tx1"/>
                </a:solidFill>
                <a:round/>
                <a:headEnd/>
                <a:tailEnd type="triangle" w="med" len="med"/>
              </a:ln>
            </p:spPr>
            <p:txBody>
              <a:bodyPr/>
              <a:lstStyle/>
              <a:p>
                <a:endParaRPr lang="en-US"/>
              </a:p>
            </p:txBody>
          </p:sp>
          <p:sp>
            <p:nvSpPr>
              <p:cNvPr id="74" name="Line 61"/>
              <p:cNvSpPr>
                <a:spLocks noChangeShapeType="1"/>
              </p:cNvSpPr>
              <p:nvPr/>
            </p:nvSpPr>
            <p:spPr bwMode="auto">
              <a:xfrm flipH="1">
                <a:off x="2736" y="3926"/>
                <a:ext cx="216" cy="0"/>
              </a:xfrm>
              <a:prstGeom prst="line">
                <a:avLst/>
              </a:prstGeom>
              <a:noFill/>
              <a:ln w="9525">
                <a:solidFill>
                  <a:schemeClr val="tx1"/>
                </a:solidFill>
                <a:round/>
                <a:headEnd/>
                <a:tailEnd type="triangle" w="med" len="med"/>
              </a:ln>
            </p:spPr>
            <p:txBody>
              <a:bodyPr/>
              <a:lstStyle/>
              <a:p>
                <a:endParaRPr lang="en-US"/>
              </a:p>
            </p:txBody>
          </p:sp>
          <p:sp>
            <p:nvSpPr>
              <p:cNvPr id="75" name="Line 62"/>
              <p:cNvSpPr>
                <a:spLocks noChangeShapeType="1"/>
              </p:cNvSpPr>
              <p:nvPr/>
            </p:nvSpPr>
            <p:spPr bwMode="auto">
              <a:xfrm flipV="1">
                <a:off x="2088" y="3926"/>
                <a:ext cx="0" cy="216"/>
              </a:xfrm>
              <a:prstGeom prst="line">
                <a:avLst/>
              </a:prstGeom>
              <a:noFill/>
              <a:ln w="9525">
                <a:solidFill>
                  <a:schemeClr val="tx1"/>
                </a:solidFill>
                <a:round/>
                <a:headEnd/>
                <a:tailEnd type="triangle" w="med" len="med"/>
              </a:ln>
            </p:spPr>
            <p:txBody>
              <a:bodyPr/>
              <a:lstStyle/>
              <a:p>
                <a:endParaRPr lang="en-US"/>
              </a:p>
            </p:txBody>
          </p:sp>
          <p:sp>
            <p:nvSpPr>
              <p:cNvPr id="76" name="Line 63"/>
              <p:cNvSpPr>
                <a:spLocks noChangeShapeType="1"/>
              </p:cNvSpPr>
              <p:nvPr/>
            </p:nvSpPr>
            <p:spPr bwMode="auto">
              <a:xfrm flipV="1">
                <a:off x="2376" y="3926"/>
                <a:ext cx="0" cy="216"/>
              </a:xfrm>
              <a:prstGeom prst="line">
                <a:avLst/>
              </a:prstGeom>
              <a:noFill/>
              <a:ln w="9525">
                <a:solidFill>
                  <a:schemeClr val="tx1"/>
                </a:solidFill>
                <a:round/>
                <a:headEnd/>
                <a:tailEnd type="triangle" w="med" len="med"/>
              </a:ln>
            </p:spPr>
            <p:txBody>
              <a:bodyPr/>
              <a:lstStyle/>
              <a:p>
                <a:endParaRPr lang="en-US"/>
              </a:p>
            </p:txBody>
          </p:sp>
          <p:sp>
            <p:nvSpPr>
              <p:cNvPr id="77" name="Line 64"/>
              <p:cNvSpPr>
                <a:spLocks noChangeShapeType="1"/>
              </p:cNvSpPr>
              <p:nvPr/>
            </p:nvSpPr>
            <p:spPr bwMode="auto">
              <a:xfrm>
                <a:off x="2448" y="3886"/>
                <a:ext cx="0" cy="288"/>
              </a:xfrm>
              <a:prstGeom prst="line">
                <a:avLst/>
              </a:prstGeom>
              <a:noFill/>
              <a:ln w="9525">
                <a:solidFill>
                  <a:schemeClr val="tx1"/>
                </a:solidFill>
                <a:round/>
                <a:headEnd/>
                <a:tailEnd type="triangle" w="med" len="med"/>
              </a:ln>
              <a:effectLst/>
            </p:spPr>
            <p:txBody>
              <a:bodyPr/>
              <a:lstStyle/>
              <a:p>
                <a:endParaRPr lang="en-US"/>
              </a:p>
            </p:txBody>
          </p:sp>
        </p:grpSp>
        <p:sp>
          <p:nvSpPr>
            <p:cNvPr id="9" name="Line 65"/>
            <p:cNvSpPr>
              <a:spLocks noChangeShapeType="1"/>
            </p:cNvSpPr>
            <p:nvPr/>
          </p:nvSpPr>
          <p:spPr bwMode="auto">
            <a:xfrm flipV="1">
              <a:off x="457200" y="3505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0" name="Rectangle 66"/>
            <p:cNvSpPr>
              <a:spLocks noChangeArrowheads="1"/>
            </p:cNvSpPr>
            <p:nvPr/>
          </p:nvSpPr>
          <p:spPr bwMode="auto">
            <a:xfrm>
              <a:off x="381000" y="39624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1" name="Rectangle 67"/>
            <p:cNvSpPr>
              <a:spLocks noChangeArrowheads="1"/>
            </p:cNvSpPr>
            <p:nvPr/>
          </p:nvSpPr>
          <p:spPr bwMode="auto">
            <a:xfrm>
              <a:off x="2057400" y="36576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PTR</a:t>
              </a:r>
              <a:endParaRPr lang="en-US" altLang="en-US">
                <a:latin typeface="Verdana" pitchFamily="34" charset="0"/>
              </a:endParaRPr>
            </a:p>
          </p:txBody>
        </p:sp>
        <p:sp>
          <p:nvSpPr>
            <p:cNvPr id="12" name="Line 68"/>
            <p:cNvSpPr>
              <a:spLocks noChangeShapeType="1"/>
            </p:cNvSpPr>
            <p:nvPr/>
          </p:nvSpPr>
          <p:spPr bwMode="auto">
            <a:xfrm>
              <a:off x="1676400" y="3124200"/>
              <a:ext cx="4724400" cy="0"/>
            </a:xfrm>
            <a:prstGeom prst="line">
              <a:avLst/>
            </a:prstGeom>
            <a:noFill/>
            <a:ln w="9525">
              <a:solidFill>
                <a:schemeClr val="tx1"/>
              </a:solidFill>
              <a:prstDash val="lgDashDotDot"/>
              <a:round/>
              <a:headEnd/>
              <a:tailEnd/>
            </a:ln>
            <a:effectLst/>
          </p:spPr>
          <p:txBody>
            <a:bodyPr/>
            <a:lstStyle/>
            <a:p>
              <a:endParaRPr lang="en-US"/>
            </a:p>
          </p:txBody>
        </p:sp>
        <p:grpSp>
          <p:nvGrpSpPr>
            <p:cNvPr id="13" name="Group 69"/>
            <p:cNvGrpSpPr>
              <a:grpSpLocks/>
            </p:cNvGrpSpPr>
            <p:nvPr/>
          </p:nvGrpSpPr>
          <p:grpSpPr bwMode="auto">
            <a:xfrm>
              <a:off x="3733800" y="4051311"/>
              <a:ext cx="5257800" cy="520701"/>
              <a:chOff x="648" y="4175"/>
              <a:chExt cx="3312" cy="328"/>
            </a:xfrm>
          </p:grpSpPr>
          <p:sp>
            <p:nvSpPr>
              <p:cNvPr id="15" name="Rectangle 70"/>
              <p:cNvSpPr>
                <a:spLocks noChangeArrowheads="1"/>
              </p:cNvSpPr>
              <p:nvPr/>
            </p:nvSpPr>
            <p:spPr bwMode="auto">
              <a:xfrm>
                <a:off x="792" y="418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6" name="Rectangle 71"/>
              <p:cNvSpPr>
                <a:spLocks noChangeArrowheads="1"/>
              </p:cNvSpPr>
              <p:nvPr/>
            </p:nvSpPr>
            <p:spPr bwMode="auto">
              <a:xfrm>
                <a:off x="936" y="418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7" name="Line 72"/>
              <p:cNvSpPr>
                <a:spLocks noChangeShapeType="1"/>
              </p:cNvSpPr>
              <p:nvPr/>
            </p:nvSpPr>
            <p:spPr bwMode="auto">
              <a:xfrm>
                <a:off x="1008" y="4253"/>
                <a:ext cx="216" cy="0"/>
              </a:xfrm>
              <a:prstGeom prst="line">
                <a:avLst/>
              </a:prstGeom>
              <a:noFill/>
              <a:ln w="9525">
                <a:solidFill>
                  <a:schemeClr val="tx1"/>
                </a:solidFill>
                <a:round/>
                <a:headEnd/>
                <a:tailEnd type="triangle" w="med" len="med"/>
              </a:ln>
            </p:spPr>
            <p:txBody>
              <a:bodyPr/>
              <a:lstStyle/>
              <a:p>
                <a:endParaRPr lang="en-US"/>
              </a:p>
            </p:txBody>
          </p:sp>
          <p:sp>
            <p:nvSpPr>
              <p:cNvPr id="18" name="Rectangle 73"/>
              <p:cNvSpPr>
                <a:spLocks noChangeArrowheads="1"/>
              </p:cNvSpPr>
              <p:nvPr/>
            </p:nvSpPr>
            <p:spPr bwMode="auto">
              <a:xfrm>
                <a:off x="1368" y="418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19" name="Rectangle 74"/>
              <p:cNvSpPr>
                <a:spLocks noChangeArrowheads="1"/>
              </p:cNvSpPr>
              <p:nvPr/>
            </p:nvSpPr>
            <p:spPr bwMode="auto">
              <a:xfrm>
                <a:off x="1512" y="418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0" name="Line 75"/>
              <p:cNvSpPr>
                <a:spLocks noChangeShapeType="1"/>
              </p:cNvSpPr>
              <p:nvPr/>
            </p:nvSpPr>
            <p:spPr bwMode="auto">
              <a:xfrm>
                <a:off x="1584" y="4253"/>
                <a:ext cx="216" cy="0"/>
              </a:xfrm>
              <a:prstGeom prst="line">
                <a:avLst/>
              </a:prstGeom>
              <a:noFill/>
              <a:ln w="9525">
                <a:solidFill>
                  <a:schemeClr val="tx1"/>
                </a:solidFill>
                <a:round/>
                <a:headEnd/>
                <a:tailEnd type="triangle" w="med" len="med"/>
              </a:ln>
            </p:spPr>
            <p:txBody>
              <a:bodyPr/>
              <a:lstStyle/>
              <a:p>
                <a:endParaRPr lang="en-US"/>
              </a:p>
            </p:txBody>
          </p:sp>
          <p:sp>
            <p:nvSpPr>
              <p:cNvPr id="21" name="Rectangle 76"/>
              <p:cNvSpPr>
                <a:spLocks noChangeArrowheads="1"/>
              </p:cNvSpPr>
              <p:nvPr/>
            </p:nvSpPr>
            <p:spPr bwMode="auto">
              <a:xfrm>
                <a:off x="1944" y="418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a:t>
                </a:r>
                <a:endParaRPr lang="en-US" altLang="en-US">
                  <a:latin typeface="Verdana" pitchFamily="34" charset="0"/>
                </a:endParaRPr>
              </a:p>
            </p:txBody>
          </p:sp>
          <p:sp>
            <p:nvSpPr>
              <p:cNvPr id="22" name="Rectangle 77"/>
              <p:cNvSpPr>
                <a:spLocks noChangeArrowheads="1"/>
              </p:cNvSpPr>
              <p:nvPr/>
            </p:nvSpPr>
            <p:spPr bwMode="auto">
              <a:xfrm>
                <a:off x="2088" y="418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 name="Line 78"/>
              <p:cNvSpPr>
                <a:spLocks noChangeShapeType="1"/>
              </p:cNvSpPr>
              <p:nvPr/>
            </p:nvSpPr>
            <p:spPr bwMode="auto">
              <a:xfrm>
                <a:off x="2160" y="4253"/>
                <a:ext cx="216" cy="0"/>
              </a:xfrm>
              <a:prstGeom prst="line">
                <a:avLst/>
              </a:prstGeom>
              <a:noFill/>
              <a:ln w="9525">
                <a:solidFill>
                  <a:schemeClr val="tx1"/>
                </a:solidFill>
                <a:round/>
                <a:headEnd/>
                <a:tailEnd type="triangle" w="med" len="med"/>
              </a:ln>
            </p:spPr>
            <p:txBody>
              <a:bodyPr/>
              <a:lstStyle/>
              <a:p>
                <a:endParaRPr lang="en-US"/>
              </a:p>
            </p:txBody>
          </p:sp>
          <p:sp>
            <p:nvSpPr>
              <p:cNvPr id="24" name="Rectangle 79"/>
              <p:cNvSpPr>
                <a:spLocks noChangeArrowheads="1"/>
              </p:cNvSpPr>
              <p:nvPr/>
            </p:nvSpPr>
            <p:spPr bwMode="auto">
              <a:xfrm>
                <a:off x="2520" y="418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25" name="Rectangle 80"/>
              <p:cNvSpPr>
                <a:spLocks noChangeArrowheads="1"/>
              </p:cNvSpPr>
              <p:nvPr/>
            </p:nvSpPr>
            <p:spPr bwMode="auto">
              <a:xfrm>
                <a:off x="2664" y="418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6" name="Line 81"/>
              <p:cNvSpPr>
                <a:spLocks noChangeShapeType="1"/>
              </p:cNvSpPr>
              <p:nvPr/>
            </p:nvSpPr>
            <p:spPr bwMode="auto">
              <a:xfrm>
                <a:off x="2736" y="4253"/>
                <a:ext cx="216" cy="0"/>
              </a:xfrm>
              <a:prstGeom prst="line">
                <a:avLst/>
              </a:prstGeom>
              <a:noFill/>
              <a:ln w="9525">
                <a:solidFill>
                  <a:schemeClr val="tx1"/>
                </a:solidFill>
                <a:round/>
                <a:headEnd/>
                <a:tailEnd type="triangle" w="med" len="med"/>
              </a:ln>
            </p:spPr>
            <p:txBody>
              <a:bodyPr/>
              <a:lstStyle/>
              <a:p>
                <a:endParaRPr lang="en-US"/>
              </a:p>
            </p:txBody>
          </p:sp>
          <p:sp>
            <p:nvSpPr>
              <p:cNvPr id="27" name="Rectangle 82"/>
              <p:cNvSpPr>
                <a:spLocks noChangeArrowheads="1"/>
              </p:cNvSpPr>
              <p:nvPr/>
            </p:nvSpPr>
            <p:spPr bwMode="auto">
              <a:xfrm>
                <a:off x="3096" y="418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8" name="Rectangle 83"/>
              <p:cNvSpPr>
                <a:spLocks noChangeArrowheads="1"/>
              </p:cNvSpPr>
              <p:nvPr/>
            </p:nvSpPr>
            <p:spPr bwMode="auto">
              <a:xfrm>
                <a:off x="3240"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9" name="Rectangle 84"/>
              <p:cNvSpPr>
                <a:spLocks noChangeArrowheads="1"/>
              </p:cNvSpPr>
              <p:nvPr/>
            </p:nvSpPr>
            <p:spPr bwMode="auto">
              <a:xfrm>
                <a:off x="648"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Rectangle 85"/>
              <p:cNvSpPr>
                <a:spLocks noChangeArrowheads="1"/>
              </p:cNvSpPr>
              <p:nvPr/>
            </p:nvSpPr>
            <p:spPr bwMode="auto">
              <a:xfrm>
                <a:off x="1224"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1" name="Rectangle 86"/>
              <p:cNvSpPr>
                <a:spLocks noChangeArrowheads="1"/>
              </p:cNvSpPr>
              <p:nvPr/>
            </p:nvSpPr>
            <p:spPr bwMode="auto">
              <a:xfrm>
                <a:off x="1800"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Rectangle 87"/>
              <p:cNvSpPr>
                <a:spLocks noChangeArrowheads="1"/>
              </p:cNvSpPr>
              <p:nvPr/>
            </p:nvSpPr>
            <p:spPr bwMode="auto">
              <a:xfrm>
                <a:off x="2376"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3" name="Rectangle 88"/>
              <p:cNvSpPr>
                <a:spLocks noChangeArrowheads="1"/>
              </p:cNvSpPr>
              <p:nvPr/>
            </p:nvSpPr>
            <p:spPr bwMode="auto">
              <a:xfrm>
                <a:off x="2952"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4" name="Line 89"/>
              <p:cNvSpPr>
                <a:spLocks noChangeShapeType="1"/>
              </p:cNvSpPr>
              <p:nvPr/>
            </p:nvSpPr>
            <p:spPr bwMode="auto">
              <a:xfrm>
                <a:off x="3312" y="4255"/>
                <a:ext cx="216" cy="0"/>
              </a:xfrm>
              <a:prstGeom prst="line">
                <a:avLst/>
              </a:prstGeom>
              <a:noFill/>
              <a:ln w="9525">
                <a:solidFill>
                  <a:schemeClr val="tx1"/>
                </a:solidFill>
                <a:round/>
                <a:headEnd/>
                <a:tailEnd type="triangle" w="med" len="med"/>
              </a:ln>
            </p:spPr>
            <p:txBody>
              <a:bodyPr/>
              <a:lstStyle/>
              <a:p>
                <a:endParaRPr lang="en-US"/>
              </a:p>
            </p:txBody>
          </p:sp>
          <p:sp>
            <p:nvSpPr>
              <p:cNvPr id="35" name="Rectangle 90"/>
              <p:cNvSpPr>
                <a:spLocks noChangeArrowheads="1"/>
              </p:cNvSpPr>
              <p:nvPr/>
            </p:nvSpPr>
            <p:spPr bwMode="auto">
              <a:xfrm>
                <a:off x="3672" y="418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2</a:t>
                </a:r>
                <a:endParaRPr lang="en-US" altLang="en-US">
                  <a:latin typeface="Verdana" pitchFamily="34" charset="0"/>
                </a:endParaRPr>
              </a:p>
            </p:txBody>
          </p:sp>
          <p:sp>
            <p:nvSpPr>
              <p:cNvPr id="36" name="Rectangle 91"/>
              <p:cNvSpPr>
                <a:spLocks noChangeArrowheads="1"/>
              </p:cNvSpPr>
              <p:nvPr/>
            </p:nvSpPr>
            <p:spPr bwMode="auto">
              <a:xfrm>
                <a:off x="381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7" name="Rectangle 92"/>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8" name="Line 93"/>
              <p:cNvSpPr>
                <a:spLocks noChangeShapeType="1"/>
              </p:cNvSpPr>
              <p:nvPr/>
            </p:nvSpPr>
            <p:spPr bwMode="auto">
              <a:xfrm flipH="1">
                <a:off x="720" y="4432"/>
                <a:ext cx="3168" cy="0"/>
              </a:xfrm>
              <a:prstGeom prst="line">
                <a:avLst/>
              </a:prstGeom>
              <a:noFill/>
              <a:ln w="9525">
                <a:solidFill>
                  <a:schemeClr val="tx1"/>
                </a:solidFill>
                <a:round/>
                <a:headEnd/>
                <a:tailEnd/>
              </a:ln>
            </p:spPr>
            <p:txBody>
              <a:bodyPr/>
              <a:lstStyle/>
              <a:p>
                <a:endParaRPr lang="en-US"/>
              </a:p>
            </p:txBody>
          </p:sp>
          <p:sp>
            <p:nvSpPr>
              <p:cNvPr id="39" name="Line 94"/>
              <p:cNvSpPr>
                <a:spLocks noChangeShapeType="1"/>
              </p:cNvSpPr>
              <p:nvPr/>
            </p:nvSpPr>
            <p:spPr bwMode="auto">
              <a:xfrm>
                <a:off x="720" y="4175"/>
                <a:ext cx="0" cy="328"/>
              </a:xfrm>
              <a:prstGeom prst="line">
                <a:avLst/>
              </a:prstGeom>
              <a:noFill/>
              <a:ln w="9525">
                <a:solidFill>
                  <a:schemeClr val="tx1"/>
                </a:solidFill>
                <a:round/>
                <a:headEnd/>
                <a:tailEnd/>
              </a:ln>
            </p:spPr>
            <p:txBody>
              <a:bodyPr/>
              <a:lstStyle/>
              <a:p>
                <a:endParaRPr lang="en-US"/>
              </a:p>
            </p:txBody>
          </p:sp>
          <p:sp>
            <p:nvSpPr>
              <p:cNvPr id="40" name="Line 95"/>
              <p:cNvSpPr>
                <a:spLocks noChangeShapeType="1"/>
              </p:cNvSpPr>
              <p:nvPr/>
            </p:nvSpPr>
            <p:spPr bwMode="auto">
              <a:xfrm>
                <a:off x="720" y="4503"/>
                <a:ext cx="3168" cy="0"/>
              </a:xfrm>
              <a:prstGeom prst="line">
                <a:avLst/>
              </a:prstGeom>
              <a:noFill/>
              <a:ln w="9525">
                <a:solidFill>
                  <a:schemeClr val="tx1"/>
                </a:solidFill>
                <a:round/>
                <a:headEnd/>
                <a:tailEnd/>
              </a:ln>
            </p:spPr>
            <p:txBody>
              <a:bodyPr/>
              <a:lstStyle/>
              <a:p>
                <a:endParaRPr lang="en-US"/>
              </a:p>
            </p:txBody>
          </p:sp>
          <p:sp>
            <p:nvSpPr>
              <p:cNvPr id="41" name="Line 96"/>
              <p:cNvSpPr>
                <a:spLocks noChangeShapeType="1"/>
              </p:cNvSpPr>
              <p:nvPr/>
            </p:nvSpPr>
            <p:spPr bwMode="auto">
              <a:xfrm flipV="1">
                <a:off x="3888" y="4287"/>
                <a:ext cx="0" cy="216"/>
              </a:xfrm>
              <a:prstGeom prst="line">
                <a:avLst/>
              </a:prstGeom>
              <a:noFill/>
              <a:ln w="9525">
                <a:solidFill>
                  <a:schemeClr val="tx1"/>
                </a:solidFill>
                <a:round/>
                <a:headEnd/>
                <a:tailEnd type="triangle" w="med" len="med"/>
              </a:ln>
            </p:spPr>
            <p:txBody>
              <a:bodyPr/>
              <a:lstStyle/>
              <a:p>
                <a:endParaRPr lang="en-US"/>
              </a:p>
            </p:txBody>
          </p:sp>
          <p:sp>
            <p:nvSpPr>
              <p:cNvPr id="42" name="Line 97"/>
              <p:cNvSpPr>
                <a:spLocks noChangeShapeType="1"/>
              </p:cNvSpPr>
              <p:nvPr/>
            </p:nvSpPr>
            <p:spPr bwMode="auto">
              <a:xfrm flipH="1">
                <a:off x="3312" y="4287"/>
                <a:ext cx="216" cy="0"/>
              </a:xfrm>
              <a:prstGeom prst="line">
                <a:avLst/>
              </a:prstGeom>
              <a:noFill/>
              <a:ln w="9525">
                <a:solidFill>
                  <a:schemeClr val="tx1"/>
                </a:solidFill>
                <a:round/>
                <a:headEnd/>
                <a:tailEnd type="triangle" w="med" len="med"/>
              </a:ln>
            </p:spPr>
            <p:txBody>
              <a:bodyPr/>
              <a:lstStyle/>
              <a:p>
                <a:endParaRPr lang="en-US"/>
              </a:p>
            </p:txBody>
          </p:sp>
          <p:sp>
            <p:nvSpPr>
              <p:cNvPr id="43" name="Line 98"/>
              <p:cNvSpPr>
                <a:spLocks noChangeShapeType="1"/>
              </p:cNvSpPr>
              <p:nvPr/>
            </p:nvSpPr>
            <p:spPr bwMode="auto">
              <a:xfrm flipH="1">
                <a:off x="2736" y="4287"/>
                <a:ext cx="216" cy="0"/>
              </a:xfrm>
              <a:prstGeom prst="line">
                <a:avLst/>
              </a:prstGeom>
              <a:noFill/>
              <a:ln w="9525">
                <a:solidFill>
                  <a:schemeClr val="tx1"/>
                </a:solidFill>
                <a:round/>
                <a:headEnd/>
                <a:tailEnd type="triangle" w="med" len="med"/>
              </a:ln>
            </p:spPr>
            <p:txBody>
              <a:bodyPr/>
              <a:lstStyle/>
              <a:p>
                <a:endParaRPr lang="en-US"/>
              </a:p>
            </p:txBody>
          </p:sp>
          <p:sp>
            <p:nvSpPr>
              <p:cNvPr id="44" name="Line 99"/>
              <p:cNvSpPr>
                <a:spLocks noChangeShapeType="1"/>
              </p:cNvSpPr>
              <p:nvPr/>
            </p:nvSpPr>
            <p:spPr bwMode="auto">
              <a:xfrm flipH="1">
                <a:off x="2160" y="4287"/>
                <a:ext cx="216" cy="0"/>
              </a:xfrm>
              <a:prstGeom prst="line">
                <a:avLst/>
              </a:prstGeom>
              <a:noFill/>
              <a:ln w="9525">
                <a:solidFill>
                  <a:schemeClr val="tx1"/>
                </a:solidFill>
                <a:round/>
                <a:headEnd/>
                <a:tailEnd type="triangle" w="med" len="med"/>
              </a:ln>
            </p:spPr>
            <p:txBody>
              <a:bodyPr/>
              <a:lstStyle/>
              <a:p>
                <a:endParaRPr lang="en-US"/>
              </a:p>
            </p:txBody>
          </p:sp>
          <p:sp>
            <p:nvSpPr>
              <p:cNvPr id="45" name="Line 100"/>
              <p:cNvSpPr>
                <a:spLocks noChangeShapeType="1"/>
              </p:cNvSpPr>
              <p:nvPr/>
            </p:nvSpPr>
            <p:spPr bwMode="auto">
              <a:xfrm flipH="1">
                <a:off x="1584" y="4287"/>
                <a:ext cx="216" cy="0"/>
              </a:xfrm>
              <a:prstGeom prst="line">
                <a:avLst/>
              </a:prstGeom>
              <a:noFill/>
              <a:ln w="9525">
                <a:solidFill>
                  <a:schemeClr val="tx1"/>
                </a:solidFill>
                <a:round/>
                <a:headEnd/>
                <a:tailEnd type="triangle" w="med" len="med"/>
              </a:ln>
            </p:spPr>
            <p:txBody>
              <a:bodyPr/>
              <a:lstStyle/>
              <a:p>
                <a:endParaRPr lang="en-US"/>
              </a:p>
            </p:txBody>
          </p:sp>
          <p:sp>
            <p:nvSpPr>
              <p:cNvPr id="46" name="Line 101"/>
              <p:cNvSpPr>
                <a:spLocks noChangeShapeType="1"/>
              </p:cNvSpPr>
              <p:nvPr/>
            </p:nvSpPr>
            <p:spPr bwMode="auto">
              <a:xfrm flipH="1">
                <a:off x="1008" y="4287"/>
                <a:ext cx="216" cy="0"/>
              </a:xfrm>
              <a:prstGeom prst="line">
                <a:avLst/>
              </a:prstGeom>
              <a:noFill/>
              <a:ln w="9525">
                <a:solidFill>
                  <a:schemeClr val="tx1"/>
                </a:solidFill>
                <a:round/>
                <a:headEnd/>
                <a:tailEnd type="triangle" w="med" len="med"/>
              </a:ln>
            </p:spPr>
            <p:txBody>
              <a:bodyPr/>
              <a:lstStyle/>
              <a:p>
                <a:endParaRPr lang="en-US"/>
              </a:p>
            </p:txBody>
          </p:sp>
        </p:grpSp>
        <p:sp>
          <p:nvSpPr>
            <p:cNvPr id="14" name="Rectangle 102"/>
            <p:cNvSpPr>
              <a:spLocks noChangeArrowheads="1"/>
            </p:cNvSpPr>
            <p:nvPr/>
          </p:nvSpPr>
          <p:spPr bwMode="auto">
            <a:xfrm>
              <a:off x="3429000" y="4327525"/>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
        <p:nvSpPr>
          <p:cNvPr id="106" name="Rectangle 105"/>
          <p:cNvSpPr/>
          <p:nvPr/>
        </p:nvSpPr>
        <p:spPr>
          <a:xfrm>
            <a:off x="533400" y="1219200"/>
            <a:ext cx="7620000" cy="369332"/>
          </a:xfrm>
          <a:prstGeom prst="rect">
            <a:avLst/>
          </a:prstGeom>
        </p:spPr>
        <p:txBody>
          <a:bodyPr wrap="square">
            <a:spAutoFit/>
          </a:bodyPr>
          <a:lstStyle/>
          <a:p>
            <a:r>
              <a:rPr lang="en-US" altLang="en-US" b="1" dirty="0" smtClean="0">
                <a:latin typeface="Times New Roman" pitchFamily="18" charset="0"/>
                <a:cs typeface="Times New Roman" pitchFamily="18" charset="0"/>
              </a:rPr>
              <a:t>Algorithm to insert a new node after a node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0118"/>
            <a:ext cx="7023100" cy="690574"/>
          </a:xfrm>
          <a:prstGeom prst="rect">
            <a:avLst/>
          </a:prstGeom>
        </p:spPr>
        <p:txBody>
          <a:bodyPr vert="horz" wrap="square" lIns="0" tIns="13335" rIns="0" bIns="0" rtlCol="0">
            <a:spAutoFit/>
          </a:bodyPr>
          <a:lstStyle/>
          <a:p>
            <a:pPr marL="12700">
              <a:lnSpc>
                <a:spcPct val="100000"/>
              </a:lnSpc>
              <a:spcBef>
                <a:spcPts val="105"/>
              </a:spcBef>
            </a:pPr>
            <a:r>
              <a:rPr lang="en-US" sz="4400" spc="-5" dirty="0" smtClean="0"/>
              <a:t>Deleting</a:t>
            </a:r>
            <a:r>
              <a:rPr sz="4400" spc="-60" dirty="0" smtClean="0"/>
              <a:t> </a:t>
            </a:r>
            <a:r>
              <a:rPr sz="4400" dirty="0"/>
              <a:t>a</a:t>
            </a:r>
            <a:r>
              <a:rPr sz="4400" spc="-15" dirty="0"/>
              <a:t> </a:t>
            </a:r>
            <a:r>
              <a:rPr sz="4400" spc="-5" dirty="0"/>
              <a:t>node</a:t>
            </a:r>
            <a:r>
              <a:rPr sz="4400" spc="-40" dirty="0"/>
              <a:t> </a:t>
            </a:r>
            <a:r>
              <a:rPr sz="4400" dirty="0"/>
              <a:t>in</a:t>
            </a:r>
            <a:r>
              <a:rPr sz="4400" spc="-15" dirty="0"/>
              <a:t> </a:t>
            </a:r>
            <a:r>
              <a:rPr lang="en-US" sz="4400" spc="-5" dirty="0" smtClean="0"/>
              <a:t>D</a:t>
            </a:r>
            <a:r>
              <a:rPr sz="4400" spc="-5" dirty="0" smtClean="0"/>
              <a:t>LL</a:t>
            </a:r>
            <a:endParaRPr sz="4400" spc="-5" dirty="0"/>
          </a:p>
        </p:txBody>
      </p:sp>
      <p:sp>
        <p:nvSpPr>
          <p:cNvPr id="3" name="object 3"/>
          <p:cNvSpPr txBox="1"/>
          <p:nvPr/>
        </p:nvSpPr>
        <p:spPr>
          <a:xfrm>
            <a:off x="535940" y="1945893"/>
            <a:ext cx="5636260" cy="3513141"/>
          </a:xfrm>
          <a:prstGeom prst="rect">
            <a:avLst/>
          </a:prstGeom>
        </p:spPr>
        <p:txBody>
          <a:bodyPr vert="horz" wrap="square" lIns="0" tIns="12065" rIns="0" bIns="0" rtlCol="0">
            <a:spAutoFit/>
          </a:bodyPr>
          <a:lstStyle/>
          <a:p>
            <a:pPr marL="12700">
              <a:lnSpc>
                <a:spcPct val="100000"/>
              </a:lnSpc>
              <a:spcBef>
                <a:spcPts val="95"/>
              </a:spcBef>
            </a:pPr>
            <a:r>
              <a:rPr sz="2800" spc="-70" dirty="0">
                <a:solidFill>
                  <a:srgbClr val="0D0D0D"/>
                </a:solidFill>
                <a:latin typeface="Constantia"/>
                <a:cs typeface="Constantia"/>
              </a:rPr>
              <a:t>H</a:t>
            </a:r>
            <a:r>
              <a:rPr sz="2800" spc="-5" dirty="0">
                <a:solidFill>
                  <a:srgbClr val="0D0D0D"/>
                </a:solidFill>
                <a:latin typeface="Constantia"/>
                <a:cs typeface="Constantia"/>
              </a:rPr>
              <a:t>e</a:t>
            </a:r>
            <a:r>
              <a:rPr sz="2800" spc="-40" dirty="0">
                <a:solidFill>
                  <a:srgbClr val="0D0D0D"/>
                </a:solidFill>
                <a:latin typeface="Constantia"/>
                <a:cs typeface="Constantia"/>
              </a:rPr>
              <a:t>r</a:t>
            </a:r>
            <a:r>
              <a:rPr sz="2800" spc="-5" dirty="0">
                <a:solidFill>
                  <a:srgbClr val="0D0D0D"/>
                </a:solidFill>
                <a:latin typeface="Constantia"/>
                <a:cs typeface="Constantia"/>
              </a:rPr>
              <a:t>e</a:t>
            </a:r>
            <a:r>
              <a:rPr sz="2800" spc="-150" dirty="0">
                <a:solidFill>
                  <a:srgbClr val="0D0D0D"/>
                </a:solidFill>
                <a:latin typeface="Constantia"/>
                <a:cs typeface="Constantia"/>
              </a:rPr>
              <a:t> </a:t>
            </a:r>
            <a:r>
              <a:rPr sz="2800" spc="-5" dirty="0">
                <a:solidFill>
                  <a:srgbClr val="0D0D0D"/>
                </a:solidFill>
                <a:latin typeface="Constantia"/>
                <a:cs typeface="Constantia"/>
              </a:rPr>
              <a:t>also</a:t>
            </a:r>
            <a:r>
              <a:rPr sz="2800" spc="-125" dirty="0">
                <a:solidFill>
                  <a:srgbClr val="0D0D0D"/>
                </a:solidFill>
                <a:latin typeface="Constantia"/>
                <a:cs typeface="Constantia"/>
              </a:rPr>
              <a:t> </a:t>
            </a:r>
            <a:r>
              <a:rPr sz="2800" spc="-75" dirty="0">
                <a:solidFill>
                  <a:srgbClr val="0D0D0D"/>
                </a:solidFill>
                <a:latin typeface="Constantia"/>
                <a:cs typeface="Constantia"/>
              </a:rPr>
              <a:t>w</a:t>
            </a:r>
            <a:r>
              <a:rPr sz="2800" spc="-5" dirty="0">
                <a:solidFill>
                  <a:srgbClr val="0D0D0D"/>
                </a:solidFill>
                <a:latin typeface="Constantia"/>
                <a:cs typeface="Constantia"/>
              </a:rPr>
              <a:t>e</a:t>
            </a:r>
            <a:r>
              <a:rPr sz="2800" spc="-70" dirty="0">
                <a:solidFill>
                  <a:srgbClr val="0D0D0D"/>
                </a:solidFill>
                <a:latin typeface="Constantia"/>
                <a:cs typeface="Constantia"/>
              </a:rPr>
              <a:t> </a:t>
            </a:r>
            <a:r>
              <a:rPr sz="2800" spc="-5" dirty="0">
                <a:solidFill>
                  <a:srgbClr val="0D0D0D"/>
                </a:solidFill>
                <a:latin typeface="Constantia"/>
                <a:cs typeface="Constantia"/>
              </a:rPr>
              <a:t>h</a:t>
            </a:r>
            <a:r>
              <a:rPr sz="2800" spc="-85" dirty="0">
                <a:solidFill>
                  <a:srgbClr val="0D0D0D"/>
                </a:solidFill>
                <a:latin typeface="Constantia"/>
                <a:cs typeface="Constantia"/>
              </a:rPr>
              <a:t>a</a:t>
            </a:r>
            <a:r>
              <a:rPr sz="2800" spc="-75" dirty="0">
                <a:solidFill>
                  <a:srgbClr val="0D0D0D"/>
                </a:solidFill>
                <a:latin typeface="Constantia"/>
                <a:cs typeface="Constantia"/>
              </a:rPr>
              <a:t>v</a:t>
            </a:r>
            <a:r>
              <a:rPr sz="2800" spc="-5" dirty="0">
                <a:solidFill>
                  <a:srgbClr val="0D0D0D"/>
                </a:solidFill>
                <a:latin typeface="Constantia"/>
                <a:cs typeface="Constantia"/>
              </a:rPr>
              <a:t>e</a:t>
            </a:r>
            <a:r>
              <a:rPr sz="2800" spc="-85" dirty="0">
                <a:solidFill>
                  <a:srgbClr val="0D0D0D"/>
                </a:solidFill>
                <a:latin typeface="Constantia"/>
                <a:cs typeface="Constantia"/>
              </a:rPr>
              <a:t> </a:t>
            </a:r>
            <a:r>
              <a:rPr sz="2800" spc="-10" dirty="0">
                <a:solidFill>
                  <a:srgbClr val="0D0D0D"/>
                </a:solidFill>
                <a:latin typeface="Constantia"/>
                <a:cs typeface="Constantia"/>
              </a:rPr>
              <a:t>th</a:t>
            </a:r>
            <a:r>
              <a:rPr sz="2800" spc="-50" dirty="0">
                <a:solidFill>
                  <a:srgbClr val="0D0D0D"/>
                </a:solidFill>
                <a:latin typeface="Constantia"/>
                <a:cs typeface="Constantia"/>
              </a:rPr>
              <a:t>r</a:t>
            </a:r>
            <a:r>
              <a:rPr sz="2800" spc="-5" dirty="0">
                <a:solidFill>
                  <a:srgbClr val="0D0D0D"/>
                </a:solidFill>
                <a:latin typeface="Constantia"/>
                <a:cs typeface="Constantia"/>
              </a:rPr>
              <a:t>ee</a:t>
            </a:r>
            <a:r>
              <a:rPr sz="2800" spc="-145" dirty="0">
                <a:solidFill>
                  <a:srgbClr val="0D0D0D"/>
                </a:solidFill>
                <a:latin typeface="Constantia"/>
                <a:cs typeface="Constantia"/>
              </a:rPr>
              <a:t> </a:t>
            </a:r>
            <a:r>
              <a:rPr sz="2800" spc="-10" dirty="0">
                <a:solidFill>
                  <a:srgbClr val="0D0D0D"/>
                </a:solidFill>
                <a:latin typeface="Constantia"/>
                <a:cs typeface="Constantia"/>
              </a:rPr>
              <a:t>c</a:t>
            </a:r>
            <a:r>
              <a:rPr sz="2800" spc="-5" dirty="0">
                <a:solidFill>
                  <a:srgbClr val="0D0D0D"/>
                </a:solidFill>
                <a:latin typeface="Constantia"/>
                <a:cs typeface="Constantia"/>
              </a:rPr>
              <a:t>ases</a:t>
            </a:r>
            <a:r>
              <a:rPr sz="2800" spc="5" dirty="0">
                <a:solidFill>
                  <a:srgbClr val="0D0D0D"/>
                </a:solidFill>
                <a:latin typeface="Constantia"/>
                <a:cs typeface="Constantia"/>
              </a:rPr>
              <a:t>:</a:t>
            </a:r>
            <a:r>
              <a:rPr sz="2800" spc="-5" dirty="0">
                <a:solidFill>
                  <a:srgbClr val="0D0D0D"/>
                </a:solidFill>
                <a:latin typeface="Constantia"/>
                <a:cs typeface="Constantia"/>
              </a:rPr>
              <a:t>-</a:t>
            </a:r>
            <a:endParaRPr sz="2800">
              <a:latin typeface="Constantia"/>
              <a:cs typeface="Constantia"/>
            </a:endParaRPr>
          </a:p>
          <a:p>
            <a:pPr>
              <a:lnSpc>
                <a:spcPct val="100000"/>
              </a:lnSpc>
              <a:spcBef>
                <a:spcPts val="5"/>
              </a:spcBef>
            </a:pPr>
            <a:endParaRPr sz="3850">
              <a:latin typeface="Constantia"/>
              <a:cs typeface="Constantia"/>
            </a:endParaRPr>
          </a:p>
          <a:p>
            <a:pPr marL="373380" indent="-361315">
              <a:lnSpc>
                <a:spcPct val="100000"/>
              </a:lnSpc>
              <a:buClr>
                <a:srgbClr val="0AD0D9"/>
              </a:buClr>
              <a:buSzPct val="94642"/>
              <a:buFont typeface="Wingdings"/>
              <a:buChar char=""/>
              <a:tabLst>
                <a:tab pos="374015" algn="l"/>
              </a:tabLst>
            </a:pPr>
            <a:r>
              <a:rPr lang="en-US" sz="2800" spc="-5" dirty="0" smtClean="0">
                <a:latin typeface="Constantia"/>
                <a:cs typeface="Constantia"/>
              </a:rPr>
              <a:t>Deleting</a:t>
            </a:r>
            <a:r>
              <a:rPr sz="2800" spc="-40" smtClean="0">
                <a:latin typeface="Constantia"/>
                <a:cs typeface="Constantia"/>
              </a:rPr>
              <a:t> </a:t>
            </a:r>
            <a:r>
              <a:rPr sz="2800" spc="-10" dirty="0">
                <a:latin typeface="Constantia"/>
                <a:cs typeface="Constantia"/>
              </a:rPr>
              <a:t>the</a:t>
            </a:r>
            <a:r>
              <a:rPr sz="2800" spc="-80" dirty="0">
                <a:latin typeface="Constantia"/>
                <a:cs typeface="Constantia"/>
              </a:rPr>
              <a:t> </a:t>
            </a:r>
            <a:r>
              <a:rPr sz="2800" spc="5" dirty="0">
                <a:latin typeface="Constantia"/>
                <a:cs typeface="Constantia"/>
              </a:rPr>
              <a:t>first</a:t>
            </a:r>
            <a:r>
              <a:rPr sz="2800" spc="-95" dirty="0">
                <a:latin typeface="Constantia"/>
                <a:cs typeface="Constantia"/>
              </a:rPr>
              <a:t> </a:t>
            </a:r>
            <a:r>
              <a:rPr sz="2800" spc="-5" dirty="0">
                <a:latin typeface="Constantia"/>
                <a:cs typeface="Constantia"/>
              </a:rPr>
              <a:t>node</a:t>
            </a:r>
            <a:endParaRPr sz="2800">
              <a:latin typeface="Constantia"/>
              <a:cs typeface="Constantia"/>
            </a:endParaRPr>
          </a:p>
          <a:p>
            <a:pPr>
              <a:lnSpc>
                <a:spcPct val="100000"/>
              </a:lnSpc>
              <a:spcBef>
                <a:spcPts val="5"/>
              </a:spcBef>
              <a:buClr>
                <a:srgbClr val="0AD0D9"/>
              </a:buClr>
              <a:buFont typeface="Wingdings"/>
              <a:buChar char=""/>
            </a:pPr>
            <a:endParaRPr sz="3850">
              <a:latin typeface="Constantia"/>
              <a:cs typeface="Constantia"/>
            </a:endParaRPr>
          </a:p>
          <a:p>
            <a:pPr marL="287020" indent="-274320">
              <a:lnSpc>
                <a:spcPct val="100000"/>
              </a:lnSpc>
              <a:spcBef>
                <a:spcPts val="5"/>
              </a:spcBef>
              <a:buClr>
                <a:srgbClr val="0AD0D9"/>
              </a:buClr>
              <a:buSzPct val="94642"/>
              <a:buFont typeface="Wingdings"/>
              <a:buChar char=""/>
              <a:tabLst>
                <a:tab pos="287020" algn="l"/>
              </a:tabLst>
            </a:pPr>
            <a:r>
              <a:rPr lang="en-US" sz="2800" spc="-5" dirty="0" smtClean="0">
                <a:latin typeface="Constantia"/>
                <a:cs typeface="Constantia"/>
              </a:rPr>
              <a:t>Deleting</a:t>
            </a:r>
            <a:r>
              <a:rPr sz="2800" spc="-50" smtClean="0">
                <a:latin typeface="Constantia"/>
                <a:cs typeface="Constantia"/>
              </a:rPr>
              <a:t> </a:t>
            </a:r>
            <a:r>
              <a:rPr sz="2800" spc="-10" dirty="0">
                <a:latin typeface="Constantia"/>
                <a:cs typeface="Constantia"/>
              </a:rPr>
              <a:t>the</a:t>
            </a:r>
            <a:r>
              <a:rPr sz="2800" spc="-80" dirty="0">
                <a:latin typeface="Constantia"/>
                <a:cs typeface="Constantia"/>
              </a:rPr>
              <a:t> </a:t>
            </a:r>
            <a:r>
              <a:rPr sz="2800" spc="-10" dirty="0">
                <a:latin typeface="Constantia"/>
                <a:cs typeface="Constantia"/>
              </a:rPr>
              <a:t>last</a:t>
            </a:r>
            <a:r>
              <a:rPr sz="2800" spc="-65" dirty="0">
                <a:latin typeface="Constantia"/>
                <a:cs typeface="Constantia"/>
              </a:rPr>
              <a:t> </a:t>
            </a:r>
            <a:r>
              <a:rPr sz="2800" spc="-10" dirty="0">
                <a:latin typeface="Constantia"/>
                <a:cs typeface="Constantia"/>
              </a:rPr>
              <a:t>node</a:t>
            </a:r>
            <a:endParaRPr sz="2800">
              <a:latin typeface="Constantia"/>
              <a:cs typeface="Constantia"/>
            </a:endParaRPr>
          </a:p>
          <a:p>
            <a:pPr>
              <a:lnSpc>
                <a:spcPct val="100000"/>
              </a:lnSpc>
              <a:buClr>
                <a:srgbClr val="0AD0D9"/>
              </a:buClr>
              <a:buFont typeface="Wingdings"/>
              <a:buChar char=""/>
            </a:pPr>
            <a:endParaRPr sz="3850">
              <a:latin typeface="Constantia"/>
              <a:cs typeface="Constantia"/>
            </a:endParaRPr>
          </a:p>
          <a:p>
            <a:pPr marL="287020" indent="-274320">
              <a:lnSpc>
                <a:spcPct val="100000"/>
              </a:lnSpc>
              <a:buClr>
                <a:srgbClr val="0AD0D9"/>
              </a:buClr>
              <a:buSzPct val="94642"/>
              <a:buFont typeface="Wingdings"/>
              <a:buChar char=""/>
              <a:tabLst>
                <a:tab pos="287020" algn="l"/>
              </a:tabLst>
            </a:pPr>
            <a:r>
              <a:rPr lang="en-US" sz="2800" spc="-5" dirty="0" smtClean="0">
                <a:latin typeface="Constantia"/>
                <a:cs typeface="Constantia"/>
              </a:rPr>
              <a:t>Deleting</a:t>
            </a:r>
            <a:r>
              <a:rPr sz="2800" spc="-40" smtClean="0">
                <a:latin typeface="Constantia"/>
                <a:cs typeface="Constantia"/>
              </a:rPr>
              <a:t> </a:t>
            </a:r>
            <a:r>
              <a:rPr sz="2800" spc="-10" dirty="0">
                <a:latin typeface="Constantia"/>
                <a:cs typeface="Constantia"/>
              </a:rPr>
              <a:t>the</a:t>
            </a:r>
            <a:r>
              <a:rPr sz="2800" spc="-70" dirty="0">
                <a:latin typeface="Constantia"/>
                <a:cs typeface="Constantia"/>
              </a:rPr>
              <a:t> </a:t>
            </a:r>
            <a:r>
              <a:rPr sz="2800" spc="-15" dirty="0">
                <a:latin typeface="Constantia"/>
                <a:cs typeface="Constantia"/>
              </a:rPr>
              <a:t>intermediate</a:t>
            </a:r>
            <a:r>
              <a:rPr sz="2800" spc="-85" dirty="0">
                <a:latin typeface="Constantia"/>
                <a:cs typeface="Constantia"/>
              </a:rPr>
              <a:t> </a:t>
            </a:r>
            <a:r>
              <a:rPr sz="2800" spc="-10" dirty="0">
                <a:latin typeface="Constantia"/>
                <a:cs typeface="Constantia"/>
              </a:rPr>
              <a:t>node</a:t>
            </a:r>
            <a:endParaRPr sz="2800">
              <a:latin typeface="Constantia"/>
              <a:cs typeface="Constanti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5" name="Rectangle 1"/>
          <p:cNvSpPr>
            <a:spLocks noChangeArrowheads="1"/>
          </p:cNvSpPr>
          <p:nvPr/>
        </p:nvSpPr>
        <p:spPr bwMode="auto">
          <a:xfrm>
            <a:off x="457200" y="1166813"/>
            <a:ext cx="8229600" cy="3693319"/>
          </a:xfrm>
          <a:prstGeom prst="rect">
            <a:avLst/>
          </a:prstGeom>
          <a:noFill/>
          <a:ln w="9525">
            <a:noFill/>
            <a:miter lim="800000"/>
            <a:headEnd/>
            <a:tailEnd/>
          </a:ln>
        </p:spPr>
        <p:txBody>
          <a:bodyPr wrap="square">
            <a:spAutoFit/>
          </a:bodyPr>
          <a:lstStyle/>
          <a:p>
            <a:r>
              <a:rPr lang="en-US" altLang="en-US" b="1" dirty="0">
                <a:latin typeface="Courier New" pitchFamily="49" charset="0"/>
              </a:rPr>
              <a:t>Algorithm to delete the first node from the </a:t>
            </a:r>
            <a:r>
              <a:rPr lang="en-US" altLang="en-US" b="1" dirty="0">
                <a:latin typeface="Verdana" pitchFamily="34" charset="0"/>
              </a:rPr>
              <a:t>circular doubly </a:t>
            </a:r>
            <a:r>
              <a:rPr lang="en-US" altLang="en-US" b="1" dirty="0">
                <a:latin typeface="Courier New" pitchFamily="49" charset="0"/>
              </a:rPr>
              <a:t>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8</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SET PTR-&gt;PREV=&gt;NEXT= PTR-&gt;NEXT</a:t>
            </a:r>
          </a:p>
          <a:p>
            <a:r>
              <a:rPr lang="en-US" altLang="en-US" b="1" dirty="0">
                <a:latin typeface="Courier New" pitchFamily="49" charset="0"/>
              </a:rPr>
              <a:t>Step 4: SET PTR-&gt;NEXT-&gt;PREV = PTR-&gt;PREV</a:t>
            </a:r>
          </a:p>
          <a:p>
            <a:r>
              <a:rPr lang="en-US" altLang="en-US" b="1" dirty="0">
                <a:latin typeface="Courier New" pitchFamily="49" charset="0"/>
              </a:rPr>
              <a:t>Step 5: SET START = START-&gt;NEXT</a:t>
            </a:r>
          </a:p>
          <a:p>
            <a:r>
              <a:rPr lang="en-US" altLang="en-US" b="1" dirty="0">
                <a:latin typeface="Courier New" pitchFamily="49" charset="0"/>
              </a:rPr>
              <a:t>Step 6: FREE PTR</a:t>
            </a:r>
          </a:p>
          <a:p>
            <a:r>
              <a:rPr lang="en-US" altLang="en-US" b="1" dirty="0">
                <a:latin typeface="Courier New" pitchFamily="49" charset="0"/>
              </a:rPr>
              <a:t>Step 7: EXIT</a:t>
            </a:r>
          </a:p>
        </p:txBody>
      </p:sp>
      <p:grpSp>
        <p:nvGrpSpPr>
          <p:cNvPr id="6" name="Group 5"/>
          <p:cNvGrpSpPr/>
          <p:nvPr/>
        </p:nvGrpSpPr>
        <p:grpSpPr>
          <a:xfrm>
            <a:off x="3200400" y="4419600"/>
            <a:ext cx="5257800" cy="2133600"/>
            <a:chOff x="1676400" y="4572000"/>
            <a:chExt cx="5257800" cy="1646238"/>
          </a:xfrm>
        </p:grpSpPr>
        <p:sp>
          <p:nvSpPr>
            <p:cNvPr id="7" name="Rectangle 3"/>
            <p:cNvSpPr>
              <a:spLocks noChangeArrowheads="1"/>
            </p:cNvSpPr>
            <p:nvPr/>
          </p:nvSpPr>
          <p:spPr bwMode="auto">
            <a:xfrm>
              <a:off x="19050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1</a:t>
              </a:r>
              <a:endParaRPr lang="en-US" altLang="en-US">
                <a:solidFill>
                  <a:srgbClr val="993300"/>
                </a:solidFill>
                <a:latin typeface="Verdana" pitchFamily="34" charset="0"/>
              </a:endParaRPr>
            </a:p>
          </p:txBody>
        </p:sp>
        <p:sp>
          <p:nvSpPr>
            <p:cNvPr id="8" name="Rectangle 4"/>
            <p:cNvSpPr>
              <a:spLocks noChangeArrowheads="1"/>
            </p:cNvSpPr>
            <p:nvPr/>
          </p:nvSpPr>
          <p:spPr bwMode="auto">
            <a:xfrm>
              <a:off x="2133600" y="4572000"/>
              <a:ext cx="228600" cy="228600"/>
            </a:xfrm>
            <a:prstGeom prst="rect">
              <a:avLst/>
            </a:prstGeom>
            <a:solidFill>
              <a:srgbClr val="FFFFCC"/>
            </a:solidFill>
            <a:ln w="9525">
              <a:solidFill>
                <a:schemeClr val="tx1"/>
              </a:solidFill>
              <a:miter lim="800000"/>
              <a:headEnd/>
              <a:tailEnd/>
            </a:ln>
          </p:spPr>
          <p:txBody>
            <a:bodyPr/>
            <a:lstStyle/>
            <a:p>
              <a:endParaRPr lang="en-US" altLang="en-US"/>
            </a:p>
          </p:txBody>
        </p:sp>
        <p:sp>
          <p:nvSpPr>
            <p:cNvPr id="9" name="Line 5"/>
            <p:cNvSpPr>
              <a:spLocks noChangeShapeType="1"/>
            </p:cNvSpPr>
            <p:nvPr/>
          </p:nvSpPr>
          <p:spPr bwMode="auto">
            <a:xfrm>
              <a:off x="2247900" y="4686300"/>
              <a:ext cx="342900" cy="0"/>
            </a:xfrm>
            <a:prstGeom prst="line">
              <a:avLst/>
            </a:prstGeom>
            <a:noFill/>
            <a:ln w="9525">
              <a:solidFill>
                <a:schemeClr val="tx1"/>
              </a:solidFill>
              <a:round/>
              <a:headEnd/>
              <a:tailEnd type="triangle" w="med" len="med"/>
            </a:ln>
          </p:spPr>
          <p:txBody>
            <a:bodyPr/>
            <a:lstStyle/>
            <a:p>
              <a:endParaRPr lang="en-US"/>
            </a:p>
          </p:txBody>
        </p:sp>
        <p:sp>
          <p:nvSpPr>
            <p:cNvPr id="10" name="Rectangle 6"/>
            <p:cNvSpPr>
              <a:spLocks noChangeArrowheads="1"/>
            </p:cNvSpPr>
            <p:nvPr/>
          </p:nvSpPr>
          <p:spPr bwMode="auto">
            <a:xfrm>
              <a:off x="28194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11" name="Rectangle 7"/>
            <p:cNvSpPr>
              <a:spLocks noChangeArrowheads="1"/>
            </p:cNvSpPr>
            <p:nvPr/>
          </p:nvSpPr>
          <p:spPr bwMode="auto">
            <a:xfrm>
              <a:off x="3048000" y="4572000"/>
              <a:ext cx="228600" cy="228600"/>
            </a:xfrm>
            <a:prstGeom prst="rect">
              <a:avLst/>
            </a:prstGeom>
            <a:solidFill>
              <a:srgbClr val="FFFFCC"/>
            </a:solidFill>
            <a:ln w="9525">
              <a:solidFill>
                <a:schemeClr val="tx1"/>
              </a:solidFill>
              <a:miter lim="800000"/>
              <a:headEnd/>
              <a:tailEnd/>
            </a:ln>
          </p:spPr>
          <p:txBody>
            <a:bodyPr/>
            <a:lstStyle/>
            <a:p>
              <a:endParaRPr lang="en-US" altLang="en-US"/>
            </a:p>
          </p:txBody>
        </p:sp>
        <p:sp>
          <p:nvSpPr>
            <p:cNvPr id="12" name="Line 8"/>
            <p:cNvSpPr>
              <a:spLocks noChangeShapeType="1"/>
            </p:cNvSpPr>
            <p:nvPr/>
          </p:nvSpPr>
          <p:spPr bwMode="auto">
            <a:xfrm>
              <a:off x="3162300" y="4686300"/>
              <a:ext cx="342900" cy="0"/>
            </a:xfrm>
            <a:prstGeom prst="line">
              <a:avLst/>
            </a:prstGeom>
            <a:noFill/>
            <a:ln w="9525">
              <a:solidFill>
                <a:schemeClr val="tx1"/>
              </a:solidFill>
              <a:round/>
              <a:headEnd/>
              <a:tailEnd type="triangle" w="med" len="med"/>
            </a:ln>
          </p:spPr>
          <p:txBody>
            <a:bodyPr/>
            <a:lstStyle/>
            <a:p>
              <a:endParaRPr lang="en-US"/>
            </a:p>
          </p:txBody>
        </p:sp>
        <p:sp>
          <p:nvSpPr>
            <p:cNvPr id="13" name="Rectangle 9"/>
            <p:cNvSpPr>
              <a:spLocks noChangeArrowheads="1"/>
            </p:cNvSpPr>
            <p:nvPr/>
          </p:nvSpPr>
          <p:spPr bwMode="auto">
            <a:xfrm>
              <a:off x="37338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14" name="Rectangle 10"/>
            <p:cNvSpPr>
              <a:spLocks noChangeArrowheads="1"/>
            </p:cNvSpPr>
            <p:nvPr/>
          </p:nvSpPr>
          <p:spPr bwMode="auto">
            <a:xfrm>
              <a:off x="3962400" y="4572000"/>
              <a:ext cx="228600" cy="228600"/>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11"/>
            <p:cNvSpPr>
              <a:spLocks noChangeShapeType="1"/>
            </p:cNvSpPr>
            <p:nvPr/>
          </p:nvSpPr>
          <p:spPr bwMode="auto">
            <a:xfrm>
              <a:off x="4076700" y="4686300"/>
              <a:ext cx="342900" cy="0"/>
            </a:xfrm>
            <a:prstGeom prst="line">
              <a:avLst/>
            </a:prstGeom>
            <a:noFill/>
            <a:ln w="9525">
              <a:solidFill>
                <a:schemeClr val="tx1"/>
              </a:solidFill>
              <a:round/>
              <a:headEnd/>
              <a:tailEnd type="triangle" w="med" len="med"/>
            </a:ln>
          </p:spPr>
          <p:txBody>
            <a:bodyPr/>
            <a:lstStyle/>
            <a:p>
              <a:endParaRPr lang="en-US"/>
            </a:p>
          </p:txBody>
        </p:sp>
        <p:sp>
          <p:nvSpPr>
            <p:cNvPr id="16" name="Rectangle 12"/>
            <p:cNvSpPr>
              <a:spLocks noChangeArrowheads="1"/>
            </p:cNvSpPr>
            <p:nvPr/>
          </p:nvSpPr>
          <p:spPr bwMode="auto">
            <a:xfrm>
              <a:off x="46482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17" name="Rectangle 13"/>
            <p:cNvSpPr>
              <a:spLocks noChangeArrowheads="1"/>
            </p:cNvSpPr>
            <p:nvPr/>
          </p:nvSpPr>
          <p:spPr bwMode="auto">
            <a:xfrm>
              <a:off x="4876800" y="4572000"/>
              <a:ext cx="228600" cy="228600"/>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14"/>
            <p:cNvSpPr>
              <a:spLocks noChangeShapeType="1"/>
            </p:cNvSpPr>
            <p:nvPr/>
          </p:nvSpPr>
          <p:spPr bwMode="auto">
            <a:xfrm>
              <a:off x="4991100" y="4686300"/>
              <a:ext cx="342900" cy="0"/>
            </a:xfrm>
            <a:prstGeom prst="line">
              <a:avLst/>
            </a:prstGeom>
            <a:noFill/>
            <a:ln w="9525">
              <a:solidFill>
                <a:schemeClr val="tx1"/>
              </a:solidFill>
              <a:round/>
              <a:headEnd/>
              <a:tailEnd type="triangle" w="med" len="med"/>
            </a:ln>
          </p:spPr>
          <p:txBody>
            <a:bodyPr/>
            <a:lstStyle/>
            <a:p>
              <a:endParaRPr lang="en-US"/>
            </a:p>
          </p:txBody>
        </p:sp>
        <p:sp>
          <p:nvSpPr>
            <p:cNvPr id="19" name="Rectangle 15"/>
            <p:cNvSpPr>
              <a:spLocks noChangeArrowheads="1"/>
            </p:cNvSpPr>
            <p:nvPr/>
          </p:nvSpPr>
          <p:spPr bwMode="auto">
            <a:xfrm>
              <a:off x="55626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20" name="Rectangle 16"/>
            <p:cNvSpPr>
              <a:spLocks noChangeArrowheads="1"/>
            </p:cNvSpPr>
            <p:nvPr/>
          </p:nvSpPr>
          <p:spPr bwMode="auto">
            <a:xfrm>
              <a:off x="57912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1" name="Rectangle 17"/>
            <p:cNvSpPr>
              <a:spLocks noChangeArrowheads="1"/>
            </p:cNvSpPr>
            <p:nvPr/>
          </p:nvSpPr>
          <p:spPr bwMode="auto">
            <a:xfrm>
              <a:off x="16764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2" name="Rectangle 18"/>
            <p:cNvSpPr>
              <a:spLocks noChangeArrowheads="1"/>
            </p:cNvSpPr>
            <p:nvPr/>
          </p:nvSpPr>
          <p:spPr bwMode="auto">
            <a:xfrm>
              <a:off x="25908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3" name="Rectangle 19"/>
            <p:cNvSpPr>
              <a:spLocks noChangeArrowheads="1"/>
            </p:cNvSpPr>
            <p:nvPr/>
          </p:nvSpPr>
          <p:spPr bwMode="auto">
            <a:xfrm>
              <a:off x="35052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4" name="Rectangle 20"/>
            <p:cNvSpPr>
              <a:spLocks noChangeArrowheads="1"/>
            </p:cNvSpPr>
            <p:nvPr/>
          </p:nvSpPr>
          <p:spPr bwMode="auto">
            <a:xfrm>
              <a:off x="44196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5" name="Rectangle 21"/>
            <p:cNvSpPr>
              <a:spLocks noChangeArrowheads="1"/>
            </p:cNvSpPr>
            <p:nvPr/>
          </p:nvSpPr>
          <p:spPr bwMode="auto">
            <a:xfrm>
              <a:off x="53340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6" name="Line 22"/>
            <p:cNvSpPr>
              <a:spLocks noChangeShapeType="1"/>
            </p:cNvSpPr>
            <p:nvPr/>
          </p:nvSpPr>
          <p:spPr bwMode="auto">
            <a:xfrm>
              <a:off x="5905500" y="4687888"/>
              <a:ext cx="342900" cy="0"/>
            </a:xfrm>
            <a:prstGeom prst="line">
              <a:avLst/>
            </a:prstGeom>
            <a:noFill/>
            <a:ln w="9525">
              <a:solidFill>
                <a:schemeClr val="tx1"/>
              </a:solidFill>
              <a:round/>
              <a:headEnd/>
              <a:tailEnd type="triangle" w="med" len="med"/>
            </a:ln>
          </p:spPr>
          <p:txBody>
            <a:bodyPr/>
            <a:lstStyle/>
            <a:p>
              <a:endParaRPr lang="en-US"/>
            </a:p>
          </p:txBody>
        </p:sp>
        <p:sp>
          <p:nvSpPr>
            <p:cNvPr id="27" name="Rectangle 23"/>
            <p:cNvSpPr>
              <a:spLocks noChangeArrowheads="1"/>
            </p:cNvSpPr>
            <p:nvPr/>
          </p:nvSpPr>
          <p:spPr bwMode="auto">
            <a:xfrm>
              <a:off x="6477000" y="4573588"/>
              <a:ext cx="228600"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28" name="Rectangle 24"/>
            <p:cNvSpPr>
              <a:spLocks noChangeArrowheads="1"/>
            </p:cNvSpPr>
            <p:nvPr/>
          </p:nvSpPr>
          <p:spPr bwMode="auto">
            <a:xfrm>
              <a:off x="6705600" y="4573588"/>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29" name="Rectangle 25"/>
            <p:cNvSpPr>
              <a:spLocks noChangeArrowheads="1"/>
            </p:cNvSpPr>
            <p:nvPr/>
          </p:nvSpPr>
          <p:spPr bwMode="auto">
            <a:xfrm>
              <a:off x="6248400" y="4573588"/>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30" name="Line 26"/>
            <p:cNvSpPr>
              <a:spLocks noChangeShapeType="1"/>
            </p:cNvSpPr>
            <p:nvPr/>
          </p:nvSpPr>
          <p:spPr bwMode="auto">
            <a:xfrm>
              <a:off x="6819900" y="4640263"/>
              <a:ext cx="0" cy="228600"/>
            </a:xfrm>
            <a:prstGeom prst="line">
              <a:avLst/>
            </a:prstGeom>
            <a:noFill/>
            <a:ln w="9525">
              <a:solidFill>
                <a:schemeClr val="tx1"/>
              </a:solidFill>
              <a:round/>
              <a:headEnd/>
              <a:tailEnd/>
            </a:ln>
          </p:spPr>
          <p:txBody>
            <a:bodyPr/>
            <a:lstStyle/>
            <a:p>
              <a:endParaRPr lang="en-US"/>
            </a:p>
          </p:txBody>
        </p:sp>
        <p:sp>
          <p:nvSpPr>
            <p:cNvPr id="31" name="Line 27"/>
            <p:cNvSpPr>
              <a:spLocks noChangeShapeType="1"/>
            </p:cNvSpPr>
            <p:nvPr/>
          </p:nvSpPr>
          <p:spPr bwMode="auto">
            <a:xfrm flipH="1">
              <a:off x="1790700" y="4868863"/>
              <a:ext cx="5029200" cy="0"/>
            </a:xfrm>
            <a:prstGeom prst="line">
              <a:avLst/>
            </a:prstGeom>
            <a:noFill/>
            <a:ln w="9525">
              <a:solidFill>
                <a:schemeClr val="tx1"/>
              </a:solidFill>
              <a:round/>
              <a:headEnd/>
              <a:tailEnd/>
            </a:ln>
          </p:spPr>
          <p:txBody>
            <a:bodyPr/>
            <a:lstStyle/>
            <a:p>
              <a:endParaRPr lang="en-US"/>
            </a:p>
          </p:txBody>
        </p:sp>
        <p:sp>
          <p:nvSpPr>
            <p:cNvPr id="32" name="Line 28"/>
            <p:cNvSpPr>
              <a:spLocks noChangeShapeType="1"/>
            </p:cNvSpPr>
            <p:nvPr/>
          </p:nvSpPr>
          <p:spPr bwMode="auto">
            <a:xfrm>
              <a:off x="1790700" y="4640263"/>
              <a:ext cx="0" cy="457200"/>
            </a:xfrm>
            <a:prstGeom prst="line">
              <a:avLst/>
            </a:prstGeom>
            <a:noFill/>
            <a:ln w="9525">
              <a:solidFill>
                <a:schemeClr val="tx1"/>
              </a:solidFill>
              <a:round/>
              <a:headEnd/>
              <a:tailEnd/>
            </a:ln>
          </p:spPr>
          <p:txBody>
            <a:bodyPr/>
            <a:lstStyle/>
            <a:p>
              <a:endParaRPr lang="en-US"/>
            </a:p>
          </p:txBody>
        </p:sp>
        <p:sp>
          <p:nvSpPr>
            <p:cNvPr id="33" name="Line 29"/>
            <p:cNvSpPr>
              <a:spLocks noChangeShapeType="1"/>
            </p:cNvSpPr>
            <p:nvPr/>
          </p:nvSpPr>
          <p:spPr bwMode="auto">
            <a:xfrm>
              <a:off x="1790700" y="5097463"/>
              <a:ext cx="5029200" cy="0"/>
            </a:xfrm>
            <a:prstGeom prst="line">
              <a:avLst/>
            </a:prstGeom>
            <a:noFill/>
            <a:ln w="9525">
              <a:solidFill>
                <a:schemeClr val="tx1"/>
              </a:solidFill>
              <a:round/>
              <a:headEnd/>
              <a:tailEnd/>
            </a:ln>
          </p:spPr>
          <p:txBody>
            <a:bodyPr/>
            <a:lstStyle/>
            <a:p>
              <a:endParaRPr lang="en-US"/>
            </a:p>
          </p:txBody>
        </p:sp>
        <p:sp>
          <p:nvSpPr>
            <p:cNvPr id="34" name="Line 30"/>
            <p:cNvSpPr>
              <a:spLocks noChangeShapeType="1"/>
            </p:cNvSpPr>
            <p:nvPr/>
          </p:nvSpPr>
          <p:spPr bwMode="auto">
            <a:xfrm flipH="1">
              <a:off x="5905500" y="4754563"/>
              <a:ext cx="342900" cy="0"/>
            </a:xfrm>
            <a:prstGeom prst="line">
              <a:avLst/>
            </a:prstGeom>
            <a:noFill/>
            <a:ln w="9525">
              <a:solidFill>
                <a:schemeClr val="tx1"/>
              </a:solidFill>
              <a:round/>
              <a:headEnd/>
              <a:tailEnd type="triangle" w="med" len="med"/>
            </a:ln>
          </p:spPr>
          <p:txBody>
            <a:bodyPr/>
            <a:lstStyle/>
            <a:p>
              <a:endParaRPr lang="en-US"/>
            </a:p>
          </p:txBody>
        </p:sp>
        <p:sp>
          <p:nvSpPr>
            <p:cNvPr id="35" name="Line 31"/>
            <p:cNvSpPr>
              <a:spLocks noChangeShapeType="1"/>
            </p:cNvSpPr>
            <p:nvPr/>
          </p:nvSpPr>
          <p:spPr bwMode="auto">
            <a:xfrm flipH="1">
              <a:off x="4991100" y="4754563"/>
              <a:ext cx="342900" cy="0"/>
            </a:xfrm>
            <a:prstGeom prst="line">
              <a:avLst/>
            </a:prstGeom>
            <a:noFill/>
            <a:ln w="9525">
              <a:solidFill>
                <a:schemeClr val="tx1"/>
              </a:solidFill>
              <a:round/>
              <a:headEnd/>
              <a:tailEnd type="triangle" w="med" len="med"/>
            </a:ln>
          </p:spPr>
          <p:txBody>
            <a:bodyPr/>
            <a:lstStyle/>
            <a:p>
              <a:endParaRPr lang="en-US"/>
            </a:p>
          </p:txBody>
        </p:sp>
        <p:sp>
          <p:nvSpPr>
            <p:cNvPr id="36" name="Line 32"/>
            <p:cNvSpPr>
              <a:spLocks noChangeShapeType="1"/>
            </p:cNvSpPr>
            <p:nvPr/>
          </p:nvSpPr>
          <p:spPr bwMode="auto">
            <a:xfrm flipH="1">
              <a:off x="4076700" y="4754563"/>
              <a:ext cx="342900" cy="0"/>
            </a:xfrm>
            <a:prstGeom prst="line">
              <a:avLst/>
            </a:prstGeom>
            <a:noFill/>
            <a:ln w="9525">
              <a:solidFill>
                <a:schemeClr val="tx1"/>
              </a:solidFill>
              <a:round/>
              <a:headEnd/>
              <a:tailEnd type="triangle" w="med" len="med"/>
            </a:ln>
          </p:spPr>
          <p:txBody>
            <a:bodyPr/>
            <a:lstStyle/>
            <a:p>
              <a:endParaRPr lang="en-US"/>
            </a:p>
          </p:txBody>
        </p:sp>
        <p:sp>
          <p:nvSpPr>
            <p:cNvPr id="37" name="Line 33"/>
            <p:cNvSpPr>
              <a:spLocks noChangeShapeType="1"/>
            </p:cNvSpPr>
            <p:nvPr/>
          </p:nvSpPr>
          <p:spPr bwMode="auto">
            <a:xfrm flipH="1">
              <a:off x="2247900" y="4754563"/>
              <a:ext cx="342900" cy="0"/>
            </a:xfrm>
            <a:prstGeom prst="line">
              <a:avLst/>
            </a:prstGeom>
            <a:noFill/>
            <a:ln w="9525">
              <a:solidFill>
                <a:schemeClr val="tx1"/>
              </a:solidFill>
              <a:round/>
              <a:headEnd/>
              <a:tailEnd type="triangle" w="med" len="med"/>
            </a:ln>
          </p:spPr>
          <p:txBody>
            <a:bodyPr/>
            <a:lstStyle/>
            <a:p>
              <a:endParaRPr lang="en-US"/>
            </a:p>
          </p:txBody>
        </p:sp>
        <p:sp>
          <p:nvSpPr>
            <p:cNvPr id="38" name="Line 34"/>
            <p:cNvSpPr>
              <a:spLocks noChangeShapeType="1"/>
            </p:cNvSpPr>
            <p:nvPr/>
          </p:nvSpPr>
          <p:spPr bwMode="auto">
            <a:xfrm flipH="1">
              <a:off x="3162300" y="4754563"/>
              <a:ext cx="342900" cy="0"/>
            </a:xfrm>
            <a:prstGeom prst="line">
              <a:avLst/>
            </a:prstGeom>
            <a:noFill/>
            <a:ln w="9525">
              <a:solidFill>
                <a:schemeClr val="tx1"/>
              </a:solidFill>
              <a:round/>
              <a:headEnd/>
              <a:tailEnd type="triangle" w="med" len="med"/>
            </a:ln>
          </p:spPr>
          <p:txBody>
            <a:bodyPr/>
            <a:lstStyle/>
            <a:p>
              <a:endParaRPr lang="en-US"/>
            </a:p>
          </p:txBody>
        </p:sp>
        <p:sp>
          <p:nvSpPr>
            <p:cNvPr id="39" name="Line 35"/>
            <p:cNvSpPr>
              <a:spLocks noChangeShapeType="1"/>
            </p:cNvSpPr>
            <p:nvPr/>
          </p:nvSpPr>
          <p:spPr bwMode="auto">
            <a:xfrm>
              <a:off x="1790700" y="5440363"/>
              <a:ext cx="5029200" cy="0"/>
            </a:xfrm>
            <a:prstGeom prst="line">
              <a:avLst/>
            </a:prstGeom>
            <a:noFill/>
            <a:ln w="9525">
              <a:solidFill>
                <a:schemeClr val="tx1"/>
              </a:solidFill>
              <a:prstDash val="dash"/>
              <a:round/>
              <a:headEnd/>
              <a:tailEnd/>
            </a:ln>
            <a:effectLst/>
          </p:spPr>
          <p:txBody>
            <a:bodyPr/>
            <a:lstStyle/>
            <a:p>
              <a:endParaRPr lang="en-US"/>
            </a:p>
          </p:txBody>
        </p:sp>
        <p:sp>
          <p:nvSpPr>
            <p:cNvPr id="40" name="Line 36"/>
            <p:cNvSpPr>
              <a:spLocks noChangeShapeType="1"/>
            </p:cNvSpPr>
            <p:nvPr/>
          </p:nvSpPr>
          <p:spPr bwMode="auto">
            <a:xfrm flipV="1">
              <a:off x="6858000" y="4725988"/>
              <a:ext cx="0" cy="381000"/>
            </a:xfrm>
            <a:prstGeom prst="line">
              <a:avLst/>
            </a:prstGeom>
            <a:noFill/>
            <a:ln w="9525">
              <a:solidFill>
                <a:schemeClr val="tx1"/>
              </a:solidFill>
              <a:round/>
              <a:headEnd/>
              <a:tailEnd type="triangle" w="med" len="med"/>
            </a:ln>
            <a:effectLst/>
          </p:spPr>
          <p:txBody>
            <a:bodyPr/>
            <a:lstStyle/>
            <a:p>
              <a:endParaRPr lang="en-US"/>
            </a:p>
          </p:txBody>
        </p:sp>
        <p:sp>
          <p:nvSpPr>
            <p:cNvPr id="41" name="Rectangle 37"/>
            <p:cNvSpPr>
              <a:spLocks noChangeArrowheads="1"/>
            </p:cNvSpPr>
            <p:nvPr/>
          </p:nvSpPr>
          <p:spPr bwMode="auto">
            <a:xfrm>
              <a:off x="1676400" y="4954588"/>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 PTR</a:t>
              </a:r>
              <a:endParaRPr lang="en-US" altLang="en-US">
                <a:latin typeface="Verdana" pitchFamily="34" charset="0"/>
              </a:endParaRPr>
            </a:p>
          </p:txBody>
        </p:sp>
        <p:grpSp>
          <p:nvGrpSpPr>
            <p:cNvPr id="42" name="Group 38"/>
            <p:cNvGrpSpPr>
              <a:grpSpLocks/>
            </p:cNvGrpSpPr>
            <p:nvPr/>
          </p:nvGrpSpPr>
          <p:grpSpPr bwMode="auto">
            <a:xfrm>
              <a:off x="1752600" y="5640398"/>
              <a:ext cx="4343400" cy="577851"/>
              <a:chOff x="1080" y="3746"/>
              <a:chExt cx="2736" cy="364"/>
            </a:xfrm>
          </p:grpSpPr>
          <p:sp>
            <p:nvSpPr>
              <p:cNvPr id="44" name="Rectangle 39"/>
              <p:cNvSpPr>
                <a:spLocks noChangeArrowheads="1"/>
              </p:cNvSpPr>
              <p:nvPr/>
            </p:nvSpPr>
            <p:spPr bwMode="auto">
              <a:xfrm>
                <a:off x="1224" y="374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3	</a:t>
                </a:r>
                <a:endParaRPr lang="en-US" altLang="en-US">
                  <a:solidFill>
                    <a:srgbClr val="993300"/>
                  </a:solidFill>
                  <a:latin typeface="Verdana" pitchFamily="34" charset="0"/>
                </a:endParaRPr>
              </a:p>
            </p:txBody>
          </p:sp>
          <p:sp>
            <p:nvSpPr>
              <p:cNvPr id="45" name="Rectangle 40"/>
              <p:cNvSpPr>
                <a:spLocks noChangeArrowheads="1"/>
              </p:cNvSpPr>
              <p:nvPr/>
            </p:nvSpPr>
            <p:spPr bwMode="auto">
              <a:xfrm>
                <a:off x="1368" y="374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6" name="Line 41"/>
              <p:cNvSpPr>
                <a:spLocks noChangeShapeType="1"/>
              </p:cNvSpPr>
              <p:nvPr/>
            </p:nvSpPr>
            <p:spPr bwMode="auto">
              <a:xfrm>
                <a:off x="1440" y="3818"/>
                <a:ext cx="216" cy="0"/>
              </a:xfrm>
              <a:prstGeom prst="line">
                <a:avLst/>
              </a:prstGeom>
              <a:noFill/>
              <a:ln w="9525">
                <a:solidFill>
                  <a:schemeClr val="tx1"/>
                </a:solidFill>
                <a:round/>
                <a:headEnd/>
                <a:tailEnd type="triangle" w="med" len="med"/>
              </a:ln>
            </p:spPr>
            <p:txBody>
              <a:bodyPr/>
              <a:lstStyle/>
              <a:p>
                <a:endParaRPr lang="en-US"/>
              </a:p>
            </p:txBody>
          </p:sp>
          <p:sp>
            <p:nvSpPr>
              <p:cNvPr id="47" name="Rectangle 42"/>
              <p:cNvSpPr>
                <a:spLocks noChangeArrowheads="1"/>
              </p:cNvSpPr>
              <p:nvPr/>
            </p:nvSpPr>
            <p:spPr bwMode="auto">
              <a:xfrm>
                <a:off x="1800" y="374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5</a:t>
                </a:r>
                <a:endParaRPr lang="en-US" altLang="en-US">
                  <a:solidFill>
                    <a:srgbClr val="993300"/>
                  </a:solidFill>
                  <a:latin typeface="Verdana" pitchFamily="34" charset="0"/>
                </a:endParaRPr>
              </a:p>
            </p:txBody>
          </p:sp>
          <p:sp>
            <p:nvSpPr>
              <p:cNvPr id="48" name="Rectangle 43"/>
              <p:cNvSpPr>
                <a:spLocks noChangeArrowheads="1"/>
              </p:cNvSpPr>
              <p:nvPr/>
            </p:nvSpPr>
            <p:spPr bwMode="auto">
              <a:xfrm>
                <a:off x="1944" y="374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Line 44"/>
              <p:cNvSpPr>
                <a:spLocks noChangeShapeType="1"/>
              </p:cNvSpPr>
              <p:nvPr/>
            </p:nvSpPr>
            <p:spPr bwMode="auto">
              <a:xfrm>
                <a:off x="2016" y="3818"/>
                <a:ext cx="216" cy="0"/>
              </a:xfrm>
              <a:prstGeom prst="line">
                <a:avLst/>
              </a:prstGeom>
              <a:noFill/>
              <a:ln w="9525">
                <a:solidFill>
                  <a:schemeClr val="tx1"/>
                </a:solidFill>
                <a:round/>
                <a:headEnd/>
                <a:tailEnd type="triangle" w="med" len="med"/>
              </a:ln>
            </p:spPr>
            <p:txBody>
              <a:bodyPr/>
              <a:lstStyle/>
              <a:p>
                <a:endParaRPr lang="en-US"/>
              </a:p>
            </p:txBody>
          </p:sp>
          <p:sp>
            <p:nvSpPr>
              <p:cNvPr id="50" name="Rectangle 45"/>
              <p:cNvSpPr>
                <a:spLocks noChangeArrowheads="1"/>
              </p:cNvSpPr>
              <p:nvPr/>
            </p:nvSpPr>
            <p:spPr bwMode="auto">
              <a:xfrm>
                <a:off x="2376" y="374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7</a:t>
                </a:r>
                <a:endParaRPr lang="en-US" altLang="en-US">
                  <a:solidFill>
                    <a:srgbClr val="993300"/>
                  </a:solidFill>
                  <a:latin typeface="Verdana" pitchFamily="34" charset="0"/>
                </a:endParaRPr>
              </a:p>
            </p:txBody>
          </p:sp>
          <p:sp>
            <p:nvSpPr>
              <p:cNvPr id="51" name="Rectangle 46"/>
              <p:cNvSpPr>
                <a:spLocks noChangeArrowheads="1"/>
              </p:cNvSpPr>
              <p:nvPr/>
            </p:nvSpPr>
            <p:spPr bwMode="auto">
              <a:xfrm>
                <a:off x="2520" y="3746"/>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2" name="Line 47"/>
              <p:cNvSpPr>
                <a:spLocks noChangeShapeType="1"/>
              </p:cNvSpPr>
              <p:nvPr/>
            </p:nvSpPr>
            <p:spPr bwMode="auto">
              <a:xfrm>
                <a:off x="2592" y="3818"/>
                <a:ext cx="216" cy="0"/>
              </a:xfrm>
              <a:prstGeom prst="line">
                <a:avLst/>
              </a:prstGeom>
              <a:noFill/>
              <a:ln w="9525">
                <a:solidFill>
                  <a:schemeClr val="tx1"/>
                </a:solidFill>
                <a:round/>
                <a:headEnd/>
                <a:tailEnd type="triangle" w="med" len="med"/>
              </a:ln>
            </p:spPr>
            <p:txBody>
              <a:bodyPr/>
              <a:lstStyle/>
              <a:p>
                <a:endParaRPr lang="en-US"/>
              </a:p>
            </p:txBody>
          </p:sp>
          <p:sp>
            <p:nvSpPr>
              <p:cNvPr id="53" name="Rectangle 48"/>
              <p:cNvSpPr>
                <a:spLocks noChangeArrowheads="1"/>
              </p:cNvSpPr>
              <p:nvPr/>
            </p:nvSpPr>
            <p:spPr bwMode="auto">
              <a:xfrm>
                <a:off x="2952" y="3746"/>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8</a:t>
                </a:r>
                <a:endParaRPr lang="en-US" altLang="en-US">
                  <a:solidFill>
                    <a:srgbClr val="993300"/>
                  </a:solidFill>
                  <a:latin typeface="Verdana" pitchFamily="34" charset="0"/>
                </a:endParaRPr>
              </a:p>
            </p:txBody>
          </p:sp>
          <p:sp>
            <p:nvSpPr>
              <p:cNvPr id="54" name="Rectangle 49"/>
              <p:cNvSpPr>
                <a:spLocks noChangeArrowheads="1"/>
              </p:cNvSpPr>
              <p:nvPr/>
            </p:nvSpPr>
            <p:spPr bwMode="auto">
              <a:xfrm>
                <a:off x="3096"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5" name="Rectangle 50"/>
              <p:cNvSpPr>
                <a:spLocks noChangeArrowheads="1"/>
              </p:cNvSpPr>
              <p:nvPr/>
            </p:nvSpPr>
            <p:spPr bwMode="auto">
              <a:xfrm>
                <a:off x="1080"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6" name="Rectangle 51"/>
              <p:cNvSpPr>
                <a:spLocks noChangeArrowheads="1"/>
              </p:cNvSpPr>
              <p:nvPr/>
            </p:nvSpPr>
            <p:spPr bwMode="auto">
              <a:xfrm>
                <a:off x="1656"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7" name="Rectangle 52"/>
              <p:cNvSpPr>
                <a:spLocks noChangeArrowheads="1"/>
              </p:cNvSpPr>
              <p:nvPr/>
            </p:nvSpPr>
            <p:spPr bwMode="auto">
              <a:xfrm>
                <a:off x="2232"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8" name="Rectangle 53"/>
              <p:cNvSpPr>
                <a:spLocks noChangeArrowheads="1"/>
              </p:cNvSpPr>
              <p:nvPr/>
            </p:nvSpPr>
            <p:spPr bwMode="auto">
              <a:xfrm>
                <a:off x="2808"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59" name="Line 54"/>
              <p:cNvSpPr>
                <a:spLocks noChangeShapeType="1"/>
              </p:cNvSpPr>
              <p:nvPr/>
            </p:nvSpPr>
            <p:spPr bwMode="auto">
              <a:xfrm>
                <a:off x="3168" y="3820"/>
                <a:ext cx="216" cy="0"/>
              </a:xfrm>
              <a:prstGeom prst="line">
                <a:avLst/>
              </a:prstGeom>
              <a:noFill/>
              <a:ln w="9525">
                <a:solidFill>
                  <a:schemeClr val="tx1"/>
                </a:solidFill>
                <a:round/>
                <a:headEnd/>
                <a:tailEnd type="triangle" w="med" len="med"/>
              </a:ln>
            </p:spPr>
            <p:txBody>
              <a:bodyPr/>
              <a:lstStyle/>
              <a:p>
                <a:endParaRPr lang="en-US"/>
              </a:p>
            </p:txBody>
          </p:sp>
          <p:sp>
            <p:nvSpPr>
              <p:cNvPr id="60" name="Rectangle 55"/>
              <p:cNvSpPr>
                <a:spLocks noChangeArrowheads="1"/>
              </p:cNvSpPr>
              <p:nvPr/>
            </p:nvSpPr>
            <p:spPr bwMode="auto">
              <a:xfrm>
                <a:off x="3528" y="374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solidFill>
                      <a:srgbClr val="993300"/>
                    </a:solidFill>
                    <a:latin typeface="Verdana" pitchFamily="34" charset="0"/>
                  </a:rPr>
                  <a:t>91</a:t>
                </a:r>
                <a:endParaRPr lang="en-US" altLang="en-US">
                  <a:solidFill>
                    <a:srgbClr val="993300"/>
                  </a:solidFill>
                  <a:latin typeface="Verdana" pitchFamily="34" charset="0"/>
                </a:endParaRPr>
              </a:p>
            </p:txBody>
          </p:sp>
          <p:sp>
            <p:nvSpPr>
              <p:cNvPr id="61" name="Rectangle 56"/>
              <p:cNvSpPr>
                <a:spLocks noChangeArrowheads="1"/>
              </p:cNvSpPr>
              <p:nvPr/>
            </p:nvSpPr>
            <p:spPr bwMode="auto">
              <a:xfrm>
                <a:off x="3672" y="37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2" name="Rectangle 57"/>
              <p:cNvSpPr>
                <a:spLocks noChangeArrowheads="1"/>
              </p:cNvSpPr>
              <p:nvPr/>
            </p:nvSpPr>
            <p:spPr bwMode="auto">
              <a:xfrm>
                <a:off x="3384" y="374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solidFill>
                    <a:srgbClr val="993300"/>
                  </a:solidFill>
                  <a:latin typeface="Verdana" pitchFamily="34" charset="0"/>
                </a:endParaRPr>
              </a:p>
            </p:txBody>
          </p:sp>
          <p:sp>
            <p:nvSpPr>
              <p:cNvPr id="63" name="Line 58"/>
              <p:cNvSpPr>
                <a:spLocks noChangeShapeType="1"/>
              </p:cNvSpPr>
              <p:nvPr/>
            </p:nvSpPr>
            <p:spPr bwMode="auto">
              <a:xfrm>
                <a:off x="3744" y="3813"/>
                <a:ext cx="0" cy="144"/>
              </a:xfrm>
              <a:prstGeom prst="line">
                <a:avLst/>
              </a:prstGeom>
              <a:noFill/>
              <a:ln w="9525">
                <a:solidFill>
                  <a:schemeClr val="tx1"/>
                </a:solidFill>
                <a:round/>
                <a:headEnd/>
                <a:tailEnd/>
              </a:ln>
            </p:spPr>
            <p:txBody>
              <a:bodyPr/>
              <a:lstStyle/>
              <a:p>
                <a:endParaRPr lang="en-US"/>
              </a:p>
            </p:txBody>
          </p:sp>
          <p:sp>
            <p:nvSpPr>
              <p:cNvPr id="64" name="Line 59"/>
              <p:cNvSpPr>
                <a:spLocks noChangeShapeType="1"/>
              </p:cNvSpPr>
              <p:nvPr/>
            </p:nvSpPr>
            <p:spPr bwMode="auto">
              <a:xfrm flipH="1">
                <a:off x="1152" y="3957"/>
                <a:ext cx="2592" cy="0"/>
              </a:xfrm>
              <a:prstGeom prst="line">
                <a:avLst/>
              </a:prstGeom>
              <a:noFill/>
              <a:ln w="9525">
                <a:solidFill>
                  <a:schemeClr val="tx1"/>
                </a:solidFill>
                <a:round/>
                <a:headEnd/>
                <a:tailEnd/>
              </a:ln>
            </p:spPr>
            <p:txBody>
              <a:bodyPr/>
              <a:lstStyle/>
              <a:p>
                <a:endParaRPr lang="en-US"/>
              </a:p>
            </p:txBody>
          </p:sp>
          <p:sp>
            <p:nvSpPr>
              <p:cNvPr id="65" name="Line 60"/>
              <p:cNvSpPr>
                <a:spLocks noChangeShapeType="1"/>
              </p:cNvSpPr>
              <p:nvPr/>
            </p:nvSpPr>
            <p:spPr bwMode="auto">
              <a:xfrm>
                <a:off x="1152" y="3822"/>
                <a:ext cx="0" cy="288"/>
              </a:xfrm>
              <a:prstGeom prst="line">
                <a:avLst/>
              </a:prstGeom>
              <a:noFill/>
              <a:ln w="9525">
                <a:solidFill>
                  <a:schemeClr val="tx1"/>
                </a:solidFill>
                <a:round/>
                <a:headEnd/>
                <a:tailEnd/>
              </a:ln>
            </p:spPr>
            <p:txBody>
              <a:bodyPr/>
              <a:lstStyle/>
              <a:p>
                <a:endParaRPr lang="en-US"/>
              </a:p>
            </p:txBody>
          </p:sp>
          <p:sp>
            <p:nvSpPr>
              <p:cNvPr id="66" name="Line 61"/>
              <p:cNvSpPr>
                <a:spLocks noChangeShapeType="1"/>
              </p:cNvSpPr>
              <p:nvPr/>
            </p:nvSpPr>
            <p:spPr bwMode="auto">
              <a:xfrm>
                <a:off x="1152" y="4110"/>
                <a:ext cx="2592" cy="0"/>
              </a:xfrm>
              <a:prstGeom prst="line">
                <a:avLst/>
              </a:prstGeom>
              <a:noFill/>
              <a:ln w="9525">
                <a:solidFill>
                  <a:schemeClr val="tx1"/>
                </a:solidFill>
                <a:round/>
                <a:headEnd/>
                <a:tailEnd/>
              </a:ln>
            </p:spPr>
            <p:txBody>
              <a:bodyPr/>
              <a:lstStyle/>
              <a:p>
                <a:endParaRPr lang="en-US"/>
              </a:p>
            </p:txBody>
          </p:sp>
          <p:sp>
            <p:nvSpPr>
              <p:cNvPr id="67" name="Line 62"/>
              <p:cNvSpPr>
                <a:spLocks noChangeShapeType="1"/>
              </p:cNvSpPr>
              <p:nvPr/>
            </p:nvSpPr>
            <p:spPr bwMode="auto">
              <a:xfrm flipV="1">
                <a:off x="3744" y="3894"/>
                <a:ext cx="0" cy="216"/>
              </a:xfrm>
              <a:prstGeom prst="line">
                <a:avLst/>
              </a:prstGeom>
              <a:noFill/>
              <a:ln w="9525">
                <a:solidFill>
                  <a:schemeClr val="tx1"/>
                </a:solidFill>
                <a:round/>
                <a:headEnd/>
                <a:tailEnd type="triangle" w="med" len="med"/>
              </a:ln>
            </p:spPr>
            <p:txBody>
              <a:bodyPr/>
              <a:lstStyle/>
              <a:p>
                <a:endParaRPr lang="en-US"/>
              </a:p>
            </p:txBody>
          </p:sp>
          <p:sp>
            <p:nvSpPr>
              <p:cNvPr id="68" name="Line 63"/>
              <p:cNvSpPr>
                <a:spLocks noChangeShapeType="1"/>
              </p:cNvSpPr>
              <p:nvPr/>
            </p:nvSpPr>
            <p:spPr bwMode="auto">
              <a:xfrm flipH="1">
                <a:off x="3168" y="3894"/>
                <a:ext cx="216" cy="0"/>
              </a:xfrm>
              <a:prstGeom prst="line">
                <a:avLst/>
              </a:prstGeom>
              <a:noFill/>
              <a:ln w="9525">
                <a:solidFill>
                  <a:schemeClr val="tx1"/>
                </a:solidFill>
                <a:round/>
                <a:headEnd/>
                <a:tailEnd type="triangle" w="med" len="med"/>
              </a:ln>
            </p:spPr>
            <p:txBody>
              <a:bodyPr/>
              <a:lstStyle/>
              <a:p>
                <a:endParaRPr lang="en-US"/>
              </a:p>
            </p:txBody>
          </p:sp>
          <p:sp>
            <p:nvSpPr>
              <p:cNvPr id="69" name="Line 64"/>
              <p:cNvSpPr>
                <a:spLocks noChangeShapeType="1"/>
              </p:cNvSpPr>
              <p:nvPr/>
            </p:nvSpPr>
            <p:spPr bwMode="auto">
              <a:xfrm flipH="1">
                <a:off x="2592" y="3894"/>
                <a:ext cx="216" cy="0"/>
              </a:xfrm>
              <a:prstGeom prst="line">
                <a:avLst/>
              </a:prstGeom>
              <a:noFill/>
              <a:ln w="9525">
                <a:solidFill>
                  <a:schemeClr val="tx1"/>
                </a:solidFill>
                <a:round/>
                <a:headEnd/>
                <a:tailEnd type="triangle" w="med" len="med"/>
              </a:ln>
            </p:spPr>
            <p:txBody>
              <a:bodyPr/>
              <a:lstStyle/>
              <a:p>
                <a:endParaRPr lang="en-US"/>
              </a:p>
            </p:txBody>
          </p:sp>
          <p:sp>
            <p:nvSpPr>
              <p:cNvPr id="70" name="Line 65"/>
              <p:cNvSpPr>
                <a:spLocks noChangeShapeType="1"/>
              </p:cNvSpPr>
              <p:nvPr/>
            </p:nvSpPr>
            <p:spPr bwMode="auto">
              <a:xfrm flipH="1">
                <a:off x="2016" y="3894"/>
                <a:ext cx="216" cy="0"/>
              </a:xfrm>
              <a:prstGeom prst="line">
                <a:avLst/>
              </a:prstGeom>
              <a:noFill/>
              <a:ln w="9525">
                <a:solidFill>
                  <a:schemeClr val="tx1"/>
                </a:solidFill>
                <a:round/>
                <a:headEnd/>
                <a:tailEnd type="triangle" w="med" len="med"/>
              </a:ln>
            </p:spPr>
            <p:txBody>
              <a:bodyPr/>
              <a:lstStyle/>
              <a:p>
                <a:endParaRPr lang="en-US"/>
              </a:p>
            </p:txBody>
          </p:sp>
          <p:sp>
            <p:nvSpPr>
              <p:cNvPr id="71" name="Line 66"/>
              <p:cNvSpPr>
                <a:spLocks noChangeShapeType="1"/>
              </p:cNvSpPr>
              <p:nvPr/>
            </p:nvSpPr>
            <p:spPr bwMode="auto">
              <a:xfrm flipH="1">
                <a:off x="1440" y="3894"/>
                <a:ext cx="216" cy="0"/>
              </a:xfrm>
              <a:prstGeom prst="line">
                <a:avLst/>
              </a:prstGeom>
              <a:noFill/>
              <a:ln w="9525">
                <a:solidFill>
                  <a:schemeClr val="tx1"/>
                </a:solidFill>
                <a:round/>
                <a:headEnd/>
                <a:tailEnd type="triangle" w="med" len="med"/>
              </a:ln>
            </p:spPr>
            <p:txBody>
              <a:bodyPr/>
              <a:lstStyle/>
              <a:p>
                <a:endParaRPr lang="en-US"/>
              </a:p>
            </p:txBody>
          </p:sp>
        </p:grpSp>
        <p:sp>
          <p:nvSpPr>
            <p:cNvPr id="43" name="Rectangle 67"/>
            <p:cNvSpPr>
              <a:spLocks noChangeArrowheads="1"/>
            </p:cNvSpPr>
            <p:nvPr/>
          </p:nvSpPr>
          <p:spPr bwMode="auto">
            <a:xfrm>
              <a:off x="1676400" y="5945188"/>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5" name="Rectangle 1"/>
          <p:cNvSpPr>
            <a:spLocks noChangeArrowheads="1"/>
          </p:cNvSpPr>
          <p:nvPr/>
        </p:nvSpPr>
        <p:spPr bwMode="auto">
          <a:xfrm>
            <a:off x="457200" y="1066800"/>
            <a:ext cx="8001000" cy="3416300"/>
          </a:xfrm>
          <a:prstGeom prst="rect">
            <a:avLst/>
          </a:prstGeom>
          <a:noFill/>
          <a:ln w="9525">
            <a:noFill/>
            <a:miter lim="800000"/>
            <a:headEnd/>
            <a:tailEnd/>
          </a:ln>
        </p:spPr>
        <p:txBody>
          <a:bodyPr>
            <a:spAutoFit/>
          </a:bodyPr>
          <a:lstStyle/>
          <a:p>
            <a:r>
              <a:rPr lang="en-US" altLang="en-US" b="1" dirty="0">
                <a:latin typeface="Courier New" pitchFamily="49" charset="0"/>
              </a:rPr>
              <a:t>Algorithm to delete the last node of the </a:t>
            </a:r>
            <a:r>
              <a:rPr lang="en-US" altLang="en-US" b="1" dirty="0">
                <a:latin typeface="Verdana" pitchFamily="34" charset="0"/>
              </a:rPr>
              <a:t>circular doubly </a:t>
            </a:r>
            <a:r>
              <a:rPr lang="en-US" altLang="en-US" b="1" dirty="0">
                <a:latin typeface="Courier New" pitchFamily="49" charset="0"/>
              </a:rPr>
              <a:t>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8</a:t>
            </a:r>
          </a:p>
          <a:p>
            <a:r>
              <a:rPr lang="en-US" altLang="en-US" b="1" dirty="0">
                <a:latin typeface="Courier New" pitchFamily="49" charset="0"/>
              </a:rPr>
              <a:t>	[END OF IF]</a:t>
            </a:r>
          </a:p>
          <a:p>
            <a:r>
              <a:rPr lang="en-US" altLang="en-US" b="1" dirty="0">
                <a:latin typeface="Courier New" pitchFamily="49" charset="0"/>
              </a:rPr>
              <a:t>Step 2: SET PTR = START-&gt;PREV</a:t>
            </a:r>
          </a:p>
          <a:p>
            <a:r>
              <a:rPr lang="en-US" altLang="en-US" b="1" dirty="0">
                <a:latin typeface="Courier New" pitchFamily="49" charset="0"/>
              </a:rPr>
              <a:t>Step 5: SET PTR-&gt;PREV-&gt;NEXT = START</a:t>
            </a:r>
          </a:p>
          <a:p>
            <a:r>
              <a:rPr lang="en-US" altLang="en-US" b="1" dirty="0">
                <a:latin typeface="Courier New" pitchFamily="49" charset="0"/>
              </a:rPr>
              <a:t>Step 6: SET START-&gt;PREV = PTR-&gt;PREV</a:t>
            </a:r>
          </a:p>
          <a:p>
            <a:r>
              <a:rPr lang="en-US" altLang="en-US" b="1" dirty="0">
                <a:latin typeface="Courier New" pitchFamily="49" charset="0"/>
              </a:rPr>
              <a:t>Step 7: FREE PTR</a:t>
            </a:r>
          </a:p>
          <a:p>
            <a:r>
              <a:rPr lang="en-US" altLang="en-US" b="1" dirty="0">
                <a:latin typeface="Courier New" pitchFamily="49" charset="0"/>
              </a:rPr>
              <a:t>Step 8: EXIT</a:t>
            </a:r>
          </a:p>
        </p:txBody>
      </p:sp>
      <p:grpSp>
        <p:nvGrpSpPr>
          <p:cNvPr id="7" name="Group 6"/>
          <p:cNvGrpSpPr/>
          <p:nvPr/>
        </p:nvGrpSpPr>
        <p:grpSpPr>
          <a:xfrm>
            <a:off x="3124200" y="3962409"/>
            <a:ext cx="6248400" cy="2667001"/>
            <a:chOff x="1905000" y="4341820"/>
            <a:chExt cx="6248400" cy="1830388"/>
          </a:xfrm>
        </p:grpSpPr>
        <p:grpSp>
          <p:nvGrpSpPr>
            <p:cNvPr id="8" name="Group 3"/>
            <p:cNvGrpSpPr>
              <a:grpSpLocks/>
            </p:cNvGrpSpPr>
            <p:nvPr/>
          </p:nvGrpSpPr>
          <p:grpSpPr bwMode="auto">
            <a:xfrm>
              <a:off x="1905000" y="4341820"/>
              <a:ext cx="5257800" cy="617538"/>
              <a:chOff x="648" y="2638"/>
              <a:chExt cx="3312" cy="389"/>
            </a:xfrm>
          </p:grpSpPr>
          <p:sp>
            <p:nvSpPr>
              <p:cNvPr id="40" name="Rectangle 4"/>
              <p:cNvSpPr>
                <a:spLocks noChangeArrowheads="1"/>
              </p:cNvSpPr>
              <p:nvPr/>
            </p:nvSpPr>
            <p:spPr bwMode="auto">
              <a:xfrm>
                <a:off x="792"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1" name="Rectangle 5"/>
              <p:cNvSpPr>
                <a:spLocks noChangeArrowheads="1"/>
              </p:cNvSpPr>
              <p:nvPr/>
            </p:nvSpPr>
            <p:spPr bwMode="auto">
              <a:xfrm>
                <a:off x="936"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2" name="Line 6"/>
              <p:cNvSpPr>
                <a:spLocks noChangeShapeType="1"/>
              </p:cNvSpPr>
              <p:nvPr/>
            </p:nvSpPr>
            <p:spPr bwMode="auto">
              <a:xfrm>
                <a:off x="1008" y="2710"/>
                <a:ext cx="216" cy="0"/>
              </a:xfrm>
              <a:prstGeom prst="line">
                <a:avLst/>
              </a:prstGeom>
              <a:noFill/>
              <a:ln w="9525">
                <a:solidFill>
                  <a:schemeClr val="tx1"/>
                </a:solidFill>
                <a:round/>
                <a:headEnd/>
                <a:tailEnd type="triangle" w="med" len="med"/>
              </a:ln>
            </p:spPr>
            <p:txBody>
              <a:bodyPr/>
              <a:lstStyle/>
              <a:p>
                <a:endParaRPr lang="en-US"/>
              </a:p>
            </p:txBody>
          </p:sp>
          <p:sp>
            <p:nvSpPr>
              <p:cNvPr id="43" name="Rectangle 7"/>
              <p:cNvSpPr>
                <a:spLocks noChangeArrowheads="1"/>
              </p:cNvSpPr>
              <p:nvPr/>
            </p:nvSpPr>
            <p:spPr bwMode="auto">
              <a:xfrm>
                <a:off x="1368"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	</a:t>
                </a:r>
                <a:endParaRPr lang="en-US" altLang="en-US">
                  <a:latin typeface="Verdana" pitchFamily="34" charset="0"/>
                </a:endParaRPr>
              </a:p>
            </p:txBody>
          </p:sp>
          <p:sp>
            <p:nvSpPr>
              <p:cNvPr id="44" name="Rectangle 8"/>
              <p:cNvSpPr>
                <a:spLocks noChangeArrowheads="1"/>
              </p:cNvSpPr>
              <p:nvPr/>
            </p:nvSpPr>
            <p:spPr bwMode="auto">
              <a:xfrm>
                <a:off x="1512"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Line 9"/>
              <p:cNvSpPr>
                <a:spLocks noChangeShapeType="1"/>
              </p:cNvSpPr>
              <p:nvPr/>
            </p:nvSpPr>
            <p:spPr bwMode="auto">
              <a:xfrm>
                <a:off x="1584" y="2710"/>
                <a:ext cx="216" cy="0"/>
              </a:xfrm>
              <a:prstGeom prst="line">
                <a:avLst/>
              </a:prstGeom>
              <a:noFill/>
              <a:ln w="9525">
                <a:solidFill>
                  <a:schemeClr val="tx1"/>
                </a:solidFill>
                <a:round/>
                <a:headEnd/>
                <a:tailEnd type="triangle" w="med" len="med"/>
              </a:ln>
            </p:spPr>
            <p:txBody>
              <a:bodyPr/>
              <a:lstStyle/>
              <a:p>
                <a:endParaRPr lang="en-US"/>
              </a:p>
            </p:txBody>
          </p:sp>
          <p:sp>
            <p:nvSpPr>
              <p:cNvPr id="46" name="Rectangle 10"/>
              <p:cNvSpPr>
                <a:spLocks noChangeArrowheads="1"/>
              </p:cNvSpPr>
              <p:nvPr/>
            </p:nvSpPr>
            <p:spPr bwMode="auto">
              <a:xfrm>
                <a:off x="1944"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47" name="Rectangle 11"/>
              <p:cNvSpPr>
                <a:spLocks noChangeArrowheads="1"/>
              </p:cNvSpPr>
              <p:nvPr/>
            </p:nvSpPr>
            <p:spPr bwMode="auto">
              <a:xfrm>
                <a:off x="2088"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8" name="Line 12"/>
              <p:cNvSpPr>
                <a:spLocks noChangeShapeType="1"/>
              </p:cNvSpPr>
              <p:nvPr/>
            </p:nvSpPr>
            <p:spPr bwMode="auto">
              <a:xfrm>
                <a:off x="2160" y="2710"/>
                <a:ext cx="216" cy="0"/>
              </a:xfrm>
              <a:prstGeom prst="line">
                <a:avLst/>
              </a:prstGeom>
              <a:noFill/>
              <a:ln w="9525">
                <a:solidFill>
                  <a:schemeClr val="tx1"/>
                </a:solidFill>
                <a:round/>
                <a:headEnd/>
                <a:tailEnd type="triangle" w="med" len="med"/>
              </a:ln>
            </p:spPr>
            <p:txBody>
              <a:bodyPr/>
              <a:lstStyle/>
              <a:p>
                <a:endParaRPr lang="en-US"/>
              </a:p>
            </p:txBody>
          </p:sp>
          <p:sp>
            <p:nvSpPr>
              <p:cNvPr id="49" name="Rectangle 13"/>
              <p:cNvSpPr>
                <a:spLocks noChangeArrowheads="1"/>
              </p:cNvSpPr>
              <p:nvPr/>
            </p:nvSpPr>
            <p:spPr bwMode="auto">
              <a:xfrm>
                <a:off x="2520"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50" name="Rectangle 14"/>
              <p:cNvSpPr>
                <a:spLocks noChangeArrowheads="1"/>
              </p:cNvSpPr>
              <p:nvPr/>
            </p:nvSpPr>
            <p:spPr bwMode="auto">
              <a:xfrm>
                <a:off x="2664"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51" name="Line 15"/>
              <p:cNvSpPr>
                <a:spLocks noChangeShapeType="1"/>
              </p:cNvSpPr>
              <p:nvPr/>
            </p:nvSpPr>
            <p:spPr bwMode="auto">
              <a:xfrm>
                <a:off x="2736" y="2710"/>
                <a:ext cx="216" cy="0"/>
              </a:xfrm>
              <a:prstGeom prst="line">
                <a:avLst/>
              </a:prstGeom>
              <a:noFill/>
              <a:ln w="9525">
                <a:solidFill>
                  <a:schemeClr val="tx1"/>
                </a:solidFill>
                <a:round/>
                <a:headEnd/>
                <a:tailEnd type="triangle" w="med" len="med"/>
              </a:ln>
            </p:spPr>
            <p:txBody>
              <a:bodyPr/>
              <a:lstStyle/>
              <a:p>
                <a:endParaRPr lang="en-US"/>
              </a:p>
            </p:txBody>
          </p:sp>
          <p:sp>
            <p:nvSpPr>
              <p:cNvPr id="52" name="Rectangle 16"/>
              <p:cNvSpPr>
                <a:spLocks noChangeArrowheads="1"/>
              </p:cNvSpPr>
              <p:nvPr/>
            </p:nvSpPr>
            <p:spPr bwMode="auto">
              <a:xfrm>
                <a:off x="3096"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8</a:t>
                </a:r>
                <a:endParaRPr lang="en-US" altLang="en-US">
                  <a:latin typeface="Verdana" pitchFamily="34" charset="0"/>
                </a:endParaRPr>
              </a:p>
            </p:txBody>
          </p:sp>
          <p:sp>
            <p:nvSpPr>
              <p:cNvPr id="53" name="Rectangle 17"/>
              <p:cNvSpPr>
                <a:spLocks noChangeArrowheads="1"/>
              </p:cNvSpPr>
              <p:nvPr/>
            </p:nvSpPr>
            <p:spPr bwMode="auto">
              <a:xfrm>
                <a:off x="324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4" name="Rectangle 18"/>
              <p:cNvSpPr>
                <a:spLocks noChangeArrowheads="1"/>
              </p:cNvSpPr>
              <p:nvPr/>
            </p:nvSpPr>
            <p:spPr bwMode="auto">
              <a:xfrm>
                <a:off x="648"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5" name="Rectangle 19"/>
              <p:cNvSpPr>
                <a:spLocks noChangeArrowheads="1"/>
              </p:cNvSpPr>
              <p:nvPr/>
            </p:nvSpPr>
            <p:spPr bwMode="auto">
              <a:xfrm>
                <a:off x="1224"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6" name="Rectangle 20"/>
              <p:cNvSpPr>
                <a:spLocks noChangeArrowheads="1"/>
              </p:cNvSpPr>
              <p:nvPr/>
            </p:nvSpPr>
            <p:spPr bwMode="auto">
              <a:xfrm>
                <a:off x="180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7" name="Rectangle 21"/>
              <p:cNvSpPr>
                <a:spLocks noChangeArrowheads="1"/>
              </p:cNvSpPr>
              <p:nvPr/>
            </p:nvSpPr>
            <p:spPr bwMode="auto">
              <a:xfrm>
                <a:off x="2376"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8" name="Rectangle 22"/>
              <p:cNvSpPr>
                <a:spLocks noChangeArrowheads="1"/>
              </p:cNvSpPr>
              <p:nvPr/>
            </p:nvSpPr>
            <p:spPr bwMode="auto">
              <a:xfrm>
                <a:off x="2952"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9" name="Line 23"/>
              <p:cNvSpPr>
                <a:spLocks noChangeShapeType="1"/>
              </p:cNvSpPr>
              <p:nvPr/>
            </p:nvSpPr>
            <p:spPr bwMode="auto">
              <a:xfrm>
                <a:off x="3312" y="2712"/>
                <a:ext cx="216" cy="0"/>
              </a:xfrm>
              <a:prstGeom prst="line">
                <a:avLst/>
              </a:prstGeom>
              <a:noFill/>
              <a:ln w="9525">
                <a:solidFill>
                  <a:schemeClr val="tx1"/>
                </a:solidFill>
                <a:round/>
                <a:headEnd/>
                <a:tailEnd type="triangle" w="med" len="med"/>
              </a:ln>
            </p:spPr>
            <p:txBody>
              <a:bodyPr/>
              <a:lstStyle/>
              <a:p>
                <a:endParaRPr lang="en-US"/>
              </a:p>
            </p:txBody>
          </p:sp>
          <p:sp>
            <p:nvSpPr>
              <p:cNvPr id="60" name="Rectangle 24"/>
              <p:cNvSpPr>
                <a:spLocks noChangeArrowheads="1"/>
              </p:cNvSpPr>
              <p:nvPr/>
            </p:nvSpPr>
            <p:spPr bwMode="auto">
              <a:xfrm>
                <a:off x="3672" y="264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91</a:t>
                </a:r>
                <a:endParaRPr lang="en-US" altLang="en-US">
                  <a:latin typeface="Verdana" pitchFamily="34" charset="0"/>
                </a:endParaRPr>
              </a:p>
            </p:txBody>
          </p:sp>
          <p:sp>
            <p:nvSpPr>
              <p:cNvPr id="61" name="Rectangle 25"/>
              <p:cNvSpPr>
                <a:spLocks noChangeArrowheads="1"/>
              </p:cNvSpPr>
              <p:nvPr/>
            </p:nvSpPr>
            <p:spPr bwMode="auto">
              <a:xfrm>
                <a:off x="3816"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2" name="Rectangle 26"/>
              <p:cNvSpPr>
                <a:spLocks noChangeArrowheads="1"/>
              </p:cNvSpPr>
              <p:nvPr/>
            </p:nvSpPr>
            <p:spPr bwMode="auto">
              <a:xfrm>
                <a:off x="3528"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63" name="Line 27"/>
              <p:cNvSpPr>
                <a:spLocks noChangeShapeType="1"/>
              </p:cNvSpPr>
              <p:nvPr/>
            </p:nvSpPr>
            <p:spPr bwMode="auto">
              <a:xfrm flipH="1">
                <a:off x="720" y="2882"/>
                <a:ext cx="3168" cy="0"/>
              </a:xfrm>
              <a:prstGeom prst="line">
                <a:avLst/>
              </a:prstGeom>
              <a:noFill/>
              <a:ln w="9525">
                <a:solidFill>
                  <a:schemeClr val="tx1"/>
                </a:solidFill>
                <a:round/>
                <a:headEnd/>
                <a:tailEnd/>
              </a:ln>
            </p:spPr>
            <p:txBody>
              <a:bodyPr/>
              <a:lstStyle/>
              <a:p>
                <a:endParaRPr lang="en-US"/>
              </a:p>
            </p:txBody>
          </p:sp>
          <p:sp>
            <p:nvSpPr>
              <p:cNvPr id="64" name="Line 28"/>
              <p:cNvSpPr>
                <a:spLocks noChangeShapeType="1"/>
              </p:cNvSpPr>
              <p:nvPr/>
            </p:nvSpPr>
            <p:spPr bwMode="auto">
              <a:xfrm>
                <a:off x="720" y="2739"/>
                <a:ext cx="0" cy="288"/>
              </a:xfrm>
              <a:prstGeom prst="line">
                <a:avLst/>
              </a:prstGeom>
              <a:noFill/>
              <a:ln w="9525">
                <a:solidFill>
                  <a:schemeClr val="tx1"/>
                </a:solidFill>
                <a:round/>
                <a:headEnd/>
                <a:tailEnd/>
              </a:ln>
            </p:spPr>
            <p:txBody>
              <a:bodyPr/>
              <a:lstStyle/>
              <a:p>
                <a:endParaRPr lang="en-US"/>
              </a:p>
            </p:txBody>
          </p:sp>
          <p:sp>
            <p:nvSpPr>
              <p:cNvPr id="65" name="Line 29"/>
              <p:cNvSpPr>
                <a:spLocks noChangeShapeType="1"/>
              </p:cNvSpPr>
              <p:nvPr/>
            </p:nvSpPr>
            <p:spPr bwMode="auto">
              <a:xfrm>
                <a:off x="720" y="3027"/>
                <a:ext cx="3168" cy="0"/>
              </a:xfrm>
              <a:prstGeom prst="line">
                <a:avLst/>
              </a:prstGeom>
              <a:noFill/>
              <a:ln w="9525">
                <a:solidFill>
                  <a:schemeClr val="tx1"/>
                </a:solidFill>
                <a:round/>
                <a:headEnd/>
                <a:tailEnd/>
              </a:ln>
            </p:spPr>
            <p:txBody>
              <a:bodyPr/>
              <a:lstStyle/>
              <a:p>
                <a:endParaRPr lang="en-US"/>
              </a:p>
            </p:txBody>
          </p:sp>
          <p:sp>
            <p:nvSpPr>
              <p:cNvPr id="66" name="Line 30"/>
              <p:cNvSpPr>
                <a:spLocks noChangeShapeType="1"/>
              </p:cNvSpPr>
              <p:nvPr/>
            </p:nvSpPr>
            <p:spPr bwMode="auto">
              <a:xfrm flipV="1">
                <a:off x="3888" y="2811"/>
                <a:ext cx="0" cy="216"/>
              </a:xfrm>
              <a:prstGeom prst="line">
                <a:avLst/>
              </a:prstGeom>
              <a:noFill/>
              <a:ln w="9525">
                <a:solidFill>
                  <a:schemeClr val="tx1"/>
                </a:solidFill>
                <a:round/>
                <a:headEnd/>
                <a:tailEnd type="triangle" w="med" len="med"/>
              </a:ln>
            </p:spPr>
            <p:txBody>
              <a:bodyPr/>
              <a:lstStyle/>
              <a:p>
                <a:endParaRPr lang="en-US"/>
              </a:p>
            </p:txBody>
          </p:sp>
          <p:sp>
            <p:nvSpPr>
              <p:cNvPr id="67" name="Line 31"/>
              <p:cNvSpPr>
                <a:spLocks noChangeShapeType="1"/>
              </p:cNvSpPr>
              <p:nvPr/>
            </p:nvSpPr>
            <p:spPr bwMode="auto">
              <a:xfrm flipH="1">
                <a:off x="3312" y="2739"/>
                <a:ext cx="216" cy="0"/>
              </a:xfrm>
              <a:prstGeom prst="line">
                <a:avLst/>
              </a:prstGeom>
              <a:noFill/>
              <a:ln w="9525">
                <a:solidFill>
                  <a:schemeClr val="tx1"/>
                </a:solidFill>
                <a:round/>
                <a:headEnd/>
                <a:tailEnd type="triangle" w="med" len="med"/>
              </a:ln>
            </p:spPr>
            <p:txBody>
              <a:bodyPr/>
              <a:lstStyle/>
              <a:p>
                <a:endParaRPr lang="en-US"/>
              </a:p>
            </p:txBody>
          </p:sp>
          <p:sp>
            <p:nvSpPr>
              <p:cNvPr id="68" name="Line 32"/>
              <p:cNvSpPr>
                <a:spLocks noChangeShapeType="1"/>
              </p:cNvSpPr>
              <p:nvPr/>
            </p:nvSpPr>
            <p:spPr bwMode="auto">
              <a:xfrm flipH="1">
                <a:off x="1584" y="2739"/>
                <a:ext cx="216" cy="0"/>
              </a:xfrm>
              <a:prstGeom prst="line">
                <a:avLst/>
              </a:prstGeom>
              <a:noFill/>
              <a:ln w="9525">
                <a:solidFill>
                  <a:schemeClr val="tx1"/>
                </a:solidFill>
                <a:round/>
                <a:headEnd/>
                <a:tailEnd type="triangle" w="med" len="med"/>
              </a:ln>
            </p:spPr>
            <p:txBody>
              <a:bodyPr/>
              <a:lstStyle/>
              <a:p>
                <a:endParaRPr lang="en-US"/>
              </a:p>
            </p:txBody>
          </p:sp>
          <p:sp>
            <p:nvSpPr>
              <p:cNvPr id="69" name="Line 33"/>
              <p:cNvSpPr>
                <a:spLocks noChangeShapeType="1"/>
              </p:cNvSpPr>
              <p:nvPr/>
            </p:nvSpPr>
            <p:spPr bwMode="auto">
              <a:xfrm flipH="1">
                <a:off x="2160" y="2739"/>
                <a:ext cx="216" cy="0"/>
              </a:xfrm>
              <a:prstGeom prst="line">
                <a:avLst/>
              </a:prstGeom>
              <a:noFill/>
              <a:ln w="9525">
                <a:solidFill>
                  <a:schemeClr val="tx1"/>
                </a:solidFill>
                <a:round/>
                <a:headEnd/>
                <a:tailEnd type="triangle" w="med" len="med"/>
              </a:ln>
            </p:spPr>
            <p:txBody>
              <a:bodyPr/>
              <a:lstStyle/>
              <a:p>
                <a:endParaRPr lang="en-US"/>
              </a:p>
            </p:txBody>
          </p:sp>
          <p:sp>
            <p:nvSpPr>
              <p:cNvPr id="70" name="Line 34"/>
              <p:cNvSpPr>
                <a:spLocks noChangeShapeType="1"/>
              </p:cNvSpPr>
              <p:nvPr/>
            </p:nvSpPr>
            <p:spPr bwMode="auto">
              <a:xfrm flipH="1">
                <a:off x="2736" y="2739"/>
                <a:ext cx="216" cy="0"/>
              </a:xfrm>
              <a:prstGeom prst="line">
                <a:avLst/>
              </a:prstGeom>
              <a:noFill/>
              <a:ln w="9525">
                <a:solidFill>
                  <a:schemeClr val="tx1"/>
                </a:solidFill>
                <a:round/>
                <a:headEnd/>
                <a:tailEnd type="triangle" w="med" len="med"/>
              </a:ln>
            </p:spPr>
            <p:txBody>
              <a:bodyPr/>
              <a:lstStyle/>
              <a:p>
                <a:endParaRPr lang="en-US"/>
              </a:p>
            </p:txBody>
          </p:sp>
          <p:sp>
            <p:nvSpPr>
              <p:cNvPr id="71" name="Line 35"/>
              <p:cNvSpPr>
                <a:spLocks noChangeShapeType="1"/>
              </p:cNvSpPr>
              <p:nvPr/>
            </p:nvSpPr>
            <p:spPr bwMode="auto">
              <a:xfrm flipH="1">
                <a:off x="1008" y="2739"/>
                <a:ext cx="216" cy="0"/>
              </a:xfrm>
              <a:prstGeom prst="line">
                <a:avLst/>
              </a:prstGeom>
              <a:noFill/>
              <a:ln w="9525">
                <a:solidFill>
                  <a:schemeClr val="tx1"/>
                </a:solidFill>
                <a:round/>
                <a:headEnd/>
                <a:tailEnd type="triangle" w="med" len="med"/>
              </a:ln>
            </p:spPr>
            <p:txBody>
              <a:bodyPr/>
              <a:lstStyle/>
              <a:p>
                <a:endParaRPr lang="en-US"/>
              </a:p>
            </p:txBody>
          </p:sp>
        </p:grpSp>
        <p:sp>
          <p:nvSpPr>
            <p:cNvPr id="9" name="Rectangle 36"/>
            <p:cNvSpPr>
              <a:spLocks noChangeArrowheads="1"/>
            </p:cNvSpPr>
            <p:nvPr/>
          </p:nvSpPr>
          <p:spPr bwMode="auto">
            <a:xfrm>
              <a:off x="1905000" y="4646613"/>
              <a:ext cx="1828800" cy="244475"/>
            </a:xfrm>
            <a:prstGeom prst="rect">
              <a:avLst/>
            </a:prstGeom>
            <a:noFill/>
            <a:ln w="9525">
              <a:solidFill>
                <a:schemeClr val="tx1"/>
              </a:solidFill>
              <a:miter lim="800000"/>
              <a:headEnd/>
              <a:tailEnd/>
            </a:ln>
            <a:effectLst/>
          </p:spPr>
          <p:txBody>
            <a:bodyPr anchor="ctr">
              <a:spAutoFit/>
            </a:bodyPr>
            <a:lstStyle/>
            <a:p>
              <a:r>
                <a:rPr lang="en-US" altLang="en-US" sz="1000" dirty="0">
                  <a:latin typeface="Verdana" pitchFamily="34" charset="0"/>
                </a:rPr>
                <a:t>START</a:t>
              </a:r>
              <a:endParaRPr lang="en-US" altLang="en-US" dirty="0">
                <a:latin typeface="Verdana" pitchFamily="34" charset="0"/>
              </a:endParaRPr>
            </a:p>
          </p:txBody>
        </p:sp>
        <p:sp>
          <p:nvSpPr>
            <p:cNvPr id="10" name="Rectangle 37"/>
            <p:cNvSpPr>
              <a:spLocks noChangeArrowheads="1"/>
            </p:cNvSpPr>
            <p:nvPr/>
          </p:nvSpPr>
          <p:spPr bwMode="auto">
            <a:xfrm>
              <a:off x="6324600" y="4646614"/>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   PTR</a:t>
              </a:r>
              <a:endParaRPr lang="en-US" altLang="en-US">
                <a:latin typeface="Verdana" pitchFamily="34" charset="0"/>
              </a:endParaRPr>
            </a:p>
          </p:txBody>
        </p:sp>
        <p:grpSp>
          <p:nvGrpSpPr>
            <p:cNvPr id="11" name="Group 66"/>
            <p:cNvGrpSpPr>
              <a:grpSpLocks/>
            </p:cNvGrpSpPr>
            <p:nvPr/>
          </p:nvGrpSpPr>
          <p:grpSpPr bwMode="auto">
            <a:xfrm>
              <a:off x="1981200" y="5561020"/>
              <a:ext cx="4343400" cy="611188"/>
              <a:chOff x="288" y="2880"/>
              <a:chExt cx="2736" cy="385"/>
            </a:xfrm>
          </p:grpSpPr>
          <p:sp>
            <p:nvSpPr>
              <p:cNvPr id="13" name="Rectangle 38"/>
              <p:cNvSpPr>
                <a:spLocks noChangeArrowheads="1"/>
              </p:cNvSpPr>
              <p:nvPr/>
            </p:nvSpPr>
            <p:spPr bwMode="auto">
              <a:xfrm>
                <a:off x="432"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4" name="Rectangle 39"/>
              <p:cNvSpPr>
                <a:spLocks noChangeArrowheads="1"/>
              </p:cNvSpPr>
              <p:nvPr/>
            </p:nvSpPr>
            <p:spPr bwMode="auto">
              <a:xfrm>
                <a:off x="576" y="28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40"/>
              <p:cNvSpPr>
                <a:spLocks noChangeShapeType="1"/>
              </p:cNvSpPr>
              <p:nvPr/>
            </p:nvSpPr>
            <p:spPr bwMode="auto">
              <a:xfrm>
                <a:off x="648" y="2952"/>
                <a:ext cx="216" cy="0"/>
              </a:xfrm>
              <a:prstGeom prst="line">
                <a:avLst/>
              </a:prstGeom>
              <a:noFill/>
              <a:ln w="9525">
                <a:solidFill>
                  <a:schemeClr val="tx1"/>
                </a:solidFill>
                <a:round/>
                <a:headEnd/>
                <a:tailEnd type="triangle" w="med" len="med"/>
              </a:ln>
            </p:spPr>
            <p:txBody>
              <a:bodyPr/>
              <a:lstStyle/>
              <a:p>
                <a:endParaRPr lang="en-US"/>
              </a:p>
            </p:txBody>
          </p:sp>
          <p:sp>
            <p:nvSpPr>
              <p:cNvPr id="16" name="Rectangle 41"/>
              <p:cNvSpPr>
                <a:spLocks noChangeArrowheads="1"/>
              </p:cNvSpPr>
              <p:nvPr/>
            </p:nvSpPr>
            <p:spPr bwMode="auto">
              <a:xfrm>
                <a:off x="1008"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	</a:t>
                </a:r>
                <a:endParaRPr lang="en-US" altLang="en-US">
                  <a:latin typeface="Verdana" pitchFamily="34" charset="0"/>
                </a:endParaRPr>
              </a:p>
            </p:txBody>
          </p:sp>
          <p:sp>
            <p:nvSpPr>
              <p:cNvPr id="17" name="Rectangle 42"/>
              <p:cNvSpPr>
                <a:spLocks noChangeArrowheads="1"/>
              </p:cNvSpPr>
              <p:nvPr/>
            </p:nvSpPr>
            <p:spPr bwMode="auto">
              <a:xfrm>
                <a:off x="1152" y="28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43"/>
              <p:cNvSpPr>
                <a:spLocks noChangeShapeType="1"/>
              </p:cNvSpPr>
              <p:nvPr/>
            </p:nvSpPr>
            <p:spPr bwMode="auto">
              <a:xfrm>
                <a:off x="1224" y="2952"/>
                <a:ext cx="216" cy="0"/>
              </a:xfrm>
              <a:prstGeom prst="line">
                <a:avLst/>
              </a:prstGeom>
              <a:noFill/>
              <a:ln w="9525">
                <a:solidFill>
                  <a:schemeClr val="tx1"/>
                </a:solidFill>
                <a:round/>
                <a:headEnd/>
                <a:tailEnd type="triangle" w="med" len="med"/>
              </a:ln>
            </p:spPr>
            <p:txBody>
              <a:bodyPr/>
              <a:lstStyle/>
              <a:p>
                <a:endParaRPr lang="en-US"/>
              </a:p>
            </p:txBody>
          </p:sp>
          <p:sp>
            <p:nvSpPr>
              <p:cNvPr id="19" name="Rectangle 44"/>
              <p:cNvSpPr>
                <a:spLocks noChangeArrowheads="1"/>
              </p:cNvSpPr>
              <p:nvPr/>
            </p:nvSpPr>
            <p:spPr bwMode="auto">
              <a:xfrm>
                <a:off x="1584"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20" name="Rectangle 45"/>
              <p:cNvSpPr>
                <a:spLocks noChangeArrowheads="1"/>
              </p:cNvSpPr>
              <p:nvPr/>
            </p:nvSpPr>
            <p:spPr bwMode="auto">
              <a:xfrm>
                <a:off x="1728" y="28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46"/>
              <p:cNvSpPr>
                <a:spLocks noChangeShapeType="1"/>
              </p:cNvSpPr>
              <p:nvPr/>
            </p:nvSpPr>
            <p:spPr bwMode="auto">
              <a:xfrm>
                <a:off x="1800" y="2952"/>
                <a:ext cx="216" cy="0"/>
              </a:xfrm>
              <a:prstGeom prst="line">
                <a:avLst/>
              </a:prstGeom>
              <a:noFill/>
              <a:ln w="9525">
                <a:solidFill>
                  <a:schemeClr val="tx1"/>
                </a:solidFill>
                <a:round/>
                <a:headEnd/>
                <a:tailEnd type="triangle" w="med" len="med"/>
              </a:ln>
            </p:spPr>
            <p:txBody>
              <a:bodyPr/>
              <a:lstStyle/>
              <a:p>
                <a:endParaRPr lang="en-US"/>
              </a:p>
            </p:txBody>
          </p:sp>
          <p:sp>
            <p:nvSpPr>
              <p:cNvPr id="22" name="Rectangle 47"/>
              <p:cNvSpPr>
                <a:spLocks noChangeArrowheads="1"/>
              </p:cNvSpPr>
              <p:nvPr/>
            </p:nvSpPr>
            <p:spPr bwMode="auto">
              <a:xfrm>
                <a:off x="2160"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23" name="Rectangle 48"/>
              <p:cNvSpPr>
                <a:spLocks noChangeArrowheads="1"/>
              </p:cNvSpPr>
              <p:nvPr/>
            </p:nvSpPr>
            <p:spPr bwMode="auto">
              <a:xfrm>
                <a:off x="2304" y="28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49"/>
              <p:cNvSpPr>
                <a:spLocks noChangeShapeType="1"/>
              </p:cNvSpPr>
              <p:nvPr/>
            </p:nvSpPr>
            <p:spPr bwMode="auto">
              <a:xfrm>
                <a:off x="2376" y="2952"/>
                <a:ext cx="216" cy="0"/>
              </a:xfrm>
              <a:prstGeom prst="line">
                <a:avLst/>
              </a:prstGeom>
              <a:noFill/>
              <a:ln w="9525">
                <a:solidFill>
                  <a:schemeClr val="tx1"/>
                </a:solidFill>
                <a:round/>
                <a:headEnd/>
                <a:tailEnd type="triangle" w="med" len="med"/>
              </a:ln>
            </p:spPr>
            <p:txBody>
              <a:bodyPr/>
              <a:lstStyle/>
              <a:p>
                <a:endParaRPr lang="en-US"/>
              </a:p>
            </p:txBody>
          </p:sp>
          <p:sp>
            <p:nvSpPr>
              <p:cNvPr id="25" name="Rectangle 50"/>
              <p:cNvSpPr>
                <a:spLocks noChangeArrowheads="1"/>
              </p:cNvSpPr>
              <p:nvPr/>
            </p:nvSpPr>
            <p:spPr bwMode="auto">
              <a:xfrm>
                <a:off x="2736"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8</a:t>
                </a:r>
                <a:endParaRPr lang="en-US" altLang="en-US">
                  <a:latin typeface="Verdana" pitchFamily="34" charset="0"/>
                </a:endParaRPr>
              </a:p>
            </p:txBody>
          </p:sp>
          <p:sp>
            <p:nvSpPr>
              <p:cNvPr id="26" name="Rectangle 51"/>
              <p:cNvSpPr>
                <a:spLocks noChangeArrowheads="1"/>
              </p:cNvSpPr>
              <p:nvPr/>
            </p:nvSpPr>
            <p:spPr bwMode="auto">
              <a:xfrm>
                <a:off x="2880"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7" name="Rectangle 52"/>
              <p:cNvSpPr>
                <a:spLocks noChangeArrowheads="1"/>
              </p:cNvSpPr>
              <p:nvPr/>
            </p:nvSpPr>
            <p:spPr bwMode="auto">
              <a:xfrm>
                <a:off x="288" y="288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b="1">
                    <a:latin typeface="Verdana" pitchFamily="34" charset="0"/>
                  </a:rPr>
                  <a:t>X</a:t>
                </a:r>
                <a:endParaRPr lang="en-US" altLang="en-US">
                  <a:latin typeface="Verdana" pitchFamily="34" charset="0"/>
                </a:endParaRPr>
              </a:p>
            </p:txBody>
          </p:sp>
          <p:sp>
            <p:nvSpPr>
              <p:cNvPr id="28" name="Rectangle 53"/>
              <p:cNvSpPr>
                <a:spLocks noChangeArrowheads="1"/>
              </p:cNvSpPr>
              <p:nvPr/>
            </p:nvSpPr>
            <p:spPr bwMode="auto">
              <a:xfrm>
                <a:off x="864"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9" name="Rectangle 54"/>
              <p:cNvSpPr>
                <a:spLocks noChangeArrowheads="1"/>
              </p:cNvSpPr>
              <p:nvPr/>
            </p:nvSpPr>
            <p:spPr bwMode="auto">
              <a:xfrm>
                <a:off x="1440"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Rectangle 55"/>
              <p:cNvSpPr>
                <a:spLocks noChangeArrowheads="1"/>
              </p:cNvSpPr>
              <p:nvPr/>
            </p:nvSpPr>
            <p:spPr bwMode="auto">
              <a:xfrm>
                <a:off x="2016"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1" name="Rectangle 56"/>
              <p:cNvSpPr>
                <a:spLocks noChangeArrowheads="1"/>
              </p:cNvSpPr>
              <p:nvPr/>
            </p:nvSpPr>
            <p:spPr bwMode="auto">
              <a:xfrm>
                <a:off x="2592"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Line 57"/>
              <p:cNvSpPr>
                <a:spLocks noChangeShapeType="1"/>
              </p:cNvSpPr>
              <p:nvPr/>
            </p:nvSpPr>
            <p:spPr bwMode="auto">
              <a:xfrm flipH="1">
                <a:off x="360" y="3127"/>
                <a:ext cx="2592" cy="0"/>
              </a:xfrm>
              <a:prstGeom prst="line">
                <a:avLst/>
              </a:prstGeom>
              <a:noFill/>
              <a:ln w="9525">
                <a:solidFill>
                  <a:schemeClr val="tx1"/>
                </a:solidFill>
                <a:round/>
                <a:headEnd/>
                <a:tailEnd/>
              </a:ln>
            </p:spPr>
            <p:txBody>
              <a:bodyPr/>
              <a:lstStyle/>
              <a:p>
                <a:endParaRPr lang="en-US"/>
              </a:p>
            </p:txBody>
          </p:sp>
          <p:sp>
            <p:nvSpPr>
              <p:cNvPr id="33" name="Line 58"/>
              <p:cNvSpPr>
                <a:spLocks noChangeShapeType="1"/>
              </p:cNvSpPr>
              <p:nvPr/>
            </p:nvSpPr>
            <p:spPr bwMode="auto">
              <a:xfrm>
                <a:off x="360" y="2977"/>
                <a:ext cx="0" cy="288"/>
              </a:xfrm>
              <a:prstGeom prst="line">
                <a:avLst/>
              </a:prstGeom>
              <a:noFill/>
              <a:ln w="9525">
                <a:solidFill>
                  <a:schemeClr val="tx1"/>
                </a:solidFill>
                <a:round/>
                <a:headEnd/>
                <a:tailEnd/>
              </a:ln>
            </p:spPr>
            <p:txBody>
              <a:bodyPr/>
              <a:lstStyle/>
              <a:p>
                <a:endParaRPr lang="en-US"/>
              </a:p>
            </p:txBody>
          </p:sp>
          <p:sp>
            <p:nvSpPr>
              <p:cNvPr id="34" name="Line 59"/>
              <p:cNvSpPr>
                <a:spLocks noChangeShapeType="1"/>
              </p:cNvSpPr>
              <p:nvPr/>
            </p:nvSpPr>
            <p:spPr bwMode="auto">
              <a:xfrm>
                <a:off x="360" y="3265"/>
                <a:ext cx="2592" cy="0"/>
              </a:xfrm>
              <a:prstGeom prst="line">
                <a:avLst/>
              </a:prstGeom>
              <a:noFill/>
              <a:ln w="9525">
                <a:solidFill>
                  <a:schemeClr val="tx1"/>
                </a:solidFill>
                <a:round/>
                <a:headEnd/>
                <a:tailEnd/>
              </a:ln>
            </p:spPr>
            <p:txBody>
              <a:bodyPr/>
              <a:lstStyle/>
              <a:p>
                <a:endParaRPr lang="en-US"/>
              </a:p>
            </p:txBody>
          </p:sp>
          <p:sp>
            <p:nvSpPr>
              <p:cNvPr id="35" name="Line 60"/>
              <p:cNvSpPr>
                <a:spLocks noChangeShapeType="1"/>
              </p:cNvSpPr>
              <p:nvPr/>
            </p:nvSpPr>
            <p:spPr bwMode="auto">
              <a:xfrm flipV="1">
                <a:off x="2952" y="3049"/>
                <a:ext cx="0" cy="216"/>
              </a:xfrm>
              <a:prstGeom prst="line">
                <a:avLst/>
              </a:prstGeom>
              <a:noFill/>
              <a:ln w="9525">
                <a:solidFill>
                  <a:schemeClr val="tx1"/>
                </a:solidFill>
                <a:round/>
                <a:headEnd/>
                <a:tailEnd type="triangle" w="med" len="med"/>
              </a:ln>
            </p:spPr>
            <p:txBody>
              <a:bodyPr/>
              <a:lstStyle/>
              <a:p>
                <a:endParaRPr lang="en-US"/>
              </a:p>
            </p:txBody>
          </p:sp>
          <p:sp>
            <p:nvSpPr>
              <p:cNvPr id="36" name="Line 61"/>
              <p:cNvSpPr>
                <a:spLocks noChangeShapeType="1"/>
              </p:cNvSpPr>
              <p:nvPr/>
            </p:nvSpPr>
            <p:spPr bwMode="auto">
              <a:xfrm flipH="1">
                <a:off x="2376" y="2977"/>
                <a:ext cx="216" cy="0"/>
              </a:xfrm>
              <a:prstGeom prst="line">
                <a:avLst/>
              </a:prstGeom>
              <a:noFill/>
              <a:ln w="9525">
                <a:solidFill>
                  <a:schemeClr val="tx1"/>
                </a:solidFill>
                <a:round/>
                <a:headEnd/>
                <a:tailEnd type="triangle" w="med" len="med"/>
              </a:ln>
            </p:spPr>
            <p:txBody>
              <a:bodyPr/>
              <a:lstStyle/>
              <a:p>
                <a:endParaRPr lang="en-US"/>
              </a:p>
            </p:txBody>
          </p:sp>
          <p:sp>
            <p:nvSpPr>
              <p:cNvPr id="37" name="Line 62"/>
              <p:cNvSpPr>
                <a:spLocks noChangeShapeType="1"/>
              </p:cNvSpPr>
              <p:nvPr/>
            </p:nvSpPr>
            <p:spPr bwMode="auto">
              <a:xfrm flipH="1">
                <a:off x="648" y="2977"/>
                <a:ext cx="216" cy="0"/>
              </a:xfrm>
              <a:prstGeom prst="line">
                <a:avLst/>
              </a:prstGeom>
              <a:noFill/>
              <a:ln w="9525">
                <a:solidFill>
                  <a:schemeClr val="tx1"/>
                </a:solidFill>
                <a:round/>
                <a:headEnd/>
                <a:tailEnd type="triangle" w="med" len="med"/>
              </a:ln>
            </p:spPr>
            <p:txBody>
              <a:bodyPr/>
              <a:lstStyle/>
              <a:p>
                <a:endParaRPr lang="en-US"/>
              </a:p>
            </p:txBody>
          </p:sp>
          <p:sp>
            <p:nvSpPr>
              <p:cNvPr id="38" name="Line 63"/>
              <p:cNvSpPr>
                <a:spLocks noChangeShapeType="1"/>
              </p:cNvSpPr>
              <p:nvPr/>
            </p:nvSpPr>
            <p:spPr bwMode="auto">
              <a:xfrm flipH="1">
                <a:off x="1224" y="2977"/>
                <a:ext cx="216" cy="0"/>
              </a:xfrm>
              <a:prstGeom prst="line">
                <a:avLst/>
              </a:prstGeom>
              <a:noFill/>
              <a:ln w="9525">
                <a:solidFill>
                  <a:schemeClr val="tx1"/>
                </a:solidFill>
                <a:round/>
                <a:headEnd/>
                <a:tailEnd type="triangle" w="med" len="med"/>
              </a:ln>
            </p:spPr>
            <p:txBody>
              <a:bodyPr/>
              <a:lstStyle/>
              <a:p>
                <a:endParaRPr lang="en-US"/>
              </a:p>
            </p:txBody>
          </p:sp>
          <p:sp>
            <p:nvSpPr>
              <p:cNvPr id="39" name="Line 64"/>
              <p:cNvSpPr>
                <a:spLocks noChangeShapeType="1"/>
              </p:cNvSpPr>
              <p:nvPr/>
            </p:nvSpPr>
            <p:spPr bwMode="auto">
              <a:xfrm flipH="1">
                <a:off x="1800" y="2977"/>
                <a:ext cx="216" cy="0"/>
              </a:xfrm>
              <a:prstGeom prst="line">
                <a:avLst/>
              </a:prstGeom>
              <a:noFill/>
              <a:ln w="9525">
                <a:solidFill>
                  <a:schemeClr val="tx1"/>
                </a:solidFill>
                <a:round/>
                <a:headEnd/>
                <a:tailEnd type="triangle" w="med" len="med"/>
              </a:ln>
            </p:spPr>
            <p:txBody>
              <a:bodyPr/>
              <a:lstStyle/>
              <a:p>
                <a:endParaRPr lang="en-US"/>
              </a:p>
            </p:txBody>
          </p:sp>
        </p:grpSp>
        <p:sp>
          <p:nvSpPr>
            <p:cNvPr id="12" name="Rectangle 65"/>
            <p:cNvSpPr>
              <a:spLocks noChangeArrowheads="1"/>
            </p:cNvSpPr>
            <p:nvPr/>
          </p:nvSpPr>
          <p:spPr bwMode="auto">
            <a:xfrm>
              <a:off x="1905000" y="5865813"/>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5" name="Rectangle 1"/>
          <p:cNvSpPr>
            <a:spLocks noChangeArrowheads="1"/>
          </p:cNvSpPr>
          <p:nvPr/>
        </p:nvSpPr>
        <p:spPr bwMode="auto">
          <a:xfrm>
            <a:off x="620713" y="1371600"/>
            <a:ext cx="8153400" cy="4524375"/>
          </a:xfrm>
          <a:prstGeom prst="rect">
            <a:avLst/>
          </a:prstGeom>
          <a:noFill/>
          <a:ln w="9525">
            <a:noFill/>
            <a:miter lim="800000"/>
            <a:headEnd/>
            <a:tailEnd/>
          </a:ln>
        </p:spPr>
        <p:txBody>
          <a:bodyPr>
            <a:spAutoFit/>
          </a:bodyPr>
          <a:lstStyle/>
          <a:p>
            <a:r>
              <a:rPr lang="en-US" altLang="en-US" b="1" dirty="0">
                <a:latin typeface="Courier New" pitchFamily="49" charset="0"/>
              </a:rPr>
              <a:t>Algorithm to delete the node after a given node from the </a:t>
            </a:r>
            <a:r>
              <a:rPr lang="en-US" altLang="en-US" b="1" dirty="0">
                <a:latin typeface="Verdana" pitchFamily="34" charset="0"/>
              </a:rPr>
              <a:t>circular doubly </a:t>
            </a:r>
            <a:r>
              <a:rPr lang="en-US" altLang="en-US" b="1" dirty="0">
                <a:latin typeface="Courier New" pitchFamily="49" charset="0"/>
              </a:rPr>
              <a:t>linked list</a:t>
            </a:r>
          </a:p>
          <a:p>
            <a:endParaRPr lang="en-US" altLang="en-US" b="1" dirty="0">
              <a:latin typeface="Courier New" pitchFamily="49" charset="0"/>
            </a:endParaRPr>
          </a:p>
          <a:p>
            <a:r>
              <a:rPr lang="en-US" altLang="en-US" b="1" dirty="0">
                <a:latin typeface="Courier New" pitchFamily="49" charset="0"/>
              </a:rPr>
              <a:t>Step 1: IF START = NULL, then</a:t>
            </a:r>
          </a:p>
          <a:p>
            <a:r>
              <a:rPr lang="en-US" altLang="en-US" b="1" dirty="0">
                <a:latin typeface="Courier New" pitchFamily="49" charset="0"/>
              </a:rPr>
              <a:t>		Write UNDERFLOW</a:t>
            </a:r>
          </a:p>
          <a:p>
            <a:r>
              <a:rPr lang="en-US" altLang="en-US" b="1" dirty="0">
                <a:latin typeface="Courier New" pitchFamily="49" charset="0"/>
              </a:rPr>
              <a:t>		Go to Step 9</a:t>
            </a:r>
          </a:p>
          <a:p>
            <a:r>
              <a:rPr lang="en-US" altLang="en-US" b="1" dirty="0">
                <a:latin typeface="Courier New" pitchFamily="49" charset="0"/>
              </a:rPr>
              <a:t>	[END OF IF]</a:t>
            </a:r>
          </a:p>
          <a:p>
            <a:r>
              <a:rPr lang="en-US" altLang="en-US" b="1" dirty="0">
                <a:latin typeface="Courier New" pitchFamily="49" charset="0"/>
              </a:rPr>
              <a:t>Step 2: SET PTR = START</a:t>
            </a:r>
          </a:p>
          <a:p>
            <a:r>
              <a:rPr lang="en-US" altLang="en-US" b="1" dirty="0">
                <a:latin typeface="Courier New" pitchFamily="49" charset="0"/>
              </a:rPr>
              <a:t>Step 3: Repeat Step 4 while PTR-&gt;DATA != NUM</a:t>
            </a:r>
          </a:p>
          <a:p>
            <a:r>
              <a:rPr lang="en-US" altLang="en-US" b="1" dirty="0">
                <a:latin typeface="Courier New" pitchFamily="49" charset="0"/>
              </a:rPr>
              <a:t>Step 4: 		SET PTR = PTR-&gt;NEXT</a:t>
            </a:r>
          </a:p>
          <a:p>
            <a:r>
              <a:rPr lang="en-US" altLang="en-US" b="1" dirty="0">
                <a:latin typeface="Courier New" pitchFamily="49" charset="0"/>
              </a:rPr>
              <a:t>	[END OF LOOP]</a:t>
            </a:r>
          </a:p>
          <a:p>
            <a:r>
              <a:rPr lang="en-US" altLang="en-US" b="1" dirty="0">
                <a:latin typeface="Courier New" pitchFamily="49" charset="0"/>
              </a:rPr>
              <a:t>Step 5: SET TEMP = PTR-&gt;NEXT</a:t>
            </a:r>
          </a:p>
          <a:p>
            <a:r>
              <a:rPr lang="en-US" altLang="en-US" b="1" dirty="0">
                <a:latin typeface="Courier New" pitchFamily="49" charset="0"/>
              </a:rPr>
              <a:t>Step 6: SET PTR-&gt;NEXT = TEMP-&gt;NEXT</a:t>
            </a:r>
          </a:p>
          <a:p>
            <a:r>
              <a:rPr lang="en-US" altLang="en-US" b="1" dirty="0">
                <a:latin typeface="Courier New" pitchFamily="49" charset="0"/>
              </a:rPr>
              <a:t>Step 7: SET TEMP-&gt;NEXT-&gt;PREV = PTR</a:t>
            </a:r>
          </a:p>
          <a:p>
            <a:r>
              <a:rPr lang="en-US" altLang="en-US" b="1" dirty="0">
                <a:latin typeface="Courier New" pitchFamily="49" charset="0"/>
              </a:rPr>
              <a:t>Step 8: FREE TEMP</a:t>
            </a:r>
          </a:p>
          <a:p>
            <a:r>
              <a:rPr lang="en-US" altLang="en-US" b="1" dirty="0">
                <a:latin typeface="Courier New" pitchFamily="49" charset="0"/>
              </a:rPr>
              <a:t>Step 9: EXIT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grpSp>
        <p:nvGrpSpPr>
          <p:cNvPr id="5" name="Group 4"/>
          <p:cNvGrpSpPr/>
          <p:nvPr/>
        </p:nvGrpSpPr>
        <p:grpSpPr>
          <a:xfrm>
            <a:off x="609600" y="1828800"/>
            <a:ext cx="7848600" cy="4038600"/>
            <a:chOff x="1828800" y="2667000"/>
            <a:chExt cx="5334000" cy="2263775"/>
          </a:xfrm>
        </p:grpSpPr>
        <p:grpSp>
          <p:nvGrpSpPr>
            <p:cNvPr id="6" name="Group 3"/>
            <p:cNvGrpSpPr>
              <a:grpSpLocks/>
            </p:cNvGrpSpPr>
            <p:nvPr/>
          </p:nvGrpSpPr>
          <p:grpSpPr bwMode="auto">
            <a:xfrm>
              <a:off x="1905000" y="2667000"/>
              <a:ext cx="5257800" cy="617538"/>
              <a:chOff x="648" y="2638"/>
              <a:chExt cx="3312" cy="389"/>
            </a:xfrm>
          </p:grpSpPr>
          <p:sp>
            <p:nvSpPr>
              <p:cNvPr id="69" name="Rectangle 4"/>
              <p:cNvSpPr>
                <a:spLocks noChangeArrowheads="1"/>
              </p:cNvSpPr>
              <p:nvPr/>
            </p:nvSpPr>
            <p:spPr bwMode="auto">
              <a:xfrm>
                <a:off x="792"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70" name="Rectangle 5"/>
              <p:cNvSpPr>
                <a:spLocks noChangeArrowheads="1"/>
              </p:cNvSpPr>
              <p:nvPr/>
            </p:nvSpPr>
            <p:spPr bwMode="auto">
              <a:xfrm>
                <a:off x="936"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1" name="Line 6"/>
              <p:cNvSpPr>
                <a:spLocks noChangeShapeType="1"/>
              </p:cNvSpPr>
              <p:nvPr/>
            </p:nvSpPr>
            <p:spPr bwMode="auto">
              <a:xfrm>
                <a:off x="1008" y="2710"/>
                <a:ext cx="216" cy="0"/>
              </a:xfrm>
              <a:prstGeom prst="line">
                <a:avLst/>
              </a:prstGeom>
              <a:noFill/>
              <a:ln w="9525">
                <a:solidFill>
                  <a:schemeClr val="tx1"/>
                </a:solidFill>
                <a:round/>
                <a:headEnd/>
                <a:tailEnd type="triangle" w="med" len="med"/>
              </a:ln>
            </p:spPr>
            <p:txBody>
              <a:bodyPr/>
              <a:lstStyle/>
              <a:p>
                <a:endParaRPr lang="en-US"/>
              </a:p>
            </p:txBody>
          </p:sp>
          <p:sp>
            <p:nvSpPr>
              <p:cNvPr id="72" name="Rectangle 7"/>
              <p:cNvSpPr>
                <a:spLocks noChangeArrowheads="1"/>
              </p:cNvSpPr>
              <p:nvPr/>
            </p:nvSpPr>
            <p:spPr bwMode="auto">
              <a:xfrm>
                <a:off x="1368"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	</a:t>
                </a:r>
                <a:endParaRPr lang="en-US" altLang="en-US">
                  <a:latin typeface="Verdana" pitchFamily="34" charset="0"/>
                </a:endParaRPr>
              </a:p>
            </p:txBody>
          </p:sp>
          <p:sp>
            <p:nvSpPr>
              <p:cNvPr id="73" name="Rectangle 8"/>
              <p:cNvSpPr>
                <a:spLocks noChangeArrowheads="1"/>
              </p:cNvSpPr>
              <p:nvPr/>
            </p:nvSpPr>
            <p:spPr bwMode="auto">
              <a:xfrm>
                <a:off x="1512"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4" name="Line 9"/>
              <p:cNvSpPr>
                <a:spLocks noChangeShapeType="1"/>
              </p:cNvSpPr>
              <p:nvPr/>
            </p:nvSpPr>
            <p:spPr bwMode="auto">
              <a:xfrm>
                <a:off x="1584" y="2710"/>
                <a:ext cx="216" cy="0"/>
              </a:xfrm>
              <a:prstGeom prst="line">
                <a:avLst/>
              </a:prstGeom>
              <a:noFill/>
              <a:ln w="9525">
                <a:solidFill>
                  <a:schemeClr val="tx1"/>
                </a:solidFill>
                <a:round/>
                <a:headEnd/>
                <a:tailEnd type="triangle" w="med" len="med"/>
              </a:ln>
            </p:spPr>
            <p:txBody>
              <a:bodyPr/>
              <a:lstStyle/>
              <a:p>
                <a:endParaRPr lang="en-US"/>
              </a:p>
            </p:txBody>
          </p:sp>
          <p:sp>
            <p:nvSpPr>
              <p:cNvPr id="75" name="Rectangle 10"/>
              <p:cNvSpPr>
                <a:spLocks noChangeArrowheads="1"/>
              </p:cNvSpPr>
              <p:nvPr/>
            </p:nvSpPr>
            <p:spPr bwMode="auto">
              <a:xfrm>
                <a:off x="1944"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76" name="Rectangle 11"/>
              <p:cNvSpPr>
                <a:spLocks noChangeArrowheads="1"/>
              </p:cNvSpPr>
              <p:nvPr/>
            </p:nvSpPr>
            <p:spPr bwMode="auto">
              <a:xfrm>
                <a:off x="2088"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77" name="Line 12"/>
              <p:cNvSpPr>
                <a:spLocks noChangeShapeType="1"/>
              </p:cNvSpPr>
              <p:nvPr/>
            </p:nvSpPr>
            <p:spPr bwMode="auto">
              <a:xfrm>
                <a:off x="2160" y="2710"/>
                <a:ext cx="216" cy="0"/>
              </a:xfrm>
              <a:prstGeom prst="line">
                <a:avLst/>
              </a:prstGeom>
              <a:noFill/>
              <a:ln w="9525">
                <a:solidFill>
                  <a:schemeClr val="tx1"/>
                </a:solidFill>
                <a:round/>
                <a:headEnd/>
                <a:tailEnd type="triangle" w="med" len="med"/>
              </a:ln>
            </p:spPr>
            <p:txBody>
              <a:bodyPr/>
              <a:lstStyle/>
              <a:p>
                <a:endParaRPr lang="en-US"/>
              </a:p>
            </p:txBody>
          </p:sp>
          <p:sp>
            <p:nvSpPr>
              <p:cNvPr id="78" name="Rectangle 13"/>
              <p:cNvSpPr>
                <a:spLocks noChangeArrowheads="1"/>
              </p:cNvSpPr>
              <p:nvPr/>
            </p:nvSpPr>
            <p:spPr bwMode="auto">
              <a:xfrm>
                <a:off x="2520"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79" name="Rectangle 14"/>
              <p:cNvSpPr>
                <a:spLocks noChangeArrowheads="1"/>
              </p:cNvSpPr>
              <p:nvPr/>
            </p:nvSpPr>
            <p:spPr bwMode="auto">
              <a:xfrm>
                <a:off x="2664" y="2638"/>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80" name="Line 15"/>
              <p:cNvSpPr>
                <a:spLocks noChangeShapeType="1"/>
              </p:cNvSpPr>
              <p:nvPr/>
            </p:nvSpPr>
            <p:spPr bwMode="auto">
              <a:xfrm>
                <a:off x="2736" y="2710"/>
                <a:ext cx="216" cy="0"/>
              </a:xfrm>
              <a:prstGeom prst="line">
                <a:avLst/>
              </a:prstGeom>
              <a:noFill/>
              <a:ln w="9525">
                <a:solidFill>
                  <a:schemeClr val="tx1"/>
                </a:solidFill>
                <a:round/>
                <a:headEnd/>
                <a:tailEnd type="triangle" w="med" len="med"/>
              </a:ln>
            </p:spPr>
            <p:txBody>
              <a:bodyPr/>
              <a:lstStyle/>
              <a:p>
                <a:endParaRPr lang="en-US"/>
              </a:p>
            </p:txBody>
          </p:sp>
          <p:sp>
            <p:nvSpPr>
              <p:cNvPr id="81" name="Rectangle 16"/>
              <p:cNvSpPr>
                <a:spLocks noChangeArrowheads="1"/>
              </p:cNvSpPr>
              <p:nvPr/>
            </p:nvSpPr>
            <p:spPr bwMode="auto">
              <a:xfrm>
                <a:off x="3096" y="2638"/>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8</a:t>
                </a:r>
                <a:endParaRPr lang="en-US" altLang="en-US">
                  <a:latin typeface="Verdana" pitchFamily="34" charset="0"/>
                </a:endParaRPr>
              </a:p>
            </p:txBody>
          </p:sp>
          <p:sp>
            <p:nvSpPr>
              <p:cNvPr id="82" name="Rectangle 17"/>
              <p:cNvSpPr>
                <a:spLocks noChangeArrowheads="1"/>
              </p:cNvSpPr>
              <p:nvPr/>
            </p:nvSpPr>
            <p:spPr bwMode="auto">
              <a:xfrm>
                <a:off x="324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3" name="Rectangle 18"/>
              <p:cNvSpPr>
                <a:spLocks noChangeArrowheads="1"/>
              </p:cNvSpPr>
              <p:nvPr/>
            </p:nvSpPr>
            <p:spPr bwMode="auto">
              <a:xfrm>
                <a:off x="648"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4" name="Rectangle 19"/>
              <p:cNvSpPr>
                <a:spLocks noChangeArrowheads="1"/>
              </p:cNvSpPr>
              <p:nvPr/>
            </p:nvSpPr>
            <p:spPr bwMode="auto">
              <a:xfrm>
                <a:off x="1224"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5" name="Rectangle 20"/>
              <p:cNvSpPr>
                <a:spLocks noChangeArrowheads="1"/>
              </p:cNvSpPr>
              <p:nvPr/>
            </p:nvSpPr>
            <p:spPr bwMode="auto">
              <a:xfrm>
                <a:off x="180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6" name="Rectangle 21"/>
              <p:cNvSpPr>
                <a:spLocks noChangeArrowheads="1"/>
              </p:cNvSpPr>
              <p:nvPr/>
            </p:nvSpPr>
            <p:spPr bwMode="auto">
              <a:xfrm>
                <a:off x="2376"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7" name="Rectangle 22"/>
              <p:cNvSpPr>
                <a:spLocks noChangeArrowheads="1"/>
              </p:cNvSpPr>
              <p:nvPr/>
            </p:nvSpPr>
            <p:spPr bwMode="auto">
              <a:xfrm>
                <a:off x="2952"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88" name="Line 23"/>
              <p:cNvSpPr>
                <a:spLocks noChangeShapeType="1"/>
              </p:cNvSpPr>
              <p:nvPr/>
            </p:nvSpPr>
            <p:spPr bwMode="auto">
              <a:xfrm>
                <a:off x="3312" y="2712"/>
                <a:ext cx="216" cy="0"/>
              </a:xfrm>
              <a:prstGeom prst="line">
                <a:avLst/>
              </a:prstGeom>
              <a:noFill/>
              <a:ln w="9525">
                <a:solidFill>
                  <a:schemeClr val="tx1"/>
                </a:solidFill>
                <a:round/>
                <a:headEnd/>
                <a:tailEnd type="triangle" w="med" len="med"/>
              </a:ln>
            </p:spPr>
            <p:txBody>
              <a:bodyPr/>
              <a:lstStyle/>
              <a:p>
                <a:endParaRPr lang="en-US"/>
              </a:p>
            </p:txBody>
          </p:sp>
          <p:sp>
            <p:nvSpPr>
              <p:cNvPr id="89" name="Rectangle 24"/>
              <p:cNvSpPr>
                <a:spLocks noChangeArrowheads="1"/>
              </p:cNvSpPr>
              <p:nvPr/>
            </p:nvSpPr>
            <p:spPr bwMode="auto">
              <a:xfrm>
                <a:off x="3672" y="264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91</a:t>
                </a:r>
                <a:endParaRPr lang="en-US" altLang="en-US">
                  <a:latin typeface="Verdana" pitchFamily="34" charset="0"/>
                </a:endParaRPr>
              </a:p>
            </p:txBody>
          </p:sp>
          <p:sp>
            <p:nvSpPr>
              <p:cNvPr id="90" name="Rectangle 25"/>
              <p:cNvSpPr>
                <a:spLocks noChangeArrowheads="1"/>
              </p:cNvSpPr>
              <p:nvPr/>
            </p:nvSpPr>
            <p:spPr bwMode="auto">
              <a:xfrm>
                <a:off x="3816"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1" name="Rectangle 26"/>
              <p:cNvSpPr>
                <a:spLocks noChangeArrowheads="1"/>
              </p:cNvSpPr>
              <p:nvPr/>
            </p:nvSpPr>
            <p:spPr bwMode="auto">
              <a:xfrm>
                <a:off x="3528"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92" name="Line 27"/>
              <p:cNvSpPr>
                <a:spLocks noChangeShapeType="1"/>
              </p:cNvSpPr>
              <p:nvPr/>
            </p:nvSpPr>
            <p:spPr bwMode="auto">
              <a:xfrm flipH="1">
                <a:off x="720" y="2882"/>
                <a:ext cx="3168" cy="0"/>
              </a:xfrm>
              <a:prstGeom prst="line">
                <a:avLst/>
              </a:prstGeom>
              <a:noFill/>
              <a:ln w="9525">
                <a:solidFill>
                  <a:schemeClr val="tx1"/>
                </a:solidFill>
                <a:round/>
                <a:headEnd/>
                <a:tailEnd/>
              </a:ln>
            </p:spPr>
            <p:txBody>
              <a:bodyPr/>
              <a:lstStyle/>
              <a:p>
                <a:endParaRPr lang="en-US"/>
              </a:p>
            </p:txBody>
          </p:sp>
          <p:sp>
            <p:nvSpPr>
              <p:cNvPr id="93" name="Line 28"/>
              <p:cNvSpPr>
                <a:spLocks noChangeShapeType="1"/>
              </p:cNvSpPr>
              <p:nvPr/>
            </p:nvSpPr>
            <p:spPr bwMode="auto">
              <a:xfrm>
                <a:off x="720" y="2739"/>
                <a:ext cx="0" cy="288"/>
              </a:xfrm>
              <a:prstGeom prst="line">
                <a:avLst/>
              </a:prstGeom>
              <a:noFill/>
              <a:ln w="9525">
                <a:solidFill>
                  <a:schemeClr val="tx1"/>
                </a:solidFill>
                <a:round/>
                <a:headEnd/>
                <a:tailEnd/>
              </a:ln>
            </p:spPr>
            <p:txBody>
              <a:bodyPr/>
              <a:lstStyle/>
              <a:p>
                <a:endParaRPr lang="en-US"/>
              </a:p>
            </p:txBody>
          </p:sp>
          <p:sp>
            <p:nvSpPr>
              <p:cNvPr id="94" name="Line 29"/>
              <p:cNvSpPr>
                <a:spLocks noChangeShapeType="1"/>
              </p:cNvSpPr>
              <p:nvPr/>
            </p:nvSpPr>
            <p:spPr bwMode="auto">
              <a:xfrm>
                <a:off x="720" y="3027"/>
                <a:ext cx="3168" cy="0"/>
              </a:xfrm>
              <a:prstGeom prst="line">
                <a:avLst/>
              </a:prstGeom>
              <a:noFill/>
              <a:ln w="9525">
                <a:solidFill>
                  <a:schemeClr val="tx1"/>
                </a:solidFill>
                <a:round/>
                <a:headEnd/>
                <a:tailEnd/>
              </a:ln>
            </p:spPr>
            <p:txBody>
              <a:bodyPr/>
              <a:lstStyle/>
              <a:p>
                <a:endParaRPr lang="en-US"/>
              </a:p>
            </p:txBody>
          </p:sp>
          <p:sp>
            <p:nvSpPr>
              <p:cNvPr id="95" name="Line 30"/>
              <p:cNvSpPr>
                <a:spLocks noChangeShapeType="1"/>
              </p:cNvSpPr>
              <p:nvPr/>
            </p:nvSpPr>
            <p:spPr bwMode="auto">
              <a:xfrm flipV="1">
                <a:off x="3888" y="2811"/>
                <a:ext cx="0" cy="216"/>
              </a:xfrm>
              <a:prstGeom prst="line">
                <a:avLst/>
              </a:prstGeom>
              <a:noFill/>
              <a:ln w="9525">
                <a:solidFill>
                  <a:schemeClr val="tx1"/>
                </a:solidFill>
                <a:round/>
                <a:headEnd/>
                <a:tailEnd type="triangle" w="med" len="med"/>
              </a:ln>
            </p:spPr>
            <p:txBody>
              <a:bodyPr/>
              <a:lstStyle/>
              <a:p>
                <a:endParaRPr lang="en-US"/>
              </a:p>
            </p:txBody>
          </p:sp>
          <p:sp>
            <p:nvSpPr>
              <p:cNvPr id="96" name="Line 31"/>
              <p:cNvSpPr>
                <a:spLocks noChangeShapeType="1"/>
              </p:cNvSpPr>
              <p:nvPr/>
            </p:nvSpPr>
            <p:spPr bwMode="auto">
              <a:xfrm flipH="1">
                <a:off x="3312" y="2739"/>
                <a:ext cx="216" cy="0"/>
              </a:xfrm>
              <a:prstGeom prst="line">
                <a:avLst/>
              </a:prstGeom>
              <a:noFill/>
              <a:ln w="9525">
                <a:solidFill>
                  <a:schemeClr val="tx1"/>
                </a:solidFill>
                <a:round/>
                <a:headEnd/>
                <a:tailEnd type="triangle" w="med" len="med"/>
              </a:ln>
            </p:spPr>
            <p:txBody>
              <a:bodyPr/>
              <a:lstStyle/>
              <a:p>
                <a:endParaRPr lang="en-US"/>
              </a:p>
            </p:txBody>
          </p:sp>
          <p:sp>
            <p:nvSpPr>
              <p:cNvPr id="97" name="Line 32"/>
              <p:cNvSpPr>
                <a:spLocks noChangeShapeType="1"/>
              </p:cNvSpPr>
              <p:nvPr/>
            </p:nvSpPr>
            <p:spPr bwMode="auto">
              <a:xfrm flipH="1">
                <a:off x="1584" y="2739"/>
                <a:ext cx="216" cy="0"/>
              </a:xfrm>
              <a:prstGeom prst="line">
                <a:avLst/>
              </a:prstGeom>
              <a:noFill/>
              <a:ln w="9525">
                <a:solidFill>
                  <a:schemeClr val="tx1"/>
                </a:solidFill>
                <a:round/>
                <a:headEnd/>
                <a:tailEnd type="triangle" w="med" len="med"/>
              </a:ln>
            </p:spPr>
            <p:txBody>
              <a:bodyPr/>
              <a:lstStyle/>
              <a:p>
                <a:endParaRPr lang="en-US"/>
              </a:p>
            </p:txBody>
          </p:sp>
          <p:sp>
            <p:nvSpPr>
              <p:cNvPr id="98" name="Line 33"/>
              <p:cNvSpPr>
                <a:spLocks noChangeShapeType="1"/>
              </p:cNvSpPr>
              <p:nvPr/>
            </p:nvSpPr>
            <p:spPr bwMode="auto">
              <a:xfrm flipH="1">
                <a:off x="2160" y="2739"/>
                <a:ext cx="216" cy="0"/>
              </a:xfrm>
              <a:prstGeom prst="line">
                <a:avLst/>
              </a:prstGeom>
              <a:noFill/>
              <a:ln w="9525">
                <a:solidFill>
                  <a:schemeClr val="tx1"/>
                </a:solidFill>
                <a:round/>
                <a:headEnd/>
                <a:tailEnd type="triangle" w="med" len="med"/>
              </a:ln>
            </p:spPr>
            <p:txBody>
              <a:bodyPr/>
              <a:lstStyle/>
              <a:p>
                <a:endParaRPr lang="en-US"/>
              </a:p>
            </p:txBody>
          </p:sp>
          <p:sp>
            <p:nvSpPr>
              <p:cNvPr id="99" name="Line 34"/>
              <p:cNvSpPr>
                <a:spLocks noChangeShapeType="1"/>
              </p:cNvSpPr>
              <p:nvPr/>
            </p:nvSpPr>
            <p:spPr bwMode="auto">
              <a:xfrm flipH="1">
                <a:off x="2736" y="2739"/>
                <a:ext cx="216" cy="0"/>
              </a:xfrm>
              <a:prstGeom prst="line">
                <a:avLst/>
              </a:prstGeom>
              <a:noFill/>
              <a:ln w="9525">
                <a:solidFill>
                  <a:schemeClr val="tx1"/>
                </a:solidFill>
                <a:round/>
                <a:headEnd/>
                <a:tailEnd type="triangle" w="med" len="med"/>
              </a:ln>
            </p:spPr>
            <p:txBody>
              <a:bodyPr/>
              <a:lstStyle/>
              <a:p>
                <a:endParaRPr lang="en-US"/>
              </a:p>
            </p:txBody>
          </p:sp>
          <p:sp>
            <p:nvSpPr>
              <p:cNvPr id="100" name="Line 35"/>
              <p:cNvSpPr>
                <a:spLocks noChangeShapeType="1"/>
              </p:cNvSpPr>
              <p:nvPr/>
            </p:nvSpPr>
            <p:spPr bwMode="auto">
              <a:xfrm flipH="1">
                <a:off x="1008" y="2739"/>
                <a:ext cx="216" cy="0"/>
              </a:xfrm>
              <a:prstGeom prst="line">
                <a:avLst/>
              </a:prstGeom>
              <a:noFill/>
              <a:ln w="9525">
                <a:solidFill>
                  <a:schemeClr val="tx1"/>
                </a:solidFill>
                <a:round/>
                <a:headEnd/>
                <a:tailEnd type="triangle" w="med" len="med"/>
              </a:ln>
            </p:spPr>
            <p:txBody>
              <a:bodyPr/>
              <a:lstStyle/>
              <a:p>
                <a:endParaRPr lang="en-US"/>
              </a:p>
            </p:txBody>
          </p:sp>
        </p:grpSp>
        <p:sp>
          <p:nvSpPr>
            <p:cNvPr id="7" name="Rectangle 36"/>
            <p:cNvSpPr>
              <a:spLocks noChangeArrowheads="1"/>
            </p:cNvSpPr>
            <p:nvPr/>
          </p:nvSpPr>
          <p:spPr bwMode="auto">
            <a:xfrm>
              <a:off x="1905000" y="29718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nvGrpSpPr>
            <p:cNvPr id="8" name="Group 38"/>
            <p:cNvGrpSpPr>
              <a:grpSpLocks/>
            </p:cNvGrpSpPr>
            <p:nvPr/>
          </p:nvGrpSpPr>
          <p:grpSpPr bwMode="auto">
            <a:xfrm>
              <a:off x="1905000" y="3657606"/>
              <a:ext cx="5257800" cy="587376"/>
              <a:chOff x="648" y="1632"/>
              <a:chExt cx="3312" cy="370"/>
            </a:xfrm>
          </p:grpSpPr>
          <p:sp>
            <p:nvSpPr>
              <p:cNvPr id="40" name="Rectangle 39"/>
              <p:cNvSpPr>
                <a:spLocks noChangeArrowheads="1"/>
              </p:cNvSpPr>
              <p:nvPr/>
            </p:nvSpPr>
            <p:spPr bwMode="auto">
              <a:xfrm>
                <a:off x="792" y="163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41" name="Rectangle 40"/>
              <p:cNvSpPr>
                <a:spLocks noChangeArrowheads="1"/>
              </p:cNvSpPr>
              <p:nvPr/>
            </p:nvSpPr>
            <p:spPr bwMode="auto">
              <a:xfrm>
                <a:off x="936" y="163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2" name="Line 41"/>
              <p:cNvSpPr>
                <a:spLocks noChangeShapeType="1"/>
              </p:cNvSpPr>
              <p:nvPr/>
            </p:nvSpPr>
            <p:spPr bwMode="auto">
              <a:xfrm>
                <a:off x="1008" y="1704"/>
                <a:ext cx="216" cy="0"/>
              </a:xfrm>
              <a:prstGeom prst="line">
                <a:avLst/>
              </a:prstGeom>
              <a:noFill/>
              <a:ln w="9525">
                <a:solidFill>
                  <a:schemeClr val="tx1"/>
                </a:solidFill>
                <a:round/>
                <a:headEnd/>
                <a:tailEnd type="triangle" w="med" len="med"/>
              </a:ln>
            </p:spPr>
            <p:txBody>
              <a:bodyPr/>
              <a:lstStyle/>
              <a:p>
                <a:endParaRPr lang="en-US"/>
              </a:p>
            </p:txBody>
          </p:sp>
          <p:sp>
            <p:nvSpPr>
              <p:cNvPr id="43" name="Rectangle 42"/>
              <p:cNvSpPr>
                <a:spLocks noChangeArrowheads="1"/>
              </p:cNvSpPr>
              <p:nvPr/>
            </p:nvSpPr>
            <p:spPr bwMode="auto">
              <a:xfrm>
                <a:off x="1368" y="163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	</a:t>
                </a:r>
                <a:endParaRPr lang="en-US" altLang="en-US">
                  <a:latin typeface="Verdana" pitchFamily="34" charset="0"/>
                </a:endParaRPr>
              </a:p>
            </p:txBody>
          </p:sp>
          <p:sp>
            <p:nvSpPr>
              <p:cNvPr id="44" name="Rectangle 43"/>
              <p:cNvSpPr>
                <a:spLocks noChangeArrowheads="1"/>
              </p:cNvSpPr>
              <p:nvPr/>
            </p:nvSpPr>
            <p:spPr bwMode="auto">
              <a:xfrm>
                <a:off x="1512" y="163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5" name="Rectangle 44"/>
              <p:cNvSpPr>
                <a:spLocks noChangeArrowheads="1"/>
              </p:cNvSpPr>
              <p:nvPr/>
            </p:nvSpPr>
            <p:spPr bwMode="auto">
              <a:xfrm>
                <a:off x="1944" y="163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5</a:t>
                </a:r>
                <a:endParaRPr lang="en-US" altLang="en-US">
                  <a:latin typeface="Verdana" pitchFamily="34" charset="0"/>
                </a:endParaRPr>
              </a:p>
            </p:txBody>
          </p:sp>
          <p:sp>
            <p:nvSpPr>
              <p:cNvPr id="46" name="Rectangle 45"/>
              <p:cNvSpPr>
                <a:spLocks noChangeArrowheads="1"/>
              </p:cNvSpPr>
              <p:nvPr/>
            </p:nvSpPr>
            <p:spPr bwMode="auto">
              <a:xfrm>
                <a:off x="2088" y="163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7" name="Rectangle 46"/>
              <p:cNvSpPr>
                <a:spLocks noChangeArrowheads="1"/>
              </p:cNvSpPr>
              <p:nvPr/>
            </p:nvSpPr>
            <p:spPr bwMode="auto">
              <a:xfrm>
                <a:off x="2520" y="163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7</a:t>
                </a:r>
                <a:endParaRPr lang="en-US" altLang="en-US">
                  <a:latin typeface="Verdana" pitchFamily="34" charset="0"/>
                </a:endParaRPr>
              </a:p>
            </p:txBody>
          </p:sp>
          <p:sp>
            <p:nvSpPr>
              <p:cNvPr id="48" name="Rectangle 47"/>
              <p:cNvSpPr>
                <a:spLocks noChangeArrowheads="1"/>
              </p:cNvSpPr>
              <p:nvPr/>
            </p:nvSpPr>
            <p:spPr bwMode="auto">
              <a:xfrm>
                <a:off x="2664" y="1632"/>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49" name="Rectangle 48"/>
              <p:cNvSpPr>
                <a:spLocks noChangeArrowheads="1"/>
              </p:cNvSpPr>
              <p:nvPr/>
            </p:nvSpPr>
            <p:spPr bwMode="auto">
              <a:xfrm>
                <a:off x="3096" y="1632"/>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8</a:t>
                </a:r>
                <a:endParaRPr lang="en-US" altLang="en-US">
                  <a:latin typeface="Verdana" pitchFamily="34" charset="0"/>
                </a:endParaRPr>
              </a:p>
            </p:txBody>
          </p:sp>
          <p:sp>
            <p:nvSpPr>
              <p:cNvPr id="50" name="Rectangle 49"/>
              <p:cNvSpPr>
                <a:spLocks noChangeArrowheads="1"/>
              </p:cNvSpPr>
              <p:nvPr/>
            </p:nvSpPr>
            <p:spPr bwMode="auto">
              <a:xfrm>
                <a:off x="3240"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1" name="Rectangle 50"/>
              <p:cNvSpPr>
                <a:spLocks noChangeArrowheads="1"/>
              </p:cNvSpPr>
              <p:nvPr/>
            </p:nvSpPr>
            <p:spPr bwMode="auto">
              <a:xfrm>
                <a:off x="648"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2" name="Rectangle 51"/>
              <p:cNvSpPr>
                <a:spLocks noChangeArrowheads="1"/>
              </p:cNvSpPr>
              <p:nvPr/>
            </p:nvSpPr>
            <p:spPr bwMode="auto">
              <a:xfrm>
                <a:off x="1224"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3" name="Rectangle 52"/>
              <p:cNvSpPr>
                <a:spLocks noChangeArrowheads="1"/>
              </p:cNvSpPr>
              <p:nvPr/>
            </p:nvSpPr>
            <p:spPr bwMode="auto">
              <a:xfrm>
                <a:off x="1800"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4" name="Rectangle 53"/>
              <p:cNvSpPr>
                <a:spLocks noChangeArrowheads="1"/>
              </p:cNvSpPr>
              <p:nvPr/>
            </p:nvSpPr>
            <p:spPr bwMode="auto">
              <a:xfrm>
                <a:off x="2376"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5" name="Rectangle 54"/>
              <p:cNvSpPr>
                <a:spLocks noChangeArrowheads="1"/>
              </p:cNvSpPr>
              <p:nvPr/>
            </p:nvSpPr>
            <p:spPr bwMode="auto">
              <a:xfrm>
                <a:off x="2952"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6" name="Rectangle 55"/>
              <p:cNvSpPr>
                <a:spLocks noChangeArrowheads="1"/>
              </p:cNvSpPr>
              <p:nvPr/>
            </p:nvSpPr>
            <p:spPr bwMode="auto">
              <a:xfrm>
                <a:off x="3672" y="1634"/>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91</a:t>
                </a:r>
                <a:endParaRPr lang="en-US" altLang="en-US">
                  <a:latin typeface="Verdana" pitchFamily="34" charset="0"/>
                </a:endParaRPr>
              </a:p>
            </p:txBody>
          </p:sp>
          <p:sp>
            <p:nvSpPr>
              <p:cNvPr id="57" name="Rectangle 56"/>
              <p:cNvSpPr>
                <a:spLocks noChangeArrowheads="1"/>
              </p:cNvSpPr>
              <p:nvPr/>
            </p:nvSpPr>
            <p:spPr bwMode="auto">
              <a:xfrm>
                <a:off x="3816" y="163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8" name="Rectangle 57"/>
              <p:cNvSpPr>
                <a:spLocks noChangeArrowheads="1"/>
              </p:cNvSpPr>
              <p:nvPr/>
            </p:nvSpPr>
            <p:spPr bwMode="auto">
              <a:xfrm>
                <a:off x="3528" y="1634"/>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59" name="Line 58"/>
              <p:cNvSpPr>
                <a:spLocks noChangeShapeType="1"/>
              </p:cNvSpPr>
              <p:nvPr/>
            </p:nvSpPr>
            <p:spPr bwMode="auto">
              <a:xfrm>
                <a:off x="2160" y="1925"/>
                <a:ext cx="864" cy="0"/>
              </a:xfrm>
              <a:prstGeom prst="line">
                <a:avLst/>
              </a:prstGeom>
              <a:noFill/>
              <a:ln w="9525">
                <a:solidFill>
                  <a:schemeClr val="tx1"/>
                </a:solidFill>
                <a:round/>
                <a:headEnd/>
                <a:tailEnd/>
              </a:ln>
            </p:spPr>
            <p:txBody>
              <a:bodyPr/>
              <a:lstStyle/>
              <a:p>
                <a:endParaRPr lang="en-US"/>
              </a:p>
            </p:txBody>
          </p:sp>
          <p:sp>
            <p:nvSpPr>
              <p:cNvPr id="60" name="Line 59"/>
              <p:cNvSpPr>
                <a:spLocks noChangeShapeType="1"/>
              </p:cNvSpPr>
              <p:nvPr/>
            </p:nvSpPr>
            <p:spPr bwMode="auto">
              <a:xfrm flipV="1">
                <a:off x="3024" y="1709"/>
                <a:ext cx="0" cy="216"/>
              </a:xfrm>
              <a:prstGeom prst="line">
                <a:avLst/>
              </a:prstGeom>
              <a:noFill/>
              <a:ln w="9525">
                <a:solidFill>
                  <a:schemeClr val="tx1"/>
                </a:solidFill>
                <a:round/>
                <a:headEnd/>
                <a:tailEnd type="triangle" w="med" len="med"/>
              </a:ln>
            </p:spPr>
            <p:txBody>
              <a:bodyPr/>
              <a:lstStyle/>
              <a:p>
                <a:endParaRPr lang="en-US"/>
              </a:p>
            </p:txBody>
          </p:sp>
          <p:sp>
            <p:nvSpPr>
              <p:cNvPr id="61" name="Line 60"/>
              <p:cNvSpPr>
                <a:spLocks noChangeShapeType="1"/>
              </p:cNvSpPr>
              <p:nvPr/>
            </p:nvSpPr>
            <p:spPr bwMode="auto">
              <a:xfrm flipH="1">
                <a:off x="720" y="1866"/>
                <a:ext cx="3168" cy="0"/>
              </a:xfrm>
              <a:prstGeom prst="line">
                <a:avLst/>
              </a:prstGeom>
              <a:noFill/>
              <a:ln w="9525">
                <a:solidFill>
                  <a:schemeClr val="tx1"/>
                </a:solidFill>
                <a:round/>
                <a:headEnd/>
                <a:tailEnd/>
              </a:ln>
            </p:spPr>
            <p:txBody>
              <a:bodyPr/>
              <a:lstStyle/>
              <a:p>
                <a:endParaRPr lang="en-US"/>
              </a:p>
            </p:txBody>
          </p:sp>
          <p:sp>
            <p:nvSpPr>
              <p:cNvPr id="62" name="Line 61"/>
              <p:cNvSpPr>
                <a:spLocks noChangeShapeType="1"/>
              </p:cNvSpPr>
              <p:nvPr/>
            </p:nvSpPr>
            <p:spPr bwMode="auto">
              <a:xfrm>
                <a:off x="720" y="1714"/>
                <a:ext cx="0" cy="288"/>
              </a:xfrm>
              <a:prstGeom prst="line">
                <a:avLst/>
              </a:prstGeom>
              <a:noFill/>
              <a:ln w="9525">
                <a:solidFill>
                  <a:schemeClr val="tx1"/>
                </a:solidFill>
                <a:round/>
                <a:headEnd/>
                <a:tailEnd/>
              </a:ln>
            </p:spPr>
            <p:txBody>
              <a:bodyPr/>
              <a:lstStyle/>
              <a:p>
                <a:endParaRPr lang="en-US"/>
              </a:p>
            </p:txBody>
          </p:sp>
          <p:sp>
            <p:nvSpPr>
              <p:cNvPr id="63" name="Line 62"/>
              <p:cNvSpPr>
                <a:spLocks noChangeShapeType="1"/>
              </p:cNvSpPr>
              <p:nvPr/>
            </p:nvSpPr>
            <p:spPr bwMode="auto">
              <a:xfrm>
                <a:off x="720" y="2002"/>
                <a:ext cx="3168" cy="0"/>
              </a:xfrm>
              <a:prstGeom prst="line">
                <a:avLst/>
              </a:prstGeom>
              <a:noFill/>
              <a:ln w="9525">
                <a:solidFill>
                  <a:schemeClr val="tx1"/>
                </a:solidFill>
                <a:round/>
                <a:headEnd/>
                <a:tailEnd/>
              </a:ln>
            </p:spPr>
            <p:txBody>
              <a:bodyPr/>
              <a:lstStyle/>
              <a:p>
                <a:endParaRPr lang="en-US"/>
              </a:p>
            </p:txBody>
          </p:sp>
          <p:sp>
            <p:nvSpPr>
              <p:cNvPr id="64" name="Line 63"/>
              <p:cNvSpPr>
                <a:spLocks noChangeShapeType="1"/>
              </p:cNvSpPr>
              <p:nvPr/>
            </p:nvSpPr>
            <p:spPr bwMode="auto">
              <a:xfrm flipV="1">
                <a:off x="3888" y="1786"/>
                <a:ext cx="0" cy="216"/>
              </a:xfrm>
              <a:prstGeom prst="line">
                <a:avLst/>
              </a:prstGeom>
              <a:noFill/>
              <a:ln w="9525">
                <a:solidFill>
                  <a:schemeClr val="tx1"/>
                </a:solidFill>
                <a:round/>
                <a:headEnd/>
                <a:tailEnd type="triangle" w="med" len="med"/>
              </a:ln>
            </p:spPr>
            <p:txBody>
              <a:bodyPr/>
              <a:lstStyle/>
              <a:p>
                <a:endParaRPr lang="en-US"/>
              </a:p>
            </p:txBody>
          </p:sp>
          <p:sp>
            <p:nvSpPr>
              <p:cNvPr id="65" name="Line 64"/>
              <p:cNvSpPr>
                <a:spLocks noChangeShapeType="1"/>
              </p:cNvSpPr>
              <p:nvPr/>
            </p:nvSpPr>
            <p:spPr bwMode="auto">
              <a:xfrm flipH="1">
                <a:off x="3312" y="1714"/>
                <a:ext cx="216" cy="0"/>
              </a:xfrm>
              <a:prstGeom prst="line">
                <a:avLst/>
              </a:prstGeom>
              <a:noFill/>
              <a:ln w="9525">
                <a:solidFill>
                  <a:schemeClr val="tx1"/>
                </a:solidFill>
                <a:round/>
                <a:headEnd/>
                <a:tailEnd type="triangle" w="med" len="med"/>
              </a:ln>
            </p:spPr>
            <p:txBody>
              <a:bodyPr/>
              <a:lstStyle/>
              <a:p>
                <a:endParaRPr lang="en-US"/>
              </a:p>
            </p:txBody>
          </p:sp>
          <p:sp>
            <p:nvSpPr>
              <p:cNvPr id="66" name="Line 65"/>
              <p:cNvSpPr>
                <a:spLocks noChangeShapeType="1"/>
              </p:cNvSpPr>
              <p:nvPr/>
            </p:nvSpPr>
            <p:spPr bwMode="auto">
              <a:xfrm flipH="1">
                <a:off x="1008" y="1786"/>
                <a:ext cx="216" cy="0"/>
              </a:xfrm>
              <a:prstGeom prst="line">
                <a:avLst/>
              </a:prstGeom>
              <a:noFill/>
              <a:ln w="9525">
                <a:solidFill>
                  <a:schemeClr val="tx1"/>
                </a:solidFill>
                <a:round/>
                <a:headEnd/>
                <a:tailEnd type="triangle" w="med" len="med"/>
              </a:ln>
            </p:spPr>
            <p:txBody>
              <a:bodyPr/>
              <a:lstStyle/>
              <a:p>
                <a:endParaRPr lang="en-US"/>
              </a:p>
            </p:txBody>
          </p:sp>
          <p:sp>
            <p:nvSpPr>
              <p:cNvPr id="67" name="Line 66"/>
              <p:cNvSpPr>
                <a:spLocks noChangeShapeType="1"/>
              </p:cNvSpPr>
              <p:nvPr/>
            </p:nvSpPr>
            <p:spPr bwMode="auto">
              <a:xfrm flipH="1">
                <a:off x="1584" y="1714"/>
                <a:ext cx="216" cy="0"/>
              </a:xfrm>
              <a:prstGeom prst="line">
                <a:avLst/>
              </a:prstGeom>
              <a:noFill/>
              <a:ln w="9525">
                <a:solidFill>
                  <a:schemeClr val="tx1"/>
                </a:solidFill>
                <a:round/>
                <a:headEnd/>
                <a:tailEnd type="triangle" w="med" len="med"/>
              </a:ln>
            </p:spPr>
            <p:txBody>
              <a:bodyPr/>
              <a:lstStyle/>
              <a:p>
                <a:endParaRPr lang="en-US"/>
              </a:p>
            </p:txBody>
          </p:sp>
          <p:sp>
            <p:nvSpPr>
              <p:cNvPr id="68" name="Line 67"/>
              <p:cNvSpPr>
                <a:spLocks noChangeShapeType="1"/>
              </p:cNvSpPr>
              <p:nvPr/>
            </p:nvSpPr>
            <p:spPr bwMode="auto">
              <a:xfrm flipV="1">
                <a:off x="2160" y="1714"/>
                <a:ext cx="0" cy="216"/>
              </a:xfrm>
              <a:prstGeom prst="line">
                <a:avLst/>
              </a:prstGeom>
              <a:noFill/>
              <a:ln w="9525">
                <a:solidFill>
                  <a:schemeClr val="tx1"/>
                </a:solidFill>
                <a:round/>
                <a:headEnd/>
                <a:tailEnd type="triangle" w="med" len="med"/>
              </a:ln>
            </p:spPr>
            <p:txBody>
              <a:bodyPr/>
              <a:lstStyle/>
              <a:p>
                <a:endParaRPr lang="en-US"/>
              </a:p>
            </p:txBody>
          </p:sp>
        </p:grpSp>
        <p:sp>
          <p:nvSpPr>
            <p:cNvPr id="9" name="Rectangle 68"/>
            <p:cNvSpPr>
              <a:spLocks noChangeArrowheads="1"/>
            </p:cNvSpPr>
            <p:nvPr/>
          </p:nvSpPr>
          <p:spPr bwMode="auto">
            <a:xfrm>
              <a:off x="1828800" y="40386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sp>
          <p:nvSpPr>
            <p:cNvPr id="10" name="Rectangle 69"/>
            <p:cNvSpPr>
              <a:spLocks noChangeArrowheads="1"/>
            </p:cNvSpPr>
            <p:nvPr/>
          </p:nvSpPr>
          <p:spPr bwMode="auto">
            <a:xfrm>
              <a:off x="3657600" y="40386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PTR</a:t>
              </a:r>
              <a:endParaRPr lang="en-US" altLang="en-US">
                <a:latin typeface="Verdana" pitchFamily="34" charset="0"/>
              </a:endParaRPr>
            </a:p>
          </p:txBody>
        </p:sp>
        <p:grpSp>
          <p:nvGrpSpPr>
            <p:cNvPr id="11" name="Group 70"/>
            <p:cNvGrpSpPr>
              <a:grpSpLocks/>
            </p:cNvGrpSpPr>
            <p:nvPr/>
          </p:nvGrpSpPr>
          <p:grpSpPr bwMode="auto">
            <a:xfrm>
              <a:off x="1981200" y="4419609"/>
              <a:ext cx="4343400" cy="511176"/>
              <a:chOff x="648" y="2400"/>
              <a:chExt cx="2736" cy="322"/>
            </a:xfrm>
          </p:grpSpPr>
          <p:sp>
            <p:nvSpPr>
              <p:cNvPr id="13" name="Rectangle 71"/>
              <p:cNvSpPr>
                <a:spLocks noChangeArrowheads="1"/>
              </p:cNvSpPr>
              <p:nvPr/>
            </p:nvSpPr>
            <p:spPr bwMode="auto">
              <a:xfrm>
                <a:off x="792" y="24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1</a:t>
                </a:r>
                <a:endParaRPr lang="en-US" altLang="en-US">
                  <a:latin typeface="Verdana" pitchFamily="34" charset="0"/>
                </a:endParaRPr>
              </a:p>
            </p:txBody>
          </p:sp>
          <p:sp>
            <p:nvSpPr>
              <p:cNvPr id="14" name="Rectangle 72"/>
              <p:cNvSpPr>
                <a:spLocks noChangeArrowheads="1"/>
              </p:cNvSpPr>
              <p:nvPr/>
            </p:nvSpPr>
            <p:spPr bwMode="auto">
              <a:xfrm>
                <a:off x="936" y="24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 name="Line 73"/>
              <p:cNvSpPr>
                <a:spLocks noChangeShapeType="1"/>
              </p:cNvSpPr>
              <p:nvPr/>
            </p:nvSpPr>
            <p:spPr bwMode="auto">
              <a:xfrm>
                <a:off x="1008" y="2472"/>
                <a:ext cx="216" cy="0"/>
              </a:xfrm>
              <a:prstGeom prst="line">
                <a:avLst/>
              </a:prstGeom>
              <a:noFill/>
              <a:ln w="9525">
                <a:solidFill>
                  <a:schemeClr val="tx1"/>
                </a:solidFill>
                <a:round/>
                <a:headEnd/>
                <a:tailEnd type="triangle" w="med" len="med"/>
              </a:ln>
            </p:spPr>
            <p:txBody>
              <a:bodyPr/>
              <a:lstStyle/>
              <a:p>
                <a:endParaRPr lang="en-US"/>
              </a:p>
            </p:txBody>
          </p:sp>
          <p:sp>
            <p:nvSpPr>
              <p:cNvPr id="16" name="Rectangle 74"/>
              <p:cNvSpPr>
                <a:spLocks noChangeArrowheads="1"/>
              </p:cNvSpPr>
              <p:nvPr/>
            </p:nvSpPr>
            <p:spPr bwMode="auto">
              <a:xfrm>
                <a:off x="1368" y="24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3	</a:t>
                </a:r>
                <a:endParaRPr lang="en-US" altLang="en-US">
                  <a:latin typeface="Verdana" pitchFamily="34" charset="0"/>
                </a:endParaRPr>
              </a:p>
            </p:txBody>
          </p:sp>
          <p:sp>
            <p:nvSpPr>
              <p:cNvPr id="17" name="Rectangle 75"/>
              <p:cNvSpPr>
                <a:spLocks noChangeArrowheads="1"/>
              </p:cNvSpPr>
              <p:nvPr/>
            </p:nvSpPr>
            <p:spPr bwMode="auto">
              <a:xfrm>
                <a:off x="1512" y="24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8" name="Line 76"/>
              <p:cNvSpPr>
                <a:spLocks noChangeShapeType="1"/>
              </p:cNvSpPr>
              <p:nvPr/>
            </p:nvSpPr>
            <p:spPr bwMode="auto">
              <a:xfrm>
                <a:off x="1584" y="2472"/>
                <a:ext cx="216" cy="0"/>
              </a:xfrm>
              <a:prstGeom prst="line">
                <a:avLst/>
              </a:prstGeom>
              <a:noFill/>
              <a:ln w="9525">
                <a:solidFill>
                  <a:schemeClr val="tx1"/>
                </a:solidFill>
                <a:round/>
                <a:headEnd/>
                <a:tailEnd type="triangle" w="med" len="med"/>
              </a:ln>
            </p:spPr>
            <p:txBody>
              <a:bodyPr/>
              <a:lstStyle/>
              <a:p>
                <a:endParaRPr lang="en-US"/>
              </a:p>
            </p:txBody>
          </p:sp>
          <p:sp>
            <p:nvSpPr>
              <p:cNvPr id="19" name="Rectangle 77"/>
              <p:cNvSpPr>
                <a:spLocks noChangeArrowheads="1"/>
              </p:cNvSpPr>
              <p:nvPr/>
            </p:nvSpPr>
            <p:spPr bwMode="auto">
              <a:xfrm>
                <a:off x="1944" y="24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4</a:t>
                </a:r>
                <a:endParaRPr lang="en-US" altLang="en-US">
                  <a:latin typeface="Verdana" pitchFamily="34" charset="0"/>
                </a:endParaRPr>
              </a:p>
            </p:txBody>
          </p:sp>
          <p:sp>
            <p:nvSpPr>
              <p:cNvPr id="20" name="Rectangle 78"/>
              <p:cNvSpPr>
                <a:spLocks noChangeArrowheads="1"/>
              </p:cNvSpPr>
              <p:nvPr/>
            </p:nvSpPr>
            <p:spPr bwMode="auto">
              <a:xfrm>
                <a:off x="2088" y="24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1" name="Line 79"/>
              <p:cNvSpPr>
                <a:spLocks noChangeShapeType="1"/>
              </p:cNvSpPr>
              <p:nvPr/>
            </p:nvSpPr>
            <p:spPr bwMode="auto">
              <a:xfrm>
                <a:off x="2160" y="2472"/>
                <a:ext cx="216" cy="0"/>
              </a:xfrm>
              <a:prstGeom prst="line">
                <a:avLst/>
              </a:prstGeom>
              <a:noFill/>
              <a:ln w="9525">
                <a:solidFill>
                  <a:schemeClr val="tx1"/>
                </a:solidFill>
                <a:round/>
                <a:headEnd/>
                <a:tailEnd type="triangle" w="med" len="med"/>
              </a:ln>
            </p:spPr>
            <p:txBody>
              <a:bodyPr/>
              <a:lstStyle/>
              <a:p>
                <a:endParaRPr lang="en-US"/>
              </a:p>
            </p:txBody>
          </p:sp>
          <p:sp>
            <p:nvSpPr>
              <p:cNvPr id="22" name="Rectangle 80"/>
              <p:cNvSpPr>
                <a:spLocks noChangeArrowheads="1"/>
              </p:cNvSpPr>
              <p:nvPr/>
            </p:nvSpPr>
            <p:spPr bwMode="auto">
              <a:xfrm>
                <a:off x="2520" y="24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8</a:t>
                </a:r>
                <a:endParaRPr lang="en-US" altLang="en-US">
                  <a:latin typeface="Verdana" pitchFamily="34" charset="0"/>
                </a:endParaRPr>
              </a:p>
            </p:txBody>
          </p:sp>
          <p:sp>
            <p:nvSpPr>
              <p:cNvPr id="23" name="Rectangle 81"/>
              <p:cNvSpPr>
                <a:spLocks noChangeArrowheads="1"/>
              </p:cNvSpPr>
              <p:nvPr/>
            </p:nvSpPr>
            <p:spPr bwMode="auto">
              <a:xfrm>
                <a:off x="2664" y="240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 name="Line 82"/>
              <p:cNvSpPr>
                <a:spLocks noChangeShapeType="1"/>
              </p:cNvSpPr>
              <p:nvPr/>
            </p:nvSpPr>
            <p:spPr bwMode="auto">
              <a:xfrm>
                <a:off x="2736" y="2472"/>
                <a:ext cx="216" cy="0"/>
              </a:xfrm>
              <a:prstGeom prst="line">
                <a:avLst/>
              </a:prstGeom>
              <a:noFill/>
              <a:ln w="9525">
                <a:solidFill>
                  <a:schemeClr val="tx1"/>
                </a:solidFill>
                <a:round/>
                <a:headEnd/>
                <a:tailEnd type="triangle" w="med" len="med"/>
              </a:ln>
            </p:spPr>
            <p:txBody>
              <a:bodyPr/>
              <a:lstStyle/>
              <a:p>
                <a:endParaRPr lang="en-US"/>
              </a:p>
            </p:txBody>
          </p:sp>
          <p:sp>
            <p:nvSpPr>
              <p:cNvPr id="25" name="Rectangle 83"/>
              <p:cNvSpPr>
                <a:spLocks noChangeArrowheads="1"/>
              </p:cNvSpPr>
              <p:nvPr/>
            </p:nvSpPr>
            <p:spPr bwMode="auto">
              <a:xfrm>
                <a:off x="3096" y="2400"/>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1000">
                    <a:latin typeface="Verdana" pitchFamily="34" charset="0"/>
                  </a:rPr>
                  <a:t>9</a:t>
                </a:r>
                <a:endParaRPr lang="en-US" altLang="en-US">
                  <a:latin typeface="Verdana" pitchFamily="34" charset="0"/>
                </a:endParaRPr>
              </a:p>
            </p:txBody>
          </p:sp>
          <p:sp>
            <p:nvSpPr>
              <p:cNvPr id="26" name="Rectangle 84"/>
              <p:cNvSpPr>
                <a:spLocks noChangeArrowheads="1"/>
              </p:cNvSpPr>
              <p:nvPr/>
            </p:nvSpPr>
            <p:spPr bwMode="auto">
              <a:xfrm>
                <a:off x="3240"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7" name="Rectangle 85"/>
              <p:cNvSpPr>
                <a:spLocks noChangeArrowheads="1"/>
              </p:cNvSpPr>
              <p:nvPr/>
            </p:nvSpPr>
            <p:spPr bwMode="auto">
              <a:xfrm>
                <a:off x="648"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8" name="Rectangle 86"/>
              <p:cNvSpPr>
                <a:spLocks noChangeArrowheads="1"/>
              </p:cNvSpPr>
              <p:nvPr/>
            </p:nvSpPr>
            <p:spPr bwMode="auto">
              <a:xfrm>
                <a:off x="1224"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29" name="Rectangle 87"/>
              <p:cNvSpPr>
                <a:spLocks noChangeArrowheads="1"/>
              </p:cNvSpPr>
              <p:nvPr/>
            </p:nvSpPr>
            <p:spPr bwMode="auto">
              <a:xfrm>
                <a:off x="1800"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0" name="Rectangle 88"/>
              <p:cNvSpPr>
                <a:spLocks noChangeArrowheads="1"/>
              </p:cNvSpPr>
              <p:nvPr/>
            </p:nvSpPr>
            <p:spPr bwMode="auto">
              <a:xfrm>
                <a:off x="2376"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1" name="Rectangle 89"/>
              <p:cNvSpPr>
                <a:spLocks noChangeArrowheads="1"/>
              </p:cNvSpPr>
              <p:nvPr/>
            </p:nvSpPr>
            <p:spPr bwMode="auto">
              <a:xfrm>
                <a:off x="2952"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tLang="en-US">
                  <a:latin typeface="Verdana" pitchFamily="34" charset="0"/>
                </a:endParaRPr>
              </a:p>
            </p:txBody>
          </p:sp>
          <p:sp>
            <p:nvSpPr>
              <p:cNvPr id="32" name="Line 90"/>
              <p:cNvSpPr>
                <a:spLocks noChangeShapeType="1"/>
              </p:cNvSpPr>
              <p:nvPr/>
            </p:nvSpPr>
            <p:spPr bwMode="auto">
              <a:xfrm flipH="1">
                <a:off x="720" y="2583"/>
                <a:ext cx="2592" cy="0"/>
              </a:xfrm>
              <a:prstGeom prst="line">
                <a:avLst/>
              </a:prstGeom>
              <a:noFill/>
              <a:ln w="9525">
                <a:solidFill>
                  <a:schemeClr val="tx1"/>
                </a:solidFill>
                <a:round/>
                <a:headEnd/>
                <a:tailEnd/>
              </a:ln>
            </p:spPr>
            <p:txBody>
              <a:bodyPr/>
              <a:lstStyle/>
              <a:p>
                <a:endParaRPr lang="en-US"/>
              </a:p>
            </p:txBody>
          </p:sp>
          <p:sp>
            <p:nvSpPr>
              <p:cNvPr id="33" name="Line 91"/>
              <p:cNvSpPr>
                <a:spLocks noChangeShapeType="1"/>
              </p:cNvSpPr>
              <p:nvPr/>
            </p:nvSpPr>
            <p:spPr bwMode="auto">
              <a:xfrm>
                <a:off x="720" y="2434"/>
                <a:ext cx="0" cy="288"/>
              </a:xfrm>
              <a:prstGeom prst="line">
                <a:avLst/>
              </a:prstGeom>
              <a:noFill/>
              <a:ln w="9525">
                <a:solidFill>
                  <a:schemeClr val="tx1"/>
                </a:solidFill>
                <a:round/>
                <a:headEnd/>
                <a:tailEnd/>
              </a:ln>
            </p:spPr>
            <p:txBody>
              <a:bodyPr/>
              <a:lstStyle/>
              <a:p>
                <a:endParaRPr lang="en-US"/>
              </a:p>
            </p:txBody>
          </p:sp>
          <p:sp>
            <p:nvSpPr>
              <p:cNvPr id="34" name="Line 92"/>
              <p:cNvSpPr>
                <a:spLocks noChangeShapeType="1"/>
              </p:cNvSpPr>
              <p:nvPr/>
            </p:nvSpPr>
            <p:spPr bwMode="auto">
              <a:xfrm>
                <a:off x="720" y="2722"/>
                <a:ext cx="2592" cy="0"/>
              </a:xfrm>
              <a:prstGeom prst="line">
                <a:avLst/>
              </a:prstGeom>
              <a:noFill/>
              <a:ln w="9525">
                <a:solidFill>
                  <a:schemeClr val="tx1"/>
                </a:solidFill>
                <a:round/>
                <a:headEnd/>
                <a:tailEnd/>
              </a:ln>
            </p:spPr>
            <p:txBody>
              <a:bodyPr/>
              <a:lstStyle/>
              <a:p>
                <a:endParaRPr lang="en-US"/>
              </a:p>
            </p:txBody>
          </p:sp>
          <p:sp>
            <p:nvSpPr>
              <p:cNvPr id="35" name="Line 93"/>
              <p:cNvSpPr>
                <a:spLocks noChangeShapeType="1"/>
              </p:cNvSpPr>
              <p:nvPr/>
            </p:nvSpPr>
            <p:spPr bwMode="auto">
              <a:xfrm flipV="1">
                <a:off x="3312" y="2506"/>
                <a:ext cx="0" cy="216"/>
              </a:xfrm>
              <a:prstGeom prst="line">
                <a:avLst/>
              </a:prstGeom>
              <a:noFill/>
              <a:ln w="9525">
                <a:solidFill>
                  <a:schemeClr val="tx1"/>
                </a:solidFill>
                <a:round/>
                <a:headEnd/>
                <a:tailEnd type="triangle" w="med" len="med"/>
              </a:ln>
            </p:spPr>
            <p:txBody>
              <a:bodyPr/>
              <a:lstStyle/>
              <a:p>
                <a:endParaRPr lang="en-US"/>
              </a:p>
            </p:txBody>
          </p:sp>
          <p:sp>
            <p:nvSpPr>
              <p:cNvPr id="36" name="Line 94"/>
              <p:cNvSpPr>
                <a:spLocks noChangeShapeType="1"/>
              </p:cNvSpPr>
              <p:nvPr/>
            </p:nvSpPr>
            <p:spPr bwMode="auto">
              <a:xfrm flipH="1">
                <a:off x="2736" y="2506"/>
                <a:ext cx="216" cy="0"/>
              </a:xfrm>
              <a:prstGeom prst="line">
                <a:avLst/>
              </a:prstGeom>
              <a:noFill/>
              <a:ln w="9525">
                <a:solidFill>
                  <a:schemeClr val="tx1"/>
                </a:solidFill>
                <a:round/>
                <a:headEnd/>
                <a:tailEnd type="triangle" w="med" len="med"/>
              </a:ln>
            </p:spPr>
            <p:txBody>
              <a:bodyPr/>
              <a:lstStyle/>
              <a:p>
                <a:endParaRPr lang="en-US"/>
              </a:p>
            </p:txBody>
          </p:sp>
          <p:sp>
            <p:nvSpPr>
              <p:cNvPr id="37" name="Line 95"/>
              <p:cNvSpPr>
                <a:spLocks noChangeShapeType="1"/>
              </p:cNvSpPr>
              <p:nvPr/>
            </p:nvSpPr>
            <p:spPr bwMode="auto">
              <a:xfrm flipH="1">
                <a:off x="2160" y="2506"/>
                <a:ext cx="216" cy="0"/>
              </a:xfrm>
              <a:prstGeom prst="line">
                <a:avLst/>
              </a:prstGeom>
              <a:noFill/>
              <a:ln w="9525">
                <a:solidFill>
                  <a:schemeClr val="tx1"/>
                </a:solidFill>
                <a:round/>
                <a:headEnd/>
                <a:tailEnd type="triangle" w="med" len="med"/>
              </a:ln>
            </p:spPr>
            <p:txBody>
              <a:bodyPr/>
              <a:lstStyle/>
              <a:p>
                <a:endParaRPr lang="en-US"/>
              </a:p>
            </p:txBody>
          </p:sp>
          <p:sp>
            <p:nvSpPr>
              <p:cNvPr id="38" name="Line 96"/>
              <p:cNvSpPr>
                <a:spLocks noChangeShapeType="1"/>
              </p:cNvSpPr>
              <p:nvPr/>
            </p:nvSpPr>
            <p:spPr bwMode="auto">
              <a:xfrm flipH="1">
                <a:off x="1584" y="2506"/>
                <a:ext cx="216" cy="0"/>
              </a:xfrm>
              <a:prstGeom prst="line">
                <a:avLst/>
              </a:prstGeom>
              <a:noFill/>
              <a:ln w="9525">
                <a:solidFill>
                  <a:schemeClr val="tx1"/>
                </a:solidFill>
                <a:round/>
                <a:headEnd/>
                <a:tailEnd type="triangle" w="med" len="med"/>
              </a:ln>
            </p:spPr>
            <p:txBody>
              <a:bodyPr/>
              <a:lstStyle/>
              <a:p>
                <a:endParaRPr lang="en-US"/>
              </a:p>
            </p:txBody>
          </p:sp>
          <p:sp>
            <p:nvSpPr>
              <p:cNvPr id="39" name="Line 97"/>
              <p:cNvSpPr>
                <a:spLocks noChangeShapeType="1"/>
              </p:cNvSpPr>
              <p:nvPr/>
            </p:nvSpPr>
            <p:spPr bwMode="auto">
              <a:xfrm flipH="1">
                <a:off x="1008" y="2506"/>
                <a:ext cx="216" cy="0"/>
              </a:xfrm>
              <a:prstGeom prst="line">
                <a:avLst/>
              </a:prstGeom>
              <a:noFill/>
              <a:ln w="9525">
                <a:solidFill>
                  <a:schemeClr val="tx1"/>
                </a:solidFill>
                <a:round/>
                <a:headEnd/>
                <a:tailEnd type="triangle" w="med" len="med"/>
              </a:ln>
            </p:spPr>
            <p:txBody>
              <a:bodyPr/>
              <a:lstStyle/>
              <a:p>
                <a:endParaRPr lang="en-US"/>
              </a:p>
            </p:txBody>
          </p:sp>
        </p:grpSp>
        <p:sp>
          <p:nvSpPr>
            <p:cNvPr id="12" name="Rectangle 98"/>
            <p:cNvSpPr>
              <a:spLocks noChangeArrowheads="1"/>
            </p:cNvSpPr>
            <p:nvPr/>
          </p:nvSpPr>
          <p:spPr bwMode="auto">
            <a:xfrm>
              <a:off x="2057400" y="4648200"/>
              <a:ext cx="1828800" cy="244475"/>
            </a:xfrm>
            <a:prstGeom prst="rect">
              <a:avLst/>
            </a:prstGeom>
            <a:noFill/>
            <a:ln w="9525">
              <a:solidFill>
                <a:schemeClr val="tx1"/>
              </a:solidFill>
              <a:miter lim="800000"/>
              <a:headEnd/>
              <a:tailEnd/>
            </a:ln>
            <a:effectLst/>
          </p:spPr>
          <p:txBody>
            <a:bodyPr anchor="ctr">
              <a:spAutoFit/>
            </a:bodyPr>
            <a:lstStyle/>
            <a:p>
              <a:r>
                <a:rPr lang="en-US" altLang="en-US" sz="1000">
                  <a:latin typeface="Verdana" pitchFamily="34" charset="0"/>
                </a:rPr>
                <a:t>START</a:t>
              </a:r>
              <a:endParaRPr lang="en-US" altLang="en-US">
                <a:latin typeface="Verdana" pitchFamily="34" charset="0"/>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5785"/>
            <a:ext cx="7616825" cy="705321"/>
          </a:xfrm>
          <a:prstGeom prst="rect">
            <a:avLst/>
          </a:prstGeom>
        </p:spPr>
        <p:txBody>
          <a:bodyPr vert="horz" wrap="square" lIns="0" tIns="12700" rIns="0" bIns="0" rtlCol="0">
            <a:spAutoFit/>
          </a:bodyPr>
          <a:lstStyle/>
          <a:p>
            <a:pPr marL="12700">
              <a:lnSpc>
                <a:spcPct val="100000"/>
              </a:lnSpc>
              <a:spcBef>
                <a:spcPts val="100"/>
              </a:spcBef>
              <a:tabLst>
                <a:tab pos="3595370" algn="l"/>
                <a:tab pos="4620895" algn="l"/>
                <a:tab pos="6684645" algn="l"/>
              </a:tabLst>
            </a:pPr>
            <a:r>
              <a:rPr lang="en-US" sz="4500" dirty="0" smtClean="0"/>
              <a:t>Circular Doubly Linked List</a:t>
            </a:r>
          </a:p>
        </p:txBody>
      </p:sp>
      <p:sp>
        <p:nvSpPr>
          <p:cNvPr id="3" name="object 3"/>
          <p:cNvSpPr txBox="1">
            <a:spLocks noGrp="1"/>
          </p:cNvSpPr>
          <p:nvPr>
            <p:ph type="body" idx="1"/>
          </p:nvPr>
        </p:nvSpPr>
        <p:spPr>
          <a:xfrm>
            <a:off x="249555" y="1295400"/>
            <a:ext cx="8644889" cy="4623958"/>
          </a:xfrm>
          <a:prstGeom prst="rect">
            <a:avLst/>
          </a:prstGeom>
        </p:spPr>
        <p:txBody>
          <a:bodyPr vert="horz" wrap="square" lIns="0" tIns="13335" rIns="0" bIns="0" rtlCol="0">
            <a:spAutoFit/>
          </a:bodyPr>
          <a:lstStyle/>
          <a:p>
            <a:pPr marL="457200" indent="-457200" algn="just">
              <a:lnSpc>
                <a:spcPct val="90000"/>
              </a:lnSpc>
              <a:spcBef>
                <a:spcPct val="20000"/>
              </a:spcBef>
              <a:buFont typeface="Wingdings" pitchFamily="2" charset="2"/>
              <a:buChar char="Ø"/>
            </a:pPr>
            <a:r>
              <a:rPr lang="en-US" altLang="en-US" sz="2800" dirty="0" smtClean="0">
                <a:solidFill>
                  <a:schemeClr val="tx1"/>
                </a:solidFill>
                <a:latin typeface="Calibri" pitchFamily="34" charset="0"/>
              </a:rPr>
              <a:t>A header linked list is a special type of linked list which contains a header node at the beginning of the list. </a:t>
            </a:r>
          </a:p>
          <a:p>
            <a:pPr marL="457200" indent="-457200" algn="just">
              <a:lnSpc>
                <a:spcPct val="90000"/>
              </a:lnSpc>
              <a:spcBef>
                <a:spcPct val="20000"/>
              </a:spcBef>
              <a:buFont typeface="Wingdings" pitchFamily="2" charset="2"/>
              <a:buChar char="Ø"/>
            </a:pPr>
            <a:r>
              <a:rPr lang="en-US" altLang="en-US" sz="2800" dirty="0" smtClean="0">
                <a:solidFill>
                  <a:schemeClr val="tx1"/>
                </a:solidFill>
                <a:latin typeface="Calibri" pitchFamily="34" charset="0"/>
              </a:rPr>
              <a:t>So, in a header linked list START will not point to the first node of the list but START will contain the address of the header node. </a:t>
            </a:r>
          </a:p>
          <a:p>
            <a:pPr marL="457200" indent="-457200" algn="just">
              <a:lnSpc>
                <a:spcPct val="90000"/>
              </a:lnSpc>
              <a:spcBef>
                <a:spcPct val="20000"/>
              </a:spcBef>
              <a:buFont typeface="Wingdings" pitchFamily="2" charset="2"/>
              <a:buChar char="Ø"/>
            </a:pPr>
            <a:r>
              <a:rPr lang="en-US" altLang="en-US" sz="2800" dirty="0" smtClean="0">
                <a:solidFill>
                  <a:schemeClr val="tx1"/>
                </a:solidFill>
                <a:latin typeface="Calibri" pitchFamily="34" charset="0"/>
              </a:rPr>
              <a:t>There are basically two variants of a header linked list-</a:t>
            </a:r>
          </a:p>
          <a:p>
            <a:pPr marL="914400" lvl="1" indent="-457200" algn="just">
              <a:lnSpc>
                <a:spcPct val="90000"/>
              </a:lnSpc>
              <a:spcBef>
                <a:spcPct val="20000"/>
              </a:spcBef>
              <a:buFont typeface="Wingdings" pitchFamily="2" charset="2"/>
              <a:buChar char="Ø"/>
            </a:pPr>
            <a:r>
              <a:rPr lang="en-US" altLang="en-US" sz="2800" dirty="0">
                <a:solidFill>
                  <a:schemeClr val="tx1"/>
                </a:solidFill>
                <a:latin typeface="Calibri" pitchFamily="34" charset="0"/>
                <a:cs typeface="Constantia"/>
              </a:rPr>
              <a:t>Grounded header linked list which stores NULL in the next field of the last node</a:t>
            </a:r>
          </a:p>
          <a:p>
            <a:pPr marL="914400" lvl="1" indent="-457200" algn="just">
              <a:lnSpc>
                <a:spcPct val="90000"/>
              </a:lnSpc>
              <a:spcBef>
                <a:spcPct val="20000"/>
              </a:spcBef>
              <a:buFont typeface="Wingdings" pitchFamily="2" charset="2"/>
              <a:buChar char="Ø"/>
            </a:pPr>
            <a:r>
              <a:rPr lang="en-US" altLang="en-US" sz="2800" dirty="0">
                <a:solidFill>
                  <a:schemeClr val="tx1"/>
                </a:solidFill>
                <a:latin typeface="Calibri" pitchFamily="34" charset="0"/>
                <a:cs typeface="Constantia"/>
              </a:rPr>
              <a:t>Circular header linked list which stores the address of the header node in the next field of the last node. Here, the header node will denote the end of the list.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2903</TotalTime>
  <Words>5022</Words>
  <Application>Microsoft Office PowerPoint</Application>
  <PresentationFormat>On-screen Show (4:3)</PresentationFormat>
  <Paragraphs>1671</Paragraphs>
  <Slides>122</Slides>
  <Notes>1</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Office Theme</vt:lpstr>
      <vt:lpstr>PowerPoint Presentation</vt:lpstr>
      <vt:lpstr>LIMITATIONS OF ARRAYS</vt:lpstr>
      <vt:lpstr>PowerPoint Presentation</vt:lpstr>
      <vt:lpstr>LINKED LISTS</vt:lpstr>
      <vt:lpstr>PowerPoint Presentation</vt:lpstr>
      <vt:lpstr>PowerPoint Presentation</vt:lpstr>
      <vt:lpstr>Arrays Vs Linked Lists</vt:lpstr>
      <vt:lpstr>PowerPoint Presentation</vt:lpstr>
      <vt:lpstr>Types of lists</vt:lpstr>
      <vt:lpstr>Singly Linked List</vt:lpstr>
      <vt:lpstr>Schematic Representation</vt:lpstr>
      <vt:lpstr>Basic Operations on a list</vt:lpstr>
      <vt:lpstr>Creating a node</vt:lpstr>
      <vt:lpstr>Traversal Singly Linked Lists </vt:lpstr>
      <vt:lpstr>Inserting the node in a SLL</vt:lpstr>
      <vt:lpstr>Insertion at the beginning</vt:lpstr>
      <vt:lpstr>PowerPoint Presentation</vt:lpstr>
      <vt:lpstr>Insertion at the beginning</vt:lpstr>
      <vt:lpstr>PowerPoint Presentation</vt:lpstr>
      <vt:lpstr>PowerPoint Presentation</vt:lpstr>
      <vt:lpstr>PowerPoint Presentation</vt:lpstr>
      <vt:lpstr>PowerPoint Presentation</vt:lpstr>
      <vt:lpstr>PowerPoint Presentation</vt:lpstr>
      <vt:lpstr>Inserting after an element</vt:lpstr>
      <vt:lpstr>PowerPoint Presentation</vt:lpstr>
      <vt:lpstr>Inserting after an element</vt:lpstr>
      <vt:lpstr>PowerPoint Presentation</vt:lpstr>
      <vt:lpstr>Deleting a node in SLL</vt:lpstr>
      <vt:lpstr>Deleting the first node</vt:lpstr>
      <vt:lpstr>PowerPoint Presentation</vt:lpstr>
      <vt:lpstr>Deleting the first node</vt:lpstr>
      <vt:lpstr>Deleting the last node</vt:lpstr>
      <vt:lpstr>Deleting the last node</vt:lpstr>
      <vt:lpstr>PowerPoint Presentation</vt:lpstr>
      <vt:lpstr>Deleting a particular node</vt:lpstr>
      <vt:lpstr>Deleting a particular node</vt:lpstr>
      <vt:lpstr>Deleting a particular node</vt:lpstr>
      <vt:lpstr>PowerPoint Presentation</vt:lpstr>
      <vt:lpstr>Searching in a SLL</vt:lpstr>
      <vt:lpstr>Searching a Linked List</vt:lpstr>
      <vt:lpstr>In linear search each node is traversed till the data in</vt:lpstr>
      <vt:lpstr>Reversing a linked list</vt:lpstr>
      <vt:lpstr>PowerPoint Presentation</vt:lpstr>
      <vt:lpstr>Code</vt:lpstr>
      <vt:lpstr>Circular linked list</vt:lpstr>
      <vt:lpstr>Inserting a node in CSLL</vt:lpstr>
      <vt:lpstr>Circular linked list</vt:lpstr>
      <vt:lpstr>Circular linked list</vt:lpstr>
      <vt:lpstr>Circular linked list</vt:lpstr>
      <vt:lpstr>Circular linked list</vt:lpstr>
      <vt:lpstr>Circular linked list</vt:lpstr>
      <vt:lpstr>Deleting a node in CSLL</vt:lpstr>
      <vt:lpstr>Circular linked list</vt:lpstr>
      <vt:lpstr>Circular linked list</vt:lpstr>
      <vt:lpstr>Circular linked list</vt:lpstr>
      <vt:lpstr>Circular linked list</vt:lpstr>
      <vt:lpstr>Circular linked list</vt:lpstr>
      <vt:lpstr>Circular linked list</vt:lpstr>
      <vt:lpstr>Doubly Circular Linked List</vt:lpstr>
      <vt:lpstr>NODE</vt:lpstr>
      <vt:lpstr>DLL’s compared to SLL’s</vt:lpstr>
      <vt:lpstr>Structure of DLL</vt:lpstr>
      <vt:lpstr>Inserting a node in DLL</vt:lpstr>
      <vt:lpstr>Inserting at beginning</vt:lpstr>
      <vt:lpstr>Inserting at beginning</vt:lpstr>
      <vt:lpstr>Inserting at beginning</vt:lpstr>
      <vt:lpstr>PowerPoint Presentation</vt:lpstr>
      <vt:lpstr>Inserting at the end</vt:lpstr>
      <vt:lpstr>Inserting at the end</vt:lpstr>
      <vt:lpstr>Inserting at the end</vt:lpstr>
      <vt:lpstr>PowerPoint Presentation</vt:lpstr>
      <vt:lpstr>Inserting after a node</vt:lpstr>
      <vt:lpstr>Inserting after a node</vt:lpstr>
      <vt:lpstr>Inserting after a node</vt:lpstr>
      <vt:lpstr>PowerPoint Presentation</vt:lpstr>
      <vt:lpstr>Deleting a node in DLL</vt:lpstr>
      <vt:lpstr>Deleting a node</vt:lpstr>
      <vt:lpstr>Deleting a node</vt:lpstr>
      <vt:lpstr>PowerPoint Presentation</vt:lpstr>
      <vt:lpstr>Deleting the first node</vt:lpstr>
      <vt:lpstr>Deleting the last  node</vt:lpstr>
      <vt:lpstr>Deleting the last  node</vt:lpstr>
      <vt:lpstr>Deleting  the node after a specific location </vt:lpstr>
      <vt:lpstr>Deleting  the node after a specific location </vt:lpstr>
      <vt:lpstr>Circular Doubly Linked List</vt:lpstr>
      <vt:lpstr>Circular Doubly Linked List</vt:lpstr>
      <vt:lpstr>Circular Doubly Linked List</vt:lpstr>
      <vt:lpstr>Inserting a node in CDLL</vt:lpstr>
      <vt:lpstr>Circular Doubly Linked List</vt:lpstr>
      <vt:lpstr>Circular Doubly Linked List</vt:lpstr>
      <vt:lpstr>Insertion at the END in CDLL</vt:lpstr>
      <vt:lpstr>Circular Doubly Linked List</vt:lpstr>
      <vt:lpstr>Circular Doubly Linked List</vt:lpstr>
      <vt:lpstr>Deleting a node in DLL</vt:lpstr>
      <vt:lpstr>Circular Doubly Linked List</vt:lpstr>
      <vt:lpstr>Circular Doubly Linked List</vt:lpstr>
      <vt:lpstr>Circular Doubly Linked List</vt:lpstr>
      <vt:lpstr>Circular Doubly Linked List</vt:lpstr>
      <vt:lpstr>Circular Doubly Linked List</vt:lpstr>
      <vt:lpstr>Circular Doubly Linked List</vt:lpstr>
      <vt:lpstr>Circular Doubly Linked List</vt:lpstr>
      <vt:lpstr>APPLICATIONS OF LINKED LIST</vt:lpstr>
      <vt:lpstr>PowerPoint Presentation</vt:lpstr>
      <vt:lpstr>PowerPoint Presentation</vt:lpstr>
      <vt:lpstr>PowerPoint Presentation</vt:lpstr>
      <vt:lpstr>PowerPoint Presentation</vt:lpstr>
      <vt:lpstr>PowerPoint Presentation</vt:lpstr>
      <vt:lpstr>Polynomials</vt:lpstr>
      <vt:lpstr>PowerPoint Presentation</vt:lpstr>
      <vt:lpstr>PowerPoint Presentation</vt:lpstr>
      <vt:lpstr>Example</vt:lpstr>
      <vt:lpstr>Adding Polynomials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Mahendra</dc:creator>
  <cp:lastModifiedBy>ThisPC</cp:lastModifiedBy>
  <cp:revision>107</cp:revision>
  <dcterms:created xsi:type="dcterms:W3CDTF">2021-08-08T13:02:28Z</dcterms:created>
  <dcterms:modified xsi:type="dcterms:W3CDTF">2023-05-09T12:27:46Z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2013-09-14T00:00:00Z</vt:filetime>
  </property>
  <property fmtid="{D5CDD505-2E9C-101B-9397-08002B2CF9AE}" pid="3" name="Creator">
    <vt:lpwstr>Microsoft® Office PowerPoint® 2007</vt:lpwstr>
  </property>
  <property fmtid="{D5CDD505-2E9C-101B-9397-08002B2CF9AE}" pid="4" name="LastSaved">
    <vt:filetime>2021-08-08T00:00:00Z</vt:filetime>
  </property>
</Properties>
</file>