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1.xml" ContentType="application/vnd.openxmlformats-officedocument.themeOverride+xml"/>
  <Override PartName="/ppt/notesSlides/notesSlide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2.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2.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73" r:id="rId4"/>
    <p:sldId id="274" r:id="rId5"/>
    <p:sldId id="258" r:id="rId6"/>
    <p:sldId id="259" r:id="rId7"/>
    <p:sldId id="266" r:id="rId8"/>
    <p:sldId id="264" r:id="rId9"/>
    <p:sldId id="265" r:id="rId10"/>
    <p:sldId id="260" r:id="rId11"/>
    <p:sldId id="262" r:id="rId12"/>
    <p:sldId id="261" r:id="rId13"/>
    <p:sldId id="263"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712" autoAdjust="0"/>
  </p:normalViewPr>
  <p:slideViewPr>
    <p:cSldViewPr snapToGrid="0">
      <p:cViewPr varScale="1">
        <p:scale>
          <a:sx n="77" d="100"/>
          <a:sy n="77" d="100"/>
        </p:scale>
        <p:origin x="216"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WURNET.NL\Homes\chia002\AppData\AutoRecover\Excel\Fly%20emergence%20(D0161495's%20conflicted%20copy%202023-02-02)%20(version%201).xlsb"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HIA002\Dropbox\1.%20RESEARCH%20PROJECTS\POSTDOC%20PROJECTS\AFRICA%20TALENT%20PROJECT\ANALYSIS%20DATA\Data%20for%20new%20statistics_20230117\Fly%20emergence,%2020230207.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1.xlsx"/></Relationships>
</file>

<file path=ppt/charts/_rels/chart5.xml.rels><?xml version="1.0" encoding="UTF-8" standalone="yes"?>
<Relationships xmlns="http://schemas.openxmlformats.org/package/2006/relationships"><Relationship Id="rId3" Type="http://schemas.openxmlformats.org/officeDocument/2006/relationships/oleObject" Target="file:///\\WURNET.NL\Homes\chia002\AppData\AutoRecover\Excel\Fly%20emergence%20(D0161495's%20conflicted%20copy%202023-02-02)%20(version%201).xlsb"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2.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HIA002\Dropbox\1.%20RESEARCH%20PROJECTS\POSTDOC%20PROJECTS\AFRICA%20TALENT%20PROJECT\ANALYSIS%20DATA\Data%20for%20new%20statistics_20230117\Fly%20emergence,%2020230207.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2.xlsx"/></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918806384455201"/>
          <c:y val="0.15879629629629599"/>
          <c:w val="0.80027758501040902"/>
          <c:h val="0.65000000000000013"/>
        </c:manualLayout>
      </c:layout>
      <c:barChart>
        <c:barDir val="col"/>
        <c:grouping val="stacked"/>
        <c:varyColors val="0"/>
        <c:ser>
          <c:idx val="0"/>
          <c:order val="0"/>
          <c:tx>
            <c:strRef>
              <c:f>Sheet1!$L$2</c:f>
              <c:strCache>
                <c:ptCount val="1"/>
                <c:pt idx="0">
                  <c:v>% fly emergence</c:v>
                </c:pt>
              </c:strCache>
            </c:strRef>
          </c:tx>
          <c:spPr>
            <a:solidFill>
              <a:schemeClr val="accent6">
                <a:lumMod val="40000"/>
                <a:lumOff val="60000"/>
              </a:schemeClr>
            </a:solidFill>
            <a:ln>
              <a:noFill/>
            </a:ln>
            <a:effectLst/>
          </c:spPr>
          <c:invertIfNegative val="0"/>
          <c:cat>
            <c:strRef>
              <c:f>Sheet1!$I$3:$I$5</c:f>
              <c:strCache>
                <c:ptCount val="3"/>
                <c:pt idx="0">
                  <c:v>BSFF</c:v>
                </c:pt>
                <c:pt idx="1">
                  <c:v>MWF</c:v>
                </c:pt>
                <c:pt idx="2">
                  <c:v>NoFrass</c:v>
                </c:pt>
              </c:strCache>
            </c:strRef>
          </c:cat>
          <c:val>
            <c:numRef>
              <c:f>Sheet1!$L$3:$L$5</c:f>
              <c:numCache>
                <c:formatCode>0.0</c:formatCode>
                <c:ptCount val="3"/>
                <c:pt idx="0">
                  <c:v>80</c:v>
                </c:pt>
                <c:pt idx="1">
                  <c:v>95.384615384615401</c:v>
                </c:pt>
                <c:pt idx="2">
                  <c:v>87.719298245613999</c:v>
                </c:pt>
              </c:numCache>
            </c:numRef>
          </c:val>
          <c:extLst>
            <c:ext xmlns:c16="http://schemas.microsoft.com/office/drawing/2014/chart" uri="{C3380CC4-5D6E-409C-BE32-E72D297353CC}">
              <c16:uniqueId val="{00000000-DBD3-46E1-B157-652F950BA6FC}"/>
            </c:ext>
          </c:extLst>
        </c:ser>
        <c:dLbls>
          <c:showLegendKey val="0"/>
          <c:showVal val="0"/>
          <c:showCatName val="0"/>
          <c:showSerName val="0"/>
          <c:showPercent val="0"/>
          <c:showBubbleSize val="0"/>
        </c:dLbls>
        <c:gapWidth val="53"/>
        <c:overlap val="100"/>
        <c:axId val="694824064"/>
        <c:axId val="694827672"/>
      </c:barChart>
      <c:catAx>
        <c:axId val="694824064"/>
        <c:scaling>
          <c:orientation val="minMax"/>
        </c:scaling>
        <c:delete val="0"/>
        <c:axPos val="b"/>
        <c:title>
          <c:tx>
            <c:rich>
              <a:bodyPr rot="0" spcFirstLastPara="1" vertOverflow="ellipsis" vert="horz" wrap="square" anchor="ctr" anchorCtr="1"/>
              <a:lstStyle/>
              <a:p>
                <a:pPr>
                  <a:defRPr lang="en-US"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b="1"/>
                  <a:t>Treatment</a:t>
                </a:r>
              </a:p>
            </c:rich>
          </c:tx>
          <c:layout>
            <c:manualLayout>
              <c:xMode val="edge"/>
              <c:yMode val="edge"/>
              <c:x val="0.49034299234455497"/>
              <c:y val="0.92453703703703705"/>
            </c:manualLayout>
          </c:layout>
          <c:overlay val="0"/>
          <c:spPr>
            <a:noFill/>
            <a:ln>
              <a:noFill/>
            </a:ln>
            <a:effectLst/>
          </c:spPr>
          <c:txPr>
            <a:bodyPr rot="0" spcFirstLastPara="1" vertOverflow="ellipsis" vert="horz" wrap="square" anchor="ctr" anchorCtr="1"/>
            <a:lstStyle/>
            <a:p>
              <a:pPr>
                <a:defRPr lang="en-US"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out"/>
        <c:tickLblPos val="nextTo"/>
        <c:spPr>
          <a:noFill/>
          <a:ln w="19050" cap="flat" cmpd="sng" algn="ctr">
            <a:solidFill>
              <a:schemeClr val="tx1"/>
            </a:solidFill>
            <a:round/>
          </a:ln>
          <a:effectLst/>
        </c:spPr>
        <c:txPr>
          <a:bodyPr rot="-60000000" spcFirstLastPara="1" vertOverflow="ellipsis" vert="horz" wrap="square" anchor="ctr" anchorCtr="1"/>
          <a:lstStyle/>
          <a:p>
            <a:pPr>
              <a:defRPr lang="en-US"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94827672"/>
        <c:crosses val="autoZero"/>
        <c:auto val="1"/>
        <c:lblAlgn val="ctr"/>
        <c:lblOffset val="100"/>
        <c:noMultiLvlLbl val="0"/>
      </c:catAx>
      <c:valAx>
        <c:axId val="694827672"/>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b="1"/>
                  <a:t>Fly emergence (%)</a:t>
                </a:r>
              </a:p>
            </c:rich>
          </c:tx>
          <c:layout>
            <c:manualLayout>
              <c:xMode val="edge"/>
              <c:yMode val="edge"/>
              <c:x val="6.939625260235947E-3"/>
              <c:y val="0.2049770341207349"/>
            </c:manualLayout>
          </c:layout>
          <c:overlay val="0"/>
          <c:spPr>
            <a:noFill/>
            <a:ln>
              <a:noFill/>
            </a:ln>
            <a:effectLst/>
          </c:spPr>
          <c:txPr>
            <a:bodyPr rot="-5400000" spcFirstLastPara="1" vertOverflow="ellipsis" vert="horz" wrap="square" anchor="ctr" anchorCtr="1"/>
            <a:lstStyle/>
            <a:p>
              <a:pPr>
                <a:defRPr lang="en-US"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0" sourceLinked="1"/>
        <c:majorTickMark val="out"/>
        <c:minorTickMark val="none"/>
        <c:tickLblPos val="nextTo"/>
        <c:spPr>
          <a:noFill/>
          <a:ln w="19050">
            <a:solidFill>
              <a:schemeClr val="tx1"/>
            </a:solidFill>
          </a:ln>
          <a:effectLst/>
        </c:spPr>
        <c:txPr>
          <a:bodyPr rot="-60000000" spcFirstLastPara="1" vertOverflow="ellipsis" vert="horz" wrap="square" anchor="ctr" anchorCtr="1"/>
          <a:lstStyle/>
          <a:p>
            <a:pPr>
              <a:defRPr lang="en-US"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94824064"/>
        <c:crosses val="autoZero"/>
        <c:crossBetween val="between"/>
        <c:majorUnit val="20"/>
        <c:minorUnit val="4"/>
      </c:valAx>
      <c:spPr>
        <a:noFill/>
        <a:ln>
          <a:noFill/>
        </a:ln>
        <a:effectLst/>
      </c:spPr>
    </c:plotArea>
    <c:plotVisOnly val="1"/>
    <c:dispBlanksAs val="gap"/>
    <c:showDLblsOverMax val="0"/>
  </c:chart>
  <c:spPr>
    <a:noFill/>
    <a:ln>
      <a:noFill/>
    </a:ln>
    <a:effectLst/>
  </c:spPr>
  <c:txPr>
    <a:bodyPr/>
    <a:lstStyle/>
    <a:p>
      <a:pPr>
        <a:defRPr lang="en-US" sz="1200">
          <a:solidFill>
            <a:schemeClr val="tx1"/>
          </a:solidFill>
          <a:latin typeface="Arial" panose="020B0604020202020204" pitchFamily="34" charset="0"/>
          <a:cs typeface="Arial" panose="020B0604020202020204" pitchFamily="34" charset="0"/>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717169728783902"/>
          <c:y val="0.13752333041703119"/>
          <c:w val="0.82227274715660548"/>
          <c:h val="0.66359507144940211"/>
        </c:manualLayout>
      </c:layout>
      <c:barChart>
        <c:barDir val="col"/>
        <c:grouping val="clustered"/>
        <c:varyColors val="0"/>
        <c:ser>
          <c:idx val="0"/>
          <c:order val="0"/>
          <c:spPr>
            <a:solidFill>
              <a:schemeClr val="accent6">
                <a:lumMod val="40000"/>
                <a:lumOff val="60000"/>
              </a:schemeClr>
            </a:solidFill>
            <a:ln>
              <a:noFill/>
            </a:ln>
            <a:effectLst/>
          </c:spPr>
          <c:invertIfNegative val="0"/>
          <c:errBars>
            <c:errBarType val="both"/>
            <c:errValType val="cust"/>
            <c:noEndCap val="0"/>
            <c:plus>
              <c:numRef>
                <c:f>Sheet1!$Z$18:$Z$20</c:f>
                <c:numCache>
                  <c:formatCode>General</c:formatCode>
                  <c:ptCount val="3"/>
                  <c:pt idx="0">
                    <c:v>1.1837907518720052</c:v>
                  </c:pt>
                  <c:pt idx="1">
                    <c:v>1.1308897225750392</c:v>
                  </c:pt>
                  <c:pt idx="2">
                    <c:v>1.1308897225750392</c:v>
                  </c:pt>
                </c:numCache>
              </c:numRef>
            </c:plus>
            <c:minus>
              <c:numRef>
                <c:f>Sheet1!$Z$18:$Z$20</c:f>
                <c:numCache>
                  <c:formatCode>General</c:formatCode>
                  <c:ptCount val="3"/>
                  <c:pt idx="0">
                    <c:v>1.1837907518720052</c:v>
                  </c:pt>
                  <c:pt idx="1">
                    <c:v>1.1308897225750392</c:v>
                  </c:pt>
                  <c:pt idx="2">
                    <c:v>1.1308897225750392</c:v>
                  </c:pt>
                </c:numCache>
              </c:numRef>
            </c:minus>
            <c:spPr>
              <a:noFill/>
              <a:ln w="15875" cap="flat" cmpd="sng" algn="ctr">
                <a:solidFill>
                  <a:schemeClr val="tx1">
                    <a:lumMod val="65000"/>
                    <a:lumOff val="35000"/>
                  </a:schemeClr>
                </a:solidFill>
                <a:round/>
              </a:ln>
              <a:effectLst/>
            </c:spPr>
          </c:errBars>
          <c:cat>
            <c:strRef>
              <c:f>Sheet1!$X$18:$X$20</c:f>
              <c:strCache>
                <c:ptCount val="3"/>
                <c:pt idx="0">
                  <c:v>BSFF</c:v>
                </c:pt>
                <c:pt idx="1">
                  <c:v>MWF</c:v>
                </c:pt>
                <c:pt idx="2">
                  <c:v>NoFrass</c:v>
                </c:pt>
              </c:strCache>
            </c:strRef>
          </c:cat>
          <c:val>
            <c:numRef>
              <c:f>Sheet1!$Y$18:$Y$20</c:f>
              <c:numCache>
                <c:formatCode>General</c:formatCode>
                <c:ptCount val="3"/>
                <c:pt idx="0">
                  <c:v>8.8571428571428577</c:v>
                </c:pt>
                <c:pt idx="1">
                  <c:v>10.428571428571429</c:v>
                </c:pt>
                <c:pt idx="2">
                  <c:v>9.4285714285714288</c:v>
                </c:pt>
              </c:numCache>
            </c:numRef>
          </c:val>
          <c:extLst>
            <c:ext xmlns:c16="http://schemas.microsoft.com/office/drawing/2014/chart" uri="{C3380CC4-5D6E-409C-BE32-E72D297353CC}">
              <c16:uniqueId val="{00000000-B49F-4AA6-B363-A79F24487671}"/>
            </c:ext>
          </c:extLst>
        </c:ser>
        <c:dLbls>
          <c:showLegendKey val="0"/>
          <c:showVal val="0"/>
          <c:showCatName val="0"/>
          <c:showSerName val="0"/>
          <c:showPercent val="0"/>
          <c:showBubbleSize val="0"/>
        </c:dLbls>
        <c:gapWidth val="53"/>
        <c:overlap val="100"/>
        <c:axId val="634013568"/>
        <c:axId val="634013896"/>
      </c:barChart>
      <c:catAx>
        <c:axId val="634013568"/>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b="1"/>
                  <a:t>Treatment</a:t>
                </a:r>
              </a:p>
            </c:rich>
          </c:tx>
          <c:layout>
            <c:manualLayout>
              <c:xMode val="edge"/>
              <c:yMode val="edge"/>
              <c:x val="0.46074562554680665"/>
              <c:y val="0.92219889180519099"/>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out"/>
        <c:tickLblPos val="nextTo"/>
        <c:spPr>
          <a:noFill/>
          <a:ln w="19050"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34013896"/>
        <c:crosses val="autoZero"/>
        <c:auto val="1"/>
        <c:lblAlgn val="ctr"/>
        <c:lblOffset val="100"/>
        <c:noMultiLvlLbl val="0"/>
      </c:catAx>
      <c:valAx>
        <c:axId val="634013896"/>
        <c:scaling>
          <c:orientation val="minMax"/>
          <c:max val="12"/>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b="1" dirty="0"/>
                  <a:t>Time (days) until fly                                                   emergence</a:t>
                </a:r>
              </a:p>
            </c:rich>
          </c:tx>
          <c:layout>
            <c:manualLayout>
              <c:xMode val="edge"/>
              <c:yMode val="edge"/>
              <c:x val="8.3333333333333332E-3"/>
              <c:y val="0.20696777486147561"/>
            </c:manualLayout>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out"/>
        <c:minorTickMark val="none"/>
        <c:tickLblPos val="nextTo"/>
        <c:spPr>
          <a:noFill/>
          <a:ln w="19050">
            <a:solidFill>
              <a:schemeClr val="tx1"/>
            </a:solid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34013568"/>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51859142607174"/>
          <c:y val="5.4189997083697872E-2"/>
          <c:w val="0.78425853018372704"/>
          <c:h val="0.71452099737532804"/>
        </c:manualLayout>
      </c:layout>
      <c:barChart>
        <c:barDir val="col"/>
        <c:grouping val="clustered"/>
        <c:varyColors val="0"/>
        <c:ser>
          <c:idx val="0"/>
          <c:order val="0"/>
          <c:spPr>
            <a:solidFill>
              <a:schemeClr val="accent6">
                <a:lumMod val="40000"/>
                <a:lumOff val="60000"/>
              </a:schemeClr>
            </a:solidFill>
            <a:ln>
              <a:noFill/>
            </a:ln>
            <a:effectLst/>
          </c:spPr>
          <c:invertIfNegative val="0"/>
          <c:cat>
            <c:strRef>
              <c:f>Sheet1!$I$10:$I$12</c:f>
              <c:strCache>
                <c:ptCount val="3"/>
                <c:pt idx="0">
                  <c:v>BSFF</c:v>
                </c:pt>
                <c:pt idx="1">
                  <c:v>MWF</c:v>
                </c:pt>
                <c:pt idx="2">
                  <c:v>NoFrass</c:v>
                </c:pt>
              </c:strCache>
            </c:strRef>
          </c:cat>
          <c:val>
            <c:numRef>
              <c:f>Sheet1!$L$10:$L$12</c:f>
              <c:numCache>
                <c:formatCode>0.0</c:formatCode>
                <c:ptCount val="3"/>
                <c:pt idx="0">
                  <c:v>75.862068965517196</c:v>
                </c:pt>
                <c:pt idx="1">
                  <c:v>80.392156862745097</c:v>
                </c:pt>
                <c:pt idx="2">
                  <c:v>77.7777777777778</c:v>
                </c:pt>
              </c:numCache>
            </c:numRef>
          </c:val>
          <c:extLst>
            <c:ext xmlns:c16="http://schemas.microsoft.com/office/drawing/2014/chart" uri="{C3380CC4-5D6E-409C-BE32-E72D297353CC}">
              <c16:uniqueId val="{00000000-6A54-483A-B65F-DF13BDC2E0EC}"/>
            </c:ext>
          </c:extLst>
        </c:ser>
        <c:dLbls>
          <c:showLegendKey val="0"/>
          <c:showVal val="0"/>
          <c:showCatName val="0"/>
          <c:showSerName val="0"/>
          <c:showPercent val="0"/>
          <c:showBubbleSize val="0"/>
        </c:dLbls>
        <c:gapWidth val="85"/>
        <c:overlap val="-27"/>
        <c:axId val="655203368"/>
        <c:axId val="655200416"/>
      </c:barChart>
      <c:catAx>
        <c:axId val="655203368"/>
        <c:scaling>
          <c:orientation val="minMax"/>
        </c:scaling>
        <c:delete val="0"/>
        <c:axPos val="b"/>
        <c:title>
          <c:tx>
            <c:rich>
              <a:bodyPr rot="0" spcFirstLastPara="1" vertOverflow="ellipsis" vert="horz" wrap="square" anchor="ctr" anchorCtr="1"/>
              <a:lstStyle/>
              <a:p>
                <a:pPr>
                  <a:defRPr lang="en-US"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sz="1200" b="1" dirty="0"/>
                  <a:t>Treatment</a:t>
                </a:r>
              </a:p>
            </c:rich>
          </c:tx>
          <c:layout>
            <c:manualLayout>
              <c:xMode val="edge"/>
              <c:yMode val="edge"/>
              <c:x val="0.49202340332458444"/>
              <c:y val="0.91018518518518521"/>
            </c:manualLayout>
          </c:layout>
          <c:overlay val="0"/>
          <c:spPr>
            <a:noFill/>
            <a:ln>
              <a:noFill/>
            </a:ln>
            <a:effectLst/>
          </c:spPr>
          <c:txPr>
            <a:bodyPr rot="0" spcFirstLastPara="1" vertOverflow="ellipsis" vert="horz" wrap="square" anchor="ctr" anchorCtr="1"/>
            <a:lstStyle/>
            <a:p>
              <a:pPr>
                <a:defRPr lang="en-US"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out"/>
        <c:tickLblPos val="nextTo"/>
        <c:spPr>
          <a:noFill/>
          <a:ln w="19050" cap="flat" cmpd="sng" algn="ctr">
            <a:solidFill>
              <a:schemeClr val="tx1"/>
            </a:solidFill>
            <a:round/>
          </a:ln>
          <a:effectLst/>
        </c:spPr>
        <c:txPr>
          <a:bodyPr rot="-60000000" spcFirstLastPara="1" vertOverflow="ellipsis" vert="horz" wrap="square" anchor="ctr" anchorCtr="1"/>
          <a:lstStyle/>
          <a:p>
            <a:pPr>
              <a:defRPr lang="en-US"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55200416"/>
        <c:crosses val="autoZero"/>
        <c:auto val="1"/>
        <c:lblAlgn val="ctr"/>
        <c:lblOffset val="100"/>
        <c:noMultiLvlLbl val="0"/>
      </c:catAx>
      <c:valAx>
        <c:axId val="655200416"/>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sz="1200" b="1" dirty="0"/>
                  <a:t>Fly emergence (%)</a:t>
                </a:r>
              </a:p>
            </c:rich>
          </c:tx>
          <c:layout>
            <c:manualLayout>
              <c:xMode val="edge"/>
              <c:yMode val="edge"/>
              <c:x val="1.6666666666666666E-2"/>
              <c:y val="0.16689049285505977"/>
            </c:manualLayout>
          </c:layout>
          <c:overlay val="0"/>
          <c:spPr>
            <a:noFill/>
            <a:ln>
              <a:noFill/>
            </a:ln>
            <a:effectLst/>
          </c:spPr>
          <c:txPr>
            <a:bodyPr rot="-5400000" spcFirstLastPara="1" vertOverflow="ellipsis" vert="horz" wrap="square" anchor="ctr" anchorCtr="1"/>
            <a:lstStyle/>
            <a:p>
              <a:pPr>
                <a:defRPr lang="en-US"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0" sourceLinked="1"/>
        <c:majorTickMark val="out"/>
        <c:minorTickMark val="none"/>
        <c:tickLblPos val="nextTo"/>
        <c:spPr>
          <a:noFill/>
          <a:ln w="19050">
            <a:solidFill>
              <a:schemeClr val="tx1"/>
            </a:solidFill>
          </a:ln>
          <a:effectLst/>
        </c:spPr>
        <c:txPr>
          <a:bodyPr rot="-60000000" spcFirstLastPara="1" vertOverflow="ellipsis" vert="horz" wrap="square" anchor="ctr" anchorCtr="1"/>
          <a:lstStyle/>
          <a:p>
            <a:pPr>
              <a:defRPr lang="en-US"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55203368"/>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lang="en-US" sz="1200">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5603937007874016"/>
          <c:y val="4.7743055555555552E-2"/>
          <c:w val="0.81340507436570442"/>
          <c:h val="0.70745092410323718"/>
        </c:manualLayout>
      </c:layout>
      <c:barChart>
        <c:barDir val="col"/>
        <c:grouping val="clustered"/>
        <c:varyColors val="0"/>
        <c:ser>
          <c:idx val="0"/>
          <c:order val="0"/>
          <c:spPr>
            <a:solidFill>
              <a:srgbClr val="175CD5">
                <a:lumMod val="40000"/>
                <a:lumOff val="60000"/>
              </a:srgbClr>
            </a:solidFill>
            <a:ln>
              <a:noFill/>
            </a:ln>
            <a:effectLst/>
          </c:spPr>
          <c:invertIfNegative val="0"/>
          <c:errBars>
            <c:errBarType val="both"/>
            <c:errValType val="cust"/>
            <c:noEndCap val="0"/>
            <c:plus>
              <c:numRef>
                <c:f>Sheet1!$Z$23:$Z$25</c:f>
                <c:numCache>
                  <c:formatCode>General</c:formatCode>
                  <c:ptCount val="3"/>
                  <c:pt idx="0">
                    <c:v>0.76376261582597327</c:v>
                  </c:pt>
                  <c:pt idx="1">
                    <c:v>0.77817450199525007</c:v>
                  </c:pt>
                  <c:pt idx="2">
                    <c:v>0.77245984677265522</c:v>
                  </c:pt>
                </c:numCache>
              </c:numRef>
            </c:plus>
            <c:minus>
              <c:numRef>
                <c:f>Sheet1!$Z$23:$Z$25</c:f>
                <c:numCache>
                  <c:formatCode>General</c:formatCode>
                  <c:ptCount val="3"/>
                  <c:pt idx="0">
                    <c:v>0.76376261582597327</c:v>
                  </c:pt>
                  <c:pt idx="1">
                    <c:v>0.77817450199525007</c:v>
                  </c:pt>
                  <c:pt idx="2">
                    <c:v>0.77245984677265522</c:v>
                  </c:pt>
                </c:numCache>
              </c:numRef>
            </c:minus>
            <c:spPr>
              <a:noFill/>
              <a:ln w="12700" cap="flat" cmpd="sng" algn="ctr">
                <a:solidFill>
                  <a:srgbClr val="000000"/>
                </a:solidFill>
                <a:round/>
              </a:ln>
              <a:effectLst/>
            </c:spPr>
          </c:errBars>
          <c:cat>
            <c:strRef>
              <c:f>Sheet1!$X$23:$X$25</c:f>
              <c:strCache>
                <c:ptCount val="3"/>
                <c:pt idx="0">
                  <c:v>BSFF</c:v>
                </c:pt>
                <c:pt idx="1">
                  <c:v>MWF</c:v>
                </c:pt>
                <c:pt idx="2">
                  <c:v>NoFrass</c:v>
                </c:pt>
              </c:strCache>
            </c:strRef>
          </c:cat>
          <c:val>
            <c:numRef>
              <c:f>Sheet1!$Y$23:$Y$25</c:f>
              <c:numCache>
                <c:formatCode>General</c:formatCode>
                <c:ptCount val="3"/>
                <c:pt idx="0">
                  <c:v>11</c:v>
                </c:pt>
                <c:pt idx="1">
                  <c:v>11.5</c:v>
                </c:pt>
                <c:pt idx="2">
                  <c:v>11.181818181818182</c:v>
                </c:pt>
              </c:numCache>
            </c:numRef>
          </c:val>
          <c:extLst>
            <c:ext xmlns:c16="http://schemas.microsoft.com/office/drawing/2014/chart" uri="{C3380CC4-5D6E-409C-BE32-E72D297353CC}">
              <c16:uniqueId val="{00000000-F695-40AE-94AF-60C85CC1322F}"/>
            </c:ext>
          </c:extLst>
        </c:ser>
        <c:dLbls>
          <c:showLegendKey val="0"/>
          <c:showVal val="0"/>
          <c:showCatName val="0"/>
          <c:showSerName val="0"/>
          <c:showPercent val="0"/>
          <c:showBubbleSize val="0"/>
        </c:dLbls>
        <c:gapWidth val="85"/>
        <c:overlap val="-27"/>
        <c:axId val="376421184"/>
        <c:axId val="376421512"/>
      </c:barChart>
      <c:catAx>
        <c:axId val="376421184"/>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b="1"/>
                  <a:t>Treatment</a:t>
                </a:r>
              </a:p>
            </c:rich>
          </c:tx>
          <c:layout>
            <c:manualLayout>
              <c:xMode val="edge"/>
              <c:yMode val="edge"/>
              <c:x val="0.48045713035870519"/>
              <c:y val="0.88606805008748901"/>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out"/>
        <c:tickLblPos val="nextTo"/>
        <c:spPr>
          <a:noFill/>
          <a:ln w="19050" cap="flat" cmpd="sng" algn="ctr">
            <a:solidFill>
              <a:srgbClr val="000000"/>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376421512"/>
        <c:crosses val="autoZero"/>
        <c:auto val="1"/>
        <c:lblAlgn val="ctr"/>
        <c:lblOffset val="100"/>
        <c:noMultiLvlLbl val="0"/>
      </c:catAx>
      <c:valAx>
        <c:axId val="376421512"/>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b="1"/>
                  <a:t>Time (days) until fly emergence</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out"/>
        <c:minorTickMark val="none"/>
        <c:tickLblPos val="nextTo"/>
        <c:spPr>
          <a:noFill/>
          <a:ln w="19050">
            <a:solidFill>
              <a:srgbClr val="000000"/>
            </a:solid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376421184"/>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161283177658914"/>
          <c:y val="8.8466017990728202E-2"/>
          <c:w val="0.81795318593406841"/>
          <c:h val="0.72033012728495016"/>
        </c:manualLayout>
      </c:layout>
      <c:barChart>
        <c:barDir val="col"/>
        <c:grouping val="stacked"/>
        <c:varyColors val="0"/>
        <c:ser>
          <c:idx val="0"/>
          <c:order val="0"/>
          <c:tx>
            <c:strRef>
              <c:f>Sheet1!$L$2</c:f>
              <c:strCache>
                <c:ptCount val="1"/>
                <c:pt idx="0">
                  <c:v>% fly emergence</c:v>
                </c:pt>
              </c:strCache>
            </c:strRef>
          </c:tx>
          <c:spPr>
            <a:solidFill>
              <a:schemeClr val="accent6">
                <a:lumMod val="40000"/>
                <a:lumOff val="60000"/>
              </a:schemeClr>
            </a:solidFill>
            <a:ln>
              <a:noFill/>
            </a:ln>
            <a:effectLst/>
          </c:spPr>
          <c:invertIfNegative val="0"/>
          <c:cat>
            <c:strRef>
              <c:f>Sheet1!$I$3:$I$5</c:f>
              <c:strCache>
                <c:ptCount val="3"/>
                <c:pt idx="0">
                  <c:v>BSFF</c:v>
                </c:pt>
                <c:pt idx="1">
                  <c:v>MWF</c:v>
                </c:pt>
                <c:pt idx="2">
                  <c:v>NoFrass</c:v>
                </c:pt>
              </c:strCache>
            </c:strRef>
          </c:cat>
          <c:val>
            <c:numRef>
              <c:f>Sheet1!$L$3:$L$5</c:f>
              <c:numCache>
                <c:formatCode>0.0</c:formatCode>
                <c:ptCount val="3"/>
                <c:pt idx="0">
                  <c:v>80</c:v>
                </c:pt>
                <c:pt idx="1">
                  <c:v>95.384615384615401</c:v>
                </c:pt>
                <c:pt idx="2">
                  <c:v>87.719298245613999</c:v>
                </c:pt>
              </c:numCache>
            </c:numRef>
          </c:val>
          <c:extLst>
            <c:ext xmlns:c16="http://schemas.microsoft.com/office/drawing/2014/chart" uri="{C3380CC4-5D6E-409C-BE32-E72D297353CC}">
              <c16:uniqueId val="{00000000-2FC6-4353-BC27-EB2DFA3AF904}"/>
            </c:ext>
          </c:extLst>
        </c:ser>
        <c:dLbls>
          <c:showLegendKey val="0"/>
          <c:showVal val="0"/>
          <c:showCatName val="0"/>
          <c:showSerName val="0"/>
          <c:showPercent val="0"/>
          <c:showBubbleSize val="0"/>
        </c:dLbls>
        <c:gapWidth val="53"/>
        <c:overlap val="100"/>
        <c:axId val="694824064"/>
        <c:axId val="694827672"/>
      </c:barChart>
      <c:catAx>
        <c:axId val="694824064"/>
        <c:scaling>
          <c:orientation val="minMax"/>
        </c:scaling>
        <c:delete val="0"/>
        <c:axPos val="b"/>
        <c:numFmt formatCode="General" sourceLinked="1"/>
        <c:majorTickMark val="none"/>
        <c:minorTickMark val="out"/>
        <c:tickLblPos val="nextTo"/>
        <c:spPr>
          <a:noFill/>
          <a:ln w="19050" cap="flat" cmpd="sng" algn="ctr">
            <a:solidFill>
              <a:schemeClr val="tx1"/>
            </a:solidFill>
            <a:round/>
          </a:ln>
          <a:effectLst/>
        </c:spPr>
        <c:txPr>
          <a:bodyPr rot="-60000000" spcFirstLastPara="1" vertOverflow="ellipsis" vert="horz" wrap="square" anchor="ctr" anchorCtr="1"/>
          <a:lstStyle/>
          <a:p>
            <a:pPr>
              <a:defRPr lang="en-US"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94827672"/>
        <c:crosses val="autoZero"/>
        <c:auto val="1"/>
        <c:lblAlgn val="ctr"/>
        <c:lblOffset val="100"/>
        <c:noMultiLvlLbl val="0"/>
      </c:catAx>
      <c:valAx>
        <c:axId val="694827672"/>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600" b="1" i="0" u="none" strike="noStrike" kern="1200" baseline="0">
                    <a:solidFill>
                      <a:schemeClr val="tx1"/>
                    </a:solidFill>
                    <a:latin typeface="Arial" panose="020B0604020202020204" pitchFamily="34" charset="0"/>
                    <a:ea typeface="+mn-ea"/>
                    <a:cs typeface="Arial" panose="020B0604020202020204" pitchFamily="34" charset="0"/>
                  </a:defRPr>
                </a:pPr>
                <a:r>
                  <a:rPr lang="en-US" sz="1600" b="1"/>
                  <a:t>Fly emergence (%)</a:t>
                </a:r>
              </a:p>
            </c:rich>
          </c:tx>
          <c:layout>
            <c:manualLayout>
              <c:xMode val="edge"/>
              <c:yMode val="edge"/>
              <c:x val="6.939625260235947E-3"/>
              <c:y val="0.2049770341207349"/>
            </c:manualLayout>
          </c:layout>
          <c:overlay val="0"/>
          <c:spPr>
            <a:noFill/>
            <a:ln>
              <a:noFill/>
            </a:ln>
            <a:effectLst/>
          </c:spPr>
          <c:txPr>
            <a:bodyPr rot="-5400000" spcFirstLastPara="1" vertOverflow="ellipsis" vert="horz" wrap="square" anchor="ctr" anchorCtr="1"/>
            <a:lstStyle/>
            <a:p>
              <a:pPr>
                <a:defRPr lang="en-US"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0" sourceLinked="1"/>
        <c:majorTickMark val="out"/>
        <c:minorTickMark val="none"/>
        <c:tickLblPos val="nextTo"/>
        <c:spPr>
          <a:noFill/>
          <a:ln w="19050">
            <a:solidFill>
              <a:schemeClr val="tx1"/>
            </a:solidFill>
          </a:ln>
          <a:effectLst/>
        </c:spPr>
        <c:txPr>
          <a:bodyPr rot="-60000000" spcFirstLastPara="1" vertOverflow="ellipsis" vert="horz" wrap="square" anchor="ctr" anchorCtr="1"/>
          <a:lstStyle/>
          <a:p>
            <a:pPr>
              <a:defRPr lang="en-US"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94824064"/>
        <c:crosses val="autoZero"/>
        <c:crossBetween val="between"/>
        <c:majorUnit val="20"/>
        <c:minorUnit val="4"/>
      </c:valAx>
      <c:spPr>
        <a:noFill/>
        <a:ln>
          <a:noFill/>
        </a:ln>
        <a:effectLst/>
      </c:spPr>
    </c:plotArea>
    <c:plotVisOnly val="1"/>
    <c:dispBlanksAs val="gap"/>
    <c:showDLblsOverMax val="0"/>
  </c:chart>
  <c:spPr>
    <a:noFill/>
    <a:ln>
      <a:noFill/>
    </a:ln>
    <a:effectLst/>
  </c:spPr>
  <c:txPr>
    <a:bodyPr/>
    <a:lstStyle/>
    <a:p>
      <a:pPr>
        <a:defRPr lang="en-US" sz="1200">
          <a:solidFill>
            <a:schemeClr val="tx1"/>
          </a:solidFill>
          <a:latin typeface="Arial" panose="020B0604020202020204" pitchFamily="34" charset="0"/>
          <a:cs typeface="Arial" panose="020B0604020202020204" pitchFamily="34" charset="0"/>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023964071799099"/>
          <c:y val="5.4189997083697872E-2"/>
          <c:w val="0.77920479488358985"/>
          <c:h val="0.75030530086026026"/>
        </c:manualLayout>
      </c:layout>
      <c:barChart>
        <c:barDir val="col"/>
        <c:grouping val="clustered"/>
        <c:varyColors val="0"/>
        <c:ser>
          <c:idx val="0"/>
          <c:order val="0"/>
          <c:spPr>
            <a:solidFill>
              <a:schemeClr val="accent6">
                <a:lumMod val="40000"/>
                <a:lumOff val="60000"/>
              </a:schemeClr>
            </a:solidFill>
            <a:ln>
              <a:noFill/>
            </a:ln>
            <a:effectLst/>
          </c:spPr>
          <c:invertIfNegative val="0"/>
          <c:cat>
            <c:strRef>
              <c:f>Sheet1!$I$10:$I$12</c:f>
              <c:strCache>
                <c:ptCount val="3"/>
                <c:pt idx="0">
                  <c:v>BSFF</c:v>
                </c:pt>
                <c:pt idx="1">
                  <c:v>MWF</c:v>
                </c:pt>
                <c:pt idx="2">
                  <c:v>NoFrass</c:v>
                </c:pt>
              </c:strCache>
            </c:strRef>
          </c:cat>
          <c:val>
            <c:numRef>
              <c:f>Sheet1!$L$10:$L$12</c:f>
              <c:numCache>
                <c:formatCode>0.0</c:formatCode>
                <c:ptCount val="3"/>
                <c:pt idx="0">
                  <c:v>75.862068965517196</c:v>
                </c:pt>
                <c:pt idx="1">
                  <c:v>80.392156862745097</c:v>
                </c:pt>
                <c:pt idx="2">
                  <c:v>77.7777777777778</c:v>
                </c:pt>
              </c:numCache>
            </c:numRef>
          </c:val>
          <c:extLst>
            <c:ext xmlns:c16="http://schemas.microsoft.com/office/drawing/2014/chart" uri="{C3380CC4-5D6E-409C-BE32-E72D297353CC}">
              <c16:uniqueId val="{00000000-FC22-45BB-AC52-86F6C460787F}"/>
            </c:ext>
          </c:extLst>
        </c:ser>
        <c:dLbls>
          <c:showLegendKey val="0"/>
          <c:showVal val="0"/>
          <c:showCatName val="0"/>
          <c:showSerName val="0"/>
          <c:showPercent val="0"/>
          <c:showBubbleSize val="0"/>
        </c:dLbls>
        <c:gapWidth val="85"/>
        <c:overlap val="-27"/>
        <c:axId val="655203368"/>
        <c:axId val="655200416"/>
      </c:barChart>
      <c:catAx>
        <c:axId val="655203368"/>
        <c:scaling>
          <c:orientation val="minMax"/>
        </c:scaling>
        <c:delete val="0"/>
        <c:axPos val="b"/>
        <c:numFmt formatCode="General" sourceLinked="1"/>
        <c:majorTickMark val="none"/>
        <c:minorTickMark val="out"/>
        <c:tickLblPos val="nextTo"/>
        <c:spPr>
          <a:noFill/>
          <a:ln w="19050" cap="flat" cmpd="sng" algn="ctr">
            <a:solidFill>
              <a:schemeClr val="tx1"/>
            </a:solidFill>
            <a:round/>
          </a:ln>
          <a:effectLst/>
        </c:spPr>
        <c:txPr>
          <a:bodyPr rot="-60000000" spcFirstLastPara="1" vertOverflow="ellipsis" vert="horz" wrap="square" anchor="ctr" anchorCtr="1"/>
          <a:lstStyle/>
          <a:p>
            <a:pPr>
              <a:defRPr lang="en-US"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55200416"/>
        <c:crosses val="autoZero"/>
        <c:auto val="1"/>
        <c:lblAlgn val="ctr"/>
        <c:lblOffset val="100"/>
        <c:noMultiLvlLbl val="0"/>
      </c:catAx>
      <c:valAx>
        <c:axId val="655200416"/>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600" b="1" i="0" u="none" strike="noStrike" kern="1200" baseline="0">
                    <a:solidFill>
                      <a:schemeClr val="tx1"/>
                    </a:solidFill>
                    <a:latin typeface="Arial" panose="020B0604020202020204" pitchFamily="34" charset="0"/>
                    <a:ea typeface="+mn-ea"/>
                    <a:cs typeface="Arial" panose="020B0604020202020204" pitchFamily="34" charset="0"/>
                  </a:defRPr>
                </a:pPr>
                <a:r>
                  <a:rPr lang="en-US" sz="1600" b="1" dirty="0"/>
                  <a:t>Fly emergence (%)</a:t>
                </a:r>
              </a:p>
            </c:rich>
          </c:tx>
          <c:layout>
            <c:manualLayout>
              <c:xMode val="edge"/>
              <c:yMode val="edge"/>
              <c:x val="3.1827742963423972E-2"/>
              <c:y val="0.16689056942514455"/>
            </c:manualLayout>
          </c:layout>
          <c:overlay val="0"/>
          <c:spPr>
            <a:noFill/>
            <a:ln>
              <a:noFill/>
            </a:ln>
            <a:effectLst/>
          </c:spPr>
          <c:txPr>
            <a:bodyPr rot="-5400000" spcFirstLastPara="1" vertOverflow="ellipsis" vert="horz" wrap="square" anchor="ctr" anchorCtr="1"/>
            <a:lstStyle/>
            <a:p>
              <a:pPr>
                <a:defRPr lang="en-US"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0" sourceLinked="1"/>
        <c:majorTickMark val="out"/>
        <c:minorTickMark val="none"/>
        <c:tickLblPos val="nextTo"/>
        <c:spPr>
          <a:noFill/>
          <a:ln w="19050">
            <a:solidFill>
              <a:schemeClr val="tx1"/>
            </a:solidFill>
          </a:ln>
          <a:effectLst/>
        </c:spPr>
        <c:txPr>
          <a:bodyPr rot="-60000000" spcFirstLastPara="1" vertOverflow="ellipsis" vert="horz" wrap="square" anchor="ctr" anchorCtr="1"/>
          <a:lstStyle/>
          <a:p>
            <a:pPr>
              <a:defRPr lang="en-US"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55203368"/>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lang="en-US" sz="1200">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932055011039688"/>
          <c:y val="2.5171142426502386E-2"/>
          <c:w val="0.79012396222879444"/>
          <c:h val="0.77168821410339516"/>
        </c:manualLayout>
      </c:layout>
      <c:barChart>
        <c:barDir val="col"/>
        <c:grouping val="clustered"/>
        <c:varyColors val="0"/>
        <c:ser>
          <c:idx val="0"/>
          <c:order val="0"/>
          <c:spPr>
            <a:solidFill>
              <a:srgbClr val="175CD5">
                <a:lumMod val="40000"/>
                <a:lumOff val="60000"/>
              </a:srgbClr>
            </a:solidFill>
            <a:ln>
              <a:noFill/>
            </a:ln>
            <a:effectLst/>
          </c:spPr>
          <c:invertIfNegative val="0"/>
          <c:errBars>
            <c:errBarType val="both"/>
            <c:errValType val="cust"/>
            <c:noEndCap val="0"/>
            <c:plus>
              <c:numRef>
                <c:f>Sheet1!$Z$23:$Z$25</c:f>
                <c:numCache>
                  <c:formatCode>General</c:formatCode>
                  <c:ptCount val="3"/>
                  <c:pt idx="0">
                    <c:v>0.76376261582597327</c:v>
                  </c:pt>
                  <c:pt idx="1">
                    <c:v>0.77817450199525007</c:v>
                  </c:pt>
                  <c:pt idx="2">
                    <c:v>0.77245984677265522</c:v>
                  </c:pt>
                </c:numCache>
              </c:numRef>
            </c:plus>
            <c:minus>
              <c:numRef>
                <c:f>Sheet1!$Z$23:$Z$25</c:f>
                <c:numCache>
                  <c:formatCode>General</c:formatCode>
                  <c:ptCount val="3"/>
                  <c:pt idx="0">
                    <c:v>0.76376261582597327</c:v>
                  </c:pt>
                  <c:pt idx="1">
                    <c:v>0.77817450199525007</c:v>
                  </c:pt>
                  <c:pt idx="2">
                    <c:v>0.77245984677265522</c:v>
                  </c:pt>
                </c:numCache>
              </c:numRef>
            </c:minus>
            <c:spPr>
              <a:noFill/>
              <a:ln w="19050" cap="flat" cmpd="sng" algn="ctr">
                <a:solidFill>
                  <a:srgbClr val="000000"/>
                </a:solidFill>
                <a:round/>
              </a:ln>
              <a:effectLst/>
            </c:spPr>
          </c:errBars>
          <c:cat>
            <c:strRef>
              <c:f>Sheet1!$X$23:$X$25</c:f>
              <c:strCache>
                <c:ptCount val="3"/>
                <c:pt idx="0">
                  <c:v>BSFF</c:v>
                </c:pt>
                <c:pt idx="1">
                  <c:v>MWF</c:v>
                </c:pt>
                <c:pt idx="2">
                  <c:v>NoFrass</c:v>
                </c:pt>
              </c:strCache>
            </c:strRef>
          </c:cat>
          <c:val>
            <c:numRef>
              <c:f>Sheet1!$Y$23:$Y$25</c:f>
              <c:numCache>
                <c:formatCode>General</c:formatCode>
                <c:ptCount val="3"/>
                <c:pt idx="0">
                  <c:v>11</c:v>
                </c:pt>
                <c:pt idx="1">
                  <c:v>11.5</c:v>
                </c:pt>
                <c:pt idx="2">
                  <c:v>11.181818181818182</c:v>
                </c:pt>
              </c:numCache>
            </c:numRef>
          </c:val>
          <c:extLst>
            <c:ext xmlns:c16="http://schemas.microsoft.com/office/drawing/2014/chart" uri="{C3380CC4-5D6E-409C-BE32-E72D297353CC}">
              <c16:uniqueId val="{00000000-E664-4169-8C9B-DB2752CE1098}"/>
            </c:ext>
          </c:extLst>
        </c:ser>
        <c:dLbls>
          <c:showLegendKey val="0"/>
          <c:showVal val="0"/>
          <c:showCatName val="0"/>
          <c:showSerName val="0"/>
          <c:showPercent val="0"/>
          <c:showBubbleSize val="0"/>
        </c:dLbls>
        <c:gapWidth val="85"/>
        <c:overlap val="-27"/>
        <c:axId val="376421184"/>
        <c:axId val="376421512"/>
      </c:barChart>
      <c:catAx>
        <c:axId val="376421184"/>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b="1" dirty="0"/>
                  <a:t>Treatment</a:t>
                </a:r>
              </a:p>
            </c:rich>
          </c:tx>
          <c:layout>
            <c:manualLayout>
              <c:xMode val="edge"/>
              <c:yMode val="edge"/>
              <c:x val="0.49080426759220785"/>
              <c:y val="0.87807866447571259"/>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out"/>
        <c:tickLblPos val="nextTo"/>
        <c:spPr>
          <a:noFill/>
          <a:ln w="19050" cap="flat" cmpd="sng" algn="ctr">
            <a:solidFill>
              <a:srgbClr val="000000"/>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376421512"/>
        <c:crosses val="autoZero"/>
        <c:auto val="1"/>
        <c:lblAlgn val="ctr"/>
        <c:lblOffset val="100"/>
        <c:noMultiLvlLbl val="0"/>
      </c:catAx>
      <c:valAx>
        <c:axId val="376421512"/>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r>
                  <a:rPr lang="en-US" sz="1600" b="1" dirty="0"/>
                  <a:t>Time (days) until fly emergence</a:t>
                </a:r>
              </a:p>
            </c:rich>
          </c:tx>
          <c:layout>
            <c:manualLayout>
              <c:xMode val="edge"/>
              <c:yMode val="edge"/>
              <c:x val="1.2274012335117606E-2"/>
              <c:y val="0.16545635073711182"/>
            </c:manualLayout>
          </c:layout>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out"/>
        <c:minorTickMark val="none"/>
        <c:tickLblPos val="nextTo"/>
        <c:spPr>
          <a:noFill/>
          <a:ln w="19050">
            <a:solidFill>
              <a:srgbClr val="000000"/>
            </a:solid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376421184"/>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485953907104303"/>
          <c:y val="2.6213813399662608E-2"/>
          <c:w val="0.804584896530538"/>
          <c:h val="0.78088220807526076"/>
        </c:manualLayout>
      </c:layout>
      <c:barChart>
        <c:barDir val="col"/>
        <c:grouping val="clustered"/>
        <c:varyColors val="0"/>
        <c:ser>
          <c:idx val="0"/>
          <c:order val="0"/>
          <c:spPr>
            <a:solidFill>
              <a:schemeClr val="accent6">
                <a:lumMod val="40000"/>
                <a:lumOff val="60000"/>
              </a:schemeClr>
            </a:solidFill>
            <a:ln>
              <a:noFill/>
            </a:ln>
            <a:effectLst/>
          </c:spPr>
          <c:invertIfNegative val="0"/>
          <c:errBars>
            <c:errBarType val="both"/>
            <c:errValType val="cust"/>
            <c:noEndCap val="0"/>
            <c:plus>
              <c:numRef>
                <c:f>Sheet1!$Z$18:$Z$20</c:f>
                <c:numCache>
                  <c:formatCode>General</c:formatCode>
                  <c:ptCount val="3"/>
                  <c:pt idx="0">
                    <c:v>1.1837907518720052</c:v>
                  </c:pt>
                  <c:pt idx="1">
                    <c:v>1.1308897225750392</c:v>
                  </c:pt>
                  <c:pt idx="2">
                    <c:v>1.1308897225750392</c:v>
                  </c:pt>
                </c:numCache>
              </c:numRef>
            </c:plus>
            <c:minus>
              <c:numRef>
                <c:f>Sheet1!$Z$18:$Z$20</c:f>
                <c:numCache>
                  <c:formatCode>General</c:formatCode>
                  <c:ptCount val="3"/>
                  <c:pt idx="0">
                    <c:v>1.1837907518720052</c:v>
                  </c:pt>
                  <c:pt idx="1">
                    <c:v>1.1308897225750392</c:v>
                  </c:pt>
                  <c:pt idx="2">
                    <c:v>1.1308897225750392</c:v>
                  </c:pt>
                </c:numCache>
              </c:numRef>
            </c:minus>
            <c:spPr>
              <a:noFill/>
              <a:ln w="19050" cap="flat" cmpd="sng" algn="ctr">
                <a:solidFill>
                  <a:schemeClr val="tx1"/>
                </a:solidFill>
                <a:round/>
              </a:ln>
              <a:effectLst/>
            </c:spPr>
          </c:errBars>
          <c:cat>
            <c:strRef>
              <c:f>Sheet1!$X$18:$X$20</c:f>
              <c:strCache>
                <c:ptCount val="3"/>
                <c:pt idx="0">
                  <c:v>BSFF</c:v>
                </c:pt>
                <c:pt idx="1">
                  <c:v>MWF</c:v>
                </c:pt>
                <c:pt idx="2">
                  <c:v>NoFrass</c:v>
                </c:pt>
              </c:strCache>
            </c:strRef>
          </c:cat>
          <c:val>
            <c:numRef>
              <c:f>Sheet1!$Y$18:$Y$20</c:f>
              <c:numCache>
                <c:formatCode>General</c:formatCode>
                <c:ptCount val="3"/>
                <c:pt idx="0">
                  <c:v>8.8571428571428577</c:v>
                </c:pt>
                <c:pt idx="1">
                  <c:v>10.428571428571429</c:v>
                </c:pt>
                <c:pt idx="2">
                  <c:v>9.4285714285714288</c:v>
                </c:pt>
              </c:numCache>
            </c:numRef>
          </c:val>
          <c:extLst>
            <c:ext xmlns:c16="http://schemas.microsoft.com/office/drawing/2014/chart" uri="{C3380CC4-5D6E-409C-BE32-E72D297353CC}">
              <c16:uniqueId val="{00000000-D9B0-4B52-882D-CBD014667291}"/>
            </c:ext>
          </c:extLst>
        </c:ser>
        <c:dLbls>
          <c:showLegendKey val="0"/>
          <c:showVal val="0"/>
          <c:showCatName val="0"/>
          <c:showSerName val="0"/>
          <c:showPercent val="0"/>
          <c:showBubbleSize val="0"/>
        </c:dLbls>
        <c:gapWidth val="53"/>
        <c:overlap val="100"/>
        <c:axId val="634013568"/>
        <c:axId val="634013896"/>
      </c:barChart>
      <c:catAx>
        <c:axId val="634013568"/>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b="1"/>
                  <a:t>Treatment</a:t>
                </a:r>
              </a:p>
            </c:rich>
          </c:tx>
          <c:layout>
            <c:manualLayout>
              <c:xMode val="edge"/>
              <c:yMode val="edge"/>
              <c:x val="0.48854104158674927"/>
              <c:y val="0.89319393941010017"/>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out"/>
        <c:tickLblPos val="nextTo"/>
        <c:spPr>
          <a:noFill/>
          <a:ln w="19050"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34013896"/>
        <c:crosses val="autoZero"/>
        <c:auto val="1"/>
        <c:lblAlgn val="ctr"/>
        <c:lblOffset val="100"/>
        <c:noMultiLvlLbl val="0"/>
      </c:catAx>
      <c:valAx>
        <c:axId val="634013896"/>
        <c:scaling>
          <c:orientation val="minMax"/>
          <c:max val="12"/>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r>
                  <a:rPr lang="en-US" sz="1600" b="1" dirty="0"/>
                  <a:t>Time (days) until fly                                                   emergence</a:t>
                </a:r>
              </a:p>
            </c:rich>
          </c:tx>
          <c:layout>
            <c:manualLayout>
              <c:xMode val="edge"/>
              <c:yMode val="edge"/>
              <c:x val="8.3333333333333332E-3"/>
              <c:y val="0.20696777486147561"/>
            </c:manualLayout>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out"/>
        <c:minorTickMark val="none"/>
        <c:tickLblPos val="nextTo"/>
        <c:spPr>
          <a:noFill/>
          <a:ln w="19050">
            <a:solidFill>
              <a:schemeClr val="tx1"/>
            </a:solid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34013568"/>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40D18A-DB8F-45BD-A525-FE9AB2C5FA75}"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en-GB"/>
        </a:p>
      </dgm:t>
    </dgm:pt>
    <dgm:pt modelId="{FEAFA151-AA5F-4D9E-BF68-BCC11D25286A}">
      <dgm:prSet phldrT="[Text]" phldr="1"/>
      <dgm:spPr/>
      <dgm:t>
        <a:bodyPr/>
        <a:lstStyle/>
        <a:p>
          <a:endParaRPr lang="en-GB"/>
        </a:p>
      </dgm:t>
    </dgm:pt>
    <dgm:pt modelId="{BF962742-0E06-49B1-B6A8-8F97BFB52190}" type="parTrans" cxnId="{4CA70C3B-EF48-4FAE-A9B3-5D289A5AB1C1}">
      <dgm:prSet/>
      <dgm:spPr/>
      <dgm:t>
        <a:bodyPr/>
        <a:lstStyle/>
        <a:p>
          <a:endParaRPr lang="en-GB"/>
        </a:p>
      </dgm:t>
    </dgm:pt>
    <dgm:pt modelId="{9BA645D8-40E8-452C-9E41-5CB71B8A0B2F}" type="sibTrans" cxnId="{4CA70C3B-EF48-4FAE-A9B3-5D289A5AB1C1}">
      <dgm:prSet/>
      <dgm:spPr/>
      <dgm:t>
        <a:bodyPr/>
        <a:lstStyle/>
        <a:p>
          <a:endParaRPr lang="en-GB"/>
        </a:p>
      </dgm:t>
    </dgm:pt>
    <dgm:pt modelId="{8F83A746-47E0-4A8A-AD67-46C582387F34}">
      <dgm:prSet phldrT="[Text]" phldr="1"/>
      <dgm:spPr/>
      <dgm:t>
        <a:bodyPr/>
        <a:lstStyle/>
        <a:p>
          <a:endParaRPr lang="en-GB"/>
        </a:p>
      </dgm:t>
    </dgm:pt>
    <dgm:pt modelId="{C35AA551-6772-4A50-A391-51DD77FD5F5C}" type="parTrans" cxnId="{0F4A0D7C-8665-4544-B03D-31DB7D086992}">
      <dgm:prSet/>
      <dgm:spPr/>
      <dgm:t>
        <a:bodyPr/>
        <a:lstStyle/>
        <a:p>
          <a:endParaRPr lang="en-GB"/>
        </a:p>
      </dgm:t>
    </dgm:pt>
    <dgm:pt modelId="{D553E4DA-3F25-4A11-AE18-3C93D9D46119}" type="sibTrans" cxnId="{0F4A0D7C-8665-4544-B03D-31DB7D086992}">
      <dgm:prSet/>
      <dgm:spPr/>
      <dgm:t>
        <a:bodyPr/>
        <a:lstStyle/>
        <a:p>
          <a:endParaRPr lang="en-GB"/>
        </a:p>
      </dgm:t>
    </dgm:pt>
    <dgm:pt modelId="{D68DC5F1-8E8B-4B02-B446-A276B52E5980}">
      <dgm:prSet phldrT="[Text]" phldr="1"/>
      <dgm:spPr/>
      <dgm:t>
        <a:bodyPr/>
        <a:lstStyle/>
        <a:p>
          <a:endParaRPr lang="en-GB"/>
        </a:p>
      </dgm:t>
    </dgm:pt>
    <dgm:pt modelId="{398936BE-5B50-43BD-99B0-B81C39D2F58A}" type="parTrans" cxnId="{0072CB71-62F4-476A-B375-7693B032A1BA}">
      <dgm:prSet/>
      <dgm:spPr/>
      <dgm:t>
        <a:bodyPr/>
        <a:lstStyle/>
        <a:p>
          <a:endParaRPr lang="en-GB"/>
        </a:p>
      </dgm:t>
    </dgm:pt>
    <dgm:pt modelId="{3C658CBF-FBD6-43A7-A01E-816D005D60F3}" type="sibTrans" cxnId="{0072CB71-62F4-476A-B375-7693B032A1BA}">
      <dgm:prSet/>
      <dgm:spPr/>
      <dgm:t>
        <a:bodyPr/>
        <a:lstStyle/>
        <a:p>
          <a:endParaRPr lang="en-GB"/>
        </a:p>
      </dgm:t>
    </dgm:pt>
    <dgm:pt modelId="{8FBA3BFB-5BC1-48BA-A5AF-4B5D48B24C13}">
      <dgm:prSet phldrT="[Text]" phldr="1"/>
      <dgm:spPr/>
      <dgm:t>
        <a:bodyPr/>
        <a:lstStyle/>
        <a:p>
          <a:endParaRPr lang="en-GB"/>
        </a:p>
      </dgm:t>
    </dgm:pt>
    <dgm:pt modelId="{511B9D47-6BE6-4BA8-843E-B67B85BD2602}" type="parTrans" cxnId="{1B6611B0-2883-4184-AA16-6209726A8863}">
      <dgm:prSet/>
      <dgm:spPr/>
      <dgm:t>
        <a:bodyPr/>
        <a:lstStyle/>
        <a:p>
          <a:endParaRPr lang="en-GB"/>
        </a:p>
      </dgm:t>
    </dgm:pt>
    <dgm:pt modelId="{E98FA9AA-BC64-4666-A81D-F2D562D48B92}" type="sibTrans" cxnId="{1B6611B0-2883-4184-AA16-6209726A8863}">
      <dgm:prSet/>
      <dgm:spPr/>
      <dgm:t>
        <a:bodyPr/>
        <a:lstStyle/>
        <a:p>
          <a:endParaRPr lang="en-GB"/>
        </a:p>
      </dgm:t>
    </dgm:pt>
    <dgm:pt modelId="{FEB3F70D-6FA8-40B0-8B5B-57B8E4B0270A}">
      <dgm:prSet phldrT="[Text]" phldr="1"/>
      <dgm:spPr/>
      <dgm:t>
        <a:bodyPr/>
        <a:lstStyle/>
        <a:p>
          <a:endParaRPr lang="en-GB"/>
        </a:p>
      </dgm:t>
    </dgm:pt>
    <dgm:pt modelId="{1ABDA1A8-90B4-4DE0-9F62-0C5B7F7E84C3}" type="parTrans" cxnId="{96F97CD1-2CD2-410F-B83E-CC4A2EA7EC2E}">
      <dgm:prSet/>
      <dgm:spPr/>
      <dgm:t>
        <a:bodyPr/>
        <a:lstStyle/>
        <a:p>
          <a:endParaRPr lang="en-GB"/>
        </a:p>
      </dgm:t>
    </dgm:pt>
    <dgm:pt modelId="{35500B43-DBDB-4DA7-879E-C608F0B1C2DA}" type="sibTrans" cxnId="{96F97CD1-2CD2-410F-B83E-CC4A2EA7EC2E}">
      <dgm:prSet/>
      <dgm:spPr/>
      <dgm:t>
        <a:bodyPr/>
        <a:lstStyle/>
        <a:p>
          <a:endParaRPr lang="en-GB"/>
        </a:p>
      </dgm:t>
    </dgm:pt>
    <dgm:pt modelId="{25F9421E-89B7-490B-BED0-C306F3CCC7FE}">
      <dgm:prSet phldrT="[Text]" phldr="1"/>
      <dgm:spPr/>
      <dgm:t>
        <a:bodyPr/>
        <a:lstStyle/>
        <a:p>
          <a:endParaRPr lang="en-GB"/>
        </a:p>
      </dgm:t>
    </dgm:pt>
    <dgm:pt modelId="{E690CA32-C7A0-4A8E-9CF3-DB6ED9FAD884}" type="parTrans" cxnId="{905A820D-7632-4DD3-91D7-E1BB58DF0BE6}">
      <dgm:prSet/>
      <dgm:spPr/>
      <dgm:t>
        <a:bodyPr/>
        <a:lstStyle/>
        <a:p>
          <a:endParaRPr lang="en-GB"/>
        </a:p>
      </dgm:t>
    </dgm:pt>
    <dgm:pt modelId="{DC59A459-BB62-449E-BEAA-D46E44B5CCC9}" type="sibTrans" cxnId="{905A820D-7632-4DD3-91D7-E1BB58DF0BE6}">
      <dgm:prSet/>
      <dgm:spPr/>
      <dgm:t>
        <a:bodyPr/>
        <a:lstStyle/>
        <a:p>
          <a:endParaRPr lang="en-GB"/>
        </a:p>
      </dgm:t>
    </dgm:pt>
    <dgm:pt modelId="{BE77A8FF-055A-4C42-9C2A-8BC5108BF362}">
      <dgm:prSet phldrT="[Text]" phldr="1"/>
      <dgm:spPr/>
      <dgm:t>
        <a:bodyPr/>
        <a:lstStyle/>
        <a:p>
          <a:endParaRPr lang="en-GB"/>
        </a:p>
      </dgm:t>
    </dgm:pt>
    <dgm:pt modelId="{0B1B6829-2773-4BD3-9FCA-2BAF30894763}" type="parTrans" cxnId="{BA87AF8C-1F32-40AC-AC45-E8219B7A0B50}">
      <dgm:prSet/>
      <dgm:spPr/>
      <dgm:t>
        <a:bodyPr/>
        <a:lstStyle/>
        <a:p>
          <a:endParaRPr lang="en-GB"/>
        </a:p>
      </dgm:t>
    </dgm:pt>
    <dgm:pt modelId="{D3D5ADA9-9F2A-4CF1-B555-ADD4E61B11EB}" type="sibTrans" cxnId="{BA87AF8C-1F32-40AC-AC45-E8219B7A0B50}">
      <dgm:prSet/>
      <dgm:spPr/>
      <dgm:t>
        <a:bodyPr/>
        <a:lstStyle/>
        <a:p>
          <a:endParaRPr lang="en-GB"/>
        </a:p>
      </dgm:t>
    </dgm:pt>
    <dgm:pt modelId="{41CFA2E3-218A-4D44-B960-127504A3A20A}">
      <dgm:prSet phldrT="[Text]" phldr="1"/>
      <dgm:spPr/>
      <dgm:t>
        <a:bodyPr/>
        <a:lstStyle/>
        <a:p>
          <a:endParaRPr lang="en-GB"/>
        </a:p>
      </dgm:t>
    </dgm:pt>
    <dgm:pt modelId="{DD46CD6D-E057-46E7-BD22-7DC87252DBF8}" type="parTrans" cxnId="{74E793DE-6510-4FCB-8A4F-88E56D1BF58C}">
      <dgm:prSet/>
      <dgm:spPr/>
      <dgm:t>
        <a:bodyPr/>
        <a:lstStyle/>
        <a:p>
          <a:endParaRPr lang="en-GB"/>
        </a:p>
      </dgm:t>
    </dgm:pt>
    <dgm:pt modelId="{B6408223-F1EC-4F3B-8CB2-A6752BDAC65C}" type="sibTrans" cxnId="{74E793DE-6510-4FCB-8A4F-88E56D1BF58C}">
      <dgm:prSet/>
      <dgm:spPr/>
      <dgm:t>
        <a:bodyPr/>
        <a:lstStyle/>
        <a:p>
          <a:endParaRPr lang="en-GB"/>
        </a:p>
      </dgm:t>
    </dgm:pt>
    <dgm:pt modelId="{4675D8BF-7BDB-4F48-8B4B-282D6419AB6C}">
      <dgm:prSet phldrT="[Text]" phldr="1"/>
      <dgm:spPr/>
      <dgm:t>
        <a:bodyPr/>
        <a:lstStyle/>
        <a:p>
          <a:endParaRPr lang="en-GB"/>
        </a:p>
      </dgm:t>
    </dgm:pt>
    <dgm:pt modelId="{AC6CD23A-BAB8-4852-B37A-E97F30A35CFD}" type="parTrans" cxnId="{E7263929-E5A1-45D0-9CD8-0B5D1B6C685D}">
      <dgm:prSet/>
      <dgm:spPr/>
      <dgm:t>
        <a:bodyPr/>
        <a:lstStyle/>
        <a:p>
          <a:endParaRPr lang="en-GB"/>
        </a:p>
      </dgm:t>
    </dgm:pt>
    <dgm:pt modelId="{4F90520D-BB86-4277-84F2-BA6EA186EB44}" type="sibTrans" cxnId="{E7263929-E5A1-45D0-9CD8-0B5D1B6C685D}">
      <dgm:prSet/>
      <dgm:spPr/>
      <dgm:t>
        <a:bodyPr/>
        <a:lstStyle/>
        <a:p>
          <a:endParaRPr lang="en-GB"/>
        </a:p>
      </dgm:t>
    </dgm:pt>
    <dgm:pt modelId="{A1C4335A-C28F-4A7D-99D2-D36B7D9146B9}">
      <dgm:prSet/>
      <dgm:spPr/>
      <dgm:t>
        <a:bodyPr/>
        <a:lstStyle/>
        <a:p>
          <a:endParaRPr lang="en-GB"/>
        </a:p>
      </dgm:t>
    </dgm:pt>
    <dgm:pt modelId="{C6D0EA83-0775-4FDE-A5E8-290977916051}" type="parTrans" cxnId="{55945BD7-260E-4837-8913-BC36943F9011}">
      <dgm:prSet/>
      <dgm:spPr/>
      <dgm:t>
        <a:bodyPr/>
        <a:lstStyle/>
        <a:p>
          <a:endParaRPr lang="en-GB"/>
        </a:p>
      </dgm:t>
    </dgm:pt>
    <dgm:pt modelId="{9D6D960F-A257-40DF-AA6F-51DECA1629AD}" type="sibTrans" cxnId="{55945BD7-260E-4837-8913-BC36943F9011}">
      <dgm:prSet/>
      <dgm:spPr/>
      <dgm:t>
        <a:bodyPr/>
        <a:lstStyle/>
        <a:p>
          <a:endParaRPr lang="en-GB"/>
        </a:p>
      </dgm:t>
    </dgm:pt>
    <dgm:pt modelId="{42479007-1437-4D9C-BB1E-E3086D1B3144}" type="pres">
      <dgm:prSet presAssocID="{F840D18A-DB8F-45BD-A525-FE9AB2C5FA75}" presName="Name0" presStyleCnt="0">
        <dgm:presLayoutVars>
          <dgm:dir/>
          <dgm:resizeHandles val="exact"/>
        </dgm:presLayoutVars>
      </dgm:prSet>
      <dgm:spPr/>
    </dgm:pt>
    <dgm:pt modelId="{43A6B8EF-5D76-4979-9E55-695B05FF4BD3}" type="pres">
      <dgm:prSet presAssocID="{FEAFA151-AA5F-4D9E-BF68-BCC11D25286A}" presName="composite" presStyleCnt="0"/>
      <dgm:spPr/>
    </dgm:pt>
    <dgm:pt modelId="{919DBF07-9854-4939-A7E3-3AFFC5F72AA9}" type="pres">
      <dgm:prSet presAssocID="{FEAFA151-AA5F-4D9E-BF68-BCC11D25286A}" presName="imagSh" presStyleLbl="bgImgPlace1" presStyleIdx="0" presStyleCnt="4"/>
      <dgm:spPr/>
    </dgm:pt>
    <dgm:pt modelId="{B64EA482-A059-4645-8ADA-818158A37841}" type="pres">
      <dgm:prSet presAssocID="{FEAFA151-AA5F-4D9E-BF68-BCC11D25286A}" presName="txNode" presStyleLbl="node1" presStyleIdx="0" presStyleCnt="4">
        <dgm:presLayoutVars>
          <dgm:bulletEnabled val="1"/>
        </dgm:presLayoutVars>
      </dgm:prSet>
      <dgm:spPr/>
    </dgm:pt>
    <dgm:pt modelId="{AAA5FD79-25A9-4F38-8435-3BD1E9B2411D}" type="pres">
      <dgm:prSet presAssocID="{9BA645D8-40E8-452C-9E41-5CB71B8A0B2F}" presName="sibTrans" presStyleLbl="sibTrans2D1" presStyleIdx="0" presStyleCnt="3"/>
      <dgm:spPr/>
    </dgm:pt>
    <dgm:pt modelId="{71DF4F4E-0A5E-4930-AADF-403250085289}" type="pres">
      <dgm:prSet presAssocID="{9BA645D8-40E8-452C-9E41-5CB71B8A0B2F}" presName="connTx" presStyleLbl="sibTrans2D1" presStyleIdx="0" presStyleCnt="3"/>
      <dgm:spPr/>
    </dgm:pt>
    <dgm:pt modelId="{8A88A6A4-5B8E-4A02-808B-4C8D9537D916}" type="pres">
      <dgm:prSet presAssocID="{8FBA3BFB-5BC1-48BA-A5AF-4B5D48B24C13}" presName="composite" presStyleCnt="0"/>
      <dgm:spPr/>
    </dgm:pt>
    <dgm:pt modelId="{8932E2CD-8678-4462-9A0B-340FE2EA6313}" type="pres">
      <dgm:prSet presAssocID="{8FBA3BFB-5BC1-48BA-A5AF-4B5D48B24C13}" presName="imagSh" presStyleLbl="bgImgPlace1" presStyleIdx="1" presStyleCnt="4"/>
      <dgm:spPr/>
    </dgm:pt>
    <dgm:pt modelId="{6334DC73-5A84-484E-9921-F17AECB83AF0}" type="pres">
      <dgm:prSet presAssocID="{8FBA3BFB-5BC1-48BA-A5AF-4B5D48B24C13}" presName="txNode" presStyleLbl="node1" presStyleIdx="1" presStyleCnt="4">
        <dgm:presLayoutVars>
          <dgm:bulletEnabled val="1"/>
        </dgm:presLayoutVars>
      </dgm:prSet>
      <dgm:spPr/>
    </dgm:pt>
    <dgm:pt modelId="{6730C3ED-7C70-43AB-91F5-B368C39F307C}" type="pres">
      <dgm:prSet presAssocID="{E98FA9AA-BC64-4666-A81D-F2D562D48B92}" presName="sibTrans" presStyleLbl="sibTrans2D1" presStyleIdx="1" presStyleCnt="3"/>
      <dgm:spPr/>
    </dgm:pt>
    <dgm:pt modelId="{CD5C7400-FE4D-4813-AFA7-2542C3A2AF54}" type="pres">
      <dgm:prSet presAssocID="{E98FA9AA-BC64-4666-A81D-F2D562D48B92}" presName="connTx" presStyleLbl="sibTrans2D1" presStyleIdx="1" presStyleCnt="3"/>
      <dgm:spPr/>
    </dgm:pt>
    <dgm:pt modelId="{7E0E5DB6-9BC8-4854-A890-B17A1EBC06C2}" type="pres">
      <dgm:prSet presAssocID="{A1C4335A-C28F-4A7D-99D2-D36B7D9146B9}" presName="composite" presStyleCnt="0"/>
      <dgm:spPr/>
    </dgm:pt>
    <dgm:pt modelId="{6521BAA6-E804-4566-BCC9-22293B805E9B}" type="pres">
      <dgm:prSet presAssocID="{A1C4335A-C28F-4A7D-99D2-D36B7D9146B9}" presName="imagSh" presStyleLbl="bgImgPlace1" presStyleIdx="2" presStyleCnt="4"/>
      <dgm:spPr/>
    </dgm:pt>
    <dgm:pt modelId="{09855CBB-55D4-4AB9-8BE5-4D6FE7E0A2FE}" type="pres">
      <dgm:prSet presAssocID="{A1C4335A-C28F-4A7D-99D2-D36B7D9146B9}" presName="txNode" presStyleLbl="node1" presStyleIdx="2" presStyleCnt="4">
        <dgm:presLayoutVars>
          <dgm:bulletEnabled val="1"/>
        </dgm:presLayoutVars>
      </dgm:prSet>
      <dgm:spPr/>
    </dgm:pt>
    <dgm:pt modelId="{68EC8E15-F804-4683-A9B5-7F752BA12C4D}" type="pres">
      <dgm:prSet presAssocID="{9D6D960F-A257-40DF-AA6F-51DECA1629AD}" presName="sibTrans" presStyleLbl="sibTrans2D1" presStyleIdx="2" presStyleCnt="3"/>
      <dgm:spPr/>
    </dgm:pt>
    <dgm:pt modelId="{BBD014B0-20F4-444B-9DCC-1851739BAE41}" type="pres">
      <dgm:prSet presAssocID="{9D6D960F-A257-40DF-AA6F-51DECA1629AD}" presName="connTx" presStyleLbl="sibTrans2D1" presStyleIdx="2" presStyleCnt="3"/>
      <dgm:spPr/>
    </dgm:pt>
    <dgm:pt modelId="{CD6B4A0A-05C1-4A1C-A6A5-C40EBB01EA8A}" type="pres">
      <dgm:prSet presAssocID="{BE77A8FF-055A-4C42-9C2A-8BC5108BF362}" presName="composite" presStyleCnt="0"/>
      <dgm:spPr/>
    </dgm:pt>
    <dgm:pt modelId="{0E1AC073-C895-4F1F-991F-55CAF645EE97}" type="pres">
      <dgm:prSet presAssocID="{BE77A8FF-055A-4C42-9C2A-8BC5108BF362}" presName="imagSh" presStyleLbl="bgImgPlace1" presStyleIdx="3" presStyleCnt="4"/>
      <dgm:spPr/>
    </dgm:pt>
    <dgm:pt modelId="{C3EB46E8-6FE8-4336-96BE-1BC917A90310}" type="pres">
      <dgm:prSet presAssocID="{BE77A8FF-055A-4C42-9C2A-8BC5108BF362}" presName="txNode" presStyleLbl="node1" presStyleIdx="3" presStyleCnt="4">
        <dgm:presLayoutVars>
          <dgm:bulletEnabled val="1"/>
        </dgm:presLayoutVars>
      </dgm:prSet>
      <dgm:spPr/>
    </dgm:pt>
  </dgm:ptLst>
  <dgm:cxnLst>
    <dgm:cxn modelId="{58490609-9C5C-44D0-8935-04AB759260DF}" type="presOf" srcId="{9BA645D8-40E8-452C-9E41-5CB71B8A0B2F}" destId="{71DF4F4E-0A5E-4930-AADF-403250085289}" srcOrd="1" destOrd="0" presId="urn:microsoft.com/office/officeart/2005/8/layout/hProcess10"/>
    <dgm:cxn modelId="{905A820D-7632-4DD3-91D7-E1BB58DF0BE6}" srcId="{8FBA3BFB-5BC1-48BA-A5AF-4B5D48B24C13}" destId="{25F9421E-89B7-490B-BED0-C306F3CCC7FE}" srcOrd="1" destOrd="0" parTransId="{E690CA32-C7A0-4A8E-9CF3-DB6ED9FAD884}" sibTransId="{DC59A459-BB62-449E-BEAA-D46E44B5CCC9}"/>
    <dgm:cxn modelId="{AFC1DE17-CC9C-45CE-B04D-9B8EDC4A8C81}" type="presOf" srcId="{9D6D960F-A257-40DF-AA6F-51DECA1629AD}" destId="{BBD014B0-20F4-444B-9DCC-1851739BAE41}" srcOrd="1" destOrd="0" presId="urn:microsoft.com/office/officeart/2005/8/layout/hProcess10"/>
    <dgm:cxn modelId="{E7263929-E5A1-45D0-9CD8-0B5D1B6C685D}" srcId="{BE77A8FF-055A-4C42-9C2A-8BC5108BF362}" destId="{4675D8BF-7BDB-4F48-8B4B-282D6419AB6C}" srcOrd="1" destOrd="0" parTransId="{AC6CD23A-BAB8-4852-B37A-E97F30A35CFD}" sibTransId="{4F90520D-BB86-4277-84F2-BA6EA186EB44}"/>
    <dgm:cxn modelId="{4CA70C3B-EF48-4FAE-A9B3-5D289A5AB1C1}" srcId="{F840D18A-DB8F-45BD-A525-FE9AB2C5FA75}" destId="{FEAFA151-AA5F-4D9E-BF68-BCC11D25286A}" srcOrd="0" destOrd="0" parTransId="{BF962742-0E06-49B1-B6A8-8F97BFB52190}" sibTransId="{9BA645D8-40E8-452C-9E41-5CB71B8A0B2F}"/>
    <dgm:cxn modelId="{25D58F5C-065A-4940-869C-EB1349BB0EEB}" type="presOf" srcId="{E98FA9AA-BC64-4666-A81D-F2D562D48B92}" destId="{CD5C7400-FE4D-4813-AFA7-2542C3A2AF54}" srcOrd="1" destOrd="0" presId="urn:microsoft.com/office/officeart/2005/8/layout/hProcess10"/>
    <dgm:cxn modelId="{7B195B4B-FE68-490D-B2F3-8D540833930E}" type="presOf" srcId="{4675D8BF-7BDB-4F48-8B4B-282D6419AB6C}" destId="{C3EB46E8-6FE8-4336-96BE-1BC917A90310}" srcOrd="0" destOrd="2" presId="urn:microsoft.com/office/officeart/2005/8/layout/hProcess10"/>
    <dgm:cxn modelId="{E7BDA56D-C06E-4C37-94F1-5E523B656417}" type="presOf" srcId="{D68DC5F1-8E8B-4B02-B446-A276B52E5980}" destId="{B64EA482-A059-4645-8ADA-818158A37841}" srcOrd="0" destOrd="2" presId="urn:microsoft.com/office/officeart/2005/8/layout/hProcess10"/>
    <dgm:cxn modelId="{0072CB71-62F4-476A-B375-7693B032A1BA}" srcId="{FEAFA151-AA5F-4D9E-BF68-BCC11D25286A}" destId="{D68DC5F1-8E8B-4B02-B446-A276B52E5980}" srcOrd="1" destOrd="0" parTransId="{398936BE-5B50-43BD-99B0-B81C39D2F58A}" sibTransId="{3C658CBF-FBD6-43A7-A01E-816D005D60F3}"/>
    <dgm:cxn modelId="{BE387972-1933-405C-8C8C-0158D375D0C0}" type="presOf" srcId="{9BA645D8-40E8-452C-9E41-5CB71B8A0B2F}" destId="{AAA5FD79-25A9-4F38-8435-3BD1E9B2411D}" srcOrd="0" destOrd="0" presId="urn:microsoft.com/office/officeart/2005/8/layout/hProcess10"/>
    <dgm:cxn modelId="{19F1A255-D3B1-4D5B-BB81-36613AFC5D63}" type="presOf" srcId="{FEAFA151-AA5F-4D9E-BF68-BCC11D25286A}" destId="{B64EA482-A059-4645-8ADA-818158A37841}" srcOrd="0" destOrd="0" presId="urn:microsoft.com/office/officeart/2005/8/layout/hProcess10"/>
    <dgm:cxn modelId="{0F4A0D7C-8665-4544-B03D-31DB7D086992}" srcId="{FEAFA151-AA5F-4D9E-BF68-BCC11D25286A}" destId="{8F83A746-47E0-4A8A-AD67-46C582387F34}" srcOrd="0" destOrd="0" parTransId="{C35AA551-6772-4A50-A391-51DD77FD5F5C}" sibTransId="{D553E4DA-3F25-4A11-AE18-3C93D9D46119}"/>
    <dgm:cxn modelId="{69A00589-BFB1-4B39-A5D9-CCE1D39C035B}" type="presOf" srcId="{9D6D960F-A257-40DF-AA6F-51DECA1629AD}" destId="{68EC8E15-F804-4683-A9B5-7F752BA12C4D}" srcOrd="0" destOrd="0" presId="urn:microsoft.com/office/officeart/2005/8/layout/hProcess10"/>
    <dgm:cxn modelId="{BA87AF8C-1F32-40AC-AC45-E8219B7A0B50}" srcId="{F840D18A-DB8F-45BD-A525-FE9AB2C5FA75}" destId="{BE77A8FF-055A-4C42-9C2A-8BC5108BF362}" srcOrd="3" destOrd="0" parTransId="{0B1B6829-2773-4BD3-9FCA-2BAF30894763}" sibTransId="{D3D5ADA9-9F2A-4CF1-B555-ADD4E61B11EB}"/>
    <dgm:cxn modelId="{849C868E-12D4-41E8-B6AC-B6C2E8EDFA65}" type="presOf" srcId="{F840D18A-DB8F-45BD-A525-FE9AB2C5FA75}" destId="{42479007-1437-4D9C-BB1E-E3086D1B3144}" srcOrd="0" destOrd="0" presId="urn:microsoft.com/office/officeart/2005/8/layout/hProcess10"/>
    <dgm:cxn modelId="{64D25F93-5621-4ED1-869A-4253DB71EAE4}" type="presOf" srcId="{E98FA9AA-BC64-4666-A81D-F2D562D48B92}" destId="{6730C3ED-7C70-43AB-91F5-B368C39F307C}" srcOrd="0" destOrd="0" presId="urn:microsoft.com/office/officeart/2005/8/layout/hProcess10"/>
    <dgm:cxn modelId="{ADDE17AE-A6D2-4C03-A3F0-E86AC25B4752}" type="presOf" srcId="{41CFA2E3-218A-4D44-B960-127504A3A20A}" destId="{C3EB46E8-6FE8-4336-96BE-1BC917A90310}" srcOrd="0" destOrd="1" presId="urn:microsoft.com/office/officeart/2005/8/layout/hProcess10"/>
    <dgm:cxn modelId="{1B6611B0-2883-4184-AA16-6209726A8863}" srcId="{F840D18A-DB8F-45BD-A525-FE9AB2C5FA75}" destId="{8FBA3BFB-5BC1-48BA-A5AF-4B5D48B24C13}" srcOrd="1" destOrd="0" parTransId="{511B9D47-6BE6-4BA8-843E-B67B85BD2602}" sibTransId="{E98FA9AA-BC64-4666-A81D-F2D562D48B92}"/>
    <dgm:cxn modelId="{24B0B8CC-0C91-4DC1-B5C9-3D2DA75E456C}" type="presOf" srcId="{FEB3F70D-6FA8-40B0-8B5B-57B8E4B0270A}" destId="{6334DC73-5A84-484E-9921-F17AECB83AF0}" srcOrd="0" destOrd="1" presId="urn:microsoft.com/office/officeart/2005/8/layout/hProcess10"/>
    <dgm:cxn modelId="{96F97CD1-2CD2-410F-B83E-CC4A2EA7EC2E}" srcId="{8FBA3BFB-5BC1-48BA-A5AF-4B5D48B24C13}" destId="{FEB3F70D-6FA8-40B0-8B5B-57B8E4B0270A}" srcOrd="0" destOrd="0" parTransId="{1ABDA1A8-90B4-4DE0-9F62-0C5B7F7E84C3}" sibTransId="{35500B43-DBDB-4DA7-879E-C608F0B1C2DA}"/>
    <dgm:cxn modelId="{55945BD7-260E-4837-8913-BC36943F9011}" srcId="{F840D18A-DB8F-45BD-A525-FE9AB2C5FA75}" destId="{A1C4335A-C28F-4A7D-99D2-D36B7D9146B9}" srcOrd="2" destOrd="0" parTransId="{C6D0EA83-0775-4FDE-A5E8-290977916051}" sibTransId="{9D6D960F-A257-40DF-AA6F-51DECA1629AD}"/>
    <dgm:cxn modelId="{A20925DC-6A80-4353-B9E2-B97D42B4D7CE}" type="presOf" srcId="{8F83A746-47E0-4A8A-AD67-46C582387F34}" destId="{B64EA482-A059-4645-8ADA-818158A37841}" srcOrd="0" destOrd="1" presId="urn:microsoft.com/office/officeart/2005/8/layout/hProcess10"/>
    <dgm:cxn modelId="{74E793DE-6510-4FCB-8A4F-88E56D1BF58C}" srcId="{BE77A8FF-055A-4C42-9C2A-8BC5108BF362}" destId="{41CFA2E3-218A-4D44-B960-127504A3A20A}" srcOrd="0" destOrd="0" parTransId="{DD46CD6D-E057-46E7-BD22-7DC87252DBF8}" sibTransId="{B6408223-F1EC-4F3B-8CB2-A6752BDAC65C}"/>
    <dgm:cxn modelId="{39358EE6-E1C0-4681-82B4-9DB215AE811A}" type="presOf" srcId="{BE77A8FF-055A-4C42-9C2A-8BC5108BF362}" destId="{C3EB46E8-6FE8-4336-96BE-1BC917A90310}" srcOrd="0" destOrd="0" presId="urn:microsoft.com/office/officeart/2005/8/layout/hProcess10"/>
    <dgm:cxn modelId="{55C926F7-7CD1-4B7E-BD5D-D432772D5BE3}" type="presOf" srcId="{8FBA3BFB-5BC1-48BA-A5AF-4B5D48B24C13}" destId="{6334DC73-5A84-484E-9921-F17AECB83AF0}" srcOrd="0" destOrd="0" presId="urn:microsoft.com/office/officeart/2005/8/layout/hProcess10"/>
    <dgm:cxn modelId="{CE545BF7-DB93-4828-BC3D-390CFDAF9CBA}" type="presOf" srcId="{A1C4335A-C28F-4A7D-99D2-D36B7D9146B9}" destId="{09855CBB-55D4-4AB9-8BE5-4D6FE7E0A2FE}" srcOrd="0" destOrd="0" presId="urn:microsoft.com/office/officeart/2005/8/layout/hProcess10"/>
    <dgm:cxn modelId="{91FD07FD-8AC8-4FB8-9300-29A8A56CF53D}" type="presOf" srcId="{25F9421E-89B7-490B-BED0-C306F3CCC7FE}" destId="{6334DC73-5A84-484E-9921-F17AECB83AF0}" srcOrd="0" destOrd="2" presId="urn:microsoft.com/office/officeart/2005/8/layout/hProcess10"/>
    <dgm:cxn modelId="{2311DFBC-980D-41C5-A0EB-9D1C8B4A1242}" type="presParOf" srcId="{42479007-1437-4D9C-BB1E-E3086D1B3144}" destId="{43A6B8EF-5D76-4979-9E55-695B05FF4BD3}" srcOrd="0" destOrd="0" presId="urn:microsoft.com/office/officeart/2005/8/layout/hProcess10"/>
    <dgm:cxn modelId="{6361C8CF-270D-409C-8E78-8C8B835071C7}" type="presParOf" srcId="{43A6B8EF-5D76-4979-9E55-695B05FF4BD3}" destId="{919DBF07-9854-4939-A7E3-3AFFC5F72AA9}" srcOrd="0" destOrd="0" presId="urn:microsoft.com/office/officeart/2005/8/layout/hProcess10"/>
    <dgm:cxn modelId="{C97F1F87-A7E8-49E0-827D-B6D7820026AE}" type="presParOf" srcId="{43A6B8EF-5D76-4979-9E55-695B05FF4BD3}" destId="{B64EA482-A059-4645-8ADA-818158A37841}" srcOrd="1" destOrd="0" presId="urn:microsoft.com/office/officeart/2005/8/layout/hProcess10"/>
    <dgm:cxn modelId="{A82991BE-8C29-4267-8572-E06958D921F6}" type="presParOf" srcId="{42479007-1437-4D9C-BB1E-E3086D1B3144}" destId="{AAA5FD79-25A9-4F38-8435-3BD1E9B2411D}" srcOrd="1" destOrd="0" presId="urn:microsoft.com/office/officeart/2005/8/layout/hProcess10"/>
    <dgm:cxn modelId="{B5805E33-F6A8-433B-98B5-60ECC1C59880}" type="presParOf" srcId="{AAA5FD79-25A9-4F38-8435-3BD1E9B2411D}" destId="{71DF4F4E-0A5E-4930-AADF-403250085289}" srcOrd="0" destOrd="0" presId="urn:microsoft.com/office/officeart/2005/8/layout/hProcess10"/>
    <dgm:cxn modelId="{D9F31F00-A406-4D4A-B30A-119E7C004261}" type="presParOf" srcId="{42479007-1437-4D9C-BB1E-E3086D1B3144}" destId="{8A88A6A4-5B8E-4A02-808B-4C8D9537D916}" srcOrd="2" destOrd="0" presId="urn:microsoft.com/office/officeart/2005/8/layout/hProcess10"/>
    <dgm:cxn modelId="{7F8B761F-D433-4DEB-9C46-9F0AAEC587EB}" type="presParOf" srcId="{8A88A6A4-5B8E-4A02-808B-4C8D9537D916}" destId="{8932E2CD-8678-4462-9A0B-340FE2EA6313}" srcOrd="0" destOrd="0" presId="urn:microsoft.com/office/officeart/2005/8/layout/hProcess10"/>
    <dgm:cxn modelId="{462892E9-C041-4E82-83F8-D143D74127C3}" type="presParOf" srcId="{8A88A6A4-5B8E-4A02-808B-4C8D9537D916}" destId="{6334DC73-5A84-484E-9921-F17AECB83AF0}" srcOrd="1" destOrd="0" presId="urn:microsoft.com/office/officeart/2005/8/layout/hProcess10"/>
    <dgm:cxn modelId="{5FDE89CA-A135-4D8F-AB89-207A642632CB}" type="presParOf" srcId="{42479007-1437-4D9C-BB1E-E3086D1B3144}" destId="{6730C3ED-7C70-43AB-91F5-B368C39F307C}" srcOrd="3" destOrd="0" presId="urn:microsoft.com/office/officeart/2005/8/layout/hProcess10"/>
    <dgm:cxn modelId="{BAAF4B96-A7F1-4564-9BC3-C58B4BB97371}" type="presParOf" srcId="{6730C3ED-7C70-43AB-91F5-B368C39F307C}" destId="{CD5C7400-FE4D-4813-AFA7-2542C3A2AF54}" srcOrd="0" destOrd="0" presId="urn:microsoft.com/office/officeart/2005/8/layout/hProcess10"/>
    <dgm:cxn modelId="{4384F5F9-7FE0-488B-89DC-15DCB12EFEF4}" type="presParOf" srcId="{42479007-1437-4D9C-BB1E-E3086D1B3144}" destId="{7E0E5DB6-9BC8-4854-A890-B17A1EBC06C2}" srcOrd="4" destOrd="0" presId="urn:microsoft.com/office/officeart/2005/8/layout/hProcess10"/>
    <dgm:cxn modelId="{18B79A37-404C-4C84-91B0-4DE92FCCA85E}" type="presParOf" srcId="{7E0E5DB6-9BC8-4854-A890-B17A1EBC06C2}" destId="{6521BAA6-E804-4566-BCC9-22293B805E9B}" srcOrd="0" destOrd="0" presId="urn:microsoft.com/office/officeart/2005/8/layout/hProcess10"/>
    <dgm:cxn modelId="{1F655410-6F81-4100-A371-6D2F5B1C54F7}" type="presParOf" srcId="{7E0E5DB6-9BC8-4854-A890-B17A1EBC06C2}" destId="{09855CBB-55D4-4AB9-8BE5-4D6FE7E0A2FE}" srcOrd="1" destOrd="0" presId="urn:microsoft.com/office/officeart/2005/8/layout/hProcess10"/>
    <dgm:cxn modelId="{23430CBE-32DF-4E8C-BBAD-41804E918F49}" type="presParOf" srcId="{42479007-1437-4D9C-BB1E-E3086D1B3144}" destId="{68EC8E15-F804-4683-A9B5-7F752BA12C4D}" srcOrd="5" destOrd="0" presId="urn:microsoft.com/office/officeart/2005/8/layout/hProcess10"/>
    <dgm:cxn modelId="{42AAAC34-6369-4D13-ABF4-D95C61A61077}" type="presParOf" srcId="{68EC8E15-F804-4683-A9B5-7F752BA12C4D}" destId="{BBD014B0-20F4-444B-9DCC-1851739BAE41}" srcOrd="0" destOrd="0" presId="urn:microsoft.com/office/officeart/2005/8/layout/hProcess10"/>
    <dgm:cxn modelId="{D7C625F4-08D3-4866-A487-E4D0A1682F28}" type="presParOf" srcId="{42479007-1437-4D9C-BB1E-E3086D1B3144}" destId="{CD6B4A0A-05C1-4A1C-A6A5-C40EBB01EA8A}" srcOrd="6" destOrd="0" presId="urn:microsoft.com/office/officeart/2005/8/layout/hProcess10"/>
    <dgm:cxn modelId="{4188E8F5-BD9D-4DDA-806C-5DA77B03BAB5}" type="presParOf" srcId="{CD6B4A0A-05C1-4A1C-A6A5-C40EBB01EA8A}" destId="{0E1AC073-C895-4F1F-991F-55CAF645EE97}" srcOrd="0" destOrd="0" presId="urn:microsoft.com/office/officeart/2005/8/layout/hProcess10"/>
    <dgm:cxn modelId="{364147BB-BA07-4473-861A-D16DD620A494}" type="presParOf" srcId="{CD6B4A0A-05C1-4A1C-A6A5-C40EBB01EA8A}" destId="{C3EB46E8-6FE8-4336-96BE-1BC917A90310}"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DBF07-9854-4939-A7E3-3AFFC5F72AA9}">
      <dsp:nvSpPr>
        <dsp:cNvPr id="0" name=""/>
        <dsp:cNvSpPr/>
      </dsp:nvSpPr>
      <dsp:spPr>
        <a:xfrm>
          <a:off x="1073" y="1591193"/>
          <a:ext cx="1397674" cy="1397674"/>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4EA482-A059-4645-8ADA-818158A37841}">
      <dsp:nvSpPr>
        <dsp:cNvPr id="0" name=""/>
        <dsp:cNvSpPr/>
      </dsp:nvSpPr>
      <dsp:spPr>
        <a:xfrm>
          <a:off x="228601" y="2429798"/>
          <a:ext cx="1397674" cy="13976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endParaRPr lang="en-GB" sz="2600" kern="1200"/>
        </a:p>
        <a:p>
          <a:pPr marL="228600" lvl="1" indent="-228600" algn="l" defTabSz="889000">
            <a:lnSpc>
              <a:spcPct val="90000"/>
            </a:lnSpc>
            <a:spcBef>
              <a:spcPct val="0"/>
            </a:spcBef>
            <a:spcAft>
              <a:spcPct val="15000"/>
            </a:spcAft>
            <a:buChar char="•"/>
          </a:pPr>
          <a:endParaRPr lang="en-GB" sz="2000" kern="1200"/>
        </a:p>
        <a:p>
          <a:pPr marL="228600" lvl="1" indent="-228600" algn="l" defTabSz="889000">
            <a:lnSpc>
              <a:spcPct val="90000"/>
            </a:lnSpc>
            <a:spcBef>
              <a:spcPct val="0"/>
            </a:spcBef>
            <a:spcAft>
              <a:spcPct val="15000"/>
            </a:spcAft>
            <a:buChar char="•"/>
          </a:pPr>
          <a:endParaRPr lang="en-GB" sz="2000" kern="1200"/>
        </a:p>
      </dsp:txBody>
      <dsp:txXfrm>
        <a:off x="269537" y="2470734"/>
        <a:ext cx="1315802" cy="1315802"/>
      </dsp:txXfrm>
    </dsp:sp>
    <dsp:sp modelId="{AAA5FD79-25A9-4F38-8435-3BD1E9B2411D}">
      <dsp:nvSpPr>
        <dsp:cNvPr id="0" name=""/>
        <dsp:cNvSpPr/>
      </dsp:nvSpPr>
      <dsp:spPr>
        <a:xfrm>
          <a:off x="1667971" y="2122110"/>
          <a:ext cx="269223" cy="3358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1667971" y="2189278"/>
        <a:ext cx="188456" cy="201505"/>
      </dsp:txXfrm>
    </dsp:sp>
    <dsp:sp modelId="{8932E2CD-8678-4462-9A0B-340FE2EA6313}">
      <dsp:nvSpPr>
        <dsp:cNvPr id="0" name=""/>
        <dsp:cNvSpPr/>
      </dsp:nvSpPr>
      <dsp:spPr>
        <a:xfrm>
          <a:off x="2167956" y="1591193"/>
          <a:ext cx="1397674" cy="1397674"/>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34DC73-5A84-484E-9921-F17AECB83AF0}">
      <dsp:nvSpPr>
        <dsp:cNvPr id="0" name=""/>
        <dsp:cNvSpPr/>
      </dsp:nvSpPr>
      <dsp:spPr>
        <a:xfrm>
          <a:off x="2395485" y="2429798"/>
          <a:ext cx="1397674" cy="13976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endParaRPr lang="en-GB" sz="2600" kern="1200"/>
        </a:p>
        <a:p>
          <a:pPr marL="228600" lvl="1" indent="-228600" algn="l" defTabSz="889000">
            <a:lnSpc>
              <a:spcPct val="90000"/>
            </a:lnSpc>
            <a:spcBef>
              <a:spcPct val="0"/>
            </a:spcBef>
            <a:spcAft>
              <a:spcPct val="15000"/>
            </a:spcAft>
            <a:buChar char="•"/>
          </a:pPr>
          <a:endParaRPr lang="en-GB" sz="2000" kern="1200"/>
        </a:p>
        <a:p>
          <a:pPr marL="228600" lvl="1" indent="-228600" algn="l" defTabSz="889000">
            <a:lnSpc>
              <a:spcPct val="90000"/>
            </a:lnSpc>
            <a:spcBef>
              <a:spcPct val="0"/>
            </a:spcBef>
            <a:spcAft>
              <a:spcPct val="15000"/>
            </a:spcAft>
            <a:buChar char="•"/>
          </a:pPr>
          <a:endParaRPr lang="en-GB" sz="2000" kern="1200"/>
        </a:p>
      </dsp:txBody>
      <dsp:txXfrm>
        <a:off x="2436421" y="2470734"/>
        <a:ext cx="1315802" cy="1315802"/>
      </dsp:txXfrm>
    </dsp:sp>
    <dsp:sp modelId="{6730C3ED-7C70-43AB-91F5-B368C39F307C}">
      <dsp:nvSpPr>
        <dsp:cNvPr id="0" name=""/>
        <dsp:cNvSpPr/>
      </dsp:nvSpPr>
      <dsp:spPr>
        <a:xfrm>
          <a:off x="3834854" y="2122110"/>
          <a:ext cx="269223" cy="3358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3834854" y="2189278"/>
        <a:ext cx="188456" cy="201505"/>
      </dsp:txXfrm>
    </dsp:sp>
    <dsp:sp modelId="{6521BAA6-E804-4566-BCC9-22293B805E9B}">
      <dsp:nvSpPr>
        <dsp:cNvPr id="0" name=""/>
        <dsp:cNvSpPr/>
      </dsp:nvSpPr>
      <dsp:spPr>
        <a:xfrm>
          <a:off x="4334840" y="1591193"/>
          <a:ext cx="1397674" cy="1397674"/>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855CBB-55D4-4AB9-8BE5-4D6FE7E0A2FE}">
      <dsp:nvSpPr>
        <dsp:cNvPr id="0" name=""/>
        <dsp:cNvSpPr/>
      </dsp:nvSpPr>
      <dsp:spPr>
        <a:xfrm>
          <a:off x="4562368" y="2429798"/>
          <a:ext cx="1397674" cy="13976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endParaRPr lang="en-GB" sz="6000" kern="1200"/>
        </a:p>
      </dsp:txBody>
      <dsp:txXfrm>
        <a:off x="4603304" y="2470734"/>
        <a:ext cx="1315802" cy="1315802"/>
      </dsp:txXfrm>
    </dsp:sp>
    <dsp:sp modelId="{68EC8E15-F804-4683-A9B5-7F752BA12C4D}">
      <dsp:nvSpPr>
        <dsp:cNvPr id="0" name=""/>
        <dsp:cNvSpPr/>
      </dsp:nvSpPr>
      <dsp:spPr>
        <a:xfrm>
          <a:off x="6001737" y="2122110"/>
          <a:ext cx="269223" cy="3358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6001737" y="2189278"/>
        <a:ext cx="188456" cy="201505"/>
      </dsp:txXfrm>
    </dsp:sp>
    <dsp:sp modelId="{0E1AC073-C895-4F1F-991F-55CAF645EE97}">
      <dsp:nvSpPr>
        <dsp:cNvPr id="0" name=""/>
        <dsp:cNvSpPr/>
      </dsp:nvSpPr>
      <dsp:spPr>
        <a:xfrm>
          <a:off x="6501723" y="1591193"/>
          <a:ext cx="1397674" cy="1397674"/>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EB46E8-6FE8-4336-96BE-1BC917A90310}">
      <dsp:nvSpPr>
        <dsp:cNvPr id="0" name=""/>
        <dsp:cNvSpPr/>
      </dsp:nvSpPr>
      <dsp:spPr>
        <a:xfrm>
          <a:off x="6729251" y="2429798"/>
          <a:ext cx="1397674" cy="13976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endParaRPr lang="en-GB" sz="2600" kern="1200"/>
        </a:p>
        <a:p>
          <a:pPr marL="228600" lvl="1" indent="-228600" algn="l" defTabSz="889000">
            <a:lnSpc>
              <a:spcPct val="90000"/>
            </a:lnSpc>
            <a:spcBef>
              <a:spcPct val="0"/>
            </a:spcBef>
            <a:spcAft>
              <a:spcPct val="15000"/>
            </a:spcAft>
            <a:buChar char="•"/>
          </a:pPr>
          <a:endParaRPr lang="en-GB" sz="2000" kern="1200"/>
        </a:p>
        <a:p>
          <a:pPr marL="228600" lvl="1" indent="-228600" algn="l" defTabSz="889000">
            <a:lnSpc>
              <a:spcPct val="90000"/>
            </a:lnSpc>
            <a:spcBef>
              <a:spcPct val="0"/>
            </a:spcBef>
            <a:spcAft>
              <a:spcPct val="15000"/>
            </a:spcAft>
            <a:buChar char="•"/>
          </a:pPr>
          <a:endParaRPr lang="en-GB" sz="2000" kern="1200"/>
        </a:p>
      </dsp:txBody>
      <dsp:txXfrm>
        <a:off x="6770187" y="2470734"/>
        <a:ext cx="1315802" cy="131580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0.16272</cdr:x>
      <cdr:y>0</cdr:y>
    </cdr:from>
    <cdr:to>
      <cdr:x>0.97668</cdr:x>
      <cdr:y>0.09537</cdr:y>
    </cdr:to>
    <cdr:sp macro="" textlink="">
      <cdr:nvSpPr>
        <cdr:cNvPr id="2" name="Rectangles 1"/>
        <cdr:cNvSpPr/>
      </cdr:nvSpPr>
      <cdr:spPr>
        <a:xfrm xmlns:a="http://schemas.openxmlformats.org/drawingml/2006/main">
          <a:off x="744490" y="0"/>
          <a:ext cx="3724002" cy="261610"/>
        </a:xfrm>
        <a:prstGeom xmlns:a="http://schemas.openxmlformats.org/drawingml/2006/main" prst="rect">
          <a:avLst/>
        </a:prstGeom>
      </cdr:spPr>
      <cdr:txBody>
        <a:bodyPr xmlns:a="http://schemas.openxmlformats.org/drawingml/2006/main" vertOverflow="clip" vert="horz" wrap="square" lIns="45720" tIns="45720" rIns="45720" bIns="45720" rtlCol="0" anchor="t" anchorCtr="0">
          <a:normAutofit/>
        </a:bodyPr>
        <a:lstStyle xmlns:a="http://schemas.openxmlformats.org/drawingml/2006/main"/>
        <a:p xmlns:a="http://schemas.openxmlformats.org/drawingml/2006/main">
          <a:pPr algn="l" rtl="0"/>
          <a:r>
            <a:rPr lang="en-US" i="1" cap="none" baseline="0" dirty="0">
              <a:effectLst/>
              <a:latin typeface="Arial" panose="020B0604020202020204" pitchFamily="34" charset="0"/>
              <a:cs typeface="Arial" panose="020B0604020202020204" pitchFamily="34" charset="0"/>
            </a:rPr>
            <a:t>Chi-squared test of proportions:</a:t>
          </a:r>
          <a:r>
            <a:rPr lang="en-US" i="1" cap="none" dirty="0">
              <a:effectLst/>
              <a:latin typeface="Arial" panose="020B0604020202020204" pitchFamily="34" charset="0"/>
              <a:cs typeface="Arial" panose="020B0604020202020204" pitchFamily="34" charset="0"/>
            </a:rPr>
            <a:t> </a:t>
          </a:r>
          <a:r>
            <a:rPr lang="el-GR" i="1" cap="none" baseline="0" dirty="0">
              <a:effectLst/>
              <a:latin typeface="Arial" panose="020B0604020202020204" pitchFamily="34" charset="0"/>
              <a:cs typeface="Arial" panose="020B0604020202020204" pitchFamily="34" charset="0"/>
            </a:rPr>
            <a:t>Χ</a:t>
          </a:r>
          <a:r>
            <a:rPr lang="el-GR" i="1" cap="none" baseline="30000" dirty="0">
              <a:effectLst/>
              <a:latin typeface="Arial" panose="020B0604020202020204" pitchFamily="34" charset="0"/>
              <a:cs typeface="Arial" panose="020B0604020202020204" pitchFamily="34" charset="0"/>
            </a:rPr>
            <a:t>2</a:t>
          </a:r>
          <a:r>
            <a:rPr lang="en-GB" i="1" cap="none" baseline="0" dirty="0">
              <a:effectLst/>
              <a:latin typeface="Arial" panose="020B0604020202020204" pitchFamily="34" charset="0"/>
              <a:cs typeface="Arial" panose="020B0604020202020204" pitchFamily="34" charset="0"/>
            </a:rPr>
            <a:t> = </a:t>
          </a:r>
          <a:r>
            <a:rPr lang="en-GB" i="1" dirty="0">
              <a:latin typeface="Arial" panose="020B0604020202020204" pitchFamily="34" charset="0"/>
              <a:cs typeface="Arial" panose="020B0604020202020204" pitchFamily="34" charset="0"/>
            </a:rPr>
            <a:t>6.06</a:t>
          </a:r>
          <a:r>
            <a:rPr lang="en-US" i="1"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p </a:t>
          </a:r>
          <a:r>
            <a:rPr lang="en-GB" i="1" cap="none" baseline="0" dirty="0">
              <a:effectLst/>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0.0484</a:t>
          </a:r>
          <a:endParaRPr lang="en-US" i="1" dirty="0">
            <a:effectLst/>
            <a:latin typeface="Arial" panose="020B0604020202020204" pitchFamily="34" charset="0"/>
            <a:cs typeface="Arial" panose="020B0604020202020204" pitchFamily="34"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0.15483</cdr:x>
      <cdr:y>0.00951</cdr:y>
    </cdr:from>
    <cdr:to>
      <cdr:x>0.96879</cdr:x>
      <cdr:y>0.08415</cdr:y>
    </cdr:to>
    <cdr:sp macro="" textlink="">
      <cdr:nvSpPr>
        <cdr:cNvPr id="2" name="Rectangles 1"/>
        <cdr:cNvSpPr/>
      </cdr:nvSpPr>
      <cdr:spPr>
        <a:xfrm xmlns:a="http://schemas.openxmlformats.org/drawingml/2006/main">
          <a:off x="778732" y="32084"/>
          <a:ext cx="4093823" cy="251945"/>
        </a:xfrm>
        <a:prstGeom xmlns:a="http://schemas.openxmlformats.org/drawingml/2006/main" prst="rect">
          <a:avLst/>
        </a:prstGeom>
      </cdr:spPr>
      <cdr:txBody>
        <a:bodyPr xmlns:a="http://schemas.openxmlformats.org/drawingml/2006/main" vertOverflow="clip" vert="horz" wrap="square" lIns="45720" tIns="45720" rIns="45720" bIns="45720" rtlCol="0" anchor="t" anchorCtr="0">
          <a:normAutofit/>
        </a:bodyPr>
        <a:lstStyle xmlns:a="http://schemas.openxmlformats.org/drawingml/2006/main"/>
        <a:p xmlns:a="http://schemas.openxmlformats.org/drawingml/2006/main">
          <a:pPr algn="l" rtl="0"/>
          <a:r>
            <a:rPr lang="en-US" sz="1400" i="1" u="none" cap="none" baseline="0" dirty="0">
              <a:effectLst/>
              <a:latin typeface="Arial" panose="020B0604020202020204" pitchFamily="34" charset="0"/>
              <a:cs typeface="Arial" panose="020B0604020202020204" pitchFamily="34" charset="0"/>
            </a:rPr>
            <a:t>Chi-squared test:</a:t>
          </a:r>
          <a:r>
            <a:rPr lang="en-US" sz="1400" i="1" u="none" cap="none" dirty="0">
              <a:effectLst/>
              <a:latin typeface="Arial" panose="020B0604020202020204" pitchFamily="34" charset="0"/>
              <a:cs typeface="Arial" panose="020B0604020202020204" pitchFamily="34" charset="0"/>
            </a:rPr>
            <a:t> </a:t>
          </a:r>
          <a:r>
            <a:rPr lang="el-GR" sz="1400" i="1" u="none" cap="none" baseline="0" dirty="0">
              <a:effectLst/>
              <a:latin typeface="Arial" panose="020B0604020202020204" pitchFamily="34" charset="0"/>
              <a:cs typeface="Arial" panose="020B0604020202020204" pitchFamily="34" charset="0"/>
            </a:rPr>
            <a:t>Χ</a:t>
          </a:r>
          <a:r>
            <a:rPr lang="el-GR" sz="1400" i="1" u="none" cap="none" baseline="30000" dirty="0">
              <a:effectLst/>
              <a:latin typeface="Arial" panose="020B0604020202020204" pitchFamily="34" charset="0"/>
              <a:cs typeface="Arial" panose="020B0604020202020204" pitchFamily="34" charset="0"/>
            </a:rPr>
            <a:t>2</a:t>
          </a:r>
          <a:r>
            <a:rPr lang="en-GB" sz="1400" i="1" u="none" cap="none" baseline="0" dirty="0">
              <a:effectLst/>
              <a:latin typeface="Arial" panose="020B0604020202020204" pitchFamily="34" charset="0"/>
              <a:cs typeface="Arial" panose="020B0604020202020204" pitchFamily="34" charset="0"/>
            </a:rPr>
            <a:t> = </a:t>
          </a:r>
          <a:r>
            <a:rPr lang="en-GB" sz="1400" i="1" u="none" dirty="0">
              <a:latin typeface="Arial" panose="020B0604020202020204" pitchFamily="34" charset="0"/>
              <a:cs typeface="Arial" panose="020B0604020202020204" pitchFamily="34" charset="0"/>
            </a:rPr>
            <a:t>6.06</a:t>
          </a:r>
          <a:r>
            <a:rPr lang="en-US" sz="1400" i="1" u="none" dirty="0">
              <a:latin typeface="Arial" panose="020B0604020202020204" pitchFamily="34" charset="0"/>
              <a:cs typeface="Arial" panose="020B0604020202020204" pitchFamily="34" charset="0"/>
            </a:rPr>
            <a:t>; </a:t>
          </a:r>
          <a:r>
            <a:rPr lang="en-GB" sz="1400" i="1" u="none" dirty="0">
              <a:latin typeface="Arial" panose="020B0604020202020204" pitchFamily="34" charset="0"/>
              <a:cs typeface="Arial" panose="020B0604020202020204" pitchFamily="34" charset="0"/>
            </a:rPr>
            <a:t>p </a:t>
          </a:r>
          <a:r>
            <a:rPr lang="en-GB" sz="1400" i="1" u="none" cap="none" baseline="0" dirty="0">
              <a:effectLst/>
              <a:latin typeface="Arial" panose="020B0604020202020204" pitchFamily="34" charset="0"/>
              <a:cs typeface="Arial" panose="020B0604020202020204" pitchFamily="34" charset="0"/>
            </a:rPr>
            <a:t>= </a:t>
          </a:r>
          <a:r>
            <a:rPr lang="en-GB" sz="1400" i="1" u="none" dirty="0">
              <a:latin typeface="Arial" panose="020B0604020202020204" pitchFamily="34" charset="0"/>
              <a:cs typeface="Arial" panose="020B0604020202020204" pitchFamily="34" charset="0"/>
            </a:rPr>
            <a:t>0.0484</a:t>
          </a:r>
          <a:endParaRPr lang="en-US" sz="1400" i="1" u="none" dirty="0">
            <a:effectLst/>
            <a:latin typeface="Arial" panose="020B0604020202020204" pitchFamily="34" charset="0"/>
            <a:cs typeface="Arial" panose="020B0604020202020204"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02B95-D4DE-4361-B9FE-3F00A8D442D3}" type="datetimeFigureOut">
              <a:rPr lang="en-US" smtClean="0"/>
              <a:t>5/10/2023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D30F0-EA15-4A15-AB81-EC11200C50EB}" type="slidenum">
              <a:rPr lang="en-US" smtClean="0"/>
              <a:t>‹#›</a:t>
            </a:fld>
            <a:endParaRPr lang="en-US"/>
          </a:p>
        </p:txBody>
      </p:sp>
    </p:spTree>
    <p:extLst>
      <p:ext uri="{BB962C8B-B14F-4D97-AF65-F5344CB8AC3E}">
        <p14:creationId xmlns:p14="http://schemas.microsoft.com/office/powerpoint/2010/main" val="3937730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BD30F0-EA15-4A15-AB81-EC11200C50EB}" type="slidenum">
              <a:rPr lang="en-US" smtClean="0"/>
              <a:t>7</a:t>
            </a:fld>
            <a:endParaRPr lang="en-US"/>
          </a:p>
        </p:txBody>
      </p:sp>
    </p:spTree>
    <p:extLst>
      <p:ext uri="{BB962C8B-B14F-4D97-AF65-F5344CB8AC3E}">
        <p14:creationId xmlns:p14="http://schemas.microsoft.com/office/powerpoint/2010/main" val="3256806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S8; Leaf damage, trials 1 &amp; 2</a:t>
            </a:r>
            <a:endParaRPr lang="en-GB" dirty="0"/>
          </a:p>
        </p:txBody>
      </p:sp>
      <p:sp>
        <p:nvSpPr>
          <p:cNvPr id="4" name="Slide Number Placeholder 3"/>
          <p:cNvSpPr>
            <a:spLocks noGrp="1"/>
          </p:cNvSpPr>
          <p:nvPr>
            <p:ph type="sldNum" sz="quarter" idx="5"/>
          </p:nvPr>
        </p:nvSpPr>
        <p:spPr/>
        <p:txBody>
          <a:bodyPr/>
          <a:lstStyle/>
          <a:p>
            <a:fld id="{8EBD30F0-EA15-4A15-AB81-EC11200C50EB}" type="slidenum">
              <a:rPr lang="en-US" smtClean="0"/>
              <a:t>17</a:t>
            </a:fld>
            <a:endParaRPr lang="en-US"/>
          </a:p>
        </p:txBody>
      </p:sp>
    </p:spTree>
    <p:extLst>
      <p:ext uri="{BB962C8B-B14F-4D97-AF65-F5344CB8AC3E}">
        <p14:creationId xmlns:p14="http://schemas.microsoft.com/office/powerpoint/2010/main" val="565507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S9.</a:t>
            </a:r>
            <a:endParaRPr lang="en-GB" dirty="0"/>
          </a:p>
        </p:txBody>
      </p:sp>
      <p:sp>
        <p:nvSpPr>
          <p:cNvPr id="4" name="Slide Number Placeholder 3"/>
          <p:cNvSpPr>
            <a:spLocks noGrp="1"/>
          </p:cNvSpPr>
          <p:nvPr>
            <p:ph type="sldNum" sz="quarter" idx="5"/>
          </p:nvPr>
        </p:nvSpPr>
        <p:spPr/>
        <p:txBody>
          <a:bodyPr/>
          <a:lstStyle/>
          <a:p>
            <a:fld id="{8EBD30F0-EA15-4A15-AB81-EC11200C50EB}" type="slidenum">
              <a:rPr lang="en-US" smtClean="0"/>
              <a:t>18</a:t>
            </a:fld>
            <a:endParaRPr lang="en-US"/>
          </a:p>
        </p:txBody>
      </p:sp>
    </p:spTree>
    <p:extLst>
      <p:ext uri="{BB962C8B-B14F-4D97-AF65-F5344CB8AC3E}">
        <p14:creationId xmlns:p14="http://schemas.microsoft.com/office/powerpoint/2010/main" val="2968351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Figure S10</a:t>
            </a:r>
            <a:endParaRPr lang="en-GB"/>
          </a:p>
        </p:txBody>
      </p:sp>
      <p:sp>
        <p:nvSpPr>
          <p:cNvPr id="4" name="Slide Number Placeholder 3"/>
          <p:cNvSpPr>
            <a:spLocks noGrp="1"/>
          </p:cNvSpPr>
          <p:nvPr>
            <p:ph type="sldNum" sz="quarter" idx="5"/>
          </p:nvPr>
        </p:nvSpPr>
        <p:spPr/>
        <p:txBody>
          <a:bodyPr/>
          <a:lstStyle/>
          <a:p>
            <a:fld id="{8EBD30F0-EA15-4A15-AB81-EC11200C50EB}" type="slidenum">
              <a:rPr lang="en-US" smtClean="0"/>
              <a:t>19</a:t>
            </a:fld>
            <a:endParaRPr lang="en-US"/>
          </a:p>
        </p:txBody>
      </p:sp>
    </p:spTree>
    <p:extLst>
      <p:ext uri="{BB962C8B-B14F-4D97-AF65-F5344CB8AC3E}">
        <p14:creationId xmlns:p14="http://schemas.microsoft.com/office/powerpoint/2010/main" val="2898708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 = </a:t>
            </a:r>
            <a:r>
              <a:rPr lang="nl-NL" dirty="0" err="1"/>
              <a:t>raw</a:t>
            </a:r>
            <a:r>
              <a:rPr lang="nl-NL" dirty="0"/>
              <a:t>  </a:t>
            </a:r>
            <a:r>
              <a:rPr lang="nl-NL" dirty="0" err="1"/>
              <a:t>frass</a:t>
            </a:r>
            <a:r>
              <a:rPr lang="nl-NL" dirty="0"/>
              <a:t>, trial 1; B = </a:t>
            </a:r>
            <a:r>
              <a:rPr lang="nl-NL" dirty="0" err="1"/>
              <a:t>raw</a:t>
            </a:r>
            <a:r>
              <a:rPr lang="nl-NL" dirty="0"/>
              <a:t> </a:t>
            </a:r>
            <a:r>
              <a:rPr lang="nl-NL" dirty="0" err="1"/>
              <a:t>frass</a:t>
            </a:r>
            <a:r>
              <a:rPr lang="nl-NL" dirty="0"/>
              <a:t>, trial 2</a:t>
            </a:r>
            <a:endParaRPr lang="en-US" dirty="0"/>
          </a:p>
        </p:txBody>
      </p:sp>
      <p:sp>
        <p:nvSpPr>
          <p:cNvPr id="4" name="Slide Number Placeholder 3"/>
          <p:cNvSpPr>
            <a:spLocks noGrp="1"/>
          </p:cNvSpPr>
          <p:nvPr>
            <p:ph type="sldNum" sz="quarter" idx="5"/>
          </p:nvPr>
        </p:nvSpPr>
        <p:spPr/>
        <p:txBody>
          <a:bodyPr/>
          <a:lstStyle/>
          <a:p>
            <a:fld id="{8EBD30F0-EA15-4A15-AB81-EC11200C50EB}" type="slidenum">
              <a:rPr lang="en-US" smtClean="0"/>
              <a:t>8</a:t>
            </a:fld>
            <a:endParaRPr lang="en-US"/>
          </a:p>
        </p:txBody>
      </p:sp>
    </p:spTree>
    <p:extLst>
      <p:ext uri="{BB962C8B-B14F-4D97-AF65-F5344CB8AC3E}">
        <p14:creationId xmlns:p14="http://schemas.microsoft.com/office/powerpoint/2010/main" val="190643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Raw</a:t>
            </a:r>
            <a:r>
              <a:rPr lang="nl-NL" dirty="0"/>
              <a:t> </a:t>
            </a:r>
            <a:r>
              <a:rPr lang="nl-NL" dirty="0" err="1"/>
              <a:t>frass</a:t>
            </a:r>
            <a:r>
              <a:rPr lang="nl-NL" dirty="0"/>
              <a:t>, A = trial  1; B = trial 2</a:t>
            </a:r>
            <a:endParaRPr lang="en-US" dirty="0"/>
          </a:p>
        </p:txBody>
      </p:sp>
      <p:sp>
        <p:nvSpPr>
          <p:cNvPr id="4" name="Slide Number Placeholder 3"/>
          <p:cNvSpPr>
            <a:spLocks noGrp="1"/>
          </p:cNvSpPr>
          <p:nvPr>
            <p:ph type="sldNum" sz="quarter" idx="5"/>
          </p:nvPr>
        </p:nvSpPr>
        <p:spPr/>
        <p:txBody>
          <a:bodyPr/>
          <a:lstStyle/>
          <a:p>
            <a:fld id="{8EBD30F0-EA15-4A15-AB81-EC11200C50EB}" type="slidenum">
              <a:rPr lang="en-US" smtClean="0"/>
              <a:t>9</a:t>
            </a:fld>
            <a:endParaRPr lang="en-US"/>
          </a:p>
        </p:txBody>
      </p:sp>
    </p:spTree>
    <p:extLst>
      <p:ext uri="{BB962C8B-B14F-4D97-AF65-F5344CB8AC3E}">
        <p14:creationId xmlns:p14="http://schemas.microsoft.com/office/powerpoint/2010/main" val="3543739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 = </a:t>
            </a:r>
            <a:r>
              <a:rPr lang="nl-NL" dirty="0" err="1"/>
              <a:t>incubated</a:t>
            </a:r>
            <a:r>
              <a:rPr lang="nl-NL" dirty="0"/>
              <a:t> </a:t>
            </a:r>
            <a:r>
              <a:rPr lang="nl-NL" dirty="0" err="1"/>
              <a:t>frass</a:t>
            </a:r>
            <a:r>
              <a:rPr lang="nl-NL" dirty="0"/>
              <a:t>; B = </a:t>
            </a:r>
            <a:r>
              <a:rPr lang="nl-NL" dirty="0" err="1"/>
              <a:t>Composted</a:t>
            </a:r>
            <a:r>
              <a:rPr lang="nl-NL" dirty="0"/>
              <a:t> </a:t>
            </a:r>
            <a:r>
              <a:rPr lang="nl-NL" dirty="0" err="1"/>
              <a:t>frass</a:t>
            </a:r>
            <a:endParaRPr lang="en-US" dirty="0"/>
          </a:p>
        </p:txBody>
      </p:sp>
      <p:sp>
        <p:nvSpPr>
          <p:cNvPr id="4" name="Slide Number Placeholder 3"/>
          <p:cNvSpPr>
            <a:spLocks noGrp="1"/>
          </p:cNvSpPr>
          <p:nvPr>
            <p:ph type="sldNum" sz="quarter" idx="5"/>
          </p:nvPr>
        </p:nvSpPr>
        <p:spPr/>
        <p:txBody>
          <a:bodyPr/>
          <a:lstStyle/>
          <a:p>
            <a:fld id="{8EBD30F0-EA15-4A15-AB81-EC11200C50EB}" type="slidenum">
              <a:rPr lang="en-US" smtClean="0"/>
              <a:t>10</a:t>
            </a:fld>
            <a:endParaRPr lang="en-US"/>
          </a:p>
        </p:txBody>
      </p:sp>
    </p:spTree>
    <p:extLst>
      <p:ext uri="{BB962C8B-B14F-4D97-AF65-F5344CB8AC3E}">
        <p14:creationId xmlns:p14="http://schemas.microsoft.com/office/powerpoint/2010/main" val="1782327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A = </a:t>
            </a:r>
            <a:r>
              <a:rPr lang="nl-NL" dirty="0" err="1"/>
              <a:t>incubated</a:t>
            </a:r>
            <a:r>
              <a:rPr lang="nl-NL" dirty="0"/>
              <a:t> </a:t>
            </a:r>
            <a:r>
              <a:rPr lang="nl-NL" dirty="0" err="1"/>
              <a:t>frass</a:t>
            </a:r>
            <a:r>
              <a:rPr lang="nl-NL" dirty="0"/>
              <a:t>; B = </a:t>
            </a:r>
            <a:r>
              <a:rPr lang="nl-NL" dirty="0" err="1"/>
              <a:t>Composted</a:t>
            </a:r>
            <a:r>
              <a:rPr lang="nl-NL" dirty="0"/>
              <a:t> </a:t>
            </a:r>
            <a:r>
              <a:rPr lang="nl-NL" dirty="0" err="1"/>
              <a:t>frass</a:t>
            </a:r>
            <a:endParaRPr lang="en-US" dirty="0"/>
          </a:p>
          <a:p>
            <a:endParaRPr lang="en-US" dirty="0"/>
          </a:p>
        </p:txBody>
      </p:sp>
      <p:sp>
        <p:nvSpPr>
          <p:cNvPr id="4" name="Slide Number Placeholder 3"/>
          <p:cNvSpPr>
            <a:spLocks noGrp="1"/>
          </p:cNvSpPr>
          <p:nvPr>
            <p:ph type="sldNum" sz="quarter" idx="5"/>
          </p:nvPr>
        </p:nvSpPr>
        <p:spPr/>
        <p:txBody>
          <a:bodyPr/>
          <a:lstStyle/>
          <a:p>
            <a:fld id="{8EBD30F0-EA15-4A15-AB81-EC11200C50EB}" type="slidenum">
              <a:rPr lang="en-US" smtClean="0"/>
              <a:t>11</a:t>
            </a:fld>
            <a:endParaRPr lang="en-US"/>
          </a:p>
        </p:txBody>
      </p:sp>
    </p:spTree>
    <p:extLst>
      <p:ext uri="{BB962C8B-B14F-4D97-AF65-F5344CB8AC3E}">
        <p14:creationId xmlns:p14="http://schemas.microsoft.com/office/powerpoint/2010/main" val="3405385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Processed frass: A = Incubated frass; B = Composted frass</a:t>
            </a:r>
          </a:p>
        </p:txBody>
      </p:sp>
      <p:sp>
        <p:nvSpPr>
          <p:cNvPr id="4" name="Slide Number Placeholder 3"/>
          <p:cNvSpPr>
            <a:spLocks noGrp="1"/>
          </p:cNvSpPr>
          <p:nvPr>
            <p:ph type="sldNum" sz="quarter" idx="5"/>
          </p:nvPr>
        </p:nvSpPr>
        <p:spPr/>
        <p:txBody>
          <a:bodyPr/>
          <a:lstStyle/>
          <a:p>
            <a:fld id="{8EBD30F0-EA15-4A15-AB81-EC11200C50EB}" type="slidenum">
              <a:rPr lang="en-US" smtClean="0"/>
              <a:t>12</a:t>
            </a:fld>
            <a:endParaRPr lang="en-US"/>
          </a:p>
        </p:txBody>
      </p:sp>
    </p:spTree>
    <p:extLst>
      <p:ext uri="{BB962C8B-B14F-4D97-AF65-F5344CB8AC3E}">
        <p14:creationId xmlns:p14="http://schemas.microsoft.com/office/powerpoint/2010/main" val="2677131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Latest figures, processed frass, Figure S1</a:t>
            </a:r>
          </a:p>
          <a:p>
            <a:endParaRPr lang="en-US" dirty="0"/>
          </a:p>
        </p:txBody>
      </p:sp>
      <p:sp>
        <p:nvSpPr>
          <p:cNvPr id="4" name="Slide Number Placeholder 3"/>
          <p:cNvSpPr>
            <a:spLocks noGrp="1"/>
          </p:cNvSpPr>
          <p:nvPr>
            <p:ph type="sldNum" sz="quarter" idx="5"/>
          </p:nvPr>
        </p:nvSpPr>
        <p:spPr/>
        <p:txBody>
          <a:bodyPr/>
          <a:lstStyle/>
          <a:p>
            <a:fld id="{8EBD30F0-EA15-4A15-AB81-EC11200C50EB}" type="slidenum">
              <a:rPr lang="en-US" smtClean="0"/>
              <a:t>14</a:t>
            </a:fld>
            <a:endParaRPr lang="en-US"/>
          </a:p>
        </p:txBody>
      </p:sp>
    </p:spTree>
    <p:extLst>
      <p:ext uri="{BB962C8B-B14F-4D97-AF65-F5344CB8AC3E}">
        <p14:creationId xmlns:p14="http://schemas.microsoft.com/office/powerpoint/2010/main" val="61938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of leaves, raw frass, Figure S2</a:t>
            </a:r>
          </a:p>
        </p:txBody>
      </p:sp>
      <p:sp>
        <p:nvSpPr>
          <p:cNvPr id="4" name="Slide Number Placeholder 3"/>
          <p:cNvSpPr>
            <a:spLocks noGrp="1"/>
          </p:cNvSpPr>
          <p:nvPr>
            <p:ph type="sldNum" sz="quarter" idx="5"/>
          </p:nvPr>
        </p:nvSpPr>
        <p:spPr/>
        <p:txBody>
          <a:bodyPr/>
          <a:lstStyle/>
          <a:p>
            <a:fld id="{8EBD30F0-EA15-4A15-AB81-EC11200C50EB}" type="slidenum">
              <a:rPr lang="en-US" smtClean="0"/>
              <a:t>15</a:t>
            </a:fld>
            <a:endParaRPr lang="en-US"/>
          </a:p>
        </p:txBody>
      </p:sp>
    </p:spTree>
    <p:extLst>
      <p:ext uri="{BB962C8B-B14F-4D97-AF65-F5344CB8AC3E}">
        <p14:creationId xmlns:p14="http://schemas.microsoft.com/office/powerpoint/2010/main" val="52690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until first flower emergence, raw frass</a:t>
            </a:r>
            <a:endParaRPr lang="en-GB" dirty="0"/>
          </a:p>
        </p:txBody>
      </p:sp>
      <p:sp>
        <p:nvSpPr>
          <p:cNvPr id="4" name="Slide Number Placeholder 3"/>
          <p:cNvSpPr>
            <a:spLocks noGrp="1"/>
          </p:cNvSpPr>
          <p:nvPr>
            <p:ph type="sldNum" sz="quarter" idx="5"/>
          </p:nvPr>
        </p:nvSpPr>
        <p:spPr/>
        <p:txBody>
          <a:bodyPr/>
          <a:lstStyle/>
          <a:p>
            <a:fld id="{8EBD30F0-EA15-4A15-AB81-EC11200C50EB}" type="slidenum">
              <a:rPr lang="en-US" smtClean="0"/>
              <a:t>16</a:t>
            </a:fld>
            <a:endParaRPr lang="en-US"/>
          </a:p>
        </p:txBody>
      </p:sp>
    </p:spTree>
    <p:extLst>
      <p:ext uri="{BB962C8B-B14F-4D97-AF65-F5344CB8AC3E}">
        <p14:creationId xmlns:p14="http://schemas.microsoft.com/office/powerpoint/2010/main" val="4043136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A76A3-ADC8-4477-8FC1-B9DD55D84908}" type="datetime1">
              <a:rPr lang="en-US" smtClean="0"/>
              <a:t>5/10/2023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762538-DC4D-4667-96E5-B3278DDF8B12}" type="datetime1">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80548-5C08-4BE3-B63E-F2BB63B0B00C}" type="datetime1">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7F49BE-398D-479A-8A7E-5DDBCA61EDCB}" type="datetime1">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C193-4974-4A1F-9C63-07D595E30D66}" type="datetime1">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1AA87F-28D4-4BF0-B81F-877A89DFD5AC}" type="datetime1">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A9F1F3-208B-49A3-B337-9C8ACEB3E0E1}" type="datetime1">
              <a:rPr lang="en-US" smtClean="0"/>
              <a:t>5/10/2023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F6CA6-7293-4AA2-A0E0-A3BF4416E786}" type="datetime1">
              <a:rPr lang="en-US" smtClean="0"/>
              <a:t>5/10/2023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7016-7BCD-46FB-8EE3-AB6C369108B4}" type="datetime1">
              <a:rPr lang="en-US" smtClean="0"/>
              <a:t>5/10/2023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547011-1FFC-4EF8-9A2E-53B4AD2ADBD4}" type="datetime1">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62EB47-45B4-4EF5-A743-B4885DD2F060}" type="datetime1">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p:cNvGrpSpPr/>
          <p:nvPr/>
        </p:nvGrpSpPr>
        <p:grpSpPr>
          <a:xfrm>
            <a:off x="-1" y="-1"/>
            <a:ext cx="12192001" cy="6858001"/>
            <a:chOff x="-1" y="-1"/>
            <a:chExt cx="12192001" cy="6858001"/>
          </a:xfrm>
        </p:grpSpPr>
        <p:sp>
          <p:nvSpPr>
            <p:cNvPr id="21" name="Oval 20"/>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5/10/2023</a:t>
            </a:fld>
            <a:endParaRPr lang="en-US" sz="1000" dirty="0"/>
          </a:p>
        </p:txBody>
      </p:sp>
      <p:sp>
        <p:nvSpPr>
          <p:cNvPr id="5" name="Footer Placeholder 4"/>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t>‹#›</a:t>
            </a:fld>
            <a:endParaRPr lang="en-US" sz="1000" dirty="0"/>
          </a:p>
        </p:txBody>
      </p:sp>
      <p:sp>
        <p:nvSpPr>
          <p:cNvPr id="2" name="Title Placeholder 1"/>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Abstract design of flower petals in pastel"/>
          <p:cNvPicPr>
            <a:picLocks noChangeAspect="1"/>
          </p:cNvPicPr>
          <p:nvPr/>
        </p:nvPicPr>
        <p:blipFill rotWithShape="1">
          <a:blip r:embed="rId2">
            <a:alphaModFix amt="40000"/>
          </a:blip>
          <a:srcRect t="14101" r="-1" b="-1"/>
          <a:stretch>
            <a:fillRect/>
          </a:stretch>
        </p:blipFill>
        <p:spPr>
          <a:xfrm>
            <a:off x="1525" y="10"/>
            <a:ext cx="12188951" cy="6857990"/>
          </a:xfrm>
          <a:prstGeom prst="rect">
            <a:avLst/>
          </a:prstGeom>
        </p:spPr>
      </p:pic>
      <p:grpSp>
        <p:nvGrpSpPr>
          <p:cNvPr id="13" name="decorative circle"/>
          <p:cNvGrpSpPr>
            <a:grpSpLocks noGrp="1" noUngrp="1" noRot="1" noChangeAspect="1" noMove="1" noResize="1"/>
          </p:cNvGrpSpPr>
          <p:nvPr/>
        </p:nvGrpSpPr>
        <p:grpSpPr>
          <a:xfrm>
            <a:off x="314102" y="236341"/>
            <a:ext cx="11340713" cy="5464029"/>
            <a:chOff x="314102" y="236341"/>
            <a:chExt cx="11340713" cy="5464029"/>
          </a:xfrm>
        </p:grpSpPr>
        <p:sp>
          <p:nvSpPr>
            <p:cNvPr id="14" name="Oval 13"/>
            <p:cNvSpPr/>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2562606" y="1122363"/>
            <a:ext cx="7063739" cy="2387600"/>
          </a:xfrm>
        </p:spPr>
        <p:txBody>
          <a:bodyPr>
            <a:normAutofit/>
          </a:bodyPr>
          <a:lstStyle/>
          <a:p>
            <a:endParaRPr lang="en-US" dirty="0">
              <a:solidFill>
                <a:srgbClr val="FFFFFF"/>
              </a:solidFill>
            </a:endParaRPr>
          </a:p>
        </p:txBody>
      </p:sp>
      <p:sp>
        <p:nvSpPr>
          <p:cNvPr id="3" name="Subtitle 2"/>
          <p:cNvSpPr>
            <a:spLocks noGrp="1"/>
          </p:cNvSpPr>
          <p:nvPr>
            <p:ph type="subTitle" idx="1"/>
          </p:nvPr>
        </p:nvSpPr>
        <p:spPr>
          <a:xfrm>
            <a:off x="2562606" y="3602038"/>
            <a:ext cx="7063739" cy="1655762"/>
          </a:xfrm>
        </p:spPr>
        <p:txBody>
          <a:bodyPr>
            <a:normAutofit/>
          </a:bodyPr>
          <a:lstStyle/>
          <a:p>
            <a:endParaRPr lang="en-US">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6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7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7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7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Freeform: Shape 7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9" name="Rectangle 7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605A3C86-A49C-E64A-F8A6-18A82F36B38C}"/>
              </a:ext>
            </a:extLst>
          </p:cNvPr>
          <p:cNvSpPr txBox="1"/>
          <p:nvPr/>
        </p:nvSpPr>
        <p:spPr>
          <a:xfrm>
            <a:off x="586478" y="1683756"/>
            <a:ext cx="3115265" cy="2396359"/>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dirty="0">
                <a:solidFill>
                  <a:srgbClr val="FFFFFF"/>
                </a:solidFill>
                <a:latin typeface="+mj-lt"/>
                <a:ea typeface="+mj-ea"/>
                <a:cs typeface="+mj-cs"/>
              </a:rPr>
              <a:t>Processed</a:t>
            </a:r>
            <a:r>
              <a:rPr lang="en-US" sz="4000" kern="1200" dirty="0">
                <a:solidFill>
                  <a:srgbClr val="FFFFFF"/>
                </a:solidFill>
                <a:latin typeface="+mj-lt"/>
                <a:ea typeface="+mj-ea"/>
                <a:cs typeface="+mj-cs"/>
              </a:rPr>
              <a:t> frass</a:t>
            </a:r>
          </a:p>
        </p:txBody>
      </p:sp>
      <p:grpSp>
        <p:nvGrpSpPr>
          <p:cNvPr id="12" name="Group 11">
            <a:extLst>
              <a:ext uri="{FF2B5EF4-FFF2-40B4-BE49-F238E27FC236}">
                <a16:creationId xmlns:a16="http://schemas.microsoft.com/office/drawing/2014/main" id="{FAE3AF9D-3936-7B21-E649-E586B00B4E76}"/>
              </a:ext>
            </a:extLst>
          </p:cNvPr>
          <p:cNvGrpSpPr/>
          <p:nvPr/>
        </p:nvGrpSpPr>
        <p:grpSpPr>
          <a:xfrm>
            <a:off x="5989508" y="137597"/>
            <a:ext cx="4572000" cy="3031108"/>
            <a:chOff x="1304544" y="255284"/>
            <a:chExt cx="6194196" cy="4080470"/>
          </a:xfrm>
        </p:grpSpPr>
        <p:pic>
          <p:nvPicPr>
            <p:cNvPr id="4" name="Picture 3" descr="Chart, box and whisker chart&#10;&#10;Description automatically generated">
              <a:extLst>
                <a:ext uri="{FF2B5EF4-FFF2-40B4-BE49-F238E27FC236}">
                  <a16:creationId xmlns:a16="http://schemas.microsoft.com/office/drawing/2014/main" id="{84529EA0-6BC6-520D-318D-5EC00B6A1CF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622"/>
            <a:stretch/>
          </p:blipFill>
          <p:spPr>
            <a:xfrm>
              <a:off x="1304544" y="255284"/>
              <a:ext cx="6194196" cy="4080470"/>
            </a:xfrm>
            <a:prstGeom prst="rect">
              <a:avLst/>
            </a:prstGeom>
          </p:spPr>
        </p:pic>
        <p:sp>
          <p:nvSpPr>
            <p:cNvPr id="10" name="TextBox 9">
              <a:extLst>
                <a:ext uri="{FF2B5EF4-FFF2-40B4-BE49-F238E27FC236}">
                  <a16:creationId xmlns:a16="http://schemas.microsoft.com/office/drawing/2014/main" id="{57C7CB80-388E-5095-53E6-469B4B8F2C16}"/>
                </a:ext>
              </a:extLst>
            </p:cNvPr>
            <p:cNvSpPr txBox="1"/>
            <p:nvPr/>
          </p:nvSpPr>
          <p:spPr>
            <a:xfrm>
              <a:off x="1304544" y="3783683"/>
              <a:ext cx="430727" cy="456032"/>
            </a:xfrm>
            <a:prstGeom prst="rect">
              <a:avLst/>
            </a:prstGeom>
            <a:noFill/>
          </p:spPr>
          <p:txBody>
            <a:bodyPr wrap="square" rtlCol="0">
              <a:normAutofit/>
            </a:bodyPr>
            <a:lstStyle/>
            <a:p>
              <a:pPr>
                <a:lnSpc>
                  <a:spcPct val="90000"/>
                </a:lnSpc>
                <a:spcAft>
                  <a:spcPts val="600"/>
                </a:spcAft>
              </a:pPr>
              <a:r>
                <a:rPr lang="en-US" sz="1200" b="1" dirty="0">
                  <a:latin typeface="Arial" panose="020B0604020202020204" pitchFamily="34" charset="0"/>
                  <a:cs typeface="Arial" panose="020B0604020202020204" pitchFamily="34" charset="0"/>
                </a:rPr>
                <a:t>A</a:t>
              </a:r>
            </a:p>
          </p:txBody>
        </p:sp>
      </p:grpSp>
      <p:grpSp>
        <p:nvGrpSpPr>
          <p:cNvPr id="18" name="Group 17">
            <a:extLst>
              <a:ext uri="{FF2B5EF4-FFF2-40B4-BE49-F238E27FC236}">
                <a16:creationId xmlns:a16="http://schemas.microsoft.com/office/drawing/2014/main" id="{1ED993C9-3472-BB8E-B981-4E626F6DD624}"/>
              </a:ext>
            </a:extLst>
          </p:cNvPr>
          <p:cNvGrpSpPr/>
          <p:nvPr/>
        </p:nvGrpSpPr>
        <p:grpSpPr>
          <a:xfrm>
            <a:off x="5989508" y="3339302"/>
            <a:ext cx="4572000" cy="3358898"/>
            <a:chOff x="1345818" y="4480569"/>
            <a:chExt cx="6311430" cy="4944892"/>
          </a:xfrm>
        </p:grpSpPr>
        <p:pic>
          <p:nvPicPr>
            <p:cNvPr id="16" name="Picture 15" descr="Chart, box and whisker chart&#10;&#10;Description automatically generated">
              <a:extLst>
                <a:ext uri="{FF2B5EF4-FFF2-40B4-BE49-F238E27FC236}">
                  <a16:creationId xmlns:a16="http://schemas.microsoft.com/office/drawing/2014/main" id="{AE77A4A5-715D-1485-6BCB-7050CCAFDD7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064"/>
            <a:stretch/>
          </p:blipFill>
          <p:spPr>
            <a:xfrm>
              <a:off x="1345818" y="4480569"/>
              <a:ext cx="6311430" cy="4944892"/>
            </a:xfrm>
            <a:prstGeom prst="rect">
              <a:avLst/>
            </a:prstGeom>
          </p:spPr>
        </p:pic>
        <p:sp>
          <p:nvSpPr>
            <p:cNvPr id="17" name="TextBox 16">
              <a:extLst>
                <a:ext uri="{FF2B5EF4-FFF2-40B4-BE49-F238E27FC236}">
                  <a16:creationId xmlns:a16="http://schemas.microsoft.com/office/drawing/2014/main" id="{1B600881-6F04-2E48-3997-17715BAA1D64}"/>
                </a:ext>
              </a:extLst>
            </p:cNvPr>
            <p:cNvSpPr txBox="1"/>
            <p:nvPr/>
          </p:nvSpPr>
          <p:spPr>
            <a:xfrm>
              <a:off x="1345818" y="8195401"/>
              <a:ext cx="438880" cy="498710"/>
            </a:xfrm>
            <a:prstGeom prst="rect">
              <a:avLst/>
            </a:prstGeom>
            <a:noFill/>
          </p:spPr>
          <p:txBody>
            <a:bodyPr wrap="square" rtlCol="0">
              <a:normAutofit/>
            </a:bodyPr>
            <a:lstStyle/>
            <a:p>
              <a:pPr>
                <a:lnSpc>
                  <a:spcPct val="90000"/>
                </a:lnSpc>
                <a:spcAft>
                  <a:spcPts val="600"/>
                </a:spcAft>
              </a:pPr>
              <a:r>
                <a:rPr lang="en-US" sz="1200" b="1" dirty="0">
                  <a:latin typeface="Arial" panose="020B0604020202020204" pitchFamily="34" charset="0"/>
                  <a:cs typeface="Arial" panose="020B0604020202020204" pitchFamily="34" charset="0"/>
                </a:rPr>
                <a:t>B</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6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6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6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Isosceles Triangle 7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B69B09CD-B3C9-262F-D15B-9A6DB4D24DC7}"/>
              </a:ext>
            </a:extLst>
          </p:cNvPr>
          <p:cNvGrpSpPr/>
          <p:nvPr/>
        </p:nvGrpSpPr>
        <p:grpSpPr>
          <a:xfrm>
            <a:off x="4215657" y="228600"/>
            <a:ext cx="4572000" cy="6400800"/>
            <a:chOff x="-1" y="10"/>
            <a:chExt cx="4038601" cy="6058718"/>
          </a:xfrm>
        </p:grpSpPr>
        <p:grpSp>
          <p:nvGrpSpPr>
            <p:cNvPr id="8" name="Group 7">
              <a:extLst>
                <a:ext uri="{FF2B5EF4-FFF2-40B4-BE49-F238E27FC236}">
                  <a16:creationId xmlns:a16="http://schemas.microsoft.com/office/drawing/2014/main" id="{E0EA5136-9229-1F28-ACFE-599988983AA2}"/>
                </a:ext>
              </a:extLst>
            </p:cNvPr>
            <p:cNvGrpSpPr/>
            <p:nvPr/>
          </p:nvGrpSpPr>
          <p:grpSpPr>
            <a:xfrm>
              <a:off x="-1" y="10"/>
              <a:ext cx="4038601" cy="2876355"/>
              <a:chOff x="-1" y="10"/>
              <a:chExt cx="4038601" cy="2876355"/>
            </a:xfrm>
          </p:grpSpPr>
          <p:pic>
            <p:nvPicPr>
              <p:cNvPr id="4" name="Picture 3" descr="Chart, box and whisker chart&#10;&#10;Description automatically generated">
                <a:extLst>
                  <a:ext uri="{FF2B5EF4-FFF2-40B4-BE49-F238E27FC236}">
                    <a16:creationId xmlns:a16="http://schemas.microsoft.com/office/drawing/2014/main" id="{E2D77B6E-E41F-CCDC-C826-776E911F81B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5" b="10977"/>
              <a:stretch/>
            </p:blipFill>
            <p:spPr>
              <a:xfrm>
                <a:off x="-1" y="10"/>
                <a:ext cx="4038601" cy="2876355"/>
              </a:xfrm>
              <a:prstGeom prst="rect">
                <a:avLst/>
              </a:prstGeom>
            </p:spPr>
          </p:pic>
          <p:sp>
            <p:nvSpPr>
              <p:cNvPr id="5" name="TextBox 4">
                <a:extLst>
                  <a:ext uri="{FF2B5EF4-FFF2-40B4-BE49-F238E27FC236}">
                    <a16:creationId xmlns:a16="http://schemas.microsoft.com/office/drawing/2014/main" id="{6D384AC2-8784-A695-CEDD-B243EF0EA014}"/>
                  </a:ext>
                </a:extLst>
              </p:cNvPr>
              <p:cNvSpPr txBox="1"/>
              <p:nvPr/>
            </p:nvSpPr>
            <p:spPr>
              <a:xfrm>
                <a:off x="0" y="2366378"/>
                <a:ext cx="317924" cy="316486"/>
              </a:xfrm>
              <a:prstGeom prst="rect">
                <a:avLst/>
              </a:prstGeom>
              <a:noFill/>
            </p:spPr>
            <p:txBody>
              <a:bodyPr wrap="square" rtlCol="0">
                <a:normAutofit/>
              </a:bodyPr>
              <a:lstStyle/>
              <a:p>
                <a:pPr>
                  <a:lnSpc>
                    <a:spcPct val="90000"/>
                  </a:lnSpc>
                  <a:spcAft>
                    <a:spcPts val="600"/>
                  </a:spcAft>
                </a:pPr>
                <a:r>
                  <a:rPr lang="en-US" sz="1200" b="1" dirty="0">
                    <a:latin typeface="Arial" panose="020B0604020202020204" pitchFamily="34" charset="0"/>
                    <a:cs typeface="Arial" panose="020B0604020202020204" pitchFamily="34" charset="0"/>
                  </a:rPr>
                  <a:t>A</a:t>
                </a:r>
              </a:p>
            </p:txBody>
          </p:sp>
        </p:grpSp>
        <p:grpSp>
          <p:nvGrpSpPr>
            <p:cNvPr id="7" name="Group 6">
              <a:extLst>
                <a:ext uri="{FF2B5EF4-FFF2-40B4-BE49-F238E27FC236}">
                  <a16:creationId xmlns:a16="http://schemas.microsoft.com/office/drawing/2014/main" id="{3C2C92CF-EF5F-FF71-390E-051670F53610}"/>
                </a:ext>
              </a:extLst>
            </p:cNvPr>
            <p:cNvGrpSpPr/>
            <p:nvPr/>
          </p:nvGrpSpPr>
          <p:grpSpPr>
            <a:xfrm>
              <a:off x="0" y="2876365"/>
              <a:ext cx="4038600" cy="3182363"/>
              <a:chOff x="0" y="2876365"/>
              <a:chExt cx="4038600" cy="3182363"/>
            </a:xfrm>
          </p:grpSpPr>
          <p:pic>
            <p:nvPicPr>
              <p:cNvPr id="3" name="Picture 2" descr="Chart, box and whisker chart&#10;&#10;Description automatically generated">
                <a:extLst>
                  <a:ext uri="{FF2B5EF4-FFF2-40B4-BE49-F238E27FC236}">
                    <a16:creationId xmlns:a16="http://schemas.microsoft.com/office/drawing/2014/main" id="{B4AD5842-C69B-D34D-8783-6A210EA9B59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501" r="-4" b="-4"/>
              <a:stretch/>
            </p:blipFill>
            <p:spPr>
              <a:xfrm>
                <a:off x="19" y="2876365"/>
                <a:ext cx="4038581" cy="3182363"/>
              </a:xfrm>
              <a:prstGeom prst="rect">
                <a:avLst/>
              </a:prstGeom>
            </p:spPr>
          </p:pic>
          <p:sp>
            <p:nvSpPr>
              <p:cNvPr id="6" name="TextBox 5">
                <a:extLst>
                  <a:ext uri="{FF2B5EF4-FFF2-40B4-BE49-F238E27FC236}">
                    <a16:creationId xmlns:a16="http://schemas.microsoft.com/office/drawing/2014/main" id="{0EE28AB9-A383-813D-C9F3-1B8DB8706FBF}"/>
                  </a:ext>
                </a:extLst>
              </p:cNvPr>
              <p:cNvSpPr txBox="1"/>
              <p:nvPr/>
            </p:nvSpPr>
            <p:spPr>
              <a:xfrm>
                <a:off x="0" y="5263825"/>
                <a:ext cx="317925" cy="316487"/>
              </a:xfrm>
              <a:prstGeom prst="rect">
                <a:avLst/>
              </a:prstGeom>
              <a:noFill/>
            </p:spPr>
            <p:txBody>
              <a:bodyPr wrap="square" rtlCol="0">
                <a:normAutofit/>
              </a:bodyPr>
              <a:lstStyle/>
              <a:p>
                <a:pPr>
                  <a:lnSpc>
                    <a:spcPct val="90000"/>
                  </a:lnSpc>
                  <a:spcAft>
                    <a:spcPts val="600"/>
                  </a:spcAft>
                </a:pPr>
                <a:r>
                  <a:rPr lang="en-US" sz="1200" b="1" dirty="0">
                    <a:latin typeface="Arial" panose="020B0604020202020204" pitchFamily="34" charset="0"/>
                    <a:cs typeface="Arial" panose="020B0604020202020204" pitchFamily="34" charset="0"/>
                  </a:rPr>
                  <a:t>B</a:t>
                </a:r>
              </a:p>
            </p:txBody>
          </p:sp>
        </p:grpSp>
      </p:grpSp>
    </p:spTree>
    <p:extLst>
      <p:ext uri="{BB962C8B-B14F-4D97-AF65-F5344CB8AC3E}">
        <p14:creationId xmlns:p14="http://schemas.microsoft.com/office/powerpoint/2010/main" val="3238053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Isosceles Triangle 3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268BDA1B-8952-8184-D02E-C6CDB71CFF43}"/>
              </a:ext>
            </a:extLst>
          </p:cNvPr>
          <p:cNvGrpSpPr/>
          <p:nvPr/>
        </p:nvGrpSpPr>
        <p:grpSpPr>
          <a:xfrm>
            <a:off x="4120900" y="434824"/>
            <a:ext cx="4572000" cy="6400800"/>
            <a:chOff x="4368124" y="214009"/>
            <a:chExt cx="4875989" cy="7149829"/>
          </a:xfrm>
        </p:grpSpPr>
        <p:grpSp>
          <p:nvGrpSpPr>
            <p:cNvPr id="19" name="Group 18">
              <a:extLst>
                <a:ext uri="{FF2B5EF4-FFF2-40B4-BE49-F238E27FC236}">
                  <a16:creationId xmlns:a16="http://schemas.microsoft.com/office/drawing/2014/main" id="{3E19D1C4-22D3-CE70-31EA-4819832E8B59}"/>
                </a:ext>
              </a:extLst>
            </p:cNvPr>
            <p:cNvGrpSpPr/>
            <p:nvPr/>
          </p:nvGrpSpPr>
          <p:grpSpPr>
            <a:xfrm>
              <a:off x="4368124" y="214009"/>
              <a:ext cx="4875989" cy="3394953"/>
              <a:chOff x="4368124" y="214009"/>
              <a:chExt cx="4875989" cy="3394953"/>
            </a:xfrm>
          </p:grpSpPr>
          <p:pic>
            <p:nvPicPr>
              <p:cNvPr id="3" name="Picture 2" descr="Chart, box and whisker chart&#10;&#10;Description automatically generated">
                <a:extLst>
                  <a:ext uri="{FF2B5EF4-FFF2-40B4-BE49-F238E27FC236}">
                    <a16:creationId xmlns:a16="http://schemas.microsoft.com/office/drawing/2014/main" id="{7611EC37-990D-7DFB-151A-326E0B646D2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746" b="11222"/>
              <a:stretch/>
            </p:blipFill>
            <p:spPr>
              <a:xfrm>
                <a:off x="4368124" y="214009"/>
                <a:ext cx="4875989" cy="3394953"/>
              </a:xfrm>
              <a:prstGeom prst="rect">
                <a:avLst/>
              </a:prstGeom>
            </p:spPr>
          </p:pic>
          <p:sp>
            <p:nvSpPr>
              <p:cNvPr id="16" name="TextBox 15">
                <a:extLst>
                  <a:ext uri="{FF2B5EF4-FFF2-40B4-BE49-F238E27FC236}">
                    <a16:creationId xmlns:a16="http://schemas.microsoft.com/office/drawing/2014/main" id="{ED6D8401-E6C6-DD80-F12C-743E11D1888E}"/>
                  </a:ext>
                </a:extLst>
              </p:cNvPr>
              <p:cNvSpPr txBox="1"/>
              <p:nvPr/>
            </p:nvSpPr>
            <p:spPr>
              <a:xfrm>
                <a:off x="4395887" y="3115212"/>
                <a:ext cx="313316" cy="287108"/>
              </a:xfrm>
              <a:prstGeom prst="rect">
                <a:avLst/>
              </a:prstGeom>
              <a:noFill/>
            </p:spPr>
            <p:txBody>
              <a:bodyPr wrap="square" rtlCol="0">
                <a:normAutofit/>
              </a:bodyPr>
              <a:lstStyle/>
              <a:p>
                <a:pPr>
                  <a:lnSpc>
                    <a:spcPct val="90000"/>
                  </a:lnSpc>
                  <a:spcAft>
                    <a:spcPts val="600"/>
                  </a:spcAft>
                </a:pPr>
                <a:r>
                  <a:rPr lang="en-US" sz="1200" b="1">
                    <a:latin typeface="Arial" panose="020B0604020202020204" pitchFamily="34" charset="0"/>
                    <a:cs typeface="Arial" panose="020B0604020202020204" pitchFamily="34" charset="0"/>
                  </a:rPr>
                  <a:t>A</a:t>
                </a:r>
              </a:p>
            </p:txBody>
          </p:sp>
        </p:grpSp>
        <p:grpSp>
          <p:nvGrpSpPr>
            <p:cNvPr id="18" name="Group 17">
              <a:extLst>
                <a:ext uri="{FF2B5EF4-FFF2-40B4-BE49-F238E27FC236}">
                  <a16:creationId xmlns:a16="http://schemas.microsoft.com/office/drawing/2014/main" id="{0596042C-A852-D417-3CCA-E6B1BEBB9E89}"/>
                </a:ext>
              </a:extLst>
            </p:cNvPr>
            <p:cNvGrpSpPr/>
            <p:nvPr/>
          </p:nvGrpSpPr>
          <p:grpSpPr>
            <a:xfrm>
              <a:off x="4368124" y="3599234"/>
              <a:ext cx="4875989" cy="3764604"/>
              <a:chOff x="4368124" y="3599234"/>
              <a:chExt cx="4875989" cy="3764604"/>
            </a:xfrm>
          </p:grpSpPr>
          <p:pic>
            <p:nvPicPr>
              <p:cNvPr id="15" name="Picture 14" descr="Chart, box and whisker chart&#10;&#10;Description automatically generated">
                <a:extLst>
                  <a:ext uri="{FF2B5EF4-FFF2-40B4-BE49-F238E27FC236}">
                    <a16:creationId xmlns:a16="http://schemas.microsoft.com/office/drawing/2014/main" id="{2A84238C-49DD-11CA-C23E-20577571A16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745" b="1745"/>
              <a:stretch/>
            </p:blipFill>
            <p:spPr>
              <a:xfrm>
                <a:off x="4368124" y="3599234"/>
                <a:ext cx="4875989" cy="3764604"/>
              </a:xfrm>
              <a:prstGeom prst="rect">
                <a:avLst/>
              </a:prstGeom>
            </p:spPr>
          </p:pic>
          <p:sp>
            <p:nvSpPr>
              <p:cNvPr id="17" name="TextBox 16">
                <a:extLst>
                  <a:ext uri="{FF2B5EF4-FFF2-40B4-BE49-F238E27FC236}">
                    <a16:creationId xmlns:a16="http://schemas.microsoft.com/office/drawing/2014/main" id="{64852770-5BB2-29CB-7155-182C1A721209}"/>
                  </a:ext>
                </a:extLst>
              </p:cNvPr>
              <p:cNvSpPr txBox="1"/>
              <p:nvPr/>
            </p:nvSpPr>
            <p:spPr>
              <a:xfrm>
                <a:off x="4395886" y="6500436"/>
                <a:ext cx="313317" cy="287109"/>
              </a:xfrm>
              <a:prstGeom prst="rect">
                <a:avLst/>
              </a:prstGeom>
              <a:noFill/>
            </p:spPr>
            <p:txBody>
              <a:bodyPr wrap="square" rtlCol="0">
                <a:normAutofit/>
              </a:bodyPr>
              <a:lstStyle/>
              <a:p>
                <a:pPr>
                  <a:lnSpc>
                    <a:spcPct val="90000"/>
                  </a:lnSpc>
                  <a:spcAft>
                    <a:spcPts val="600"/>
                  </a:spcAft>
                </a:pPr>
                <a:r>
                  <a:rPr lang="en-US" sz="1200" b="1" dirty="0">
                    <a:latin typeface="Arial" panose="020B0604020202020204" pitchFamily="34" charset="0"/>
                    <a:cs typeface="Arial" panose="020B0604020202020204" pitchFamily="34" charset="0"/>
                  </a:rPr>
                  <a:t>B</a:t>
                </a:r>
              </a:p>
            </p:txBody>
          </p:sp>
        </p:grpSp>
      </p:grpSp>
      <p:sp>
        <p:nvSpPr>
          <p:cNvPr id="22" name="TextBox 21">
            <a:extLst>
              <a:ext uri="{FF2B5EF4-FFF2-40B4-BE49-F238E27FC236}">
                <a16:creationId xmlns:a16="http://schemas.microsoft.com/office/drawing/2014/main" id="{17EF9B6D-EF83-47E1-683A-50D0D12A44DD}"/>
              </a:ext>
            </a:extLst>
          </p:cNvPr>
          <p:cNvSpPr txBox="1"/>
          <p:nvPr/>
        </p:nvSpPr>
        <p:spPr>
          <a:xfrm>
            <a:off x="621800" y="2225227"/>
            <a:ext cx="1730783" cy="369332"/>
          </a:xfrm>
          <a:prstGeom prst="rect">
            <a:avLst/>
          </a:prstGeom>
          <a:noFill/>
        </p:spPr>
        <p:txBody>
          <a:bodyPr wrap="square">
            <a:spAutoFit/>
          </a:bodyPr>
          <a:lstStyle/>
          <a:p>
            <a:r>
              <a:rPr lang="en-US" dirty="0"/>
              <a:t>Processed frass </a:t>
            </a:r>
          </a:p>
        </p:txBody>
      </p:sp>
    </p:spTree>
    <p:extLst>
      <p:ext uri="{BB962C8B-B14F-4D97-AF65-F5344CB8AC3E}">
        <p14:creationId xmlns:p14="http://schemas.microsoft.com/office/powerpoint/2010/main" val="2144423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box and whisker chart&#10;&#10;Description automatically generated">
            <a:extLst>
              <a:ext uri="{FF2B5EF4-FFF2-40B4-BE49-F238E27FC236}">
                <a16:creationId xmlns:a16="http://schemas.microsoft.com/office/drawing/2014/main" id="{7D5D663B-3710-72EF-A291-933D3AE1C6FF}"/>
              </a:ext>
            </a:extLst>
          </p:cNvPr>
          <p:cNvPicPr>
            <a:picLocks noChangeAspect="1"/>
          </p:cNvPicPr>
          <p:nvPr/>
        </p:nvPicPr>
        <p:blipFill rotWithShape="1">
          <a:blip r:embed="rId2">
            <a:extLst>
              <a:ext uri="{28A0092B-C50C-407E-A947-70E740481C1C}">
                <a14:useLocalDpi xmlns:a14="http://schemas.microsoft.com/office/drawing/2010/main" val="0"/>
              </a:ext>
            </a:extLst>
          </a:blip>
          <a:srcRect r="689" b="-1"/>
          <a:stretch/>
        </p:blipFill>
        <p:spPr>
          <a:xfrm>
            <a:off x="1155547" y="637762"/>
            <a:ext cx="9889808" cy="5576770"/>
          </a:xfrm>
          <a:prstGeom prst="rect">
            <a:avLst/>
          </a:prstGeom>
        </p:spPr>
      </p:pic>
    </p:spTree>
    <p:extLst>
      <p:ext uri="{BB962C8B-B14F-4D97-AF65-F5344CB8AC3E}">
        <p14:creationId xmlns:p14="http://schemas.microsoft.com/office/powerpoint/2010/main" val="408101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A2867F7-23DF-9757-88F9-0829BE12BC6A}"/>
              </a:ext>
            </a:extLst>
          </p:cNvPr>
          <p:cNvGrpSpPr/>
          <p:nvPr/>
        </p:nvGrpSpPr>
        <p:grpSpPr>
          <a:xfrm>
            <a:off x="2218784" y="1103857"/>
            <a:ext cx="7754432" cy="3810532"/>
            <a:chOff x="2218784" y="1103857"/>
            <a:chExt cx="7754432" cy="3810532"/>
          </a:xfrm>
        </p:grpSpPr>
        <p:pic>
          <p:nvPicPr>
            <p:cNvPr id="12" name="Picture 11" descr="Chart, box and whisker chart&#10;&#10;Description automatically generated">
              <a:extLst>
                <a:ext uri="{FF2B5EF4-FFF2-40B4-BE49-F238E27FC236}">
                  <a16:creationId xmlns:a16="http://schemas.microsoft.com/office/drawing/2014/main" id="{C8D2EE3D-8602-E119-E7B0-F68EFCC136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784" y="1103857"/>
              <a:ext cx="3877216" cy="3810532"/>
            </a:xfrm>
            <a:prstGeom prst="rect">
              <a:avLst/>
            </a:prstGeom>
          </p:spPr>
        </p:pic>
        <p:pic>
          <p:nvPicPr>
            <p:cNvPr id="13" name="Picture 12" descr="Chart, box and whisker chart&#10;&#10;Description automatically generated">
              <a:extLst>
                <a:ext uri="{FF2B5EF4-FFF2-40B4-BE49-F238E27FC236}">
                  <a16:creationId xmlns:a16="http://schemas.microsoft.com/office/drawing/2014/main" id="{C382A986-0BF2-CCD6-B66A-B7BCBDF07B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103857"/>
              <a:ext cx="3877216" cy="3810532"/>
            </a:xfrm>
            <a:prstGeom prst="rect">
              <a:avLst/>
            </a:prstGeom>
          </p:spPr>
        </p:pic>
      </p:grpSp>
    </p:spTree>
    <p:extLst>
      <p:ext uri="{BB962C8B-B14F-4D97-AF65-F5344CB8AC3E}">
        <p14:creationId xmlns:p14="http://schemas.microsoft.com/office/powerpoint/2010/main" val="2132348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215459F-D80A-1C9C-76B0-54739761E16E}"/>
              </a:ext>
            </a:extLst>
          </p:cNvPr>
          <p:cNvGrpSpPr/>
          <p:nvPr/>
        </p:nvGrpSpPr>
        <p:grpSpPr>
          <a:xfrm>
            <a:off x="2003172" y="1480837"/>
            <a:ext cx="7754432" cy="3810532"/>
            <a:chOff x="2003172" y="1480837"/>
            <a:chExt cx="7754432" cy="3810532"/>
          </a:xfrm>
        </p:grpSpPr>
        <p:pic>
          <p:nvPicPr>
            <p:cNvPr id="7" name="Picture 6" descr="Chart, box and whisker chart&#10;&#10;Description automatically generated">
              <a:extLst>
                <a:ext uri="{FF2B5EF4-FFF2-40B4-BE49-F238E27FC236}">
                  <a16:creationId xmlns:a16="http://schemas.microsoft.com/office/drawing/2014/main" id="{009A00FA-3D2D-C07B-2095-D11425923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0388" y="1480837"/>
              <a:ext cx="3877216" cy="3810532"/>
            </a:xfrm>
            <a:prstGeom prst="rect">
              <a:avLst/>
            </a:prstGeom>
          </p:spPr>
        </p:pic>
        <p:pic>
          <p:nvPicPr>
            <p:cNvPr id="11" name="Picture 10" descr="Chart, box and whisker chart&#10;&#10;Description automatically generated">
              <a:extLst>
                <a:ext uri="{FF2B5EF4-FFF2-40B4-BE49-F238E27FC236}">
                  <a16:creationId xmlns:a16="http://schemas.microsoft.com/office/drawing/2014/main" id="{03CFD84A-5E34-07B8-3164-F0CFACDA90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3172" y="1480837"/>
              <a:ext cx="3877216" cy="3810532"/>
            </a:xfrm>
            <a:prstGeom prst="rect">
              <a:avLst/>
            </a:prstGeom>
          </p:spPr>
        </p:pic>
      </p:grpSp>
    </p:spTree>
    <p:extLst>
      <p:ext uri="{BB962C8B-B14F-4D97-AF65-F5344CB8AC3E}">
        <p14:creationId xmlns:p14="http://schemas.microsoft.com/office/powerpoint/2010/main" val="2511637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7CE0716-8A19-1899-7F38-E8BF5D0F6F0C}"/>
              </a:ext>
            </a:extLst>
          </p:cNvPr>
          <p:cNvGrpSpPr/>
          <p:nvPr/>
        </p:nvGrpSpPr>
        <p:grpSpPr>
          <a:xfrm>
            <a:off x="1995217" y="1618984"/>
            <a:ext cx="7758924" cy="3810532"/>
            <a:chOff x="1995217" y="1618984"/>
            <a:chExt cx="7758924" cy="3810532"/>
          </a:xfrm>
        </p:grpSpPr>
        <p:pic>
          <p:nvPicPr>
            <p:cNvPr id="3" name="Picture 2">
              <a:extLst>
                <a:ext uri="{FF2B5EF4-FFF2-40B4-BE49-F238E27FC236}">
                  <a16:creationId xmlns:a16="http://schemas.microsoft.com/office/drawing/2014/main" id="{51B369A4-952E-AAAE-D756-296B074C3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5217" y="1618984"/>
              <a:ext cx="3877216" cy="3810532"/>
            </a:xfrm>
            <a:prstGeom prst="rect">
              <a:avLst/>
            </a:prstGeom>
          </p:spPr>
        </p:pic>
        <p:pic>
          <p:nvPicPr>
            <p:cNvPr id="5" name="Picture 4">
              <a:extLst>
                <a:ext uri="{FF2B5EF4-FFF2-40B4-BE49-F238E27FC236}">
                  <a16:creationId xmlns:a16="http://schemas.microsoft.com/office/drawing/2014/main" id="{5E3D299D-FF88-6E43-C7DC-BFD95836FC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6925" y="1618984"/>
              <a:ext cx="3877216" cy="3810532"/>
            </a:xfrm>
            <a:prstGeom prst="rect">
              <a:avLst/>
            </a:prstGeom>
          </p:spPr>
        </p:pic>
      </p:grpSp>
    </p:spTree>
    <p:extLst>
      <p:ext uri="{BB962C8B-B14F-4D97-AF65-F5344CB8AC3E}">
        <p14:creationId xmlns:p14="http://schemas.microsoft.com/office/powerpoint/2010/main" val="1214354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A573F3-29A1-F338-F2DC-D9AF71516C29}"/>
              </a:ext>
            </a:extLst>
          </p:cNvPr>
          <p:cNvGrpSpPr/>
          <p:nvPr/>
        </p:nvGrpSpPr>
        <p:grpSpPr>
          <a:xfrm>
            <a:off x="2061893" y="1528496"/>
            <a:ext cx="7716326" cy="3801005"/>
            <a:chOff x="2061893" y="1528496"/>
            <a:chExt cx="7716326" cy="3801005"/>
          </a:xfrm>
        </p:grpSpPr>
        <p:pic>
          <p:nvPicPr>
            <p:cNvPr id="3" name="Picture 2">
              <a:extLst>
                <a:ext uri="{FF2B5EF4-FFF2-40B4-BE49-F238E27FC236}">
                  <a16:creationId xmlns:a16="http://schemas.microsoft.com/office/drawing/2014/main" id="{2C55DDE4-2113-0676-4512-F9297ACAD5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0056" y="1528496"/>
              <a:ext cx="3858163" cy="3801005"/>
            </a:xfrm>
            <a:prstGeom prst="rect">
              <a:avLst/>
            </a:prstGeom>
          </p:spPr>
        </p:pic>
        <p:pic>
          <p:nvPicPr>
            <p:cNvPr id="5" name="Picture 4">
              <a:extLst>
                <a:ext uri="{FF2B5EF4-FFF2-40B4-BE49-F238E27FC236}">
                  <a16:creationId xmlns:a16="http://schemas.microsoft.com/office/drawing/2014/main" id="{B935FC70-F512-D33A-345E-0E8199AFCF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1893" y="1528496"/>
              <a:ext cx="3858163" cy="3801005"/>
            </a:xfrm>
            <a:prstGeom prst="rect">
              <a:avLst/>
            </a:prstGeom>
          </p:spPr>
        </p:pic>
      </p:grpSp>
    </p:spTree>
    <p:extLst>
      <p:ext uri="{BB962C8B-B14F-4D97-AF65-F5344CB8AC3E}">
        <p14:creationId xmlns:p14="http://schemas.microsoft.com/office/powerpoint/2010/main" val="911775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7A9AE0A-A0D8-6CF4-91C6-5A302CD34C03}"/>
              </a:ext>
            </a:extLst>
          </p:cNvPr>
          <p:cNvGrpSpPr/>
          <p:nvPr/>
        </p:nvGrpSpPr>
        <p:grpSpPr>
          <a:xfrm>
            <a:off x="1804718" y="1528496"/>
            <a:ext cx="7706263" cy="3810530"/>
            <a:chOff x="1804718" y="1528496"/>
            <a:chExt cx="7706263" cy="3810530"/>
          </a:xfrm>
        </p:grpSpPr>
        <p:pic>
          <p:nvPicPr>
            <p:cNvPr id="3" name="Picture 2">
              <a:extLst>
                <a:ext uri="{FF2B5EF4-FFF2-40B4-BE49-F238E27FC236}">
                  <a16:creationId xmlns:a16="http://schemas.microsoft.com/office/drawing/2014/main" id="{8B466783-3A8C-3AB9-5DAC-195845145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818" y="1528496"/>
              <a:ext cx="3858163" cy="3801005"/>
            </a:xfrm>
            <a:prstGeom prst="rect">
              <a:avLst/>
            </a:prstGeom>
          </p:spPr>
        </p:pic>
        <p:pic>
          <p:nvPicPr>
            <p:cNvPr id="5" name="Picture 4">
              <a:extLst>
                <a:ext uri="{FF2B5EF4-FFF2-40B4-BE49-F238E27FC236}">
                  <a16:creationId xmlns:a16="http://schemas.microsoft.com/office/drawing/2014/main" id="{2E2B0A66-240F-2D6B-110D-E5A9612F24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4718" y="1538021"/>
              <a:ext cx="3858163" cy="3801005"/>
            </a:xfrm>
            <a:prstGeom prst="rect">
              <a:avLst/>
            </a:prstGeom>
          </p:spPr>
        </p:pic>
      </p:grpSp>
    </p:spTree>
    <p:extLst>
      <p:ext uri="{BB962C8B-B14F-4D97-AF65-F5344CB8AC3E}">
        <p14:creationId xmlns:p14="http://schemas.microsoft.com/office/powerpoint/2010/main" val="3920972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A0DB87B-1E10-8B8B-B967-4C06052CDE15}"/>
              </a:ext>
            </a:extLst>
          </p:cNvPr>
          <p:cNvGrpSpPr/>
          <p:nvPr/>
        </p:nvGrpSpPr>
        <p:grpSpPr>
          <a:xfrm>
            <a:off x="1070755" y="1528496"/>
            <a:ext cx="7697276" cy="3810530"/>
            <a:chOff x="1070755" y="1528496"/>
            <a:chExt cx="7697276" cy="3810530"/>
          </a:xfrm>
        </p:grpSpPr>
        <p:pic>
          <p:nvPicPr>
            <p:cNvPr id="3" name="Picture 2">
              <a:extLst>
                <a:ext uri="{FF2B5EF4-FFF2-40B4-BE49-F238E27FC236}">
                  <a16:creationId xmlns:a16="http://schemas.microsoft.com/office/drawing/2014/main" id="{341C7544-B028-EE2B-1556-41FA88A1E1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868" y="1528496"/>
              <a:ext cx="3858163" cy="3801005"/>
            </a:xfrm>
            <a:prstGeom prst="rect">
              <a:avLst/>
            </a:prstGeom>
          </p:spPr>
        </p:pic>
        <p:pic>
          <p:nvPicPr>
            <p:cNvPr id="5" name="Picture 4">
              <a:extLst>
                <a:ext uri="{FF2B5EF4-FFF2-40B4-BE49-F238E27FC236}">
                  <a16:creationId xmlns:a16="http://schemas.microsoft.com/office/drawing/2014/main" id="{185FB942-8A0C-CA6F-4648-2093978D12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755" y="1538021"/>
              <a:ext cx="3858163" cy="3801005"/>
            </a:xfrm>
            <a:prstGeom prst="rect">
              <a:avLst/>
            </a:prstGeom>
          </p:spPr>
        </p:pic>
      </p:grpSp>
    </p:spTree>
    <p:extLst>
      <p:ext uri="{BB962C8B-B14F-4D97-AF65-F5344CB8AC3E}">
        <p14:creationId xmlns:p14="http://schemas.microsoft.com/office/powerpoint/2010/main" val="2133761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91008" y="4412015"/>
            <a:ext cx="10045190" cy="1477328"/>
          </a:xfrm>
          <a:prstGeom prst="rect">
            <a:avLst/>
          </a:prstGeom>
          <a:noFill/>
        </p:spPr>
        <p:txBody>
          <a:bodyPr wrap="square">
            <a:spAutoFit/>
          </a:bodyPr>
          <a:lstStyle/>
          <a:p>
            <a:r>
              <a:rPr lang="en-US" dirty="0"/>
              <a:t>there are a number of reasons why information on the frass type, effect on plants and herbivore performance is required including, planning frass management and regulation, frass research and product development. These applications all have an implications for soil health, plant growth promotion and yield lifting, and the control of herbivore pest, which form the </a:t>
            </a:r>
            <a:r>
              <a:rPr lang="en-US" b="0" i="0" dirty="0">
                <a:solidFill>
                  <a:srgbClr val="282828"/>
                </a:solidFill>
                <a:effectLst/>
                <a:latin typeface="MuseoSans"/>
              </a:rPr>
              <a:t>basis for directing frass use into more efficient and environmentally applications and fulfilling nutrient recycling in a circular agriculture.</a:t>
            </a:r>
            <a:endParaRPr lang="en-US" dirty="0"/>
          </a:p>
        </p:txBody>
      </p:sp>
      <p:grpSp>
        <p:nvGrpSpPr>
          <p:cNvPr id="12" name="Group 11"/>
          <p:cNvGrpSpPr/>
          <p:nvPr/>
        </p:nvGrpSpPr>
        <p:grpSpPr>
          <a:xfrm>
            <a:off x="1839558" y="2079064"/>
            <a:ext cx="6388584" cy="2162694"/>
            <a:chOff x="1839558" y="2079064"/>
            <a:chExt cx="6388584" cy="2162694"/>
          </a:xfrm>
        </p:grpSpPr>
        <p:sp>
          <p:nvSpPr>
            <p:cNvPr id="4" name="Rectangle 3"/>
            <p:cNvSpPr/>
            <p:nvPr/>
          </p:nvSpPr>
          <p:spPr>
            <a:xfrm>
              <a:off x="1839558" y="3690845"/>
              <a:ext cx="6388583" cy="550913"/>
            </a:xfrm>
            <a:prstGeom prst="rect">
              <a:avLst/>
            </a:prstGeom>
          </p:spPr>
          <p:style>
            <a:lnRef idx="2">
              <a:schemeClr val="dk1"/>
            </a:lnRef>
            <a:fillRef idx="1003">
              <a:schemeClr val="lt2"/>
            </a:fillRef>
            <a:effectRef idx="0">
              <a:schemeClr val="dk1"/>
            </a:effectRef>
            <a:fontRef idx="minor">
              <a:schemeClr val="dk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Soil Health, Plant Growth and Pest Control</a:t>
              </a:r>
            </a:p>
            <a:p>
              <a:pPr algn="dist">
                <a:lnSpc>
                  <a:spcPts val="1680"/>
                </a:lnSpc>
              </a:pPr>
              <a:r>
                <a:rPr lang="en-US" sz="1200" dirty="0">
                  <a:solidFill>
                    <a:schemeClr val="tx1"/>
                  </a:solidFill>
                  <a:latin typeface="Times New Roman" panose="02020603050405020304" pitchFamily="18" charset="0"/>
                  <a:cs typeface="Times New Roman" panose="02020603050405020304" pitchFamily="18" charset="0"/>
                </a:rPr>
                <a:t>Beneficial microorganisms, plant-available nutrients, plant defense mechanisms </a:t>
              </a:r>
            </a:p>
          </p:txBody>
        </p:sp>
        <p:sp>
          <p:nvSpPr>
            <p:cNvPr id="5" name="Rectangle 4"/>
            <p:cNvSpPr/>
            <p:nvPr/>
          </p:nvSpPr>
          <p:spPr>
            <a:xfrm>
              <a:off x="6526635" y="2079065"/>
              <a:ext cx="1701507" cy="1081347"/>
            </a:xfrm>
            <a:prstGeom prst="rect">
              <a:avLst/>
            </a:prstGeom>
          </p:spPr>
          <p:style>
            <a:lnRef idx="2">
              <a:schemeClr val="dk1"/>
            </a:lnRef>
            <a:fillRef idx="1003">
              <a:schemeClr val="lt2"/>
            </a:fillRef>
            <a:effectRef idx="0">
              <a:schemeClr val="dk1"/>
            </a:effectRef>
            <a:fontRef idx="minor">
              <a:schemeClr val="dk1"/>
            </a:fontRef>
          </p:style>
          <p:txBody>
            <a:bodyPr rtlCol="0" anchor="ctr"/>
            <a:lstStyle/>
            <a:p>
              <a:r>
                <a:rPr lang="en-US" sz="1600" b="1" dirty="0">
                  <a:solidFill>
                    <a:schemeClr val="tx1"/>
                  </a:solidFill>
                  <a:latin typeface="Times New Roman" panose="02020603050405020304" pitchFamily="18" charset="0"/>
                  <a:cs typeface="Times New Roman" panose="02020603050405020304" pitchFamily="18" charset="0"/>
                </a:rPr>
                <a:t>Product Development </a:t>
              </a:r>
            </a:p>
            <a:p>
              <a:pPr algn="ctr"/>
              <a:endParaRPr lang="en-US" sz="70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Composting</a:t>
              </a:r>
            </a:p>
            <a:p>
              <a:pPr marL="171450" indent="-1714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Biofertilizers</a:t>
              </a:r>
            </a:p>
          </p:txBody>
        </p:sp>
        <p:sp>
          <p:nvSpPr>
            <p:cNvPr id="8" name="Rectangle 7"/>
            <p:cNvSpPr/>
            <p:nvPr/>
          </p:nvSpPr>
          <p:spPr>
            <a:xfrm>
              <a:off x="1839558" y="2079064"/>
              <a:ext cx="1701505" cy="1081347"/>
            </a:xfrm>
            <a:prstGeom prst="rect">
              <a:avLst/>
            </a:prstGeom>
          </p:spPr>
          <p:style>
            <a:lnRef idx="2">
              <a:schemeClr val="dk1"/>
            </a:lnRef>
            <a:fillRef idx="1003">
              <a:schemeClr val="lt2"/>
            </a:fillRef>
            <a:effectRef idx="0">
              <a:schemeClr val="dk1"/>
            </a:effectRef>
            <a:fontRef idx="minor">
              <a:schemeClr val="dk1"/>
            </a:fontRef>
          </p:style>
          <p:txBody>
            <a:bodyPr rtlCol="0" anchor="ctr"/>
            <a:lstStyle/>
            <a:p>
              <a:r>
                <a:rPr lang="en-US" sz="1600" b="1" dirty="0">
                  <a:solidFill>
                    <a:schemeClr val="tx1"/>
                  </a:solidFill>
                  <a:latin typeface="Times New Roman" panose="02020603050405020304" pitchFamily="18" charset="0"/>
                  <a:cs typeface="Times New Roman" panose="02020603050405020304" pitchFamily="18" charset="0"/>
                </a:rPr>
                <a:t>Frass </a:t>
              </a:r>
            </a:p>
            <a:p>
              <a:r>
                <a:rPr lang="en-US" sz="1600" b="1" dirty="0">
                  <a:solidFill>
                    <a:schemeClr val="tx1"/>
                  </a:solidFill>
                  <a:latin typeface="Times New Roman" panose="02020603050405020304" pitchFamily="18" charset="0"/>
                  <a:cs typeface="Times New Roman" panose="02020603050405020304" pitchFamily="18" charset="0"/>
                </a:rPr>
                <a:t>Quality</a:t>
              </a:r>
            </a:p>
            <a:p>
              <a:pPr algn="ctr"/>
              <a:endParaRPr lang="en-US" sz="70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Planning Frass use  </a:t>
              </a:r>
            </a:p>
            <a:p>
              <a:pPr marL="171450" indent="-1714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Regulation</a:t>
              </a:r>
            </a:p>
          </p:txBody>
        </p:sp>
        <p:sp>
          <p:nvSpPr>
            <p:cNvPr id="9" name="Rectangle 8"/>
            <p:cNvSpPr/>
            <p:nvPr/>
          </p:nvSpPr>
          <p:spPr>
            <a:xfrm>
              <a:off x="4183096" y="2079064"/>
              <a:ext cx="1701506" cy="1081347"/>
            </a:xfrm>
            <a:prstGeom prst="rect">
              <a:avLst/>
            </a:prstGeom>
          </p:spPr>
          <p:style>
            <a:lnRef idx="2">
              <a:schemeClr val="dk1"/>
            </a:lnRef>
            <a:fillRef idx="1003">
              <a:schemeClr val="lt2"/>
            </a:fillRef>
            <a:effectRef idx="0">
              <a:schemeClr val="dk1"/>
            </a:effectRef>
            <a:fontRef idx="minor">
              <a:schemeClr val="dk1"/>
            </a:fontRef>
          </p:style>
          <p:txBody>
            <a:bodyPr rtlCol="0" anchor="ctr"/>
            <a:lstStyle/>
            <a:p>
              <a:r>
                <a:rPr lang="en-US" sz="1600" b="1" dirty="0">
                  <a:solidFill>
                    <a:schemeClr val="tx1"/>
                  </a:solidFill>
                  <a:latin typeface="Times New Roman" panose="02020603050405020304" pitchFamily="18" charset="0"/>
                  <a:cs typeface="Times New Roman" panose="02020603050405020304" pitchFamily="18" charset="0"/>
                </a:rPr>
                <a:t>Frass </a:t>
              </a:r>
            </a:p>
            <a:p>
              <a:r>
                <a:rPr lang="en-US" sz="1600" b="1" dirty="0">
                  <a:solidFill>
                    <a:schemeClr val="tx1"/>
                  </a:solidFill>
                  <a:latin typeface="Times New Roman" panose="02020603050405020304" pitchFamily="18" charset="0"/>
                  <a:cs typeface="Times New Roman" panose="02020603050405020304" pitchFamily="18" charset="0"/>
                </a:rPr>
                <a:t>Research</a:t>
              </a:r>
            </a:p>
            <a:p>
              <a:pPr algn="ctr"/>
              <a:endParaRPr lang="en-US" sz="700" dirty="0">
                <a:solidFill>
                  <a:schemeClr val="tx1"/>
                </a:solidFill>
              </a:endParaRPr>
            </a:p>
            <a:p>
              <a:pPr marL="171450" indent="-1714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Chemical Properties</a:t>
              </a:r>
            </a:p>
            <a:p>
              <a:pPr marL="171450" indent="-171450">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Microbial Diversity </a:t>
              </a:r>
            </a:p>
          </p:txBody>
        </p:sp>
        <p:sp>
          <p:nvSpPr>
            <p:cNvPr id="6" name="Arrow: Left-Right 5"/>
            <p:cNvSpPr/>
            <p:nvPr/>
          </p:nvSpPr>
          <p:spPr>
            <a:xfrm>
              <a:off x="3557841" y="2611840"/>
              <a:ext cx="608477" cy="131852"/>
            </a:xfrm>
            <a:prstGeom prst="leftRightArrow">
              <a:avLst/>
            </a:prstGeom>
            <a:solidFill>
              <a:schemeClr val="tx1"/>
            </a:solidFill>
          </p:spPr>
          <p:style>
            <a:lnRef idx="2">
              <a:schemeClr val="dk1"/>
            </a:lnRef>
            <a:fillRef idx="1003">
              <a:schemeClr val="lt2"/>
            </a:fillRef>
            <a:effectRef idx="0">
              <a:schemeClr val="dk1"/>
            </a:effectRef>
            <a:fontRef idx="minor">
              <a:schemeClr val="dk1"/>
            </a:fontRef>
          </p:style>
          <p:txBody>
            <a:bodyPr rtlCol="0" anchor="ctr"/>
            <a:lstStyle/>
            <a:p>
              <a:pPr algn="ctr"/>
              <a:endParaRPr lang="en-US"/>
            </a:p>
          </p:txBody>
        </p:sp>
        <p:sp>
          <p:nvSpPr>
            <p:cNvPr id="11" name="Arrow: Left-Right 10"/>
            <p:cNvSpPr/>
            <p:nvPr/>
          </p:nvSpPr>
          <p:spPr>
            <a:xfrm>
              <a:off x="5901380" y="2611840"/>
              <a:ext cx="608477" cy="131852"/>
            </a:xfrm>
            <a:prstGeom prst="leftRightArrow">
              <a:avLst/>
            </a:prstGeom>
            <a:solidFill>
              <a:schemeClr val="tx1"/>
            </a:solidFill>
          </p:spPr>
          <p:style>
            <a:lnRef idx="2">
              <a:schemeClr val="dk1"/>
            </a:lnRef>
            <a:fillRef idx="1003">
              <a:schemeClr val="lt2"/>
            </a:fillRef>
            <a:effectRef idx="0">
              <a:schemeClr val="dk1"/>
            </a:effectRef>
            <a:fontRef idx="minor">
              <a:schemeClr val="dk1"/>
            </a:fontRef>
          </p:style>
          <p:txBody>
            <a:bodyPr rtlCol="0" anchor="ctr"/>
            <a:lstStyle/>
            <a:p>
              <a:pPr algn="ctr"/>
              <a:endParaRPr lang="en-US"/>
            </a:p>
          </p:txBody>
        </p:sp>
        <p:sp>
          <p:nvSpPr>
            <p:cNvPr id="10" name="Arrow: Down 9"/>
            <p:cNvSpPr/>
            <p:nvPr/>
          </p:nvSpPr>
          <p:spPr>
            <a:xfrm>
              <a:off x="2571646" y="3177189"/>
              <a:ext cx="112831" cy="499569"/>
            </a:xfrm>
            <a:prstGeom prst="downArrow">
              <a:avLst/>
            </a:prstGeom>
            <a:solidFill>
              <a:schemeClr val="tx1"/>
            </a:solidFill>
          </p:spPr>
          <p:style>
            <a:lnRef idx="2">
              <a:schemeClr val="dk1"/>
            </a:lnRef>
            <a:fillRef idx="1003">
              <a:schemeClr val="lt2"/>
            </a:fillRef>
            <a:effectRef idx="0">
              <a:schemeClr val="dk1"/>
            </a:effectRef>
            <a:fontRef idx="minor">
              <a:schemeClr val="dk1"/>
            </a:fontRef>
          </p:style>
          <p:txBody>
            <a:bodyPr rtlCol="0" anchor="ctr"/>
            <a:lstStyle/>
            <a:p>
              <a:pPr algn="ctr"/>
              <a:endParaRPr lang="en-US"/>
            </a:p>
          </p:txBody>
        </p:sp>
        <p:sp>
          <p:nvSpPr>
            <p:cNvPr id="13" name="Arrow: Down 12"/>
            <p:cNvSpPr/>
            <p:nvPr/>
          </p:nvSpPr>
          <p:spPr>
            <a:xfrm>
              <a:off x="5033849" y="3177189"/>
              <a:ext cx="112831" cy="499569"/>
            </a:xfrm>
            <a:prstGeom prst="downArrow">
              <a:avLst/>
            </a:prstGeom>
            <a:solidFill>
              <a:schemeClr val="tx1"/>
            </a:solidFill>
          </p:spPr>
          <p:style>
            <a:lnRef idx="2">
              <a:schemeClr val="dk1"/>
            </a:lnRef>
            <a:fillRef idx="1003">
              <a:schemeClr val="lt2"/>
            </a:fillRef>
            <a:effectRef idx="0">
              <a:schemeClr val="dk1"/>
            </a:effectRef>
            <a:fontRef idx="minor">
              <a:schemeClr val="dk1"/>
            </a:fontRef>
          </p:style>
          <p:txBody>
            <a:bodyPr rtlCol="0" anchor="ctr"/>
            <a:lstStyle/>
            <a:p>
              <a:pPr algn="ctr"/>
              <a:endParaRPr lang="en-US"/>
            </a:p>
          </p:txBody>
        </p:sp>
        <p:sp>
          <p:nvSpPr>
            <p:cNvPr id="14" name="Arrow: Down 13"/>
            <p:cNvSpPr/>
            <p:nvPr/>
          </p:nvSpPr>
          <p:spPr>
            <a:xfrm>
              <a:off x="7377388" y="3176878"/>
              <a:ext cx="112831" cy="499569"/>
            </a:xfrm>
            <a:prstGeom prst="downArrow">
              <a:avLst/>
            </a:prstGeom>
            <a:solidFill>
              <a:schemeClr val="tx1"/>
            </a:solidFill>
          </p:spPr>
          <p:style>
            <a:lnRef idx="2">
              <a:schemeClr val="dk1"/>
            </a:lnRef>
            <a:fillRef idx="1003">
              <a:schemeClr val="lt2"/>
            </a:fillRef>
            <a:effectRef idx="0">
              <a:schemeClr val="dk1"/>
            </a:effectRef>
            <a:fontRef idx="minor">
              <a:schemeClr val="dk1"/>
            </a:fontRef>
          </p:style>
          <p:txBody>
            <a:bodyPr rtlCol="0" anchor="ctr"/>
            <a:lstStyle/>
            <a:p>
              <a:pPr algn="ctr"/>
              <a:endParaRPr lang="en-US"/>
            </a:p>
          </p:txBody>
        </p:sp>
      </p:grpSp>
      <p:pic>
        <p:nvPicPr>
          <p:cNvPr id="15" name="Picture 14"/>
          <p:cNvPicPr>
            <a:picLocks noChangeAspect="1"/>
          </p:cNvPicPr>
          <p:nvPr/>
        </p:nvPicPr>
        <p:blipFill>
          <a:blip r:embed="rId2"/>
          <a:stretch>
            <a:fillRect/>
          </a:stretch>
        </p:blipFill>
        <p:spPr>
          <a:xfrm>
            <a:off x="1839558" y="137661"/>
            <a:ext cx="5059596" cy="1740885"/>
          </a:xfrm>
          <a:prstGeom prst="rect">
            <a:avLst/>
          </a:prstGeom>
        </p:spPr>
      </p:pic>
      <p:sp>
        <p:nvSpPr>
          <p:cNvPr id="3" name="TextBox 2">
            <a:extLst>
              <a:ext uri="{FF2B5EF4-FFF2-40B4-BE49-F238E27FC236}">
                <a16:creationId xmlns:a16="http://schemas.microsoft.com/office/drawing/2014/main" id="{83A178F4-4692-49B3-FEDB-C56EDACE8A50}"/>
              </a:ext>
            </a:extLst>
          </p:cNvPr>
          <p:cNvSpPr txBox="1"/>
          <p:nvPr/>
        </p:nvSpPr>
        <p:spPr>
          <a:xfrm>
            <a:off x="2628061" y="6156680"/>
            <a:ext cx="4135994" cy="646331"/>
          </a:xfrm>
          <a:prstGeom prst="rect">
            <a:avLst/>
          </a:prstGeom>
          <a:noFill/>
        </p:spPr>
        <p:txBody>
          <a:bodyPr wrap="square">
            <a:spAutoFit/>
          </a:bodyPr>
          <a:lstStyle/>
          <a:p>
            <a:r>
              <a:rPr lang="en-GB" dirty="0"/>
              <a:t>See example of figure above: https://doi.org/10.1038/sj.ejcn.1602937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6" descr="A pile of dirt on a black background&#10;&#10;Description automatically generated">
            <a:extLst>
              <a:ext uri="{FF2B5EF4-FFF2-40B4-BE49-F238E27FC236}">
                <a16:creationId xmlns:a16="http://schemas.microsoft.com/office/drawing/2014/main" id="{743D4AEE-0412-08AB-52CC-2D12E9234B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1831" y="5132034"/>
            <a:ext cx="1782056" cy="1696278"/>
          </a:xfrm>
          <a:prstGeom prst="rect">
            <a:avLst/>
          </a:prstGeom>
        </p:spPr>
      </p:pic>
      <p:pic>
        <p:nvPicPr>
          <p:cNvPr id="1026" name="Picture 2" descr="Insect frass in the development of sustainable agriculture. A review |  SpringerLink">
            <a:extLst>
              <a:ext uri="{FF2B5EF4-FFF2-40B4-BE49-F238E27FC236}">
                <a16:creationId xmlns:a16="http://schemas.microsoft.com/office/drawing/2014/main" id="{A3BEAE7D-7E81-3DFD-EF52-44B905423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6368" y="1047750"/>
            <a:ext cx="6524625" cy="4762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ass derived from black soldier fly larvae treatment of biodegradable  wastes. A critical review and future perspectives - ScienceDirect">
            <a:extLst>
              <a:ext uri="{FF2B5EF4-FFF2-40B4-BE49-F238E27FC236}">
                <a16:creationId xmlns:a16="http://schemas.microsoft.com/office/drawing/2014/main" id="{815C5BFF-DDBB-FC5E-EB4C-96D3E3EED1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07" y="3892825"/>
            <a:ext cx="4762500" cy="145732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6F591153-E3E7-6550-631F-EB0BDE6ABD34}"/>
              </a:ext>
            </a:extLst>
          </p:cNvPr>
          <p:cNvGrpSpPr/>
          <p:nvPr/>
        </p:nvGrpSpPr>
        <p:grpSpPr>
          <a:xfrm>
            <a:off x="192331" y="519733"/>
            <a:ext cx="4618450" cy="2935326"/>
            <a:chOff x="192331" y="519733"/>
            <a:chExt cx="4618450" cy="2935326"/>
          </a:xfrm>
        </p:grpSpPr>
        <p:pic>
          <p:nvPicPr>
            <p:cNvPr id="1030" name="Picture 6" descr="How should we dispose of food waste? - New Food Magazine">
              <a:extLst>
                <a:ext uri="{FF2B5EF4-FFF2-40B4-BE49-F238E27FC236}">
                  <a16:creationId xmlns:a16="http://schemas.microsoft.com/office/drawing/2014/main" id="{234FA368-1060-D93E-1C01-CB1A3AA9CA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9356" y="519733"/>
              <a:ext cx="2762250" cy="16573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ood Waste Action Week this week - Vale of White Horse District Council">
              <a:extLst>
                <a:ext uri="{FF2B5EF4-FFF2-40B4-BE49-F238E27FC236}">
                  <a16:creationId xmlns:a16="http://schemas.microsoft.com/office/drawing/2014/main" id="{C9219A6C-F326-A00E-D846-A6DABA3121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0481" y="1357802"/>
              <a:ext cx="24003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Food Waste | The Nutrition Source | Harvard T.H. Chan School of Public  Health">
              <a:extLst>
                <a:ext uri="{FF2B5EF4-FFF2-40B4-BE49-F238E27FC236}">
                  <a16:creationId xmlns:a16="http://schemas.microsoft.com/office/drawing/2014/main" id="{E7ADFE6D-0511-0902-1F7D-DA0BF7AB10C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0180" t="30667" r="36024" b="37827"/>
            <a:stretch/>
          </p:blipFill>
          <p:spPr bwMode="auto">
            <a:xfrm>
              <a:off x="2389617" y="650258"/>
              <a:ext cx="1362214" cy="120042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iversey Consulting reveals food waste challenge">
              <a:extLst>
                <a:ext uri="{FF2B5EF4-FFF2-40B4-BE49-F238E27FC236}">
                  <a16:creationId xmlns:a16="http://schemas.microsoft.com/office/drawing/2014/main" id="{C2AA7FC4-1C6C-4567-C40D-12623204EBF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9226" t="35227" r="29777" b="30882"/>
            <a:stretch/>
          </p:blipFill>
          <p:spPr bwMode="auto">
            <a:xfrm>
              <a:off x="192331" y="1850683"/>
              <a:ext cx="2214300" cy="160437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71741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6F4F3B7-EE44-79B4-226C-9F52E621BA72}"/>
              </a:ext>
            </a:extLst>
          </p:cNvPr>
          <p:cNvPicPr>
            <a:picLocks noChangeAspect="1"/>
          </p:cNvPicPr>
          <p:nvPr/>
        </p:nvPicPr>
        <p:blipFill rotWithShape="1">
          <a:blip r:embed="rId2"/>
          <a:srcRect l="19963" t="14726" r="23854" b="15366"/>
          <a:stretch/>
        </p:blipFill>
        <p:spPr>
          <a:xfrm>
            <a:off x="1603332" y="263046"/>
            <a:ext cx="2592888" cy="2054270"/>
          </a:xfrm>
          <a:prstGeom prst="rect">
            <a:avLst/>
          </a:prstGeom>
        </p:spPr>
      </p:pic>
      <p:graphicFrame>
        <p:nvGraphicFramePr>
          <p:cNvPr id="9" name="Diagram 8">
            <a:extLst>
              <a:ext uri="{FF2B5EF4-FFF2-40B4-BE49-F238E27FC236}">
                <a16:creationId xmlns:a16="http://schemas.microsoft.com/office/drawing/2014/main" id="{EB546097-2DA2-A1FD-00A7-4583ADA2690A}"/>
              </a:ext>
            </a:extLst>
          </p:cNvPr>
          <p:cNvGraphicFramePr/>
          <p:nvPr>
            <p:extLst>
              <p:ext uri="{D42A27DB-BD31-4B8C-83A1-F6EECF244321}">
                <p14:modId xmlns:p14="http://schemas.microsoft.com/office/powerpoint/2010/main" val="1960794757"/>
              </p:ext>
            </p:extLst>
          </p:nvPr>
        </p:nvGraphicFramePr>
        <p:xfrm>
          <a:off x="1731376" y="25484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872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49082" y="5452628"/>
            <a:ext cx="5318684" cy="369332"/>
          </a:xfrm>
          <a:prstGeom prst="rect">
            <a:avLst/>
          </a:prstGeom>
          <a:noFill/>
        </p:spPr>
        <p:txBody>
          <a:bodyPr wrap="square" rtlCol="0">
            <a:spAutoFit/>
          </a:bodyPr>
          <a:lstStyle/>
          <a:p>
            <a:r>
              <a:rPr lang="nl-NL" dirty="0"/>
              <a:t>Figure 7_trial 1. Fly emergence, </a:t>
            </a:r>
            <a:r>
              <a:rPr lang="nl-NL" i="1" dirty="0"/>
              <a:t>Delia radicum</a:t>
            </a:r>
            <a:r>
              <a:rPr lang="nl-NL" dirty="0"/>
              <a:t>, ATP</a:t>
            </a:r>
            <a:endParaRPr lang="en-US" dirty="0"/>
          </a:p>
        </p:txBody>
      </p:sp>
      <p:grpSp>
        <p:nvGrpSpPr>
          <p:cNvPr id="30" name="Group 29">
            <a:extLst>
              <a:ext uri="{FF2B5EF4-FFF2-40B4-BE49-F238E27FC236}">
                <a16:creationId xmlns:a16="http://schemas.microsoft.com/office/drawing/2014/main" id="{17B597C2-D1D1-89D4-8770-E67F4832EBE0}"/>
              </a:ext>
            </a:extLst>
          </p:cNvPr>
          <p:cNvGrpSpPr/>
          <p:nvPr/>
        </p:nvGrpSpPr>
        <p:grpSpPr>
          <a:xfrm>
            <a:off x="1378509" y="1311905"/>
            <a:ext cx="9119864" cy="2746788"/>
            <a:chOff x="1163823" y="1113122"/>
            <a:chExt cx="9119864" cy="2746788"/>
          </a:xfrm>
        </p:grpSpPr>
        <p:grpSp>
          <p:nvGrpSpPr>
            <p:cNvPr id="26" name="Group 25">
              <a:extLst>
                <a:ext uri="{FF2B5EF4-FFF2-40B4-BE49-F238E27FC236}">
                  <a16:creationId xmlns:a16="http://schemas.microsoft.com/office/drawing/2014/main" id="{95A437FE-44C4-9670-5216-C7C231673D31}"/>
                </a:ext>
              </a:extLst>
            </p:cNvPr>
            <p:cNvGrpSpPr/>
            <p:nvPr/>
          </p:nvGrpSpPr>
          <p:grpSpPr>
            <a:xfrm>
              <a:off x="1163823" y="1113122"/>
              <a:ext cx="9119864" cy="2746788"/>
              <a:chOff x="1163823" y="1113122"/>
              <a:chExt cx="9119864" cy="2746788"/>
            </a:xfrm>
          </p:grpSpPr>
          <p:grpSp>
            <p:nvGrpSpPr>
              <p:cNvPr id="2" name="Group 1">
                <a:extLst>
                  <a:ext uri="{FF2B5EF4-FFF2-40B4-BE49-F238E27FC236}">
                    <a16:creationId xmlns:a16="http://schemas.microsoft.com/office/drawing/2014/main" id="{CB77C03A-5FDF-EED8-99FF-ABBC7C1C6A23}"/>
                  </a:ext>
                </a:extLst>
              </p:cNvPr>
              <p:cNvGrpSpPr/>
              <p:nvPr/>
            </p:nvGrpSpPr>
            <p:grpSpPr>
              <a:xfrm>
                <a:off x="1163823" y="1116710"/>
                <a:ext cx="4575175" cy="2743200"/>
                <a:chOff x="3938256" y="1678772"/>
                <a:chExt cx="4575175" cy="2743200"/>
              </a:xfrm>
            </p:grpSpPr>
            <p:graphicFrame>
              <p:nvGraphicFramePr>
                <p:cNvPr id="5" name="Chart 4"/>
                <p:cNvGraphicFramePr/>
                <p:nvPr>
                  <p:extLst>
                    <p:ext uri="{D42A27DB-BD31-4B8C-83A1-F6EECF244321}">
                      <p14:modId xmlns:p14="http://schemas.microsoft.com/office/powerpoint/2010/main" val="2147224817"/>
                    </p:ext>
                  </p:extLst>
                </p:nvPr>
              </p:nvGraphicFramePr>
              <p:xfrm>
                <a:off x="3938256" y="1678772"/>
                <a:ext cx="4575175"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5251322" y="2583433"/>
                  <a:ext cx="218113"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b</a:t>
                  </a:r>
                </a:p>
              </p:txBody>
            </p:sp>
            <p:sp>
              <p:nvSpPr>
                <p:cNvPr id="7" name="TextBox 6"/>
                <p:cNvSpPr txBox="1"/>
                <p:nvPr/>
              </p:nvSpPr>
              <p:spPr>
                <a:xfrm>
                  <a:off x="6524190" y="2583433"/>
                  <a:ext cx="218113"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a</a:t>
                  </a:r>
                </a:p>
              </p:txBody>
            </p:sp>
            <p:sp>
              <p:nvSpPr>
                <p:cNvPr id="8" name="TextBox 7"/>
                <p:cNvSpPr txBox="1"/>
                <p:nvPr/>
              </p:nvSpPr>
              <p:spPr>
                <a:xfrm>
                  <a:off x="7557087" y="2578353"/>
                  <a:ext cx="376936"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ab</a:t>
                  </a:r>
                </a:p>
              </p:txBody>
            </p:sp>
            <p:sp>
              <p:nvSpPr>
                <p:cNvPr id="9" name="TextBox 8"/>
                <p:cNvSpPr txBox="1"/>
                <p:nvPr/>
              </p:nvSpPr>
              <p:spPr>
                <a:xfrm>
                  <a:off x="5067651" y="3288465"/>
                  <a:ext cx="601967"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32/40</a:t>
                  </a:r>
                </a:p>
              </p:txBody>
            </p:sp>
            <p:sp>
              <p:nvSpPr>
                <p:cNvPr id="10" name="TextBox 9"/>
                <p:cNvSpPr txBox="1"/>
                <p:nvPr/>
              </p:nvSpPr>
              <p:spPr>
                <a:xfrm>
                  <a:off x="6332264" y="3288465"/>
                  <a:ext cx="601967" cy="261610"/>
                </a:xfrm>
                <a:prstGeom prst="rect">
                  <a:avLst/>
                </a:prstGeom>
                <a:noFill/>
              </p:spPr>
              <p:txBody>
                <a:bodyPr wrap="square" rtlCol="0">
                  <a:spAutoFit/>
                </a:bodyPr>
                <a:lstStyle/>
                <a:p>
                  <a:r>
                    <a:rPr lang="nl-NL" sz="1100" dirty="0">
                      <a:latin typeface="Arial" panose="020B0604020202020204" pitchFamily="34" charset="0"/>
                      <a:cs typeface="Arial" panose="020B0604020202020204" pitchFamily="34" charset="0"/>
                    </a:rPr>
                    <a:t>62/65</a:t>
                  </a:r>
                </a:p>
              </p:txBody>
            </p:sp>
            <p:sp>
              <p:nvSpPr>
                <p:cNvPr id="11" name="TextBox 10"/>
                <p:cNvSpPr txBox="1"/>
                <p:nvPr/>
              </p:nvSpPr>
              <p:spPr>
                <a:xfrm>
                  <a:off x="7444572" y="3283373"/>
                  <a:ext cx="601967" cy="261610"/>
                </a:xfrm>
                <a:prstGeom prst="rect">
                  <a:avLst/>
                </a:prstGeom>
                <a:noFill/>
              </p:spPr>
              <p:txBody>
                <a:bodyPr wrap="square" rtlCol="0">
                  <a:spAutoFit/>
                </a:bodyPr>
                <a:lstStyle/>
                <a:p>
                  <a:r>
                    <a:rPr lang="nl-NL" sz="1100" dirty="0">
                      <a:latin typeface="Arial" panose="020B0604020202020204" pitchFamily="34" charset="0"/>
                      <a:cs typeface="Arial" panose="020B0604020202020204" pitchFamily="34" charset="0"/>
                    </a:rPr>
                    <a:t>50/57</a:t>
                  </a:r>
                </a:p>
              </p:txBody>
            </p:sp>
          </p:grpSp>
          <p:grpSp>
            <p:nvGrpSpPr>
              <p:cNvPr id="25" name="Group 24">
                <a:extLst>
                  <a:ext uri="{FF2B5EF4-FFF2-40B4-BE49-F238E27FC236}">
                    <a16:creationId xmlns:a16="http://schemas.microsoft.com/office/drawing/2014/main" id="{A16764B0-C952-65F4-6173-87F936BF56F3}"/>
                  </a:ext>
                </a:extLst>
              </p:cNvPr>
              <p:cNvGrpSpPr/>
              <p:nvPr/>
            </p:nvGrpSpPr>
            <p:grpSpPr>
              <a:xfrm>
                <a:off x="5711687" y="1113122"/>
                <a:ext cx="4572000" cy="2746788"/>
                <a:chOff x="5738998" y="1188652"/>
                <a:chExt cx="4572000" cy="2746788"/>
              </a:xfrm>
            </p:grpSpPr>
            <p:graphicFrame>
              <p:nvGraphicFramePr>
                <p:cNvPr id="3" name="Chart 2">
                  <a:extLst>
                    <a:ext uri="{FF2B5EF4-FFF2-40B4-BE49-F238E27FC236}">
                      <a16:creationId xmlns:a16="http://schemas.microsoft.com/office/drawing/2014/main" id="{8690309B-2020-351F-F821-4870885E621E}"/>
                    </a:ext>
                  </a:extLst>
                </p:cNvPr>
                <p:cNvGraphicFramePr>
                  <a:graphicFrameLocks/>
                </p:cNvGraphicFramePr>
                <p:nvPr>
                  <p:extLst>
                    <p:ext uri="{D42A27DB-BD31-4B8C-83A1-F6EECF244321}">
                      <p14:modId xmlns:p14="http://schemas.microsoft.com/office/powerpoint/2010/main" val="3373134858"/>
                    </p:ext>
                  </p:extLst>
                </p:nvPr>
              </p:nvGraphicFramePr>
              <p:xfrm>
                <a:off x="5738998" y="119224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1CF258D6-4280-B0E3-A4AE-B82EFD1C2071}"/>
                    </a:ext>
                  </a:extLst>
                </p:cNvPr>
                <p:cNvSpPr txBox="1"/>
                <p:nvPr/>
              </p:nvSpPr>
              <p:spPr>
                <a:xfrm>
                  <a:off x="7312600" y="1188652"/>
                  <a:ext cx="1882477" cy="261610"/>
                </a:xfrm>
                <a:prstGeom prst="rect">
                  <a:avLst/>
                </a:prstGeom>
                <a:noFill/>
              </p:spPr>
              <p:txBody>
                <a:bodyPr wrap="square" rtlCol="0">
                  <a:spAutoFit/>
                </a:bodyPr>
                <a:lstStyle/>
                <a:p>
                  <a:r>
                    <a:rPr lang="nl-NL" sz="1100" i="1" dirty="0">
                      <a:latin typeface="Arial" panose="020B0604020202020204" pitchFamily="34" charset="0"/>
                      <a:cs typeface="Arial" panose="020B0604020202020204" pitchFamily="34" charset="0"/>
                    </a:rPr>
                    <a:t>GLM: </a:t>
                  </a:r>
                  <a:r>
                    <a:rPr lang="el-GR" sz="1100" i="1" cap="none" baseline="0" dirty="0">
                      <a:effectLst/>
                      <a:latin typeface="Arial" panose="020B0604020202020204" pitchFamily="34" charset="0"/>
                      <a:cs typeface="Arial" panose="020B0604020202020204" pitchFamily="34" charset="0"/>
                    </a:rPr>
                    <a:t>Χ</a:t>
                  </a:r>
                  <a:r>
                    <a:rPr lang="el-GR" sz="1100" i="1" cap="none" baseline="30000" dirty="0">
                      <a:effectLst/>
                      <a:latin typeface="Arial" panose="020B0604020202020204" pitchFamily="34" charset="0"/>
                      <a:cs typeface="Arial" panose="020B0604020202020204" pitchFamily="34" charset="0"/>
                    </a:rPr>
                    <a:t>2</a:t>
                  </a:r>
                  <a:r>
                    <a:rPr lang="en-GB" sz="1100" i="1" cap="none" baseline="0" dirty="0">
                      <a:effectLst/>
                      <a:latin typeface="Arial" panose="020B0604020202020204" pitchFamily="34" charset="0"/>
                      <a:cs typeface="Arial" panose="020B0604020202020204" pitchFamily="34" charset="0"/>
                    </a:rPr>
                    <a:t> = 0.92; p = 0.6314 </a:t>
                  </a:r>
                  <a:r>
                    <a:rPr lang="nl-NL" sz="1100" i="1" dirty="0">
                      <a:latin typeface="Arial" panose="020B0604020202020204" pitchFamily="34" charset="0"/>
                      <a:cs typeface="Arial" panose="020B0604020202020204" pitchFamily="34" charset="0"/>
                    </a:rPr>
                    <a:t> </a:t>
                  </a:r>
                  <a:endParaRPr lang="en-US" sz="1100" i="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D69BB235-6F58-E9D5-2DC6-1B61D34C4883}"/>
                    </a:ext>
                  </a:extLst>
                </p:cNvPr>
                <p:cNvSpPr txBox="1"/>
                <p:nvPr/>
              </p:nvSpPr>
              <p:spPr>
                <a:xfrm>
                  <a:off x="6753212" y="2843204"/>
                  <a:ext cx="566005"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n = 7</a:t>
                  </a:r>
                </a:p>
              </p:txBody>
            </p:sp>
            <p:sp>
              <p:nvSpPr>
                <p:cNvPr id="23" name="TextBox 22">
                  <a:extLst>
                    <a:ext uri="{FF2B5EF4-FFF2-40B4-BE49-F238E27FC236}">
                      <a16:creationId xmlns:a16="http://schemas.microsoft.com/office/drawing/2014/main" id="{5D5A8528-202C-2FAF-5BC0-134466E300E8}"/>
                    </a:ext>
                  </a:extLst>
                </p:cNvPr>
                <p:cNvSpPr txBox="1"/>
                <p:nvPr/>
              </p:nvSpPr>
              <p:spPr>
                <a:xfrm>
                  <a:off x="8024998" y="2843204"/>
                  <a:ext cx="566005"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n = 7</a:t>
                  </a:r>
                </a:p>
              </p:txBody>
            </p:sp>
            <p:sp>
              <p:nvSpPr>
                <p:cNvPr id="24" name="TextBox 23">
                  <a:extLst>
                    <a:ext uri="{FF2B5EF4-FFF2-40B4-BE49-F238E27FC236}">
                      <a16:creationId xmlns:a16="http://schemas.microsoft.com/office/drawing/2014/main" id="{18C0D0BA-8140-5008-294A-06E2BABD8F8A}"/>
                    </a:ext>
                  </a:extLst>
                </p:cNvPr>
                <p:cNvSpPr txBox="1"/>
                <p:nvPr/>
              </p:nvSpPr>
              <p:spPr>
                <a:xfrm>
                  <a:off x="9296784" y="2857419"/>
                  <a:ext cx="566005"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n = 7</a:t>
                  </a:r>
                </a:p>
              </p:txBody>
            </p:sp>
          </p:grpSp>
        </p:grpSp>
        <p:sp>
          <p:nvSpPr>
            <p:cNvPr id="28" name="TextBox 27">
              <a:extLst>
                <a:ext uri="{FF2B5EF4-FFF2-40B4-BE49-F238E27FC236}">
                  <a16:creationId xmlns:a16="http://schemas.microsoft.com/office/drawing/2014/main" id="{1350C9B3-A785-97D8-AA72-C3183309F9F9}"/>
                </a:ext>
              </a:extLst>
            </p:cNvPr>
            <p:cNvSpPr txBox="1"/>
            <p:nvPr/>
          </p:nvSpPr>
          <p:spPr>
            <a:xfrm>
              <a:off x="5168378" y="1307538"/>
              <a:ext cx="257684" cy="307777"/>
            </a:xfrm>
            <a:prstGeom prst="rect">
              <a:avLst/>
            </a:prstGeom>
            <a:noFill/>
          </p:spPr>
          <p:txBody>
            <a:bodyPr wrap="square" rtlCol="0">
              <a:spAutoFit/>
            </a:bodyPr>
            <a:lstStyle/>
            <a:p>
              <a:r>
                <a:rPr lang="nl-NL" sz="1400" b="1" dirty="0">
                  <a:latin typeface="Arial" panose="020B0604020202020204" pitchFamily="34" charset="0"/>
                  <a:cs typeface="Arial" panose="020B0604020202020204" pitchFamily="34" charset="0"/>
                </a:rPr>
                <a:t>A</a:t>
              </a:r>
              <a:endParaRPr lang="en-US" sz="1400" b="1"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5EE040E3-886E-F736-8D64-93F70E131360}"/>
                </a:ext>
              </a:extLst>
            </p:cNvPr>
            <p:cNvSpPr txBox="1"/>
            <p:nvPr/>
          </p:nvSpPr>
          <p:spPr>
            <a:xfrm>
              <a:off x="9764248" y="1243927"/>
              <a:ext cx="190780" cy="307777"/>
            </a:xfrm>
            <a:prstGeom prst="rect">
              <a:avLst/>
            </a:prstGeom>
            <a:noFill/>
          </p:spPr>
          <p:txBody>
            <a:bodyPr wrap="square" rtlCol="0">
              <a:spAutoFit/>
            </a:bodyPr>
            <a:lstStyle/>
            <a:p>
              <a:pPr algn="ctr"/>
              <a:r>
                <a:rPr lang="nl-NL" sz="1400" b="1" dirty="0">
                  <a:latin typeface="Arial" panose="020B0604020202020204" pitchFamily="34" charset="0"/>
                  <a:cs typeface="Arial" panose="020B0604020202020204" pitchFamily="34" charset="0"/>
                </a:rPr>
                <a:t>B</a:t>
              </a:r>
              <a:endParaRPr lang="en-US" sz="1400" b="1" dirty="0">
                <a:latin typeface="Arial" panose="020B0604020202020204" pitchFamily="34" charset="0"/>
                <a:cs typeface="Arial" panose="020B0604020202020204"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952821" y="5987534"/>
            <a:ext cx="5358156" cy="369332"/>
          </a:xfrm>
          <a:prstGeom prst="rect">
            <a:avLst/>
          </a:prstGeom>
          <a:noFill/>
        </p:spPr>
        <p:txBody>
          <a:bodyPr wrap="square" rtlCol="0">
            <a:spAutoFit/>
          </a:bodyPr>
          <a:lstStyle/>
          <a:p>
            <a:r>
              <a:rPr lang="nl-NL" dirty="0"/>
              <a:t>Figure S6_trial 2. Fly emergence, </a:t>
            </a:r>
            <a:r>
              <a:rPr lang="nl-NL" i="1" dirty="0"/>
              <a:t>Delia radicum</a:t>
            </a:r>
            <a:r>
              <a:rPr lang="nl-NL" dirty="0"/>
              <a:t>, ATP</a:t>
            </a:r>
            <a:endParaRPr lang="en-US" dirty="0"/>
          </a:p>
        </p:txBody>
      </p:sp>
      <p:grpSp>
        <p:nvGrpSpPr>
          <p:cNvPr id="20" name="Group 19">
            <a:extLst>
              <a:ext uri="{FF2B5EF4-FFF2-40B4-BE49-F238E27FC236}">
                <a16:creationId xmlns:a16="http://schemas.microsoft.com/office/drawing/2014/main" id="{1E091AE0-9F82-2B46-F380-5A36D27C6757}"/>
              </a:ext>
            </a:extLst>
          </p:cNvPr>
          <p:cNvGrpSpPr/>
          <p:nvPr/>
        </p:nvGrpSpPr>
        <p:grpSpPr>
          <a:xfrm>
            <a:off x="1019092" y="1826121"/>
            <a:ext cx="4572000" cy="2926011"/>
            <a:chOff x="1019092" y="1826121"/>
            <a:chExt cx="4572000" cy="2926011"/>
          </a:xfrm>
        </p:grpSpPr>
        <p:grpSp>
          <p:nvGrpSpPr>
            <p:cNvPr id="5" name="Group 4">
              <a:extLst>
                <a:ext uri="{FF2B5EF4-FFF2-40B4-BE49-F238E27FC236}">
                  <a16:creationId xmlns:a16="http://schemas.microsoft.com/office/drawing/2014/main" id="{2EA50B8D-3600-2DD1-F6F1-DBD51A053F51}"/>
                </a:ext>
              </a:extLst>
            </p:cNvPr>
            <p:cNvGrpSpPr/>
            <p:nvPr/>
          </p:nvGrpSpPr>
          <p:grpSpPr>
            <a:xfrm>
              <a:off x="1019092" y="1826121"/>
              <a:ext cx="4572000" cy="2926011"/>
              <a:chOff x="3583411" y="1874588"/>
              <a:chExt cx="4572000" cy="2926011"/>
            </a:xfrm>
          </p:grpSpPr>
          <p:graphicFrame>
            <p:nvGraphicFramePr>
              <p:cNvPr id="2" name="Chart 1"/>
              <p:cNvGraphicFramePr/>
              <p:nvPr>
                <p:extLst>
                  <p:ext uri="{D42A27DB-BD31-4B8C-83A1-F6EECF244321}">
                    <p14:modId xmlns:p14="http://schemas.microsoft.com/office/powerpoint/2010/main" val="2900910901"/>
                  </p:ext>
                </p:extLst>
              </p:nvPr>
            </p:nvGraphicFramePr>
            <p:xfrm>
              <a:off x="3583411" y="2057399"/>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1"/>
              <p:cNvSpPr txBox="1"/>
              <p:nvPr/>
            </p:nvSpPr>
            <p:spPr>
              <a:xfrm>
                <a:off x="4431573" y="1874588"/>
                <a:ext cx="3498574" cy="22730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r>
                  <a:rPr lang="en-US" i="1" cap="none" baseline="0" dirty="0">
                    <a:effectLst/>
                    <a:latin typeface="Arial" panose="020B0604020202020204" pitchFamily="34" charset="0"/>
                    <a:cs typeface="Arial" panose="020B0604020202020204" pitchFamily="34" charset="0"/>
                  </a:rPr>
                  <a:t>Chi-squared test of proportions:</a:t>
                </a:r>
                <a:r>
                  <a:rPr lang="en-US" i="1" cap="none" dirty="0">
                    <a:effectLst/>
                    <a:latin typeface="Arial" panose="020B0604020202020204" pitchFamily="34" charset="0"/>
                    <a:cs typeface="Arial" panose="020B0604020202020204" pitchFamily="34" charset="0"/>
                  </a:rPr>
                  <a:t> </a:t>
                </a:r>
                <a:r>
                  <a:rPr lang="el-GR" i="1" cap="none" baseline="0" dirty="0">
                    <a:effectLst/>
                    <a:latin typeface="Arial" panose="020B0604020202020204" pitchFamily="34" charset="0"/>
                    <a:cs typeface="Arial" panose="020B0604020202020204" pitchFamily="34" charset="0"/>
                  </a:rPr>
                  <a:t>Χ</a:t>
                </a:r>
                <a:r>
                  <a:rPr lang="el-GR" i="1" cap="none" baseline="30000" dirty="0">
                    <a:effectLst/>
                    <a:latin typeface="Arial" panose="020B0604020202020204" pitchFamily="34" charset="0"/>
                    <a:cs typeface="Arial" panose="020B0604020202020204" pitchFamily="34" charset="0"/>
                  </a:rPr>
                  <a:t>2</a:t>
                </a:r>
                <a:r>
                  <a:rPr lang="en-GB" i="1" cap="none" baseline="0" dirty="0">
                    <a:effectLst/>
                    <a:latin typeface="Arial" panose="020B0604020202020204" pitchFamily="34" charset="0"/>
                    <a:cs typeface="Arial" panose="020B0604020202020204" pitchFamily="34" charset="0"/>
                  </a:rPr>
                  <a:t> = 0</a:t>
                </a:r>
                <a:r>
                  <a:rPr lang="en-GB" i="1" dirty="0">
                    <a:latin typeface="Arial" panose="020B0604020202020204" pitchFamily="34" charset="0"/>
                    <a:cs typeface="Arial" panose="020B0604020202020204" pitchFamily="34" charset="0"/>
                  </a:rPr>
                  <a:t>.24</a:t>
                </a:r>
                <a:r>
                  <a:rPr lang="en-US" i="1"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p </a:t>
                </a:r>
                <a:r>
                  <a:rPr lang="en-GB" i="1" cap="none" baseline="0" dirty="0">
                    <a:effectLst/>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0.8869</a:t>
                </a:r>
                <a:r>
                  <a:rPr lang="en-GB" i="1" cap="none" baseline="0" dirty="0">
                    <a:effectLst/>
                    <a:latin typeface="Arial" panose="020B0604020202020204" pitchFamily="34" charset="0"/>
                    <a:cs typeface="Arial" panose="020B0604020202020204" pitchFamily="34" charset="0"/>
                  </a:rPr>
                  <a:t> </a:t>
                </a:r>
                <a:endParaRPr lang="en-US" i="1" dirty="0">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4" name="TextBox 3"/>
              <p:cNvSpPr txBox="1"/>
              <p:nvPr/>
            </p:nvSpPr>
            <p:spPr>
              <a:xfrm>
                <a:off x="4754880" y="3338967"/>
                <a:ext cx="601967"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22/29</a:t>
                </a:r>
                <a:endParaRPr lang="en-US" sz="1100" dirty="0">
                  <a:latin typeface="Arial" panose="020B0604020202020204" pitchFamily="34" charset="0"/>
                  <a:cs typeface="Arial" panose="020B0604020202020204" pitchFamily="34" charset="0"/>
                </a:endParaRPr>
              </a:p>
            </p:txBody>
          </p:sp>
          <p:sp>
            <p:nvSpPr>
              <p:cNvPr id="14" name="TextBox 13"/>
              <p:cNvSpPr txBox="1"/>
              <p:nvPr/>
            </p:nvSpPr>
            <p:spPr>
              <a:xfrm>
                <a:off x="5935982" y="3338967"/>
                <a:ext cx="601967" cy="261610"/>
              </a:xfrm>
              <a:prstGeom prst="rect">
                <a:avLst/>
              </a:prstGeom>
              <a:noFill/>
            </p:spPr>
            <p:txBody>
              <a:bodyPr wrap="square" rtlCol="0">
                <a:spAutoFit/>
              </a:bodyPr>
              <a:lstStyle/>
              <a:p>
                <a:r>
                  <a:rPr lang="nl-NL" sz="1100" dirty="0">
                    <a:latin typeface="Arial" panose="020B0604020202020204" pitchFamily="34" charset="0"/>
                    <a:cs typeface="Arial" panose="020B0604020202020204" pitchFamily="34" charset="0"/>
                  </a:rPr>
                  <a:t>41/51</a:t>
                </a:r>
                <a:endParaRPr lang="en-US" sz="1100" dirty="0">
                  <a:latin typeface="Arial" panose="020B0604020202020204" pitchFamily="34" charset="0"/>
                  <a:cs typeface="Arial" panose="020B0604020202020204" pitchFamily="34" charset="0"/>
                </a:endParaRPr>
              </a:p>
            </p:txBody>
          </p:sp>
          <p:sp>
            <p:nvSpPr>
              <p:cNvPr id="15" name="TextBox 14"/>
              <p:cNvSpPr txBox="1"/>
              <p:nvPr/>
            </p:nvSpPr>
            <p:spPr>
              <a:xfrm>
                <a:off x="7124691" y="3338967"/>
                <a:ext cx="601967" cy="261610"/>
              </a:xfrm>
              <a:prstGeom prst="rect">
                <a:avLst/>
              </a:prstGeom>
              <a:noFill/>
            </p:spPr>
            <p:txBody>
              <a:bodyPr wrap="square" rtlCol="0">
                <a:spAutoFit/>
              </a:bodyPr>
              <a:lstStyle/>
              <a:p>
                <a:r>
                  <a:rPr lang="nl-NL" sz="1100" dirty="0">
                    <a:latin typeface="Arial" panose="020B0604020202020204" pitchFamily="34" charset="0"/>
                    <a:cs typeface="Arial" panose="020B0604020202020204" pitchFamily="34" charset="0"/>
                  </a:rPr>
                  <a:t>35/45</a:t>
                </a:r>
                <a:endParaRPr lang="en-US" sz="1100" dirty="0">
                  <a:latin typeface="Arial" panose="020B0604020202020204" pitchFamily="34" charset="0"/>
                  <a:cs typeface="Arial" panose="020B0604020202020204" pitchFamily="34" charset="0"/>
                </a:endParaRPr>
              </a:p>
            </p:txBody>
          </p:sp>
        </p:grpSp>
        <p:sp>
          <p:nvSpPr>
            <p:cNvPr id="13" name="TextBox 12">
              <a:extLst>
                <a:ext uri="{FF2B5EF4-FFF2-40B4-BE49-F238E27FC236}">
                  <a16:creationId xmlns:a16="http://schemas.microsoft.com/office/drawing/2014/main" id="{F3EAB3ED-2521-9263-259C-1AC19AFF91D2}"/>
                </a:ext>
              </a:extLst>
            </p:cNvPr>
            <p:cNvSpPr txBox="1"/>
            <p:nvPr/>
          </p:nvSpPr>
          <p:spPr>
            <a:xfrm>
              <a:off x="4960348" y="2087154"/>
              <a:ext cx="257684" cy="307777"/>
            </a:xfrm>
            <a:prstGeom prst="rect">
              <a:avLst/>
            </a:prstGeom>
            <a:noFill/>
          </p:spPr>
          <p:txBody>
            <a:bodyPr wrap="square" rtlCol="0">
              <a:spAutoFit/>
            </a:bodyPr>
            <a:lstStyle/>
            <a:p>
              <a:r>
                <a:rPr lang="nl-NL" sz="1400" b="1" dirty="0">
                  <a:latin typeface="Arial" panose="020B0604020202020204" pitchFamily="34" charset="0"/>
                  <a:cs typeface="Arial" panose="020B0604020202020204" pitchFamily="34" charset="0"/>
                </a:rPr>
                <a:t>A</a:t>
              </a:r>
              <a:endParaRPr lang="en-US" sz="1400" b="1" dirty="0">
                <a:latin typeface="Arial" panose="020B0604020202020204" pitchFamily="34" charset="0"/>
                <a:cs typeface="Arial" panose="020B0604020202020204" pitchFamily="34" charset="0"/>
              </a:endParaRPr>
            </a:p>
          </p:txBody>
        </p:sp>
      </p:grpSp>
      <p:grpSp>
        <p:nvGrpSpPr>
          <p:cNvPr id="19" name="Group 18">
            <a:extLst>
              <a:ext uri="{FF2B5EF4-FFF2-40B4-BE49-F238E27FC236}">
                <a16:creationId xmlns:a16="http://schemas.microsoft.com/office/drawing/2014/main" id="{A512ABF5-ABDF-2D61-6357-253E29C8C53D}"/>
              </a:ext>
            </a:extLst>
          </p:cNvPr>
          <p:cNvGrpSpPr/>
          <p:nvPr/>
        </p:nvGrpSpPr>
        <p:grpSpPr>
          <a:xfrm>
            <a:off x="5498310" y="1826121"/>
            <a:ext cx="4572000" cy="3009500"/>
            <a:chOff x="5593722" y="1826121"/>
            <a:chExt cx="4572000" cy="3009500"/>
          </a:xfrm>
        </p:grpSpPr>
        <p:graphicFrame>
          <p:nvGraphicFramePr>
            <p:cNvPr id="6" name="Chart 5">
              <a:extLst>
                <a:ext uri="{FF2B5EF4-FFF2-40B4-BE49-F238E27FC236}">
                  <a16:creationId xmlns:a16="http://schemas.microsoft.com/office/drawing/2014/main" id="{EC3B29BB-BC75-40B0-C6C5-0F2587204567}"/>
                </a:ext>
              </a:extLst>
            </p:cNvPr>
            <p:cNvGraphicFramePr>
              <a:graphicFrameLocks/>
            </p:cNvGraphicFramePr>
            <p:nvPr>
              <p:extLst>
                <p:ext uri="{D42A27DB-BD31-4B8C-83A1-F6EECF244321}">
                  <p14:modId xmlns:p14="http://schemas.microsoft.com/office/powerpoint/2010/main" val="227448858"/>
                </p:ext>
              </p:extLst>
            </p:nvPr>
          </p:nvGraphicFramePr>
          <p:xfrm>
            <a:off x="5593722" y="1909541"/>
            <a:ext cx="4572000" cy="292608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8D874100-0E1F-0233-BC15-02CCDCD58FF5}"/>
                </a:ext>
              </a:extLst>
            </p:cNvPr>
            <p:cNvSpPr txBox="1"/>
            <p:nvPr/>
          </p:nvSpPr>
          <p:spPr>
            <a:xfrm>
              <a:off x="6639165" y="3257421"/>
              <a:ext cx="566005"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n = 9</a:t>
              </a:r>
            </a:p>
          </p:txBody>
        </p:sp>
        <p:sp>
          <p:nvSpPr>
            <p:cNvPr id="8" name="TextBox 7">
              <a:extLst>
                <a:ext uri="{FF2B5EF4-FFF2-40B4-BE49-F238E27FC236}">
                  <a16:creationId xmlns:a16="http://schemas.microsoft.com/office/drawing/2014/main" id="{B0E1FC45-7507-DE4B-E434-4B12636EB83E}"/>
                </a:ext>
              </a:extLst>
            </p:cNvPr>
            <p:cNvSpPr txBox="1"/>
            <p:nvPr/>
          </p:nvSpPr>
          <p:spPr>
            <a:xfrm>
              <a:off x="7839971" y="3257421"/>
              <a:ext cx="637430"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n = 10</a:t>
              </a:r>
            </a:p>
          </p:txBody>
        </p:sp>
        <p:sp>
          <p:nvSpPr>
            <p:cNvPr id="9" name="TextBox 8">
              <a:extLst>
                <a:ext uri="{FF2B5EF4-FFF2-40B4-BE49-F238E27FC236}">
                  <a16:creationId xmlns:a16="http://schemas.microsoft.com/office/drawing/2014/main" id="{D4D0DF64-A803-D730-0C5F-EDD2E9156382}"/>
                </a:ext>
              </a:extLst>
            </p:cNvPr>
            <p:cNvSpPr txBox="1"/>
            <p:nvPr/>
          </p:nvSpPr>
          <p:spPr>
            <a:xfrm>
              <a:off x="9112202" y="3263133"/>
              <a:ext cx="629901" cy="261610"/>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n = 11</a:t>
              </a:r>
            </a:p>
          </p:txBody>
        </p:sp>
        <p:sp>
          <p:nvSpPr>
            <p:cNvPr id="11" name="TextBox 1">
              <a:extLst>
                <a:ext uri="{FF2B5EF4-FFF2-40B4-BE49-F238E27FC236}">
                  <a16:creationId xmlns:a16="http://schemas.microsoft.com/office/drawing/2014/main" id="{D27A2FFD-8ABD-D350-54DC-A8C455E186DC}"/>
                </a:ext>
              </a:extLst>
            </p:cNvPr>
            <p:cNvSpPr txBox="1"/>
            <p:nvPr/>
          </p:nvSpPr>
          <p:spPr>
            <a:xfrm>
              <a:off x="7184249" y="1826121"/>
              <a:ext cx="2028375" cy="22730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100" i="1" dirty="0">
                  <a:latin typeface="Arial" panose="020B0604020202020204" pitchFamily="34" charset="0"/>
                  <a:cs typeface="Arial" panose="020B0604020202020204" pitchFamily="34" charset="0"/>
                </a:rPr>
                <a:t>GLM</a:t>
              </a:r>
              <a:r>
                <a:rPr lang="en-US" sz="1100" i="1" cap="none" baseline="0" dirty="0">
                  <a:effectLst/>
                  <a:latin typeface="Arial" panose="020B0604020202020204" pitchFamily="34" charset="0"/>
                  <a:cs typeface="Arial" panose="020B0604020202020204" pitchFamily="34" charset="0"/>
                </a:rPr>
                <a:t>:</a:t>
              </a:r>
              <a:r>
                <a:rPr lang="en-US" sz="1100" i="1" cap="none" dirty="0">
                  <a:effectLst/>
                  <a:latin typeface="Arial" panose="020B0604020202020204" pitchFamily="34" charset="0"/>
                  <a:cs typeface="Arial" panose="020B0604020202020204" pitchFamily="34" charset="0"/>
                </a:rPr>
                <a:t> </a:t>
              </a:r>
              <a:r>
                <a:rPr lang="el-GR" sz="1100" i="1" cap="none" baseline="0" dirty="0">
                  <a:effectLst/>
                  <a:latin typeface="Arial" panose="020B0604020202020204" pitchFamily="34" charset="0"/>
                  <a:cs typeface="Arial" panose="020B0604020202020204" pitchFamily="34" charset="0"/>
                </a:rPr>
                <a:t>Χ</a:t>
              </a:r>
              <a:r>
                <a:rPr lang="el-GR" sz="1100" i="1" cap="none" baseline="30000" dirty="0">
                  <a:effectLst/>
                  <a:latin typeface="Arial" panose="020B0604020202020204" pitchFamily="34" charset="0"/>
                  <a:cs typeface="Arial" panose="020B0604020202020204" pitchFamily="34" charset="0"/>
                </a:rPr>
                <a:t>2</a:t>
              </a:r>
              <a:r>
                <a:rPr lang="en-GB" sz="1100" i="1" cap="none" baseline="0" dirty="0">
                  <a:effectLst/>
                  <a:latin typeface="Arial" panose="020B0604020202020204" pitchFamily="34" charset="0"/>
                  <a:cs typeface="Arial" panose="020B0604020202020204" pitchFamily="34" charset="0"/>
                </a:rPr>
                <a:t> = 0</a:t>
              </a:r>
              <a:r>
                <a:rPr lang="en-GB" sz="1100" i="1" dirty="0">
                  <a:latin typeface="Arial" panose="020B0604020202020204" pitchFamily="34" charset="0"/>
                  <a:cs typeface="Arial" panose="020B0604020202020204" pitchFamily="34" charset="0"/>
                </a:rPr>
                <a:t>.11</a:t>
              </a:r>
              <a:r>
                <a:rPr lang="en-US" sz="1100" i="1" dirty="0">
                  <a:latin typeface="Arial" panose="020B0604020202020204" pitchFamily="34" charset="0"/>
                  <a:cs typeface="Arial" panose="020B0604020202020204" pitchFamily="34" charset="0"/>
                </a:rPr>
                <a:t>; </a:t>
              </a:r>
              <a:r>
                <a:rPr lang="en-GB" sz="1100" i="1" dirty="0">
                  <a:latin typeface="Arial" panose="020B0604020202020204" pitchFamily="34" charset="0"/>
                  <a:cs typeface="Arial" panose="020B0604020202020204" pitchFamily="34" charset="0"/>
                </a:rPr>
                <a:t>p </a:t>
              </a:r>
              <a:r>
                <a:rPr lang="en-GB" sz="1100" i="1" cap="none" baseline="0" dirty="0">
                  <a:effectLst/>
                  <a:latin typeface="Arial" panose="020B0604020202020204" pitchFamily="34" charset="0"/>
                  <a:cs typeface="Arial" panose="020B0604020202020204" pitchFamily="34" charset="0"/>
                </a:rPr>
                <a:t>= </a:t>
              </a:r>
              <a:r>
                <a:rPr lang="el-GR" sz="1100" i="1" dirty="0">
                  <a:latin typeface="Arial" panose="020B0604020202020204" pitchFamily="34" charset="0"/>
                  <a:cs typeface="Arial" panose="020B0604020202020204" pitchFamily="34" charset="0"/>
                </a:rPr>
                <a:t>0.</a:t>
              </a:r>
              <a:r>
                <a:rPr lang="en-US" sz="1100" i="1" dirty="0">
                  <a:latin typeface="Arial" panose="020B0604020202020204" pitchFamily="34" charset="0"/>
                  <a:cs typeface="Arial" panose="020B0604020202020204" pitchFamily="34" charset="0"/>
                </a:rPr>
                <a:t>9468</a:t>
              </a:r>
              <a:r>
                <a:rPr lang="en-GB" sz="1100" i="1" cap="none" baseline="0" dirty="0">
                  <a:effectLst/>
                  <a:latin typeface="Arial" panose="020B0604020202020204" pitchFamily="34" charset="0"/>
                  <a:cs typeface="Arial" panose="020B0604020202020204" pitchFamily="34" charset="0"/>
                </a:rPr>
                <a:t> </a:t>
              </a:r>
              <a:endParaRPr lang="en-US" sz="1100" i="1" dirty="0">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4BF3E632-6BB6-6AD6-E2C4-24D1F3339BA9}"/>
                </a:ext>
              </a:extLst>
            </p:cNvPr>
            <p:cNvSpPr txBox="1"/>
            <p:nvPr/>
          </p:nvSpPr>
          <p:spPr>
            <a:xfrm>
              <a:off x="9723191" y="2023543"/>
              <a:ext cx="190780" cy="307777"/>
            </a:xfrm>
            <a:prstGeom prst="rect">
              <a:avLst/>
            </a:prstGeom>
            <a:noFill/>
          </p:spPr>
          <p:txBody>
            <a:bodyPr wrap="square" rtlCol="0">
              <a:spAutoFit/>
            </a:bodyPr>
            <a:lstStyle/>
            <a:p>
              <a:pPr algn="ctr"/>
              <a:r>
                <a:rPr lang="nl-NL" sz="1400" b="1" dirty="0">
                  <a:latin typeface="Arial" panose="020B0604020202020204" pitchFamily="34" charset="0"/>
                  <a:cs typeface="Arial" panose="020B0604020202020204" pitchFamily="34" charset="0"/>
                </a:rPr>
                <a:t>B</a:t>
              </a:r>
              <a:endParaRPr lang="en-US" sz="1400" b="1" dirty="0">
                <a:latin typeface="Arial" panose="020B0604020202020204" pitchFamily="34" charset="0"/>
                <a:cs typeface="Arial" panose="020B0604020202020204"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0E8C35F0-E4F8-54E7-70AD-471B6669807C}"/>
              </a:ext>
            </a:extLst>
          </p:cNvPr>
          <p:cNvSpPr txBox="1"/>
          <p:nvPr/>
        </p:nvSpPr>
        <p:spPr>
          <a:xfrm>
            <a:off x="79284" y="7163784"/>
            <a:ext cx="12253084" cy="646331"/>
          </a:xfrm>
          <a:prstGeom prst="rect">
            <a:avLst/>
          </a:prstGeom>
          <a:noFill/>
        </p:spPr>
        <p:txBody>
          <a:bodyPr wrap="square" rtlCol="0">
            <a:spAutoFit/>
          </a:bodyPr>
          <a:lstStyle/>
          <a:p>
            <a:r>
              <a:rPr lang="nl-NL" dirty="0" err="1"/>
              <a:t>Figure</a:t>
            </a:r>
            <a:r>
              <a:rPr lang="nl-NL" dirty="0"/>
              <a:t> S6: A = </a:t>
            </a:r>
            <a:r>
              <a:rPr lang="nl-NL" dirty="0" err="1"/>
              <a:t>fly</a:t>
            </a:r>
            <a:r>
              <a:rPr lang="nl-NL" dirty="0"/>
              <a:t> </a:t>
            </a:r>
            <a:r>
              <a:rPr lang="nl-NL" dirty="0" err="1"/>
              <a:t>emergence</a:t>
            </a:r>
            <a:r>
              <a:rPr lang="nl-NL" dirty="0"/>
              <a:t> - trial 1, B = </a:t>
            </a:r>
            <a:r>
              <a:rPr lang="nl-NL" dirty="0" err="1"/>
              <a:t>fly</a:t>
            </a:r>
            <a:r>
              <a:rPr lang="nl-NL" dirty="0"/>
              <a:t> </a:t>
            </a:r>
            <a:r>
              <a:rPr lang="nl-NL" dirty="0" err="1"/>
              <a:t>emergence</a:t>
            </a:r>
            <a:r>
              <a:rPr lang="nl-NL" dirty="0"/>
              <a:t> - trial 2, C = time </a:t>
            </a:r>
            <a:r>
              <a:rPr lang="nl-NL" dirty="0" err="1"/>
              <a:t>until</a:t>
            </a:r>
            <a:r>
              <a:rPr lang="nl-NL" dirty="0"/>
              <a:t> </a:t>
            </a:r>
            <a:r>
              <a:rPr lang="nl-NL" dirty="0" err="1"/>
              <a:t>emergence</a:t>
            </a:r>
            <a:r>
              <a:rPr lang="nl-NL" dirty="0"/>
              <a:t> –trial 1, D = time </a:t>
            </a:r>
            <a:r>
              <a:rPr lang="nl-NL" dirty="0" err="1"/>
              <a:t>until</a:t>
            </a:r>
            <a:r>
              <a:rPr lang="nl-NL" dirty="0"/>
              <a:t> </a:t>
            </a:r>
            <a:r>
              <a:rPr lang="nl-NL" dirty="0" err="1"/>
              <a:t>emergence</a:t>
            </a:r>
            <a:r>
              <a:rPr lang="nl-NL" dirty="0"/>
              <a:t> –trial2; </a:t>
            </a:r>
            <a:r>
              <a:rPr lang="nl-NL" i="1" dirty="0"/>
              <a:t>Delia radicum</a:t>
            </a:r>
            <a:r>
              <a:rPr lang="nl-NL" dirty="0"/>
              <a:t>, ATP</a:t>
            </a:r>
            <a:endParaRPr lang="en-US" dirty="0"/>
          </a:p>
        </p:txBody>
      </p:sp>
      <p:sp>
        <p:nvSpPr>
          <p:cNvPr id="46" name="TextBox 45">
            <a:extLst>
              <a:ext uri="{FF2B5EF4-FFF2-40B4-BE49-F238E27FC236}">
                <a16:creationId xmlns:a16="http://schemas.microsoft.com/office/drawing/2014/main" id="{8224E781-DEC0-F577-0256-8EE3B4C6C0AD}"/>
              </a:ext>
            </a:extLst>
          </p:cNvPr>
          <p:cNvSpPr txBox="1"/>
          <p:nvPr/>
        </p:nvSpPr>
        <p:spPr>
          <a:xfrm>
            <a:off x="7233198" y="5129309"/>
            <a:ext cx="622212" cy="300666"/>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n = 9</a:t>
            </a:r>
          </a:p>
        </p:txBody>
      </p:sp>
      <p:sp>
        <p:nvSpPr>
          <p:cNvPr id="47" name="TextBox 46">
            <a:extLst>
              <a:ext uri="{FF2B5EF4-FFF2-40B4-BE49-F238E27FC236}">
                <a16:creationId xmlns:a16="http://schemas.microsoft.com/office/drawing/2014/main" id="{683F6E86-3B3B-5376-8E04-2691D57CC7FE}"/>
              </a:ext>
            </a:extLst>
          </p:cNvPr>
          <p:cNvSpPr txBox="1"/>
          <p:nvPr/>
        </p:nvSpPr>
        <p:spPr>
          <a:xfrm>
            <a:off x="8553251" y="5129309"/>
            <a:ext cx="700730" cy="300666"/>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n = 10</a:t>
            </a:r>
          </a:p>
        </p:txBody>
      </p:sp>
      <p:sp>
        <p:nvSpPr>
          <p:cNvPr id="48" name="TextBox 47">
            <a:extLst>
              <a:ext uri="{FF2B5EF4-FFF2-40B4-BE49-F238E27FC236}">
                <a16:creationId xmlns:a16="http://schemas.microsoft.com/office/drawing/2014/main" id="{D1B28865-7C5A-7091-8E45-7A3FA3BB0E5E}"/>
              </a:ext>
            </a:extLst>
          </p:cNvPr>
          <p:cNvSpPr txBox="1"/>
          <p:nvPr/>
        </p:nvSpPr>
        <p:spPr>
          <a:xfrm>
            <a:off x="9951821" y="5135874"/>
            <a:ext cx="692453" cy="300666"/>
          </a:xfrm>
          <a:prstGeom prst="rect">
            <a:avLst/>
          </a:prstGeom>
          <a:noFill/>
        </p:spPr>
        <p:txBody>
          <a:bodyPr wrap="square" rtlCol="0">
            <a:spAutoFit/>
          </a:bodyPr>
          <a:lstStyle/>
          <a:p>
            <a:pPr algn="ctr"/>
            <a:r>
              <a:rPr lang="nl-NL" sz="1100" dirty="0">
                <a:latin typeface="Arial" panose="020B0604020202020204" pitchFamily="34" charset="0"/>
                <a:cs typeface="Arial" panose="020B0604020202020204" pitchFamily="34" charset="0"/>
              </a:rPr>
              <a:t>n = 11</a:t>
            </a:r>
          </a:p>
        </p:txBody>
      </p:sp>
      <p:grpSp>
        <p:nvGrpSpPr>
          <p:cNvPr id="17" name="Group 16">
            <a:extLst>
              <a:ext uri="{FF2B5EF4-FFF2-40B4-BE49-F238E27FC236}">
                <a16:creationId xmlns:a16="http://schemas.microsoft.com/office/drawing/2014/main" id="{6D84278C-BA7F-6ED2-B5A0-8FFA32C47074}"/>
              </a:ext>
            </a:extLst>
          </p:cNvPr>
          <p:cNvGrpSpPr/>
          <p:nvPr/>
        </p:nvGrpSpPr>
        <p:grpSpPr>
          <a:xfrm>
            <a:off x="1045846" y="-48003"/>
            <a:ext cx="10116862" cy="7104640"/>
            <a:chOff x="1045846" y="46551"/>
            <a:chExt cx="10116862" cy="7104640"/>
          </a:xfrm>
        </p:grpSpPr>
        <p:grpSp>
          <p:nvGrpSpPr>
            <p:cNvPr id="16" name="Group 15">
              <a:extLst>
                <a:ext uri="{FF2B5EF4-FFF2-40B4-BE49-F238E27FC236}">
                  <a16:creationId xmlns:a16="http://schemas.microsoft.com/office/drawing/2014/main" id="{481E3304-57DF-E07D-3DF7-677B4F979887}"/>
                </a:ext>
              </a:extLst>
            </p:cNvPr>
            <p:cNvGrpSpPr/>
            <p:nvPr/>
          </p:nvGrpSpPr>
          <p:grpSpPr>
            <a:xfrm>
              <a:off x="1045846" y="46551"/>
              <a:ext cx="10074184" cy="3590008"/>
              <a:chOff x="1045846" y="46551"/>
              <a:chExt cx="10074184" cy="3590008"/>
            </a:xfrm>
          </p:grpSpPr>
          <p:grpSp>
            <p:nvGrpSpPr>
              <p:cNvPr id="14" name="Group 13">
                <a:extLst>
                  <a:ext uri="{FF2B5EF4-FFF2-40B4-BE49-F238E27FC236}">
                    <a16:creationId xmlns:a16="http://schemas.microsoft.com/office/drawing/2014/main" id="{04BA263E-ABA1-4C79-517B-A18C93E2E4E2}"/>
                  </a:ext>
                </a:extLst>
              </p:cNvPr>
              <p:cNvGrpSpPr/>
              <p:nvPr/>
            </p:nvGrpSpPr>
            <p:grpSpPr>
              <a:xfrm>
                <a:off x="1045846" y="46551"/>
                <a:ext cx="5037092" cy="3578415"/>
                <a:chOff x="1045846" y="46551"/>
                <a:chExt cx="5037092" cy="3578415"/>
              </a:xfrm>
            </p:grpSpPr>
            <p:sp>
              <p:nvSpPr>
                <p:cNvPr id="18" name="TextBox 17">
                  <a:extLst>
                    <a:ext uri="{FF2B5EF4-FFF2-40B4-BE49-F238E27FC236}">
                      <a16:creationId xmlns:a16="http://schemas.microsoft.com/office/drawing/2014/main" id="{F7F4B8AB-6DA1-E7FA-6C3A-687414116C37}"/>
                    </a:ext>
                  </a:extLst>
                </p:cNvPr>
                <p:cNvSpPr txBox="1"/>
                <p:nvPr/>
              </p:nvSpPr>
              <p:spPr>
                <a:xfrm>
                  <a:off x="1045846" y="46551"/>
                  <a:ext cx="5037092" cy="307777"/>
                </a:xfrm>
                <a:prstGeom prst="rect">
                  <a:avLst/>
                </a:prstGeom>
                <a:noFill/>
              </p:spPr>
              <p:txBody>
                <a:bodyPr wrap="square" rtlCol="0">
                  <a:spAutoFit/>
                </a:bodyPr>
                <a:lstStyle/>
                <a:p>
                  <a:r>
                    <a:rPr lang="nl-NL" sz="1400" b="1" dirty="0">
                      <a:latin typeface="Arial" panose="020B0604020202020204" pitchFamily="34" charset="0"/>
                      <a:cs typeface="Arial" panose="020B0604020202020204" pitchFamily="34" charset="0"/>
                    </a:rPr>
                    <a:t>A: Fly emergence, trial 1</a:t>
                  </a:r>
                  <a:endParaRPr lang="en-US" sz="1400" b="1" dirty="0">
                    <a:latin typeface="Arial" panose="020B0604020202020204" pitchFamily="34" charset="0"/>
                    <a:cs typeface="Arial" panose="020B0604020202020204" pitchFamily="34" charset="0"/>
                  </a:endParaRPr>
                </a:p>
              </p:txBody>
            </p:sp>
            <p:grpSp>
              <p:nvGrpSpPr>
                <p:cNvPr id="23" name="Group 22">
                  <a:extLst>
                    <a:ext uri="{FF2B5EF4-FFF2-40B4-BE49-F238E27FC236}">
                      <a16:creationId xmlns:a16="http://schemas.microsoft.com/office/drawing/2014/main" id="{A7847844-3D24-890F-9A36-EB62B7D4BEFD}"/>
                    </a:ext>
                  </a:extLst>
                </p:cNvPr>
                <p:cNvGrpSpPr/>
                <p:nvPr/>
              </p:nvGrpSpPr>
              <p:grpSpPr>
                <a:xfrm>
                  <a:off x="1053424" y="249783"/>
                  <a:ext cx="5029514" cy="3375183"/>
                  <a:chOff x="3938256" y="1744604"/>
                  <a:chExt cx="4575175" cy="2677368"/>
                </a:xfrm>
              </p:grpSpPr>
              <p:graphicFrame>
                <p:nvGraphicFramePr>
                  <p:cNvPr id="30" name="Chart 29">
                    <a:extLst>
                      <a:ext uri="{FF2B5EF4-FFF2-40B4-BE49-F238E27FC236}">
                        <a16:creationId xmlns:a16="http://schemas.microsoft.com/office/drawing/2014/main" id="{E5743D15-561C-3ED7-C2E1-200DBEAE90D9}"/>
                      </a:ext>
                    </a:extLst>
                  </p:cNvPr>
                  <p:cNvGraphicFramePr/>
                  <p:nvPr>
                    <p:extLst>
                      <p:ext uri="{D42A27DB-BD31-4B8C-83A1-F6EECF244321}">
                        <p14:modId xmlns:p14="http://schemas.microsoft.com/office/powerpoint/2010/main" val="3964244544"/>
                      </p:ext>
                    </p:extLst>
                  </p:nvPr>
                </p:nvGraphicFramePr>
                <p:xfrm>
                  <a:off x="3938256" y="1744604"/>
                  <a:ext cx="4575175" cy="2677368"/>
                </p:xfrm>
                <a:graphic>
                  <a:graphicData uri="http://schemas.openxmlformats.org/drawingml/2006/chart">
                    <c:chart xmlns:c="http://schemas.openxmlformats.org/drawingml/2006/chart" xmlns:r="http://schemas.openxmlformats.org/officeDocument/2006/relationships" r:id="rId3"/>
                  </a:graphicData>
                </a:graphic>
              </p:graphicFrame>
              <p:sp>
                <p:nvSpPr>
                  <p:cNvPr id="31" name="TextBox 30">
                    <a:extLst>
                      <a:ext uri="{FF2B5EF4-FFF2-40B4-BE49-F238E27FC236}">
                        <a16:creationId xmlns:a16="http://schemas.microsoft.com/office/drawing/2014/main" id="{4577D08D-9EB3-11D7-E551-33BB9F6FDF2F}"/>
                      </a:ext>
                    </a:extLst>
                  </p:cNvPr>
                  <p:cNvSpPr txBox="1"/>
                  <p:nvPr/>
                </p:nvSpPr>
                <p:spPr>
                  <a:xfrm>
                    <a:off x="5251322" y="2583433"/>
                    <a:ext cx="218113" cy="22583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b</a:t>
                    </a:r>
                  </a:p>
                </p:txBody>
              </p:sp>
              <p:sp>
                <p:nvSpPr>
                  <p:cNvPr id="32" name="TextBox 31">
                    <a:extLst>
                      <a:ext uri="{FF2B5EF4-FFF2-40B4-BE49-F238E27FC236}">
                        <a16:creationId xmlns:a16="http://schemas.microsoft.com/office/drawing/2014/main" id="{A52E0CF8-E886-A52D-9092-F63046ACCD9E}"/>
                      </a:ext>
                    </a:extLst>
                  </p:cNvPr>
                  <p:cNvSpPr txBox="1"/>
                  <p:nvPr/>
                </p:nvSpPr>
                <p:spPr>
                  <a:xfrm>
                    <a:off x="6524190" y="2583433"/>
                    <a:ext cx="218113" cy="22583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a</a:t>
                    </a:r>
                  </a:p>
                </p:txBody>
              </p:sp>
              <p:sp>
                <p:nvSpPr>
                  <p:cNvPr id="33" name="TextBox 32">
                    <a:extLst>
                      <a:ext uri="{FF2B5EF4-FFF2-40B4-BE49-F238E27FC236}">
                        <a16:creationId xmlns:a16="http://schemas.microsoft.com/office/drawing/2014/main" id="{FFAAED49-EFD6-E6F4-8737-EDC21E4EDBB6}"/>
                      </a:ext>
                    </a:extLst>
                  </p:cNvPr>
                  <p:cNvSpPr txBox="1"/>
                  <p:nvPr/>
                </p:nvSpPr>
                <p:spPr>
                  <a:xfrm>
                    <a:off x="7557087" y="2578353"/>
                    <a:ext cx="376936" cy="22583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ab</a:t>
                    </a:r>
                  </a:p>
                </p:txBody>
              </p:sp>
              <p:sp>
                <p:nvSpPr>
                  <p:cNvPr id="34" name="TextBox 33">
                    <a:extLst>
                      <a:ext uri="{FF2B5EF4-FFF2-40B4-BE49-F238E27FC236}">
                        <a16:creationId xmlns:a16="http://schemas.microsoft.com/office/drawing/2014/main" id="{1D5B4138-8B54-2B59-22A6-58C6668AA498}"/>
                      </a:ext>
                    </a:extLst>
                  </p:cNvPr>
                  <p:cNvSpPr txBox="1"/>
                  <p:nvPr/>
                </p:nvSpPr>
                <p:spPr>
                  <a:xfrm>
                    <a:off x="5067651" y="3288465"/>
                    <a:ext cx="601967" cy="22583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32/40</a:t>
                    </a:r>
                  </a:p>
                </p:txBody>
              </p:sp>
              <p:sp>
                <p:nvSpPr>
                  <p:cNvPr id="35" name="TextBox 34">
                    <a:extLst>
                      <a:ext uri="{FF2B5EF4-FFF2-40B4-BE49-F238E27FC236}">
                        <a16:creationId xmlns:a16="http://schemas.microsoft.com/office/drawing/2014/main" id="{EB35EED5-E7B6-F51A-D77F-7D32D8AC7CAC}"/>
                      </a:ext>
                    </a:extLst>
                  </p:cNvPr>
                  <p:cNvSpPr txBox="1"/>
                  <p:nvPr/>
                </p:nvSpPr>
                <p:spPr>
                  <a:xfrm>
                    <a:off x="6332264" y="3288465"/>
                    <a:ext cx="601967" cy="225834"/>
                  </a:xfrm>
                  <a:prstGeom prst="rect">
                    <a:avLst/>
                  </a:prstGeom>
                  <a:noFill/>
                </p:spPr>
                <p:txBody>
                  <a:bodyPr wrap="square" rtlCol="0">
                    <a:spAutoFit/>
                  </a:bodyPr>
                  <a:lstStyle/>
                  <a:p>
                    <a:r>
                      <a:rPr lang="nl-NL" sz="1400" dirty="0">
                        <a:latin typeface="Arial" panose="020B0604020202020204" pitchFamily="34" charset="0"/>
                        <a:cs typeface="Arial" panose="020B0604020202020204" pitchFamily="34" charset="0"/>
                      </a:rPr>
                      <a:t>62/65</a:t>
                    </a:r>
                  </a:p>
                </p:txBody>
              </p:sp>
              <p:sp>
                <p:nvSpPr>
                  <p:cNvPr id="36" name="TextBox 35">
                    <a:extLst>
                      <a:ext uri="{FF2B5EF4-FFF2-40B4-BE49-F238E27FC236}">
                        <a16:creationId xmlns:a16="http://schemas.microsoft.com/office/drawing/2014/main" id="{08E9B9E1-5C71-EC77-476B-082B4AE1ACB6}"/>
                      </a:ext>
                    </a:extLst>
                  </p:cNvPr>
                  <p:cNvSpPr txBox="1"/>
                  <p:nvPr/>
                </p:nvSpPr>
                <p:spPr>
                  <a:xfrm>
                    <a:off x="7444572" y="3283373"/>
                    <a:ext cx="601967" cy="225834"/>
                  </a:xfrm>
                  <a:prstGeom prst="rect">
                    <a:avLst/>
                  </a:prstGeom>
                  <a:noFill/>
                </p:spPr>
                <p:txBody>
                  <a:bodyPr wrap="square" rtlCol="0">
                    <a:spAutoFit/>
                  </a:bodyPr>
                  <a:lstStyle/>
                  <a:p>
                    <a:r>
                      <a:rPr lang="nl-NL" sz="1400" dirty="0">
                        <a:latin typeface="Arial" panose="020B0604020202020204" pitchFamily="34" charset="0"/>
                        <a:cs typeface="Arial" panose="020B0604020202020204" pitchFamily="34" charset="0"/>
                      </a:rPr>
                      <a:t>50/57</a:t>
                    </a:r>
                  </a:p>
                </p:txBody>
              </p:sp>
            </p:grpSp>
          </p:grpSp>
          <p:grpSp>
            <p:nvGrpSpPr>
              <p:cNvPr id="15" name="Group 14">
                <a:extLst>
                  <a:ext uri="{FF2B5EF4-FFF2-40B4-BE49-F238E27FC236}">
                    <a16:creationId xmlns:a16="http://schemas.microsoft.com/office/drawing/2014/main" id="{33652597-E9B7-775C-D28C-D0BA9BB97484}"/>
                  </a:ext>
                </a:extLst>
              </p:cNvPr>
              <p:cNvGrpSpPr/>
              <p:nvPr/>
            </p:nvGrpSpPr>
            <p:grpSpPr>
              <a:xfrm>
                <a:off x="5969895" y="70299"/>
                <a:ext cx="5150135" cy="3566260"/>
                <a:chOff x="5969895" y="70299"/>
                <a:chExt cx="5150135" cy="3566260"/>
              </a:xfrm>
            </p:grpSpPr>
            <p:sp>
              <p:nvSpPr>
                <p:cNvPr id="4" name="TextBox 3">
                  <a:extLst>
                    <a:ext uri="{FF2B5EF4-FFF2-40B4-BE49-F238E27FC236}">
                      <a16:creationId xmlns:a16="http://schemas.microsoft.com/office/drawing/2014/main" id="{482259F6-593F-BEF8-9383-3D653678EE1F}"/>
                    </a:ext>
                  </a:extLst>
                </p:cNvPr>
                <p:cNvSpPr txBox="1"/>
                <p:nvPr/>
              </p:nvSpPr>
              <p:spPr>
                <a:xfrm>
                  <a:off x="6082938" y="70299"/>
                  <a:ext cx="5037092" cy="307778"/>
                </a:xfrm>
                <a:prstGeom prst="rect">
                  <a:avLst/>
                </a:prstGeom>
                <a:noFill/>
              </p:spPr>
              <p:txBody>
                <a:bodyPr wrap="square" rtlCol="0">
                  <a:spAutoFit/>
                </a:bodyPr>
                <a:lstStyle/>
                <a:p>
                  <a:r>
                    <a:rPr lang="nl-NL" sz="1400" b="1" dirty="0">
                      <a:latin typeface="Arial" panose="020B0604020202020204" pitchFamily="34" charset="0"/>
                      <a:cs typeface="Arial" panose="020B0604020202020204" pitchFamily="34" charset="0"/>
                    </a:rPr>
                    <a:t>B: Fly emergence, trial 2</a:t>
                  </a:r>
                  <a:endParaRPr lang="en-US" sz="1400" b="1" dirty="0">
                    <a:latin typeface="Arial" panose="020B0604020202020204" pitchFamily="34" charset="0"/>
                    <a:cs typeface="Arial" panose="020B0604020202020204" pitchFamily="34" charset="0"/>
                  </a:endParaRPr>
                </a:p>
              </p:txBody>
            </p:sp>
            <p:grpSp>
              <p:nvGrpSpPr>
                <p:cNvPr id="52" name="Group 51">
                  <a:extLst>
                    <a:ext uri="{FF2B5EF4-FFF2-40B4-BE49-F238E27FC236}">
                      <a16:creationId xmlns:a16="http://schemas.microsoft.com/office/drawing/2014/main" id="{1FB93391-EB79-A666-BA57-82BE67AD9086}"/>
                    </a:ext>
                  </a:extLst>
                </p:cNvPr>
                <p:cNvGrpSpPr/>
                <p:nvPr/>
              </p:nvGrpSpPr>
              <p:grpSpPr>
                <a:xfrm>
                  <a:off x="5969895" y="304852"/>
                  <a:ext cx="5026024" cy="3331707"/>
                  <a:chOff x="3583411" y="1986953"/>
                  <a:chExt cx="4572000" cy="2818493"/>
                </a:xfrm>
              </p:grpSpPr>
              <p:graphicFrame>
                <p:nvGraphicFramePr>
                  <p:cNvPr id="54" name="Chart 53">
                    <a:extLst>
                      <a:ext uri="{FF2B5EF4-FFF2-40B4-BE49-F238E27FC236}">
                        <a16:creationId xmlns:a16="http://schemas.microsoft.com/office/drawing/2014/main" id="{6808A0C3-A772-9FAD-E694-31F2F61BE40B}"/>
                      </a:ext>
                    </a:extLst>
                  </p:cNvPr>
                  <p:cNvGraphicFramePr/>
                  <p:nvPr>
                    <p:extLst>
                      <p:ext uri="{D42A27DB-BD31-4B8C-83A1-F6EECF244321}">
                        <p14:modId xmlns:p14="http://schemas.microsoft.com/office/powerpoint/2010/main" val="2914452964"/>
                      </p:ext>
                    </p:extLst>
                  </p:nvPr>
                </p:nvGraphicFramePr>
                <p:xfrm>
                  <a:off x="3583411" y="2057398"/>
                  <a:ext cx="4572000" cy="2748048"/>
                </p:xfrm>
                <a:graphic>
                  <a:graphicData uri="http://schemas.openxmlformats.org/drawingml/2006/chart">
                    <c:chart xmlns:c="http://schemas.openxmlformats.org/drawingml/2006/chart" xmlns:r="http://schemas.openxmlformats.org/officeDocument/2006/relationships" r:id="rId4"/>
                  </a:graphicData>
                </a:graphic>
              </p:graphicFrame>
              <p:sp>
                <p:nvSpPr>
                  <p:cNvPr id="55" name="TextBox 1">
                    <a:extLst>
                      <a:ext uri="{FF2B5EF4-FFF2-40B4-BE49-F238E27FC236}">
                        <a16:creationId xmlns:a16="http://schemas.microsoft.com/office/drawing/2014/main" id="{ACB126C5-372C-7048-EB73-E29469EECC84}"/>
                      </a:ext>
                    </a:extLst>
                  </p:cNvPr>
                  <p:cNvSpPr txBox="1"/>
                  <p:nvPr/>
                </p:nvSpPr>
                <p:spPr>
                  <a:xfrm>
                    <a:off x="4356342" y="1986953"/>
                    <a:ext cx="3498574" cy="20187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rtl="0"/>
                    <a:r>
                      <a:rPr lang="en-US" sz="1400" i="1" cap="none" baseline="0" dirty="0">
                        <a:effectLst/>
                        <a:latin typeface="Arial" panose="020B0604020202020204" pitchFamily="34" charset="0"/>
                        <a:cs typeface="Arial" panose="020B0604020202020204" pitchFamily="34" charset="0"/>
                      </a:rPr>
                      <a:t>Chi-squared test:</a:t>
                    </a:r>
                    <a:r>
                      <a:rPr lang="en-US" sz="1400" i="1" cap="none" dirty="0">
                        <a:effectLst/>
                        <a:latin typeface="Arial" panose="020B0604020202020204" pitchFamily="34" charset="0"/>
                        <a:cs typeface="Arial" panose="020B0604020202020204" pitchFamily="34" charset="0"/>
                      </a:rPr>
                      <a:t> </a:t>
                    </a:r>
                    <a:r>
                      <a:rPr lang="el-GR" sz="1400" i="1" cap="none" baseline="0" dirty="0">
                        <a:effectLst/>
                        <a:latin typeface="Arial" panose="020B0604020202020204" pitchFamily="34" charset="0"/>
                        <a:cs typeface="Arial" panose="020B0604020202020204" pitchFamily="34" charset="0"/>
                      </a:rPr>
                      <a:t>Χ</a:t>
                    </a:r>
                    <a:r>
                      <a:rPr lang="el-GR" sz="1400" i="1" cap="none" baseline="30000" dirty="0">
                        <a:effectLst/>
                        <a:latin typeface="Arial" panose="020B0604020202020204" pitchFamily="34" charset="0"/>
                        <a:cs typeface="Arial" panose="020B0604020202020204" pitchFamily="34" charset="0"/>
                      </a:rPr>
                      <a:t>2</a:t>
                    </a:r>
                    <a:r>
                      <a:rPr lang="en-GB" sz="1400" i="1" cap="none" baseline="0" dirty="0">
                        <a:effectLst/>
                        <a:latin typeface="Arial" panose="020B0604020202020204" pitchFamily="34" charset="0"/>
                        <a:cs typeface="Arial" panose="020B0604020202020204" pitchFamily="34" charset="0"/>
                      </a:rPr>
                      <a:t> = 0</a:t>
                    </a:r>
                    <a:r>
                      <a:rPr lang="en-GB" sz="1400" i="1" dirty="0">
                        <a:latin typeface="Arial" panose="020B0604020202020204" pitchFamily="34" charset="0"/>
                        <a:cs typeface="Arial" panose="020B0604020202020204" pitchFamily="34" charset="0"/>
                      </a:rPr>
                      <a:t>.24</a:t>
                    </a:r>
                    <a:r>
                      <a:rPr lang="en-US" sz="1400" i="1" dirty="0">
                        <a:latin typeface="Arial" panose="020B0604020202020204" pitchFamily="34" charset="0"/>
                        <a:cs typeface="Arial" panose="020B0604020202020204" pitchFamily="34" charset="0"/>
                      </a:rPr>
                      <a:t>; </a:t>
                    </a:r>
                    <a:r>
                      <a:rPr lang="en-GB" sz="1400" i="1" dirty="0">
                        <a:latin typeface="Arial" panose="020B0604020202020204" pitchFamily="34" charset="0"/>
                        <a:cs typeface="Arial" panose="020B0604020202020204" pitchFamily="34" charset="0"/>
                      </a:rPr>
                      <a:t>p </a:t>
                    </a:r>
                    <a:r>
                      <a:rPr lang="en-GB" sz="1400" i="1" cap="none" baseline="0" dirty="0">
                        <a:effectLst/>
                        <a:latin typeface="Arial" panose="020B0604020202020204" pitchFamily="34" charset="0"/>
                        <a:cs typeface="Arial" panose="020B0604020202020204" pitchFamily="34" charset="0"/>
                      </a:rPr>
                      <a:t>= </a:t>
                    </a:r>
                    <a:r>
                      <a:rPr lang="en-GB" sz="1400" i="1" dirty="0">
                        <a:latin typeface="Arial" panose="020B0604020202020204" pitchFamily="34" charset="0"/>
                        <a:cs typeface="Arial" panose="020B0604020202020204" pitchFamily="34" charset="0"/>
                      </a:rPr>
                      <a:t>0.8869</a:t>
                    </a:r>
                    <a:r>
                      <a:rPr lang="en-GB" sz="1400" i="1" cap="none" baseline="0" dirty="0">
                        <a:effectLst/>
                        <a:latin typeface="Arial" panose="020B0604020202020204" pitchFamily="34" charset="0"/>
                        <a:cs typeface="Arial" panose="020B0604020202020204" pitchFamily="34" charset="0"/>
                      </a:rPr>
                      <a:t> </a:t>
                    </a:r>
                    <a:endParaRPr lang="en-US" sz="1400" i="1" dirty="0">
                      <a:effectLst/>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C046A31B-0833-B2C2-E55C-92E4AD91226D}"/>
                      </a:ext>
                    </a:extLst>
                  </p:cNvPr>
                  <p:cNvSpPr txBox="1"/>
                  <p:nvPr/>
                </p:nvSpPr>
                <p:spPr>
                  <a:xfrm>
                    <a:off x="4754880" y="3338967"/>
                    <a:ext cx="601967" cy="240840"/>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22/29</a:t>
                    </a:r>
                    <a:endParaRPr lang="en-US" sz="1400" dirty="0">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09DDB967-BBAD-A62F-3B69-62AD670D12F6}"/>
                      </a:ext>
                    </a:extLst>
                  </p:cNvPr>
                  <p:cNvSpPr txBox="1"/>
                  <p:nvPr/>
                </p:nvSpPr>
                <p:spPr>
                  <a:xfrm>
                    <a:off x="5935982" y="3338967"/>
                    <a:ext cx="601967" cy="240840"/>
                  </a:xfrm>
                  <a:prstGeom prst="rect">
                    <a:avLst/>
                  </a:prstGeom>
                  <a:noFill/>
                </p:spPr>
                <p:txBody>
                  <a:bodyPr wrap="square" rtlCol="0">
                    <a:spAutoFit/>
                  </a:bodyPr>
                  <a:lstStyle/>
                  <a:p>
                    <a:r>
                      <a:rPr lang="nl-NL" sz="1400" dirty="0">
                        <a:latin typeface="Arial" panose="020B0604020202020204" pitchFamily="34" charset="0"/>
                        <a:cs typeface="Arial" panose="020B0604020202020204" pitchFamily="34" charset="0"/>
                      </a:rPr>
                      <a:t>41/51</a:t>
                    </a:r>
                    <a:endParaRPr lang="en-US" sz="1400" dirty="0">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6CA651FC-6F97-6264-7D77-AAD39828732B}"/>
                      </a:ext>
                    </a:extLst>
                  </p:cNvPr>
                  <p:cNvSpPr txBox="1"/>
                  <p:nvPr/>
                </p:nvSpPr>
                <p:spPr>
                  <a:xfrm>
                    <a:off x="7124691" y="3338967"/>
                    <a:ext cx="601967" cy="240840"/>
                  </a:xfrm>
                  <a:prstGeom prst="rect">
                    <a:avLst/>
                  </a:prstGeom>
                  <a:noFill/>
                </p:spPr>
                <p:txBody>
                  <a:bodyPr wrap="square" rtlCol="0">
                    <a:spAutoFit/>
                  </a:bodyPr>
                  <a:lstStyle/>
                  <a:p>
                    <a:r>
                      <a:rPr lang="nl-NL" sz="1400" dirty="0">
                        <a:latin typeface="Arial" panose="020B0604020202020204" pitchFamily="34" charset="0"/>
                        <a:cs typeface="Arial" panose="020B0604020202020204" pitchFamily="34" charset="0"/>
                      </a:rPr>
                      <a:t>35/45</a:t>
                    </a:r>
                    <a:endParaRPr lang="en-US" sz="1400" dirty="0">
                      <a:latin typeface="Arial" panose="020B0604020202020204" pitchFamily="34" charset="0"/>
                      <a:cs typeface="Arial" panose="020B0604020202020204" pitchFamily="34" charset="0"/>
                    </a:endParaRPr>
                  </a:p>
                </p:txBody>
              </p:sp>
            </p:grpSp>
          </p:grpSp>
        </p:grpSp>
        <p:grpSp>
          <p:nvGrpSpPr>
            <p:cNvPr id="11" name="Group 10">
              <a:extLst>
                <a:ext uri="{FF2B5EF4-FFF2-40B4-BE49-F238E27FC236}">
                  <a16:creationId xmlns:a16="http://schemas.microsoft.com/office/drawing/2014/main" id="{CAC15042-2BF8-8F79-ABE4-A769D7DAB75D}"/>
                </a:ext>
              </a:extLst>
            </p:cNvPr>
            <p:cNvGrpSpPr/>
            <p:nvPr/>
          </p:nvGrpSpPr>
          <p:grpSpPr>
            <a:xfrm>
              <a:off x="1062199" y="3328653"/>
              <a:ext cx="10100509" cy="3822538"/>
              <a:chOff x="1062199" y="2991771"/>
              <a:chExt cx="10100509" cy="3822538"/>
            </a:xfrm>
          </p:grpSpPr>
          <p:sp>
            <p:nvSpPr>
              <p:cNvPr id="49" name="TextBox 1">
                <a:extLst>
                  <a:ext uri="{FF2B5EF4-FFF2-40B4-BE49-F238E27FC236}">
                    <a16:creationId xmlns:a16="http://schemas.microsoft.com/office/drawing/2014/main" id="{33118A62-2AF3-D30F-71F5-681384E2C200}"/>
                  </a:ext>
                </a:extLst>
              </p:cNvPr>
              <p:cNvSpPr txBox="1"/>
              <p:nvPr/>
            </p:nvSpPr>
            <p:spPr>
              <a:xfrm>
                <a:off x="6851666" y="3249485"/>
                <a:ext cx="2703408" cy="188401"/>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400" i="1" dirty="0">
                    <a:latin typeface="Arial" panose="020B0604020202020204" pitchFamily="34" charset="0"/>
                    <a:cs typeface="Arial" panose="020B0604020202020204" pitchFamily="34" charset="0"/>
                  </a:rPr>
                  <a:t>GLM</a:t>
                </a:r>
                <a:r>
                  <a:rPr lang="en-US" sz="1400" i="1" cap="none" baseline="0" dirty="0">
                    <a:effectLst/>
                    <a:latin typeface="Arial" panose="020B0604020202020204" pitchFamily="34" charset="0"/>
                    <a:cs typeface="Arial" panose="020B0604020202020204" pitchFamily="34" charset="0"/>
                  </a:rPr>
                  <a:t>:</a:t>
                </a:r>
                <a:r>
                  <a:rPr lang="en-US" sz="1400" i="1" cap="none" dirty="0">
                    <a:effectLst/>
                    <a:latin typeface="Arial" panose="020B0604020202020204" pitchFamily="34" charset="0"/>
                    <a:cs typeface="Arial" panose="020B0604020202020204" pitchFamily="34" charset="0"/>
                  </a:rPr>
                  <a:t> </a:t>
                </a:r>
                <a:r>
                  <a:rPr lang="el-GR" sz="1400" i="1" cap="none" baseline="0" dirty="0">
                    <a:effectLst/>
                    <a:latin typeface="Arial" panose="020B0604020202020204" pitchFamily="34" charset="0"/>
                    <a:cs typeface="Arial" panose="020B0604020202020204" pitchFamily="34" charset="0"/>
                  </a:rPr>
                  <a:t>Χ</a:t>
                </a:r>
                <a:r>
                  <a:rPr lang="el-GR" sz="1400" i="1" cap="none" baseline="30000" dirty="0">
                    <a:effectLst/>
                    <a:latin typeface="Arial" panose="020B0604020202020204" pitchFamily="34" charset="0"/>
                    <a:cs typeface="Arial" panose="020B0604020202020204" pitchFamily="34" charset="0"/>
                  </a:rPr>
                  <a:t>2</a:t>
                </a:r>
                <a:r>
                  <a:rPr lang="en-GB" sz="1400" i="1" cap="none" baseline="0" dirty="0">
                    <a:effectLst/>
                    <a:latin typeface="Arial" panose="020B0604020202020204" pitchFamily="34" charset="0"/>
                    <a:cs typeface="Arial" panose="020B0604020202020204" pitchFamily="34" charset="0"/>
                  </a:rPr>
                  <a:t> = 0</a:t>
                </a:r>
                <a:r>
                  <a:rPr lang="en-GB" sz="1400" i="1" dirty="0">
                    <a:latin typeface="Arial" panose="020B0604020202020204" pitchFamily="34" charset="0"/>
                    <a:cs typeface="Arial" panose="020B0604020202020204" pitchFamily="34" charset="0"/>
                  </a:rPr>
                  <a:t>.11</a:t>
                </a:r>
                <a:r>
                  <a:rPr lang="en-US" sz="1400" i="1" dirty="0">
                    <a:latin typeface="Arial" panose="020B0604020202020204" pitchFamily="34" charset="0"/>
                    <a:cs typeface="Arial" panose="020B0604020202020204" pitchFamily="34" charset="0"/>
                  </a:rPr>
                  <a:t>; </a:t>
                </a:r>
                <a:r>
                  <a:rPr lang="en-GB" sz="1400" i="1" dirty="0">
                    <a:latin typeface="Arial" panose="020B0604020202020204" pitchFamily="34" charset="0"/>
                    <a:cs typeface="Arial" panose="020B0604020202020204" pitchFamily="34" charset="0"/>
                  </a:rPr>
                  <a:t>p </a:t>
                </a:r>
                <a:r>
                  <a:rPr lang="en-GB" sz="1400" i="1" cap="none" baseline="0" dirty="0">
                    <a:effectLst/>
                    <a:latin typeface="Arial" panose="020B0604020202020204" pitchFamily="34" charset="0"/>
                    <a:cs typeface="Arial" panose="020B0604020202020204" pitchFamily="34" charset="0"/>
                  </a:rPr>
                  <a:t>= </a:t>
                </a:r>
                <a:r>
                  <a:rPr lang="el-GR" sz="1400" i="1" dirty="0">
                    <a:latin typeface="Arial" panose="020B0604020202020204" pitchFamily="34" charset="0"/>
                    <a:cs typeface="Arial" panose="020B0604020202020204" pitchFamily="34" charset="0"/>
                  </a:rPr>
                  <a:t>0.</a:t>
                </a:r>
                <a:r>
                  <a:rPr lang="en-US" sz="1400" i="1" dirty="0">
                    <a:latin typeface="Arial" panose="020B0604020202020204" pitchFamily="34" charset="0"/>
                    <a:cs typeface="Arial" panose="020B0604020202020204" pitchFamily="34" charset="0"/>
                  </a:rPr>
                  <a:t>9468</a:t>
                </a:r>
                <a:r>
                  <a:rPr lang="en-GB" sz="1400" i="1" cap="none" baseline="0" dirty="0">
                    <a:effectLst/>
                    <a:latin typeface="Arial" panose="020B0604020202020204" pitchFamily="34" charset="0"/>
                    <a:cs typeface="Arial" panose="020B0604020202020204" pitchFamily="34" charset="0"/>
                  </a:rPr>
                  <a:t> </a:t>
                </a:r>
                <a:endParaRPr lang="en-US" sz="1400" i="1" dirty="0">
                  <a:effectLst/>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CC633D0F-F56C-D922-647D-B2DDB89596D3}"/>
                  </a:ext>
                </a:extLst>
              </p:cNvPr>
              <p:cNvGrpSpPr/>
              <p:nvPr/>
            </p:nvGrpSpPr>
            <p:grpSpPr>
              <a:xfrm>
                <a:off x="1062199" y="2991771"/>
                <a:ext cx="10100509" cy="3822538"/>
                <a:chOff x="1062199" y="2991771"/>
                <a:chExt cx="10100509" cy="3822538"/>
              </a:xfrm>
            </p:grpSpPr>
            <p:grpSp>
              <p:nvGrpSpPr>
                <p:cNvPr id="7" name="Group 6">
                  <a:extLst>
                    <a:ext uri="{FF2B5EF4-FFF2-40B4-BE49-F238E27FC236}">
                      <a16:creationId xmlns:a16="http://schemas.microsoft.com/office/drawing/2014/main" id="{E4AE411A-6CEA-D1E7-E2DF-88F40524ECF4}"/>
                    </a:ext>
                  </a:extLst>
                </p:cNvPr>
                <p:cNvGrpSpPr/>
                <p:nvPr/>
              </p:nvGrpSpPr>
              <p:grpSpPr>
                <a:xfrm>
                  <a:off x="6085801" y="3431308"/>
                  <a:ext cx="4909560" cy="3383001"/>
                  <a:chOff x="6085801" y="4247544"/>
                  <a:chExt cx="4909560" cy="2573941"/>
                </a:xfrm>
              </p:grpSpPr>
              <p:graphicFrame>
                <p:nvGraphicFramePr>
                  <p:cNvPr id="45" name="Chart 44">
                    <a:extLst>
                      <a:ext uri="{FF2B5EF4-FFF2-40B4-BE49-F238E27FC236}">
                        <a16:creationId xmlns:a16="http://schemas.microsoft.com/office/drawing/2014/main" id="{4E71F457-4D58-6AC2-0E7F-4987042907EE}"/>
                      </a:ext>
                    </a:extLst>
                  </p:cNvPr>
                  <p:cNvGraphicFramePr>
                    <a:graphicFrameLocks/>
                  </p:cNvGraphicFramePr>
                  <p:nvPr>
                    <p:extLst>
                      <p:ext uri="{D42A27DB-BD31-4B8C-83A1-F6EECF244321}">
                        <p14:modId xmlns:p14="http://schemas.microsoft.com/office/powerpoint/2010/main" val="542978370"/>
                      </p:ext>
                    </p:extLst>
                  </p:nvPr>
                </p:nvGraphicFramePr>
                <p:xfrm>
                  <a:off x="6085801" y="4247544"/>
                  <a:ext cx="4909560" cy="2573941"/>
                </p:xfrm>
                <a:graphic>
                  <a:graphicData uri="http://schemas.openxmlformats.org/drawingml/2006/chart">
                    <c:chart xmlns:c="http://schemas.openxmlformats.org/drawingml/2006/chart" xmlns:r="http://schemas.openxmlformats.org/officeDocument/2006/relationships" r:id="rId5"/>
                  </a:graphicData>
                </a:graphic>
              </p:graphicFrame>
              <p:sp>
                <p:nvSpPr>
                  <p:cNvPr id="62" name="TextBox 61">
                    <a:extLst>
                      <a:ext uri="{FF2B5EF4-FFF2-40B4-BE49-F238E27FC236}">
                        <a16:creationId xmlns:a16="http://schemas.microsoft.com/office/drawing/2014/main" id="{73C968E7-18B6-C24D-6D37-2ECAE3D2E5AE}"/>
                      </a:ext>
                    </a:extLst>
                  </p:cNvPr>
                  <p:cNvSpPr txBox="1"/>
                  <p:nvPr/>
                </p:nvSpPr>
                <p:spPr>
                  <a:xfrm>
                    <a:off x="7204934" y="5587897"/>
                    <a:ext cx="622212" cy="29199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n = 9</a:t>
                    </a:r>
                  </a:p>
                </p:txBody>
              </p:sp>
              <p:sp>
                <p:nvSpPr>
                  <p:cNvPr id="63" name="TextBox 62">
                    <a:extLst>
                      <a:ext uri="{FF2B5EF4-FFF2-40B4-BE49-F238E27FC236}">
                        <a16:creationId xmlns:a16="http://schemas.microsoft.com/office/drawing/2014/main" id="{57408555-F06C-C17C-00F3-22B882C92145}"/>
                      </a:ext>
                    </a:extLst>
                  </p:cNvPr>
                  <p:cNvSpPr txBox="1"/>
                  <p:nvPr/>
                </p:nvSpPr>
                <p:spPr>
                  <a:xfrm>
                    <a:off x="8547506" y="5587897"/>
                    <a:ext cx="700730" cy="29199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n = 10</a:t>
                    </a:r>
                  </a:p>
                </p:txBody>
              </p:sp>
              <p:sp>
                <p:nvSpPr>
                  <p:cNvPr id="64" name="TextBox 63">
                    <a:extLst>
                      <a:ext uri="{FF2B5EF4-FFF2-40B4-BE49-F238E27FC236}">
                        <a16:creationId xmlns:a16="http://schemas.microsoft.com/office/drawing/2014/main" id="{9D6A6C42-8113-72DA-215F-688A92CABB14}"/>
                      </a:ext>
                    </a:extLst>
                  </p:cNvPr>
                  <p:cNvSpPr txBox="1"/>
                  <p:nvPr/>
                </p:nvSpPr>
                <p:spPr>
                  <a:xfrm>
                    <a:off x="9894908" y="5593317"/>
                    <a:ext cx="692453" cy="29199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n = 11</a:t>
                    </a:r>
                  </a:p>
                </p:txBody>
              </p:sp>
            </p:grpSp>
            <p:grpSp>
              <p:nvGrpSpPr>
                <p:cNvPr id="6" name="Group 5">
                  <a:extLst>
                    <a:ext uri="{FF2B5EF4-FFF2-40B4-BE49-F238E27FC236}">
                      <a16:creationId xmlns:a16="http://schemas.microsoft.com/office/drawing/2014/main" id="{D5D54391-D5A9-7407-C9DB-8589AF3318CE}"/>
                    </a:ext>
                  </a:extLst>
                </p:cNvPr>
                <p:cNvGrpSpPr/>
                <p:nvPr/>
              </p:nvGrpSpPr>
              <p:grpSpPr>
                <a:xfrm>
                  <a:off x="1062199" y="2996017"/>
                  <a:ext cx="5026024" cy="3795258"/>
                  <a:chOff x="1062199" y="2707261"/>
                  <a:chExt cx="5026024" cy="3795258"/>
                </a:xfrm>
              </p:grpSpPr>
              <p:grpSp>
                <p:nvGrpSpPr>
                  <p:cNvPr id="24" name="Group 23">
                    <a:extLst>
                      <a:ext uri="{FF2B5EF4-FFF2-40B4-BE49-F238E27FC236}">
                        <a16:creationId xmlns:a16="http://schemas.microsoft.com/office/drawing/2014/main" id="{0ED6ECF9-FB2F-2E24-8FDF-5A5C65354AFB}"/>
                      </a:ext>
                    </a:extLst>
                  </p:cNvPr>
                  <p:cNvGrpSpPr/>
                  <p:nvPr/>
                </p:nvGrpSpPr>
                <p:grpSpPr>
                  <a:xfrm>
                    <a:off x="1062199" y="2928702"/>
                    <a:ext cx="5026024" cy="3573817"/>
                    <a:chOff x="5638063" y="992253"/>
                    <a:chExt cx="4572000" cy="2834929"/>
                  </a:xfrm>
                </p:grpSpPr>
                <p:graphicFrame>
                  <p:nvGraphicFramePr>
                    <p:cNvPr id="25" name="Chart 24">
                      <a:extLst>
                        <a:ext uri="{FF2B5EF4-FFF2-40B4-BE49-F238E27FC236}">
                          <a16:creationId xmlns:a16="http://schemas.microsoft.com/office/drawing/2014/main" id="{B7DB85B9-8630-C295-267F-18DB0EBCD005}"/>
                        </a:ext>
                      </a:extLst>
                    </p:cNvPr>
                    <p:cNvGraphicFramePr>
                      <a:graphicFrameLocks/>
                    </p:cNvGraphicFramePr>
                    <p:nvPr>
                      <p:extLst>
                        <p:ext uri="{D42A27DB-BD31-4B8C-83A1-F6EECF244321}">
                          <p14:modId xmlns:p14="http://schemas.microsoft.com/office/powerpoint/2010/main" val="1853012639"/>
                        </p:ext>
                      </p:extLst>
                    </p:nvPr>
                  </p:nvGraphicFramePr>
                  <p:xfrm>
                    <a:off x="5638063" y="1149819"/>
                    <a:ext cx="4572000" cy="2677363"/>
                  </p:xfrm>
                  <a:graphic>
                    <a:graphicData uri="http://schemas.openxmlformats.org/drawingml/2006/chart">
                      <c:chart xmlns:c="http://schemas.openxmlformats.org/drawingml/2006/chart" xmlns:r="http://schemas.openxmlformats.org/officeDocument/2006/relationships" r:id="rId6"/>
                    </a:graphicData>
                  </a:graphic>
                </p:graphicFrame>
                <p:sp>
                  <p:nvSpPr>
                    <p:cNvPr id="26" name="TextBox 25">
                      <a:extLst>
                        <a:ext uri="{FF2B5EF4-FFF2-40B4-BE49-F238E27FC236}">
                          <a16:creationId xmlns:a16="http://schemas.microsoft.com/office/drawing/2014/main" id="{03FAA96C-5382-9914-73BC-415AB1E6832D}"/>
                        </a:ext>
                      </a:extLst>
                    </p:cNvPr>
                    <p:cNvSpPr txBox="1"/>
                    <p:nvPr/>
                  </p:nvSpPr>
                  <p:spPr>
                    <a:xfrm>
                      <a:off x="6291007" y="992253"/>
                      <a:ext cx="2147775" cy="225834"/>
                    </a:xfrm>
                    <a:prstGeom prst="rect">
                      <a:avLst/>
                    </a:prstGeom>
                    <a:noFill/>
                  </p:spPr>
                  <p:txBody>
                    <a:bodyPr wrap="square" rtlCol="0">
                      <a:spAutoFit/>
                    </a:bodyPr>
                    <a:lstStyle/>
                    <a:p>
                      <a:r>
                        <a:rPr lang="nl-NL" sz="1400" i="1" dirty="0">
                          <a:latin typeface="Arial" panose="020B0604020202020204" pitchFamily="34" charset="0"/>
                          <a:cs typeface="Arial" panose="020B0604020202020204" pitchFamily="34" charset="0"/>
                        </a:rPr>
                        <a:t>GLM: </a:t>
                      </a:r>
                      <a:r>
                        <a:rPr lang="el-GR" sz="1400" i="1" cap="none" baseline="0" dirty="0">
                          <a:effectLst/>
                          <a:latin typeface="Arial" panose="020B0604020202020204" pitchFamily="34" charset="0"/>
                          <a:cs typeface="Arial" panose="020B0604020202020204" pitchFamily="34" charset="0"/>
                        </a:rPr>
                        <a:t>Χ</a:t>
                      </a:r>
                      <a:r>
                        <a:rPr lang="el-GR" sz="1400" i="1" cap="none" baseline="30000" dirty="0">
                          <a:effectLst/>
                          <a:latin typeface="Arial" panose="020B0604020202020204" pitchFamily="34" charset="0"/>
                          <a:cs typeface="Arial" panose="020B0604020202020204" pitchFamily="34" charset="0"/>
                        </a:rPr>
                        <a:t>2</a:t>
                      </a:r>
                      <a:r>
                        <a:rPr lang="en-GB" sz="1400" i="1" cap="none" baseline="0" dirty="0">
                          <a:effectLst/>
                          <a:latin typeface="Arial" panose="020B0604020202020204" pitchFamily="34" charset="0"/>
                          <a:cs typeface="Arial" panose="020B0604020202020204" pitchFamily="34" charset="0"/>
                        </a:rPr>
                        <a:t> = 0.92; p = 0.6314 </a:t>
                      </a:r>
                      <a:r>
                        <a:rPr lang="nl-NL" sz="1400" i="1" dirty="0">
                          <a:latin typeface="Arial" panose="020B0604020202020204" pitchFamily="34" charset="0"/>
                          <a:cs typeface="Arial" panose="020B0604020202020204" pitchFamily="34" charset="0"/>
                        </a:rPr>
                        <a:t> </a:t>
                      </a:r>
                      <a:endParaRPr lang="en-US" sz="1400" i="1"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1F13F64-028A-BA40-B882-F9927EC4E91E}"/>
                        </a:ext>
                      </a:extLst>
                    </p:cNvPr>
                    <p:cNvSpPr txBox="1"/>
                    <p:nvPr/>
                  </p:nvSpPr>
                  <p:spPr>
                    <a:xfrm>
                      <a:off x="6674827" y="2624975"/>
                      <a:ext cx="566005" cy="22583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n = 7</a:t>
                      </a:r>
                    </a:p>
                  </p:txBody>
                </p:sp>
                <p:sp>
                  <p:nvSpPr>
                    <p:cNvPr id="28" name="TextBox 27">
                      <a:extLst>
                        <a:ext uri="{FF2B5EF4-FFF2-40B4-BE49-F238E27FC236}">
                          <a16:creationId xmlns:a16="http://schemas.microsoft.com/office/drawing/2014/main" id="{6652748B-B820-444D-7A1C-AFB82D464F56}"/>
                        </a:ext>
                      </a:extLst>
                    </p:cNvPr>
                    <p:cNvSpPr txBox="1"/>
                    <p:nvPr/>
                  </p:nvSpPr>
                  <p:spPr>
                    <a:xfrm>
                      <a:off x="7946613" y="2624975"/>
                      <a:ext cx="566005" cy="22583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n = 7</a:t>
                      </a:r>
                    </a:p>
                  </p:txBody>
                </p:sp>
                <p:sp>
                  <p:nvSpPr>
                    <p:cNvPr id="29" name="TextBox 28">
                      <a:extLst>
                        <a:ext uri="{FF2B5EF4-FFF2-40B4-BE49-F238E27FC236}">
                          <a16:creationId xmlns:a16="http://schemas.microsoft.com/office/drawing/2014/main" id="{6A53121C-39F5-D2F9-834E-CBBCFDAB449D}"/>
                        </a:ext>
                      </a:extLst>
                    </p:cNvPr>
                    <p:cNvSpPr txBox="1"/>
                    <p:nvPr/>
                  </p:nvSpPr>
                  <p:spPr>
                    <a:xfrm>
                      <a:off x="9218399" y="2639190"/>
                      <a:ext cx="566005" cy="225834"/>
                    </a:xfrm>
                    <a:prstGeom prst="rect">
                      <a:avLst/>
                    </a:prstGeom>
                    <a:noFill/>
                  </p:spPr>
                  <p:txBody>
                    <a:bodyPr wrap="square" rtlCol="0">
                      <a:spAutoFit/>
                    </a:bodyPr>
                    <a:lstStyle/>
                    <a:p>
                      <a:pPr algn="ctr"/>
                      <a:r>
                        <a:rPr lang="nl-NL" sz="1400" dirty="0">
                          <a:latin typeface="Arial" panose="020B0604020202020204" pitchFamily="34" charset="0"/>
                          <a:cs typeface="Arial" panose="020B0604020202020204" pitchFamily="34" charset="0"/>
                        </a:rPr>
                        <a:t>n = 7</a:t>
                      </a:r>
                    </a:p>
                  </p:txBody>
                </p:sp>
              </p:grpSp>
              <p:sp>
                <p:nvSpPr>
                  <p:cNvPr id="5" name="TextBox 4">
                    <a:extLst>
                      <a:ext uri="{FF2B5EF4-FFF2-40B4-BE49-F238E27FC236}">
                        <a16:creationId xmlns:a16="http://schemas.microsoft.com/office/drawing/2014/main" id="{888507C7-1876-A429-A2FD-0843EDB0F871}"/>
                      </a:ext>
                    </a:extLst>
                  </p:cNvPr>
                  <p:cNvSpPr txBox="1"/>
                  <p:nvPr/>
                </p:nvSpPr>
                <p:spPr>
                  <a:xfrm>
                    <a:off x="1062199" y="2707261"/>
                    <a:ext cx="4395104" cy="307777"/>
                  </a:xfrm>
                  <a:prstGeom prst="rect">
                    <a:avLst/>
                  </a:prstGeom>
                  <a:noFill/>
                </p:spPr>
                <p:txBody>
                  <a:bodyPr wrap="square" rtlCol="0">
                    <a:spAutoFit/>
                  </a:bodyPr>
                  <a:lstStyle/>
                  <a:p>
                    <a:r>
                      <a:rPr lang="nl-NL" sz="1400" b="1" dirty="0">
                        <a:latin typeface="Arial" panose="020B0604020202020204" pitchFamily="34" charset="0"/>
                        <a:cs typeface="Arial" panose="020B0604020202020204" pitchFamily="34" charset="0"/>
                      </a:rPr>
                      <a:t>C: Time until fly emergence, trial 1</a:t>
                    </a:r>
                    <a:endParaRPr lang="en-US" sz="1400" b="1" dirty="0">
                      <a:latin typeface="Arial" panose="020B0604020202020204" pitchFamily="34" charset="0"/>
                      <a:cs typeface="Arial" panose="020B0604020202020204" pitchFamily="34" charset="0"/>
                    </a:endParaRPr>
                  </a:p>
                </p:txBody>
              </p:sp>
            </p:grpSp>
            <p:sp>
              <p:nvSpPr>
                <p:cNvPr id="8" name="TextBox 7">
                  <a:extLst>
                    <a:ext uri="{FF2B5EF4-FFF2-40B4-BE49-F238E27FC236}">
                      <a16:creationId xmlns:a16="http://schemas.microsoft.com/office/drawing/2014/main" id="{990017BE-51F3-8A71-8009-E1F0175408A1}"/>
                    </a:ext>
                  </a:extLst>
                </p:cNvPr>
                <p:cNvSpPr txBox="1"/>
                <p:nvPr/>
              </p:nvSpPr>
              <p:spPr>
                <a:xfrm>
                  <a:off x="6125616" y="2991771"/>
                  <a:ext cx="5037092" cy="307778"/>
                </a:xfrm>
                <a:prstGeom prst="rect">
                  <a:avLst/>
                </a:prstGeom>
                <a:noFill/>
              </p:spPr>
              <p:txBody>
                <a:bodyPr wrap="square" rtlCol="0">
                  <a:spAutoFit/>
                </a:bodyPr>
                <a:lstStyle/>
                <a:p>
                  <a:r>
                    <a:rPr lang="nl-NL" sz="1400" b="1" dirty="0">
                      <a:latin typeface="Arial" panose="020B0604020202020204" pitchFamily="34" charset="0"/>
                      <a:cs typeface="Arial" panose="020B0604020202020204" pitchFamily="34" charset="0"/>
                    </a:rPr>
                    <a:t>D: Time until fly emergence, trial 2</a:t>
                  </a:r>
                  <a:endParaRPr lang="en-US" sz="1400" b="1" dirty="0">
                    <a:latin typeface="Arial" panose="020B0604020202020204" pitchFamily="34" charset="0"/>
                    <a:cs typeface="Arial" panose="020B0604020202020204" pitchFamily="34" charset="0"/>
                  </a:endParaRPr>
                </a:p>
              </p:txBody>
            </p:sp>
          </p:grpSp>
        </p:grpSp>
      </p:grpSp>
    </p:spTree>
    <p:extLst>
      <p:ext uri="{BB962C8B-B14F-4D97-AF65-F5344CB8AC3E}">
        <p14:creationId xmlns:p14="http://schemas.microsoft.com/office/powerpoint/2010/main" val="509769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B1ED88F-34E5-EB76-4161-B3764E7E7FA9}"/>
              </a:ext>
            </a:extLst>
          </p:cNvPr>
          <p:cNvGrpSpPr/>
          <p:nvPr/>
        </p:nvGrpSpPr>
        <p:grpSpPr>
          <a:xfrm>
            <a:off x="3810000" y="228600"/>
            <a:ext cx="4572000" cy="6400800"/>
            <a:chOff x="3887821" y="505838"/>
            <a:chExt cx="4572000" cy="6731541"/>
          </a:xfrm>
        </p:grpSpPr>
        <p:grpSp>
          <p:nvGrpSpPr>
            <p:cNvPr id="8" name="Group 7">
              <a:extLst>
                <a:ext uri="{FF2B5EF4-FFF2-40B4-BE49-F238E27FC236}">
                  <a16:creationId xmlns:a16="http://schemas.microsoft.com/office/drawing/2014/main" id="{C86A6250-0009-B878-6EB0-797FA0B695DF}"/>
                </a:ext>
              </a:extLst>
            </p:cNvPr>
            <p:cNvGrpSpPr/>
            <p:nvPr/>
          </p:nvGrpSpPr>
          <p:grpSpPr>
            <a:xfrm>
              <a:off x="3887821" y="505838"/>
              <a:ext cx="4572000" cy="3190673"/>
              <a:chOff x="3887821" y="505838"/>
              <a:chExt cx="4572000" cy="3190673"/>
            </a:xfrm>
          </p:grpSpPr>
          <p:pic>
            <p:nvPicPr>
              <p:cNvPr id="3" name="Picture 2" descr="Chart, box and whisker chart&#10;&#10;Description automatically generated">
                <a:extLst>
                  <a:ext uri="{FF2B5EF4-FFF2-40B4-BE49-F238E27FC236}">
                    <a16:creationId xmlns:a16="http://schemas.microsoft.com/office/drawing/2014/main" id="{D0A7A309-6AC8-A417-A7F3-D6ACEE1D4BE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596" b="11169"/>
              <a:stretch/>
            </p:blipFill>
            <p:spPr>
              <a:xfrm>
                <a:off x="3887821" y="505838"/>
                <a:ext cx="4572000" cy="3190673"/>
              </a:xfrm>
              <a:prstGeom prst="rect">
                <a:avLst/>
              </a:prstGeom>
            </p:spPr>
          </p:pic>
          <p:sp>
            <p:nvSpPr>
              <p:cNvPr id="6" name="TextBox 5">
                <a:extLst>
                  <a:ext uri="{FF2B5EF4-FFF2-40B4-BE49-F238E27FC236}">
                    <a16:creationId xmlns:a16="http://schemas.microsoft.com/office/drawing/2014/main" id="{DDEC568B-EEC8-CF1A-DDD3-92EEFE7F19CE}"/>
                  </a:ext>
                </a:extLst>
              </p:cNvPr>
              <p:cNvSpPr txBox="1"/>
              <p:nvPr/>
            </p:nvSpPr>
            <p:spPr>
              <a:xfrm>
                <a:off x="3887821" y="3238532"/>
                <a:ext cx="317924" cy="338756"/>
              </a:xfrm>
              <a:prstGeom prst="rect">
                <a:avLst/>
              </a:prstGeom>
              <a:noFill/>
            </p:spPr>
            <p:txBody>
              <a:bodyPr wrap="square" rtlCol="0">
                <a:normAutofit/>
              </a:bodyPr>
              <a:lstStyle/>
              <a:p>
                <a:pPr>
                  <a:lnSpc>
                    <a:spcPct val="90000"/>
                  </a:lnSpc>
                  <a:spcAft>
                    <a:spcPts val="600"/>
                  </a:spcAft>
                </a:pPr>
                <a:r>
                  <a:rPr lang="en-US" sz="1200" b="1" dirty="0">
                    <a:latin typeface="Arial" panose="020B0604020202020204" pitchFamily="34" charset="0"/>
                    <a:cs typeface="Arial" panose="020B0604020202020204" pitchFamily="34" charset="0"/>
                  </a:rPr>
                  <a:t>A</a:t>
                </a:r>
              </a:p>
            </p:txBody>
          </p:sp>
        </p:grpSp>
        <p:grpSp>
          <p:nvGrpSpPr>
            <p:cNvPr id="9" name="Group 8">
              <a:extLst>
                <a:ext uri="{FF2B5EF4-FFF2-40B4-BE49-F238E27FC236}">
                  <a16:creationId xmlns:a16="http://schemas.microsoft.com/office/drawing/2014/main" id="{612B188C-4166-E78E-F632-30A64A24BB5E}"/>
                </a:ext>
              </a:extLst>
            </p:cNvPr>
            <p:cNvGrpSpPr/>
            <p:nvPr/>
          </p:nvGrpSpPr>
          <p:grpSpPr>
            <a:xfrm>
              <a:off x="3887821" y="3696511"/>
              <a:ext cx="4572000" cy="3540868"/>
              <a:chOff x="3887821" y="3696511"/>
              <a:chExt cx="4572000" cy="3540868"/>
            </a:xfrm>
          </p:grpSpPr>
          <p:pic>
            <p:nvPicPr>
              <p:cNvPr id="5" name="Picture 4" descr="Chart, box and whisker chart&#10;&#10;Description automatically generated">
                <a:extLst>
                  <a:ext uri="{FF2B5EF4-FFF2-40B4-BE49-F238E27FC236}">
                    <a16:creationId xmlns:a16="http://schemas.microsoft.com/office/drawing/2014/main" id="{A44CD86B-5D2F-3477-1152-1494EC3F2A2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862" b="1330"/>
              <a:stretch/>
            </p:blipFill>
            <p:spPr>
              <a:xfrm>
                <a:off x="3887821" y="3696511"/>
                <a:ext cx="4572000" cy="3540868"/>
              </a:xfrm>
              <a:prstGeom prst="rect">
                <a:avLst/>
              </a:prstGeom>
            </p:spPr>
          </p:pic>
          <p:sp>
            <p:nvSpPr>
              <p:cNvPr id="7" name="TextBox 6">
                <a:extLst>
                  <a:ext uri="{FF2B5EF4-FFF2-40B4-BE49-F238E27FC236}">
                    <a16:creationId xmlns:a16="http://schemas.microsoft.com/office/drawing/2014/main" id="{61555158-BE76-1511-D4B6-D0137A7D97E3}"/>
                  </a:ext>
                </a:extLst>
              </p:cNvPr>
              <p:cNvSpPr txBox="1"/>
              <p:nvPr/>
            </p:nvSpPr>
            <p:spPr>
              <a:xfrm>
                <a:off x="3887821" y="6428426"/>
                <a:ext cx="317925" cy="338757"/>
              </a:xfrm>
              <a:prstGeom prst="rect">
                <a:avLst/>
              </a:prstGeom>
              <a:noFill/>
            </p:spPr>
            <p:txBody>
              <a:bodyPr wrap="square" rtlCol="0">
                <a:normAutofit/>
              </a:bodyPr>
              <a:lstStyle/>
              <a:p>
                <a:pPr>
                  <a:lnSpc>
                    <a:spcPct val="90000"/>
                  </a:lnSpc>
                  <a:spcAft>
                    <a:spcPts val="600"/>
                  </a:spcAft>
                </a:pPr>
                <a:r>
                  <a:rPr lang="en-US" sz="1200" b="1" dirty="0">
                    <a:latin typeface="Arial" panose="020B0604020202020204" pitchFamily="34" charset="0"/>
                    <a:cs typeface="Arial" panose="020B0604020202020204" pitchFamily="34" charset="0"/>
                  </a:rPr>
                  <a:t>B</a:t>
                </a:r>
              </a:p>
            </p:txBody>
          </p:sp>
        </p:grpSp>
      </p:grpSp>
      <p:sp>
        <p:nvSpPr>
          <p:cNvPr id="12" name="TextBox 11">
            <a:extLst>
              <a:ext uri="{FF2B5EF4-FFF2-40B4-BE49-F238E27FC236}">
                <a16:creationId xmlns:a16="http://schemas.microsoft.com/office/drawing/2014/main" id="{E193BCEF-93A2-998B-F30D-3E5B57D7AA2B}"/>
              </a:ext>
            </a:extLst>
          </p:cNvPr>
          <p:cNvSpPr txBox="1"/>
          <p:nvPr/>
        </p:nvSpPr>
        <p:spPr>
          <a:xfrm>
            <a:off x="1076417" y="2332153"/>
            <a:ext cx="1151878" cy="369332"/>
          </a:xfrm>
          <a:prstGeom prst="rect">
            <a:avLst/>
          </a:prstGeom>
          <a:noFill/>
        </p:spPr>
        <p:txBody>
          <a:bodyPr wrap="square">
            <a:spAutoFit/>
          </a:bodyPr>
          <a:lstStyle/>
          <a:p>
            <a:r>
              <a:rPr lang="nl-NL" dirty="0" err="1"/>
              <a:t>raw</a:t>
            </a:r>
            <a:r>
              <a:rPr lang="nl-NL" dirty="0"/>
              <a:t>  </a:t>
            </a:r>
            <a:r>
              <a:rPr lang="nl-NL" dirty="0" err="1"/>
              <a:t>frass</a:t>
            </a:r>
            <a:endParaRPr lang="en-US" dirty="0"/>
          </a:p>
        </p:txBody>
      </p:sp>
    </p:spTree>
    <p:extLst>
      <p:ext uri="{BB962C8B-B14F-4D97-AF65-F5344CB8AC3E}">
        <p14:creationId xmlns:p14="http://schemas.microsoft.com/office/powerpoint/2010/main" val="259099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E8B8D3E-2E74-722D-A5E7-7DE1F4005CCE}"/>
              </a:ext>
            </a:extLst>
          </p:cNvPr>
          <p:cNvGrpSpPr/>
          <p:nvPr/>
        </p:nvGrpSpPr>
        <p:grpSpPr>
          <a:xfrm>
            <a:off x="3810000" y="87549"/>
            <a:ext cx="4572000" cy="6770451"/>
            <a:chOff x="3810000" y="87549"/>
            <a:chExt cx="4572000" cy="6770451"/>
          </a:xfrm>
        </p:grpSpPr>
        <p:grpSp>
          <p:nvGrpSpPr>
            <p:cNvPr id="9" name="Group 8">
              <a:extLst>
                <a:ext uri="{FF2B5EF4-FFF2-40B4-BE49-F238E27FC236}">
                  <a16:creationId xmlns:a16="http://schemas.microsoft.com/office/drawing/2014/main" id="{D5EA3472-3995-B7A3-2B6B-4A2E5D901D67}"/>
                </a:ext>
              </a:extLst>
            </p:cNvPr>
            <p:cNvGrpSpPr/>
            <p:nvPr/>
          </p:nvGrpSpPr>
          <p:grpSpPr>
            <a:xfrm>
              <a:off x="3810001" y="87549"/>
              <a:ext cx="4571999" cy="3229584"/>
              <a:chOff x="3810001" y="87549"/>
              <a:chExt cx="4571999" cy="3229584"/>
            </a:xfrm>
          </p:grpSpPr>
          <p:pic>
            <p:nvPicPr>
              <p:cNvPr id="3" name="Picture 2" descr="Chart, box and whisker chart&#10;&#10;Description automatically generated">
                <a:extLst>
                  <a:ext uri="{FF2B5EF4-FFF2-40B4-BE49-F238E27FC236}">
                    <a16:creationId xmlns:a16="http://schemas.microsoft.com/office/drawing/2014/main" id="{234E1ED3-93F5-59D9-EEFD-59E0B1F2C4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21" b="11702"/>
              <a:stretch/>
            </p:blipFill>
            <p:spPr>
              <a:xfrm>
                <a:off x="3879542" y="87549"/>
                <a:ext cx="4502458" cy="3229584"/>
              </a:xfrm>
              <a:prstGeom prst="rect">
                <a:avLst/>
              </a:prstGeom>
            </p:spPr>
          </p:pic>
          <p:sp>
            <p:nvSpPr>
              <p:cNvPr id="7" name="TextBox 6">
                <a:extLst>
                  <a:ext uri="{FF2B5EF4-FFF2-40B4-BE49-F238E27FC236}">
                    <a16:creationId xmlns:a16="http://schemas.microsoft.com/office/drawing/2014/main" id="{AB7B2DB1-1BB7-9E5B-834F-9B961E908E5F}"/>
                  </a:ext>
                </a:extLst>
              </p:cNvPr>
              <p:cNvSpPr txBox="1"/>
              <p:nvPr/>
            </p:nvSpPr>
            <p:spPr>
              <a:xfrm>
                <a:off x="3810001" y="2882777"/>
                <a:ext cx="317924" cy="322112"/>
              </a:xfrm>
              <a:prstGeom prst="rect">
                <a:avLst/>
              </a:prstGeom>
              <a:noFill/>
            </p:spPr>
            <p:txBody>
              <a:bodyPr wrap="square" rtlCol="0">
                <a:normAutofit/>
              </a:bodyPr>
              <a:lstStyle/>
              <a:p>
                <a:pPr algn="ctr">
                  <a:lnSpc>
                    <a:spcPct val="90000"/>
                  </a:lnSpc>
                  <a:spcAft>
                    <a:spcPts val="600"/>
                  </a:spcAft>
                </a:pPr>
                <a:r>
                  <a:rPr lang="en-US" sz="1200" b="1" dirty="0">
                    <a:latin typeface="Arial" panose="020B0604020202020204" pitchFamily="34" charset="0"/>
                    <a:cs typeface="Arial" panose="020B0604020202020204" pitchFamily="34" charset="0"/>
                  </a:rPr>
                  <a:t>A</a:t>
                </a:r>
              </a:p>
            </p:txBody>
          </p:sp>
        </p:grpSp>
        <p:grpSp>
          <p:nvGrpSpPr>
            <p:cNvPr id="10" name="Group 9">
              <a:extLst>
                <a:ext uri="{FF2B5EF4-FFF2-40B4-BE49-F238E27FC236}">
                  <a16:creationId xmlns:a16="http://schemas.microsoft.com/office/drawing/2014/main" id="{56BF6CAC-5AB7-3ABD-DD66-47CF650FCFA0}"/>
                </a:ext>
              </a:extLst>
            </p:cNvPr>
            <p:cNvGrpSpPr/>
            <p:nvPr/>
          </p:nvGrpSpPr>
          <p:grpSpPr>
            <a:xfrm>
              <a:off x="3810000" y="3317133"/>
              <a:ext cx="4572000" cy="3540867"/>
              <a:chOff x="3810000" y="3317133"/>
              <a:chExt cx="4572000" cy="3540867"/>
            </a:xfrm>
          </p:grpSpPr>
          <p:pic>
            <p:nvPicPr>
              <p:cNvPr id="6" name="Picture 5">
                <a:extLst>
                  <a:ext uri="{FF2B5EF4-FFF2-40B4-BE49-F238E27FC236}">
                    <a16:creationId xmlns:a16="http://schemas.microsoft.com/office/drawing/2014/main" id="{9CD50F88-112A-B1F6-5658-5BFF1A6E2EFC}"/>
                  </a:ext>
                </a:extLst>
              </p:cNvPr>
              <p:cNvPicPr>
                <a:picLocks noChangeAspect="1"/>
              </p:cNvPicPr>
              <p:nvPr/>
            </p:nvPicPr>
            <p:blipFill rotWithShape="1">
              <a:blip r:embed="rId4"/>
              <a:srcRect t="1596" b="1596"/>
              <a:stretch/>
            </p:blipFill>
            <p:spPr>
              <a:xfrm>
                <a:off x="3879542" y="3317133"/>
                <a:ext cx="4502458" cy="3540867"/>
              </a:xfrm>
              <a:prstGeom prst="rect">
                <a:avLst/>
              </a:prstGeom>
            </p:spPr>
          </p:pic>
          <p:sp>
            <p:nvSpPr>
              <p:cNvPr id="8" name="TextBox 7">
                <a:extLst>
                  <a:ext uri="{FF2B5EF4-FFF2-40B4-BE49-F238E27FC236}">
                    <a16:creationId xmlns:a16="http://schemas.microsoft.com/office/drawing/2014/main" id="{0F4B5DC6-F4A6-0DB1-97E4-7DFF7404DDDA}"/>
                  </a:ext>
                </a:extLst>
              </p:cNvPr>
              <p:cNvSpPr txBox="1"/>
              <p:nvPr/>
            </p:nvSpPr>
            <p:spPr>
              <a:xfrm>
                <a:off x="3810000" y="6101531"/>
                <a:ext cx="317925" cy="322113"/>
              </a:xfrm>
              <a:prstGeom prst="rect">
                <a:avLst/>
              </a:prstGeom>
              <a:noFill/>
            </p:spPr>
            <p:txBody>
              <a:bodyPr wrap="square" rtlCol="0">
                <a:normAutofit/>
              </a:bodyPr>
              <a:lstStyle/>
              <a:p>
                <a:pPr>
                  <a:lnSpc>
                    <a:spcPct val="90000"/>
                  </a:lnSpc>
                  <a:spcAft>
                    <a:spcPts val="600"/>
                  </a:spcAft>
                </a:pPr>
                <a:r>
                  <a:rPr lang="en-US" sz="1200" b="1" dirty="0">
                    <a:latin typeface="Arial" panose="020B0604020202020204" pitchFamily="34" charset="0"/>
                    <a:cs typeface="Arial" panose="020B0604020202020204" pitchFamily="34" charset="0"/>
                  </a:rPr>
                  <a:t>B</a:t>
                </a:r>
              </a:p>
            </p:txBody>
          </p:sp>
        </p:grpSp>
      </p:grpSp>
      <p:sp>
        <p:nvSpPr>
          <p:cNvPr id="13" name="TextBox 12">
            <a:extLst>
              <a:ext uri="{FF2B5EF4-FFF2-40B4-BE49-F238E27FC236}">
                <a16:creationId xmlns:a16="http://schemas.microsoft.com/office/drawing/2014/main" id="{F3C5D877-4145-F406-23A8-1C935B9E4423}"/>
              </a:ext>
            </a:extLst>
          </p:cNvPr>
          <p:cNvSpPr txBox="1"/>
          <p:nvPr/>
        </p:nvSpPr>
        <p:spPr>
          <a:xfrm>
            <a:off x="863353" y="2647710"/>
            <a:ext cx="1143000" cy="369332"/>
          </a:xfrm>
          <a:prstGeom prst="rect">
            <a:avLst/>
          </a:prstGeom>
          <a:noFill/>
        </p:spPr>
        <p:txBody>
          <a:bodyPr wrap="square">
            <a:spAutoFit/>
          </a:bodyPr>
          <a:lstStyle/>
          <a:p>
            <a:r>
              <a:rPr lang="nl-NL" dirty="0" err="1"/>
              <a:t>Raw</a:t>
            </a:r>
            <a:r>
              <a:rPr lang="nl-NL" dirty="0"/>
              <a:t> </a:t>
            </a:r>
            <a:r>
              <a:rPr lang="nl-NL" dirty="0" err="1"/>
              <a:t>frass</a:t>
            </a:r>
            <a:endParaRPr lang="en-US" dirty="0"/>
          </a:p>
        </p:txBody>
      </p:sp>
    </p:spTree>
    <p:extLst>
      <p:ext uri="{BB962C8B-B14F-4D97-AF65-F5344CB8AC3E}">
        <p14:creationId xmlns:p14="http://schemas.microsoft.com/office/powerpoint/2010/main" val="1041882557"/>
      </p:ext>
    </p:extLst>
  </p:cSld>
  <p:clrMapOvr>
    <a:masterClrMapping/>
  </p:clrMapOvr>
</p:sld>
</file>

<file path=ppt/theme/theme1.xml><?xml version="1.0" encoding="utf-8"?>
<a:theme xmlns:a="http://schemas.openxmlformats.org/drawingml/2006/main" name="ConfettiVTI">
  <a:themeElements>
    <a:clrScheme name="AnalogousFromRegularSeedLeftStep">
      <a:dk1>
        <a:srgbClr val="000000"/>
      </a:dk1>
      <a:lt1>
        <a:srgbClr val="FFFFFF"/>
      </a:lt1>
      <a:dk2>
        <a:srgbClr val="2E1B30"/>
      </a:dk2>
      <a:lt2>
        <a:srgbClr val="F0F3F2"/>
      </a:lt2>
      <a:accent1>
        <a:srgbClr val="E7295E"/>
      </a:accent1>
      <a:accent2>
        <a:srgbClr val="D5179B"/>
      </a:accent2>
      <a:accent3>
        <a:srgbClr val="D129E7"/>
      </a:accent3>
      <a:accent4>
        <a:srgbClr val="7117D5"/>
      </a:accent4>
      <a:accent5>
        <a:srgbClr val="372DE7"/>
      </a:accent5>
      <a:accent6>
        <a:srgbClr val="175CD5"/>
      </a:accent6>
      <a:hlink>
        <a:srgbClr val="349C7F"/>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3357</TotalTime>
  <Words>554</Words>
  <Application>Microsoft Office PowerPoint</Application>
  <PresentationFormat>Widescreen</PresentationFormat>
  <Paragraphs>121</Paragraphs>
  <Slides>19</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Gill Sans Nova</vt:lpstr>
      <vt:lpstr>MuseoSans</vt:lpstr>
      <vt:lpstr>Times New Roman</vt:lpstr>
      <vt:lpstr>ConfettiVTI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 CHIA</dc:creator>
  <cp:lastModifiedBy>Chia, Shaphan Yong</cp:lastModifiedBy>
  <cp:revision>54</cp:revision>
  <dcterms:created xsi:type="dcterms:W3CDTF">2022-12-09T10:37:00Z</dcterms:created>
  <dcterms:modified xsi:type="dcterms:W3CDTF">2023-05-09T23:25:51Z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B5A863B991DC49C39287FCDAA1E74D3A</vt:lpwstr>
  </property>
  <property fmtid="{D5CDD505-2E9C-101B-9397-08002B2CF9AE}" pid="3" name="KSOProductBuildVer">
    <vt:lpwstr>1033-11.2.0.11214</vt:lpwstr>
  </property>
</Properties>
</file>