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6" r:id="rId6"/>
    <p:sldId id="264" r:id="rId7"/>
    <p:sldId id="265" r:id="rId8"/>
    <p:sldId id="260" r:id="rId9"/>
    <p:sldId id="262" r:id="rId10"/>
    <p:sldId id="261" r:id="rId11"/>
    <p:sldId id="263"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712" autoAdjust="0"/>
  </p:normalViewPr>
  <p:slideViewPr>
    <p:cSldViewPr snapToGrid="0">
      <p:cViewPr>
        <p:scale>
          <a:sx n="100" d="100"/>
          <a:sy n="100" d="100"/>
        </p:scale>
        <p:origin x="72"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18806384455201"/>
          <c:y val="0.15879629629629599"/>
          <c:w val="0.80027758501040902"/>
          <c:h val="0.65000000000000013"/>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DBD3-46E1-B157-652F950BA6FC}"/>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9034299234455497"/>
              <c:y val="0.92453703703703705"/>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17169728783902"/>
          <c:y val="0.13752333041703119"/>
          <c:w val="0.82227274715660548"/>
          <c:h val="0.66359507144940211"/>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5875" cap="flat" cmpd="sng" algn="ctr">
                <a:solidFill>
                  <a:schemeClr val="tx1">
                    <a:lumMod val="65000"/>
                    <a:lumOff val="35000"/>
                  </a:schemeClr>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B49F-4AA6-B363-A79F2448767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6074562554680665"/>
              <c:y val="0.9221988918051909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1859142607174"/>
          <c:y val="5.4189997083697872E-2"/>
          <c:w val="0.78425853018372704"/>
          <c:h val="0.71452099737532804"/>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6A54-483A-B65F-DF13BDC2E0EC}"/>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Treatment</a:t>
                </a:r>
              </a:p>
            </c:rich>
          </c:tx>
          <c:layout>
            <c:manualLayout>
              <c:xMode val="edge"/>
              <c:yMode val="edge"/>
              <c:x val="0.49202340332458444"/>
              <c:y val="0.91018518518518521"/>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Fly emergence (%)</a:t>
                </a:r>
              </a:p>
            </c:rich>
          </c:tx>
          <c:layout>
            <c:manualLayout>
              <c:xMode val="edge"/>
              <c:yMode val="edge"/>
              <c:x val="1.6666666666666666E-2"/>
              <c:y val="0.16689049285505977"/>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03937007874016"/>
          <c:y val="4.7743055555555552E-2"/>
          <c:w val="0.81340507436570442"/>
          <c:h val="0.70745092410323718"/>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270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F695-40AE-94AF-60C85CC1322F}"/>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045713035870519"/>
              <c:y val="0.88606805008748901"/>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Time (days) until fly emergence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61283177658914"/>
          <c:y val="8.8466017990728202E-2"/>
          <c:w val="0.81795318593406841"/>
          <c:h val="0.72033012728495016"/>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2FC6-4353-BC27-EB2DFA3AF904}"/>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23964071799099"/>
          <c:y val="5.4189997083697872E-2"/>
          <c:w val="0.77920479488358985"/>
          <c:h val="0.75030530086026026"/>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FC22-45BB-AC52-86F6C460787F}"/>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Fly emergence (%)</a:t>
                </a:r>
              </a:p>
            </c:rich>
          </c:tx>
          <c:layout>
            <c:manualLayout>
              <c:xMode val="edge"/>
              <c:yMode val="edge"/>
              <c:x val="3.1827742963423972E-2"/>
              <c:y val="0.16689056942514455"/>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32055011039688"/>
          <c:y val="2.5171142426502386E-2"/>
          <c:w val="0.79012396222879444"/>
          <c:h val="0.77168821410339516"/>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905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E664-4169-8C9B-DB2752CE1098}"/>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Treatment</a:t>
                </a:r>
              </a:p>
            </c:rich>
          </c:tx>
          <c:layout>
            <c:manualLayout>
              <c:xMode val="edge"/>
              <c:yMode val="edge"/>
              <c:x val="0.49080426759220785"/>
              <c:y val="0.8780786644757125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1.2274012335117606E-2"/>
              <c:y val="0.16545635073711182"/>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85953907104303"/>
          <c:y val="2.6213813399662608E-2"/>
          <c:w val="0.804584896530538"/>
          <c:h val="0.78088220807526076"/>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9050" cap="flat" cmpd="sng" algn="ctr">
                <a:solidFill>
                  <a:schemeClr val="tx1"/>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D9B0-4B52-882D-CBD01466729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854104158674927"/>
              <c:y val="0.8931939394101001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0.16272</cdr:x>
      <cdr:y>0</cdr:y>
    </cdr:from>
    <cdr:to>
      <cdr:x>0.97668</cdr:x>
      <cdr:y>0.09537</cdr:y>
    </cdr:to>
    <cdr:sp macro="" textlink="">
      <cdr:nvSpPr>
        <cdr:cNvPr id="2" name="Rectangles 1"/>
        <cdr:cNvSpPr/>
      </cdr:nvSpPr>
      <cdr:spPr>
        <a:xfrm xmlns:a="http://schemas.openxmlformats.org/drawingml/2006/main">
          <a:off x="744490" y="0"/>
          <a:ext cx="3724002" cy="26161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a:t>
          </a:r>
          <a:r>
            <a:rPr lang="en-GB" i="1" dirty="0">
              <a:latin typeface="Arial" panose="020B0604020202020204" pitchFamily="34" charset="0"/>
              <a:cs typeface="Arial" panose="020B0604020202020204" pitchFamily="34" charset="0"/>
            </a:rPr>
            <a:t>6.06</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0.0484</a:t>
          </a:r>
          <a:endParaRPr lang="en-US" i="1" dirty="0">
            <a:effectLst/>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0.15483</cdr:x>
      <cdr:y>0.00951</cdr:y>
    </cdr:from>
    <cdr:to>
      <cdr:x>0.96879</cdr:x>
      <cdr:y>0.08415</cdr:y>
    </cdr:to>
    <cdr:sp macro="" textlink="">
      <cdr:nvSpPr>
        <cdr:cNvPr id="2" name="Rectangles 1"/>
        <cdr:cNvSpPr/>
      </cdr:nvSpPr>
      <cdr:spPr>
        <a:xfrm xmlns:a="http://schemas.openxmlformats.org/drawingml/2006/main">
          <a:off x="778732" y="32084"/>
          <a:ext cx="4093823" cy="251945"/>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sz="1400" i="1" u="none" cap="none" baseline="0" dirty="0">
              <a:effectLst/>
              <a:latin typeface="Arial" panose="020B0604020202020204" pitchFamily="34" charset="0"/>
              <a:cs typeface="Arial" panose="020B0604020202020204" pitchFamily="34" charset="0"/>
            </a:rPr>
            <a:t>Chi-squared test:</a:t>
          </a:r>
          <a:r>
            <a:rPr lang="en-US" sz="1400" i="1" u="none" cap="none" dirty="0">
              <a:effectLst/>
              <a:latin typeface="Arial" panose="020B0604020202020204" pitchFamily="34" charset="0"/>
              <a:cs typeface="Arial" panose="020B0604020202020204" pitchFamily="34" charset="0"/>
            </a:rPr>
            <a:t> </a:t>
          </a:r>
          <a:r>
            <a:rPr lang="el-GR" sz="1400" i="1" u="none" cap="none" baseline="0" dirty="0">
              <a:effectLst/>
              <a:latin typeface="Arial" panose="020B0604020202020204" pitchFamily="34" charset="0"/>
              <a:cs typeface="Arial" panose="020B0604020202020204" pitchFamily="34" charset="0"/>
            </a:rPr>
            <a:t>Χ</a:t>
          </a:r>
          <a:r>
            <a:rPr lang="el-GR" sz="1400" i="1" u="none" cap="none" baseline="30000" dirty="0">
              <a:effectLst/>
              <a:latin typeface="Arial" panose="020B0604020202020204" pitchFamily="34" charset="0"/>
              <a:cs typeface="Arial" panose="020B0604020202020204" pitchFamily="34" charset="0"/>
            </a:rPr>
            <a:t>2</a:t>
          </a:r>
          <a:r>
            <a:rPr lang="en-GB" sz="1400" i="1" u="none" cap="none" baseline="0" dirty="0">
              <a:effectLst/>
              <a:latin typeface="Arial" panose="020B0604020202020204" pitchFamily="34" charset="0"/>
              <a:cs typeface="Arial" panose="020B0604020202020204" pitchFamily="34" charset="0"/>
            </a:rPr>
            <a:t> = </a:t>
          </a:r>
          <a:r>
            <a:rPr lang="en-GB" sz="1400" i="1" u="none" dirty="0">
              <a:latin typeface="Arial" panose="020B0604020202020204" pitchFamily="34" charset="0"/>
              <a:cs typeface="Arial" panose="020B0604020202020204" pitchFamily="34" charset="0"/>
            </a:rPr>
            <a:t>6.06</a:t>
          </a:r>
          <a:r>
            <a:rPr lang="en-US" sz="1400" i="1" u="none" dirty="0">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p </a:t>
          </a:r>
          <a:r>
            <a:rPr lang="en-GB" sz="1400" i="1" u="none" cap="none" baseline="0" dirty="0">
              <a:effectLst/>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0.0484</a:t>
          </a:r>
          <a:endParaRPr lang="en-US" sz="1400" i="1" u="none" dirty="0">
            <a:effectLst/>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02B95-D4DE-4361-B9FE-3F00A8D442D3}"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D30F0-EA15-4A15-AB81-EC11200C50EB}" type="slidenum">
              <a:rPr lang="en-US" smtClean="0"/>
              <a:t>‹#›</a:t>
            </a:fld>
            <a:endParaRPr lang="en-US"/>
          </a:p>
        </p:txBody>
      </p:sp>
    </p:spTree>
    <p:extLst>
      <p:ext uri="{BB962C8B-B14F-4D97-AF65-F5344CB8AC3E}">
        <p14:creationId xmlns:p14="http://schemas.microsoft.com/office/powerpoint/2010/main" val="393773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5</a:t>
            </a:fld>
            <a:endParaRPr lang="en-US"/>
          </a:p>
        </p:txBody>
      </p:sp>
    </p:spTree>
    <p:extLst>
      <p:ext uri="{BB962C8B-B14F-4D97-AF65-F5344CB8AC3E}">
        <p14:creationId xmlns:p14="http://schemas.microsoft.com/office/powerpoint/2010/main" val="325680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S8; Leaf damage, trials 1 &amp; 2</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15</a:t>
            </a:fld>
            <a:endParaRPr lang="en-US"/>
          </a:p>
        </p:txBody>
      </p:sp>
    </p:spTree>
    <p:extLst>
      <p:ext uri="{BB962C8B-B14F-4D97-AF65-F5344CB8AC3E}">
        <p14:creationId xmlns:p14="http://schemas.microsoft.com/office/powerpoint/2010/main" val="56550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S9.</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16</a:t>
            </a:fld>
            <a:endParaRPr lang="en-US"/>
          </a:p>
        </p:txBody>
      </p:sp>
    </p:spTree>
    <p:extLst>
      <p:ext uri="{BB962C8B-B14F-4D97-AF65-F5344CB8AC3E}">
        <p14:creationId xmlns:p14="http://schemas.microsoft.com/office/powerpoint/2010/main" val="296835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S10</a:t>
            </a:r>
            <a:endParaRPr lang="en-GB"/>
          </a:p>
        </p:txBody>
      </p:sp>
      <p:sp>
        <p:nvSpPr>
          <p:cNvPr id="4" name="Slide Number Placeholder 3"/>
          <p:cNvSpPr>
            <a:spLocks noGrp="1"/>
          </p:cNvSpPr>
          <p:nvPr>
            <p:ph type="sldNum" sz="quarter" idx="5"/>
          </p:nvPr>
        </p:nvSpPr>
        <p:spPr/>
        <p:txBody>
          <a:bodyPr/>
          <a:lstStyle/>
          <a:p>
            <a:fld id="{8EBD30F0-EA15-4A15-AB81-EC11200C50EB}" type="slidenum">
              <a:rPr lang="en-US" smtClean="0"/>
              <a:t>17</a:t>
            </a:fld>
            <a:endParaRPr lang="en-US"/>
          </a:p>
        </p:txBody>
      </p:sp>
    </p:spTree>
    <p:extLst>
      <p:ext uri="{BB962C8B-B14F-4D97-AF65-F5344CB8AC3E}">
        <p14:creationId xmlns:p14="http://schemas.microsoft.com/office/powerpoint/2010/main" val="289870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raw</a:t>
            </a:r>
            <a:r>
              <a:rPr lang="nl-NL" dirty="0"/>
              <a:t>  </a:t>
            </a:r>
            <a:r>
              <a:rPr lang="nl-NL" dirty="0" err="1"/>
              <a:t>frass</a:t>
            </a:r>
            <a:r>
              <a:rPr lang="nl-NL" dirty="0"/>
              <a:t>, trial 1; B = </a:t>
            </a:r>
            <a:r>
              <a:rPr lang="nl-NL" dirty="0" err="1"/>
              <a:t>raw</a:t>
            </a:r>
            <a:r>
              <a:rPr lang="nl-NL" dirty="0"/>
              <a:t> </a:t>
            </a:r>
            <a:r>
              <a:rPr lang="nl-NL" dirty="0" err="1"/>
              <a:t>frass</a:t>
            </a:r>
            <a:r>
              <a:rPr lang="nl-NL" dirty="0"/>
              <a:t>,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6</a:t>
            </a:fld>
            <a:endParaRPr lang="en-US"/>
          </a:p>
        </p:txBody>
      </p:sp>
    </p:spTree>
    <p:extLst>
      <p:ext uri="{BB962C8B-B14F-4D97-AF65-F5344CB8AC3E}">
        <p14:creationId xmlns:p14="http://schemas.microsoft.com/office/powerpoint/2010/main" val="190643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Raw</a:t>
            </a:r>
            <a:r>
              <a:rPr lang="nl-NL" dirty="0"/>
              <a:t> </a:t>
            </a:r>
            <a:r>
              <a:rPr lang="nl-NL" dirty="0" err="1"/>
              <a:t>frass</a:t>
            </a:r>
            <a:r>
              <a:rPr lang="nl-NL" dirty="0"/>
              <a:t>, A = trial  1; B =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7</a:t>
            </a:fld>
            <a:endParaRPr lang="en-US"/>
          </a:p>
        </p:txBody>
      </p:sp>
    </p:spTree>
    <p:extLst>
      <p:ext uri="{BB962C8B-B14F-4D97-AF65-F5344CB8AC3E}">
        <p14:creationId xmlns:p14="http://schemas.microsoft.com/office/powerpoint/2010/main" val="354373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8</a:t>
            </a:fld>
            <a:endParaRPr lang="en-US"/>
          </a:p>
        </p:txBody>
      </p:sp>
    </p:spTree>
    <p:extLst>
      <p:ext uri="{BB962C8B-B14F-4D97-AF65-F5344CB8AC3E}">
        <p14:creationId xmlns:p14="http://schemas.microsoft.com/office/powerpoint/2010/main" val="178232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9</a:t>
            </a:fld>
            <a:endParaRPr lang="en-US"/>
          </a:p>
        </p:txBody>
      </p:sp>
    </p:spTree>
    <p:extLst>
      <p:ext uri="{BB962C8B-B14F-4D97-AF65-F5344CB8AC3E}">
        <p14:creationId xmlns:p14="http://schemas.microsoft.com/office/powerpoint/2010/main" val="340538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Processed frass: A = Incubated frass; B = Composted frass</a:t>
            </a:r>
          </a:p>
        </p:txBody>
      </p:sp>
      <p:sp>
        <p:nvSpPr>
          <p:cNvPr id="4" name="Slide Number Placeholder 3"/>
          <p:cNvSpPr>
            <a:spLocks noGrp="1"/>
          </p:cNvSpPr>
          <p:nvPr>
            <p:ph type="sldNum" sz="quarter" idx="5"/>
          </p:nvPr>
        </p:nvSpPr>
        <p:spPr/>
        <p:txBody>
          <a:bodyPr/>
          <a:lstStyle/>
          <a:p>
            <a:fld id="{8EBD30F0-EA15-4A15-AB81-EC11200C50EB}" type="slidenum">
              <a:rPr lang="en-US" smtClean="0"/>
              <a:t>10</a:t>
            </a:fld>
            <a:endParaRPr lang="en-US"/>
          </a:p>
        </p:txBody>
      </p:sp>
    </p:spTree>
    <p:extLst>
      <p:ext uri="{BB962C8B-B14F-4D97-AF65-F5344CB8AC3E}">
        <p14:creationId xmlns:p14="http://schemas.microsoft.com/office/powerpoint/2010/main" val="267713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figures, processed frass, Figure S1</a:t>
            </a:r>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12</a:t>
            </a:fld>
            <a:endParaRPr lang="en-US"/>
          </a:p>
        </p:txBody>
      </p:sp>
    </p:spTree>
    <p:extLst>
      <p:ext uri="{BB962C8B-B14F-4D97-AF65-F5344CB8AC3E}">
        <p14:creationId xmlns:p14="http://schemas.microsoft.com/office/powerpoint/2010/main" val="6193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leaves, raw frass, Figure S2</a:t>
            </a:r>
          </a:p>
        </p:txBody>
      </p:sp>
      <p:sp>
        <p:nvSpPr>
          <p:cNvPr id="4" name="Slide Number Placeholder 3"/>
          <p:cNvSpPr>
            <a:spLocks noGrp="1"/>
          </p:cNvSpPr>
          <p:nvPr>
            <p:ph type="sldNum" sz="quarter" idx="5"/>
          </p:nvPr>
        </p:nvSpPr>
        <p:spPr/>
        <p:txBody>
          <a:bodyPr/>
          <a:lstStyle/>
          <a:p>
            <a:fld id="{8EBD30F0-EA15-4A15-AB81-EC11200C50EB}" type="slidenum">
              <a:rPr lang="en-US" smtClean="0"/>
              <a:t>13</a:t>
            </a:fld>
            <a:endParaRPr lang="en-US"/>
          </a:p>
        </p:txBody>
      </p:sp>
    </p:spTree>
    <p:extLst>
      <p:ext uri="{BB962C8B-B14F-4D97-AF65-F5344CB8AC3E}">
        <p14:creationId xmlns:p14="http://schemas.microsoft.com/office/powerpoint/2010/main" val="5269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until first flower emergence, raw frass</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14</a:t>
            </a:fld>
            <a:endParaRPr lang="en-US"/>
          </a:p>
        </p:txBody>
      </p:sp>
    </p:spTree>
    <p:extLst>
      <p:ext uri="{BB962C8B-B14F-4D97-AF65-F5344CB8AC3E}">
        <p14:creationId xmlns:p14="http://schemas.microsoft.com/office/powerpoint/2010/main" val="404313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5/6/2023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bstract design of flower petals in pastel"/>
          <p:cNvPicPr>
            <a:picLocks noChangeAspect="1"/>
          </p:cNvPicPr>
          <p:nvPr/>
        </p:nvPicPr>
        <p:blipFill rotWithShape="1">
          <a:blip r:embed="rId2">
            <a:alphaModFix amt="40000"/>
          </a:blip>
          <a:srcRect t="14101" r="-1" b="-1"/>
          <a:stretch>
            <a:fillRect/>
          </a:stretch>
        </p:blipFill>
        <p:spPr>
          <a:xfrm>
            <a:off x="1525" y="10"/>
            <a:ext cx="12188951" cy="6857990"/>
          </a:xfrm>
          <a:prstGeom prst="rect">
            <a:avLst/>
          </a:prstGeom>
        </p:spPr>
      </p:pic>
      <p:grpSp>
        <p:nvGrpSpPr>
          <p:cNvPr id="13"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14" name="Oval 13"/>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endParaRPr lang="en-US" dirty="0">
              <a:solidFill>
                <a:srgbClr val="FFFFFF"/>
              </a:solidFill>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68BDA1B-8952-8184-D02E-C6CDB71CFF43}"/>
              </a:ext>
            </a:extLst>
          </p:cNvPr>
          <p:cNvGrpSpPr/>
          <p:nvPr/>
        </p:nvGrpSpPr>
        <p:grpSpPr>
          <a:xfrm>
            <a:off x="4120900" y="434824"/>
            <a:ext cx="4572000" cy="6400800"/>
            <a:chOff x="4368124" y="214009"/>
            <a:chExt cx="4875989" cy="7149829"/>
          </a:xfrm>
        </p:grpSpPr>
        <p:grpSp>
          <p:nvGrpSpPr>
            <p:cNvPr id="19" name="Group 18">
              <a:extLst>
                <a:ext uri="{FF2B5EF4-FFF2-40B4-BE49-F238E27FC236}">
                  <a16:creationId xmlns:a16="http://schemas.microsoft.com/office/drawing/2014/main" id="{3E19D1C4-22D3-CE70-31EA-4819832E8B59}"/>
                </a:ext>
              </a:extLst>
            </p:cNvPr>
            <p:cNvGrpSpPr/>
            <p:nvPr/>
          </p:nvGrpSpPr>
          <p:grpSpPr>
            <a:xfrm>
              <a:off x="4368124" y="214009"/>
              <a:ext cx="4875989" cy="3394953"/>
              <a:chOff x="4368124" y="214009"/>
              <a:chExt cx="4875989" cy="3394953"/>
            </a:xfrm>
          </p:grpSpPr>
          <p:pic>
            <p:nvPicPr>
              <p:cNvPr id="3" name="Picture 2" descr="Chart, box and whisker chart&#10;&#10;Description automatically generated">
                <a:extLst>
                  <a:ext uri="{FF2B5EF4-FFF2-40B4-BE49-F238E27FC236}">
                    <a16:creationId xmlns:a16="http://schemas.microsoft.com/office/drawing/2014/main" id="{7611EC37-990D-7DFB-151A-326E0B646D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46" b="11222"/>
              <a:stretch/>
            </p:blipFill>
            <p:spPr>
              <a:xfrm>
                <a:off x="4368124" y="214009"/>
                <a:ext cx="4875989" cy="3394953"/>
              </a:xfrm>
              <a:prstGeom prst="rect">
                <a:avLst/>
              </a:prstGeom>
            </p:spPr>
          </p:pic>
          <p:sp>
            <p:nvSpPr>
              <p:cNvPr id="16" name="TextBox 15">
                <a:extLst>
                  <a:ext uri="{FF2B5EF4-FFF2-40B4-BE49-F238E27FC236}">
                    <a16:creationId xmlns:a16="http://schemas.microsoft.com/office/drawing/2014/main" id="{ED6D8401-E6C6-DD80-F12C-743E11D1888E}"/>
                  </a:ext>
                </a:extLst>
              </p:cNvPr>
              <p:cNvSpPr txBox="1"/>
              <p:nvPr/>
            </p:nvSpPr>
            <p:spPr>
              <a:xfrm>
                <a:off x="4395887" y="3115212"/>
                <a:ext cx="313316" cy="287108"/>
              </a:xfrm>
              <a:prstGeom prst="rect">
                <a:avLst/>
              </a:prstGeom>
              <a:noFill/>
            </p:spPr>
            <p:txBody>
              <a:bodyPr wrap="square" rtlCol="0">
                <a:normAutofit/>
              </a:bodyPr>
              <a:lstStyle/>
              <a:p>
                <a:pPr>
                  <a:lnSpc>
                    <a:spcPct val="90000"/>
                  </a:lnSpc>
                  <a:spcAft>
                    <a:spcPts val="600"/>
                  </a:spcAft>
                </a:pPr>
                <a:r>
                  <a:rPr lang="en-US" sz="1200" b="1">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0596042C-A852-D417-3CCA-E6B1BEBB9E89}"/>
                </a:ext>
              </a:extLst>
            </p:cNvPr>
            <p:cNvGrpSpPr/>
            <p:nvPr/>
          </p:nvGrpSpPr>
          <p:grpSpPr>
            <a:xfrm>
              <a:off x="4368124" y="3599234"/>
              <a:ext cx="4875989" cy="3764604"/>
              <a:chOff x="4368124" y="3599234"/>
              <a:chExt cx="4875989" cy="3764604"/>
            </a:xfrm>
          </p:grpSpPr>
          <p:pic>
            <p:nvPicPr>
              <p:cNvPr id="15" name="Picture 14" descr="Chart, box and whisker chart&#10;&#10;Description automatically generated">
                <a:extLst>
                  <a:ext uri="{FF2B5EF4-FFF2-40B4-BE49-F238E27FC236}">
                    <a16:creationId xmlns:a16="http://schemas.microsoft.com/office/drawing/2014/main" id="{2A84238C-49DD-11CA-C23E-20577571A16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45" b="1745"/>
              <a:stretch/>
            </p:blipFill>
            <p:spPr>
              <a:xfrm>
                <a:off x="4368124" y="3599234"/>
                <a:ext cx="4875989" cy="3764604"/>
              </a:xfrm>
              <a:prstGeom prst="rect">
                <a:avLst/>
              </a:prstGeom>
            </p:spPr>
          </p:pic>
          <p:sp>
            <p:nvSpPr>
              <p:cNvPr id="17" name="TextBox 16">
                <a:extLst>
                  <a:ext uri="{FF2B5EF4-FFF2-40B4-BE49-F238E27FC236}">
                    <a16:creationId xmlns:a16="http://schemas.microsoft.com/office/drawing/2014/main" id="{64852770-5BB2-29CB-7155-182C1A721209}"/>
                  </a:ext>
                </a:extLst>
              </p:cNvPr>
              <p:cNvSpPr txBox="1"/>
              <p:nvPr/>
            </p:nvSpPr>
            <p:spPr>
              <a:xfrm>
                <a:off x="4395886" y="6500436"/>
                <a:ext cx="313317" cy="287109"/>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22" name="TextBox 21">
            <a:extLst>
              <a:ext uri="{FF2B5EF4-FFF2-40B4-BE49-F238E27FC236}">
                <a16:creationId xmlns:a16="http://schemas.microsoft.com/office/drawing/2014/main" id="{17EF9B6D-EF83-47E1-683A-50D0D12A44DD}"/>
              </a:ext>
            </a:extLst>
          </p:cNvPr>
          <p:cNvSpPr txBox="1"/>
          <p:nvPr/>
        </p:nvSpPr>
        <p:spPr>
          <a:xfrm>
            <a:off x="621800" y="2225227"/>
            <a:ext cx="1730783" cy="369332"/>
          </a:xfrm>
          <a:prstGeom prst="rect">
            <a:avLst/>
          </a:prstGeom>
          <a:noFill/>
        </p:spPr>
        <p:txBody>
          <a:bodyPr wrap="square">
            <a:spAutoFit/>
          </a:bodyPr>
          <a:lstStyle/>
          <a:p>
            <a:r>
              <a:rPr lang="en-US" dirty="0"/>
              <a:t>Processed frass </a:t>
            </a:r>
          </a:p>
        </p:txBody>
      </p:sp>
    </p:spTree>
    <p:extLst>
      <p:ext uri="{BB962C8B-B14F-4D97-AF65-F5344CB8AC3E}">
        <p14:creationId xmlns:p14="http://schemas.microsoft.com/office/powerpoint/2010/main" val="214442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7D5D663B-3710-72EF-A291-933D3AE1C6FF}"/>
              </a:ext>
            </a:extLst>
          </p:cNvPr>
          <p:cNvPicPr>
            <a:picLocks noChangeAspect="1"/>
          </p:cNvPicPr>
          <p:nvPr/>
        </p:nvPicPr>
        <p:blipFill rotWithShape="1">
          <a:blip r:embed="rId2">
            <a:extLst>
              <a:ext uri="{28A0092B-C50C-407E-A947-70E740481C1C}">
                <a14:useLocalDpi xmlns:a14="http://schemas.microsoft.com/office/drawing/2010/main" val="0"/>
              </a:ext>
            </a:extLst>
          </a:blip>
          <a:srcRect r="689" b="-1"/>
          <a:stretch/>
        </p:blipFill>
        <p:spPr>
          <a:xfrm>
            <a:off x="1155547" y="637762"/>
            <a:ext cx="9889808" cy="5576770"/>
          </a:xfrm>
          <a:prstGeom prst="rect">
            <a:avLst/>
          </a:prstGeom>
        </p:spPr>
      </p:pic>
    </p:spTree>
    <p:extLst>
      <p:ext uri="{BB962C8B-B14F-4D97-AF65-F5344CB8AC3E}">
        <p14:creationId xmlns:p14="http://schemas.microsoft.com/office/powerpoint/2010/main" val="40810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2867F7-23DF-9757-88F9-0829BE12BC6A}"/>
              </a:ext>
            </a:extLst>
          </p:cNvPr>
          <p:cNvGrpSpPr/>
          <p:nvPr/>
        </p:nvGrpSpPr>
        <p:grpSpPr>
          <a:xfrm>
            <a:off x="2218784" y="1103857"/>
            <a:ext cx="7754432" cy="3810532"/>
            <a:chOff x="2218784" y="1103857"/>
            <a:chExt cx="7754432" cy="3810532"/>
          </a:xfrm>
        </p:grpSpPr>
        <p:pic>
          <p:nvPicPr>
            <p:cNvPr id="12" name="Picture 11" descr="Chart, box and whisker chart&#10;&#10;Description automatically generated">
              <a:extLst>
                <a:ext uri="{FF2B5EF4-FFF2-40B4-BE49-F238E27FC236}">
                  <a16:creationId xmlns:a16="http://schemas.microsoft.com/office/drawing/2014/main" id="{C8D2EE3D-8602-E119-E7B0-F68EFCC1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784" y="1103857"/>
              <a:ext cx="3877216" cy="3810532"/>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C382A986-0BF2-CCD6-B66A-B7BCBDF07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03857"/>
              <a:ext cx="3877216" cy="3810532"/>
            </a:xfrm>
            <a:prstGeom prst="rect">
              <a:avLst/>
            </a:prstGeom>
          </p:spPr>
        </p:pic>
      </p:grpSp>
    </p:spTree>
    <p:extLst>
      <p:ext uri="{BB962C8B-B14F-4D97-AF65-F5344CB8AC3E}">
        <p14:creationId xmlns:p14="http://schemas.microsoft.com/office/powerpoint/2010/main" val="213234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215459F-D80A-1C9C-76B0-54739761E16E}"/>
              </a:ext>
            </a:extLst>
          </p:cNvPr>
          <p:cNvGrpSpPr/>
          <p:nvPr/>
        </p:nvGrpSpPr>
        <p:grpSpPr>
          <a:xfrm>
            <a:off x="2003172" y="1480837"/>
            <a:ext cx="7754432" cy="3810532"/>
            <a:chOff x="2003172" y="1480837"/>
            <a:chExt cx="7754432" cy="3810532"/>
          </a:xfrm>
        </p:grpSpPr>
        <p:pic>
          <p:nvPicPr>
            <p:cNvPr id="7" name="Picture 6" descr="Chart, box and whisker chart&#10;&#10;Description automatically generated">
              <a:extLst>
                <a:ext uri="{FF2B5EF4-FFF2-40B4-BE49-F238E27FC236}">
                  <a16:creationId xmlns:a16="http://schemas.microsoft.com/office/drawing/2014/main" id="{009A00FA-3D2D-C07B-2095-D1142592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388" y="1480837"/>
              <a:ext cx="3877216" cy="3810532"/>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03CFD84A-5E34-07B8-3164-F0CFACDA9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172" y="1480837"/>
              <a:ext cx="3877216" cy="3810532"/>
            </a:xfrm>
            <a:prstGeom prst="rect">
              <a:avLst/>
            </a:prstGeom>
          </p:spPr>
        </p:pic>
      </p:grpSp>
    </p:spTree>
    <p:extLst>
      <p:ext uri="{BB962C8B-B14F-4D97-AF65-F5344CB8AC3E}">
        <p14:creationId xmlns:p14="http://schemas.microsoft.com/office/powerpoint/2010/main" val="251163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CE0716-8A19-1899-7F38-E8BF5D0F6F0C}"/>
              </a:ext>
            </a:extLst>
          </p:cNvPr>
          <p:cNvGrpSpPr/>
          <p:nvPr/>
        </p:nvGrpSpPr>
        <p:grpSpPr>
          <a:xfrm>
            <a:off x="1995217" y="1618984"/>
            <a:ext cx="7758924" cy="3810532"/>
            <a:chOff x="1995217" y="1618984"/>
            <a:chExt cx="7758924" cy="3810532"/>
          </a:xfrm>
        </p:grpSpPr>
        <p:pic>
          <p:nvPicPr>
            <p:cNvPr id="3" name="Picture 2">
              <a:extLst>
                <a:ext uri="{FF2B5EF4-FFF2-40B4-BE49-F238E27FC236}">
                  <a16:creationId xmlns:a16="http://schemas.microsoft.com/office/drawing/2014/main" id="{51B369A4-952E-AAAE-D756-296B074C3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17" y="1618984"/>
              <a:ext cx="3877216" cy="3810532"/>
            </a:xfrm>
            <a:prstGeom prst="rect">
              <a:avLst/>
            </a:prstGeom>
          </p:spPr>
        </p:pic>
        <p:pic>
          <p:nvPicPr>
            <p:cNvPr id="5" name="Picture 4">
              <a:extLst>
                <a:ext uri="{FF2B5EF4-FFF2-40B4-BE49-F238E27FC236}">
                  <a16:creationId xmlns:a16="http://schemas.microsoft.com/office/drawing/2014/main" id="{5E3D299D-FF88-6E43-C7DC-BFD95836F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925" y="1618984"/>
              <a:ext cx="3877216" cy="3810532"/>
            </a:xfrm>
            <a:prstGeom prst="rect">
              <a:avLst/>
            </a:prstGeom>
          </p:spPr>
        </p:pic>
      </p:grpSp>
    </p:spTree>
    <p:extLst>
      <p:ext uri="{BB962C8B-B14F-4D97-AF65-F5344CB8AC3E}">
        <p14:creationId xmlns:p14="http://schemas.microsoft.com/office/powerpoint/2010/main" val="121435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A573F3-29A1-F338-F2DC-D9AF71516C29}"/>
              </a:ext>
            </a:extLst>
          </p:cNvPr>
          <p:cNvGrpSpPr/>
          <p:nvPr/>
        </p:nvGrpSpPr>
        <p:grpSpPr>
          <a:xfrm>
            <a:off x="2061893" y="1528496"/>
            <a:ext cx="7716326" cy="3801005"/>
            <a:chOff x="2061893" y="1528496"/>
            <a:chExt cx="7716326" cy="3801005"/>
          </a:xfrm>
        </p:grpSpPr>
        <p:pic>
          <p:nvPicPr>
            <p:cNvPr id="3" name="Picture 2">
              <a:extLst>
                <a:ext uri="{FF2B5EF4-FFF2-40B4-BE49-F238E27FC236}">
                  <a16:creationId xmlns:a16="http://schemas.microsoft.com/office/drawing/2014/main" id="{2C55DDE4-2113-0676-4512-F9297ACAD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056" y="1528496"/>
              <a:ext cx="3858163" cy="3801005"/>
            </a:xfrm>
            <a:prstGeom prst="rect">
              <a:avLst/>
            </a:prstGeom>
          </p:spPr>
        </p:pic>
        <p:pic>
          <p:nvPicPr>
            <p:cNvPr id="5" name="Picture 4">
              <a:extLst>
                <a:ext uri="{FF2B5EF4-FFF2-40B4-BE49-F238E27FC236}">
                  <a16:creationId xmlns:a16="http://schemas.microsoft.com/office/drawing/2014/main" id="{B935FC70-F512-D33A-345E-0E8199AFC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93" y="1528496"/>
              <a:ext cx="3858163" cy="3801005"/>
            </a:xfrm>
            <a:prstGeom prst="rect">
              <a:avLst/>
            </a:prstGeom>
          </p:spPr>
        </p:pic>
      </p:grpSp>
    </p:spTree>
    <p:extLst>
      <p:ext uri="{BB962C8B-B14F-4D97-AF65-F5344CB8AC3E}">
        <p14:creationId xmlns:p14="http://schemas.microsoft.com/office/powerpoint/2010/main" val="91177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7A9AE0A-A0D8-6CF4-91C6-5A302CD34C03}"/>
              </a:ext>
            </a:extLst>
          </p:cNvPr>
          <p:cNvGrpSpPr/>
          <p:nvPr/>
        </p:nvGrpSpPr>
        <p:grpSpPr>
          <a:xfrm>
            <a:off x="1804718" y="1528496"/>
            <a:ext cx="7706263" cy="3810530"/>
            <a:chOff x="1804718" y="1528496"/>
            <a:chExt cx="7706263" cy="3810530"/>
          </a:xfrm>
        </p:grpSpPr>
        <p:pic>
          <p:nvPicPr>
            <p:cNvPr id="3" name="Picture 2">
              <a:extLst>
                <a:ext uri="{FF2B5EF4-FFF2-40B4-BE49-F238E27FC236}">
                  <a16:creationId xmlns:a16="http://schemas.microsoft.com/office/drawing/2014/main" id="{8B466783-3A8C-3AB9-5DAC-19584514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818" y="1528496"/>
              <a:ext cx="3858163" cy="3801005"/>
            </a:xfrm>
            <a:prstGeom prst="rect">
              <a:avLst/>
            </a:prstGeom>
          </p:spPr>
        </p:pic>
        <p:pic>
          <p:nvPicPr>
            <p:cNvPr id="5" name="Picture 4">
              <a:extLst>
                <a:ext uri="{FF2B5EF4-FFF2-40B4-BE49-F238E27FC236}">
                  <a16:creationId xmlns:a16="http://schemas.microsoft.com/office/drawing/2014/main" id="{2E2B0A66-240F-2D6B-110D-E5A9612F2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718" y="1538021"/>
              <a:ext cx="3858163" cy="3801005"/>
            </a:xfrm>
            <a:prstGeom prst="rect">
              <a:avLst/>
            </a:prstGeom>
          </p:spPr>
        </p:pic>
      </p:grpSp>
    </p:spTree>
    <p:extLst>
      <p:ext uri="{BB962C8B-B14F-4D97-AF65-F5344CB8AC3E}">
        <p14:creationId xmlns:p14="http://schemas.microsoft.com/office/powerpoint/2010/main" val="392097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0DB87B-1E10-8B8B-B967-4C06052CDE15}"/>
              </a:ext>
            </a:extLst>
          </p:cNvPr>
          <p:cNvGrpSpPr/>
          <p:nvPr/>
        </p:nvGrpSpPr>
        <p:grpSpPr>
          <a:xfrm>
            <a:off x="1070755" y="1528496"/>
            <a:ext cx="7697276" cy="3810530"/>
            <a:chOff x="1070755" y="1528496"/>
            <a:chExt cx="7697276" cy="3810530"/>
          </a:xfrm>
        </p:grpSpPr>
        <p:pic>
          <p:nvPicPr>
            <p:cNvPr id="3" name="Picture 2">
              <a:extLst>
                <a:ext uri="{FF2B5EF4-FFF2-40B4-BE49-F238E27FC236}">
                  <a16:creationId xmlns:a16="http://schemas.microsoft.com/office/drawing/2014/main" id="{341C7544-B028-EE2B-1556-41FA88A1E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868" y="1528496"/>
              <a:ext cx="3858163" cy="3801005"/>
            </a:xfrm>
            <a:prstGeom prst="rect">
              <a:avLst/>
            </a:prstGeom>
          </p:spPr>
        </p:pic>
        <p:pic>
          <p:nvPicPr>
            <p:cNvPr id="5" name="Picture 4">
              <a:extLst>
                <a:ext uri="{FF2B5EF4-FFF2-40B4-BE49-F238E27FC236}">
                  <a16:creationId xmlns:a16="http://schemas.microsoft.com/office/drawing/2014/main" id="{185FB942-8A0C-CA6F-4648-2093978D1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55" y="1538021"/>
              <a:ext cx="3858163" cy="3801005"/>
            </a:xfrm>
            <a:prstGeom prst="rect">
              <a:avLst/>
            </a:prstGeom>
          </p:spPr>
        </p:pic>
      </p:grpSp>
    </p:spTree>
    <p:extLst>
      <p:ext uri="{BB962C8B-B14F-4D97-AF65-F5344CB8AC3E}">
        <p14:creationId xmlns:p14="http://schemas.microsoft.com/office/powerpoint/2010/main" val="213376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91008" y="4412015"/>
            <a:ext cx="10045190" cy="1477328"/>
          </a:xfrm>
          <a:prstGeom prst="rect">
            <a:avLst/>
          </a:prstGeom>
          <a:noFill/>
        </p:spPr>
        <p:txBody>
          <a:bodyPr wrap="square">
            <a:spAutoFit/>
          </a:bodyPr>
          <a:lstStyle/>
          <a:p>
            <a:r>
              <a:rPr lang="en-US" dirty="0"/>
              <a:t>there are a number of reasons why information on the frass type, effect on plants and herbivore performance is required including, planning frass management and regulation, frass research and product development. These applications all have an implications for soil health, plant growth promotion and yield lifting, and the control of herbivore pest, which form the </a:t>
            </a:r>
            <a:r>
              <a:rPr lang="en-US" b="0" i="0" dirty="0">
                <a:solidFill>
                  <a:srgbClr val="282828"/>
                </a:solidFill>
                <a:effectLst/>
                <a:latin typeface="MuseoSans"/>
              </a:rPr>
              <a:t>basis for directing frass use into more efficient and environmentally applications and fulfilling nutrient recycling in a circular agriculture.</a:t>
            </a:r>
            <a:endParaRPr lang="en-US" dirty="0"/>
          </a:p>
        </p:txBody>
      </p:sp>
      <p:grpSp>
        <p:nvGrpSpPr>
          <p:cNvPr id="12" name="Group 11"/>
          <p:cNvGrpSpPr/>
          <p:nvPr/>
        </p:nvGrpSpPr>
        <p:grpSpPr>
          <a:xfrm>
            <a:off x="1839558" y="2079064"/>
            <a:ext cx="6388584" cy="2162694"/>
            <a:chOff x="1839558" y="2079064"/>
            <a:chExt cx="6388584" cy="2162694"/>
          </a:xfrm>
        </p:grpSpPr>
        <p:sp>
          <p:nvSpPr>
            <p:cNvPr id="4" name="Rectangle 3"/>
            <p:cNvSpPr/>
            <p:nvPr/>
          </p:nvSpPr>
          <p:spPr>
            <a:xfrm>
              <a:off x="1839558" y="3690845"/>
              <a:ext cx="6388583" cy="550913"/>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Soil Health, Plant Growth and Pest Control</a:t>
              </a:r>
            </a:p>
            <a:p>
              <a:pPr algn="dist">
                <a:lnSpc>
                  <a:spcPts val="1680"/>
                </a:lnSpc>
              </a:pPr>
              <a:r>
                <a:rPr lang="en-US" sz="1200" dirty="0">
                  <a:solidFill>
                    <a:schemeClr val="tx1"/>
                  </a:solidFill>
                  <a:latin typeface="Times New Roman" panose="02020603050405020304" pitchFamily="18" charset="0"/>
                  <a:cs typeface="Times New Roman" panose="02020603050405020304" pitchFamily="18" charset="0"/>
                </a:rPr>
                <a:t>Beneficial microorganisms, plant-available nutrients, plant defense mechanisms </a:t>
              </a:r>
            </a:p>
          </p:txBody>
        </p:sp>
        <p:sp>
          <p:nvSpPr>
            <p:cNvPr id="5" name="Rectangle 4"/>
            <p:cNvSpPr/>
            <p:nvPr/>
          </p:nvSpPr>
          <p:spPr>
            <a:xfrm>
              <a:off x="6526635" y="2079065"/>
              <a:ext cx="1701507"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Product Development </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Composting</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Biofertilizers</a:t>
              </a:r>
            </a:p>
          </p:txBody>
        </p:sp>
        <p:sp>
          <p:nvSpPr>
            <p:cNvPr id="8" name="Rectangle 7"/>
            <p:cNvSpPr/>
            <p:nvPr/>
          </p:nvSpPr>
          <p:spPr>
            <a:xfrm>
              <a:off x="1839558" y="2079064"/>
              <a:ext cx="1701505"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Quality</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Planning Frass use  </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Regulation</a:t>
              </a:r>
            </a:p>
          </p:txBody>
        </p:sp>
        <p:sp>
          <p:nvSpPr>
            <p:cNvPr id="9" name="Rectangle 8"/>
            <p:cNvSpPr/>
            <p:nvPr/>
          </p:nvSpPr>
          <p:spPr>
            <a:xfrm>
              <a:off x="4183096" y="2079064"/>
              <a:ext cx="1701506"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Research</a:t>
              </a:r>
            </a:p>
            <a:p>
              <a:pPr algn="ctr"/>
              <a:endParaRPr lang="en-US" sz="700" dirty="0">
                <a:solidFill>
                  <a:schemeClr val="tx1"/>
                </a:solidFill>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Chemical Properties</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Microbial Diversity </a:t>
              </a:r>
            </a:p>
          </p:txBody>
        </p:sp>
        <p:sp>
          <p:nvSpPr>
            <p:cNvPr id="6" name="Arrow: Left-Right 5"/>
            <p:cNvSpPr/>
            <p:nvPr/>
          </p:nvSpPr>
          <p:spPr>
            <a:xfrm>
              <a:off x="3557841"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1" name="Arrow: Left-Right 10"/>
            <p:cNvSpPr/>
            <p:nvPr/>
          </p:nvSpPr>
          <p:spPr>
            <a:xfrm>
              <a:off x="5901380"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0" name="Arrow: Down 9"/>
            <p:cNvSpPr/>
            <p:nvPr/>
          </p:nvSpPr>
          <p:spPr>
            <a:xfrm>
              <a:off x="2571646"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3" name="Arrow: Down 12"/>
            <p:cNvSpPr/>
            <p:nvPr/>
          </p:nvSpPr>
          <p:spPr>
            <a:xfrm>
              <a:off x="5033849"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4" name="Arrow: Down 13"/>
            <p:cNvSpPr/>
            <p:nvPr/>
          </p:nvSpPr>
          <p:spPr>
            <a:xfrm>
              <a:off x="7377388" y="3176878"/>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grpSp>
      <p:pic>
        <p:nvPicPr>
          <p:cNvPr id="15" name="Picture 14"/>
          <p:cNvPicPr>
            <a:picLocks noChangeAspect="1"/>
          </p:cNvPicPr>
          <p:nvPr/>
        </p:nvPicPr>
        <p:blipFill>
          <a:blip r:embed="rId2"/>
          <a:stretch>
            <a:fillRect/>
          </a:stretch>
        </p:blipFill>
        <p:spPr>
          <a:xfrm>
            <a:off x="1839558" y="137661"/>
            <a:ext cx="5059596" cy="1740885"/>
          </a:xfrm>
          <a:prstGeom prst="rect">
            <a:avLst/>
          </a:prstGeom>
        </p:spPr>
      </p:pic>
      <p:sp>
        <p:nvSpPr>
          <p:cNvPr id="3" name="TextBox 2">
            <a:extLst>
              <a:ext uri="{FF2B5EF4-FFF2-40B4-BE49-F238E27FC236}">
                <a16:creationId xmlns:a16="http://schemas.microsoft.com/office/drawing/2014/main" id="{83A178F4-4692-49B3-FEDB-C56EDACE8A50}"/>
              </a:ext>
            </a:extLst>
          </p:cNvPr>
          <p:cNvSpPr txBox="1"/>
          <p:nvPr/>
        </p:nvSpPr>
        <p:spPr>
          <a:xfrm>
            <a:off x="2628061" y="6156680"/>
            <a:ext cx="4135994" cy="646331"/>
          </a:xfrm>
          <a:prstGeom prst="rect">
            <a:avLst/>
          </a:prstGeom>
          <a:noFill/>
        </p:spPr>
        <p:txBody>
          <a:bodyPr wrap="square">
            <a:spAutoFit/>
          </a:bodyPr>
          <a:lstStyle/>
          <a:p>
            <a:r>
              <a:rPr lang="en-GB" dirty="0"/>
              <a:t>See example of figure above: https://doi.org/10.1038/sj.ejcn.1602937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49082" y="5452628"/>
            <a:ext cx="5318684" cy="369332"/>
          </a:xfrm>
          <a:prstGeom prst="rect">
            <a:avLst/>
          </a:prstGeom>
          <a:noFill/>
        </p:spPr>
        <p:txBody>
          <a:bodyPr wrap="square" rtlCol="0">
            <a:spAutoFit/>
          </a:bodyPr>
          <a:lstStyle/>
          <a:p>
            <a:r>
              <a:rPr lang="nl-NL" dirty="0"/>
              <a:t>Figure 7_trial 1. Fly emergence, </a:t>
            </a:r>
            <a:r>
              <a:rPr lang="nl-NL" i="1" dirty="0"/>
              <a:t>Delia radicum</a:t>
            </a:r>
            <a:r>
              <a:rPr lang="nl-NL" dirty="0"/>
              <a:t>, ATP</a:t>
            </a:r>
            <a:endParaRPr lang="en-US" dirty="0"/>
          </a:p>
        </p:txBody>
      </p:sp>
      <p:grpSp>
        <p:nvGrpSpPr>
          <p:cNvPr id="30" name="Group 29">
            <a:extLst>
              <a:ext uri="{FF2B5EF4-FFF2-40B4-BE49-F238E27FC236}">
                <a16:creationId xmlns:a16="http://schemas.microsoft.com/office/drawing/2014/main" id="{17B597C2-D1D1-89D4-8770-E67F4832EBE0}"/>
              </a:ext>
            </a:extLst>
          </p:cNvPr>
          <p:cNvGrpSpPr/>
          <p:nvPr/>
        </p:nvGrpSpPr>
        <p:grpSpPr>
          <a:xfrm>
            <a:off x="1378509" y="1311905"/>
            <a:ext cx="9119864" cy="2746788"/>
            <a:chOff x="1163823" y="1113122"/>
            <a:chExt cx="9119864" cy="2746788"/>
          </a:xfrm>
        </p:grpSpPr>
        <p:grpSp>
          <p:nvGrpSpPr>
            <p:cNvPr id="26" name="Group 25">
              <a:extLst>
                <a:ext uri="{FF2B5EF4-FFF2-40B4-BE49-F238E27FC236}">
                  <a16:creationId xmlns:a16="http://schemas.microsoft.com/office/drawing/2014/main" id="{95A437FE-44C4-9670-5216-C7C231673D31}"/>
                </a:ext>
              </a:extLst>
            </p:cNvPr>
            <p:cNvGrpSpPr/>
            <p:nvPr/>
          </p:nvGrpSpPr>
          <p:grpSpPr>
            <a:xfrm>
              <a:off x="1163823" y="1113122"/>
              <a:ext cx="9119864" cy="2746788"/>
              <a:chOff x="1163823" y="1113122"/>
              <a:chExt cx="9119864" cy="2746788"/>
            </a:xfrm>
          </p:grpSpPr>
          <p:grpSp>
            <p:nvGrpSpPr>
              <p:cNvPr id="2" name="Group 1">
                <a:extLst>
                  <a:ext uri="{FF2B5EF4-FFF2-40B4-BE49-F238E27FC236}">
                    <a16:creationId xmlns:a16="http://schemas.microsoft.com/office/drawing/2014/main" id="{CB77C03A-5FDF-EED8-99FF-ABBC7C1C6A23}"/>
                  </a:ext>
                </a:extLst>
              </p:cNvPr>
              <p:cNvGrpSpPr/>
              <p:nvPr/>
            </p:nvGrpSpPr>
            <p:grpSpPr>
              <a:xfrm>
                <a:off x="1163823" y="1116710"/>
                <a:ext cx="4575175" cy="2743200"/>
                <a:chOff x="3938256" y="1678772"/>
                <a:chExt cx="4575175" cy="2743200"/>
              </a:xfrm>
            </p:grpSpPr>
            <p:graphicFrame>
              <p:nvGraphicFramePr>
                <p:cNvPr id="5" name="Chart 4"/>
                <p:cNvGraphicFramePr/>
                <p:nvPr>
                  <p:extLst>
                    <p:ext uri="{D42A27DB-BD31-4B8C-83A1-F6EECF244321}">
                      <p14:modId xmlns:p14="http://schemas.microsoft.com/office/powerpoint/2010/main" val="2147224817"/>
                    </p:ext>
                  </p:extLst>
                </p:nvPr>
              </p:nvGraphicFramePr>
              <p:xfrm>
                <a:off x="3938256" y="1678772"/>
                <a:ext cx="45751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51322"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b</a:t>
                  </a:r>
                </a:p>
              </p:txBody>
            </p:sp>
            <p:sp>
              <p:nvSpPr>
                <p:cNvPr id="7" name="TextBox 6"/>
                <p:cNvSpPr txBox="1"/>
                <p:nvPr/>
              </p:nvSpPr>
              <p:spPr>
                <a:xfrm>
                  <a:off x="6524190"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a:t>
                  </a:r>
                </a:p>
              </p:txBody>
            </p:sp>
            <p:sp>
              <p:nvSpPr>
                <p:cNvPr id="8" name="TextBox 7"/>
                <p:cNvSpPr txBox="1"/>
                <p:nvPr/>
              </p:nvSpPr>
              <p:spPr>
                <a:xfrm>
                  <a:off x="7557087" y="2578353"/>
                  <a:ext cx="376936"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ab</a:t>
                  </a:r>
                </a:p>
              </p:txBody>
            </p:sp>
            <p:sp>
              <p:nvSpPr>
                <p:cNvPr id="9" name="TextBox 8"/>
                <p:cNvSpPr txBox="1"/>
                <p:nvPr/>
              </p:nvSpPr>
              <p:spPr>
                <a:xfrm>
                  <a:off x="5067651" y="3288465"/>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32/40</a:t>
                  </a:r>
                </a:p>
              </p:txBody>
            </p:sp>
            <p:sp>
              <p:nvSpPr>
                <p:cNvPr id="10" name="TextBox 9"/>
                <p:cNvSpPr txBox="1"/>
                <p:nvPr/>
              </p:nvSpPr>
              <p:spPr>
                <a:xfrm>
                  <a:off x="6332264" y="3288465"/>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62/65</a:t>
                  </a:r>
                </a:p>
              </p:txBody>
            </p:sp>
            <p:sp>
              <p:nvSpPr>
                <p:cNvPr id="11" name="TextBox 10"/>
                <p:cNvSpPr txBox="1"/>
                <p:nvPr/>
              </p:nvSpPr>
              <p:spPr>
                <a:xfrm>
                  <a:off x="7444572" y="3283373"/>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50/57</a:t>
                  </a:r>
                </a:p>
              </p:txBody>
            </p:sp>
          </p:grpSp>
          <p:grpSp>
            <p:nvGrpSpPr>
              <p:cNvPr id="25" name="Group 24">
                <a:extLst>
                  <a:ext uri="{FF2B5EF4-FFF2-40B4-BE49-F238E27FC236}">
                    <a16:creationId xmlns:a16="http://schemas.microsoft.com/office/drawing/2014/main" id="{A16764B0-C952-65F4-6173-87F936BF56F3}"/>
                  </a:ext>
                </a:extLst>
              </p:cNvPr>
              <p:cNvGrpSpPr/>
              <p:nvPr/>
            </p:nvGrpSpPr>
            <p:grpSpPr>
              <a:xfrm>
                <a:off x="5711687" y="1113122"/>
                <a:ext cx="4572000" cy="2746788"/>
                <a:chOff x="5738998" y="1188652"/>
                <a:chExt cx="4572000" cy="2746788"/>
              </a:xfrm>
            </p:grpSpPr>
            <p:graphicFrame>
              <p:nvGraphicFramePr>
                <p:cNvPr id="3" name="Chart 2">
                  <a:extLst>
                    <a:ext uri="{FF2B5EF4-FFF2-40B4-BE49-F238E27FC236}">
                      <a16:creationId xmlns:a16="http://schemas.microsoft.com/office/drawing/2014/main" id="{8690309B-2020-351F-F821-4870885E621E}"/>
                    </a:ext>
                  </a:extLst>
                </p:cNvPr>
                <p:cNvGraphicFramePr>
                  <a:graphicFrameLocks/>
                </p:cNvGraphicFramePr>
                <p:nvPr>
                  <p:extLst>
                    <p:ext uri="{D42A27DB-BD31-4B8C-83A1-F6EECF244321}">
                      <p14:modId xmlns:p14="http://schemas.microsoft.com/office/powerpoint/2010/main" val="3373134858"/>
                    </p:ext>
                  </p:extLst>
                </p:nvPr>
              </p:nvGraphicFramePr>
              <p:xfrm>
                <a:off x="5738998" y="11922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1CF258D6-4280-B0E3-A4AE-B82EFD1C2071}"/>
                    </a:ext>
                  </a:extLst>
                </p:cNvPr>
                <p:cNvSpPr txBox="1"/>
                <p:nvPr/>
              </p:nvSpPr>
              <p:spPr>
                <a:xfrm>
                  <a:off x="7312600" y="1188652"/>
                  <a:ext cx="1882477" cy="261610"/>
                </a:xfrm>
                <a:prstGeom prst="rect">
                  <a:avLst/>
                </a:prstGeom>
                <a:noFill/>
              </p:spPr>
              <p:txBody>
                <a:bodyPr wrap="square" rtlCol="0">
                  <a:spAutoFit/>
                </a:bodyPr>
                <a:lstStyle/>
                <a:p>
                  <a:r>
                    <a:rPr lang="nl-NL" sz="1100" i="1" dirty="0">
                      <a:latin typeface="Arial" panose="020B0604020202020204" pitchFamily="34" charset="0"/>
                      <a:cs typeface="Arial" panose="020B0604020202020204" pitchFamily="34" charset="0"/>
                    </a:rPr>
                    <a:t>GLM: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0.92; p = 0.6314 </a:t>
                  </a:r>
                  <a:r>
                    <a:rPr lang="nl-NL" sz="1100" i="1" dirty="0">
                      <a:latin typeface="Arial" panose="020B0604020202020204" pitchFamily="34" charset="0"/>
                      <a:cs typeface="Arial" panose="020B0604020202020204" pitchFamily="34" charset="0"/>
                    </a:rPr>
                    <a:t> </a:t>
                  </a:r>
                  <a:endParaRPr lang="en-US" sz="1100" i="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69BB235-6F58-E9D5-2DC6-1B61D34C4883}"/>
                    </a:ext>
                  </a:extLst>
                </p:cNvPr>
                <p:cNvSpPr txBox="1"/>
                <p:nvPr/>
              </p:nvSpPr>
              <p:spPr>
                <a:xfrm>
                  <a:off x="6753212"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3" name="TextBox 22">
                  <a:extLst>
                    <a:ext uri="{FF2B5EF4-FFF2-40B4-BE49-F238E27FC236}">
                      <a16:creationId xmlns:a16="http://schemas.microsoft.com/office/drawing/2014/main" id="{5D5A8528-202C-2FAF-5BC0-134466E300E8}"/>
                    </a:ext>
                  </a:extLst>
                </p:cNvPr>
                <p:cNvSpPr txBox="1"/>
                <p:nvPr/>
              </p:nvSpPr>
              <p:spPr>
                <a:xfrm>
                  <a:off x="8024998"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4" name="TextBox 23">
                  <a:extLst>
                    <a:ext uri="{FF2B5EF4-FFF2-40B4-BE49-F238E27FC236}">
                      <a16:creationId xmlns:a16="http://schemas.microsoft.com/office/drawing/2014/main" id="{18C0D0BA-8140-5008-294A-06E2BABD8F8A}"/>
                    </a:ext>
                  </a:extLst>
                </p:cNvPr>
                <p:cNvSpPr txBox="1"/>
                <p:nvPr/>
              </p:nvSpPr>
              <p:spPr>
                <a:xfrm>
                  <a:off x="9296784" y="2857419"/>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grpSp>
        </p:grpSp>
        <p:sp>
          <p:nvSpPr>
            <p:cNvPr id="28" name="TextBox 27">
              <a:extLst>
                <a:ext uri="{FF2B5EF4-FFF2-40B4-BE49-F238E27FC236}">
                  <a16:creationId xmlns:a16="http://schemas.microsoft.com/office/drawing/2014/main" id="{1350C9B3-A785-97D8-AA72-C3183309F9F9}"/>
                </a:ext>
              </a:extLst>
            </p:cNvPr>
            <p:cNvSpPr txBox="1"/>
            <p:nvPr/>
          </p:nvSpPr>
          <p:spPr>
            <a:xfrm>
              <a:off x="5168378" y="1307538"/>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EE040E3-886E-F736-8D64-93F70E131360}"/>
                </a:ext>
              </a:extLst>
            </p:cNvPr>
            <p:cNvSpPr txBox="1"/>
            <p:nvPr/>
          </p:nvSpPr>
          <p:spPr>
            <a:xfrm>
              <a:off x="9764248" y="1243927"/>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52821" y="5987534"/>
            <a:ext cx="5358156" cy="369332"/>
          </a:xfrm>
          <a:prstGeom prst="rect">
            <a:avLst/>
          </a:prstGeom>
          <a:noFill/>
        </p:spPr>
        <p:txBody>
          <a:bodyPr wrap="square" rtlCol="0">
            <a:spAutoFit/>
          </a:bodyPr>
          <a:lstStyle/>
          <a:p>
            <a:r>
              <a:rPr lang="nl-NL" dirty="0"/>
              <a:t>Figure S6_trial 2. Fly emergence, </a:t>
            </a:r>
            <a:r>
              <a:rPr lang="nl-NL" i="1" dirty="0"/>
              <a:t>Delia radicum</a:t>
            </a:r>
            <a:r>
              <a:rPr lang="nl-NL" dirty="0"/>
              <a:t>, ATP</a:t>
            </a:r>
            <a:endParaRPr lang="en-US" dirty="0"/>
          </a:p>
        </p:txBody>
      </p:sp>
      <p:grpSp>
        <p:nvGrpSpPr>
          <p:cNvPr id="20" name="Group 19">
            <a:extLst>
              <a:ext uri="{FF2B5EF4-FFF2-40B4-BE49-F238E27FC236}">
                <a16:creationId xmlns:a16="http://schemas.microsoft.com/office/drawing/2014/main" id="{1E091AE0-9F82-2B46-F380-5A36D27C6757}"/>
              </a:ext>
            </a:extLst>
          </p:cNvPr>
          <p:cNvGrpSpPr/>
          <p:nvPr/>
        </p:nvGrpSpPr>
        <p:grpSpPr>
          <a:xfrm>
            <a:off x="1019092" y="1826121"/>
            <a:ext cx="4572000" cy="2926011"/>
            <a:chOff x="1019092" y="1826121"/>
            <a:chExt cx="4572000" cy="2926011"/>
          </a:xfrm>
        </p:grpSpPr>
        <p:grpSp>
          <p:nvGrpSpPr>
            <p:cNvPr id="5" name="Group 4">
              <a:extLst>
                <a:ext uri="{FF2B5EF4-FFF2-40B4-BE49-F238E27FC236}">
                  <a16:creationId xmlns:a16="http://schemas.microsoft.com/office/drawing/2014/main" id="{2EA50B8D-3600-2DD1-F6F1-DBD51A053F51}"/>
                </a:ext>
              </a:extLst>
            </p:cNvPr>
            <p:cNvGrpSpPr/>
            <p:nvPr/>
          </p:nvGrpSpPr>
          <p:grpSpPr>
            <a:xfrm>
              <a:off x="1019092" y="1826121"/>
              <a:ext cx="4572000" cy="2926011"/>
              <a:chOff x="3583411" y="1874588"/>
              <a:chExt cx="4572000" cy="2926011"/>
            </a:xfrm>
          </p:grpSpPr>
          <p:graphicFrame>
            <p:nvGraphicFramePr>
              <p:cNvPr id="2" name="Chart 1"/>
              <p:cNvGraphicFramePr/>
              <p:nvPr>
                <p:extLst>
                  <p:ext uri="{D42A27DB-BD31-4B8C-83A1-F6EECF244321}">
                    <p14:modId xmlns:p14="http://schemas.microsoft.com/office/powerpoint/2010/main" val="2900910901"/>
                  </p:ext>
                </p:extLst>
              </p:nvPr>
            </p:nvGraphicFramePr>
            <p:xfrm>
              <a:off x="3583411" y="2057399"/>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
              <p:cNvSpPr txBox="1"/>
              <p:nvPr/>
            </p:nvSpPr>
            <p:spPr>
              <a:xfrm>
                <a:off x="4431573" y="1874588"/>
                <a:ext cx="3498574"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0</a:t>
                </a:r>
                <a:r>
                  <a:rPr lang="en-GB" i="1" dirty="0">
                    <a:latin typeface="Arial" panose="020B0604020202020204" pitchFamily="34" charset="0"/>
                    <a:cs typeface="Arial" panose="020B0604020202020204" pitchFamily="34" charset="0"/>
                  </a:rPr>
                  <a:t>.24</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0.8869</a:t>
                </a:r>
                <a:r>
                  <a:rPr lang="en-GB" i="1" cap="none" baseline="0" dirty="0">
                    <a:effectLst/>
                    <a:latin typeface="Arial" panose="020B0604020202020204" pitchFamily="34" charset="0"/>
                    <a:cs typeface="Arial" panose="020B0604020202020204" pitchFamily="34" charset="0"/>
                  </a:rPr>
                  <a:t> </a:t>
                </a:r>
                <a:endParaRPr lang="en-US"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TextBox 3"/>
              <p:cNvSpPr txBox="1"/>
              <p:nvPr/>
            </p:nvSpPr>
            <p:spPr>
              <a:xfrm>
                <a:off x="4754880" y="3338967"/>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22/29</a:t>
                </a:r>
                <a:endParaRPr lang="en-US" sz="1100" dirty="0">
                  <a:latin typeface="Arial" panose="020B0604020202020204" pitchFamily="34" charset="0"/>
                  <a:cs typeface="Arial" panose="020B0604020202020204" pitchFamily="34" charset="0"/>
                </a:endParaRPr>
              </a:p>
            </p:txBody>
          </p:sp>
          <p:sp>
            <p:nvSpPr>
              <p:cNvPr id="14" name="TextBox 13"/>
              <p:cNvSpPr txBox="1"/>
              <p:nvPr/>
            </p:nvSpPr>
            <p:spPr>
              <a:xfrm>
                <a:off x="5935982"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41/51</a:t>
                </a:r>
                <a:endParaRPr lang="en-US" sz="1100" dirty="0">
                  <a:latin typeface="Arial" panose="020B0604020202020204" pitchFamily="34" charset="0"/>
                  <a:cs typeface="Arial" panose="020B0604020202020204" pitchFamily="34" charset="0"/>
                </a:endParaRPr>
              </a:p>
            </p:txBody>
          </p:sp>
          <p:sp>
            <p:nvSpPr>
              <p:cNvPr id="15" name="TextBox 14"/>
              <p:cNvSpPr txBox="1"/>
              <p:nvPr/>
            </p:nvSpPr>
            <p:spPr>
              <a:xfrm>
                <a:off x="7124691"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35/45</a:t>
                </a:r>
                <a:endParaRPr lang="en-US" sz="11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F3EAB3ED-2521-9263-259C-1AC19AFF91D2}"/>
                </a:ext>
              </a:extLst>
            </p:cNvPr>
            <p:cNvSpPr txBox="1"/>
            <p:nvPr/>
          </p:nvSpPr>
          <p:spPr>
            <a:xfrm>
              <a:off x="4960348" y="2087154"/>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A512ABF5-ABDF-2D61-6357-253E29C8C53D}"/>
              </a:ext>
            </a:extLst>
          </p:cNvPr>
          <p:cNvGrpSpPr/>
          <p:nvPr/>
        </p:nvGrpSpPr>
        <p:grpSpPr>
          <a:xfrm>
            <a:off x="5498310" y="1826121"/>
            <a:ext cx="4572000" cy="3009500"/>
            <a:chOff x="5593722" y="1826121"/>
            <a:chExt cx="4572000" cy="3009500"/>
          </a:xfrm>
        </p:grpSpPr>
        <p:graphicFrame>
          <p:nvGraphicFramePr>
            <p:cNvPr id="6" name="Chart 5">
              <a:extLst>
                <a:ext uri="{FF2B5EF4-FFF2-40B4-BE49-F238E27FC236}">
                  <a16:creationId xmlns:a16="http://schemas.microsoft.com/office/drawing/2014/main" id="{EC3B29BB-BC75-40B0-C6C5-0F2587204567}"/>
                </a:ext>
              </a:extLst>
            </p:cNvPr>
            <p:cNvGraphicFramePr>
              <a:graphicFrameLocks/>
            </p:cNvGraphicFramePr>
            <p:nvPr>
              <p:extLst>
                <p:ext uri="{D42A27DB-BD31-4B8C-83A1-F6EECF244321}">
                  <p14:modId xmlns:p14="http://schemas.microsoft.com/office/powerpoint/2010/main" val="227448858"/>
                </p:ext>
              </p:extLst>
            </p:nvPr>
          </p:nvGraphicFramePr>
          <p:xfrm>
            <a:off x="5593722" y="1909541"/>
            <a:ext cx="457200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D874100-0E1F-0233-BC15-02CCDCD58FF5}"/>
                </a:ext>
              </a:extLst>
            </p:cNvPr>
            <p:cNvSpPr txBox="1"/>
            <p:nvPr/>
          </p:nvSpPr>
          <p:spPr>
            <a:xfrm>
              <a:off x="6639165" y="3257421"/>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8" name="TextBox 7">
              <a:extLst>
                <a:ext uri="{FF2B5EF4-FFF2-40B4-BE49-F238E27FC236}">
                  <a16:creationId xmlns:a16="http://schemas.microsoft.com/office/drawing/2014/main" id="{B0E1FC45-7507-DE4B-E434-4B12636EB83E}"/>
                </a:ext>
              </a:extLst>
            </p:cNvPr>
            <p:cNvSpPr txBox="1"/>
            <p:nvPr/>
          </p:nvSpPr>
          <p:spPr>
            <a:xfrm>
              <a:off x="7839971" y="3257421"/>
              <a:ext cx="637430"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9" name="TextBox 8">
              <a:extLst>
                <a:ext uri="{FF2B5EF4-FFF2-40B4-BE49-F238E27FC236}">
                  <a16:creationId xmlns:a16="http://schemas.microsoft.com/office/drawing/2014/main" id="{D4D0DF64-A803-D730-0C5F-EDD2E9156382}"/>
                </a:ext>
              </a:extLst>
            </p:cNvPr>
            <p:cNvSpPr txBox="1"/>
            <p:nvPr/>
          </p:nvSpPr>
          <p:spPr>
            <a:xfrm>
              <a:off x="9112202" y="3263133"/>
              <a:ext cx="629901"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sp>
          <p:nvSpPr>
            <p:cNvPr id="11" name="TextBox 1">
              <a:extLst>
                <a:ext uri="{FF2B5EF4-FFF2-40B4-BE49-F238E27FC236}">
                  <a16:creationId xmlns:a16="http://schemas.microsoft.com/office/drawing/2014/main" id="{D27A2FFD-8ABD-D350-54DC-A8C455E186DC}"/>
                </a:ext>
              </a:extLst>
            </p:cNvPr>
            <p:cNvSpPr txBox="1"/>
            <p:nvPr/>
          </p:nvSpPr>
          <p:spPr>
            <a:xfrm>
              <a:off x="7184249" y="1826121"/>
              <a:ext cx="2028375"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i="1" dirty="0">
                  <a:latin typeface="Arial" panose="020B0604020202020204" pitchFamily="34" charset="0"/>
                  <a:cs typeface="Arial" panose="020B0604020202020204" pitchFamily="34" charset="0"/>
                </a:rPr>
                <a:t>GLM</a:t>
              </a:r>
              <a:r>
                <a:rPr lang="en-US" sz="1100" i="1" cap="none" baseline="0" dirty="0">
                  <a:effectLst/>
                  <a:latin typeface="Arial" panose="020B0604020202020204" pitchFamily="34" charset="0"/>
                  <a:cs typeface="Arial" panose="020B0604020202020204" pitchFamily="34" charset="0"/>
                </a:rPr>
                <a:t>:</a:t>
              </a:r>
              <a:r>
                <a:rPr lang="en-US" sz="1100" i="1" cap="none" dirty="0">
                  <a:effectLst/>
                  <a:latin typeface="Arial" panose="020B0604020202020204" pitchFamily="34" charset="0"/>
                  <a:cs typeface="Arial" panose="020B0604020202020204" pitchFamily="34" charset="0"/>
                </a:rPr>
                <a:t>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a:t>
              </a:r>
              <a:r>
                <a:rPr lang="en-GB" sz="1100" i="1" dirty="0">
                  <a:latin typeface="Arial" panose="020B0604020202020204" pitchFamily="34" charset="0"/>
                  <a:cs typeface="Arial" panose="020B0604020202020204" pitchFamily="34" charset="0"/>
                </a:rPr>
                <a:t>.11</a:t>
              </a:r>
              <a:r>
                <a:rPr lang="en-US" sz="1100" i="1" dirty="0">
                  <a:latin typeface="Arial" panose="020B0604020202020204" pitchFamily="34" charset="0"/>
                  <a:cs typeface="Arial" panose="020B0604020202020204" pitchFamily="34" charset="0"/>
                </a:rPr>
                <a:t>; </a:t>
              </a:r>
              <a:r>
                <a:rPr lang="en-GB" sz="1100" i="1" dirty="0">
                  <a:latin typeface="Arial" panose="020B0604020202020204" pitchFamily="34" charset="0"/>
                  <a:cs typeface="Arial" panose="020B0604020202020204" pitchFamily="34" charset="0"/>
                </a:rPr>
                <a:t>p </a:t>
              </a:r>
              <a:r>
                <a:rPr lang="en-GB" sz="1100" i="1" cap="none" baseline="0" dirty="0">
                  <a:effectLst/>
                  <a:latin typeface="Arial" panose="020B0604020202020204" pitchFamily="34" charset="0"/>
                  <a:cs typeface="Arial" panose="020B0604020202020204" pitchFamily="34" charset="0"/>
                </a:rPr>
                <a:t>= </a:t>
              </a:r>
              <a:r>
                <a:rPr lang="el-GR" sz="1100" i="1" dirty="0">
                  <a:latin typeface="Arial" panose="020B0604020202020204" pitchFamily="34" charset="0"/>
                  <a:cs typeface="Arial" panose="020B0604020202020204" pitchFamily="34" charset="0"/>
                </a:rPr>
                <a:t>0.</a:t>
              </a:r>
              <a:r>
                <a:rPr lang="en-US" sz="1100" i="1" dirty="0">
                  <a:latin typeface="Arial" panose="020B0604020202020204" pitchFamily="34" charset="0"/>
                  <a:cs typeface="Arial" panose="020B0604020202020204" pitchFamily="34" charset="0"/>
                </a:rPr>
                <a:t>9468</a:t>
              </a:r>
              <a:r>
                <a:rPr lang="en-GB" sz="1100" i="1" cap="none" baseline="0" dirty="0">
                  <a:effectLst/>
                  <a:latin typeface="Arial" panose="020B0604020202020204" pitchFamily="34" charset="0"/>
                  <a:cs typeface="Arial" panose="020B0604020202020204" pitchFamily="34" charset="0"/>
                </a:rPr>
                <a:t> </a:t>
              </a:r>
              <a:endParaRPr lang="en-US" sz="1100"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BF3E632-6BB6-6AD6-E2C4-24D1F3339BA9}"/>
                </a:ext>
              </a:extLst>
            </p:cNvPr>
            <p:cNvSpPr txBox="1"/>
            <p:nvPr/>
          </p:nvSpPr>
          <p:spPr>
            <a:xfrm>
              <a:off x="9723191" y="2023543"/>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E8C35F0-E4F8-54E7-70AD-471B6669807C}"/>
              </a:ext>
            </a:extLst>
          </p:cNvPr>
          <p:cNvSpPr txBox="1"/>
          <p:nvPr/>
        </p:nvSpPr>
        <p:spPr>
          <a:xfrm>
            <a:off x="79284" y="7163784"/>
            <a:ext cx="12253084" cy="646331"/>
          </a:xfrm>
          <a:prstGeom prst="rect">
            <a:avLst/>
          </a:prstGeom>
          <a:noFill/>
        </p:spPr>
        <p:txBody>
          <a:bodyPr wrap="square" rtlCol="0">
            <a:spAutoFit/>
          </a:bodyPr>
          <a:lstStyle/>
          <a:p>
            <a:r>
              <a:rPr lang="nl-NL" dirty="0" err="1"/>
              <a:t>Figure</a:t>
            </a:r>
            <a:r>
              <a:rPr lang="nl-NL" dirty="0"/>
              <a:t> S6: A = </a:t>
            </a:r>
            <a:r>
              <a:rPr lang="nl-NL" dirty="0" err="1"/>
              <a:t>fly</a:t>
            </a:r>
            <a:r>
              <a:rPr lang="nl-NL" dirty="0"/>
              <a:t> </a:t>
            </a:r>
            <a:r>
              <a:rPr lang="nl-NL" dirty="0" err="1"/>
              <a:t>emergence</a:t>
            </a:r>
            <a:r>
              <a:rPr lang="nl-NL" dirty="0"/>
              <a:t> - trial 1, B = </a:t>
            </a:r>
            <a:r>
              <a:rPr lang="nl-NL" dirty="0" err="1"/>
              <a:t>fly</a:t>
            </a:r>
            <a:r>
              <a:rPr lang="nl-NL" dirty="0"/>
              <a:t> </a:t>
            </a:r>
            <a:r>
              <a:rPr lang="nl-NL" dirty="0" err="1"/>
              <a:t>emergence</a:t>
            </a:r>
            <a:r>
              <a:rPr lang="nl-NL" dirty="0"/>
              <a:t> - trial 2, C = time </a:t>
            </a:r>
            <a:r>
              <a:rPr lang="nl-NL" dirty="0" err="1"/>
              <a:t>until</a:t>
            </a:r>
            <a:r>
              <a:rPr lang="nl-NL" dirty="0"/>
              <a:t> </a:t>
            </a:r>
            <a:r>
              <a:rPr lang="nl-NL" dirty="0" err="1"/>
              <a:t>emergence</a:t>
            </a:r>
            <a:r>
              <a:rPr lang="nl-NL" dirty="0"/>
              <a:t> –trial 1, D = time </a:t>
            </a:r>
            <a:r>
              <a:rPr lang="nl-NL" dirty="0" err="1"/>
              <a:t>until</a:t>
            </a:r>
            <a:r>
              <a:rPr lang="nl-NL" dirty="0"/>
              <a:t> </a:t>
            </a:r>
            <a:r>
              <a:rPr lang="nl-NL" dirty="0" err="1"/>
              <a:t>emergence</a:t>
            </a:r>
            <a:r>
              <a:rPr lang="nl-NL" dirty="0"/>
              <a:t> –trial2; </a:t>
            </a:r>
            <a:r>
              <a:rPr lang="nl-NL" i="1" dirty="0"/>
              <a:t>Delia radicum</a:t>
            </a:r>
            <a:r>
              <a:rPr lang="nl-NL" dirty="0"/>
              <a:t>, ATP</a:t>
            </a:r>
            <a:endParaRPr lang="en-US" dirty="0"/>
          </a:p>
        </p:txBody>
      </p:sp>
      <p:sp>
        <p:nvSpPr>
          <p:cNvPr id="46" name="TextBox 45">
            <a:extLst>
              <a:ext uri="{FF2B5EF4-FFF2-40B4-BE49-F238E27FC236}">
                <a16:creationId xmlns:a16="http://schemas.microsoft.com/office/drawing/2014/main" id="{8224E781-DEC0-F577-0256-8EE3B4C6C0AD}"/>
              </a:ext>
            </a:extLst>
          </p:cNvPr>
          <p:cNvSpPr txBox="1"/>
          <p:nvPr/>
        </p:nvSpPr>
        <p:spPr>
          <a:xfrm>
            <a:off x="7233198" y="5129309"/>
            <a:ext cx="622212"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47" name="TextBox 46">
            <a:extLst>
              <a:ext uri="{FF2B5EF4-FFF2-40B4-BE49-F238E27FC236}">
                <a16:creationId xmlns:a16="http://schemas.microsoft.com/office/drawing/2014/main" id="{683F6E86-3B3B-5376-8E04-2691D57CC7FE}"/>
              </a:ext>
            </a:extLst>
          </p:cNvPr>
          <p:cNvSpPr txBox="1"/>
          <p:nvPr/>
        </p:nvSpPr>
        <p:spPr>
          <a:xfrm>
            <a:off x="8553251" y="5129309"/>
            <a:ext cx="700730"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48" name="TextBox 47">
            <a:extLst>
              <a:ext uri="{FF2B5EF4-FFF2-40B4-BE49-F238E27FC236}">
                <a16:creationId xmlns:a16="http://schemas.microsoft.com/office/drawing/2014/main" id="{D1B28865-7C5A-7091-8E45-7A3FA3BB0E5E}"/>
              </a:ext>
            </a:extLst>
          </p:cNvPr>
          <p:cNvSpPr txBox="1"/>
          <p:nvPr/>
        </p:nvSpPr>
        <p:spPr>
          <a:xfrm>
            <a:off x="9951821" y="5135874"/>
            <a:ext cx="692453"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grpSp>
        <p:nvGrpSpPr>
          <p:cNvPr id="17" name="Group 16">
            <a:extLst>
              <a:ext uri="{FF2B5EF4-FFF2-40B4-BE49-F238E27FC236}">
                <a16:creationId xmlns:a16="http://schemas.microsoft.com/office/drawing/2014/main" id="{6D84278C-BA7F-6ED2-B5A0-8FFA32C47074}"/>
              </a:ext>
            </a:extLst>
          </p:cNvPr>
          <p:cNvGrpSpPr/>
          <p:nvPr/>
        </p:nvGrpSpPr>
        <p:grpSpPr>
          <a:xfrm>
            <a:off x="1045846" y="-48003"/>
            <a:ext cx="10116862" cy="7104640"/>
            <a:chOff x="1045846" y="46551"/>
            <a:chExt cx="10116862" cy="7104640"/>
          </a:xfrm>
        </p:grpSpPr>
        <p:grpSp>
          <p:nvGrpSpPr>
            <p:cNvPr id="16" name="Group 15">
              <a:extLst>
                <a:ext uri="{FF2B5EF4-FFF2-40B4-BE49-F238E27FC236}">
                  <a16:creationId xmlns:a16="http://schemas.microsoft.com/office/drawing/2014/main" id="{481E3304-57DF-E07D-3DF7-677B4F979887}"/>
                </a:ext>
              </a:extLst>
            </p:cNvPr>
            <p:cNvGrpSpPr/>
            <p:nvPr/>
          </p:nvGrpSpPr>
          <p:grpSpPr>
            <a:xfrm>
              <a:off x="1045846" y="46551"/>
              <a:ext cx="10074184" cy="3590008"/>
              <a:chOff x="1045846" y="46551"/>
              <a:chExt cx="10074184" cy="3590008"/>
            </a:xfrm>
          </p:grpSpPr>
          <p:grpSp>
            <p:nvGrpSpPr>
              <p:cNvPr id="14" name="Group 13">
                <a:extLst>
                  <a:ext uri="{FF2B5EF4-FFF2-40B4-BE49-F238E27FC236}">
                    <a16:creationId xmlns:a16="http://schemas.microsoft.com/office/drawing/2014/main" id="{04BA263E-ABA1-4C79-517B-A18C93E2E4E2}"/>
                  </a:ext>
                </a:extLst>
              </p:cNvPr>
              <p:cNvGrpSpPr/>
              <p:nvPr/>
            </p:nvGrpSpPr>
            <p:grpSpPr>
              <a:xfrm>
                <a:off x="1045846" y="46551"/>
                <a:ext cx="5037092" cy="3578415"/>
                <a:chOff x="1045846" y="46551"/>
                <a:chExt cx="5037092" cy="3578415"/>
              </a:xfrm>
            </p:grpSpPr>
            <p:sp>
              <p:nvSpPr>
                <p:cNvPr id="18" name="TextBox 17">
                  <a:extLst>
                    <a:ext uri="{FF2B5EF4-FFF2-40B4-BE49-F238E27FC236}">
                      <a16:creationId xmlns:a16="http://schemas.microsoft.com/office/drawing/2014/main" id="{F7F4B8AB-6DA1-E7FA-6C3A-687414116C37}"/>
                    </a:ext>
                  </a:extLst>
                </p:cNvPr>
                <p:cNvSpPr txBox="1"/>
                <p:nvPr/>
              </p:nvSpPr>
              <p:spPr>
                <a:xfrm>
                  <a:off x="1045846" y="46551"/>
                  <a:ext cx="5037092"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 Fly emergence, trial 1</a:t>
                  </a:r>
                  <a:endParaRPr lang="en-US" sz="1400" b="1" dirty="0">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A7847844-3D24-890F-9A36-EB62B7D4BEFD}"/>
                    </a:ext>
                  </a:extLst>
                </p:cNvPr>
                <p:cNvGrpSpPr/>
                <p:nvPr/>
              </p:nvGrpSpPr>
              <p:grpSpPr>
                <a:xfrm>
                  <a:off x="1053424" y="249783"/>
                  <a:ext cx="5029514" cy="3375183"/>
                  <a:chOff x="3938256" y="1744604"/>
                  <a:chExt cx="4575175" cy="2677368"/>
                </a:xfrm>
              </p:grpSpPr>
              <p:graphicFrame>
                <p:nvGraphicFramePr>
                  <p:cNvPr id="30" name="Chart 29">
                    <a:extLst>
                      <a:ext uri="{FF2B5EF4-FFF2-40B4-BE49-F238E27FC236}">
                        <a16:creationId xmlns:a16="http://schemas.microsoft.com/office/drawing/2014/main" id="{E5743D15-561C-3ED7-C2E1-200DBEAE90D9}"/>
                      </a:ext>
                    </a:extLst>
                  </p:cNvPr>
                  <p:cNvGraphicFramePr/>
                  <p:nvPr>
                    <p:extLst>
                      <p:ext uri="{D42A27DB-BD31-4B8C-83A1-F6EECF244321}">
                        <p14:modId xmlns:p14="http://schemas.microsoft.com/office/powerpoint/2010/main" val="3964244544"/>
                      </p:ext>
                    </p:extLst>
                  </p:nvPr>
                </p:nvGraphicFramePr>
                <p:xfrm>
                  <a:off x="3938256" y="1744604"/>
                  <a:ext cx="4575175" cy="2677368"/>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4577D08D-9EB3-11D7-E551-33BB9F6FDF2F}"/>
                      </a:ext>
                    </a:extLst>
                  </p:cNvPr>
                  <p:cNvSpPr txBox="1"/>
                  <p:nvPr/>
                </p:nvSpPr>
                <p:spPr>
                  <a:xfrm>
                    <a:off x="5251322"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b</a:t>
                    </a:r>
                  </a:p>
                </p:txBody>
              </p:sp>
              <p:sp>
                <p:nvSpPr>
                  <p:cNvPr id="32" name="TextBox 31">
                    <a:extLst>
                      <a:ext uri="{FF2B5EF4-FFF2-40B4-BE49-F238E27FC236}">
                        <a16:creationId xmlns:a16="http://schemas.microsoft.com/office/drawing/2014/main" id="{A52E0CF8-E886-A52D-9092-F63046ACCD9E}"/>
                      </a:ext>
                    </a:extLst>
                  </p:cNvPr>
                  <p:cNvSpPr txBox="1"/>
                  <p:nvPr/>
                </p:nvSpPr>
                <p:spPr>
                  <a:xfrm>
                    <a:off x="6524190"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a:t>
                    </a:r>
                  </a:p>
                </p:txBody>
              </p:sp>
              <p:sp>
                <p:nvSpPr>
                  <p:cNvPr id="33" name="TextBox 32">
                    <a:extLst>
                      <a:ext uri="{FF2B5EF4-FFF2-40B4-BE49-F238E27FC236}">
                        <a16:creationId xmlns:a16="http://schemas.microsoft.com/office/drawing/2014/main" id="{FFAAED49-EFD6-E6F4-8737-EDC21E4EDBB6}"/>
                      </a:ext>
                    </a:extLst>
                  </p:cNvPr>
                  <p:cNvSpPr txBox="1"/>
                  <p:nvPr/>
                </p:nvSpPr>
                <p:spPr>
                  <a:xfrm>
                    <a:off x="7557087" y="2578353"/>
                    <a:ext cx="376936"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ab</a:t>
                    </a:r>
                  </a:p>
                </p:txBody>
              </p:sp>
              <p:sp>
                <p:nvSpPr>
                  <p:cNvPr id="34" name="TextBox 33">
                    <a:extLst>
                      <a:ext uri="{FF2B5EF4-FFF2-40B4-BE49-F238E27FC236}">
                        <a16:creationId xmlns:a16="http://schemas.microsoft.com/office/drawing/2014/main" id="{1D5B4138-8B54-2B59-22A6-58C6668AA498}"/>
                      </a:ext>
                    </a:extLst>
                  </p:cNvPr>
                  <p:cNvSpPr txBox="1"/>
                  <p:nvPr/>
                </p:nvSpPr>
                <p:spPr>
                  <a:xfrm>
                    <a:off x="5067651" y="3288465"/>
                    <a:ext cx="601967"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32/40</a:t>
                    </a:r>
                  </a:p>
                </p:txBody>
              </p:sp>
              <p:sp>
                <p:nvSpPr>
                  <p:cNvPr id="35" name="TextBox 34">
                    <a:extLst>
                      <a:ext uri="{FF2B5EF4-FFF2-40B4-BE49-F238E27FC236}">
                        <a16:creationId xmlns:a16="http://schemas.microsoft.com/office/drawing/2014/main" id="{EB35EED5-E7B6-F51A-D77F-7D32D8AC7CAC}"/>
                      </a:ext>
                    </a:extLst>
                  </p:cNvPr>
                  <p:cNvSpPr txBox="1"/>
                  <p:nvPr/>
                </p:nvSpPr>
                <p:spPr>
                  <a:xfrm>
                    <a:off x="6332264" y="3288465"/>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62/65</a:t>
                    </a:r>
                  </a:p>
                </p:txBody>
              </p:sp>
              <p:sp>
                <p:nvSpPr>
                  <p:cNvPr id="36" name="TextBox 35">
                    <a:extLst>
                      <a:ext uri="{FF2B5EF4-FFF2-40B4-BE49-F238E27FC236}">
                        <a16:creationId xmlns:a16="http://schemas.microsoft.com/office/drawing/2014/main" id="{08E9B9E1-5C71-EC77-476B-082B4AE1ACB6}"/>
                      </a:ext>
                    </a:extLst>
                  </p:cNvPr>
                  <p:cNvSpPr txBox="1"/>
                  <p:nvPr/>
                </p:nvSpPr>
                <p:spPr>
                  <a:xfrm>
                    <a:off x="7444572" y="3283373"/>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50/57</a:t>
                    </a:r>
                  </a:p>
                </p:txBody>
              </p:sp>
            </p:grpSp>
          </p:grpSp>
          <p:grpSp>
            <p:nvGrpSpPr>
              <p:cNvPr id="15" name="Group 14">
                <a:extLst>
                  <a:ext uri="{FF2B5EF4-FFF2-40B4-BE49-F238E27FC236}">
                    <a16:creationId xmlns:a16="http://schemas.microsoft.com/office/drawing/2014/main" id="{33652597-E9B7-775C-D28C-D0BA9BB97484}"/>
                  </a:ext>
                </a:extLst>
              </p:cNvPr>
              <p:cNvGrpSpPr/>
              <p:nvPr/>
            </p:nvGrpSpPr>
            <p:grpSpPr>
              <a:xfrm>
                <a:off x="5969895" y="70299"/>
                <a:ext cx="5150135" cy="3566260"/>
                <a:chOff x="5969895" y="70299"/>
                <a:chExt cx="5150135" cy="3566260"/>
              </a:xfrm>
            </p:grpSpPr>
            <p:sp>
              <p:nvSpPr>
                <p:cNvPr id="4" name="TextBox 3">
                  <a:extLst>
                    <a:ext uri="{FF2B5EF4-FFF2-40B4-BE49-F238E27FC236}">
                      <a16:creationId xmlns:a16="http://schemas.microsoft.com/office/drawing/2014/main" id="{482259F6-593F-BEF8-9383-3D653678EE1F}"/>
                    </a:ext>
                  </a:extLst>
                </p:cNvPr>
                <p:cNvSpPr txBox="1"/>
                <p:nvPr/>
              </p:nvSpPr>
              <p:spPr>
                <a:xfrm>
                  <a:off x="6082938" y="70299"/>
                  <a:ext cx="5037092" cy="307778"/>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B: Fly emergence, trial 2</a:t>
                  </a:r>
                  <a:endParaRPr lang="en-US" sz="1400" b="1"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1FB93391-EB79-A666-BA57-82BE67AD9086}"/>
                    </a:ext>
                  </a:extLst>
                </p:cNvPr>
                <p:cNvGrpSpPr/>
                <p:nvPr/>
              </p:nvGrpSpPr>
              <p:grpSpPr>
                <a:xfrm>
                  <a:off x="5969895" y="304852"/>
                  <a:ext cx="5026024" cy="3331707"/>
                  <a:chOff x="3583411" y="1986953"/>
                  <a:chExt cx="4572000" cy="2818493"/>
                </a:xfrm>
              </p:grpSpPr>
              <p:graphicFrame>
                <p:nvGraphicFramePr>
                  <p:cNvPr id="54" name="Chart 53">
                    <a:extLst>
                      <a:ext uri="{FF2B5EF4-FFF2-40B4-BE49-F238E27FC236}">
                        <a16:creationId xmlns:a16="http://schemas.microsoft.com/office/drawing/2014/main" id="{6808A0C3-A772-9FAD-E694-31F2F61BE40B}"/>
                      </a:ext>
                    </a:extLst>
                  </p:cNvPr>
                  <p:cNvGraphicFramePr/>
                  <p:nvPr>
                    <p:extLst>
                      <p:ext uri="{D42A27DB-BD31-4B8C-83A1-F6EECF244321}">
                        <p14:modId xmlns:p14="http://schemas.microsoft.com/office/powerpoint/2010/main" val="2914452964"/>
                      </p:ext>
                    </p:extLst>
                  </p:nvPr>
                </p:nvGraphicFramePr>
                <p:xfrm>
                  <a:off x="3583411" y="2057398"/>
                  <a:ext cx="4572000" cy="2748048"/>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1">
                    <a:extLst>
                      <a:ext uri="{FF2B5EF4-FFF2-40B4-BE49-F238E27FC236}">
                        <a16:creationId xmlns:a16="http://schemas.microsoft.com/office/drawing/2014/main" id="{ACB126C5-372C-7048-EB73-E29469EECC84}"/>
                      </a:ext>
                    </a:extLst>
                  </p:cNvPr>
                  <p:cNvSpPr txBox="1"/>
                  <p:nvPr/>
                </p:nvSpPr>
                <p:spPr>
                  <a:xfrm>
                    <a:off x="4356342" y="1986953"/>
                    <a:ext cx="3498574" cy="2018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sz="1400" i="1" cap="none" baseline="0" dirty="0">
                        <a:effectLst/>
                        <a:latin typeface="Arial" panose="020B0604020202020204" pitchFamily="34" charset="0"/>
                        <a:cs typeface="Arial" panose="020B0604020202020204" pitchFamily="34" charset="0"/>
                      </a:rPr>
                      <a:t>Chi-squared test:</a:t>
                    </a:r>
                    <a:r>
                      <a:rPr lang="en-US" sz="1400" i="1" cap="none" dirty="0">
                        <a:effectLst/>
                        <a:latin typeface="Arial" panose="020B0604020202020204" pitchFamily="34" charset="0"/>
                        <a:cs typeface="Arial" panose="020B0604020202020204" pitchFamily="34" charset="0"/>
                      </a:rPr>
                      <a:t>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a:t>
                    </a:r>
                    <a:r>
                      <a:rPr lang="en-GB" sz="1400" i="1" dirty="0">
                        <a:latin typeface="Arial" panose="020B0604020202020204" pitchFamily="34" charset="0"/>
                        <a:cs typeface="Arial" panose="020B0604020202020204" pitchFamily="34" charset="0"/>
                      </a:rPr>
                      <a:t>.24</a:t>
                    </a:r>
                    <a:r>
                      <a:rPr lang="en-US" sz="1400" i="1" dirty="0">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p </a:t>
                    </a:r>
                    <a:r>
                      <a:rPr lang="en-GB" sz="1400" i="1" cap="none" baseline="0" dirty="0">
                        <a:effectLst/>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0.8869</a:t>
                    </a:r>
                    <a:r>
                      <a:rPr lang="en-GB" sz="1400" i="1" cap="none" baseline="0" dirty="0">
                        <a:effectLst/>
                        <a:latin typeface="Arial" panose="020B0604020202020204" pitchFamily="34" charset="0"/>
                        <a:cs typeface="Arial" panose="020B0604020202020204" pitchFamily="34" charset="0"/>
                      </a:rPr>
                      <a:t> </a:t>
                    </a:r>
                    <a:endParaRPr lang="en-US" sz="14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046A31B-0833-B2C2-E55C-92E4AD91226D}"/>
                      </a:ext>
                    </a:extLst>
                  </p:cNvPr>
                  <p:cNvSpPr txBox="1"/>
                  <p:nvPr/>
                </p:nvSpPr>
                <p:spPr>
                  <a:xfrm>
                    <a:off x="4754880" y="3338967"/>
                    <a:ext cx="601967" cy="240840"/>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22/29</a:t>
                    </a:r>
                    <a:endParaRPr lang="en-US" sz="14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09DDB967-BBAD-A62F-3B69-62AD670D12F6}"/>
                      </a:ext>
                    </a:extLst>
                  </p:cNvPr>
                  <p:cNvSpPr txBox="1"/>
                  <p:nvPr/>
                </p:nvSpPr>
                <p:spPr>
                  <a:xfrm>
                    <a:off x="5935982"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41/51</a:t>
                    </a:r>
                    <a:endParaRPr lang="en-US" sz="14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6CA651FC-6F97-6264-7D77-AAD39828732B}"/>
                      </a:ext>
                    </a:extLst>
                  </p:cNvPr>
                  <p:cNvSpPr txBox="1"/>
                  <p:nvPr/>
                </p:nvSpPr>
                <p:spPr>
                  <a:xfrm>
                    <a:off x="7124691"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35/45</a:t>
                    </a:r>
                    <a:endParaRPr lang="en-US" sz="1400" dirty="0">
                      <a:latin typeface="Arial" panose="020B0604020202020204" pitchFamily="34" charset="0"/>
                      <a:cs typeface="Arial" panose="020B0604020202020204" pitchFamily="34" charset="0"/>
                    </a:endParaRPr>
                  </a:p>
                </p:txBody>
              </p:sp>
            </p:grpSp>
          </p:grpSp>
        </p:grpSp>
        <p:grpSp>
          <p:nvGrpSpPr>
            <p:cNvPr id="11" name="Group 10">
              <a:extLst>
                <a:ext uri="{FF2B5EF4-FFF2-40B4-BE49-F238E27FC236}">
                  <a16:creationId xmlns:a16="http://schemas.microsoft.com/office/drawing/2014/main" id="{CAC15042-2BF8-8F79-ABE4-A769D7DAB75D}"/>
                </a:ext>
              </a:extLst>
            </p:cNvPr>
            <p:cNvGrpSpPr/>
            <p:nvPr/>
          </p:nvGrpSpPr>
          <p:grpSpPr>
            <a:xfrm>
              <a:off x="1062199" y="3328653"/>
              <a:ext cx="10100509" cy="3822538"/>
              <a:chOff x="1062199" y="2991771"/>
              <a:chExt cx="10100509" cy="3822538"/>
            </a:xfrm>
          </p:grpSpPr>
          <p:sp>
            <p:nvSpPr>
              <p:cNvPr id="49" name="TextBox 1">
                <a:extLst>
                  <a:ext uri="{FF2B5EF4-FFF2-40B4-BE49-F238E27FC236}">
                    <a16:creationId xmlns:a16="http://schemas.microsoft.com/office/drawing/2014/main" id="{33118A62-2AF3-D30F-71F5-681384E2C200}"/>
                  </a:ext>
                </a:extLst>
              </p:cNvPr>
              <p:cNvSpPr txBox="1"/>
              <p:nvPr/>
            </p:nvSpPr>
            <p:spPr>
              <a:xfrm>
                <a:off x="6851666" y="3249485"/>
                <a:ext cx="2703408" cy="18840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i="1" dirty="0">
                    <a:latin typeface="Arial" panose="020B0604020202020204" pitchFamily="34" charset="0"/>
                    <a:cs typeface="Arial" panose="020B0604020202020204" pitchFamily="34" charset="0"/>
                  </a:rPr>
                  <a:t>GLM</a:t>
                </a:r>
                <a:r>
                  <a:rPr lang="en-US" sz="1400" i="1" cap="none" baseline="0" dirty="0">
                    <a:effectLst/>
                    <a:latin typeface="Arial" panose="020B0604020202020204" pitchFamily="34" charset="0"/>
                    <a:cs typeface="Arial" panose="020B0604020202020204" pitchFamily="34" charset="0"/>
                  </a:rPr>
                  <a:t>:</a:t>
                </a:r>
                <a:r>
                  <a:rPr lang="en-US" sz="1400" i="1" cap="none" dirty="0">
                    <a:effectLst/>
                    <a:latin typeface="Arial" panose="020B0604020202020204" pitchFamily="34" charset="0"/>
                    <a:cs typeface="Arial" panose="020B0604020202020204" pitchFamily="34" charset="0"/>
                  </a:rPr>
                  <a:t>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a:t>
                </a:r>
                <a:r>
                  <a:rPr lang="en-GB" sz="1400" i="1" dirty="0">
                    <a:latin typeface="Arial" panose="020B0604020202020204" pitchFamily="34" charset="0"/>
                    <a:cs typeface="Arial" panose="020B0604020202020204" pitchFamily="34" charset="0"/>
                  </a:rPr>
                  <a:t>.11</a:t>
                </a:r>
                <a:r>
                  <a:rPr lang="en-US" sz="1400" i="1" dirty="0">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p </a:t>
                </a:r>
                <a:r>
                  <a:rPr lang="en-GB" sz="1400" i="1" cap="none" baseline="0" dirty="0">
                    <a:effectLst/>
                    <a:latin typeface="Arial" panose="020B0604020202020204" pitchFamily="34" charset="0"/>
                    <a:cs typeface="Arial" panose="020B0604020202020204" pitchFamily="34" charset="0"/>
                  </a:rPr>
                  <a:t>= </a:t>
                </a:r>
                <a:r>
                  <a:rPr lang="el-GR" sz="1400" i="1" dirty="0">
                    <a:latin typeface="Arial" panose="020B0604020202020204" pitchFamily="34" charset="0"/>
                    <a:cs typeface="Arial" panose="020B0604020202020204" pitchFamily="34" charset="0"/>
                  </a:rPr>
                  <a:t>0.</a:t>
                </a:r>
                <a:r>
                  <a:rPr lang="en-US" sz="1400" i="1" dirty="0">
                    <a:latin typeface="Arial" panose="020B0604020202020204" pitchFamily="34" charset="0"/>
                    <a:cs typeface="Arial" panose="020B0604020202020204" pitchFamily="34" charset="0"/>
                  </a:rPr>
                  <a:t>9468</a:t>
                </a:r>
                <a:r>
                  <a:rPr lang="en-GB" sz="1400" i="1" cap="none" baseline="0" dirty="0">
                    <a:effectLst/>
                    <a:latin typeface="Arial" panose="020B0604020202020204" pitchFamily="34" charset="0"/>
                    <a:cs typeface="Arial" panose="020B0604020202020204" pitchFamily="34" charset="0"/>
                  </a:rPr>
                  <a:t> </a:t>
                </a:r>
                <a:endParaRPr lang="en-US" sz="14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CC633D0F-F56C-D922-647D-B2DDB89596D3}"/>
                  </a:ext>
                </a:extLst>
              </p:cNvPr>
              <p:cNvGrpSpPr/>
              <p:nvPr/>
            </p:nvGrpSpPr>
            <p:grpSpPr>
              <a:xfrm>
                <a:off x="1062199" y="2991771"/>
                <a:ext cx="10100509" cy="3822538"/>
                <a:chOff x="1062199" y="2991771"/>
                <a:chExt cx="10100509" cy="3822538"/>
              </a:xfrm>
            </p:grpSpPr>
            <p:grpSp>
              <p:nvGrpSpPr>
                <p:cNvPr id="7" name="Group 6">
                  <a:extLst>
                    <a:ext uri="{FF2B5EF4-FFF2-40B4-BE49-F238E27FC236}">
                      <a16:creationId xmlns:a16="http://schemas.microsoft.com/office/drawing/2014/main" id="{E4AE411A-6CEA-D1E7-E2DF-88F40524ECF4}"/>
                    </a:ext>
                  </a:extLst>
                </p:cNvPr>
                <p:cNvGrpSpPr/>
                <p:nvPr/>
              </p:nvGrpSpPr>
              <p:grpSpPr>
                <a:xfrm>
                  <a:off x="6085801" y="3431308"/>
                  <a:ext cx="4909560" cy="3383001"/>
                  <a:chOff x="6085801" y="4247544"/>
                  <a:chExt cx="4909560" cy="2573941"/>
                </a:xfrm>
              </p:grpSpPr>
              <p:graphicFrame>
                <p:nvGraphicFramePr>
                  <p:cNvPr id="45" name="Chart 44">
                    <a:extLst>
                      <a:ext uri="{FF2B5EF4-FFF2-40B4-BE49-F238E27FC236}">
                        <a16:creationId xmlns:a16="http://schemas.microsoft.com/office/drawing/2014/main" id="{4E71F457-4D58-6AC2-0E7F-4987042907EE}"/>
                      </a:ext>
                    </a:extLst>
                  </p:cNvPr>
                  <p:cNvGraphicFramePr>
                    <a:graphicFrameLocks/>
                  </p:cNvGraphicFramePr>
                  <p:nvPr>
                    <p:extLst>
                      <p:ext uri="{D42A27DB-BD31-4B8C-83A1-F6EECF244321}">
                        <p14:modId xmlns:p14="http://schemas.microsoft.com/office/powerpoint/2010/main" val="542978370"/>
                      </p:ext>
                    </p:extLst>
                  </p:nvPr>
                </p:nvGraphicFramePr>
                <p:xfrm>
                  <a:off x="6085801" y="4247544"/>
                  <a:ext cx="4909560" cy="2573941"/>
                </p:xfrm>
                <a:graphic>
                  <a:graphicData uri="http://schemas.openxmlformats.org/drawingml/2006/chart">
                    <c:chart xmlns:c="http://schemas.openxmlformats.org/drawingml/2006/chart" xmlns:r="http://schemas.openxmlformats.org/officeDocument/2006/relationships" r:id="rId5"/>
                  </a:graphicData>
                </a:graphic>
              </p:graphicFrame>
              <p:sp>
                <p:nvSpPr>
                  <p:cNvPr id="62" name="TextBox 61">
                    <a:extLst>
                      <a:ext uri="{FF2B5EF4-FFF2-40B4-BE49-F238E27FC236}">
                        <a16:creationId xmlns:a16="http://schemas.microsoft.com/office/drawing/2014/main" id="{73C968E7-18B6-C24D-6D37-2ECAE3D2E5AE}"/>
                      </a:ext>
                    </a:extLst>
                  </p:cNvPr>
                  <p:cNvSpPr txBox="1"/>
                  <p:nvPr/>
                </p:nvSpPr>
                <p:spPr>
                  <a:xfrm>
                    <a:off x="7204934" y="5587897"/>
                    <a:ext cx="622212"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9</a:t>
                    </a:r>
                  </a:p>
                </p:txBody>
              </p:sp>
              <p:sp>
                <p:nvSpPr>
                  <p:cNvPr id="63" name="TextBox 62">
                    <a:extLst>
                      <a:ext uri="{FF2B5EF4-FFF2-40B4-BE49-F238E27FC236}">
                        <a16:creationId xmlns:a16="http://schemas.microsoft.com/office/drawing/2014/main" id="{57408555-F06C-C17C-00F3-22B882C92145}"/>
                      </a:ext>
                    </a:extLst>
                  </p:cNvPr>
                  <p:cNvSpPr txBox="1"/>
                  <p:nvPr/>
                </p:nvSpPr>
                <p:spPr>
                  <a:xfrm>
                    <a:off x="8547506" y="5587897"/>
                    <a:ext cx="700730"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10</a:t>
                    </a:r>
                  </a:p>
                </p:txBody>
              </p:sp>
              <p:sp>
                <p:nvSpPr>
                  <p:cNvPr id="64" name="TextBox 63">
                    <a:extLst>
                      <a:ext uri="{FF2B5EF4-FFF2-40B4-BE49-F238E27FC236}">
                        <a16:creationId xmlns:a16="http://schemas.microsoft.com/office/drawing/2014/main" id="{9D6A6C42-8113-72DA-215F-688A92CABB14}"/>
                      </a:ext>
                    </a:extLst>
                  </p:cNvPr>
                  <p:cNvSpPr txBox="1"/>
                  <p:nvPr/>
                </p:nvSpPr>
                <p:spPr>
                  <a:xfrm>
                    <a:off x="9894908" y="5593317"/>
                    <a:ext cx="692453"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11</a:t>
                    </a:r>
                  </a:p>
                </p:txBody>
              </p:sp>
            </p:grpSp>
            <p:grpSp>
              <p:nvGrpSpPr>
                <p:cNvPr id="6" name="Group 5">
                  <a:extLst>
                    <a:ext uri="{FF2B5EF4-FFF2-40B4-BE49-F238E27FC236}">
                      <a16:creationId xmlns:a16="http://schemas.microsoft.com/office/drawing/2014/main" id="{D5D54391-D5A9-7407-C9DB-8589AF3318CE}"/>
                    </a:ext>
                  </a:extLst>
                </p:cNvPr>
                <p:cNvGrpSpPr/>
                <p:nvPr/>
              </p:nvGrpSpPr>
              <p:grpSpPr>
                <a:xfrm>
                  <a:off x="1062199" y="2996017"/>
                  <a:ext cx="5026024" cy="3795258"/>
                  <a:chOff x="1062199" y="2707261"/>
                  <a:chExt cx="5026024" cy="3795258"/>
                </a:xfrm>
              </p:grpSpPr>
              <p:grpSp>
                <p:nvGrpSpPr>
                  <p:cNvPr id="24" name="Group 23">
                    <a:extLst>
                      <a:ext uri="{FF2B5EF4-FFF2-40B4-BE49-F238E27FC236}">
                        <a16:creationId xmlns:a16="http://schemas.microsoft.com/office/drawing/2014/main" id="{0ED6ECF9-FB2F-2E24-8FDF-5A5C65354AFB}"/>
                      </a:ext>
                    </a:extLst>
                  </p:cNvPr>
                  <p:cNvGrpSpPr/>
                  <p:nvPr/>
                </p:nvGrpSpPr>
                <p:grpSpPr>
                  <a:xfrm>
                    <a:off x="1062199" y="2928702"/>
                    <a:ext cx="5026024" cy="3573817"/>
                    <a:chOff x="5638063" y="992253"/>
                    <a:chExt cx="4572000" cy="2834929"/>
                  </a:xfrm>
                </p:grpSpPr>
                <p:graphicFrame>
                  <p:nvGraphicFramePr>
                    <p:cNvPr id="25" name="Chart 24">
                      <a:extLst>
                        <a:ext uri="{FF2B5EF4-FFF2-40B4-BE49-F238E27FC236}">
                          <a16:creationId xmlns:a16="http://schemas.microsoft.com/office/drawing/2014/main" id="{B7DB85B9-8630-C295-267F-18DB0EBCD005}"/>
                        </a:ext>
                      </a:extLst>
                    </p:cNvPr>
                    <p:cNvGraphicFramePr>
                      <a:graphicFrameLocks/>
                    </p:cNvGraphicFramePr>
                    <p:nvPr>
                      <p:extLst>
                        <p:ext uri="{D42A27DB-BD31-4B8C-83A1-F6EECF244321}">
                          <p14:modId xmlns:p14="http://schemas.microsoft.com/office/powerpoint/2010/main" val="1853012639"/>
                        </p:ext>
                      </p:extLst>
                    </p:nvPr>
                  </p:nvGraphicFramePr>
                  <p:xfrm>
                    <a:off x="5638063" y="1149819"/>
                    <a:ext cx="4572000" cy="2677363"/>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a:extLst>
                        <a:ext uri="{FF2B5EF4-FFF2-40B4-BE49-F238E27FC236}">
                          <a16:creationId xmlns:a16="http://schemas.microsoft.com/office/drawing/2014/main" id="{03FAA96C-5382-9914-73BC-415AB1E6832D}"/>
                        </a:ext>
                      </a:extLst>
                    </p:cNvPr>
                    <p:cNvSpPr txBox="1"/>
                    <p:nvPr/>
                  </p:nvSpPr>
                  <p:spPr>
                    <a:xfrm>
                      <a:off x="6291007" y="992253"/>
                      <a:ext cx="2147775" cy="225834"/>
                    </a:xfrm>
                    <a:prstGeom prst="rect">
                      <a:avLst/>
                    </a:prstGeom>
                    <a:noFill/>
                  </p:spPr>
                  <p:txBody>
                    <a:bodyPr wrap="square" rtlCol="0">
                      <a:spAutoFit/>
                    </a:bodyPr>
                    <a:lstStyle/>
                    <a:p>
                      <a:r>
                        <a:rPr lang="nl-NL" sz="1400" i="1" dirty="0">
                          <a:latin typeface="Arial" panose="020B0604020202020204" pitchFamily="34" charset="0"/>
                          <a:cs typeface="Arial" panose="020B0604020202020204" pitchFamily="34" charset="0"/>
                        </a:rPr>
                        <a:t>GLM: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0.92; p = 0.6314 </a:t>
                      </a:r>
                      <a:r>
                        <a:rPr lang="nl-NL" sz="1400" i="1" dirty="0">
                          <a:latin typeface="Arial" panose="020B0604020202020204" pitchFamily="34" charset="0"/>
                          <a:cs typeface="Arial" panose="020B0604020202020204" pitchFamily="34" charset="0"/>
                        </a:rPr>
                        <a:t> </a:t>
                      </a:r>
                      <a:endParaRPr lang="en-US" sz="1400" i="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1F13F64-028A-BA40-B882-F9927EC4E91E}"/>
                        </a:ext>
                      </a:extLst>
                    </p:cNvPr>
                    <p:cNvSpPr txBox="1"/>
                    <p:nvPr/>
                  </p:nvSpPr>
                  <p:spPr>
                    <a:xfrm>
                      <a:off x="6674827"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8" name="TextBox 27">
                      <a:extLst>
                        <a:ext uri="{FF2B5EF4-FFF2-40B4-BE49-F238E27FC236}">
                          <a16:creationId xmlns:a16="http://schemas.microsoft.com/office/drawing/2014/main" id="{6652748B-B820-444D-7A1C-AFB82D464F56}"/>
                        </a:ext>
                      </a:extLst>
                    </p:cNvPr>
                    <p:cNvSpPr txBox="1"/>
                    <p:nvPr/>
                  </p:nvSpPr>
                  <p:spPr>
                    <a:xfrm>
                      <a:off x="7946613"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9" name="TextBox 28">
                      <a:extLst>
                        <a:ext uri="{FF2B5EF4-FFF2-40B4-BE49-F238E27FC236}">
                          <a16:creationId xmlns:a16="http://schemas.microsoft.com/office/drawing/2014/main" id="{6A53121C-39F5-D2F9-834E-CBBCFDAB449D}"/>
                        </a:ext>
                      </a:extLst>
                    </p:cNvPr>
                    <p:cNvSpPr txBox="1"/>
                    <p:nvPr/>
                  </p:nvSpPr>
                  <p:spPr>
                    <a:xfrm>
                      <a:off x="9218399" y="2639190"/>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grpSp>
              <p:sp>
                <p:nvSpPr>
                  <p:cNvPr id="5" name="TextBox 4">
                    <a:extLst>
                      <a:ext uri="{FF2B5EF4-FFF2-40B4-BE49-F238E27FC236}">
                        <a16:creationId xmlns:a16="http://schemas.microsoft.com/office/drawing/2014/main" id="{888507C7-1876-A429-A2FD-0843EDB0F871}"/>
                      </a:ext>
                    </a:extLst>
                  </p:cNvPr>
                  <p:cNvSpPr txBox="1"/>
                  <p:nvPr/>
                </p:nvSpPr>
                <p:spPr>
                  <a:xfrm>
                    <a:off x="1062199" y="2707261"/>
                    <a:ext cx="439510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C: Time until fly emergence, trial 1</a:t>
                    </a:r>
                    <a:endParaRPr lang="en-US" sz="1400" b="1"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990017BE-51F3-8A71-8009-E1F0175408A1}"/>
                    </a:ext>
                  </a:extLst>
                </p:cNvPr>
                <p:cNvSpPr txBox="1"/>
                <p:nvPr/>
              </p:nvSpPr>
              <p:spPr>
                <a:xfrm>
                  <a:off x="6125616" y="2991771"/>
                  <a:ext cx="5037092" cy="307778"/>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D: Time until fly emergence, trial 2</a:t>
                  </a:r>
                  <a:endParaRPr lang="en-US" sz="1400" b="1" dirty="0">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50976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1ED88F-34E5-EB76-4161-B3764E7E7FA9}"/>
              </a:ext>
            </a:extLst>
          </p:cNvPr>
          <p:cNvGrpSpPr/>
          <p:nvPr/>
        </p:nvGrpSpPr>
        <p:grpSpPr>
          <a:xfrm>
            <a:off x="3810000" y="228600"/>
            <a:ext cx="4572000" cy="6400800"/>
            <a:chOff x="3887821" y="505838"/>
            <a:chExt cx="4572000" cy="6731541"/>
          </a:xfrm>
        </p:grpSpPr>
        <p:grpSp>
          <p:nvGrpSpPr>
            <p:cNvPr id="8" name="Group 7">
              <a:extLst>
                <a:ext uri="{FF2B5EF4-FFF2-40B4-BE49-F238E27FC236}">
                  <a16:creationId xmlns:a16="http://schemas.microsoft.com/office/drawing/2014/main" id="{C86A6250-0009-B878-6EB0-797FA0B695DF}"/>
                </a:ext>
              </a:extLst>
            </p:cNvPr>
            <p:cNvGrpSpPr/>
            <p:nvPr/>
          </p:nvGrpSpPr>
          <p:grpSpPr>
            <a:xfrm>
              <a:off x="3887821" y="505838"/>
              <a:ext cx="4572000" cy="3190673"/>
              <a:chOff x="3887821" y="505838"/>
              <a:chExt cx="4572000" cy="3190673"/>
            </a:xfrm>
          </p:grpSpPr>
          <p:pic>
            <p:nvPicPr>
              <p:cNvPr id="3" name="Picture 2" descr="Chart, box and whisker chart&#10;&#10;Description automatically generated">
                <a:extLst>
                  <a:ext uri="{FF2B5EF4-FFF2-40B4-BE49-F238E27FC236}">
                    <a16:creationId xmlns:a16="http://schemas.microsoft.com/office/drawing/2014/main" id="{D0A7A309-6AC8-A417-A7F3-D6ACEE1D4B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6" b="11169"/>
              <a:stretch/>
            </p:blipFill>
            <p:spPr>
              <a:xfrm>
                <a:off x="3887821" y="505838"/>
                <a:ext cx="4572000" cy="3190673"/>
              </a:xfrm>
              <a:prstGeom prst="rect">
                <a:avLst/>
              </a:prstGeom>
            </p:spPr>
          </p:pic>
          <p:sp>
            <p:nvSpPr>
              <p:cNvPr id="6" name="TextBox 5">
                <a:extLst>
                  <a:ext uri="{FF2B5EF4-FFF2-40B4-BE49-F238E27FC236}">
                    <a16:creationId xmlns:a16="http://schemas.microsoft.com/office/drawing/2014/main" id="{DDEC568B-EEC8-CF1A-DDD3-92EEFE7F19CE}"/>
                  </a:ext>
                </a:extLst>
              </p:cNvPr>
              <p:cNvSpPr txBox="1"/>
              <p:nvPr/>
            </p:nvSpPr>
            <p:spPr>
              <a:xfrm>
                <a:off x="3887821" y="3238532"/>
                <a:ext cx="317924" cy="33875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9" name="Group 8">
              <a:extLst>
                <a:ext uri="{FF2B5EF4-FFF2-40B4-BE49-F238E27FC236}">
                  <a16:creationId xmlns:a16="http://schemas.microsoft.com/office/drawing/2014/main" id="{612B188C-4166-E78E-F632-30A64A24BB5E}"/>
                </a:ext>
              </a:extLst>
            </p:cNvPr>
            <p:cNvGrpSpPr/>
            <p:nvPr/>
          </p:nvGrpSpPr>
          <p:grpSpPr>
            <a:xfrm>
              <a:off x="3887821" y="3696511"/>
              <a:ext cx="4572000" cy="3540868"/>
              <a:chOff x="3887821" y="3696511"/>
              <a:chExt cx="4572000" cy="3540868"/>
            </a:xfrm>
          </p:grpSpPr>
          <p:pic>
            <p:nvPicPr>
              <p:cNvPr id="5" name="Picture 4" descr="Chart, box and whisker chart&#10;&#10;Description automatically generated">
                <a:extLst>
                  <a:ext uri="{FF2B5EF4-FFF2-40B4-BE49-F238E27FC236}">
                    <a16:creationId xmlns:a16="http://schemas.microsoft.com/office/drawing/2014/main" id="{A44CD86B-5D2F-3477-1152-1494EC3F2A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62" b="1330"/>
              <a:stretch/>
            </p:blipFill>
            <p:spPr>
              <a:xfrm>
                <a:off x="3887821" y="3696511"/>
                <a:ext cx="4572000" cy="3540868"/>
              </a:xfrm>
              <a:prstGeom prst="rect">
                <a:avLst/>
              </a:prstGeom>
            </p:spPr>
          </p:pic>
          <p:sp>
            <p:nvSpPr>
              <p:cNvPr id="7" name="TextBox 6">
                <a:extLst>
                  <a:ext uri="{FF2B5EF4-FFF2-40B4-BE49-F238E27FC236}">
                    <a16:creationId xmlns:a16="http://schemas.microsoft.com/office/drawing/2014/main" id="{61555158-BE76-1511-D4B6-D0137A7D97E3}"/>
                  </a:ext>
                </a:extLst>
              </p:cNvPr>
              <p:cNvSpPr txBox="1"/>
              <p:nvPr/>
            </p:nvSpPr>
            <p:spPr>
              <a:xfrm>
                <a:off x="3887821" y="6428426"/>
                <a:ext cx="317925" cy="33875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2" name="TextBox 11">
            <a:extLst>
              <a:ext uri="{FF2B5EF4-FFF2-40B4-BE49-F238E27FC236}">
                <a16:creationId xmlns:a16="http://schemas.microsoft.com/office/drawing/2014/main" id="{E193BCEF-93A2-998B-F30D-3E5B57D7AA2B}"/>
              </a:ext>
            </a:extLst>
          </p:cNvPr>
          <p:cNvSpPr txBox="1"/>
          <p:nvPr/>
        </p:nvSpPr>
        <p:spPr>
          <a:xfrm>
            <a:off x="1076417" y="2332153"/>
            <a:ext cx="1151878"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25909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E8B8D3E-2E74-722D-A5E7-7DE1F4005CCE}"/>
              </a:ext>
            </a:extLst>
          </p:cNvPr>
          <p:cNvGrpSpPr/>
          <p:nvPr/>
        </p:nvGrpSpPr>
        <p:grpSpPr>
          <a:xfrm>
            <a:off x="3810000" y="87549"/>
            <a:ext cx="4572000" cy="6770451"/>
            <a:chOff x="3810000" y="87549"/>
            <a:chExt cx="4572000" cy="6770451"/>
          </a:xfrm>
        </p:grpSpPr>
        <p:grpSp>
          <p:nvGrpSpPr>
            <p:cNvPr id="9" name="Group 8">
              <a:extLst>
                <a:ext uri="{FF2B5EF4-FFF2-40B4-BE49-F238E27FC236}">
                  <a16:creationId xmlns:a16="http://schemas.microsoft.com/office/drawing/2014/main" id="{D5EA3472-3995-B7A3-2B6B-4A2E5D901D67}"/>
                </a:ext>
              </a:extLst>
            </p:cNvPr>
            <p:cNvGrpSpPr/>
            <p:nvPr/>
          </p:nvGrpSpPr>
          <p:grpSpPr>
            <a:xfrm>
              <a:off x="3810001" y="87549"/>
              <a:ext cx="4571999" cy="3229584"/>
              <a:chOff x="3810001" y="87549"/>
              <a:chExt cx="4571999" cy="3229584"/>
            </a:xfrm>
          </p:grpSpPr>
          <p:pic>
            <p:nvPicPr>
              <p:cNvPr id="3" name="Picture 2" descr="Chart, box and whisker chart&#10;&#10;Description automatically generated">
                <a:extLst>
                  <a:ext uri="{FF2B5EF4-FFF2-40B4-BE49-F238E27FC236}">
                    <a16:creationId xmlns:a16="http://schemas.microsoft.com/office/drawing/2014/main" id="{234E1ED3-93F5-59D9-EEFD-59E0B1F2C4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1" b="11702"/>
              <a:stretch/>
            </p:blipFill>
            <p:spPr>
              <a:xfrm>
                <a:off x="3879542" y="87549"/>
                <a:ext cx="4502458" cy="3229584"/>
              </a:xfrm>
              <a:prstGeom prst="rect">
                <a:avLst/>
              </a:prstGeom>
            </p:spPr>
          </p:pic>
          <p:sp>
            <p:nvSpPr>
              <p:cNvPr id="7" name="TextBox 6">
                <a:extLst>
                  <a:ext uri="{FF2B5EF4-FFF2-40B4-BE49-F238E27FC236}">
                    <a16:creationId xmlns:a16="http://schemas.microsoft.com/office/drawing/2014/main" id="{AB7B2DB1-1BB7-9E5B-834F-9B961E908E5F}"/>
                  </a:ext>
                </a:extLst>
              </p:cNvPr>
              <p:cNvSpPr txBox="1"/>
              <p:nvPr/>
            </p:nvSpPr>
            <p:spPr>
              <a:xfrm>
                <a:off x="3810001" y="2882777"/>
                <a:ext cx="317924" cy="322112"/>
              </a:xfrm>
              <a:prstGeom prst="rect">
                <a:avLst/>
              </a:prstGeom>
              <a:noFill/>
            </p:spPr>
            <p:txBody>
              <a:bodyPr wrap="square" rtlCol="0">
                <a:normAutofit/>
              </a:bodyPr>
              <a:lstStyle/>
              <a:p>
                <a:pPr algn="ct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0" name="Group 9">
              <a:extLst>
                <a:ext uri="{FF2B5EF4-FFF2-40B4-BE49-F238E27FC236}">
                  <a16:creationId xmlns:a16="http://schemas.microsoft.com/office/drawing/2014/main" id="{56BF6CAC-5AB7-3ABD-DD66-47CF650FCFA0}"/>
                </a:ext>
              </a:extLst>
            </p:cNvPr>
            <p:cNvGrpSpPr/>
            <p:nvPr/>
          </p:nvGrpSpPr>
          <p:grpSpPr>
            <a:xfrm>
              <a:off x="3810000" y="3317133"/>
              <a:ext cx="4572000" cy="3540867"/>
              <a:chOff x="3810000" y="3317133"/>
              <a:chExt cx="4572000" cy="3540867"/>
            </a:xfrm>
          </p:grpSpPr>
          <p:pic>
            <p:nvPicPr>
              <p:cNvPr id="6" name="Picture 5">
                <a:extLst>
                  <a:ext uri="{FF2B5EF4-FFF2-40B4-BE49-F238E27FC236}">
                    <a16:creationId xmlns:a16="http://schemas.microsoft.com/office/drawing/2014/main" id="{9CD50F88-112A-B1F6-5658-5BFF1A6E2EFC}"/>
                  </a:ext>
                </a:extLst>
              </p:cNvPr>
              <p:cNvPicPr>
                <a:picLocks noChangeAspect="1"/>
              </p:cNvPicPr>
              <p:nvPr/>
            </p:nvPicPr>
            <p:blipFill rotWithShape="1">
              <a:blip r:embed="rId4"/>
              <a:srcRect t="1596" b="1596"/>
              <a:stretch/>
            </p:blipFill>
            <p:spPr>
              <a:xfrm>
                <a:off x="3879542" y="3317133"/>
                <a:ext cx="4502458" cy="3540867"/>
              </a:xfrm>
              <a:prstGeom prst="rect">
                <a:avLst/>
              </a:prstGeom>
            </p:spPr>
          </p:pic>
          <p:sp>
            <p:nvSpPr>
              <p:cNvPr id="8" name="TextBox 7">
                <a:extLst>
                  <a:ext uri="{FF2B5EF4-FFF2-40B4-BE49-F238E27FC236}">
                    <a16:creationId xmlns:a16="http://schemas.microsoft.com/office/drawing/2014/main" id="{0F4B5DC6-F4A6-0DB1-97E4-7DFF7404DDDA}"/>
                  </a:ext>
                </a:extLst>
              </p:cNvPr>
              <p:cNvSpPr txBox="1"/>
              <p:nvPr/>
            </p:nvSpPr>
            <p:spPr>
              <a:xfrm>
                <a:off x="3810000" y="6101531"/>
                <a:ext cx="317925" cy="322113"/>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3" name="TextBox 12">
            <a:extLst>
              <a:ext uri="{FF2B5EF4-FFF2-40B4-BE49-F238E27FC236}">
                <a16:creationId xmlns:a16="http://schemas.microsoft.com/office/drawing/2014/main" id="{F3C5D877-4145-F406-23A8-1C935B9E4423}"/>
              </a:ext>
            </a:extLst>
          </p:cNvPr>
          <p:cNvSpPr txBox="1"/>
          <p:nvPr/>
        </p:nvSpPr>
        <p:spPr>
          <a:xfrm>
            <a:off x="863353" y="2647710"/>
            <a:ext cx="1143000"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104188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7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7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7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05A3C86-A49C-E64A-F8A6-18A82F36B38C}"/>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dirty="0">
                <a:solidFill>
                  <a:srgbClr val="FFFFFF"/>
                </a:solidFill>
                <a:latin typeface="+mj-lt"/>
                <a:ea typeface="+mj-ea"/>
                <a:cs typeface="+mj-cs"/>
              </a:rPr>
              <a:t>Processed</a:t>
            </a:r>
            <a:r>
              <a:rPr lang="en-US" sz="4000" kern="1200" dirty="0">
                <a:solidFill>
                  <a:srgbClr val="FFFFFF"/>
                </a:solidFill>
                <a:latin typeface="+mj-lt"/>
                <a:ea typeface="+mj-ea"/>
                <a:cs typeface="+mj-cs"/>
              </a:rPr>
              <a:t> frass</a:t>
            </a:r>
          </a:p>
        </p:txBody>
      </p:sp>
      <p:grpSp>
        <p:nvGrpSpPr>
          <p:cNvPr id="12" name="Group 11">
            <a:extLst>
              <a:ext uri="{FF2B5EF4-FFF2-40B4-BE49-F238E27FC236}">
                <a16:creationId xmlns:a16="http://schemas.microsoft.com/office/drawing/2014/main" id="{FAE3AF9D-3936-7B21-E649-E586B00B4E76}"/>
              </a:ext>
            </a:extLst>
          </p:cNvPr>
          <p:cNvGrpSpPr/>
          <p:nvPr/>
        </p:nvGrpSpPr>
        <p:grpSpPr>
          <a:xfrm>
            <a:off x="5989508" y="137597"/>
            <a:ext cx="4572000" cy="3031108"/>
            <a:chOff x="1304544" y="255284"/>
            <a:chExt cx="6194196" cy="4080470"/>
          </a:xfrm>
        </p:grpSpPr>
        <p:pic>
          <p:nvPicPr>
            <p:cNvPr id="4" name="Picture 3" descr="Chart, box and whisker chart&#10;&#10;Description automatically generated">
              <a:extLst>
                <a:ext uri="{FF2B5EF4-FFF2-40B4-BE49-F238E27FC236}">
                  <a16:creationId xmlns:a16="http://schemas.microsoft.com/office/drawing/2014/main" id="{84529EA0-6BC6-520D-318D-5EC00B6A1C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622"/>
            <a:stretch/>
          </p:blipFill>
          <p:spPr>
            <a:xfrm>
              <a:off x="1304544" y="255284"/>
              <a:ext cx="6194196" cy="4080470"/>
            </a:xfrm>
            <a:prstGeom prst="rect">
              <a:avLst/>
            </a:prstGeom>
          </p:spPr>
        </p:pic>
        <p:sp>
          <p:nvSpPr>
            <p:cNvPr id="10" name="TextBox 9">
              <a:extLst>
                <a:ext uri="{FF2B5EF4-FFF2-40B4-BE49-F238E27FC236}">
                  <a16:creationId xmlns:a16="http://schemas.microsoft.com/office/drawing/2014/main" id="{57C7CB80-388E-5095-53E6-469B4B8F2C16}"/>
                </a:ext>
              </a:extLst>
            </p:cNvPr>
            <p:cNvSpPr txBox="1"/>
            <p:nvPr/>
          </p:nvSpPr>
          <p:spPr>
            <a:xfrm>
              <a:off x="1304544" y="3783683"/>
              <a:ext cx="430727" cy="456032"/>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1ED993C9-3472-BB8E-B981-4E626F6DD624}"/>
              </a:ext>
            </a:extLst>
          </p:cNvPr>
          <p:cNvGrpSpPr/>
          <p:nvPr/>
        </p:nvGrpSpPr>
        <p:grpSpPr>
          <a:xfrm>
            <a:off x="5989508" y="3339302"/>
            <a:ext cx="4572000" cy="3358898"/>
            <a:chOff x="1345818" y="4480569"/>
            <a:chExt cx="6311430" cy="4944892"/>
          </a:xfrm>
        </p:grpSpPr>
        <p:pic>
          <p:nvPicPr>
            <p:cNvPr id="16" name="Picture 15" descr="Chart, box and whisker chart&#10;&#10;Description automatically generated">
              <a:extLst>
                <a:ext uri="{FF2B5EF4-FFF2-40B4-BE49-F238E27FC236}">
                  <a16:creationId xmlns:a16="http://schemas.microsoft.com/office/drawing/2014/main" id="{AE77A4A5-715D-1485-6BCB-7050CCAFDD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64"/>
            <a:stretch/>
          </p:blipFill>
          <p:spPr>
            <a:xfrm>
              <a:off x="1345818" y="4480569"/>
              <a:ext cx="6311430" cy="4944892"/>
            </a:xfrm>
            <a:prstGeom prst="rect">
              <a:avLst/>
            </a:prstGeom>
          </p:spPr>
        </p:pic>
        <p:sp>
          <p:nvSpPr>
            <p:cNvPr id="17" name="TextBox 16">
              <a:extLst>
                <a:ext uri="{FF2B5EF4-FFF2-40B4-BE49-F238E27FC236}">
                  <a16:creationId xmlns:a16="http://schemas.microsoft.com/office/drawing/2014/main" id="{1B600881-6F04-2E48-3997-17715BAA1D64}"/>
                </a:ext>
              </a:extLst>
            </p:cNvPr>
            <p:cNvSpPr txBox="1"/>
            <p:nvPr/>
          </p:nvSpPr>
          <p:spPr>
            <a:xfrm>
              <a:off x="1345818" y="8195401"/>
              <a:ext cx="438880" cy="498710"/>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6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6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Isosceles Triangle 7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69B09CD-B3C9-262F-D15B-9A6DB4D24DC7}"/>
              </a:ext>
            </a:extLst>
          </p:cNvPr>
          <p:cNvGrpSpPr/>
          <p:nvPr/>
        </p:nvGrpSpPr>
        <p:grpSpPr>
          <a:xfrm>
            <a:off x="4215657" y="228600"/>
            <a:ext cx="4572000" cy="6400800"/>
            <a:chOff x="-1" y="10"/>
            <a:chExt cx="4038601" cy="6058718"/>
          </a:xfrm>
        </p:grpSpPr>
        <p:grpSp>
          <p:nvGrpSpPr>
            <p:cNvPr id="8" name="Group 7">
              <a:extLst>
                <a:ext uri="{FF2B5EF4-FFF2-40B4-BE49-F238E27FC236}">
                  <a16:creationId xmlns:a16="http://schemas.microsoft.com/office/drawing/2014/main" id="{E0EA5136-9229-1F28-ACFE-599988983AA2}"/>
                </a:ext>
              </a:extLst>
            </p:cNvPr>
            <p:cNvGrpSpPr/>
            <p:nvPr/>
          </p:nvGrpSpPr>
          <p:grpSpPr>
            <a:xfrm>
              <a:off x="-1" y="10"/>
              <a:ext cx="4038601" cy="2876355"/>
              <a:chOff x="-1" y="10"/>
              <a:chExt cx="4038601" cy="2876355"/>
            </a:xfrm>
          </p:grpSpPr>
          <p:pic>
            <p:nvPicPr>
              <p:cNvPr id="4" name="Picture 3" descr="Chart, box and whisker chart&#10;&#10;Description automatically generated">
                <a:extLst>
                  <a:ext uri="{FF2B5EF4-FFF2-40B4-BE49-F238E27FC236}">
                    <a16:creationId xmlns:a16="http://schemas.microsoft.com/office/drawing/2014/main" id="{E2D77B6E-E41F-CCDC-C826-776E911F81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 b="10977"/>
              <a:stretch/>
            </p:blipFill>
            <p:spPr>
              <a:xfrm>
                <a:off x="-1" y="10"/>
                <a:ext cx="4038601" cy="2876355"/>
              </a:xfrm>
              <a:prstGeom prst="rect">
                <a:avLst/>
              </a:prstGeom>
            </p:spPr>
          </p:pic>
          <p:sp>
            <p:nvSpPr>
              <p:cNvPr id="5" name="TextBox 4">
                <a:extLst>
                  <a:ext uri="{FF2B5EF4-FFF2-40B4-BE49-F238E27FC236}">
                    <a16:creationId xmlns:a16="http://schemas.microsoft.com/office/drawing/2014/main" id="{6D384AC2-8784-A695-CEDD-B243EF0EA014}"/>
                  </a:ext>
                </a:extLst>
              </p:cNvPr>
              <p:cNvSpPr txBox="1"/>
              <p:nvPr/>
            </p:nvSpPr>
            <p:spPr>
              <a:xfrm>
                <a:off x="0" y="2366378"/>
                <a:ext cx="317924" cy="31648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7" name="Group 6">
              <a:extLst>
                <a:ext uri="{FF2B5EF4-FFF2-40B4-BE49-F238E27FC236}">
                  <a16:creationId xmlns:a16="http://schemas.microsoft.com/office/drawing/2014/main" id="{3C2C92CF-EF5F-FF71-390E-051670F53610}"/>
                </a:ext>
              </a:extLst>
            </p:cNvPr>
            <p:cNvGrpSpPr/>
            <p:nvPr/>
          </p:nvGrpSpPr>
          <p:grpSpPr>
            <a:xfrm>
              <a:off x="0" y="2876365"/>
              <a:ext cx="4038600" cy="3182363"/>
              <a:chOff x="0" y="2876365"/>
              <a:chExt cx="4038600" cy="3182363"/>
            </a:xfrm>
          </p:grpSpPr>
          <p:pic>
            <p:nvPicPr>
              <p:cNvPr id="3" name="Picture 2" descr="Chart, box and whisker chart&#10;&#10;Description automatically generated">
                <a:extLst>
                  <a:ext uri="{FF2B5EF4-FFF2-40B4-BE49-F238E27FC236}">
                    <a16:creationId xmlns:a16="http://schemas.microsoft.com/office/drawing/2014/main" id="{B4AD5842-C69B-D34D-8783-6A210EA9B59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01" r="-4" b="-4"/>
              <a:stretch/>
            </p:blipFill>
            <p:spPr>
              <a:xfrm>
                <a:off x="19" y="2876365"/>
                <a:ext cx="4038581" cy="3182363"/>
              </a:xfrm>
              <a:prstGeom prst="rect">
                <a:avLst/>
              </a:prstGeom>
            </p:spPr>
          </p:pic>
          <p:sp>
            <p:nvSpPr>
              <p:cNvPr id="6" name="TextBox 5">
                <a:extLst>
                  <a:ext uri="{FF2B5EF4-FFF2-40B4-BE49-F238E27FC236}">
                    <a16:creationId xmlns:a16="http://schemas.microsoft.com/office/drawing/2014/main" id="{0EE28AB9-A383-813D-C9F3-1B8DB8706FBF}"/>
                  </a:ext>
                </a:extLst>
              </p:cNvPr>
              <p:cNvSpPr txBox="1"/>
              <p:nvPr/>
            </p:nvSpPr>
            <p:spPr>
              <a:xfrm>
                <a:off x="0" y="5263825"/>
                <a:ext cx="317925" cy="31648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Tree>
    <p:extLst>
      <p:ext uri="{BB962C8B-B14F-4D97-AF65-F5344CB8AC3E}">
        <p14:creationId xmlns:p14="http://schemas.microsoft.com/office/powerpoint/2010/main" val="3238053923"/>
      </p:ext>
    </p:extLst>
  </p:cSld>
  <p:clrMapOvr>
    <a:masterClrMapping/>
  </p:clrMapOvr>
</p:sld>
</file>

<file path=ppt/theme/theme1.xml><?xml version="1.0" encoding="utf-8"?>
<a:theme xmlns:a="http://schemas.openxmlformats.org/drawingml/2006/main" name="Confetti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3333</TotalTime>
  <Words>554</Words>
  <Application>Microsoft Office PowerPoint</Application>
  <PresentationFormat>Widescreen</PresentationFormat>
  <Paragraphs>121</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Nova</vt:lpstr>
      <vt:lpstr>MuseoSans</vt:lpstr>
      <vt:lpstr>Times New Roman</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 CHIA</dc:creator>
  <cp:lastModifiedBy>Chia, Shaphan Yong</cp:lastModifiedBy>
  <cp:revision>53</cp:revision>
  <dcterms:created xsi:type="dcterms:W3CDTF">2022-12-09T10:37:00Z</dcterms:created>
  <dcterms:modified xsi:type="dcterms:W3CDTF">2023-05-07T01:12:04Z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B5A863B991DC49C39287FCDAA1E74D3A</vt:lpwstr>
  </property>
  <property fmtid="{D5CDD505-2E9C-101B-9397-08002B2CF9AE}" pid="3" name="KSOProductBuildVer">
    <vt:lpwstr>1033-11.2.0.11214</vt:lpwstr>
  </property>
</Properties>
</file>