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Helvetica Neue" panose="020B0604020202020204" charset="0"/>
      <p:regular r:id="rId33"/>
      <p:bold r:id="rId34"/>
      <p:italic r:id="rId35"/>
      <p:boldItalic r:id="rId36"/>
    </p:embeddedFont>
    <p:embeddedFont>
      <p:font typeface="Raleway"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FBBF4B-AC0F-473A-8D0D-E2F07FF10479}">
  <a:tblStyle styleId="{31FBBF4B-AC0F-473A-8D0D-E2F07FF104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90" autoAdjust="0"/>
  </p:normalViewPr>
  <p:slideViewPr>
    <p:cSldViewPr snapToGrid="0">
      <p:cViewPr varScale="1">
        <p:scale>
          <a:sx n="87" d="100"/>
          <a:sy n="87"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activestate.com/blog/top-10-python-machine-learning-pack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6b9b938a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6b9b938a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100"/>
              </a:spcBef>
              <a:spcAft>
                <a:spcPts val="0"/>
              </a:spcAft>
              <a:buClr>
                <a:schemeClr val="dk1"/>
              </a:buClr>
              <a:buSzPts val="1100"/>
              <a:buChar char="-"/>
            </a:pPr>
            <a:r>
              <a:rPr lang="en">
                <a:solidFill>
                  <a:schemeClr val="dk1"/>
                </a:solidFill>
              </a:rPr>
              <a:t>Intro, objective, github, source libraries (Din: slide 1-8)</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Schema + Jupyter notebook - Twitter API (elaborate on source libraries imported), profile info and social network tables (Ash: slide 9-11)</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Jupyter notebook - Tweet table + explain cursor (KY: slide 12-14)</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Jupyter notebook - loading info into database (SY: slide 15-17)</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Jupyter notebook - python analysis (Dory: slide 18-22)</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Jupyter notebook - SQL analysis/aggregation and conclusion (Pierre: slide 23-end)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6e5cc3e0a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6e5cc3e0a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third table will be the Tweet_data table. First we would like to determine what kind of ‘root-level’ attribute is available to extract for the tweet_data table.​​ This can be done with dir() method to return list of valid attribute. And this is enabled by using a Tweepy class called cursor where we pass user_timeline API. (Like the other groups, we use cursor and) to expand on cursor briefly, it is an object that uses pagination with the item/page function. In this case, we only want to find out attribute, so we return just one item so we can see all the available attributes in a single tweet. Just to provide a little context on pagination that was used in cursor: in brief, it means breaking results into pages. An example(we can relate) is Google search result page where we only see first 10 results out of millions and we click next button to view the next 10 results. </a:t>
            </a:r>
            <a:endParaRPr/>
          </a:p>
          <a:p>
            <a:pPr marL="0" lvl="0" indent="0" algn="l" rtl="0">
              <a:spcBef>
                <a:spcPts val="0"/>
              </a:spcBef>
              <a:spcAft>
                <a:spcPts val="0"/>
              </a:spcAft>
              <a:buNone/>
            </a:pPr>
            <a:endParaRPr/>
          </a:p>
          <a:p>
            <a:pPr marL="0" lvl="0" indent="0" algn="l" rtl="0">
              <a:spcBef>
                <a:spcPts val="0"/>
              </a:spcBef>
              <a:spcAft>
                <a:spcPts val="0"/>
              </a:spcAft>
              <a:buNone/>
            </a:pPr>
            <a:r>
              <a:rPr lang="en"/>
              <a:t>Extra note: </a:t>
            </a:r>
            <a:endParaRPr/>
          </a:p>
          <a:p>
            <a:pPr marL="0" lvl="0" indent="0" algn="l" rtl="0">
              <a:spcBef>
                <a:spcPts val="0"/>
              </a:spcBef>
              <a:spcAft>
                <a:spcPts val="0"/>
              </a:spcAft>
              <a:buNone/>
            </a:pPr>
            <a:r>
              <a:rPr lang="en">
                <a:solidFill>
                  <a:schemeClr val="dk1"/>
                </a:solidFill>
              </a:rPr>
              <a:t>-Pagination is a method of presenting content in a limited and digestible manner / subset of items. Cursor help us manage/simplify pagination with less codes. By passing item 1, we only get one search result back. Alternatively, can also pass page function.</a:t>
            </a:r>
            <a:endParaRPr>
              <a:solidFill>
                <a:schemeClr val="dk1"/>
              </a:solidFill>
            </a:endParaRPr>
          </a:p>
          <a:p>
            <a:pPr marL="0" lvl="0" indent="0" algn="l" rtl="0">
              <a:spcBef>
                <a:spcPts val="0"/>
              </a:spcBef>
              <a:spcAft>
                <a:spcPts val="0"/>
              </a:spcAft>
              <a:buNone/>
            </a:pPr>
            <a:r>
              <a:rPr lang="en">
                <a:solidFill>
                  <a:schemeClr val="dk1"/>
                </a:solidFill>
              </a:rPr>
              <a:t>-API user_timeline - retrieve the recent tweets.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6e5cc3e0a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6e5cc3e0a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at the available attribute, our team went through the tweet data dictionary documentation. In the end, we decide to extract (1) tweet_id, (2) tweet content, (3) number of likes, (4) date and time tweet is created at, (5) number of retweet, (6) source (such as from twitter app, or what other medium they use to post the tweet), </a:t>
            </a:r>
            <a:r>
              <a:rPr lang="en">
                <a:solidFill>
                  <a:srgbClr val="FF0000"/>
                </a:solidFill>
              </a:rPr>
              <a:t>(7) user_id number (from table 1: profile_info), (8) user screen name (from table 2: social_network_info), for our tweet_data table. </a:t>
            </a:r>
            <a:endParaRPr>
              <a:solidFill>
                <a:srgbClr val="FF0000"/>
              </a:solidFill>
            </a:endParaRPr>
          </a:p>
          <a:p>
            <a:pPr marL="0" lvl="0" indent="0" algn="l" rtl="0">
              <a:spcBef>
                <a:spcPts val="0"/>
              </a:spcBef>
              <a:spcAft>
                <a:spcPts val="0"/>
              </a:spcAft>
              <a:buNone/>
            </a:pPr>
            <a:r>
              <a:rPr lang="en"/>
              <a:t>Same as what we did for the previous tables table, we pass parameter to cursor and using for loop, append the results back to the empty list. </a:t>
            </a:r>
            <a:r>
              <a:rPr lang="en">
                <a:solidFill>
                  <a:schemeClr val="dk1"/>
                </a:solidFill>
              </a:rPr>
              <a:t>The user_timeline API will return a collection of the most recent tweets posted by Joe Biden as indicated in the user_id parameter.</a:t>
            </a:r>
            <a:endParaRPr/>
          </a:p>
          <a:p>
            <a:pPr marL="0" lvl="0" indent="0" algn="l" rtl="0">
              <a:spcBef>
                <a:spcPts val="0"/>
              </a:spcBef>
              <a:spcAft>
                <a:spcPts val="0"/>
              </a:spcAft>
              <a:buNone/>
            </a:pPr>
            <a:r>
              <a:rPr lang="en"/>
              <a:t>In our case, we use 1000 recent tweets on our item function and used pandas to create the dataframe (so we can see our data in a nice structured way). </a:t>
            </a:r>
            <a:endParaRPr/>
          </a:p>
          <a:p>
            <a:pPr marL="0" lvl="0" indent="0" algn="l" rtl="0">
              <a:spcBef>
                <a:spcPts val="0"/>
              </a:spcBef>
              <a:spcAft>
                <a:spcPts val="0"/>
              </a:spcAft>
              <a:buNone/>
            </a:pPr>
            <a:endParaRPr/>
          </a:p>
          <a:p>
            <a:pPr marL="0" lvl="0" indent="0" algn="l" rtl="0">
              <a:spcBef>
                <a:spcPts val="0"/>
              </a:spcBef>
              <a:spcAft>
                <a:spcPts val="0"/>
              </a:spcAft>
              <a:buNone/>
            </a:pPr>
            <a:r>
              <a:rPr lang="en"/>
              <a:t>Extra note: </a:t>
            </a:r>
            <a:r>
              <a:rPr lang="en">
                <a:solidFill>
                  <a:schemeClr val="dk1"/>
                </a:solidFill>
              </a:rPr>
              <a:t>In the code here, we pass parameter of id (Joe Biden) and tweet_modes (extended allows us to view full_text instead of truncated 140 characters) to Cursor and Cursor will pass the parameter into user_timeline API.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6e5cc3e0a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6e5cc3e0a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the dataframe returns tweets from Joe Biden’s personal account and REtweets from his POTUS (President Of The United States) account, we want to remove tweets containing string “RT” as this will skew our data.</a:t>
            </a:r>
            <a:endParaRPr/>
          </a:p>
          <a:p>
            <a:pPr marL="0" lvl="0" indent="0" algn="l" rtl="0">
              <a:spcBef>
                <a:spcPts val="0"/>
              </a:spcBef>
              <a:spcAft>
                <a:spcPts val="0"/>
              </a:spcAft>
              <a:buNone/>
            </a:pPr>
            <a:r>
              <a:rPr lang="en"/>
              <a:t>We</a:t>
            </a:r>
            <a:r>
              <a:rPr lang="en">
                <a:solidFill>
                  <a:schemeClr val="dk1"/>
                </a:solidFill>
              </a:rPr>
              <a:t> clean the dataframe by having tilda ~ which acts as not operator to remove tweets with string “RT”.</a:t>
            </a:r>
            <a:endParaRPr/>
          </a:p>
          <a:p>
            <a:pPr marL="0" lvl="0" indent="0" algn="l" rtl="0">
              <a:spcBef>
                <a:spcPts val="0"/>
              </a:spcBef>
              <a:spcAft>
                <a:spcPts val="0"/>
              </a:spcAft>
              <a:buNone/>
            </a:pPr>
            <a:r>
              <a:rPr lang="en"/>
              <a:t>After cleaning, we set index on tweet_id in this dataframe.</a:t>
            </a:r>
            <a:endParaRPr/>
          </a:p>
          <a:p>
            <a:pPr marL="0" lvl="0" indent="0" algn="l" rtl="0">
              <a:spcBef>
                <a:spcPts val="0"/>
              </a:spcBef>
              <a:spcAft>
                <a:spcPts val="0"/>
              </a:spcAft>
              <a:buNone/>
            </a:pPr>
            <a:endParaRPr/>
          </a:p>
          <a:p>
            <a:pPr marL="0" lvl="0" indent="0" algn="l" rtl="0">
              <a:spcBef>
                <a:spcPts val="0"/>
              </a:spcBef>
              <a:spcAft>
                <a:spcPts val="0"/>
              </a:spcAft>
              <a:buNone/>
            </a:pPr>
            <a:r>
              <a:rPr lang="en"/>
              <a:t>Next I will be passing on to Sook Yin to continue with the next part of the presentation.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6e5cc3e0a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6e5cc3e0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We are going to create </a:t>
            </a:r>
            <a:r>
              <a:rPr lang="en">
                <a:solidFill>
                  <a:schemeClr val="dk1"/>
                </a:solidFill>
              </a:rPr>
              <a:t>the database </a:t>
            </a:r>
            <a:r>
              <a:rPr lang="en"/>
              <a:t>and connect in posgre. Firstly we use the psycopg2 establish a connection to postgre server, but we are not going to give it a database cause we will use the python code to create a database later. We create a cursor. </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Another new library bringing in here which is psycopg2.extension, we will import isolation level autocommit &gt; &gt; </a:t>
            </a:r>
            <a:endParaRPr/>
          </a:p>
          <a:p>
            <a:pPr marL="0" lvl="0" indent="0" algn="l" rtl="0">
              <a:spcBef>
                <a:spcPts val="0"/>
              </a:spcBef>
              <a:spcAft>
                <a:spcPts val="0"/>
              </a:spcAft>
              <a:buNone/>
            </a:pPr>
            <a:r>
              <a:rPr lang="en">
                <a:solidFill>
                  <a:schemeClr val="dk1"/>
                </a:solidFill>
              </a:rPr>
              <a:t>Isolation levels can be set when creating database. Purpose is to set the type of lock on the database if multiple users are making changes on the same data at the same time and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Autocommit isolation level means: each query will be committed on the database after it is executed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Since we’re just creating a database, there are no changes to the table/database. So we use autocommit. </a:t>
            </a:r>
            <a:endParaRPr>
              <a:solidFill>
                <a:schemeClr val="dk1"/>
              </a:solidFill>
            </a:endParaRPr>
          </a:p>
          <a:p>
            <a:pPr marL="0" lvl="0" indent="0" algn="l" rtl="0">
              <a:spcBef>
                <a:spcPts val="0"/>
              </a:spcBef>
              <a:spcAft>
                <a:spcPts val="0"/>
              </a:spcAft>
              <a:buNone/>
            </a:pPr>
            <a:r>
              <a:rPr lang="en">
                <a:solidFill>
                  <a:schemeClr val="dk1"/>
                </a:solidFill>
              </a:rPr>
              <a:t>Then we will use pgcursor.execute to drop database in case it’s out there and recreate it </a:t>
            </a:r>
            <a:endParaRPr>
              <a:solidFill>
                <a:schemeClr val="dk1"/>
              </a:solidFill>
            </a:endParaRPr>
          </a:p>
          <a:p>
            <a:pPr marL="457200" lvl="0" indent="0" algn="l" rtl="0">
              <a:spcBef>
                <a:spcPts val="0"/>
              </a:spcBef>
              <a:spcAft>
                <a:spcPts val="0"/>
              </a:spcAft>
              <a:buNone/>
            </a:pPr>
            <a:endParaRPr/>
          </a:p>
          <a:p>
            <a:pPr marL="457200" lvl="0" indent="0" algn="l" rtl="0">
              <a:spcBef>
                <a:spcPts val="0"/>
              </a:spcBef>
              <a:spcAft>
                <a:spcPts val="0"/>
              </a:spcAft>
              <a:buNone/>
            </a:pPr>
            <a:r>
              <a:rPr lang="en"/>
              <a:t>Close it and it’s connect to the postgre instance, ideally it will create a database for us</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Now we connect again to the server with the database we created just now</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No transaction is started when command are issued and no commit() or rollback() is required.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Can choose from different type of locks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Other type of locks - read uncommitted, read committed etc.</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6e5cc3e0a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6e5cc3e0a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 To use pandas in sql() method, we are using sqlalchemy to import create_engine</a:t>
            </a:r>
            <a:endParaRPr/>
          </a:p>
          <a:p>
            <a:pPr marL="0" lvl="0" indent="0" algn="l" rtl="0">
              <a:spcBef>
                <a:spcPts val="0"/>
              </a:spcBef>
              <a:spcAft>
                <a:spcPts val="0"/>
              </a:spcAft>
              <a:buNone/>
            </a:pPr>
            <a:endParaRPr/>
          </a:p>
          <a:p>
            <a:pPr marL="0" lvl="0" indent="0" algn="l" rtl="0">
              <a:spcBef>
                <a:spcPts val="0"/>
              </a:spcBef>
              <a:spcAft>
                <a:spcPts val="0"/>
              </a:spcAft>
              <a:buNone/>
            </a:pPr>
            <a:r>
              <a:rPr lang="en"/>
              <a:t>To connect the engine to the database in postgreq, passing in the driver “postgredsql + psycopg” follow by userid, pw, server &amp; database, return the result that point to the variable object called engine</a:t>
            </a:r>
            <a:endParaRPr/>
          </a:p>
          <a:p>
            <a:pPr marL="0" lvl="0" indent="0" algn="l" rtl="0">
              <a:spcBef>
                <a:spcPts val="0"/>
              </a:spcBef>
              <a:spcAft>
                <a:spcPts val="0"/>
              </a:spcAft>
              <a:buNone/>
            </a:pPr>
            <a:endParaRPr/>
          </a:p>
          <a:p>
            <a:pPr marL="0" lvl="0" indent="0" algn="l" rtl="0">
              <a:spcBef>
                <a:spcPts val="0"/>
              </a:spcBef>
              <a:spcAft>
                <a:spcPts val="0"/>
              </a:spcAft>
              <a:buNone/>
            </a:pPr>
            <a:r>
              <a:rPr lang="en"/>
              <a:t>2. Use the pandas to SQL method to load the 3 dataframe we created earlier to a Postgresql table, the first table name is profile_info, with the engine which is our database connection object, if it’s found the database exist it will replace it, and we will have index for the particular table. Then we will execute this command to indicate the datatype for each column</a:t>
            </a:r>
            <a:endParaRPr/>
          </a:p>
          <a:p>
            <a:pPr marL="0" lvl="0" indent="0" algn="l" rtl="0">
              <a:spcBef>
                <a:spcPts val="0"/>
              </a:spcBef>
              <a:spcAft>
                <a:spcPts val="0"/>
              </a:spcAft>
              <a:buNone/>
            </a:pPr>
            <a:endParaRPr/>
          </a:p>
          <a:p>
            <a:pPr marL="0" lvl="0" indent="0" algn="l" rtl="0">
              <a:spcBef>
                <a:spcPts val="0"/>
              </a:spcBef>
              <a:spcAft>
                <a:spcPts val="0"/>
              </a:spcAft>
              <a:buNone/>
            </a:pPr>
            <a:r>
              <a:rPr lang="en"/>
              <a:t>A same method are used for the dataframe social_network_info </a:t>
            </a:r>
            <a:endParaRPr/>
          </a:p>
          <a:p>
            <a:pPr marL="0" lvl="0" indent="0" algn="l" rtl="0">
              <a:spcBef>
                <a:spcPts val="0"/>
              </a:spcBef>
              <a:spcAft>
                <a:spcPts val="0"/>
              </a:spcAft>
              <a:buNone/>
            </a:pPr>
            <a:endParaRPr>
              <a:solidFill>
                <a:srgbClr val="202124"/>
              </a:solidFill>
              <a:highlight>
                <a:schemeClr val="lt1"/>
              </a:highlight>
            </a:endParaRPr>
          </a:p>
          <a:p>
            <a:pPr marL="0" lvl="0" indent="0" algn="l" rtl="0">
              <a:spcBef>
                <a:spcPts val="0"/>
              </a:spcBef>
              <a:spcAft>
                <a:spcPts val="0"/>
              </a:spcAft>
              <a:buNone/>
            </a:pPr>
            <a:r>
              <a:rPr lang="en">
                <a:solidFill>
                  <a:srgbClr val="202124"/>
                </a:solidFill>
                <a:highlight>
                  <a:schemeClr val="lt1"/>
                </a:highlight>
              </a:rPr>
              <a:t>And also the tweet data. We found that Tweet id is too big to fit in into others integer so we use big integer for tweet_id. This is how we create and connect the database in server</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6e5cc3e0a_2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6e5cc3e0a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Load tweet_data dataframe into postgreSQL - specifying column name and data type.</a:t>
            </a:r>
            <a:endParaRPr/>
          </a:p>
          <a:p>
            <a:pPr marL="0" lvl="0" indent="0" algn="l" rtl="0">
              <a:spcBef>
                <a:spcPts val="0"/>
              </a:spcBef>
              <a:spcAft>
                <a:spcPts val="0"/>
              </a:spcAft>
              <a:buNone/>
            </a:pPr>
            <a:endParaRPr>
              <a:solidFill>
                <a:srgbClr val="202124"/>
              </a:solidFill>
              <a:highlight>
                <a:srgbClr val="FFFFFF"/>
              </a:highlight>
            </a:endParaRPr>
          </a:p>
          <a:p>
            <a:pPr marL="0" lvl="0" indent="0" algn="l" rtl="0">
              <a:spcBef>
                <a:spcPts val="0"/>
              </a:spcBef>
              <a:spcAft>
                <a:spcPts val="0"/>
              </a:spcAft>
              <a:buNone/>
            </a:pPr>
            <a:endParaRPr>
              <a:solidFill>
                <a:srgbClr val="202124"/>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6e5cc3e0a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f6e5cc3e0a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analysis using python, we aim to find out the top keywords that appear in Biden’s tweets, to check if the keywords covid and vaccine or economy and jobs are among the most frequently used keywords.</a:t>
            </a:r>
            <a:endParaRPr/>
          </a:p>
          <a:p>
            <a:pPr marL="0" lvl="0" indent="0" algn="l" rtl="0">
              <a:spcBef>
                <a:spcPts val="0"/>
              </a:spcBef>
              <a:spcAft>
                <a:spcPts val="0"/>
              </a:spcAft>
              <a:buNone/>
            </a:pPr>
            <a:r>
              <a:rPr lang="en"/>
              <a:t>We selected the 2 keywords based on recent news that Biden has been focusing on the build back better agenda which focuses on improving the economy and creating jobs. </a:t>
            </a:r>
            <a:endParaRPr/>
          </a:p>
          <a:p>
            <a:pPr marL="0" lvl="0" indent="0" algn="l" rtl="0">
              <a:spcBef>
                <a:spcPts val="0"/>
              </a:spcBef>
              <a:spcAft>
                <a:spcPts val="0"/>
              </a:spcAft>
              <a:buNone/>
            </a:pPr>
            <a:endParaRPr/>
          </a:p>
          <a:p>
            <a:pPr marL="0" lvl="0" indent="0" algn="l" rtl="0">
              <a:spcBef>
                <a:spcPts val="0"/>
              </a:spcBef>
              <a:spcAft>
                <a:spcPts val="0"/>
              </a:spcAft>
              <a:buNone/>
            </a:pPr>
            <a:r>
              <a:rPr lang="en"/>
              <a:t>First, the sentences in the tweets are split into individual words, since it’s difficult to analyse for keywords using whole sentences. This will allow us to count the number of times the word appears later.</a:t>
            </a:r>
            <a:endParaRPr/>
          </a:p>
          <a:p>
            <a:pPr marL="0" lvl="0" indent="0" algn="l" rtl="0">
              <a:spcBef>
                <a:spcPts val="0"/>
              </a:spcBef>
              <a:spcAft>
                <a:spcPts val="0"/>
              </a:spcAft>
              <a:buNone/>
            </a:pPr>
            <a:r>
              <a:rPr lang="en"/>
              <a:t>We use a for loop to iterate through all the tweets and append each word individually to the list (called lines).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6e5cc3e0a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6e5cc3e0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rPr>
              <a:t>Next, we want to remove any punctuation from the words, since they are not relevant keywords. Regular expression (regex) library is used here to find and replace certain characters. </a:t>
            </a:r>
            <a:endParaRPr sz="1050" dirty="0">
              <a:solidFill>
                <a:schemeClr val="dk1"/>
              </a:solidFill>
            </a:endParaRPr>
          </a:p>
          <a:p>
            <a:pPr marL="0" lvl="0" indent="0" algn="l" rtl="0">
              <a:spcBef>
                <a:spcPts val="0"/>
              </a:spcBef>
              <a:spcAft>
                <a:spcPts val="0"/>
              </a:spcAft>
              <a:buNone/>
            </a:pPr>
            <a:r>
              <a:rPr lang="en" sz="1050" dirty="0">
                <a:solidFill>
                  <a:schemeClr val="dk1"/>
                </a:solidFill>
              </a:rPr>
              <a:t>In this expression, we will replace characters that are not A-Z, a-z, and 0-9 will be with a space (“ “) in the list we generated just now of the individual words. Using for loop to iterate through the entire list of words again, we append the word to our list if the word is not a space (“ “), so that punctuations are removed.</a:t>
            </a:r>
            <a:endParaRPr sz="1050" dirty="0">
              <a:solidFill>
                <a:schemeClr val="dk1"/>
              </a:solidFill>
            </a:endParaRPr>
          </a:p>
          <a:p>
            <a:pPr marL="0" lvl="0" indent="0" algn="l" rtl="0">
              <a:spcBef>
                <a:spcPts val="0"/>
              </a:spcBef>
              <a:spcAft>
                <a:spcPts val="0"/>
              </a:spcAft>
              <a:buNone/>
            </a:pPr>
            <a:endParaRPr sz="1050" dirty="0">
              <a:solidFill>
                <a:schemeClr val="dk1"/>
              </a:solidFill>
            </a:endParaRPr>
          </a:p>
          <a:p>
            <a:pPr marL="0" lvl="0" indent="0" algn="l" rtl="0">
              <a:spcBef>
                <a:spcPts val="0"/>
              </a:spcBef>
              <a:spcAft>
                <a:spcPts val="0"/>
              </a:spcAft>
              <a:buNone/>
            </a:pPr>
            <a:r>
              <a:rPr lang="en" sz="1050" dirty="0">
                <a:solidFill>
                  <a:schemeClr val="dk1"/>
                </a:solidFill>
              </a:rPr>
              <a:t>After words are filtered, we use snowball stemmer from NLTK (natural language toolkit), This allows us to extract words based on their root word. For example, runner, ran, running will be extracted as run which is the root word). We also specify the language to be English when using the snowball stemmer. WE do this because we want to sum up the frequency of words that appear in the tweets later. If we have variations of teh same words (eg. running, run, ran), each word will appear as a distinct count instead of being aggregated together. So we want to standardize the word used for our count later. </a:t>
            </a:r>
            <a:endParaRPr sz="1050" dirty="0">
              <a:solidFill>
                <a:schemeClr val="dk1"/>
              </a:solidFill>
            </a:endParaRPr>
          </a:p>
          <a:p>
            <a:pPr marL="0" lvl="0" indent="0" algn="l" rtl="0">
              <a:spcBef>
                <a:spcPts val="0"/>
              </a:spcBef>
              <a:spcAft>
                <a:spcPts val="0"/>
              </a:spcAft>
              <a:buNone/>
            </a:pPr>
            <a:endParaRPr sz="1050" dirty="0">
              <a:solidFill>
                <a:schemeClr val="dk1"/>
              </a:solidFill>
            </a:endParaRPr>
          </a:p>
          <a:p>
            <a:pPr marL="0" lvl="0" indent="0" algn="l" rtl="0">
              <a:spcBef>
                <a:spcPts val="0"/>
              </a:spcBef>
              <a:spcAft>
                <a:spcPts val="0"/>
              </a:spcAft>
              <a:buNone/>
            </a:pPr>
            <a:endParaRPr sz="1050"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6e5cc3e0a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6e5cc3e0a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linguistic features from Spacy, we remove all stop words such as a, the, and, or. We remove stops words because we are only interested in key words and stop word have no meaning by itself and it is repeated several times.</a:t>
            </a:r>
            <a:endParaRPr/>
          </a:p>
          <a:p>
            <a:pPr marL="0" lvl="0" indent="0" algn="l" rtl="0">
              <a:lnSpc>
                <a:spcPct val="115000"/>
              </a:lnSpc>
              <a:spcBef>
                <a:spcPts val="0"/>
              </a:spcBef>
              <a:spcAft>
                <a:spcPts val="0"/>
              </a:spcAft>
              <a:buNone/>
            </a:pPr>
            <a:endParaRPr sz="1050" i="1">
              <a:solidFill>
                <a:schemeClr val="dk1"/>
              </a:solidFill>
            </a:endParaRPr>
          </a:p>
          <a:p>
            <a:pPr marL="0" lvl="0" indent="0" algn="l" rtl="0">
              <a:lnSpc>
                <a:spcPct val="115000"/>
              </a:lnSpc>
              <a:spcBef>
                <a:spcPts val="0"/>
              </a:spcBef>
              <a:spcAft>
                <a:spcPts val="0"/>
              </a:spcAft>
              <a:buNone/>
            </a:pPr>
            <a:endParaRPr sz="1050" i="1">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NLTK and Spacy are both natural language processing packages available for use in Python. Why do we need both? </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NLTK - Snowball stemmer process the individual words to find out the root word. Spacy does not have stemming abilities, which is why we use NLTK. </a:t>
            </a:r>
            <a:endParaRPr sz="1050" i="1">
              <a:solidFill>
                <a:schemeClr val="dk1"/>
              </a:solidFill>
            </a:endParaRPr>
          </a:p>
          <a:p>
            <a:pPr marL="0" lvl="0" indent="0" algn="l" rtl="0">
              <a:lnSpc>
                <a:spcPct val="115000"/>
              </a:lnSpc>
              <a:spcBef>
                <a:spcPts val="0"/>
              </a:spcBef>
              <a:spcAft>
                <a:spcPts val="0"/>
              </a:spcAft>
              <a:buNone/>
            </a:pPr>
            <a:r>
              <a:rPr lang="en" sz="1050">
                <a:solidFill>
                  <a:schemeClr val="dk1"/>
                </a:solidFill>
              </a:rPr>
              <a:t>NLP - part of spacy package. </a:t>
            </a:r>
            <a:r>
              <a:rPr lang="en">
                <a:solidFill>
                  <a:schemeClr val="dk1"/>
                </a:solidFill>
              </a:rPr>
              <a:t>Spacy is the fastest and most accurate syntactic analysis of any</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sz="1050">
                <a:solidFill>
                  <a:schemeClr val="dk1"/>
                </a:solidFill>
              </a:rPr>
              <a:t>NLP library available currently. Spacy library has more stop words compared to NLTK, thus we chose spacy for this job.</a:t>
            </a:r>
            <a:endParaRPr sz="105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f34515996b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f34515996b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word frequency</a:t>
            </a:r>
            <a:endParaRPr/>
          </a:p>
          <a:p>
            <a:pPr marL="0" lvl="0" indent="0" algn="l" rtl="0">
              <a:spcBef>
                <a:spcPts val="0"/>
              </a:spcBef>
              <a:spcAft>
                <a:spcPts val="0"/>
              </a:spcAft>
              <a:buNone/>
            </a:pPr>
            <a:endParaRPr/>
          </a:p>
          <a:p>
            <a:pPr marL="0" lvl="0" indent="0" algn="l" rtl="0">
              <a:spcBef>
                <a:spcPts val="0"/>
              </a:spcBef>
              <a:spcAft>
                <a:spcPts val="0"/>
              </a:spcAft>
              <a:buNone/>
            </a:pPr>
            <a:r>
              <a:rPr lang="en"/>
              <a:t>Job + economy + econom= 67 + 58 + 34 = 129</a:t>
            </a:r>
            <a:endParaRPr/>
          </a:p>
          <a:p>
            <a:pPr marL="0" lvl="0" indent="0" algn="l" rtl="0">
              <a:spcBef>
                <a:spcPts val="0"/>
              </a:spcBef>
              <a:spcAft>
                <a:spcPts val="0"/>
              </a:spcAft>
              <a:buNone/>
            </a:pPr>
            <a:r>
              <a:rPr lang="en"/>
              <a:t>Covid19 + vaccine = 56 + 79 = 135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6b9b938a0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6b9b938a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34515996b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34515996b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chart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89a85008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f89a85008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using the schema we set we are going to set our pk and fk . but first we want to run sql code in the notebook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7b876b6e0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7b876b6e0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load extension sql is to load the ipython to let sql run in the notebook with the percentage sql </a:t>
            </a:r>
            <a:endParaRPr/>
          </a:p>
          <a:p>
            <a:pPr marL="0" lvl="0" indent="0" algn="l" rtl="0">
              <a:spcBef>
                <a:spcPts val="0"/>
              </a:spcBef>
              <a:spcAft>
                <a:spcPts val="0"/>
              </a:spcAft>
              <a:buNone/>
            </a:pPr>
            <a:endParaRPr/>
          </a:p>
          <a:p>
            <a:pPr marL="0" lvl="0" indent="0" algn="l" rtl="0">
              <a:spcBef>
                <a:spcPts val="0"/>
              </a:spcBef>
              <a:spcAft>
                <a:spcPts val="0"/>
              </a:spcAft>
              <a:buNone/>
            </a:pPr>
            <a:r>
              <a:rPr lang="en"/>
              <a:t>So for the %Sql postgresql code  to tell the notebook to connect the postgresql into our database </a:t>
            </a:r>
            <a:endParaRPr/>
          </a:p>
          <a:p>
            <a:pPr marL="0" lvl="0" indent="0" algn="l" rtl="0">
              <a:spcBef>
                <a:spcPts val="0"/>
              </a:spcBef>
              <a:spcAft>
                <a:spcPts val="0"/>
              </a:spcAft>
              <a:buNone/>
            </a:pPr>
            <a:endParaRPr/>
          </a:p>
          <a:p>
            <a:pPr marL="0" lvl="0" indent="0" algn="l" rtl="0">
              <a:spcBef>
                <a:spcPts val="0"/>
              </a:spcBef>
              <a:spcAft>
                <a:spcPts val="0"/>
              </a:spcAft>
              <a:buNone/>
            </a:pPr>
            <a:r>
              <a:rPr lang="en"/>
              <a:t>Now using alter table we set the  primary key for each table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7b876b6e0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7b876b6e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set the foreign key on the fact table using alter table as well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6b9b938a0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6b9b938a0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other key of key word compare with vaccin and covid will be economy and job like what din just say  . we choice this 2 key word is cause of the baiden  campaign which focus on improve the economy and create more job. The way we compare their engagement is by comparing their avg like and retweet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f7b876b6e0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f7b876b6e0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now in order to find the avg like and retweet for each set of key word we write the sql code as shown and we join up the result of each query using union </a:t>
            </a:r>
            <a:endParaRPr/>
          </a:p>
          <a:p>
            <a:pPr marL="0" lvl="0" indent="0" algn="l" rtl="0">
              <a:spcBef>
                <a:spcPts val="0"/>
              </a:spcBef>
              <a:spcAft>
                <a:spcPts val="0"/>
              </a:spcAft>
              <a:buNone/>
            </a:pPr>
            <a:r>
              <a:rPr lang="en"/>
              <a:t>So we can easily compare to result by looking at this one result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f6fb78c8f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f6fb78c8f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424"/>
                </a:solidFill>
                <a:highlight>
                  <a:srgbClr val="FFFFFF"/>
                </a:highlight>
              </a:rPr>
              <a:t> </a:t>
            </a:r>
            <a:r>
              <a:rPr lang="en">
                <a:solidFill>
                  <a:srgbClr val="595959"/>
                </a:solidFill>
              </a:rPr>
              <a:t>From the above result we can see that Biden’s followers are more engaged in  tweets that are related to covid and vaccine compared to tweets related to job and economy (covid and vaccin &gt; job and economy)and the frequency of keywords for job and economy appears more often in Biden’s tweets.</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(IF ASK ABOUT ALL TWEET) This show there are keyword with higher avg like and retweet set of keyword, but the reason we can’t get the set of keyword is because there is too many combination. Example of solution can be machine learning.</a:t>
            </a:r>
            <a:endParaRPr>
              <a:solidFill>
                <a:srgbClr val="595959"/>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7df3d53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7df3d53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595959"/>
                </a:solidFill>
              </a:rPr>
              <a:t>As our Data Crawler will only scrape the latest 1000 tweets from Joe Biden everytime our code is run, our current Python and SQL analysis only reflects the keyword frequency and tweet engagement at this current point in time. </a:t>
            </a:r>
            <a:endParaRPr sz="1200">
              <a:solidFill>
                <a:srgbClr val="595959"/>
              </a:solidFill>
            </a:endParaRPr>
          </a:p>
          <a:p>
            <a:pPr marL="0" lvl="0" indent="0" algn="l" rtl="0">
              <a:spcBef>
                <a:spcPts val="0"/>
              </a:spcBef>
              <a:spcAft>
                <a:spcPts val="0"/>
              </a:spcAft>
              <a:buClr>
                <a:schemeClr val="dk1"/>
              </a:buClr>
              <a:buSzPts val="1100"/>
              <a:buFont typeface="Arial"/>
              <a:buNone/>
            </a:pPr>
            <a:r>
              <a:rPr lang="en" sz="1200">
                <a:solidFill>
                  <a:srgbClr val="595959"/>
                </a:solidFill>
              </a:rPr>
              <a:t>This means that the top keywords and average likes/retweets will change as the data crawler is run in future, since Biden would have added new tweets by that time. </a:t>
            </a:r>
            <a:endParaRPr sz="1200">
              <a:solidFill>
                <a:srgbClr val="595959"/>
              </a:solidFill>
            </a:endParaRPr>
          </a:p>
          <a:p>
            <a:pPr marL="0" lvl="0" indent="0" algn="l" rtl="0">
              <a:spcBef>
                <a:spcPts val="0"/>
              </a:spcBef>
              <a:spcAft>
                <a:spcPts val="0"/>
              </a:spcAft>
              <a:buClr>
                <a:schemeClr val="dk1"/>
              </a:buClr>
              <a:buSzPts val="1100"/>
              <a:buFont typeface="Arial"/>
              <a:buNone/>
            </a:pPr>
            <a:endParaRPr sz="1200">
              <a:solidFill>
                <a:srgbClr val="595959"/>
              </a:solidFill>
            </a:endParaRPr>
          </a:p>
          <a:p>
            <a:pPr marL="0" lvl="0" indent="0" algn="l" rtl="0">
              <a:spcBef>
                <a:spcPts val="0"/>
              </a:spcBef>
              <a:spcAft>
                <a:spcPts val="0"/>
              </a:spcAft>
              <a:buClr>
                <a:schemeClr val="dk1"/>
              </a:buClr>
              <a:buSzPts val="1100"/>
              <a:buFont typeface="Arial"/>
              <a:buNone/>
            </a:pPr>
            <a:endParaRPr sz="1200">
              <a:solidFill>
                <a:srgbClr val="595959"/>
              </a:solidFill>
            </a:endParaRPr>
          </a:p>
          <a:p>
            <a:pPr marL="0" lvl="0" indent="0" algn="l" rtl="0">
              <a:spcBef>
                <a:spcPts val="0"/>
              </a:spcBef>
              <a:spcAft>
                <a:spcPts val="0"/>
              </a:spcAft>
              <a:buClr>
                <a:schemeClr val="dk1"/>
              </a:buClr>
              <a:buSzPts val="1100"/>
              <a:buFont typeface="Arial"/>
              <a:buNone/>
            </a:pPr>
            <a:r>
              <a:rPr lang="en" sz="1200">
                <a:solidFill>
                  <a:srgbClr val="595959"/>
                </a:solidFill>
              </a:rPr>
              <a:t>One possible solution that can be explored in the future to factor in time period in which the crawler is running for a better comparison between keywords.</a:t>
            </a:r>
            <a:endParaRPr sz="1200">
              <a:solidFill>
                <a:srgbClr val="595959"/>
              </a:solidFill>
            </a:endParaRPr>
          </a:p>
          <a:p>
            <a:pPr marL="0" lvl="0" indent="0" algn="l" rtl="0">
              <a:spcBef>
                <a:spcPts val="0"/>
              </a:spcBef>
              <a:spcAft>
                <a:spcPts val="0"/>
              </a:spcAft>
              <a:buClr>
                <a:schemeClr val="dk1"/>
              </a:buClr>
              <a:buSzPts val="1100"/>
              <a:buFont typeface="Arial"/>
              <a:buNone/>
            </a:pPr>
            <a:endParaRPr sz="1200">
              <a:solidFill>
                <a:srgbClr val="242424"/>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b9b938a0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b9b938a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need reference in order to understand our project , this will be the reference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34515996b_5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f34515996b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clearing punctuation, and removing stop words, we arrive at our keyword list. Here we put individual words into dataframe and count the number of times each word appear via value_counts function. This will be used in visualisation later.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b9b938a0_0_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b9b938a0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f34515996b_5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f34515996b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matplotlib and seaborn, we show the top 20 keyword used in Joe Biden’s tweets.</a:t>
            </a:r>
            <a:endParaRPr/>
          </a:p>
          <a:p>
            <a:pPr marL="0" lvl="0" indent="0" algn="l" rtl="0">
              <a:spcBef>
                <a:spcPts val="0"/>
              </a:spcBef>
              <a:spcAft>
                <a:spcPts val="0"/>
              </a:spcAft>
              <a:buNone/>
            </a:pPr>
            <a:r>
              <a:rPr lang="en"/>
              <a:t>We can see that the top keyword is Americans, which is used more than 80 times, and other top words are work, vaccine, job and build. Covid/coronavirus didn’t appear as a top keyword in the chart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6b9b938a0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6b9b938a0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82829"/>
                </a:solidFill>
                <a:highlight>
                  <a:srgbClr val="FFFFFF"/>
                </a:highlight>
                <a:latin typeface="Roboto"/>
                <a:ea typeface="Roboto"/>
                <a:cs typeface="Roboto"/>
                <a:sym typeface="Roboto"/>
              </a:rPr>
              <a:t>Open Source Libraries are like pieces of software with a open source license. A programmer can use them to add certain functionality to the program he is coding by linking them to his program.</a:t>
            </a:r>
            <a:endParaRPr sz="1150">
              <a:solidFill>
                <a:srgbClr val="282829"/>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02124"/>
                </a:solidFill>
                <a:highlight>
                  <a:srgbClr val="FFFFFF"/>
                </a:highlight>
              </a:rPr>
              <a:t>A database driver is </a:t>
            </a:r>
            <a:r>
              <a:rPr lang="en" sz="1200" b="1">
                <a:solidFill>
                  <a:srgbClr val="202124"/>
                </a:solidFill>
                <a:highlight>
                  <a:srgbClr val="FFFFFF"/>
                </a:highlight>
              </a:rPr>
              <a:t>a computer program that implements a protocol (ODBC or JDBC) for a database connection</a:t>
            </a:r>
            <a:r>
              <a:rPr lang="en" sz="1200">
                <a:solidFill>
                  <a:srgbClr val="202124"/>
                </a:solidFill>
                <a:highlight>
                  <a:srgbClr val="FFFFFF"/>
                </a:highlight>
              </a:rPr>
              <a:t>. </a:t>
            </a:r>
            <a:endParaRPr sz="1150">
              <a:solidFill>
                <a:srgbClr val="282829"/>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6b9b938a0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6b9b938a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6b9b938a0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6b9b938a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ERD: There can only be one screen_name (per account) and tweet can come from either zero, one, or many screen_name. There is only one user_id for each profile, and tweets can come from either zero, one, or many user_id.</a:t>
            </a:r>
            <a:endParaRPr/>
          </a:p>
          <a:p>
            <a:pPr marL="0" lvl="0" indent="0" algn="l" rtl="0">
              <a:spcBef>
                <a:spcPts val="0"/>
              </a:spcBef>
              <a:spcAft>
                <a:spcPts val="0"/>
              </a:spcAft>
              <a:buNone/>
            </a:pPr>
            <a:r>
              <a:rPr lang="en"/>
              <a:t>Note: one screen_name/ user_id can create an account and not tweet (hence can be zero) and can tweet many many (hence many)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6b9b938a0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6b9b938a0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 library and API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6e5cc3e0a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6e5cc3e0a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Extract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6e5cc3e0a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6e5cc3e0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Extract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hyperlink" Target="https://www.postgresqltutorial.com/postgresql-python/connect/" TargetMode="External"/><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9.png"/><Relationship Id="rId7" Type="http://schemas.openxmlformats.org/officeDocument/2006/relationships/hyperlink" Target="https://medium.com/@jonathanmines/the-ultimate-github-collaboration-guide-df816e98fb67" TargetMode="External"/><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notesSlide" Target="../notesSlides/notesSlide28.xml"/><Relationship Id="rId16"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hyperlink" Target="https://www.geeksforgeeks.org/python-user-object-in-tweepy/" TargetMode="External"/><Relationship Id="rId11" Type="http://schemas.openxmlformats.org/officeDocument/2006/relationships/hyperlink" Target="https://support.docparser.com/article/1290-how-does-the-regular-expression-regex-filter-work" TargetMode="External"/><Relationship Id="rId5" Type="http://schemas.openxmlformats.org/officeDocument/2006/relationships/image" Target="../media/image41.png"/><Relationship Id="rId15" Type="http://schemas.openxmlformats.org/officeDocument/2006/relationships/image" Target="../media/image45.png"/><Relationship Id="rId10" Type="http://schemas.openxmlformats.org/officeDocument/2006/relationships/hyperlink" Target="https://github.com/AlexTheAnalyst/PythonCode/blob/master/Twitter%20Scraper%20V8.ipynb" TargetMode="External"/><Relationship Id="rId19" Type="http://schemas.openxmlformats.org/officeDocument/2006/relationships/image" Target="../media/image49.png"/><Relationship Id="rId4" Type="http://schemas.openxmlformats.org/officeDocument/2006/relationships/hyperlink" Target="https://www.youtube.com/watch?v=bNDRiaFyLrs" TargetMode="External"/><Relationship Id="rId9" Type="http://schemas.openxmlformats.org/officeDocument/2006/relationships/hyperlink" Target="https://developer.twitter.com/en/docs/twitter-api/enterprise/data-dictionary/native-enriched-objects/tweet" TargetMode="External"/><Relationship Id="rId1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5097"/>
            <a:ext cx="9144000" cy="4419077"/>
          </a:xfrm>
          <a:prstGeom prst="rect">
            <a:avLst/>
          </a:prstGeom>
          <a:noFill/>
          <a:ln>
            <a:noFill/>
          </a:ln>
        </p:spPr>
      </p:pic>
      <p:sp>
        <p:nvSpPr>
          <p:cNvPr id="55" name="Google Shape;55;p13"/>
          <p:cNvSpPr txBox="1"/>
          <p:nvPr/>
        </p:nvSpPr>
        <p:spPr>
          <a:xfrm>
            <a:off x="1813725" y="988125"/>
            <a:ext cx="6673200" cy="1523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4400" b="1">
                <a:latin typeface="Helvetica Neue"/>
                <a:ea typeface="Helvetica Neue"/>
                <a:cs typeface="Helvetica Neue"/>
                <a:sym typeface="Helvetica Neue"/>
              </a:rPr>
              <a:t>Interim Project</a:t>
            </a:r>
            <a:endParaRPr sz="4400" b="1">
              <a:latin typeface="Helvetica Neue"/>
              <a:ea typeface="Helvetica Neue"/>
              <a:cs typeface="Helvetica Neue"/>
              <a:sym typeface="Helvetica Neue"/>
            </a:endParaRPr>
          </a:p>
          <a:p>
            <a:pPr marL="0" lvl="0" indent="0" algn="r" rtl="0">
              <a:spcBef>
                <a:spcPts val="0"/>
              </a:spcBef>
              <a:spcAft>
                <a:spcPts val="0"/>
              </a:spcAft>
              <a:buNone/>
            </a:pPr>
            <a:r>
              <a:rPr lang="en" sz="4300" b="1">
                <a:latin typeface="Helvetica Neue"/>
                <a:ea typeface="Helvetica Neue"/>
                <a:cs typeface="Helvetica Neue"/>
                <a:sym typeface="Helvetica Neue"/>
              </a:rPr>
              <a:t>Twitter Data Crawler</a:t>
            </a:r>
            <a:endParaRPr sz="4300" b="1">
              <a:latin typeface="Helvetica Neue"/>
              <a:ea typeface="Helvetica Neue"/>
              <a:cs typeface="Helvetica Neue"/>
              <a:sym typeface="Helvetica Neue"/>
            </a:endParaRPr>
          </a:p>
        </p:txBody>
      </p:sp>
      <p:sp>
        <p:nvSpPr>
          <p:cNvPr id="56" name="Google Shape;56;p13"/>
          <p:cNvSpPr/>
          <p:nvPr/>
        </p:nvSpPr>
        <p:spPr>
          <a:xfrm>
            <a:off x="6903125" y="3235000"/>
            <a:ext cx="2016900" cy="568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13"/>
          <p:cNvPicPr preferRelativeResize="0"/>
          <p:nvPr/>
        </p:nvPicPr>
        <p:blipFill>
          <a:blip r:embed="rId4">
            <a:alphaModFix/>
          </a:blip>
          <a:stretch>
            <a:fillRect/>
          </a:stretch>
        </p:blipFill>
        <p:spPr>
          <a:xfrm>
            <a:off x="2519726" y="3154325"/>
            <a:ext cx="1884550" cy="729850"/>
          </a:xfrm>
          <a:prstGeom prst="rect">
            <a:avLst/>
          </a:prstGeom>
          <a:noFill/>
          <a:ln>
            <a:noFill/>
          </a:ln>
        </p:spPr>
      </p:pic>
      <p:pic>
        <p:nvPicPr>
          <p:cNvPr id="58" name="Google Shape;58;p13"/>
          <p:cNvPicPr preferRelativeResize="0"/>
          <p:nvPr/>
        </p:nvPicPr>
        <p:blipFill rotWithShape="1">
          <a:blip r:embed="rId5">
            <a:alphaModFix/>
          </a:blip>
          <a:srcRect l="3560" r="-3560"/>
          <a:stretch/>
        </p:blipFill>
        <p:spPr>
          <a:xfrm>
            <a:off x="2596438" y="4272113"/>
            <a:ext cx="1883664" cy="702259"/>
          </a:xfrm>
          <a:prstGeom prst="rect">
            <a:avLst/>
          </a:prstGeom>
          <a:noFill/>
          <a:ln>
            <a:noFill/>
          </a:ln>
        </p:spPr>
      </p:pic>
      <p:pic>
        <p:nvPicPr>
          <p:cNvPr id="59" name="Google Shape;59;p13"/>
          <p:cNvPicPr preferRelativeResize="0"/>
          <p:nvPr/>
        </p:nvPicPr>
        <p:blipFill>
          <a:blip r:embed="rId6">
            <a:alphaModFix/>
          </a:blip>
          <a:stretch>
            <a:fillRect/>
          </a:stretch>
        </p:blipFill>
        <p:spPr>
          <a:xfrm>
            <a:off x="4647163" y="3153487"/>
            <a:ext cx="1883664" cy="731520"/>
          </a:xfrm>
          <a:prstGeom prst="rect">
            <a:avLst/>
          </a:prstGeom>
          <a:noFill/>
          <a:ln>
            <a:noFill/>
          </a:ln>
        </p:spPr>
      </p:pic>
      <p:pic>
        <p:nvPicPr>
          <p:cNvPr id="60" name="Google Shape;60;p13"/>
          <p:cNvPicPr preferRelativeResize="0"/>
          <p:nvPr/>
        </p:nvPicPr>
        <p:blipFill>
          <a:blip r:embed="rId7">
            <a:alphaModFix/>
          </a:blip>
          <a:stretch>
            <a:fillRect/>
          </a:stretch>
        </p:blipFill>
        <p:spPr>
          <a:xfrm>
            <a:off x="6773725" y="3173913"/>
            <a:ext cx="2198421" cy="690673"/>
          </a:xfrm>
          <a:prstGeom prst="rect">
            <a:avLst/>
          </a:prstGeom>
          <a:noFill/>
          <a:ln>
            <a:noFill/>
          </a:ln>
        </p:spPr>
      </p:pic>
      <p:pic>
        <p:nvPicPr>
          <p:cNvPr id="61" name="Google Shape;61;p13"/>
          <p:cNvPicPr preferRelativeResize="0"/>
          <p:nvPr/>
        </p:nvPicPr>
        <p:blipFill>
          <a:blip r:embed="rId8">
            <a:alphaModFix/>
          </a:blip>
          <a:stretch>
            <a:fillRect/>
          </a:stretch>
        </p:blipFill>
        <p:spPr>
          <a:xfrm>
            <a:off x="4571988" y="4250163"/>
            <a:ext cx="1845990" cy="746150"/>
          </a:xfrm>
          <a:prstGeom prst="rect">
            <a:avLst/>
          </a:prstGeom>
          <a:noFill/>
          <a:ln>
            <a:noFill/>
          </a:ln>
        </p:spPr>
      </p:pic>
      <p:pic>
        <p:nvPicPr>
          <p:cNvPr id="62" name="Google Shape;62;p13"/>
          <p:cNvPicPr preferRelativeResize="0"/>
          <p:nvPr/>
        </p:nvPicPr>
        <p:blipFill>
          <a:blip r:embed="rId9">
            <a:alphaModFix/>
          </a:blip>
          <a:stretch>
            <a:fillRect/>
          </a:stretch>
        </p:blipFill>
        <p:spPr>
          <a:xfrm>
            <a:off x="6773725" y="4257488"/>
            <a:ext cx="1883664" cy="7315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2"/>
          <p:cNvPicPr preferRelativeResize="0"/>
          <p:nvPr/>
        </p:nvPicPr>
        <p:blipFill>
          <a:blip r:embed="rId3">
            <a:alphaModFix/>
          </a:blip>
          <a:stretch>
            <a:fillRect/>
          </a:stretch>
        </p:blipFill>
        <p:spPr>
          <a:xfrm>
            <a:off x="0" y="0"/>
            <a:ext cx="742950" cy="685800"/>
          </a:xfrm>
          <a:prstGeom prst="rect">
            <a:avLst/>
          </a:prstGeom>
          <a:noFill/>
          <a:ln>
            <a:noFill/>
          </a:ln>
        </p:spPr>
      </p:pic>
      <p:pic>
        <p:nvPicPr>
          <p:cNvPr id="182" name="Google Shape;182;p22"/>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183" name="Google Shape;183;p22"/>
          <p:cNvPicPr preferRelativeResize="0"/>
          <p:nvPr/>
        </p:nvPicPr>
        <p:blipFill rotWithShape="1">
          <a:blip r:embed="rId4">
            <a:alphaModFix/>
          </a:blip>
          <a:srcRect r="-1553" b="21697"/>
          <a:stretch/>
        </p:blipFill>
        <p:spPr>
          <a:xfrm>
            <a:off x="443550" y="838200"/>
            <a:ext cx="8388450" cy="3452699"/>
          </a:xfrm>
          <a:prstGeom prst="rect">
            <a:avLst/>
          </a:prstGeom>
          <a:noFill/>
          <a:ln>
            <a:noFill/>
          </a:ln>
        </p:spPr>
      </p:pic>
      <p:sp>
        <p:nvSpPr>
          <p:cNvPr id="184" name="Google Shape;184;p22"/>
          <p:cNvSpPr/>
          <p:nvPr/>
        </p:nvSpPr>
        <p:spPr>
          <a:xfrm>
            <a:off x="961025" y="838175"/>
            <a:ext cx="7715100" cy="3452700"/>
          </a:xfrm>
          <a:prstGeom prst="rect">
            <a:avLst/>
          </a:prstGeom>
          <a:solidFill>
            <a:srgbClr val="2021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22"/>
          <p:cNvPicPr preferRelativeResize="0"/>
          <p:nvPr/>
        </p:nvPicPr>
        <p:blipFill>
          <a:blip r:embed="rId5">
            <a:alphaModFix/>
          </a:blip>
          <a:stretch>
            <a:fillRect/>
          </a:stretch>
        </p:blipFill>
        <p:spPr>
          <a:xfrm>
            <a:off x="377775" y="1353550"/>
            <a:ext cx="8388451" cy="2246900"/>
          </a:xfrm>
          <a:prstGeom prst="rect">
            <a:avLst/>
          </a:prstGeom>
          <a:noFill/>
          <a:ln>
            <a:noFill/>
          </a:ln>
        </p:spPr>
      </p:pic>
      <p:pic>
        <p:nvPicPr>
          <p:cNvPr id="186" name="Google Shape;186;p22"/>
          <p:cNvPicPr preferRelativeResize="0"/>
          <p:nvPr/>
        </p:nvPicPr>
        <p:blipFill rotWithShape="1">
          <a:blip r:embed="rId6">
            <a:alphaModFix/>
          </a:blip>
          <a:srcRect r="55849" b="14522"/>
          <a:stretch/>
        </p:blipFill>
        <p:spPr>
          <a:xfrm>
            <a:off x="8343275" y="4381500"/>
            <a:ext cx="68480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192" name="Google Shape;192;p23"/>
          <p:cNvPicPr preferRelativeResize="0"/>
          <p:nvPr/>
        </p:nvPicPr>
        <p:blipFill rotWithShape="1">
          <a:blip r:embed="rId4">
            <a:alphaModFix/>
          </a:blip>
          <a:srcRect r="55849" b="14522"/>
          <a:stretch/>
        </p:blipFill>
        <p:spPr>
          <a:xfrm>
            <a:off x="944350" y="105400"/>
            <a:ext cx="530650" cy="531425"/>
          </a:xfrm>
          <a:prstGeom prst="rect">
            <a:avLst/>
          </a:prstGeom>
          <a:noFill/>
          <a:ln>
            <a:noFill/>
          </a:ln>
        </p:spPr>
      </p:pic>
      <p:cxnSp>
        <p:nvCxnSpPr>
          <p:cNvPr id="193" name="Google Shape;193;p23"/>
          <p:cNvCxnSpPr>
            <a:stCxn id="192" idx="2"/>
          </p:cNvCxnSpPr>
          <p:nvPr/>
        </p:nvCxnSpPr>
        <p:spPr>
          <a:xfrm>
            <a:off x="1209675" y="636825"/>
            <a:ext cx="0" cy="4127700"/>
          </a:xfrm>
          <a:prstGeom prst="straightConnector1">
            <a:avLst/>
          </a:prstGeom>
          <a:noFill/>
          <a:ln w="19050" cap="flat" cmpd="sng">
            <a:solidFill>
              <a:srgbClr val="C2C2C2"/>
            </a:solidFill>
            <a:prstDash val="solid"/>
            <a:round/>
            <a:headEnd type="none" w="med" len="med"/>
            <a:tailEnd type="none" w="med" len="med"/>
          </a:ln>
        </p:spPr>
      </p:cxnSp>
      <p:pic>
        <p:nvPicPr>
          <p:cNvPr id="194" name="Google Shape;194;p23"/>
          <p:cNvPicPr preferRelativeResize="0"/>
          <p:nvPr/>
        </p:nvPicPr>
        <p:blipFill>
          <a:blip r:embed="rId5">
            <a:alphaModFix/>
          </a:blip>
          <a:stretch>
            <a:fillRect/>
          </a:stretch>
        </p:blipFill>
        <p:spPr>
          <a:xfrm>
            <a:off x="1475000" y="105400"/>
            <a:ext cx="5229916" cy="5038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152400" y="152400"/>
            <a:ext cx="742950" cy="685800"/>
          </a:xfrm>
          <a:prstGeom prst="rect">
            <a:avLst/>
          </a:prstGeom>
          <a:noFill/>
          <a:ln>
            <a:noFill/>
          </a:ln>
        </p:spPr>
      </p:pic>
      <p:cxnSp>
        <p:nvCxnSpPr>
          <p:cNvPr id="200" name="Google Shape;200;p24"/>
          <p:cNvCxnSpPr>
            <a:stCxn id="201" idx="2"/>
          </p:cNvCxnSpPr>
          <p:nvPr/>
        </p:nvCxnSpPr>
        <p:spPr>
          <a:xfrm>
            <a:off x="1209675" y="636825"/>
            <a:ext cx="0" cy="4127700"/>
          </a:xfrm>
          <a:prstGeom prst="straightConnector1">
            <a:avLst/>
          </a:prstGeom>
          <a:noFill/>
          <a:ln w="19050" cap="flat" cmpd="sng">
            <a:solidFill>
              <a:srgbClr val="C2C2C2"/>
            </a:solidFill>
            <a:prstDash val="solid"/>
            <a:round/>
            <a:headEnd type="none" w="med" len="med"/>
            <a:tailEnd type="none" w="med" len="med"/>
          </a:ln>
        </p:spPr>
      </p:cxnSp>
      <p:pic>
        <p:nvPicPr>
          <p:cNvPr id="202" name="Google Shape;202;p24"/>
          <p:cNvPicPr preferRelativeResize="0"/>
          <p:nvPr/>
        </p:nvPicPr>
        <p:blipFill>
          <a:blip r:embed="rId4">
            <a:alphaModFix/>
          </a:blip>
          <a:stretch>
            <a:fillRect/>
          </a:stretch>
        </p:blipFill>
        <p:spPr>
          <a:xfrm>
            <a:off x="1322600" y="152400"/>
            <a:ext cx="7562527" cy="4838701"/>
          </a:xfrm>
          <a:prstGeom prst="rect">
            <a:avLst/>
          </a:prstGeom>
          <a:noFill/>
          <a:ln>
            <a:noFill/>
          </a:ln>
        </p:spPr>
      </p:pic>
      <p:pic>
        <p:nvPicPr>
          <p:cNvPr id="201" name="Google Shape;201;p24"/>
          <p:cNvPicPr preferRelativeResize="0"/>
          <p:nvPr/>
        </p:nvPicPr>
        <p:blipFill rotWithShape="1">
          <a:blip r:embed="rId5">
            <a:alphaModFix/>
          </a:blip>
          <a:srcRect r="55849" b="14522"/>
          <a:stretch/>
        </p:blipFill>
        <p:spPr>
          <a:xfrm>
            <a:off x="944350" y="105400"/>
            <a:ext cx="530650" cy="53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208" name="Google Shape;208;p25"/>
          <p:cNvPicPr preferRelativeResize="0"/>
          <p:nvPr/>
        </p:nvPicPr>
        <p:blipFill>
          <a:blip r:embed="rId4">
            <a:alphaModFix/>
          </a:blip>
          <a:stretch>
            <a:fillRect/>
          </a:stretch>
        </p:blipFill>
        <p:spPr>
          <a:xfrm>
            <a:off x="1573075" y="134650"/>
            <a:ext cx="5997850" cy="4874200"/>
          </a:xfrm>
          <a:prstGeom prst="rect">
            <a:avLst/>
          </a:prstGeom>
          <a:noFill/>
          <a:ln>
            <a:noFill/>
          </a:ln>
        </p:spPr>
      </p:pic>
      <p:pic>
        <p:nvPicPr>
          <p:cNvPr id="209" name="Google Shape;209;p25"/>
          <p:cNvPicPr preferRelativeResize="0"/>
          <p:nvPr/>
        </p:nvPicPr>
        <p:blipFill rotWithShape="1">
          <a:blip r:embed="rId5">
            <a:alphaModFix/>
          </a:blip>
          <a:srcRect r="55849" b="14522"/>
          <a:stretch/>
        </p:blipFill>
        <p:spPr>
          <a:xfrm>
            <a:off x="944350" y="105400"/>
            <a:ext cx="530650" cy="531425"/>
          </a:xfrm>
          <a:prstGeom prst="rect">
            <a:avLst/>
          </a:prstGeom>
          <a:noFill/>
          <a:ln>
            <a:noFill/>
          </a:ln>
        </p:spPr>
      </p:pic>
      <p:cxnSp>
        <p:nvCxnSpPr>
          <p:cNvPr id="210" name="Google Shape;210;p25"/>
          <p:cNvCxnSpPr>
            <a:stCxn id="209" idx="2"/>
          </p:cNvCxnSpPr>
          <p:nvPr/>
        </p:nvCxnSpPr>
        <p:spPr>
          <a:xfrm>
            <a:off x="1209675" y="636825"/>
            <a:ext cx="8400" cy="1055100"/>
          </a:xfrm>
          <a:prstGeom prst="straightConnector1">
            <a:avLst/>
          </a:prstGeom>
          <a:noFill/>
          <a:ln w="19050" cap="flat" cmpd="sng">
            <a:solidFill>
              <a:srgbClr val="C2C2C2"/>
            </a:solidFill>
            <a:prstDash val="solid"/>
            <a:round/>
            <a:headEnd type="none" w="med" len="med"/>
            <a:tailEnd type="none" w="med" len="med"/>
          </a:ln>
        </p:spPr>
      </p:cxnSp>
      <p:pic>
        <p:nvPicPr>
          <p:cNvPr id="211" name="Google Shape;211;p25"/>
          <p:cNvPicPr preferRelativeResize="0"/>
          <p:nvPr/>
        </p:nvPicPr>
        <p:blipFill rotWithShape="1">
          <a:blip r:embed="rId5">
            <a:alphaModFix/>
          </a:blip>
          <a:srcRect r="55849" b="14522"/>
          <a:stretch/>
        </p:blipFill>
        <p:spPr>
          <a:xfrm>
            <a:off x="944350" y="1589450"/>
            <a:ext cx="530650" cy="531425"/>
          </a:xfrm>
          <a:prstGeom prst="rect">
            <a:avLst/>
          </a:prstGeom>
          <a:noFill/>
          <a:ln>
            <a:noFill/>
          </a:ln>
        </p:spPr>
      </p:pic>
      <p:cxnSp>
        <p:nvCxnSpPr>
          <p:cNvPr id="212" name="Google Shape;212;p25"/>
          <p:cNvCxnSpPr/>
          <p:nvPr/>
        </p:nvCxnSpPr>
        <p:spPr>
          <a:xfrm>
            <a:off x="1213875" y="2039675"/>
            <a:ext cx="0" cy="1812600"/>
          </a:xfrm>
          <a:prstGeom prst="straightConnector1">
            <a:avLst/>
          </a:prstGeom>
          <a:noFill/>
          <a:ln w="19050" cap="flat" cmpd="sng">
            <a:solidFill>
              <a:srgbClr val="C2C2C2"/>
            </a:solidFill>
            <a:prstDash val="solid"/>
            <a:round/>
            <a:headEnd type="none" w="med" len="med"/>
            <a:tailEnd type="none" w="med" len="med"/>
          </a:ln>
        </p:spPr>
      </p:cxnSp>
      <p:pic>
        <p:nvPicPr>
          <p:cNvPr id="213" name="Google Shape;213;p25"/>
          <p:cNvPicPr preferRelativeResize="0"/>
          <p:nvPr/>
        </p:nvPicPr>
        <p:blipFill rotWithShape="1">
          <a:blip r:embed="rId5">
            <a:alphaModFix/>
          </a:blip>
          <a:srcRect r="55849" b="14522"/>
          <a:stretch/>
        </p:blipFill>
        <p:spPr>
          <a:xfrm>
            <a:off x="944350" y="3690950"/>
            <a:ext cx="530650" cy="531425"/>
          </a:xfrm>
          <a:prstGeom prst="rect">
            <a:avLst/>
          </a:prstGeom>
          <a:noFill/>
          <a:ln>
            <a:noFill/>
          </a:ln>
        </p:spPr>
      </p:pic>
      <p:cxnSp>
        <p:nvCxnSpPr>
          <p:cNvPr id="214" name="Google Shape;214;p25"/>
          <p:cNvCxnSpPr>
            <a:stCxn id="213" idx="2"/>
          </p:cNvCxnSpPr>
          <p:nvPr/>
        </p:nvCxnSpPr>
        <p:spPr>
          <a:xfrm>
            <a:off x="1209675" y="4222375"/>
            <a:ext cx="8400" cy="6849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220" name="Google Shape;220;p26"/>
          <p:cNvPicPr preferRelativeResize="0"/>
          <p:nvPr/>
        </p:nvPicPr>
        <p:blipFill>
          <a:blip r:embed="rId4">
            <a:alphaModFix/>
          </a:blip>
          <a:stretch>
            <a:fillRect/>
          </a:stretch>
        </p:blipFill>
        <p:spPr>
          <a:xfrm>
            <a:off x="944357" y="444651"/>
            <a:ext cx="7711886" cy="4000499"/>
          </a:xfrm>
          <a:prstGeom prst="rect">
            <a:avLst/>
          </a:prstGeom>
          <a:noFill/>
          <a:ln>
            <a:noFill/>
          </a:ln>
        </p:spPr>
      </p:pic>
      <p:pic>
        <p:nvPicPr>
          <p:cNvPr id="221" name="Google Shape;221;p26"/>
          <p:cNvPicPr preferRelativeResize="0"/>
          <p:nvPr/>
        </p:nvPicPr>
        <p:blipFill rotWithShape="1">
          <a:blip r:embed="rId5">
            <a:alphaModFix/>
          </a:blip>
          <a:srcRect r="55849" b="14522"/>
          <a:stretch/>
        </p:blipFill>
        <p:spPr>
          <a:xfrm>
            <a:off x="944350" y="334000"/>
            <a:ext cx="530650" cy="531425"/>
          </a:xfrm>
          <a:prstGeom prst="rect">
            <a:avLst/>
          </a:prstGeom>
          <a:noFill/>
          <a:ln>
            <a:noFill/>
          </a:ln>
        </p:spPr>
      </p:pic>
      <p:cxnSp>
        <p:nvCxnSpPr>
          <p:cNvPr id="222" name="Google Shape;222;p26"/>
          <p:cNvCxnSpPr>
            <a:stCxn id="221" idx="2"/>
            <a:endCxn id="223" idx="0"/>
          </p:cNvCxnSpPr>
          <p:nvPr/>
        </p:nvCxnSpPr>
        <p:spPr>
          <a:xfrm>
            <a:off x="1209675" y="865425"/>
            <a:ext cx="0" cy="419100"/>
          </a:xfrm>
          <a:prstGeom prst="straightConnector1">
            <a:avLst/>
          </a:prstGeom>
          <a:noFill/>
          <a:ln w="19050" cap="flat" cmpd="sng">
            <a:solidFill>
              <a:srgbClr val="C2C2C2"/>
            </a:solidFill>
            <a:prstDash val="solid"/>
            <a:round/>
            <a:headEnd type="none" w="med" len="med"/>
            <a:tailEnd type="none" w="med" len="med"/>
          </a:ln>
        </p:spPr>
      </p:cxnSp>
      <p:pic>
        <p:nvPicPr>
          <p:cNvPr id="223" name="Google Shape;223;p26"/>
          <p:cNvPicPr preferRelativeResize="0"/>
          <p:nvPr/>
        </p:nvPicPr>
        <p:blipFill rotWithShape="1">
          <a:blip r:embed="rId5">
            <a:alphaModFix/>
          </a:blip>
          <a:srcRect r="55849" b="14522"/>
          <a:stretch/>
        </p:blipFill>
        <p:spPr>
          <a:xfrm>
            <a:off x="944350" y="1284650"/>
            <a:ext cx="530650" cy="531425"/>
          </a:xfrm>
          <a:prstGeom prst="rect">
            <a:avLst/>
          </a:prstGeom>
          <a:noFill/>
          <a:ln>
            <a:noFill/>
          </a:ln>
        </p:spPr>
      </p:pic>
      <p:cxnSp>
        <p:nvCxnSpPr>
          <p:cNvPr id="224" name="Google Shape;224;p26"/>
          <p:cNvCxnSpPr>
            <a:stCxn id="223" idx="2"/>
          </p:cNvCxnSpPr>
          <p:nvPr/>
        </p:nvCxnSpPr>
        <p:spPr>
          <a:xfrm>
            <a:off x="1209675" y="1816075"/>
            <a:ext cx="21900" cy="1256400"/>
          </a:xfrm>
          <a:prstGeom prst="straightConnector1">
            <a:avLst/>
          </a:prstGeom>
          <a:noFill/>
          <a:ln w="19050" cap="flat" cmpd="sng">
            <a:solidFill>
              <a:srgbClr val="C2C2C2"/>
            </a:solidFill>
            <a:prstDash val="solid"/>
            <a:round/>
            <a:headEnd type="none" w="med" len="med"/>
            <a:tailEnd type="none" w="med" len="med"/>
          </a:ln>
        </p:spPr>
      </p:cxnSp>
      <p:cxnSp>
        <p:nvCxnSpPr>
          <p:cNvPr id="225" name="Google Shape;225;p26"/>
          <p:cNvCxnSpPr/>
          <p:nvPr/>
        </p:nvCxnSpPr>
        <p:spPr>
          <a:xfrm>
            <a:off x="1232675" y="3208750"/>
            <a:ext cx="12600" cy="1041300"/>
          </a:xfrm>
          <a:prstGeom prst="straightConnector1">
            <a:avLst/>
          </a:prstGeom>
          <a:noFill/>
          <a:ln w="19050" cap="flat" cmpd="sng">
            <a:solidFill>
              <a:srgbClr val="C2C2C2"/>
            </a:solidFill>
            <a:prstDash val="solid"/>
            <a:round/>
            <a:headEnd type="none" w="med" len="med"/>
            <a:tailEnd type="none" w="med" len="med"/>
          </a:ln>
        </p:spPr>
      </p:cxnSp>
      <p:pic>
        <p:nvPicPr>
          <p:cNvPr id="226" name="Google Shape;226;p26"/>
          <p:cNvPicPr preferRelativeResize="0"/>
          <p:nvPr/>
        </p:nvPicPr>
        <p:blipFill rotWithShape="1">
          <a:blip r:embed="rId5">
            <a:alphaModFix/>
          </a:blip>
          <a:srcRect r="55849" b="14522"/>
          <a:stretch/>
        </p:blipFill>
        <p:spPr>
          <a:xfrm>
            <a:off x="973650" y="2732388"/>
            <a:ext cx="530650" cy="53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7"/>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232" name="Google Shape;232;p27"/>
          <p:cNvPicPr preferRelativeResize="0"/>
          <p:nvPr/>
        </p:nvPicPr>
        <p:blipFill rotWithShape="1">
          <a:blip r:embed="rId4">
            <a:alphaModFix/>
          </a:blip>
          <a:srcRect l="7063"/>
          <a:stretch/>
        </p:blipFill>
        <p:spPr>
          <a:xfrm>
            <a:off x="1426000" y="1064100"/>
            <a:ext cx="6979200" cy="2384975"/>
          </a:xfrm>
          <a:prstGeom prst="rect">
            <a:avLst/>
          </a:prstGeom>
          <a:noFill/>
          <a:ln>
            <a:noFill/>
          </a:ln>
        </p:spPr>
      </p:pic>
      <p:pic>
        <p:nvPicPr>
          <p:cNvPr id="233" name="Google Shape;233;p27"/>
          <p:cNvPicPr preferRelativeResize="0"/>
          <p:nvPr/>
        </p:nvPicPr>
        <p:blipFill rotWithShape="1">
          <a:blip r:embed="rId5">
            <a:alphaModFix/>
          </a:blip>
          <a:srcRect r="55849" b="14522"/>
          <a:stretch/>
        </p:blipFill>
        <p:spPr>
          <a:xfrm>
            <a:off x="895350" y="1064100"/>
            <a:ext cx="530650" cy="531425"/>
          </a:xfrm>
          <a:prstGeom prst="rect">
            <a:avLst/>
          </a:prstGeom>
          <a:noFill/>
          <a:ln>
            <a:noFill/>
          </a:ln>
        </p:spPr>
      </p:pic>
      <p:cxnSp>
        <p:nvCxnSpPr>
          <p:cNvPr id="234" name="Google Shape;234;p27"/>
          <p:cNvCxnSpPr/>
          <p:nvPr/>
        </p:nvCxnSpPr>
        <p:spPr>
          <a:xfrm flipH="1">
            <a:off x="1160225" y="1595525"/>
            <a:ext cx="900" cy="18546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8"/>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240" name="Google Shape;240;p28"/>
          <p:cNvPicPr preferRelativeResize="0"/>
          <p:nvPr/>
        </p:nvPicPr>
        <p:blipFill rotWithShape="1">
          <a:blip r:embed="rId4">
            <a:alphaModFix/>
          </a:blip>
          <a:srcRect l="8567"/>
          <a:stretch/>
        </p:blipFill>
        <p:spPr>
          <a:xfrm>
            <a:off x="1537025" y="919800"/>
            <a:ext cx="6697276" cy="3913500"/>
          </a:xfrm>
          <a:prstGeom prst="rect">
            <a:avLst/>
          </a:prstGeom>
          <a:noFill/>
          <a:ln>
            <a:noFill/>
          </a:ln>
        </p:spPr>
      </p:pic>
      <p:sp>
        <p:nvSpPr>
          <p:cNvPr id="241" name="Google Shape;241;p28"/>
          <p:cNvSpPr txBox="1">
            <a:spLocks noGrp="1"/>
          </p:cNvSpPr>
          <p:nvPr>
            <p:ph type="title"/>
          </p:nvPr>
        </p:nvSpPr>
        <p:spPr>
          <a:xfrm>
            <a:off x="778550" y="208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Python Analysis</a:t>
            </a:r>
            <a:endParaRPr>
              <a:latin typeface="Helvetica Neue"/>
              <a:ea typeface="Helvetica Neue"/>
              <a:cs typeface="Helvetica Neue"/>
              <a:sym typeface="Helvetica Neue"/>
            </a:endParaRPr>
          </a:p>
        </p:txBody>
      </p:sp>
      <p:pic>
        <p:nvPicPr>
          <p:cNvPr id="242" name="Google Shape;242;p28"/>
          <p:cNvPicPr preferRelativeResize="0"/>
          <p:nvPr/>
        </p:nvPicPr>
        <p:blipFill rotWithShape="1">
          <a:blip r:embed="rId5">
            <a:alphaModFix/>
          </a:blip>
          <a:srcRect r="55849" b="14522"/>
          <a:stretch/>
        </p:blipFill>
        <p:spPr>
          <a:xfrm>
            <a:off x="821075" y="785775"/>
            <a:ext cx="530650" cy="531425"/>
          </a:xfrm>
          <a:prstGeom prst="rect">
            <a:avLst/>
          </a:prstGeom>
          <a:noFill/>
          <a:ln>
            <a:noFill/>
          </a:ln>
        </p:spPr>
      </p:pic>
      <p:cxnSp>
        <p:nvCxnSpPr>
          <p:cNvPr id="243" name="Google Shape;243;p28"/>
          <p:cNvCxnSpPr/>
          <p:nvPr/>
        </p:nvCxnSpPr>
        <p:spPr>
          <a:xfrm flipH="1">
            <a:off x="1094950" y="1317200"/>
            <a:ext cx="2400" cy="34848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9"/>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249" name="Google Shape;249;p29"/>
          <p:cNvPicPr preferRelativeResize="0"/>
          <p:nvPr/>
        </p:nvPicPr>
        <p:blipFill>
          <a:blip r:embed="rId4">
            <a:alphaModFix/>
          </a:blip>
          <a:stretch>
            <a:fillRect/>
          </a:stretch>
        </p:blipFill>
        <p:spPr>
          <a:xfrm>
            <a:off x="1281731" y="0"/>
            <a:ext cx="6580540" cy="5143500"/>
          </a:xfrm>
          <a:prstGeom prst="rect">
            <a:avLst/>
          </a:prstGeom>
          <a:noFill/>
          <a:ln>
            <a:noFill/>
          </a:ln>
        </p:spPr>
      </p:pic>
      <p:pic>
        <p:nvPicPr>
          <p:cNvPr id="250" name="Google Shape;250;p29"/>
          <p:cNvPicPr preferRelativeResize="0"/>
          <p:nvPr/>
        </p:nvPicPr>
        <p:blipFill rotWithShape="1">
          <a:blip r:embed="rId5">
            <a:alphaModFix/>
          </a:blip>
          <a:srcRect r="55849" b="14522"/>
          <a:stretch/>
        </p:blipFill>
        <p:spPr>
          <a:xfrm>
            <a:off x="823775" y="0"/>
            <a:ext cx="530650" cy="531425"/>
          </a:xfrm>
          <a:prstGeom prst="rect">
            <a:avLst/>
          </a:prstGeom>
          <a:noFill/>
          <a:ln>
            <a:noFill/>
          </a:ln>
        </p:spPr>
      </p:pic>
      <p:pic>
        <p:nvPicPr>
          <p:cNvPr id="251" name="Google Shape;251;p29"/>
          <p:cNvPicPr preferRelativeResize="0"/>
          <p:nvPr/>
        </p:nvPicPr>
        <p:blipFill rotWithShape="1">
          <a:blip r:embed="rId5">
            <a:alphaModFix/>
          </a:blip>
          <a:srcRect r="55849" b="14522"/>
          <a:stretch/>
        </p:blipFill>
        <p:spPr>
          <a:xfrm>
            <a:off x="823775" y="1611550"/>
            <a:ext cx="530650" cy="531425"/>
          </a:xfrm>
          <a:prstGeom prst="rect">
            <a:avLst/>
          </a:prstGeom>
          <a:noFill/>
          <a:ln>
            <a:noFill/>
          </a:ln>
        </p:spPr>
      </p:pic>
      <p:cxnSp>
        <p:nvCxnSpPr>
          <p:cNvPr id="252" name="Google Shape;252;p29"/>
          <p:cNvCxnSpPr>
            <a:endCxn id="251" idx="0"/>
          </p:cNvCxnSpPr>
          <p:nvPr/>
        </p:nvCxnSpPr>
        <p:spPr>
          <a:xfrm>
            <a:off x="1089100" y="531550"/>
            <a:ext cx="0" cy="1080000"/>
          </a:xfrm>
          <a:prstGeom prst="straightConnector1">
            <a:avLst/>
          </a:prstGeom>
          <a:noFill/>
          <a:ln w="19050" cap="flat" cmpd="sng">
            <a:solidFill>
              <a:srgbClr val="C2C2C2"/>
            </a:solidFill>
            <a:prstDash val="solid"/>
            <a:round/>
            <a:headEnd type="none" w="med" len="med"/>
            <a:tailEnd type="none" w="med" len="med"/>
          </a:ln>
        </p:spPr>
      </p:cxnSp>
      <p:cxnSp>
        <p:nvCxnSpPr>
          <p:cNvPr id="253" name="Google Shape;253;p29"/>
          <p:cNvCxnSpPr/>
          <p:nvPr/>
        </p:nvCxnSpPr>
        <p:spPr>
          <a:xfrm flipH="1">
            <a:off x="1075000" y="2213275"/>
            <a:ext cx="14100" cy="27594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0"/>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259" name="Google Shape;259;p30"/>
          <p:cNvPicPr preferRelativeResize="0"/>
          <p:nvPr/>
        </p:nvPicPr>
        <p:blipFill>
          <a:blip r:embed="rId4">
            <a:alphaModFix/>
          </a:blip>
          <a:stretch>
            <a:fillRect/>
          </a:stretch>
        </p:blipFill>
        <p:spPr>
          <a:xfrm>
            <a:off x="1239226" y="571512"/>
            <a:ext cx="7297324" cy="3748226"/>
          </a:xfrm>
          <a:prstGeom prst="rect">
            <a:avLst/>
          </a:prstGeom>
          <a:noFill/>
          <a:ln>
            <a:noFill/>
          </a:ln>
        </p:spPr>
      </p:pic>
      <p:pic>
        <p:nvPicPr>
          <p:cNvPr id="260" name="Google Shape;260;p30"/>
          <p:cNvPicPr preferRelativeResize="0"/>
          <p:nvPr/>
        </p:nvPicPr>
        <p:blipFill rotWithShape="1">
          <a:blip r:embed="rId5">
            <a:alphaModFix/>
          </a:blip>
          <a:srcRect r="55849" b="14522"/>
          <a:stretch/>
        </p:blipFill>
        <p:spPr>
          <a:xfrm>
            <a:off x="895350" y="571500"/>
            <a:ext cx="530650" cy="531425"/>
          </a:xfrm>
          <a:prstGeom prst="rect">
            <a:avLst/>
          </a:prstGeom>
          <a:noFill/>
          <a:ln>
            <a:noFill/>
          </a:ln>
        </p:spPr>
      </p:pic>
      <p:cxnSp>
        <p:nvCxnSpPr>
          <p:cNvPr id="261" name="Google Shape;261;p30"/>
          <p:cNvCxnSpPr/>
          <p:nvPr/>
        </p:nvCxnSpPr>
        <p:spPr>
          <a:xfrm>
            <a:off x="1152725" y="1102925"/>
            <a:ext cx="15900" cy="36387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7" name="Google Shape;2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8" name="Google Shape;268;p31"/>
          <p:cNvPicPr preferRelativeResize="0"/>
          <p:nvPr/>
        </p:nvPicPr>
        <p:blipFill>
          <a:blip r:embed="rId3">
            <a:alphaModFix/>
          </a:blip>
          <a:stretch>
            <a:fillRect/>
          </a:stretch>
        </p:blipFill>
        <p:spPr>
          <a:xfrm>
            <a:off x="152400" y="409575"/>
            <a:ext cx="8839200" cy="432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197829" y="304800"/>
            <a:ext cx="2332454" cy="4838700"/>
          </a:xfrm>
          <a:prstGeom prst="rect">
            <a:avLst/>
          </a:prstGeom>
          <a:noFill/>
          <a:ln>
            <a:noFill/>
          </a:ln>
        </p:spPr>
      </p:pic>
      <p:sp>
        <p:nvSpPr>
          <p:cNvPr id="68" name="Google Shape;68;p14"/>
          <p:cNvSpPr txBox="1"/>
          <p:nvPr/>
        </p:nvSpPr>
        <p:spPr>
          <a:xfrm>
            <a:off x="787100" y="821825"/>
            <a:ext cx="2476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Objective</a:t>
            </a:r>
            <a:endParaRPr sz="1500" b="1">
              <a:latin typeface="Helvetica Neue"/>
              <a:ea typeface="Helvetica Neue"/>
              <a:cs typeface="Helvetica Neue"/>
              <a:sym typeface="Helvetica Neue"/>
            </a:endParaRPr>
          </a:p>
        </p:txBody>
      </p:sp>
      <p:sp>
        <p:nvSpPr>
          <p:cNvPr id="69" name="Google Shape;69;p14"/>
          <p:cNvSpPr txBox="1"/>
          <p:nvPr/>
        </p:nvSpPr>
        <p:spPr>
          <a:xfrm>
            <a:off x="784575" y="1273363"/>
            <a:ext cx="6755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Open-source libraries used in Jupyter Notebook</a:t>
            </a:r>
            <a:endParaRPr sz="1500" b="1">
              <a:latin typeface="Helvetica Neue"/>
              <a:ea typeface="Helvetica Neue"/>
              <a:cs typeface="Helvetica Neue"/>
              <a:sym typeface="Helvetica Neue"/>
            </a:endParaRPr>
          </a:p>
        </p:txBody>
      </p:sp>
      <p:sp>
        <p:nvSpPr>
          <p:cNvPr id="70" name="Google Shape;70;p14"/>
          <p:cNvSpPr txBox="1"/>
          <p:nvPr/>
        </p:nvSpPr>
        <p:spPr>
          <a:xfrm>
            <a:off x="784575" y="1742925"/>
            <a:ext cx="6755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GitHub - Collaboration Tool</a:t>
            </a:r>
            <a:endParaRPr sz="1500" b="1">
              <a:latin typeface="Helvetica Neue"/>
              <a:ea typeface="Helvetica Neue"/>
              <a:cs typeface="Helvetica Neue"/>
              <a:sym typeface="Helvetica Neue"/>
            </a:endParaRPr>
          </a:p>
        </p:txBody>
      </p:sp>
      <p:sp>
        <p:nvSpPr>
          <p:cNvPr id="71" name="Google Shape;71;p14"/>
          <p:cNvSpPr txBox="1"/>
          <p:nvPr/>
        </p:nvSpPr>
        <p:spPr>
          <a:xfrm>
            <a:off x="784575" y="2192400"/>
            <a:ext cx="6755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Database Design &amp; Schema</a:t>
            </a:r>
            <a:endParaRPr sz="1500" b="1">
              <a:latin typeface="Helvetica Neue"/>
              <a:ea typeface="Helvetica Neue"/>
              <a:cs typeface="Helvetica Neue"/>
              <a:sym typeface="Helvetica Neue"/>
            </a:endParaRPr>
          </a:p>
        </p:txBody>
      </p:sp>
      <p:sp>
        <p:nvSpPr>
          <p:cNvPr id="72" name="Google Shape;72;p14"/>
          <p:cNvSpPr txBox="1"/>
          <p:nvPr/>
        </p:nvSpPr>
        <p:spPr>
          <a:xfrm>
            <a:off x="784575" y="2659950"/>
            <a:ext cx="6755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Twitter Data Crawler Source Code</a:t>
            </a:r>
            <a:endParaRPr sz="1500" b="1">
              <a:latin typeface="Helvetica Neue"/>
              <a:ea typeface="Helvetica Neue"/>
              <a:cs typeface="Helvetica Neue"/>
              <a:sym typeface="Helvetica Neue"/>
            </a:endParaRPr>
          </a:p>
        </p:txBody>
      </p:sp>
      <p:sp>
        <p:nvSpPr>
          <p:cNvPr id="73" name="Google Shape;73;p14"/>
          <p:cNvSpPr txBox="1"/>
          <p:nvPr/>
        </p:nvSpPr>
        <p:spPr>
          <a:xfrm>
            <a:off x="784575" y="3131538"/>
            <a:ext cx="6755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Analysis - Python</a:t>
            </a:r>
            <a:endParaRPr sz="1500" b="1">
              <a:latin typeface="Helvetica Neue"/>
              <a:ea typeface="Helvetica Neue"/>
              <a:cs typeface="Helvetica Neue"/>
              <a:sym typeface="Helvetica Neue"/>
            </a:endParaRPr>
          </a:p>
        </p:txBody>
      </p:sp>
      <p:sp>
        <p:nvSpPr>
          <p:cNvPr id="74" name="Google Shape;74;p14"/>
          <p:cNvSpPr txBox="1"/>
          <p:nvPr/>
        </p:nvSpPr>
        <p:spPr>
          <a:xfrm>
            <a:off x="784575" y="3576975"/>
            <a:ext cx="6755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Analysis - SQL</a:t>
            </a:r>
            <a:endParaRPr sz="1500" b="1">
              <a:latin typeface="Helvetica Neue"/>
              <a:ea typeface="Helvetica Neue"/>
              <a:cs typeface="Helvetica Neue"/>
              <a:sym typeface="Helvetica Neue"/>
            </a:endParaRPr>
          </a:p>
        </p:txBody>
      </p:sp>
      <p:sp>
        <p:nvSpPr>
          <p:cNvPr id="75" name="Google Shape;75;p14"/>
          <p:cNvSpPr txBox="1"/>
          <p:nvPr/>
        </p:nvSpPr>
        <p:spPr>
          <a:xfrm>
            <a:off x="784575" y="4022400"/>
            <a:ext cx="6755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Helvetica Neue"/>
                <a:ea typeface="Helvetica Neue"/>
                <a:cs typeface="Helvetica Neue"/>
                <a:sym typeface="Helvetica Neue"/>
              </a:rPr>
              <a:t>References</a:t>
            </a:r>
            <a:endParaRPr sz="1500" b="1">
              <a:latin typeface="Helvetica Neue"/>
              <a:ea typeface="Helvetica Neue"/>
              <a:cs typeface="Helvetica Neue"/>
              <a:sym typeface="Helvetica Neue"/>
            </a:endParaRPr>
          </a:p>
        </p:txBody>
      </p:sp>
      <p:sp>
        <p:nvSpPr>
          <p:cNvPr id="76" name="Google Shape;76;p14"/>
          <p:cNvSpPr txBox="1"/>
          <p:nvPr/>
        </p:nvSpPr>
        <p:spPr>
          <a:xfrm>
            <a:off x="564550" y="4587125"/>
            <a:ext cx="4439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latin typeface="Helvetica Neue"/>
                <a:ea typeface="Helvetica Neue"/>
                <a:cs typeface="Helvetica Neue"/>
                <a:sym typeface="Helvetica Neue"/>
              </a:rPr>
              <a:t>Start crawling!</a:t>
            </a:r>
            <a:endParaRPr sz="1500" b="1">
              <a:solidFill>
                <a:schemeClr val="lt1"/>
              </a:solidFill>
              <a:latin typeface="Helvetica Neue"/>
              <a:ea typeface="Helvetica Neue"/>
              <a:cs typeface="Helvetica Neue"/>
              <a:sym typeface="Helvetica Neue"/>
            </a:endParaRPr>
          </a:p>
        </p:txBody>
      </p:sp>
      <p:sp>
        <p:nvSpPr>
          <p:cNvPr id="77" name="Google Shape;77;p14"/>
          <p:cNvSpPr txBox="1">
            <a:spLocks noGrp="1"/>
          </p:cNvSpPr>
          <p:nvPr>
            <p:ph type="ctrTitle"/>
          </p:nvPr>
        </p:nvSpPr>
        <p:spPr>
          <a:xfrm>
            <a:off x="778550" y="213075"/>
            <a:ext cx="8520600" cy="572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latin typeface="Helvetica Neue"/>
                <a:ea typeface="Helvetica Neue"/>
                <a:cs typeface="Helvetica Neue"/>
                <a:sym typeface="Helvetica Neue"/>
              </a:rPr>
              <a:t>Agenda</a:t>
            </a:r>
            <a:endParaRPr sz="250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2"/>
          <p:cNvPicPr preferRelativeResize="0"/>
          <p:nvPr/>
        </p:nvPicPr>
        <p:blipFill>
          <a:blip r:embed="rId3">
            <a:alphaModFix/>
          </a:blip>
          <a:stretch>
            <a:fillRect/>
          </a:stretch>
        </p:blipFill>
        <p:spPr>
          <a:xfrm>
            <a:off x="1300712" y="108138"/>
            <a:ext cx="6542574" cy="492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3"/>
          <p:cNvPicPr preferRelativeResize="0"/>
          <p:nvPr/>
        </p:nvPicPr>
        <p:blipFill>
          <a:blip r:embed="rId3">
            <a:alphaModFix/>
          </a:blip>
          <a:stretch>
            <a:fillRect/>
          </a:stretch>
        </p:blipFill>
        <p:spPr>
          <a:xfrm>
            <a:off x="152400" y="152400"/>
            <a:ext cx="742950" cy="685800"/>
          </a:xfrm>
          <a:prstGeom prst="rect">
            <a:avLst/>
          </a:prstGeom>
          <a:noFill/>
          <a:ln>
            <a:noFill/>
          </a:ln>
        </p:spPr>
      </p:pic>
      <p:sp>
        <p:nvSpPr>
          <p:cNvPr id="279" name="Google Shape;279;p33"/>
          <p:cNvSpPr txBox="1">
            <a:spLocks noGrp="1"/>
          </p:cNvSpPr>
          <p:nvPr>
            <p:ph type="title"/>
          </p:nvPr>
        </p:nvSpPr>
        <p:spPr>
          <a:xfrm>
            <a:off x="778550" y="21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Database Design &amp; Schema</a:t>
            </a:r>
            <a:endParaRPr>
              <a:latin typeface="Helvetica Neue"/>
              <a:ea typeface="Helvetica Neue"/>
              <a:cs typeface="Helvetica Neue"/>
              <a:sym typeface="Helvetica Neue"/>
            </a:endParaRPr>
          </a:p>
        </p:txBody>
      </p:sp>
      <p:pic>
        <p:nvPicPr>
          <p:cNvPr id="280" name="Google Shape;280;p33"/>
          <p:cNvPicPr preferRelativeResize="0"/>
          <p:nvPr/>
        </p:nvPicPr>
        <p:blipFill>
          <a:blip r:embed="rId4">
            <a:alphaModFix/>
          </a:blip>
          <a:stretch>
            <a:fillRect/>
          </a:stretch>
        </p:blipFill>
        <p:spPr>
          <a:xfrm>
            <a:off x="371000" y="785775"/>
            <a:ext cx="5580993" cy="4105349"/>
          </a:xfrm>
          <a:prstGeom prst="rect">
            <a:avLst/>
          </a:prstGeom>
          <a:noFill/>
          <a:ln>
            <a:noFill/>
          </a:ln>
        </p:spPr>
      </p:pic>
      <p:sp>
        <p:nvSpPr>
          <p:cNvPr id="281" name="Google Shape;281;p33"/>
          <p:cNvSpPr txBox="1"/>
          <p:nvPr/>
        </p:nvSpPr>
        <p:spPr>
          <a:xfrm>
            <a:off x="976550" y="996700"/>
            <a:ext cx="48693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From tweet data dictionary, we derive the relevant attributes useful for our crawler.</a:t>
            </a:r>
            <a:endParaRPr/>
          </a:p>
        </p:txBody>
      </p:sp>
      <p:sp>
        <p:nvSpPr>
          <p:cNvPr id="282" name="Google Shape;282;p33"/>
          <p:cNvSpPr/>
          <p:nvPr/>
        </p:nvSpPr>
        <p:spPr>
          <a:xfrm>
            <a:off x="2850975" y="838200"/>
            <a:ext cx="1881600" cy="158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 name="Google Shape;283;p33"/>
          <p:cNvPicPr preferRelativeResize="0"/>
          <p:nvPr/>
        </p:nvPicPr>
        <p:blipFill>
          <a:blip r:embed="rId5">
            <a:alphaModFix/>
          </a:blip>
          <a:stretch>
            <a:fillRect/>
          </a:stretch>
        </p:blipFill>
        <p:spPr>
          <a:xfrm>
            <a:off x="0" y="1742527"/>
            <a:ext cx="9144001" cy="3148600"/>
          </a:xfrm>
          <a:prstGeom prst="rect">
            <a:avLst/>
          </a:prstGeom>
          <a:noFill/>
          <a:ln>
            <a:noFill/>
          </a:ln>
        </p:spPr>
      </p:pic>
      <p:pic>
        <p:nvPicPr>
          <p:cNvPr id="284" name="Google Shape;284;p33"/>
          <p:cNvPicPr preferRelativeResize="0"/>
          <p:nvPr/>
        </p:nvPicPr>
        <p:blipFill rotWithShape="1">
          <a:blip r:embed="rId6">
            <a:alphaModFix/>
          </a:blip>
          <a:srcRect r="55849" b="14522"/>
          <a:stretch/>
        </p:blipFill>
        <p:spPr>
          <a:xfrm>
            <a:off x="8343275" y="4400900"/>
            <a:ext cx="684800" cy="68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ctrTitle"/>
          </p:nvPr>
        </p:nvSpPr>
        <p:spPr>
          <a:xfrm>
            <a:off x="869375" y="239250"/>
            <a:ext cx="3185100" cy="625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latin typeface="Helvetica Neue"/>
                <a:ea typeface="Helvetica Neue"/>
                <a:cs typeface="Helvetica Neue"/>
                <a:sym typeface="Helvetica Neue"/>
              </a:rPr>
              <a:t>SQL - Primary Key</a:t>
            </a:r>
            <a:endParaRPr sz="2500">
              <a:latin typeface="Helvetica Neue"/>
              <a:ea typeface="Helvetica Neue"/>
              <a:cs typeface="Helvetica Neue"/>
              <a:sym typeface="Helvetica Neue"/>
            </a:endParaRPr>
          </a:p>
        </p:txBody>
      </p:sp>
      <p:pic>
        <p:nvPicPr>
          <p:cNvPr id="290" name="Google Shape;290;p34"/>
          <p:cNvPicPr preferRelativeResize="0"/>
          <p:nvPr/>
        </p:nvPicPr>
        <p:blipFill>
          <a:blip r:embed="rId3">
            <a:alphaModFix/>
          </a:blip>
          <a:stretch>
            <a:fillRect/>
          </a:stretch>
        </p:blipFill>
        <p:spPr>
          <a:xfrm>
            <a:off x="208000" y="208950"/>
            <a:ext cx="742950" cy="685800"/>
          </a:xfrm>
          <a:prstGeom prst="rect">
            <a:avLst/>
          </a:prstGeom>
          <a:noFill/>
          <a:ln>
            <a:noFill/>
          </a:ln>
        </p:spPr>
      </p:pic>
      <p:pic>
        <p:nvPicPr>
          <p:cNvPr id="291" name="Google Shape;291;p34"/>
          <p:cNvPicPr preferRelativeResize="0"/>
          <p:nvPr/>
        </p:nvPicPr>
        <p:blipFill>
          <a:blip r:embed="rId4">
            <a:alphaModFix/>
          </a:blip>
          <a:stretch>
            <a:fillRect/>
          </a:stretch>
        </p:blipFill>
        <p:spPr>
          <a:xfrm>
            <a:off x="909600" y="894750"/>
            <a:ext cx="8033974" cy="3943951"/>
          </a:xfrm>
          <a:prstGeom prst="rect">
            <a:avLst/>
          </a:prstGeom>
          <a:noFill/>
          <a:ln>
            <a:noFill/>
          </a:ln>
        </p:spPr>
      </p:pic>
      <p:pic>
        <p:nvPicPr>
          <p:cNvPr id="292" name="Google Shape;292;p34"/>
          <p:cNvPicPr preferRelativeResize="0"/>
          <p:nvPr/>
        </p:nvPicPr>
        <p:blipFill rotWithShape="1">
          <a:blip r:embed="rId5">
            <a:alphaModFix/>
          </a:blip>
          <a:srcRect r="55849" b="14522"/>
          <a:stretch/>
        </p:blipFill>
        <p:spPr>
          <a:xfrm>
            <a:off x="553775" y="973375"/>
            <a:ext cx="530650" cy="531425"/>
          </a:xfrm>
          <a:prstGeom prst="rect">
            <a:avLst/>
          </a:prstGeom>
          <a:noFill/>
          <a:ln>
            <a:noFill/>
          </a:ln>
        </p:spPr>
      </p:pic>
      <p:cxnSp>
        <p:nvCxnSpPr>
          <p:cNvPr id="293" name="Google Shape;293;p34"/>
          <p:cNvCxnSpPr/>
          <p:nvPr/>
        </p:nvCxnSpPr>
        <p:spPr>
          <a:xfrm>
            <a:off x="811150" y="1504800"/>
            <a:ext cx="13200" cy="3201300"/>
          </a:xfrm>
          <a:prstGeom prst="straightConnector1">
            <a:avLst/>
          </a:prstGeom>
          <a:noFill/>
          <a:ln w="19050" cap="flat" cmpd="sng">
            <a:solidFill>
              <a:srgbClr val="C2C2C2"/>
            </a:solidFill>
            <a:prstDash val="solid"/>
            <a:round/>
            <a:headEnd type="none" w="med" len="med"/>
            <a:tailEnd type="none" w="med" len="med"/>
          </a:ln>
        </p:spPr>
      </p:cxnSp>
      <p:pic>
        <p:nvPicPr>
          <p:cNvPr id="294" name="Google Shape;294;p34"/>
          <p:cNvPicPr preferRelativeResize="0"/>
          <p:nvPr/>
        </p:nvPicPr>
        <p:blipFill rotWithShape="1">
          <a:blip r:embed="rId5">
            <a:alphaModFix/>
          </a:blip>
          <a:srcRect r="55849" b="14522"/>
          <a:stretch/>
        </p:blipFill>
        <p:spPr>
          <a:xfrm>
            <a:off x="553775" y="1723625"/>
            <a:ext cx="530650" cy="531425"/>
          </a:xfrm>
          <a:prstGeom prst="rect">
            <a:avLst/>
          </a:prstGeom>
          <a:noFill/>
          <a:ln>
            <a:noFill/>
          </a:ln>
        </p:spPr>
      </p:pic>
      <p:pic>
        <p:nvPicPr>
          <p:cNvPr id="295" name="Google Shape;295;p34"/>
          <p:cNvPicPr preferRelativeResize="0"/>
          <p:nvPr/>
        </p:nvPicPr>
        <p:blipFill rotWithShape="1">
          <a:blip r:embed="rId5">
            <a:alphaModFix/>
          </a:blip>
          <a:srcRect r="55849" b="14522"/>
          <a:stretch/>
        </p:blipFill>
        <p:spPr>
          <a:xfrm>
            <a:off x="553775" y="2571750"/>
            <a:ext cx="530650" cy="531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txBox="1">
            <a:spLocks noGrp="1"/>
          </p:cNvSpPr>
          <p:nvPr>
            <p:ph type="ctrTitle"/>
          </p:nvPr>
        </p:nvSpPr>
        <p:spPr>
          <a:xfrm>
            <a:off x="871300" y="247300"/>
            <a:ext cx="3125700" cy="527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500">
                <a:latin typeface="Helvetica Neue"/>
                <a:ea typeface="Helvetica Neue"/>
                <a:cs typeface="Helvetica Neue"/>
                <a:sym typeface="Helvetica Neue"/>
              </a:rPr>
              <a:t>SQL - Foreign Keys</a:t>
            </a:r>
            <a:endParaRPr sz="2500">
              <a:latin typeface="Helvetica Neue"/>
              <a:ea typeface="Helvetica Neue"/>
              <a:cs typeface="Helvetica Neue"/>
              <a:sym typeface="Helvetica Neue"/>
            </a:endParaRPr>
          </a:p>
        </p:txBody>
      </p:sp>
      <p:pic>
        <p:nvPicPr>
          <p:cNvPr id="301" name="Google Shape;301;p35"/>
          <p:cNvPicPr preferRelativeResize="0"/>
          <p:nvPr/>
        </p:nvPicPr>
        <p:blipFill>
          <a:blip r:embed="rId3">
            <a:alphaModFix/>
          </a:blip>
          <a:stretch>
            <a:fillRect/>
          </a:stretch>
        </p:blipFill>
        <p:spPr>
          <a:xfrm>
            <a:off x="170600" y="168100"/>
            <a:ext cx="742950" cy="685800"/>
          </a:xfrm>
          <a:prstGeom prst="rect">
            <a:avLst/>
          </a:prstGeom>
          <a:noFill/>
          <a:ln>
            <a:noFill/>
          </a:ln>
        </p:spPr>
      </p:pic>
      <p:pic>
        <p:nvPicPr>
          <p:cNvPr id="302" name="Google Shape;302;p35"/>
          <p:cNvPicPr preferRelativeResize="0"/>
          <p:nvPr/>
        </p:nvPicPr>
        <p:blipFill>
          <a:blip r:embed="rId4">
            <a:alphaModFix/>
          </a:blip>
          <a:stretch>
            <a:fillRect/>
          </a:stretch>
        </p:blipFill>
        <p:spPr>
          <a:xfrm>
            <a:off x="871300" y="967975"/>
            <a:ext cx="8038474" cy="3673692"/>
          </a:xfrm>
          <a:prstGeom prst="rect">
            <a:avLst/>
          </a:prstGeom>
          <a:noFill/>
          <a:ln>
            <a:noFill/>
          </a:ln>
        </p:spPr>
      </p:pic>
      <p:pic>
        <p:nvPicPr>
          <p:cNvPr id="303" name="Google Shape;303;p35"/>
          <p:cNvPicPr preferRelativeResize="0"/>
          <p:nvPr/>
        </p:nvPicPr>
        <p:blipFill rotWithShape="1">
          <a:blip r:embed="rId5">
            <a:alphaModFix/>
          </a:blip>
          <a:srcRect r="55849" b="14522"/>
          <a:stretch/>
        </p:blipFill>
        <p:spPr>
          <a:xfrm>
            <a:off x="629975" y="973375"/>
            <a:ext cx="530650" cy="531425"/>
          </a:xfrm>
          <a:prstGeom prst="rect">
            <a:avLst/>
          </a:prstGeom>
          <a:noFill/>
          <a:ln>
            <a:noFill/>
          </a:ln>
        </p:spPr>
      </p:pic>
      <p:cxnSp>
        <p:nvCxnSpPr>
          <p:cNvPr id="304" name="Google Shape;304;p35"/>
          <p:cNvCxnSpPr/>
          <p:nvPr/>
        </p:nvCxnSpPr>
        <p:spPr>
          <a:xfrm>
            <a:off x="887350" y="1504800"/>
            <a:ext cx="3900" cy="2980800"/>
          </a:xfrm>
          <a:prstGeom prst="straightConnector1">
            <a:avLst/>
          </a:prstGeom>
          <a:noFill/>
          <a:ln w="19050" cap="flat" cmpd="sng">
            <a:solidFill>
              <a:srgbClr val="C2C2C2"/>
            </a:solidFill>
            <a:prstDash val="solid"/>
            <a:round/>
            <a:headEnd type="none" w="med" len="med"/>
            <a:tailEnd type="none" w="med" len="med"/>
          </a:ln>
        </p:spPr>
      </p:cxnSp>
      <p:pic>
        <p:nvPicPr>
          <p:cNvPr id="305" name="Google Shape;305;p35"/>
          <p:cNvPicPr preferRelativeResize="0"/>
          <p:nvPr/>
        </p:nvPicPr>
        <p:blipFill rotWithShape="1">
          <a:blip r:embed="rId5">
            <a:alphaModFix/>
          </a:blip>
          <a:srcRect r="55849" b="14522"/>
          <a:stretch/>
        </p:blipFill>
        <p:spPr>
          <a:xfrm>
            <a:off x="629975" y="2764800"/>
            <a:ext cx="530650" cy="53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36"/>
          <p:cNvPicPr preferRelativeResize="0"/>
          <p:nvPr/>
        </p:nvPicPr>
        <p:blipFill>
          <a:blip r:embed="rId3">
            <a:alphaModFix/>
          </a:blip>
          <a:stretch>
            <a:fillRect/>
          </a:stretch>
        </p:blipFill>
        <p:spPr>
          <a:xfrm>
            <a:off x="846526" y="3236275"/>
            <a:ext cx="6955749" cy="789725"/>
          </a:xfrm>
          <a:prstGeom prst="rect">
            <a:avLst/>
          </a:prstGeom>
          <a:noFill/>
          <a:ln>
            <a:noFill/>
          </a:ln>
        </p:spPr>
      </p:pic>
      <p:pic>
        <p:nvPicPr>
          <p:cNvPr id="311" name="Google Shape;311;p36"/>
          <p:cNvPicPr preferRelativeResize="0"/>
          <p:nvPr/>
        </p:nvPicPr>
        <p:blipFill>
          <a:blip r:embed="rId4">
            <a:alphaModFix/>
          </a:blip>
          <a:stretch>
            <a:fillRect/>
          </a:stretch>
        </p:blipFill>
        <p:spPr>
          <a:xfrm>
            <a:off x="791212" y="4026000"/>
            <a:ext cx="7066375" cy="795345"/>
          </a:xfrm>
          <a:prstGeom prst="rect">
            <a:avLst/>
          </a:prstGeom>
          <a:noFill/>
          <a:ln>
            <a:noFill/>
          </a:ln>
        </p:spPr>
      </p:pic>
      <p:pic>
        <p:nvPicPr>
          <p:cNvPr id="312" name="Google Shape;312;p36"/>
          <p:cNvPicPr preferRelativeResize="0"/>
          <p:nvPr/>
        </p:nvPicPr>
        <p:blipFill>
          <a:blip r:embed="rId5">
            <a:alphaModFix/>
          </a:blip>
          <a:stretch>
            <a:fillRect/>
          </a:stretch>
        </p:blipFill>
        <p:spPr>
          <a:xfrm>
            <a:off x="602725" y="1258975"/>
            <a:ext cx="7066375" cy="1611425"/>
          </a:xfrm>
          <a:prstGeom prst="rect">
            <a:avLst/>
          </a:prstGeom>
          <a:noFill/>
          <a:ln>
            <a:noFill/>
          </a:ln>
        </p:spPr>
      </p:pic>
      <p:cxnSp>
        <p:nvCxnSpPr>
          <p:cNvPr id="313" name="Google Shape;313;p36"/>
          <p:cNvCxnSpPr/>
          <p:nvPr/>
        </p:nvCxnSpPr>
        <p:spPr>
          <a:xfrm>
            <a:off x="6497050" y="2463475"/>
            <a:ext cx="825600" cy="0"/>
          </a:xfrm>
          <a:prstGeom prst="straightConnector1">
            <a:avLst/>
          </a:prstGeom>
          <a:noFill/>
          <a:ln w="9525" cap="flat" cmpd="sng">
            <a:solidFill>
              <a:srgbClr val="0B5394"/>
            </a:solidFill>
            <a:prstDash val="solid"/>
            <a:round/>
            <a:headEnd type="none" w="med" len="med"/>
            <a:tailEnd type="none" w="med" len="med"/>
          </a:ln>
        </p:spPr>
      </p:cxnSp>
      <p:cxnSp>
        <p:nvCxnSpPr>
          <p:cNvPr id="314" name="Google Shape;314;p36"/>
          <p:cNvCxnSpPr/>
          <p:nvPr/>
        </p:nvCxnSpPr>
        <p:spPr>
          <a:xfrm>
            <a:off x="1492425" y="2724150"/>
            <a:ext cx="524400" cy="0"/>
          </a:xfrm>
          <a:prstGeom prst="straightConnector1">
            <a:avLst/>
          </a:prstGeom>
          <a:noFill/>
          <a:ln w="9525" cap="flat" cmpd="sng">
            <a:solidFill>
              <a:srgbClr val="0B5394"/>
            </a:solidFill>
            <a:prstDash val="solid"/>
            <a:round/>
            <a:headEnd type="none" w="med" len="med"/>
            <a:tailEnd type="none" w="med" len="med"/>
          </a:ln>
        </p:spPr>
      </p:cxnSp>
      <p:pic>
        <p:nvPicPr>
          <p:cNvPr id="315" name="Google Shape;315;p36"/>
          <p:cNvPicPr preferRelativeResize="0"/>
          <p:nvPr/>
        </p:nvPicPr>
        <p:blipFill>
          <a:blip r:embed="rId6">
            <a:alphaModFix/>
          </a:blip>
          <a:stretch>
            <a:fillRect/>
          </a:stretch>
        </p:blipFill>
        <p:spPr>
          <a:xfrm>
            <a:off x="152400" y="152400"/>
            <a:ext cx="742950" cy="685800"/>
          </a:xfrm>
          <a:prstGeom prst="rect">
            <a:avLst/>
          </a:prstGeom>
          <a:noFill/>
          <a:ln>
            <a:noFill/>
          </a:ln>
        </p:spPr>
      </p:pic>
      <p:sp>
        <p:nvSpPr>
          <p:cNvPr id="316" name="Google Shape;316;p36"/>
          <p:cNvSpPr txBox="1">
            <a:spLocks noGrp="1"/>
          </p:cNvSpPr>
          <p:nvPr>
            <p:ph type="title" idx="4294967295"/>
          </p:nvPr>
        </p:nvSpPr>
        <p:spPr>
          <a:xfrm>
            <a:off x="778550" y="21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Keywords comparison</a:t>
            </a:r>
            <a:endParaRPr>
              <a:latin typeface="Helvetica Neue"/>
              <a:ea typeface="Helvetica Neue"/>
              <a:cs typeface="Helvetica Neue"/>
              <a:sym typeface="Helvetica Neue"/>
            </a:endParaRPr>
          </a:p>
        </p:txBody>
      </p:sp>
      <p:pic>
        <p:nvPicPr>
          <p:cNvPr id="317" name="Google Shape;317;p36"/>
          <p:cNvPicPr preferRelativeResize="0"/>
          <p:nvPr/>
        </p:nvPicPr>
        <p:blipFill rotWithShape="1">
          <a:blip r:embed="rId7">
            <a:alphaModFix/>
          </a:blip>
          <a:srcRect r="55849" b="14522"/>
          <a:stretch/>
        </p:blipFill>
        <p:spPr>
          <a:xfrm>
            <a:off x="8343275" y="4400900"/>
            <a:ext cx="684800" cy="68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7"/>
          <p:cNvSpPr txBox="1">
            <a:spLocks noGrp="1"/>
          </p:cNvSpPr>
          <p:nvPr>
            <p:ph type="ctrTitle"/>
          </p:nvPr>
        </p:nvSpPr>
        <p:spPr>
          <a:xfrm>
            <a:off x="913550" y="208775"/>
            <a:ext cx="4473300" cy="60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latin typeface="Helvetica Neue"/>
                <a:ea typeface="Helvetica Neue"/>
                <a:cs typeface="Helvetica Neue"/>
                <a:sym typeface="Helvetica Neue"/>
              </a:rPr>
              <a:t>SQL - Finding keywords</a:t>
            </a:r>
            <a:endParaRPr sz="2500">
              <a:latin typeface="Helvetica Neue"/>
              <a:ea typeface="Helvetica Neue"/>
              <a:cs typeface="Helvetica Neue"/>
              <a:sym typeface="Helvetica Neue"/>
            </a:endParaRPr>
          </a:p>
        </p:txBody>
      </p:sp>
      <p:pic>
        <p:nvPicPr>
          <p:cNvPr id="323" name="Google Shape;323;p37"/>
          <p:cNvPicPr preferRelativeResize="0"/>
          <p:nvPr/>
        </p:nvPicPr>
        <p:blipFill>
          <a:blip r:embed="rId3">
            <a:alphaModFix/>
          </a:blip>
          <a:stretch>
            <a:fillRect/>
          </a:stretch>
        </p:blipFill>
        <p:spPr>
          <a:xfrm>
            <a:off x="170600" y="132275"/>
            <a:ext cx="742950" cy="685800"/>
          </a:xfrm>
          <a:prstGeom prst="rect">
            <a:avLst/>
          </a:prstGeom>
          <a:noFill/>
          <a:ln>
            <a:noFill/>
          </a:ln>
        </p:spPr>
      </p:pic>
      <p:pic>
        <p:nvPicPr>
          <p:cNvPr id="324" name="Google Shape;324;p37"/>
          <p:cNvPicPr preferRelativeResize="0"/>
          <p:nvPr/>
        </p:nvPicPr>
        <p:blipFill>
          <a:blip r:embed="rId4">
            <a:alphaModFix/>
          </a:blip>
          <a:stretch>
            <a:fillRect/>
          </a:stretch>
        </p:blipFill>
        <p:spPr>
          <a:xfrm>
            <a:off x="913550" y="818075"/>
            <a:ext cx="5920501" cy="4201850"/>
          </a:xfrm>
          <a:prstGeom prst="rect">
            <a:avLst/>
          </a:prstGeom>
          <a:noFill/>
          <a:ln>
            <a:noFill/>
          </a:ln>
        </p:spPr>
      </p:pic>
      <p:pic>
        <p:nvPicPr>
          <p:cNvPr id="325" name="Google Shape;325;p37"/>
          <p:cNvPicPr preferRelativeResize="0"/>
          <p:nvPr/>
        </p:nvPicPr>
        <p:blipFill rotWithShape="1">
          <a:blip r:embed="rId5">
            <a:alphaModFix/>
          </a:blip>
          <a:srcRect r="55849" b="14522"/>
          <a:stretch/>
        </p:blipFill>
        <p:spPr>
          <a:xfrm>
            <a:off x="609950" y="818075"/>
            <a:ext cx="530650" cy="531425"/>
          </a:xfrm>
          <a:prstGeom prst="rect">
            <a:avLst/>
          </a:prstGeom>
          <a:noFill/>
          <a:ln>
            <a:noFill/>
          </a:ln>
        </p:spPr>
      </p:pic>
      <p:cxnSp>
        <p:nvCxnSpPr>
          <p:cNvPr id="326" name="Google Shape;326;p37"/>
          <p:cNvCxnSpPr/>
          <p:nvPr/>
        </p:nvCxnSpPr>
        <p:spPr>
          <a:xfrm>
            <a:off x="868675" y="1428125"/>
            <a:ext cx="13200" cy="29235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38"/>
          <p:cNvPicPr preferRelativeResize="0"/>
          <p:nvPr/>
        </p:nvPicPr>
        <p:blipFill rotWithShape="1">
          <a:blip r:embed="rId3">
            <a:alphaModFix/>
          </a:blip>
          <a:srcRect r="16839" b="5846"/>
          <a:stretch/>
        </p:blipFill>
        <p:spPr>
          <a:xfrm>
            <a:off x="304800" y="1406312"/>
            <a:ext cx="3693075" cy="1528975"/>
          </a:xfrm>
          <a:prstGeom prst="rect">
            <a:avLst/>
          </a:prstGeom>
          <a:noFill/>
          <a:ln>
            <a:noFill/>
          </a:ln>
        </p:spPr>
      </p:pic>
      <p:pic>
        <p:nvPicPr>
          <p:cNvPr id="332" name="Google Shape;332;p38"/>
          <p:cNvPicPr preferRelativeResize="0"/>
          <p:nvPr/>
        </p:nvPicPr>
        <p:blipFill>
          <a:blip r:embed="rId4">
            <a:alphaModFix/>
          </a:blip>
          <a:stretch>
            <a:fillRect/>
          </a:stretch>
        </p:blipFill>
        <p:spPr>
          <a:xfrm>
            <a:off x="304800" y="304800"/>
            <a:ext cx="742950" cy="685800"/>
          </a:xfrm>
          <a:prstGeom prst="rect">
            <a:avLst/>
          </a:prstGeom>
          <a:noFill/>
          <a:ln>
            <a:noFill/>
          </a:ln>
        </p:spPr>
      </p:pic>
      <p:pic>
        <p:nvPicPr>
          <p:cNvPr id="333" name="Google Shape;333;p38"/>
          <p:cNvPicPr preferRelativeResize="0"/>
          <p:nvPr/>
        </p:nvPicPr>
        <p:blipFill>
          <a:blip r:embed="rId5">
            <a:alphaModFix/>
          </a:blip>
          <a:stretch>
            <a:fillRect/>
          </a:stretch>
        </p:blipFill>
        <p:spPr>
          <a:xfrm>
            <a:off x="494850" y="3351000"/>
            <a:ext cx="3611101" cy="789725"/>
          </a:xfrm>
          <a:prstGeom prst="rect">
            <a:avLst/>
          </a:prstGeom>
          <a:noFill/>
          <a:ln>
            <a:noFill/>
          </a:ln>
        </p:spPr>
      </p:pic>
      <p:sp>
        <p:nvSpPr>
          <p:cNvPr id="334" name="Google Shape;334;p38"/>
          <p:cNvSpPr txBox="1"/>
          <p:nvPr/>
        </p:nvSpPr>
        <p:spPr>
          <a:xfrm>
            <a:off x="1376975" y="3545775"/>
            <a:ext cx="211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covid &amp; vaccine</a:t>
            </a:r>
            <a:endParaRPr sz="1800"/>
          </a:p>
        </p:txBody>
      </p:sp>
      <p:sp>
        <p:nvSpPr>
          <p:cNvPr id="335" name="Google Shape;335;p38"/>
          <p:cNvSpPr/>
          <p:nvPr/>
        </p:nvSpPr>
        <p:spPr>
          <a:xfrm rot="7921073">
            <a:off x="4211601" y="3560276"/>
            <a:ext cx="583092" cy="544203"/>
          </a:xfrm>
          <a:prstGeom prst="halfFrame">
            <a:avLst>
              <a:gd name="adj1" fmla="val 33333"/>
              <a:gd name="adj2" fmla="val 33333"/>
            </a:avLst>
          </a:prstGeom>
          <a:solidFill>
            <a:schemeClr val="dk1"/>
          </a:solidFill>
          <a:ln w="9525" cap="flat" cmpd="sng">
            <a:solidFill>
              <a:srgbClr val="2424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6" name="Google Shape;336;p38"/>
          <p:cNvPicPr preferRelativeResize="0"/>
          <p:nvPr/>
        </p:nvPicPr>
        <p:blipFill>
          <a:blip r:embed="rId6">
            <a:alphaModFix/>
          </a:blip>
          <a:stretch>
            <a:fillRect/>
          </a:stretch>
        </p:blipFill>
        <p:spPr>
          <a:xfrm>
            <a:off x="761999" y="3593425"/>
            <a:ext cx="458550" cy="366850"/>
          </a:xfrm>
          <a:prstGeom prst="rect">
            <a:avLst/>
          </a:prstGeom>
          <a:noFill/>
          <a:ln>
            <a:noFill/>
          </a:ln>
        </p:spPr>
      </p:pic>
      <p:pic>
        <p:nvPicPr>
          <p:cNvPr id="337" name="Google Shape;337;p38"/>
          <p:cNvPicPr preferRelativeResize="0"/>
          <p:nvPr/>
        </p:nvPicPr>
        <p:blipFill>
          <a:blip r:embed="rId5">
            <a:alphaModFix/>
          </a:blip>
          <a:stretch>
            <a:fillRect/>
          </a:stretch>
        </p:blipFill>
        <p:spPr>
          <a:xfrm>
            <a:off x="5066850" y="3351000"/>
            <a:ext cx="3611101" cy="789725"/>
          </a:xfrm>
          <a:prstGeom prst="rect">
            <a:avLst/>
          </a:prstGeom>
          <a:noFill/>
          <a:ln>
            <a:noFill/>
          </a:ln>
        </p:spPr>
      </p:pic>
      <p:sp>
        <p:nvSpPr>
          <p:cNvPr id="338" name="Google Shape;338;p38"/>
          <p:cNvSpPr txBox="1"/>
          <p:nvPr/>
        </p:nvSpPr>
        <p:spPr>
          <a:xfrm>
            <a:off x="5948975" y="3545775"/>
            <a:ext cx="211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job &amp; economy</a:t>
            </a:r>
            <a:endParaRPr sz="1800"/>
          </a:p>
        </p:txBody>
      </p:sp>
      <p:pic>
        <p:nvPicPr>
          <p:cNvPr id="339" name="Google Shape;339;p38"/>
          <p:cNvPicPr preferRelativeResize="0"/>
          <p:nvPr/>
        </p:nvPicPr>
        <p:blipFill>
          <a:blip r:embed="rId6">
            <a:alphaModFix/>
          </a:blip>
          <a:stretch>
            <a:fillRect/>
          </a:stretch>
        </p:blipFill>
        <p:spPr>
          <a:xfrm>
            <a:off x="5333999" y="3593425"/>
            <a:ext cx="458550" cy="366850"/>
          </a:xfrm>
          <a:prstGeom prst="rect">
            <a:avLst/>
          </a:prstGeom>
          <a:noFill/>
          <a:ln>
            <a:noFill/>
          </a:ln>
        </p:spPr>
      </p:pic>
      <p:pic>
        <p:nvPicPr>
          <p:cNvPr id="340" name="Google Shape;340;p38"/>
          <p:cNvPicPr preferRelativeResize="0"/>
          <p:nvPr/>
        </p:nvPicPr>
        <p:blipFill rotWithShape="1">
          <a:blip r:embed="rId7">
            <a:alphaModFix/>
          </a:blip>
          <a:srcRect r="55849" b="14522"/>
          <a:stretch/>
        </p:blipFill>
        <p:spPr>
          <a:xfrm>
            <a:off x="8343275" y="4400900"/>
            <a:ext cx="684800" cy="685800"/>
          </a:xfrm>
          <a:prstGeom prst="rect">
            <a:avLst/>
          </a:prstGeom>
          <a:noFill/>
          <a:ln>
            <a:noFill/>
          </a:ln>
        </p:spPr>
      </p:pic>
      <p:graphicFrame>
        <p:nvGraphicFramePr>
          <p:cNvPr id="341" name="Google Shape;341;p38"/>
          <p:cNvGraphicFramePr/>
          <p:nvPr>
            <p:extLst>
              <p:ext uri="{D42A27DB-BD31-4B8C-83A1-F6EECF244321}">
                <p14:modId xmlns:p14="http://schemas.microsoft.com/office/powerpoint/2010/main" val="678720291"/>
              </p:ext>
            </p:extLst>
          </p:nvPr>
        </p:nvGraphicFramePr>
        <p:xfrm>
          <a:off x="4768875" y="1460838"/>
          <a:ext cx="3650600" cy="1419905"/>
        </p:xfrm>
        <a:graphic>
          <a:graphicData uri="http://schemas.openxmlformats.org/drawingml/2006/table">
            <a:tbl>
              <a:tblPr>
                <a:noFill/>
                <a:tableStyleId>{31FBBF4B-AC0F-473A-8D0D-E2F07FF10479}</a:tableStyleId>
              </a:tblPr>
              <a:tblGrid>
                <a:gridCol w="2067050">
                  <a:extLst>
                    <a:ext uri="{9D8B030D-6E8A-4147-A177-3AD203B41FA5}">
                      <a16:colId xmlns:a16="http://schemas.microsoft.com/office/drawing/2014/main" val="20000"/>
                    </a:ext>
                  </a:extLst>
                </a:gridCol>
                <a:gridCol w="1583550">
                  <a:extLst>
                    <a:ext uri="{9D8B030D-6E8A-4147-A177-3AD203B41FA5}">
                      <a16:colId xmlns:a16="http://schemas.microsoft.com/office/drawing/2014/main" val="20001"/>
                    </a:ext>
                  </a:extLst>
                </a:gridCol>
              </a:tblGrid>
              <a:tr h="555850">
                <a:tc>
                  <a:txBody>
                    <a:bodyPr/>
                    <a:lstStyle/>
                    <a:p>
                      <a:pPr marL="0" lvl="0" indent="0" algn="l" rtl="0">
                        <a:spcBef>
                          <a:spcPts val="0"/>
                        </a:spcBef>
                        <a:spcAft>
                          <a:spcPts val="0"/>
                        </a:spcAft>
                        <a:buNone/>
                      </a:pPr>
                      <a:r>
                        <a:rPr lang="en" b="1"/>
                        <a:t>Keywords</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Total word frequency</a:t>
                      </a:r>
                      <a:endParaRPr b="1"/>
                    </a:p>
                  </a:txBody>
                  <a:tcPr marL="91425" marR="91425" marT="91425" marB="91425">
                    <a:solidFill>
                      <a:schemeClr val="lt2"/>
                    </a:solidFill>
                  </a:tcPr>
                </a:tc>
                <a:extLst>
                  <a:ext uri="{0D108BD9-81ED-4DB2-BD59-A6C34878D82A}">
                    <a16:rowId xmlns:a16="http://schemas.microsoft.com/office/drawing/2014/main" val="10000"/>
                  </a:ext>
                </a:extLst>
              </a:tr>
              <a:tr h="361300">
                <a:tc>
                  <a:txBody>
                    <a:bodyPr/>
                    <a:lstStyle/>
                    <a:p>
                      <a:pPr marL="0" lvl="0" indent="0" algn="l" rtl="0">
                        <a:spcBef>
                          <a:spcPts val="0"/>
                        </a:spcBef>
                        <a:spcAft>
                          <a:spcPts val="0"/>
                        </a:spcAft>
                        <a:buNone/>
                      </a:pPr>
                      <a:r>
                        <a:rPr lang="en">
                          <a:solidFill>
                            <a:schemeClr val="dk1"/>
                          </a:solidFill>
                        </a:rPr>
                        <a:t>Covid19, vaccin</a:t>
                      </a:r>
                      <a:endParaRPr/>
                    </a:p>
                  </a:txBody>
                  <a:tcPr marL="91425" marR="91425" marT="91425" marB="91425"/>
                </a:tc>
                <a:tc>
                  <a:txBody>
                    <a:bodyPr/>
                    <a:lstStyle/>
                    <a:p>
                      <a:pPr marL="0" lvl="0" indent="0" algn="l" rtl="0">
                        <a:spcBef>
                          <a:spcPts val="0"/>
                        </a:spcBef>
                        <a:spcAft>
                          <a:spcPts val="0"/>
                        </a:spcAft>
                        <a:buNone/>
                      </a:pPr>
                      <a:r>
                        <a:rPr lang="en"/>
                        <a:t>135</a:t>
                      </a:r>
                      <a:endParaRPr/>
                    </a:p>
                  </a:txBody>
                  <a:tcPr marL="91425" marR="91425" marT="91425" marB="91425"/>
                </a:tc>
                <a:extLst>
                  <a:ext uri="{0D108BD9-81ED-4DB2-BD59-A6C34878D82A}">
                    <a16:rowId xmlns:a16="http://schemas.microsoft.com/office/drawing/2014/main" val="10001"/>
                  </a:ext>
                </a:extLst>
              </a:tr>
              <a:tr h="414125">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Job</a:t>
                      </a:r>
                      <a:r>
                        <a:rPr lang="en">
                          <a:solidFill>
                            <a:schemeClr val="dk1"/>
                          </a:solidFill>
                        </a:rPr>
                        <a:t>, economy</a:t>
                      </a:r>
                      <a:endParaRPr dirty="0"/>
                    </a:p>
                  </a:txBody>
                  <a:tcPr marL="91425" marR="91425" marT="91425" marB="91425"/>
                </a:tc>
                <a:tc>
                  <a:txBody>
                    <a:bodyPr/>
                    <a:lstStyle/>
                    <a:p>
                      <a:pPr marL="0" lvl="0" indent="0" algn="l" rtl="0">
                        <a:spcBef>
                          <a:spcPts val="0"/>
                        </a:spcBef>
                        <a:spcAft>
                          <a:spcPts val="0"/>
                        </a:spcAft>
                        <a:buNone/>
                      </a:pPr>
                      <a:r>
                        <a:rPr lang="en" dirty="0"/>
                        <a:t>129</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a:spLocks noGrp="1"/>
          </p:cNvSpPr>
          <p:nvPr>
            <p:ph type="title"/>
          </p:nvPr>
        </p:nvSpPr>
        <p:spPr>
          <a:xfrm>
            <a:off x="1047750" y="208950"/>
            <a:ext cx="3384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Conclusion</a:t>
            </a:r>
            <a:endParaRPr>
              <a:latin typeface="Helvetica Neue"/>
              <a:ea typeface="Helvetica Neue"/>
              <a:cs typeface="Helvetica Neue"/>
              <a:sym typeface="Helvetica Neue"/>
            </a:endParaRPr>
          </a:p>
        </p:txBody>
      </p:sp>
      <p:sp>
        <p:nvSpPr>
          <p:cNvPr id="347" name="Google Shape;347;p39"/>
          <p:cNvSpPr txBox="1">
            <a:spLocks noGrp="1"/>
          </p:cNvSpPr>
          <p:nvPr>
            <p:ph type="body" idx="1"/>
          </p:nvPr>
        </p:nvSpPr>
        <p:spPr>
          <a:xfrm>
            <a:off x="311700" y="9845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a:solidFill>
                  <a:schemeClr val="dk1"/>
                </a:solidFill>
                <a:latin typeface="Helvetica Neue"/>
                <a:ea typeface="Helvetica Neue"/>
                <a:cs typeface="Helvetica Neue"/>
                <a:sym typeface="Helvetica Neue"/>
              </a:rPr>
              <a:t>Limitations of data crawler:</a:t>
            </a:r>
            <a:endParaRPr sz="2000">
              <a:solidFill>
                <a:schemeClr val="dk1"/>
              </a:solidFill>
              <a:latin typeface="Helvetica Neue"/>
              <a:ea typeface="Helvetica Neue"/>
              <a:cs typeface="Helvetica Neue"/>
              <a:sym typeface="Helvetica Neue"/>
            </a:endParaRPr>
          </a:p>
          <a:p>
            <a:pPr marL="0" lvl="0" indent="0" algn="l" rtl="0">
              <a:lnSpc>
                <a:spcPct val="100000"/>
              </a:lnSpc>
              <a:spcBef>
                <a:spcPts val="0"/>
              </a:spcBef>
              <a:spcAft>
                <a:spcPts val="0"/>
              </a:spcAft>
              <a:buClr>
                <a:schemeClr val="dk1"/>
              </a:buClr>
              <a:buSzPts val="1100"/>
              <a:buFont typeface="Arial"/>
              <a:buNone/>
            </a:pPr>
            <a:endParaRPr sz="2000">
              <a:solidFill>
                <a:schemeClr val="dk1"/>
              </a:solidFill>
              <a:latin typeface="Helvetica Neue"/>
              <a:ea typeface="Helvetica Neue"/>
              <a:cs typeface="Helvetica Neue"/>
              <a:sym typeface="Helvetica Neue"/>
            </a:endParaRPr>
          </a:p>
          <a:p>
            <a:pPr marL="457200" lvl="0" indent="-355600" algn="l" rtl="0">
              <a:lnSpc>
                <a:spcPct val="100000"/>
              </a:lnSpc>
              <a:spcBef>
                <a:spcPts val="0"/>
              </a:spcBef>
              <a:spcAft>
                <a:spcPts val="0"/>
              </a:spcAft>
              <a:buClr>
                <a:schemeClr val="dk1"/>
              </a:buClr>
              <a:buSzPts val="2000"/>
              <a:buFont typeface="Helvetica Neue"/>
              <a:buChar char="-"/>
            </a:pPr>
            <a:r>
              <a:rPr lang="en" sz="2000">
                <a:solidFill>
                  <a:schemeClr val="dk1"/>
                </a:solidFill>
                <a:latin typeface="Helvetica Neue"/>
                <a:ea typeface="Helvetica Neue"/>
                <a:cs typeface="Helvetica Neue"/>
                <a:sym typeface="Helvetica Neue"/>
              </a:rPr>
              <a:t>Data crawler only scrapes latest 1000 tweets everytime code is run</a:t>
            </a:r>
            <a:endParaRPr sz="2000">
              <a:solidFill>
                <a:schemeClr val="dk1"/>
              </a:solidFill>
              <a:latin typeface="Helvetica Neue"/>
              <a:ea typeface="Helvetica Neue"/>
              <a:cs typeface="Helvetica Neue"/>
              <a:sym typeface="Helvetica Neue"/>
            </a:endParaRPr>
          </a:p>
          <a:p>
            <a:pPr marL="457200" lvl="0" indent="-355600" algn="l" rtl="0">
              <a:lnSpc>
                <a:spcPct val="100000"/>
              </a:lnSpc>
              <a:spcBef>
                <a:spcPts val="1000"/>
              </a:spcBef>
              <a:spcAft>
                <a:spcPts val="0"/>
              </a:spcAft>
              <a:buClr>
                <a:schemeClr val="dk1"/>
              </a:buClr>
              <a:buSzPts val="2000"/>
              <a:buFont typeface="Helvetica Neue"/>
              <a:buChar char="-"/>
            </a:pPr>
            <a:r>
              <a:rPr lang="en" sz="2000">
                <a:solidFill>
                  <a:schemeClr val="dk1"/>
                </a:solidFill>
                <a:latin typeface="Helvetica Neue"/>
                <a:ea typeface="Helvetica Neue"/>
                <a:cs typeface="Helvetica Neue"/>
                <a:sym typeface="Helvetica Neue"/>
              </a:rPr>
              <a:t>Python and SQL analysis only reflects the keyword frequency and tweet engagement at this current point in time</a:t>
            </a:r>
            <a:endParaRPr sz="2000">
              <a:solidFill>
                <a:schemeClr val="dk1"/>
              </a:solidFill>
              <a:latin typeface="Helvetica Neue"/>
              <a:ea typeface="Helvetica Neue"/>
              <a:cs typeface="Helvetica Neue"/>
              <a:sym typeface="Helvetica Neue"/>
            </a:endParaRPr>
          </a:p>
          <a:p>
            <a:pPr marL="457200" lvl="0" indent="-355600" algn="l" rtl="0">
              <a:lnSpc>
                <a:spcPct val="100000"/>
              </a:lnSpc>
              <a:spcBef>
                <a:spcPts val="1000"/>
              </a:spcBef>
              <a:spcAft>
                <a:spcPts val="0"/>
              </a:spcAft>
              <a:buClr>
                <a:schemeClr val="dk1"/>
              </a:buClr>
              <a:buSzPts val="2000"/>
              <a:buFont typeface="Helvetica Neue"/>
              <a:buChar char="-"/>
            </a:pPr>
            <a:r>
              <a:rPr lang="en" sz="2000">
                <a:solidFill>
                  <a:schemeClr val="dk1"/>
                </a:solidFill>
                <a:latin typeface="Helvetica Neue"/>
                <a:ea typeface="Helvetica Neue"/>
                <a:cs typeface="Helvetica Neue"/>
                <a:sym typeface="Helvetica Neue"/>
              </a:rPr>
              <a:t>Top keywords and average likes/retweets will change as the data crawler is run in future</a:t>
            </a:r>
            <a:endParaRPr sz="2000">
              <a:solidFill>
                <a:schemeClr val="dk1"/>
              </a:solidFill>
              <a:latin typeface="Helvetica Neue"/>
              <a:ea typeface="Helvetica Neue"/>
              <a:cs typeface="Helvetica Neue"/>
              <a:sym typeface="Helvetica Neue"/>
            </a:endParaRPr>
          </a:p>
          <a:p>
            <a:pPr marL="457200" lvl="0" indent="-355600" algn="l" rtl="0">
              <a:lnSpc>
                <a:spcPct val="100000"/>
              </a:lnSpc>
              <a:spcBef>
                <a:spcPts val="1000"/>
              </a:spcBef>
              <a:spcAft>
                <a:spcPts val="0"/>
              </a:spcAft>
              <a:buClr>
                <a:schemeClr val="dk1"/>
              </a:buClr>
              <a:buSzPts val="2000"/>
              <a:buFont typeface="Helvetica Neue"/>
              <a:buChar char="-"/>
            </a:pPr>
            <a:r>
              <a:rPr lang="en" sz="2000">
                <a:solidFill>
                  <a:schemeClr val="dk1"/>
                </a:solidFill>
                <a:latin typeface="Helvetica Neue"/>
                <a:ea typeface="Helvetica Neue"/>
                <a:cs typeface="Helvetica Neue"/>
                <a:sym typeface="Helvetica Neue"/>
              </a:rPr>
              <a:t>Solution: Factor in time period in which the crawler is running for a better comparison between keywords.</a:t>
            </a:r>
            <a:endParaRPr sz="2000">
              <a:solidFill>
                <a:schemeClr val="dk1"/>
              </a:solidFill>
              <a:latin typeface="Helvetica Neue"/>
              <a:ea typeface="Helvetica Neue"/>
              <a:cs typeface="Helvetica Neue"/>
              <a:sym typeface="Helvetica Neue"/>
            </a:endParaRPr>
          </a:p>
          <a:p>
            <a:pPr marL="0" lvl="0" indent="0" algn="l" rtl="0">
              <a:lnSpc>
                <a:spcPct val="100000"/>
              </a:lnSpc>
              <a:spcBef>
                <a:spcPts val="1000"/>
              </a:spcBef>
              <a:spcAft>
                <a:spcPts val="0"/>
              </a:spcAft>
              <a:buClr>
                <a:schemeClr val="dk1"/>
              </a:buClr>
              <a:buSzPts val="1100"/>
              <a:buFont typeface="Arial"/>
              <a:buNone/>
            </a:pPr>
            <a:endParaRPr sz="2000">
              <a:solidFill>
                <a:schemeClr val="dk1"/>
              </a:solidFill>
              <a:latin typeface="Helvetica Neue"/>
              <a:ea typeface="Helvetica Neue"/>
              <a:cs typeface="Helvetica Neue"/>
              <a:sym typeface="Helvetica Neue"/>
            </a:endParaRPr>
          </a:p>
        </p:txBody>
      </p:sp>
      <p:pic>
        <p:nvPicPr>
          <p:cNvPr id="348" name="Google Shape;348;p39"/>
          <p:cNvPicPr preferRelativeResize="0"/>
          <p:nvPr/>
        </p:nvPicPr>
        <p:blipFill>
          <a:blip r:embed="rId3">
            <a:alphaModFix/>
          </a:blip>
          <a:stretch>
            <a:fillRect/>
          </a:stretch>
        </p:blipFill>
        <p:spPr>
          <a:xfrm>
            <a:off x="304800" y="152400"/>
            <a:ext cx="742950" cy="685800"/>
          </a:xfrm>
          <a:prstGeom prst="rect">
            <a:avLst/>
          </a:prstGeom>
          <a:noFill/>
          <a:ln>
            <a:noFill/>
          </a:ln>
        </p:spPr>
      </p:pic>
      <p:pic>
        <p:nvPicPr>
          <p:cNvPr id="349" name="Google Shape;349;p39"/>
          <p:cNvPicPr preferRelativeResize="0"/>
          <p:nvPr/>
        </p:nvPicPr>
        <p:blipFill rotWithShape="1">
          <a:blip r:embed="rId4">
            <a:alphaModFix/>
          </a:blip>
          <a:srcRect r="55849" b="14522"/>
          <a:stretch/>
        </p:blipFill>
        <p:spPr>
          <a:xfrm>
            <a:off x="8343275" y="4400900"/>
            <a:ext cx="684800" cy="68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40"/>
          <p:cNvPicPr preferRelativeResize="0"/>
          <p:nvPr/>
        </p:nvPicPr>
        <p:blipFill>
          <a:blip r:embed="rId3">
            <a:alphaModFix/>
          </a:blip>
          <a:stretch>
            <a:fillRect/>
          </a:stretch>
        </p:blipFill>
        <p:spPr>
          <a:xfrm>
            <a:off x="152400" y="152400"/>
            <a:ext cx="742950" cy="685800"/>
          </a:xfrm>
          <a:prstGeom prst="rect">
            <a:avLst/>
          </a:prstGeom>
          <a:noFill/>
          <a:ln>
            <a:noFill/>
          </a:ln>
        </p:spPr>
      </p:pic>
      <p:sp>
        <p:nvSpPr>
          <p:cNvPr id="355" name="Google Shape;355;p40"/>
          <p:cNvSpPr txBox="1">
            <a:spLocks noGrp="1"/>
          </p:cNvSpPr>
          <p:nvPr>
            <p:ph type="title"/>
          </p:nvPr>
        </p:nvSpPr>
        <p:spPr>
          <a:xfrm>
            <a:off x="778550" y="21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Reference</a:t>
            </a:r>
            <a:endParaRPr>
              <a:latin typeface="Helvetica Neue"/>
              <a:ea typeface="Helvetica Neue"/>
              <a:cs typeface="Helvetica Neue"/>
              <a:sym typeface="Helvetica Neue"/>
            </a:endParaRPr>
          </a:p>
        </p:txBody>
      </p:sp>
      <p:sp>
        <p:nvSpPr>
          <p:cNvPr id="356" name="Google Shape;356;p40"/>
          <p:cNvSpPr/>
          <p:nvPr/>
        </p:nvSpPr>
        <p:spPr>
          <a:xfrm>
            <a:off x="152400" y="875654"/>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152400" y="1730476"/>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152400" y="2585298"/>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txBox="1"/>
          <p:nvPr/>
        </p:nvSpPr>
        <p:spPr>
          <a:xfrm>
            <a:off x="784375" y="772625"/>
            <a:ext cx="37095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Introduction to Tweepy</a:t>
            </a:r>
            <a:br>
              <a:rPr lang="en" sz="1200" b="1">
                <a:latin typeface="Helvetica Neue"/>
                <a:ea typeface="Helvetica Neue"/>
                <a:cs typeface="Helvetica Neue"/>
                <a:sym typeface="Helvetica Neue"/>
              </a:rPr>
            </a:br>
            <a:r>
              <a:rPr lang="en" sz="1200" b="1">
                <a:latin typeface="Helvetica Neue"/>
                <a:ea typeface="Helvetica Neue"/>
                <a:cs typeface="Helvetica Neue"/>
                <a:sym typeface="Helvetica Neue"/>
              </a:rPr>
              <a:t>from YouTube</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chemeClr val="hlink"/>
                </a:solidFill>
                <a:hlinkClick r:id="rId4"/>
              </a:rPr>
              <a:t>https://www.youtube.com/watch?v=bNDRiaFyLrs</a:t>
            </a:r>
            <a:endParaRPr sz="1200" u="sng">
              <a:solidFill>
                <a:schemeClr val="hlink"/>
              </a:solidFill>
            </a:endParaRPr>
          </a:p>
          <a:p>
            <a:pPr marL="0" lvl="0" indent="0" algn="l" rtl="0">
              <a:spcBef>
                <a:spcPts val="0"/>
              </a:spcBef>
              <a:spcAft>
                <a:spcPts val="0"/>
              </a:spcAft>
              <a:buNone/>
            </a:pPr>
            <a:endParaRPr sz="1100" b="1">
              <a:latin typeface="Helvetica Neue"/>
              <a:ea typeface="Helvetica Neue"/>
              <a:cs typeface="Helvetica Neue"/>
              <a:sym typeface="Helvetica Neue"/>
            </a:endParaRPr>
          </a:p>
        </p:txBody>
      </p:sp>
      <p:pic>
        <p:nvPicPr>
          <p:cNvPr id="360" name="Google Shape;360;p40"/>
          <p:cNvPicPr preferRelativeResize="0"/>
          <p:nvPr/>
        </p:nvPicPr>
        <p:blipFill rotWithShape="1">
          <a:blip r:embed="rId5">
            <a:alphaModFix/>
          </a:blip>
          <a:srcRect t="17769"/>
          <a:stretch/>
        </p:blipFill>
        <p:spPr>
          <a:xfrm>
            <a:off x="7782325" y="4669725"/>
            <a:ext cx="1195200" cy="470950"/>
          </a:xfrm>
          <a:prstGeom prst="rect">
            <a:avLst/>
          </a:prstGeom>
          <a:noFill/>
          <a:ln>
            <a:noFill/>
          </a:ln>
        </p:spPr>
      </p:pic>
      <p:sp>
        <p:nvSpPr>
          <p:cNvPr id="361" name="Google Shape;361;p40"/>
          <p:cNvSpPr/>
          <p:nvPr/>
        </p:nvSpPr>
        <p:spPr>
          <a:xfrm>
            <a:off x="152400" y="3440126"/>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txBox="1"/>
          <p:nvPr/>
        </p:nvSpPr>
        <p:spPr>
          <a:xfrm>
            <a:off x="784375" y="1615150"/>
            <a:ext cx="3709500" cy="127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Using Tweepy’s get_user</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b="1">
                <a:latin typeface="Helvetica Neue"/>
                <a:ea typeface="Helvetica Neue"/>
                <a:cs typeface="Helvetica Neue"/>
                <a:sym typeface="Helvetica Neue"/>
              </a:rPr>
              <a:t>from geeksforgeeks (computer sc portal)</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chemeClr val="hlink"/>
                </a:solidFill>
                <a:hlinkClick r:id="rId6"/>
              </a:rPr>
              <a:t>https://www.geeksforgeeks.org/python-user-object-in-tweepy/</a:t>
            </a:r>
            <a:endParaRPr sz="1200" u="sng">
              <a:solidFill>
                <a:schemeClr val="hlink"/>
              </a:solidFill>
            </a:endParaRPr>
          </a:p>
          <a:p>
            <a:pPr marL="0" lvl="0" indent="0" algn="l" rtl="0">
              <a:spcBef>
                <a:spcPts val="0"/>
              </a:spcBef>
              <a:spcAft>
                <a:spcPts val="0"/>
              </a:spcAft>
              <a:buNone/>
            </a:pPr>
            <a:endParaRPr sz="1200" u="sng">
              <a:solidFill>
                <a:schemeClr val="hlink"/>
              </a:solidFill>
            </a:endParaRPr>
          </a:p>
          <a:p>
            <a:pPr marL="0" lvl="0" indent="0" algn="l" rtl="0">
              <a:spcBef>
                <a:spcPts val="0"/>
              </a:spcBef>
              <a:spcAft>
                <a:spcPts val="0"/>
              </a:spcAft>
              <a:buNone/>
            </a:pPr>
            <a:endParaRPr sz="1100" b="1">
              <a:latin typeface="Helvetica Neue"/>
              <a:ea typeface="Helvetica Neue"/>
              <a:cs typeface="Helvetica Neue"/>
              <a:sym typeface="Helvetica Neue"/>
            </a:endParaRPr>
          </a:p>
        </p:txBody>
      </p:sp>
      <p:sp>
        <p:nvSpPr>
          <p:cNvPr id="363" name="Google Shape;363;p40"/>
          <p:cNvSpPr txBox="1"/>
          <p:nvPr/>
        </p:nvSpPr>
        <p:spPr>
          <a:xfrm>
            <a:off x="784374" y="2495550"/>
            <a:ext cx="3793800" cy="130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Guide on using GitHub to collaborate</a:t>
            </a:r>
            <a:br>
              <a:rPr lang="en" sz="1200" b="1">
                <a:latin typeface="Helvetica Neue"/>
                <a:ea typeface="Helvetica Neue"/>
                <a:cs typeface="Helvetica Neue"/>
                <a:sym typeface="Helvetica Neue"/>
              </a:rPr>
            </a:br>
            <a:r>
              <a:rPr lang="en" sz="1200" b="1">
                <a:latin typeface="Helvetica Neue"/>
                <a:ea typeface="Helvetica Neue"/>
                <a:cs typeface="Helvetica Neue"/>
                <a:sym typeface="Helvetica Neue"/>
              </a:rPr>
              <a:t>from Medium(blog)</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chemeClr val="hlink"/>
                </a:solidFill>
                <a:hlinkClick r:id="rId7"/>
              </a:rPr>
              <a:t>https://medium.com/@jonathanmines/the-ultimate-github-collaboration-guide-df816e98fb67</a:t>
            </a:r>
            <a:endParaRPr sz="1200" u="sng">
              <a:solidFill>
                <a:schemeClr val="hlink"/>
              </a:solidFill>
            </a:endParaRPr>
          </a:p>
          <a:p>
            <a:pPr marL="0" lvl="0" indent="0" algn="l" rtl="0">
              <a:spcBef>
                <a:spcPts val="0"/>
              </a:spcBef>
              <a:spcAft>
                <a:spcPts val="0"/>
              </a:spcAft>
              <a:buNone/>
            </a:pPr>
            <a:endParaRPr sz="1100" u="sng">
              <a:solidFill>
                <a:schemeClr val="hlink"/>
              </a:solidFill>
            </a:endParaRPr>
          </a:p>
          <a:p>
            <a:pPr marL="0" lvl="0" indent="0" algn="l" rtl="0">
              <a:spcBef>
                <a:spcPts val="0"/>
              </a:spcBef>
              <a:spcAft>
                <a:spcPts val="0"/>
              </a:spcAft>
              <a:buNone/>
            </a:pPr>
            <a:endParaRPr b="1">
              <a:latin typeface="Helvetica Neue"/>
              <a:ea typeface="Helvetica Neue"/>
              <a:cs typeface="Helvetica Neue"/>
              <a:sym typeface="Helvetica Neue"/>
            </a:endParaRPr>
          </a:p>
        </p:txBody>
      </p:sp>
      <p:sp>
        <p:nvSpPr>
          <p:cNvPr id="364" name="Google Shape;364;p40"/>
          <p:cNvSpPr txBox="1"/>
          <p:nvPr/>
        </p:nvSpPr>
        <p:spPr>
          <a:xfrm>
            <a:off x="819151" y="3363925"/>
            <a:ext cx="34212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Connect to PostgresSQL Database Server</a:t>
            </a:r>
            <a:br>
              <a:rPr lang="en" sz="1200" b="1">
                <a:latin typeface="Helvetica Neue"/>
                <a:ea typeface="Helvetica Neue"/>
                <a:cs typeface="Helvetica Neue"/>
                <a:sym typeface="Helvetica Neue"/>
              </a:rPr>
            </a:br>
            <a:r>
              <a:rPr lang="en" sz="1200" b="1">
                <a:latin typeface="Helvetica Neue"/>
                <a:ea typeface="Helvetica Neue"/>
                <a:cs typeface="Helvetica Neue"/>
                <a:sym typeface="Helvetica Neue"/>
              </a:rPr>
              <a:t>from PostgresSQL documentation</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chemeClr val="hlink"/>
                </a:solidFill>
                <a:hlinkClick r:id="rId8"/>
              </a:rPr>
              <a:t>https://www.postgresqltutorial.com/postgresql-python/connect/</a:t>
            </a:r>
            <a:endParaRPr sz="1200" u="sng">
              <a:solidFill>
                <a:schemeClr val="hlink"/>
              </a:solidFill>
            </a:endParaRPr>
          </a:p>
          <a:p>
            <a:pPr marL="0" lvl="0" indent="0" algn="l" rtl="0">
              <a:spcBef>
                <a:spcPts val="0"/>
              </a:spcBef>
              <a:spcAft>
                <a:spcPts val="0"/>
              </a:spcAft>
              <a:buNone/>
            </a:pPr>
            <a:endParaRPr sz="1200" u="sng">
              <a:solidFill>
                <a:schemeClr val="hlink"/>
              </a:solidFill>
            </a:endParaRPr>
          </a:p>
          <a:p>
            <a:pPr marL="0" lvl="0" indent="0" algn="l" rtl="0">
              <a:spcBef>
                <a:spcPts val="0"/>
              </a:spcBef>
              <a:spcAft>
                <a:spcPts val="0"/>
              </a:spcAft>
              <a:buNone/>
            </a:pPr>
            <a:endParaRPr b="1">
              <a:latin typeface="Helvetica Neue"/>
              <a:ea typeface="Helvetica Neue"/>
              <a:cs typeface="Helvetica Neue"/>
              <a:sym typeface="Helvetica Neue"/>
            </a:endParaRPr>
          </a:p>
        </p:txBody>
      </p:sp>
      <p:sp>
        <p:nvSpPr>
          <p:cNvPr id="365" name="Google Shape;365;p40"/>
          <p:cNvSpPr txBox="1"/>
          <p:nvPr/>
        </p:nvSpPr>
        <p:spPr>
          <a:xfrm>
            <a:off x="5304225" y="60675"/>
            <a:ext cx="34212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Loading Dataframe into postgreSQL</a:t>
            </a:r>
            <a:br>
              <a:rPr lang="en" sz="1200" b="1">
                <a:latin typeface="Helvetica Neue"/>
                <a:ea typeface="Helvetica Neue"/>
                <a:cs typeface="Helvetica Neue"/>
                <a:sym typeface="Helvetica Neue"/>
              </a:rPr>
            </a:br>
            <a:r>
              <a:rPr lang="en" sz="1200" b="1">
                <a:latin typeface="Helvetica Neue"/>
                <a:ea typeface="Helvetica Neue"/>
                <a:cs typeface="Helvetica Neue"/>
                <a:sym typeface="Helvetica Neue"/>
              </a:rPr>
              <a:t>from YouTube</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rgbClr val="0563C1"/>
                </a:solidFill>
                <a:highlight>
                  <a:srgbClr val="FFFFFF"/>
                </a:highlight>
                <a:latin typeface="Thonburi"/>
                <a:ea typeface="Thonburi"/>
                <a:cs typeface="Thonburi"/>
                <a:sym typeface="Thonburi"/>
              </a:rPr>
              <a:t>https://www.youtube.com/watch?v=FQzzQnYERBc</a:t>
            </a:r>
            <a:endParaRPr sz="1200" u="sng">
              <a:solidFill>
                <a:schemeClr val="hlink"/>
              </a:solidFill>
            </a:endParaRPr>
          </a:p>
          <a:p>
            <a:pPr marL="0" lvl="0" indent="0" algn="l" rtl="0">
              <a:spcBef>
                <a:spcPts val="0"/>
              </a:spcBef>
              <a:spcAft>
                <a:spcPts val="0"/>
              </a:spcAft>
              <a:buNone/>
            </a:pPr>
            <a:endParaRPr b="1">
              <a:latin typeface="Helvetica Neue"/>
              <a:ea typeface="Helvetica Neue"/>
              <a:cs typeface="Helvetica Neue"/>
              <a:sym typeface="Helvetica Neue"/>
            </a:endParaRPr>
          </a:p>
        </p:txBody>
      </p:sp>
      <p:sp>
        <p:nvSpPr>
          <p:cNvPr id="366" name="Google Shape;366;p40"/>
          <p:cNvSpPr txBox="1"/>
          <p:nvPr/>
        </p:nvSpPr>
        <p:spPr>
          <a:xfrm>
            <a:off x="5332875" y="916775"/>
            <a:ext cx="34212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NLTK VS Spacy as natural language process tool</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rgbClr val="0563C1"/>
                </a:solidFill>
                <a:highlight>
                  <a:srgbClr val="FFFFFF"/>
                </a:highlight>
                <a:latin typeface="Thonburi"/>
                <a:ea typeface="Thonburi"/>
                <a:cs typeface="Thonburi"/>
                <a:sym typeface="Thonburi"/>
              </a:rPr>
              <a:t>https://www.activestate.com/blog/natural-language-processing-nltk-vs-spacy/</a:t>
            </a:r>
            <a:endParaRPr sz="1200" u="sng">
              <a:solidFill>
                <a:schemeClr val="hlink"/>
              </a:solidFill>
            </a:endParaRPr>
          </a:p>
          <a:p>
            <a:pPr marL="0" lvl="0" indent="0" algn="l" rtl="0">
              <a:spcBef>
                <a:spcPts val="0"/>
              </a:spcBef>
              <a:spcAft>
                <a:spcPts val="0"/>
              </a:spcAft>
              <a:buNone/>
            </a:pPr>
            <a:endParaRPr b="1">
              <a:latin typeface="Helvetica Neue"/>
              <a:ea typeface="Helvetica Neue"/>
              <a:cs typeface="Helvetica Neue"/>
              <a:sym typeface="Helvetica Neue"/>
            </a:endParaRPr>
          </a:p>
        </p:txBody>
      </p:sp>
      <p:sp>
        <p:nvSpPr>
          <p:cNvPr id="367" name="Google Shape;367;p40"/>
          <p:cNvSpPr txBox="1"/>
          <p:nvPr/>
        </p:nvSpPr>
        <p:spPr>
          <a:xfrm>
            <a:off x="5311363" y="1779363"/>
            <a:ext cx="34212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Tweet data dictionary</a:t>
            </a:r>
            <a:br>
              <a:rPr lang="en" sz="1200" b="1">
                <a:latin typeface="Helvetica Neue"/>
                <a:ea typeface="Helvetica Neue"/>
                <a:cs typeface="Helvetica Neue"/>
                <a:sym typeface="Helvetica Neue"/>
              </a:rPr>
            </a:br>
            <a:r>
              <a:rPr lang="en" sz="1200" b="1">
                <a:latin typeface="Helvetica Neue"/>
                <a:ea typeface="Helvetica Neue"/>
                <a:cs typeface="Helvetica Neue"/>
                <a:sym typeface="Helvetica Neue"/>
              </a:rPr>
              <a:t>from twitter documentation</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chemeClr val="hlink"/>
                </a:solidFill>
                <a:hlinkClick r:id="rId9"/>
              </a:rPr>
              <a:t>https://developer.twitter.com/en/docs/twitter-api/enterprise/data-dictionary/native-enriched-objects/tweet</a:t>
            </a:r>
            <a:endParaRPr sz="1200" u="sng">
              <a:solidFill>
                <a:schemeClr val="hlink"/>
              </a:solidFill>
            </a:endParaRPr>
          </a:p>
          <a:p>
            <a:pPr marL="0" lvl="0" indent="0" algn="l" rtl="0">
              <a:spcBef>
                <a:spcPts val="0"/>
              </a:spcBef>
              <a:spcAft>
                <a:spcPts val="0"/>
              </a:spcAft>
              <a:buNone/>
            </a:pPr>
            <a:endParaRPr sz="1100" u="sng">
              <a:solidFill>
                <a:srgbClr val="0563C1"/>
              </a:solidFill>
              <a:highlight>
                <a:srgbClr val="FFFFFF"/>
              </a:highlight>
              <a:latin typeface="Thonburi"/>
              <a:ea typeface="Thonburi"/>
              <a:cs typeface="Thonburi"/>
              <a:sym typeface="Thonburi"/>
            </a:endParaRPr>
          </a:p>
          <a:p>
            <a:pPr marL="0" lvl="0" indent="0" algn="l" rtl="0">
              <a:spcBef>
                <a:spcPts val="0"/>
              </a:spcBef>
              <a:spcAft>
                <a:spcPts val="0"/>
              </a:spcAft>
              <a:buNone/>
            </a:pPr>
            <a:endParaRPr b="1">
              <a:latin typeface="Helvetica Neue"/>
              <a:ea typeface="Helvetica Neue"/>
              <a:cs typeface="Helvetica Neue"/>
              <a:sym typeface="Helvetica Neue"/>
            </a:endParaRPr>
          </a:p>
        </p:txBody>
      </p:sp>
      <p:sp>
        <p:nvSpPr>
          <p:cNvPr id="368" name="Google Shape;368;p40"/>
          <p:cNvSpPr txBox="1"/>
          <p:nvPr/>
        </p:nvSpPr>
        <p:spPr>
          <a:xfrm>
            <a:off x="5311350" y="2816350"/>
            <a:ext cx="3421200" cy="109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Code to generate top 20 keywords</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b="1">
                <a:latin typeface="Helvetica Neue"/>
                <a:ea typeface="Helvetica Neue"/>
                <a:cs typeface="Helvetica Neue"/>
                <a:sym typeface="Helvetica Neue"/>
              </a:rPr>
              <a:t>from GitHub @AlexTheAnalyst</a:t>
            </a:r>
            <a:endParaRPr sz="1200" u="sng">
              <a:solidFill>
                <a:schemeClr val="hlink"/>
              </a:solidFill>
            </a:endParaRPr>
          </a:p>
          <a:p>
            <a:pPr marL="0" lvl="0" indent="0" algn="l" rtl="0">
              <a:spcBef>
                <a:spcPts val="0"/>
              </a:spcBef>
              <a:spcAft>
                <a:spcPts val="0"/>
              </a:spcAft>
              <a:buNone/>
            </a:pPr>
            <a:r>
              <a:rPr lang="en" sz="1200" u="sng">
                <a:solidFill>
                  <a:schemeClr val="hlink"/>
                </a:solidFill>
                <a:hlinkClick r:id="rId10"/>
              </a:rPr>
              <a:t>https://github.com/AlexTheAnalyst/PythonCode/blob/master/Twitter%20Scraper%20V8.ipynb</a:t>
            </a:r>
            <a:endParaRPr sz="1200" u="sng">
              <a:solidFill>
                <a:schemeClr val="hlink"/>
              </a:solidFill>
            </a:endParaRPr>
          </a:p>
          <a:p>
            <a:pPr marL="0" lvl="0" indent="0" algn="l" rtl="0">
              <a:spcBef>
                <a:spcPts val="0"/>
              </a:spcBef>
              <a:spcAft>
                <a:spcPts val="0"/>
              </a:spcAft>
              <a:buNone/>
            </a:pPr>
            <a:endParaRPr sz="1100" u="sng">
              <a:solidFill>
                <a:srgbClr val="0563C1"/>
              </a:solidFill>
              <a:highlight>
                <a:srgbClr val="FFFFFF"/>
              </a:highlight>
              <a:latin typeface="Thonburi"/>
              <a:ea typeface="Thonburi"/>
              <a:cs typeface="Thonburi"/>
              <a:sym typeface="Thonburi"/>
            </a:endParaRPr>
          </a:p>
        </p:txBody>
      </p:sp>
      <p:sp>
        <p:nvSpPr>
          <p:cNvPr id="369" name="Google Shape;369;p40"/>
          <p:cNvSpPr txBox="1"/>
          <p:nvPr/>
        </p:nvSpPr>
        <p:spPr>
          <a:xfrm>
            <a:off x="5318375" y="3775875"/>
            <a:ext cx="3421200" cy="130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Using Regex: what each character stands for in code</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u="sng">
                <a:solidFill>
                  <a:schemeClr val="hlink"/>
                </a:solidFill>
                <a:hlinkClick r:id="rId11"/>
              </a:rPr>
              <a:t>https://support.docparser.com/article/1290-how-does-the-regular-expression-regex-filter-work</a:t>
            </a:r>
            <a:endParaRPr sz="1200" u="sng">
              <a:solidFill>
                <a:schemeClr val="hlink"/>
              </a:solidFill>
            </a:endParaRPr>
          </a:p>
          <a:p>
            <a:pPr marL="0" lvl="0" indent="0" algn="l" rtl="0">
              <a:spcBef>
                <a:spcPts val="0"/>
              </a:spcBef>
              <a:spcAft>
                <a:spcPts val="0"/>
              </a:spcAft>
              <a:buNone/>
            </a:pPr>
            <a:endParaRPr sz="1100" u="sng">
              <a:solidFill>
                <a:srgbClr val="0563C1"/>
              </a:solidFill>
              <a:highlight>
                <a:srgbClr val="FFFFFF"/>
              </a:highlight>
              <a:latin typeface="Thonburi"/>
              <a:ea typeface="Thonburi"/>
              <a:cs typeface="Thonburi"/>
              <a:sym typeface="Thonburi"/>
            </a:endParaRPr>
          </a:p>
          <a:p>
            <a:pPr marL="0" lvl="0" indent="0" algn="l" rtl="0">
              <a:spcBef>
                <a:spcPts val="0"/>
              </a:spcBef>
              <a:spcAft>
                <a:spcPts val="0"/>
              </a:spcAft>
              <a:buNone/>
            </a:pPr>
            <a:endParaRPr b="1">
              <a:latin typeface="Helvetica Neue"/>
              <a:ea typeface="Helvetica Neue"/>
              <a:cs typeface="Helvetica Neue"/>
              <a:sym typeface="Helvetica Neue"/>
            </a:endParaRPr>
          </a:p>
        </p:txBody>
      </p:sp>
      <p:sp>
        <p:nvSpPr>
          <p:cNvPr id="370" name="Google Shape;370;p40"/>
          <p:cNvSpPr/>
          <p:nvPr/>
        </p:nvSpPr>
        <p:spPr>
          <a:xfrm>
            <a:off x="152400" y="4371151"/>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txBox="1"/>
          <p:nvPr/>
        </p:nvSpPr>
        <p:spPr>
          <a:xfrm>
            <a:off x="819150" y="4297875"/>
            <a:ext cx="42717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Helvetica Neue"/>
                <a:ea typeface="Helvetica Neue"/>
                <a:cs typeface="Helvetica Neue"/>
                <a:sym typeface="Helvetica Neue"/>
              </a:rPr>
              <a:t>Using PostgreSQL for Data Analysis</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200" b="1">
                <a:latin typeface="Helvetica Neue"/>
                <a:ea typeface="Helvetica Neue"/>
                <a:cs typeface="Helvetica Neue"/>
                <a:sym typeface="Helvetica Neue"/>
              </a:rPr>
              <a:t>from YouTube</a:t>
            </a:r>
            <a:endParaRPr sz="1200" b="1">
              <a:latin typeface="Helvetica Neue"/>
              <a:ea typeface="Helvetica Neue"/>
              <a:cs typeface="Helvetica Neue"/>
              <a:sym typeface="Helvetica Neue"/>
            </a:endParaRPr>
          </a:p>
          <a:p>
            <a:pPr marL="0" lvl="0" indent="0" algn="l" rtl="0">
              <a:spcBef>
                <a:spcPts val="0"/>
              </a:spcBef>
              <a:spcAft>
                <a:spcPts val="0"/>
              </a:spcAft>
              <a:buNone/>
            </a:pPr>
            <a:r>
              <a:rPr lang="en" sz="1100" u="sng">
                <a:solidFill>
                  <a:srgbClr val="0563C1"/>
                </a:solidFill>
                <a:highlight>
                  <a:srgbClr val="FFFFFF"/>
                </a:highlight>
                <a:latin typeface="Thonburi"/>
                <a:ea typeface="Thonburi"/>
                <a:cs typeface="Thonburi"/>
                <a:sym typeface="Thonburi"/>
              </a:rPr>
              <a:t>https://www.youtube.com/watch?v=FQzzQnYERBc</a:t>
            </a:r>
            <a:endParaRPr sz="1200" u="sng">
              <a:solidFill>
                <a:schemeClr val="hlink"/>
              </a:solidFill>
            </a:endParaRPr>
          </a:p>
          <a:p>
            <a:pPr marL="0" lvl="0" indent="0" algn="l" rtl="0">
              <a:spcBef>
                <a:spcPts val="0"/>
              </a:spcBef>
              <a:spcAft>
                <a:spcPts val="0"/>
              </a:spcAft>
              <a:buNone/>
            </a:pPr>
            <a:endParaRPr sz="1200" u="sng">
              <a:solidFill>
                <a:schemeClr val="hlink"/>
              </a:solidFill>
            </a:endParaRPr>
          </a:p>
          <a:p>
            <a:pPr marL="0" lvl="0" indent="0" algn="l" rtl="0">
              <a:spcBef>
                <a:spcPts val="0"/>
              </a:spcBef>
              <a:spcAft>
                <a:spcPts val="0"/>
              </a:spcAft>
              <a:buNone/>
            </a:pPr>
            <a:endParaRPr b="1">
              <a:latin typeface="Helvetica Neue"/>
              <a:ea typeface="Helvetica Neue"/>
              <a:cs typeface="Helvetica Neue"/>
              <a:sym typeface="Helvetica Neue"/>
            </a:endParaRPr>
          </a:p>
        </p:txBody>
      </p:sp>
      <p:sp>
        <p:nvSpPr>
          <p:cNvPr id="372" name="Google Shape;372;p40"/>
          <p:cNvSpPr/>
          <p:nvPr/>
        </p:nvSpPr>
        <p:spPr>
          <a:xfrm>
            <a:off x="4645850" y="171829"/>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4645850" y="992529"/>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4622075" y="1889429"/>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4653475" y="2919904"/>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4659575" y="3852079"/>
            <a:ext cx="582600" cy="6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7" name="Google Shape;377;p40"/>
          <p:cNvPicPr preferRelativeResize="0"/>
          <p:nvPr/>
        </p:nvPicPr>
        <p:blipFill>
          <a:blip r:embed="rId12">
            <a:alphaModFix/>
          </a:blip>
          <a:stretch>
            <a:fillRect/>
          </a:stretch>
        </p:blipFill>
        <p:spPr>
          <a:xfrm>
            <a:off x="139801" y="1801000"/>
            <a:ext cx="582601" cy="451443"/>
          </a:xfrm>
          <a:prstGeom prst="rect">
            <a:avLst/>
          </a:prstGeom>
          <a:noFill/>
          <a:ln>
            <a:noFill/>
          </a:ln>
        </p:spPr>
      </p:pic>
      <p:pic>
        <p:nvPicPr>
          <p:cNvPr id="378" name="Google Shape;378;p40"/>
          <p:cNvPicPr preferRelativeResize="0"/>
          <p:nvPr/>
        </p:nvPicPr>
        <p:blipFill>
          <a:blip r:embed="rId13">
            <a:alphaModFix/>
          </a:blip>
          <a:stretch>
            <a:fillRect/>
          </a:stretch>
        </p:blipFill>
        <p:spPr>
          <a:xfrm>
            <a:off x="152400" y="990322"/>
            <a:ext cx="582600" cy="422121"/>
          </a:xfrm>
          <a:prstGeom prst="rect">
            <a:avLst/>
          </a:prstGeom>
          <a:noFill/>
          <a:ln>
            <a:noFill/>
          </a:ln>
        </p:spPr>
      </p:pic>
      <p:pic>
        <p:nvPicPr>
          <p:cNvPr id="379" name="Google Shape;379;p40"/>
          <p:cNvPicPr preferRelativeResize="0"/>
          <p:nvPr/>
        </p:nvPicPr>
        <p:blipFill>
          <a:blip r:embed="rId13">
            <a:alphaModFix/>
          </a:blip>
          <a:stretch>
            <a:fillRect/>
          </a:stretch>
        </p:blipFill>
        <p:spPr>
          <a:xfrm>
            <a:off x="152400" y="4466085"/>
            <a:ext cx="582600" cy="422121"/>
          </a:xfrm>
          <a:prstGeom prst="rect">
            <a:avLst/>
          </a:prstGeom>
          <a:noFill/>
          <a:ln>
            <a:noFill/>
          </a:ln>
        </p:spPr>
      </p:pic>
      <p:pic>
        <p:nvPicPr>
          <p:cNvPr id="380" name="Google Shape;380;p40"/>
          <p:cNvPicPr preferRelativeResize="0"/>
          <p:nvPr/>
        </p:nvPicPr>
        <p:blipFill>
          <a:blip r:embed="rId13">
            <a:alphaModFix/>
          </a:blip>
          <a:stretch>
            <a:fillRect/>
          </a:stretch>
        </p:blipFill>
        <p:spPr>
          <a:xfrm>
            <a:off x="4690253" y="285514"/>
            <a:ext cx="493776" cy="422121"/>
          </a:xfrm>
          <a:prstGeom prst="rect">
            <a:avLst/>
          </a:prstGeom>
          <a:noFill/>
          <a:ln>
            <a:noFill/>
          </a:ln>
        </p:spPr>
      </p:pic>
      <p:pic>
        <p:nvPicPr>
          <p:cNvPr id="381" name="Google Shape;381;p40"/>
          <p:cNvPicPr preferRelativeResize="0"/>
          <p:nvPr/>
        </p:nvPicPr>
        <p:blipFill>
          <a:blip r:embed="rId14">
            <a:alphaModFix/>
          </a:blip>
          <a:stretch>
            <a:fillRect/>
          </a:stretch>
        </p:blipFill>
        <p:spPr>
          <a:xfrm>
            <a:off x="152400" y="2746053"/>
            <a:ext cx="582600" cy="341522"/>
          </a:xfrm>
          <a:prstGeom prst="rect">
            <a:avLst/>
          </a:prstGeom>
          <a:noFill/>
          <a:ln>
            <a:noFill/>
          </a:ln>
        </p:spPr>
      </p:pic>
      <p:pic>
        <p:nvPicPr>
          <p:cNvPr id="382" name="Google Shape;382;p40"/>
          <p:cNvPicPr preferRelativeResize="0"/>
          <p:nvPr/>
        </p:nvPicPr>
        <p:blipFill>
          <a:blip r:embed="rId15">
            <a:alphaModFix/>
          </a:blip>
          <a:stretch>
            <a:fillRect/>
          </a:stretch>
        </p:blipFill>
        <p:spPr>
          <a:xfrm>
            <a:off x="126475" y="3441850"/>
            <a:ext cx="582600" cy="575025"/>
          </a:xfrm>
          <a:prstGeom prst="rect">
            <a:avLst/>
          </a:prstGeom>
          <a:noFill/>
          <a:ln>
            <a:noFill/>
          </a:ln>
        </p:spPr>
      </p:pic>
      <p:pic>
        <p:nvPicPr>
          <p:cNvPr id="383" name="Google Shape;383;p40"/>
          <p:cNvPicPr preferRelativeResize="0"/>
          <p:nvPr/>
        </p:nvPicPr>
        <p:blipFill>
          <a:blip r:embed="rId16">
            <a:alphaModFix/>
          </a:blip>
          <a:stretch>
            <a:fillRect/>
          </a:stretch>
        </p:blipFill>
        <p:spPr>
          <a:xfrm>
            <a:off x="4663938" y="1087463"/>
            <a:ext cx="498875" cy="422125"/>
          </a:xfrm>
          <a:prstGeom prst="rect">
            <a:avLst/>
          </a:prstGeom>
          <a:noFill/>
          <a:ln>
            <a:noFill/>
          </a:ln>
        </p:spPr>
      </p:pic>
      <p:pic>
        <p:nvPicPr>
          <p:cNvPr id="384" name="Google Shape;384;p40"/>
          <p:cNvPicPr preferRelativeResize="0"/>
          <p:nvPr/>
        </p:nvPicPr>
        <p:blipFill>
          <a:blip r:embed="rId17">
            <a:alphaModFix/>
          </a:blip>
          <a:stretch>
            <a:fillRect/>
          </a:stretch>
        </p:blipFill>
        <p:spPr>
          <a:xfrm>
            <a:off x="4653187" y="1980735"/>
            <a:ext cx="498875" cy="468028"/>
          </a:xfrm>
          <a:prstGeom prst="rect">
            <a:avLst/>
          </a:prstGeom>
          <a:noFill/>
          <a:ln>
            <a:noFill/>
          </a:ln>
        </p:spPr>
      </p:pic>
      <p:pic>
        <p:nvPicPr>
          <p:cNvPr id="385" name="Google Shape;385;p40"/>
          <p:cNvPicPr preferRelativeResize="0"/>
          <p:nvPr/>
        </p:nvPicPr>
        <p:blipFill>
          <a:blip r:embed="rId18">
            <a:alphaModFix/>
          </a:blip>
          <a:stretch>
            <a:fillRect/>
          </a:stretch>
        </p:blipFill>
        <p:spPr>
          <a:xfrm>
            <a:off x="4653475" y="2959200"/>
            <a:ext cx="582600" cy="522745"/>
          </a:xfrm>
          <a:prstGeom prst="rect">
            <a:avLst/>
          </a:prstGeom>
          <a:noFill/>
          <a:ln>
            <a:noFill/>
          </a:ln>
        </p:spPr>
      </p:pic>
      <p:pic>
        <p:nvPicPr>
          <p:cNvPr id="386" name="Google Shape;386;p40"/>
          <p:cNvPicPr preferRelativeResize="0"/>
          <p:nvPr/>
        </p:nvPicPr>
        <p:blipFill>
          <a:blip r:embed="rId19">
            <a:alphaModFix/>
          </a:blip>
          <a:stretch>
            <a:fillRect/>
          </a:stretch>
        </p:blipFill>
        <p:spPr>
          <a:xfrm>
            <a:off x="4724175" y="3871725"/>
            <a:ext cx="453388" cy="57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41"/>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392" name="Google Shape;392;p41"/>
          <p:cNvPicPr preferRelativeResize="0"/>
          <p:nvPr/>
        </p:nvPicPr>
        <p:blipFill rotWithShape="1">
          <a:blip r:embed="rId4">
            <a:alphaModFix/>
          </a:blip>
          <a:srcRect l="9041"/>
          <a:stretch/>
        </p:blipFill>
        <p:spPr>
          <a:xfrm>
            <a:off x="1506875" y="780725"/>
            <a:ext cx="7484726" cy="3353100"/>
          </a:xfrm>
          <a:prstGeom prst="rect">
            <a:avLst/>
          </a:prstGeom>
          <a:noFill/>
          <a:ln>
            <a:noFill/>
          </a:ln>
        </p:spPr>
      </p:pic>
      <p:pic>
        <p:nvPicPr>
          <p:cNvPr id="393" name="Google Shape;393;p41"/>
          <p:cNvPicPr preferRelativeResize="0"/>
          <p:nvPr/>
        </p:nvPicPr>
        <p:blipFill rotWithShape="1">
          <a:blip r:embed="rId5">
            <a:alphaModFix/>
          </a:blip>
          <a:srcRect r="55849" b="14522"/>
          <a:stretch/>
        </p:blipFill>
        <p:spPr>
          <a:xfrm>
            <a:off x="895350" y="780725"/>
            <a:ext cx="530650" cy="531425"/>
          </a:xfrm>
          <a:prstGeom prst="rect">
            <a:avLst/>
          </a:prstGeom>
          <a:noFill/>
          <a:ln>
            <a:noFill/>
          </a:ln>
        </p:spPr>
      </p:pic>
      <p:cxnSp>
        <p:nvCxnSpPr>
          <p:cNvPr id="394" name="Google Shape;394;p41"/>
          <p:cNvCxnSpPr/>
          <p:nvPr/>
        </p:nvCxnSpPr>
        <p:spPr>
          <a:xfrm>
            <a:off x="1160675" y="1312150"/>
            <a:ext cx="4500" cy="28266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152400" y="152400"/>
            <a:ext cx="742950" cy="685800"/>
          </a:xfrm>
          <a:prstGeom prst="rect">
            <a:avLst/>
          </a:prstGeom>
          <a:noFill/>
          <a:ln>
            <a:noFill/>
          </a:ln>
        </p:spPr>
      </p:pic>
      <p:sp>
        <p:nvSpPr>
          <p:cNvPr id="83" name="Google Shape;83;p15"/>
          <p:cNvSpPr txBox="1">
            <a:spLocks noGrp="1"/>
          </p:cNvSpPr>
          <p:nvPr>
            <p:ph type="title" idx="4294967295"/>
          </p:nvPr>
        </p:nvSpPr>
        <p:spPr>
          <a:xfrm>
            <a:off x="778550" y="21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Objective</a:t>
            </a:r>
            <a:endParaRPr>
              <a:latin typeface="Helvetica Neue"/>
              <a:ea typeface="Helvetica Neue"/>
              <a:cs typeface="Helvetica Neue"/>
              <a:sym typeface="Helvetica Neue"/>
            </a:endParaRPr>
          </a:p>
        </p:txBody>
      </p:sp>
      <p:sp>
        <p:nvSpPr>
          <p:cNvPr id="84" name="Google Shape;84;p15"/>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lnSpc>
                <a:spcPct val="100000"/>
              </a:lnSpc>
              <a:spcBef>
                <a:spcPts val="0"/>
              </a:spcBef>
              <a:spcAft>
                <a:spcPts val="0"/>
              </a:spcAft>
              <a:buClr>
                <a:schemeClr val="lt1"/>
              </a:buClr>
              <a:buSzPts val="1700"/>
              <a:buFont typeface="Raleway"/>
              <a:buChar char="●"/>
            </a:pPr>
            <a:r>
              <a:rPr lang="en" sz="1700">
                <a:solidFill>
                  <a:schemeClr val="dk1"/>
                </a:solidFill>
                <a:latin typeface="Helvetica Neue"/>
                <a:ea typeface="Helvetica Neue"/>
                <a:cs typeface="Helvetica Neue"/>
                <a:sym typeface="Helvetica Neue"/>
              </a:rPr>
              <a:t>XX</a:t>
            </a:r>
            <a:endParaRPr/>
          </a:p>
        </p:txBody>
      </p:sp>
      <p:sp>
        <p:nvSpPr>
          <p:cNvPr id="85" name="Google Shape;85;p15"/>
          <p:cNvSpPr/>
          <p:nvPr/>
        </p:nvSpPr>
        <p:spPr>
          <a:xfrm>
            <a:off x="446675" y="838200"/>
            <a:ext cx="7566300" cy="37308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5"/>
          <p:cNvPicPr preferRelativeResize="0"/>
          <p:nvPr/>
        </p:nvPicPr>
        <p:blipFill rotWithShape="1">
          <a:blip r:embed="rId4">
            <a:alphaModFix/>
          </a:blip>
          <a:srcRect r="55849" b="14522"/>
          <a:stretch/>
        </p:blipFill>
        <p:spPr>
          <a:xfrm>
            <a:off x="601075" y="1083350"/>
            <a:ext cx="684800" cy="685800"/>
          </a:xfrm>
          <a:prstGeom prst="rect">
            <a:avLst/>
          </a:prstGeom>
          <a:noFill/>
          <a:ln>
            <a:noFill/>
          </a:ln>
        </p:spPr>
      </p:pic>
      <p:sp>
        <p:nvSpPr>
          <p:cNvPr id="87" name="Google Shape;87;p15"/>
          <p:cNvSpPr txBox="1"/>
          <p:nvPr/>
        </p:nvSpPr>
        <p:spPr>
          <a:xfrm>
            <a:off x="1375800" y="1152475"/>
            <a:ext cx="6637200" cy="404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Goal: To build a crawler to search through 1000 no. of tweets containing selected keywords from a Twitter user</a:t>
            </a:r>
            <a:endParaRPr/>
          </a:p>
          <a:p>
            <a:pPr marL="0" lvl="0" indent="0" algn="l" rtl="0">
              <a:spcBef>
                <a:spcPts val="0"/>
              </a:spcBef>
              <a:spcAft>
                <a:spcPts val="0"/>
              </a:spcAft>
              <a:buNone/>
            </a:pPr>
            <a:endParaRPr b="1"/>
          </a:p>
          <a:p>
            <a:pPr marL="0" lvl="0" indent="0" algn="l" rtl="0">
              <a:spcBef>
                <a:spcPts val="0"/>
              </a:spcBef>
              <a:spcAft>
                <a:spcPts val="0"/>
              </a:spcAft>
              <a:buNone/>
            </a:pPr>
            <a:r>
              <a:rPr lang="en" u="sng"/>
              <a:t>Baseline:</a:t>
            </a:r>
            <a:endParaRPr u="sng"/>
          </a:p>
          <a:p>
            <a:pPr marL="457200" lvl="0" indent="-317500" algn="l" rtl="0">
              <a:lnSpc>
                <a:spcPct val="115000"/>
              </a:lnSpc>
              <a:spcBef>
                <a:spcPts val="1200"/>
              </a:spcBef>
              <a:spcAft>
                <a:spcPts val="0"/>
              </a:spcAft>
              <a:buClr>
                <a:schemeClr val="dk1"/>
              </a:buClr>
              <a:buSzPts val="1400"/>
              <a:buChar char="●"/>
            </a:pPr>
            <a:r>
              <a:rPr lang="en">
                <a:solidFill>
                  <a:schemeClr val="dk1"/>
                </a:solidFill>
              </a:rPr>
              <a:t>Collect </a:t>
            </a:r>
            <a:r>
              <a:rPr lang="en" b="1">
                <a:solidFill>
                  <a:schemeClr val="dk1"/>
                </a:solidFill>
              </a:rPr>
              <a:t>user's profile information</a:t>
            </a:r>
            <a:r>
              <a:rPr lang="en">
                <a:solidFill>
                  <a:schemeClr val="dk1"/>
                </a:solidFill>
              </a:rPr>
              <a:t>, </a:t>
            </a:r>
            <a:r>
              <a:rPr lang="en" b="1">
                <a:solidFill>
                  <a:schemeClr val="dk1"/>
                </a:solidFill>
              </a:rPr>
              <a:t>social network information</a:t>
            </a:r>
            <a:r>
              <a:rPr lang="en">
                <a:solidFill>
                  <a:schemeClr val="dk1"/>
                </a:solidFill>
              </a:rPr>
              <a:t> from the Twitter user- Joe Biden (@JoeBiden).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Filter tweets containing </a:t>
            </a:r>
            <a:r>
              <a:rPr lang="en" b="1">
                <a:solidFill>
                  <a:schemeClr val="dk1"/>
                </a:solidFill>
              </a:rPr>
              <a:t>two keywords: [Covid, Vaccine].</a:t>
            </a:r>
            <a:endParaRPr b="1">
              <a:solidFill>
                <a:schemeClr val="dk1"/>
              </a:solidFill>
            </a:endParaRPr>
          </a:p>
          <a:p>
            <a:pPr marL="0" lvl="0" indent="0" algn="l" rtl="0">
              <a:lnSpc>
                <a:spcPct val="115000"/>
              </a:lnSpc>
              <a:spcBef>
                <a:spcPts val="1200"/>
              </a:spcBef>
              <a:spcAft>
                <a:spcPts val="0"/>
              </a:spcAft>
              <a:buNone/>
            </a:pPr>
            <a:r>
              <a:rPr lang="en" u="sng">
                <a:solidFill>
                  <a:schemeClr val="dk1"/>
                </a:solidFill>
              </a:rPr>
              <a:t>Analysis:</a:t>
            </a:r>
            <a:br>
              <a:rPr lang="en" u="sng">
                <a:solidFill>
                  <a:schemeClr val="dk1"/>
                </a:solidFill>
              </a:rPr>
            </a:br>
            <a:r>
              <a:rPr lang="en">
                <a:solidFill>
                  <a:schemeClr val="dk1"/>
                </a:solidFill>
              </a:rPr>
              <a:t>How does keywords from @Joe Biden’s current Build Back Better campaign fare </a:t>
            </a:r>
            <a:r>
              <a:rPr lang="en" b="1">
                <a:solidFill>
                  <a:schemeClr val="dk1"/>
                </a:solidFill>
              </a:rPr>
              <a:t>[Jobs and Economy]</a:t>
            </a:r>
            <a:r>
              <a:rPr lang="en">
                <a:solidFill>
                  <a:schemeClr val="dk1"/>
                </a:solidFill>
              </a:rPr>
              <a:t> as compared to </a:t>
            </a:r>
            <a:r>
              <a:rPr lang="en" b="1">
                <a:solidFill>
                  <a:schemeClr val="dk1"/>
                </a:solidFill>
              </a:rPr>
              <a:t>[Covid and Vaccine]</a:t>
            </a:r>
            <a:r>
              <a:rPr lang="en">
                <a:solidFill>
                  <a:schemeClr val="dk1"/>
                </a:solidFill>
              </a:rPr>
              <a:t>?</a:t>
            </a:r>
            <a:endParaRPr sz="1700">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42"/>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400" name="Google Shape;400;p42"/>
          <p:cNvPicPr preferRelativeResize="0"/>
          <p:nvPr/>
        </p:nvPicPr>
        <p:blipFill>
          <a:blip r:embed="rId4">
            <a:alphaModFix/>
          </a:blip>
          <a:stretch>
            <a:fillRect/>
          </a:stretch>
        </p:blipFill>
        <p:spPr>
          <a:xfrm>
            <a:off x="1299534" y="152400"/>
            <a:ext cx="6544933" cy="4838700"/>
          </a:xfrm>
          <a:prstGeom prst="rect">
            <a:avLst/>
          </a:prstGeom>
          <a:noFill/>
          <a:ln>
            <a:noFill/>
          </a:ln>
        </p:spPr>
      </p:pic>
      <p:pic>
        <p:nvPicPr>
          <p:cNvPr id="401" name="Google Shape;401;p42"/>
          <p:cNvPicPr preferRelativeResize="0"/>
          <p:nvPr/>
        </p:nvPicPr>
        <p:blipFill rotWithShape="1">
          <a:blip r:embed="rId5">
            <a:alphaModFix/>
          </a:blip>
          <a:srcRect r="55849" b="14522"/>
          <a:stretch/>
        </p:blipFill>
        <p:spPr>
          <a:xfrm>
            <a:off x="895350" y="152400"/>
            <a:ext cx="530650" cy="531425"/>
          </a:xfrm>
          <a:prstGeom prst="rect">
            <a:avLst/>
          </a:prstGeom>
          <a:noFill/>
          <a:ln>
            <a:noFill/>
          </a:ln>
        </p:spPr>
      </p:pic>
      <p:cxnSp>
        <p:nvCxnSpPr>
          <p:cNvPr id="402" name="Google Shape;402;p42"/>
          <p:cNvCxnSpPr>
            <a:stCxn id="401" idx="2"/>
          </p:cNvCxnSpPr>
          <p:nvPr/>
        </p:nvCxnSpPr>
        <p:spPr>
          <a:xfrm>
            <a:off x="1160675" y="683825"/>
            <a:ext cx="4500" cy="39876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152400" y="152400"/>
            <a:ext cx="742950" cy="685800"/>
          </a:xfrm>
          <a:prstGeom prst="rect">
            <a:avLst/>
          </a:prstGeom>
          <a:noFill/>
          <a:ln>
            <a:noFill/>
          </a:ln>
        </p:spPr>
      </p:pic>
      <p:sp>
        <p:nvSpPr>
          <p:cNvPr id="93" name="Google Shape;93;p16"/>
          <p:cNvSpPr txBox="1">
            <a:spLocks noGrp="1"/>
          </p:cNvSpPr>
          <p:nvPr>
            <p:ph type="title"/>
          </p:nvPr>
        </p:nvSpPr>
        <p:spPr>
          <a:xfrm>
            <a:off x="778550" y="21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Open-source libraries used in Jupyter Notebook</a:t>
            </a:r>
            <a:endParaRPr>
              <a:latin typeface="Helvetica Neue"/>
              <a:ea typeface="Helvetica Neue"/>
              <a:cs typeface="Helvetica Neue"/>
              <a:sym typeface="Helvetica Neue"/>
            </a:endParaRPr>
          </a:p>
        </p:txBody>
      </p:sp>
      <p:sp>
        <p:nvSpPr>
          <p:cNvPr id="94" name="Google Shape;94;p16"/>
          <p:cNvSpPr/>
          <p:nvPr/>
        </p:nvSpPr>
        <p:spPr>
          <a:xfrm>
            <a:off x="3803243" y="1182775"/>
            <a:ext cx="1538100" cy="442500"/>
          </a:xfrm>
          <a:prstGeom prst="roundRect">
            <a:avLst>
              <a:gd name="adj" fmla="val 50000"/>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Open Source Library </a:t>
            </a:r>
            <a:endParaRPr b="1">
              <a:solidFill>
                <a:srgbClr val="FFFFFF"/>
              </a:solidFill>
            </a:endParaRPr>
          </a:p>
        </p:txBody>
      </p:sp>
      <p:sp>
        <p:nvSpPr>
          <p:cNvPr id="95" name="Google Shape;95;p16"/>
          <p:cNvSpPr/>
          <p:nvPr/>
        </p:nvSpPr>
        <p:spPr>
          <a:xfrm>
            <a:off x="3803240" y="2586439"/>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Analytics and Graphs</a:t>
            </a:r>
            <a:endParaRPr b="1">
              <a:solidFill>
                <a:srgbClr val="FFFFFF"/>
              </a:solidFill>
            </a:endParaRPr>
          </a:p>
        </p:txBody>
      </p:sp>
      <p:sp>
        <p:nvSpPr>
          <p:cNvPr id="96" name="Google Shape;96;p16"/>
          <p:cNvSpPr/>
          <p:nvPr/>
        </p:nvSpPr>
        <p:spPr>
          <a:xfrm>
            <a:off x="559574" y="1945175"/>
            <a:ext cx="1093200" cy="442500"/>
          </a:xfrm>
          <a:prstGeom prst="roundRect">
            <a:avLst>
              <a:gd name="adj" fmla="val 50000"/>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API and Data</a:t>
            </a:r>
            <a:endParaRPr b="1">
              <a:solidFill>
                <a:srgbClr val="FFFFFF"/>
              </a:solidFill>
            </a:endParaRPr>
          </a:p>
        </p:txBody>
      </p:sp>
      <p:sp>
        <p:nvSpPr>
          <p:cNvPr id="97" name="Google Shape;97;p16"/>
          <p:cNvSpPr/>
          <p:nvPr/>
        </p:nvSpPr>
        <p:spPr>
          <a:xfrm>
            <a:off x="250150" y="3164800"/>
            <a:ext cx="784500" cy="4425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Tweepy</a:t>
            </a:r>
            <a:endParaRPr>
              <a:solidFill>
                <a:srgbClr val="FFFFFF"/>
              </a:solidFill>
            </a:endParaRPr>
          </a:p>
        </p:txBody>
      </p:sp>
      <p:sp>
        <p:nvSpPr>
          <p:cNvPr id="98" name="Google Shape;98;p16"/>
          <p:cNvSpPr/>
          <p:nvPr/>
        </p:nvSpPr>
        <p:spPr>
          <a:xfrm>
            <a:off x="1219875" y="3164800"/>
            <a:ext cx="784500" cy="4425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 Pandas</a:t>
            </a:r>
            <a:endParaRPr>
              <a:solidFill>
                <a:srgbClr val="FFFFFF"/>
              </a:solidFill>
            </a:endParaRPr>
          </a:p>
        </p:txBody>
      </p:sp>
      <p:sp>
        <p:nvSpPr>
          <p:cNvPr id="99" name="Google Shape;99;p16"/>
          <p:cNvSpPr/>
          <p:nvPr/>
        </p:nvSpPr>
        <p:spPr>
          <a:xfrm>
            <a:off x="1470100" y="4509475"/>
            <a:ext cx="910500" cy="4425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Matplotlib</a:t>
            </a:r>
            <a:endParaRPr>
              <a:solidFill>
                <a:srgbClr val="FFFFFF"/>
              </a:solidFill>
            </a:endParaRPr>
          </a:p>
        </p:txBody>
      </p:sp>
      <p:cxnSp>
        <p:nvCxnSpPr>
          <p:cNvPr id="100" name="Google Shape;100;p16"/>
          <p:cNvCxnSpPr>
            <a:stCxn id="94" idx="2"/>
            <a:endCxn id="95" idx="0"/>
          </p:cNvCxnSpPr>
          <p:nvPr/>
        </p:nvCxnSpPr>
        <p:spPr>
          <a:xfrm rot="-5400000" flipH="1">
            <a:off x="4091993" y="2105575"/>
            <a:ext cx="961200" cy="600"/>
          </a:xfrm>
          <a:prstGeom prst="bentConnector3">
            <a:avLst>
              <a:gd name="adj1" fmla="val 49998"/>
            </a:avLst>
          </a:prstGeom>
          <a:noFill/>
          <a:ln w="9525" cap="flat" cmpd="sng">
            <a:solidFill>
              <a:srgbClr val="C2C2C2"/>
            </a:solidFill>
            <a:prstDash val="solid"/>
            <a:round/>
            <a:headEnd type="none" w="sm" len="sm"/>
            <a:tailEnd type="none" w="sm" len="sm"/>
          </a:ln>
        </p:spPr>
      </p:cxnSp>
      <p:cxnSp>
        <p:nvCxnSpPr>
          <p:cNvPr id="101" name="Google Shape;101;p16"/>
          <p:cNvCxnSpPr>
            <a:stCxn id="96" idx="0"/>
            <a:endCxn id="94" idx="2"/>
          </p:cNvCxnSpPr>
          <p:nvPr/>
        </p:nvCxnSpPr>
        <p:spPr>
          <a:xfrm rot="-5400000">
            <a:off x="2679374" y="52175"/>
            <a:ext cx="319800" cy="3466200"/>
          </a:xfrm>
          <a:prstGeom prst="bentConnector3">
            <a:avLst>
              <a:gd name="adj1" fmla="val 50016"/>
            </a:avLst>
          </a:prstGeom>
          <a:noFill/>
          <a:ln w="9525" cap="flat" cmpd="sng">
            <a:solidFill>
              <a:srgbClr val="C2C2C2"/>
            </a:solidFill>
            <a:prstDash val="solid"/>
            <a:round/>
            <a:headEnd type="none" w="sm" len="sm"/>
            <a:tailEnd type="none" w="sm" len="sm"/>
          </a:ln>
        </p:spPr>
      </p:cxnSp>
      <p:cxnSp>
        <p:nvCxnSpPr>
          <p:cNvPr id="102" name="Google Shape;102;p16"/>
          <p:cNvCxnSpPr>
            <a:stCxn id="96" idx="2"/>
            <a:endCxn id="98" idx="0"/>
          </p:cNvCxnSpPr>
          <p:nvPr/>
        </p:nvCxnSpPr>
        <p:spPr>
          <a:xfrm rot="-5400000" flipH="1">
            <a:off x="970724" y="2523125"/>
            <a:ext cx="777000" cy="506100"/>
          </a:xfrm>
          <a:prstGeom prst="bentConnector3">
            <a:avLst>
              <a:gd name="adj1" fmla="val 50008"/>
            </a:avLst>
          </a:prstGeom>
          <a:noFill/>
          <a:ln w="9525" cap="flat" cmpd="sng">
            <a:solidFill>
              <a:srgbClr val="C2C2C2"/>
            </a:solidFill>
            <a:prstDash val="solid"/>
            <a:round/>
            <a:headEnd type="none" w="sm" len="sm"/>
            <a:tailEnd type="none" w="sm" len="sm"/>
          </a:ln>
        </p:spPr>
      </p:cxnSp>
      <p:cxnSp>
        <p:nvCxnSpPr>
          <p:cNvPr id="103" name="Google Shape;103;p16"/>
          <p:cNvCxnSpPr>
            <a:stCxn id="97" idx="0"/>
            <a:endCxn id="96" idx="2"/>
          </p:cNvCxnSpPr>
          <p:nvPr/>
        </p:nvCxnSpPr>
        <p:spPr>
          <a:xfrm rot="-5400000">
            <a:off x="485800" y="2544400"/>
            <a:ext cx="777000" cy="463800"/>
          </a:xfrm>
          <a:prstGeom prst="bentConnector3">
            <a:avLst>
              <a:gd name="adj1" fmla="val 50008"/>
            </a:avLst>
          </a:prstGeom>
          <a:noFill/>
          <a:ln w="9525" cap="flat" cmpd="sng">
            <a:solidFill>
              <a:srgbClr val="C2C2C2"/>
            </a:solidFill>
            <a:prstDash val="solid"/>
            <a:round/>
            <a:headEnd type="none" w="sm" len="sm"/>
            <a:tailEnd type="none" w="sm" len="sm"/>
          </a:ln>
        </p:spPr>
      </p:cxnSp>
      <p:cxnSp>
        <p:nvCxnSpPr>
          <p:cNvPr id="104" name="Google Shape;104;p16"/>
          <p:cNvCxnSpPr>
            <a:stCxn id="95" idx="2"/>
            <a:endCxn id="99" idx="0"/>
          </p:cNvCxnSpPr>
          <p:nvPr/>
        </p:nvCxnSpPr>
        <p:spPr>
          <a:xfrm rot="5400000">
            <a:off x="2508590" y="2445739"/>
            <a:ext cx="1480500" cy="2646900"/>
          </a:xfrm>
          <a:prstGeom prst="bentConnector3">
            <a:avLst>
              <a:gd name="adj1" fmla="val 50001"/>
            </a:avLst>
          </a:prstGeom>
          <a:noFill/>
          <a:ln w="9525" cap="flat" cmpd="sng">
            <a:solidFill>
              <a:srgbClr val="C2C2C2"/>
            </a:solidFill>
            <a:prstDash val="solid"/>
            <a:round/>
            <a:headEnd type="none" w="sm" len="sm"/>
            <a:tailEnd type="none" w="sm" len="sm"/>
          </a:ln>
        </p:spPr>
      </p:cxnSp>
      <p:sp>
        <p:nvSpPr>
          <p:cNvPr id="105" name="Google Shape;105;p16"/>
          <p:cNvSpPr/>
          <p:nvPr/>
        </p:nvSpPr>
        <p:spPr>
          <a:xfrm>
            <a:off x="6798865" y="1945176"/>
            <a:ext cx="1538100" cy="442500"/>
          </a:xfrm>
          <a:prstGeom prst="roundRect">
            <a:avLst>
              <a:gd name="adj" fmla="val 50000"/>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Database driver and SQL</a:t>
            </a:r>
            <a:endParaRPr b="1">
              <a:solidFill>
                <a:srgbClr val="FFFFFF"/>
              </a:solidFill>
            </a:endParaRPr>
          </a:p>
        </p:txBody>
      </p:sp>
      <p:cxnSp>
        <p:nvCxnSpPr>
          <p:cNvPr id="106" name="Google Shape;106;p16"/>
          <p:cNvCxnSpPr>
            <a:stCxn id="105" idx="0"/>
            <a:endCxn id="94" idx="2"/>
          </p:cNvCxnSpPr>
          <p:nvPr/>
        </p:nvCxnSpPr>
        <p:spPr>
          <a:xfrm rot="5400000" flipH="1">
            <a:off x="5910265" y="287526"/>
            <a:ext cx="319800" cy="2995500"/>
          </a:xfrm>
          <a:prstGeom prst="bentConnector3">
            <a:avLst>
              <a:gd name="adj1" fmla="val 50016"/>
            </a:avLst>
          </a:prstGeom>
          <a:noFill/>
          <a:ln w="9525" cap="flat" cmpd="sng">
            <a:solidFill>
              <a:srgbClr val="C2C2C2"/>
            </a:solidFill>
            <a:prstDash val="solid"/>
            <a:round/>
            <a:headEnd type="none" w="sm" len="sm"/>
            <a:tailEnd type="none" w="sm" len="sm"/>
          </a:ln>
        </p:spPr>
      </p:cxnSp>
      <p:sp>
        <p:nvSpPr>
          <p:cNvPr id="107" name="Google Shape;107;p16"/>
          <p:cNvSpPr/>
          <p:nvPr/>
        </p:nvSpPr>
        <p:spPr>
          <a:xfrm>
            <a:off x="2774300" y="4509475"/>
            <a:ext cx="910500" cy="4425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Spacy</a:t>
            </a:r>
            <a:endParaRPr>
              <a:solidFill>
                <a:srgbClr val="FFFFFF"/>
              </a:solidFill>
            </a:endParaRPr>
          </a:p>
        </p:txBody>
      </p:sp>
      <p:cxnSp>
        <p:nvCxnSpPr>
          <p:cNvPr id="108" name="Google Shape;108;p16"/>
          <p:cNvCxnSpPr>
            <a:stCxn id="95" idx="2"/>
            <a:endCxn id="107" idx="0"/>
          </p:cNvCxnSpPr>
          <p:nvPr/>
        </p:nvCxnSpPr>
        <p:spPr>
          <a:xfrm rot="5400000">
            <a:off x="3160640" y="3097789"/>
            <a:ext cx="1480500" cy="1342800"/>
          </a:xfrm>
          <a:prstGeom prst="bentConnector3">
            <a:avLst>
              <a:gd name="adj1" fmla="val 50001"/>
            </a:avLst>
          </a:prstGeom>
          <a:noFill/>
          <a:ln w="9525" cap="flat" cmpd="sng">
            <a:solidFill>
              <a:srgbClr val="C2C2C2"/>
            </a:solidFill>
            <a:prstDash val="solid"/>
            <a:round/>
            <a:headEnd type="none" w="sm" len="sm"/>
            <a:tailEnd type="none" w="sm" len="sm"/>
          </a:ln>
        </p:spPr>
      </p:cxnSp>
      <p:cxnSp>
        <p:nvCxnSpPr>
          <p:cNvPr id="109" name="Google Shape;109;p16"/>
          <p:cNvCxnSpPr>
            <a:stCxn id="95" idx="2"/>
            <a:endCxn id="110" idx="0"/>
          </p:cNvCxnSpPr>
          <p:nvPr/>
        </p:nvCxnSpPr>
        <p:spPr>
          <a:xfrm rot="-5400000" flipH="1">
            <a:off x="3843290" y="3757939"/>
            <a:ext cx="1458600" cy="600"/>
          </a:xfrm>
          <a:prstGeom prst="bentConnector3">
            <a:avLst>
              <a:gd name="adj1" fmla="val 50001"/>
            </a:avLst>
          </a:prstGeom>
          <a:noFill/>
          <a:ln w="9525" cap="flat" cmpd="sng">
            <a:solidFill>
              <a:srgbClr val="C2C2C2"/>
            </a:solidFill>
            <a:prstDash val="solid"/>
            <a:round/>
            <a:headEnd type="none" w="sm" len="sm"/>
            <a:tailEnd type="none" w="sm" len="sm"/>
          </a:ln>
        </p:spPr>
      </p:cxnSp>
      <p:sp>
        <p:nvSpPr>
          <p:cNvPr id="110" name="Google Shape;110;p16"/>
          <p:cNvSpPr/>
          <p:nvPr/>
        </p:nvSpPr>
        <p:spPr>
          <a:xfrm>
            <a:off x="3873150" y="4487575"/>
            <a:ext cx="1397700" cy="5727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Natural Language Toolkit (NLTK)</a:t>
            </a:r>
            <a:endParaRPr>
              <a:solidFill>
                <a:srgbClr val="FFFFFF"/>
              </a:solidFill>
            </a:endParaRPr>
          </a:p>
        </p:txBody>
      </p:sp>
      <p:sp>
        <p:nvSpPr>
          <p:cNvPr id="111" name="Google Shape;111;p16"/>
          <p:cNvSpPr/>
          <p:nvPr/>
        </p:nvSpPr>
        <p:spPr>
          <a:xfrm>
            <a:off x="5557250" y="4509475"/>
            <a:ext cx="1057200" cy="5289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Regular expression (Re)</a:t>
            </a:r>
            <a:endParaRPr>
              <a:solidFill>
                <a:srgbClr val="FFFFFF"/>
              </a:solidFill>
            </a:endParaRPr>
          </a:p>
        </p:txBody>
      </p:sp>
      <p:cxnSp>
        <p:nvCxnSpPr>
          <p:cNvPr id="112" name="Google Shape;112;p16"/>
          <p:cNvCxnSpPr>
            <a:stCxn id="95" idx="2"/>
            <a:endCxn id="111" idx="0"/>
          </p:cNvCxnSpPr>
          <p:nvPr/>
        </p:nvCxnSpPr>
        <p:spPr>
          <a:xfrm rot="-5400000" flipH="1">
            <a:off x="4588790" y="3012439"/>
            <a:ext cx="1480500" cy="1513500"/>
          </a:xfrm>
          <a:prstGeom prst="bentConnector3">
            <a:avLst>
              <a:gd name="adj1" fmla="val 50001"/>
            </a:avLst>
          </a:prstGeom>
          <a:noFill/>
          <a:ln w="9525" cap="flat" cmpd="sng">
            <a:solidFill>
              <a:srgbClr val="C2C2C2"/>
            </a:solidFill>
            <a:prstDash val="solid"/>
            <a:round/>
            <a:headEnd type="none" w="sm" len="sm"/>
            <a:tailEnd type="none" w="sm" len="sm"/>
          </a:ln>
        </p:spPr>
      </p:cxnSp>
      <p:cxnSp>
        <p:nvCxnSpPr>
          <p:cNvPr id="113" name="Google Shape;113;p16"/>
          <p:cNvCxnSpPr>
            <a:stCxn id="95" idx="2"/>
            <a:endCxn id="114" idx="0"/>
          </p:cNvCxnSpPr>
          <p:nvPr/>
        </p:nvCxnSpPr>
        <p:spPr>
          <a:xfrm rot="-5400000" flipH="1">
            <a:off x="5379140" y="2222089"/>
            <a:ext cx="1480500" cy="3094200"/>
          </a:xfrm>
          <a:prstGeom prst="bentConnector3">
            <a:avLst>
              <a:gd name="adj1" fmla="val 50001"/>
            </a:avLst>
          </a:prstGeom>
          <a:noFill/>
          <a:ln w="9525" cap="flat" cmpd="sng">
            <a:solidFill>
              <a:srgbClr val="C2C2C2"/>
            </a:solidFill>
            <a:prstDash val="solid"/>
            <a:round/>
            <a:headEnd type="none" w="sm" len="sm"/>
            <a:tailEnd type="none" w="sm" len="sm"/>
          </a:ln>
        </p:spPr>
      </p:cxnSp>
      <p:sp>
        <p:nvSpPr>
          <p:cNvPr id="114" name="Google Shape;114;p16"/>
          <p:cNvSpPr/>
          <p:nvPr/>
        </p:nvSpPr>
        <p:spPr>
          <a:xfrm>
            <a:off x="7137825" y="4509475"/>
            <a:ext cx="1057200" cy="5289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Seaborn</a:t>
            </a:r>
            <a:endParaRPr>
              <a:solidFill>
                <a:srgbClr val="FFFFFF"/>
              </a:solidFill>
            </a:endParaRPr>
          </a:p>
        </p:txBody>
      </p:sp>
      <p:cxnSp>
        <p:nvCxnSpPr>
          <p:cNvPr id="115" name="Google Shape;115;p16"/>
          <p:cNvCxnSpPr>
            <a:stCxn id="116" idx="0"/>
            <a:endCxn id="105" idx="2"/>
          </p:cNvCxnSpPr>
          <p:nvPr/>
        </p:nvCxnSpPr>
        <p:spPr>
          <a:xfrm rot="-5400000">
            <a:off x="6705875" y="2231950"/>
            <a:ext cx="706200" cy="1017900"/>
          </a:xfrm>
          <a:prstGeom prst="bentConnector3">
            <a:avLst>
              <a:gd name="adj1" fmla="val 50009"/>
            </a:avLst>
          </a:prstGeom>
          <a:noFill/>
          <a:ln w="9525" cap="flat" cmpd="sng">
            <a:solidFill>
              <a:srgbClr val="C2C2C2"/>
            </a:solidFill>
            <a:prstDash val="solid"/>
            <a:round/>
            <a:headEnd type="none" w="sm" len="sm"/>
            <a:tailEnd type="none" w="sm" len="sm"/>
          </a:ln>
        </p:spPr>
      </p:cxnSp>
      <p:sp>
        <p:nvSpPr>
          <p:cNvPr id="116" name="Google Shape;116;p16"/>
          <p:cNvSpPr/>
          <p:nvPr/>
        </p:nvSpPr>
        <p:spPr>
          <a:xfrm>
            <a:off x="6094775" y="3094000"/>
            <a:ext cx="910500" cy="4425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Psycopg2</a:t>
            </a:r>
            <a:endParaRPr>
              <a:solidFill>
                <a:srgbClr val="FFFFFF"/>
              </a:solidFill>
            </a:endParaRPr>
          </a:p>
        </p:txBody>
      </p:sp>
      <p:cxnSp>
        <p:nvCxnSpPr>
          <p:cNvPr id="117" name="Google Shape;117;p16"/>
          <p:cNvCxnSpPr>
            <a:stCxn id="118" idx="0"/>
            <a:endCxn id="105" idx="2"/>
          </p:cNvCxnSpPr>
          <p:nvPr/>
        </p:nvCxnSpPr>
        <p:spPr>
          <a:xfrm rot="5400000" flipH="1">
            <a:off x="7728250" y="2227600"/>
            <a:ext cx="706200" cy="1026600"/>
          </a:xfrm>
          <a:prstGeom prst="bentConnector3">
            <a:avLst>
              <a:gd name="adj1" fmla="val 50009"/>
            </a:avLst>
          </a:prstGeom>
          <a:noFill/>
          <a:ln w="9525" cap="flat" cmpd="sng">
            <a:solidFill>
              <a:srgbClr val="C2C2C2"/>
            </a:solidFill>
            <a:prstDash val="solid"/>
            <a:round/>
            <a:headEnd type="none" w="sm" len="sm"/>
            <a:tailEnd type="none" w="sm" len="sm"/>
          </a:ln>
        </p:spPr>
      </p:cxnSp>
      <p:sp>
        <p:nvSpPr>
          <p:cNvPr id="118" name="Google Shape;118;p16"/>
          <p:cNvSpPr/>
          <p:nvPr/>
        </p:nvSpPr>
        <p:spPr>
          <a:xfrm>
            <a:off x="8066050" y="3094000"/>
            <a:ext cx="1057200" cy="4425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SQLAlchemy</a:t>
            </a:r>
            <a:endParaRPr>
              <a:solidFill>
                <a:srgbClr val="FFFFFF"/>
              </a:solidFill>
            </a:endParaRPr>
          </a:p>
        </p:txBody>
      </p:sp>
      <p:sp>
        <p:nvSpPr>
          <p:cNvPr id="119" name="Google Shape;119;p16"/>
          <p:cNvSpPr/>
          <p:nvPr/>
        </p:nvSpPr>
        <p:spPr>
          <a:xfrm>
            <a:off x="7112663" y="3094000"/>
            <a:ext cx="910500" cy="442500"/>
          </a:xfrm>
          <a:prstGeom prst="roundRect">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IPython - SQL</a:t>
            </a:r>
            <a:endParaRPr>
              <a:solidFill>
                <a:srgbClr val="FFFFFF"/>
              </a:solidFill>
            </a:endParaRPr>
          </a:p>
        </p:txBody>
      </p:sp>
      <p:cxnSp>
        <p:nvCxnSpPr>
          <p:cNvPr id="120" name="Google Shape;120;p16"/>
          <p:cNvCxnSpPr>
            <a:stCxn id="119" idx="0"/>
            <a:endCxn id="105" idx="2"/>
          </p:cNvCxnSpPr>
          <p:nvPr/>
        </p:nvCxnSpPr>
        <p:spPr>
          <a:xfrm rot="-5400000">
            <a:off x="7215113" y="2740600"/>
            <a:ext cx="706200" cy="600"/>
          </a:xfrm>
          <a:prstGeom prst="bentConnector3">
            <a:avLst>
              <a:gd name="adj1" fmla="val 50009"/>
            </a:avLst>
          </a:prstGeom>
          <a:noFill/>
          <a:ln w="9525" cap="flat" cmpd="sng">
            <a:solidFill>
              <a:srgbClr val="C2C2C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7"/>
          <p:cNvPicPr preferRelativeResize="0"/>
          <p:nvPr/>
        </p:nvPicPr>
        <p:blipFill>
          <a:blip r:embed="rId3">
            <a:alphaModFix/>
          </a:blip>
          <a:stretch>
            <a:fillRect/>
          </a:stretch>
        </p:blipFill>
        <p:spPr>
          <a:xfrm>
            <a:off x="152400" y="152400"/>
            <a:ext cx="742950" cy="685800"/>
          </a:xfrm>
          <a:prstGeom prst="rect">
            <a:avLst/>
          </a:prstGeom>
          <a:noFill/>
          <a:ln>
            <a:noFill/>
          </a:ln>
        </p:spPr>
      </p:pic>
      <p:sp>
        <p:nvSpPr>
          <p:cNvPr id="126" name="Google Shape;126;p17"/>
          <p:cNvSpPr txBox="1">
            <a:spLocks noGrp="1"/>
          </p:cNvSpPr>
          <p:nvPr>
            <p:ph type="body" idx="1"/>
          </p:nvPr>
        </p:nvSpPr>
        <p:spPr>
          <a:xfrm>
            <a:off x="311700" y="823450"/>
            <a:ext cx="8520600" cy="3416400"/>
          </a:xfrm>
          <a:prstGeom prst="rect">
            <a:avLst/>
          </a:prstGeom>
        </p:spPr>
        <p:txBody>
          <a:bodyPr spcFirstLastPara="1" wrap="square" lIns="91425" tIns="91425" rIns="91425" bIns="91425" anchor="t" anchorCtr="0">
            <a:normAutofit/>
          </a:bodyPr>
          <a:lstStyle/>
          <a:p>
            <a:pPr marL="457200" lvl="0" indent="-336550" algn="l" rtl="0">
              <a:lnSpc>
                <a:spcPct val="100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Our experience using GitHub Desktop vs Git Bash (Windows) /Terminal (Mac)</a:t>
            </a:r>
            <a:endParaRPr sz="1700">
              <a:solidFill>
                <a:schemeClr val="dk1"/>
              </a:solidFill>
              <a:latin typeface="Helvetica Neue"/>
              <a:ea typeface="Helvetica Neue"/>
              <a:cs typeface="Helvetica Neue"/>
              <a:sym typeface="Helvetica Neue"/>
            </a:endParaRPr>
          </a:p>
          <a:p>
            <a:pPr marL="457200" lvl="0" indent="-336550" algn="l" rtl="0">
              <a:lnSpc>
                <a:spcPct val="100000"/>
              </a:lnSpc>
              <a:spcBef>
                <a:spcPts val="0"/>
              </a:spcBef>
              <a:spcAft>
                <a:spcPts val="0"/>
              </a:spcAft>
              <a:buClr>
                <a:schemeClr val="lt1"/>
              </a:buClr>
              <a:buSzPts val="1700"/>
              <a:buFont typeface="Raleway"/>
              <a:buChar char="●"/>
            </a:pPr>
            <a:r>
              <a:rPr lang="en" sz="1700">
                <a:solidFill>
                  <a:schemeClr val="lt1"/>
                </a:solidFill>
                <a:latin typeface="Raleway"/>
                <a:ea typeface="Raleway"/>
                <a:cs typeface="Raleway"/>
                <a:sym typeface="Raleway"/>
              </a:rPr>
              <a:t>GitHub</a:t>
            </a:r>
            <a:endParaRPr/>
          </a:p>
        </p:txBody>
      </p:sp>
      <p:sp>
        <p:nvSpPr>
          <p:cNvPr id="127" name="Google Shape;127;p17"/>
          <p:cNvSpPr txBox="1">
            <a:spLocks noGrp="1"/>
          </p:cNvSpPr>
          <p:nvPr>
            <p:ph type="title"/>
          </p:nvPr>
        </p:nvSpPr>
        <p:spPr>
          <a:xfrm>
            <a:off x="778550" y="21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GitHub as a Collaboration Tool</a:t>
            </a:r>
            <a:endParaRPr>
              <a:latin typeface="Helvetica Neue"/>
              <a:ea typeface="Helvetica Neue"/>
              <a:cs typeface="Helvetica Neue"/>
              <a:sym typeface="Helvetica Neue"/>
            </a:endParaRPr>
          </a:p>
        </p:txBody>
      </p:sp>
      <p:pic>
        <p:nvPicPr>
          <p:cNvPr id="128" name="Google Shape;128;p17"/>
          <p:cNvPicPr preferRelativeResize="0"/>
          <p:nvPr/>
        </p:nvPicPr>
        <p:blipFill rotWithShape="1">
          <a:blip r:embed="rId4">
            <a:alphaModFix/>
          </a:blip>
          <a:srcRect r="32363" b="4707"/>
          <a:stretch/>
        </p:blipFill>
        <p:spPr>
          <a:xfrm>
            <a:off x="4572000" y="1411750"/>
            <a:ext cx="2263075" cy="1623250"/>
          </a:xfrm>
          <a:prstGeom prst="rect">
            <a:avLst/>
          </a:prstGeom>
          <a:noFill/>
          <a:ln>
            <a:noFill/>
          </a:ln>
        </p:spPr>
      </p:pic>
      <p:pic>
        <p:nvPicPr>
          <p:cNvPr id="129" name="Google Shape;129;p17"/>
          <p:cNvPicPr preferRelativeResize="0"/>
          <p:nvPr/>
        </p:nvPicPr>
        <p:blipFill>
          <a:blip r:embed="rId5">
            <a:alphaModFix/>
          </a:blip>
          <a:stretch>
            <a:fillRect/>
          </a:stretch>
        </p:blipFill>
        <p:spPr>
          <a:xfrm>
            <a:off x="290263" y="838200"/>
            <a:ext cx="467225" cy="481375"/>
          </a:xfrm>
          <a:prstGeom prst="rect">
            <a:avLst/>
          </a:prstGeom>
          <a:noFill/>
          <a:ln>
            <a:noFill/>
          </a:ln>
        </p:spPr>
      </p:pic>
      <p:pic>
        <p:nvPicPr>
          <p:cNvPr id="130" name="Google Shape;130;p17"/>
          <p:cNvPicPr preferRelativeResize="0"/>
          <p:nvPr/>
        </p:nvPicPr>
        <p:blipFill rotWithShape="1">
          <a:blip r:embed="rId6">
            <a:alphaModFix/>
          </a:blip>
          <a:srcRect r="55849" b="14522"/>
          <a:stretch/>
        </p:blipFill>
        <p:spPr>
          <a:xfrm>
            <a:off x="8459200" y="4457700"/>
            <a:ext cx="684800" cy="685800"/>
          </a:xfrm>
          <a:prstGeom prst="rect">
            <a:avLst/>
          </a:prstGeom>
          <a:noFill/>
          <a:ln>
            <a:noFill/>
          </a:ln>
        </p:spPr>
      </p:pic>
      <p:pic>
        <p:nvPicPr>
          <p:cNvPr id="131" name="Google Shape;131;p17"/>
          <p:cNvPicPr preferRelativeResize="0"/>
          <p:nvPr/>
        </p:nvPicPr>
        <p:blipFill>
          <a:blip r:embed="rId7">
            <a:alphaModFix/>
          </a:blip>
          <a:stretch>
            <a:fillRect/>
          </a:stretch>
        </p:blipFill>
        <p:spPr>
          <a:xfrm>
            <a:off x="895350" y="1411750"/>
            <a:ext cx="2983350" cy="1913450"/>
          </a:xfrm>
          <a:prstGeom prst="rect">
            <a:avLst/>
          </a:prstGeom>
          <a:noFill/>
          <a:ln>
            <a:noFill/>
          </a:ln>
        </p:spPr>
      </p:pic>
      <p:pic>
        <p:nvPicPr>
          <p:cNvPr id="132" name="Google Shape;132;p17"/>
          <p:cNvPicPr preferRelativeResize="0"/>
          <p:nvPr/>
        </p:nvPicPr>
        <p:blipFill>
          <a:blip r:embed="rId8">
            <a:alphaModFix/>
          </a:blip>
          <a:stretch>
            <a:fillRect/>
          </a:stretch>
        </p:blipFill>
        <p:spPr>
          <a:xfrm>
            <a:off x="941025" y="3528600"/>
            <a:ext cx="5935926" cy="122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a:blip r:embed="rId3">
            <a:alphaModFix/>
          </a:blip>
          <a:stretch>
            <a:fillRect/>
          </a:stretch>
        </p:blipFill>
        <p:spPr>
          <a:xfrm>
            <a:off x="152400" y="152400"/>
            <a:ext cx="742950" cy="685800"/>
          </a:xfrm>
          <a:prstGeom prst="rect">
            <a:avLst/>
          </a:prstGeom>
          <a:noFill/>
          <a:ln>
            <a:noFill/>
          </a:ln>
        </p:spPr>
      </p:pic>
      <p:sp>
        <p:nvSpPr>
          <p:cNvPr id="138" name="Google Shape;138;p18"/>
          <p:cNvSpPr txBox="1">
            <a:spLocks noGrp="1"/>
          </p:cNvSpPr>
          <p:nvPr>
            <p:ph type="title"/>
          </p:nvPr>
        </p:nvSpPr>
        <p:spPr>
          <a:xfrm>
            <a:off x="778550" y="21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Database Design &amp; Schema</a:t>
            </a:r>
            <a:endParaRPr>
              <a:latin typeface="Helvetica Neue"/>
              <a:ea typeface="Helvetica Neue"/>
              <a:cs typeface="Helvetica Neue"/>
              <a:sym typeface="Helvetica Neue"/>
            </a:endParaRPr>
          </a:p>
        </p:txBody>
      </p:sp>
      <p:pic>
        <p:nvPicPr>
          <p:cNvPr id="139" name="Google Shape;139;p18"/>
          <p:cNvPicPr preferRelativeResize="0"/>
          <p:nvPr/>
        </p:nvPicPr>
        <p:blipFill>
          <a:blip r:embed="rId4">
            <a:alphaModFix/>
          </a:blip>
          <a:stretch>
            <a:fillRect/>
          </a:stretch>
        </p:blipFill>
        <p:spPr>
          <a:xfrm>
            <a:off x="371000" y="785775"/>
            <a:ext cx="5580993" cy="4105349"/>
          </a:xfrm>
          <a:prstGeom prst="rect">
            <a:avLst/>
          </a:prstGeom>
          <a:noFill/>
          <a:ln>
            <a:noFill/>
          </a:ln>
        </p:spPr>
      </p:pic>
      <p:sp>
        <p:nvSpPr>
          <p:cNvPr id="140" name="Google Shape;140;p18"/>
          <p:cNvSpPr txBox="1"/>
          <p:nvPr/>
        </p:nvSpPr>
        <p:spPr>
          <a:xfrm>
            <a:off x="976550" y="996700"/>
            <a:ext cx="48693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From tweet data dictionary, we derive the relevant attributes useful for our crawler.</a:t>
            </a:r>
            <a:endParaRPr/>
          </a:p>
        </p:txBody>
      </p:sp>
      <p:sp>
        <p:nvSpPr>
          <p:cNvPr id="141" name="Google Shape;141;p18"/>
          <p:cNvSpPr/>
          <p:nvPr/>
        </p:nvSpPr>
        <p:spPr>
          <a:xfrm>
            <a:off x="2850975" y="838200"/>
            <a:ext cx="1881600" cy="158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 name="Google Shape;142;p18"/>
          <p:cNvPicPr preferRelativeResize="0"/>
          <p:nvPr/>
        </p:nvPicPr>
        <p:blipFill>
          <a:blip r:embed="rId5">
            <a:alphaModFix/>
          </a:blip>
          <a:stretch>
            <a:fillRect/>
          </a:stretch>
        </p:blipFill>
        <p:spPr>
          <a:xfrm>
            <a:off x="0" y="1742527"/>
            <a:ext cx="9144001" cy="3148600"/>
          </a:xfrm>
          <a:prstGeom prst="rect">
            <a:avLst/>
          </a:prstGeom>
          <a:noFill/>
          <a:ln>
            <a:noFill/>
          </a:ln>
        </p:spPr>
      </p:pic>
      <p:pic>
        <p:nvPicPr>
          <p:cNvPr id="143" name="Google Shape;143;p18"/>
          <p:cNvPicPr preferRelativeResize="0"/>
          <p:nvPr/>
        </p:nvPicPr>
        <p:blipFill rotWithShape="1">
          <a:blip r:embed="rId6">
            <a:alphaModFix/>
          </a:blip>
          <a:srcRect r="55849" b="14522"/>
          <a:stretch/>
        </p:blipFill>
        <p:spPr>
          <a:xfrm>
            <a:off x="8343275" y="4400900"/>
            <a:ext cx="684800" cy="68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9"/>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149" name="Google Shape;149;p19"/>
          <p:cNvPicPr preferRelativeResize="0"/>
          <p:nvPr/>
        </p:nvPicPr>
        <p:blipFill rotWithShape="1">
          <a:blip r:embed="rId4">
            <a:alphaModFix/>
          </a:blip>
          <a:srcRect r="55849" b="14522"/>
          <a:stretch/>
        </p:blipFill>
        <p:spPr>
          <a:xfrm>
            <a:off x="944350" y="105400"/>
            <a:ext cx="530650" cy="531425"/>
          </a:xfrm>
          <a:prstGeom prst="rect">
            <a:avLst/>
          </a:prstGeom>
          <a:noFill/>
          <a:ln>
            <a:noFill/>
          </a:ln>
        </p:spPr>
      </p:pic>
      <p:cxnSp>
        <p:nvCxnSpPr>
          <p:cNvPr id="150" name="Google Shape;150;p19"/>
          <p:cNvCxnSpPr>
            <a:stCxn id="149" idx="2"/>
          </p:cNvCxnSpPr>
          <p:nvPr/>
        </p:nvCxnSpPr>
        <p:spPr>
          <a:xfrm>
            <a:off x="1209675" y="636825"/>
            <a:ext cx="0" cy="1685100"/>
          </a:xfrm>
          <a:prstGeom prst="straightConnector1">
            <a:avLst/>
          </a:prstGeom>
          <a:noFill/>
          <a:ln w="19050" cap="flat" cmpd="sng">
            <a:solidFill>
              <a:srgbClr val="C2C2C2"/>
            </a:solidFill>
            <a:prstDash val="solid"/>
            <a:round/>
            <a:headEnd type="none" w="med" len="med"/>
            <a:tailEnd type="none" w="med" len="med"/>
          </a:ln>
        </p:spPr>
      </p:cxnSp>
      <p:pic>
        <p:nvPicPr>
          <p:cNvPr id="151" name="Google Shape;151;p19"/>
          <p:cNvPicPr preferRelativeResize="0"/>
          <p:nvPr/>
        </p:nvPicPr>
        <p:blipFill rotWithShape="1">
          <a:blip r:embed="rId4">
            <a:alphaModFix/>
          </a:blip>
          <a:srcRect r="55849" b="14522"/>
          <a:stretch/>
        </p:blipFill>
        <p:spPr>
          <a:xfrm>
            <a:off x="944350" y="2266225"/>
            <a:ext cx="530650" cy="531425"/>
          </a:xfrm>
          <a:prstGeom prst="rect">
            <a:avLst/>
          </a:prstGeom>
          <a:noFill/>
          <a:ln>
            <a:noFill/>
          </a:ln>
        </p:spPr>
      </p:pic>
      <p:cxnSp>
        <p:nvCxnSpPr>
          <p:cNvPr id="152" name="Google Shape;152;p19"/>
          <p:cNvCxnSpPr/>
          <p:nvPr/>
        </p:nvCxnSpPr>
        <p:spPr>
          <a:xfrm>
            <a:off x="1209675" y="2797650"/>
            <a:ext cx="0" cy="1812600"/>
          </a:xfrm>
          <a:prstGeom prst="straightConnector1">
            <a:avLst/>
          </a:prstGeom>
          <a:noFill/>
          <a:ln w="19050" cap="flat" cmpd="sng">
            <a:solidFill>
              <a:srgbClr val="C2C2C2"/>
            </a:solidFill>
            <a:prstDash val="solid"/>
            <a:round/>
            <a:headEnd type="none" w="med" len="med"/>
            <a:tailEnd type="none" w="med" len="med"/>
          </a:ln>
        </p:spPr>
      </p:cxnSp>
      <p:sp>
        <p:nvSpPr>
          <p:cNvPr id="153" name="Google Shape;153;p19"/>
          <p:cNvSpPr txBox="1"/>
          <p:nvPr/>
        </p:nvSpPr>
        <p:spPr>
          <a:xfrm>
            <a:off x="6738200" y="-249200"/>
            <a:ext cx="55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154" name="Google Shape;154;p19"/>
          <p:cNvGrpSpPr/>
          <p:nvPr/>
        </p:nvGrpSpPr>
        <p:grpSpPr>
          <a:xfrm>
            <a:off x="1514988" y="658900"/>
            <a:ext cx="7024624" cy="4389350"/>
            <a:chOff x="1514988" y="658900"/>
            <a:chExt cx="7024624" cy="4389350"/>
          </a:xfrm>
        </p:grpSpPr>
        <p:pic>
          <p:nvPicPr>
            <p:cNvPr id="155" name="Google Shape;155;p19"/>
            <p:cNvPicPr preferRelativeResize="0"/>
            <p:nvPr/>
          </p:nvPicPr>
          <p:blipFill>
            <a:blip r:embed="rId5">
              <a:alphaModFix/>
            </a:blip>
            <a:stretch>
              <a:fillRect/>
            </a:stretch>
          </p:blipFill>
          <p:spPr>
            <a:xfrm>
              <a:off x="1514988" y="658900"/>
              <a:ext cx="7024624" cy="4389350"/>
            </a:xfrm>
            <a:prstGeom prst="rect">
              <a:avLst/>
            </a:prstGeom>
            <a:noFill/>
            <a:ln>
              <a:noFill/>
            </a:ln>
          </p:spPr>
        </p:pic>
        <p:sp>
          <p:nvSpPr>
            <p:cNvPr id="156" name="Google Shape;156;p19"/>
            <p:cNvSpPr/>
            <p:nvPr/>
          </p:nvSpPr>
          <p:spPr>
            <a:xfrm>
              <a:off x="3205963" y="3111575"/>
              <a:ext cx="1820400" cy="2013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3333275" y="3388600"/>
              <a:ext cx="3425700" cy="2013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124200" y="3665625"/>
              <a:ext cx="3486600" cy="2013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3583928" y="3942650"/>
              <a:ext cx="3425700" cy="2013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txBox="1">
            <a:spLocks noGrp="1"/>
          </p:cNvSpPr>
          <p:nvPr>
            <p:ph type="title"/>
          </p:nvPr>
        </p:nvSpPr>
        <p:spPr>
          <a:xfrm>
            <a:off x="1524000" y="64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Helvetica Neue"/>
                <a:ea typeface="Helvetica Neue"/>
                <a:cs typeface="Helvetica Neue"/>
                <a:sym typeface="Helvetica Neue"/>
              </a:rPr>
              <a:t>Twitter Data Crawler Source Code</a:t>
            </a:r>
            <a:endParaRPr>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0"/>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166" name="Google Shape;166;p20"/>
          <p:cNvPicPr preferRelativeResize="0"/>
          <p:nvPr/>
        </p:nvPicPr>
        <p:blipFill>
          <a:blip r:embed="rId4">
            <a:alphaModFix/>
          </a:blip>
          <a:stretch>
            <a:fillRect/>
          </a:stretch>
        </p:blipFill>
        <p:spPr>
          <a:xfrm>
            <a:off x="1223906" y="81567"/>
            <a:ext cx="6696188" cy="4980366"/>
          </a:xfrm>
          <a:prstGeom prst="rect">
            <a:avLst/>
          </a:prstGeom>
          <a:noFill/>
          <a:ln>
            <a:noFill/>
          </a:ln>
        </p:spPr>
      </p:pic>
      <p:pic>
        <p:nvPicPr>
          <p:cNvPr id="167" name="Google Shape;167;p20"/>
          <p:cNvPicPr preferRelativeResize="0"/>
          <p:nvPr/>
        </p:nvPicPr>
        <p:blipFill rotWithShape="1">
          <a:blip r:embed="rId5">
            <a:alphaModFix/>
          </a:blip>
          <a:srcRect r="55849" b="14522"/>
          <a:stretch/>
        </p:blipFill>
        <p:spPr>
          <a:xfrm>
            <a:off x="944350" y="105400"/>
            <a:ext cx="530650" cy="531425"/>
          </a:xfrm>
          <a:prstGeom prst="rect">
            <a:avLst/>
          </a:prstGeom>
          <a:noFill/>
          <a:ln>
            <a:noFill/>
          </a:ln>
        </p:spPr>
      </p:pic>
      <p:cxnSp>
        <p:nvCxnSpPr>
          <p:cNvPr id="168" name="Google Shape;168;p20"/>
          <p:cNvCxnSpPr>
            <a:stCxn id="167" idx="2"/>
          </p:cNvCxnSpPr>
          <p:nvPr/>
        </p:nvCxnSpPr>
        <p:spPr>
          <a:xfrm>
            <a:off x="1209675" y="636825"/>
            <a:ext cx="0" cy="41277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1"/>
          <p:cNvPicPr preferRelativeResize="0"/>
          <p:nvPr/>
        </p:nvPicPr>
        <p:blipFill>
          <a:blip r:embed="rId3">
            <a:alphaModFix/>
          </a:blip>
          <a:stretch>
            <a:fillRect/>
          </a:stretch>
        </p:blipFill>
        <p:spPr>
          <a:xfrm>
            <a:off x="152400" y="152400"/>
            <a:ext cx="742950" cy="685800"/>
          </a:xfrm>
          <a:prstGeom prst="rect">
            <a:avLst/>
          </a:prstGeom>
          <a:noFill/>
          <a:ln>
            <a:noFill/>
          </a:ln>
        </p:spPr>
      </p:pic>
      <p:pic>
        <p:nvPicPr>
          <p:cNvPr id="174" name="Google Shape;174;p21"/>
          <p:cNvPicPr preferRelativeResize="0"/>
          <p:nvPr/>
        </p:nvPicPr>
        <p:blipFill>
          <a:blip r:embed="rId4">
            <a:alphaModFix/>
          </a:blip>
          <a:stretch>
            <a:fillRect/>
          </a:stretch>
        </p:blipFill>
        <p:spPr>
          <a:xfrm>
            <a:off x="1200150" y="152400"/>
            <a:ext cx="7445464" cy="4838700"/>
          </a:xfrm>
          <a:prstGeom prst="rect">
            <a:avLst/>
          </a:prstGeom>
          <a:noFill/>
          <a:ln>
            <a:noFill/>
          </a:ln>
        </p:spPr>
      </p:pic>
      <p:pic>
        <p:nvPicPr>
          <p:cNvPr id="175" name="Google Shape;175;p21"/>
          <p:cNvPicPr preferRelativeResize="0"/>
          <p:nvPr/>
        </p:nvPicPr>
        <p:blipFill rotWithShape="1">
          <a:blip r:embed="rId5">
            <a:alphaModFix/>
          </a:blip>
          <a:srcRect r="55849" b="14522"/>
          <a:stretch/>
        </p:blipFill>
        <p:spPr>
          <a:xfrm>
            <a:off x="944350" y="105400"/>
            <a:ext cx="530650" cy="531425"/>
          </a:xfrm>
          <a:prstGeom prst="rect">
            <a:avLst/>
          </a:prstGeom>
          <a:noFill/>
          <a:ln>
            <a:noFill/>
          </a:ln>
        </p:spPr>
      </p:pic>
      <p:cxnSp>
        <p:nvCxnSpPr>
          <p:cNvPr id="176" name="Google Shape;176;p21"/>
          <p:cNvCxnSpPr>
            <a:stCxn id="175" idx="2"/>
          </p:cNvCxnSpPr>
          <p:nvPr/>
        </p:nvCxnSpPr>
        <p:spPr>
          <a:xfrm>
            <a:off x="1209675" y="636825"/>
            <a:ext cx="0" cy="4127700"/>
          </a:xfrm>
          <a:prstGeom prst="straightConnector1">
            <a:avLst/>
          </a:prstGeom>
          <a:noFill/>
          <a:ln w="19050" cap="flat" cmpd="sng">
            <a:solidFill>
              <a:srgbClr val="C2C2C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2905</Words>
  <Application>Microsoft Office PowerPoint</Application>
  <PresentationFormat>On-screen Show (16:9)</PresentationFormat>
  <Paragraphs>185</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Raleway</vt:lpstr>
      <vt:lpstr>Arial</vt:lpstr>
      <vt:lpstr>Thonburi</vt:lpstr>
      <vt:lpstr>Roboto</vt:lpstr>
      <vt:lpstr>Helvetica Neue</vt:lpstr>
      <vt:lpstr>Simple Light</vt:lpstr>
      <vt:lpstr>PowerPoint Presentation</vt:lpstr>
      <vt:lpstr>Agenda</vt:lpstr>
      <vt:lpstr>Objective</vt:lpstr>
      <vt:lpstr>Open-source libraries used in Jupyter Notebook</vt:lpstr>
      <vt:lpstr>GitHub as a Collaboration Tool</vt:lpstr>
      <vt:lpstr>Database Design &amp; Schema</vt:lpstr>
      <vt:lpstr>Twitter Data Crawler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Analysis</vt:lpstr>
      <vt:lpstr>PowerPoint Presentation</vt:lpstr>
      <vt:lpstr>PowerPoint Presentation</vt:lpstr>
      <vt:lpstr>PowerPoint Presentation</vt:lpstr>
      <vt:lpstr>PowerPoint Presentation</vt:lpstr>
      <vt:lpstr>Database Design &amp; Schema</vt:lpstr>
      <vt:lpstr>SQL - Primary Key</vt:lpstr>
      <vt:lpstr>SQL - Foreign Keys</vt:lpstr>
      <vt:lpstr>Keywords comparison</vt:lpstr>
      <vt:lpstr>SQL - Finding keywords</vt:lpstr>
      <vt:lpstr>PowerPoint Presentation</vt:lpstr>
      <vt:lpstr>Conclusion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CHOONG SOOK YIN</cp:lastModifiedBy>
  <cp:revision>1</cp:revision>
  <dcterms:modified xsi:type="dcterms:W3CDTF">2021-10-27T12:46:48Z</dcterms:modified>
</cp:coreProperties>
</file>