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ulish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Quicksand"/>
      <p:regular r:id="rId28"/>
      <p:bold r:id="rId29"/>
    </p:embeddedFont>
    <p:embeddedFont>
      <p:font typeface="Quicksand SemiBold"/>
      <p:regular r:id="rId30"/>
      <p:bold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Quicksand Medium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Medium-regular.fntdata"/><Relationship Id="rId20" Type="http://schemas.openxmlformats.org/officeDocument/2006/relationships/slide" Target="slides/slide16.xml"/><Relationship Id="rId41" Type="http://schemas.openxmlformats.org/officeDocument/2006/relationships/font" Target="fonts/QuicksandMedium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ulish-bold.fntdata"/><Relationship Id="rId23" Type="http://schemas.openxmlformats.org/officeDocument/2006/relationships/font" Target="fonts/Mulish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ulish-boldItalic.fntdata"/><Relationship Id="rId25" Type="http://schemas.openxmlformats.org/officeDocument/2006/relationships/font" Target="fonts/Mulish-italic.fntdata"/><Relationship Id="rId28" Type="http://schemas.openxmlformats.org/officeDocument/2006/relationships/font" Target="fonts/Quicksand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icksandSemiBold-bold.fntdata"/><Relationship Id="rId30" Type="http://schemas.openxmlformats.org/officeDocument/2006/relationships/font" Target="fonts/Quicksand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DMSans-bold.fntdata"/><Relationship Id="rId14" Type="http://schemas.openxmlformats.org/officeDocument/2006/relationships/slide" Target="slides/slide10.xml"/><Relationship Id="rId36" Type="http://schemas.openxmlformats.org/officeDocument/2006/relationships/font" Target="fonts/DMSans-regular.fntdata"/><Relationship Id="rId17" Type="http://schemas.openxmlformats.org/officeDocument/2006/relationships/slide" Target="slides/slide13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DM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c3aae87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7c3aae87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c3aae87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c3aae87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7c3aae87c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7c3aae87c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c3aae87c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7c3aae87c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7c3aae87c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7c3aae87c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c2a58efa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7c2a58efa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7c3aae87c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7c3aae87c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7c2a58ef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7c2a58ef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7c2a58efa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7c2a58efa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3f6155f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3f6155f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c2a58ef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c2a58ef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c2a58ef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7c2a58ef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c2a58ef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c2a58ef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2a58ef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2a58ef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c3aae8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c3aae8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c3aae87c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c3aae87c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c3aae8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c3aae8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Y221204/Bank-Transaction-Fraud-Detector" TargetMode="External"/><Relationship Id="rId4" Type="http://schemas.openxmlformats.org/officeDocument/2006/relationships/hyperlink" Target="https://github.com/SY221204/Bank-Transaction-Fraud-Detector/blob/main/bank_fraud_dataset.c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416250" y="447250"/>
            <a:ext cx="8423400" cy="44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Bank Transaction Fraud Detector</a:t>
            </a:r>
            <a:endParaRPr b="1" sz="4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t/>
            </a:r>
            <a:endParaRPr sz="4200">
              <a:solidFill>
                <a:srgbClr val="7F6000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" sz="322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Name: </a:t>
            </a:r>
            <a:r>
              <a:rPr lang="en" sz="322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Shreyas Yadav</a:t>
            </a:r>
            <a:endParaRPr sz="322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" sz="322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Email: </a:t>
            </a:r>
            <a:r>
              <a:rPr lang="en" sz="322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shreyas_2312res897@iitp.ac.in</a:t>
            </a:r>
            <a:endParaRPr sz="322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" sz="322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Course: </a:t>
            </a:r>
            <a:r>
              <a:rPr lang="en" sz="322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Data Science Project</a:t>
            </a:r>
            <a:endParaRPr sz="59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280" name="Google Shape;280;p26"/>
          <p:cNvCxnSpPr/>
          <p:nvPr/>
        </p:nvCxnSpPr>
        <p:spPr>
          <a:xfrm flipH="1" rot="10800000">
            <a:off x="515550" y="447250"/>
            <a:ext cx="8112900" cy="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1" name="Google Shape;281;p26"/>
          <p:cNvSpPr/>
          <p:nvPr/>
        </p:nvSpPr>
        <p:spPr>
          <a:xfrm>
            <a:off x="907100" y="10331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8000850" y="10331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26"/>
          <p:cNvCxnSpPr/>
          <p:nvPr/>
        </p:nvCxnSpPr>
        <p:spPr>
          <a:xfrm flipH="1" rot="10800000">
            <a:off x="571500" y="2565600"/>
            <a:ext cx="8112900" cy="1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35"/>
          <p:cNvSpPr txBox="1"/>
          <p:nvPr>
            <p:ph idx="1" type="subTitle"/>
          </p:nvPr>
        </p:nvSpPr>
        <p:spPr>
          <a:xfrm>
            <a:off x="741750" y="4960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Quicksand"/>
                <a:ea typeface="Quicksand"/>
                <a:cs typeface="Quicksand"/>
                <a:sym typeface="Quicksand"/>
              </a:rPr>
              <a:t>Distribution of Transaction Amounts:</a:t>
            </a:r>
            <a:r>
              <a:rPr lang="en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 Most transactions are small amounts, but large ones are more likely to be fraud.</a:t>
            </a:r>
            <a:endParaRPr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 SemiBold"/>
              <a:buChar char="➢"/>
            </a:pPr>
            <a:r>
              <a:rPr lang="en" sz="14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X-axis: Transaction Amount (₹), Y-axis: Number of Transactions – shows how amounts are distributed across all transactions.</a:t>
            </a:r>
            <a:endParaRPr sz="1400"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347" name="Google Shape;347;p35" title="Screenshot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775" y="1624850"/>
            <a:ext cx="5652475" cy="29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 txBox="1"/>
          <p:nvPr>
            <p:ph idx="1" type="subTitle"/>
          </p:nvPr>
        </p:nvSpPr>
        <p:spPr>
          <a:xfrm>
            <a:off x="769750" y="421325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Quicksand"/>
                <a:ea typeface="Quicksand"/>
                <a:cs typeface="Quicksand"/>
                <a:sym typeface="Quicksand"/>
              </a:rPr>
              <a:t>Fraud Rate by Transaction Type:</a:t>
            </a:r>
            <a:r>
              <a:rPr lang="en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 ATM and Bank Transfer transactions show higher fraud percentage.</a:t>
            </a:r>
            <a:endParaRPr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 SemiBold"/>
              <a:buChar char="➢"/>
            </a:pPr>
            <a:r>
              <a:rPr lang="en" sz="14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X-axis values (encoded): 0 = ATM, 1 = Card, 2 = Online,  3= Bank Transfer | Y-axis: Fraud Rate (%).</a:t>
            </a:r>
            <a:endParaRPr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354" name="Google Shape;354;p36" title="Screenshot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950" y="1578150"/>
            <a:ext cx="5098101" cy="30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7"/>
          <p:cNvSpPr txBox="1"/>
          <p:nvPr>
            <p:ph idx="1" type="subTitle"/>
          </p:nvPr>
        </p:nvSpPr>
        <p:spPr>
          <a:xfrm>
            <a:off x="779100" y="367575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Quicksand"/>
                <a:ea typeface="Quicksand"/>
                <a:cs typeface="Quicksand"/>
                <a:sym typeface="Quicksand"/>
              </a:rPr>
              <a:t>Fraud Rate by Location: </a:t>
            </a:r>
            <a:r>
              <a:rPr lang="en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“Unknown” locations show a much higher fraud rate.</a:t>
            </a:r>
            <a:endParaRPr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 SemiBold"/>
              <a:buChar char="➢"/>
            </a:pPr>
            <a:r>
              <a:rPr lang="en" sz="14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X-axis values (encoded): 0 = </a:t>
            </a:r>
            <a:r>
              <a:rPr lang="en" sz="14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Delhi, 1 = Mumbai, 2 = Chennai, 3 = Kolkata, 4 = Bangalore,</a:t>
            </a:r>
            <a:r>
              <a:rPr lang="en" sz="14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 5 = Unknown | Y-axis: Fraud Rate (%).</a:t>
            </a:r>
            <a:endParaRPr sz="1400"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361" name="Google Shape;361;p37" title="Screenshot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600" y="1624850"/>
            <a:ext cx="6070826" cy="297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38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8"/>
          <p:cNvSpPr txBox="1"/>
          <p:nvPr>
            <p:ph idx="4294967295" type="title"/>
          </p:nvPr>
        </p:nvSpPr>
        <p:spPr>
          <a:xfrm>
            <a:off x="327800" y="258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Prediction Section Code</a:t>
            </a:r>
            <a:endParaRPr sz="2700"/>
          </a:p>
        </p:txBody>
      </p:sp>
      <p:pic>
        <p:nvPicPr>
          <p:cNvPr id="369" name="Google Shape;369;p38" title="Screenshot cod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25" y="749925"/>
            <a:ext cx="7992749" cy="36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8"/>
          <p:cNvSpPr txBox="1"/>
          <p:nvPr/>
        </p:nvSpPr>
        <p:spPr>
          <a:xfrm>
            <a:off x="494550" y="4397375"/>
            <a:ext cx="79935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Streamlit code for building the fraud detection interface with user inputs and prediction output</a:t>
            </a:r>
            <a:endParaRPr sz="1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9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9" title="Screenshot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477150"/>
            <a:ext cx="8093274" cy="41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Prediction Demo</a:t>
            </a:r>
            <a:endParaRPr sz="3200"/>
          </a:p>
        </p:txBody>
      </p:sp>
      <p:sp>
        <p:nvSpPr>
          <p:cNvPr id="383" name="Google Shape;383;p4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0"/>
          <p:cNvSpPr txBox="1"/>
          <p:nvPr/>
        </p:nvSpPr>
        <p:spPr>
          <a:xfrm>
            <a:off x="720575" y="1130575"/>
            <a:ext cx="77028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Quicksand Medium"/>
              <a:buChar char="•"/>
            </a:pPr>
            <a:r>
              <a:rPr lang="en" sz="25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Input Example:</a:t>
            </a:r>
            <a:endParaRPr sz="25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Amount: 12345</a:t>
            </a:r>
            <a:endParaRPr sz="25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Type: ATM</a:t>
            </a:r>
            <a:endParaRPr sz="25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Location: Delhi</a:t>
            </a:r>
            <a:endParaRPr sz="25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Quicksand Medium"/>
              <a:buChar char="•"/>
            </a:pPr>
            <a:r>
              <a:rPr lang="en" sz="25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Output:</a:t>
            </a:r>
            <a:endParaRPr sz="25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Legitimate Transaction</a:t>
            </a:r>
            <a:endParaRPr sz="25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Google Shape;390;p41" title="Screenshot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0" y="510450"/>
            <a:ext cx="8301699" cy="39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Conclusions</a:t>
            </a:r>
            <a:endParaRPr sz="3200"/>
          </a:p>
        </p:txBody>
      </p:sp>
      <p:sp>
        <p:nvSpPr>
          <p:cNvPr id="396" name="Google Shape;396;p4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2"/>
          <p:cNvSpPr txBox="1"/>
          <p:nvPr/>
        </p:nvSpPr>
        <p:spPr>
          <a:xfrm>
            <a:off x="720575" y="1130575"/>
            <a:ext cx="77028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Built an intelligent fraud detection model.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Achieved ~80% accuracy on synthetic dataset.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Real-time predictions using Streamlit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Helps protect banks and customers from fraud.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GitHub &amp; Download Links</a:t>
            </a:r>
            <a:endParaRPr sz="3200"/>
          </a:p>
        </p:txBody>
      </p:sp>
      <p:sp>
        <p:nvSpPr>
          <p:cNvPr id="403" name="Google Shape;403;p4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43"/>
          <p:cNvSpPr txBox="1"/>
          <p:nvPr/>
        </p:nvSpPr>
        <p:spPr>
          <a:xfrm>
            <a:off x="720575" y="1130575"/>
            <a:ext cx="77028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GitHub Repository</a:t>
            </a:r>
            <a:r>
              <a:rPr lang="en"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:</a:t>
            </a:r>
            <a:r>
              <a:rPr lang="en" sz="29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 sz="29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Quicksand Medium"/>
              <a:buChar char="➢"/>
            </a:pPr>
            <a:r>
              <a:rPr lang="en" sz="2100" u="sng">
                <a:solidFill>
                  <a:srgbClr val="0000FF"/>
                </a:solidFill>
                <a:latin typeface="Quicksand Medium"/>
                <a:ea typeface="Quicksand Medium"/>
                <a:cs typeface="Quicksand Medium"/>
                <a:sym typeface="Quicksan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https://github.com/SY221204/Bank-Transaction-Fraud-Detector</a:t>
            </a:r>
            <a:endParaRPr sz="2100">
              <a:solidFill>
                <a:srgbClr val="0000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" sz="28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Sample CSV File:</a:t>
            </a:r>
            <a:endParaRPr sz="2800"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Quicksand Medium"/>
              <a:buChar char="➢"/>
            </a:pPr>
            <a:r>
              <a:rPr lang="en" sz="2100" u="sng">
                <a:solidFill>
                  <a:srgbClr val="0000FF"/>
                </a:solidFill>
                <a:latin typeface="Quicksand Medium"/>
                <a:ea typeface="Quicksand Medium"/>
                <a:cs typeface="Quicksand Medium"/>
                <a:sym typeface="Quicksan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Bank_fraud_dataset.csv</a:t>
            </a:r>
            <a:endParaRPr sz="1700">
              <a:solidFill>
                <a:srgbClr val="0000FF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3200"/>
              <a:t>Problem Statement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720575" y="1130575"/>
            <a:ext cx="77028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Quicksand Medium"/>
              <a:buChar char="•"/>
            </a:pP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Banking institutions deal with millions of transactions daily.</a:t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Quicksand Medium"/>
              <a:buChar char="•"/>
            </a:pP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Fraudulent transactions cause major financial losses.</a:t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Quicksand Medium"/>
              <a:buChar char="•"/>
            </a:pP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Manual detection is slow and unreliable.</a:t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Quicksand Medium"/>
              <a:buChar char="•"/>
            </a:pP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Need: An automated machine learning system for fraud detection.</a:t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Objectives</a:t>
            </a:r>
            <a:endParaRPr sz="3200"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720575" y="1130575"/>
            <a:ext cx="80631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Detect fraudulent transactions automatically.</a:t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Apply machine learning classification techniques.</a:t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</a:t>
            </a: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Provide real-time prediction through</a:t>
            </a: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</a:t>
            </a: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Streamlit.</a:t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</a:t>
            </a:r>
            <a:r>
              <a:rPr lang="en" sz="27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Protect banks and customers from losses.</a:t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720000" y="33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Dataset</a:t>
            </a:r>
            <a:endParaRPr sz="3200"/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720600" y="905900"/>
            <a:ext cx="77028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 Medium"/>
              <a:buChar char="•"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Features: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TransactionID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Amount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Type (ATM, </a:t>
            </a: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Card, </a:t>
            </a: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Online, Bank Transfer)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Location (Delhi, Mumbai, Chennai, Kolkata, Bangalore,        Unknown)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 Medium"/>
              <a:buChar char="•"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Target: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- Is Fraud (0 = Legitimate, 1 = Fraud)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 Medium"/>
              <a:buChar char="•"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Size: 500 records (synthetic dataset).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Quicksand Medium"/>
              <a:buChar char="•"/>
            </a:pPr>
            <a:r>
              <a:rPr lang="en" sz="20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Fraud Ratio: ~27% Fraudulent, ~73% Legitimate.</a:t>
            </a:r>
            <a:endParaRPr sz="20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Methodology</a:t>
            </a:r>
            <a:endParaRPr sz="3200"/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720575" y="1130575"/>
            <a:ext cx="77028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1. Import and preprocess transaction data.</a:t>
            </a:r>
            <a:endParaRPr sz="24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2. Encode categorical variables (Type, Location).</a:t>
            </a:r>
            <a:endParaRPr sz="24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3. Scale numerical features (Amount).</a:t>
            </a:r>
            <a:endParaRPr sz="24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4. Train-Test Split (70-30).</a:t>
            </a:r>
            <a:endParaRPr sz="24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5. Model Training using Logistic Regression.</a:t>
            </a:r>
            <a:endParaRPr sz="24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6. Model Evaluation using Accuracy, Confusion Matrix.</a:t>
            </a:r>
            <a:endParaRPr sz="24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7. Real-time Prediction using Streamlit.</a:t>
            </a:r>
            <a:endParaRPr sz="24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Evaluation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317" name="Google Shape;317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1"/>
          <p:cNvSpPr txBox="1"/>
          <p:nvPr/>
        </p:nvSpPr>
        <p:spPr>
          <a:xfrm>
            <a:off x="720575" y="1130575"/>
            <a:ext cx="80010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Accuracy ~ 80%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Metrics: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- Precision, Recall, F1-Score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Confusion Matrix visualization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• Fraud vs Non-Fraud prediction performance.</a:t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2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32" title="Screenshot cod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25" y="481663"/>
            <a:ext cx="8143350" cy="41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3"/>
          <p:cNvSpPr txBox="1"/>
          <p:nvPr>
            <p:ph idx="1" type="subTitle"/>
          </p:nvPr>
        </p:nvSpPr>
        <p:spPr>
          <a:xfrm>
            <a:off x="534400" y="742250"/>
            <a:ext cx="79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Quicksand"/>
                <a:ea typeface="Quicksand"/>
                <a:cs typeface="Quicksand"/>
                <a:sym typeface="Quicksand"/>
              </a:rPr>
              <a:t>Code for Exploratory Data Analysis (EDA):</a:t>
            </a:r>
            <a:r>
              <a:rPr lang="en" sz="14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 Generates graphs for fraud distribution, amount distribution, transaction type, and location.</a:t>
            </a:r>
            <a:endParaRPr sz="1400"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332" name="Google Shape;332;p33"/>
          <p:cNvSpPr txBox="1"/>
          <p:nvPr>
            <p:ph type="title"/>
          </p:nvPr>
        </p:nvSpPr>
        <p:spPr>
          <a:xfrm>
            <a:off x="534400" y="28977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pic>
        <p:nvPicPr>
          <p:cNvPr id="333" name="Google Shape;333;p33" title="Screenshot cod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75" y="1352325"/>
            <a:ext cx="7851051" cy="33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9" name="Google Shape;339;p34"/>
          <p:cNvSpPr txBox="1"/>
          <p:nvPr>
            <p:ph idx="1" type="subTitle"/>
          </p:nvPr>
        </p:nvSpPr>
        <p:spPr>
          <a:xfrm>
            <a:off x="699300" y="456875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Quicksand"/>
                <a:ea typeface="Quicksand"/>
                <a:cs typeface="Quicksand"/>
                <a:sym typeface="Quicksand"/>
              </a:rPr>
              <a:t>Fraud vs Non-Fraud Count</a:t>
            </a:r>
            <a:r>
              <a:rPr lang="en">
                <a:latin typeface="Quicksand SemiBold"/>
                <a:ea typeface="Quicksand SemiBold"/>
                <a:cs typeface="Quicksand SemiBold"/>
                <a:sym typeface="Quicksand SemiBold"/>
              </a:rPr>
              <a:t>:</a:t>
            </a:r>
            <a:r>
              <a:rPr lang="en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 Shows the imbalance between fraudulent and legitimate transactions.</a:t>
            </a:r>
            <a:endParaRPr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icksand SemiBold"/>
              <a:buChar char="➢"/>
            </a:pPr>
            <a:r>
              <a:rPr lang="en" sz="1400">
                <a:solidFill>
                  <a:schemeClr val="dk2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X-axis: 0 = Legitimate, 1 = Fraud | Y-axis: Count of transactions</a:t>
            </a:r>
            <a:endParaRPr sz="1400">
              <a:solidFill>
                <a:schemeClr val="dk2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340" name="Google Shape;340;p34" title="Screenshot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662" y="1429475"/>
            <a:ext cx="5842675" cy="31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