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81" r:id="rId4"/>
    <p:sldId id="257" r:id="rId5"/>
    <p:sldId id="282" r:id="rId6"/>
    <p:sldId id="258" r:id="rId7"/>
    <p:sldId id="283" r:id="rId8"/>
    <p:sldId id="261" r:id="rId9"/>
    <p:sldId id="285" r:id="rId10"/>
    <p:sldId id="286" r:id="rId11"/>
    <p:sldId id="287" r:id="rId12"/>
    <p:sldId id="288" r:id="rId13"/>
    <p:sldId id="289" r:id="rId14"/>
    <p:sldId id="302" r:id="rId15"/>
    <p:sldId id="284" r:id="rId16"/>
    <p:sldId id="266" r:id="rId17"/>
    <p:sldId id="290" r:id="rId18"/>
    <p:sldId id="291" r:id="rId19"/>
    <p:sldId id="267" r:id="rId20"/>
    <p:sldId id="268" r:id="rId21"/>
    <p:sldId id="269" r:id="rId22"/>
    <p:sldId id="292" r:id="rId23"/>
    <p:sldId id="293" r:id="rId24"/>
    <p:sldId id="270" r:id="rId25"/>
    <p:sldId id="271" r:id="rId26"/>
    <p:sldId id="272" r:id="rId27"/>
    <p:sldId id="273" r:id="rId28"/>
    <p:sldId id="274" r:id="rId29"/>
    <p:sldId id="277" r:id="rId30"/>
    <p:sldId id="278" r:id="rId31"/>
    <p:sldId id="279" r:id="rId32"/>
    <p:sldId id="294" r:id="rId33"/>
    <p:sldId id="295" r:id="rId34"/>
    <p:sldId id="301" r:id="rId35"/>
    <p:sldId id="303" r:id="rId36"/>
    <p:sldId id="296" r:id="rId37"/>
    <p:sldId id="297" r:id="rId38"/>
    <p:sldId id="298" r:id="rId39"/>
    <p:sldId id="300" r:id="rId40"/>
    <p:sldId id="299" r:id="rId41"/>
  </p:sldIdLst>
  <p:sldSz cx="9144000" cy="6858000" type="screen4x3"/>
  <p:notesSz cx="6858000" cy="9144000"/>
  <p:defaultTextStyle>
    <a:defPPr>
      <a:defRPr lang="en-GB"/>
    </a:defPPr>
    <a:lvl1pPr algn="l" rtl="0" eaLnBrk="0" fontAlgn="base" hangingPunct="0">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1" hangingPunct="1">
      <a:defRPr sz="2000" kern="1200">
        <a:solidFill>
          <a:schemeClr val="tx1"/>
        </a:solidFill>
        <a:latin typeface="Times New Roman" panose="02020603050405020304" pitchFamily="18" charset="0"/>
        <a:ea typeface="+mn-ea"/>
        <a:cs typeface="+mn-cs"/>
      </a:defRPr>
    </a:lvl6pPr>
    <a:lvl7pPr marL="2743200" algn="l" defTabSz="914400" rtl="0" eaLnBrk="1" latinLnBrk="1" hangingPunct="1">
      <a:defRPr sz="2000" kern="1200">
        <a:solidFill>
          <a:schemeClr val="tx1"/>
        </a:solidFill>
        <a:latin typeface="Times New Roman" panose="02020603050405020304" pitchFamily="18" charset="0"/>
        <a:ea typeface="+mn-ea"/>
        <a:cs typeface="+mn-cs"/>
      </a:defRPr>
    </a:lvl7pPr>
    <a:lvl8pPr marL="3200400" algn="l" defTabSz="914400" rtl="0" eaLnBrk="1" latinLnBrk="1" hangingPunct="1">
      <a:defRPr sz="2000" kern="1200">
        <a:solidFill>
          <a:schemeClr val="tx1"/>
        </a:solidFill>
        <a:latin typeface="Times New Roman" panose="02020603050405020304" pitchFamily="18" charset="0"/>
        <a:ea typeface="+mn-ea"/>
        <a:cs typeface="+mn-cs"/>
      </a:defRPr>
    </a:lvl8pPr>
    <a:lvl9pPr marL="3657600" algn="l" defTabSz="914400" rtl="0" eaLnBrk="1" latinLnBrk="1" hangingPunct="1">
      <a:defRPr sz="20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5" autoAdjust="0"/>
    <p:restoredTop sz="90929"/>
  </p:normalViewPr>
  <p:slideViewPr>
    <p:cSldViewPr>
      <p:cViewPr varScale="1">
        <p:scale>
          <a:sx n="119" d="100"/>
          <a:sy n="119" d="100"/>
        </p:scale>
        <p:origin x="142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143000" y="1122363"/>
            <a:ext cx="6858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ko-KR"/>
          </a:p>
        </p:txBody>
      </p:sp>
      <p:sp>
        <p:nvSpPr>
          <p:cNvPr id="6" name="Rectangle 6"/>
          <p:cNvSpPr>
            <a:spLocks noGrp="1" noChangeArrowheads="1"/>
          </p:cNvSpPr>
          <p:nvPr>
            <p:ph type="sldNum" sz="quarter" idx="12"/>
          </p:nvPr>
        </p:nvSpPr>
        <p:spPr>
          <a:ln/>
        </p:spPr>
        <p:txBody>
          <a:bodyPr/>
          <a:lstStyle>
            <a:lvl1pPr>
              <a:defRPr/>
            </a:lvl1pPr>
          </a:lstStyle>
          <a:p>
            <a:pPr>
              <a:defRPr/>
            </a:pPr>
            <a:fld id="{495CFB00-1146-4C37-AE4E-59392B6004AA}" type="slidenum">
              <a:rPr lang="ko-KR" altLang="en-GB"/>
              <a:pPr>
                <a:defRPr/>
              </a:pPr>
              <a:t>‹#›</a:t>
            </a:fld>
            <a:endParaRPr lang="en-GB" altLang="ko-KR"/>
          </a:p>
        </p:txBody>
      </p:sp>
    </p:spTree>
    <p:extLst>
      <p:ext uri="{BB962C8B-B14F-4D97-AF65-F5344CB8AC3E}">
        <p14:creationId xmlns:p14="http://schemas.microsoft.com/office/powerpoint/2010/main" val="3294074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ko-KR"/>
          </a:p>
        </p:txBody>
      </p:sp>
      <p:sp>
        <p:nvSpPr>
          <p:cNvPr id="6" name="Rectangle 6"/>
          <p:cNvSpPr>
            <a:spLocks noGrp="1" noChangeArrowheads="1"/>
          </p:cNvSpPr>
          <p:nvPr>
            <p:ph type="sldNum" sz="quarter" idx="12"/>
          </p:nvPr>
        </p:nvSpPr>
        <p:spPr>
          <a:ln/>
        </p:spPr>
        <p:txBody>
          <a:bodyPr/>
          <a:lstStyle>
            <a:lvl1pPr>
              <a:defRPr/>
            </a:lvl1pPr>
          </a:lstStyle>
          <a:p>
            <a:pPr>
              <a:defRPr/>
            </a:pPr>
            <a:fld id="{ED3CC839-A73D-4E42-BF3D-7E6890463A85}" type="slidenum">
              <a:rPr lang="ko-KR" altLang="en-GB"/>
              <a:pPr>
                <a:defRPr/>
              </a:pPr>
              <a:t>‹#›</a:t>
            </a:fld>
            <a:endParaRPr lang="en-GB" altLang="ko-KR"/>
          </a:p>
        </p:txBody>
      </p:sp>
    </p:spTree>
    <p:extLst>
      <p:ext uri="{BB962C8B-B14F-4D97-AF65-F5344CB8AC3E}">
        <p14:creationId xmlns:p14="http://schemas.microsoft.com/office/powerpoint/2010/main" val="661344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15100" y="609600"/>
            <a:ext cx="1943100" cy="5486400"/>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85800" y="609600"/>
            <a:ext cx="5676900" cy="5486400"/>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ko-KR"/>
          </a:p>
        </p:txBody>
      </p:sp>
      <p:sp>
        <p:nvSpPr>
          <p:cNvPr id="6" name="Rectangle 6"/>
          <p:cNvSpPr>
            <a:spLocks noGrp="1" noChangeArrowheads="1"/>
          </p:cNvSpPr>
          <p:nvPr>
            <p:ph type="sldNum" sz="quarter" idx="12"/>
          </p:nvPr>
        </p:nvSpPr>
        <p:spPr>
          <a:ln/>
        </p:spPr>
        <p:txBody>
          <a:bodyPr/>
          <a:lstStyle>
            <a:lvl1pPr>
              <a:defRPr/>
            </a:lvl1pPr>
          </a:lstStyle>
          <a:p>
            <a:pPr>
              <a:defRPr/>
            </a:pPr>
            <a:fld id="{B20FC752-9698-4C9C-A187-D563708B53F0}" type="slidenum">
              <a:rPr lang="ko-KR" altLang="en-GB"/>
              <a:pPr>
                <a:defRPr/>
              </a:pPr>
              <a:t>‹#›</a:t>
            </a:fld>
            <a:endParaRPr lang="en-GB" altLang="ko-KR"/>
          </a:p>
        </p:txBody>
      </p:sp>
    </p:spTree>
    <p:extLst>
      <p:ext uri="{BB962C8B-B14F-4D97-AF65-F5344CB8AC3E}">
        <p14:creationId xmlns:p14="http://schemas.microsoft.com/office/powerpoint/2010/main" val="313589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ko-KR"/>
          </a:p>
        </p:txBody>
      </p:sp>
      <p:sp>
        <p:nvSpPr>
          <p:cNvPr id="6" name="Rectangle 6"/>
          <p:cNvSpPr>
            <a:spLocks noGrp="1" noChangeArrowheads="1"/>
          </p:cNvSpPr>
          <p:nvPr>
            <p:ph type="sldNum" sz="quarter" idx="12"/>
          </p:nvPr>
        </p:nvSpPr>
        <p:spPr>
          <a:ln/>
        </p:spPr>
        <p:txBody>
          <a:bodyPr/>
          <a:lstStyle>
            <a:lvl1pPr>
              <a:defRPr/>
            </a:lvl1pPr>
          </a:lstStyle>
          <a:p>
            <a:pPr>
              <a:defRPr/>
            </a:pPr>
            <a:fld id="{3460D6C6-B011-48AC-BFBB-8A4A58F40E6C}" type="slidenum">
              <a:rPr lang="ko-KR" altLang="en-GB"/>
              <a:pPr>
                <a:defRPr/>
              </a:pPr>
              <a:t>‹#›</a:t>
            </a:fld>
            <a:endParaRPr lang="en-GB" altLang="ko-KR"/>
          </a:p>
        </p:txBody>
      </p:sp>
    </p:spTree>
    <p:extLst>
      <p:ext uri="{BB962C8B-B14F-4D97-AF65-F5344CB8AC3E}">
        <p14:creationId xmlns:p14="http://schemas.microsoft.com/office/powerpoint/2010/main" val="2254464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623888" y="1709738"/>
            <a:ext cx="78867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ko-KR" altLang="en-US" smtClean="0"/>
              <a:t>마스터 텍스트 스타일 편집</a:t>
            </a:r>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ko-KR"/>
          </a:p>
        </p:txBody>
      </p:sp>
      <p:sp>
        <p:nvSpPr>
          <p:cNvPr id="6" name="Rectangle 6"/>
          <p:cNvSpPr>
            <a:spLocks noGrp="1" noChangeArrowheads="1"/>
          </p:cNvSpPr>
          <p:nvPr>
            <p:ph type="sldNum" sz="quarter" idx="12"/>
          </p:nvPr>
        </p:nvSpPr>
        <p:spPr>
          <a:ln/>
        </p:spPr>
        <p:txBody>
          <a:bodyPr/>
          <a:lstStyle>
            <a:lvl1pPr>
              <a:defRPr/>
            </a:lvl1pPr>
          </a:lstStyle>
          <a:p>
            <a:pPr>
              <a:defRPr/>
            </a:pPr>
            <a:fld id="{EC71AAEA-1D4A-4A24-BE33-D6D091DC56D2}" type="slidenum">
              <a:rPr lang="ko-KR" altLang="en-GB"/>
              <a:pPr>
                <a:defRPr/>
              </a:pPr>
              <a:t>‹#›</a:t>
            </a:fld>
            <a:endParaRPr lang="en-GB" altLang="ko-KR"/>
          </a:p>
        </p:txBody>
      </p:sp>
    </p:spTree>
    <p:extLst>
      <p:ext uri="{BB962C8B-B14F-4D97-AF65-F5344CB8AC3E}">
        <p14:creationId xmlns:p14="http://schemas.microsoft.com/office/powerpoint/2010/main" val="2209132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85800" y="1981200"/>
            <a:ext cx="3810000" cy="4114800"/>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981200"/>
            <a:ext cx="3810000" cy="4114800"/>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ko-KR"/>
          </a:p>
        </p:txBody>
      </p:sp>
      <p:sp>
        <p:nvSpPr>
          <p:cNvPr id="7" name="Rectangle 6"/>
          <p:cNvSpPr>
            <a:spLocks noGrp="1" noChangeArrowheads="1"/>
          </p:cNvSpPr>
          <p:nvPr>
            <p:ph type="sldNum" sz="quarter" idx="12"/>
          </p:nvPr>
        </p:nvSpPr>
        <p:spPr>
          <a:ln/>
        </p:spPr>
        <p:txBody>
          <a:bodyPr/>
          <a:lstStyle>
            <a:lvl1pPr>
              <a:defRPr/>
            </a:lvl1pPr>
          </a:lstStyle>
          <a:p>
            <a:pPr>
              <a:defRPr/>
            </a:pPr>
            <a:fld id="{C3A2C144-4D73-4085-85B8-A60F6491E055}" type="slidenum">
              <a:rPr lang="ko-KR" altLang="en-GB"/>
              <a:pPr>
                <a:defRPr/>
              </a:pPr>
              <a:t>‹#›</a:t>
            </a:fld>
            <a:endParaRPr lang="en-GB" altLang="ko-KR"/>
          </a:p>
        </p:txBody>
      </p:sp>
    </p:spTree>
    <p:extLst>
      <p:ext uri="{BB962C8B-B14F-4D97-AF65-F5344CB8AC3E}">
        <p14:creationId xmlns:p14="http://schemas.microsoft.com/office/powerpoint/2010/main" val="96620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30238" y="365125"/>
            <a:ext cx="78867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630238" y="2505075"/>
            <a:ext cx="386873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4629150" y="2505075"/>
            <a:ext cx="38877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GB" altLang="ko-KR"/>
          </a:p>
        </p:txBody>
      </p:sp>
      <p:sp>
        <p:nvSpPr>
          <p:cNvPr id="8" name="Rectangle 5"/>
          <p:cNvSpPr>
            <a:spLocks noGrp="1" noChangeArrowheads="1"/>
          </p:cNvSpPr>
          <p:nvPr>
            <p:ph type="ftr" sz="quarter" idx="11"/>
          </p:nvPr>
        </p:nvSpPr>
        <p:spPr>
          <a:ln/>
        </p:spPr>
        <p:txBody>
          <a:bodyPr/>
          <a:lstStyle>
            <a:lvl1pPr>
              <a:defRPr/>
            </a:lvl1pPr>
          </a:lstStyle>
          <a:p>
            <a:pPr>
              <a:defRPr/>
            </a:pPr>
            <a:endParaRPr lang="en-GB" altLang="ko-KR"/>
          </a:p>
        </p:txBody>
      </p:sp>
      <p:sp>
        <p:nvSpPr>
          <p:cNvPr id="9" name="Rectangle 6"/>
          <p:cNvSpPr>
            <a:spLocks noGrp="1" noChangeArrowheads="1"/>
          </p:cNvSpPr>
          <p:nvPr>
            <p:ph type="sldNum" sz="quarter" idx="12"/>
          </p:nvPr>
        </p:nvSpPr>
        <p:spPr>
          <a:ln/>
        </p:spPr>
        <p:txBody>
          <a:bodyPr/>
          <a:lstStyle>
            <a:lvl1pPr>
              <a:defRPr/>
            </a:lvl1pPr>
          </a:lstStyle>
          <a:p>
            <a:pPr>
              <a:defRPr/>
            </a:pPr>
            <a:fld id="{77CD81A6-F782-4208-B7C1-E39060E96BFB}" type="slidenum">
              <a:rPr lang="ko-KR" altLang="en-GB"/>
              <a:pPr>
                <a:defRPr/>
              </a:pPr>
              <a:t>‹#›</a:t>
            </a:fld>
            <a:endParaRPr lang="en-GB" altLang="ko-KR"/>
          </a:p>
        </p:txBody>
      </p:sp>
    </p:spTree>
    <p:extLst>
      <p:ext uri="{BB962C8B-B14F-4D97-AF65-F5344CB8AC3E}">
        <p14:creationId xmlns:p14="http://schemas.microsoft.com/office/powerpoint/2010/main" val="1959390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GB" altLang="ko-KR"/>
          </a:p>
        </p:txBody>
      </p:sp>
      <p:sp>
        <p:nvSpPr>
          <p:cNvPr id="4" name="Rectangle 5"/>
          <p:cNvSpPr>
            <a:spLocks noGrp="1" noChangeArrowheads="1"/>
          </p:cNvSpPr>
          <p:nvPr>
            <p:ph type="ftr" sz="quarter" idx="11"/>
          </p:nvPr>
        </p:nvSpPr>
        <p:spPr>
          <a:ln/>
        </p:spPr>
        <p:txBody>
          <a:bodyPr/>
          <a:lstStyle>
            <a:lvl1pPr>
              <a:defRPr/>
            </a:lvl1pPr>
          </a:lstStyle>
          <a:p>
            <a:pPr>
              <a:defRPr/>
            </a:pPr>
            <a:endParaRPr lang="en-GB" altLang="ko-KR"/>
          </a:p>
        </p:txBody>
      </p:sp>
      <p:sp>
        <p:nvSpPr>
          <p:cNvPr id="5" name="Rectangle 6"/>
          <p:cNvSpPr>
            <a:spLocks noGrp="1" noChangeArrowheads="1"/>
          </p:cNvSpPr>
          <p:nvPr>
            <p:ph type="sldNum" sz="quarter" idx="12"/>
          </p:nvPr>
        </p:nvSpPr>
        <p:spPr>
          <a:ln/>
        </p:spPr>
        <p:txBody>
          <a:bodyPr/>
          <a:lstStyle>
            <a:lvl1pPr>
              <a:defRPr/>
            </a:lvl1pPr>
          </a:lstStyle>
          <a:p>
            <a:pPr>
              <a:defRPr/>
            </a:pPr>
            <a:fld id="{B49F931C-23F9-4B31-A38E-34990682A5E5}" type="slidenum">
              <a:rPr lang="ko-KR" altLang="en-GB"/>
              <a:pPr>
                <a:defRPr/>
              </a:pPr>
              <a:t>‹#›</a:t>
            </a:fld>
            <a:endParaRPr lang="en-GB" altLang="ko-KR"/>
          </a:p>
        </p:txBody>
      </p:sp>
    </p:spTree>
    <p:extLst>
      <p:ext uri="{BB962C8B-B14F-4D97-AF65-F5344CB8AC3E}">
        <p14:creationId xmlns:p14="http://schemas.microsoft.com/office/powerpoint/2010/main" val="281186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ltLang="ko-KR"/>
          </a:p>
        </p:txBody>
      </p:sp>
      <p:sp>
        <p:nvSpPr>
          <p:cNvPr id="3" name="Rectangle 5"/>
          <p:cNvSpPr>
            <a:spLocks noGrp="1" noChangeArrowheads="1"/>
          </p:cNvSpPr>
          <p:nvPr>
            <p:ph type="ftr" sz="quarter" idx="11"/>
          </p:nvPr>
        </p:nvSpPr>
        <p:spPr>
          <a:ln/>
        </p:spPr>
        <p:txBody>
          <a:bodyPr/>
          <a:lstStyle>
            <a:lvl1pPr>
              <a:defRPr/>
            </a:lvl1pPr>
          </a:lstStyle>
          <a:p>
            <a:pPr>
              <a:defRPr/>
            </a:pPr>
            <a:endParaRPr lang="en-GB" altLang="ko-KR"/>
          </a:p>
        </p:txBody>
      </p:sp>
      <p:sp>
        <p:nvSpPr>
          <p:cNvPr id="4" name="Rectangle 6"/>
          <p:cNvSpPr>
            <a:spLocks noGrp="1" noChangeArrowheads="1"/>
          </p:cNvSpPr>
          <p:nvPr>
            <p:ph type="sldNum" sz="quarter" idx="12"/>
          </p:nvPr>
        </p:nvSpPr>
        <p:spPr>
          <a:ln/>
        </p:spPr>
        <p:txBody>
          <a:bodyPr/>
          <a:lstStyle>
            <a:lvl1pPr>
              <a:defRPr/>
            </a:lvl1pPr>
          </a:lstStyle>
          <a:p>
            <a:pPr>
              <a:defRPr/>
            </a:pPr>
            <a:fld id="{DAACE66C-B70D-44B6-99EF-B3AABD647E3E}" type="slidenum">
              <a:rPr lang="ko-KR" altLang="en-GB"/>
              <a:pPr>
                <a:defRPr/>
              </a:pPr>
              <a:t>‹#›</a:t>
            </a:fld>
            <a:endParaRPr lang="en-GB" altLang="ko-KR"/>
          </a:p>
        </p:txBody>
      </p:sp>
    </p:spTree>
    <p:extLst>
      <p:ext uri="{BB962C8B-B14F-4D97-AF65-F5344CB8AC3E}">
        <p14:creationId xmlns:p14="http://schemas.microsoft.com/office/powerpoint/2010/main" val="645047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30238" y="457200"/>
            <a:ext cx="2949575"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ko-KR"/>
          </a:p>
        </p:txBody>
      </p:sp>
      <p:sp>
        <p:nvSpPr>
          <p:cNvPr id="7" name="Rectangle 6"/>
          <p:cNvSpPr>
            <a:spLocks noGrp="1" noChangeArrowheads="1"/>
          </p:cNvSpPr>
          <p:nvPr>
            <p:ph type="sldNum" sz="quarter" idx="12"/>
          </p:nvPr>
        </p:nvSpPr>
        <p:spPr>
          <a:ln/>
        </p:spPr>
        <p:txBody>
          <a:bodyPr/>
          <a:lstStyle>
            <a:lvl1pPr>
              <a:defRPr/>
            </a:lvl1pPr>
          </a:lstStyle>
          <a:p>
            <a:pPr>
              <a:defRPr/>
            </a:pPr>
            <a:fld id="{61101101-94D8-4541-80B4-5224582298A6}" type="slidenum">
              <a:rPr lang="ko-KR" altLang="en-GB"/>
              <a:pPr>
                <a:defRPr/>
              </a:pPr>
              <a:t>‹#›</a:t>
            </a:fld>
            <a:endParaRPr lang="en-GB" altLang="ko-KR"/>
          </a:p>
        </p:txBody>
      </p:sp>
    </p:spTree>
    <p:extLst>
      <p:ext uri="{BB962C8B-B14F-4D97-AF65-F5344CB8AC3E}">
        <p14:creationId xmlns:p14="http://schemas.microsoft.com/office/powerpoint/2010/main" val="4046237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630238" y="457200"/>
            <a:ext cx="2949575"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ko-KR"/>
          </a:p>
        </p:txBody>
      </p:sp>
      <p:sp>
        <p:nvSpPr>
          <p:cNvPr id="7" name="Rectangle 6"/>
          <p:cNvSpPr>
            <a:spLocks noGrp="1" noChangeArrowheads="1"/>
          </p:cNvSpPr>
          <p:nvPr>
            <p:ph type="sldNum" sz="quarter" idx="12"/>
          </p:nvPr>
        </p:nvSpPr>
        <p:spPr>
          <a:ln/>
        </p:spPr>
        <p:txBody>
          <a:bodyPr/>
          <a:lstStyle>
            <a:lvl1pPr>
              <a:defRPr/>
            </a:lvl1pPr>
          </a:lstStyle>
          <a:p>
            <a:pPr>
              <a:defRPr/>
            </a:pPr>
            <a:fld id="{78842D64-FA47-4A70-9085-6D4570899CB5}" type="slidenum">
              <a:rPr lang="ko-KR" altLang="en-GB"/>
              <a:pPr>
                <a:defRPr/>
              </a:pPr>
              <a:t>‹#›</a:t>
            </a:fld>
            <a:endParaRPr lang="en-GB" altLang="ko-KR"/>
          </a:p>
        </p:txBody>
      </p:sp>
    </p:spTree>
    <p:extLst>
      <p:ext uri="{BB962C8B-B14F-4D97-AF65-F5344CB8AC3E}">
        <p14:creationId xmlns:p14="http://schemas.microsoft.com/office/powerpoint/2010/main" val="2846111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ko-KR"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ko-KR" smtClean="0"/>
              <a:t>Click to edit Master text styles</a:t>
            </a:r>
          </a:p>
          <a:p>
            <a:pPr lvl="1"/>
            <a:r>
              <a:rPr lang="en-GB" altLang="ko-KR" smtClean="0"/>
              <a:t>Second level</a:t>
            </a:r>
          </a:p>
          <a:p>
            <a:pPr lvl="2"/>
            <a:r>
              <a:rPr lang="en-GB" altLang="ko-KR" smtClean="0"/>
              <a:t>Third level</a:t>
            </a:r>
          </a:p>
          <a:p>
            <a:pPr lvl="3"/>
            <a:r>
              <a:rPr lang="en-GB" altLang="ko-KR" smtClean="0"/>
              <a:t>Fourth level</a:t>
            </a:r>
          </a:p>
          <a:p>
            <a:pPr lvl="4"/>
            <a:r>
              <a:rPr lang="en-GB" altLang="ko-KR"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ea typeface="굴림" panose="020B0600000101010101" pitchFamily="50" charset="-127"/>
              </a:defRPr>
            </a:lvl1pPr>
          </a:lstStyle>
          <a:p>
            <a:pPr>
              <a:defRPr/>
            </a:pPr>
            <a:endParaRPr lang="en-GB" altLang="ko-K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ea typeface="굴림" panose="020B0600000101010101" pitchFamily="50" charset="-127"/>
              </a:defRPr>
            </a:lvl1pPr>
          </a:lstStyle>
          <a:p>
            <a:pPr>
              <a:defRPr/>
            </a:pPr>
            <a:endParaRPr lang="en-GB" altLang="ko-K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굴림" panose="020B0600000101010101" pitchFamily="50" charset="-127"/>
              </a:defRPr>
            </a:lvl1pPr>
          </a:lstStyle>
          <a:p>
            <a:pPr>
              <a:defRPr/>
            </a:pPr>
            <a:fld id="{20335874-D359-46CE-A428-9E413FFF1C13}" type="slidenum">
              <a:rPr lang="ko-KR" altLang="en-GB"/>
              <a:pPr>
                <a:defRPr/>
              </a:pPr>
              <a:t>‹#›</a:t>
            </a:fld>
            <a:endParaRPr lang="en-GB" altLang="ko-K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6"/>
          <p:cNvSpPr txBox="1">
            <a:spLocks noChangeArrowheads="1"/>
          </p:cNvSpPr>
          <p:nvPr/>
        </p:nvSpPr>
        <p:spPr bwMode="auto">
          <a:xfrm>
            <a:off x="2057400" y="369888"/>
            <a:ext cx="6553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ko-KR">
                <a:ea typeface="굴림" panose="020B0600000101010101" pitchFamily="50" charset="-127"/>
              </a:rPr>
              <a:t>Knowledge Representation</a:t>
            </a:r>
          </a:p>
        </p:txBody>
      </p:sp>
      <p:sp>
        <p:nvSpPr>
          <p:cNvPr id="2051" name="Text Box 8"/>
          <p:cNvSpPr txBox="1">
            <a:spLocks noChangeArrowheads="1"/>
          </p:cNvSpPr>
          <p:nvPr/>
        </p:nvSpPr>
        <p:spPr bwMode="auto">
          <a:xfrm>
            <a:off x="1043608" y="1817688"/>
            <a:ext cx="741682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ko-KR" sz="2000" dirty="0">
                <a:ea typeface="굴림" panose="020B0600000101010101" pitchFamily="50" charset="-127"/>
              </a:rPr>
              <a:t>7.0	Issues in Knowledge Representation</a:t>
            </a:r>
          </a:p>
          <a:p>
            <a:pPr eaLnBrk="1" hangingPunct="1">
              <a:spcBef>
                <a:spcPct val="50000"/>
              </a:spcBef>
              <a:buFontTx/>
              <a:buNone/>
            </a:pPr>
            <a:r>
              <a:rPr lang="en-GB" altLang="ko-KR" sz="2000" dirty="0">
                <a:ea typeface="굴림" panose="020B0600000101010101" pitchFamily="50" charset="-127"/>
              </a:rPr>
              <a:t>7.1 	A Brief History of AI </a:t>
            </a:r>
            <a:r>
              <a:rPr lang="en-GB" altLang="ko-KR" sz="2000" dirty="0" smtClean="0">
                <a:ea typeface="굴림" panose="020B0600000101010101" pitchFamily="50" charset="-127"/>
              </a:rPr>
              <a:t>Representational </a:t>
            </a:r>
            <a:r>
              <a:rPr lang="en-GB" altLang="ko-KR" sz="2000" dirty="0">
                <a:ea typeface="굴림" panose="020B0600000101010101" pitchFamily="50" charset="-127"/>
              </a:rPr>
              <a:t>Systems</a:t>
            </a:r>
          </a:p>
          <a:p>
            <a:pPr eaLnBrk="1" hangingPunct="1">
              <a:spcBef>
                <a:spcPct val="50000"/>
              </a:spcBef>
              <a:buFontTx/>
              <a:buNone/>
            </a:pPr>
            <a:r>
              <a:rPr lang="en-GB" altLang="ko-KR" sz="2000" dirty="0">
                <a:ea typeface="굴림" panose="020B0600000101010101" pitchFamily="50" charset="-127"/>
              </a:rPr>
              <a:t>7.2	Conceptual Graphs: A Network </a:t>
            </a:r>
            <a:r>
              <a:rPr lang="en-GB" altLang="ko-KR" sz="2000" dirty="0" smtClean="0">
                <a:ea typeface="굴림" panose="020B0600000101010101" pitchFamily="50" charset="-127"/>
              </a:rPr>
              <a:t>Language</a:t>
            </a:r>
          </a:p>
          <a:p>
            <a:pPr eaLnBrk="1" hangingPunct="1">
              <a:spcBef>
                <a:spcPct val="50000"/>
              </a:spcBef>
              <a:buFontTx/>
              <a:buNone/>
            </a:pPr>
            <a:r>
              <a:rPr lang="en-GB" altLang="ko-KR" sz="2000" dirty="0">
                <a:ea typeface="굴림" panose="020B0600000101010101" pitchFamily="50" charset="-127"/>
              </a:rPr>
              <a:t>7.3	Alternatives to Explicit Representation</a:t>
            </a:r>
          </a:p>
          <a:p>
            <a:pPr eaLnBrk="1" hangingPunct="1">
              <a:spcBef>
                <a:spcPct val="50000"/>
              </a:spcBef>
              <a:buFontTx/>
              <a:buNone/>
            </a:pPr>
            <a:r>
              <a:rPr lang="en-GB" altLang="ko-KR" sz="2000" dirty="0">
                <a:ea typeface="굴림" panose="020B0600000101010101" pitchFamily="50" charset="-127"/>
              </a:rPr>
              <a:t>7.4	Agent Based and Distributed Problem </a:t>
            </a:r>
            <a:r>
              <a:rPr lang="en-GB" altLang="ko-KR" sz="2000" dirty="0" smtClean="0">
                <a:ea typeface="굴림" panose="020B0600000101010101" pitchFamily="50" charset="-127"/>
              </a:rPr>
              <a:t>Solving</a:t>
            </a:r>
            <a:endParaRPr lang="en-GB" altLang="ko-KR" sz="2000" dirty="0">
              <a:ea typeface="굴림" panose="020B0600000101010101" pitchFamily="50" charset="-127"/>
            </a:endParaRPr>
          </a:p>
        </p:txBody>
      </p:sp>
      <p:pic>
        <p:nvPicPr>
          <p:cNvPr id="2053"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33400"/>
            <a:ext cx="9048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777875"/>
            <a:ext cx="8085138"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ext Box 3"/>
          <p:cNvSpPr txBox="1">
            <a:spLocks noChangeArrowheads="1"/>
          </p:cNvSpPr>
          <p:nvPr/>
        </p:nvSpPr>
        <p:spPr bwMode="auto">
          <a:xfrm>
            <a:off x="457200" y="228600"/>
            <a:ext cx="617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ko-KR" altLang="en-US" sz="2000">
              <a:ea typeface="굴림" panose="020B0600000101010101" pitchFamily="50" charset="-127"/>
            </a:endParaRPr>
          </a:p>
        </p:txBody>
      </p:sp>
      <p:sp>
        <p:nvSpPr>
          <p:cNvPr id="11268" name="Text Box 4"/>
          <p:cNvSpPr txBox="1">
            <a:spLocks noChangeArrowheads="1"/>
          </p:cNvSpPr>
          <p:nvPr/>
        </p:nvSpPr>
        <p:spPr bwMode="auto">
          <a:xfrm>
            <a:off x="457200" y="204788"/>
            <a:ext cx="853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ko-KR" sz="2000">
                <a:solidFill>
                  <a:schemeClr val="tx2"/>
                </a:solidFill>
                <a:ea typeface="굴림" panose="020B0600000101010101" pitchFamily="50" charset="-127"/>
              </a:rPr>
              <a:t>Conceptual dependency theory of four primitive conceptualizations</a:t>
            </a:r>
            <a:endParaRPr lang="en-GB" altLang="ko-KR" sz="2000" dirty="0">
              <a:solidFill>
                <a:schemeClr val="tx2"/>
              </a:solidFill>
              <a:ea typeface="굴림" panose="020B0600000101010101" pitchFamily="50" charset="-127"/>
            </a:endParaRPr>
          </a:p>
        </p:txBody>
      </p:sp>
      <p:sp>
        <p:nvSpPr>
          <p:cNvPr id="7"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10</a:t>
            </a:fld>
            <a:endParaRPr lang="en-GB" altLang="ko-KR" sz="1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467544" y="188640"/>
            <a:ext cx="7596336"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ko-KR" sz="2000" dirty="0">
                <a:ea typeface="굴림" panose="020B0600000101010101" pitchFamily="50" charset="-127"/>
              </a:rPr>
              <a:t>Fig 7.6	Conceptual dependencies (</a:t>
            </a:r>
            <a:r>
              <a:rPr lang="en-GB" altLang="ko-KR" sz="2000" dirty="0" err="1">
                <a:ea typeface="굴림" panose="020B0600000101010101" pitchFamily="50" charset="-127"/>
              </a:rPr>
              <a:t>Schank</a:t>
            </a:r>
            <a:r>
              <a:rPr lang="en-GB" altLang="ko-KR" sz="2000" dirty="0">
                <a:ea typeface="굴림" panose="020B0600000101010101" pitchFamily="50" charset="-127"/>
              </a:rPr>
              <a:t> and </a:t>
            </a:r>
            <a:r>
              <a:rPr lang="en-GB" altLang="ko-KR" sz="2000" dirty="0" err="1">
                <a:ea typeface="굴림" panose="020B0600000101010101" pitchFamily="50" charset="-127"/>
              </a:rPr>
              <a:t>Rieger</a:t>
            </a:r>
            <a:r>
              <a:rPr lang="en-GB" altLang="ko-KR" sz="2000" dirty="0">
                <a:ea typeface="굴림" panose="020B0600000101010101" pitchFamily="50" charset="-127"/>
              </a:rPr>
              <a:t>, 1974).</a:t>
            </a:r>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810123"/>
            <a:ext cx="6768752" cy="581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11</a:t>
            </a:fld>
            <a:endParaRPr lang="en-GB" altLang="ko-KR" sz="1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0" y="22860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ko-KR" sz="2000">
                <a:ea typeface="굴림" panose="020B0600000101010101" pitchFamily="50" charset="-127"/>
              </a:rPr>
              <a:t>Fig 7.8	Some basic conceptual dependencies and their use in representing more 	complex English sentences, adapted from Schank and Colby (1973).</a:t>
            </a:r>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090" y="930275"/>
            <a:ext cx="5112568" cy="5845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12</a:t>
            </a:fld>
            <a:endParaRPr lang="en-GB" altLang="ko-KR" sz="1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539553" y="764704"/>
            <a:ext cx="8136904"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371600" indent="-1371600">
              <a:defRPr sz="2000">
                <a:solidFill>
                  <a:schemeClr val="tx1"/>
                </a:solidFill>
                <a:latin typeface="Times New Roman" panose="02020603050405020304" pitchFamily="18" charset="0"/>
              </a:defRPr>
            </a:lvl1pPr>
            <a:lvl2pPr marL="1371600" indent="-1371600">
              <a:defRPr sz="2000">
                <a:solidFill>
                  <a:schemeClr val="tx1"/>
                </a:solidFill>
                <a:latin typeface="Times New Roman" panose="02020603050405020304" pitchFamily="18" charset="0"/>
              </a:defRPr>
            </a:lvl2pPr>
            <a:lvl3pPr marL="1371600" indent="-1371600">
              <a:defRPr sz="2000">
                <a:solidFill>
                  <a:schemeClr val="tx1"/>
                </a:solidFill>
                <a:latin typeface="Times New Roman" panose="02020603050405020304" pitchFamily="18" charset="0"/>
              </a:defRPr>
            </a:lvl3pPr>
            <a:lvl4pPr indent="-1371600">
              <a:defRPr sz="2000">
                <a:solidFill>
                  <a:schemeClr val="tx1"/>
                </a:solidFill>
                <a:latin typeface="Times New Roman" panose="02020603050405020304" pitchFamily="18" charset="0"/>
              </a:defRPr>
            </a:lvl4pPr>
            <a:lvl5pPr marL="1371600" indent="-1371600">
              <a:defRPr sz="2000">
                <a:solidFill>
                  <a:schemeClr val="tx1"/>
                </a:solidFill>
                <a:latin typeface="Times New Roman" panose="02020603050405020304" pitchFamily="18" charset="0"/>
              </a:defRPr>
            </a:lvl5pPr>
            <a:lvl6pPr marL="1828800" indent="-1371600" eaLnBrk="0" fontAlgn="base" hangingPunct="0">
              <a:spcBef>
                <a:spcPct val="0"/>
              </a:spcBef>
              <a:spcAft>
                <a:spcPct val="0"/>
              </a:spcAft>
              <a:defRPr sz="2000">
                <a:solidFill>
                  <a:schemeClr val="tx1"/>
                </a:solidFill>
                <a:latin typeface="Times New Roman" panose="02020603050405020304" pitchFamily="18" charset="0"/>
              </a:defRPr>
            </a:lvl6pPr>
            <a:lvl7pPr marL="2286000" indent="-1371600" eaLnBrk="0" fontAlgn="base" hangingPunct="0">
              <a:spcBef>
                <a:spcPct val="0"/>
              </a:spcBef>
              <a:spcAft>
                <a:spcPct val="0"/>
              </a:spcAft>
              <a:defRPr sz="2000">
                <a:solidFill>
                  <a:schemeClr val="tx1"/>
                </a:solidFill>
                <a:latin typeface="Times New Roman" panose="02020603050405020304" pitchFamily="18" charset="0"/>
              </a:defRPr>
            </a:lvl7pPr>
            <a:lvl8pPr marL="2743200" indent="-1371600" eaLnBrk="0" fontAlgn="base" hangingPunct="0">
              <a:spcBef>
                <a:spcPct val="0"/>
              </a:spcBef>
              <a:spcAft>
                <a:spcPct val="0"/>
              </a:spcAft>
              <a:defRPr sz="2000">
                <a:solidFill>
                  <a:schemeClr val="tx1"/>
                </a:solidFill>
                <a:latin typeface="Times New Roman" panose="02020603050405020304" pitchFamily="18" charset="0"/>
              </a:defRPr>
            </a:lvl8pPr>
            <a:lvl9pPr marL="3200400" indent="-1371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ko-KR" dirty="0">
                <a:solidFill>
                  <a:schemeClr val="tx2"/>
                </a:solidFill>
                <a:ea typeface="굴림" panose="020B0600000101010101" pitchFamily="50" charset="-127"/>
              </a:rPr>
              <a:t>Fig 7.9	Conceptual dependency representing </a:t>
            </a:r>
            <a:endParaRPr lang="en-US" altLang="ko-KR" dirty="0" smtClean="0">
              <a:solidFill>
                <a:schemeClr val="tx2"/>
              </a:solidFill>
              <a:ea typeface="굴림" panose="020B0600000101010101" pitchFamily="50" charset="-127"/>
            </a:endParaRPr>
          </a:p>
          <a:p>
            <a:pPr eaLnBrk="1" hangingPunct="1"/>
            <a:r>
              <a:rPr lang="en-US" altLang="ko-KR" dirty="0">
                <a:solidFill>
                  <a:schemeClr val="tx2"/>
                </a:solidFill>
                <a:ea typeface="굴림" panose="020B0600000101010101" pitchFamily="50" charset="-127"/>
              </a:rPr>
              <a:t> </a:t>
            </a:r>
            <a:r>
              <a:rPr lang="en-US" altLang="ko-KR" dirty="0" smtClean="0">
                <a:solidFill>
                  <a:schemeClr val="tx2"/>
                </a:solidFill>
                <a:ea typeface="굴림" panose="020B0600000101010101" pitchFamily="50" charset="-127"/>
              </a:rPr>
              <a:t>                    “</a:t>
            </a:r>
            <a:r>
              <a:rPr lang="en-US" altLang="ko-KR" dirty="0">
                <a:solidFill>
                  <a:schemeClr val="tx2"/>
                </a:solidFill>
                <a:ea typeface="굴림" panose="020B0600000101010101" pitchFamily="50" charset="-127"/>
              </a:rPr>
              <a:t>John ate the egg”</a:t>
            </a:r>
            <a:br>
              <a:rPr lang="en-US" altLang="ko-KR" dirty="0">
                <a:solidFill>
                  <a:schemeClr val="tx2"/>
                </a:solidFill>
                <a:ea typeface="굴림" panose="020B0600000101010101" pitchFamily="50" charset="-127"/>
              </a:rPr>
            </a:br>
            <a:r>
              <a:rPr lang="en-US" altLang="ko-KR" dirty="0" smtClean="0">
                <a:solidFill>
                  <a:schemeClr val="tx2"/>
                </a:solidFill>
                <a:ea typeface="굴림" panose="020B0600000101010101" pitchFamily="50" charset="-127"/>
              </a:rPr>
              <a:t>                 (</a:t>
            </a:r>
            <a:r>
              <a:rPr lang="en-US" altLang="ko-KR" dirty="0" err="1">
                <a:solidFill>
                  <a:schemeClr val="tx2"/>
                </a:solidFill>
                <a:ea typeface="굴림" panose="020B0600000101010101" pitchFamily="50" charset="-127"/>
              </a:rPr>
              <a:t>Schank</a:t>
            </a:r>
            <a:r>
              <a:rPr lang="en-US" altLang="ko-KR" dirty="0">
                <a:solidFill>
                  <a:schemeClr val="tx2"/>
                </a:solidFill>
                <a:ea typeface="굴림" panose="020B0600000101010101" pitchFamily="50" charset="-127"/>
              </a:rPr>
              <a:t> and </a:t>
            </a:r>
            <a:r>
              <a:rPr lang="en-US" altLang="ko-KR" dirty="0" err="1">
                <a:solidFill>
                  <a:schemeClr val="tx2"/>
                </a:solidFill>
                <a:ea typeface="굴림" panose="020B0600000101010101" pitchFamily="50" charset="-127"/>
              </a:rPr>
              <a:t>Rieger</a:t>
            </a:r>
            <a:r>
              <a:rPr lang="en-US" altLang="ko-KR" dirty="0">
                <a:solidFill>
                  <a:schemeClr val="tx2"/>
                </a:solidFill>
                <a:ea typeface="굴림" panose="020B0600000101010101" pitchFamily="50" charset="-127"/>
              </a:rPr>
              <a:t> 1974).</a:t>
            </a:r>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420888"/>
            <a:ext cx="5783263"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13</a:t>
            </a:fld>
            <a:endParaRPr lang="en-GB" altLang="ko-KR" sz="1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ChangeArrowheads="1"/>
          </p:cNvSpPr>
          <p:nvPr/>
        </p:nvSpPr>
        <p:spPr bwMode="auto">
          <a:xfrm>
            <a:off x="323529" y="980728"/>
            <a:ext cx="7776863"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435100" indent="-1435100">
              <a:defRPr sz="2000">
                <a:solidFill>
                  <a:schemeClr val="tx1"/>
                </a:solidFill>
                <a:latin typeface="Times New Roman" panose="02020603050405020304" pitchFamily="18" charset="0"/>
              </a:defRPr>
            </a:lvl1pPr>
            <a:lvl2pPr marL="1435100" indent="-1435100">
              <a:defRPr sz="2000">
                <a:solidFill>
                  <a:schemeClr val="tx1"/>
                </a:solidFill>
                <a:latin typeface="Times New Roman" panose="02020603050405020304" pitchFamily="18" charset="0"/>
              </a:defRPr>
            </a:lvl2pPr>
            <a:lvl3pPr marL="1435100" indent="-1435100">
              <a:defRPr sz="2000">
                <a:solidFill>
                  <a:schemeClr val="tx1"/>
                </a:solidFill>
                <a:latin typeface="Times New Roman" panose="02020603050405020304" pitchFamily="18" charset="0"/>
              </a:defRPr>
            </a:lvl3pPr>
            <a:lvl4pPr marL="1435100" indent="-1435100">
              <a:defRPr sz="2000">
                <a:solidFill>
                  <a:schemeClr val="tx1"/>
                </a:solidFill>
                <a:latin typeface="Times New Roman" panose="02020603050405020304" pitchFamily="18" charset="0"/>
              </a:defRPr>
            </a:lvl4pPr>
            <a:lvl5pPr marL="1435100" indent="-1435100">
              <a:defRPr sz="2000">
                <a:solidFill>
                  <a:schemeClr val="tx1"/>
                </a:solidFill>
                <a:latin typeface="Times New Roman" panose="02020603050405020304" pitchFamily="18" charset="0"/>
              </a:defRPr>
            </a:lvl5pPr>
            <a:lvl6pPr marL="1892300" indent="-1435100" eaLnBrk="0" fontAlgn="base" hangingPunct="0">
              <a:spcBef>
                <a:spcPct val="0"/>
              </a:spcBef>
              <a:spcAft>
                <a:spcPct val="0"/>
              </a:spcAft>
              <a:defRPr sz="2000">
                <a:solidFill>
                  <a:schemeClr val="tx1"/>
                </a:solidFill>
                <a:latin typeface="Times New Roman" panose="02020603050405020304" pitchFamily="18" charset="0"/>
              </a:defRPr>
            </a:lvl6pPr>
            <a:lvl7pPr marL="2349500" indent="-1435100" eaLnBrk="0" fontAlgn="base" hangingPunct="0">
              <a:spcBef>
                <a:spcPct val="0"/>
              </a:spcBef>
              <a:spcAft>
                <a:spcPct val="0"/>
              </a:spcAft>
              <a:defRPr sz="2000">
                <a:solidFill>
                  <a:schemeClr val="tx1"/>
                </a:solidFill>
                <a:latin typeface="Times New Roman" panose="02020603050405020304" pitchFamily="18" charset="0"/>
              </a:defRPr>
            </a:lvl7pPr>
            <a:lvl8pPr marL="2806700" indent="-1435100" eaLnBrk="0" fontAlgn="base" hangingPunct="0">
              <a:spcBef>
                <a:spcPct val="0"/>
              </a:spcBef>
              <a:spcAft>
                <a:spcPct val="0"/>
              </a:spcAft>
              <a:defRPr sz="2000">
                <a:solidFill>
                  <a:schemeClr val="tx1"/>
                </a:solidFill>
                <a:latin typeface="Times New Roman" panose="02020603050405020304" pitchFamily="18" charset="0"/>
              </a:defRPr>
            </a:lvl8pPr>
            <a:lvl9pPr marL="3263900" indent="-14351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ko-KR" dirty="0">
                <a:solidFill>
                  <a:schemeClr val="tx2"/>
                </a:solidFill>
                <a:ea typeface="굴림" panose="020B0600000101010101" pitchFamily="50" charset="-127"/>
              </a:rPr>
              <a:t>Fig 7.10	Conceptual dependency representation of the sentence </a:t>
            </a:r>
            <a:endParaRPr lang="en-US" altLang="ko-KR" dirty="0" smtClean="0">
              <a:solidFill>
                <a:schemeClr val="tx2"/>
              </a:solidFill>
              <a:ea typeface="굴림" panose="020B0600000101010101" pitchFamily="50" charset="-127"/>
            </a:endParaRPr>
          </a:p>
          <a:p>
            <a:pPr eaLnBrk="1" hangingPunct="1"/>
            <a:r>
              <a:rPr lang="en-US" altLang="ko-KR" dirty="0">
                <a:solidFill>
                  <a:schemeClr val="tx2"/>
                </a:solidFill>
                <a:ea typeface="굴림" panose="020B0600000101010101" pitchFamily="50" charset="-127"/>
              </a:rPr>
              <a:t> </a:t>
            </a:r>
            <a:r>
              <a:rPr lang="en-US" altLang="ko-KR" dirty="0" smtClean="0">
                <a:solidFill>
                  <a:schemeClr val="tx2"/>
                </a:solidFill>
                <a:ea typeface="굴림" panose="020B0600000101010101" pitchFamily="50" charset="-127"/>
              </a:rPr>
              <a:t>                     “</a:t>
            </a:r>
            <a:r>
              <a:rPr lang="en-US" altLang="ko-KR" dirty="0">
                <a:solidFill>
                  <a:schemeClr val="tx2"/>
                </a:solidFill>
                <a:ea typeface="굴림" panose="020B0600000101010101" pitchFamily="50" charset="-127"/>
              </a:rPr>
              <a:t>John prevented Mary from giving a book to Bill</a:t>
            </a:r>
            <a:r>
              <a:rPr lang="en-US" altLang="ko-KR" dirty="0" smtClean="0">
                <a:solidFill>
                  <a:schemeClr val="tx2"/>
                </a:solidFill>
                <a:ea typeface="굴림" panose="020B0600000101010101" pitchFamily="50" charset="-127"/>
              </a:rPr>
              <a:t>”</a:t>
            </a:r>
          </a:p>
          <a:p>
            <a:pPr eaLnBrk="1" hangingPunct="1"/>
            <a:r>
              <a:rPr lang="en-US" altLang="ko-KR" dirty="0" smtClean="0">
                <a:solidFill>
                  <a:schemeClr val="tx2"/>
                </a:solidFill>
                <a:ea typeface="굴림" panose="020B0600000101010101" pitchFamily="50" charset="-127"/>
              </a:rPr>
              <a:t>                                                                     (</a:t>
            </a:r>
            <a:r>
              <a:rPr lang="en-US" altLang="ko-KR" dirty="0" err="1">
                <a:solidFill>
                  <a:schemeClr val="tx2"/>
                </a:solidFill>
                <a:ea typeface="굴림" panose="020B0600000101010101" pitchFamily="50" charset="-127"/>
              </a:rPr>
              <a:t>Schank</a:t>
            </a:r>
            <a:r>
              <a:rPr lang="en-US" altLang="ko-KR" dirty="0">
                <a:solidFill>
                  <a:schemeClr val="tx2"/>
                </a:solidFill>
                <a:ea typeface="굴림" panose="020B0600000101010101" pitchFamily="50" charset="-127"/>
              </a:rPr>
              <a:t> and </a:t>
            </a:r>
            <a:r>
              <a:rPr lang="en-US" altLang="ko-KR" dirty="0" err="1">
                <a:solidFill>
                  <a:schemeClr val="tx2"/>
                </a:solidFill>
                <a:ea typeface="굴림" panose="020B0600000101010101" pitchFamily="50" charset="-127"/>
              </a:rPr>
              <a:t>Rieger</a:t>
            </a:r>
            <a:r>
              <a:rPr lang="en-US" altLang="ko-KR" dirty="0">
                <a:solidFill>
                  <a:schemeClr val="tx2"/>
                </a:solidFill>
                <a:ea typeface="굴림" panose="020B0600000101010101" pitchFamily="50" charset="-127"/>
              </a:rPr>
              <a:t> 1974</a:t>
            </a:r>
            <a:r>
              <a:rPr lang="en-US" altLang="ko-KR" dirty="0" smtClean="0">
                <a:solidFill>
                  <a:schemeClr val="tx2"/>
                </a:solidFill>
                <a:ea typeface="굴림" panose="020B0600000101010101" pitchFamily="50" charset="-127"/>
              </a:rPr>
              <a:t>). </a:t>
            </a:r>
            <a:endParaRPr lang="en-US" altLang="ko-KR" dirty="0">
              <a:solidFill>
                <a:schemeClr val="tx2"/>
              </a:solidFill>
              <a:ea typeface="굴림" panose="020B0600000101010101" pitchFamily="50" charset="-127"/>
            </a:endParaRPr>
          </a:p>
        </p:txBody>
      </p:sp>
      <p:pic>
        <p:nvPicPr>
          <p:cNvPr id="143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366" y="2636912"/>
            <a:ext cx="4167188"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14</a:t>
            </a:fld>
            <a:endParaRPr lang="en-GB" altLang="ko-KR" sz="1400" smtClean="0">
              <a:ea typeface="ＭＳ Ｐゴシック" panose="020B0600070205080204" pitchFamily="34" charset="-128"/>
            </a:endParaRPr>
          </a:p>
        </p:txBody>
      </p:sp>
    </p:spTree>
    <p:extLst>
      <p:ext uri="{BB962C8B-B14F-4D97-AF65-F5344CB8AC3E}">
        <p14:creationId xmlns:p14="http://schemas.microsoft.com/office/powerpoint/2010/main" val="11224171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ko-KR" smtClean="0">
                <a:ea typeface="굴림" panose="020B0600000101010101" pitchFamily="50" charset="-127"/>
              </a:rPr>
              <a:t>Scripts</a:t>
            </a:r>
          </a:p>
        </p:txBody>
      </p:sp>
      <p:sp>
        <p:nvSpPr>
          <p:cNvPr id="15363" name="Rectangle 3"/>
          <p:cNvSpPr>
            <a:spLocks noGrp="1" noChangeArrowheads="1"/>
          </p:cNvSpPr>
          <p:nvPr>
            <p:ph type="body" idx="1"/>
          </p:nvPr>
        </p:nvSpPr>
        <p:spPr/>
        <p:txBody>
          <a:bodyPr/>
          <a:lstStyle/>
          <a:p>
            <a:pPr eaLnBrk="1" hangingPunct="1"/>
            <a:r>
              <a:rPr lang="en-US" altLang="ko-KR" smtClean="0">
                <a:ea typeface="굴림" panose="020B0600000101010101" pitchFamily="50" charset="-127"/>
              </a:rPr>
              <a:t>Script</a:t>
            </a:r>
          </a:p>
          <a:p>
            <a:pPr lvl="1" eaLnBrk="1" hangingPunct="1"/>
            <a:r>
              <a:rPr lang="en-US" altLang="ko-KR" smtClean="0">
                <a:ea typeface="굴림" panose="020B0600000101010101" pitchFamily="50" charset="-127"/>
              </a:rPr>
              <a:t>structured representation describing a stereotyped sequence of events in a particular context</a:t>
            </a:r>
          </a:p>
          <a:p>
            <a:pPr lvl="1" eaLnBrk="1" hangingPunct="1"/>
            <a:r>
              <a:rPr lang="en-US" altLang="ko-KR" smtClean="0">
                <a:ea typeface="굴림" panose="020B0600000101010101" pitchFamily="50" charset="-127"/>
              </a:rPr>
              <a:t>originally designed by Schank and Abelson (1977) as a means of organizing </a:t>
            </a:r>
            <a:r>
              <a:rPr lang="en-US" altLang="ko-KR" i="1" smtClean="0">
                <a:ea typeface="굴림" panose="020B0600000101010101" pitchFamily="50" charset="-127"/>
              </a:rPr>
              <a:t>conceptual dependency</a:t>
            </a:r>
            <a:r>
              <a:rPr lang="en-US" altLang="ko-KR" smtClean="0">
                <a:ea typeface="굴림" panose="020B0600000101010101" pitchFamily="50" charset="-127"/>
              </a:rPr>
              <a:t> structures into descriptions of typical situations</a:t>
            </a:r>
          </a:p>
        </p:txBody>
      </p:sp>
      <p:sp>
        <p:nvSpPr>
          <p:cNvPr id="4"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15</a:t>
            </a:fld>
            <a:endParaRPr lang="en-GB" altLang="ko-KR" sz="1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611560" y="188640"/>
            <a:ext cx="680424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ko-KR" sz="2000" dirty="0">
                <a:ea typeface="굴림" panose="020B0600000101010101" pitchFamily="50" charset="-127"/>
              </a:rPr>
              <a:t>Fig 7.11	a restaurant script (</a:t>
            </a:r>
            <a:r>
              <a:rPr lang="en-GB" altLang="ko-KR" sz="2000" dirty="0" err="1">
                <a:ea typeface="굴림" panose="020B0600000101010101" pitchFamily="50" charset="-127"/>
              </a:rPr>
              <a:t>Schank</a:t>
            </a:r>
            <a:r>
              <a:rPr lang="en-GB" altLang="ko-KR" sz="2000" dirty="0">
                <a:ea typeface="굴림" panose="020B0600000101010101" pitchFamily="50" charset="-127"/>
              </a:rPr>
              <a:t> and Abelson, 1977).</a:t>
            </a: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679222"/>
            <a:ext cx="4225925" cy="582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16</a:t>
            </a:fld>
            <a:endParaRPr lang="en-GB" altLang="ko-KR" sz="1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4"/>
          <p:cNvGraphicFramePr>
            <a:graphicFrameLocks noChangeAspect="1"/>
          </p:cNvGraphicFramePr>
          <p:nvPr>
            <p:extLst>
              <p:ext uri="{D42A27DB-BD31-4B8C-83A1-F6EECF244321}">
                <p14:modId xmlns:p14="http://schemas.microsoft.com/office/powerpoint/2010/main" val="1800013461"/>
              </p:ext>
            </p:extLst>
          </p:nvPr>
        </p:nvGraphicFramePr>
        <p:xfrm>
          <a:off x="1691680" y="116632"/>
          <a:ext cx="6192688" cy="6505433"/>
        </p:xfrm>
        <a:graphic>
          <a:graphicData uri="http://schemas.openxmlformats.org/presentationml/2006/ole">
            <mc:AlternateContent xmlns:mc="http://schemas.openxmlformats.org/markup-compatibility/2006">
              <mc:Choice xmlns:v="urn:schemas-microsoft-com:vml" Requires="v">
                <p:oleObj spid="_x0000_s17417" name="Photo Editor 사진" r:id="rId3" imgW="10523810" imgH="11057143" progId="MSPhotoEd.3">
                  <p:embed/>
                </p:oleObj>
              </mc:Choice>
              <mc:Fallback>
                <p:oleObj name="Photo Editor 사진" r:id="rId3" imgW="10523810" imgH="11057143" progId="MSPhotoEd.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116632"/>
                        <a:ext cx="6192688" cy="6505433"/>
                      </a:xfrm>
                      <a:prstGeom prst="rect">
                        <a:avLst/>
                      </a:prstGeom>
                      <a:noFill/>
                      <a:ln>
                        <a:noFill/>
                      </a:ln>
                      <a:effectLst/>
                      <a:extLst/>
                    </p:spPr>
                  </p:pic>
                </p:oleObj>
              </mc:Fallback>
            </mc:AlternateContent>
          </a:graphicData>
        </a:graphic>
      </p:graphicFrame>
      <p:sp>
        <p:nvSpPr>
          <p:cNvPr id="3"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17</a:t>
            </a:fld>
            <a:endParaRPr lang="en-GB" altLang="ko-KR" sz="1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ko-KR" smtClean="0">
                <a:ea typeface="굴림" panose="020B0600000101010101" pitchFamily="50" charset="-127"/>
              </a:rPr>
              <a:t>Frames</a:t>
            </a:r>
          </a:p>
        </p:txBody>
      </p:sp>
      <p:sp>
        <p:nvSpPr>
          <p:cNvPr id="18435" name="Rectangle 3"/>
          <p:cNvSpPr>
            <a:spLocks noGrp="1" noChangeArrowheads="1"/>
          </p:cNvSpPr>
          <p:nvPr>
            <p:ph type="body" idx="1"/>
          </p:nvPr>
        </p:nvSpPr>
        <p:spPr/>
        <p:txBody>
          <a:bodyPr/>
          <a:lstStyle/>
          <a:p>
            <a:pPr eaLnBrk="1" hangingPunct="1"/>
            <a:r>
              <a:rPr lang="en-US" altLang="ko-KR" smtClean="0">
                <a:ea typeface="굴림" panose="020B0600000101010101" pitchFamily="50" charset="-127"/>
              </a:rPr>
              <a:t>Frames</a:t>
            </a:r>
          </a:p>
          <a:p>
            <a:pPr lvl="1" eaLnBrk="1" hangingPunct="1"/>
            <a:r>
              <a:rPr lang="en-US" altLang="ko-KR" smtClean="0">
                <a:ea typeface="굴림" panose="020B0600000101010101" pitchFamily="50" charset="-127"/>
              </a:rPr>
              <a:t>another representational scheme that was intended to capture in explicitly organized data structures the implicit connections of information in a problem domain</a:t>
            </a:r>
          </a:p>
          <a:p>
            <a:pPr lvl="1" eaLnBrk="1" hangingPunct="1"/>
            <a:r>
              <a:rPr lang="en-US" altLang="ko-KR" smtClean="0">
                <a:ea typeface="굴림" panose="020B0600000101010101" pitchFamily="50" charset="-127"/>
              </a:rPr>
              <a:t>support organization of knowledge into more complex units that reflects the organization of objects in the domain</a:t>
            </a:r>
          </a:p>
        </p:txBody>
      </p:sp>
      <p:sp>
        <p:nvSpPr>
          <p:cNvPr id="4"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18</a:t>
            </a:fld>
            <a:endParaRPr lang="en-GB" altLang="ko-KR" sz="1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229" y="908720"/>
            <a:ext cx="8865697" cy="4962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59" name="Text Box 3"/>
          <p:cNvSpPr txBox="1">
            <a:spLocks noChangeArrowheads="1"/>
          </p:cNvSpPr>
          <p:nvPr/>
        </p:nvSpPr>
        <p:spPr bwMode="auto">
          <a:xfrm>
            <a:off x="304800" y="381000"/>
            <a:ext cx="7543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ko-KR" sz="2000">
                <a:ea typeface="굴림" panose="020B0600000101010101" pitchFamily="50" charset="-127"/>
              </a:rPr>
              <a:t>A frame includes:</a:t>
            </a:r>
          </a:p>
        </p:txBody>
      </p:sp>
      <p:sp>
        <p:nvSpPr>
          <p:cNvPr id="7"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19</a:t>
            </a:fld>
            <a:endParaRPr lang="en-GB" altLang="ko-KR" sz="1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ko-KR" sz="4000" smtClean="0">
                <a:ea typeface="굴림" panose="020B0600000101010101" pitchFamily="50" charset="-127"/>
              </a:rPr>
              <a:t>7.0 Issues in Knowledge Representation</a:t>
            </a:r>
            <a:endParaRPr lang="ko-KR" altLang="en-US" sz="4000" smtClean="0">
              <a:ea typeface="굴림" panose="020B0600000101010101" pitchFamily="50" charset="-127"/>
            </a:endParaRPr>
          </a:p>
        </p:txBody>
      </p:sp>
      <p:sp>
        <p:nvSpPr>
          <p:cNvPr id="3075" name="Rectangle 3"/>
          <p:cNvSpPr>
            <a:spLocks noGrp="1" noChangeArrowheads="1"/>
          </p:cNvSpPr>
          <p:nvPr>
            <p:ph type="body" idx="1"/>
          </p:nvPr>
        </p:nvSpPr>
        <p:spPr/>
        <p:txBody>
          <a:bodyPr/>
          <a:lstStyle/>
          <a:p>
            <a:pPr eaLnBrk="1" hangingPunct="1"/>
            <a:r>
              <a:rPr lang="en-US" altLang="ko-KR" sz="2400" dirty="0" smtClean="0">
                <a:ea typeface="굴림" panose="020B0600000101010101" pitchFamily="50" charset="-127"/>
              </a:rPr>
              <a:t>Knowledge representation</a:t>
            </a:r>
          </a:p>
          <a:p>
            <a:pPr lvl="1" eaLnBrk="1" hangingPunct="1"/>
            <a:r>
              <a:rPr lang="en-US" altLang="ko-KR" sz="2000" dirty="0" smtClean="0">
                <a:ea typeface="굴림" panose="020B0600000101010101" pitchFamily="50" charset="-127"/>
              </a:rPr>
              <a:t>Core of AI</a:t>
            </a:r>
          </a:p>
          <a:p>
            <a:pPr eaLnBrk="1" hangingPunct="1"/>
            <a:r>
              <a:rPr lang="en-US" altLang="ko-KR" sz="2400" dirty="0" smtClean="0">
                <a:ea typeface="굴림" panose="020B0600000101010101" pitchFamily="50" charset="-127"/>
              </a:rPr>
              <a:t>7.1 Historical retrospective</a:t>
            </a:r>
          </a:p>
          <a:p>
            <a:pPr lvl="1" eaLnBrk="1" hangingPunct="1"/>
            <a:r>
              <a:rPr lang="en-US" altLang="ko-KR" sz="2000" dirty="0" smtClean="0">
                <a:ea typeface="굴림" panose="020B0600000101010101" pitchFamily="50" charset="-127"/>
              </a:rPr>
              <a:t>semantic networks</a:t>
            </a:r>
          </a:p>
          <a:p>
            <a:pPr lvl="1" eaLnBrk="1" hangingPunct="1"/>
            <a:r>
              <a:rPr lang="en-US" altLang="ko-KR" sz="2000" dirty="0" smtClean="0">
                <a:ea typeface="굴림" panose="020B0600000101010101" pitchFamily="50" charset="-127"/>
              </a:rPr>
              <a:t>conceptual dependencies</a:t>
            </a:r>
          </a:p>
          <a:p>
            <a:pPr lvl="1" eaLnBrk="1" hangingPunct="1"/>
            <a:r>
              <a:rPr lang="en-US" altLang="ko-KR" sz="2000" dirty="0" smtClean="0">
                <a:ea typeface="굴림" panose="020B0600000101010101" pitchFamily="50" charset="-127"/>
              </a:rPr>
              <a:t>scripts</a:t>
            </a:r>
          </a:p>
          <a:p>
            <a:pPr lvl="1" eaLnBrk="1" hangingPunct="1"/>
            <a:r>
              <a:rPr lang="en-US" altLang="ko-KR" sz="2000" dirty="0" smtClean="0">
                <a:ea typeface="굴림" panose="020B0600000101010101" pitchFamily="50" charset="-127"/>
              </a:rPr>
              <a:t>frames</a:t>
            </a:r>
          </a:p>
          <a:p>
            <a:pPr eaLnBrk="1" hangingPunct="1"/>
            <a:r>
              <a:rPr lang="en-US" altLang="ko-KR" sz="2400" dirty="0" smtClean="0">
                <a:ea typeface="굴림" panose="020B0600000101010101" pitchFamily="50" charset="-127"/>
              </a:rPr>
              <a:t>7.2 More modern representation</a:t>
            </a:r>
          </a:p>
          <a:p>
            <a:pPr lvl="1" eaLnBrk="1" hangingPunct="1"/>
            <a:r>
              <a:rPr lang="en-US" altLang="ko-KR" sz="2000" dirty="0" smtClean="0">
                <a:ea typeface="굴림" panose="020B0600000101010101" pitchFamily="50" charset="-127"/>
              </a:rPr>
              <a:t>conceptual graphs</a:t>
            </a:r>
          </a:p>
          <a:p>
            <a:pPr eaLnBrk="1" hangingPunct="1"/>
            <a:r>
              <a:rPr lang="en-US" altLang="ko-KR" sz="2400" dirty="0" smtClean="0">
                <a:ea typeface="굴림" panose="020B0600000101010101" pitchFamily="50" charset="-127"/>
              </a:rPr>
              <a:t>7.3 </a:t>
            </a:r>
            <a:r>
              <a:rPr lang="en-US" altLang="ko-KR" sz="2400" dirty="0" err="1" smtClean="0">
                <a:ea typeface="굴림" panose="020B0600000101010101" pitchFamily="50" charset="-127"/>
              </a:rPr>
              <a:t>Subsumption</a:t>
            </a:r>
            <a:r>
              <a:rPr lang="en-US" altLang="ko-KR" sz="2400" dirty="0" smtClean="0">
                <a:ea typeface="굴림" panose="020B0600000101010101" pitchFamily="50" charset="-127"/>
              </a:rPr>
              <a:t> architecture</a:t>
            </a:r>
          </a:p>
          <a:p>
            <a:pPr eaLnBrk="1" hangingPunct="1"/>
            <a:r>
              <a:rPr lang="en-US" altLang="ko-KR" sz="2400" dirty="0" smtClean="0">
                <a:ea typeface="굴림" panose="020B0600000101010101" pitchFamily="50" charset="-127"/>
              </a:rPr>
              <a:t>7.4 Agents</a:t>
            </a:r>
          </a:p>
        </p:txBody>
      </p:sp>
      <p:sp>
        <p:nvSpPr>
          <p:cNvPr id="4"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2</a:t>
            </a:fld>
            <a:endParaRPr lang="en-GB" altLang="ko-KR" sz="1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611560" y="304800"/>
            <a:ext cx="77048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ko-KR" sz="2000" dirty="0">
                <a:ea typeface="굴림" panose="020B0600000101010101" pitchFamily="50" charset="-127"/>
              </a:rPr>
              <a:t>Fig 7.12	Part of a frame description of a hotel room. “Specialization” </a:t>
            </a:r>
            <a:endParaRPr lang="en-GB" altLang="ko-KR" sz="2000" dirty="0" smtClean="0">
              <a:ea typeface="굴림" panose="020B0600000101010101" pitchFamily="50" charset="-127"/>
            </a:endParaRPr>
          </a:p>
          <a:p>
            <a:pPr eaLnBrk="1" hangingPunct="1">
              <a:spcBef>
                <a:spcPct val="50000"/>
              </a:spcBef>
              <a:buFontTx/>
              <a:buNone/>
            </a:pPr>
            <a:r>
              <a:rPr lang="en-GB" altLang="ko-KR" sz="2000" dirty="0">
                <a:ea typeface="굴림" panose="020B0600000101010101" pitchFamily="50" charset="-127"/>
              </a:rPr>
              <a:t> </a:t>
            </a:r>
            <a:r>
              <a:rPr lang="en-GB" altLang="ko-KR" sz="2000" dirty="0" smtClean="0">
                <a:ea typeface="굴림" panose="020B0600000101010101" pitchFamily="50" charset="-127"/>
              </a:rPr>
              <a:t>              indicates </a:t>
            </a:r>
            <a:r>
              <a:rPr lang="en-GB" altLang="ko-KR" sz="2000" dirty="0">
                <a:ea typeface="굴림" panose="020B0600000101010101" pitchFamily="50" charset="-127"/>
              </a:rPr>
              <a:t>a </a:t>
            </a:r>
            <a:r>
              <a:rPr lang="en-GB" altLang="ko-KR" sz="2000" dirty="0" smtClean="0">
                <a:ea typeface="굴림" panose="020B0600000101010101" pitchFamily="50" charset="-127"/>
              </a:rPr>
              <a:t>pointer to </a:t>
            </a:r>
            <a:r>
              <a:rPr lang="en-GB" altLang="ko-KR" sz="2000" dirty="0">
                <a:ea typeface="굴림" panose="020B0600000101010101" pitchFamily="50" charset="-127"/>
              </a:rPr>
              <a:t>a superclass.</a:t>
            </a:r>
          </a:p>
        </p:txBody>
      </p:sp>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340768"/>
            <a:ext cx="5599479"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20</a:t>
            </a:fld>
            <a:endParaRPr lang="en-GB" altLang="ko-KR" sz="1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539552" y="331788"/>
            <a:ext cx="7164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ko-KR" sz="2000" dirty="0">
                <a:ea typeface="굴림" panose="020B0600000101010101" pitchFamily="50" charset="-127"/>
              </a:rPr>
              <a:t>Fig 7.13	Spatial frame for viewing a cube (Minsky, 1975).</a:t>
            </a:r>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268760"/>
            <a:ext cx="8715375" cy="43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21</a:t>
            </a:fld>
            <a:endParaRPr lang="en-GB" altLang="ko-KR" sz="1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ko-KR" smtClean="0">
                <a:ea typeface="굴림" panose="020B0600000101010101" pitchFamily="50" charset="-127"/>
              </a:rPr>
              <a:t>Frames (cont’d)</a:t>
            </a:r>
          </a:p>
        </p:txBody>
      </p:sp>
      <p:sp>
        <p:nvSpPr>
          <p:cNvPr id="22531" name="Rectangle 3"/>
          <p:cNvSpPr>
            <a:spLocks noGrp="1" noChangeArrowheads="1"/>
          </p:cNvSpPr>
          <p:nvPr>
            <p:ph type="body" idx="1"/>
          </p:nvPr>
        </p:nvSpPr>
        <p:spPr/>
        <p:txBody>
          <a:bodyPr/>
          <a:lstStyle/>
          <a:p>
            <a:pPr eaLnBrk="1" hangingPunct="1"/>
            <a:r>
              <a:rPr lang="en-US" altLang="ko-KR" sz="2800" smtClean="0">
                <a:ea typeface="굴림" panose="020B0600000101010101" pitchFamily="50" charset="-127"/>
              </a:rPr>
              <a:t>Frames</a:t>
            </a:r>
          </a:p>
          <a:p>
            <a:pPr lvl="1" eaLnBrk="1" hangingPunct="1"/>
            <a:r>
              <a:rPr lang="en-US" altLang="ko-KR" sz="2400" smtClean="0">
                <a:ea typeface="굴림" panose="020B0600000101010101" pitchFamily="50" charset="-127"/>
              </a:rPr>
              <a:t>extend semantic networks in a number of important ways</a:t>
            </a:r>
          </a:p>
          <a:p>
            <a:pPr lvl="1" eaLnBrk="1" hangingPunct="1"/>
            <a:r>
              <a:rPr lang="en-US" altLang="ko-KR" sz="2400" smtClean="0">
                <a:ea typeface="굴림" panose="020B0600000101010101" pitchFamily="50" charset="-127"/>
              </a:rPr>
              <a:t>make it easier to organize our knowledge hierarchically</a:t>
            </a:r>
          </a:p>
          <a:p>
            <a:pPr lvl="1" eaLnBrk="1" hangingPunct="1"/>
            <a:r>
              <a:rPr lang="en-US" altLang="ko-KR" sz="2400" smtClean="0">
                <a:ea typeface="굴림" panose="020B0600000101010101" pitchFamily="50" charset="-127"/>
              </a:rPr>
              <a:t>procedural attachment to create demons</a:t>
            </a:r>
          </a:p>
          <a:p>
            <a:pPr lvl="1" eaLnBrk="1" hangingPunct="1"/>
            <a:r>
              <a:rPr lang="en-US" altLang="ko-KR" sz="2400" smtClean="0">
                <a:ea typeface="굴림" panose="020B0600000101010101" pitchFamily="50" charset="-127"/>
              </a:rPr>
              <a:t>class inheritance</a:t>
            </a:r>
          </a:p>
          <a:p>
            <a:pPr lvl="1" eaLnBrk="1" hangingPunct="1"/>
            <a:r>
              <a:rPr lang="en-US" altLang="ko-KR" sz="2400" smtClean="0">
                <a:ea typeface="굴림" panose="020B0600000101010101" pitchFamily="50" charset="-127"/>
              </a:rPr>
              <a:t>natural way to represent stereotypic entities, classes, inheritance, and default values</a:t>
            </a:r>
          </a:p>
          <a:p>
            <a:pPr lvl="1" eaLnBrk="1" hangingPunct="1">
              <a:buFontTx/>
              <a:buNone/>
            </a:pPr>
            <a:r>
              <a:rPr lang="en-US" altLang="ko-KR" sz="2400" smtClean="0">
                <a:ea typeface="굴림" panose="020B0600000101010101" pitchFamily="50" charset="-127"/>
                <a:sym typeface="Wingdings" panose="05000000000000000000" pitchFamily="2" charset="2"/>
              </a:rPr>
              <a:t> object-oriented programming design philosophy</a:t>
            </a:r>
            <a:endParaRPr lang="en-US" altLang="ko-KR" sz="2400" smtClean="0">
              <a:ea typeface="굴림" panose="020B0600000101010101" pitchFamily="50" charset="-127"/>
            </a:endParaRPr>
          </a:p>
        </p:txBody>
      </p:sp>
      <p:sp>
        <p:nvSpPr>
          <p:cNvPr id="4"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22</a:t>
            </a:fld>
            <a:endParaRPr lang="en-GB" altLang="ko-KR" sz="1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ko-KR" sz="4000" smtClean="0">
                <a:ea typeface="굴림" panose="020B0600000101010101" pitchFamily="50" charset="-127"/>
              </a:rPr>
              <a:t>7.2 Conceptual Graphs:</a:t>
            </a:r>
            <a:br>
              <a:rPr lang="en-US" altLang="ko-KR" sz="4000" smtClean="0">
                <a:ea typeface="굴림" panose="020B0600000101010101" pitchFamily="50" charset="-127"/>
              </a:rPr>
            </a:br>
            <a:r>
              <a:rPr lang="en-US" altLang="ko-KR" sz="4000" smtClean="0">
                <a:ea typeface="굴림" panose="020B0600000101010101" pitchFamily="50" charset="-127"/>
              </a:rPr>
              <a:t>a Network Language</a:t>
            </a:r>
          </a:p>
        </p:txBody>
      </p:sp>
      <p:sp>
        <p:nvSpPr>
          <p:cNvPr id="23555" name="Rectangle 3"/>
          <p:cNvSpPr>
            <a:spLocks noGrp="1" noChangeArrowheads="1"/>
          </p:cNvSpPr>
          <p:nvPr>
            <p:ph type="body" idx="1"/>
          </p:nvPr>
        </p:nvSpPr>
        <p:spPr/>
        <p:txBody>
          <a:bodyPr/>
          <a:lstStyle/>
          <a:p>
            <a:pPr eaLnBrk="1" hangingPunct="1"/>
            <a:r>
              <a:rPr lang="en-US" altLang="ko-KR" smtClean="0">
                <a:ea typeface="굴림" panose="020B0600000101010101" pitchFamily="50" charset="-127"/>
              </a:rPr>
              <a:t>Conceptual graph by Sowa (1984)</a:t>
            </a:r>
          </a:p>
          <a:p>
            <a:pPr lvl="1" eaLnBrk="1" hangingPunct="1"/>
            <a:r>
              <a:rPr lang="en-US" altLang="ko-KR" smtClean="0">
                <a:ea typeface="굴림" panose="020B0600000101010101" pitchFamily="50" charset="-127"/>
              </a:rPr>
              <a:t>example of network representation language</a:t>
            </a:r>
          </a:p>
          <a:p>
            <a:pPr lvl="1" eaLnBrk="1" hangingPunct="1"/>
            <a:r>
              <a:rPr lang="en-US" altLang="ko-KR" smtClean="0">
                <a:ea typeface="굴림" panose="020B0600000101010101" pitchFamily="50" charset="-127"/>
              </a:rPr>
              <a:t>finite, connected, bipartite graph</a:t>
            </a:r>
          </a:p>
          <a:p>
            <a:pPr lvl="2" eaLnBrk="1" hangingPunct="1"/>
            <a:r>
              <a:rPr lang="en-US" altLang="ko-KR" smtClean="0">
                <a:ea typeface="굴림" panose="020B0600000101010101" pitchFamily="50" charset="-127"/>
              </a:rPr>
              <a:t>node: concepts(</a:t>
            </a:r>
            <a:r>
              <a:rPr lang="en-US" altLang="ko-KR" i="1" smtClean="0">
                <a:ea typeface="굴림" panose="020B0600000101010101" pitchFamily="50" charset="-127"/>
              </a:rPr>
              <a:t>boxes</a:t>
            </a:r>
            <a:r>
              <a:rPr lang="en-US" altLang="ko-KR" smtClean="0">
                <a:ea typeface="굴림" panose="020B0600000101010101" pitchFamily="50" charset="-127"/>
              </a:rPr>
              <a:t>) or conceptual relations(</a:t>
            </a:r>
            <a:r>
              <a:rPr lang="en-US" altLang="ko-KR" i="1" smtClean="0">
                <a:ea typeface="굴림" panose="020B0600000101010101" pitchFamily="50" charset="-127"/>
              </a:rPr>
              <a:t>ellipses</a:t>
            </a:r>
            <a:r>
              <a:rPr lang="en-US" altLang="ko-KR" smtClean="0">
                <a:ea typeface="굴림" panose="020B0600000101010101" pitchFamily="50" charset="-127"/>
              </a:rPr>
              <a:t>)</a:t>
            </a:r>
          </a:p>
          <a:p>
            <a:pPr lvl="2" eaLnBrk="1" hangingPunct="1"/>
            <a:r>
              <a:rPr lang="en-US" altLang="ko-KR" smtClean="0">
                <a:ea typeface="굴림" panose="020B0600000101010101" pitchFamily="50" charset="-127"/>
              </a:rPr>
              <a:t>no labeled arcs</a:t>
            </a:r>
          </a:p>
          <a:p>
            <a:pPr lvl="2" eaLnBrk="1" hangingPunct="1"/>
            <a:r>
              <a:rPr lang="en-US" altLang="ko-KR" smtClean="0">
                <a:ea typeface="굴림" panose="020B0600000101010101" pitchFamily="50" charset="-127"/>
              </a:rPr>
              <a:t>concept only have arcs to relations, and vice versa</a:t>
            </a:r>
          </a:p>
        </p:txBody>
      </p:sp>
      <p:sp>
        <p:nvSpPr>
          <p:cNvPr id="4"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23</a:t>
            </a:fld>
            <a:endParaRPr lang="en-GB" altLang="ko-KR" sz="1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539552" y="332656"/>
            <a:ext cx="64801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435100" indent="-1435100">
              <a:defRPr sz="2000">
                <a:solidFill>
                  <a:schemeClr val="tx1"/>
                </a:solidFill>
                <a:latin typeface="Times New Roman" panose="02020603050405020304" pitchFamily="18" charset="0"/>
              </a:defRPr>
            </a:lvl1pPr>
            <a:lvl2pPr marL="1435100" indent="-1435100">
              <a:defRPr sz="2000">
                <a:solidFill>
                  <a:schemeClr val="tx1"/>
                </a:solidFill>
                <a:latin typeface="Times New Roman" panose="02020603050405020304" pitchFamily="18" charset="0"/>
              </a:defRPr>
            </a:lvl2pPr>
            <a:lvl3pPr marL="1435100" indent="-1435100">
              <a:defRPr sz="2000">
                <a:solidFill>
                  <a:schemeClr val="tx1"/>
                </a:solidFill>
                <a:latin typeface="Times New Roman" panose="02020603050405020304" pitchFamily="18" charset="0"/>
              </a:defRPr>
            </a:lvl3pPr>
            <a:lvl4pPr marL="1435100" indent="-1435100">
              <a:defRPr sz="2000">
                <a:solidFill>
                  <a:schemeClr val="tx1"/>
                </a:solidFill>
                <a:latin typeface="Times New Roman" panose="02020603050405020304" pitchFamily="18" charset="0"/>
              </a:defRPr>
            </a:lvl4pPr>
            <a:lvl5pPr marL="1435100" indent="-1435100">
              <a:defRPr sz="2000">
                <a:solidFill>
                  <a:schemeClr val="tx1"/>
                </a:solidFill>
                <a:latin typeface="Times New Roman" panose="02020603050405020304" pitchFamily="18" charset="0"/>
              </a:defRPr>
            </a:lvl5pPr>
            <a:lvl6pPr marL="1892300" indent="-1435100" eaLnBrk="0" fontAlgn="base" hangingPunct="0">
              <a:spcBef>
                <a:spcPct val="0"/>
              </a:spcBef>
              <a:spcAft>
                <a:spcPct val="0"/>
              </a:spcAft>
              <a:defRPr sz="2000">
                <a:solidFill>
                  <a:schemeClr val="tx1"/>
                </a:solidFill>
                <a:latin typeface="Times New Roman" panose="02020603050405020304" pitchFamily="18" charset="0"/>
              </a:defRPr>
            </a:lvl6pPr>
            <a:lvl7pPr marL="2349500" indent="-1435100" eaLnBrk="0" fontAlgn="base" hangingPunct="0">
              <a:spcBef>
                <a:spcPct val="0"/>
              </a:spcBef>
              <a:spcAft>
                <a:spcPct val="0"/>
              </a:spcAft>
              <a:defRPr sz="2000">
                <a:solidFill>
                  <a:schemeClr val="tx1"/>
                </a:solidFill>
                <a:latin typeface="Times New Roman" panose="02020603050405020304" pitchFamily="18" charset="0"/>
              </a:defRPr>
            </a:lvl7pPr>
            <a:lvl8pPr marL="2806700" indent="-1435100" eaLnBrk="0" fontAlgn="base" hangingPunct="0">
              <a:spcBef>
                <a:spcPct val="0"/>
              </a:spcBef>
              <a:spcAft>
                <a:spcPct val="0"/>
              </a:spcAft>
              <a:defRPr sz="2000">
                <a:solidFill>
                  <a:schemeClr val="tx1"/>
                </a:solidFill>
                <a:latin typeface="Times New Roman" panose="02020603050405020304" pitchFamily="18" charset="0"/>
              </a:defRPr>
            </a:lvl8pPr>
            <a:lvl9pPr marL="3263900" indent="-14351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ko-KR" dirty="0">
                <a:solidFill>
                  <a:schemeClr val="tx2"/>
                </a:solidFill>
                <a:ea typeface="굴림" panose="020B0600000101010101" pitchFamily="50" charset="-127"/>
              </a:rPr>
              <a:t>Fig 7.14	Conceptual relations of different arities.</a:t>
            </a:r>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066800"/>
            <a:ext cx="6167403" cy="5026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24</a:t>
            </a:fld>
            <a:endParaRPr lang="en-GB" altLang="ko-KR" sz="1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611560" y="548680"/>
            <a:ext cx="5796136"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ko-KR" sz="2000" dirty="0">
                <a:ea typeface="굴림" panose="020B0600000101010101" pitchFamily="50" charset="-127"/>
              </a:rPr>
              <a:t>Fig 7.15	Graph of “Mary gave John the book.”</a:t>
            </a:r>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132856"/>
            <a:ext cx="72104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25</a:t>
            </a:fld>
            <a:endParaRPr lang="en-GB" altLang="ko-KR" sz="1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0" y="22860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ko-KR" sz="2000">
                <a:ea typeface="굴림" panose="020B0600000101010101" pitchFamily="50" charset="-127"/>
              </a:rPr>
              <a:t>Fig 7.16	Conceptual graph indicating that the dog named Emma is brown.</a:t>
            </a:r>
          </a:p>
        </p:txBody>
      </p:sp>
      <p:sp>
        <p:nvSpPr>
          <p:cNvPr id="26627" name="Text Box 3"/>
          <p:cNvSpPr txBox="1">
            <a:spLocks noChangeArrowheads="1"/>
          </p:cNvSpPr>
          <p:nvPr/>
        </p:nvSpPr>
        <p:spPr bwMode="auto">
          <a:xfrm>
            <a:off x="0" y="190500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ko-KR" sz="2000">
                <a:ea typeface="굴림" panose="020B0600000101010101" pitchFamily="50" charset="-127"/>
              </a:rPr>
              <a:t>Fig 7.17	Conceptual graph indicating that a particular (but unnamed) dog is brown.</a:t>
            </a:r>
          </a:p>
        </p:txBody>
      </p:sp>
      <p:sp>
        <p:nvSpPr>
          <p:cNvPr id="26628" name="Text Box 4"/>
          <p:cNvSpPr txBox="1">
            <a:spLocks noChangeArrowheads="1"/>
          </p:cNvSpPr>
          <p:nvPr/>
        </p:nvSpPr>
        <p:spPr bwMode="auto">
          <a:xfrm>
            <a:off x="0" y="350520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ko-KR" sz="2000">
                <a:ea typeface="굴림" panose="020B0600000101010101" pitchFamily="50" charset="-127"/>
              </a:rPr>
              <a:t>Fig 7.18	Conceptual graph indicating that a dog named Emma is brown.</a:t>
            </a:r>
          </a:p>
        </p:txBody>
      </p:sp>
      <p:pic>
        <p:nvPicPr>
          <p:cNvPr id="266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914400"/>
            <a:ext cx="607695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514600"/>
            <a:ext cx="6096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191000"/>
            <a:ext cx="601980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26</a:t>
            </a:fld>
            <a:endParaRPr lang="en-GB" altLang="ko-KR" sz="1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0" y="304800"/>
            <a:ext cx="899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ko-KR" sz="2000">
                <a:ea typeface="굴림" panose="020B0600000101010101" pitchFamily="50" charset="-127"/>
              </a:rPr>
              <a:t>Fig 7.19	Conceptual graph of a person with three names.</a:t>
            </a:r>
          </a:p>
        </p:txBody>
      </p:sp>
      <p:pic>
        <p:nvPicPr>
          <p:cNvPr id="276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28775"/>
            <a:ext cx="670560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27</a:t>
            </a:fld>
            <a:endParaRPr lang="en-GB" altLang="ko-KR" sz="1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0" y="30480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ko-KR" sz="2000">
                <a:ea typeface="굴림" panose="020B0600000101010101" pitchFamily="50" charset="-127"/>
              </a:rPr>
              <a:t>Fig 7.20	Conceptual graph of the sentence “The dog scratches its ear with its paw.”</a:t>
            </a:r>
          </a:p>
        </p:txBody>
      </p:sp>
      <p:pic>
        <p:nvPicPr>
          <p:cNvPr id="286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804988"/>
            <a:ext cx="7924800"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28</a:t>
            </a:fld>
            <a:endParaRPr lang="en-GB" altLang="ko-KR" sz="1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0" y="22860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ko-KR" sz="2000">
                <a:ea typeface="굴림" panose="020B0600000101010101" pitchFamily="50" charset="-127"/>
              </a:rPr>
              <a:t>Fig 7.23	Inheritance in conceptual graphs.</a:t>
            </a:r>
          </a:p>
        </p:txBody>
      </p:sp>
      <p:pic>
        <p:nvPicPr>
          <p:cNvPr id="296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39" y="1268760"/>
            <a:ext cx="6422949"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29</a:t>
            </a:fld>
            <a:endParaRPr lang="en-GB" altLang="ko-KR" sz="1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ko-KR" sz="4000" smtClean="0">
                <a:ea typeface="굴림" panose="020B0600000101010101" pitchFamily="50" charset="-127"/>
              </a:rPr>
              <a:t>7.1 A Brief History of AI Representational Schemes</a:t>
            </a:r>
          </a:p>
        </p:txBody>
      </p:sp>
      <p:sp>
        <p:nvSpPr>
          <p:cNvPr id="4099" name="Rectangle 3"/>
          <p:cNvSpPr>
            <a:spLocks noGrp="1" noChangeArrowheads="1"/>
          </p:cNvSpPr>
          <p:nvPr>
            <p:ph type="body" idx="1"/>
          </p:nvPr>
        </p:nvSpPr>
        <p:spPr/>
        <p:txBody>
          <a:bodyPr/>
          <a:lstStyle/>
          <a:p>
            <a:pPr eaLnBrk="1" hangingPunct="1"/>
            <a:r>
              <a:rPr lang="en-US" altLang="ko-KR" sz="2800" smtClean="0">
                <a:ea typeface="굴림" panose="020B0600000101010101" pitchFamily="50" charset="-127"/>
              </a:rPr>
              <a:t>Associationist(</a:t>
            </a:r>
            <a:r>
              <a:rPr lang="ko-KR" altLang="en-US" sz="2800" smtClean="0">
                <a:ea typeface="굴림" panose="020B0600000101010101" pitchFamily="50" charset="-127"/>
              </a:rPr>
              <a:t>관념 연합론자</a:t>
            </a:r>
            <a:r>
              <a:rPr lang="en-US" altLang="ko-KR" sz="2800" smtClean="0">
                <a:ea typeface="굴림" panose="020B0600000101010101" pitchFamily="50" charset="-127"/>
              </a:rPr>
              <a:t>) Theories of Meaning</a:t>
            </a:r>
          </a:p>
          <a:p>
            <a:pPr lvl="1" eaLnBrk="1" hangingPunct="1"/>
            <a:r>
              <a:rPr lang="en-US" altLang="ko-KR" sz="2400" smtClean="0">
                <a:ea typeface="굴림" panose="020B0600000101010101" pitchFamily="50" charset="-127"/>
              </a:rPr>
              <a:t>associationist theories define the meaning of an object in terms of a network of associations with other objects</a:t>
            </a:r>
          </a:p>
          <a:p>
            <a:pPr eaLnBrk="1" hangingPunct="1"/>
            <a:r>
              <a:rPr lang="en-US" altLang="ko-KR" sz="2800" smtClean="0">
                <a:ea typeface="굴림" panose="020B0600000101010101" pitchFamily="50" charset="-127"/>
              </a:rPr>
              <a:t>Psychological evidence</a:t>
            </a:r>
          </a:p>
          <a:p>
            <a:pPr lvl="1" eaLnBrk="1" hangingPunct="1"/>
            <a:r>
              <a:rPr lang="en-US" altLang="ko-KR" sz="2400" smtClean="0">
                <a:ea typeface="굴림" panose="020B0600000101010101" pitchFamily="50" charset="-127"/>
              </a:rPr>
              <a:t>humans also organize their knowledge hierarchically</a:t>
            </a:r>
          </a:p>
          <a:p>
            <a:pPr eaLnBrk="1" hangingPunct="1"/>
            <a:r>
              <a:rPr lang="en-US" altLang="ko-KR" sz="2800" smtClean="0">
                <a:ea typeface="굴림" panose="020B0600000101010101" pitchFamily="50" charset="-127"/>
              </a:rPr>
              <a:t>Collins and Quillian (1969)</a:t>
            </a:r>
          </a:p>
          <a:p>
            <a:pPr lvl="1" eaLnBrk="1" hangingPunct="1"/>
            <a:r>
              <a:rPr lang="en-US" altLang="ko-KR" sz="2400" smtClean="0">
                <a:ea typeface="굴림" panose="020B0600000101010101" pitchFamily="50" charset="-127"/>
              </a:rPr>
              <a:t>modeled human information storage and management using a semantic network (Fig. 7.1)</a:t>
            </a:r>
          </a:p>
        </p:txBody>
      </p:sp>
      <p:sp>
        <p:nvSpPr>
          <p:cNvPr id="4"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3</a:t>
            </a:fld>
            <a:endParaRPr lang="en-GB" altLang="ko-KR" sz="1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0" y="22860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ko-KR" sz="2000">
                <a:ea typeface="굴림" panose="020B0600000101010101" pitchFamily="50" charset="-127"/>
              </a:rPr>
              <a:t>Fig 7.24	Conceptual graph of the statement “Tom believes that Jane likes pizza,” 	showing the use of a propositional concept.</a:t>
            </a:r>
          </a:p>
        </p:txBody>
      </p:sp>
      <p:pic>
        <p:nvPicPr>
          <p:cNvPr id="307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288" y="1543050"/>
            <a:ext cx="7087799" cy="4406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30</a:t>
            </a:fld>
            <a:endParaRPr lang="en-GB" altLang="ko-KR" sz="1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0" y="30480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ko-KR" sz="2000">
                <a:ea typeface="굴림" panose="020B0600000101010101" pitchFamily="50" charset="-127"/>
              </a:rPr>
              <a:t>Fig 7.25	Conceptual graph of the proposition “There are no pink dogs.”</a:t>
            </a:r>
          </a:p>
        </p:txBody>
      </p:sp>
      <p:pic>
        <p:nvPicPr>
          <p:cNvPr id="317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5" y="1484784"/>
            <a:ext cx="7281449"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31</a:t>
            </a:fld>
            <a:endParaRPr lang="en-GB" altLang="ko-KR" sz="1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ko-KR" sz="4000" smtClean="0">
                <a:ea typeface="굴림" panose="020B0600000101010101" pitchFamily="50" charset="-127"/>
              </a:rPr>
              <a:t>7.3 Alternatives to Explicit Representation</a:t>
            </a:r>
          </a:p>
        </p:txBody>
      </p:sp>
      <p:sp>
        <p:nvSpPr>
          <p:cNvPr id="32771" name="Rectangle 3"/>
          <p:cNvSpPr>
            <a:spLocks noGrp="1" noChangeArrowheads="1"/>
          </p:cNvSpPr>
          <p:nvPr>
            <p:ph type="body" idx="1"/>
          </p:nvPr>
        </p:nvSpPr>
        <p:spPr>
          <a:xfrm>
            <a:off x="685800" y="1981200"/>
            <a:ext cx="8134672" cy="4114800"/>
          </a:xfrm>
        </p:spPr>
        <p:txBody>
          <a:bodyPr/>
          <a:lstStyle/>
          <a:p>
            <a:pPr eaLnBrk="1" hangingPunct="1"/>
            <a:r>
              <a:rPr lang="en-US" altLang="ko-KR" dirty="0" smtClean="0">
                <a:ea typeface="굴림" panose="020B0600000101010101" pitchFamily="50" charset="-127"/>
              </a:rPr>
              <a:t>Brooks’ Hypothesis and the </a:t>
            </a:r>
            <a:r>
              <a:rPr lang="en-US" altLang="ko-KR" dirty="0" err="1" smtClean="0">
                <a:ea typeface="굴림" panose="020B0600000101010101" pitchFamily="50" charset="-127"/>
              </a:rPr>
              <a:t>Subsumption</a:t>
            </a:r>
            <a:r>
              <a:rPr lang="en-US" altLang="ko-KR" sz="2000" dirty="0" smtClean="0">
                <a:ea typeface="굴림" panose="020B0600000101010101" pitchFamily="50" charset="-127"/>
              </a:rPr>
              <a:t>(</a:t>
            </a:r>
            <a:r>
              <a:rPr lang="ko-KR" altLang="en-US" sz="2000" dirty="0" smtClean="0">
                <a:ea typeface="굴림" panose="020B0600000101010101" pitchFamily="50" charset="-127"/>
              </a:rPr>
              <a:t>포섭</a:t>
            </a:r>
            <a:r>
              <a:rPr lang="en-US" altLang="ko-KR" sz="2000" dirty="0" smtClean="0">
                <a:ea typeface="굴림" panose="020B0600000101010101" pitchFamily="50" charset="-127"/>
              </a:rPr>
              <a:t>)</a:t>
            </a:r>
            <a:r>
              <a:rPr lang="en-US" altLang="ko-KR" dirty="0" smtClean="0">
                <a:ea typeface="굴림" panose="020B0600000101010101" pitchFamily="50" charset="-127"/>
              </a:rPr>
              <a:t> Architecture </a:t>
            </a:r>
          </a:p>
          <a:p>
            <a:pPr lvl="1" eaLnBrk="1" hangingPunct="1"/>
            <a:r>
              <a:rPr lang="en-US" altLang="ko-KR" dirty="0" smtClean="0">
                <a:ea typeface="굴림" panose="020B0600000101010101" pitchFamily="50" charset="-127"/>
              </a:rPr>
              <a:t>intelligence is the product of the interaction between an appropriately layered system and its environment</a:t>
            </a:r>
          </a:p>
          <a:p>
            <a:pPr lvl="1" eaLnBrk="1" hangingPunct="1"/>
            <a:r>
              <a:rPr lang="en-US" altLang="ko-KR" dirty="0" smtClean="0">
                <a:ea typeface="굴림" panose="020B0600000101010101" pitchFamily="50" charset="-127"/>
              </a:rPr>
              <a:t>Fig. 7.26: subset of functions of three-layered architecture that supported an early robot</a:t>
            </a:r>
          </a:p>
        </p:txBody>
      </p:sp>
      <p:sp>
        <p:nvSpPr>
          <p:cNvPr id="4"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32</a:t>
            </a:fld>
            <a:endParaRPr lang="en-GB" altLang="ko-KR" sz="1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4"/>
          <p:cNvSpPr txBox="1">
            <a:spLocks noChangeArrowheads="1"/>
          </p:cNvSpPr>
          <p:nvPr/>
        </p:nvSpPr>
        <p:spPr bwMode="auto">
          <a:xfrm>
            <a:off x="0" y="38100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ko-KR" sz="2000">
                <a:ea typeface="굴림" panose="020B0600000101010101" pitchFamily="50" charset="-127"/>
              </a:rPr>
              <a:t>Fig 7.26	The functions of the three-layered subsumption architecture from Brooks 	(1991a). The layers are described by the AVOID, WANDER, and EXPLORE 	behaviours. </a:t>
            </a:r>
          </a:p>
        </p:txBody>
      </p:sp>
      <p:pic>
        <p:nvPicPr>
          <p:cNvPr id="3379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628800"/>
            <a:ext cx="6500464"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33</a:t>
            </a:fld>
            <a:endParaRPr lang="en-GB" altLang="ko-KR" sz="1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685800" y="620688"/>
            <a:ext cx="7772400" cy="5475312"/>
          </a:xfrm>
        </p:spPr>
        <p:txBody>
          <a:bodyPr/>
          <a:lstStyle/>
          <a:p>
            <a:pPr eaLnBrk="1" hangingPunct="1"/>
            <a:r>
              <a:rPr lang="en-US" altLang="ko-KR" sz="2800" dirty="0" smtClean="0">
                <a:ea typeface="굴림" panose="020B0600000101010101" pitchFamily="50" charset="-127"/>
              </a:rPr>
              <a:t>The Copycat Architecture (Fig. 7.27)</a:t>
            </a:r>
          </a:p>
          <a:p>
            <a:pPr lvl="1" eaLnBrk="1" hangingPunct="1"/>
            <a:r>
              <a:rPr lang="en-US" altLang="ko-KR" sz="2400" dirty="0" smtClean="0">
                <a:ea typeface="굴림" panose="020B0600000101010101" pitchFamily="50" charset="-127"/>
              </a:rPr>
              <a:t>copycat is a problem-solving architecture built by Melanie Mitchell (1993</a:t>
            </a:r>
            <a:r>
              <a:rPr lang="en-US" altLang="ko-KR" sz="2400" dirty="0" smtClean="0">
                <a:ea typeface="굴림" panose="020B0600000101010101" pitchFamily="50" charset="-127"/>
              </a:rPr>
              <a:t>)</a:t>
            </a:r>
          </a:p>
          <a:p>
            <a:pPr lvl="1" eaLnBrk="1" hangingPunct="1"/>
            <a:r>
              <a:rPr lang="en-US" altLang="ko-KR" sz="2400" dirty="0" smtClean="0">
                <a:ea typeface="굴림" panose="020B0600000101010101" pitchFamily="50" charset="-127"/>
              </a:rPr>
              <a:t>a </a:t>
            </a:r>
            <a:r>
              <a:rPr lang="en-US" altLang="ko-KR" sz="2400" dirty="0">
                <a:ea typeface="굴림" panose="020B0600000101010101" pitchFamily="50" charset="-127"/>
              </a:rPr>
              <a:t>model of analogy making and human cognition based on the concept of the parallel terraced </a:t>
            </a:r>
            <a:r>
              <a:rPr lang="en-US" altLang="ko-KR" sz="2400" dirty="0" smtClean="0">
                <a:ea typeface="굴림" panose="020B0600000101010101" pitchFamily="50" charset="-127"/>
              </a:rPr>
              <a:t>scan</a:t>
            </a:r>
            <a:endParaRPr lang="en-US" altLang="ko-KR" sz="2400" dirty="0">
              <a:ea typeface="굴림" panose="020B0600000101010101" pitchFamily="50" charset="-127"/>
            </a:endParaRPr>
          </a:p>
          <a:p>
            <a:pPr lvl="2" eaLnBrk="1" hangingPunct="1"/>
            <a:r>
              <a:rPr lang="en-US" altLang="ko-KR" sz="2000" dirty="0" smtClean="0">
                <a:ea typeface="굴림" panose="020B0600000101010101" pitchFamily="50" charset="-127"/>
              </a:rPr>
              <a:t>“</a:t>
            </a:r>
            <a:r>
              <a:rPr lang="en-US" altLang="ko-KR" sz="2000" dirty="0" err="1">
                <a:ea typeface="굴림" panose="020B0600000101010101" pitchFamily="50" charset="-127"/>
              </a:rPr>
              <a:t>abc</a:t>
            </a:r>
            <a:r>
              <a:rPr lang="en-US" altLang="ko-KR" sz="2000" dirty="0">
                <a:ea typeface="굴림" panose="020B0600000101010101" pitchFamily="50" charset="-127"/>
              </a:rPr>
              <a:t> is to </a:t>
            </a:r>
            <a:r>
              <a:rPr lang="en-US" altLang="ko-KR" sz="2000" dirty="0" err="1">
                <a:ea typeface="굴림" panose="020B0600000101010101" pitchFamily="50" charset="-127"/>
              </a:rPr>
              <a:t>abd</a:t>
            </a:r>
            <a:r>
              <a:rPr lang="en-US" altLang="ko-KR" sz="2000" dirty="0">
                <a:ea typeface="굴림" panose="020B0600000101010101" pitchFamily="50" charset="-127"/>
              </a:rPr>
              <a:t> as </a:t>
            </a:r>
            <a:r>
              <a:rPr lang="en-US" altLang="ko-KR" sz="2000" dirty="0" err="1">
                <a:ea typeface="굴림" panose="020B0600000101010101" pitchFamily="50" charset="-127"/>
              </a:rPr>
              <a:t>ijk</a:t>
            </a:r>
            <a:r>
              <a:rPr lang="en-US" altLang="ko-KR" sz="2000" dirty="0">
                <a:ea typeface="굴림" panose="020B0600000101010101" pitchFamily="50" charset="-127"/>
              </a:rPr>
              <a:t> is to what</a:t>
            </a:r>
            <a:r>
              <a:rPr lang="en-US" altLang="ko-KR" sz="2000" dirty="0" smtClean="0">
                <a:ea typeface="굴림" panose="020B0600000101010101" pitchFamily="50" charset="-127"/>
              </a:rPr>
              <a:t>?” </a:t>
            </a:r>
            <a:r>
              <a:rPr lang="en-US" altLang="ko-KR" sz="2000" dirty="0">
                <a:ea typeface="굴림" panose="020B0600000101010101" pitchFamily="50" charset="-127"/>
              </a:rPr>
              <a:t>(</a:t>
            </a:r>
            <a:r>
              <a:rPr lang="en-US" altLang="ko-KR" sz="2000" dirty="0" err="1">
                <a:ea typeface="굴림" panose="020B0600000101010101" pitchFamily="50" charset="-127"/>
              </a:rPr>
              <a:t>abc:abd</a:t>
            </a:r>
            <a:r>
              <a:rPr lang="en-US" altLang="ko-KR" sz="2000" dirty="0">
                <a:ea typeface="굴림" panose="020B0600000101010101" pitchFamily="50" charset="-127"/>
              </a:rPr>
              <a:t> :: </a:t>
            </a:r>
            <a:r>
              <a:rPr lang="en-US" altLang="ko-KR" sz="2000" dirty="0" err="1">
                <a:ea typeface="굴림" panose="020B0600000101010101" pitchFamily="50" charset="-127"/>
              </a:rPr>
              <a:t>ijk</a:t>
            </a:r>
            <a:r>
              <a:rPr lang="en-US" altLang="ko-KR" sz="2000" dirty="0">
                <a:ea typeface="굴림" panose="020B0600000101010101" pitchFamily="50" charset="-127"/>
              </a:rPr>
              <a:t>:?)</a:t>
            </a:r>
            <a:endParaRPr lang="en-US" altLang="ko-KR" sz="2000" dirty="0" smtClean="0">
              <a:ea typeface="굴림" panose="020B0600000101010101" pitchFamily="50" charset="-127"/>
            </a:endParaRPr>
          </a:p>
          <a:p>
            <a:pPr lvl="1" eaLnBrk="1" hangingPunct="1"/>
            <a:r>
              <a:rPr lang="en-US" altLang="ko-KR" sz="2400" dirty="0" smtClean="0">
                <a:ea typeface="굴림" panose="020B0600000101010101" pitchFamily="50" charset="-127"/>
              </a:rPr>
              <a:t>copycat builds on many of the representational techniques that preceded it, including blackboards, semantic networks, connectionist networks, classifier systems</a:t>
            </a:r>
          </a:p>
          <a:p>
            <a:pPr lvl="1" eaLnBrk="1" hangingPunct="1"/>
            <a:r>
              <a:rPr lang="en-US" altLang="ko-KR" sz="2400" dirty="0" smtClean="0">
                <a:ea typeface="굴림" panose="020B0600000101010101" pitchFamily="50" charset="-127"/>
              </a:rPr>
              <a:t>copycat requires a global “state” to be part of the problem solver</a:t>
            </a:r>
          </a:p>
          <a:p>
            <a:pPr lvl="2" eaLnBrk="1" hangingPunct="1"/>
            <a:r>
              <a:rPr lang="en-US" altLang="ko-KR" sz="2000" dirty="0" smtClean="0">
                <a:ea typeface="굴림" panose="020B0600000101010101" pitchFamily="50" charset="-127"/>
              </a:rPr>
              <a:t>different from Brooks’ approach</a:t>
            </a:r>
          </a:p>
        </p:txBody>
      </p:sp>
      <p:sp>
        <p:nvSpPr>
          <p:cNvPr id="4"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34</a:t>
            </a:fld>
            <a:endParaRPr lang="en-GB" altLang="ko-KR" sz="1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685800" y="620688"/>
            <a:ext cx="7772400" cy="5475312"/>
          </a:xfrm>
        </p:spPr>
        <p:txBody>
          <a:bodyPr/>
          <a:lstStyle/>
          <a:p>
            <a:pPr lvl="1" eaLnBrk="1" hangingPunct="1"/>
            <a:r>
              <a:rPr lang="en-US" altLang="ko-KR" sz="2400" dirty="0" smtClean="0">
                <a:ea typeface="굴림" panose="020B0600000101010101" pitchFamily="50" charset="-127"/>
              </a:rPr>
              <a:t>The 3 major components of Copycat architecture</a:t>
            </a:r>
          </a:p>
          <a:p>
            <a:pPr lvl="2" eaLnBrk="1" hangingPunct="1"/>
            <a:r>
              <a:rPr lang="en-US" altLang="ko-KR" sz="2000" dirty="0" smtClean="0">
                <a:ea typeface="굴림" panose="020B0600000101010101" pitchFamily="50" charset="-127"/>
              </a:rPr>
              <a:t>workspace</a:t>
            </a:r>
          </a:p>
          <a:p>
            <a:pPr lvl="3" eaLnBrk="1" hangingPunct="1"/>
            <a:r>
              <a:rPr lang="en-US" altLang="ko-KR" sz="1600" dirty="0" smtClean="0">
                <a:ea typeface="굴림" panose="020B0600000101010101" pitchFamily="50" charset="-127"/>
              </a:rPr>
              <a:t>a global structure, similar to blackboard systems</a:t>
            </a:r>
            <a:endParaRPr lang="en-US" altLang="ko-KR" sz="1600" dirty="0" smtClean="0">
              <a:ea typeface="굴림" panose="020B0600000101010101" pitchFamily="50" charset="-127"/>
            </a:endParaRPr>
          </a:p>
          <a:p>
            <a:pPr lvl="2" eaLnBrk="1" hangingPunct="1"/>
            <a:r>
              <a:rPr lang="en-US" altLang="ko-KR" sz="2000" dirty="0" err="1" smtClean="0">
                <a:ea typeface="굴림" panose="020B0600000101010101" pitchFamily="50" charset="-127"/>
              </a:rPr>
              <a:t>slipnet</a:t>
            </a:r>
            <a:endParaRPr lang="en-US" altLang="ko-KR" sz="2000" dirty="0" smtClean="0">
              <a:ea typeface="굴림" panose="020B0600000101010101" pitchFamily="50" charset="-127"/>
            </a:endParaRPr>
          </a:p>
          <a:p>
            <a:pPr lvl="3" eaLnBrk="1" hangingPunct="1"/>
            <a:r>
              <a:rPr lang="en-US" altLang="ko-KR" dirty="0"/>
              <a:t>a network composed of nodes, which represent permanent concepts, and weighted links, which are relations, between </a:t>
            </a:r>
            <a:r>
              <a:rPr lang="en-US" altLang="ko-KR" dirty="0" smtClean="0"/>
              <a:t>them (Fig. 7.28)</a:t>
            </a:r>
            <a:endParaRPr lang="en-US" altLang="ko-KR" sz="1600" dirty="0" smtClean="0">
              <a:ea typeface="굴림" panose="020B0600000101010101" pitchFamily="50" charset="-127"/>
            </a:endParaRPr>
          </a:p>
          <a:p>
            <a:pPr lvl="2" eaLnBrk="1" hangingPunct="1"/>
            <a:r>
              <a:rPr lang="en-US" altLang="ko-KR" sz="2000" dirty="0" err="1" smtClean="0">
                <a:ea typeface="굴림" panose="020B0600000101010101" pitchFamily="50" charset="-127"/>
              </a:rPr>
              <a:t>coderack</a:t>
            </a:r>
            <a:endParaRPr lang="en-US" altLang="ko-KR" sz="2000" dirty="0" smtClean="0">
              <a:ea typeface="굴림" panose="020B0600000101010101" pitchFamily="50" charset="-127"/>
            </a:endParaRPr>
          </a:p>
          <a:p>
            <a:pPr lvl="3" eaLnBrk="1" hangingPunct="1"/>
            <a:r>
              <a:rPr lang="en-US" altLang="ko-KR" dirty="0" smtClean="0"/>
              <a:t>builds </a:t>
            </a:r>
            <a:r>
              <a:rPr lang="en-US" altLang="ko-KR" dirty="0"/>
              <a:t>structures in the working area and modify activations in the </a:t>
            </a:r>
            <a:r>
              <a:rPr lang="en-US" altLang="ko-KR" dirty="0" err="1"/>
              <a:t>slipnet</a:t>
            </a:r>
            <a:r>
              <a:rPr lang="en-US" altLang="ko-KR" dirty="0"/>
              <a:t> accordingly (bottom-up processes</a:t>
            </a:r>
            <a:r>
              <a:rPr lang="en-US" altLang="ko-KR" dirty="0" smtClean="0"/>
              <a:t>)</a:t>
            </a:r>
          </a:p>
          <a:p>
            <a:pPr lvl="1" eaLnBrk="1" hangingPunct="1"/>
            <a:r>
              <a:rPr lang="en-US" altLang="ko-KR" sz="2400" dirty="0" smtClean="0">
                <a:ea typeface="굴림" panose="020B0600000101010101" pitchFamily="50" charset="-127"/>
              </a:rPr>
              <a:t>Those are mediated in their interactions by a temperature measure</a:t>
            </a:r>
          </a:p>
          <a:p>
            <a:pPr lvl="2" eaLnBrk="1" hangingPunct="1"/>
            <a:r>
              <a:rPr lang="en-US" altLang="ko-KR" sz="2000" dirty="0" smtClean="0">
                <a:ea typeface="굴림" panose="020B0600000101010101" pitchFamily="50" charset="-127"/>
              </a:rPr>
              <a:t>degree of randomness used in making decisions</a:t>
            </a:r>
          </a:p>
          <a:p>
            <a:pPr lvl="2" eaLnBrk="1" hangingPunct="1"/>
            <a:endParaRPr lang="en-US" altLang="ko-KR" sz="2000" dirty="0" smtClean="0">
              <a:ea typeface="굴림" panose="020B0600000101010101" pitchFamily="50" charset="-127"/>
            </a:endParaRPr>
          </a:p>
        </p:txBody>
      </p:sp>
      <p:sp>
        <p:nvSpPr>
          <p:cNvPr id="4"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35</a:t>
            </a:fld>
            <a:endParaRPr lang="en-GB" altLang="ko-KR" sz="1400" smtClean="0">
              <a:ea typeface="ＭＳ Ｐゴシック" panose="020B0600070205080204" pitchFamily="34" charset="-128"/>
            </a:endParaRPr>
          </a:p>
        </p:txBody>
      </p:sp>
    </p:spTree>
    <p:extLst>
      <p:ext uri="{BB962C8B-B14F-4D97-AF65-F5344CB8AC3E}">
        <p14:creationId xmlns:p14="http://schemas.microsoft.com/office/powerpoint/2010/main" val="16604163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4"/>
          <p:cNvSpPr txBox="1">
            <a:spLocks noChangeArrowheads="1"/>
          </p:cNvSpPr>
          <p:nvPr/>
        </p:nvSpPr>
        <p:spPr bwMode="auto">
          <a:xfrm>
            <a:off x="0" y="30480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ko-KR" sz="2000">
                <a:ea typeface="굴림" panose="020B0600000101010101" pitchFamily="50" charset="-127"/>
              </a:rPr>
              <a:t>Fig 7.27	A possible state of the copycat workspace. Several examples of bonds and 	links between the letters are shown; adapted from Mitchell (1993).</a:t>
            </a:r>
          </a:p>
        </p:txBody>
      </p:sp>
      <p:pic>
        <p:nvPicPr>
          <p:cNvPr id="3584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57388"/>
            <a:ext cx="6248400"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36</a:t>
            </a:fld>
            <a:endParaRPr lang="en-GB" altLang="ko-KR" sz="1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4"/>
          <p:cNvSpPr txBox="1">
            <a:spLocks noChangeArrowheads="1"/>
          </p:cNvSpPr>
          <p:nvPr/>
        </p:nvSpPr>
        <p:spPr bwMode="auto">
          <a:xfrm>
            <a:off x="0" y="22860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ko-KR" sz="2000">
                <a:ea typeface="굴림" panose="020B0600000101010101" pitchFamily="50" charset="-127"/>
              </a:rPr>
              <a:t>Fig 7.28	A small part of copycat’s slipnet with nodes, links, and label nodes shown; 	adapted from Mitchell (1993).</a:t>
            </a:r>
          </a:p>
        </p:txBody>
      </p:sp>
      <p:pic>
        <p:nvPicPr>
          <p:cNvPr id="3686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38" y="1881188"/>
            <a:ext cx="7324725"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37</a:t>
            </a:fld>
            <a:endParaRPr lang="en-GB" altLang="ko-KR" sz="1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ko-KR" sz="4000" smtClean="0">
                <a:ea typeface="굴림" panose="020B0600000101010101" pitchFamily="50" charset="-127"/>
              </a:rPr>
              <a:t>7.4 Agent-Based and Distributed Problem Solving</a:t>
            </a:r>
          </a:p>
        </p:txBody>
      </p:sp>
      <p:sp>
        <p:nvSpPr>
          <p:cNvPr id="37891" name="Rectangle 3"/>
          <p:cNvSpPr>
            <a:spLocks noGrp="1" noChangeArrowheads="1"/>
          </p:cNvSpPr>
          <p:nvPr>
            <p:ph type="body" idx="1"/>
          </p:nvPr>
        </p:nvSpPr>
        <p:spPr/>
        <p:txBody>
          <a:bodyPr/>
          <a:lstStyle/>
          <a:p>
            <a:pPr eaLnBrk="1" hangingPunct="1">
              <a:lnSpc>
                <a:spcPct val="80000"/>
              </a:lnSpc>
            </a:pPr>
            <a:r>
              <a:rPr lang="en-US" altLang="ko-KR" sz="2800" dirty="0" smtClean="0">
                <a:ea typeface="굴림" panose="020B0600000101010101" pitchFamily="50" charset="-127"/>
              </a:rPr>
              <a:t>Two insights in the AI research community in the 1980s</a:t>
            </a:r>
          </a:p>
          <a:p>
            <a:pPr lvl="1" eaLnBrk="1" hangingPunct="1">
              <a:lnSpc>
                <a:spcPct val="80000"/>
              </a:lnSpc>
            </a:pPr>
            <a:r>
              <a:rPr lang="en-US" altLang="ko-KR" sz="2400" dirty="0" smtClean="0">
                <a:ea typeface="굴림" panose="020B0600000101010101" pitchFamily="50" charset="-127"/>
              </a:rPr>
              <a:t>DAI(Distributed Artificial Intelligence) community</a:t>
            </a:r>
          </a:p>
          <a:p>
            <a:pPr lvl="2" eaLnBrk="1" hangingPunct="1">
              <a:lnSpc>
                <a:spcPct val="80000"/>
              </a:lnSpc>
            </a:pPr>
            <a:r>
              <a:rPr lang="en-US" altLang="ko-KR" sz="2000" dirty="0" smtClean="0">
                <a:ea typeface="굴림" panose="020B0600000101010101" pitchFamily="50" charset="-127"/>
              </a:rPr>
              <a:t>discussion of issues related to intelligent problem solving with systems consisting of multiple problem solvers (at MIT, 1980)</a:t>
            </a:r>
          </a:p>
          <a:p>
            <a:pPr lvl="1" eaLnBrk="1" hangingPunct="1">
              <a:lnSpc>
                <a:spcPct val="80000"/>
              </a:lnSpc>
            </a:pPr>
            <a:r>
              <a:rPr lang="en-US" altLang="ko-KR" sz="2400" dirty="0" smtClean="0">
                <a:ea typeface="굴림" panose="020B0600000101010101" pitchFamily="50" charset="-127"/>
              </a:rPr>
              <a:t>Rodney Brooks and his group at MIT (1980s)</a:t>
            </a:r>
          </a:p>
          <a:p>
            <a:pPr lvl="2" eaLnBrk="1" hangingPunct="1">
              <a:lnSpc>
                <a:spcPct val="80000"/>
              </a:lnSpc>
            </a:pPr>
            <a:r>
              <a:rPr lang="en-US" altLang="ko-KR" sz="2000" dirty="0" smtClean="0">
                <a:ea typeface="굴림" panose="020B0600000101010101" pitchFamily="50" charset="-127"/>
              </a:rPr>
              <a:t>intelligent problem solving does not require a centralized store of knowledge manipulated by some general-purpose inferencing scheme </a:t>
            </a:r>
            <a:r>
              <a:rPr lang="en-US" altLang="ko-KR" sz="2000" dirty="0" smtClean="0">
                <a:ea typeface="굴림" panose="020B0600000101010101" pitchFamily="50" charset="-127"/>
                <a:sym typeface="Wingdings" panose="05000000000000000000" pitchFamily="2" charset="2"/>
              </a:rPr>
              <a:t> notion of distributed and cooperative models of intelligence</a:t>
            </a:r>
          </a:p>
          <a:p>
            <a:pPr lvl="2" eaLnBrk="1" hangingPunct="1">
              <a:lnSpc>
                <a:spcPct val="80000"/>
              </a:lnSpc>
            </a:pPr>
            <a:r>
              <a:rPr lang="en-US" altLang="ko-KR" sz="2000" dirty="0" smtClean="0">
                <a:ea typeface="굴림" panose="020B0600000101010101" pitchFamily="50" charset="-127"/>
              </a:rPr>
              <a:t>intelligence is situated and active in the context of particular tasks </a:t>
            </a:r>
            <a:r>
              <a:rPr lang="en-US" altLang="ko-KR" sz="2000" dirty="0" smtClean="0">
                <a:ea typeface="굴림" panose="020B0600000101010101" pitchFamily="50" charset="-127"/>
                <a:sym typeface="Wingdings" panose="05000000000000000000" pitchFamily="2" charset="2"/>
              </a:rPr>
              <a:t> allows the problem solver to offload aspects of the solution process into the environment itself</a:t>
            </a:r>
            <a:endParaRPr lang="en-US" altLang="ko-KR" sz="2000" dirty="0" smtClean="0">
              <a:ea typeface="굴림" panose="020B0600000101010101" pitchFamily="50" charset="-127"/>
            </a:endParaRPr>
          </a:p>
        </p:txBody>
      </p:sp>
      <p:sp>
        <p:nvSpPr>
          <p:cNvPr id="4"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38</a:t>
            </a:fld>
            <a:endParaRPr lang="en-GB" altLang="ko-KR" sz="1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pPr eaLnBrk="1" hangingPunct="1"/>
            <a:r>
              <a:rPr lang="en-US" altLang="ko-KR" sz="4000" smtClean="0">
                <a:ea typeface="굴림" panose="020B0600000101010101" pitchFamily="50" charset="-127"/>
              </a:rPr>
              <a:t>Agent-Oriented Problem Solving:</a:t>
            </a:r>
            <a:br>
              <a:rPr lang="en-US" altLang="ko-KR" sz="4000" smtClean="0">
                <a:ea typeface="굴림" panose="020B0600000101010101" pitchFamily="50" charset="-127"/>
              </a:rPr>
            </a:br>
            <a:r>
              <a:rPr lang="en-US" altLang="ko-KR" sz="4000" smtClean="0">
                <a:ea typeface="굴림" panose="020B0600000101010101" pitchFamily="50" charset="-127"/>
              </a:rPr>
              <a:t>A Definition</a:t>
            </a:r>
          </a:p>
        </p:txBody>
      </p:sp>
      <p:sp>
        <p:nvSpPr>
          <p:cNvPr id="38915" name="Rectangle 5"/>
          <p:cNvSpPr>
            <a:spLocks noGrp="1" noChangeArrowheads="1"/>
          </p:cNvSpPr>
          <p:nvPr>
            <p:ph type="body" idx="1"/>
          </p:nvPr>
        </p:nvSpPr>
        <p:spPr/>
        <p:txBody>
          <a:bodyPr/>
          <a:lstStyle/>
          <a:p>
            <a:pPr eaLnBrk="1" hangingPunct="1">
              <a:lnSpc>
                <a:spcPct val="90000"/>
              </a:lnSpc>
            </a:pPr>
            <a:r>
              <a:rPr lang="en-US" altLang="ko-KR" smtClean="0">
                <a:ea typeface="굴림" panose="020B0600000101010101" pitchFamily="50" charset="-127"/>
              </a:rPr>
              <a:t>Multi-agent system</a:t>
            </a:r>
          </a:p>
          <a:p>
            <a:pPr lvl="1" eaLnBrk="1" hangingPunct="1">
              <a:lnSpc>
                <a:spcPct val="90000"/>
              </a:lnSpc>
            </a:pPr>
            <a:r>
              <a:rPr lang="en-US" altLang="ko-KR" smtClean="0">
                <a:ea typeface="굴림" panose="020B0600000101010101" pitchFamily="50" charset="-127"/>
              </a:rPr>
              <a:t>a computer program with problem solvers situated in interactive environments, which are capable of flexible, autonomous, yet socially organized actions that can be, but need not be, indirected towards predetermined objectives or goals</a:t>
            </a:r>
          </a:p>
          <a:p>
            <a:pPr lvl="1" eaLnBrk="1" hangingPunct="1">
              <a:lnSpc>
                <a:spcPct val="90000"/>
              </a:lnSpc>
            </a:pPr>
            <a:r>
              <a:rPr lang="en-US" altLang="ko-KR" smtClean="0">
                <a:ea typeface="굴림" panose="020B0600000101010101" pitchFamily="50" charset="-127"/>
              </a:rPr>
              <a:t>four criteria for an intelligent agent system</a:t>
            </a:r>
          </a:p>
          <a:p>
            <a:pPr lvl="2" eaLnBrk="1" hangingPunct="1">
              <a:lnSpc>
                <a:spcPct val="90000"/>
              </a:lnSpc>
            </a:pPr>
            <a:r>
              <a:rPr lang="en-US" altLang="ko-KR" i="1" smtClean="0">
                <a:ea typeface="굴림" panose="020B0600000101010101" pitchFamily="50" charset="-127"/>
              </a:rPr>
              <a:t>situated</a:t>
            </a:r>
            <a:r>
              <a:rPr lang="en-US" altLang="ko-KR" smtClean="0">
                <a:ea typeface="굴림" panose="020B0600000101010101" pitchFamily="50" charset="-127"/>
              </a:rPr>
              <a:t>, </a:t>
            </a:r>
            <a:r>
              <a:rPr lang="en-US" altLang="ko-KR" i="1" smtClean="0">
                <a:ea typeface="굴림" panose="020B0600000101010101" pitchFamily="50" charset="-127"/>
              </a:rPr>
              <a:t>autonomous</a:t>
            </a:r>
            <a:r>
              <a:rPr lang="en-US" altLang="ko-KR" smtClean="0">
                <a:ea typeface="굴림" panose="020B0600000101010101" pitchFamily="50" charset="-127"/>
              </a:rPr>
              <a:t>, </a:t>
            </a:r>
            <a:r>
              <a:rPr lang="en-US" altLang="ko-KR" i="1" smtClean="0">
                <a:ea typeface="굴림" panose="020B0600000101010101" pitchFamily="50" charset="-127"/>
              </a:rPr>
              <a:t>flexible</a:t>
            </a:r>
            <a:r>
              <a:rPr lang="en-US" altLang="ko-KR" smtClean="0">
                <a:ea typeface="굴림" panose="020B0600000101010101" pitchFamily="50" charset="-127"/>
              </a:rPr>
              <a:t>, and </a:t>
            </a:r>
            <a:r>
              <a:rPr lang="en-US" altLang="ko-KR" i="1" smtClean="0">
                <a:ea typeface="굴림" panose="020B0600000101010101" pitchFamily="50" charset="-127"/>
              </a:rPr>
              <a:t>social</a:t>
            </a:r>
          </a:p>
          <a:p>
            <a:pPr lvl="1" eaLnBrk="1" hangingPunct="1">
              <a:lnSpc>
                <a:spcPct val="90000"/>
              </a:lnSpc>
            </a:pPr>
            <a:endParaRPr lang="en-US" altLang="ko-KR" smtClean="0">
              <a:ea typeface="굴림" panose="020B0600000101010101" pitchFamily="50" charset="-127"/>
            </a:endParaRPr>
          </a:p>
        </p:txBody>
      </p:sp>
      <p:sp>
        <p:nvSpPr>
          <p:cNvPr id="4"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39</a:t>
            </a:fld>
            <a:endParaRPr lang="en-GB" altLang="ko-KR" sz="1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395536" y="404664"/>
            <a:ext cx="830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ko-KR" sz="1700" dirty="0">
                <a:ea typeface="굴림" panose="020B0600000101010101" pitchFamily="50" charset="-127"/>
              </a:rPr>
              <a:t>Fig 7.1	Semantic network developed by Collins and </a:t>
            </a:r>
            <a:r>
              <a:rPr lang="en-GB" altLang="ko-KR" sz="1700" dirty="0" err="1">
                <a:ea typeface="굴림" panose="020B0600000101010101" pitchFamily="50" charset="-127"/>
              </a:rPr>
              <a:t>Quillian</a:t>
            </a:r>
            <a:r>
              <a:rPr lang="en-GB" altLang="ko-KR" sz="1700" dirty="0">
                <a:ea typeface="굴림" panose="020B0600000101010101" pitchFamily="50" charset="-127"/>
              </a:rPr>
              <a:t> in their research on human 	information storage and response times (Harmon and King, 1985)</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124744"/>
            <a:ext cx="8104124" cy="5580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4</a:t>
            </a:fld>
            <a:endParaRPr lang="en-GB" altLang="ko-KR" sz="1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ko-KR" sz="4000" smtClean="0">
                <a:ea typeface="굴림" panose="020B0600000101010101" pitchFamily="50" charset="-127"/>
              </a:rPr>
              <a:t>Examples of and Challenges to an Agent-Oriented Paradigm</a:t>
            </a:r>
          </a:p>
        </p:txBody>
      </p:sp>
      <p:sp>
        <p:nvSpPr>
          <p:cNvPr id="39939" name="Rectangle 3"/>
          <p:cNvSpPr>
            <a:spLocks noGrp="1" noChangeArrowheads="1"/>
          </p:cNvSpPr>
          <p:nvPr>
            <p:ph type="body" idx="1"/>
          </p:nvPr>
        </p:nvSpPr>
        <p:spPr/>
        <p:txBody>
          <a:bodyPr/>
          <a:lstStyle/>
          <a:p>
            <a:pPr eaLnBrk="1" hangingPunct="1"/>
            <a:r>
              <a:rPr lang="en-US" altLang="ko-KR" smtClean="0">
                <a:ea typeface="굴림" panose="020B0600000101010101" pitchFamily="50" charset="-127"/>
              </a:rPr>
              <a:t>Manufacturing</a:t>
            </a:r>
          </a:p>
          <a:p>
            <a:pPr eaLnBrk="1" hangingPunct="1"/>
            <a:r>
              <a:rPr lang="en-US" altLang="ko-KR" smtClean="0">
                <a:ea typeface="굴림" panose="020B0600000101010101" pitchFamily="50" charset="-127"/>
              </a:rPr>
              <a:t>Automated Control</a:t>
            </a:r>
          </a:p>
          <a:p>
            <a:pPr eaLnBrk="1" hangingPunct="1"/>
            <a:r>
              <a:rPr lang="en-US" altLang="ko-KR" smtClean="0">
                <a:ea typeface="굴림" panose="020B0600000101010101" pitchFamily="50" charset="-127"/>
              </a:rPr>
              <a:t>Telecommunications</a:t>
            </a:r>
          </a:p>
          <a:p>
            <a:pPr eaLnBrk="1" hangingPunct="1"/>
            <a:r>
              <a:rPr lang="en-US" altLang="ko-KR" smtClean="0">
                <a:ea typeface="굴림" panose="020B0600000101010101" pitchFamily="50" charset="-127"/>
              </a:rPr>
              <a:t>Transportation Systems</a:t>
            </a:r>
          </a:p>
          <a:p>
            <a:pPr eaLnBrk="1" hangingPunct="1"/>
            <a:r>
              <a:rPr lang="en-US" altLang="ko-KR" smtClean="0">
                <a:ea typeface="굴림" panose="020B0600000101010101" pitchFamily="50" charset="-127"/>
              </a:rPr>
              <a:t>Information Management</a:t>
            </a:r>
          </a:p>
          <a:p>
            <a:pPr eaLnBrk="1" hangingPunct="1"/>
            <a:r>
              <a:rPr lang="en-US" altLang="ko-KR" smtClean="0">
                <a:ea typeface="굴림" panose="020B0600000101010101" pitchFamily="50" charset="-127"/>
              </a:rPr>
              <a:t>E-Commerse</a:t>
            </a:r>
          </a:p>
          <a:p>
            <a:pPr eaLnBrk="1" hangingPunct="1"/>
            <a:r>
              <a:rPr lang="en-US" altLang="ko-KR" smtClean="0">
                <a:ea typeface="굴림" panose="020B0600000101010101" pitchFamily="50" charset="-127"/>
              </a:rPr>
              <a:t>Interactive Games and Theater</a:t>
            </a:r>
          </a:p>
        </p:txBody>
      </p:sp>
      <p:sp>
        <p:nvSpPr>
          <p:cNvPr id="4"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40</a:t>
            </a:fld>
            <a:endParaRPr lang="en-GB" altLang="ko-KR" sz="1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ko-KR" smtClean="0">
                <a:ea typeface="굴림" panose="020B0600000101010101" pitchFamily="50" charset="-127"/>
              </a:rPr>
              <a:t>Semantic Network</a:t>
            </a:r>
          </a:p>
        </p:txBody>
      </p:sp>
      <p:sp>
        <p:nvSpPr>
          <p:cNvPr id="6147" name="Rectangle 3"/>
          <p:cNvSpPr>
            <a:spLocks noGrp="1" noChangeArrowheads="1"/>
          </p:cNvSpPr>
          <p:nvPr>
            <p:ph type="body" idx="1"/>
          </p:nvPr>
        </p:nvSpPr>
        <p:spPr/>
        <p:txBody>
          <a:bodyPr/>
          <a:lstStyle/>
          <a:p>
            <a:pPr eaLnBrk="1" hangingPunct="1">
              <a:lnSpc>
                <a:spcPct val="90000"/>
              </a:lnSpc>
            </a:pPr>
            <a:r>
              <a:rPr lang="en-US" altLang="ko-KR" sz="2800" smtClean="0">
                <a:ea typeface="굴림" panose="020B0600000101010101" pitchFamily="50" charset="-127"/>
              </a:rPr>
              <a:t>Inheritance systems</a:t>
            </a:r>
          </a:p>
          <a:p>
            <a:pPr lvl="1" eaLnBrk="1" hangingPunct="1">
              <a:lnSpc>
                <a:spcPct val="90000"/>
              </a:lnSpc>
            </a:pPr>
            <a:r>
              <a:rPr lang="en-US" altLang="ko-KR" sz="2400" smtClean="0">
                <a:ea typeface="굴림" panose="020B0600000101010101" pitchFamily="50" charset="-127"/>
              </a:rPr>
              <a:t>allow us to store information at the highest level of abstraction</a:t>
            </a:r>
          </a:p>
          <a:p>
            <a:pPr lvl="1" eaLnBrk="1" hangingPunct="1">
              <a:lnSpc>
                <a:spcPct val="90000"/>
              </a:lnSpc>
            </a:pPr>
            <a:r>
              <a:rPr lang="en-US" altLang="ko-KR" sz="2400" smtClean="0">
                <a:ea typeface="굴림" panose="020B0600000101010101" pitchFamily="50" charset="-127"/>
              </a:rPr>
              <a:t>size reduction</a:t>
            </a:r>
          </a:p>
          <a:p>
            <a:pPr lvl="1" eaLnBrk="1" hangingPunct="1">
              <a:lnSpc>
                <a:spcPct val="90000"/>
              </a:lnSpc>
            </a:pPr>
            <a:r>
              <a:rPr lang="en-US" altLang="ko-KR" sz="2400" smtClean="0">
                <a:ea typeface="굴림" panose="020B0600000101010101" pitchFamily="50" charset="-127"/>
              </a:rPr>
              <a:t>consistency maintenance</a:t>
            </a:r>
          </a:p>
          <a:p>
            <a:pPr eaLnBrk="1" hangingPunct="1">
              <a:lnSpc>
                <a:spcPct val="90000"/>
              </a:lnSpc>
            </a:pPr>
            <a:r>
              <a:rPr lang="en-US" altLang="ko-KR" sz="2800" smtClean="0">
                <a:ea typeface="굴림" panose="020B0600000101010101" pitchFamily="50" charset="-127"/>
              </a:rPr>
              <a:t>Semantic network</a:t>
            </a:r>
          </a:p>
          <a:p>
            <a:pPr lvl="1" eaLnBrk="1" hangingPunct="1">
              <a:lnSpc>
                <a:spcPct val="90000"/>
              </a:lnSpc>
            </a:pPr>
            <a:r>
              <a:rPr lang="en-US" altLang="ko-KR" sz="2400" smtClean="0">
                <a:ea typeface="굴림" panose="020B0600000101010101" pitchFamily="50" charset="-127"/>
              </a:rPr>
              <a:t>represents knowledge as a graph (Fig. 7.2)</a:t>
            </a:r>
          </a:p>
          <a:p>
            <a:pPr lvl="2" eaLnBrk="1" hangingPunct="1">
              <a:lnSpc>
                <a:spcPct val="90000"/>
              </a:lnSpc>
            </a:pPr>
            <a:r>
              <a:rPr lang="en-US" altLang="ko-KR" sz="2000" smtClean="0">
                <a:ea typeface="굴림" panose="020B0600000101010101" pitchFamily="50" charset="-127"/>
              </a:rPr>
              <a:t>node: facts or concepts</a:t>
            </a:r>
          </a:p>
          <a:p>
            <a:pPr lvl="2" eaLnBrk="1" hangingPunct="1">
              <a:lnSpc>
                <a:spcPct val="90000"/>
              </a:lnSpc>
            </a:pPr>
            <a:r>
              <a:rPr lang="en-US" altLang="ko-KR" sz="2000" smtClean="0">
                <a:ea typeface="굴림" panose="020B0600000101010101" pitchFamily="50" charset="-127"/>
              </a:rPr>
              <a:t>arc: relations or associations between concepts</a:t>
            </a:r>
          </a:p>
          <a:p>
            <a:pPr lvl="1" eaLnBrk="1" hangingPunct="1">
              <a:lnSpc>
                <a:spcPct val="90000"/>
              </a:lnSpc>
            </a:pPr>
            <a:r>
              <a:rPr lang="en-US" altLang="ko-KR" sz="2400" smtClean="0">
                <a:ea typeface="굴림" panose="020B0600000101010101" pitchFamily="50" charset="-127"/>
              </a:rPr>
              <a:t>encompasses a family of graph-based representation</a:t>
            </a:r>
          </a:p>
        </p:txBody>
      </p:sp>
      <p:sp>
        <p:nvSpPr>
          <p:cNvPr id="5"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5</a:t>
            </a:fld>
            <a:endParaRPr lang="en-GB" altLang="ko-KR" sz="1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95536" y="260648"/>
            <a:ext cx="845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ko-KR" sz="2000" dirty="0">
                <a:ea typeface="굴림" panose="020B0600000101010101" pitchFamily="50" charset="-127"/>
              </a:rPr>
              <a:t>Fig 7.2	Network representation of properties of snow and ice</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0957" y="636683"/>
            <a:ext cx="6132909" cy="6068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772816"/>
            <a:ext cx="2181225"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6</a:t>
            </a:fld>
            <a:endParaRPr lang="en-GB" altLang="ko-KR" sz="1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ko-KR" smtClean="0">
                <a:ea typeface="굴림" panose="020B0600000101010101" pitchFamily="50" charset="-127"/>
              </a:rPr>
              <a:t>Case Frame</a:t>
            </a:r>
          </a:p>
        </p:txBody>
      </p:sp>
      <p:sp>
        <p:nvSpPr>
          <p:cNvPr id="8195" name="Rectangle 3"/>
          <p:cNvSpPr>
            <a:spLocks noGrp="1" noChangeArrowheads="1"/>
          </p:cNvSpPr>
          <p:nvPr>
            <p:ph type="body" idx="1"/>
          </p:nvPr>
        </p:nvSpPr>
        <p:spPr/>
        <p:txBody>
          <a:bodyPr/>
          <a:lstStyle/>
          <a:p>
            <a:pPr eaLnBrk="1" hangingPunct="1"/>
            <a:r>
              <a:rPr lang="en-US" altLang="ko-KR" smtClean="0">
                <a:ea typeface="굴림" panose="020B0600000101010101" pitchFamily="50" charset="-127"/>
              </a:rPr>
              <a:t>Case relationships include</a:t>
            </a:r>
          </a:p>
          <a:p>
            <a:pPr lvl="1" eaLnBrk="1" hangingPunct="1"/>
            <a:r>
              <a:rPr lang="en-US" altLang="ko-KR" smtClean="0">
                <a:ea typeface="굴림" panose="020B0600000101010101" pitchFamily="50" charset="-127"/>
              </a:rPr>
              <a:t>agent, object, instrument, location, and time</a:t>
            </a:r>
          </a:p>
          <a:p>
            <a:pPr lvl="1" eaLnBrk="1" hangingPunct="1"/>
            <a:r>
              <a:rPr lang="en-US" altLang="ko-KR" smtClean="0">
                <a:ea typeface="굴림" panose="020B0600000101010101" pitchFamily="50" charset="-127"/>
              </a:rPr>
              <a:t>a sentence is represented as a verb node, with various case links to nodes representing other participants in the action</a:t>
            </a:r>
          </a:p>
          <a:p>
            <a:pPr lvl="1" eaLnBrk="1" hangingPunct="1">
              <a:buFontTx/>
              <a:buNone/>
            </a:pPr>
            <a:r>
              <a:rPr lang="en-US" altLang="ko-KR" smtClean="0">
                <a:ea typeface="굴림" panose="020B0600000101010101" pitchFamily="50" charset="-127"/>
                <a:sym typeface="Wingdings" panose="05000000000000000000" pitchFamily="2" charset="2"/>
              </a:rPr>
              <a:t> case frame (Fig. 7.5)</a:t>
            </a:r>
            <a:endParaRPr lang="en-US" altLang="ko-KR" smtClean="0">
              <a:ea typeface="굴림" panose="020B0600000101010101" pitchFamily="50" charset="-127"/>
            </a:endParaRPr>
          </a:p>
        </p:txBody>
      </p:sp>
      <p:sp>
        <p:nvSpPr>
          <p:cNvPr id="4"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7</a:t>
            </a:fld>
            <a:endParaRPr lang="en-GB" altLang="ko-KR" sz="1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04800" y="304800"/>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ko-KR" sz="2000">
                <a:ea typeface="굴림" panose="020B0600000101010101" pitchFamily="50" charset="-127"/>
              </a:rPr>
              <a:t>Fig 7.5	Case frame representation of the sentence “Sarah fixed the chair with 	glue.”</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52600"/>
            <a:ext cx="6610350"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8</a:t>
            </a:fld>
            <a:endParaRPr lang="en-GB" altLang="ko-KR" sz="1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ko-KR" smtClean="0">
                <a:ea typeface="굴림" panose="020B0600000101010101" pitchFamily="50" charset="-127"/>
              </a:rPr>
              <a:t>Conceptual Dependency</a:t>
            </a:r>
          </a:p>
        </p:txBody>
      </p:sp>
      <p:sp>
        <p:nvSpPr>
          <p:cNvPr id="10243" name="Rectangle 3"/>
          <p:cNvSpPr>
            <a:spLocks noGrp="1" noChangeArrowheads="1"/>
          </p:cNvSpPr>
          <p:nvPr>
            <p:ph type="body" idx="1"/>
          </p:nvPr>
        </p:nvSpPr>
        <p:spPr/>
        <p:txBody>
          <a:bodyPr/>
          <a:lstStyle/>
          <a:p>
            <a:pPr eaLnBrk="1" hangingPunct="1">
              <a:lnSpc>
                <a:spcPct val="90000"/>
              </a:lnSpc>
            </a:pPr>
            <a:r>
              <a:rPr lang="en-US" altLang="ko-KR" smtClean="0">
                <a:ea typeface="굴림" panose="020B0600000101010101" pitchFamily="50" charset="-127"/>
              </a:rPr>
              <a:t>Conceptual dependency (Schank and Rieger, 1974)</a:t>
            </a:r>
          </a:p>
          <a:p>
            <a:pPr lvl="1" eaLnBrk="1" hangingPunct="1">
              <a:lnSpc>
                <a:spcPct val="90000"/>
              </a:lnSpc>
            </a:pPr>
            <a:r>
              <a:rPr lang="en-US" altLang="ko-KR" smtClean="0">
                <a:ea typeface="굴림" panose="020B0600000101010101" pitchFamily="50" charset="-127"/>
              </a:rPr>
              <a:t>the most ambitious attempt to model formally the deep semantic structure of natural language</a:t>
            </a:r>
          </a:p>
          <a:p>
            <a:pPr lvl="1" eaLnBrk="1" hangingPunct="1">
              <a:lnSpc>
                <a:spcPct val="90000"/>
              </a:lnSpc>
            </a:pPr>
            <a:r>
              <a:rPr lang="en-US" altLang="ko-KR" smtClean="0">
                <a:ea typeface="굴림" panose="020B0600000101010101" pitchFamily="50" charset="-127"/>
              </a:rPr>
              <a:t>set of four primitive conceptualizations</a:t>
            </a:r>
          </a:p>
          <a:p>
            <a:pPr lvl="2" eaLnBrk="1" hangingPunct="1">
              <a:lnSpc>
                <a:spcPct val="90000"/>
              </a:lnSpc>
            </a:pPr>
            <a:r>
              <a:rPr lang="en-US" altLang="ko-KR" smtClean="0">
                <a:ea typeface="굴림" panose="020B0600000101010101" pitchFamily="50" charset="-127"/>
              </a:rPr>
              <a:t>ACTs	actions</a:t>
            </a:r>
          </a:p>
          <a:p>
            <a:pPr lvl="2" eaLnBrk="1" hangingPunct="1">
              <a:lnSpc>
                <a:spcPct val="90000"/>
              </a:lnSpc>
            </a:pPr>
            <a:r>
              <a:rPr lang="en-US" altLang="ko-KR" smtClean="0">
                <a:ea typeface="굴림" panose="020B0600000101010101" pitchFamily="50" charset="-127"/>
              </a:rPr>
              <a:t>PPs		objects (picture procedures)</a:t>
            </a:r>
          </a:p>
          <a:p>
            <a:pPr lvl="2" eaLnBrk="1" hangingPunct="1">
              <a:lnSpc>
                <a:spcPct val="90000"/>
              </a:lnSpc>
            </a:pPr>
            <a:r>
              <a:rPr lang="en-US" altLang="ko-KR" smtClean="0">
                <a:ea typeface="굴림" panose="020B0600000101010101" pitchFamily="50" charset="-127"/>
              </a:rPr>
              <a:t>AAs		modifiers of actions (action aiders)</a:t>
            </a:r>
          </a:p>
          <a:p>
            <a:pPr lvl="2" eaLnBrk="1" hangingPunct="1">
              <a:lnSpc>
                <a:spcPct val="90000"/>
              </a:lnSpc>
            </a:pPr>
            <a:r>
              <a:rPr lang="en-US" altLang="ko-KR" smtClean="0">
                <a:ea typeface="굴림" panose="020B0600000101010101" pitchFamily="50" charset="-127"/>
              </a:rPr>
              <a:t>PAs		modifiers of objects (picture aiders)</a:t>
            </a:r>
          </a:p>
        </p:txBody>
      </p:sp>
      <p:sp>
        <p:nvSpPr>
          <p:cNvPr id="4" name="Slide Number Placeholder 11"/>
          <p:cNvSpPr>
            <a:spLocks noGrp="1"/>
          </p:cNvSpPr>
          <p:nvPr>
            <p:ph type="sldNum" sz="quarter" idx="12"/>
          </p:nvPr>
        </p:nvSpPr>
        <p:spPr>
          <a:xfrm>
            <a:off x="65532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37931725" indent="-37474525">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43B71B-6680-4925-AC95-1A368EF6ADF6}" type="slidenum">
              <a:rPr lang="en-GB" altLang="ko-KR" sz="1400" smtClean="0">
                <a:ea typeface="ＭＳ Ｐゴシック" panose="020B0600070205080204" pitchFamily="34" charset="-128"/>
              </a:rPr>
              <a:pPr>
                <a:spcBef>
                  <a:spcPct val="0"/>
                </a:spcBef>
                <a:buFontTx/>
                <a:buNone/>
              </a:pPr>
              <a:t>9</a:t>
            </a:fld>
            <a:endParaRPr lang="en-GB" altLang="ko-KR" sz="1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altLang="ko-KR" sz="20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altLang="ko-KR" sz="20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TotalTime>
  <Words>1340</Words>
  <Application>Microsoft Office PowerPoint</Application>
  <PresentationFormat>화면 슬라이드 쇼(4:3)</PresentationFormat>
  <Paragraphs>179</Paragraphs>
  <Slides>40</Slides>
  <Notes>0</Notes>
  <HiddenSlides>0</HiddenSlides>
  <MMClips>0</MMClips>
  <ScaleCrop>false</ScaleCrop>
  <HeadingPairs>
    <vt:vector size="8" baseType="variant">
      <vt:variant>
        <vt:lpstr>사용한 글꼴</vt:lpstr>
      </vt:variant>
      <vt:variant>
        <vt:i4>5</vt:i4>
      </vt:variant>
      <vt:variant>
        <vt:lpstr>테마</vt:lpstr>
      </vt:variant>
      <vt:variant>
        <vt:i4>1</vt:i4>
      </vt:variant>
      <vt:variant>
        <vt:lpstr>포함된 OLE 서버</vt:lpstr>
      </vt:variant>
      <vt:variant>
        <vt:i4>1</vt:i4>
      </vt:variant>
      <vt:variant>
        <vt:lpstr>슬라이드 제목</vt:lpstr>
      </vt:variant>
      <vt:variant>
        <vt:i4>40</vt:i4>
      </vt:variant>
    </vt:vector>
  </HeadingPairs>
  <TitlesOfParts>
    <vt:vector size="47" baseType="lpstr">
      <vt:lpstr>MS PGothic</vt:lpstr>
      <vt:lpstr>굴림</vt:lpstr>
      <vt:lpstr>Arial</vt:lpstr>
      <vt:lpstr>Times New Roman</vt:lpstr>
      <vt:lpstr>Wingdings</vt:lpstr>
      <vt:lpstr>Default Design</vt:lpstr>
      <vt:lpstr>Photo Editor 사진</vt:lpstr>
      <vt:lpstr>PowerPoint 프레젠테이션</vt:lpstr>
      <vt:lpstr>7.0 Issues in Knowledge Representation</vt:lpstr>
      <vt:lpstr>7.1 A Brief History of AI Representational Schemes</vt:lpstr>
      <vt:lpstr>PowerPoint 프레젠테이션</vt:lpstr>
      <vt:lpstr>Semantic Network</vt:lpstr>
      <vt:lpstr>PowerPoint 프레젠테이션</vt:lpstr>
      <vt:lpstr>Case Frame</vt:lpstr>
      <vt:lpstr>PowerPoint 프레젠테이션</vt:lpstr>
      <vt:lpstr>Conceptual Dependency</vt:lpstr>
      <vt:lpstr>PowerPoint 프레젠테이션</vt:lpstr>
      <vt:lpstr>PowerPoint 프레젠테이션</vt:lpstr>
      <vt:lpstr>PowerPoint 프레젠테이션</vt:lpstr>
      <vt:lpstr>PowerPoint 프레젠테이션</vt:lpstr>
      <vt:lpstr>PowerPoint 프레젠테이션</vt:lpstr>
      <vt:lpstr>Scripts</vt:lpstr>
      <vt:lpstr>PowerPoint 프레젠테이션</vt:lpstr>
      <vt:lpstr>PowerPoint 프레젠테이션</vt:lpstr>
      <vt:lpstr>Frames</vt:lpstr>
      <vt:lpstr>PowerPoint 프레젠테이션</vt:lpstr>
      <vt:lpstr>PowerPoint 프레젠테이션</vt:lpstr>
      <vt:lpstr>PowerPoint 프레젠테이션</vt:lpstr>
      <vt:lpstr>Frames (cont’d)</vt:lpstr>
      <vt:lpstr>7.2 Conceptual Graphs: a Network Language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7.3 Alternatives to Explicit Representation</vt:lpstr>
      <vt:lpstr>PowerPoint 프레젠테이션</vt:lpstr>
      <vt:lpstr>PowerPoint 프레젠테이션</vt:lpstr>
      <vt:lpstr>PowerPoint 프레젠테이션</vt:lpstr>
      <vt:lpstr>PowerPoint 프레젠테이션</vt:lpstr>
      <vt:lpstr>PowerPoint 프레젠테이션</vt:lpstr>
      <vt:lpstr>7.4 Agent-Based and Distributed Problem Solving</vt:lpstr>
      <vt:lpstr>Agent-Oriented Problem Solving: A Definition</vt:lpstr>
      <vt:lpstr>Examples of and Challenges to an Agent-Oriented Paradigm</vt:lpstr>
    </vt:vector>
  </TitlesOfParts>
  <Company>Pearson Plc.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Pearson Shared Services</dc:creator>
  <cp:lastModifiedBy>하 진영</cp:lastModifiedBy>
  <cp:revision>37</cp:revision>
  <dcterms:created xsi:type="dcterms:W3CDTF">2005-01-20T19:46:47Z</dcterms:created>
  <dcterms:modified xsi:type="dcterms:W3CDTF">2020-10-26T04:10:13Z</dcterms:modified>
</cp:coreProperties>
</file>