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1"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1"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1"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1"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6" y="6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1828800" cy="18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ko-KR" altLang="ko-K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ko-KR" altLang="ko-KR"/>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ko-KR" altLang="ko-K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AA9107-A844-408D-BA84-A58A511C19BB}" type="slidenum">
              <a:rPr lang="en-GB" altLang="ko-KR"/>
              <a:pPr/>
              <a:t>‹#›</a:t>
            </a:fld>
            <a:endParaRPr lang="en-GB"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31" charset="0"/>
        <a:ea typeface="ＭＳ Ｐゴシック" pitchFamily="31" charset="-128"/>
        <a:cs typeface="ＭＳ Ｐゴシック" pitchFamily="31" charset="-128"/>
      </a:defRPr>
    </a:lvl1pPr>
    <a:lvl2pPr marL="457200" algn="l" rtl="0" eaLnBrk="0" fontAlgn="base" hangingPunct="0">
      <a:spcBef>
        <a:spcPct val="30000"/>
      </a:spcBef>
      <a:spcAft>
        <a:spcPct val="0"/>
      </a:spcAft>
      <a:defRPr sz="1200" kern="1200">
        <a:solidFill>
          <a:schemeClr val="tx1"/>
        </a:solidFill>
        <a:latin typeface="Times New Roman" pitchFamily="31" charset="0"/>
        <a:ea typeface="ＭＳ Ｐゴシック" pitchFamily="3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31" charset="0"/>
        <a:ea typeface="ＭＳ Ｐゴシック" pitchFamily="3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31" charset="0"/>
        <a:ea typeface="ＭＳ Ｐゴシック" pitchFamily="3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31" charset="0"/>
        <a:ea typeface="ＭＳ Ｐゴシック" pitchFamily="3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49906D0-E81E-4AF9-827D-9F085F2C39B3}" type="slidenum">
              <a:rPr lang="en-GB" altLang="ko-KR" sz="1200"/>
              <a:pPr eaLnBrk="1" hangingPunct="1"/>
              <a:t>3</a:t>
            </a:fld>
            <a:endParaRPr lang="en-GB" altLang="ko-KR"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ko-KR"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635D1AE-ACEE-46E5-A4F1-8DD4171DFF40}" type="slidenum">
              <a:rPr lang="en-GB" altLang="ko-KR" sz="1200"/>
              <a:pPr eaLnBrk="1" hangingPunct="1"/>
              <a:t>14</a:t>
            </a:fld>
            <a:endParaRPr lang="en-GB" altLang="ko-KR"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8C5BEB3-0BDC-42F1-A4D1-C1445E6929C8}" type="slidenum">
              <a:rPr lang="en-GB" altLang="ko-KR" sz="1200"/>
              <a:pPr eaLnBrk="1" hangingPunct="1"/>
              <a:t>15</a:t>
            </a:fld>
            <a:endParaRPr lang="en-GB" altLang="ko-KR"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6B9C456-BC26-4F23-92D9-B5DBDE5FF7A6}" type="slidenum">
              <a:rPr lang="en-GB" altLang="ko-KR" sz="1200"/>
              <a:pPr eaLnBrk="1" hangingPunct="1"/>
              <a:t>16</a:t>
            </a:fld>
            <a:endParaRPr lang="en-GB" altLang="ko-KR"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6EEA6E4-7144-41DF-A86C-E8079F002AF1}" type="slidenum">
              <a:rPr lang="en-GB" altLang="ko-KR" sz="1200"/>
              <a:pPr eaLnBrk="1" hangingPunct="1"/>
              <a:t>17</a:t>
            </a:fld>
            <a:endParaRPr lang="en-GB" altLang="ko-KR"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B002890-23A3-4350-85AF-03C996A5B1E0}" type="slidenum">
              <a:rPr lang="en-GB" altLang="ko-KR" sz="1200"/>
              <a:pPr eaLnBrk="1" hangingPunct="1"/>
              <a:t>18</a:t>
            </a:fld>
            <a:endParaRPr lang="en-GB" altLang="ko-KR"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BB55297-3F49-4EE2-A6FD-0398FF4EC4C9}" type="slidenum">
              <a:rPr lang="en-GB" altLang="ko-KR" sz="1200"/>
              <a:pPr eaLnBrk="1" hangingPunct="1"/>
              <a:t>19</a:t>
            </a:fld>
            <a:endParaRPr lang="en-GB" altLang="ko-KR"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7491217-CDFF-4B0B-B23F-19AEED22F525}" type="slidenum">
              <a:rPr lang="en-GB" altLang="ko-KR" sz="1200"/>
              <a:pPr eaLnBrk="1" hangingPunct="1"/>
              <a:t>20</a:t>
            </a:fld>
            <a:endParaRPr lang="en-GB" altLang="ko-KR"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5D85400-03A0-4B7B-92BE-456239F97AFA}" type="slidenum">
              <a:rPr lang="en-GB" altLang="ko-KR" sz="1200"/>
              <a:pPr eaLnBrk="1" hangingPunct="1"/>
              <a:t>21</a:t>
            </a:fld>
            <a:endParaRPr lang="en-GB" altLang="ko-KR"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0AAE650-7592-4C5C-ABB8-9C23DC046A07}" type="slidenum">
              <a:rPr lang="en-GB" altLang="ko-KR" sz="1200"/>
              <a:pPr eaLnBrk="1" hangingPunct="1"/>
              <a:t>22</a:t>
            </a:fld>
            <a:endParaRPr lang="en-GB" altLang="ko-KR"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5EC3B96-CFB4-49E9-ACAD-3E282DB27CBD}" type="slidenum">
              <a:rPr lang="en-GB" altLang="ko-KR" sz="1200"/>
              <a:pPr eaLnBrk="1" hangingPunct="1"/>
              <a:t>23</a:t>
            </a:fld>
            <a:endParaRPr lang="en-GB" altLang="ko-KR"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86D76C7-1022-4848-8632-EB7AA124001A}" type="slidenum">
              <a:rPr lang="en-GB" altLang="ko-KR" sz="1200"/>
              <a:pPr eaLnBrk="1" hangingPunct="1"/>
              <a:t>4</a:t>
            </a:fld>
            <a:endParaRPr lang="en-GB" altLang="ko-KR"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F5B4C8F-6F7C-45F5-BB29-4D61C27A9617}" type="slidenum">
              <a:rPr lang="en-GB" altLang="ko-KR" sz="1200"/>
              <a:pPr eaLnBrk="1" hangingPunct="1"/>
              <a:t>24</a:t>
            </a:fld>
            <a:endParaRPr lang="en-GB" altLang="ko-KR"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09411B9-C665-4B02-BA19-0D05C615C904}" type="slidenum">
              <a:rPr lang="en-GB" altLang="ko-KR" sz="1200"/>
              <a:pPr eaLnBrk="1" hangingPunct="1"/>
              <a:t>25</a:t>
            </a:fld>
            <a:endParaRPr lang="en-GB" altLang="ko-KR"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fld id="{7C4C7B1C-D383-494B-BEF0-0064E6AFFCC4}" type="slidenum">
              <a:rPr lang="ko-KR" altLang="en-US">
                <a:solidFill>
                  <a:schemeClr val="tx1"/>
                </a:solidFill>
              </a:rPr>
              <a:pPr eaLnBrk="1" hangingPunct="1"/>
              <a:t>26</a:t>
            </a:fld>
            <a:endParaRPr lang="en-US" altLang="ko-KR">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ea typeface="굴림" panose="020B0600000101010101" pitchFamily="50" charset="-127"/>
              </a:rPr>
              <a:t>What is machine learning?	</a:t>
            </a:r>
          </a:p>
        </p:txBody>
      </p:sp>
    </p:spTree>
    <p:extLst>
      <p:ext uri="{BB962C8B-B14F-4D97-AF65-F5344CB8AC3E}">
        <p14:creationId xmlns:p14="http://schemas.microsoft.com/office/powerpoint/2010/main" val="397964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fld id="{61C01163-1985-44D8-B061-ABC005614E5A}" type="slidenum">
              <a:rPr lang="ko-KR" altLang="en-US">
                <a:solidFill>
                  <a:schemeClr val="tx1"/>
                </a:solidFill>
              </a:rPr>
              <a:pPr eaLnBrk="1" hangingPunct="1"/>
              <a:t>27</a:t>
            </a:fld>
            <a:endParaRPr lang="en-US" altLang="ko-KR">
              <a:solidFill>
                <a:schemeClr val="tx1"/>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ea typeface="굴림" panose="020B0600000101010101" pitchFamily="50" charset="-127"/>
              </a:rPr>
              <a:t>What is machine learning?	</a:t>
            </a:r>
          </a:p>
        </p:txBody>
      </p:sp>
    </p:spTree>
    <p:extLst>
      <p:ext uri="{BB962C8B-B14F-4D97-AF65-F5344CB8AC3E}">
        <p14:creationId xmlns:p14="http://schemas.microsoft.com/office/powerpoint/2010/main" val="1982717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fld id="{AFC1A056-B82A-4349-801C-DA8F9415BB54}" type="slidenum">
              <a:rPr lang="ko-KR" altLang="en-US">
                <a:solidFill>
                  <a:schemeClr val="tx1"/>
                </a:solidFill>
              </a:rPr>
              <a:pPr eaLnBrk="1" hangingPunct="1"/>
              <a:t>28</a:t>
            </a:fld>
            <a:endParaRPr lang="en-US" altLang="ko-KR">
              <a:solidFill>
                <a:schemeClr val="tx1"/>
              </a:solidFill>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ea typeface="굴림" panose="020B0600000101010101" pitchFamily="50" charset="-127"/>
              </a:rPr>
              <a:t>What is machine learning?	</a:t>
            </a:r>
          </a:p>
        </p:txBody>
      </p:sp>
    </p:spTree>
    <p:extLst>
      <p:ext uri="{BB962C8B-B14F-4D97-AF65-F5344CB8AC3E}">
        <p14:creationId xmlns:p14="http://schemas.microsoft.com/office/powerpoint/2010/main" val="1671324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fld id="{C8ABF058-6531-48D8-8115-B21D108CF43C}" type="slidenum">
              <a:rPr lang="ko-KR" altLang="en-US">
                <a:solidFill>
                  <a:schemeClr val="tx1"/>
                </a:solidFill>
              </a:rPr>
              <a:pPr eaLnBrk="1" hangingPunct="1"/>
              <a:t>29</a:t>
            </a:fld>
            <a:endParaRPr lang="en-US" altLang="ko-KR">
              <a:solidFill>
                <a:schemeClr val="tx1"/>
              </a:solidFill>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ea typeface="굴림" panose="020B0600000101010101" pitchFamily="50" charset="-127"/>
              </a:rPr>
              <a:t>What is machine learning?	</a:t>
            </a:r>
          </a:p>
        </p:txBody>
      </p:sp>
    </p:spTree>
    <p:extLst>
      <p:ext uri="{BB962C8B-B14F-4D97-AF65-F5344CB8AC3E}">
        <p14:creationId xmlns:p14="http://schemas.microsoft.com/office/powerpoint/2010/main" val="427002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2C0510D-FA9A-4FCB-B851-C9AE6EA6DEB2}" type="slidenum">
              <a:rPr lang="en-GB" altLang="ko-KR" sz="1200"/>
              <a:pPr eaLnBrk="1" hangingPunct="1"/>
              <a:t>7</a:t>
            </a:fld>
            <a:endParaRPr lang="en-GB" altLang="ko-KR"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CED0813-C0B2-44ED-B38B-0031E2CD96F7}" type="slidenum">
              <a:rPr lang="en-GB" altLang="ko-KR" sz="1200"/>
              <a:pPr eaLnBrk="1" hangingPunct="1"/>
              <a:t>8</a:t>
            </a:fld>
            <a:endParaRPr lang="en-GB" altLang="ko-KR"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64756AD-F51B-4709-AA70-1F8987DCA241}" type="slidenum">
              <a:rPr lang="en-GB" altLang="ko-KR" sz="1200"/>
              <a:pPr eaLnBrk="1" hangingPunct="1"/>
              <a:t>9</a:t>
            </a:fld>
            <a:endParaRPr lang="en-GB" altLang="ko-KR"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A69FCBE-E671-4BDB-88E5-38758A07E315}" type="slidenum">
              <a:rPr lang="en-GB" altLang="ko-KR" sz="1200"/>
              <a:pPr eaLnBrk="1" hangingPunct="1"/>
              <a:t>10</a:t>
            </a:fld>
            <a:endParaRPr lang="en-GB" altLang="ko-KR"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ko-KR">
                <a:latin typeface="Times New Roman" panose="02020603050405020304" pitchFamily="18" charset="0"/>
                <a:ea typeface="ＭＳ Ｐゴシック" panose="020B0600070205080204" pitchFamily="34" charset="-128"/>
              </a:rPr>
              <a:t>Insert lines 3, 4, 5, &amp; 6 pg 174</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8D47F86-95F8-4771-9D48-8B4251E7499F}" type="slidenum">
              <a:rPr lang="en-GB" altLang="ko-KR" sz="1200"/>
              <a:pPr eaLnBrk="1" hangingPunct="1"/>
              <a:t>11</a:t>
            </a:fld>
            <a:endParaRPr lang="en-GB" altLang="ko-KR"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48D566B-78F8-48E6-8202-1ECFE06DB6C5}" type="slidenum">
              <a:rPr lang="en-GB" altLang="ko-KR" sz="1200"/>
              <a:pPr eaLnBrk="1" hangingPunct="1"/>
              <a:t>12</a:t>
            </a:fld>
            <a:endParaRPr lang="en-GB" altLang="ko-KR"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4791DE7-CC87-4B9E-9273-1855AEE31F43}" type="slidenum">
              <a:rPr lang="en-GB" altLang="ko-KR" sz="1200"/>
              <a:pPr eaLnBrk="1" hangingPunct="1"/>
              <a:t>13</a:t>
            </a:fld>
            <a:endParaRPr lang="en-GB" altLang="ko-KR"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ko-KR" altLang="ko-KR"/>
          </a:p>
        </p:txBody>
      </p:sp>
      <p:sp>
        <p:nvSpPr>
          <p:cNvPr id="5" name="Rectangle 5"/>
          <p:cNvSpPr>
            <a:spLocks noGrp="1" noChangeArrowheads="1"/>
          </p:cNvSpPr>
          <p:nvPr>
            <p:ph type="ftr" sz="quarter" idx="11"/>
          </p:nvPr>
        </p:nvSpPr>
        <p:spPr>
          <a:ln/>
        </p:spPr>
        <p:txBody>
          <a:bodyPr/>
          <a:lstStyle>
            <a:lvl1pPr>
              <a:defRPr/>
            </a:lvl1pPr>
          </a:lstStyle>
          <a:p>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8ADE8E1A-2216-4C22-9AA0-6942754CC64A}" type="slidenum">
              <a:rPr lang="en-GB" altLang="ko-KR"/>
              <a:pPr/>
              <a:t>‹#›</a:t>
            </a:fld>
            <a:endParaRPr lang="en-GB" altLang="ko-KR"/>
          </a:p>
        </p:txBody>
      </p:sp>
    </p:spTree>
    <p:extLst>
      <p:ext uri="{BB962C8B-B14F-4D97-AF65-F5344CB8AC3E}">
        <p14:creationId xmlns:p14="http://schemas.microsoft.com/office/powerpoint/2010/main" val="380981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ko-KR" altLang="ko-KR"/>
          </a:p>
        </p:txBody>
      </p:sp>
      <p:sp>
        <p:nvSpPr>
          <p:cNvPr id="5" name="Rectangle 5"/>
          <p:cNvSpPr>
            <a:spLocks noGrp="1" noChangeArrowheads="1"/>
          </p:cNvSpPr>
          <p:nvPr>
            <p:ph type="ftr" sz="quarter" idx="11"/>
          </p:nvPr>
        </p:nvSpPr>
        <p:spPr>
          <a:ln/>
        </p:spPr>
        <p:txBody>
          <a:bodyPr/>
          <a:lstStyle>
            <a:lvl1pPr>
              <a:defRPr/>
            </a:lvl1pPr>
          </a:lstStyle>
          <a:p>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622B548F-8CCE-40D7-A926-D1177B0B8844}" type="slidenum">
              <a:rPr lang="en-GB" altLang="ko-KR"/>
              <a:pPr/>
              <a:t>‹#›</a:t>
            </a:fld>
            <a:endParaRPr lang="en-GB" altLang="ko-KR"/>
          </a:p>
        </p:txBody>
      </p:sp>
    </p:spTree>
    <p:extLst>
      <p:ext uri="{BB962C8B-B14F-4D97-AF65-F5344CB8AC3E}">
        <p14:creationId xmlns:p14="http://schemas.microsoft.com/office/powerpoint/2010/main" val="26872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ko-KR" altLang="ko-KR"/>
          </a:p>
        </p:txBody>
      </p:sp>
      <p:sp>
        <p:nvSpPr>
          <p:cNvPr id="5" name="Rectangle 5"/>
          <p:cNvSpPr>
            <a:spLocks noGrp="1" noChangeArrowheads="1"/>
          </p:cNvSpPr>
          <p:nvPr>
            <p:ph type="ftr" sz="quarter" idx="11"/>
          </p:nvPr>
        </p:nvSpPr>
        <p:spPr>
          <a:ln/>
        </p:spPr>
        <p:txBody>
          <a:bodyPr/>
          <a:lstStyle>
            <a:lvl1pPr>
              <a:defRPr/>
            </a:lvl1pPr>
          </a:lstStyle>
          <a:p>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F1605904-64D6-4770-8453-38618032E9AD}" type="slidenum">
              <a:rPr lang="en-GB" altLang="ko-KR"/>
              <a:pPr/>
              <a:t>‹#›</a:t>
            </a:fld>
            <a:endParaRPr lang="en-GB" altLang="ko-KR"/>
          </a:p>
        </p:txBody>
      </p:sp>
    </p:spTree>
    <p:extLst>
      <p:ext uri="{BB962C8B-B14F-4D97-AF65-F5344CB8AC3E}">
        <p14:creationId xmlns:p14="http://schemas.microsoft.com/office/powerpoint/2010/main" val="206966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ko-KR" altLang="ko-KR"/>
          </a:p>
        </p:txBody>
      </p:sp>
      <p:sp>
        <p:nvSpPr>
          <p:cNvPr id="5" name="Rectangle 5"/>
          <p:cNvSpPr>
            <a:spLocks noGrp="1" noChangeArrowheads="1"/>
          </p:cNvSpPr>
          <p:nvPr>
            <p:ph type="ftr" sz="quarter" idx="11"/>
          </p:nvPr>
        </p:nvSpPr>
        <p:spPr>
          <a:ln/>
        </p:spPr>
        <p:txBody>
          <a:bodyPr/>
          <a:lstStyle>
            <a:lvl1pPr>
              <a:defRPr/>
            </a:lvl1pPr>
          </a:lstStyle>
          <a:p>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889799DA-BBCB-46E1-A8BF-1B70A2E85ACD}" type="slidenum">
              <a:rPr lang="en-GB" altLang="ko-KR"/>
              <a:pPr/>
              <a:t>‹#›</a:t>
            </a:fld>
            <a:endParaRPr lang="en-GB" altLang="ko-KR"/>
          </a:p>
        </p:txBody>
      </p:sp>
    </p:spTree>
    <p:extLst>
      <p:ext uri="{BB962C8B-B14F-4D97-AF65-F5344CB8AC3E}">
        <p14:creationId xmlns:p14="http://schemas.microsoft.com/office/powerpoint/2010/main" val="31534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ko-KR" altLang="ko-KR"/>
          </a:p>
        </p:txBody>
      </p:sp>
      <p:sp>
        <p:nvSpPr>
          <p:cNvPr id="5" name="Rectangle 5"/>
          <p:cNvSpPr>
            <a:spLocks noGrp="1" noChangeArrowheads="1"/>
          </p:cNvSpPr>
          <p:nvPr>
            <p:ph type="ftr" sz="quarter" idx="11"/>
          </p:nvPr>
        </p:nvSpPr>
        <p:spPr>
          <a:ln/>
        </p:spPr>
        <p:txBody>
          <a:bodyPr/>
          <a:lstStyle>
            <a:lvl1pPr>
              <a:defRPr/>
            </a:lvl1pPr>
          </a:lstStyle>
          <a:p>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A2EAF774-E211-4984-BD3D-A209964182F8}" type="slidenum">
              <a:rPr lang="en-GB" altLang="ko-KR"/>
              <a:pPr/>
              <a:t>‹#›</a:t>
            </a:fld>
            <a:endParaRPr lang="en-GB" altLang="ko-KR"/>
          </a:p>
        </p:txBody>
      </p:sp>
    </p:spTree>
    <p:extLst>
      <p:ext uri="{BB962C8B-B14F-4D97-AF65-F5344CB8AC3E}">
        <p14:creationId xmlns:p14="http://schemas.microsoft.com/office/powerpoint/2010/main" val="26229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ko-KR" altLang="ko-KR"/>
          </a:p>
        </p:txBody>
      </p:sp>
      <p:sp>
        <p:nvSpPr>
          <p:cNvPr id="6" name="Rectangle 5"/>
          <p:cNvSpPr>
            <a:spLocks noGrp="1" noChangeArrowheads="1"/>
          </p:cNvSpPr>
          <p:nvPr>
            <p:ph type="ftr" sz="quarter" idx="11"/>
          </p:nvPr>
        </p:nvSpPr>
        <p:spPr>
          <a:ln/>
        </p:spPr>
        <p:txBody>
          <a:bodyPr/>
          <a:lstStyle>
            <a:lvl1pPr>
              <a:defRPr/>
            </a:lvl1pPr>
          </a:lstStyle>
          <a:p>
            <a:endParaRPr lang="ko-KR" altLang="ko-KR"/>
          </a:p>
        </p:txBody>
      </p:sp>
      <p:sp>
        <p:nvSpPr>
          <p:cNvPr id="7" name="Rectangle 6"/>
          <p:cNvSpPr>
            <a:spLocks noGrp="1" noChangeArrowheads="1"/>
          </p:cNvSpPr>
          <p:nvPr>
            <p:ph type="sldNum" sz="quarter" idx="12"/>
          </p:nvPr>
        </p:nvSpPr>
        <p:spPr>
          <a:ln/>
        </p:spPr>
        <p:txBody>
          <a:bodyPr/>
          <a:lstStyle>
            <a:lvl1pPr>
              <a:defRPr/>
            </a:lvl1pPr>
          </a:lstStyle>
          <a:p>
            <a:fld id="{E054FFEA-CD10-46F0-943A-FA363A8BBD8F}" type="slidenum">
              <a:rPr lang="en-GB" altLang="ko-KR"/>
              <a:pPr/>
              <a:t>‹#›</a:t>
            </a:fld>
            <a:endParaRPr lang="en-GB" altLang="ko-KR"/>
          </a:p>
        </p:txBody>
      </p:sp>
    </p:spTree>
    <p:extLst>
      <p:ext uri="{BB962C8B-B14F-4D97-AF65-F5344CB8AC3E}">
        <p14:creationId xmlns:p14="http://schemas.microsoft.com/office/powerpoint/2010/main" val="413361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ko-KR" altLang="ko-KR"/>
          </a:p>
        </p:txBody>
      </p:sp>
      <p:sp>
        <p:nvSpPr>
          <p:cNvPr id="8" name="Rectangle 5"/>
          <p:cNvSpPr>
            <a:spLocks noGrp="1" noChangeArrowheads="1"/>
          </p:cNvSpPr>
          <p:nvPr>
            <p:ph type="ftr" sz="quarter" idx="11"/>
          </p:nvPr>
        </p:nvSpPr>
        <p:spPr>
          <a:ln/>
        </p:spPr>
        <p:txBody>
          <a:bodyPr/>
          <a:lstStyle>
            <a:lvl1pPr>
              <a:defRPr/>
            </a:lvl1pPr>
          </a:lstStyle>
          <a:p>
            <a:endParaRPr lang="ko-KR" altLang="ko-KR"/>
          </a:p>
        </p:txBody>
      </p:sp>
      <p:sp>
        <p:nvSpPr>
          <p:cNvPr id="9" name="Rectangle 6"/>
          <p:cNvSpPr>
            <a:spLocks noGrp="1" noChangeArrowheads="1"/>
          </p:cNvSpPr>
          <p:nvPr>
            <p:ph type="sldNum" sz="quarter" idx="12"/>
          </p:nvPr>
        </p:nvSpPr>
        <p:spPr>
          <a:ln/>
        </p:spPr>
        <p:txBody>
          <a:bodyPr/>
          <a:lstStyle>
            <a:lvl1pPr>
              <a:defRPr/>
            </a:lvl1pPr>
          </a:lstStyle>
          <a:p>
            <a:fld id="{93540CDE-DDD3-41A0-BFB0-4F4733D854FF}" type="slidenum">
              <a:rPr lang="en-GB" altLang="ko-KR"/>
              <a:pPr/>
              <a:t>‹#›</a:t>
            </a:fld>
            <a:endParaRPr lang="en-GB" altLang="ko-KR"/>
          </a:p>
        </p:txBody>
      </p:sp>
    </p:spTree>
    <p:extLst>
      <p:ext uri="{BB962C8B-B14F-4D97-AF65-F5344CB8AC3E}">
        <p14:creationId xmlns:p14="http://schemas.microsoft.com/office/powerpoint/2010/main" val="294557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ko-KR" altLang="ko-KR"/>
          </a:p>
        </p:txBody>
      </p:sp>
      <p:sp>
        <p:nvSpPr>
          <p:cNvPr id="4" name="Rectangle 5"/>
          <p:cNvSpPr>
            <a:spLocks noGrp="1" noChangeArrowheads="1"/>
          </p:cNvSpPr>
          <p:nvPr>
            <p:ph type="ftr" sz="quarter" idx="11"/>
          </p:nvPr>
        </p:nvSpPr>
        <p:spPr>
          <a:ln/>
        </p:spPr>
        <p:txBody>
          <a:bodyPr/>
          <a:lstStyle>
            <a:lvl1pPr>
              <a:defRPr/>
            </a:lvl1pPr>
          </a:lstStyle>
          <a:p>
            <a:endParaRPr lang="ko-KR" altLang="ko-KR"/>
          </a:p>
        </p:txBody>
      </p:sp>
      <p:sp>
        <p:nvSpPr>
          <p:cNvPr id="5" name="Rectangle 6"/>
          <p:cNvSpPr>
            <a:spLocks noGrp="1" noChangeArrowheads="1"/>
          </p:cNvSpPr>
          <p:nvPr>
            <p:ph type="sldNum" sz="quarter" idx="12"/>
          </p:nvPr>
        </p:nvSpPr>
        <p:spPr>
          <a:ln/>
        </p:spPr>
        <p:txBody>
          <a:bodyPr/>
          <a:lstStyle>
            <a:lvl1pPr>
              <a:defRPr/>
            </a:lvl1pPr>
          </a:lstStyle>
          <a:p>
            <a:fld id="{6703443F-7638-4DF1-B589-31A8E92E89DB}" type="slidenum">
              <a:rPr lang="en-GB" altLang="ko-KR"/>
              <a:pPr/>
              <a:t>‹#›</a:t>
            </a:fld>
            <a:endParaRPr lang="en-GB" altLang="ko-KR"/>
          </a:p>
        </p:txBody>
      </p:sp>
    </p:spTree>
    <p:extLst>
      <p:ext uri="{BB962C8B-B14F-4D97-AF65-F5344CB8AC3E}">
        <p14:creationId xmlns:p14="http://schemas.microsoft.com/office/powerpoint/2010/main" val="332074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ko-KR" altLang="ko-KR"/>
          </a:p>
        </p:txBody>
      </p:sp>
      <p:sp>
        <p:nvSpPr>
          <p:cNvPr id="3" name="Rectangle 5"/>
          <p:cNvSpPr>
            <a:spLocks noGrp="1" noChangeArrowheads="1"/>
          </p:cNvSpPr>
          <p:nvPr>
            <p:ph type="ftr" sz="quarter" idx="11"/>
          </p:nvPr>
        </p:nvSpPr>
        <p:spPr>
          <a:ln/>
        </p:spPr>
        <p:txBody>
          <a:bodyPr/>
          <a:lstStyle>
            <a:lvl1pPr>
              <a:defRPr/>
            </a:lvl1pPr>
          </a:lstStyle>
          <a:p>
            <a:endParaRPr lang="ko-KR" altLang="ko-KR"/>
          </a:p>
        </p:txBody>
      </p:sp>
      <p:sp>
        <p:nvSpPr>
          <p:cNvPr id="4" name="Rectangle 6"/>
          <p:cNvSpPr>
            <a:spLocks noGrp="1" noChangeArrowheads="1"/>
          </p:cNvSpPr>
          <p:nvPr>
            <p:ph type="sldNum" sz="quarter" idx="12"/>
          </p:nvPr>
        </p:nvSpPr>
        <p:spPr>
          <a:ln/>
        </p:spPr>
        <p:txBody>
          <a:bodyPr/>
          <a:lstStyle>
            <a:lvl1pPr>
              <a:defRPr/>
            </a:lvl1pPr>
          </a:lstStyle>
          <a:p>
            <a:fld id="{6EC778EF-AEB4-4B58-8559-A99B969F3983}" type="slidenum">
              <a:rPr lang="en-GB" altLang="ko-KR"/>
              <a:pPr/>
              <a:t>‹#›</a:t>
            </a:fld>
            <a:endParaRPr lang="en-GB" altLang="ko-KR"/>
          </a:p>
        </p:txBody>
      </p:sp>
    </p:spTree>
    <p:extLst>
      <p:ext uri="{BB962C8B-B14F-4D97-AF65-F5344CB8AC3E}">
        <p14:creationId xmlns:p14="http://schemas.microsoft.com/office/powerpoint/2010/main" val="167145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ko-KR" altLang="ko-KR"/>
          </a:p>
        </p:txBody>
      </p:sp>
      <p:sp>
        <p:nvSpPr>
          <p:cNvPr id="6" name="Rectangle 5"/>
          <p:cNvSpPr>
            <a:spLocks noGrp="1" noChangeArrowheads="1"/>
          </p:cNvSpPr>
          <p:nvPr>
            <p:ph type="ftr" sz="quarter" idx="11"/>
          </p:nvPr>
        </p:nvSpPr>
        <p:spPr>
          <a:ln/>
        </p:spPr>
        <p:txBody>
          <a:bodyPr/>
          <a:lstStyle>
            <a:lvl1pPr>
              <a:defRPr/>
            </a:lvl1pPr>
          </a:lstStyle>
          <a:p>
            <a:endParaRPr lang="ko-KR" altLang="ko-KR"/>
          </a:p>
        </p:txBody>
      </p:sp>
      <p:sp>
        <p:nvSpPr>
          <p:cNvPr id="7" name="Rectangle 6"/>
          <p:cNvSpPr>
            <a:spLocks noGrp="1" noChangeArrowheads="1"/>
          </p:cNvSpPr>
          <p:nvPr>
            <p:ph type="sldNum" sz="quarter" idx="12"/>
          </p:nvPr>
        </p:nvSpPr>
        <p:spPr>
          <a:ln/>
        </p:spPr>
        <p:txBody>
          <a:bodyPr/>
          <a:lstStyle>
            <a:lvl1pPr>
              <a:defRPr/>
            </a:lvl1pPr>
          </a:lstStyle>
          <a:p>
            <a:fld id="{4D8EE871-6D68-4E61-93F2-D0B439F900FE}" type="slidenum">
              <a:rPr lang="en-GB" altLang="ko-KR"/>
              <a:pPr/>
              <a:t>‹#›</a:t>
            </a:fld>
            <a:endParaRPr lang="en-GB" altLang="ko-KR"/>
          </a:p>
        </p:txBody>
      </p:sp>
    </p:spTree>
    <p:extLst>
      <p:ext uri="{BB962C8B-B14F-4D97-AF65-F5344CB8AC3E}">
        <p14:creationId xmlns:p14="http://schemas.microsoft.com/office/powerpoint/2010/main" val="301024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ko-KR" altLang="ko-KR"/>
          </a:p>
        </p:txBody>
      </p:sp>
      <p:sp>
        <p:nvSpPr>
          <p:cNvPr id="6" name="Rectangle 5"/>
          <p:cNvSpPr>
            <a:spLocks noGrp="1" noChangeArrowheads="1"/>
          </p:cNvSpPr>
          <p:nvPr>
            <p:ph type="ftr" sz="quarter" idx="11"/>
          </p:nvPr>
        </p:nvSpPr>
        <p:spPr>
          <a:ln/>
        </p:spPr>
        <p:txBody>
          <a:bodyPr/>
          <a:lstStyle>
            <a:lvl1pPr>
              <a:defRPr/>
            </a:lvl1pPr>
          </a:lstStyle>
          <a:p>
            <a:endParaRPr lang="ko-KR" altLang="ko-KR"/>
          </a:p>
        </p:txBody>
      </p:sp>
      <p:sp>
        <p:nvSpPr>
          <p:cNvPr id="7" name="Rectangle 6"/>
          <p:cNvSpPr>
            <a:spLocks noGrp="1" noChangeArrowheads="1"/>
          </p:cNvSpPr>
          <p:nvPr>
            <p:ph type="sldNum" sz="quarter" idx="12"/>
          </p:nvPr>
        </p:nvSpPr>
        <p:spPr>
          <a:ln/>
        </p:spPr>
        <p:txBody>
          <a:bodyPr/>
          <a:lstStyle>
            <a:lvl1pPr>
              <a:defRPr/>
            </a:lvl1pPr>
          </a:lstStyle>
          <a:p>
            <a:fld id="{DB1BB426-D11E-47E2-95E0-750FDAF7DAA7}" type="slidenum">
              <a:rPr lang="en-GB" altLang="ko-KR"/>
              <a:pPr/>
              <a:t>‹#›</a:t>
            </a:fld>
            <a:endParaRPr lang="en-GB" altLang="ko-KR"/>
          </a:p>
        </p:txBody>
      </p:sp>
    </p:spTree>
    <p:extLst>
      <p:ext uri="{BB962C8B-B14F-4D97-AF65-F5344CB8AC3E}">
        <p14:creationId xmlns:p14="http://schemas.microsoft.com/office/powerpoint/2010/main" val="342775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ko-KR"/>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ko-KR" altLang="ko-K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ko-KR" altLang="ko-K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5613F56-DB43-417B-BD14-38E2F3EC9711}" type="slidenum">
              <a:rPr lang="en-GB" altLang="ko-KR"/>
              <a:pPr/>
              <a:t>‹#›</a:t>
            </a:fld>
            <a:endParaRPr lang="en-GB"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itchFamily="31" charset="-128"/>
          <a:cs typeface="ＭＳ Ｐゴシック" pitchFamily="31" charset="-128"/>
        </a:defRPr>
      </a:lvl1pPr>
      <a:lvl2pPr algn="ctr" rtl="0" eaLnBrk="0" fontAlgn="base" hangingPunct="0">
        <a:spcBef>
          <a:spcPct val="0"/>
        </a:spcBef>
        <a:spcAft>
          <a:spcPct val="0"/>
        </a:spcAft>
        <a:defRPr sz="4400">
          <a:solidFill>
            <a:schemeClr val="tx2"/>
          </a:solidFill>
          <a:latin typeface="Times New Roman" pitchFamily="31" charset="0"/>
          <a:ea typeface="ＭＳ Ｐゴシック" pitchFamily="31" charset="-128"/>
          <a:cs typeface="ＭＳ Ｐゴシック" pitchFamily="31" charset="-128"/>
        </a:defRPr>
      </a:lvl2pPr>
      <a:lvl3pPr algn="ctr" rtl="0" eaLnBrk="0" fontAlgn="base" hangingPunct="0">
        <a:spcBef>
          <a:spcPct val="0"/>
        </a:spcBef>
        <a:spcAft>
          <a:spcPct val="0"/>
        </a:spcAft>
        <a:defRPr sz="4400">
          <a:solidFill>
            <a:schemeClr val="tx2"/>
          </a:solidFill>
          <a:latin typeface="Times New Roman" pitchFamily="31" charset="0"/>
          <a:ea typeface="ＭＳ Ｐゴシック" pitchFamily="31" charset="-128"/>
          <a:cs typeface="ＭＳ Ｐゴシック" pitchFamily="31" charset="-128"/>
        </a:defRPr>
      </a:lvl3pPr>
      <a:lvl4pPr algn="ctr" rtl="0" eaLnBrk="0" fontAlgn="base" hangingPunct="0">
        <a:spcBef>
          <a:spcPct val="0"/>
        </a:spcBef>
        <a:spcAft>
          <a:spcPct val="0"/>
        </a:spcAft>
        <a:defRPr sz="4400">
          <a:solidFill>
            <a:schemeClr val="tx2"/>
          </a:solidFill>
          <a:latin typeface="Times New Roman" pitchFamily="31" charset="0"/>
          <a:ea typeface="ＭＳ Ｐゴシック" pitchFamily="31" charset="-128"/>
          <a:cs typeface="ＭＳ Ｐゴシック" pitchFamily="31" charset="-128"/>
        </a:defRPr>
      </a:lvl4pPr>
      <a:lvl5pPr algn="ctr" rtl="0" eaLnBrk="0" fontAlgn="base" hangingPunct="0">
        <a:spcBef>
          <a:spcPct val="0"/>
        </a:spcBef>
        <a:spcAft>
          <a:spcPct val="0"/>
        </a:spcAft>
        <a:defRPr sz="4400">
          <a:solidFill>
            <a:schemeClr val="tx2"/>
          </a:solidFill>
          <a:latin typeface="Times New Roman" pitchFamily="31" charset="0"/>
          <a:ea typeface="ＭＳ Ｐゴシック" pitchFamily="31" charset="-128"/>
          <a:cs typeface="ＭＳ Ｐゴシック" pitchFamily="31" charset="-128"/>
        </a:defRPr>
      </a:lvl5pPr>
      <a:lvl6pPr marL="457200" algn="ctr" rtl="0" fontAlgn="base">
        <a:spcBef>
          <a:spcPct val="0"/>
        </a:spcBef>
        <a:spcAft>
          <a:spcPct val="0"/>
        </a:spcAft>
        <a:defRPr sz="4400">
          <a:solidFill>
            <a:schemeClr val="tx2"/>
          </a:solidFill>
          <a:latin typeface="Times New Roman" pitchFamily="31" charset="0"/>
        </a:defRPr>
      </a:lvl6pPr>
      <a:lvl7pPr marL="914400" algn="ctr" rtl="0" fontAlgn="base">
        <a:spcBef>
          <a:spcPct val="0"/>
        </a:spcBef>
        <a:spcAft>
          <a:spcPct val="0"/>
        </a:spcAft>
        <a:defRPr sz="4400">
          <a:solidFill>
            <a:schemeClr val="tx2"/>
          </a:solidFill>
          <a:latin typeface="Times New Roman" pitchFamily="31" charset="0"/>
        </a:defRPr>
      </a:lvl7pPr>
      <a:lvl8pPr marL="1371600" algn="ctr" rtl="0" fontAlgn="base">
        <a:spcBef>
          <a:spcPct val="0"/>
        </a:spcBef>
        <a:spcAft>
          <a:spcPct val="0"/>
        </a:spcAft>
        <a:defRPr sz="4400">
          <a:solidFill>
            <a:schemeClr val="tx2"/>
          </a:solidFill>
          <a:latin typeface="Times New Roman" pitchFamily="31" charset="0"/>
        </a:defRPr>
      </a:lvl8pPr>
      <a:lvl9pPr marL="1828800" algn="ctr" rtl="0" fontAlgn="base">
        <a:spcBef>
          <a:spcPct val="0"/>
        </a:spcBef>
        <a:spcAft>
          <a:spcPct val="0"/>
        </a:spcAft>
        <a:defRPr sz="4400">
          <a:solidFill>
            <a:schemeClr val="tx2"/>
          </a:solidFill>
          <a:latin typeface="Times New Roman" pitchFamily="3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1" charset="-128"/>
          <a:cs typeface="ＭＳ Ｐゴシック" pitchFamily="31"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1"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1"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1"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1"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31"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31"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31"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3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6"/>
          <p:cNvSpPr txBox="1">
            <a:spLocks noChangeArrowheads="1"/>
          </p:cNvSpPr>
          <p:nvPr/>
        </p:nvSpPr>
        <p:spPr bwMode="auto">
          <a:xfrm>
            <a:off x="2057400" y="369888"/>
            <a:ext cx="6553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3200"/>
              <a:t>STOCHASTIC METHODS</a:t>
            </a:r>
          </a:p>
        </p:txBody>
      </p:sp>
      <p:sp>
        <p:nvSpPr>
          <p:cNvPr id="14343" name="Text Box 8"/>
          <p:cNvSpPr txBox="1">
            <a:spLocks noChangeArrowheads="1"/>
          </p:cNvSpPr>
          <p:nvPr/>
        </p:nvSpPr>
        <p:spPr bwMode="auto">
          <a:xfrm>
            <a:off x="381000" y="1817689"/>
            <a:ext cx="7848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dirty="0"/>
              <a:t>5.0	Introduction</a:t>
            </a:r>
          </a:p>
          <a:p>
            <a:pPr eaLnBrk="1" hangingPunct="1">
              <a:spcBef>
                <a:spcPct val="50000"/>
              </a:spcBef>
            </a:pPr>
            <a:r>
              <a:rPr lang="en-GB" altLang="ko-KR" dirty="0"/>
              <a:t>5.1 	The Elements of Counting</a:t>
            </a:r>
          </a:p>
          <a:p>
            <a:pPr eaLnBrk="1" hangingPunct="1">
              <a:spcBef>
                <a:spcPct val="50000"/>
              </a:spcBef>
            </a:pPr>
            <a:r>
              <a:rPr lang="en-GB" altLang="ko-KR" dirty="0"/>
              <a:t>5.2	Elements of Probability Theory</a:t>
            </a:r>
          </a:p>
          <a:p>
            <a:pPr eaLnBrk="1" hangingPunct="1">
              <a:spcBef>
                <a:spcPct val="50000"/>
              </a:spcBef>
            </a:pPr>
            <a:r>
              <a:rPr lang="en-GB" altLang="ko-KR" dirty="0"/>
              <a:t>5.3	Applications of the Stochastic Methodology</a:t>
            </a:r>
          </a:p>
          <a:p>
            <a:pPr eaLnBrk="1" hangingPunct="1">
              <a:spcBef>
                <a:spcPct val="50000"/>
              </a:spcBef>
            </a:pPr>
            <a:r>
              <a:rPr lang="en-GB" altLang="ko-KR" dirty="0"/>
              <a:t>5.4	Bayes’ Theorem</a:t>
            </a:r>
          </a:p>
        </p:txBody>
      </p:sp>
      <p:pic>
        <p:nvPicPr>
          <p:cNvPr id="1434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9048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a:t>
            </a:fld>
            <a:endParaRPr lang="en-GB" altLang="ko-K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33400" y="457200"/>
            <a:ext cx="838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three Kolmogorov Axioms:</a:t>
            </a: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905000"/>
            <a:ext cx="8924925"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10</a:t>
            </a:fld>
            <a:endParaRPr lang="en-GB" altLang="ko-K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43000"/>
            <a:ext cx="41148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267200"/>
            <a:ext cx="27336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 Box 5"/>
          <p:cNvSpPr txBox="1">
            <a:spLocks noChangeArrowheads="1"/>
          </p:cNvSpPr>
          <p:nvPr/>
        </p:nvSpPr>
        <p:spPr bwMode="auto">
          <a:xfrm>
            <a:off x="533400" y="3048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1800"/>
              <a:t>Table 5.1	The joint probability distribution for the traffic slowdown, S, accident, A, and 	construction, C, variable of the example of Section 5.3.2</a:t>
            </a:r>
          </a:p>
        </p:txBody>
      </p:sp>
      <p:sp>
        <p:nvSpPr>
          <p:cNvPr id="30726" name="Text Box 7"/>
          <p:cNvSpPr txBox="1">
            <a:spLocks noChangeArrowheads="1"/>
          </p:cNvSpPr>
          <p:nvPr/>
        </p:nvSpPr>
        <p:spPr bwMode="auto">
          <a:xfrm>
            <a:off x="533400" y="365760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1800"/>
              <a:t>Fig 5.1 	A Venn diagram representation of the probability distributions of Table 5.1; S 	is traffic slowdown, A is accident, C is construction. </a:t>
            </a:r>
          </a:p>
        </p:txBody>
      </p:sp>
      <p:sp>
        <p:nvSpPr>
          <p:cNvPr id="2" name="슬라이드 번호 개체 틀 1"/>
          <p:cNvSpPr>
            <a:spLocks noGrp="1"/>
          </p:cNvSpPr>
          <p:nvPr>
            <p:ph type="sldNum" sz="quarter" idx="12"/>
          </p:nvPr>
        </p:nvSpPr>
        <p:spPr/>
        <p:txBody>
          <a:bodyPr/>
          <a:lstStyle/>
          <a:p>
            <a:fld id="{6EC778EF-AEB4-4B58-8559-A99B969F3983}" type="slidenum">
              <a:rPr lang="en-GB" altLang="ko-KR" smtClean="0"/>
              <a:pPr/>
              <a:t>11</a:t>
            </a:fld>
            <a:endParaRPr lang="en-GB"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38200"/>
            <a:ext cx="77628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038600"/>
            <a:ext cx="7772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12</a:t>
            </a:fld>
            <a:endParaRPr lang="en-GB" altLang="ko-K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628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13</a:t>
            </a:fld>
            <a:endParaRPr lang="en-GB"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772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14</a:t>
            </a:fld>
            <a:endParaRPr lang="en-GB" altLang="ko-K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524000"/>
            <a:ext cx="498157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4"/>
          <p:cNvSpPr txBox="1">
            <a:spLocks noChangeArrowheads="1"/>
          </p:cNvSpPr>
          <p:nvPr/>
        </p:nvSpPr>
        <p:spPr bwMode="auto">
          <a:xfrm>
            <a:off x="609600" y="3810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000"/>
              <a:t>Fig 5.2	A Venn diagram illustrating the calculations of P(d</a:t>
            </a:r>
            <a:r>
              <a:rPr lang="en-GB" altLang="ko-KR" sz="2000">
                <a:cs typeface="Times New Roman" panose="02020603050405020304" pitchFamily="18" charset="0"/>
              </a:rPr>
              <a:t>|s) as a function of 	p(s|d). </a:t>
            </a:r>
          </a:p>
        </p:txBody>
      </p:sp>
      <p:pic>
        <p:nvPicPr>
          <p:cNvPr id="389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05200"/>
            <a:ext cx="2552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962400"/>
            <a:ext cx="2476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419600"/>
            <a:ext cx="23717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800600"/>
            <a:ext cx="2228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15</a:t>
            </a:fld>
            <a:endParaRPr lang="en-GB" altLang="ko-K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3400" y="457200"/>
            <a:ext cx="80772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chain rule for two sets:</a:t>
            </a:r>
          </a:p>
          <a:p>
            <a:pPr eaLnBrk="1" hangingPunct="1">
              <a:spcBef>
                <a:spcPct val="50000"/>
              </a:spcBef>
            </a:pPr>
            <a:endParaRPr lang="en-GB" altLang="ko-KR" sz="2200" i="1"/>
          </a:p>
        </p:txBody>
      </p:sp>
      <p:sp>
        <p:nvSpPr>
          <p:cNvPr id="40963" name="Text Box 3"/>
          <p:cNvSpPr txBox="1">
            <a:spLocks noChangeArrowheads="1"/>
          </p:cNvSpPr>
          <p:nvPr/>
        </p:nvSpPr>
        <p:spPr bwMode="auto">
          <a:xfrm>
            <a:off x="533400" y="1524000"/>
            <a:ext cx="8229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generalization of the chain rule to multiple sets</a:t>
            </a:r>
          </a:p>
          <a:p>
            <a:pPr eaLnBrk="1" hangingPunct="1">
              <a:spcBef>
                <a:spcPct val="50000"/>
              </a:spcBef>
            </a:pPr>
            <a:endParaRPr lang="en-GB" altLang="ko-KR" sz="2200" i="1"/>
          </a:p>
        </p:txBody>
      </p:sp>
      <p:pic>
        <p:nvPicPr>
          <p:cNvPr id="409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4762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5000"/>
            <a:ext cx="77343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 Box 8"/>
          <p:cNvSpPr txBox="1">
            <a:spLocks noChangeArrowheads="1"/>
          </p:cNvSpPr>
          <p:nvPr/>
        </p:nvSpPr>
        <p:spPr bwMode="auto">
          <a:xfrm>
            <a:off x="533400" y="2514600"/>
            <a:ext cx="8229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We make an inductive argument to prove the chain rule, consider the </a:t>
            </a:r>
            <a:r>
              <a:rPr lang="en-GB" altLang="ko-KR" sz="2200">
                <a:cs typeface="Times New Roman" panose="02020603050405020304" pitchFamily="18" charset="0"/>
              </a:rPr>
              <a:t>n</a:t>
            </a:r>
            <a:r>
              <a:rPr lang="en-GB" altLang="ko-KR" sz="2200" baseline="30000">
                <a:cs typeface="Times New Roman" panose="02020603050405020304" pitchFamily="18" charset="0"/>
              </a:rPr>
              <a:t>th</a:t>
            </a:r>
            <a:r>
              <a:rPr lang="en-GB" altLang="ko-KR" sz="2200">
                <a:cs typeface="Times New Roman" panose="02020603050405020304" pitchFamily="18" charset="0"/>
              </a:rPr>
              <a:t> case:</a:t>
            </a:r>
          </a:p>
          <a:p>
            <a:pPr eaLnBrk="1" hangingPunct="1">
              <a:spcBef>
                <a:spcPct val="50000"/>
              </a:spcBef>
            </a:pPr>
            <a:endParaRPr lang="en-GB" altLang="ko-KR" sz="2200" i="1">
              <a:cs typeface="Times New Roman" panose="02020603050405020304" pitchFamily="18" charset="0"/>
            </a:endParaRPr>
          </a:p>
        </p:txBody>
      </p:sp>
      <p:sp>
        <p:nvSpPr>
          <p:cNvPr id="40968" name="Text Box 9"/>
          <p:cNvSpPr txBox="1">
            <a:spLocks noChangeArrowheads="1"/>
          </p:cNvSpPr>
          <p:nvPr/>
        </p:nvSpPr>
        <p:spPr bwMode="auto">
          <a:xfrm>
            <a:off x="533400" y="3733800"/>
            <a:ext cx="8229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We apply the intersection of two sets of rules to get:</a:t>
            </a:r>
          </a:p>
          <a:p>
            <a:pPr eaLnBrk="1" hangingPunct="1">
              <a:spcBef>
                <a:spcPct val="50000"/>
              </a:spcBef>
            </a:pPr>
            <a:endParaRPr lang="en-GB" altLang="ko-KR" sz="2200" i="1"/>
          </a:p>
        </p:txBody>
      </p:sp>
      <p:pic>
        <p:nvPicPr>
          <p:cNvPr id="4096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276600"/>
            <a:ext cx="62484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Text Box 11"/>
          <p:cNvSpPr txBox="1">
            <a:spLocks noChangeArrowheads="1"/>
          </p:cNvSpPr>
          <p:nvPr/>
        </p:nvSpPr>
        <p:spPr bwMode="auto">
          <a:xfrm>
            <a:off x="533400" y="4648200"/>
            <a:ext cx="8229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And then reduce again, considering that:</a:t>
            </a:r>
          </a:p>
          <a:p>
            <a:pPr eaLnBrk="1" hangingPunct="1">
              <a:spcBef>
                <a:spcPct val="50000"/>
              </a:spcBef>
            </a:pPr>
            <a:endParaRPr lang="en-GB" altLang="ko-KR" sz="2200" i="1"/>
          </a:p>
        </p:txBody>
      </p:sp>
      <p:sp>
        <p:nvSpPr>
          <p:cNvPr id="40971" name="Text Box 12"/>
          <p:cNvSpPr txBox="1">
            <a:spLocks noChangeArrowheads="1"/>
          </p:cNvSpPr>
          <p:nvPr/>
        </p:nvSpPr>
        <p:spPr bwMode="auto">
          <a:xfrm>
            <a:off x="533400" y="54864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Until                 is reached, the base case, which we have already demonstrated.</a:t>
            </a:r>
            <a:endParaRPr lang="en-GB" altLang="ko-KR" sz="2200" i="1"/>
          </a:p>
        </p:txBody>
      </p:sp>
      <p:pic>
        <p:nvPicPr>
          <p:cNvPr id="40972"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325" y="4114800"/>
            <a:ext cx="84486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029200"/>
            <a:ext cx="5610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562600"/>
            <a:ext cx="1085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16</a:t>
            </a:fld>
            <a:endParaRPr lang="en-GB" altLang="ko-K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7533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17</a:t>
            </a:fld>
            <a:endParaRPr lang="en-GB" altLang="ko-K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7772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18</a:t>
            </a:fld>
            <a:endParaRPr lang="en-GB" altLang="ko-K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7200" y="685800"/>
            <a:ext cx="83058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i="1"/>
              <a:t>You say [to  ow  m  ey  tow] and I say [t  ow  m  aa  t  ow]…</a:t>
            </a:r>
          </a:p>
          <a:p>
            <a:pPr eaLnBrk="1" hangingPunct="1">
              <a:spcBef>
                <a:spcPct val="50000"/>
              </a:spcBef>
            </a:pPr>
            <a:r>
              <a:rPr lang="en-GB" altLang="ko-KR" sz="2000"/>
              <a:t>	- Ira Gershwin,  </a:t>
            </a:r>
            <a:r>
              <a:rPr lang="en-GB" altLang="ko-KR" sz="2000" i="1"/>
              <a:t>Lets Call The Whole Thing Off</a:t>
            </a:r>
            <a:endParaRPr lang="en-GB" altLang="ko-KR" sz="2000"/>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962400"/>
            <a:ext cx="52006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5"/>
          <p:cNvSpPr txBox="1">
            <a:spLocks noChangeArrowheads="1"/>
          </p:cNvSpPr>
          <p:nvPr/>
        </p:nvSpPr>
        <p:spPr bwMode="auto">
          <a:xfrm>
            <a:off x="304800" y="3200400"/>
            <a:ext cx="868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000"/>
              <a:t>Fig 5.3	A probabilistic finite state acceptor for the pronunciation of “tomato”, 	adapted from Jurafsky and Martin (2000). </a:t>
            </a:r>
          </a:p>
        </p:txBody>
      </p:sp>
      <p:sp>
        <p:nvSpPr>
          <p:cNvPr id="2" name="슬라이드 번호 개체 틀 1"/>
          <p:cNvSpPr>
            <a:spLocks noGrp="1"/>
          </p:cNvSpPr>
          <p:nvPr>
            <p:ph type="sldNum" sz="quarter" idx="12"/>
          </p:nvPr>
        </p:nvSpPr>
        <p:spPr/>
        <p:txBody>
          <a:bodyPr/>
          <a:lstStyle/>
          <a:p>
            <a:fld id="{6EC778EF-AEB4-4B58-8559-A99B969F3983}" type="slidenum">
              <a:rPr lang="en-GB" altLang="ko-KR" smtClean="0"/>
              <a:pPr/>
              <a:t>19</a:t>
            </a:fld>
            <a:endParaRPr lang="en-GB"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09600" y="838200"/>
            <a:ext cx="800100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1800" b="1" dirty="0"/>
              <a:t>Diagnostic Reasoning. </a:t>
            </a:r>
            <a:r>
              <a:rPr lang="en-GB" altLang="ko-KR" sz="1800" dirty="0"/>
              <a:t>In medical diagnosis, for example, there is not always an obvious cause/effect relationship between the set of symptoms presented by the patient and the causes of these symptoms. In fact, the same sets of symptoms often suggest multiple possible causes.</a:t>
            </a:r>
          </a:p>
          <a:p>
            <a:pPr eaLnBrk="1" hangingPunct="1">
              <a:spcBef>
                <a:spcPct val="50000"/>
              </a:spcBef>
            </a:pPr>
            <a:r>
              <a:rPr lang="en-GB" altLang="ko-KR" sz="1800" b="1" dirty="0"/>
              <a:t>Natural language understanding. </a:t>
            </a:r>
            <a:r>
              <a:rPr lang="en-GB" altLang="ko-KR" sz="1800" dirty="0"/>
              <a:t>If a computer is to understand and use a human language, that computer must be able to characterize how humans themselves use that language. Words, expressions, and metaphors are learned, but also change and evolve as they are used over time.</a:t>
            </a:r>
          </a:p>
          <a:p>
            <a:pPr eaLnBrk="1" hangingPunct="1">
              <a:spcBef>
                <a:spcPct val="50000"/>
              </a:spcBef>
            </a:pPr>
            <a:r>
              <a:rPr lang="en-GB" altLang="ko-KR" sz="1800" b="1" dirty="0"/>
              <a:t>Planning and scheduling. </a:t>
            </a:r>
            <a:r>
              <a:rPr lang="en-GB" altLang="ko-KR" sz="1800" dirty="0"/>
              <a:t>When an agent forms a plan, for example, a vacation trip by automobile, it is often the case that no deterministic sequence of operations is guaranteed to succeed. What happens if the car breaks down, if the car ferry is cancelled on a specific day, if a hotel is fully booked, even though a reservation was made?</a:t>
            </a:r>
          </a:p>
          <a:p>
            <a:pPr eaLnBrk="1" hangingPunct="1">
              <a:spcBef>
                <a:spcPct val="50000"/>
              </a:spcBef>
            </a:pPr>
            <a:r>
              <a:rPr lang="en-GB" altLang="ko-KR" sz="1800" b="1" dirty="0"/>
              <a:t>Learning. </a:t>
            </a:r>
            <a:r>
              <a:rPr lang="en-GB" altLang="ko-KR" sz="1800" dirty="0"/>
              <a:t>The three previous areas mentioned for stochastic technology can also be seen as domains for automated learning. An important component of many stochastic systems is that they have the ability to sample situations and learn over time. </a:t>
            </a:r>
            <a:endParaRPr lang="en-GB" altLang="ko-KR" sz="1800" b="1" dirty="0"/>
          </a:p>
        </p:txBody>
      </p:sp>
      <p:sp>
        <p:nvSpPr>
          <p:cNvPr id="2" name="슬라이드 번호 개체 틀 1"/>
          <p:cNvSpPr>
            <a:spLocks noGrp="1"/>
          </p:cNvSpPr>
          <p:nvPr>
            <p:ph type="sldNum" sz="quarter" idx="12"/>
          </p:nvPr>
        </p:nvSpPr>
        <p:spPr/>
        <p:txBody>
          <a:bodyPr/>
          <a:lstStyle/>
          <a:p>
            <a:fld id="{6EC778EF-AEB4-4B58-8559-A99B969F3983}" type="slidenum">
              <a:rPr lang="en-GB" altLang="ko-KR" smtClean="0"/>
              <a:pPr/>
              <a:t>2</a:t>
            </a:fld>
            <a:endParaRPr lang="en-GB" altLang="ko-K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7086600" cy="309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4"/>
          <p:cNvSpPr txBox="1">
            <a:spLocks noChangeArrowheads="1"/>
          </p:cNvSpPr>
          <p:nvPr/>
        </p:nvSpPr>
        <p:spPr bwMode="auto">
          <a:xfrm>
            <a:off x="381000" y="533400"/>
            <a:ext cx="845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000"/>
              <a:t>Table 5.2 The </a:t>
            </a:r>
            <a:r>
              <a:rPr lang="en-GB" altLang="ko-KR" sz="2000" i="1"/>
              <a:t>ni </a:t>
            </a:r>
            <a:r>
              <a:rPr lang="en-GB" altLang="ko-KR" sz="2000"/>
              <a:t>words with their frequencies and probabilities from the Brown  	 	  and Switchboard corpora of 2.5M words, adapted from Jurafsky and 	 	  Martin (2000).</a:t>
            </a:r>
          </a:p>
        </p:txBody>
      </p:sp>
      <p:sp>
        <p:nvSpPr>
          <p:cNvPr id="2" name="슬라이드 번호 개체 틀 1"/>
          <p:cNvSpPr>
            <a:spLocks noGrp="1"/>
          </p:cNvSpPr>
          <p:nvPr>
            <p:ph type="sldNum" sz="quarter" idx="12"/>
          </p:nvPr>
        </p:nvSpPr>
        <p:spPr/>
        <p:txBody>
          <a:bodyPr/>
          <a:lstStyle/>
          <a:p>
            <a:fld id="{6EC778EF-AEB4-4B58-8559-A99B969F3983}" type="slidenum">
              <a:rPr lang="en-GB" altLang="ko-KR" smtClean="0"/>
              <a:pPr/>
              <a:t>20</a:t>
            </a:fld>
            <a:endParaRPr lang="en-GB" altLang="ko-K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304800" y="533400"/>
            <a:ext cx="861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000"/>
              <a:t>Table 5.3 The </a:t>
            </a:r>
            <a:r>
              <a:rPr lang="en-GB" altLang="ko-KR" sz="2000" i="1"/>
              <a:t>ni</a:t>
            </a:r>
            <a:r>
              <a:rPr lang="en-GB" altLang="ko-KR" sz="2000"/>
              <a:t> phone/word probabilities from the Brown and Switchboard 	 	  corpora (Jurafsky and Martin, 2000). </a:t>
            </a:r>
          </a:p>
        </p:txBody>
      </p:sp>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936" y="1855787"/>
            <a:ext cx="8001000" cy="206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21</a:t>
            </a:fld>
            <a:endParaRPr lang="en-GB" altLang="ko-K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09600" y="457200"/>
            <a:ext cx="853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general form of Bayes’ theorem where we assume the set of hypotheses </a:t>
            </a:r>
            <a:r>
              <a:rPr lang="en-GB" altLang="ko-KR" sz="2200">
                <a:latin typeface="Arial Unicode MS" pitchFamily="34" charset="-128"/>
              </a:rPr>
              <a:t>H </a:t>
            </a:r>
            <a:r>
              <a:rPr lang="en-GB" altLang="ko-KR" sz="2200"/>
              <a:t>partition the evidence set </a:t>
            </a:r>
            <a:r>
              <a:rPr lang="en-GB" altLang="ko-KR" sz="2200">
                <a:latin typeface="Arial Unicode MS" pitchFamily="34" charset="-128"/>
              </a:rPr>
              <a:t>E</a:t>
            </a:r>
            <a:r>
              <a:rPr lang="en-GB" altLang="ko-KR" sz="2200"/>
              <a:t>:</a:t>
            </a:r>
          </a:p>
        </p:txBody>
      </p:sp>
      <p:pic>
        <p:nvPicPr>
          <p:cNvPr id="532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31" y="1600200"/>
            <a:ext cx="79121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22</a:t>
            </a:fld>
            <a:endParaRPr lang="en-GB" altLang="ko-K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38200" y="762000"/>
            <a:ext cx="7696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application of Bayes’ rule to the car purchase problem:</a:t>
            </a:r>
          </a:p>
        </p:txBody>
      </p:sp>
      <p:sp>
        <p:nvSpPr>
          <p:cNvPr id="2" name="슬라이드 번호 개체 틀 1"/>
          <p:cNvSpPr>
            <a:spLocks noGrp="1"/>
          </p:cNvSpPr>
          <p:nvPr>
            <p:ph type="sldNum" sz="quarter" idx="12"/>
          </p:nvPr>
        </p:nvSpPr>
        <p:spPr/>
        <p:txBody>
          <a:bodyPr/>
          <a:lstStyle/>
          <a:p>
            <a:fld id="{6EC778EF-AEB4-4B58-8559-A99B969F3983}" type="slidenum">
              <a:rPr lang="en-GB" altLang="ko-KR" smtClean="0"/>
              <a:pPr/>
              <a:t>23</a:t>
            </a:fld>
            <a:endParaRPr lang="en-GB" altLang="ko-KR"/>
          </a:p>
        </p:txBody>
      </p:sp>
      <p:sp>
        <p:nvSpPr>
          <p:cNvPr id="3" name="TextBox 2"/>
          <p:cNvSpPr txBox="1"/>
          <p:nvPr/>
        </p:nvSpPr>
        <p:spPr>
          <a:xfrm>
            <a:off x="914400" y="1600200"/>
            <a:ext cx="7543800" cy="4093428"/>
          </a:xfrm>
          <a:prstGeom prst="rect">
            <a:avLst/>
          </a:prstGeom>
          <a:noFill/>
        </p:spPr>
        <p:txBody>
          <a:bodyPr wrap="square" rtlCol="0">
            <a:spAutoFit/>
          </a:bodyPr>
          <a:lstStyle/>
          <a:p>
            <a:pPr marL="342900" indent="-342900">
              <a:buFont typeface="Arial" panose="020B0604020202020204" pitchFamily="34" charset="0"/>
              <a:buChar char="•"/>
            </a:pPr>
            <a:r>
              <a:rPr lang="en-US" altLang="ko-KR" sz="2000" dirty="0"/>
              <a:t>Three dealers</a:t>
            </a:r>
          </a:p>
          <a:p>
            <a:pPr marL="800100" lvl="1" indent="-342900">
              <a:buFont typeface="Arial" panose="020B0604020202020204" pitchFamily="34" charset="0"/>
              <a:buChar char="•"/>
            </a:pPr>
            <a:r>
              <a:rPr lang="en-US" altLang="ko-KR" sz="2000" dirty="0"/>
              <a:t>Probability that you will go to dealer 1 (d</a:t>
            </a:r>
            <a:r>
              <a:rPr lang="en-US" altLang="ko-KR" sz="2000" baseline="-25000" dirty="0"/>
              <a:t>1</a:t>
            </a:r>
            <a:r>
              <a:rPr lang="en-US" altLang="ko-KR" sz="2000" dirty="0"/>
              <a:t>) : 0.2</a:t>
            </a:r>
          </a:p>
          <a:p>
            <a:pPr marL="800100" lvl="1" indent="-342900">
              <a:buFont typeface="Arial" panose="020B0604020202020204" pitchFamily="34" charset="0"/>
              <a:buChar char="•"/>
            </a:pPr>
            <a:r>
              <a:rPr lang="en-US" altLang="ko-KR" sz="2000" dirty="0"/>
              <a:t>Probability that you will go to dealer 2 (d</a:t>
            </a:r>
            <a:r>
              <a:rPr lang="en-US" altLang="ko-KR" sz="2000" baseline="-25000" dirty="0"/>
              <a:t>2</a:t>
            </a:r>
            <a:r>
              <a:rPr lang="en-US" altLang="ko-KR" sz="2000" dirty="0"/>
              <a:t>) : 0.4</a:t>
            </a:r>
          </a:p>
          <a:p>
            <a:pPr marL="800100" lvl="1" indent="-342900">
              <a:buFont typeface="Arial" panose="020B0604020202020204" pitchFamily="34" charset="0"/>
              <a:buChar char="•"/>
            </a:pPr>
            <a:r>
              <a:rPr lang="en-US" altLang="ko-KR" sz="2000" dirty="0"/>
              <a:t>Probability that you will go to dealer 3 (d</a:t>
            </a:r>
            <a:r>
              <a:rPr lang="en-US" altLang="ko-KR" sz="2000" baseline="-25000" dirty="0"/>
              <a:t>3</a:t>
            </a:r>
            <a:r>
              <a:rPr lang="en-US" altLang="ko-KR" sz="2000" dirty="0"/>
              <a:t>) : 0.4</a:t>
            </a:r>
          </a:p>
          <a:p>
            <a:pPr marL="342900" indent="-342900">
              <a:buFont typeface="Arial" panose="020B0604020202020204" pitchFamily="34" charset="0"/>
              <a:buChar char="•"/>
            </a:pPr>
            <a:r>
              <a:rPr lang="en-US" altLang="ko-KR" sz="2000" dirty="0"/>
              <a:t>Purchasing probability</a:t>
            </a:r>
          </a:p>
          <a:p>
            <a:pPr marL="800100" lvl="1" indent="-342900">
              <a:buFont typeface="Arial" panose="020B0604020202020204" pitchFamily="34" charset="0"/>
              <a:buChar char="•"/>
            </a:pPr>
            <a:r>
              <a:rPr lang="en-US" altLang="ko-KR" sz="2000" dirty="0"/>
              <a:t>At d</a:t>
            </a:r>
            <a:r>
              <a:rPr lang="en-US" altLang="ko-KR" sz="2000" baseline="-25000" dirty="0"/>
              <a:t>1</a:t>
            </a:r>
            <a:r>
              <a:rPr lang="en-US" altLang="ko-KR" sz="2000" dirty="0"/>
              <a:t>, probability of purchasing a particular automobile, a</a:t>
            </a:r>
            <a:r>
              <a:rPr lang="en-US" altLang="ko-KR" sz="2000" baseline="-25000" dirty="0"/>
              <a:t>1</a:t>
            </a:r>
            <a:r>
              <a:rPr lang="en-US" altLang="ko-KR" sz="2000" dirty="0"/>
              <a:t> : 0.2</a:t>
            </a:r>
          </a:p>
          <a:p>
            <a:pPr marL="800100" lvl="1" indent="-342900">
              <a:buFont typeface="Arial" panose="020B0604020202020204" pitchFamily="34" charset="0"/>
              <a:buChar char="•"/>
            </a:pPr>
            <a:r>
              <a:rPr lang="en-US" altLang="ko-KR" sz="2000" dirty="0"/>
              <a:t>At d</a:t>
            </a:r>
            <a:r>
              <a:rPr lang="en-US" altLang="ko-KR" sz="2000" baseline="-25000" dirty="0"/>
              <a:t>2</a:t>
            </a:r>
            <a:r>
              <a:rPr lang="en-US" altLang="ko-KR" sz="2000" dirty="0"/>
              <a:t>, probability of purchasing a particular automobile, a</a:t>
            </a:r>
            <a:r>
              <a:rPr lang="en-US" altLang="ko-KR" sz="2000" baseline="-25000" dirty="0"/>
              <a:t>1</a:t>
            </a:r>
            <a:r>
              <a:rPr lang="en-US" altLang="ko-KR" sz="2000" dirty="0"/>
              <a:t> : 0.4</a:t>
            </a:r>
          </a:p>
          <a:p>
            <a:pPr marL="800100" lvl="1" indent="-342900">
              <a:buFont typeface="Arial" panose="020B0604020202020204" pitchFamily="34" charset="0"/>
              <a:buChar char="•"/>
            </a:pPr>
            <a:r>
              <a:rPr lang="en-US" altLang="ko-KR" sz="2000" dirty="0"/>
              <a:t>At d</a:t>
            </a:r>
            <a:r>
              <a:rPr lang="en-US" altLang="ko-KR" sz="2000" baseline="-25000" dirty="0"/>
              <a:t>3</a:t>
            </a:r>
            <a:r>
              <a:rPr lang="en-US" altLang="ko-KR" sz="2000" dirty="0"/>
              <a:t>, probability of purchasing a particular automobile, a</a:t>
            </a:r>
            <a:r>
              <a:rPr lang="en-US" altLang="ko-KR" sz="2000" baseline="-25000" dirty="0"/>
              <a:t>1</a:t>
            </a:r>
            <a:r>
              <a:rPr lang="en-US" altLang="ko-KR" sz="2000" dirty="0"/>
              <a:t> : 0.3</a:t>
            </a:r>
          </a:p>
          <a:p>
            <a:pPr marL="800100" lvl="1"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ko-KR" altLang="en-US" sz="2000"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4422040"/>
            <a:ext cx="74676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914400" y="838200"/>
            <a:ext cx="769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ko-KR" sz="2200" i="1">
                <a:cs typeface="Times New Roman" panose="02020603050405020304" pitchFamily="18" charset="0"/>
              </a:rPr>
              <a:t>Naïve Bayes, </a:t>
            </a:r>
            <a:r>
              <a:rPr lang="en-US" altLang="ko-KR" sz="2200">
                <a:cs typeface="Times New Roman" panose="02020603050405020304" pitchFamily="18" charset="0"/>
              </a:rPr>
              <a:t>or the </a:t>
            </a:r>
            <a:r>
              <a:rPr lang="en-US" altLang="ko-KR" sz="2200" i="1">
                <a:cs typeface="Times New Roman" panose="02020603050405020304" pitchFamily="18" charset="0"/>
              </a:rPr>
              <a:t>Bayes classifier, </a:t>
            </a:r>
            <a:r>
              <a:rPr lang="en-US" altLang="ko-KR" sz="2200">
                <a:cs typeface="Times New Roman" panose="02020603050405020304" pitchFamily="18" charset="0"/>
              </a:rPr>
              <a:t>that uses the partition assumption, even when it is not justified:</a:t>
            </a:r>
            <a:r>
              <a:rPr lang="en-GB" altLang="ko-KR" sz="2200" i="1">
                <a:cs typeface="Times New Roman" panose="02020603050405020304" pitchFamily="18" charset="0"/>
              </a:rPr>
              <a:t> </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514600"/>
            <a:ext cx="480060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24</a:t>
            </a:fld>
            <a:endParaRPr lang="en-GB" altLang="ko-K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381000" y="38100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000"/>
              <a:t>Fig 5.4	The Bayesian representation of the traffic problem with potential 	explanations.</a:t>
            </a:r>
          </a:p>
        </p:txBody>
      </p:sp>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533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 Box 5"/>
          <p:cNvSpPr txBox="1">
            <a:spLocks noChangeArrowheads="1"/>
          </p:cNvSpPr>
          <p:nvPr/>
        </p:nvSpPr>
        <p:spPr bwMode="auto">
          <a:xfrm>
            <a:off x="609600" y="3505200"/>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000"/>
              <a:t>Table 5.4 The joint probability distribution for the traffic and construction 	 	  variables of Fig 5.3.</a:t>
            </a:r>
          </a:p>
        </p:txBody>
      </p:sp>
      <p:pic>
        <p:nvPicPr>
          <p:cNvPr id="593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267200"/>
            <a:ext cx="545782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25</a:t>
            </a:fld>
            <a:endParaRPr lang="en-GB" altLang="ko-K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152400"/>
            <a:ext cx="7772400" cy="1143000"/>
          </a:xfrm>
        </p:spPr>
        <p:txBody>
          <a:bodyPr/>
          <a:lstStyle/>
          <a:p>
            <a:pPr eaLnBrk="1" hangingPunct="1"/>
            <a:r>
              <a:rPr lang="en-US" altLang="ko-KR" sz="2800">
                <a:latin typeface="Times New Roman" panose="02020603050405020304" pitchFamily="18" charset="0"/>
                <a:ea typeface="굴림" panose="020B0600000101010101" pitchFamily="50" charset="-127"/>
              </a:rPr>
              <a:t>Joint Distribution, An Example</a:t>
            </a:r>
          </a:p>
        </p:txBody>
      </p:sp>
      <p:sp>
        <p:nvSpPr>
          <p:cNvPr id="60419" name="Text Box 3"/>
          <p:cNvSpPr txBox="1">
            <a:spLocks noChangeArrowheads="1"/>
          </p:cNvSpPr>
          <p:nvPr/>
        </p:nvSpPr>
        <p:spPr bwMode="auto">
          <a:xfrm>
            <a:off x="1752600" y="1524000"/>
            <a:ext cx="80983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dirty="0">
                <a:ea typeface="굴림" panose="020B0600000101010101" pitchFamily="50" charset="-127"/>
                <a:cs typeface="Times New Roman" panose="02020603050405020304" pitchFamily="18" charset="0"/>
              </a:rPr>
              <a:t>Storm</a:t>
            </a:r>
          </a:p>
        </p:txBody>
      </p:sp>
      <p:sp>
        <p:nvSpPr>
          <p:cNvPr id="60420" name="Text Box 4"/>
          <p:cNvSpPr txBox="1">
            <a:spLocks noChangeArrowheads="1"/>
          </p:cNvSpPr>
          <p:nvPr/>
        </p:nvSpPr>
        <p:spPr bwMode="auto">
          <a:xfrm>
            <a:off x="4784725" y="1789113"/>
            <a:ext cx="184371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dirty="0">
                <a:ea typeface="굴림" panose="020B0600000101010101" pitchFamily="50" charset="-127"/>
                <a:cs typeface="Times New Roman" panose="02020603050405020304" pitchFamily="18" charset="0"/>
              </a:rPr>
              <a:t>Bus Tour Group</a:t>
            </a:r>
          </a:p>
        </p:txBody>
      </p:sp>
      <p:sp>
        <p:nvSpPr>
          <p:cNvPr id="60421" name="Text Box 5"/>
          <p:cNvSpPr txBox="1">
            <a:spLocks noChangeArrowheads="1"/>
          </p:cNvSpPr>
          <p:nvPr/>
        </p:nvSpPr>
        <p:spPr bwMode="auto">
          <a:xfrm>
            <a:off x="1203325" y="3160713"/>
            <a:ext cx="1194558"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dirty="0">
                <a:ea typeface="굴림" panose="020B0600000101010101" pitchFamily="50" charset="-127"/>
                <a:cs typeface="Times New Roman" panose="02020603050405020304" pitchFamily="18" charset="0"/>
              </a:rPr>
              <a:t>Lightning</a:t>
            </a:r>
          </a:p>
        </p:txBody>
      </p:sp>
      <p:sp>
        <p:nvSpPr>
          <p:cNvPr id="60422" name="Text Box 6"/>
          <p:cNvSpPr txBox="1">
            <a:spLocks noChangeArrowheads="1"/>
          </p:cNvSpPr>
          <p:nvPr/>
        </p:nvSpPr>
        <p:spPr bwMode="auto">
          <a:xfrm>
            <a:off x="2270125" y="4532313"/>
            <a:ext cx="105349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dirty="0">
                <a:ea typeface="굴림" panose="020B0600000101010101" pitchFamily="50" charset="-127"/>
                <a:cs typeface="Times New Roman" panose="02020603050405020304" pitchFamily="18" charset="0"/>
              </a:rPr>
              <a:t>Thunder</a:t>
            </a:r>
            <a:endParaRPr lang="en-US" altLang="ko-KR" dirty="0">
              <a:ea typeface="굴림" panose="020B0600000101010101" pitchFamily="50" charset="-127"/>
              <a:cs typeface="Times New Roman" panose="02020603050405020304" pitchFamily="18" charset="0"/>
            </a:endParaRPr>
          </a:p>
        </p:txBody>
      </p:sp>
      <p:sp>
        <p:nvSpPr>
          <p:cNvPr id="60423" name="Text Box 7"/>
          <p:cNvSpPr txBox="1">
            <a:spLocks noChangeArrowheads="1"/>
          </p:cNvSpPr>
          <p:nvPr/>
        </p:nvSpPr>
        <p:spPr bwMode="auto">
          <a:xfrm>
            <a:off x="5089525" y="3617913"/>
            <a:ext cx="1151277"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dirty="0">
                <a:ea typeface="굴림" panose="020B0600000101010101" pitchFamily="50" charset="-127"/>
                <a:cs typeface="Times New Roman" panose="02020603050405020304" pitchFamily="18" charset="0"/>
              </a:rPr>
              <a:t>Campfire</a:t>
            </a:r>
          </a:p>
        </p:txBody>
      </p:sp>
      <p:sp>
        <p:nvSpPr>
          <p:cNvPr id="60424" name="Text Box 8"/>
          <p:cNvSpPr txBox="1">
            <a:spLocks noChangeArrowheads="1"/>
          </p:cNvSpPr>
          <p:nvPr/>
        </p:nvSpPr>
        <p:spPr bwMode="auto">
          <a:xfrm>
            <a:off x="4556125" y="4684713"/>
            <a:ext cx="1300356"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dirty="0">
                <a:ea typeface="굴림" panose="020B0600000101010101" pitchFamily="50" charset="-127"/>
                <a:cs typeface="Times New Roman" panose="02020603050405020304" pitchFamily="18" charset="0"/>
              </a:rPr>
              <a:t>Forest Fire</a:t>
            </a:r>
          </a:p>
        </p:txBody>
      </p:sp>
      <p:sp>
        <p:nvSpPr>
          <p:cNvPr id="60425" name="Oval 9"/>
          <p:cNvSpPr>
            <a:spLocks noChangeArrowheads="1"/>
          </p:cNvSpPr>
          <p:nvPr/>
        </p:nvSpPr>
        <p:spPr bwMode="auto">
          <a:xfrm>
            <a:off x="1600200" y="1293813"/>
            <a:ext cx="11430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0426" name="Oval 10"/>
          <p:cNvSpPr>
            <a:spLocks noChangeArrowheads="1"/>
          </p:cNvSpPr>
          <p:nvPr/>
        </p:nvSpPr>
        <p:spPr bwMode="auto">
          <a:xfrm>
            <a:off x="1066800" y="3046413"/>
            <a:ext cx="1447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0427" name="Oval 11"/>
          <p:cNvSpPr>
            <a:spLocks noChangeArrowheads="1"/>
          </p:cNvSpPr>
          <p:nvPr/>
        </p:nvSpPr>
        <p:spPr bwMode="auto">
          <a:xfrm>
            <a:off x="4648200" y="1674813"/>
            <a:ext cx="19050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0428" name="Oval 12"/>
          <p:cNvSpPr>
            <a:spLocks noChangeArrowheads="1"/>
          </p:cNvSpPr>
          <p:nvPr/>
        </p:nvSpPr>
        <p:spPr bwMode="auto">
          <a:xfrm>
            <a:off x="4953000" y="3503613"/>
            <a:ext cx="1371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0429" name="Oval 13"/>
          <p:cNvSpPr>
            <a:spLocks noChangeArrowheads="1"/>
          </p:cNvSpPr>
          <p:nvPr/>
        </p:nvSpPr>
        <p:spPr bwMode="auto">
          <a:xfrm>
            <a:off x="2133600" y="4418013"/>
            <a:ext cx="1371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0430" name="Oval 14"/>
          <p:cNvSpPr>
            <a:spLocks noChangeArrowheads="1"/>
          </p:cNvSpPr>
          <p:nvPr/>
        </p:nvSpPr>
        <p:spPr bwMode="auto">
          <a:xfrm>
            <a:off x="4419600" y="4646613"/>
            <a:ext cx="15240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0431" name="Line 15"/>
          <p:cNvSpPr>
            <a:spLocks noChangeShapeType="1"/>
          </p:cNvSpPr>
          <p:nvPr/>
        </p:nvSpPr>
        <p:spPr bwMode="auto">
          <a:xfrm flipH="1">
            <a:off x="1752600" y="2132013"/>
            <a:ext cx="381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0432" name="Line 16"/>
          <p:cNvSpPr>
            <a:spLocks noChangeShapeType="1"/>
          </p:cNvSpPr>
          <p:nvPr/>
        </p:nvSpPr>
        <p:spPr bwMode="auto">
          <a:xfrm>
            <a:off x="2743200" y="2055813"/>
            <a:ext cx="22860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0433" name="Line 17"/>
          <p:cNvSpPr>
            <a:spLocks noChangeShapeType="1"/>
          </p:cNvSpPr>
          <p:nvPr/>
        </p:nvSpPr>
        <p:spPr bwMode="auto">
          <a:xfrm flipH="1">
            <a:off x="5562600" y="2436813"/>
            <a:ext cx="76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0434" name="Line 18"/>
          <p:cNvSpPr>
            <a:spLocks noChangeShapeType="1"/>
          </p:cNvSpPr>
          <p:nvPr/>
        </p:nvSpPr>
        <p:spPr bwMode="auto">
          <a:xfrm>
            <a:off x="2286000" y="3656013"/>
            <a:ext cx="2514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0435" name="Line 19"/>
          <p:cNvSpPr>
            <a:spLocks noChangeShapeType="1"/>
          </p:cNvSpPr>
          <p:nvPr/>
        </p:nvSpPr>
        <p:spPr bwMode="auto">
          <a:xfrm>
            <a:off x="1905000" y="3732213"/>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0436" name="Line 20"/>
          <p:cNvSpPr>
            <a:spLocks noChangeShapeType="1"/>
          </p:cNvSpPr>
          <p:nvPr/>
        </p:nvSpPr>
        <p:spPr bwMode="auto">
          <a:xfrm flipH="1">
            <a:off x="5486400" y="4189413"/>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0437" name="Line 21"/>
          <p:cNvSpPr>
            <a:spLocks noChangeShapeType="1"/>
          </p:cNvSpPr>
          <p:nvPr/>
        </p:nvSpPr>
        <p:spPr bwMode="auto">
          <a:xfrm>
            <a:off x="2590800" y="2208213"/>
            <a:ext cx="2438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0438" name="Text Box 22"/>
          <p:cNvSpPr txBox="1">
            <a:spLocks noChangeArrowheads="1"/>
          </p:cNvSpPr>
          <p:nvPr/>
        </p:nvSpPr>
        <p:spPr bwMode="auto">
          <a:xfrm>
            <a:off x="1128344" y="5466447"/>
            <a:ext cx="79223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P(Storm) P(</a:t>
            </a:r>
            <a:r>
              <a:rPr lang="en-US" altLang="ko-KR" sz="1800" dirty="0" err="1">
                <a:ea typeface="굴림" panose="020B0600000101010101" pitchFamily="50" charset="-127"/>
                <a:cs typeface="Times New Roman" panose="02020603050405020304" pitchFamily="18" charset="0"/>
              </a:rPr>
              <a:t>BusTourGroup</a:t>
            </a:r>
            <a:r>
              <a:rPr lang="en-US" altLang="ko-KR" sz="1800" dirty="0">
                <a:ea typeface="굴림" panose="020B0600000101010101" pitchFamily="50" charset="-127"/>
                <a:cs typeface="Times New Roman" panose="02020603050405020304" pitchFamily="18" charset="0"/>
              </a:rPr>
              <a:t>) P(</a:t>
            </a:r>
            <a:r>
              <a:rPr lang="en-US" altLang="ko-KR" sz="1800" dirty="0" err="1">
                <a:ea typeface="굴림" panose="020B0600000101010101" pitchFamily="50" charset="-127"/>
                <a:cs typeface="Times New Roman" panose="02020603050405020304" pitchFamily="18" charset="0"/>
              </a:rPr>
              <a:t>Campfire|Storm,BusTourGroup</a:t>
            </a:r>
            <a:r>
              <a:rPr lang="en-US" altLang="ko-KR" sz="1800" dirty="0">
                <a:ea typeface="굴림" panose="020B0600000101010101" pitchFamily="50" charset="-127"/>
                <a:cs typeface="Times New Roman" panose="02020603050405020304" pitchFamily="18" charset="0"/>
              </a:rPr>
              <a:t>)</a:t>
            </a:r>
          </a:p>
          <a:p>
            <a:r>
              <a:rPr lang="en-US" altLang="ko-KR" sz="1800" dirty="0">
                <a:ea typeface="굴림" panose="020B0600000101010101" pitchFamily="50" charset="-127"/>
                <a:cs typeface="Times New Roman" panose="02020603050405020304" pitchFamily="18" charset="0"/>
              </a:rPr>
              <a:t>P(</a:t>
            </a:r>
            <a:r>
              <a:rPr lang="en-US" altLang="ko-KR" sz="1800" dirty="0" err="1">
                <a:ea typeface="굴림" panose="020B0600000101010101" pitchFamily="50" charset="-127"/>
                <a:cs typeface="Times New Roman" panose="02020603050405020304" pitchFamily="18" charset="0"/>
              </a:rPr>
              <a:t>Lightning|Storm</a:t>
            </a:r>
            <a:r>
              <a:rPr lang="en-US" altLang="ko-KR" sz="1800" dirty="0">
                <a:ea typeface="굴림" panose="020B0600000101010101" pitchFamily="50" charset="-127"/>
                <a:cs typeface="Times New Roman" panose="02020603050405020304" pitchFamily="18" charset="0"/>
              </a:rPr>
              <a:t>) P(</a:t>
            </a:r>
            <a:r>
              <a:rPr lang="en-US" altLang="ko-KR" sz="1800" dirty="0" err="1">
                <a:ea typeface="굴림" panose="020B0600000101010101" pitchFamily="50" charset="-127"/>
                <a:cs typeface="Times New Roman" panose="02020603050405020304" pitchFamily="18" charset="0"/>
              </a:rPr>
              <a:t>Thunder|Lightning</a:t>
            </a:r>
            <a:r>
              <a:rPr lang="en-US" altLang="ko-KR" sz="1800" dirty="0">
                <a:ea typeface="굴림" panose="020B0600000101010101" pitchFamily="50" charset="-127"/>
                <a:cs typeface="Times New Roman" panose="02020603050405020304" pitchFamily="18" charset="0"/>
              </a:rPr>
              <a:t>) P(</a:t>
            </a:r>
            <a:r>
              <a:rPr lang="en-US" altLang="ko-KR" sz="1800" dirty="0" err="1">
                <a:ea typeface="굴림" panose="020B0600000101010101" pitchFamily="50" charset="-127"/>
                <a:cs typeface="Times New Roman" panose="02020603050405020304" pitchFamily="18" charset="0"/>
              </a:rPr>
              <a:t>ForestFire|Lightning,Storm,Campfire</a:t>
            </a:r>
            <a:r>
              <a:rPr lang="en-US" altLang="ko-KR" sz="1800" dirty="0">
                <a:ea typeface="굴림" panose="020B0600000101010101" pitchFamily="50" charset="-127"/>
                <a:cs typeface="Times New Roman" panose="02020603050405020304" pitchFamily="18" charset="0"/>
              </a:rPr>
              <a:t>).</a:t>
            </a:r>
          </a:p>
        </p:txBody>
      </p:sp>
      <p:sp>
        <p:nvSpPr>
          <p:cNvPr id="23" name="슬라이드 번호 개체 틀 1"/>
          <p:cNvSpPr>
            <a:spLocks noGrp="1"/>
          </p:cNvSpPr>
          <p:nvPr>
            <p:ph type="sldNum" sz="quarter" idx="12"/>
          </p:nvPr>
        </p:nvSpPr>
        <p:spPr>
          <a:xfrm>
            <a:off x="6553200" y="6248400"/>
            <a:ext cx="1905000" cy="457200"/>
          </a:xfrm>
        </p:spPr>
        <p:txBody>
          <a:bodyPr/>
          <a:lstStyle/>
          <a:p>
            <a:fld id="{6EC778EF-AEB4-4B58-8559-A99B969F3983}" type="slidenum">
              <a:rPr lang="en-GB" altLang="ko-KR" smtClean="0"/>
              <a:pPr/>
              <a:t>26</a:t>
            </a:fld>
            <a:endParaRPr lang="en-GB" altLang="ko-KR" dirty="0"/>
          </a:p>
        </p:txBody>
      </p:sp>
    </p:spTree>
    <p:extLst>
      <p:ext uri="{BB962C8B-B14F-4D97-AF65-F5344CB8AC3E}">
        <p14:creationId xmlns:p14="http://schemas.microsoft.com/office/powerpoint/2010/main" val="2080483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304800"/>
            <a:ext cx="8229600" cy="1143000"/>
          </a:xfrm>
        </p:spPr>
        <p:txBody>
          <a:bodyPr/>
          <a:lstStyle/>
          <a:p>
            <a:pPr eaLnBrk="1" hangingPunct="1"/>
            <a:r>
              <a:rPr lang="en-US" altLang="ko-KR" sz="2800">
                <a:latin typeface="Times New Roman" panose="02020603050405020304" pitchFamily="18" charset="0"/>
                <a:ea typeface="굴림" panose="020B0600000101010101" pitchFamily="50" charset="-127"/>
              </a:rPr>
              <a:t>Learning Belief Networks</a:t>
            </a:r>
          </a:p>
        </p:txBody>
      </p:sp>
      <p:sp>
        <p:nvSpPr>
          <p:cNvPr id="62467" name="Text Box 3"/>
          <p:cNvSpPr txBox="1">
            <a:spLocks noChangeArrowheads="1"/>
          </p:cNvSpPr>
          <p:nvPr/>
        </p:nvSpPr>
        <p:spPr bwMode="auto">
          <a:xfrm>
            <a:off x="1066800" y="2286000"/>
            <a:ext cx="7260129" cy="31393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eaLnBrk="0" hangingPunct="0">
              <a:defRPr>
                <a:solidFill>
                  <a:srgbClr val="000000"/>
                </a:solidFill>
                <a:latin typeface="Times New Roman" panose="02020603050405020304" pitchFamily="18" charset="0"/>
              </a:defRPr>
            </a:lvl1pPr>
            <a:lvl2pPr marL="914400" indent="-45720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We can learn BBN in different ways. Two basic approaches follow:</a:t>
            </a:r>
          </a:p>
          <a:p>
            <a:endParaRPr lang="en-US" altLang="ko-KR" sz="1800" dirty="0">
              <a:ea typeface="굴림" panose="020B0600000101010101" pitchFamily="50" charset="-127"/>
              <a:cs typeface="Times New Roman" panose="02020603050405020304" pitchFamily="18" charset="0"/>
            </a:endParaRPr>
          </a:p>
          <a:p>
            <a:pPr>
              <a:buFontTx/>
              <a:buAutoNum type="arabicPeriod"/>
            </a:pPr>
            <a:r>
              <a:rPr lang="en-US" altLang="ko-KR" sz="1800" dirty="0">
                <a:ea typeface="굴림" panose="020B0600000101010101" pitchFamily="50" charset="-127"/>
                <a:cs typeface="Times New Roman" panose="02020603050405020304" pitchFamily="18" charset="0"/>
              </a:rPr>
              <a:t>Assume we know the network structure:</a:t>
            </a:r>
          </a:p>
          <a:p>
            <a:pPr lvl="1"/>
            <a:r>
              <a:rPr lang="en-US" altLang="ko-KR" sz="1800" dirty="0">
                <a:ea typeface="굴림" panose="020B0600000101010101" pitchFamily="50" charset="-127"/>
                <a:cs typeface="Times New Roman" panose="02020603050405020304" pitchFamily="18" charset="0"/>
              </a:rPr>
              <a:t>       We can estimate the conditional probabilities for each variable</a:t>
            </a:r>
          </a:p>
          <a:p>
            <a:pPr lvl="1"/>
            <a:r>
              <a:rPr lang="en-US" altLang="ko-KR" sz="1800" dirty="0">
                <a:ea typeface="굴림" panose="020B0600000101010101" pitchFamily="50" charset="-127"/>
                <a:cs typeface="Times New Roman" panose="02020603050405020304" pitchFamily="18" charset="0"/>
              </a:rPr>
              <a:t>       from the data.  </a:t>
            </a:r>
          </a:p>
          <a:p>
            <a:pPr>
              <a:buFontTx/>
              <a:buAutoNum type="arabicPeriod"/>
            </a:pPr>
            <a:r>
              <a:rPr lang="en-US" altLang="ko-KR" sz="1800" dirty="0">
                <a:ea typeface="굴림" panose="020B0600000101010101" pitchFamily="50" charset="-127"/>
                <a:cs typeface="Times New Roman" panose="02020603050405020304" pitchFamily="18" charset="0"/>
              </a:rPr>
              <a:t>Assume we know part of the structure but some variables are missing:</a:t>
            </a:r>
          </a:p>
          <a:p>
            <a:pPr lvl="1"/>
            <a:r>
              <a:rPr lang="en-US" altLang="ko-KR" sz="1800" dirty="0">
                <a:ea typeface="굴림" panose="020B0600000101010101" pitchFamily="50" charset="-127"/>
                <a:cs typeface="Times New Roman" panose="02020603050405020304" pitchFamily="18" charset="0"/>
              </a:rPr>
              <a:t>       This is like learning hidden units in a neural network.</a:t>
            </a:r>
          </a:p>
          <a:p>
            <a:pPr lvl="1"/>
            <a:r>
              <a:rPr lang="en-US" altLang="ko-KR" sz="1800" dirty="0">
                <a:ea typeface="굴림" panose="020B0600000101010101" pitchFamily="50" charset="-127"/>
                <a:cs typeface="Times New Roman" panose="02020603050405020304" pitchFamily="18" charset="0"/>
              </a:rPr>
              <a:t>       One can use a gradient ascent method to train the BBN.</a:t>
            </a:r>
          </a:p>
          <a:p>
            <a:pPr>
              <a:buFontTx/>
              <a:buAutoNum type="arabicPeriod" startAt="3"/>
            </a:pPr>
            <a:r>
              <a:rPr lang="en-US" altLang="ko-KR" sz="1800" dirty="0">
                <a:ea typeface="굴림" panose="020B0600000101010101" pitchFamily="50" charset="-127"/>
                <a:cs typeface="Times New Roman" panose="02020603050405020304" pitchFamily="18" charset="0"/>
              </a:rPr>
              <a:t>Assume nothing is known. </a:t>
            </a:r>
          </a:p>
          <a:p>
            <a:pPr lvl="1"/>
            <a:r>
              <a:rPr lang="en-US" altLang="ko-KR" sz="1800" dirty="0">
                <a:ea typeface="굴림" panose="020B0600000101010101" pitchFamily="50" charset="-127"/>
                <a:cs typeface="Times New Roman" panose="02020603050405020304" pitchFamily="18" charset="0"/>
              </a:rPr>
              <a:t>       We can learn the structure and conditional probabilities by looking </a:t>
            </a:r>
          </a:p>
          <a:p>
            <a:pPr lvl="1"/>
            <a:r>
              <a:rPr lang="en-US" altLang="ko-KR" sz="1800" dirty="0">
                <a:ea typeface="굴림" panose="020B0600000101010101" pitchFamily="50" charset="-127"/>
                <a:cs typeface="Times New Roman" panose="02020603050405020304" pitchFamily="18" charset="0"/>
              </a:rPr>
              <a:t>        in the space of possible networks. </a:t>
            </a:r>
          </a:p>
        </p:txBody>
      </p:sp>
      <p:sp>
        <p:nvSpPr>
          <p:cNvPr id="62468" name="Rectangle 4"/>
          <p:cNvSpPr>
            <a:spLocks noChangeArrowheads="1"/>
          </p:cNvSpPr>
          <p:nvPr/>
        </p:nvSpPr>
        <p:spPr bwMode="auto">
          <a:xfrm>
            <a:off x="762000" y="1981200"/>
            <a:ext cx="7696200"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Tree>
    <p:extLst>
      <p:ext uri="{BB962C8B-B14F-4D97-AF65-F5344CB8AC3E}">
        <p14:creationId xmlns:p14="http://schemas.microsoft.com/office/powerpoint/2010/main" val="409912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ko-KR" sz="3200">
                <a:latin typeface="Times New Roman" panose="02020603050405020304" pitchFamily="18" charset="0"/>
                <a:ea typeface="굴림" panose="020B0600000101010101" pitchFamily="50" charset="-127"/>
              </a:rPr>
              <a:t>Naïve Bayes</a:t>
            </a:r>
          </a:p>
        </p:txBody>
      </p:sp>
      <p:sp>
        <p:nvSpPr>
          <p:cNvPr id="63491" name="Text Box 3"/>
          <p:cNvSpPr txBox="1">
            <a:spLocks noChangeArrowheads="1"/>
          </p:cNvSpPr>
          <p:nvPr/>
        </p:nvSpPr>
        <p:spPr bwMode="auto">
          <a:xfrm>
            <a:off x="974725" y="1866900"/>
            <a:ext cx="683616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What is the connection between a BBN and classification?</a:t>
            </a:r>
          </a:p>
          <a:p>
            <a:endParaRPr lang="en-US" altLang="ko-KR" sz="1800" dirty="0">
              <a:ea typeface="굴림" panose="020B0600000101010101" pitchFamily="50" charset="-127"/>
              <a:cs typeface="Times New Roman" panose="02020603050405020304" pitchFamily="18" charset="0"/>
            </a:endParaRPr>
          </a:p>
          <a:p>
            <a:r>
              <a:rPr lang="en-US" altLang="ko-KR" sz="1800" dirty="0">
                <a:ea typeface="굴림" panose="020B0600000101010101" pitchFamily="50" charset="-127"/>
                <a:cs typeface="Times New Roman" panose="02020603050405020304" pitchFamily="18" charset="0"/>
              </a:rPr>
              <a:t>Suppose one of the variables is the target variable. Can we compute the </a:t>
            </a:r>
          </a:p>
          <a:p>
            <a:r>
              <a:rPr lang="en-US" altLang="ko-KR" sz="1800" dirty="0">
                <a:ea typeface="굴림" panose="020B0600000101010101" pitchFamily="50" charset="-127"/>
                <a:cs typeface="Times New Roman" panose="02020603050405020304" pitchFamily="18" charset="0"/>
              </a:rPr>
              <a:t>probability of the target variable given the other variables?</a:t>
            </a:r>
          </a:p>
          <a:p>
            <a:endParaRPr lang="en-US" altLang="ko-KR" sz="1800" dirty="0">
              <a:ea typeface="굴림" panose="020B0600000101010101" pitchFamily="50" charset="-127"/>
              <a:cs typeface="Times New Roman" panose="02020603050405020304" pitchFamily="18" charset="0"/>
            </a:endParaRPr>
          </a:p>
          <a:p>
            <a:r>
              <a:rPr lang="en-US" altLang="ko-KR" sz="1800" dirty="0">
                <a:ea typeface="굴림" panose="020B0600000101010101" pitchFamily="50" charset="-127"/>
                <a:cs typeface="Times New Roman" panose="02020603050405020304" pitchFamily="18" charset="0"/>
              </a:rPr>
              <a:t>In Naïve Bayes: P(</a:t>
            </a:r>
            <a:r>
              <a:rPr lang="en-US" altLang="ko-KR" sz="1800" b="1" dirty="0">
                <a:ea typeface="굴림" panose="020B0600000101010101" pitchFamily="50" charset="-127"/>
                <a:cs typeface="Times New Roman" panose="02020603050405020304" pitchFamily="18" charset="0"/>
              </a:rPr>
              <a:t>x </a:t>
            </a:r>
            <a:r>
              <a:rPr lang="en-US" altLang="ko-KR" sz="1800" dirty="0">
                <a:ea typeface="굴림" panose="020B0600000101010101" pitchFamily="50" charset="-127"/>
                <a:cs typeface="Times New Roman" panose="02020603050405020304" pitchFamily="18" charset="0"/>
              </a:rPr>
              <a:t>| </a:t>
            </a:r>
            <a:r>
              <a:rPr lang="en-US" altLang="ko-KR" sz="1800" b="1" dirty="0" err="1">
                <a:ea typeface="굴림" panose="020B0600000101010101" pitchFamily="50" charset="-127"/>
                <a:cs typeface="Times New Roman" panose="02020603050405020304" pitchFamily="18" charset="0"/>
              </a:rPr>
              <a:t>a</a:t>
            </a:r>
            <a:r>
              <a:rPr lang="en-US" altLang="ko-KR" sz="1800" dirty="0" err="1">
                <a:ea typeface="굴림" panose="020B0600000101010101" pitchFamily="50" charset="-127"/>
                <a:cs typeface="Times New Roman" panose="02020603050405020304" pitchFamily="18" charset="0"/>
              </a:rPr>
              <a:t>,</a:t>
            </a:r>
            <a:r>
              <a:rPr lang="en-US" altLang="ko-KR" sz="1800" b="1" dirty="0" err="1">
                <a:ea typeface="굴림" panose="020B0600000101010101" pitchFamily="50" charset="-127"/>
                <a:cs typeface="Times New Roman" panose="02020603050405020304" pitchFamily="18" charset="0"/>
              </a:rPr>
              <a:t>b</a:t>
            </a:r>
            <a:r>
              <a:rPr lang="en-US" altLang="ko-KR" sz="1800" dirty="0">
                <a:ea typeface="굴림" panose="020B0600000101010101" pitchFamily="50" charset="-127"/>
                <a:cs typeface="Times New Roman" panose="02020603050405020304" pitchFamily="18" charset="0"/>
              </a:rPr>
              <a:t>) = P(</a:t>
            </a:r>
            <a:r>
              <a:rPr lang="en-US" altLang="ko-KR" sz="1800" b="1" dirty="0">
                <a:ea typeface="굴림" panose="020B0600000101010101" pitchFamily="50" charset="-127"/>
                <a:cs typeface="Times New Roman" panose="02020603050405020304" pitchFamily="18" charset="0"/>
              </a:rPr>
              <a:t>x </a:t>
            </a:r>
            <a:r>
              <a:rPr lang="en-US" altLang="ko-KR" sz="1800" dirty="0">
                <a:ea typeface="굴림" panose="020B0600000101010101" pitchFamily="50" charset="-127"/>
                <a:cs typeface="Times New Roman" panose="02020603050405020304" pitchFamily="18" charset="0"/>
              </a:rPr>
              <a:t>| </a:t>
            </a:r>
            <a:r>
              <a:rPr lang="en-US" altLang="ko-KR" sz="1800" b="1" dirty="0">
                <a:ea typeface="굴림" panose="020B0600000101010101" pitchFamily="50" charset="-127"/>
                <a:cs typeface="Times New Roman" panose="02020603050405020304" pitchFamily="18" charset="0"/>
              </a:rPr>
              <a:t>a</a:t>
            </a:r>
            <a:r>
              <a:rPr lang="en-US" altLang="ko-KR" sz="1800" dirty="0">
                <a:ea typeface="굴림" panose="020B0600000101010101" pitchFamily="50" charset="-127"/>
                <a:cs typeface="Times New Roman" panose="02020603050405020304" pitchFamily="18" charset="0"/>
              </a:rPr>
              <a:t>) P(</a:t>
            </a:r>
            <a:r>
              <a:rPr lang="en-US" altLang="ko-KR" sz="1800" b="1" dirty="0">
                <a:ea typeface="굴림" panose="020B0600000101010101" pitchFamily="50" charset="-127"/>
                <a:cs typeface="Times New Roman" panose="02020603050405020304" pitchFamily="18" charset="0"/>
              </a:rPr>
              <a:t>x </a:t>
            </a:r>
            <a:r>
              <a:rPr lang="en-US" altLang="ko-KR" sz="1800" dirty="0">
                <a:ea typeface="굴림" panose="020B0600000101010101" pitchFamily="50" charset="-127"/>
                <a:cs typeface="Times New Roman" panose="02020603050405020304" pitchFamily="18" charset="0"/>
              </a:rPr>
              <a:t>| </a:t>
            </a:r>
            <a:r>
              <a:rPr lang="en-US" altLang="ko-KR" sz="1800" b="1" dirty="0">
                <a:ea typeface="굴림" panose="020B0600000101010101" pitchFamily="50" charset="-127"/>
                <a:cs typeface="Times New Roman" panose="02020603050405020304" pitchFamily="18" charset="0"/>
              </a:rPr>
              <a:t>b</a:t>
            </a:r>
            <a:r>
              <a:rPr lang="en-US" altLang="ko-KR" sz="1800" dirty="0">
                <a:ea typeface="굴림" panose="020B0600000101010101" pitchFamily="50" charset="-127"/>
                <a:cs typeface="Times New Roman" panose="02020603050405020304" pitchFamily="18" charset="0"/>
              </a:rPr>
              <a:t>)</a:t>
            </a:r>
            <a:endParaRPr lang="ko-KR" altLang="en-US" sz="1800" dirty="0">
              <a:ea typeface="굴림" panose="020B0600000101010101" pitchFamily="50" charset="-127"/>
              <a:cs typeface="Times New Roman" panose="02020603050405020304" pitchFamily="18" charset="0"/>
            </a:endParaRPr>
          </a:p>
        </p:txBody>
      </p:sp>
      <p:sp>
        <p:nvSpPr>
          <p:cNvPr id="63492" name="Text Box 4"/>
          <p:cNvSpPr txBox="1">
            <a:spLocks noChangeArrowheads="1"/>
          </p:cNvSpPr>
          <p:nvPr/>
        </p:nvSpPr>
        <p:spPr bwMode="auto">
          <a:xfrm>
            <a:off x="1828800" y="5157788"/>
            <a:ext cx="42832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i="1" dirty="0">
                <a:ea typeface="굴림" panose="020B0600000101010101" pitchFamily="50" charset="-127"/>
              </a:rPr>
              <a:t>x</a:t>
            </a:r>
            <a:r>
              <a:rPr lang="en-US" altLang="ko-KR" sz="1800" baseline="-25000" dirty="0">
                <a:ea typeface="굴림" panose="020B0600000101010101" pitchFamily="50" charset="-127"/>
              </a:rPr>
              <a:t>1</a:t>
            </a:r>
            <a:r>
              <a:rPr lang="en-US" altLang="ko-KR" sz="2000" dirty="0">
                <a:ea typeface="굴림" panose="020B0600000101010101" pitchFamily="50" charset="-127"/>
                <a:cs typeface="Times New Roman" panose="02020603050405020304" pitchFamily="18" charset="0"/>
              </a:rPr>
              <a:t> </a:t>
            </a:r>
          </a:p>
        </p:txBody>
      </p:sp>
      <p:sp>
        <p:nvSpPr>
          <p:cNvPr id="63493" name="Text Box 5"/>
          <p:cNvSpPr txBox="1">
            <a:spLocks noChangeArrowheads="1"/>
          </p:cNvSpPr>
          <p:nvPr/>
        </p:nvSpPr>
        <p:spPr bwMode="auto">
          <a:xfrm>
            <a:off x="2971800" y="5233988"/>
            <a:ext cx="42832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i="1" dirty="0">
                <a:ea typeface="굴림" panose="020B0600000101010101" pitchFamily="50" charset="-127"/>
              </a:rPr>
              <a:t>x</a:t>
            </a:r>
            <a:r>
              <a:rPr lang="en-US" altLang="ko-KR" sz="1800" baseline="-25000" dirty="0">
                <a:ea typeface="굴림" panose="020B0600000101010101" pitchFamily="50" charset="-127"/>
              </a:rPr>
              <a:t>2</a:t>
            </a:r>
            <a:r>
              <a:rPr lang="en-US" altLang="ko-KR" sz="2000" dirty="0">
                <a:ea typeface="굴림" panose="020B0600000101010101" pitchFamily="50" charset="-127"/>
                <a:cs typeface="Times New Roman" panose="02020603050405020304" pitchFamily="18" charset="0"/>
              </a:rPr>
              <a:t> </a:t>
            </a:r>
          </a:p>
        </p:txBody>
      </p:sp>
      <p:sp>
        <p:nvSpPr>
          <p:cNvPr id="63494" name="Text Box 6"/>
          <p:cNvSpPr txBox="1">
            <a:spLocks noChangeArrowheads="1"/>
          </p:cNvSpPr>
          <p:nvPr/>
        </p:nvSpPr>
        <p:spPr bwMode="auto">
          <a:xfrm>
            <a:off x="5486400" y="5157788"/>
            <a:ext cx="36420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i="1" dirty="0" err="1">
                <a:ea typeface="굴림" panose="020B0600000101010101" pitchFamily="50" charset="-127"/>
              </a:rPr>
              <a:t>x</a:t>
            </a:r>
            <a:r>
              <a:rPr lang="en-US" altLang="ko-KR" sz="1800" i="1" baseline="-25000" dirty="0" err="1">
                <a:ea typeface="굴림" panose="020B0600000101010101" pitchFamily="50" charset="-127"/>
              </a:rPr>
              <a:t>n</a:t>
            </a:r>
            <a:endParaRPr lang="en-US" altLang="ko-KR" sz="1800" i="1" baseline="-25000" dirty="0">
              <a:ea typeface="굴림" panose="020B0600000101010101" pitchFamily="50" charset="-127"/>
            </a:endParaRPr>
          </a:p>
        </p:txBody>
      </p:sp>
      <p:sp>
        <p:nvSpPr>
          <p:cNvPr id="63495" name="Oval 7"/>
          <p:cNvSpPr>
            <a:spLocks noChangeArrowheads="1"/>
          </p:cNvSpPr>
          <p:nvPr/>
        </p:nvSpPr>
        <p:spPr bwMode="auto">
          <a:xfrm>
            <a:off x="1768475" y="5126038"/>
            <a:ext cx="533400" cy="5889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3496" name="Oval 8"/>
          <p:cNvSpPr>
            <a:spLocks noChangeArrowheads="1"/>
          </p:cNvSpPr>
          <p:nvPr/>
        </p:nvSpPr>
        <p:spPr bwMode="auto">
          <a:xfrm>
            <a:off x="2911475" y="52197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3497" name="Oval 9"/>
          <p:cNvSpPr>
            <a:spLocks noChangeArrowheads="1"/>
          </p:cNvSpPr>
          <p:nvPr/>
        </p:nvSpPr>
        <p:spPr bwMode="auto">
          <a:xfrm>
            <a:off x="5426075" y="5143500"/>
            <a:ext cx="457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3498" name="Text Box 10"/>
          <p:cNvSpPr txBox="1">
            <a:spLocks noChangeArrowheads="1"/>
          </p:cNvSpPr>
          <p:nvPr/>
        </p:nvSpPr>
        <p:spPr bwMode="auto">
          <a:xfrm>
            <a:off x="4267200" y="5257800"/>
            <a:ext cx="441146"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dirty="0">
                <a:ea typeface="굴림" panose="020B0600000101010101" pitchFamily="50" charset="-127"/>
                <a:cs typeface="Times New Roman" panose="02020603050405020304" pitchFamily="18" charset="0"/>
              </a:rPr>
              <a:t>…</a:t>
            </a:r>
          </a:p>
        </p:txBody>
      </p:sp>
      <p:sp>
        <p:nvSpPr>
          <p:cNvPr id="63499" name="Text Box 11"/>
          <p:cNvSpPr txBox="1">
            <a:spLocks noChangeArrowheads="1"/>
          </p:cNvSpPr>
          <p:nvPr/>
        </p:nvSpPr>
        <p:spPr bwMode="auto">
          <a:xfrm>
            <a:off x="3429000" y="3810000"/>
            <a:ext cx="121860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Concept </a:t>
            </a:r>
            <a:r>
              <a:rPr lang="el-GR" altLang="ko-KR" sz="1800" i="1" dirty="0">
                <a:ea typeface="굴림" panose="020B0600000101010101" pitchFamily="50" charset="-127"/>
                <a:cs typeface="Times New Roman" panose="02020603050405020304" pitchFamily="18" charset="0"/>
              </a:rPr>
              <a:t>ω</a:t>
            </a:r>
            <a:r>
              <a:rPr lang="en-US" altLang="ko-KR" sz="1800" i="1" baseline="-25000" dirty="0">
                <a:ea typeface="굴림" panose="020B0600000101010101" pitchFamily="50" charset="-127"/>
                <a:cs typeface="Times New Roman" panose="02020603050405020304" pitchFamily="18" charset="0"/>
              </a:rPr>
              <a:t>j</a:t>
            </a:r>
          </a:p>
        </p:txBody>
      </p:sp>
      <p:sp>
        <p:nvSpPr>
          <p:cNvPr id="63500" name="Oval 12"/>
          <p:cNvSpPr>
            <a:spLocks noChangeArrowheads="1"/>
          </p:cNvSpPr>
          <p:nvPr/>
        </p:nvSpPr>
        <p:spPr bwMode="auto">
          <a:xfrm>
            <a:off x="3292475" y="3771900"/>
            <a:ext cx="15240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3501" name="Line 13"/>
          <p:cNvSpPr>
            <a:spLocks noChangeShapeType="1"/>
          </p:cNvSpPr>
          <p:nvPr/>
        </p:nvSpPr>
        <p:spPr bwMode="auto">
          <a:xfrm flipH="1">
            <a:off x="2286000" y="4191000"/>
            <a:ext cx="1447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3502" name="Line 14"/>
          <p:cNvSpPr>
            <a:spLocks noChangeShapeType="1"/>
          </p:cNvSpPr>
          <p:nvPr/>
        </p:nvSpPr>
        <p:spPr bwMode="auto">
          <a:xfrm flipH="1">
            <a:off x="3352800" y="4267200"/>
            <a:ext cx="533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3503" name="Line 15"/>
          <p:cNvSpPr>
            <a:spLocks noChangeShapeType="1"/>
          </p:cNvSpPr>
          <p:nvPr/>
        </p:nvSpPr>
        <p:spPr bwMode="auto">
          <a:xfrm>
            <a:off x="4419600" y="4267200"/>
            <a:ext cx="990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3504" name="Text Box 16"/>
          <p:cNvSpPr txBox="1">
            <a:spLocks noChangeArrowheads="1"/>
          </p:cNvSpPr>
          <p:nvPr/>
        </p:nvSpPr>
        <p:spPr bwMode="auto">
          <a:xfrm>
            <a:off x="1219200" y="5995988"/>
            <a:ext cx="596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a:ea typeface="굴림" panose="020B0600000101010101" pitchFamily="50" charset="-127"/>
                <a:cs typeface="Times New Roman" panose="02020603050405020304" pitchFamily="18" charset="0"/>
              </a:rPr>
              <a:t>P(</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1</a:t>
            </a:r>
            <a:r>
              <a:rPr lang="en-US" altLang="ko-KR" sz="2000">
                <a:ea typeface="굴림" panose="020B0600000101010101" pitchFamily="50" charset="-127"/>
                <a:cs typeface="Times New Roman" panose="02020603050405020304" pitchFamily="18" charset="0"/>
              </a:rPr>
              <a:t>, </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2</a:t>
            </a:r>
            <a:r>
              <a:rPr lang="en-US" altLang="ko-KR" sz="2000">
                <a:ea typeface="굴림" panose="020B0600000101010101" pitchFamily="50" charset="-127"/>
                <a:cs typeface="Times New Roman" panose="02020603050405020304" pitchFamily="18" charset="0"/>
              </a:rPr>
              <a:t>,…, </a:t>
            </a:r>
            <a:r>
              <a:rPr lang="en-US" altLang="ko-KR" sz="2000" i="1">
                <a:ea typeface="굴림" panose="020B0600000101010101" pitchFamily="50" charset="-127"/>
                <a:cs typeface="Times New Roman" panose="02020603050405020304" pitchFamily="18" charset="0"/>
              </a:rPr>
              <a:t>x</a:t>
            </a:r>
            <a:r>
              <a:rPr lang="en-US" altLang="ko-KR" sz="2000" i="1" baseline="-25000">
                <a:ea typeface="굴림" panose="020B0600000101010101" pitchFamily="50" charset="-127"/>
                <a:cs typeface="Times New Roman" panose="02020603050405020304" pitchFamily="18" charset="0"/>
              </a:rPr>
              <a:t>n</a:t>
            </a:r>
            <a:r>
              <a:rPr lang="en-US" altLang="ko-KR" sz="2000">
                <a:ea typeface="굴림" panose="020B0600000101010101" pitchFamily="50" charset="-127"/>
                <a:cs typeface="Times New Roman" panose="02020603050405020304" pitchFamily="18" charset="0"/>
              </a:rPr>
              <a:t>,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 P(</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P(</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1</a:t>
            </a:r>
            <a:r>
              <a:rPr lang="en-US" altLang="ko-KR" sz="2000">
                <a:ea typeface="굴림" panose="020B0600000101010101" pitchFamily="50" charset="-127"/>
                <a:cs typeface="Times New Roman" panose="02020603050405020304" pitchFamily="18" charset="0"/>
              </a:rPr>
              <a:t>|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P(</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2</a:t>
            </a:r>
            <a:r>
              <a:rPr lang="en-US" altLang="ko-KR" sz="2000">
                <a:ea typeface="굴림" panose="020B0600000101010101" pitchFamily="50" charset="-127"/>
                <a:cs typeface="Times New Roman" panose="02020603050405020304" pitchFamily="18" charset="0"/>
              </a:rPr>
              <a:t> |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 P(</a:t>
            </a:r>
            <a:r>
              <a:rPr lang="en-US" altLang="ko-KR" sz="2000" i="1">
                <a:ea typeface="굴림" panose="020B0600000101010101" pitchFamily="50" charset="-127"/>
                <a:cs typeface="Times New Roman" panose="02020603050405020304" pitchFamily="18" charset="0"/>
              </a:rPr>
              <a:t>x</a:t>
            </a:r>
            <a:r>
              <a:rPr lang="en-US" altLang="ko-KR" sz="2000" i="1" baseline="-25000">
                <a:ea typeface="굴림" panose="020B0600000101010101" pitchFamily="50" charset="-127"/>
                <a:cs typeface="Times New Roman" panose="02020603050405020304" pitchFamily="18" charset="0"/>
              </a:rPr>
              <a:t>n</a:t>
            </a:r>
            <a:r>
              <a:rPr lang="en-US" altLang="ko-KR" sz="2000">
                <a:ea typeface="굴림" panose="020B0600000101010101" pitchFamily="50" charset="-127"/>
                <a:cs typeface="Times New Roman" panose="02020603050405020304" pitchFamily="18" charset="0"/>
              </a:rPr>
              <a:t>|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a:t>
            </a:r>
          </a:p>
        </p:txBody>
      </p:sp>
      <p:grpSp>
        <p:nvGrpSpPr>
          <p:cNvPr id="63505" name="Group 20"/>
          <p:cNvGrpSpPr>
            <a:grpSpLocks/>
          </p:cNvGrpSpPr>
          <p:nvPr/>
        </p:nvGrpSpPr>
        <p:grpSpPr bwMode="auto">
          <a:xfrm>
            <a:off x="5143500" y="3265492"/>
            <a:ext cx="3959225" cy="687388"/>
            <a:chOff x="3288" y="2045"/>
            <a:chExt cx="2494" cy="433"/>
          </a:xfrm>
        </p:grpSpPr>
        <p:sp>
          <p:nvSpPr>
            <p:cNvPr id="63506" name="Text Box 17"/>
            <p:cNvSpPr txBox="1">
              <a:spLocks noChangeArrowheads="1"/>
            </p:cNvSpPr>
            <p:nvPr/>
          </p:nvSpPr>
          <p:spPr bwMode="auto">
            <a:xfrm>
              <a:off x="3444" y="2045"/>
              <a:ext cx="233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r>
                <a:rPr lang="en-US" altLang="ko-KR" sz="1800" dirty="0">
                  <a:ea typeface="굴림" panose="020B0600000101010101" pitchFamily="50" charset="-127"/>
                </a:rPr>
                <a:t>assumption: features are conditionally</a:t>
              </a:r>
            </a:p>
            <a:p>
              <a:pPr eaLnBrk="1" hangingPunct="1"/>
              <a:r>
                <a:rPr lang="en-US" altLang="ko-KR" sz="1800" dirty="0">
                  <a:ea typeface="굴림" panose="020B0600000101010101" pitchFamily="50" charset="-127"/>
                </a:rPr>
                <a:t>           independent given the category</a:t>
              </a:r>
            </a:p>
          </p:txBody>
        </p:sp>
        <p:sp>
          <p:nvSpPr>
            <p:cNvPr id="63507" name="Line 18"/>
            <p:cNvSpPr>
              <a:spLocks noChangeShapeType="1"/>
            </p:cNvSpPr>
            <p:nvPr/>
          </p:nvSpPr>
          <p:spPr bwMode="auto">
            <a:xfrm flipH="1">
              <a:off x="3288" y="2160"/>
              <a:ext cx="181"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ko-KR" altLang="en-US"/>
            </a:p>
          </p:txBody>
        </p:sp>
        <p:sp>
          <p:nvSpPr>
            <p:cNvPr id="63508" name="Rectangle 19"/>
            <p:cNvSpPr>
              <a:spLocks noChangeArrowheads="1"/>
            </p:cNvSpPr>
            <p:nvPr/>
          </p:nvSpPr>
          <p:spPr bwMode="auto">
            <a:xfrm>
              <a:off x="3470" y="2069"/>
              <a:ext cx="2290" cy="40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grpSp>
    </p:spTree>
    <p:extLst>
      <p:ext uri="{BB962C8B-B14F-4D97-AF65-F5344CB8AC3E}">
        <p14:creationId xmlns:p14="http://schemas.microsoft.com/office/powerpoint/2010/main" val="1323225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ko-KR" sz="3200">
                <a:latin typeface="Times New Roman" panose="02020603050405020304" pitchFamily="18" charset="0"/>
                <a:ea typeface="굴림" panose="020B0600000101010101" pitchFamily="50" charset="-127"/>
              </a:rPr>
              <a:t>General Case</a:t>
            </a:r>
          </a:p>
        </p:txBody>
      </p:sp>
      <p:sp>
        <p:nvSpPr>
          <p:cNvPr id="64515" name="Text Box 3"/>
          <p:cNvSpPr txBox="1">
            <a:spLocks noChangeArrowheads="1"/>
          </p:cNvSpPr>
          <p:nvPr/>
        </p:nvSpPr>
        <p:spPr bwMode="auto">
          <a:xfrm>
            <a:off x="974725" y="1866900"/>
            <a:ext cx="666079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dirty="0">
                <a:ea typeface="굴림" panose="020B0600000101010101" pitchFamily="50" charset="-127"/>
                <a:cs typeface="Times New Roman" panose="02020603050405020304" pitchFamily="18" charset="0"/>
              </a:rPr>
              <a:t>In the general case we can use a BBN to specify independence </a:t>
            </a:r>
          </a:p>
          <a:p>
            <a:r>
              <a:rPr lang="en-US" altLang="ko-KR" sz="2000" dirty="0">
                <a:ea typeface="굴림" panose="020B0600000101010101" pitchFamily="50" charset="-127"/>
                <a:cs typeface="Times New Roman" panose="02020603050405020304" pitchFamily="18" charset="0"/>
              </a:rPr>
              <a:t>assumptions among variables.</a:t>
            </a:r>
          </a:p>
          <a:p>
            <a:endParaRPr lang="en-US" altLang="ko-KR" sz="2000" dirty="0">
              <a:ea typeface="굴림" panose="020B0600000101010101" pitchFamily="50" charset="-127"/>
              <a:cs typeface="Times New Roman" panose="02020603050405020304" pitchFamily="18" charset="0"/>
            </a:endParaRPr>
          </a:p>
          <a:p>
            <a:r>
              <a:rPr lang="en-US" altLang="ko-KR" sz="2000" dirty="0">
                <a:ea typeface="굴림" panose="020B0600000101010101" pitchFamily="50" charset="-127"/>
                <a:cs typeface="Times New Roman" panose="02020603050405020304" pitchFamily="18" charset="0"/>
              </a:rPr>
              <a:t>General Case:</a:t>
            </a:r>
          </a:p>
        </p:txBody>
      </p:sp>
      <p:sp>
        <p:nvSpPr>
          <p:cNvPr id="64516" name="Text Box 4"/>
          <p:cNvSpPr txBox="1">
            <a:spLocks noChangeArrowheads="1"/>
          </p:cNvSpPr>
          <p:nvPr/>
        </p:nvSpPr>
        <p:spPr bwMode="auto">
          <a:xfrm>
            <a:off x="1828800" y="4724400"/>
            <a:ext cx="52450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X1 </a:t>
            </a:r>
          </a:p>
        </p:txBody>
      </p:sp>
      <p:sp>
        <p:nvSpPr>
          <p:cNvPr id="64517" name="Text Box 5"/>
          <p:cNvSpPr txBox="1">
            <a:spLocks noChangeArrowheads="1"/>
          </p:cNvSpPr>
          <p:nvPr/>
        </p:nvSpPr>
        <p:spPr bwMode="auto">
          <a:xfrm>
            <a:off x="2971800" y="4800600"/>
            <a:ext cx="52450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X2 </a:t>
            </a:r>
          </a:p>
        </p:txBody>
      </p:sp>
      <p:sp>
        <p:nvSpPr>
          <p:cNvPr id="64518" name="Text Box 6"/>
          <p:cNvSpPr txBox="1">
            <a:spLocks noChangeArrowheads="1"/>
          </p:cNvSpPr>
          <p:nvPr/>
        </p:nvSpPr>
        <p:spPr bwMode="auto">
          <a:xfrm>
            <a:off x="5486400" y="4724400"/>
            <a:ext cx="415498"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x4</a:t>
            </a:r>
          </a:p>
        </p:txBody>
      </p:sp>
      <p:sp>
        <p:nvSpPr>
          <p:cNvPr id="64519" name="Oval 7"/>
          <p:cNvSpPr>
            <a:spLocks noChangeArrowheads="1"/>
          </p:cNvSpPr>
          <p:nvPr/>
        </p:nvSpPr>
        <p:spPr bwMode="auto">
          <a:xfrm>
            <a:off x="1768475" y="4668838"/>
            <a:ext cx="533400" cy="5889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4520" name="Oval 8"/>
          <p:cNvSpPr>
            <a:spLocks noChangeArrowheads="1"/>
          </p:cNvSpPr>
          <p:nvPr/>
        </p:nvSpPr>
        <p:spPr bwMode="auto">
          <a:xfrm>
            <a:off x="2911475" y="47625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4521" name="Oval 9"/>
          <p:cNvSpPr>
            <a:spLocks noChangeArrowheads="1"/>
          </p:cNvSpPr>
          <p:nvPr/>
        </p:nvSpPr>
        <p:spPr bwMode="auto">
          <a:xfrm>
            <a:off x="5426075" y="4686300"/>
            <a:ext cx="457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4522" name="Text Box 10"/>
          <p:cNvSpPr txBox="1">
            <a:spLocks noChangeArrowheads="1"/>
          </p:cNvSpPr>
          <p:nvPr/>
        </p:nvSpPr>
        <p:spPr bwMode="auto">
          <a:xfrm>
            <a:off x="3429000" y="3352800"/>
            <a:ext cx="121860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Concept </a:t>
            </a:r>
            <a:r>
              <a:rPr lang="el-GR" altLang="ko-KR" sz="1800" i="1" dirty="0">
                <a:ea typeface="굴림" panose="020B0600000101010101" pitchFamily="50" charset="-127"/>
                <a:cs typeface="Times New Roman" panose="02020603050405020304" pitchFamily="18" charset="0"/>
              </a:rPr>
              <a:t>ω</a:t>
            </a:r>
            <a:r>
              <a:rPr lang="en-US" altLang="ko-KR" sz="1800" i="1" baseline="-25000" dirty="0">
                <a:ea typeface="굴림" panose="020B0600000101010101" pitchFamily="50" charset="-127"/>
                <a:cs typeface="Times New Roman" panose="02020603050405020304" pitchFamily="18" charset="0"/>
              </a:rPr>
              <a:t>j</a:t>
            </a:r>
          </a:p>
        </p:txBody>
      </p:sp>
      <p:sp>
        <p:nvSpPr>
          <p:cNvPr id="64523" name="Oval 11"/>
          <p:cNvSpPr>
            <a:spLocks noChangeArrowheads="1"/>
          </p:cNvSpPr>
          <p:nvPr/>
        </p:nvSpPr>
        <p:spPr bwMode="auto">
          <a:xfrm>
            <a:off x="3292475" y="3314700"/>
            <a:ext cx="15240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4524" name="Line 12"/>
          <p:cNvSpPr>
            <a:spLocks noChangeShapeType="1"/>
          </p:cNvSpPr>
          <p:nvPr/>
        </p:nvSpPr>
        <p:spPr bwMode="auto">
          <a:xfrm flipH="1">
            <a:off x="2286000" y="3733800"/>
            <a:ext cx="1447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4525" name="Line 13"/>
          <p:cNvSpPr>
            <a:spLocks noChangeShapeType="1"/>
          </p:cNvSpPr>
          <p:nvPr/>
        </p:nvSpPr>
        <p:spPr bwMode="auto">
          <a:xfrm flipH="1">
            <a:off x="3352800" y="3810000"/>
            <a:ext cx="533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4526" name="Line 14"/>
          <p:cNvSpPr>
            <a:spLocks noChangeShapeType="1"/>
          </p:cNvSpPr>
          <p:nvPr/>
        </p:nvSpPr>
        <p:spPr bwMode="auto">
          <a:xfrm>
            <a:off x="4419600" y="3810000"/>
            <a:ext cx="990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4527" name="Text Box 16"/>
          <p:cNvSpPr txBox="1">
            <a:spLocks noChangeArrowheads="1"/>
          </p:cNvSpPr>
          <p:nvPr/>
        </p:nvSpPr>
        <p:spPr bwMode="auto">
          <a:xfrm>
            <a:off x="2209800" y="5486400"/>
            <a:ext cx="52450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1800" dirty="0">
                <a:ea typeface="굴림" panose="020B0600000101010101" pitchFamily="50" charset="-127"/>
                <a:cs typeface="Times New Roman" panose="02020603050405020304" pitchFamily="18" charset="0"/>
              </a:rPr>
              <a:t>X3 </a:t>
            </a:r>
          </a:p>
        </p:txBody>
      </p:sp>
      <p:sp>
        <p:nvSpPr>
          <p:cNvPr id="64528" name="Oval 17"/>
          <p:cNvSpPr>
            <a:spLocks noChangeArrowheads="1"/>
          </p:cNvSpPr>
          <p:nvPr/>
        </p:nvSpPr>
        <p:spPr bwMode="auto">
          <a:xfrm>
            <a:off x="2209800" y="54102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pPr eaLnBrk="1" hangingPunct="1"/>
            <a:endParaRPr lang="ko-KR" altLang="en-US">
              <a:ea typeface="굴림" panose="020B0600000101010101" pitchFamily="50" charset="-127"/>
            </a:endParaRPr>
          </a:p>
        </p:txBody>
      </p:sp>
      <p:sp>
        <p:nvSpPr>
          <p:cNvPr id="64529" name="Line 18"/>
          <p:cNvSpPr>
            <a:spLocks noChangeShapeType="1"/>
          </p:cNvSpPr>
          <p:nvPr/>
        </p:nvSpPr>
        <p:spPr bwMode="auto">
          <a:xfrm>
            <a:off x="2133600" y="5257800"/>
            <a:ext cx="152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4530" name="Line 19"/>
          <p:cNvSpPr>
            <a:spLocks noChangeShapeType="1"/>
          </p:cNvSpPr>
          <p:nvPr/>
        </p:nvSpPr>
        <p:spPr bwMode="auto">
          <a:xfrm flipH="1">
            <a:off x="2743200" y="5334000"/>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4531" name="Line 20"/>
          <p:cNvSpPr>
            <a:spLocks noChangeShapeType="1"/>
          </p:cNvSpPr>
          <p:nvPr/>
        </p:nvSpPr>
        <p:spPr bwMode="auto">
          <a:xfrm flipH="1">
            <a:off x="2514600" y="3733800"/>
            <a:ext cx="12954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4532" name="Text Box 21"/>
          <p:cNvSpPr txBox="1">
            <a:spLocks noChangeArrowheads="1"/>
          </p:cNvSpPr>
          <p:nvPr/>
        </p:nvSpPr>
        <p:spPr bwMode="auto">
          <a:xfrm>
            <a:off x="1187450" y="6021388"/>
            <a:ext cx="7278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000000"/>
                </a:solidFill>
                <a:latin typeface="Times New Roman" panose="02020603050405020304" pitchFamily="18" charset="0"/>
              </a:defRPr>
            </a:lvl1pPr>
            <a:lvl2pPr marL="742950" indent="-285750" eaLnBrk="0" hangingPunct="0">
              <a:defRPr>
                <a:solidFill>
                  <a:srgbClr val="000000"/>
                </a:solidFill>
                <a:latin typeface="Times New Roman" panose="02020603050405020304" pitchFamily="18" charset="0"/>
              </a:defRPr>
            </a:lvl2pPr>
            <a:lvl3pPr marL="1143000" indent="-228600" eaLnBrk="0" hangingPunct="0">
              <a:defRPr>
                <a:solidFill>
                  <a:srgbClr val="000000"/>
                </a:solidFill>
                <a:latin typeface="Times New Roman" panose="02020603050405020304" pitchFamily="18" charset="0"/>
              </a:defRPr>
            </a:lvl3pPr>
            <a:lvl4pPr marL="1600200" indent="-228600" eaLnBrk="0" hangingPunct="0">
              <a:defRPr>
                <a:solidFill>
                  <a:srgbClr val="000000"/>
                </a:solidFill>
                <a:latin typeface="Times New Roman" panose="02020603050405020304" pitchFamily="18" charset="0"/>
              </a:defRPr>
            </a:lvl4pPr>
            <a:lvl5pPr marL="2057400" indent="-228600" eaLnBrk="0" hangingPunct="0">
              <a:defRPr>
                <a:solidFill>
                  <a:srgbClr val="000000"/>
                </a:solidFill>
                <a:latin typeface="Times New Roman" panose="02020603050405020304" pitchFamily="18" charset="0"/>
              </a:defRPr>
            </a:lvl5pPr>
            <a:lvl6pPr marL="2514600" indent="-228600" eaLnBrk="0" fontAlgn="base" hangingPunct="0">
              <a:spcBef>
                <a:spcPct val="0"/>
              </a:spcBef>
              <a:spcAft>
                <a:spcPct val="0"/>
              </a:spcAft>
              <a:defRPr>
                <a:solidFill>
                  <a:srgbClr val="000000"/>
                </a:solidFill>
                <a:latin typeface="Times New Roman" panose="02020603050405020304" pitchFamily="18" charset="0"/>
              </a:defRPr>
            </a:lvl6pPr>
            <a:lvl7pPr marL="2971800" indent="-228600" eaLnBrk="0" fontAlgn="base" hangingPunct="0">
              <a:spcBef>
                <a:spcPct val="0"/>
              </a:spcBef>
              <a:spcAft>
                <a:spcPct val="0"/>
              </a:spcAft>
              <a:defRPr>
                <a:solidFill>
                  <a:srgbClr val="000000"/>
                </a:solidFill>
                <a:latin typeface="Times New Roman" panose="02020603050405020304" pitchFamily="18" charset="0"/>
              </a:defRPr>
            </a:lvl7pPr>
            <a:lvl8pPr marL="3429000" indent="-228600" eaLnBrk="0" fontAlgn="base" hangingPunct="0">
              <a:spcBef>
                <a:spcPct val="0"/>
              </a:spcBef>
              <a:spcAft>
                <a:spcPct val="0"/>
              </a:spcAft>
              <a:defRPr>
                <a:solidFill>
                  <a:srgbClr val="000000"/>
                </a:solidFill>
                <a:latin typeface="Times New Roman" panose="02020603050405020304" pitchFamily="18" charset="0"/>
              </a:defRPr>
            </a:lvl8pPr>
            <a:lvl9pPr marL="3886200" indent="-228600" eaLnBrk="0" fontAlgn="base" hangingPunct="0">
              <a:spcBef>
                <a:spcPct val="0"/>
              </a:spcBef>
              <a:spcAft>
                <a:spcPct val="0"/>
              </a:spcAft>
              <a:defRPr>
                <a:solidFill>
                  <a:srgbClr val="000000"/>
                </a:solidFill>
                <a:latin typeface="Times New Roman" panose="02020603050405020304" pitchFamily="18" charset="0"/>
              </a:defRPr>
            </a:lvl9pPr>
          </a:lstStyle>
          <a:p>
            <a:r>
              <a:rPr lang="en-US" altLang="ko-KR" sz="2000">
                <a:ea typeface="굴림" panose="020B0600000101010101" pitchFamily="50" charset="-127"/>
                <a:cs typeface="Times New Roman" panose="02020603050405020304" pitchFamily="18" charset="0"/>
              </a:rPr>
              <a:t>P(</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1</a:t>
            </a:r>
            <a:r>
              <a:rPr lang="en-US" altLang="ko-KR" sz="2000">
                <a:ea typeface="굴림" panose="020B0600000101010101" pitchFamily="50" charset="-127"/>
                <a:cs typeface="Times New Roman" panose="02020603050405020304" pitchFamily="18" charset="0"/>
              </a:rPr>
              <a:t>, </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2</a:t>
            </a:r>
            <a:r>
              <a:rPr lang="en-US" altLang="ko-KR" sz="2000">
                <a:ea typeface="굴림" panose="020B0600000101010101" pitchFamily="50" charset="-127"/>
                <a:cs typeface="Times New Roman" panose="02020603050405020304" pitchFamily="18" charset="0"/>
              </a:rPr>
              <a:t>,…, </a:t>
            </a:r>
            <a:r>
              <a:rPr lang="en-US" altLang="ko-KR" sz="2000" i="1">
                <a:ea typeface="굴림" panose="020B0600000101010101" pitchFamily="50" charset="-127"/>
                <a:cs typeface="Times New Roman" panose="02020603050405020304" pitchFamily="18" charset="0"/>
              </a:rPr>
              <a:t>x</a:t>
            </a:r>
            <a:r>
              <a:rPr lang="en-US" altLang="ko-KR" sz="2000" i="1" baseline="-25000">
                <a:ea typeface="굴림" panose="020B0600000101010101" pitchFamily="50" charset="-127"/>
                <a:cs typeface="Times New Roman" panose="02020603050405020304" pitchFamily="18" charset="0"/>
              </a:rPr>
              <a:t>n</a:t>
            </a:r>
            <a:r>
              <a:rPr lang="en-US" altLang="ko-KR" sz="2000">
                <a:ea typeface="굴림" panose="020B0600000101010101" pitchFamily="50" charset="-127"/>
                <a:cs typeface="Times New Roman" panose="02020603050405020304" pitchFamily="18" charset="0"/>
              </a:rPr>
              <a:t>,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 P(</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P(</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1</a:t>
            </a:r>
            <a:r>
              <a:rPr lang="en-US" altLang="ko-KR" sz="2000">
                <a:ea typeface="굴림" panose="020B0600000101010101" pitchFamily="50" charset="-127"/>
                <a:cs typeface="Times New Roman" panose="02020603050405020304" pitchFamily="18" charset="0"/>
              </a:rPr>
              <a:t>|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P(</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2</a:t>
            </a:r>
            <a:r>
              <a:rPr lang="en-US" altLang="ko-KR" sz="2000">
                <a:ea typeface="굴림" panose="020B0600000101010101" pitchFamily="50" charset="-127"/>
                <a:cs typeface="Times New Roman" panose="02020603050405020304" pitchFamily="18" charset="0"/>
              </a:rPr>
              <a:t> |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P(</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3</a:t>
            </a:r>
            <a:r>
              <a:rPr lang="en-US" altLang="ko-KR" sz="2000">
                <a:ea typeface="굴림" panose="020B0600000101010101" pitchFamily="50" charset="-127"/>
                <a:cs typeface="Times New Roman" panose="02020603050405020304" pitchFamily="18" charset="0"/>
              </a:rPr>
              <a:t> | </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1</a:t>
            </a:r>
            <a:r>
              <a:rPr lang="en-US" altLang="ko-KR" sz="2000">
                <a:ea typeface="굴림" panose="020B0600000101010101" pitchFamily="50" charset="-127"/>
                <a:cs typeface="Times New Roman" panose="02020603050405020304" pitchFamily="18" charset="0"/>
              </a:rPr>
              <a:t>, </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2</a:t>
            </a:r>
            <a:r>
              <a:rPr lang="en-US" altLang="ko-KR" sz="2000">
                <a:ea typeface="굴림" panose="020B0600000101010101" pitchFamily="50" charset="-127"/>
                <a:cs typeface="Times New Roman" panose="02020603050405020304" pitchFamily="18" charset="0"/>
              </a:rPr>
              <a:t>,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 P(</a:t>
            </a:r>
            <a:r>
              <a:rPr lang="en-US" altLang="ko-KR" sz="2000" i="1">
                <a:ea typeface="굴림" panose="020B0600000101010101" pitchFamily="50" charset="-127"/>
                <a:cs typeface="Times New Roman" panose="02020603050405020304" pitchFamily="18" charset="0"/>
              </a:rPr>
              <a:t>x</a:t>
            </a:r>
            <a:r>
              <a:rPr lang="en-US" altLang="ko-KR" sz="2000" baseline="-25000">
                <a:ea typeface="굴림" panose="020B0600000101010101" pitchFamily="50" charset="-127"/>
                <a:cs typeface="Times New Roman" panose="02020603050405020304" pitchFamily="18" charset="0"/>
              </a:rPr>
              <a:t>4</a:t>
            </a:r>
            <a:r>
              <a:rPr lang="en-US" altLang="ko-KR" sz="2000">
                <a:ea typeface="굴림" panose="020B0600000101010101" pitchFamily="50" charset="-127"/>
                <a:cs typeface="Times New Roman" panose="02020603050405020304" pitchFamily="18" charset="0"/>
              </a:rPr>
              <a:t>| </a:t>
            </a:r>
            <a:r>
              <a:rPr lang="el-GR" altLang="ko-KR" sz="2000" i="1">
                <a:ea typeface="굴림" panose="020B0600000101010101" pitchFamily="50" charset="-127"/>
                <a:cs typeface="Times New Roman" panose="02020603050405020304" pitchFamily="18" charset="0"/>
              </a:rPr>
              <a:t>ω</a:t>
            </a:r>
            <a:r>
              <a:rPr lang="en-US" altLang="ko-KR" sz="2000" i="1" baseline="-25000">
                <a:ea typeface="굴림" panose="020B0600000101010101" pitchFamily="50" charset="-127"/>
                <a:cs typeface="Times New Roman" panose="02020603050405020304" pitchFamily="18" charset="0"/>
              </a:rPr>
              <a:t>j</a:t>
            </a:r>
            <a:r>
              <a:rPr lang="en-US" altLang="ko-KR" sz="2000">
                <a:ea typeface="굴림" panose="020B0600000101010101" pitchFamily="50" charset="-127"/>
                <a:cs typeface="Times New Roman" panose="02020603050405020304" pitchFamily="18" charset="0"/>
              </a:rPr>
              <a:t>)</a:t>
            </a:r>
          </a:p>
        </p:txBody>
      </p:sp>
    </p:spTree>
    <p:extLst>
      <p:ext uri="{BB962C8B-B14F-4D97-AF65-F5344CB8AC3E}">
        <p14:creationId xmlns:p14="http://schemas.microsoft.com/office/powerpoint/2010/main" val="154262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2" y="824116"/>
            <a:ext cx="8180339" cy="327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3</a:t>
            </a:fld>
            <a:endParaRPr lang="en-GB" altLang="ko-K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685800"/>
            <a:ext cx="73152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a:t>The Addition rule for combining two sets:</a:t>
            </a:r>
          </a:p>
          <a:p>
            <a:pPr eaLnBrk="1" hangingPunct="1">
              <a:spcBef>
                <a:spcPct val="50000"/>
              </a:spcBef>
            </a:pPr>
            <a:endParaRPr lang="en-GB" altLang="ko-KR"/>
          </a:p>
          <a:p>
            <a:pPr eaLnBrk="1" hangingPunct="1">
              <a:spcBef>
                <a:spcPct val="50000"/>
              </a:spcBef>
            </a:pPr>
            <a:endParaRPr lang="en-GB" altLang="ko-KR"/>
          </a:p>
          <a:p>
            <a:pPr eaLnBrk="1" hangingPunct="1">
              <a:spcBef>
                <a:spcPct val="50000"/>
              </a:spcBef>
            </a:pPr>
            <a:r>
              <a:rPr lang="en-GB" altLang="ko-KR"/>
              <a:t>The Addition rule for combining three sets:</a:t>
            </a:r>
          </a:p>
          <a:p>
            <a:pPr eaLnBrk="1" hangingPunct="1">
              <a:spcBef>
                <a:spcPct val="50000"/>
              </a:spcBef>
            </a:pPr>
            <a:endParaRPr lang="en-GB" altLang="ko-KR"/>
          </a:p>
          <a:p>
            <a:pPr eaLnBrk="1" hangingPunct="1">
              <a:spcBef>
                <a:spcPct val="50000"/>
              </a:spcBef>
            </a:pPr>
            <a:endParaRPr lang="en-GB" altLang="ko-KR"/>
          </a:p>
          <a:p>
            <a:pPr eaLnBrk="1" hangingPunct="1">
              <a:spcBef>
                <a:spcPct val="50000"/>
              </a:spcBef>
            </a:pPr>
            <a:r>
              <a:rPr lang="en-GB" altLang="ko-KR"/>
              <a:t>This Addition rule may be generalized to any finite number of sets</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43000"/>
            <a:ext cx="3667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95600"/>
            <a:ext cx="7953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4</a:t>
            </a:fld>
            <a:endParaRPr lang="en-GB" altLang="ko-K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57200" y="990600"/>
            <a:ext cx="8229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a:t>The Cartesian Product of two sets A and B</a:t>
            </a:r>
          </a:p>
          <a:p>
            <a:pPr eaLnBrk="1" hangingPunct="1">
              <a:spcBef>
                <a:spcPct val="50000"/>
              </a:spcBef>
            </a:pPr>
            <a:r>
              <a:rPr lang="en-GB" altLang="ko-KR"/>
              <a:t>	</a:t>
            </a:r>
          </a:p>
          <a:p>
            <a:pPr eaLnBrk="1" hangingPunct="1">
              <a:spcBef>
                <a:spcPct val="50000"/>
              </a:spcBef>
            </a:pPr>
            <a:r>
              <a:rPr lang="en-GB" altLang="ko-KR"/>
              <a:t>	</a:t>
            </a:r>
            <a:endParaRPr lang="en-US" altLang="ko-KR">
              <a:latin typeface="Arial Unicode MS" pitchFamily="34" charset="-128"/>
              <a:ea typeface="Arial Unicode MS" pitchFamily="34" charset="-128"/>
            </a:endParaRPr>
          </a:p>
          <a:p>
            <a:pPr eaLnBrk="1" hangingPunct="1">
              <a:spcBef>
                <a:spcPct val="50000"/>
              </a:spcBef>
            </a:pPr>
            <a:r>
              <a:rPr lang="en-GB" altLang="ko-KR">
                <a:ea typeface="Arial Unicode MS" pitchFamily="34" charset="-128"/>
              </a:rPr>
              <a:t>	</a:t>
            </a:r>
          </a:p>
          <a:p>
            <a:pPr eaLnBrk="1" hangingPunct="1">
              <a:spcBef>
                <a:spcPct val="50000"/>
              </a:spcBef>
            </a:pPr>
            <a:r>
              <a:rPr lang="en-GB" altLang="ko-KR">
                <a:ea typeface="Arial Unicode MS" pitchFamily="34" charset="-128"/>
              </a:rPr>
              <a:t>The multiplication principle of counting, for two sets</a:t>
            </a:r>
          </a:p>
          <a:p>
            <a:pPr eaLnBrk="1" hangingPunct="1">
              <a:spcBef>
                <a:spcPct val="50000"/>
              </a:spcBef>
            </a:pPr>
            <a:endParaRPr lang="en-GB" altLang="ko-KR">
              <a:ea typeface="Arial Unicode MS" pitchFamily="34" charset="-128"/>
            </a:endParaRPr>
          </a:p>
          <a:p>
            <a:pPr eaLnBrk="1" hangingPunct="1">
              <a:spcBef>
                <a:spcPct val="50000"/>
              </a:spcBef>
            </a:pPr>
            <a:r>
              <a:rPr lang="en-GB" altLang="ko-KR">
                <a:ea typeface="Arial Unicode MS" pitchFamily="34" charset="-128"/>
              </a:rPr>
              <a:t>	</a:t>
            </a:r>
            <a:endParaRPr lang="en-GB" altLang="ko-KR">
              <a:latin typeface="Arial Unicode MS" pitchFamily="34" charset="-128"/>
              <a:ea typeface="Arial Unicode MS" pitchFamily="34" charset="-128"/>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40576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038600"/>
            <a:ext cx="24479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5</a:t>
            </a:fld>
            <a:endParaRPr lang="en-GB" altLang="ko-K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14400" y="990600"/>
            <a:ext cx="7543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a:t>
            </a:r>
            <a:r>
              <a:rPr lang="en-GB" altLang="ko-KR" sz="2200" i="1"/>
              <a:t>permutations </a:t>
            </a:r>
            <a:r>
              <a:rPr lang="en-GB" altLang="ko-KR" sz="2200"/>
              <a:t>of a set of </a:t>
            </a:r>
            <a:r>
              <a:rPr lang="en-GB" altLang="ko-KR" sz="2200">
                <a:latin typeface="Arial Unicode MS" pitchFamily="34" charset="-128"/>
              </a:rPr>
              <a:t>n </a:t>
            </a:r>
            <a:r>
              <a:rPr lang="en-GB" altLang="ko-KR" sz="2200"/>
              <a:t>elements taken </a:t>
            </a:r>
            <a:r>
              <a:rPr lang="en-GB" altLang="ko-KR" sz="2200">
                <a:latin typeface="Arial Unicode MS" pitchFamily="34" charset="-128"/>
              </a:rPr>
              <a:t>r </a:t>
            </a:r>
            <a:r>
              <a:rPr lang="en-GB" altLang="ko-KR" sz="2200"/>
              <a:t>at a time</a:t>
            </a:r>
          </a:p>
        </p:txBody>
      </p:sp>
      <p:sp>
        <p:nvSpPr>
          <p:cNvPr id="21507" name="Text Box 5"/>
          <p:cNvSpPr txBox="1">
            <a:spLocks noChangeArrowheads="1"/>
          </p:cNvSpPr>
          <p:nvPr/>
        </p:nvSpPr>
        <p:spPr bwMode="auto">
          <a:xfrm>
            <a:off x="990600" y="3429000"/>
            <a:ext cx="7467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a:t>
            </a:r>
            <a:r>
              <a:rPr lang="en-GB" altLang="ko-KR" sz="2200" i="1"/>
              <a:t>combinations </a:t>
            </a:r>
            <a:r>
              <a:rPr lang="en-GB" altLang="ko-KR" sz="2200"/>
              <a:t>of a set of </a:t>
            </a:r>
            <a:r>
              <a:rPr lang="en-GB" altLang="ko-KR" sz="2200">
                <a:latin typeface="Arial Unicode MS" pitchFamily="34" charset="-128"/>
              </a:rPr>
              <a:t>n</a:t>
            </a:r>
            <a:r>
              <a:rPr lang="en-GB" altLang="ko-KR" sz="2200"/>
              <a:t> elements taken </a:t>
            </a:r>
            <a:r>
              <a:rPr lang="en-GB" altLang="ko-KR" sz="2200">
                <a:latin typeface="Arial Unicode MS" pitchFamily="34" charset="-128"/>
              </a:rPr>
              <a:t>r</a:t>
            </a:r>
            <a:r>
              <a:rPr lang="en-GB" altLang="ko-KR" sz="2200"/>
              <a:t> at a time</a:t>
            </a:r>
          </a:p>
        </p:txBody>
      </p:sp>
      <p:pic>
        <p:nvPicPr>
          <p:cNvPr id="2150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43088"/>
            <a:ext cx="26670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3429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6</a:t>
            </a:fld>
            <a:endParaRPr lang="en-GB" altLang="ko-K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77343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7</a:t>
            </a:fld>
            <a:endParaRPr lang="en-GB" altLang="ko-K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533400" y="533400"/>
            <a:ext cx="8229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probability of any event </a:t>
            </a:r>
            <a:r>
              <a:rPr lang="en-GB" altLang="ko-KR" sz="2200">
                <a:latin typeface="Arial Unicode MS" pitchFamily="34" charset="-128"/>
              </a:rPr>
              <a:t>E</a:t>
            </a:r>
            <a:r>
              <a:rPr lang="en-GB" altLang="ko-KR" sz="2200"/>
              <a:t> from the sample space </a:t>
            </a:r>
            <a:r>
              <a:rPr lang="en-GB" altLang="ko-KR" sz="2200">
                <a:latin typeface="Arial Unicode MS" pitchFamily="34" charset="-128"/>
              </a:rPr>
              <a:t>S</a:t>
            </a:r>
            <a:r>
              <a:rPr lang="en-GB" altLang="ko-KR" sz="2200"/>
              <a:t> is:</a:t>
            </a:r>
          </a:p>
          <a:p>
            <a:pPr eaLnBrk="1" hangingPunct="1">
              <a:spcBef>
                <a:spcPct val="50000"/>
              </a:spcBef>
            </a:pPr>
            <a:endParaRPr lang="en-GB" altLang="ko-KR" sz="2200"/>
          </a:p>
        </p:txBody>
      </p:sp>
      <p:sp>
        <p:nvSpPr>
          <p:cNvPr id="24579" name="Text Box 4"/>
          <p:cNvSpPr txBox="1">
            <a:spLocks noChangeArrowheads="1"/>
          </p:cNvSpPr>
          <p:nvPr/>
        </p:nvSpPr>
        <p:spPr bwMode="auto">
          <a:xfrm>
            <a:off x="533400" y="1752600"/>
            <a:ext cx="838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sum of the probabilities of all possible outcomes is 1</a:t>
            </a:r>
          </a:p>
        </p:txBody>
      </p:sp>
      <p:sp>
        <p:nvSpPr>
          <p:cNvPr id="24580" name="Text Box 5"/>
          <p:cNvSpPr txBox="1">
            <a:spLocks noChangeArrowheads="1"/>
          </p:cNvSpPr>
          <p:nvPr/>
        </p:nvSpPr>
        <p:spPr bwMode="auto">
          <a:xfrm>
            <a:off x="609600" y="2971800"/>
            <a:ext cx="79248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probability of the compliment of an event is</a:t>
            </a:r>
          </a:p>
          <a:p>
            <a:pPr eaLnBrk="1" hangingPunct="1">
              <a:spcBef>
                <a:spcPct val="50000"/>
              </a:spcBef>
            </a:pPr>
            <a:endParaRPr lang="en-GB" altLang="ko-KR" sz="2200" i="1"/>
          </a:p>
        </p:txBody>
      </p:sp>
      <p:sp>
        <p:nvSpPr>
          <p:cNvPr id="24581" name="Text Box 6"/>
          <p:cNvSpPr txBox="1">
            <a:spLocks noChangeArrowheads="1"/>
          </p:cNvSpPr>
          <p:nvPr/>
        </p:nvSpPr>
        <p:spPr bwMode="auto">
          <a:xfrm>
            <a:off x="685800" y="4648200"/>
            <a:ext cx="80772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ko-KR" sz="2200"/>
              <a:t>The probability of the contradictory or false outcome of an event</a:t>
            </a:r>
          </a:p>
          <a:p>
            <a:pPr eaLnBrk="1" hangingPunct="1">
              <a:spcBef>
                <a:spcPct val="50000"/>
              </a:spcBef>
            </a:pPr>
            <a:endParaRPr lang="en-GB" altLang="ko-KR" sz="2200" i="1"/>
          </a:p>
        </p:txBody>
      </p:sp>
      <p:pic>
        <p:nvPicPr>
          <p:cNvPr id="2458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0"/>
            <a:ext cx="3028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352800"/>
            <a:ext cx="6600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029200"/>
            <a:ext cx="63436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8</a:t>
            </a:fld>
            <a:endParaRPr lang="en-GB"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60" y="713256"/>
            <a:ext cx="77628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12"/>
          </p:nvPr>
        </p:nvSpPr>
        <p:spPr/>
        <p:txBody>
          <a:bodyPr/>
          <a:lstStyle/>
          <a:p>
            <a:fld id="{6EC778EF-AEB4-4B58-8559-A99B969F3983}" type="slidenum">
              <a:rPr lang="en-GB" altLang="ko-KR" smtClean="0"/>
              <a:pPr/>
              <a:t>9</a:t>
            </a:fld>
            <a:endParaRPr lang="en-GB" altLang="ko-KR"/>
          </a:p>
        </p:txBody>
      </p:sp>
      <mc:AlternateContent xmlns:mc="http://schemas.openxmlformats.org/markup-compatibility/2006" xmlns:a14="http://schemas.microsoft.com/office/drawing/2010/main">
        <mc:Choice Requires="a14">
          <p:sp>
            <p:nvSpPr>
              <p:cNvPr id="3" name="TextBox 2"/>
              <p:cNvSpPr txBox="1"/>
              <p:nvPr/>
            </p:nvSpPr>
            <p:spPr>
              <a:xfrm>
                <a:off x="609260" y="3675356"/>
                <a:ext cx="6563272" cy="2477601"/>
              </a:xfrm>
              <a:prstGeom prst="rect">
                <a:avLst/>
              </a:prstGeom>
              <a:noFill/>
            </p:spPr>
            <p:txBody>
              <a:bodyPr wrap="none" rtlCol="0">
                <a:spAutoFit/>
              </a:bodyPr>
              <a:lstStyle/>
              <a:p>
                <a:pPr marL="342900" indent="-342900">
                  <a:spcBef>
                    <a:spcPts val="300"/>
                  </a:spcBef>
                  <a:buFont typeface="Arial" panose="020B0604020202020204" pitchFamily="34" charset="0"/>
                  <a:buChar char="•"/>
                </a:pPr>
                <a:r>
                  <a:rPr lang="en-US" altLang="ko-KR" sz="2000" dirty="0"/>
                  <a:t>A = bit strings of length 4, that have an even number of 1s:</a:t>
                </a:r>
              </a:p>
              <a:p>
                <a:pPr>
                  <a:spcBef>
                    <a:spcPts val="300"/>
                  </a:spcBef>
                </a:pPr>
                <a:r>
                  <a:rPr lang="en-US" altLang="ko-KR" sz="2000" dirty="0"/>
                  <a:t>    {1111, </a:t>
                </a:r>
                <a:r>
                  <a:rPr lang="en-US" altLang="ko-KR" sz="2000" dirty="0">
                    <a:solidFill>
                      <a:srgbClr val="FF0000"/>
                    </a:solidFill>
                  </a:rPr>
                  <a:t>1100</a:t>
                </a:r>
                <a:r>
                  <a:rPr lang="en-US" altLang="ko-KR" sz="2000" dirty="0"/>
                  <a:t>, </a:t>
                </a:r>
                <a:r>
                  <a:rPr lang="en-US" altLang="ko-KR" sz="2000" dirty="0">
                    <a:solidFill>
                      <a:srgbClr val="FF0000"/>
                    </a:solidFill>
                  </a:rPr>
                  <a:t>1010</a:t>
                </a:r>
                <a:r>
                  <a:rPr lang="en-US" altLang="ko-KR" sz="2000" dirty="0"/>
                  <a:t>, 1001, </a:t>
                </a:r>
                <a:r>
                  <a:rPr lang="en-US" altLang="ko-KR" sz="2000" dirty="0">
                    <a:solidFill>
                      <a:srgbClr val="FF0000"/>
                    </a:solidFill>
                  </a:rPr>
                  <a:t>0110</a:t>
                </a:r>
                <a:r>
                  <a:rPr lang="en-US" altLang="ko-KR" sz="2000" dirty="0"/>
                  <a:t>, 0101, 0011, </a:t>
                </a:r>
                <a:r>
                  <a:rPr lang="en-US" altLang="ko-KR" sz="2000" dirty="0">
                    <a:solidFill>
                      <a:srgbClr val="FF0000"/>
                    </a:solidFill>
                  </a:rPr>
                  <a:t>0000</a:t>
                </a:r>
                <a:r>
                  <a:rPr lang="en-US" altLang="ko-KR" sz="2000" dirty="0"/>
                  <a:t>}</a:t>
                </a:r>
              </a:p>
              <a:p>
                <a:pPr marL="342900" indent="-342900">
                  <a:spcBef>
                    <a:spcPts val="300"/>
                  </a:spcBef>
                  <a:buFont typeface="Arial" panose="020B0604020202020204" pitchFamily="34" charset="0"/>
                  <a:buChar char="•"/>
                </a:pPr>
                <a:r>
                  <a:rPr lang="en-US" altLang="ko-KR" sz="2000" dirty="0"/>
                  <a:t>B = bit strings of length 4 that end with a 0:</a:t>
                </a:r>
              </a:p>
              <a:p>
                <a:pPr>
                  <a:spcBef>
                    <a:spcPts val="300"/>
                  </a:spcBef>
                </a:pPr>
                <a:r>
                  <a:rPr lang="en-US" altLang="ko-KR" sz="2000" dirty="0"/>
                  <a:t>    {1110, </a:t>
                </a:r>
                <a:r>
                  <a:rPr lang="en-US" altLang="ko-KR" sz="2000" dirty="0">
                    <a:solidFill>
                      <a:srgbClr val="FF0000"/>
                    </a:solidFill>
                  </a:rPr>
                  <a:t>1100</a:t>
                </a:r>
                <a:r>
                  <a:rPr lang="en-US" altLang="ko-KR" sz="2000" dirty="0"/>
                  <a:t>, </a:t>
                </a:r>
                <a:r>
                  <a:rPr lang="en-US" altLang="ko-KR" sz="2000" dirty="0">
                    <a:solidFill>
                      <a:srgbClr val="FF0000"/>
                    </a:solidFill>
                  </a:rPr>
                  <a:t>1010</a:t>
                </a:r>
                <a:r>
                  <a:rPr lang="en-US" altLang="ko-KR" sz="2000" dirty="0"/>
                  <a:t>, 1000, 0010, 0100, </a:t>
                </a:r>
                <a:r>
                  <a:rPr lang="en-US" altLang="ko-KR" sz="2000" dirty="0">
                    <a:solidFill>
                      <a:srgbClr val="FF0000"/>
                    </a:solidFill>
                  </a:rPr>
                  <a:t>0110</a:t>
                </a:r>
                <a:r>
                  <a:rPr lang="en-US" altLang="ko-KR" sz="2000" dirty="0"/>
                  <a:t>, </a:t>
                </a:r>
                <a:r>
                  <a:rPr lang="en-US" altLang="ko-KR" sz="2000" dirty="0">
                    <a:solidFill>
                      <a:srgbClr val="FF0000"/>
                    </a:solidFill>
                  </a:rPr>
                  <a:t>0000</a:t>
                </a:r>
                <a:r>
                  <a:rPr lang="en-US" altLang="ko-KR" sz="2000" dirty="0"/>
                  <a:t>}</a:t>
                </a:r>
              </a:p>
              <a:p>
                <a:pPr marL="342900" indent="-342900">
                  <a:spcBef>
                    <a:spcPts val="300"/>
                  </a:spcBef>
                  <a:buFont typeface="Arial" panose="020B0604020202020204" pitchFamily="34" charset="0"/>
                  <a:buChar char="•"/>
                </a:pPr>
                <a:r>
                  <a:rPr lang="en-US" altLang="ko-KR" sz="2000" dirty="0"/>
                  <a:t>A </a:t>
                </a:r>
                <a14:m>
                  <m:oMath xmlns:m="http://schemas.openxmlformats.org/officeDocument/2006/math">
                    <m:r>
                      <a:rPr lang="en-US" altLang="ko-KR" sz="2000" i="1" smtClean="0">
                        <a:latin typeface="Cambria Math" panose="02040503050406030204" pitchFamily="18" charset="0"/>
                        <a:ea typeface="Cambria Math" panose="02040503050406030204" pitchFamily="18" charset="0"/>
                      </a:rPr>
                      <m:t>∩</m:t>
                    </m:r>
                  </m:oMath>
                </a14:m>
                <a:r>
                  <a:rPr lang="en-US" altLang="ko-KR" sz="2000" dirty="0"/>
                  <a:t> B: {</a:t>
                </a:r>
                <a:r>
                  <a:rPr lang="en-US" altLang="ko-KR" sz="2000" dirty="0">
                    <a:solidFill>
                      <a:srgbClr val="FF0000"/>
                    </a:solidFill>
                  </a:rPr>
                  <a:t>1100</a:t>
                </a:r>
                <a:r>
                  <a:rPr lang="en-US" altLang="ko-KR" sz="2000" dirty="0"/>
                  <a:t>, </a:t>
                </a:r>
                <a:r>
                  <a:rPr lang="en-US" altLang="ko-KR" sz="2000" dirty="0">
                    <a:solidFill>
                      <a:srgbClr val="FF0000"/>
                    </a:solidFill>
                  </a:rPr>
                  <a:t>1010</a:t>
                </a:r>
                <a:r>
                  <a:rPr lang="en-US" altLang="ko-KR" sz="2000" dirty="0"/>
                  <a:t>, </a:t>
                </a:r>
                <a:r>
                  <a:rPr lang="en-US" altLang="ko-KR" sz="2000" dirty="0">
                    <a:solidFill>
                      <a:srgbClr val="FF0000"/>
                    </a:solidFill>
                  </a:rPr>
                  <a:t>0110</a:t>
                </a:r>
                <a:r>
                  <a:rPr lang="en-US" altLang="ko-KR" sz="2000" dirty="0"/>
                  <a:t>, </a:t>
                </a:r>
                <a:r>
                  <a:rPr lang="en-US" altLang="ko-KR" sz="2000" dirty="0">
                    <a:solidFill>
                      <a:srgbClr val="FF0000"/>
                    </a:solidFill>
                  </a:rPr>
                  <a:t>0000</a:t>
                </a:r>
                <a:r>
                  <a:rPr lang="en-US" altLang="ko-KR" sz="2000" dirty="0"/>
                  <a:t>}</a:t>
                </a:r>
              </a:p>
              <a:p>
                <a:pPr marL="342900" indent="-342900">
                  <a:spcBef>
                    <a:spcPts val="300"/>
                  </a:spcBef>
                  <a:buFont typeface="Arial" panose="020B0604020202020204" pitchFamily="34" charset="0"/>
                  <a:buChar char="•"/>
                </a:pPr>
                <a:r>
                  <a:rPr lang="en-US" altLang="ko-KR" sz="2000" dirty="0"/>
                  <a:t>p(A </a:t>
                </a:r>
                <a14:m>
                  <m:oMath xmlns:m="http://schemas.openxmlformats.org/officeDocument/2006/math">
                    <m:r>
                      <a:rPr lang="en-US" altLang="ko-KR" sz="2000" i="1">
                        <a:latin typeface="Cambria Math" panose="02040503050406030204" pitchFamily="18" charset="0"/>
                        <a:ea typeface="Cambria Math" panose="02040503050406030204" pitchFamily="18" charset="0"/>
                      </a:rPr>
                      <m:t>∩</m:t>
                    </m:r>
                  </m:oMath>
                </a14:m>
                <a:r>
                  <a:rPr lang="en-US" altLang="ko-KR" sz="2000" dirty="0"/>
                  <a:t> B) = p(A) </a:t>
                </a:r>
                <a14:m>
                  <m:oMath xmlns:m="http://schemas.openxmlformats.org/officeDocument/2006/math">
                    <m:r>
                      <a:rPr lang="en-US" altLang="ko-KR" sz="2000" i="1" smtClean="0">
                        <a:latin typeface="Cambria Math" panose="02040503050406030204" pitchFamily="18" charset="0"/>
                        <a:ea typeface="Cambria Math" panose="02040503050406030204" pitchFamily="18" charset="0"/>
                      </a:rPr>
                      <m:t>×</m:t>
                    </m:r>
                  </m:oMath>
                </a14:m>
                <a:r>
                  <a:rPr lang="en-US" altLang="ko-KR" sz="2000" dirty="0"/>
                  <a:t> p(B)</a:t>
                </a:r>
              </a:p>
              <a:p>
                <a:pPr>
                  <a:spcBef>
                    <a:spcPts val="300"/>
                  </a:spcBef>
                </a:pPr>
                <a:r>
                  <a:rPr lang="en-US" altLang="ko-KR" sz="2000" dirty="0"/>
                  <a:t>             4/16 = 8/16 </a:t>
                </a:r>
                <a14:m>
                  <m:oMath xmlns:m="http://schemas.openxmlformats.org/officeDocument/2006/math">
                    <m:r>
                      <a:rPr lang="en-US" altLang="ko-KR" sz="2000" i="1">
                        <a:latin typeface="Cambria Math" panose="02040503050406030204" pitchFamily="18" charset="0"/>
                        <a:ea typeface="Cambria Math" panose="02040503050406030204" pitchFamily="18" charset="0"/>
                      </a:rPr>
                      <m:t>×</m:t>
                    </m:r>
                  </m:oMath>
                </a14:m>
                <a:r>
                  <a:rPr lang="en-US" altLang="ko-KR" sz="2000" dirty="0"/>
                  <a:t> 8/16 = 1/4</a:t>
                </a:r>
              </a:p>
            </p:txBody>
          </p:sp>
        </mc:Choice>
        <mc:Fallback xmlns="">
          <p:sp>
            <p:nvSpPr>
              <p:cNvPr id="3" name="TextBox 2"/>
              <p:cNvSpPr txBox="1">
                <a:spLocks noRot="1" noChangeAspect="1" noMove="1" noResize="1" noEditPoints="1" noAdjustHandles="1" noChangeArrowheads="1" noChangeShapeType="1" noTextEdit="1"/>
              </p:cNvSpPr>
              <p:nvPr/>
            </p:nvSpPr>
            <p:spPr>
              <a:xfrm>
                <a:off x="609260" y="3675356"/>
                <a:ext cx="6563272" cy="2477601"/>
              </a:xfrm>
              <a:prstGeom prst="rect">
                <a:avLst/>
              </a:prstGeom>
              <a:blipFill>
                <a:blip r:embed="rId4"/>
                <a:stretch>
                  <a:fillRect l="-836" t="-1478" b="-3695"/>
                </a:stretch>
              </a:blipFill>
            </p:spPr>
            <p:txBody>
              <a:bodyPr/>
              <a:lstStyle/>
              <a:p>
                <a:r>
                  <a:rPr lang="ko-KR" altLang="en-US">
                    <a:noFill/>
                  </a:rPr>
                  <a:t> </a:t>
                </a:r>
              </a:p>
            </p:txBody>
          </p:sp>
        </mc:Fallback>
      </mc:AlternateContent>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438</TotalTime>
  <Words>1340</Words>
  <Application>Microsoft Office PowerPoint</Application>
  <PresentationFormat>화면 슬라이드 쇼(4:3)</PresentationFormat>
  <Paragraphs>171</Paragraphs>
  <Slides>29</Slides>
  <Notes>25</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29</vt:i4>
      </vt:variant>
    </vt:vector>
  </HeadingPairs>
  <TitlesOfParts>
    <vt:vector size="34" baseType="lpstr">
      <vt:lpstr>Arial Unicode MS</vt:lpstr>
      <vt:lpstr>Arial</vt:lpstr>
      <vt:lpstr>Cambria Math</vt:lpstr>
      <vt:lpstr>Times New Roman</vt:lpstr>
      <vt:lpstr>Default Design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Joint Distribution, An Example</vt:lpstr>
      <vt:lpstr>Learning Belief Networks</vt:lpstr>
      <vt:lpstr>Naïve Bayes</vt:lpstr>
      <vt:lpstr>General Case</vt:lpstr>
    </vt:vector>
  </TitlesOfParts>
  <Company>Pearson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Pearson Shared Services</dc:creator>
  <cp:lastModifiedBy>Seyoung Park</cp:lastModifiedBy>
  <cp:revision>50</cp:revision>
  <dcterms:created xsi:type="dcterms:W3CDTF">2005-01-13T17:22:07Z</dcterms:created>
  <dcterms:modified xsi:type="dcterms:W3CDTF">2020-11-10T09:53:56Z</dcterms:modified>
</cp:coreProperties>
</file>