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04"/>
  </p:notesMasterIdLst>
  <p:handoutMasterIdLst>
    <p:handoutMasterId r:id="rId105"/>
  </p:handoutMasterIdLst>
  <p:sldIdLst>
    <p:sldId id="256" r:id="rId2"/>
    <p:sldId id="258" r:id="rId3"/>
    <p:sldId id="260" r:id="rId4"/>
    <p:sldId id="261" r:id="rId5"/>
    <p:sldId id="263" r:id="rId6"/>
    <p:sldId id="264" r:id="rId7"/>
    <p:sldId id="265" r:id="rId8"/>
    <p:sldId id="266" r:id="rId9"/>
    <p:sldId id="271" r:id="rId10"/>
    <p:sldId id="272" r:id="rId11"/>
    <p:sldId id="274" r:id="rId12"/>
    <p:sldId id="275" r:id="rId13"/>
    <p:sldId id="368" r:id="rId14"/>
    <p:sldId id="278" r:id="rId15"/>
    <p:sldId id="279" r:id="rId16"/>
    <p:sldId id="280" r:id="rId17"/>
    <p:sldId id="281" r:id="rId18"/>
    <p:sldId id="380" r:id="rId19"/>
    <p:sldId id="282" r:id="rId20"/>
    <p:sldId id="283" r:id="rId21"/>
    <p:sldId id="369" r:id="rId22"/>
    <p:sldId id="381" r:id="rId23"/>
    <p:sldId id="382" r:id="rId24"/>
    <p:sldId id="284" r:id="rId25"/>
    <p:sldId id="285" r:id="rId26"/>
    <p:sldId id="286" r:id="rId27"/>
    <p:sldId id="287" r:id="rId28"/>
    <p:sldId id="288" r:id="rId29"/>
    <p:sldId id="289" r:id="rId30"/>
    <p:sldId id="383" r:id="rId31"/>
    <p:sldId id="291" r:id="rId32"/>
    <p:sldId id="292" r:id="rId33"/>
    <p:sldId id="373" r:id="rId34"/>
    <p:sldId id="374" r:id="rId35"/>
    <p:sldId id="375" r:id="rId36"/>
    <p:sldId id="376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2" r:id="rId83"/>
    <p:sldId id="343" r:id="rId84"/>
    <p:sldId id="344" r:id="rId85"/>
    <p:sldId id="345" r:id="rId86"/>
    <p:sldId id="346" r:id="rId87"/>
    <p:sldId id="347" r:id="rId88"/>
    <p:sldId id="349" r:id="rId89"/>
    <p:sldId id="350" r:id="rId90"/>
    <p:sldId id="351" r:id="rId91"/>
    <p:sldId id="352" r:id="rId92"/>
    <p:sldId id="353" r:id="rId93"/>
    <p:sldId id="361" r:id="rId94"/>
    <p:sldId id="366" r:id="rId95"/>
    <p:sldId id="354" r:id="rId96"/>
    <p:sldId id="355" r:id="rId97"/>
    <p:sldId id="356" r:id="rId98"/>
    <p:sldId id="357" r:id="rId99"/>
    <p:sldId id="358" r:id="rId100"/>
    <p:sldId id="378" r:id="rId101"/>
    <p:sldId id="379" r:id="rId102"/>
    <p:sldId id="377" r:id="rId103"/>
  </p:sldIdLst>
  <p:sldSz cx="9144000" cy="6858000" type="screen4x3"/>
  <p:notesSz cx="6858000" cy="9144000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14141"/>
    <a:srgbClr val="FFFFFF"/>
    <a:srgbClr val="3365FB"/>
    <a:srgbClr val="FDC0E5"/>
    <a:srgbClr val="FC0128"/>
    <a:srgbClr val="FE9B03"/>
    <a:srgbClr val="DADADA"/>
    <a:srgbClr val="51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3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9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065463" y="8494713"/>
            <a:ext cx="522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CA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  <p:sp>
        <p:nvSpPr>
          <p:cNvPr id="81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  <p:sp>
        <p:nvSpPr>
          <p:cNvPr id="307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  <p:sp>
        <p:nvSpPr>
          <p:cNvPr id="327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  <p:sp>
        <p:nvSpPr>
          <p:cNvPr id="348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>
                <a:latin typeface="Arial" panose="020B0604020202020204" pitchFamily="34" charset="0"/>
              </a:rPr>
              <a:t>Show break-down of ANNs OH (from Lipton)</a:t>
            </a:r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>
                <a:latin typeface="Arial" panose="020B0604020202020204" pitchFamily="34" charset="0"/>
              </a:rPr>
              <a:t>Show the schematic of the biological neuron.</a:t>
            </a:r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>
                <a:latin typeface="Arial" panose="020B0604020202020204" pitchFamily="34" charset="0"/>
              </a:rPr>
              <a:t>Show the schematic of the biological neuron.</a:t>
            </a:r>
          </a:p>
        </p:txBody>
      </p:sp>
      <p:sp>
        <p:nvSpPr>
          <p:cNvPr id="430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>
                <a:latin typeface="Arial" panose="020B0604020202020204" pitchFamily="34" charset="0"/>
              </a:rPr>
              <a:t>Show the schematic of the biological neuron.</a:t>
            </a:r>
          </a:p>
        </p:txBody>
      </p:sp>
      <p:sp>
        <p:nvSpPr>
          <p:cNvPr id="450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>
                <a:latin typeface="Arial" panose="020B0604020202020204" pitchFamily="34" charset="0"/>
              </a:rPr>
              <a:t>Tutorials will take place at selected points on all days.</a:t>
            </a:r>
          </a:p>
        </p:txBody>
      </p:sp>
      <p:sp>
        <p:nvSpPr>
          <p:cNvPr id="102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>
                <a:latin typeface="Arial" panose="020B0604020202020204" pitchFamily="34" charset="0"/>
              </a:rPr>
              <a:t>Show schematic of the Perceptron.</a:t>
            </a:r>
          </a:p>
        </p:txBody>
      </p:sp>
      <p:sp>
        <p:nvSpPr>
          <p:cNvPr id="471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v"/>
              <a:defRPr/>
            </a:pPr>
            <a:r>
              <a:rPr lang="en-US" altLang="ko-KR" sz="16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Ownership of data and knowledge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v"/>
              <a:defRPr/>
            </a:pPr>
            <a:r>
              <a:rPr lang="en-US" altLang="ko-KR" sz="16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Security of customer data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v"/>
              <a:defRPr/>
            </a:pPr>
            <a:r>
              <a:rPr lang="en-US" altLang="ko-KR" sz="16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Responsibility for accuracy of information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v"/>
              <a:defRPr/>
            </a:pPr>
            <a:r>
              <a:rPr lang="en-US" altLang="ko-KR" sz="16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Ethical practices  - fair use of data</a:t>
            </a:r>
          </a:p>
        </p:txBody>
      </p:sp>
      <p:sp>
        <p:nvSpPr>
          <p:cNvPr id="491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  <p:sp>
        <p:nvSpPr>
          <p:cNvPr id="563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  <p:sp>
        <p:nvSpPr>
          <p:cNvPr id="583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  <p:sp>
        <p:nvSpPr>
          <p:cNvPr id="604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>
                <a:latin typeface="Arial" panose="020B0604020202020204" pitchFamily="34" charset="0"/>
              </a:rPr>
              <a:t>Show the table of network parameter values over 4 iterations through the training data for the </a:t>
            </a:r>
            <a:r>
              <a:rPr lang="ja-JP" altLang="en-US">
                <a:latin typeface="Arial" panose="020B0604020202020204" pitchFamily="34" charset="0"/>
              </a:rPr>
              <a:t>“</a:t>
            </a:r>
            <a:r>
              <a:rPr lang="en-US" altLang="ja-JP">
                <a:latin typeface="Arial" panose="020B0604020202020204" pitchFamily="34" charset="0"/>
              </a:rPr>
              <a:t>full meal deal</a:t>
            </a:r>
            <a:r>
              <a:rPr lang="ja-JP" altLang="en-US">
                <a:latin typeface="Arial" panose="020B0604020202020204" pitchFamily="34" charset="0"/>
              </a:rPr>
              <a:t>”</a:t>
            </a:r>
            <a:r>
              <a:rPr lang="en-US" altLang="ja-JP">
                <a:latin typeface="Arial" panose="020B0604020202020204" pitchFamily="34" charset="0"/>
              </a:rPr>
              <a:t> network.</a:t>
            </a:r>
          </a:p>
          <a:p>
            <a:endParaRPr lang="en-US" altLang="ko-KR">
              <a:latin typeface="Arial" panose="020B0604020202020204" pitchFamily="34" charset="0"/>
            </a:endParaRPr>
          </a:p>
          <a:p>
            <a:endParaRPr lang="en-US" altLang="ko-KR">
              <a:latin typeface="Arial" panose="020B0604020202020204" pitchFamily="34" charset="0"/>
            </a:endParaRPr>
          </a:p>
        </p:txBody>
      </p:sp>
      <p:sp>
        <p:nvSpPr>
          <p:cNvPr id="62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  <p:sp>
        <p:nvSpPr>
          <p:cNvPr id="64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>
                <a:latin typeface="Arial" panose="020B0604020202020204" pitchFamily="34" charset="0"/>
              </a:rPr>
              <a:t>Show the pattern space slide for </a:t>
            </a:r>
            <a:r>
              <a:rPr lang="ja-JP" altLang="en-US">
                <a:latin typeface="Arial" panose="020B0604020202020204" pitchFamily="34" charset="0"/>
              </a:rPr>
              <a:t>“</a:t>
            </a:r>
            <a:r>
              <a:rPr lang="en-US" altLang="ja-JP">
                <a:latin typeface="Arial" panose="020B0604020202020204" pitchFamily="34" charset="0"/>
              </a:rPr>
              <a:t>full meal deal</a:t>
            </a:r>
            <a:r>
              <a:rPr lang="ja-JP" altLang="en-US">
                <a:latin typeface="Arial" panose="020B0604020202020204" pitchFamily="34" charset="0"/>
              </a:rPr>
              <a:t>”</a:t>
            </a:r>
            <a:r>
              <a:rPr lang="en-US" altLang="ja-JP">
                <a:latin typeface="Arial" panose="020B0604020202020204" pitchFamily="34" charset="0"/>
              </a:rPr>
              <a:t>.</a:t>
            </a:r>
          </a:p>
          <a:p>
            <a:endParaRPr lang="en-US" altLang="ko-KR">
              <a:latin typeface="Arial" panose="020B0604020202020204" pitchFamily="34" charset="0"/>
            </a:endParaRPr>
          </a:p>
        </p:txBody>
      </p:sp>
      <p:sp>
        <p:nvSpPr>
          <p:cNvPr id="66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  <p:sp>
        <p:nvSpPr>
          <p:cNvPr id="122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  <p:sp>
        <p:nvSpPr>
          <p:cNvPr id="686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>
                <a:latin typeface="Arial" panose="020B0604020202020204" pitchFamily="34" charset="0"/>
              </a:rPr>
              <a:t>Show pattern space OH for </a:t>
            </a:r>
            <a:r>
              <a:rPr lang="ja-JP" altLang="en-US">
                <a:latin typeface="Arial" panose="020B0604020202020204" pitchFamily="34" charset="0"/>
              </a:rPr>
              <a:t>“</a:t>
            </a:r>
            <a:r>
              <a:rPr lang="en-US" altLang="ja-JP">
                <a:latin typeface="Arial" panose="020B0604020202020204" pitchFamily="34" charset="0"/>
              </a:rPr>
              <a:t>take-out special</a:t>
            </a:r>
            <a:r>
              <a:rPr lang="ja-JP" altLang="en-US">
                <a:latin typeface="Arial" panose="020B0604020202020204" pitchFamily="34" charset="0"/>
              </a:rPr>
              <a:t>”</a:t>
            </a:r>
            <a:r>
              <a:rPr lang="en-US" altLang="ja-JP">
                <a:latin typeface="Arial" panose="020B0604020202020204" pitchFamily="34" charset="0"/>
              </a:rPr>
              <a:t>  vs. </a:t>
            </a:r>
            <a:r>
              <a:rPr lang="ja-JP" altLang="en-US">
                <a:latin typeface="Arial" panose="020B0604020202020204" pitchFamily="34" charset="0"/>
              </a:rPr>
              <a:t>“</a:t>
            </a:r>
            <a:r>
              <a:rPr lang="en-US" altLang="ja-JP">
                <a:latin typeface="Arial" panose="020B0604020202020204" pitchFamily="34" charset="0"/>
              </a:rPr>
              <a:t>Dinner for two</a:t>
            </a:r>
            <a:r>
              <a:rPr lang="ja-JP" altLang="en-US">
                <a:latin typeface="Arial" panose="020B0604020202020204" pitchFamily="34" charset="0"/>
              </a:rPr>
              <a:t>”</a:t>
            </a:r>
            <a:r>
              <a:rPr lang="en-US" altLang="ja-JP">
                <a:latin typeface="Arial" panose="020B0604020202020204" pitchFamily="34" charset="0"/>
              </a:rPr>
              <a:t>.</a:t>
            </a:r>
          </a:p>
          <a:p>
            <a:r>
              <a:rPr lang="en-US" altLang="ko-KR">
                <a:latin typeface="Arial" panose="020B0604020202020204" pitchFamily="34" charset="0"/>
              </a:rPr>
              <a:t>Also OHs for XOR and linear dependent points.</a:t>
            </a:r>
          </a:p>
          <a:p>
            <a:endParaRPr lang="en-US" altLang="ko-KR">
              <a:latin typeface="Arial" panose="020B0604020202020204" pitchFamily="34" charset="0"/>
            </a:endParaRPr>
          </a:p>
        </p:txBody>
      </p:sp>
      <p:sp>
        <p:nvSpPr>
          <p:cNvPr id="706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  <p:sp>
        <p:nvSpPr>
          <p:cNvPr id="727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  <p:sp>
        <p:nvSpPr>
          <p:cNvPr id="747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>
                <a:latin typeface="Arial" panose="020B0604020202020204" pitchFamily="34" charset="0"/>
              </a:rPr>
              <a:t>Show Multilayer neural network OH</a:t>
            </a:r>
          </a:p>
          <a:p>
            <a:r>
              <a:rPr lang="en-US" altLang="ko-KR">
                <a:latin typeface="Arial" panose="020B0604020202020204" pitchFamily="34" charset="0"/>
              </a:rPr>
              <a:t>Show XOR network OH.</a:t>
            </a:r>
          </a:p>
        </p:txBody>
      </p:sp>
      <p:sp>
        <p:nvSpPr>
          <p:cNvPr id="788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  <p:sp>
        <p:nvSpPr>
          <p:cNvPr id="829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>
                <a:latin typeface="Arial" panose="020B0604020202020204" pitchFamily="34" charset="0"/>
              </a:rPr>
              <a:t>Show pattern space OH.</a:t>
            </a:r>
          </a:p>
          <a:p>
            <a:r>
              <a:rPr lang="en-US" altLang="ko-KR">
                <a:latin typeface="Arial" panose="020B0604020202020204" pitchFamily="34" charset="0"/>
              </a:rPr>
              <a:t>Show weight space OH with function and error surface.</a:t>
            </a:r>
          </a:p>
        </p:txBody>
      </p:sp>
      <p:sp>
        <p:nvSpPr>
          <p:cNvPr id="849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>
                <a:latin typeface="Arial" panose="020B0604020202020204" pitchFamily="34" charset="0"/>
              </a:rPr>
              <a:t>Show OH of multi-disciplinary nature of study of ANNs</a:t>
            </a:r>
          </a:p>
        </p:txBody>
      </p:sp>
      <p:sp>
        <p:nvSpPr>
          <p:cNvPr id="143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  <p:sp>
        <p:nvSpPr>
          <p:cNvPr id="890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>
                <a:latin typeface="Arial" panose="020B0604020202020204" pitchFamily="34" charset="0"/>
              </a:rPr>
              <a:t>Show BP of Network Error OH.</a:t>
            </a:r>
          </a:p>
          <a:p>
            <a:r>
              <a:rPr lang="en-US" altLang="ko-KR">
                <a:latin typeface="Arial" panose="020B0604020202020204" pitchFamily="34" charset="0"/>
              </a:rPr>
              <a:t>Show sigmoid activation function graph and values.</a:t>
            </a:r>
          </a:p>
          <a:p>
            <a:endParaRPr lang="en-US" altLang="ko-KR">
              <a:latin typeface="Arial" panose="020B0604020202020204" pitchFamily="34" charset="0"/>
            </a:endParaRPr>
          </a:p>
        </p:txBody>
      </p:sp>
      <p:sp>
        <p:nvSpPr>
          <p:cNvPr id="911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>
                <a:latin typeface="Arial" panose="020B0604020202020204" pitchFamily="34" charset="0"/>
              </a:rPr>
              <a:t>Show BP of Network Error which has the math on it.</a:t>
            </a:r>
          </a:p>
        </p:txBody>
      </p:sp>
      <p:sp>
        <p:nvSpPr>
          <p:cNvPr id="931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  <p:sp>
        <p:nvSpPr>
          <p:cNvPr id="972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  <p:sp>
        <p:nvSpPr>
          <p:cNvPr id="993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>
                <a:latin typeface="Arial" panose="020B0604020202020204" pitchFamily="34" charset="0"/>
              </a:rPr>
              <a:t>Show Gradient descent and momentum term OH.</a:t>
            </a:r>
          </a:p>
        </p:txBody>
      </p:sp>
      <p:sp>
        <p:nvSpPr>
          <p:cNvPr id="1013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  <p:sp>
        <p:nvSpPr>
          <p:cNvPr id="1034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  <p:sp>
        <p:nvSpPr>
          <p:cNvPr id="1054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  <p:sp>
        <p:nvSpPr>
          <p:cNvPr id="1075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  <p:sp>
        <p:nvSpPr>
          <p:cNvPr id="163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  <p:sp>
        <p:nvSpPr>
          <p:cNvPr id="1095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  <p:sp>
        <p:nvSpPr>
          <p:cNvPr id="1198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>
                <a:latin typeface="Arial" panose="020B0604020202020204" pitchFamily="34" charset="0"/>
              </a:rPr>
              <a:t>Parity is one of the most difficult problems to learn strictly by example using any method.</a:t>
            </a:r>
          </a:p>
          <a:p>
            <a:r>
              <a:rPr lang="en-US" altLang="ko-KR">
                <a:latin typeface="Arial" panose="020B0604020202020204" pitchFamily="34" charset="0"/>
              </a:rPr>
              <a:t>It is, in fact, the XOR problem generalized to n bits.</a:t>
            </a:r>
          </a:p>
          <a:p>
            <a:r>
              <a:rPr lang="en-US" altLang="ko-KR">
                <a:latin typeface="Arial" panose="020B0604020202020204" pitchFamily="34" charset="0"/>
              </a:rPr>
              <a:t>NOTE: most real-world processes/functions which are learnable are not this difficult.</a:t>
            </a:r>
          </a:p>
          <a:p>
            <a:r>
              <a:rPr lang="en-US" altLang="ko-KR">
                <a:latin typeface="Arial" panose="020B0604020202020204" pitchFamily="34" charset="0"/>
              </a:rPr>
              <a:t>It should also be noted that certain sequences of events or random bit patterns cannot be modeled (example: weather - Kolmogorov showed that compressibility of a sequence is an indicator of its ability to be modeled.</a:t>
            </a:r>
          </a:p>
          <a:p>
            <a:r>
              <a:rPr lang="en-US" altLang="ko-KR">
                <a:latin typeface="Arial" panose="020B0604020202020204" pitchFamily="34" charset="0"/>
              </a:rPr>
              <a:t>Interesting fact: </a:t>
            </a:r>
          </a:p>
          <a:p>
            <a:r>
              <a:rPr lang="en-US" altLang="ko-KR">
                <a:latin typeface="Arial" panose="020B0604020202020204" pitchFamily="34" charset="0"/>
              </a:rPr>
              <a:t>(1)  consider pie .. probability of compression is 1 -it can be compressed to a very small algorithm, yet its limit is unknown (a transcendental number)</a:t>
            </a:r>
          </a:p>
          <a:p>
            <a:r>
              <a:rPr lang="en-US" altLang="ko-KR">
                <a:latin typeface="Arial" panose="020B0604020202020204" pitchFamily="34" charset="0"/>
              </a:rPr>
              <a:t>(2)  consider a series of 100 random numbers between 1 and 1000 .. probability of compression is less than 1%.</a:t>
            </a:r>
          </a:p>
          <a:p>
            <a:endParaRPr lang="en-US" altLang="ko-KR">
              <a:latin typeface="Arial" panose="020B0604020202020204" pitchFamily="34" charset="0"/>
            </a:endParaRPr>
          </a:p>
          <a:p>
            <a:r>
              <a:rPr lang="en-US" altLang="ko-KR">
                <a:latin typeface="Arial" panose="020B0604020202020204" pitchFamily="34" charset="0"/>
              </a:rPr>
              <a:t>Always consider:  It is possible that certain factors effecting a process</a:t>
            </a:r>
          </a:p>
          <a:p>
            <a:r>
              <a:rPr lang="en-US" altLang="ko-KR">
                <a:latin typeface="Arial" panose="020B0604020202020204" pitchFamily="34" charset="0"/>
              </a:rPr>
              <a:t>may be non-deterministic, in which case the best model will be an approximation</a:t>
            </a:r>
          </a:p>
        </p:txBody>
      </p:sp>
      <p:sp>
        <p:nvSpPr>
          <p:cNvPr id="1218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>
                <a:latin typeface="Arial" panose="020B0604020202020204" pitchFamily="34" charset="0"/>
              </a:rPr>
              <a:t>Show over-training OH</a:t>
            </a:r>
          </a:p>
        </p:txBody>
      </p:sp>
      <p:sp>
        <p:nvSpPr>
          <p:cNvPr id="1280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  <p:sp>
        <p:nvSpPr>
          <p:cNvPr id="1402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>
                <a:latin typeface="Arial" panose="020B0604020202020204" pitchFamily="34" charset="0"/>
              </a:rPr>
              <a:t>Show 2 OHs of character recognition networks (from Hinton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>
                <a:latin typeface="Arial" panose="020B0604020202020204" pitchFamily="34" charset="0"/>
              </a:rPr>
              <a:t>s notes) </a:t>
            </a:r>
            <a:endParaRPr lang="en-US" altLang="ko-KR">
              <a:latin typeface="Arial" panose="020B0604020202020204" pitchFamily="34" charset="0"/>
            </a:endParaRPr>
          </a:p>
        </p:txBody>
      </p:sp>
      <p:sp>
        <p:nvSpPr>
          <p:cNvPr id="1423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  <p:sp>
        <p:nvSpPr>
          <p:cNvPr id="204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  <p:sp>
        <p:nvSpPr>
          <p:cNvPr id="225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687388"/>
            <a:ext cx="4522787" cy="3392487"/>
          </a:xfrm>
          <a:solidFill>
            <a:srgbClr val="FFFFFF"/>
          </a:solidFill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13238"/>
            <a:ext cx="5091113" cy="40846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</a:rPr>
              <a:t>Mögliche Topologien für Neuronale Netze:</a:t>
            </a:r>
          </a:p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</a:rPr>
              <a:t>- vollständig vernetzt: Selbstassoziative Netze (Hopfield)</a:t>
            </a:r>
          </a:p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</a:rPr>
              <a:t>- feedforward: vielparametrisierter Approximator</a:t>
            </a:r>
          </a:p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</a:rPr>
              <a:t>- recurrent: zur Modellierung zeitveränderlicher Signale</a:t>
            </a:r>
          </a:p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</a:rPr>
              <a:t>Für die Approximation zeitkonstanter Signale werden meist vorwärtsgerichtete Neuronale Netze eingesetzt. Darauf beschränken wir uns auch im weiteren...</a:t>
            </a:r>
          </a:p>
          <a:p>
            <a:endParaRPr lang="en-US" altLang="ko-KR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</a:rPr>
              <a:t>Retinatopic map: from retina to visual cortex</a:t>
            </a:r>
          </a:p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</a:rPr>
              <a:t>Somatosensory map: from skin to somatosensory cortex</a:t>
            </a:r>
          </a:p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</a:rPr>
              <a:t>Tonotopic map: from ear to auditory cortex</a:t>
            </a:r>
          </a:p>
          <a:p>
            <a:endParaRPr lang="en-US" altLang="ko-KR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</a:rPr>
              <a:t>Hard problem: try to map a circle to a line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3E39A-F0A5-4661-B3AE-D7FE99C0C34B}" type="datetime1">
              <a:rPr lang="ko-KR" altLang="en-US"/>
              <a:pPr>
                <a:defRPr/>
              </a:pPr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C5198-2795-4381-8BAA-4C35D497D8D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06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836B7-B27A-475B-9462-903348655289}" type="datetime1">
              <a:rPr lang="ko-KR" altLang="en-US"/>
              <a:pPr>
                <a:defRPr/>
              </a:pPr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F50FD-C850-40FE-BDCB-2A64B8A80A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26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3EE43-B76F-4ACD-8617-CA0A0C4AAED7}" type="datetime1">
              <a:rPr lang="ko-KR" altLang="en-US"/>
              <a:pPr>
                <a:defRPr/>
              </a:pPr>
              <a:t>2020-11-24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E3BED-34A1-47FE-AD6C-60FD61E259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09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8750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81200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65557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8750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57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8792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8D7A54F-2809-4033-A1D3-5435EF9A0243}" type="datetime1">
              <a:rPr lang="ko-KR" altLang="en-US"/>
              <a:pPr>
                <a:defRPr/>
              </a:pPr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969DC6-057C-4CF7-BD0F-E42E3AEB5D4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hf hdr="0" ftr="0" dt="0"/>
  <p:txStyles>
    <p:titleStyle>
      <a:lvl1pPr algn="l" defTabSz="68580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defTabSz="68580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defTabSz="68580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defTabSz="68580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defTabSz="685800" rtl="0" fontAlgn="base" latinLnBrk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defTabSz="685800" rtl="0" fontAlgn="base" latinLnBrk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defTabSz="685800" rtl="0" fontAlgn="base" latinLnBrk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defTabSz="685800" rtl="0" fontAlgn="base" latinLnBrk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171450" indent="-171450" algn="l" defTabSz="685800" rtl="0" eaLnBrk="0" fontAlgn="base" latinLnBrk="1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latinLnBrk="1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latinLnBrk="1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latinLnBrk="1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latinLnBrk="1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PERCEPT.XL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8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5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9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7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8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56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3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notesSlide" Target="../notesSlides/notesSlide61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9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6.bin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27.bin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8025" y="1873250"/>
            <a:ext cx="77724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Theory and Application of Artificial Neural Networks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403CC9-A4D7-4067-938D-C6B9D9725FB4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Wingdings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600" dirty="0"/>
              <a:t>하 진 영</a:t>
            </a:r>
          </a:p>
          <a:p>
            <a:pPr eaLnBrk="1" hangingPunct="1"/>
            <a:endParaRPr lang="ko-KR" altLang="en-US" sz="2400" dirty="0"/>
          </a:p>
          <a:p>
            <a:pPr eaLnBrk="1" hangingPunct="1"/>
            <a:r>
              <a:rPr lang="ko-KR" altLang="en-US" sz="2400" dirty="0"/>
              <a:t>강원대학교 컴퓨터공학과</a:t>
            </a:r>
            <a:endParaRPr lang="ko-KR" altLang="en-US" sz="36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4000">
                <a:effectLst>
                  <a:outerShdw blurRad="38100" dist="38100" dir="2700000" algn="tl">
                    <a:srgbClr val="FFFFFF"/>
                  </a:outerShdw>
                </a:effectLst>
              </a:rPr>
              <a:t>Classification Systems</a:t>
            </a:r>
            <a:br>
              <a:rPr lang="en-US" altLang="ko-KR" sz="400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ko-KR" sz="4000">
                <a:effectLst>
                  <a:outerShdw blurRad="38100" dist="38100" dir="2700000" algn="tl">
                    <a:srgbClr val="FFFFFF"/>
                  </a:outerShdw>
                </a:effectLst>
              </a:rPr>
              <a:t> and Inductive Learning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eaLnBrk="1" hangingPunct="1">
              <a:buFont typeface="Monotype Sorts" charset="2"/>
              <a:buNone/>
            </a:pPr>
            <a:endParaRPr lang="en-US" altLang="ko-KR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B617D-B41D-49D0-A67C-A936E70749D3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Topologies of Neural Networks</a:t>
            </a:r>
          </a:p>
        </p:txBody>
      </p:sp>
      <p:grpSp>
        <p:nvGrpSpPr>
          <p:cNvPr id="204803" name="Group 3"/>
          <p:cNvGrpSpPr>
            <a:grpSpLocks/>
          </p:cNvGrpSpPr>
          <p:nvPr/>
        </p:nvGrpSpPr>
        <p:grpSpPr bwMode="auto">
          <a:xfrm>
            <a:off x="685800" y="2133600"/>
            <a:ext cx="1828800" cy="3032125"/>
            <a:chOff x="432" y="1344"/>
            <a:chExt cx="1152" cy="1910"/>
          </a:xfrm>
        </p:grpSpPr>
        <p:sp>
          <p:nvSpPr>
            <p:cNvPr id="204854" name="Line 4"/>
            <p:cNvSpPr>
              <a:spLocks noChangeShapeType="1"/>
            </p:cNvSpPr>
            <p:nvPr/>
          </p:nvSpPr>
          <p:spPr bwMode="auto">
            <a:xfrm>
              <a:off x="528" y="1776"/>
              <a:ext cx="4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55" name="Line 5"/>
            <p:cNvSpPr>
              <a:spLocks noChangeShapeType="1"/>
            </p:cNvSpPr>
            <p:nvPr/>
          </p:nvSpPr>
          <p:spPr bwMode="auto">
            <a:xfrm>
              <a:off x="576" y="2208"/>
              <a:ext cx="43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56" name="Line 6"/>
            <p:cNvSpPr>
              <a:spLocks noChangeShapeType="1"/>
            </p:cNvSpPr>
            <p:nvPr/>
          </p:nvSpPr>
          <p:spPr bwMode="auto">
            <a:xfrm flipV="1">
              <a:off x="1008" y="2160"/>
              <a:ext cx="38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57" name="Line 7"/>
            <p:cNvSpPr>
              <a:spLocks noChangeShapeType="1"/>
            </p:cNvSpPr>
            <p:nvPr/>
          </p:nvSpPr>
          <p:spPr bwMode="auto">
            <a:xfrm flipV="1">
              <a:off x="1392" y="1728"/>
              <a:ext cx="9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58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59" name="Line 9"/>
            <p:cNvSpPr>
              <a:spLocks noChangeShapeType="1"/>
            </p:cNvSpPr>
            <p:nvPr/>
          </p:nvSpPr>
          <p:spPr bwMode="auto">
            <a:xfrm flipH="1" flipV="1">
              <a:off x="816" y="1440"/>
              <a:ext cx="38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60" name="Line 10"/>
            <p:cNvSpPr>
              <a:spLocks noChangeShapeType="1"/>
            </p:cNvSpPr>
            <p:nvPr/>
          </p:nvSpPr>
          <p:spPr bwMode="auto">
            <a:xfrm flipH="1">
              <a:off x="528" y="1440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61" name="Line 11"/>
            <p:cNvSpPr>
              <a:spLocks noChangeShapeType="1"/>
            </p:cNvSpPr>
            <p:nvPr/>
          </p:nvSpPr>
          <p:spPr bwMode="auto">
            <a:xfrm flipV="1">
              <a:off x="528" y="1536"/>
              <a:ext cx="67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62" name="Line 12"/>
            <p:cNvSpPr>
              <a:spLocks noChangeShapeType="1"/>
            </p:cNvSpPr>
            <p:nvPr/>
          </p:nvSpPr>
          <p:spPr bwMode="auto">
            <a:xfrm>
              <a:off x="1200" y="1536"/>
              <a:ext cx="192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63" name="Line 13"/>
            <p:cNvSpPr>
              <a:spLocks noChangeShapeType="1"/>
            </p:cNvSpPr>
            <p:nvPr/>
          </p:nvSpPr>
          <p:spPr bwMode="auto">
            <a:xfrm flipH="1">
              <a:off x="576" y="2160"/>
              <a:ext cx="81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64" name="Line 14"/>
            <p:cNvSpPr>
              <a:spLocks noChangeShapeType="1"/>
            </p:cNvSpPr>
            <p:nvPr/>
          </p:nvSpPr>
          <p:spPr bwMode="auto">
            <a:xfrm flipV="1">
              <a:off x="576" y="1440"/>
              <a:ext cx="24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65" name="Line 15"/>
            <p:cNvSpPr>
              <a:spLocks noChangeShapeType="1"/>
            </p:cNvSpPr>
            <p:nvPr/>
          </p:nvSpPr>
          <p:spPr bwMode="auto">
            <a:xfrm>
              <a:off x="816" y="1440"/>
              <a:ext cx="67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66" name="Line 16"/>
            <p:cNvSpPr>
              <a:spLocks noChangeShapeType="1"/>
            </p:cNvSpPr>
            <p:nvPr/>
          </p:nvSpPr>
          <p:spPr bwMode="auto">
            <a:xfrm flipH="1">
              <a:off x="1008" y="1728"/>
              <a:ext cx="48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67" name="Line 17"/>
            <p:cNvSpPr>
              <a:spLocks noChangeShapeType="1"/>
            </p:cNvSpPr>
            <p:nvPr/>
          </p:nvSpPr>
          <p:spPr bwMode="auto">
            <a:xfrm flipH="1" flipV="1">
              <a:off x="528" y="1776"/>
              <a:ext cx="48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68" name="Line 18"/>
            <p:cNvSpPr>
              <a:spLocks noChangeShapeType="1"/>
            </p:cNvSpPr>
            <p:nvPr/>
          </p:nvSpPr>
          <p:spPr bwMode="auto">
            <a:xfrm>
              <a:off x="816" y="1440"/>
              <a:ext cx="576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69" name="Line 19"/>
            <p:cNvSpPr>
              <a:spLocks noChangeShapeType="1"/>
            </p:cNvSpPr>
            <p:nvPr/>
          </p:nvSpPr>
          <p:spPr bwMode="auto">
            <a:xfrm flipH="1" flipV="1">
              <a:off x="528" y="1776"/>
              <a:ext cx="86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70" name="Line 20"/>
            <p:cNvSpPr>
              <a:spLocks noChangeShapeType="1"/>
            </p:cNvSpPr>
            <p:nvPr/>
          </p:nvSpPr>
          <p:spPr bwMode="auto">
            <a:xfrm flipV="1">
              <a:off x="576" y="1536"/>
              <a:ext cx="624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71" name="Line 21"/>
            <p:cNvSpPr>
              <a:spLocks noChangeShapeType="1"/>
            </p:cNvSpPr>
            <p:nvPr/>
          </p:nvSpPr>
          <p:spPr bwMode="auto">
            <a:xfrm flipV="1">
              <a:off x="576" y="1728"/>
              <a:ext cx="91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72" name="Line 22"/>
            <p:cNvSpPr>
              <a:spLocks noChangeShapeType="1"/>
            </p:cNvSpPr>
            <p:nvPr/>
          </p:nvSpPr>
          <p:spPr bwMode="auto">
            <a:xfrm flipH="1" flipV="1">
              <a:off x="816" y="1440"/>
              <a:ext cx="192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73" name="Line 23"/>
            <p:cNvSpPr>
              <a:spLocks noChangeShapeType="1"/>
            </p:cNvSpPr>
            <p:nvPr/>
          </p:nvSpPr>
          <p:spPr bwMode="auto">
            <a:xfrm flipV="1">
              <a:off x="1008" y="1536"/>
              <a:ext cx="192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74" name="Line 24"/>
            <p:cNvSpPr>
              <a:spLocks noChangeShapeType="1"/>
            </p:cNvSpPr>
            <p:nvPr/>
          </p:nvSpPr>
          <p:spPr bwMode="auto">
            <a:xfrm flipV="1">
              <a:off x="528" y="1728"/>
              <a:ext cx="96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75" name="Oval 25"/>
            <p:cNvSpPr>
              <a:spLocks noChangeArrowheads="1"/>
            </p:cNvSpPr>
            <p:nvPr/>
          </p:nvSpPr>
          <p:spPr bwMode="auto">
            <a:xfrm>
              <a:off x="720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04876" name="Oval 26"/>
            <p:cNvSpPr>
              <a:spLocks noChangeArrowheads="1"/>
            </p:cNvSpPr>
            <p:nvPr/>
          </p:nvSpPr>
          <p:spPr bwMode="auto">
            <a:xfrm>
              <a:off x="912" y="225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04877" name="Oval 27"/>
            <p:cNvSpPr>
              <a:spLocks noChangeArrowheads="1"/>
            </p:cNvSpPr>
            <p:nvPr/>
          </p:nvSpPr>
          <p:spPr bwMode="auto">
            <a:xfrm>
              <a:off x="432" y="168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04878" name="Oval 28"/>
            <p:cNvSpPr>
              <a:spLocks noChangeArrowheads="1"/>
            </p:cNvSpPr>
            <p:nvPr/>
          </p:nvSpPr>
          <p:spPr bwMode="auto">
            <a:xfrm>
              <a:off x="1104" y="144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04879" name="Oval 29"/>
            <p:cNvSpPr>
              <a:spLocks noChangeArrowheads="1"/>
            </p:cNvSpPr>
            <p:nvPr/>
          </p:nvSpPr>
          <p:spPr bwMode="auto">
            <a:xfrm>
              <a:off x="1296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04880" name="Oval 30"/>
            <p:cNvSpPr>
              <a:spLocks noChangeArrowheads="1"/>
            </p:cNvSpPr>
            <p:nvPr/>
          </p:nvSpPr>
          <p:spPr bwMode="auto">
            <a:xfrm>
              <a:off x="1392" y="1632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04881" name="Oval 31"/>
            <p:cNvSpPr>
              <a:spLocks noChangeArrowheads="1"/>
            </p:cNvSpPr>
            <p:nvPr/>
          </p:nvSpPr>
          <p:spPr bwMode="auto">
            <a:xfrm>
              <a:off x="480" y="2112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04882" name="Text Box 32"/>
            <p:cNvSpPr txBox="1">
              <a:spLocks noChangeArrowheads="1"/>
            </p:cNvSpPr>
            <p:nvPr/>
          </p:nvSpPr>
          <p:spPr bwMode="auto">
            <a:xfrm>
              <a:off x="489" y="2736"/>
              <a:ext cx="94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defTabSz="7620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defTabSz="7620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defTabSz="7620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defTabSz="7620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2400" i="1">
                  <a:latin typeface="Times New Roman" panose="02020603050405020304" pitchFamily="18" charset="0"/>
                  <a:ea typeface="굴림" panose="020B0600000101010101" pitchFamily="50" charset="-127"/>
                </a:rPr>
                <a:t>completely</a:t>
              </a:r>
              <a:br>
                <a:rPr lang="en-US" altLang="ko-KR" sz="2400" i="1">
                  <a:latin typeface="Times New Roman" panose="02020603050405020304" pitchFamily="18" charset="0"/>
                  <a:ea typeface="굴림" panose="020B0600000101010101" pitchFamily="50" charset="-127"/>
                </a:rPr>
              </a:br>
              <a:r>
                <a:rPr lang="en-US" altLang="ko-KR" sz="2400" i="1">
                  <a:latin typeface="Times New Roman" panose="02020603050405020304" pitchFamily="18" charset="0"/>
                  <a:ea typeface="굴림" panose="020B0600000101010101" pitchFamily="50" charset="-127"/>
                </a:rPr>
                <a:t>connected</a:t>
              </a:r>
            </a:p>
          </p:txBody>
        </p:sp>
      </p:grpSp>
      <p:grpSp>
        <p:nvGrpSpPr>
          <p:cNvPr id="204804" name="Group 33"/>
          <p:cNvGrpSpPr>
            <a:grpSpLocks/>
          </p:cNvGrpSpPr>
          <p:nvPr/>
        </p:nvGrpSpPr>
        <p:grpSpPr bwMode="auto">
          <a:xfrm>
            <a:off x="3003550" y="2057400"/>
            <a:ext cx="2498725" cy="3565525"/>
            <a:chOff x="1892" y="1296"/>
            <a:chExt cx="1574" cy="2246"/>
          </a:xfrm>
        </p:grpSpPr>
        <p:sp>
          <p:nvSpPr>
            <p:cNvPr id="204833" name="Oval 34"/>
            <p:cNvSpPr>
              <a:spLocks noChangeArrowheads="1"/>
            </p:cNvSpPr>
            <p:nvPr/>
          </p:nvSpPr>
          <p:spPr bwMode="auto">
            <a:xfrm>
              <a:off x="2160" y="254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04834" name="Line 35"/>
            <p:cNvSpPr>
              <a:spLocks noChangeShapeType="1"/>
            </p:cNvSpPr>
            <p:nvPr/>
          </p:nvSpPr>
          <p:spPr bwMode="auto">
            <a:xfrm flipV="1">
              <a:off x="2256" y="2112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35" name="Oval 36"/>
            <p:cNvSpPr>
              <a:spLocks noChangeArrowheads="1"/>
            </p:cNvSpPr>
            <p:nvPr/>
          </p:nvSpPr>
          <p:spPr bwMode="auto">
            <a:xfrm>
              <a:off x="2448" y="192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04836" name="Oval 37"/>
            <p:cNvSpPr>
              <a:spLocks noChangeArrowheads="1"/>
            </p:cNvSpPr>
            <p:nvPr/>
          </p:nvSpPr>
          <p:spPr bwMode="auto">
            <a:xfrm>
              <a:off x="2544" y="254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04837" name="Oval 38"/>
            <p:cNvSpPr>
              <a:spLocks noChangeArrowheads="1"/>
            </p:cNvSpPr>
            <p:nvPr/>
          </p:nvSpPr>
          <p:spPr bwMode="auto">
            <a:xfrm>
              <a:off x="2976" y="254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04838" name="Oval 39"/>
            <p:cNvSpPr>
              <a:spLocks noChangeArrowheads="1"/>
            </p:cNvSpPr>
            <p:nvPr/>
          </p:nvSpPr>
          <p:spPr bwMode="auto">
            <a:xfrm>
              <a:off x="2832" y="192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04839" name="Oval 40"/>
            <p:cNvSpPr>
              <a:spLocks noChangeArrowheads="1"/>
            </p:cNvSpPr>
            <p:nvPr/>
          </p:nvSpPr>
          <p:spPr bwMode="auto">
            <a:xfrm>
              <a:off x="2304" y="129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04840" name="Oval 41"/>
            <p:cNvSpPr>
              <a:spLocks noChangeArrowheads="1"/>
            </p:cNvSpPr>
            <p:nvPr/>
          </p:nvSpPr>
          <p:spPr bwMode="auto">
            <a:xfrm>
              <a:off x="2688" y="129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04841" name="Oval 42"/>
            <p:cNvSpPr>
              <a:spLocks noChangeArrowheads="1"/>
            </p:cNvSpPr>
            <p:nvPr/>
          </p:nvSpPr>
          <p:spPr bwMode="auto">
            <a:xfrm>
              <a:off x="3120" y="129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04842" name="Line 43"/>
            <p:cNvSpPr>
              <a:spLocks noChangeShapeType="1"/>
            </p:cNvSpPr>
            <p:nvPr/>
          </p:nvSpPr>
          <p:spPr bwMode="auto">
            <a:xfrm flipH="1" flipV="1">
              <a:off x="2544" y="2112"/>
              <a:ext cx="9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43" name="Line 44"/>
            <p:cNvSpPr>
              <a:spLocks noChangeShapeType="1"/>
            </p:cNvSpPr>
            <p:nvPr/>
          </p:nvSpPr>
          <p:spPr bwMode="auto">
            <a:xfrm flipV="1">
              <a:off x="2640" y="2112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44" name="Line 45"/>
            <p:cNvSpPr>
              <a:spLocks noChangeShapeType="1"/>
            </p:cNvSpPr>
            <p:nvPr/>
          </p:nvSpPr>
          <p:spPr bwMode="auto">
            <a:xfrm flipH="1" flipV="1">
              <a:off x="2928" y="2112"/>
              <a:ext cx="14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45" name="Line 46"/>
            <p:cNvSpPr>
              <a:spLocks noChangeShapeType="1"/>
            </p:cNvSpPr>
            <p:nvPr/>
          </p:nvSpPr>
          <p:spPr bwMode="auto">
            <a:xfrm flipH="1" flipV="1">
              <a:off x="2544" y="2112"/>
              <a:ext cx="52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46" name="Line 47"/>
            <p:cNvSpPr>
              <a:spLocks noChangeShapeType="1"/>
            </p:cNvSpPr>
            <p:nvPr/>
          </p:nvSpPr>
          <p:spPr bwMode="auto">
            <a:xfrm flipV="1">
              <a:off x="2256" y="2112"/>
              <a:ext cx="67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47" name="Line 48"/>
            <p:cNvSpPr>
              <a:spLocks noChangeShapeType="1"/>
            </p:cNvSpPr>
            <p:nvPr/>
          </p:nvSpPr>
          <p:spPr bwMode="auto">
            <a:xfrm flipH="1" flipV="1">
              <a:off x="2400" y="1488"/>
              <a:ext cx="14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48" name="Line 49"/>
            <p:cNvSpPr>
              <a:spLocks noChangeShapeType="1"/>
            </p:cNvSpPr>
            <p:nvPr/>
          </p:nvSpPr>
          <p:spPr bwMode="auto">
            <a:xfrm flipV="1">
              <a:off x="2544" y="1488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49" name="Line 50"/>
            <p:cNvSpPr>
              <a:spLocks noChangeShapeType="1"/>
            </p:cNvSpPr>
            <p:nvPr/>
          </p:nvSpPr>
          <p:spPr bwMode="auto">
            <a:xfrm flipV="1">
              <a:off x="2544" y="1488"/>
              <a:ext cx="67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50" name="Line 51"/>
            <p:cNvSpPr>
              <a:spLocks noChangeShapeType="1"/>
            </p:cNvSpPr>
            <p:nvPr/>
          </p:nvSpPr>
          <p:spPr bwMode="auto">
            <a:xfrm flipV="1">
              <a:off x="2928" y="1488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51" name="Line 52"/>
            <p:cNvSpPr>
              <a:spLocks noChangeShapeType="1"/>
            </p:cNvSpPr>
            <p:nvPr/>
          </p:nvSpPr>
          <p:spPr bwMode="auto">
            <a:xfrm flipH="1" flipV="1">
              <a:off x="2784" y="1488"/>
              <a:ext cx="14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52" name="Line 53"/>
            <p:cNvSpPr>
              <a:spLocks noChangeShapeType="1"/>
            </p:cNvSpPr>
            <p:nvPr/>
          </p:nvSpPr>
          <p:spPr bwMode="auto">
            <a:xfrm flipH="1" flipV="1">
              <a:off x="2400" y="1488"/>
              <a:ext cx="52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53" name="Text Box 54"/>
            <p:cNvSpPr txBox="1">
              <a:spLocks noChangeArrowheads="1"/>
            </p:cNvSpPr>
            <p:nvPr/>
          </p:nvSpPr>
          <p:spPr bwMode="auto">
            <a:xfrm>
              <a:off x="1892" y="3024"/>
              <a:ext cx="157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defTabSz="7620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defTabSz="7620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defTabSz="7620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defTabSz="7620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2400" i="1">
                  <a:latin typeface="Times New Roman" panose="02020603050405020304" pitchFamily="18" charset="0"/>
                  <a:ea typeface="굴림" panose="020B0600000101010101" pitchFamily="50" charset="-127"/>
                </a:rPr>
                <a:t>feedforward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2400" i="1">
                  <a:latin typeface="Times New Roman" panose="02020603050405020304" pitchFamily="18" charset="0"/>
                  <a:ea typeface="굴림" panose="020B0600000101010101" pitchFamily="50" charset="-127"/>
                </a:rPr>
                <a:t>(directed, a-cyclic)</a:t>
              </a:r>
            </a:p>
          </p:txBody>
        </p:sp>
      </p:grpSp>
      <p:grpSp>
        <p:nvGrpSpPr>
          <p:cNvPr id="204805" name="Group 55"/>
          <p:cNvGrpSpPr>
            <a:grpSpLocks/>
          </p:cNvGrpSpPr>
          <p:nvPr/>
        </p:nvGrpSpPr>
        <p:grpSpPr bwMode="auto">
          <a:xfrm>
            <a:off x="5716588" y="2057400"/>
            <a:ext cx="2998787" cy="3454400"/>
            <a:chOff x="3601" y="1296"/>
            <a:chExt cx="1889" cy="2176"/>
          </a:xfrm>
        </p:grpSpPr>
        <p:sp>
          <p:nvSpPr>
            <p:cNvPr id="204807" name="Line 56"/>
            <p:cNvSpPr>
              <a:spLocks noChangeShapeType="1"/>
            </p:cNvSpPr>
            <p:nvPr/>
          </p:nvSpPr>
          <p:spPr bwMode="auto">
            <a:xfrm flipV="1">
              <a:off x="4464" y="2112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08" name="Line 57"/>
            <p:cNvSpPr>
              <a:spLocks noChangeShapeType="1"/>
            </p:cNvSpPr>
            <p:nvPr/>
          </p:nvSpPr>
          <p:spPr bwMode="auto">
            <a:xfrm flipH="1" flipV="1">
              <a:off x="4752" y="2112"/>
              <a:ext cx="14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09" name="Line 58"/>
            <p:cNvSpPr>
              <a:spLocks noChangeShapeType="1"/>
            </p:cNvSpPr>
            <p:nvPr/>
          </p:nvSpPr>
          <p:spPr bwMode="auto">
            <a:xfrm flipV="1">
              <a:off x="4080" y="2112"/>
              <a:ext cx="67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10" name="Line 59"/>
            <p:cNvSpPr>
              <a:spLocks noChangeShapeType="1"/>
            </p:cNvSpPr>
            <p:nvPr/>
          </p:nvSpPr>
          <p:spPr bwMode="auto">
            <a:xfrm flipV="1">
              <a:off x="4368" y="1488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11" name="Line 60"/>
            <p:cNvSpPr>
              <a:spLocks noChangeShapeType="1"/>
            </p:cNvSpPr>
            <p:nvPr/>
          </p:nvSpPr>
          <p:spPr bwMode="auto">
            <a:xfrm flipV="1">
              <a:off x="4368" y="1488"/>
              <a:ext cx="67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12" name="Line 61"/>
            <p:cNvSpPr>
              <a:spLocks noChangeShapeType="1"/>
            </p:cNvSpPr>
            <p:nvPr/>
          </p:nvSpPr>
          <p:spPr bwMode="auto">
            <a:xfrm flipV="1">
              <a:off x="4752" y="1488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13" name="Line 62"/>
            <p:cNvSpPr>
              <a:spLocks noChangeShapeType="1"/>
            </p:cNvSpPr>
            <p:nvPr/>
          </p:nvSpPr>
          <p:spPr bwMode="auto">
            <a:xfrm flipH="1" flipV="1">
              <a:off x="4608" y="1488"/>
              <a:ext cx="14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14" name="AutoShape 63"/>
            <p:cNvSpPr>
              <a:spLocks noChangeArrowheads="1"/>
            </p:cNvSpPr>
            <p:nvPr/>
          </p:nvSpPr>
          <p:spPr bwMode="auto">
            <a:xfrm rot="-3218701">
              <a:off x="4308" y="1308"/>
              <a:ext cx="240" cy="2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200 h 21600"/>
                <a:gd name="T20" fmla="*/ 18450 w 21600"/>
                <a:gd name="T21" fmla="*/ 184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1483" y="10800"/>
                  </a:moveTo>
                  <a:cubicBezTo>
                    <a:pt x="21483" y="4899"/>
                    <a:pt x="16700" y="117"/>
                    <a:pt x="10800" y="117"/>
                  </a:cubicBezTo>
                  <a:cubicBezTo>
                    <a:pt x="4899" y="117"/>
                    <a:pt x="117" y="4899"/>
                    <a:pt x="117" y="10800"/>
                  </a:cubicBezTo>
                  <a:cubicBezTo>
                    <a:pt x="117" y="16700"/>
                    <a:pt x="4899" y="21483"/>
                    <a:pt x="10800" y="21483"/>
                  </a:cubicBezTo>
                  <a:cubicBezTo>
                    <a:pt x="14627" y="21482"/>
                    <a:pt x="18162" y="19435"/>
                    <a:pt x="20066" y="16115"/>
                  </a:cubicBezTo>
                  <a:lnTo>
                    <a:pt x="20167" y="16174"/>
                  </a:lnTo>
                  <a:cubicBezTo>
                    <a:pt x="18242" y="19530"/>
                    <a:pt x="14669" y="21599"/>
                    <a:pt x="10800" y="21599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599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21542" y="13559"/>
                  </a:lnTo>
                  <a:lnTo>
                    <a:pt x="18783" y="10800"/>
                  </a:lnTo>
                  <a:lnTo>
                    <a:pt x="21483" y="1080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15" name="AutoShape 64"/>
            <p:cNvSpPr>
              <a:spLocks noChangeArrowheads="1"/>
            </p:cNvSpPr>
            <p:nvPr/>
          </p:nvSpPr>
          <p:spPr bwMode="auto">
            <a:xfrm rot="-3218701">
              <a:off x="4740" y="1308"/>
              <a:ext cx="240" cy="2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200 h 21600"/>
                <a:gd name="T20" fmla="*/ 18450 w 21600"/>
                <a:gd name="T21" fmla="*/ 184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1483" y="10800"/>
                  </a:moveTo>
                  <a:cubicBezTo>
                    <a:pt x="21483" y="4899"/>
                    <a:pt x="16700" y="117"/>
                    <a:pt x="10800" y="117"/>
                  </a:cubicBezTo>
                  <a:cubicBezTo>
                    <a:pt x="4899" y="117"/>
                    <a:pt x="117" y="4899"/>
                    <a:pt x="117" y="10800"/>
                  </a:cubicBezTo>
                  <a:cubicBezTo>
                    <a:pt x="117" y="16700"/>
                    <a:pt x="4899" y="21483"/>
                    <a:pt x="10800" y="21483"/>
                  </a:cubicBezTo>
                  <a:cubicBezTo>
                    <a:pt x="14627" y="21482"/>
                    <a:pt x="18162" y="19435"/>
                    <a:pt x="20066" y="16115"/>
                  </a:cubicBezTo>
                  <a:lnTo>
                    <a:pt x="20167" y="16174"/>
                  </a:lnTo>
                  <a:cubicBezTo>
                    <a:pt x="18242" y="19530"/>
                    <a:pt x="14669" y="21599"/>
                    <a:pt x="10800" y="21599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599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21542" y="13559"/>
                  </a:lnTo>
                  <a:lnTo>
                    <a:pt x="18783" y="10800"/>
                  </a:lnTo>
                  <a:lnTo>
                    <a:pt x="21483" y="1080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16" name="AutoShape 65"/>
            <p:cNvSpPr>
              <a:spLocks noChangeArrowheads="1"/>
            </p:cNvSpPr>
            <p:nvPr/>
          </p:nvSpPr>
          <p:spPr bwMode="auto">
            <a:xfrm rot="-3218701">
              <a:off x="4452" y="1932"/>
              <a:ext cx="240" cy="2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200 h 21600"/>
                <a:gd name="T20" fmla="*/ 18450 w 21600"/>
                <a:gd name="T21" fmla="*/ 184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1483" y="10800"/>
                  </a:moveTo>
                  <a:cubicBezTo>
                    <a:pt x="21483" y="4899"/>
                    <a:pt x="16700" y="117"/>
                    <a:pt x="10800" y="117"/>
                  </a:cubicBezTo>
                  <a:cubicBezTo>
                    <a:pt x="4899" y="117"/>
                    <a:pt x="117" y="4899"/>
                    <a:pt x="117" y="10800"/>
                  </a:cubicBezTo>
                  <a:cubicBezTo>
                    <a:pt x="117" y="16700"/>
                    <a:pt x="4899" y="21483"/>
                    <a:pt x="10800" y="21483"/>
                  </a:cubicBezTo>
                  <a:cubicBezTo>
                    <a:pt x="14627" y="21482"/>
                    <a:pt x="18162" y="19435"/>
                    <a:pt x="20066" y="16115"/>
                  </a:cubicBezTo>
                  <a:lnTo>
                    <a:pt x="20167" y="16174"/>
                  </a:lnTo>
                  <a:cubicBezTo>
                    <a:pt x="18242" y="19530"/>
                    <a:pt x="14669" y="21599"/>
                    <a:pt x="10800" y="21599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599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21542" y="13559"/>
                  </a:lnTo>
                  <a:lnTo>
                    <a:pt x="18783" y="10800"/>
                  </a:lnTo>
                  <a:lnTo>
                    <a:pt x="21483" y="1080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17" name="AutoShape 66"/>
            <p:cNvSpPr>
              <a:spLocks noChangeArrowheads="1"/>
            </p:cNvSpPr>
            <p:nvPr/>
          </p:nvSpPr>
          <p:spPr bwMode="auto">
            <a:xfrm rot="-3218701">
              <a:off x="3876" y="1308"/>
              <a:ext cx="240" cy="2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200 h 21600"/>
                <a:gd name="T20" fmla="*/ 18450 w 21600"/>
                <a:gd name="T21" fmla="*/ 184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1483" y="10800"/>
                  </a:moveTo>
                  <a:cubicBezTo>
                    <a:pt x="21483" y="4899"/>
                    <a:pt x="16700" y="117"/>
                    <a:pt x="10800" y="117"/>
                  </a:cubicBezTo>
                  <a:cubicBezTo>
                    <a:pt x="4899" y="117"/>
                    <a:pt x="117" y="4899"/>
                    <a:pt x="117" y="10800"/>
                  </a:cubicBezTo>
                  <a:cubicBezTo>
                    <a:pt x="117" y="16700"/>
                    <a:pt x="4899" y="21483"/>
                    <a:pt x="10800" y="21483"/>
                  </a:cubicBezTo>
                  <a:cubicBezTo>
                    <a:pt x="14627" y="21482"/>
                    <a:pt x="18162" y="19435"/>
                    <a:pt x="20066" y="16115"/>
                  </a:cubicBezTo>
                  <a:lnTo>
                    <a:pt x="20167" y="16174"/>
                  </a:lnTo>
                  <a:cubicBezTo>
                    <a:pt x="18242" y="19530"/>
                    <a:pt x="14669" y="21599"/>
                    <a:pt x="10800" y="21599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599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21542" y="13559"/>
                  </a:lnTo>
                  <a:lnTo>
                    <a:pt x="18783" y="10800"/>
                  </a:lnTo>
                  <a:lnTo>
                    <a:pt x="21483" y="1080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18" name="AutoShape 67"/>
            <p:cNvSpPr>
              <a:spLocks noChangeArrowheads="1"/>
            </p:cNvSpPr>
            <p:nvPr/>
          </p:nvSpPr>
          <p:spPr bwMode="auto">
            <a:xfrm rot="-3218701">
              <a:off x="4020" y="1932"/>
              <a:ext cx="240" cy="2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200 h 21600"/>
                <a:gd name="T20" fmla="*/ 18450 w 21600"/>
                <a:gd name="T21" fmla="*/ 184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1483" y="10800"/>
                  </a:moveTo>
                  <a:cubicBezTo>
                    <a:pt x="21483" y="4899"/>
                    <a:pt x="16700" y="117"/>
                    <a:pt x="10800" y="117"/>
                  </a:cubicBezTo>
                  <a:cubicBezTo>
                    <a:pt x="4899" y="117"/>
                    <a:pt x="117" y="4899"/>
                    <a:pt x="117" y="10800"/>
                  </a:cubicBezTo>
                  <a:cubicBezTo>
                    <a:pt x="117" y="16700"/>
                    <a:pt x="4899" y="21483"/>
                    <a:pt x="10800" y="21483"/>
                  </a:cubicBezTo>
                  <a:cubicBezTo>
                    <a:pt x="14627" y="21482"/>
                    <a:pt x="18162" y="19435"/>
                    <a:pt x="20066" y="16115"/>
                  </a:cubicBezTo>
                  <a:lnTo>
                    <a:pt x="20167" y="16174"/>
                  </a:lnTo>
                  <a:cubicBezTo>
                    <a:pt x="18242" y="19530"/>
                    <a:pt x="14669" y="21599"/>
                    <a:pt x="10800" y="21599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599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21542" y="13559"/>
                  </a:lnTo>
                  <a:lnTo>
                    <a:pt x="18783" y="10800"/>
                  </a:lnTo>
                  <a:lnTo>
                    <a:pt x="21483" y="1080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19" name="Line 68"/>
            <p:cNvSpPr>
              <a:spLocks noChangeShapeType="1"/>
            </p:cNvSpPr>
            <p:nvPr/>
          </p:nvSpPr>
          <p:spPr bwMode="auto">
            <a:xfrm flipH="1" flipV="1">
              <a:off x="4320" y="2112"/>
              <a:ext cx="57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20" name="Line 69"/>
            <p:cNvSpPr>
              <a:spLocks noChangeShapeType="1"/>
            </p:cNvSpPr>
            <p:nvPr/>
          </p:nvSpPr>
          <p:spPr bwMode="auto">
            <a:xfrm flipH="1" flipV="1">
              <a:off x="4320" y="2112"/>
              <a:ext cx="14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21" name="Line 70"/>
            <p:cNvSpPr>
              <a:spLocks noChangeShapeType="1"/>
            </p:cNvSpPr>
            <p:nvPr/>
          </p:nvSpPr>
          <p:spPr bwMode="auto">
            <a:xfrm flipV="1">
              <a:off x="4080" y="2112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22" name="Line 71"/>
            <p:cNvSpPr>
              <a:spLocks noChangeShapeType="1"/>
            </p:cNvSpPr>
            <p:nvPr/>
          </p:nvSpPr>
          <p:spPr bwMode="auto">
            <a:xfrm flipH="1" flipV="1">
              <a:off x="4176" y="1488"/>
              <a:ext cx="14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23" name="Line 72"/>
            <p:cNvSpPr>
              <a:spLocks noChangeShapeType="1"/>
            </p:cNvSpPr>
            <p:nvPr/>
          </p:nvSpPr>
          <p:spPr bwMode="auto">
            <a:xfrm flipH="1" flipV="1">
              <a:off x="4176" y="1488"/>
              <a:ext cx="57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24" name="Oval 73"/>
            <p:cNvSpPr>
              <a:spLocks noChangeArrowheads="1"/>
            </p:cNvSpPr>
            <p:nvPr/>
          </p:nvSpPr>
          <p:spPr bwMode="auto">
            <a:xfrm>
              <a:off x="3984" y="254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04825" name="Oval 74"/>
            <p:cNvSpPr>
              <a:spLocks noChangeArrowheads="1"/>
            </p:cNvSpPr>
            <p:nvPr/>
          </p:nvSpPr>
          <p:spPr bwMode="auto">
            <a:xfrm>
              <a:off x="4224" y="192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04826" name="Oval 75"/>
            <p:cNvSpPr>
              <a:spLocks noChangeArrowheads="1"/>
            </p:cNvSpPr>
            <p:nvPr/>
          </p:nvSpPr>
          <p:spPr bwMode="auto">
            <a:xfrm>
              <a:off x="4368" y="254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04827" name="Oval 76"/>
            <p:cNvSpPr>
              <a:spLocks noChangeArrowheads="1"/>
            </p:cNvSpPr>
            <p:nvPr/>
          </p:nvSpPr>
          <p:spPr bwMode="auto">
            <a:xfrm>
              <a:off x="4800" y="254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04828" name="Oval 77"/>
            <p:cNvSpPr>
              <a:spLocks noChangeArrowheads="1"/>
            </p:cNvSpPr>
            <p:nvPr/>
          </p:nvSpPr>
          <p:spPr bwMode="auto">
            <a:xfrm>
              <a:off x="4656" y="192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04829" name="Oval 78"/>
            <p:cNvSpPr>
              <a:spLocks noChangeArrowheads="1"/>
            </p:cNvSpPr>
            <p:nvPr/>
          </p:nvSpPr>
          <p:spPr bwMode="auto">
            <a:xfrm>
              <a:off x="4080" y="129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04830" name="Oval 79"/>
            <p:cNvSpPr>
              <a:spLocks noChangeArrowheads="1"/>
            </p:cNvSpPr>
            <p:nvPr/>
          </p:nvSpPr>
          <p:spPr bwMode="auto">
            <a:xfrm>
              <a:off x="4512" y="129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04831" name="Oval 80"/>
            <p:cNvSpPr>
              <a:spLocks noChangeArrowheads="1"/>
            </p:cNvSpPr>
            <p:nvPr/>
          </p:nvSpPr>
          <p:spPr bwMode="auto">
            <a:xfrm>
              <a:off x="4944" y="129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04832" name="Text Box 81"/>
            <p:cNvSpPr txBox="1">
              <a:spLocks noChangeArrowheads="1"/>
            </p:cNvSpPr>
            <p:nvPr/>
          </p:nvSpPr>
          <p:spPr bwMode="auto">
            <a:xfrm>
              <a:off x="3601" y="2954"/>
              <a:ext cx="188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defTabSz="7620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defTabSz="7620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defTabSz="7620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defTabSz="7620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2400" i="1">
                  <a:latin typeface="Times New Roman" panose="02020603050405020304" pitchFamily="18" charset="0"/>
                  <a:ea typeface="굴림" panose="020B0600000101010101" pitchFamily="50" charset="-127"/>
                </a:rPr>
                <a:t>recurrent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2400" i="1">
                  <a:latin typeface="Times New Roman" panose="02020603050405020304" pitchFamily="18" charset="0"/>
                  <a:ea typeface="굴림" panose="020B0600000101010101" pitchFamily="50" charset="-127"/>
                </a:rPr>
                <a:t>(feedback connections)</a:t>
              </a:r>
            </a:p>
          </p:txBody>
        </p:sp>
      </p:grpSp>
      <p:pic>
        <p:nvPicPr>
          <p:cNvPr id="204806" name="Picture 82" descr="E:\Classes\CSE 599\Spring99\Slides\Week6\Figures\elmanne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275" y="1885950"/>
            <a:ext cx="3248025" cy="288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0" name="Picture 2" descr="E:\Classes\CSE 599\Spring99\Slides\Week6\Figures\so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1711325"/>
            <a:ext cx="553402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8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Self-Organizing Maps (Kohonen Maps)</a:t>
            </a:r>
          </a:p>
        </p:txBody>
      </p:sp>
      <p:sp>
        <p:nvSpPr>
          <p:cNvPr id="2068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2588" y="1624013"/>
            <a:ext cx="3489325" cy="4384675"/>
          </a:xfrm>
        </p:spPr>
        <p:txBody>
          <a:bodyPr/>
          <a:lstStyle/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Feature maps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Competitive networks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Neurons have locations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For each input, winner is the unit with largest output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Weights of winner and nearby units modified to resemble input pattern 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Nearby inputs are thus mapped topographically</a:t>
            </a:r>
          </a:p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Biological relevance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Retinotopic map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Somatosensory map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Tonotopic map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539A4A-2483-410E-8819-E490EEA44D1E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7EB267-995C-48EC-90D6-37B6537870C4}" type="slidenum">
              <a:rPr lang="en-US" altLang="ko-KR"/>
              <a:pPr>
                <a:defRPr/>
              </a:pPr>
              <a:t>102</a:t>
            </a:fld>
            <a:endParaRPr lang="en-US" altLang="ko-KR"/>
          </a:p>
        </p:txBody>
      </p:sp>
      <p:sp>
        <p:nvSpPr>
          <p:cNvPr id="20889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/>
              <a:t>신경망 모델 비교</a:t>
            </a:r>
          </a:p>
        </p:txBody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848600" cy="4876800"/>
          </a:xfrm>
        </p:spPr>
        <p:txBody>
          <a:bodyPr/>
          <a:lstStyle/>
          <a:p>
            <a:pPr eaLnBrk="1" hangingPunct="1"/>
            <a:r>
              <a:rPr lang="en-US" altLang="ko-KR" sz="2000"/>
              <a:t>Multi-layer feed forward neural net</a:t>
            </a:r>
          </a:p>
          <a:p>
            <a:pPr lvl="1" eaLnBrk="1" hangingPunct="1"/>
            <a:r>
              <a:rPr lang="ko-KR" altLang="en-US"/>
              <a:t>가장 일반적으로 널리 쓰이는 모델로서 </a:t>
            </a:r>
            <a:r>
              <a:rPr lang="en-US" altLang="ko-KR"/>
              <a:t>supervised learning </a:t>
            </a:r>
            <a:r>
              <a:rPr lang="ko-KR" altLang="en-US"/>
              <a:t>이용</a:t>
            </a:r>
          </a:p>
          <a:p>
            <a:pPr lvl="1" eaLnBrk="1" hangingPunct="1"/>
            <a:r>
              <a:rPr lang="ko-KR" altLang="en-US"/>
              <a:t>응용분야</a:t>
            </a:r>
            <a:r>
              <a:rPr lang="en-US" altLang="ko-KR"/>
              <a:t>: </a:t>
            </a:r>
            <a:r>
              <a:rPr lang="ko-KR" altLang="en-US"/>
              <a:t>인식</a:t>
            </a:r>
            <a:r>
              <a:rPr lang="en-US" altLang="ko-KR"/>
              <a:t>, </a:t>
            </a:r>
            <a:r>
              <a:rPr lang="ko-KR" altLang="en-US"/>
              <a:t>근사</a:t>
            </a:r>
            <a:r>
              <a:rPr lang="en-US" altLang="ko-KR"/>
              <a:t>, </a:t>
            </a:r>
            <a:r>
              <a:rPr lang="ko-KR" altLang="en-US"/>
              <a:t>예측 등</a:t>
            </a:r>
          </a:p>
          <a:p>
            <a:pPr eaLnBrk="1" hangingPunct="1"/>
            <a:r>
              <a:rPr lang="en-US" altLang="ko-KR" sz="2000"/>
              <a:t>Hopfield network</a:t>
            </a:r>
          </a:p>
          <a:p>
            <a:pPr lvl="1" eaLnBrk="1" hangingPunct="1"/>
            <a:r>
              <a:rPr lang="en-US" altLang="ko-KR"/>
              <a:t>associative memory, content addressable memory</a:t>
            </a:r>
          </a:p>
          <a:p>
            <a:pPr lvl="1" eaLnBrk="1" hangingPunct="1"/>
            <a:r>
              <a:rPr lang="ko-KR" altLang="en-US"/>
              <a:t>인간의 기억방식을 흉내냄</a:t>
            </a:r>
          </a:p>
          <a:p>
            <a:pPr lvl="1" eaLnBrk="1" hangingPunct="1"/>
            <a:r>
              <a:rPr lang="ko-KR" altLang="en-US"/>
              <a:t>부분적인 입력만으로 전체를 기억</a:t>
            </a:r>
          </a:p>
          <a:p>
            <a:pPr lvl="1" eaLnBrk="1" hangingPunct="1"/>
            <a:r>
              <a:rPr lang="ko-KR" altLang="en-US"/>
              <a:t>기억용량이 작다</a:t>
            </a:r>
          </a:p>
          <a:p>
            <a:pPr lvl="1" eaLnBrk="1" hangingPunct="1"/>
            <a:r>
              <a:rPr lang="ko-KR" altLang="en-US"/>
              <a:t>응용분야</a:t>
            </a:r>
            <a:r>
              <a:rPr lang="en-US" altLang="ko-KR"/>
              <a:t>: </a:t>
            </a:r>
            <a:r>
              <a:rPr lang="ko-KR" altLang="en-US"/>
              <a:t>최적화</a:t>
            </a:r>
            <a:r>
              <a:rPr lang="en-US" altLang="ko-KR"/>
              <a:t>, </a:t>
            </a:r>
            <a:r>
              <a:rPr lang="ko-KR" altLang="en-US"/>
              <a:t>패턴인식</a:t>
            </a:r>
            <a:r>
              <a:rPr lang="en-US" altLang="ko-KR"/>
              <a:t>, </a:t>
            </a:r>
            <a:r>
              <a:rPr lang="ko-KR" altLang="en-US"/>
              <a:t>저장</a:t>
            </a:r>
          </a:p>
          <a:p>
            <a:pPr eaLnBrk="1" hangingPunct="1"/>
            <a:r>
              <a:rPr lang="en-US" altLang="ko-KR" sz="2000"/>
              <a:t>Self-organizing feature map</a:t>
            </a:r>
          </a:p>
          <a:p>
            <a:pPr lvl="1" eaLnBrk="1" hangingPunct="1"/>
            <a:r>
              <a:rPr lang="en-US" altLang="ko-KR"/>
              <a:t>unsupervised learning</a:t>
            </a:r>
          </a:p>
          <a:p>
            <a:pPr lvl="1" eaLnBrk="1" hangingPunct="1"/>
            <a:r>
              <a:rPr lang="ko-KR" altLang="en-US"/>
              <a:t>주어진 입력 집합을 각 입력 간에 위상적 특징을 보전하면서 출력단의 뉴론 수만큼으로 </a:t>
            </a:r>
            <a:r>
              <a:rPr lang="en-US" altLang="ko-KR"/>
              <a:t>clustering</a:t>
            </a:r>
          </a:p>
          <a:p>
            <a:pPr lvl="1" eaLnBrk="1" hangingPunct="1"/>
            <a:r>
              <a:rPr lang="ko-KR" altLang="en-US"/>
              <a:t>응용분야</a:t>
            </a:r>
            <a:r>
              <a:rPr lang="en-US" altLang="ko-KR"/>
              <a:t>: </a:t>
            </a:r>
            <a:r>
              <a:rPr lang="ko-KR" altLang="en-US"/>
              <a:t>특징추출</a:t>
            </a:r>
            <a:r>
              <a:rPr lang="en-US" altLang="ko-KR"/>
              <a:t>, </a:t>
            </a:r>
            <a:r>
              <a:rPr lang="ko-KR" altLang="en-US"/>
              <a:t>특징 양자화</a:t>
            </a:r>
            <a:endParaRPr lang="ko-KR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4000">
                <a:effectLst>
                  <a:outerShdw blurRad="38100" dist="38100" dir="2700000" algn="tl">
                    <a:srgbClr val="FFFFFF"/>
                  </a:outerShdw>
                </a:effectLst>
              </a:rPr>
              <a:t>Classification Systems </a:t>
            </a:r>
            <a:br>
              <a:rPr lang="en-US" altLang="ko-KR" sz="400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ko-KR" sz="4000">
                <a:effectLst>
                  <a:outerShdw blurRad="38100" dist="38100" dir="2700000" algn="tl">
                    <a:srgbClr val="FFFFFF"/>
                  </a:outerShdw>
                </a:effectLst>
              </a:rPr>
              <a:t>and Inductive Learning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814388" y="1673225"/>
            <a:ext cx="7696200" cy="6858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280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Basic Framework for Inductive Learning</a:t>
            </a:r>
          </a:p>
        </p:txBody>
      </p:sp>
      <p:sp>
        <p:nvSpPr>
          <p:cNvPr id="27652" name="AutoShape 4"/>
          <p:cNvSpPr>
            <a:spLocks noChangeArrowheads="1"/>
          </p:cNvSpPr>
          <p:nvPr/>
        </p:nvSpPr>
        <p:spPr bwMode="auto">
          <a:xfrm>
            <a:off x="3525838" y="4041775"/>
            <a:ext cx="2171700" cy="822325"/>
          </a:xfrm>
          <a:prstGeom prst="roundRect">
            <a:avLst>
              <a:gd name="adj" fmla="val 12486"/>
            </a:avLst>
          </a:prstGeom>
          <a:solidFill>
            <a:srgbClr val="3365FB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Inductive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Learning System</a:t>
            </a:r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2028825" y="2259013"/>
            <a:ext cx="2147888" cy="1084262"/>
          </a:xfrm>
          <a:prstGeom prst="star16">
            <a:avLst>
              <a:gd name="adj" fmla="val 37500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MS PGothic" panose="020B0600070205080204" pitchFamily="34" charset="-128"/>
              </a:rPr>
              <a:t>Environment</a:t>
            </a:r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1263650" y="3849688"/>
            <a:ext cx="1589088" cy="1165225"/>
          </a:xfrm>
          <a:prstGeom prst="hexagon">
            <a:avLst>
              <a:gd name="adj" fmla="val 34075"/>
              <a:gd name="vf" fmla="val 115470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MS PGothic" panose="020B0600070205080204" pitchFamily="34" charset="-128"/>
              </a:rPr>
              <a:t>Training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MS PGothic" panose="020B0600070205080204" pitchFamily="34" charset="-128"/>
              </a:rPr>
              <a:t>Examples</a:t>
            </a:r>
          </a:p>
        </p:txBody>
      </p:sp>
      <p:sp>
        <p:nvSpPr>
          <p:cNvPr id="27655" name="AutoShape 7"/>
          <p:cNvSpPr>
            <a:spLocks noChangeArrowheads="1"/>
          </p:cNvSpPr>
          <p:nvPr/>
        </p:nvSpPr>
        <p:spPr bwMode="auto">
          <a:xfrm>
            <a:off x="6127750" y="2332038"/>
            <a:ext cx="1581150" cy="1165225"/>
          </a:xfrm>
          <a:prstGeom prst="hexagon">
            <a:avLst>
              <a:gd name="adj" fmla="val 33905"/>
              <a:gd name="vf" fmla="val 115470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MS PGothic" panose="020B0600070205080204" pitchFamily="34" charset="-128"/>
              </a:rPr>
              <a:t>Testing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MS PGothic" panose="020B0600070205080204" pitchFamily="34" charset="-128"/>
              </a:rPr>
              <a:t>Examples</a:t>
            </a:r>
          </a:p>
        </p:txBody>
      </p:sp>
      <p:sp>
        <p:nvSpPr>
          <p:cNvPr id="27656" name="AutoShape 8"/>
          <p:cNvSpPr>
            <a:spLocks noChangeArrowheads="1"/>
          </p:cNvSpPr>
          <p:nvPr/>
        </p:nvSpPr>
        <p:spPr bwMode="auto">
          <a:xfrm rot="10800000" flipV="1">
            <a:off x="6130925" y="3949700"/>
            <a:ext cx="1727200" cy="12207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499 w 21600"/>
              <a:gd name="T13" fmla="*/ 4499 h 21600"/>
              <a:gd name="T14" fmla="*/ 17101 w 21600"/>
              <a:gd name="T15" fmla="*/ 1710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7" y="21600"/>
                </a:lnTo>
                <a:lnTo>
                  <a:pt x="1620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MS PGothic" panose="020B0600070205080204" pitchFamily="34" charset="-128"/>
              </a:rPr>
              <a:t>Induced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MS PGothic" panose="020B0600070205080204" pitchFamily="34" charset="-128"/>
              </a:rPr>
              <a:t>Model of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MS PGothic" panose="020B0600070205080204" pitchFamily="34" charset="-128"/>
              </a:rPr>
              <a:t>Classifier</a:t>
            </a:r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4368800" y="2857500"/>
            <a:ext cx="1585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 flipH="1">
            <a:off x="2149475" y="3328988"/>
            <a:ext cx="400050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6951663" y="3614738"/>
            <a:ext cx="9525" cy="282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2962275" y="4468813"/>
            <a:ext cx="487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5813425" y="4451350"/>
            <a:ext cx="419100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7000875" y="5253038"/>
            <a:ext cx="9525" cy="282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5881688" y="5595938"/>
            <a:ext cx="235426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Output Classification</a:t>
            </a: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1560513" y="5137150"/>
            <a:ext cx="110648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accent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(x, f(x))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6342063" y="5943600"/>
            <a:ext cx="11747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accent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(x, h(x))</a:t>
            </a:r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3900488" y="5100638"/>
            <a:ext cx="16176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accent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h(x) = f(x)?</a:t>
            </a:r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862013" y="5721350"/>
            <a:ext cx="45339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rgbClr val="41414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A problem of representation and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rgbClr val="41414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search for the best hypothesis, h(x).</a:t>
            </a:r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4510088" y="5026025"/>
            <a:ext cx="3587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solidFill>
                  <a:schemeClr val="accent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~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EA3A2-026E-4FD5-8F8E-DE4E285041A7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4000">
                <a:effectLst>
                  <a:outerShdw blurRad="38100" dist="38100" dir="2700000" algn="tl">
                    <a:srgbClr val="FFFFFF"/>
                  </a:outerShdw>
                </a:effectLst>
              </a:rPr>
              <a:t>Classification Systems </a:t>
            </a:r>
            <a:br>
              <a:rPr lang="en-US" altLang="ko-KR" sz="400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ko-KR" sz="4000">
                <a:effectLst>
                  <a:outerShdw blurRad="38100" dist="38100" dir="2700000" algn="tl">
                    <a:srgbClr val="FFFFFF"/>
                  </a:outerShdw>
                </a:effectLst>
              </a:rPr>
              <a:t>and Inductive Learning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81200"/>
            <a:ext cx="7696200" cy="685800"/>
          </a:xfrm>
        </p:spPr>
        <p:txBody>
          <a:bodyPr rtlCol="0">
            <a:normAutofit fontScale="92500"/>
          </a:bodyPr>
          <a:lstStyle/>
          <a:p>
            <a:pPr algn="ctr"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280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Vector Representation &amp; Discriminate Functions</a:t>
            </a: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 flipH="1">
            <a:off x="2105025" y="2846388"/>
            <a:ext cx="53975" cy="3086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1703388" y="5334000"/>
            <a:ext cx="56626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1274763" y="2828925"/>
            <a:ext cx="371475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800" i="1">
                <a:solidFill>
                  <a:schemeClr val="tx2"/>
                </a:solidFill>
                <a:latin typeface="Book Antiqua" panose="02040602050305030304" pitchFamily="18" charset="0"/>
                <a:ea typeface="MS PGothic" panose="020B0600070205080204" pitchFamily="34" charset="-128"/>
              </a:rPr>
              <a:t>x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6075363" y="5495925"/>
            <a:ext cx="371475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800" i="1">
                <a:solidFill>
                  <a:schemeClr val="tx2"/>
                </a:solidFill>
                <a:latin typeface="Book Antiqua" panose="02040602050305030304" pitchFamily="18" charset="0"/>
                <a:ea typeface="MS PGothic" panose="020B0600070205080204" pitchFamily="34" charset="-128"/>
              </a:rPr>
              <a:t>x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665163" y="3408363"/>
            <a:ext cx="103981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rgbClr val="414141"/>
                </a:solidFill>
                <a:latin typeface="Book Antiqua" panose="02040602050305030304" pitchFamily="18" charset="0"/>
                <a:ea typeface="MS PGothic" panose="020B0600070205080204" pitchFamily="34" charset="-128"/>
              </a:rPr>
              <a:t>Height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4656138" y="5561013"/>
            <a:ext cx="6858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rgbClr val="414141"/>
                </a:solidFill>
                <a:latin typeface="Book Antiqua" panose="02040602050305030304" pitchFamily="18" charset="0"/>
                <a:ea typeface="MS PGothic" panose="020B0600070205080204" pitchFamily="34" charset="-128"/>
              </a:rPr>
              <a:t>Age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1503363" y="3073400"/>
            <a:ext cx="3206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 i="1">
                <a:solidFill>
                  <a:schemeClr val="tx2"/>
                </a:solidFill>
                <a:latin typeface="Book Antiqua" panose="02040602050305030304" pitchFamily="18" charset="0"/>
                <a:ea typeface="MS PGothic" panose="020B0600070205080204" pitchFamily="34" charset="-128"/>
              </a:rPr>
              <a:t>2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6319838" y="5710238"/>
            <a:ext cx="304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 i="1">
                <a:solidFill>
                  <a:schemeClr val="tx2"/>
                </a:solidFill>
                <a:latin typeface="Book Antiqua" panose="02040602050305030304" pitchFamily="18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5694363" y="4170363"/>
            <a:ext cx="31273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Book Antiqua" panose="02040602050305030304" pitchFamily="18" charset="0"/>
                <a:ea typeface="MS PGothic" panose="020B0600070205080204" pitchFamily="34" charset="-128"/>
              </a:rPr>
              <a:t>*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5699125" y="3641725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2951163" y="3789363"/>
            <a:ext cx="32861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Book Antiqua" panose="02040602050305030304" pitchFamily="18" charset="0"/>
                <a:ea typeface="MS PGothic" panose="020B0600070205080204" pitchFamily="34" charset="-128"/>
              </a:rPr>
              <a:t>o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5465763" y="4551363"/>
            <a:ext cx="31273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Book Antiqua" panose="02040602050305030304" pitchFamily="18" charset="0"/>
                <a:ea typeface="MS PGothic" panose="020B0600070205080204" pitchFamily="34" charset="-128"/>
              </a:rPr>
              <a:t>*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5470525" y="4556125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2951163" y="3179763"/>
            <a:ext cx="32861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Book Antiqua" panose="02040602050305030304" pitchFamily="18" charset="0"/>
                <a:ea typeface="MS PGothic" panose="020B0600070205080204" pitchFamily="34" charset="-128"/>
              </a:rPr>
              <a:t>o</a:t>
            </a:r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3713163" y="3987800"/>
            <a:ext cx="166528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 i="1">
                <a:solidFill>
                  <a:schemeClr val="accent1"/>
                </a:solidFill>
                <a:latin typeface="Book Antiqua" panose="02040602050305030304" pitchFamily="18" charset="0"/>
                <a:ea typeface="MS PGothic" panose="020B0600070205080204" pitchFamily="34" charset="-128"/>
              </a:rPr>
              <a:t>Class Clusters</a:t>
            </a:r>
          </a:p>
        </p:txBody>
      </p:sp>
      <p:sp>
        <p:nvSpPr>
          <p:cNvPr id="29715" name="Freeform 19"/>
          <p:cNvSpPr>
            <a:spLocks/>
          </p:cNvSpPr>
          <p:nvPr/>
        </p:nvSpPr>
        <p:spPr bwMode="auto">
          <a:xfrm>
            <a:off x="3643313" y="3576638"/>
            <a:ext cx="930275" cy="387350"/>
          </a:xfrm>
          <a:custGeom>
            <a:avLst/>
            <a:gdLst>
              <a:gd name="T0" fmla="*/ 2147483646 w 586"/>
              <a:gd name="T1" fmla="*/ 2147483646 h 244"/>
              <a:gd name="T2" fmla="*/ 2147483646 w 586"/>
              <a:gd name="T3" fmla="*/ 2147483646 h 244"/>
              <a:gd name="T4" fmla="*/ 2147483646 w 586"/>
              <a:gd name="T5" fmla="*/ 2147483646 h 244"/>
              <a:gd name="T6" fmla="*/ 2147483646 w 586"/>
              <a:gd name="T7" fmla="*/ 2147483646 h 244"/>
              <a:gd name="T8" fmla="*/ 2147483646 w 586"/>
              <a:gd name="T9" fmla="*/ 2147483646 h 244"/>
              <a:gd name="T10" fmla="*/ 2147483646 w 586"/>
              <a:gd name="T11" fmla="*/ 2147483646 h 244"/>
              <a:gd name="T12" fmla="*/ 2147483646 w 586"/>
              <a:gd name="T13" fmla="*/ 2147483646 h 244"/>
              <a:gd name="T14" fmla="*/ 2147483646 w 586"/>
              <a:gd name="T15" fmla="*/ 2147483646 h 244"/>
              <a:gd name="T16" fmla="*/ 2147483646 w 586"/>
              <a:gd name="T17" fmla="*/ 2147483646 h 244"/>
              <a:gd name="T18" fmla="*/ 2147483646 w 586"/>
              <a:gd name="T19" fmla="*/ 2147483646 h 244"/>
              <a:gd name="T20" fmla="*/ 2147483646 w 586"/>
              <a:gd name="T21" fmla="*/ 2147483646 h 244"/>
              <a:gd name="T22" fmla="*/ 2147483646 w 586"/>
              <a:gd name="T23" fmla="*/ 2147483646 h 244"/>
              <a:gd name="T24" fmla="*/ 2147483646 w 586"/>
              <a:gd name="T25" fmla="*/ 2147483646 h 244"/>
              <a:gd name="T26" fmla="*/ 2147483646 w 586"/>
              <a:gd name="T27" fmla="*/ 2147483646 h 244"/>
              <a:gd name="T28" fmla="*/ 2147483646 w 586"/>
              <a:gd name="T29" fmla="*/ 2147483646 h 244"/>
              <a:gd name="T30" fmla="*/ 2147483646 w 586"/>
              <a:gd name="T31" fmla="*/ 2147483646 h 244"/>
              <a:gd name="T32" fmla="*/ 2147483646 w 586"/>
              <a:gd name="T33" fmla="*/ 0 h 244"/>
              <a:gd name="T34" fmla="*/ 0 w 586"/>
              <a:gd name="T35" fmla="*/ 0 h 24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586"/>
              <a:gd name="T55" fmla="*/ 0 h 244"/>
              <a:gd name="T56" fmla="*/ 586 w 586"/>
              <a:gd name="T57" fmla="*/ 244 h 244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586" h="244">
                <a:moveTo>
                  <a:pt x="585" y="243"/>
                </a:moveTo>
                <a:lnTo>
                  <a:pt x="558" y="225"/>
                </a:lnTo>
                <a:lnTo>
                  <a:pt x="531" y="216"/>
                </a:lnTo>
                <a:lnTo>
                  <a:pt x="513" y="189"/>
                </a:lnTo>
                <a:lnTo>
                  <a:pt x="477" y="162"/>
                </a:lnTo>
                <a:lnTo>
                  <a:pt x="450" y="144"/>
                </a:lnTo>
                <a:lnTo>
                  <a:pt x="378" y="117"/>
                </a:lnTo>
                <a:lnTo>
                  <a:pt x="342" y="99"/>
                </a:lnTo>
                <a:lnTo>
                  <a:pt x="288" y="81"/>
                </a:lnTo>
                <a:lnTo>
                  <a:pt x="252" y="72"/>
                </a:lnTo>
                <a:lnTo>
                  <a:pt x="225" y="54"/>
                </a:lnTo>
                <a:lnTo>
                  <a:pt x="198" y="45"/>
                </a:lnTo>
                <a:lnTo>
                  <a:pt x="171" y="36"/>
                </a:lnTo>
                <a:lnTo>
                  <a:pt x="108" y="27"/>
                </a:lnTo>
                <a:lnTo>
                  <a:pt x="81" y="18"/>
                </a:lnTo>
                <a:lnTo>
                  <a:pt x="54" y="9"/>
                </a:lnTo>
                <a:lnTo>
                  <a:pt x="27" y="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4727575" y="2874963"/>
            <a:ext cx="26193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ja-JP" altLang="en-US" sz="2400" i="1">
                <a:solidFill>
                  <a:schemeClr val="accent1"/>
                </a:solidFill>
                <a:latin typeface="Book Antiqua" panose="02040602050305030304" pitchFamily="18" charset="0"/>
                <a:ea typeface="MS PGothic" panose="020B0600070205080204" pitchFamily="34" charset="-128"/>
              </a:rPr>
              <a:t>“</a:t>
            </a:r>
            <a:r>
              <a:rPr lang="en-US" altLang="ja-JP" sz="2400" i="1">
                <a:solidFill>
                  <a:schemeClr val="accent1"/>
                </a:solidFill>
                <a:latin typeface="Book Antiqua" panose="02040602050305030304" pitchFamily="18" charset="0"/>
                <a:ea typeface="MS PGothic" panose="020B0600070205080204" pitchFamily="34" charset="-128"/>
              </a:rPr>
              <a:t>Input or Attribute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accent1"/>
                </a:solidFill>
                <a:latin typeface="Book Antiqua" panose="02040602050305030304" pitchFamily="18" charset="0"/>
                <a:ea typeface="MS PGothic" panose="020B0600070205080204" pitchFamily="34" charset="-128"/>
              </a:rPr>
              <a:t>Space</a:t>
            </a:r>
            <a:r>
              <a:rPr lang="ja-JP" altLang="en-US" sz="2400" i="1">
                <a:solidFill>
                  <a:schemeClr val="accent1"/>
                </a:solidFill>
                <a:latin typeface="Book Antiqua" panose="02040602050305030304" pitchFamily="18" charset="0"/>
                <a:ea typeface="MS PGothic" panose="020B0600070205080204" pitchFamily="34" charset="-128"/>
              </a:rPr>
              <a:t>”</a:t>
            </a:r>
            <a:endParaRPr lang="en-US" altLang="ko-KR" sz="2400" i="1">
              <a:solidFill>
                <a:schemeClr val="accent1"/>
              </a:solidFill>
              <a:latin typeface="Book Antiqua" panose="02040602050305030304" pitchFamily="18" charset="0"/>
              <a:ea typeface="MS PGothic" panose="020B0600070205080204" pitchFamily="34" charset="-128"/>
            </a:endParaRPr>
          </a:p>
        </p:txBody>
      </p:sp>
      <p:sp>
        <p:nvSpPr>
          <p:cNvPr id="29717" name="Freeform 21"/>
          <p:cNvSpPr>
            <a:spLocks/>
          </p:cNvSpPr>
          <p:nvPr/>
        </p:nvSpPr>
        <p:spPr bwMode="auto">
          <a:xfrm>
            <a:off x="4557713" y="4419600"/>
            <a:ext cx="830262" cy="296863"/>
          </a:xfrm>
          <a:custGeom>
            <a:avLst/>
            <a:gdLst>
              <a:gd name="T0" fmla="*/ 2147483646 w 523"/>
              <a:gd name="T1" fmla="*/ 0 h 187"/>
              <a:gd name="T2" fmla="*/ 0 w 523"/>
              <a:gd name="T3" fmla="*/ 2147483646 h 187"/>
              <a:gd name="T4" fmla="*/ 2147483646 w 523"/>
              <a:gd name="T5" fmla="*/ 2147483646 h 187"/>
              <a:gd name="T6" fmla="*/ 2147483646 w 523"/>
              <a:gd name="T7" fmla="*/ 2147483646 h 187"/>
              <a:gd name="T8" fmla="*/ 2147483646 w 523"/>
              <a:gd name="T9" fmla="*/ 2147483646 h 187"/>
              <a:gd name="T10" fmla="*/ 2147483646 w 523"/>
              <a:gd name="T11" fmla="*/ 2147483646 h 187"/>
              <a:gd name="T12" fmla="*/ 2147483646 w 523"/>
              <a:gd name="T13" fmla="*/ 2147483646 h 187"/>
              <a:gd name="T14" fmla="*/ 2147483646 w 523"/>
              <a:gd name="T15" fmla="*/ 2147483646 h 187"/>
              <a:gd name="T16" fmla="*/ 2147483646 w 523"/>
              <a:gd name="T17" fmla="*/ 2147483646 h 187"/>
              <a:gd name="T18" fmla="*/ 2147483646 w 523"/>
              <a:gd name="T19" fmla="*/ 2147483646 h 187"/>
              <a:gd name="T20" fmla="*/ 2147483646 w 523"/>
              <a:gd name="T21" fmla="*/ 2147483646 h 187"/>
              <a:gd name="T22" fmla="*/ 2147483646 w 523"/>
              <a:gd name="T23" fmla="*/ 2147483646 h 187"/>
              <a:gd name="T24" fmla="*/ 2147483646 w 523"/>
              <a:gd name="T25" fmla="*/ 2147483646 h 187"/>
              <a:gd name="T26" fmla="*/ 2147483646 w 523"/>
              <a:gd name="T27" fmla="*/ 2147483646 h 187"/>
              <a:gd name="T28" fmla="*/ 2147483646 w 523"/>
              <a:gd name="T29" fmla="*/ 2147483646 h 187"/>
              <a:gd name="T30" fmla="*/ 2147483646 w 523"/>
              <a:gd name="T31" fmla="*/ 2147483646 h 187"/>
              <a:gd name="T32" fmla="*/ 2147483646 w 523"/>
              <a:gd name="T33" fmla="*/ 2147483646 h 187"/>
              <a:gd name="T34" fmla="*/ 2147483646 w 523"/>
              <a:gd name="T35" fmla="*/ 2147483646 h 187"/>
              <a:gd name="T36" fmla="*/ 2147483646 w 523"/>
              <a:gd name="T37" fmla="*/ 2147483646 h 187"/>
              <a:gd name="T38" fmla="*/ 2147483646 w 523"/>
              <a:gd name="T39" fmla="*/ 2147483646 h 18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523"/>
              <a:gd name="T61" fmla="*/ 0 h 187"/>
              <a:gd name="T62" fmla="*/ 523 w 523"/>
              <a:gd name="T63" fmla="*/ 187 h 18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523" h="187">
                <a:moveTo>
                  <a:pt x="9" y="0"/>
                </a:moveTo>
                <a:lnTo>
                  <a:pt x="0" y="33"/>
                </a:lnTo>
                <a:lnTo>
                  <a:pt x="27" y="60"/>
                </a:lnTo>
                <a:lnTo>
                  <a:pt x="63" y="78"/>
                </a:lnTo>
                <a:lnTo>
                  <a:pt x="90" y="96"/>
                </a:lnTo>
                <a:lnTo>
                  <a:pt x="117" y="96"/>
                </a:lnTo>
                <a:lnTo>
                  <a:pt x="144" y="105"/>
                </a:lnTo>
                <a:lnTo>
                  <a:pt x="171" y="114"/>
                </a:lnTo>
                <a:lnTo>
                  <a:pt x="198" y="123"/>
                </a:lnTo>
                <a:lnTo>
                  <a:pt x="225" y="132"/>
                </a:lnTo>
                <a:lnTo>
                  <a:pt x="261" y="141"/>
                </a:lnTo>
                <a:lnTo>
                  <a:pt x="297" y="150"/>
                </a:lnTo>
                <a:lnTo>
                  <a:pt x="333" y="159"/>
                </a:lnTo>
                <a:lnTo>
                  <a:pt x="360" y="168"/>
                </a:lnTo>
                <a:lnTo>
                  <a:pt x="387" y="177"/>
                </a:lnTo>
                <a:lnTo>
                  <a:pt x="414" y="177"/>
                </a:lnTo>
                <a:lnTo>
                  <a:pt x="441" y="186"/>
                </a:lnTo>
                <a:lnTo>
                  <a:pt x="468" y="186"/>
                </a:lnTo>
                <a:lnTo>
                  <a:pt x="495" y="186"/>
                </a:lnTo>
                <a:lnTo>
                  <a:pt x="522" y="186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5541963" y="4856163"/>
            <a:ext cx="31273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Book Antiqua" panose="02040602050305030304" pitchFamily="18" charset="0"/>
                <a:ea typeface="MS PGothic" panose="020B0600070205080204" pitchFamily="34" charset="-128"/>
              </a:rPr>
              <a:t>*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6075363" y="4398963"/>
            <a:ext cx="31273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Book Antiqua" panose="02040602050305030304" pitchFamily="18" charset="0"/>
                <a:ea typeface="MS PGothic" panose="020B0600070205080204" pitchFamily="34" charset="-128"/>
              </a:rPr>
              <a:t>*</a:t>
            </a: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5999163" y="4779963"/>
            <a:ext cx="31273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Book Antiqua" panose="02040602050305030304" pitchFamily="18" charset="0"/>
                <a:ea typeface="MS PGothic" panose="020B0600070205080204" pitchFamily="34" charset="-128"/>
              </a:rPr>
              <a:t>*</a:t>
            </a:r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3255963" y="3255963"/>
            <a:ext cx="32861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Book Antiqua" panose="02040602050305030304" pitchFamily="18" charset="0"/>
                <a:ea typeface="MS PGothic" panose="020B0600070205080204" pitchFamily="34" charset="-128"/>
              </a:rPr>
              <a:t>o</a:t>
            </a:r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3332163" y="3652838"/>
            <a:ext cx="32861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Book Antiqua" panose="02040602050305030304" pitchFamily="18" charset="0"/>
                <a:ea typeface="MS PGothic" panose="020B0600070205080204" pitchFamily="34" charset="-128"/>
              </a:rPr>
              <a:t>o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2646363" y="3636963"/>
            <a:ext cx="32861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Book Antiqua" panose="02040602050305030304" pitchFamily="18" charset="0"/>
                <a:ea typeface="MS PGothic" panose="020B0600070205080204" pitchFamily="34" charset="-128"/>
              </a:rPr>
              <a:t>o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2951163" y="3484563"/>
            <a:ext cx="41433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latin typeface="Book Antiqua" panose="02040602050305030304" pitchFamily="18" charset="0"/>
                <a:ea typeface="MS PGothic" panose="020B0600070205080204" pitchFamily="34" charset="-128"/>
              </a:rPr>
              <a:t>A</a:t>
            </a:r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5770563" y="4398963"/>
            <a:ext cx="37941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rgbClr val="FFFFFF"/>
                </a:solidFill>
                <a:latin typeface="Book Antiqua" panose="02040602050305030304" pitchFamily="18" charset="0"/>
                <a:ea typeface="MS PGothic" panose="020B0600070205080204" pitchFamily="34" charset="-128"/>
              </a:rPr>
              <a:t>B</a:t>
            </a:r>
          </a:p>
        </p:txBody>
      </p:sp>
      <p:graphicFrame>
        <p:nvGraphicFramePr>
          <p:cNvPr id="29726" name="Object 30">
            <a:hlinkClick r:id="" action="ppaction://ole?verb=0"/>
          </p:cNvPr>
          <p:cNvGraphicFramePr>
            <a:graphicFrameLocks/>
          </p:cNvGraphicFramePr>
          <p:nvPr/>
        </p:nvGraphicFramePr>
        <p:xfrm>
          <a:off x="6343650" y="3900488"/>
          <a:ext cx="1641475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8" name="Equation" r:id="rId4" imgW="1638630" imgH="727400" progId="Equation.3">
                  <p:embed/>
                </p:oleObj>
              </mc:Choice>
              <mc:Fallback>
                <p:oleObj name="Equation" r:id="rId4" imgW="1638630" imgH="727400" progId="Equation.3">
                  <p:embed/>
                  <p:pic>
                    <p:nvPicPr>
                      <p:cNvPr id="0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650" y="3900488"/>
                        <a:ext cx="1641475" cy="7286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7" name="Arc 31"/>
          <p:cNvSpPr>
            <a:spLocks/>
          </p:cNvSpPr>
          <p:nvPr/>
        </p:nvSpPr>
        <p:spPr bwMode="auto">
          <a:xfrm>
            <a:off x="5902325" y="4087813"/>
            <a:ext cx="401638" cy="158750"/>
          </a:xfrm>
          <a:custGeom>
            <a:avLst/>
            <a:gdLst>
              <a:gd name="T0" fmla="*/ 0 w 21599"/>
              <a:gd name="T1" fmla="*/ 458553601 h 21600"/>
              <a:gd name="T2" fmla="*/ 2147483646 w 21599"/>
              <a:gd name="T3" fmla="*/ 0 h 21600"/>
              <a:gd name="T4" fmla="*/ 2147483646 w 21599"/>
              <a:gd name="T5" fmla="*/ 463184096 h 21600"/>
              <a:gd name="T6" fmla="*/ 0 60000 65536"/>
              <a:gd name="T7" fmla="*/ 0 60000 65536"/>
              <a:gd name="T8" fmla="*/ 0 60000 65536"/>
              <a:gd name="T9" fmla="*/ 0 w 21599"/>
              <a:gd name="T10" fmla="*/ 0 h 21600"/>
              <a:gd name="T11" fmla="*/ 21599 w 2159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9" h="21600" fill="none" extrusionOk="0">
                <a:moveTo>
                  <a:pt x="0" y="21384"/>
                </a:moveTo>
                <a:cubicBezTo>
                  <a:pt x="118" y="9572"/>
                  <a:pt x="9702" y="46"/>
                  <a:pt x="21514" y="0"/>
                </a:cubicBezTo>
              </a:path>
              <a:path w="21599" h="21600" stroke="0" extrusionOk="0">
                <a:moveTo>
                  <a:pt x="0" y="21384"/>
                </a:moveTo>
                <a:cubicBezTo>
                  <a:pt x="118" y="9572"/>
                  <a:pt x="9702" y="46"/>
                  <a:pt x="21514" y="0"/>
                </a:cubicBezTo>
                <a:lnTo>
                  <a:pt x="21599" y="21600"/>
                </a:lnTo>
                <a:lnTo>
                  <a:pt x="0" y="21384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154F5D-D832-4C9A-9152-DE2BA9436916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4000">
                <a:effectLst>
                  <a:outerShdw blurRad="38100" dist="38100" dir="2700000" algn="tl">
                    <a:srgbClr val="FFFFFF"/>
                  </a:outerShdw>
                </a:effectLst>
              </a:rPr>
              <a:t>Classification Systems </a:t>
            </a:r>
            <a:br>
              <a:rPr lang="en-US" altLang="ko-KR" sz="400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ko-KR" sz="4000">
                <a:effectLst>
                  <a:outerShdw blurRad="38100" dist="38100" dir="2700000" algn="tl">
                    <a:srgbClr val="FFFFFF"/>
                  </a:outerShdw>
                </a:effectLst>
              </a:rPr>
              <a:t>and Inductive Learning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7696200" cy="685800"/>
          </a:xfrm>
        </p:spPr>
        <p:txBody>
          <a:bodyPr rtlCol="0">
            <a:normAutofit fontScale="92500"/>
          </a:bodyPr>
          <a:lstStyle/>
          <a:p>
            <a:pPr algn="ctr"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280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Vector</a:t>
            </a:r>
            <a:r>
              <a:rPr lang="en-US" altLang="ko-KR" sz="280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Representation &amp; Discriminate Functions</a:t>
            </a: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2133600" y="2846388"/>
            <a:ext cx="0" cy="31480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1703388" y="5334000"/>
            <a:ext cx="56626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1274763" y="2828925"/>
            <a:ext cx="3587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800" i="1">
                <a:solidFill>
                  <a:schemeClr val="tx2"/>
                </a:solidFill>
                <a:latin typeface="Book Antiqua" panose="02040602050305030304" pitchFamily="18" charset="0"/>
                <a:ea typeface="MS PGothic" panose="020B0600070205080204" pitchFamily="34" charset="-128"/>
              </a:rPr>
              <a:t>x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6075363" y="5495925"/>
            <a:ext cx="3587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800" i="1">
                <a:solidFill>
                  <a:schemeClr val="tx2"/>
                </a:solidFill>
                <a:latin typeface="Book Antiqua" panose="02040602050305030304" pitchFamily="18" charset="0"/>
                <a:ea typeface="MS PGothic" panose="020B0600070205080204" pitchFamily="34" charset="-128"/>
              </a:rPr>
              <a:t>x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665163" y="3408363"/>
            <a:ext cx="103663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rgbClr val="414141"/>
                </a:solidFill>
                <a:latin typeface="Book Antiqua" panose="02040602050305030304" pitchFamily="18" charset="0"/>
                <a:ea typeface="MS PGothic" panose="020B0600070205080204" pitchFamily="34" charset="-128"/>
              </a:rPr>
              <a:t>Height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4813300" y="5489575"/>
            <a:ext cx="6794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rgbClr val="414141"/>
                </a:solidFill>
                <a:latin typeface="Book Antiqua" panose="02040602050305030304" pitchFamily="18" charset="0"/>
                <a:ea typeface="MS PGothic" panose="020B0600070205080204" pitchFamily="34" charset="-128"/>
              </a:rPr>
              <a:t>Age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503363" y="3073400"/>
            <a:ext cx="307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 i="1">
                <a:solidFill>
                  <a:schemeClr val="tx2"/>
                </a:solidFill>
                <a:latin typeface="Book Antiqua" panose="02040602050305030304" pitchFamily="18" charset="0"/>
                <a:ea typeface="MS PGothic" panose="020B0600070205080204" pitchFamily="34" charset="-128"/>
              </a:rPr>
              <a:t>2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6319838" y="5710238"/>
            <a:ext cx="304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 i="1">
                <a:solidFill>
                  <a:schemeClr val="tx2"/>
                </a:solidFill>
                <a:latin typeface="Book Antiqua" panose="02040602050305030304" pitchFamily="18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5094288" y="3970338"/>
            <a:ext cx="3000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Book Antiqua" panose="02040602050305030304" pitchFamily="18" charset="0"/>
                <a:ea typeface="MS PGothic" panose="020B0600070205080204" pitchFamily="34" charset="-128"/>
              </a:rPr>
              <a:t>*</a:t>
            </a: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5699125" y="3641725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2951163" y="3789363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Book Antiqua" panose="02040602050305030304" pitchFamily="18" charset="0"/>
                <a:ea typeface="MS PGothic" panose="020B0600070205080204" pitchFamily="34" charset="-128"/>
              </a:rPr>
              <a:t>o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4865688" y="4351338"/>
            <a:ext cx="3000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Book Antiqua" panose="02040602050305030304" pitchFamily="18" charset="0"/>
                <a:ea typeface="MS PGothic" panose="020B0600070205080204" pitchFamily="34" charset="-128"/>
              </a:rPr>
              <a:t>*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4870450" y="43561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2951163" y="3179763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Book Antiqua" panose="02040602050305030304" pitchFamily="18" charset="0"/>
                <a:ea typeface="MS PGothic" panose="020B0600070205080204" pitchFamily="34" charset="-128"/>
              </a:rPr>
              <a:t>o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5041900" y="4770438"/>
            <a:ext cx="30003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Book Antiqua" panose="02040602050305030304" pitchFamily="18" charset="0"/>
                <a:ea typeface="MS PGothic" panose="020B0600070205080204" pitchFamily="34" charset="-128"/>
              </a:rPr>
              <a:t>*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5475288" y="4198938"/>
            <a:ext cx="3000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Book Antiqua" panose="02040602050305030304" pitchFamily="18" charset="0"/>
                <a:ea typeface="MS PGothic" panose="020B0600070205080204" pitchFamily="34" charset="-128"/>
              </a:rPr>
              <a:t>*</a:t>
            </a: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5399088" y="4579938"/>
            <a:ext cx="3000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Book Antiqua" panose="02040602050305030304" pitchFamily="18" charset="0"/>
                <a:ea typeface="MS PGothic" panose="020B0600070205080204" pitchFamily="34" charset="-128"/>
              </a:rPr>
              <a:t>*</a:t>
            </a:r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3255963" y="3255963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Book Antiqua" panose="02040602050305030304" pitchFamily="18" charset="0"/>
                <a:ea typeface="MS PGothic" panose="020B0600070205080204" pitchFamily="34" charset="-128"/>
              </a:rPr>
              <a:t>o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3332163" y="3652838"/>
            <a:ext cx="3286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Book Antiqua" panose="02040602050305030304" pitchFamily="18" charset="0"/>
                <a:ea typeface="MS PGothic" panose="020B0600070205080204" pitchFamily="34" charset="-128"/>
              </a:rPr>
              <a:t>o</a:t>
            </a: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2646363" y="3636963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Book Antiqua" panose="02040602050305030304" pitchFamily="18" charset="0"/>
                <a:ea typeface="MS PGothic" panose="020B0600070205080204" pitchFamily="34" charset="-128"/>
              </a:rPr>
              <a:t>o</a:t>
            </a:r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 flipV="1">
            <a:off x="1779588" y="2795588"/>
            <a:ext cx="4214812" cy="3249612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auto">
          <a:xfrm>
            <a:off x="2951163" y="3484563"/>
            <a:ext cx="4016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latin typeface="Book Antiqua" panose="02040602050305030304" pitchFamily="18" charset="0"/>
                <a:ea typeface="MS PGothic" panose="020B0600070205080204" pitchFamily="34" charset="-128"/>
              </a:rPr>
              <a:t>A</a:t>
            </a:r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5170488" y="4275138"/>
            <a:ext cx="3698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rgbClr val="414141"/>
                </a:solidFill>
                <a:latin typeface="Book Antiqua" panose="02040602050305030304" pitchFamily="18" charset="0"/>
                <a:ea typeface="MS PGothic" panose="020B0600070205080204" pitchFamily="34" charset="-128"/>
              </a:rPr>
              <a:t>B</a:t>
            </a:r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3243263" y="2660650"/>
            <a:ext cx="26606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accent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Linear Discriminate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accent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Function</a:t>
            </a:r>
          </a:p>
        </p:txBody>
      </p:sp>
      <p:sp>
        <p:nvSpPr>
          <p:cNvPr id="31772" name="Arc 28"/>
          <p:cNvSpPr>
            <a:spLocks/>
          </p:cNvSpPr>
          <p:nvPr/>
        </p:nvSpPr>
        <p:spPr bwMode="auto">
          <a:xfrm>
            <a:off x="5559425" y="3328988"/>
            <a:ext cx="801688" cy="214312"/>
          </a:xfrm>
          <a:custGeom>
            <a:avLst/>
            <a:gdLst>
              <a:gd name="T0" fmla="*/ 2147483646 w 21600"/>
              <a:gd name="T1" fmla="*/ 2129652780 h 21465"/>
              <a:gd name="T2" fmla="*/ 0 w 21600"/>
              <a:gd name="T3" fmla="*/ 0 h 21465"/>
              <a:gd name="T4" fmla="*/ 2147483646 w 21600"/>
              <a:gd name="T5" fmla="*/ 0 h 21465"/>
              <a:gd name="T6" fmla="*/ 0 60000 65536"/>
              <a:gd name="T7" fmla="*/ 0 60000 65536"/>
              <a:gd name="T8" fmla="*/ 0 60000 65536"/>
              <a:gd name="T9" fmla="*/ 0 w 21600"/>
              <a:gd name="T10" fmla="*/ 0 h 21465"/>
              <a:gd name="T11" fmla="*/ 21600 w 21600"/>
              <a:gd name="T12" fmla="*/ 21465 h 214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465" fill="none" extrusionOk="0">
                <a:moveTo>
                  <a:pt x="19191" y="21465"/>
                </a:moveTo>
                <a:cubicBezTo>
                  <a:pt x="8262" y="20239"/>
                  <a:pt x="0" y="10997"/>
                  <a:pt x="0" y="0"/>
                </a:cubicBezTo>
              </a:path>
              <a:path w="21600" h="21465" stroke="0" extrusionOk="0">
                <a:moveTo>
                  <a:pt x="19191" y="21465"/>
                </a:moveTo>
                <a:cubicBezTo>
                  <a:pt x="8262" y="20239"/>
                  <a:pt x="0" y="10997"/>
                  <a:pt x="0" y="0"/>
                </a:cubicBezTo>
                <a:lnTo>
                  <a:pt x="21600" y="0"/>
                </a:lnTo>
                <a:lnTo>
                  <a:pt x="19191" y="21465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6248400" y="3200400"/>
            <a:ext cx="234315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f(X)=(x</a:t>
            </a:r>
            <a:r>
              <a:rPr lang="en-US" altLang="ko-KR" sz="2400" i="1" baseline="-2500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1</a:t>
            </a:r>
            <a:r>
              <a:rPr lang="en-US" altLang="ko-KR" sz="24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,x</a:t>
            </a:r>
            <a:r>
              <a:rPr lang="en-US" altLang="ko-KR" sz="2400" i="1" baseline="-2500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2</a:t>
            </a:r>
            <a:r>
              <a:rPr lang="en-US" altLang="ko-KR" sz="24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)</a:t>
            </a: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 =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latin typeface="Times New Roman" panose="02020603050405020304" pitchFamily="18" charset="0"/>
                <a:ea typeface="MS PGothic" panose="020B0600070205080204" pitchFamily="34" charset="-128"/>
              </a:rPr>
              <a:t>w</a:t>
            </a:r>
            <a:r>
              <a:rPr lang="en-US" altLang="ko-KR" sz="2400" i="1" baseline="-25000">
                <a:latin typeface="Times New Roman" panose="02020603050405020304" pitchFamily="18" charset="0"/>
                <a:ea typeface="MS PGothic" panose="020B0600070205080204" pitchFamily="34" charset="-128"/>
              </a:rPr>
              <a:t>0</a:t>
            </a:r>
            <a:r>
              <a:rPr lang="en-US" altLang="ko-KR" sz="2400" i="1">
                <a:latin typeface="Times New Roman" panose="02020603050405020304" pitchFamily="18" charset="0"/>
                <a:ea typeface="MS PGothic" panose="020B0600070205080204" pitchFamily="34" charset="-128"/>
              </a:rPr>
              <a:t>+w</a:t>
            </a:r>
            <a:r>
              <a:rPr lang="en-US" altLang="ko-KR" sz="2400" i="1" baseline="-25000">
                <a:latin typeface="Times New Roman" panose="02020603050405020304" pitchFamily="18" charset="0"/>
                <a:ea typeface="MS PGothic" panose="020B0600070205080204" pitchFamily="34" charset="-128"/>
              </a:rPr>
              <a:t>1</a:t>
            </a:r>
            <a:r>
              <a:rPr lang="en-US" altLang="ko-KR" sz="2400" i="1">
                <a:latin typeface="Times New Roman" panose="02020603050405020304" pitchFamily="18" charset="0"/>
                <a:ea typeface="MS PGothic" panose="020B0600070205080204" pitchFamily="34" charset="-128"/>
              </a:rPr>
              <a:t>x</a:t>
            </a:r>
            <a:r>
              <a:rPr lang="en-US" altLang="ko-KR" sz="2400" i="1" baseline="-25000">
                <a:latin typeface="Times New Roman" panose="02020603050405020304" pitchFamily="18" charset="0"/>
                <a:ea typeface="MS PGothic" panose="020B0600070205080204" pitchFamily="34" charset="-128"/>
              </a:rPr>
              <a:t>1</a:t>
            </a:r>
            <a:r>
              <a:rPr lang="en-US" altLang="ko-KR" sz="2400" i="1">
                <a:latin typeface="Times New Roman" panose="02020603050405020304" pitchFamily="18" charset="0"/>
                <a:ea typeface="MS PGothic" panose="020B0600070205080204" pitchFamily="34" charset="-128"/>
              </a:rPr>
              <a:t>+w</a:t>
            </a:r>
            <a:r>
              <a:rPr lang="en-US" altLang="ko-KR" sz="2400" i="1" baseline="-25000">
                <a:latin typeface="Times New Roman" panose="02020603050405020304" pitchFamily="18" charset="0"/>
                <a:ea typeface="MS PGothic" panose="020B0600070205080204" pitchFamily="34" charset="-128"/>
              </a:rPr>
              <a:t>2</a:t>
            </a:r>
            <a:r>
              <a:rPr lang="en-US" altLang="ko-KR" sz="2400" i="1">
                <a:latin typeface="Times New Roman" panose="02020603050405020304" pitchFamily="18" charset="0"/>
                <a:ea typeface="MS PGothic" panose="020B0600070205080204" pitchFamily="34" charset="-128"/>
              </a:rPr>
              <a:t>x</a:t>
            </a:r>
            <a:r>
              <a:rPr lang="en-US" altLang="ko-KR" sz="2400" i="1" baseline="-25000">
                <a:latin typeface="Times New Roman" panose="02020603050405020304" pitchFamily="18" charset="0"/>
                <a:ea typeface="MS PGothic" panose="020B0600070205080204" pitchFamily="34" charset="-128"/>
              </a:rPr>
              <a:t>2</a:t>
            </a:r>
            <a:r>
              <a:rPr lang="en-US" altLang="ko-KR" sz="2400" i="1">
                <a:latin typeface="Times New Roman" panose="02020603050405020304" pitchFamily="18" charset="0"/>
                <a:ea typeface="MS PGothic" panose="020B0600070205080204" pitchFamily="34" charset="-128"/>
              </a:rPr>
              <a:t>=0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MS PGothic" panose="020B0600070205080204" pitchFamily="34" charset="-128"/>
              </a:rPr>
              <a:t>or</a:t>
            </a:r>
            <a:r>
              <a:rPr lang="en-US" altLang="ko-KR" sz="2400" i="1">
                <a:latin typeface="Times New Roman" panose="02020603050405020304" pitchFamily="18" charset="0"/>
                <a:ea typeface="MS PGothic" panose="020B0600070205080204" pitchFamily="34" charset="-128"/>
              </a:rPr>
              <a:t> WX =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f(x</a:t>
            </a:r>
            <a:r>
              <a:rPr lang="en-US" altLang="ko-KR" sz="2400" i="1" baseline="-2500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1</a:t>
            </a:r>
            <a:r>
              <a:rPr lang="en-US" altLang="ko-KR" sz="24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,x</a:t>
            </a:r>
            <a:r>
              <a:rPr lang="en-US" altLang="ko-KR" sz="2400" i="1" baseline="-2500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2</a:t>
            </a:r>
            <a:r>
              <a:rPr lang="en-US" altLang="ko-KR" sz="24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) &gt; 0</a:t>
            </a: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 =&gt; 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f(x</a:t>
            </a:r>
            <a:r>
              <a:rPr lang="en-US" altLang="ko-KR" sz="2400" i="1" baseline="-2500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1</a:t>
            </a:r>
            <a:r>
              <a:rPr lang="en-US" altLang="ko-KR" sz="24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,x</a:t>
            </a:r>
            <a:r>
              <a:rPr lang="en-US" altLang="ko-KR" sz="2400" i="1" baseline="-2500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2</a:t>
            </a:r>
            <a:r>
              <a:rPr lang="en-US" altLang="ko-KR" sz="24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) &lt; 0</a:t>
            </a: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 =&gt; B</a:t>
            </a:r>
          </a:p>
        </p:txBody>
      </p:sp>
      <p:sp>
        <p:nvSpPr>
          <p:cNvPr id="31774" name="Text Box 31"/>
          <p:cNvSpPr txBox="1">
            <a:spLocks noChangeArrowheads="1"/>
          </p:cNvSpPr>
          <p:nvPr/>
        </p:nvSpPr>
        <p:spPr bwMode="auto">
          <a:xfrm>
            <a:off x="609600" y="5181600"/>
            <a:ext cx="9794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latin typeface="Times New Roman" panose="02020603050405020304" pitchFamily="18" charset="0"/>
                <a:ea typeface="MS PGothic" panose="020B0600070205080204" pitchFamily="34" charset="-128"/>
              </a:rPr>
              <a:t>-w</a:t>
            </a:r>
            <a:r>
              <a:rPr lang="en-US" altLang="ko-KR" sz="2400" i="1" baseline="-25000">
                <a:latin typeface="Times New Roman" panose="02020603050405020304" pitchFamily="18" charset="0"/>
                <a:ea typeface="MS PGothic" panose="020B0600070205080204" pitchFamily="34" charset="-128"/>
              </a:rPr>
              <a:t>0</a:t>
            </a:r>
            <a:r>
              <a:rPr lang="en-US" altLang="ko-KR" sz="2400" i="1">
                <a:latin typeface="Times New Roman" panose="02020603050405020304" pitchFamily="18" charset="0"/>
                <a:ea typeface="MS PGothic" panose="020B0600070205080204" pitchFamily="34" charset="-128"/>
              </a:rPr>
              <a:t>/w</a:t>
            </a:r>
            <a:r>
              <a:rPr lang="en-US" altLang="ko-KR" sz="2400" i="1" baseline="-25000">
                <a:latin typeface="Times New Roman" panose="02020603050405020304" pitchFamily="18" charset="0"/>
                <a:ea typeface="MS PGothic" panose="020B0600070205080204" pitchFamily="34" charset="-128"/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1775" name="Arc 32"/>
          <p:cNvSpPr>
            <a:spLocks/>
          </p:cNvSpPr>
          <p:nvPr/>
        </p:nvSpPr>
        <p:spPr bwMode="auto">
          <a:xfrm>
            <a:off x="1524000" y="5638800"/>
            <a:ext cx="558800" cy="115888"/>
          </a:xfrm>
          <a:custGeom>
            <a:avLst/>
            <a:gdLst>
              <a:gd name="T0" fmla="*/ 2147483646 w 21600"/>
              <a:gd name="T1" fmla="*/ 96023525 h 21600"/>
              <a:gd name="T2" fmla="*/ 0 w 21600"/>
              <a:gd name="T3" fmla="*/ 0 h 21600"/>
              <a:gd name="T4" fmla="*/ 2147483646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6251CB-91ED-40D0-ABD7-1171F29AAF0D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4000">
                <a:effectLst>
                  <a:outerShdw blurRad="38100" dist="38100" dir="2700000" algn="tl">
                    <a:srgbClr val="FFFFFF"/>
                  </a:outerShdw>
                </a:effectLst>
              </a:rPr>
              <a:t>Classification Systems </a:t>
            </a:r>
            <a:br>
              <a:rPr lang="en-US" altLang="ko-KR" sz="400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ko-KR" sz="4000">
                <a:effectLst>
                  <a:outerShdw blurRad="38100" dist="38100" dir="2700000" algn="tl">
                    <a:srgbClr val="FFFFFF"/>
                  </a:outerShdw>
                </a:effectLst>
              </a:rPr>
              <a:t>and Inductive Learning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charset="2"/>
              <a:buChar char="v"/>
            </a:pPr>
            <a:r>
              <a:rPr lang="en-US" altLang="ko-KR" sz="4000" i="1"/>
              <a:t>f(X) = WX =0 </a:t>
            </a:r>
            <a:r>
              <a:rPr lang="en-US" altLang="ko-KR"/>
              <a:t>will discriminate  class A from B, </a:t>
            </a:r>
          </a:p>
          <a:p>
            <a:pPr eaLnBrk="1" hangingPunct="1">
              <a:buFont typeface="Monotype Sorts" charset="2"/>
              <a:buChar char="v"/>
            </a:pPr>
            <a:r>
              <a:rPr lang="en-US" altLang="ko-KR"/>
              <a:t>BUT ... we do not know the appropriate values for :</a:t>
            </a:r>
          </a:p>
          <a:p>
            <a:pPr eaLnBrk="1" hangingPunct="1">
              <a:buFont typeface="Monotype Sorts" charset="2"/>
              <a:buNone/>
            </a:pPr>
            <a:r>
              <a:rPr lang="en-US" altLang="ko-KR" i="1"/>
              <a:t>				</a:t>
            </a:r>
            <a:r>
              <a:rPr lang="en-US" altLang="ko-KR" sz="2400" i="1"/>
              <a:t>w</a:t>
            </a:r>
            <a:r>
              <a:rPr lang="en-US" altLang="ko-KR" sz="2400" i="1" baseline="-25000"/>
              <a:t>0</a:t>
            </a:r>
            <a:r>
              <a:rPr lang="en-US" altLang="ko-KR" sz="2400" i="1"/>
              <a:t>, w</a:t>
            </a:r>
            <a:r>
              <a:rPr lang="en-US" altLang="ko-KR" sz="2400" i="1" baseline="-25000"/>
              <a:t>1</a:t>
            </a:r>
            <a:r>
              <a:rPr lang="en-US" altLang="ko-KR" sz="2400" i="1"/>
              <a:t>, w</a:t>
            </a:r>
            <a:r>
              <a:rPr lang="en-US" altLang="ko-KR" sz="2400" i="1" baseline="-25000"/>
              <a:t>2</a:t>
            </a:r>
          </a:p>
          <a:p>
            <a:pPr eaLnBrk="1" hangingPunct="1">
              <a:buFont typeface="Monotype Sorts" charset="2"/>
              <a:buNone/>
            </a:pPr>
            <a:endParaRPr lang="en-US" altLang="ko-KR"/>
          </a:p>
          <a:p>
            <a:pPr eaLnBrk="1" hangingPunct="1">
              <a:buFont typeface="Monotype Sorts" charset="2"/>
              <a:buNone/>
            </a:pPr>
            <a:endParaRPr lang="en-US" altLang="ko-KR"/>
          </a:p>
          <a:p>
            <a:pPr eaLnBrk="1" hangingPunct="1">
              <a:buFont typeface="Monotype Sorts" charset="2"/>
              <a:buNone/>
            </a:pPr>
            <a:endParaRPr lang="en-US" altLang="ko-KR"/>
          </a:p>
          <a:p>
            <a:pPr eaLnBrk="1" hangingPunct="1">
              <a:buFont typeface="Monotype Sorts" charset="2"/>
              <a:buNone/>
            </a:pP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BEE5A-EA68-47F4-AE20-EFCF6DE41330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4000">
                <a:effectLst>
                  <a:outerShdw blurRad="38100" dist="38100" dir="2700000" algn="tl">
                    <a:srgbClr val="FFFFFF"/>
                  </a:outerShdw>
                </a:effectLst>
              </a:rPr>
              <a:t>Classification Systems </a:t>
            </a:r>
            <a:br>
              <a:rPr lang="en-US" altLang="ko-KR" sz="400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ko-KR" sz="4000">
                <a:effectLst>
                  <a:outerShdw blurRad="38100" dist="38100" dir="2700000" algn="tl">
                    <a:srgbClr val="FFFFFF"/>
                  </a:outerShdw>
                </a:effectLst>
              </a:rPr>
              <a:t>and Inductive Learning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981200"/>
            <a:ext cx="7239000" cy="4114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We will consider one family of neural network classifiers: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continuous valued input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feed-forward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supervised learning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global error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853EDB-CED7-46CB-950B-89514933D73F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600">
                <a:effectLst>
                  <a:outerShdw blurRad="38100" dist="38100" dir="2700000" algn="tl">
                    <a:srgbClr val="FFFFFF"/>
                  </a:outerShdw>
                </a:effectLst>
              </a:rPr>
              <a:t>From Biological to Artificial Neurons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eaLnBrk="1" hangingPunct="1">
              <a:buFont typeface="Monotype Sorts" charset="2"/>
              <a:buNone/>
            </a:pPr>
            <a:endParaRPr lang="en-US" altLang="ko-KR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0B30A-10F7-4E84-9D61-32E42BFA53EC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600">
                <a:effectLst>
                  <a:outerShdw blurRad="38100" dist="38100" dir="2700000" algn="tl">
                    <a:srgbClr val="FFFFFF"/>
                  </a:outerShdw>
                </a:effectLst>
              </a:rPr>
              <a:t>From Biological to Artificial Neurons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98500" y="1831975"/>
            <a:ext cx="8321675" cy="4114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Neuron - A Biological Information Processor</a:t>
            </a:r>
            <a:endParaRPr lang="en-US" altLang="ko-KR" sz="2800" dirty="0">
              <a:solidFill>
                <a:srgbClr val="FDC0E5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399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0"/>
            <a:ext cx="6705600" cy="440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B3285F-59BC-481E-A45E-38B021334F05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600">
                <a:effectLst>
                  <a:outerShdw blurRad="38100" dist="38100" dir="2700000" algn="tl">
                    <a:srgbClr val="FFFFFF"/>
                  </a:outerShdw>
                </a:effectLst>
              </a:rPr>
              <a:t>From Biological to Artificial Neurons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98500" y="1831975"/>
            <a:ext cx="8321675" cy="4114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Neuron - A Biological Information Processor</a:t>
            </a:r>
            <a:endParaRPr lang="en-US" altLang="ko-KR" sz="2800" dirty="0">
              <a:solidFill>
                <a:srgbClr val="FDC0E5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i="1" dirty="0" err="1"/>
              <a:t>dentrites</a:t>
            </a:r>
            <a:r>
              <a:rPr lang="en-US" altLang="ko-KR" sz="2400" i="1" dirty="0"/>
              <a:t>(</a:t>
            </a:r>
            <a:r>
              <a:rPr lang="ko-KR" altLang="en-US" sz="2400" i="1" dirty="0"/>
              <a:t>수상돌기</a:t>
            </a:r>
            <a:r>
              <a:rPr lang="en-US" altLang="ko-KR" sz="2400" i="1" dirty="0"/>
              <a:t>)</a:t>
            </a:r>
            <a:r>
              <a:rPr lang="en-US" altLang="ko-KR" sz="2400" dirty="0"/>
              <a:t> -   the receivers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i="1" dirty="0"/>
              <a:t>soma(</a:t>
            </a:r>
            <a:r>
              <a:rPr lang="ko-KR" altLang="en-US" sz="2400" i="1" dirty="0"/>
              <a:t>체세포</a:t>
            </a:r>
            <a:r>
              <a:rPr lang="en-US" altLang="ko-KR" sz="2400" i="1" dirty="0"/>
              <a:t>)</a:t>
            </a:r>
            <a:r>
              <a:rPr lang="en-US" altLang="ko-KR" sz="2400" dirty="0"/>
              <a:t> -   neuron cell body (sums input signals)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i="1" dirty="0"/>
              <a:t>axon(</a:t>
            </a:r>
            <a:r>
              <a:rPr lang="ko-KR" altLang="en-US" sz="2400" i="1" dirty="0"/>
              <a:t>축색돌기</a:t>
            </a:r>
            <a:r>
              <a:rPr lang="en-US" altLang="ko-KR" sz="2400" i="1" dirty="0"/>
              <a:t>)</a:t>
            </a:r>
            <a:r>
              <a:rPr lang="en-US" altLang="ko-KR" sz="2400" dirty="0"/>
              <a:t>  -   the transmitter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i="1" dirty="0"/>
              <a:t>synapse(</a:t>
            </a:r>
            <a:r>
              <a:rPr lang="ko-KR" altLang="en-US" sz="2400" i="1" dirty="0" err="1"/>
              <a:t>신경접합부</a:t>
            </a:r>
            <a:r>
              <a:rPr lang="en-US" altLang="ko-KR" sz="2400" i="1" dirty="0"/>
              <a:t>)</a:t>
            </a:r>
            <a:r>
              <a:rPr lang="en-US" altLang="ko-KR" sz="2400" dirty="0"/>
              <a:t> -   point of transmission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/>
              <a:t>neuron activates after a certain </a:t>
            </a:r>
            <a:r>
              <a:rPr lang="en-US" altLang="ko-KR" sz="2400" i="1" dirty="0"/>
              <a:t>threshold</a:t>
            </a:r>
            <a:r>
              <a:rPr lang="en-US" altLang="ko-KR" sz="2400" dirty="0"/>
              <a:t> is met</a:t>
            </a: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2800" dirty="0"/>
              <a:t>Learning occurs via electro-chemical changes in effectiveness of </a:t>
            </a:r>
            <a:r>
              <a:rPr lang="en-US" altLang="ko-KR" sz="2800" i="1" dirty="0"/>
              <a:t>synaptic junction</a:t>
            </a:r>
            <a:r>
              <a:rPr lang="en-US" altLang="ko-KR" sz="2800" dirty="0"/>
              <a:t>. 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BE5EFB-80AA-4308-917C-962C62A5C91A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600">
                <a:effectLst>
                  <a:outerShdw blurRad="38100" dist="38100" dir="2700000" algn="tl">
                    <a:srgbClr val="FFFFFF"/>
                  </a:outerShdw>
                </a:effectLst>
              </a:rPr>
              <a:t>From Biological to Artificial Neurons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698500" y="1831975"/>
            <a:ext cx="8321675" cy="4114800"/>
          </a:xfrm>
        </p:spPr>
        <p:txBody>
          <a:bodyPr rtlCol="0">
            <a:normAutofit lnSpcReduction="10000"/>
          </a:bodyPr>
          <a:lstStyle/>
          <a:p>
            <a:pPr algn="ctr"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 Artificial Neuron - The Perceptron</a:t>
            </a:r>
            <a:endParaRPr lang="en-US" altLang="ko-KR" sz="2800" dirty="0">
              <a:solidFill>
                <a:srgbClr val="FDC0E5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simulated on hardware or by software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input connections -   the receivers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i="1" dirty="0"/>
              <a:t>node, unit,</a:t>
            </a:r>
            <a:r>
              <a:rPr lang="en-US" altLang="ko-KR" sz="2800" dirty="0"/>
              <a:t> or </a:t>
            </a:r>
            <a:r>
              <a:rPr lang="en-US" altLang="ko-KR" sz="2800" i="1" dirty="0"/>
              <a:t>PE</a:t>
            </a:r>
            <a:r>
              <a:rPr lang="en-US" altLang="ko-KR" sz="2800" dirty="0"/>
              <a:t> simulates neuron body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output connection -   the transmitter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i="1" dirty="0"/>
              <a:t>activation function </a:t>
            </a:r>
            <a:r>
              <a:rPr lang="en-US" altLang="ko-KR" sz="2800" dirty="0"/>
              <a:t>employs a threshold or </a:t>
            </a:r>
            <a:r>
              <a:rPr lang="en-US" altLang="ko-KR" sz="2800" i="1" dirty="0"/>
              <a:t>bias</a:t>
            </a:r>
            <a:endParaRPr lang="en-US" altLang="ko-KR" sz="2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i="1" dirty="0"/>
              <a:t>connection weights </a:t>
            </a:r>
            <a:r>
              <a:rPr lang="en-US" altLang="ko-KR" sz="2800" dirty="0"/>
              <a:t>act as synaptic junctions</a:t>
            </a: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2800" dirty="0"/>
              <a:t>Learning occurs via changes in value of the connection weights.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91ED7-0AED-47F4-A6EE-28F4A01E6F6E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Seminar Outline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4343400" cy="4114800"/>
          </a:xfrm>
        </p:spPr>
        <p:txBody>
          <a:bodyPr/>
          <a:lstStyle/>
          <a:p>
            <a:pPr eaLnBrk="1" hangingPunct="1">
              <a:buFont typeface="Monotype Sorts" charset="2"/>
              <a:buChar char="v"/>
            </a:pPr>
            <a:r>
              <a:rPr lang="en-US" altLang="ko-KR" sz="1600">
                <a:latin typeface="Times New Roman" panose="02020603050405020304" pitchFamily="18" charset="0"/>
              </a:rPr>
              <a:t>ANN Background and  Motivation </a:t>
            </a:r>
          </a:p>
          <a:p>
            <a:pPr eaLnBrk="1" hangingPunct="1">
              <a:buFont typeface="Monotype Sorts" charset="2"/>
              <a:buChar char="v"/>
            </a:pPr>
            <a:r>
              <a:rPr lang="en-US" altLang="ko-KR" sz="1600">
                <a:latin typeface="Times New Roman" panose="02020603050405020304" pitchFamily="18" charset="0"/>
              </a:rPr>
              <a:t>Classification Systems and Inductive Learning</a:t>
            </a:r>
          </a:p>
          <a:p>
            <a:pPr eaLnBrk="1" hangingPunct="1">
              <a:buFont typeface="Monotype Sorts" charset="2"/>
              <a:buChar char="v"/>
            </a:pPr>
            <a:r>
              <a:rPr lang="en-US" altLang="ko-KR" sz="1600">
                <a:latin typeface="Times New Roman" panose="02020603050405020304" pitchFamily="18" charset="0"/>
              </a:rPr>
              <a:t>From Biological to Artificial Neurons</a:t>
            </a:r>
          </a:p>
          <a:p>
            <a:pPr eaLnBrk="1" hangingPunct="1">
              <a:buFont typeface="Monotype Sorts" charset="2"/>
              <a:buChar char="v"/>
            </a:pPr>
            <a:r>
              <a:rPr lang="en-US" altLang="ko-KR" sz="1600">
                <a:latin typeface="Times New Roman" panose="02020603050405020304" pitchFamily="18" charset="0"/>
              </a:rPr>
              <a:t>Learning in a Simple Neuron</a:t>
            </a:r>
          </a:p>
          <a:p>
            <a:pPr eaLnBrk="1" hangingPunct="1">
              <a:buFont typeface="Monotype Sorts" charset="2"/>
              <a:buChar char="v"/>
            </a:pPr>
            <a:r>
              <a:rPr lang="en-US" altLang="ko-KR" sz="1600">
                <a:latin typeface="Times New Roman" panose="02020603050405020304" pitchFamily="18" charset="0"/>
              </a:rPr>
              <a:t>Limitations of Simple Neural Networks</a:t>
            </a:r>
          </a:p>
          <a:p>
            <a:pPr eaLnBrk="1" hangingPunct="1">
              <a:buFont typeface="Monotype Sorts" charset="2"/>
              <a:buChar char="v"/>
            </a:pPr>
            <a:r>
              <a:rPr lang="en-US" altLang="ko-KR" sz="1600">
                <a:latin typeface="Times New Roman" panose="02020603050405020304" pitchFamily="18" charset="0"/>
              </a:rPr>
              <a:t>Visualizing the Learning Process</a:t>
            </a:r>
          </a:p>
          <a:p>
            <a:pPr eaLnBrk="1" hangingPunct="1">
              <a:buFont typeface="Monotype Sorts" charset="2"/>
              <a:buChar char="v"/>
            </a:pPr>
            <a:r>
              <a:rPr lang="en-US" altLang="ko-KR" sz="1600">
                <a:latin typeface="Times New Roman" panose="02020603050405020304" pitchFamily="18" charset="0"/>
              </a:rPr>
              <a:t>Multi-layer Feed-forward ANNs</a:t>
            </a:r>
          </a:p>
          <a:p>
            <a:pPr eaLnBrk="1" hangingPunct="1">
              <a:buFont typeface="Monotype Sorts" charset="2"/>
              <a:buChar char="v"/>
            </a:pPr>
            <a:r>
              <a:rPr lang="en-US" altLang="ko-KR" sz="1600">
                <a:latin typeface="Times New Roman" panose="02020603050405020304" pitchFamily="18" charset="0"/>
              </a:rPr>
              <a:t>The Back-propagation Algorithm</a:t>
            </a:r>
            <a:endParaRPr lang="en-US" altLang="ko-KR" sz="1600"/>
          </a:p>
        </p:txBody>
      </p:sp>
      <p:sp>
        <p:nvSpPr>
          <p:cNvPr id="922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032375" y="1703388"/>
            <a:ext cx="3763963" cy="4079875"/>
          </a:xfrm>
        </p:spPr>
        <p:txBody>
          <a:bodyPr/>
          <a:lstStyle/>
          <a:p>
            <a:pPr eaLnBrk="1" hangingPunct="1">
              <a:buFont typeface="Monotype Sorts" charset="2"/>
              <a:buChar char="v"/>
            </a:pPr>
            <a:r>
              <a:rPr lang="en-US" altLang="ko-KR" sz="1600">
                <a:latin typeface="Times New Roman" panose="02020603050405020304" pitchFamily="18" charset="0"/>
              </a:rPr>
              <a:t>Generalization in ANNs</a:t>
            </a:r>
          </a:p>
          <a:p>
            <a:pPr eaLnBrk="1" hangingPunct="1">
              <a:buFont typeface="Monotype Sorts" charset="2"/>
              <a:buChar char="v"/>
            </a:pPr>
            <a:r>
              <a:rPr lang="en-US" altLang="ko-KR" sz="1600">
                <a:latin typeface="Times New Roman" panose="02020603050405020304" pitchFamily="18" charset="0"/>
              </a:rPr>
              <a:t>How to Design a Network</a:t>
            </a:r>
          </a:p>
          <a:p>
            <a:pPr eaLnBrk="1" hangingPunct="1">
              <a:buFont typeface="Monotype Sorts" charset="2"/>
              <a:buChar char="v"/>
            </a:pPr>
            <a:r>
              <a:rPr lang="en-US" altLang="ko-KR" sz="1600">
                <a:latin typeface="Times New Roman" panose="02020603050405020304" pitchFamily="18" charset="0"/>
              </a:rPr>
              <a:t>How to Train a Network</a:t>
            </a:r>
          </a:p>
          <a:p>
            <a:pPr eaLnBrk="1" hangingPunct="1">
              <a:buFont typeface="Monotype Sorts" charset="2"/>
              <a:buChar char="v"/>
            </a:pPr>
            <a:r>
              <a:rPr lang="en-US" altLang="ko-KR" sz="1600">
                <a:latin typeface="Times New Roman" panose="02020603050405020304" pitchFamily="18" charset="0"/>
              </a:rPr>
              <a:t>Mastering ANN Parameters</a:t>
            </a:r>
          </a:p>
          <a:p>
            <a:pPr eaLnBrk="1" hangingPunct="1">
              <a:buFont typeface="Monotype Sorts" charset="2"/>
              <a:buChar char="v"/>
            </a:pPr>
            <a:r>
              <a:rPr lang="en-US" altLang="ko-KR" sz="1600">
                <a:latin typeface="Times New Roman" panose="02020603050405020304" pitchFamily="18" charset="0"/>
              </a:rPr>
              <a:t>The Training Data</a:t>
            </a:r>
          </a:p>
          <a:p>
            <a:pPr eaLnBrk="1" hangingPunct="1">
              <a:buFont typeface="Monotype Sorts" charset="2"/>
              <a:buChar char="v"/>
            </a:pPr>
            <a:r>
              <a:rPr lang="en-US" altLang="ko-KR" sz="1600">
                <a:latin typeface="Times New Roman" panose="02020603050405020304" pitchFamily="18" charset="0"/>
              </a:rPr>
              <a:t>Post-Training Analysis</a:t>
            </a:r>
          </a:p>
          <a:p>
            <a:pPr eaLnBrk="1" hangingPunct="1">
              <a:buFont typeface="Monotype Sorts" charset="2"/>
              <a:buChar char="v"/>
            </a:pPr>
            <a:r>
              <a:rPr lang="en-US" altLang="ko-KR" sz="1600">
                <a:latin typeface="Times New Roman" panose="02020603050405020304" pitchFamily="18" charset="0"/>
              </a:rPr>
              <a:t>Pros and Cons of  Back-prop</a:t>
            </a:r>
          </a:p>
          <a:p>
            <a:pPr eaLnBrk="1" hangingPunct="1">
              <a:buFont typeface="Monotype Sorts" charset="2"/>
              <a:buChar char="v"/>
            </a:pPr>
            <a:r>
              <a:rPr lang="en-US" altLang="ko-KR" sz="1600">
                <a:latin typeface="Times New Roman" panose="02020603050405020304" pitchFamily="18" charset="0"/>
              </a:rPr>
              <a:t>Advanced issues and networks</a:t>
            </a:r>
          </a:p>
          <a:p>
            <a:pPr lvl="1" eaLnBrk="1" hangingPunct="1">
              <a:buSzPct val="75000"/>
            </a:pPr>
            <a:endParaRPr lang="en-US" altLang="ko-KR" sz="1600">
              <a:ea typeface="MS PGothic" panose="020B0600070205080204" pitchFamily="34" charset="-128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1FD5C7-07AC-4D95-9F6E-49411E4CD32E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600">
                <a:effectLst>
                  <a:outerShdw blurRad="38100" dist="38100" dir="2700000" algn="tl">
                    <a:srgbClr val="FFFFFF"/>
                  </a:outerShdw>
                </a:effectLst>
              </a:rPr>
              <a:t>From Biological to Artificial Neurons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850900" y="1719263"/>
            <a:ext cx="7772400" cy="41148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 Artificial Neuron - The Perceptron</a:t>
            </a:r>
            <a:endParaRPr lang="en-US" altLang="ko-KR" dirty="0">
              <a:solidFill>
                <a:srgbClr val="FDC0E5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/>
              <a:t>Basic function of neuron is to sum inputs, and produce output given sum is greater than threshold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/>
              <a:t>ANN node produces an output as follows:</a:t>
            </a:r>
          </a:p>
          <a:p>
            <a:pPr marL="80010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ko-KR" sz="2100" dirty="0"/>
              <a:t>Multiplies each component of the input pattern by the weight of its connection</a:t>
            </a:r>
          </a:p>
          <a:p>
            <a:pPr marL="80010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ko-KR" sz="2100" dirty="0"/>
              <a:t>Sums all weighted inputs and subtracts the threshold value =&gt; </a:t>
            </a:r>
            <a:r>
              <a:rPr lang="en-US" altLang="ko-KR" sz="2100" i="1" dirty="0"/>
              <a:t>total weighted input </a:t>
            </a:r>
            <a:endParaRPr lang="en-US" altLang="ko-KR" sz="2100" dirty="0"/>
          </a:p>
          <a:p>
            <a:pPr marL="80010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ko-KR" sz="2100" dirty="0"/>
              <a:t>Transforms the total weighted input into the output using the activation function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5F155-9DC7-4C4C-A589-CE8317982044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9100"/>
            <a:ext cx="8305800" cy="11049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600">
                <a:effectLst>
                  <a:outerShdw blurRad="38100" dist="38100" dir="2700000" algn="tl">
                    <a:srgbClr val="FFFFFF"/>
                  </a:outerShdw>
                </a:effectLst>
              </a:rPr>
              <a:t>From Biological to Artificial Neurons</a:t>
            </a: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 flipH="1">
            <a:off x="2889250" y="2673350"/>
            <a:ext cx="1079500" cy="2425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4044950" y="2520950"/>
            <a:ext cx="1282700" cy="2578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5264150" y="2597150"/>
            <a:ext cx="1358900" cy="2425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 flipH="1">
            <a:off x="4032250" y="2597150"/>
            <a:ext cx="1155700" cy="2501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 flipH="1">
            <a:off x="5251450" y="3816350"/>
            <a:ext cx="546100" cy="128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3511550" y="3892550"/>
            <a:ext cx="520700" cy="1206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4654550" y="3740150"/>
            <a:ext cx="1968500" cy="128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 flipH="1">
            <a:off x="2889250" y="3892550"/>
            <a:ext cx="1612900" cy="1130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3511550" y="3816350"/>
            <a:ext cx="3035300" cy="1206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 flipH="1">
            <a:off x="2813050" y="3816350"/>
            <a:ext cx="2984500" cy="128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3968750" y="2520950"/>
            <a:ext cx="1739900" cy="1206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 flipH="1">
            <a:off x="3498850" y="2520950"/>
            <a:ext cx="1765300" cy="1206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3435350" y="3816350"/>
            <a:ext cx="1892300" cy="135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44" name="Oval 16"/>
          <p:cNvSpPr>
            <a:spLocks noChangeArrowheads="1"/>
          </p:cNvSpPr>
          <p:nvPr/>
        </p:nvSpPr>
        <p:spPr bwMode="auto">
          <a:xfrm>
            <a:off x="5035550" y="2292350"/>
            <a:ext cx="368300" cy="3683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48145" name="Oval 17"/>
          <p:cNvSpPr>
            <a:spLocks noChangeArrowheads="1"/>
          </p:cNvSpPr>
          <p:nvPr/>
        </p:nvSpPr>
        <p:spPr bwMode="auto">
          <a:xfrm>
            <a:off x="3816350" y="2292350"/>
            <a:ext cx="368300" cy="3683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48146" name="Oval 18"/>
          <p:cNvSpPr>
            <a:spLocks noChangeArrowheads="1"/>
          </p:cNvSpPr>
          <p:nvPr/>
        </p:nvSpPr>
        <p:spPr bwMode="auto">
          <a:xfrm>
            <a:off x="3816350" y="4959350"/>
            <a:ext cx="3683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48147" name="Oval 19"/>
          <p:cNvSpPr>
            <a:spLocks noChangeArrowheads="1"/>
          </p:cNvSpPr>
          <p:nvPr/>
        </p:nvSpPr>
        <p:spPr bwMode="auto">
          <a:xfrm>
            <a:off x="5111750" y="4959350"/>
            <a:ext cx="3683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48148" name="Oval 20"/>
          <p:cNvSpPr>
            <a:spLocks noChangeArrowheads="1"/>
          </p:cNvSpPr>
          <p:nvPr/>
        </p:nvSpPr>
        <p:spPr bwMode="auto">
          <a:xfrm>
            <a:off x="6330950" y="4959350"/>
            <a:ext cx="3683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48149" name="Oval 21"/>
          <p:cNvSpPr>
            <a:spLocks noChangeArrowheads="1"/>
          </p:cNvSpPr>
          <p:nvPr/>
        </p:nvSpPr>
        <p:spPr bwMode="auto">
          <a:xfrm>
            <a:off x="3282950" y="3587750"/>
            <a:ext cx="368300" cy="3683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48150" name="Oval 22"/>
          <p:cNvSpPr>
            <a:spLocks noChangeArrowheads="1"/>
          </p:cNvSpPr>
          <p:nvPr/>
        </p:nvSpPr>
        <p:spPr bwMode="auto">
          <a:xfrm>
            <a:off x="2673350" y="4959350"/>
            <a:ext cx="3683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48151" name="Line 23"/>
          <p:cNvSpPr>
            <a:spLocks noChangeShapeType="1"/>
          </p:cNvSpPr>
          <p:nvPr/>
        </p:nvSpPr>
        <p:spPr bwMode="auto">
          <a:xfrm flipH="1">
            <a:off x="3954463" y="3816350"/>
            <a:ext cx="1843087" cy="128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52" name="Oval 24"/>
          <p:cNvSpPr>
            <a:spLocks noChangeArrowheads="1"/>
          </p:cNvSpPr>
          <p:nvPr/>
        </p:nvSpPr>
        <p:spPr bwMode="auto">
          <a:xfrm>
            <a:off x="4425950" y="3511550"/>
            <a:ext cx="368300" cy="3683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48153" name="Oval 25"/>
          <p:cNvSpPr>
            <a:spLocks noChangeArrowheads="1"/>
          </p:cNvSpPr>
          <p:nvPr/>
        </p:nvSpPr>
        <p:spPr bwMode="auto">
          <a:xfrm>
            <a:off x="5568950" y="3511550"/>
            <a:ext cx="368300" cy="3683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48154" name="Rectangle 26"/>
          <p:cNvSpPr>
            <a:spLocks noChangeArrowheads="1"/>
          </p:cNvSpPr>
          <p:nvPr/>
        </p:nvSpPr>
        <p:spPr bwMode="auto">
          <a:xfrm>
            <a:off x="6303963" y="3438525"/>
            <a:ext cx="222408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800">
                <a:latin typeface="Times New Roman" panose="02020603050405020304" pitchFamily="18" charset="0"/>
                <a:ea typeface="MS PGothic" panose="020B0600070205080204" pitchFamily="34" charset="-128"/>
              </a:rPr>
              <a:t>Hidden Nodes</a:t>
            </a:r>
          </a:p>
        </p:txBody>
      </p:sp>
      <p:sp>
        <p:nvSpPr>
          <p:cNvPr id="48155" name="Rectangle 27"/>
          <p:cNvSpPr>
            <a:spLocks noChangeArrowheads="1"/>
          </p:cNvSpPr>
          <p:nvPr/>
        </p:nvSpPr>
        <p:spPr bwMode="auto">
          <a:xfrm>
            <a:off x="5770563" y="2143125"/>
            <a:ext cx="21653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800">
                <a:latin typeface="Times New Roman" panose="02020603050405020304" pitchFamily="18" charset="0"/>
                <a:ea typeface="MS PGothic" panose="020B0600070205080204" pitchFamily="34" charset="-128"/>
              </a:rPr>
              <a:t>Output Nodes</a:t>
            </a:r>
          </a:p>
        </p:txBody>
      </p:sp>
      <p:sp>
        <p:nvSpPr>
          <p:cNvPr id="48156" name="Rectangle 28"/>
          <p:cNvSpPr>
            <a:spLocks noChangeArrowheads="1"/>
          </p:cNvSpPr>
          <p:nvPr/>
        </p:nvSpPr>
        <p:spPr bwMode="auto">
          <a:xfrm>
            <a:off x="6913563" y="4733925"/>
            <a:ext cx="192881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800">
                <a:latin typeface="Times New Roman" panose="02020603050405020304" pitchFamily="18" charset="0"/>
                <a:ea typeface="MS PGothic" panose="020B0600070205080204" pitchFamily="34" charset="-128"/>
              </a:rPr>
              <a:t>Input Nodes</a:t>
            </a:r>
          </a:p>
        </p:txBody>
      </p:sp>
      <p:sp>
        <p:nvSpPr>
          <p:cNvPr id="48157" name="AutoShape 29"/>
          <p:cNvSpPr>
            <a:spLocks noChangeArrowheads="1"/>
          </p:cNvSpPr>
          <p:nvPr/>
        </p:nvSpPr>
        <p:spPr bwMode="auto">
          <a:xfrm rot="-5400000">
            <a:off x="3778250" y="5530850"/>
            <a:ext cx="444500" cy="215900"/>
          </a:xfrm>
          <a:prstGeom prst="rightArrow">
            <a:avLst>
              <a:gd name="adj1" fmla="val 50000"/>
              <a:gd name="adj2" fmla="val 102951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48158" name="AutoShape 30"/>
          <p:cNvSpPr>
            <a:spLocks noChangeArrowheads="1"/>
          </p:cNvSpPr>
          <p:nvPr/>
        </p:nvSpPr>
        <p:spPr bwMode="auto">
          <a:xfrm rot="-5400000">
            <a:off x="3778250" y="1797050"/>
            <a:ext cx="444500" cy="215900"/>
          </a:xfrm>
          <a:prstGeom prst="rightArrow">
            <a:avLst>
              <a:gd name="adj1" fmla="val 50000"/>
              <a:gd name="adj2" fmla="val 102951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48159" name="AutoShape 31"/>
          <p:cNvSpPr>
            <a:spLocks noChangeArrowheads="1"/>
          </p:cNvSpPr>
          <p:nvPr/>
        </p:nvSpPr>
        <p:spPr bwMode="auto">
          <a:xfrm rot="-5400000">
            <a:off x="2635250" y="5530850"/>
            <a:ext cx="444500" cy="215900"/>
          </a:xfrm>
          <a:prstGeom prst="rightArrow">
            <a:avLst>
              <a:gd name="adj1" fmla="val 50000"/>
              <a:gd name="adj2" fmla="val 102951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48160" name="AutoShape 32"/>
          <p:cNvSpPr>
            <a:spLocks noChangeArrowheads="1"/>
          </p:cNvSpPr>
          <p:nvPr/>
        </p:nvSpPr>
        <p:spPr bwMode="auto">
          <a:xfrm rot="-5400000">
            <a:off x="5149850" y="5530850"/>
            <a:ext cx="444500" cy="215900"/>
          </a:xfrm>
          <a:prstGeom prst="rightArrow">
            <a:avLst>
              <a:gd name="adj1" fmla="val 50000"/>
              <a:gd name="adj2" fmla="val 102951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48161" name="AutoShape 33"/>
          <p:cNvSpPr>
            <a:spLocks noChangeArrowheads="1"/>
          </p:cNvSpPr>
          <p:nvPr/>
        </p:nvSpPr>
        <p:spPr bwMode="auto">
          <a:xfrm rot="-5400000">
            <a:off x="6445250" y="5530850"/>
            <a:ext cx="444500" cy="215900"/>
          </a:xfrm>
          <a:prstGeom prst="rightArrow">
            <a:avLst>
              <a:gd name="adj1" fmla="val 50000"/>
              <a:gd name="adj2" fmla="val 102951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48162" name="AutoShape 34"/>
          <p:cNvSpPr>
            <a:spLocks noChangeArrowheads="1"/>
          </p:cNvSpPr>
          <p:nvPr/>
        </p:nvSpPr>
        <p:spPr bwMode="auto">
          <a:xfrm rot="-5400000">
            <a:off x="4997450" y="1797050"/>
            <a:ext cx="444500" cy="215900"/>
          </a:xfrm>
          <a:prstGeom prst="rightArrow">
            <a:avLst>
              <a:gd name="adj1" fmla="val 50000"/>
              <a:gd name="adj2" fmla="val 102951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48163" name="Rectangle 35"/>
          <p:cNvSpPr>
            <a:spLocks noChangeArrowheads="1"/>
          </p:cNvSpPr>
          <p:nvPr/>
        </p:nvSpPr>
        <p:spPr bwMode="auto">
          <a:xfrm>
            <a:off x="2646363" y="5922963"/>
            <a:ext cx="4349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MS PGothic" panose="020B0600070205080204" pitchFamily="34" charset="-128"/>
              </a:rPr>
              <a:t>I1</a:t>
            </a:r>
          </a:p>
        </p:txBody>
      </p:sp>
      <p:sp>
        <p:nvSpPr>
          <p:cNvPr id="48164" name="Rectangle 36"/>
          <p:cNvSpPr>
            <a:spLocks noChangeArrowheads="1"/>
          </p:cNvSpPr>
          <p:nvPr/>
        </p:nvSpPr>
        <p:spPr bwMode="auto">
          <a:xfrm>
            <a:off x="3789363" y="5922963"/>
            <a:ext cx="4349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MS PGothic" panose="020B0600070205080204" pitchFamily="34" charset="-128"/>
              </a:rPr>
              <a:t>I2</a:t>
            </a:r>
          </a:p>
        </p:txBody>
      </p:sp>
      <p:sp>
        <p:nvSpPr>
          <p:cNvPr id="48165" name="Rectangle 37"/>
          <p:cNvSpPr>
            <a:spLocks noChangeArrowheads="1"/>
          </p:cNvSpPr>
          <p:nvPr/>
        </p:nvSpPr>
        <p:spPr bwMode="auto">
          <a:xfrm>
            <a:off x="5160963" y="5922963"/>
            <a:ext cx="4349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MS PGothic" panose="020B0600070205080204" pitchFamily="34" charset="-128"/>
              </a:rPr>
              <a:t>I3</a:t>
            </a:r>
          </a:p>
        </p:txBody>
      </p:sp>
      <p:sp>
        <p:nvSpPr>
          <p:cNvPr id="48166" name="Rectangle 38"/>
          <p:cNvSpPr>
            <a:spLocks noChangeArrowheads="1"/>
          </p:cNvSpPr>
          <p:nvPr/>
        </p:nvSpPr>
        <p:spPr bwMode="auto">
          <a:xfrm>
            <a:off x="6456363" y="5922963"/>
            <a:ext cx="4349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MS PGothic" panose="020B0600070205080204" pitchFamily="34" charset="-128"/>
              </a:rPr>
              <a:t>I4</a:t>
            </a:r>
          </a:p>
        </p:txBody>
      </p:sp>
      <p:sp>
        <p:nvSpPr>
          <p:cNvPr id="48167" name="Rectangle 39"/>
          <p:cNvSpPr>
            <a:spLocks noChangeArrowheads="1"/>
          </p:cNvSpPr>
          <p:nvPr/>
        </p:nvSpPr>
        <p:spPr bwMode="auto">
          <a:xfrm>
            <a:off x="3332163" y="1579563"/>
            <a:ext cx="5540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MS PGothic" panose="020B0600070205080204" pitchFamily="34" charset="-128"/>
              </a:rPr>
              <a:t>O1</a:t>
            </a:r>
          </a:p>
        </p:txBody>
      </p:sp>
      <p:sp>
        <p:nvSpPr>
          <p:cNvPr id="48168" name="Rectangle 40"/>
          <p:cNvSpPr>
            <a:spLocks noChangeArrowheads="1"/>
          </p:cNvSpPr>
          <p:nvPr/>
        </p:nvSpPr>
        <p:spPr bwMode="auto">
          <a:xfrm>
            <a:off x="4551363" y="1579563"/>
            <a:ext cx="5540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MS PGothic" panose="020B0600070205080204" pitchFamily="34" charset="-128"/>
              </a:rPr>
              <a:t>O2</a:t>
            </a:r>
          </a:p>
        </p:txBody>
      </p:sp>
      <p:sp>
        <p:nvSpPr>
          <p:cNvPr id="239657" name="Rectangle 41"/>
          <p:cNvSpPr>
            <a:spLocks noChangeArrowheads="1"/>
          </p:cNvSpPr>
          <p:nvPr/>
        </p:nvSpPr>
        <p:spPr bwMode="auto">
          <a:xfrm>
            <a:off x="5708650" y="1236663"/>
            <a:ext cx="3402013" cy="892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fontAlgn="auto" latinLnBrk="1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ja-JP" altLang="en-US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anose="02040602050305030304" pitchFamily="18" charset="0"/>
              </a:rPr>
              <a:t>“</a:t>
            </a:r>
            <a:r>
              <a:rPr lang="en-US" altLang="ja-JP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anose="02040602050305030304" pitchFamily="18" charset="0"/>
              </a:rPr>
              <a:t>Distributed processing</a:t>
            </a:r>
          </a:p>
          <a:p>
            <a:pPr algn="ctr" eaLnBrk="1" fontAlgn="auto" latinLnBrk="1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anose="02040602050305030304" pitchFamily="18" charset="0"/>
              </a:rPr>
              <a:t>and representation</a:t>
            </a:r>
            <a:r>
              <a:rPr lang="ja-JP" altLang="en-US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anose="02040602050305030304" pitchFamily="18" charset="0"/>
              </a:rPr>
              <a:t>”</a:t>
            </a:r>
            <a:endParaRPr lang="en-US" altLang="ko-KR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48170" name="Text Box 42"/>
          <p:cNvSpPr txBox="1">
            <a:spLocks noChangeArrowheads="1"/>
          </p:cNvSpPr>
          <p:nvPr/>
        </p:nvSpPr>
        <p:spPr bwMode="auto">
          <a:xfrm>
            <a:off x="325438" y="2689225"/>
            <a:ext cx="22907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MS PGothic" panose="020B0600070205080204" pitchFamily="34" charset="-128"/>
              </a:rPr>
              <a:t>3-Layer Network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MS PGothic" panose="020B0600070205080204" pitchFamily="34" charset="-128"/>
              </a:rPr>
              <a:t>has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MS PGothic" panose="020B0600070205080204" pitchFamily="34" charset="-128"/>
              </a:rPr>
              <a:t>2 active layers</a:t>
            </a:r>
          </a:p>
        </p:txBody>
      </p:sp>
      <p:sp>
        <p:nvSpPr>
          <p:cNvPr id="48171" name="AutoShape 43"/>
          <p:cNvSpPr>
            <a:spLocks/>
          </p:cNvSpPr>
          <p:nvPr/>
        </p:nvSpPr>
        <p:spPr bwMode="auto">
          <a:xfrm>
            <a:off x="2430463" y="2292350"/>
            <a:ext cx="852487" cy="1663700"/>
          </a:xfrm>
          <a:prstGeom prst="leftBrace">
            <a:avLst>
              <a:gd name="adj1" fmla="val 16263"/>
              <a:gd name="adj2" fmla="val 50000"/>
            </a:avLst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248EDB-EF00-4D6E-BA0D-D6C454B3DA56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>
                <a:ea typeface="굴림" panose="020B0600000101010101" pitchFamily="50" charset="-127"/>
              </a:rPr>
              <a:t>McCulloch–Pitts “neuron” (1943)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Attributes of neuron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m binary inputs and 1 output (0 or 1)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Synaptic weights w</a:t>
            </a:r>
            <a:r>
              <a:rPr lang="en-US" altLang="ko-KR" sz="2400" baseline="-25000">
                <a:ea typeface="굴림" panose="020B0600000101010101" pitchFamily="50" charset="-127"/>
              </a:rPr>
              <a:t>ij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Threshold </a:t>
            </a:r>
            <a:r>
              <a:rPr lang="en-US" altLang="ko-KR">
                <a:ea typeface="굴림" panose="020B0600000101010101" pitchFamily="50" charset="-127"/>
                <a:sym typeface="Symbol" panose="05050102010706020507" pitchFamily="18" charset="2"/>
              </a:rPr>
              <a:t></a:t>
            </a:r>
            <a:r>
              <a:rPr lang="en-US" altLang="ko-KR" sz="2400" baseline="-25000">
                <a:ea typeface="굴림" panose="020B0600000101010101" pitchFamily="50" charset="-127"/>
              </a:rPr>
              <a:t>i</a:t>
            </a:r>
            <a:endParaRPr lang="en-US" altLang="ko-KR">
              <a:ea typeface="굴림" panose="020B0600000101010101" pitchFamily="50" charset="-127"/>
            </a:endParaRPr>
          </a:p>
        </p:txBody>
      </p:sp>
      <p:pic>
        <p:nvPicPr>
          <p:cNvPr id="50180" name="Picture 6" descr="E:\Classes\CSE 599\Spring99\Slides\Week6\Figures\McCulloch-Pitts neuron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3189288"/>
            <a:ext cx="600075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6F849A-4769-4183-B90A-FEFBC430F1DD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PERCEPTRON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 컴퓨터정보통신전공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27172"/>
                <a:ext cx="6419056" cy="493776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600" dirty="0"/>
                  <a:t>The artificial neuron takes</a:t>
                </a:r>
                <a:br>
                  <a:rPr lang="en-US" altLang="ko-KR" sz="2600" dirty="0"/>
                </a:br>
                <a:r>
                  <a:rPr lang="en-US" altLang="ko-KR" sz="2600" dirty="0"/>
                  <a:t>an input a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600" dirty="0"/>
                  <a:t> </a:t>
                </a:r>
                <a:br>
                  <a:rPr lang="en-US" altLang="ko-KR" sz="2600" dirty="0"/>
                </a:br>
                <a:r>
                  <a:rPr lang="en-US" altLang="ko-KR" sz="2600" dirty="0"/>
                  <a:t>and applies </a:t>
                </a:r>
                <a:r>
                  <a:rPr lang="en-US" altLang="ko-KR" sz="2600" b="1" dirty="0"/>
                  <a:t>weights</a:t>
                </a:r>
                <a:r>
                  <a:rPr lang="en-US" altLang="ko-KR" sz="26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600" dirty="0"/>
                  <a:t> </a:t>
                </a:r>
                <a:br>
                  <a:rPr lang="en-US" altLang="ko-KR" sz="2600" dirty="0"/>
                </a:br>
                <a:r>
                  <a:rPr lang="en-US" altLang="ko-KR" sz="2600" dirty="0"/>
                  <a:t>to that input yielding a weighted</a:t>
                </a:r>
                <a:br>
                  <a:rPr lang="en-US" altLang="ko-KR" sz="2600" dirty="0"/>
                </a:br>
                <a:r>
                  <a:rPr lang="en-US" altLang="ko-KR" sz="2600" dirty="0"/>
                  <a:t>sum:</a:t>
                </a:r>
                <a:br>
                  <a:rPr lang="en-US" altLang="ko-KR" sz="26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2600" dirty="0"/>
              </a:p>
              <a:p>
                <a:r>
                  <a:rPr lang="en-US" altLang="ko-KR" sz="2600" dirty="0"/>
                  <a:t>Next the neuron applies an activation function </a:t>
                </a:r>
                <a:r>
                  <a:rPr lang="en-US" altLang="ko-KR" sz="2600" i="1" dirty="0"/>
                  <a:t>f</a:t>
                </a:r>
                <a:r>
                  <a:rPr lang="en-US" altLang="ko-KR" sz="2600" dirty="0"/>
                  <a:t> to that sum, and outputs the value </a:t>
                </a:r>
                <a:r>
                  <a:rPr lang="en-US" altLang="ko-KR" sz="2600" i="1" dirty="0"/>
                  <a:t>y</a:t>
                </a:r>
                <a:r>
                  <a:rPr lang="en-US" altLang="ko-KR" sz="2600" dirty="0"/>
                  <a:t> of </a:t>
                </a:r>
                <a:r>
                  <a:rPr lang="en-US" altLang="ko-KR" sz="2600" i="1" dirty="0"/>
                  <a:t>f</a:t>
                </a:r>
                <a:r>
                  <a:rPr lang="en-US" altLang="ko-KR" sz="2600" dirty="0"/>
                  <a:t>.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27172"/>
                <a:ext cx="6419056" cy="4937760"/>
              </a:xfrm>
              <a:blipFill>
                <a:blip r:embed="rId2"/>
                <a:stretch>
                  <a:fillRect l="-1425" t="-1852" r="-14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perceptron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05941"/>
            <a:ext cx="3384376" cy="316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67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600">
                <a:effectLst>
                  <a:outerShdw blurRad="38100" dist="38100" dir="2700000" algn="tl">
                    <a:srgbClr val="FFFFFF"/>
                  </a:outerShdw>
                </a:effectLst>
              </a:rPr>
              <a:t>From Biological to Artificial Neurons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dirty="0">
                <a:solidFill>
                  <a:schemeClr val="accent2"/>
                </a:solidFill>
              </a:rPr>
              <a:t>Behavior of an artificial neural network to any particular input depends upon:</a:t>
            </a: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endParaRPr lang="en-US" altLang="ko-KR" sz="2800" dirty="0">
              <a:effectLst>
                <a:outerShdw blurRad="38100" dist="38100" dir="2700000" algn="tl">
                  <a:srgbClr val="919191"/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structure of each node (activation function)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structure of the network (architecture)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weights on each of the connections</a:t>
            </a: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2800" dirty="0">
                <a:effectLst>
                  <a:outerShdw blurRad="38100" dist="38100" dir="2700000" algn="tl">
                    <a:srgbClr val="919191"/>
                  </a:outerShdw>
                </a:effectLst>
              </a:rPr>
              <a:t>                          ....  </a:t>
            </a:r>
            <a:r>
              <a:rPr lang="en-US" altLang="ko-KR" sz="2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these must be learned !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A0A169-81D9-437F-A522-C57210505EB5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Learning in a Simple Neuron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eaLnBrk="1" hangingPunct="1">
              <a:buFont typeface="Monotype Sorts" charset="2"/>
              <a:buNone/>
            </a:pPr>
            <a:endParaRPr lang="en-US" altLang="ko-KR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A62CF-AC79-49CB-BC1F-85E96E35DF5F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Learning in a Simple Neuron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803275" y="5845175"/>
            <a:ext cx="4454525" cy="647700"/>
          </a:xfrm>
        </p:spPr>
        <p:txBody>
          <a:bodyPr/>
          <a:lstStyle/>
          <a:p>
            <a:pPr eaLnBrk="1" hangingPunct="1">
              <a:buFont typeface="Monotype Sorts" charset="2"/>
              <a:buNone/>
            </a:pPr>
            <a:r>
              <a:rPr lang="en-US" altLang="ko-KR" i="1"/>
              <a:t>H = {W|W </a:t>
            </a:r>
            <a:r>
              <a:rPr lang="en-US" altLang="ko-KR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ko-KR" i="1">
                <a:latin typeface="Symbol" panose="05050102010706020507" pitchFamily="18" charset="2"/>
              </a:rPr>
              <a:t> </a:t>
            </a:r>
            <a:r>
              <a:rPr lang="en-US" altLang="ko-KR" i="1">
                <a:latin typeface="Times New Roman" panose="02020603050405020304" pitchFamily="18" charset="0"/>
              </a:rPr>
              <a:t>R</a:t>
            </a:r>
            <a:r>
              <a:rPr lang="en-US" altLang="ko-KR" i="1" baseline="30000">
                <a:latin typeface="Times New Roman" panose="02020603050405020304" pitchFamily="18" charset="0"/>
              </a:rPr>
              <a:t>(n+1)</a:t>
            </a:r>
            <a:r>
              <a:rPr lang="en-US" altLang="ko-KR" i="1">
                <a:latin typeface="Times New Roman" panose="02020603050405020304" pitchFamily="18" charset="0"/>
              </a:rPr>
              <a:t>}</a:t>
            </a:r>
            <a:endParaRPr lang="en-US" altLang="ko-KR" i="1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4200525" y="2825750"/>
            <a:ext cx="422275" cy="3984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3465513" y="3957638"/>
            <a:ext cx="422275" cy="4095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5302" name="Line 6"/>
          <p:cNvSpPr>
            <a:spLocks noChangeShapeType="1"/>
          </p:cNvSpPr>
          <p:nvPr/>
        </p:nvSpPr>
        <p:spPr bwMode="auto">
          <a:xfrm flipV="1">
            <a:off x="3748088" y="3189288"/>
            <a:ext cx="582612" cy="785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 flipH="1" flipV="1">
            <a:off x="4484688" y="3189288"/>
            <a:ext cx="633412" cy="785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4989513" y="3957638"/>
            <a:ext cx="422275" cy="4095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5599113" y="3043238"/>
            <a:ext cx="422275" cy="4095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 flipH="1" flipV="1">
            <a:off x="4637088" y="3036888"/>
            <a:ext cx="938212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 flipV="1">
            <a:off x="4419600" y="2503488"/>
            <a:ext cx="0" cy="328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 flipV="1">
            <a:off x="3733800" y="4484688"/>
            <a:ext cx="0" cy="328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 flipV="1">
            <a:off x="5181600" y="4484688"/>
            <a:ext cx="0" cy="328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1076325" y="2457450"/>
            <a:ext cx="48895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3200" i="1" u="sng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x</a:t>
            </a:r>
            <a:r>
              <a:rPr lang="en-US" altLang="ko-KR" sz="1800" i="1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1457325" y="2457450"/>
            <a:ext cx="48895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3200" i="1" u="sng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x</a:t>
            </a:r>
            <a:r>
              <a:rPr lang="en-US" altLang="ko-KR" sz="1800" i="1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2</a:t>
            </a:r>
          </a:p>
        </p:txBody>
      </p: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1914525" y="2457450"/>
            <a:ext cx="37465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3200" i="1" u="sng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y</a:t>
            </a:r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1152525" y="3005138"/>
            <a:ext cx="12446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 i="1">
                <a:solidFill>
                  <a:srgbClr val="41414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0   0    0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 i="1">
                <a:solidFill>
                  <a:srgbClr val="41414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0   1    0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 i="1">
                <a:solidFill>
                  <a:srgbClr val="41414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1   0    0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 i="1">
                <a:solidFill>
                  <a:srgbClr val="41414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1   1    1</a:t>
            </a:r>
          </a:p>
        </p:txBody>
      </p:sp>
      <p:sp>
        <p:nvSpPr>
          <p:cNvPr id="55314" name="Rectangle 19"/>
          <p:cNvSpPr>
            <a:spLocks noChangeArrowheads="1"/>
          </p:cNvSpPr>
          <p:nvPr/>
        </p:nvSpPr>
        <p:spPr bwMode="auto">
          <a:xfrm>
            <a:off x="3484563" y="4689475"/>
            <a:ext cx="48895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3200" i="1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x</a:t>
            </a:r>
            <a:r>
              <a:rPr lang="en-US" altLang="ko-KR" sz="1800" i="1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55315" name="Rectangle 20"/>
          <p:cNvSpPr>
            <a:spLocks noChangeArrowheads="1"/>
          </p:cNvSpPr>
          <p:nvPr/>
        </p:nvSpPr>
        <p:spPr bwMode="auto">
          <a:xfrm>
            <a:off x="4932363" y="4689475"/>
            <a:ext cx="48895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3200" i="1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x</a:t>
            </a:r>
            <a:r>
              <a:rPr lang="en-US" altLang="ko-KR" sz="1800" i="1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2</a:t>
            </a:r>
          </a:p>
        </p:txBody>
      </p:sp>
      <p:sp>
        <p:nvSpPr>
          <p:cNvPr id="55316" name="Rectangle 21"/>
          <p:cNvSpPr>
            <a:spLocks noChangeArrowheads="1"/>
          </p:cNvSpPr>
          <p:nvPr/>
        </p:nvSpPr>
        <p:spPr bwMode="auto">
          <a:xfrm>
            <a:off x="5999163" y="3317875"/>
            <a:ext cx="769937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3200" i="1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x</a:t>
            </a:r>
            <a:r>
              <a:rPr lang="en-US" altLang="ko-KR" sz="1800" i="1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0=</a:t>
            </a:r>
            <a:r>
              <a:rPr lang="en-US" altLang="ko-KR" sz="2000" i="1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55317" name="Rectangle 22"/>
          <p:cNvSpPr>
            <a:spLocks noChangeArrowheads="1"/>
          </p:cNvSpPr>
          <p:nvPr/>
        </p:nvSpPr>
        <p:spPr bwMode="auto">
          <a:xfrm>
            <a:off x="3408363" y="3317875"/>
            <a:ext cx="579437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3200" i="1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w</a:t>
            </a:r>
            <a:r>
              <a:rPr lang="en-US" altLang="ko-KR" sz="1800" i="1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55318" name="Rectangle 23"/>
          <p:cNvSpPr>
            <a:spLocks noChangeArrowheads="1"/>
          </p:cNvSpPr>
          <p:nvPr/>
        </p:nvSpPr>
        <p:spPr bwMode="auto">
          <a:xfrm>
            <a:off x="5084763" y="2555875"/>
            <a:ext cx="790575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3200" i="1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w</a:t>
            </a:r>
            <a:r>
              <a:rPr lang="en-US" altLang="ko-KR" sz="1800" i="1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0= </a:t>
            </a:r>
          </a:p>
        </p:txBody>
      </p:sp>
      <p:sp>
        <p:nvSpPr>
          <p:cNvPr id="55319" name="Rectangle 24"/>
          <p:cNvSpPr>
            <a:spLocks noChangeArrowheads="1"/>
          </p:cNvSpPr>
          <p:nvPr/>
        </p:nvSpPr>
        <p:spPr bwMode="auto">
          <a:xfrm>
            <a:off x="4856163" y="3317875"/>
            <a:ext cx="579437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3200" i="1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w</a:t>
            </a:r>
            <a:r>
              <a:rPr lang="en-US" altLang="ko-KR" sz="1800" i="1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2</a:t>
            </a:r>
          </a:p>
        </p:txBody>
      </p:sp>
      <p:sp>
        <p:nvSpPr>
          <p:cNvPr id="55320" name="Rectangle 25"/>
          <p:cNvSpPr>
            <a:spLocks noChangeArrowheads="1"/>
          </p:cNvSpPr>
          <p:nvPr/>
        </p:nvSpPr>
        <p:spPr bwMode="auto">
          <a:xfrm>
            <a:off x="3332163" y="5130800"/>
            <a:ext cx="72866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Fries</a:t>
            </a:r>
          </a:p>
        </p:txBody>
      </p:sp>
      <p:sp>
        <p:nvSpPr>
          <p:cNvPr id="55321" name="Rectangle 26"/>
          <p:cNvSpPr>
            <a:spLocks noChangeArrowheads="1"/>
          </p:cNvSpPr>
          <p:nvPr/>
        </p:nvSpPr>
        <p:spPr bwMode="auto">
          <a:xfrm>
            <a:off x="4703763" y="5130800"/>
            <a:ext cx="91281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Burger</a:t>
            </a:r>
          </a:p>
        </p:txBody>
      </p:sp>
      <p:graphicFrame>
        <p:nvGraphicFramePr>
          <p:cNvPr id="55322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3819525" y="1643063"/>
          <a:ext cx="207327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5" name="Equation" r:id="rId4" imgW="2069682" imgH="825654" progId="Equation.3">
                  <p:embed/>
                </p:oleObj>
              </mc:Choice>
              <mc:Fallback>
                <p:oleObj name="Equation" r:id="rId4" imgW="2069682" imgH="825654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525" y="1643063"/>
                        <a:ext cx="2073275" cy="827087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3" name="Rectangle 28"/>
          <p:cNvSpPr>
            <a:spLocks noChangeArrowheads="1"/>
          </p:cNvSpPr>
          <p:nvPr/>
        </p:nvSpPr>
        <p:spPr bwMode="auto">
          <a:xfrm>
            <a:off x="6380163" y="1701800"/>
            <a:ext cx="234315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 i="1">
                <a:solidFill>
                  <a:srgbClr val="41414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where f(a) is the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 i="1">
                <a:solidFill>
                  <a:srgbClr val="41414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step function, such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 i="1">
                <a:solidFill>
                  <a:srgbClr val="41414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that:   f(a)=1, a &gt;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 i="1">
                <a:solidFill>
                  <a:srgbClr val="41414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          f(a)=0, a &lt;= 0</a:t>
            </a:r>
          </a:p>
        </p:txBody>
      </p:sp>
      <p:graphicFrame>
        <p:nvGraphicFramePr>
          <p:cNvPr id="55324" name="Object 1">
            <a:hlinkClick r:id="" action="ppaction://ole?verb=0"/>
          </p:cNvPr>
          <p:cNvGraphicFramePr>
            <a:graphicFrameLocks/>
          </p:cNvGraphicFramePr>
          <p:nvPr/>
        </p:nvGraphicFramePr>
        <p:xfrm>
          <a:off x="5719763" y="2770188"/>
          <a:ext cx="617537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6" name="Equation" r:id="rId6" imgW="614338" imgH="216361" progId="Equation.3">
                  <p:embed/>
                </p:oleObj>
              </mc:Choice>
              <mc:Fallback>
                <p:oleObj name="Equation" r:id="rId6" imgW="614338" imgH="216361" progId="Equation.3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9763" y="2770188"/>
                        <a:ext cx="617537" cy="21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5" name="Rectangle 18"/>
          <p:cNvSpPr>
            <a:spLocks noChangeArrowheads="1"/>
          </p:cNvSpPr>
          <p:nvPr/>
        </p:nvSpPr>
        <p:spPr bwMode="auto">
          <a:xfrm>
            <a:off x="715963" y="2057400"/>
            <a:ext cx="240823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ja-JP" altLang="en-US" sz="20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“</a:t>
            </a:r>
            <a:r>
              <a:rPr lang="en-US" altLang="ja-JP" sz="20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Full Meal Deal</a:t>
            </a:r>
            <a:r>
              <a:rPr lang="ja-JP" altLang="en-US" sz="20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”</a:t>
            </a:r>
            <a:endParaRPr lang="en-US" altLang="ko-KR" sz="2000" i="1">
              <a:solidFill>
                <a:schemeClr val="tx2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D4A7B6-1DB2-40A9-94BC-2F94610DE57C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Learning in a Simple Neuron 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Perceptron Learning Algorithm:</a:t>
            </a:r>
            <a:endParaRPr lang="en-US" altLang="ko-KR" dirty="0">
              <a:solidFill>
                <a:schemeClr val="accent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dirty="0">
                <a:solidFill>
                  <a:schemeClr val="tx2"/>
                </a:solidFill>
              </a:rPr>
              <a:t>1. </a:t>
            </a:r>
            <a:r>
              <a:rPr lang="en-US" altLang="ko-KR" dirty="0"/>
              <a:t>Initialize weights</a:t>
            </a: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endParaRPr lang="en-US" altLang="ko-KR" dirty="0">
              <a:solidFill>
                <a:schemeClr val="tx2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dirty="0">
                <a:solidFill>
                  <a:schemeClr val="tx2"/>
                </a:solidFill>
              </a:rPr>
              <a:t>2. </a:t>
            </a:r>
            <a:r>
              <a:rPr lang="en-US" altLang="ko-KR" dirty="0"/>
              <a:t>Present a pattern and target output</a:t>
            </a: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endParaRPr lang="en-US" altLang="ko-KR" dirty="0">
              <a:solidFill>
                <a:schemeClr val="tx2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dirty="0">
                <a:solidFill>
                  <a:schemeClr val="tx2"/>
                </a:solidFill>
              </a:rPr>
              <a:t>3. </a:t>
            </a:r>
            <a:r>
              <a:rPr lang="en-US" altLang="ko-KR" dirty="0"/>
              <a:t>Compute output :</a:t>
            </a: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endParaRPr lang="en-US" altLang="ko-KR" dirty="0">
              <a:solidFill>
                <a:schemeClr val="tx2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dirty="0">
                <a:solidFill>
                  <a:schemeClr val="tx2"/>
                </a:solidFill>
              </a:rPr>
              <a:t>4. </a:t>
            </a:r>
            <a:r>
              <a:rPr lang="en-US" altLang="ko-KR" dirty="0"/>
              <a:t>Update weights :</a:t>
            </a: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endParaRPr lang="en-US" altLang="ko-KR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Repeat starting at 2 until acceptable level of error</a:t>
            </a:r>
          </a:p>
        </p:txBody>
      </p:sp>
      <p:graphicFrame>
        <p:nvGraphicFramePr>
          <p:cNvPr id="5734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733800" y="3886200"/>
          <a:ext cx="20732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9" name="Equation" r:id="rId4" imgW="2069682" imgH="858934" progId="Equation.3">
                  <p:embed/>
                </p:oleObj>
              </mc:Choice>
              <mc:Fallback>
                <p:oleObj name="Equation" r:id="rId4" imgW="2069682" imgH="858934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886200"/>
                        <a:ext cx="2073275" cy="86042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735388" y="4724400"/>
          <a:ext cx="30734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0" name="Equation" r:id="rId6" imgW="3068073" imgH="857349" progId="Equation.3">
                  <p:embed/>
                </p:oleObj>
              </mc:Choice>
              <mc:Fallback>
                <p:oleObj name="Equation" r:id="rId6" imgW="3068073" imgH="857349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388" y="4724400"/>
                        <a:ext cx="3073400" cy="85883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A195F-BEB4-4E9D-9268-352CC5A93184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Learning in a Simple Neuron 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Widrow</a:t>
            </a:r>
            <a:r>
              <a:rPr lang="en-US" altLang="ko-KR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-Hoff  or Delta Rule for Weight Modification</a:t>
            </a:r>
            <a:endParaRPr lang="en-US" altLang="ko-KR" sz="2400" dirty="0">
              <a:solidFill>
                <a:schemeClr val="accent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endParaRPr lang="en-US" altLang="ko-KR" sz="2400" dirty="0">
              <a:solidFill>
                <a:schemeClr val="accent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endParaRPr lang="en-US" altLang="ko-KR" sz="2400" dirty="0">
              <a:solidFill>
                <a:schemeClr val="accent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Where:</a:t>
            </a: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endParaRPr lang="en-US" altLang="ko-KR" sz="2400" i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ymbol" panose="05050102010706020507" pitchFamily="18" charset="2"/>
            </a:endParaRP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endParaRPr lang="en-US" altLang="ko-KR" sz="2400" i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ymbol" panose="05050102010706020507" pitchFamily="18" charset="2"/>
            </a:endParaRP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2400" i="1" dirty="0">
                <a:solidFill>
                  <a:schemeClr val="tx2"/>
                </a:solidFill>
                <a:latin typeface="Symbol" panose="05050102010706020507" pitchFamily="18" charset="2"/>
              </a:rPr>
              <a:t>h</a:t>
            </a:r>
            <a:r>
              <a:rPr lang="en-US" altLang="ko-KR" sz="2400" dirty="0"/>
              <a:t>   = </a:t>
            </a:r>
            <a:r>
              <a:rPr lang="en-US" altLang="ko-KR" sz="2400" i="1" dirty="0"/>
              <a:t>learning rate</a:t>
            </a:r>
            <a:r>
              <a:rPr lang="en-US" altLang="ko-KR" sz="2400" dirty="0"/>
              <a:t> (</a:t>
            </a:r>
            <a:r>
              <a:rPr lang="en-US" altLang="ko-KR" sz="2400" i="1" dirty="0"/>
              <a:t>o &lt; </a:t>
            </a:r>
            <a:r>
              <a:rPr lang="en-US" altLang="ko-KR" sz="2400" i="1" dirty="0">
                <a:latin typeface="Symbol" panose="05050102010706020507" pitchFamily="18" charset="2"/>
              </a:rPr>
              <a:t>h </a:t>
            </a:r>
            <a:r>
              <a:rPr lang="en-US" altLang="ko-KR" sz="2400" i="1" dirty="0"/>
              <a:t> &lt;= 1</a:t>
            </a:r>
            <a:r>
              <a:rPr lang="en-US" altLang="ko-KR" sz="2400" dirty="0"/>
              <a:t>),     typically set = </a:t>
            </a:r>
            <a:r>
              <a:rPr lang="en-US" altLang="ko-KR" sz="2400" i="1" dirty="0"/>
              <a:t>0.1</a:t>
            </a:r>
            <a:endParaRPr lang="en-US" altLang="ko-KR" sz="2400" dirty="0"/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2400" i="1" dirty="0">
                <a:solidFill>
                  <a:schemeClr val="tx2"/>
                </a:solidFill>
              </a:rPr>
              <a:t>d</a:t>
            </a:r>
            <a:r>
              <a:rPr lang="en-US" altLang="ko-KR" sz="2400" dirty="0">
                <a:solidFill>
                  <a:schemeClr val="tx2"/>
                </a:solidFill>
              </a:rPr>
              <a:t> </a:t>
            </a:r>
            <a:r>
              <a:rPr lang="en-US" altLang="ko-KR" sz="2400" dirty="0"/>
              <a:t>= </a:t>
            </a:r>
            <a:r>
              <a:rPr lang="en-US" altLang="ko-KR" sz="2400" i="1" dirty="0"/>
              <a:t>error signal  </a:t>
            </a:r>
            <a:r>
              <a:rPr lang="en-US" altLang="ko-KR" sz="2400" dirty="0"/>
              <a:t>=  desired output - network output</a:t>
            </a: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2400" dirty="0"/>
              <a:t>			   =   </a:t>
            </a:r>
            <a:r>
              <a:rPr lang="en-US" altLang="ko-KR" sz="2400" i="1" dirty="0">
                <a:solidFill>
                  <a:schemeClr val="tx2"/>
                </a:solidFill>
              </a:rPr>
              <a:t>t - y</a:t>
            </a:r>
          </a:p>
        </p:txBody>
      </p:sp>
      <p:graphicFrame>
        <p:nvGraphicFramePr>
          <p:cNvPr id="5939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08188" y="3125788"/>
          <a:ext cx="307340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8" name="Equation" r:id="rId4" imgW="3068073" imgH="857349" progId="Equation.3">
                  <p:embed/>
                </p:oleObj>
              </mc:Choice>
              <mc:Fallback>
                <p:oleObj name="Equation" r:id="rId4" imgW="3068073" imgH="857349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3125788"/>
                        <a:ext cx="3073400" cy="858837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334000" y="3125788"/>
          <a:ext cx="23082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9" name="Equation" r:id="rId6" imgW="2438400" imgH="596900" progId="Equation.3">
                  <p:embed/>
                </p:oleObj>
              </mc:Choice>
              <mc:Fallback>
                <p:oleObj name="Equation" r:id="rId6" imgW="2438400" imgH="5969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125788"/>
                        <a:ext cx="23082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4703763" y="3255963"/>
            <a:ext cx="27781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MS PGothic" panose="020B0600070205080204" pitchFamily="34" charset="-128"/>
              </a:rPr>
              <a:t>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7B0E3A-2DF3-4D2B-A3F2-DB4B3BE3815A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Learning in a Simple Neuron 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fontAlgn="auto" latinLnBrk="1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anose="02040602050305030304" pitchFamily="18" charset="0"/>
              </a:rPr>
              <a:t>Perceptron Learning - A Walk Through</a:t>
            </a:r>
          </a:p>
          <a:p>
            <a:pPr eaLnBrk="1" fontAlgn="auto" latinLnBrk="1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US" altLang="ko-KR" sz="2800" dirty="0">
              <a:effectLst>
                <a:outerShdw blurRad="38100" dist="38100" dir="2700000" algn="tl">
                  <a:srgbClr val="919191"/>
                </a:outerShdw>
              </a:effectLst>
              <a:latin typeface="Book Antiqua" panose="02040602050305030304" pitchFamily="18" charset="0"/>
            </a:endParaRPr>
          </a:p>
          <a:p>
            <a:pPr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Monotype Sorts" charset="2"/>
              <a:buChar char="v"/>
              <a:defRPr/>
            </a:pPr>
            <a:r>
              <a:rPr lang="en-US" altLang="ko-KR" sz="2800" dirty="0">
                <a:latin typeface="Book Antiqua" panose="02040602050305030304" pitchFamily="18" charset="0"/>
              </a:rPr>
              <a:t>The </a:t>
            </a:r>
            <a:r>
              <a:rPr lang="en-US" altLang="ko-KR" sz="2800" dirty="0">
                <a:latin typeface="Book Antiqua" panose="02040602050305030304" pitchFamily="18" charset="0"/>
                <a:hlinkClick r:id="rId3" action="ppaction://hlinkfile"/>
              </a:rPr>
              <a:t>PERCEPT.XLS</a:t>
            </a:r>
            <a:r>
              <a:rPr lang="en-US" altLang="ko-KR" sz="2800" dirty="0">
                <a:latin typeface="Book Antiqua" panose="02040602050305030304" pitchFamily="18" charset="0"/>
              </a:rPr>
              <a:t> table represents 4 iterations through training data for </a:t>
            </a:r>
            <a:r>
              <a:rPr lang="ja-JP" altLang="en-US" sz="2800" dirty="0">
                <a:latin typeface="Book Antiqua" panose="02040602050305030304" pitchFamily="18" charset="0"/>
              </a:rPr>
              <a:t>“</a:t>
            </a:r>
            <a:r>
              <a:rPr lang="en-US" altLang="ja-JP" sz="2800" i="1" dirty="0">
                <a:latin typeface="Book Antiqua" panose="02040602050305030304" pitchFamily="18" charset="0"/>
              </a:rPr>
              <a:t>full meal deal</a:t>
            </a:r>
            <a:r>
              <a:rPr lang="ja-JP" altLang="en-US" sz="2800" dirty="0">
                <a:latin typeface="Book Antiqua" panose="02040602050305030304" pitchFamily="18" charset="0"/>
              </a:rPr>
              <a:t>”</a:t>
            </a:r>
            <a:r>
              <a:rPr lang="en-US" altLang="ja-JP" sz="2800" dirty="0">
                <a:latin typeface="Book Antiqua" panose="02040602050305030304" pitchFamily="18" charset="0"/>
              </a:rPr>
              <a:t> network</a:t>
            </a:r>
          </a:p>
          <a:p>
            <a:pPr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Monotype Sorts" charset="2"/>
              <a:buChar char="v"/>
              <a:defRPr/>
            </a:pPr>
            <a:r>
              <a:rPr lang="en-US" altLang="ko-KR" sz="2800" dirty="0">
                <a:latin typeface="Book Antiqua" panose="02040602050305030304" pitchFamily="18" charset="0"/>
              </a:rPr>
              <a:t>On-line weight updates</a:t>
            </a:r>
          </a:p>
          <a:p>
            <a:pPr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Monotype Sorts" charset="2"/>
              <a:buChar char="v"/>
              <a:defRPr/>
            </a:pPr>
            <a:r>
              <a:rPr lang="en-US" altLang="ko-KR" sz="2800" dirty="0">
                <a:latin typeface="Book Antiqua" panose="02040602050305030304" pitchFamily="18" charset="0"/>
              </a:rPr>
              <a:t>Varying learning rate, </a:t>
            </a:r>
            <a:r>
              <a:rPr lang="en-US" altLang="ko-KR" i="1" dirty="0">
                <a:latin typeface="Symbol" panose="05050102010706020507" pitchFamily="18" charset="2"/>
              </a:rPr>
              <a:t>h</a:t>
            </a:r>
            <a:r>
              <a:rPr lang="en-US" altLang="ko-KR" i="1" dirty="0"/>
              <a:t> </a:t>
            </a:r>
            <a:r>
              <a:rPr lang="en-US" altLang="ko-KR" sz="2800" i="1" dirty="0">
                <a:latin typeface="Book Antiqua" panose="02040602050305030304" pitchFamily="18" charset="0"/>
              </a:rPr>
              <a:t>, </a:t>
            </a:r>
            <a:r>
              <a:rPr lang="en-US" altLang="ko-KR" sz="2800" dirty="0">
                <a:latin typeface="Book Antiqua" panose="02040602050305030304" pitchFamily="18" charset="0"/>
              </a:rPr>
              <a:t>will vary training time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7F4CA-809B-4C3F-B692-EB175C4BCCE8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ANN Background and</a:t>
            </a:r>
            <a:br>
              <a:rPr lang="en-US" altLang="ko-KR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ko-KR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Motivation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eaLnBrk="1" hangingPunct="1">
              <a:buFont typeface="Monotype Sorts" charset="2"/>
              <a:buNone/>
            </a:pPr>
            <a:endParaRPr lang="en-US" altLang="ko-KR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84D24-D0E0-4FDC-B943-D700FDEEAC80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F50FD-C850-40FE-BDCB-2A64B8A80A22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44" y="685800"/>
            <a:ext cx="8971156" cy="488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69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600">
                <a:effectLst>
                  <a:outerShdw blurRad="38100" dist="38100" dir="2700000" algn="tl">
                    <a:srgbClr val="FFFFFF"/>
                  </a:outerShdw>
                </a:effectLst>
              </a:rPr>
              <a:t>Limitations of Simple Neural Networks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eaLnBrk="1" hangingPunct="1">
              <a:buFont typeface="Monotype Sorts" charset="2"/>
              <a:buNone/>
            </a:pPr>
            <a:endParaRPr lang="en-US" altLang="ko-KR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5B338-332F-40A8-823B-C8850D2B9638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600">
                <a:effectLst>
                  <a:outerShdw blurRad="38100" dist="38100" dir="2700000" algn="tl">
                    <a:srgbClr val="FFFFFF"/>
                  </a:outerShdw>
                </a:effectLst>
              </a:rPr>
              <a:t>Limitations of Simple Neural Networks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871538" y="1622425"/>
            <a:ext cx="79756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fontAlgn="auto" latinLnBrk="1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anose="02040602050305030304" pitchFamily="18" charset="0"/>
              </a:rPr>
              <a:t>What is a Perceptron doing when it learns?</a:t>
            </a:r>
          </a:p>
          <a:p>
            <a:pPr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Monotype Sorts" charset="2"/>
              <a:buChar char="v"/>
              <a:defRPr/>
            </a:pPr>
            <a:r>
              <a:rPr lang="en-US" altLang="ko-KR" sz="2800" dirty="0">
                <a:latin typeface="Book Antiqua" panose="02040602050305030304" pitchFamily="18" charset="0"/>
              </a:rPr>
              <a:t>We will see it is often good to visualize network activity</a:t>
            </a:r>
          </a:p>
          <a:p>
            <a:pPr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Monotype Sorts" charset="2"/>
              <a:buChar char="v"/>
              <a:defRPr/>
            </a:pPr>
            <a:r>
              <a:rPr lang="en-US" altLang="ko-KR" sz="2800" dirty="0">
                <a:latin typeface="Book Antiqua" panose="02040602050305030304" pitchFamily="18" charset="0"/>
              </a:rPr>
              <a:t>A discriminate function is generated</a:t>
            </a:r>
          </a:p>
          <a:p>
            <a:pPr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Monotype Sorts" charset="2"/>
              <a:buChar char="v"/>
              <a:defRPr/>
            </a:pPr>
            <a:r>
              <a:rPr lang="en-US" altLang="ko-KR" sz="2800" dirty="0">
                <a:latin typeface="Book Antiqua" panose="02040602050305030304" pitchFamily="18" charset="0"/>
              </a:rPr>
              <a:t>Has the power to map input patterns to output class values</a:t>
            </a:r>
          </a:p>
          <a:p>
            <a:pPr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Monotype Sorts" charset="2"/>
              <a:buChar char="v"/>
              <a:defRPr/>
            </a:pPr>
            <a:r>
              <a:rPr lang="en-US" altLang="ko-KR" sz="2800" dirty="0">
                <a:latin typeface="Book Antiqua" panose="02040602050305030304" pitchFamily="18" charset="0"/>
              </a:rPr>
              <a:t>For 3-dimensional input, must visualize 3-D space and 2-D </a:t>
            </a:r>
            <a:r>
              <a:rPr lang="en-US" altLang="ko-KR" sz="2800" i="1" dirty="0">
                <a:latin typeface="Book Antiqua" panose="02040602050305030304" pitchFamily="18" charset="0"/>
              </a:rPr>
              <a:t>hyper-planes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A4E82-213A-4CBB-8A92-9F29B866DCFC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700088"/>
            <a:ext cx="7778750" cy="11049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600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  <p:sp>
        <p:nvSpPr>
          <p:cNvPr id="67587" name="Text Box 5"/>
          <p:cNvSpPr txBox="1">
            <a:spLocks noChangeArrowheads="1"/>
          </p:cNvSpPr>
          <p:nvPr/>
        </p:nvSpPr>
        <p:spPr bwMode="auto">
          <a:xfrm>
            <a:off x="1484313" y="2170113"/>
            <a:ext cx="1689100" cy="307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MS PGothic" panose="020B0600070205080204" pitchFamily="34" charset="-128"/>
              </a:rPr>
              <a:t>Logical OR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MS PGothic" panose="020B0600070205080204" pitchFamily="34" charset="-128"/>
              </a:rPr>
              <a:t>Function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800" i="1" u="sng">
                <a:latin typeface="Times New Roman" panose="02020603050405020304" pitchFamily="18" charset="0"/>
                <a:ea typeface="MS PGothic" panose="020B0600070205080204" pitchFamily="34" charset="-128"/>
              </a:rPr>
              <a:t>x</a:t>
            </a:r>
            <a:r>
              <a:rPr lang="en-US" altLang="ko-KR" sz="2800" i="1" u="sng" baseline="-25000">
                <a:latin typeface="Times New Roman" panose="02020603050405020304" pitchFamily="18" charset="0"/>
                <a:ea typeface="MS PGothic" panose="020B0600070205080204" pitchFamily="34" charset="-128"/>
              </a:rPr>
              <a:t>1</a:t>
            </a:r>
            <a:r>
              <a:rPr lang="en-US" altLang="ko-KR" sz="2800" i="1" u="sng">
                <a:latin typeface="Times New Roman" panose="02020603050405020304" pitchFamily="18" charset="0"/>
                <a:ea typeface="MS PGothic" panose="020B0600070205080204" pitchFamily="34" charset="-128"/>
              </a:rPr>
              <a:t>	x</a:t>
            </a:r>
            <a:r>
              <a:rPr lang="en-US" altLang="ko-KR" sz="2800" i="1" u="sng" baseline="-25000">
                <a:latin typeface="Times New Roman" panose="02020603050405020304" pitchFamily="18" charset="0"/>
                <a:ea typeface="MS PGothic" panose="020B0600070205080204" pitchFamily="34" charset="-128"/>
              </a:rPr>
              <a:t>2</a:t>
            </a:r>
            <a:r>
              <a:rPr lang="en-US" altLang="ko-KR" sz="2800" i="1" u="sng">
                <a:latin typeface="Times New Roman" panose="02020603050405020304" pitchFamily="18" charset="0"/>
                <a:ea typeface="MS PGothic" panose="020B0600070205080204" pitchFamily="34" charset="-128"/>
              </a:rPr>
              <a:t>	 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MS PGothic" panose="020B0600070205080204" pitchFamily="34" charset="-128"/>
              </a:rPr>
              <a:t>0	0	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MS PGothic" panose="020B0600070205080204" pitchFamily="34" charset="-128"/>
              </a:rPr>
              <a:t>0	1	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AutoNum type="arabicPlain"/>
            </a:pPr>
            <a:r>
              <a:rPr lang="en-US" altLang="ko-KR" sz="2400">
                <a:latin typeface="Times New Roman" panose="02020603050405020304" pitchFamily="18" charset="0"/>
                <a:ea typeface="MS PGothic" panose="020B0600070205080204" pitchFamily="34" charset="-128"/>
              </a:rPr>
              <a:t>0	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MS PGothic" panose="020B0600070205080204" pitchFamily="34" charset="-128"/>
              </a:rPr>
              <a:t>1	1	1</a:t>
            </a:r>
          </a:p>
        </p:txBody>
      </p:sp>
      <p:sp>
        <p:nvSpPr>
          <p:cNvPr id="67588" name="Rectangle 6"/>
          <p:cNvSpPr>
            <a:spLocks noChangeArrowheads="1"/>
          </p:cNvSpPr>
          <p:nvPr/>
        </p:nvSpPr>
        <p:spPr bwMode="auto">
          <a:xfrm>
            <a:off x="4572000" y="2170113"/>
            <a:ext cx="2724150" cy="2713037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67589" name="Text Box 7"/>
          <p:cNvSpPr txBox="1">
            <a:spLocks noChangeArrowheads="1"/>
          </p:cNvSpPr>
          <p:nvPr/>
        </p:nvSpPr>
        <p:spPr bwMode="auto">
          <a:xfrm>
            <a:off x="3963988" y="3101975"/>
            <a:ext cx="498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3200" i="1">
                <a:latin typeface="Times New Roman" panose="02020603050405020304" pitchFamily="18" charset="0"/>
                <a:ea typeface="MS PGothic" panose="020B0600070205080204" pitchFamily="34" charset="-128"/>
              </a:rPr>
              <a:t>x</a:t>
            </a:r>
            <a:r>
              <a:rPr lang="en-US" altLang="ko-KR" sz="3200" i="1" baseline="-25000">
                <a:latin typeface="Times New Roman" panose="02020603050405020304" pitchFamily="18" charset="0"/>
                <a:ea typeface="MS PGothic" panose="020B0600070205080204" pitchFamily="34" charset="-128"/>
              </a:rPr>
              <a:t>2</a:t>
            </a:r>
          </a:p>
        </p:txBody>
      </p:sp>
      <p:sp>
        <p:nvSpPr>
          <p:cNvPr id="67590" name="Text Box 8"/>
          <p:cNvSpPr txBox="1">
            <a:spLocks noChangeArrowheads="1"/>
          </p:cNvSpPr>
          <p:nvPr/>
        </p:nvSpPr>
        <p:spPr bwMode="auto">
          <a:xfrm>
            <a:off x="5880100" y="4856163"/>
            <a:ext cx="498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3200" i="1">
                <a:latin typeface="Times New Roman" panose="02020603050405020304" pitchFamily="18" charset="0"/>
                <a:ea typeface="MS PGothic" panose="020B0600070205080204" pitchFamily="34" charset="-128"/>
              </a:rPr>
              <a:t>x</a:t>
            </a:r>
            <a:r>
              <a:rPr lang="en-US" altLang="ko-KR" sz="3200" i="1" baseline="-25000">
                <a:latin typeface="Times New Roman" panose="02020603050405020304" pitchFamily="18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67591" name="Text Box 9"/>
          <p:cNvSpPr txBox="1">
            <a:spLocks noChangeArrowheads="1"/>
          </p:cNvSpPr>
          <p:nvPr/>
        </p:nvSpPr>
        <p:spPr bwMode="auto">
          <a:xfrm>
            <a:off x="3963988" y="465455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MS PGothic" panose="020B0600070205080204" pitchFamily="34" charset="-128"/>
              </a:rPr>
              <a:t>0,0</a:t>
            </a:r>
          </a:p>
        </p:txBody>
      </p:sp>
      <p:sp>
        <p:nvSpPr>
          <p:cNvPr id="67592" name="Text Box 10"/>
          <p:cNvSpPr txBox="1">
            <a:spLocks noChangeArrowheads="1"/>
          </p:cNvSpPr>
          <p:nvPr/>
        </p:nvSpPr>
        <p:spPr bwMode="auto">
          <a:xfrm>
            <a:off x="7402513" y="4614863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MS PGothic" panose="020B0600070205080204" pitchFamily="34" charset="-128"/>
              </a:rPr>
              <a:t>0,1</a:t>
            </a:r>
          </a:p>
        </p:txBody>
      </p:sp>
      <p:sp>
        <p:nvSpPr>
          <p:cNvPr id="67593" name="Text Box 11"/>
          <p:cNvSpPr txBox="1">
            <a:spLocks noChangeArrowheads="1"/>
          </p:cNvSpPr>
          <p:nvPr/>
        </p:nvSpPr>
        <p:spPr bwMode="auto">
          <a:xfrm>
            <a:off x="3963988" y="1941513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MS PGothic" panose="020B0600070205080204" pitchFamily="34" charset="-128"/>
              </a:rPr>
              <a:t>1,0</a:t>
            </a:r>
          </a:p>
        </p:txBody>
      </p:sp>
      <p:sp>
        <p:nvSpPr>
          <p:cNvPr id="67594" name="Text Box 12"/>
          <p:cNvSpPr txBox="1">
            <a:spLocks noChangeArrowheads="1"/>
          </p:cNvSpPr>
          <p:nvPr/>
        </p:nvSpPr>
        <p:spPr bwMode="auto">
          <a:xfrm>
            <a:off x="7402513" y="1941513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MS PGothic" panose="020B0600070205080204" pitchFamily="34" charset="-128"/>
              </a:rPr>
              <a:t>1,1</a:t>
            </a:r>
          </a:p>
        </p:txBody>
      </p:sp>
      <p:sp>
        <p:nvSpPr>
          <p:cNvPr id="67595" name="Line 13"/>
          <p:cNvSpPr>
            <a:spLocks noChangeShapeType="1"/>
          </p:cNvSpPr>
          <p:nvPr/>
        </p:nvSpPr>
        <p:spPr bwMode="auto">
          <a:xfrm>
            <a:off x="3963988" y="2398713"/>
            <a:ext cx="3332162" cy="30130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596" name="Oval 14"/>
          <p:cNvSpPr>
            <a:spLocks noChangeArrowheads="1"/>
          </p:cNvSpPr>
          <p:nvPr/>
        </p:nvSpPr>
        <p:spPr bwMode="auto">
          <a:xfrm>
            <a:off x="4464050" y="4725988"/>
            <a:ext cx="214313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67597" name="Oval 15"/>
          <p:cNvSpPr>
            <a:spLocks noChangeArrowheads="1"/>
          </p:cNvSpPr>
          <p:nvPr/>
        </p:nvSpPr>
        <p:spPr bwMode="auto">
          <a:xfrm>
            <a:off x="4464050" y="2055813"/>
            <a:ext cx="214313" cy="2286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67598" name="Oval 16"/>
          <p:cNvSpPr>
            <a:spLocks noChangeArrowheads="1"/>
          </p:cNvSpPr>
          <p:nvPr/>
        </p:nvSpPr>
        <p:spPr bwMode="auto">
          <a:xfrm>
            <a:off x="7188200" y="4725988"/>
            <a:ext cx="214313" cy="2286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67599" name="Oval 17"/>
          <p:cNvSpPr>
            <a:spLocks noChangeArrowheads="1"/>
          </p:cNvSpPr>
          <p:nvPr/>
        </p:nvSpPr>
        <p:spPr bwMode="auto">
          <a:xfrm>
            <a:off x="7188200" y="2093913"/>
            <a:ext cx="214313" cy="2286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67600" name="Text Box 18"/>
          <p:cNvSpPr txBox="1">
            <a:spLocks noChangeArrowheads="1"/>
          </p:cNvSpPr>
          <p:nvPr/>
        </p:nvSpPr>
        <p:spPr bwMode="auto">
          <a:xfrm>
            <a:off x="5200650" y="2909888"/>
            <a:ext cx="3201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8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y = f(w</a:t>
            </a:r>
            <a:r>
              <a:rPr lang="en-US" altLang="ko-KR" sz="2800" i="1" baseline="-2500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0</a:t>
            </a:r>
            <a:r>
              <a:rPr lang="en-US" altLang="ko-KR" sz="28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+w</a:t>
            </a:r>
            <a:r>
              <a:rPr lang="en-US" altLang="ko-KR" sz="2800" i="1" baseline="-2500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1</a:t>
            </a:r>
            <a:r>
              <a:rPr lang="en-US" altLang="ko-KR" sz="28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x</a:t>
            </a:r>
            <a:r>
              <a:rPr lang="en-US" altLang="ko-KR" sz="2800" i="1" baseline="-2500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1</a:t>
            </a:r>
            <a:r>
              <a:rPr lang="en-US" altLang="ko-KR" sz="28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+w</a:t>
            </a:r>
            <a:r>
              <a:rPr lang="en-US" altLang="ko-KR" sz="2800" i="1" baseline="-2500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2</a:t>
            </a:r>
            <a:r>
              <a:rPr lang="en-US" altLang="ko-KR" sz="28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x</a:t>
            </a:r>
            <a:r>
              <a:rPr lang="en-US" altLang="ko-KR" sz="2800" i="1" baseline="-2500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2</a:t>
            </a:r>
            <a:r>
              <a:rPr lang="en-US" altLang="ko-KR" sz="28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)</a:t>
            </a:r>
          </a:p>
        </p:txBody>
      </p:sp>
      <p:sp>
        <p:nvSpPr>
          <p:cNvPr id="67601" name="Text Box 19"/>
          <p:cNvSpPr txBox="1">
            <a:spLocks noChangeArrowheads="1"/>
          </p:cNvSpPr>
          <p:nvPr/>
        </p:nvSpPr>
        <p:spPr bwMode="auto">
          <a:xfrm>
            <a:off x="1074738" y="5562600"/>
            <a:ext cx="7205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800">
                <a:latin typeface="Times New Roman" panose="02020603050405020304" pitchFamily="18" charset="0"/>
                <a:ea typeface="MS PGothic" panose="020B0600070205080204" pitchFamily="34" charset="-128"/>
              </a:rPr>
              <a:t>What is an artificial neuron doing when it learns?</a:t>
            </a:r>
          </a:p>
        </p:txBody>
      </p:sp>
      <p:sp>
        <p:nvSpPr>
          <p:cNvPr id="67602" name="Oval 34"/>
          <p:cNvSpPr>
            <a:spLocks noChangeArrowheads="1"/>
          </p:cNvSpPr>
          <p:nvPr/>
        </p:nvSpPr>
        <p:spPr bwMode="auto">
          <a:xfrm>
            <a:off x="5662613" y="512763"/>
            <a:ext cx="217487" cy="1873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67603" name="Oval 35"/>
          <p:cNvSpPr>
            <a:spLocks noChangeArrowheads="1"/>
          </p:cNvSpPr>
          <p:nvPr/>
        </p:nvSpPr>
        <p:spPr bwMode="auto">
          <a:xfrm>
            <a:off x="5999163" y="1430338"/>
            <a:ext cx="217487" cy="18573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67604" name="Oval 39"/>
          <p:cNvSpPr>
            <a:spLocks noChangeArrowheads="1"/>
          </p:cNvSpPr>
          <p:nvPr/>
        </p:nvSpPr>
        <p:spPr bwMode="auto">
          <a:xfrm>
            <a:off x="5233988" y="1430338"/>
            <a:ext cx="217487" cy="18573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cxnSp>
        <p:nvCxnSpPr>
          <p:cNvPr id="67605" name="AutoShape 59"/>
          <p:cNvCxnSpPr>
            <a:cxnSpLocks noChangeShapeType="1"/>
            <a:stCxn id="67604" idx="0"/>
            <a:endCxn id="67602" idx="4"/>
          </p:cNvCxnSpPr>
          <p:nvPr/>
        </p:nvCxnSpPr>
        <p:spPr bwMode="auto">
          <a:xfrm flipV="1">
            <a:off x="5343525" y="700088"/>
            <a:ext cx="428625" cy="730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6" name="AutoShape 60"/>
          <p:cNvCxnSpPr>
            <a:cxnSpLocks noChangeShapeType="1"/>
            <a:stCxn id="67602" idx="4"/>
            <a:endCxn id="67603" idx="0"/>
          </p:cNvCxnSpPr>
          <p:nvPr/>
        </p:nvCxnSpPr>
        <p:spPr bwMode="auto">
          <a:xfrm>
            <a:off x="5772150" y="700088"/>
            <a:ext cx="336550" cy="730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07" name="Text Box 64"/>
          <p:cNvSpPr txBox="1">
            <a:spLocks noChangeArrowheads="1"/>
          </p:cNvSpPr>
          <p:nvPr/>
        </p:nvSpPr>
        <p:spPr bwMode="auto">
          <a:xfrm>
            <a:off x="3081338" y="360363"/>
            <a:ext cx="21558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MS PGothic" panose="020B0600070205080204" pitchFamily="34" charset="-128"/>
              </a:rPr>
              <a:t>Simple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MS PGothic" panose="020B0600070205080204" pitchFamily="34" charset="-128"/>
              </a:rPr>
              <a:t>Neural Network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5610AB-A7BA-497D-B581-E5B94728FFBE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600">
                <a:effectLst>
                  <a:outerShdw blurRad="38100" dist="38100" dir="2700000" algn="tl">
                    <a:srgbClr val="FFFFFF"/>
                  </a:outerShdw>
                </a:effectLst>
              </a:rPr>
              <a:t>Limitations of Simple Neural Networks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7772400" cy="41148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ko-KR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Limitations of </a:t>
            </a:r>
            <a:r>
              <a:rPr lang="en-US" altLang="ko-KR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Perceptrons</a:t>
            </a:r>
            <a:r>
              <a:rPr lang="en-US" altLang="ko-KR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  <a:p>
            <a:pPr algn="ctr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ko-KR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(Minsky and </a:t>
            </a:r>
            <a:r>
              <a:rPr lang="en-US" altLang="ko-KR" sz="18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Papert</a:t>
            </a:r>
            <a:r>
              <a:rPr lang="en-US" altLang="ko-KR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 1969)</a:t>
            </a:r>
            <a:endParaRPr lang="en-US" altLang="ko-KR" dirty="0">
              <a:solidFill>
                <a:schemeClr val="accent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Able to form only </a:t>
            </a:r>
            <a:r>
              <a:rPr lang="en-US" altLang="ko-KR" sz="2800" i="1" dirty="0"/>
              <a:t>linear discriminate functions</a:t>
            </a:r>
            <a:r>
              <a:rPr lang="en-US" altLang="ko-KR" sz="2800" dirty="0"/>
              <a:t>; </a:t>
            </a:r>
            <a:r>
              <a:rPr lang="en-US" altLang="ko-KR" sz="2800" i="1" dirty="0"/>
              <a:t>i.e.  </a:t>
            </a:r>
            <a:r>
              <a:rPr lang="en-US" altLang="ko-KR" sz="2800" dirty="0"/>
              <a:t>classes which can be divided by a line or hyper-plane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Most functions are more complex; </a:t>
            </a:r>
            <a:r>
              <a:rPr lang="en-US" altLang="ko-KR" sz="2800" i="1" dirty="0"/>
              <a:t>i.e. </a:t>
            </a:r>
            <a:r>
              <a:rPr lang="en-US" altLang="ko-KR" sz="2800" dirty="0"/>
              <a:t>they are </a:t>
            </a:r>
            <a:r>
              <a:rPr lang="en-US" altLang="ko-KR" sz="2800" i="1" dirty="0"/>
              <a:t>non-linear</a:t>
            </a:r>
            <a:r>
              <a:rPr lang="en-US" altLang="ko-KR" sz="2800" dirty="0"/>
              <a:t> or not </a:t>
            </a:r>
            <a:r>
              <a:rPr lang="en-US" altLang="ko-KR" sz="2800" i="1" dirty="0"/>
              <a:t>linearly separable</a:t>
            </a:r>
            <a:endParaRPr lang="en-US" altLang="ko-KR" sz="2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This crippled research in neural net theory for 15 years ....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59CEA-80E2-4D43-8614-BDFDC81DEC52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904875"/>
            <a:ext cx="7778750" cy="11049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600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484313" y="2170113"/>
            <a:ext cx="1909762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MS PGothic" panose="020B0600070205080204" pitchFamily="34" charset="-128"/>
              </a:rPr>
              <a:t>Logical XOR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MS PGothic" panose="020B0600070205080204" pitchFamily="34" charset="-128"/>
              </a:rPr>
              <a:t>Function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 u="sng">
                <a:latin typeface="Times New Roman" panose="02020603050405020304" pitchFamily="18" charset="0"/>
                <a:ea typeface="MS PGothic" panose="020B0600070205080204" pitchFamily="34" charset="-128"/>
              </a:rPr>
              <a:t>x1	x2	 y</a:t>
            </a:r>
            <a:r>
              <a:rPr lang="en-US" altLang="ko-KR" sz="2400">
                <a:latin typeface="Times New Roman" panose="02020603050405020304" pitchFamily="18" charset="0"/>
                <a:ea typeface="MS PGothic" panose="020B0600070205080204" pitchFamily="34" charset="-128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MS PGothic" panose="020B0600070205080204" pitchFamily="34" charset="-128"/>
              </a:rPr>
              <a:t>0	0	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MS PGothic" panose="020B0600070205080204" pitchFamily="34" charset="-128"/>
              </a:rPr>
              <a:t>0	1	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AutoNum type="arabicPlain"/>
            </a:pPr>
            <a:r>
              <a:rPr lang="en-US" altLang="ko-KR" sz="2400">
                <a:latin typeface="Times New Roman" panose="02020603050405020304" pitchFamily="18" charset="0"/>
                <a:ea typeface="MS PGothic" panose="020B0600070205080204" pitchFamily="34" charset="-128"/>
              </a:rPr>
              <a:t>0	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MS PGothic" panose="020B0600070205080204" pitchFamily="34" charset="-128"/>
              </a:rPr>
              <a:t>1	1	0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4572000" y="2170113"/>
            <a:ext cx="2724150" cy="2713037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1685" name="Text Box 7"/>
          <p:cNvSpPr txBox="1">
            <a:spLocks noChangeArrowheads="1"/>
          </p:cNvSpPr>
          <p:nvPr/>
        </p:nvSpPr>
        <p:spPr bwMode="auto">
          <a:xfrm>
            <a:off x="3963988" y="465455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MS PGothic" panose="020B0600070205080204" pitchFamily="34" charset="-128"/>
              </a:rPr>
              <a:t>0,0</a:t>
            </a:r>
          </a:p>
        </p:txBody>
      </p:sp>
      <p:sp>
        <p:nvSpPr>
          <p:cNvPr id="71686" name="Text Box 8"/>
          <p:cNvSpPr txBox="1">
            <a:spLocks noChangeArrowheads="1"/>
          </p:cNvSpPr>
          <p:nvPr/>
        </p:nvSpPr>
        <p:spPr bwMode="auto">
          <a:xfrm>
            <a:off x="7402513" y="4614863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MS PGothic" panose="020B0600070205080204" pitchFamily="34" charset="-128"/>
              </a:rPr>
              <a:t>0,1</a:t>
            </a:r>
          </a:p>
        </p:txBody>
      </p:sp>
      <p:sp>
        <p:nvSpPr>
          <p:cNvPr id="71687" name="Text Box 9"/>
          <p:cNvSpPr txBox="1">
            <a:spLocks noChangeArrowheads="1"/>
          </p:cNvSpPr>
          <p:nvPr/>
        </p:nvSpPr>
        <p:spPr bwMode="auto">
          <a:xfrm>
            <a:off x="3963988" y="1941513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MS PGothic" panose="020B0600070205080204" pitchFamily="34" charset="-128"/>
              </a:rPr>
              <a:t>1,0</a:t>
            </a:r>
          </a:p>
        </p:txBody>
      </p:sp>
      <p:sp>
        <p:nvSpPr>
          <p:cNvPr id="71688" name="Text Box 10"/>
          <p:cNvSpPr txBox="1">
            <a:spLocks noChangeArrowheads="1"/>
          </p:cNvSpPr>
          <p:nvPr/>
        </p:nvSpPr>
        <p:spPr bwMode="auto">
          <a:xfrm>
            <a:off x="7402513" y="1941513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MS PGothic" panose="020B0600070205080204" pitchFamily="34" charset="-128"/>
              </a:rPr>
              <a:t>1,1</a:t>
            </a:r>
          </a:p>
        </p:txBody>
      </p:sp>
      <p:sp>
        <p:nvSpPr>
          <p:cNvPr id="71689" name="Line 11"/>
          <p:cNvSpPr>
            <a:spLocks noChangeShapeType="1"/>
          </p:cNvSpPr>
          <p:nvPr/>
        </p:nvSpPr>
        <p:spPr bwMode="auto">
          <a:xfrm>
            <a:off x="3679825" y="3219450"/>
            <a:ext cx="2401888" cy="21923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690" name="Oval 12"/>
          <p:cNvSpPr>
            <a:spLocks noChangeArrowheads="1"/>
          </p:cNvSpPr>
          <p:nvPr/>
        </p:nvSpPr>
        <p:spPr bwMode="auto">
          <a:xfrm>
            <a:off x="4464050" y="4725988"/>
            <a:ext cx="214313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1691" name="Oval 13"/>
          <p:cNvSpPr>
            <a:spLocks noChangeArrowheads="1"/>
          </p:cNvSpPr>
          <p:nvPr/>
        </p:nvSpPr>
        <p:spPr bwMode="auto">
          <a:xfrm>
            <a:off x="4464050" y="2055813"/>
            <a:ext cx="214313" cy="2286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1692" name="Oval 14"/>
          <p:cNvSpPr>
            <a:spLocks noChangeArrowheads="1"/>
          </p:cNvSpPr>
          <p:nvPr/>
        </p:nvSpPr>
        <p:spPr bwMode="auto">
          <a:xfrm>
            <a:off x="7188200" y="4725988"/>
            <a:ext cx="214313" cy="2286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1693" name="Oval 15"/>
          <p:cNvSpPr>
            <a:spLocks noChangeArrowheads="1"/>
          </p:cNvSpPr>
          <p:nvPr/>
        </p:nvSpPr>
        <p:spPr bwMode="auto">
          <a:xfrm>
            <a:off x="7188200" y="2093913"/>
            <a:ext cx="214313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1694" name="Text Box 17"/>
          <p:cNvSpPr txBox="1">
            <a:spLocks noChangeArrowheads="1"/>
          </p:cNvSpPr>
          <p:nvPr/>
        </p:nvSpPr>
        <p:spPr bwMode="auto">
          <a:xfrm>
            <a:off x="1484313" y="5562600"/>
            <a:ext cx="69929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800">
                <a:latin typeface="Times New Roman" panose="02020603050405020304" pitchFamily="18" charset="0"/>
                <a:ea typeface="MS PGothic" panose="020B0600070205080204" pitchFamily="34" charset="-128"/>
              </a:rPr>
              <a:t>Two neurons are need!  Their combined results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800">
                <a:latin typeface="Times New Roman" panose="02020603050405020304" pitchFamily="18" charset="0"/>
                <a:ea typeface="MS PGothic" panose="020B0600070205080204" pitchFamily="34" charset="-128"/>
              </a:rPr>
              <a:t>can produce good classification.</a:t>
            </a:r>
          </a:p>
        </p:txBody>
      </p:sp>
      <p:sp>
        <p:nvSpPr>
          <p:cNvPr id="71695" name="Line 18"/>
          <p:cNvSpPr>
            <a:spLocks noChangeShapeType="1"/>
          </p:cNvSpPr>
          <p:nvPr/>
        </p:nvSpPr>
        <p:spPr bwMode="auto">
          <a:xfrm>
            <a:off x="5284788" y="1893888"/>
            <a:ext cx="2401887" cy="21923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696" name="Oval 19"/>
          <p:cNvSpPr>
            <a:spLocks noChangeArrowheads="1"/>
          </p:cNvSpPr>
          <p:nvPr/>
        </p:nvSpPr>
        <p:spPr bwMode="auto">
          <a:xfrm>
            <a:off x="5662613" y="325438"/>
            <a:ext cx="217487" cy="1873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1697" name="Oval 20"/>
          <p:cNvSpPr>
            <a:spLocks noChangeArrowheads="1"/>
          </p:cNvSpPr>
          <p:nvPr/>
        </p:nvSpPr>
        <p:spPr bwMode="auto">
          <a:xfrm>
            <a:off x="5999163" y="1430338"/>
            <a:ext cx="217487" cy="18573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1698" name="Oval 21"/>
          <p:cNvSpPr>
            <a:spLocks noChangeArrowheads="1"/>
          </p:cNvSpPr>
          <p:nvPr/>
        </p:nvSpPr>
        <p:spPr bwMode="auto">
          <a:xfrm>
            <a:off x="5233988" y="889000"/>
            <a:ext cx="217487" cy="1857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1699" name="Oval 22"/>
          <p:cNvSpPr>
            <a:spLocks noChangeArrowheads="1"/>
          </p:cNvSpPr>
          <p:nvPr/>
        </p:nvSpPr>
        <p:spPr bwMode="auto">
          <a:xfrm>
            <a:off x="5233988" y="1430338"/>
            <a:ext cx="217487" cy="18573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1700" name="Oval 23"/>
          <p:cNvSpPr>
            <a:spLocks noChangeArrowheads="1"/>
          </p:cNvSpPr>
          <p:nvPr/>
        </p:nvSpPr>
        <p:spPr bwMode="auto">
          <a:xfrm>
            <a:off x="5999163" y="889000"/>
            <a:ext cx="217487" cy="1857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cxnSp>
        <p:nvCxnSpPr>
          <p:cNvPr id="71701" name="AutoShape 24"/>
          <p:cNvCxnSpPr>
            <a:cxnSpLocks noChangeShapeType="1"/>
            <a:stCxn id="71699" idx="0"/>
            <a:endCxn id="71698" idx="4"/>
          </p:cNvCxnSpPr>
          <p:nvPr/>
        </p:nvCxnSpPr>
        <p:spPr bwMode="auto">
          <a:xfrm flipV="1">
            <a:off x="5343525" y="1074738"/>
            <a:ext cx="0" cy="355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02" name="AutoShape 25"/>
          <p:cNvCxnSpPr>
            <a:cxnSpLocks noChangeShapeType="1"/>
            <a:stCxn id="71697" idx="0"/>
            <a:endCxn id="71700" idx="4"/>
          </p:cNvCxnSpPr>
          <p:nvPr/>
        </p:nvCxnSpPr>
        <p:spPr bwMode="auto">
          <a:xfrm flipV="1">
            <a:off x="6108700" y="1074738"/>
            <a:ext cx="0" cy="355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03" name="AutoShape 26"/>
          <p:cNvCxnSpPr>
            <a:cxnSpLocks noChangeShapeType="1"/>
            <a:stCxn id="71698" idx="0"/>
            <a:endCxn id="71696" idx="4"/>
          </p:cNvCxnSpPr>
          <p:nvPr/>
        </p:nvCxnSpPr>
        <p:spPr bwMode="auto">
          <a:xfrm flipV="1">
            <a:off x="5343525" y="512763"/>
            <a:ext cx="428625" cy="3762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04" name="AutoShape 27"/>
          <p:cNvCxnSpPr>
            <a:cxnSpLocks noChangeShapeType="1"/>
            <a:stCxn id="71696" idx="4"/>
            <a:endCxn id="71700" idx="0"/>
          </p:cNvCxnSpPr>
          <p:nvPr/>
        </p:nvCxnSpPr>
        <p:spPr bwMode="auto">
          <a:xfrm>
            <a:off x="5772150" y="512763"/>
            <a:ext cx="336550" cy="3762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05" name="AutoShape 28"/>
          <p:cNvCxnSpPr>
            <a:cxnSpLocks noChangeShapeType="1"/>
            <a:stCxn id="71700" idx="3"/>
            <a:endCxn id="71699" idx="7"/>
          </p:cNvCxnSpPr>
          <p:nvPr/>
        </p:nvCxnSpPr>
        <p:spPr bwMode="auto">
          <a:xfrm flipH="1">
            <a:off x="5419725" y="1047750"/>
            <a:ext cx="611188" cy="4095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06" name="AutoShape 29"/>
          <p:cNvCxnSpPr>
            <a:cxnSpLocks noChangeShapeType="1"/>
            <a:stCxn id="71698" idx="5"/>
            <a:endCxn id="71697" idx="1"/>
          </p:cNvCxnSpPr>
          <p:nvPr/>
        </p:nvCxnSpPr>
        <p:spPr bwMode="auto">
          <a:xfrm>
            <a:off x="5419725" y="1047750"/>
            <a:ext cx="611188" cy="4095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07" name="Text Box 30"/>
          <p:cNvSpPr txBox="1">
            <a:spLocks noChangeArrowheads="1"/>
          </p:cNvSpPr>
          <p:nvPr/>
        </p:nvSpPr>
        <p:spPr bwMode="auto">
          <a:xfrm>
            <a:off x="6394450" y="735013"/>
            <a:ext cx="18415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MS PGothic" panose="020B0600070205080204" pitchFamily="34" charset="-128"/>
              </a:rPr>
              <a:t>Hidden layer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MS PGothic" panose="020B0600070205080204" pitchFamily="34" charset="-128"/>
              </a:rPr>
              <a:t>of neurons</a:t>
            </a:r>
          </a:p>
        </p:txBody>
      </p:sp>
      <p:sp>
        <p:nvSpPr>
          <p:cNvPr id="71708" name="Text Box 31"/>
          <p:cNvSpPr txBox="1">
            <a:spLocks noChangeArrowheads="1"/>
          </p:cNvSpPr>
          <p:nvPr/>
        </p:nvSpPr>
        <p:spPr bwMode="auto">
          <a:xfrm>
            <a:off x="2886075" y="608013"/>
            <a:ext cx="21558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MS PGothic" panose="020B0600070205080204" pitchFamily="34" charset="-128"/>
              </a:rPr>
              <a:t>Multi-layer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MS PGothic" panose="020B0600070205080204" pitchFamily="34" charset="-128"/>
              </a:rPr>
              <a:t>Neural Network</a:t>
            </a:r>
          </a:p>
        </p:txBody>
      </p:sp>
      <p:sp>
        <p:nvSpPr>
          <p:cNvPr id="71709" name="Text Box 32"/>
          <p:cNvSpPr txBox="1">
            <a:spLocks noChangeArrowheads="1"/>
          </p:cNvSpPr>
          <p:nvPr/>
        </p:nvSpPr>
        <p:spPr bwMode="auto">
          <a:xfrm>
            <a:off x="4030663" y="2928938"/>
            <a:ext cx="498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3200" i="1">
                <a:latin typeface="Times New Roman" panose="02020603050405020304" pitchFamily="18" charset="0"/>
                <a:ea typeface="MS PGothic" panose="020B0600070205080204" pitchFamily="34" charset="-128"/>
              </a:rPr>
              <a:t>x</a:t>
            </a:r>
            <a:r>
              <a:rPr lang="en-US" altLang="ko-KR" sz="3200" i="1" baseline="-25000">
                <a:latin typeface="Times New Roman" panose="02020603050405020304" pitchFamily="18" charset="0"/>
                <a:ea typeface="MS PGothic" panose="020B0600070205080204" pitchFamily="34" charset="-128"/>
              </a:rPr>
              <a:t>2</a:t>
            </a:r>
          </a:p>
        </p:txBody>
      </p:sp>
      <p:sp>
        <p:nvSpPr>
          <p:cNvPr id="71710" name="Text Box 33"/>
          <p:cNvSpPr txBox="1">
            <a:spLocks noChangeArrowheads="1"/>
          </p:cNvSpPr>
          <p:nvPr/>
        </p:nvSpPr>
        <p:spPr bwMode="auto">
          <a:xfrm>
            <a:off x="5999163" y="4832350"/>
            <a:ext cx="498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3200" i="1">
                <a:latin typeface="Times New Roman" panose="02020603050405020304" pitchFamily="18" charset="0"/>
                <a:ea typeface="MS PGothic" panose="020B0600070205080204" pitchFamily="34" charset="-128"/>
              </a:rPr>
              <a:t>x</a:t>
            </a:r>
            <a:r>
              <a:rPr lang="en-US" altLang="ko-KR" sz="3200" i="1" baseline="-25000">
                <a:latin typeface="Times New Roman" panose="02020603050405020304" pitchFamily="18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72A570-4162-454F-B8B3-2E0856E69F53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74675" y="904875"/>
            <a:ext cx="7778750" cy="11049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600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  <p:sp>
        <p:nvSpPr>
          <p:cNvPr id="73731" name="Rectangle 1028"/>
          <p:cNvSpPr>
            <a:spLocks noChangeArrowheads="1"/>
          </p:cNvSpPr>
          <p:nvPr/>
        </p:nvSpPr>
        <p:spPr bwMode="auto">
          <a:xfrm>
            <a:off x="4572000" y="2170113"/>
            <a:ext cx="2724150" cy="2713037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3732" name="Text Box 1040"/>
          <p:cNvSpPr txBox="1">
            <a:spLocks noChangeArrowheads="1"/>
          </p:cNvSpPr>
          <p:nvPr/>
        </p:nvSpPr>
        <p:spPr bwMode="auto">
          <a:xfrm>
            <a:off x="1484313" y="5562600"/>
            <a:ext cx="69405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800">
                <a:latin typeface="Times New Roman" panose="02020603050405020304" pitchFamily="18" charset="0"/>
                <a:ea typeface="MS PGothic" panose="020B0600070205080204" pitchFamily="34" charset="-128"/>
              </a:rPr>
              <a:t>More complex multi-layer networks are needed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800">
                <a:latin typeface="Times New Roman" panose="02020603050405020304" pitchFamily="18" charset="0"/>
                <a:ea typeface="MS PGothic" panose="020B0600070205080204" pitchFamily="34" charset="-128"/>
              </a:rPr>
              <a:t>to solve more difficult problems.</a:t>
            </a:r>
          </a:p>
        </p:txBody>
      </p:sp>
      <p:sp>
        <p:nvSpPr>
          <p:cNvPr id="73733" name="Freeform 1079"/>
          <p:cNvSpPr>
            <a:spLocks/>
          </p:cNvSpPr>
          <p:nvPr/>
        </p:nvSpPr>
        <p:spPr bwMode="auto">
          <a:xfrm>
            <a:off x="4959350" y="2868613"/>
            <a:ext cx="1230313" cy="1763712"/>
          </a:xfrm>
          <a:custGeom>
            <a:avLst/>
            <a:gdLst>
              <a:gd name="T0" fmla="*/ 2147483646 w 775"/>
              <a:gd name="T1" fmla="*/ 2147483646 h 1111"/>
              <a:gd name="T2" fmla="*/ 2147483646 w 775"/>
              <a:gd name="T3" fmla="*/ 2147483646 h 1111"/>
              <a:gd name="T4" fmla="*/ 2147483646 w 775"/>
              <a:gd name="T5" fmla="*/ 2147483646 h 1111"/>
              <a:gd name="T6" fmla="*/ 2147483646 w 775"/>
              <a:gd name="T7" fmla="*/ 2147483646 h 1111"/>
              <a:gd name="T8" fmla="*/ 2147483646 w 775"/>
              <a:gd name="T9" fmla="*/ 2147483646 h 1111"/>
              <a:gd name="T10" fmla="*/ 2147483646 w 775"/>
              <a:gd name="T11" fmla="*/ 2147483646 h 1111"/>
              <a:gd name="T12" fmla="*/ 2147483646 w 775"/>
              <a:gd name="T13" fmla="*/ 2147483646 h 1111"/>
              <a:gd name="T14" fmla="*/ 2147483646 w 775"/>
              <a:gd name="T15" fmla="*/ 2147483646 h 1111"/>
              <a:gd name="T16" fmla="*/ 2147483646 w 775"/>
              <a:gd name="T17" fmla="*/ 2147483646 h 1111"/>
              <a:gd name="T18" fmla="*/ 2147483646 w 775"/>
              <a:gd name="T19" fmla="*/ 2147483646 h 1111"/>
              <a:gd name="T20" fmla="*/ 2147483646 w 775"/>
              <a:gd name="T21" fmla="*/ 2147483646 h 1111"/>
              <a:gd name="T22" fmla="*/ 2147483646 w 775"/>
              <a:gd name="T23" fmla="*/ 2147483646 h 1111"/>
              <a:gd name="T24" fmla="*/ 2147483646 w 775"/>
              <a:gd name="T25" fmla="*/ 2147483646 h 1111"/>
              <a:gd name="T26" fmla="*/ 2147483646 w 775"/>
              <a:gd name="T27" fmla="*/ 2147483646 h 1111"/>
              <a:gd name="T28" fmla="*/ 2147483646 w 775"/>
              <a:gd name="T29" fmla="*/ 2147483646 h 1111"/>
              <a:gd name="T30" fmla="*/ 2147483646 w 775"/>
              <a:gd name="T31" fmla="*/ 2147483646 h 1111"/>
              <a:gd name="T32" fmla="*/ 2147483646 w 775"/>
              <a:gd name="T33" fmla="*/ 2147483646 h 1111"/>
              <a:gd name="T34" fmla="*/ 2147483646 w 775"/>
              <a:gd name="T35" fmla="*/ 2147483646 h 1111"/>
              <a:gd name="T36" fmla="*/ 2147483646 w 775"/>
              <a:gd name="T37" fmla="*/ 2147483646 h 1111"/>
              <a:gd name="T38" fmla="*/ 2147483646 w 775"/>
              <a:gd name="T39" fmla="*/ 2147483646 h 1111"/>
              <a:gd name="T40" fmla="*/ 2147483646 w 775"/>
              <a:gd name="T41" fmla="*/ 2147483646 h 1111"/>
              <a:gd name="T42" fmla="*/ 2147483646 w 775"/>
              <a:gd name="T43" fmla="*/ 2147483646 h 111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775"/>
              <a:gd name="T67" fmla="*/ 0 h 1111"/>
              <a:gd name="T68" fmla="*/ 775 w 775"/>
              <a:gd name="T69" fmla="*/ 1111 h 1111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775" h="1111">
                <a:moveTo>
                  <a:pt x="540" y="31"/>
                </a:moveTo>
                <a:cubicBezTo>
                  <a:pt x="446" y="0"/>
                  <a:pt x="369" y="10"/>
                  <a:pt x="271" y="19"/>
                </a:cubicBezTo>
                <a:cubicBezTo>
                  <a:pt x="210" y="34"/>
                  <a:pt x="161" y="65"/>
                  <a:pt x="99" y="80"/>
                </a:cubicBezTo>
                <a:cubicBezTo>
                  <a:pt x="73" y="120"/>
                  <a:pt x="59" y="160"/>
                  <a:pt x="38" y="203"/>
                </a:cubicBezTo>
                <a:cubicBezTo>
                  <a:pt x="9" y="349"/>
                  <a:pt x="0" y="498"/>
                  <a:pt x="26" y="644"/>
                </a:cubicBezTo>
                <a:cubicBezTo>
                  <a:pt x="30" y="705"/>
                  <a:pt x="24" y="768"/>
                  <a:pt x="38" y="828"/>
                </a:cubicBezTo>
                <a:cubicBezTo>
                  <a:pt x="47" y="866"/>
                  <a:pt x="142" y="957"/>
                  <a:pt x="173" y="975"/>
                </a:cubicBezTo>
                <a:cubicBezTo>
                  <a:pt x="195" y="988"/>
                  <a:pt x="222" y="991"/>
                  <a:pt x="246" y="999"/>
                </a:cubicBezTo>
                <a:cubicBezTo>
                  <a:pt x="586" y="990"/>
                  <a:pt x="704" y="1111"/>
                  <a:pt x="736" y="852"/>
                </a:cubicBezTo>
                <a:cubicBezTo>
                  <a:pt x="712" y="753"/>
                  <a:pt x="775" y="648"/>
                  <a:pt x="675" y="583"/>
                </a:cubicBezTo>
                <a:cubicBezTo>
                  <a:pt x="663" y="591"/>
                  <a:pt x="647" y="596"/>
                  <a:pt x="638" y="607"/>
                </a:cubicBezTo>
                <a:cubicBezTo>
                  <a:pt x="616" y="634"/>
                  <a:pt x="617" y="670"/>
                  <a:pt x="589" y="693"/>
                </a:cubicBezTo>
                <a:cubicBezTo>
                  <a:pt x="577" y="702"/>
                  <a:pt x="491" y="718"/>
                  <a:pt x="491" y="718"/>
                </a:cubicBezTo>
                <a:cubicBezTo>
                  <a:pt x="446" y="712"/>
                  <a:pt x="389" y="725"/>
                  <a:pt x="357" y="693"/>
                </a:cubicBezTo>
                <a:cubicBezTo>
                  <a:pt x="348" y="684"/>
                  <a:pt x="351" y="667"/>
                  <a:pt x="344" y="656"/>
                </a:cubicBezTo>
                <a:cubicBezTo>
                  <a:pt x="323" y="625"/>
                  <a:pt x="293" y="601"/>
                  <a:pt x="271" y="571"/>
                </a:cubicBezTo>
                <a:cubicBezTo>
                  <a:pt x="267" y="559"/>
                  <a:pt x="258" y="547"/>
                  <a:pt x="258" y="534"/>
                </a:cubicBezTo>
                <a:cubicBezTo>
                  <a:pt x="258" y="405"/>
                  <a:pt x="304" y="437"/>
                  <a:pt x="418" y="423"/>
                </a:cubicBezTo>
                <a:cubicBezTo>
                  <a:pt x="491" y="414"/>
                  <a:pt x="507" y="410"/>
                  <a:pt x="577" y="399"/>
                </a:cubicBezTo>
                <a:cubicBezTo>
                  <a:pt x="640" y="305"/>
                  <a:pt x="662" y="199"/>
                  <a:pt x="700" y="93"/>
                </a:cubicBezTo>
                <a:cubicBezTo>
                  <a:pt x="615" y="37"/>
                  <a:pt x="654" y="54"/>
                  <a:pt x="589" y="31"/>
                </a:cubicBezTo>
                <a:cubicBezTo>
                  <a:pt x="522" y="45"/>
                  <a:pt x="514" y="59"/>
                  <a:pt x="540" y="31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3734" name="Freeform 1080"/>
          <p:cNvSpPr>
            <a:spLocks/>
          </p:cNvSpPr>
          <p:nvPr/>
        </p:nvSpPr>
        <p:spPr bwMode="auto">
          <a:xfrm>
            <a:off x="5106988" y="2617788"/>
            <a:ext cx="1806575" cy="2020887"/>
          </a:xfrm>
          <a:custGeom>
            <a:avLst/>
            <a:gdLst>
              <a:gd name="T0" fmla="*/ 2147483646 w 1138"/>
              <a:gd name="T1" fmla="*/ 2147483646 h 1273"/>
              <a:gd name="T2" fmla="*/ 2147483646 w 1138"/>
              <a:gd name="T3" fmla="*/ 2147483646 h 1273"/>
              <a:gd name="T4" fmla="*/ 2147483646 w 1138"/>
              <a:gd name="T5" fmla="*/ 2147483646 h 1273"/>
              <a:gd name="T6" fmla="*/ 2147483646 w 1138"/>
              <a:gd name="T7" fmla="*/ 2147483646 h 1273"/>
              <a:gd name="T8" fmla="*/ 2147483646 w 1138"/>
              <a:gd name="T9" fmla="*/ 2147483646 h 1273"/>
              <a:gd name="T10" fmla="*/ 2147483646 w 1138"/>
              <a:gd name="T11" fmla="*/ 2147483646 h 1273"/>
              <a:gd name="T12" fmla="*/ 2147483646 w 1138"/>
              <a:gd name="T13" fmla="*/ 2147483646 h 1273"/>
              <a:gd name="T14" fmla="*/ 2147483646 w 1138"/>
              <a:gd name="T15" fmla="*/ 2147483646 h 1273"/>
              <a:gd name="T16" fmla="*/ 2147483646 w 1138"/>
              <a:gd name="T17" fmla="*/ 2147483646 h 1273"/>
              <a:gd name="T18" fmla="*/ 2147483646 w 1138"/>
              <a:gd name="T19" fmla="*/ 2147483646 h 1273"/>
              <a:gd name="T20" fmla="*/ 2147483646 w 1138"/>
              <a:gd name="T21" fmla="*/ 2147483646 h 1273"/>
              <a:gd name="T22" fmla="*/ 2147483646 w 1138"/>
              <a:gd name="T23" fmla="*/ 2147483646 h 1273"/>
              <a:gd name="T24" fmla="*/ 2147483646 w 1138"/>
              <a:gd name="T25" fmla="*/ 2147483646 h 1273"/>
              <a:gd name="T26" fmla="*/ 2147483646 w 1138"/>
              <a:gd name="T27" fmla="*/ 2147483646 h 1273"/>
              <a:gd name="T28" fmla="*/ 2147483646 w 1138"/>
              <a:gd name="T29" fmla="*/ 2147483646 h 1273"/>
              <a:gd name="T30" fmla="*/ 2147483646 w 1138"/>
              <a:gd name="T31" fmla="*/ 2147483646 h 1273"/>
              <a:gd name="T32" fmla="*/ 2147483646 w 1138"/>
              <a:gd name="T33" fmla="*/ 2147483646 h 1273"/>
              <a:gd name="T34" fmla="*/ 2147483646 w 1138"/>
              <a:gd name="T35" fmla="*/ 2147483646 h 1273"/>
              <a:gd name="T36" fmla="*/ 2147483646 w 1138"/>
              <a:gd name="T37" fmla="*/ 2147483646 h 1273"/>
              <a:gd name="T38" fmla="*/ 2147483646 w 1138"/>
              <a:gd name="T39" fmla="*/ 2147483646 h 1273"/>
              <a:gd name="T40" fmla="*/ 2147483646 w 1138"/>
              <a:gd name="T41" fmla="*/ 2147483646 h 1273"/>
              <a:gd name="T42" fmla="*/ 2147483646 w 1138"/>
              <a:gd name="T43" fmla="*/ 2147483646 h 1273"/>
              <a:gd name="T44" fmla="*/ 2147483646 w 1138"/>
              <a:gd name="T45" fmla="*/ 2147483646 h 1273"/>
              <a:gd name="T46" fmla="*/ 2147483646 w 1138"/>
              <a:gd name="T47" fmla="*/ 2147483646 h 1273"/>
              <a:gd name="T48" fmla="*/ 2147483646 w 1138"/>
              <a:gd name="T49" fmla="*/ 2147483646 h 1273"/>
              <a:gd name="T50" fmla="*/ 2147483646 w 1138"/>
              <a:gd name="T51" fmla="*/ 2147483646 h 1273"/>
              <a:gd name="T52" fmla="*/ 2147483646 w 1138"/>
              <a:gd name="T53" fmla="*/ 2147483646 h 1273"/>
              <a:gd name="T54" fmla="*/ 2147483646 w 1138"/>
              <a:gd name="T55" fmla="*/ 2147483646 h 1273"/>
              <a:gd name="T56" fmla="*/ 2147483646 w 1138"/>
              <a:gd name="T57" fmla="*/ 2147483646 h 1273"/>
              <a:gd name="T58" fmla="*/ 2147483646 w 1138"/>
              <a:gd name="T59" fmla="*/ 2147483646 h 1273"/>
              <a:gd name="T60" fmla="*/ 2147483646 w 1138"/>
              <a:gd name="T61" fmla="*/ 2147483646 h 1273"/>
              <a:gd name="T62" fmla="*/ 2147483646 w 1138"/>
              <a:gd name="T63" fmla="*/ 2147483646 h 1273"/>
              <a:gd name="T64" fmla="*/ 2147483646 w 1138"/>
              <a:gd name="T65" fmla="*/ 2147483646 h 1273"/>
              <a:gd name="T66" fmla="*/ 2147483646 w 1138"/>
              <a:gd name="T67" fmla="*/ 2147483646 h 1273"/>
              <a:gd name="T68" fmla="*/ 2147483646 w 1138"/>
              <a:gd name="T69" fmla="*/ 2147483646 h 1273"/>
              <a:gd name="T70" fmla="*/ 2147483646 w 1138"/>
              <a:gd name="T71" fmla="*/ 2147483646 h 1273"/>
              <a:gd name="T72" fmla="*/ 2147483646 w 1138"/>
              <a:gd name="T73" fmla="*/ 2147483646 h 127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38"/>
              <a:gd name="T112" fmla="*/ 0 h 1273"/>
              <a:gd name="T113" fmla="*/ 1138 w 1138"/>
              <a:gd name="T114" fmla="*/ 1273 h 127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38" h="1273">
                <a:moveTo>
                  <a:pt x="214" y="67"/>
                </a:moveTo>
                <a:cubicBezTo>
                  <a:pt x="379" y="39"/>
                  <a:pt x="313" y="54"/>
                  <a:pt x="411" y="30"/>
                </a:cubicBezTo>
                <a:cubicBezTo>
                  <a:pt x="550" y="45"/>
                  <a:pt x="490" y="21"/>
                  <a:pt x="594" y="91"/>
                </a:cubicBezTo>
                <a:cubicBezTo>
                  <a:pt x="623" y="110"/>
                  <a:pt x="668" y="165"/>
                  <a:pt x="668" y="165"/>
                </a:cubicBezTo>
                <a:cubicBezTo>
                  <a:pt x="683" y="210"/>
                  <a:pt x="705" y="240"/>
                  <a:pt x="717" y="287"/>
                </a:cubicBezTo>
                <a:cubicBezTo>
                  <a:pt x="712" y="336"/>
                  <a:pt x="723" y="395"/>
                  <a:pt x="692" y="434"/>
                </a:cubicBezTo>
                <a:cubicBezTo>
                  <a:pt x="671" y="460"/>
                  <a:pt x="611" y="501"/>
                  <a:pt x="582" y="520"/>
                </a:cubicBezTo>
                <a:cubicBezTo>
                  <a:pt x="518" y="617"/>
                  <a:pt x="565" y="582"/>
                  <a:pt x="484" y="606"/>
                </a:cubicBezTo>
                <a:cubicBezTo>
                  <a:pt x="459" y="613"/>
                  <a:pt x="435" y="622"/>
                  <a:pt x="411" y="630"/>
                </a:cubicBezTo>
                <a:cubicBezTo>
                  <a:pt x="300" y="667"/>
                  <a:pt x="447" y="619"/>
                  <a:pt x="337" y="655"/>
                </a:cubicBezTo>
                <a:cubicBezTo>
                  <a:pt x="325" y="659"/>
                  <a:pt x="300" y="667"/>
                  <a:pt x="300" y="667"/>
                </a:cubicBezTo>
                <a:cubicBezTo>
                  <a:pt x="283" y="718"/>
                  <a:pt x="295" y="734"/>
                  <a:pt x="325" y="778"/>
                </a:cubicBezTo>
                <a:cubicBezTo>
                  <a:pt x="355" y="773"/>
                  <a:pt x="413" y="770"/>
                  <a:pt x="447" y="753"/>
                </a:cubicBezTo>
                <a:cubicBezTo>
                  <a:pt x="460" y="746"/>
                  <a:pt x="471" y="735"/>
                  <a:pt x="484" y="729"/>
                </a:cubicBezTo>
                <a:cubicBezTo>
                  <a:pt x="508" y="718"/>
                  <a:pt x="533" y="712"/>
                  <a:pt x="558" y="704"/>
                </a:cubicBezTo>
                <a:cubicBezTo>
                  <a:pt x="570" y="700"/>
                  <a:pt x="594" y="692"/>
                  <a:pt x="594" y="692"/>
                </a:cubicBezTo>
                <a:cubicBezTo>
                  <a:pt x="606" y="696"/>
                  <a:pt x="620" y="698"/>
                  <a:pt x="631" y="704"/>
                </a:cubicBezTo>
                <a:cubicBezTo>
                  <a:pt x="657" y="718"/>
                  <a:pt x="705" y="753"/>
                  <a:pt x="705" y="753"/>
                </a:cubicBezTo>
                <a:cubicBezTo>
                  <a:pt x="725" y="794"/>
                  <a:pt x="754" y="832"/>
                  <a:pt x="766" y="876"/>
                </a:cubicBezTo>
                <a:cubicBezTo>
                  <a:pt x="771" y="896"/>
                  <a:pt x="758" y="917"/>
                  <a:pt x="754" y="937"/>
                </a:cubicBezTo>
                <a:cubicBezTo>
                  <a:pt x="745" y="985"/>
                  <a:pt x="742" y="1014"/>
                  <a:pt x="729" y="1059"/>
                </a:cubicBezTo>
                <a:cubicBezTo>
                  <a:pt x="713" y="1112"/>
                  <a:pt x="707" y="1125"/>
                  <a:pt x="692" y="1170"/>
                </a:cubicBezTo>
                <a:cubicBezTo>
                  <a:pt x="684" y="1194"/>
                  <a:pt x="668" y="1243"/>
                  <a:pt x="668" y="1243"/>
                </a:cubicBezTo>
                <a:cubicBezTo>
                  <a:pt x="706" y="1256"/>
                  <a:pt x="735" y="1273"/>
                  <a:pt x="778" y="1243"/>
                </a:cubicBezTo>
                <a:cubicBezTo>
                  <a:pt x="802" y="1226"/>
                  <a:pt x="827" y="1170"/>
                  <a:pt x="827" y="1170"/>
                </a:cubicBezTo>
                <a:cubicBezTo>
                  <a:pt x="840" y="1072"/>
                  <a:pt x="854" y="975"/>
                  <a:pt x="864" y="876"/>
                </a:cubicBezTo>
                <a:cubicBezTo>
                  <a:pt x="848" y="433"/>
                  <a:pt x="877" y="661"/>
                  <a:pt x="815" y="471"/>
                </a:cubicBezTo>
                <a:cubicBezTo>
                  <a:pt x="822" y="442"/>
                  <a:pt x="830" y="395"/>
                  <a:pt x="852" y="373"/>
                </a:cubicBezTo>
                <a:cubicBezTo>
                  <a:pt x="913" y="312"/>
                  <a:pt x="999" y="299"/>
                  <a:pt x="1060" y="238"/>
                </a:cubicBezTo>
                <a:cubicBezTo>
                  <a:pt x="1138" y="3"/>
                  <a:pt x="827" y="21"/>
                  <a:pt x="680" y="5"/>
                </a:cubicBezTo>
                <a:cubicBezTo>
                  <a:pt x="537" y="9"/>
                  <a:pt x="393" y="0"/>
                  <a:pt x="251" y="18"/>
                </a:cubicBezTo>
                <a:cubicBezTo>
                  <a:pt x="207" y="23"/>
                  <a:pt x="178" y="67"/>
                  <a:pt x="141" y="91"/>
                </a:cubicBezTo>
                <a:cubicBezTo>
                  <a:pt x="119" y="105"/>
                  <a:pt x="67" y="116"/>
                  <a:pt x="67" y="116"/>
                </a:cubicBezTo>
                <a:cubicBezTo>
                  <a:pt x="56" y="123"/>
                  <a:pt x="0" y="154"/>
                  <a:pt x="6" y="177"/>
                </a:cubicBezTo>
                <a:cubicBezTo>
                  <a:pt x="9" y="190"/>
                  <a:pt x="31" y="185"/>
                  <a:pt x="43" y="189"/>
                </a:cubicBezTo>
                <a:cubicBezTo>
                  <a:pt x="92" y="177"/>
                  <a:pt x="124" y="169"/>
                  <a:pt x="165" y="140"/>
                </a:cubicBezTo>
                <a:cubicBezTo>
                  <a:pt x="198" y="92"/>
                  <a:pt x="182" y="116"/>
                  <a:pt x="214" y="67"/>
                </a:cubicBezTo>
                <a:close/>
              </a:path>
            </a:pathLst>
          </a:custGeom>
          <a:solidFill>
            <a:srgbClr val="FF9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3735" name="Text Box 1081"/>
          <p:cNvSpPr txBox="1">
            <a:spLocks noChangeArrowheads="1"/>
          </p:cNvSpPr>
          <p:nvPr/>
        </p:nvSpPr>
        <p:spPr bwMode="auto">
          <a:xfrm>
            <a:off x="5024438" y="378460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MS PGothic" panose="020B0600070205080204" pitchFamily="34" charset="-128"/>
              </a:rPr>
              <a:t>A</a:t>
            </a:r>
          </a:p>
        </p:txBody>
      </p:sp>
      <p:sp>
        <p:nvSpPr>
          <p:cNvPr id="73736" name="Text Box 1082"/>
          <p:cNvSpPr txBox="1">
            <a:spLocks noChangeArrowheads="1"/>
          </p:cNvSpPr>
          <p:nvPr/>
        </p:nvSpPr>
        <p:spPr bwMode="auto">
          <a:xfrm>
            <a:off x="6249988" y="26558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MS PGothic" panose="020B0600070205080204" pitchFamily="34" charset="-128"/>
              </a:rPr>
              <a:t>B</a:t>
            </a:r>
          </a:p>
        </p:txBody>
      </p:sp>
      <p:grpSp>
        <p:nvGrpSpPr>
          <p:cNvPr id="73737" name="Group 1086"/>
          <p:cNvGrpSpPr>
            <a:grpSpLocks/>
          </p:cNvGrpSpPr>
          <p:nvPr/>
        </p:nvGrpSpPr>
        <p:grpSpPr bwMode="auto">
          <a:xfrm>
            <a:off x="1001713" y="2170113"/>
            <a:ext cx="2182812" cy="2803525"/>
            <a:chOff x="631" y="1367"/>
            <a:chExt cx="1375" cy="1766"/>
          </a:xfrm>
        </p:grpSpPr>
        <p:sp>
          <p:nvSpPr>
            <p:cNvPr id="73739" name="Line 1055"/>
            <p:cNvSpPr>
              <a:spLocks noChangeShapeType="1"/>
            </p:cNvSpPr>
            <p:nvPr/>
          </p:nvSpPr>
          <p:spPr bwMode="auto">
            <a:xfrm flipH="1">
              <a:off x="705" y="1987"/>
              <a:ext cx="368" cy="10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40" name="Line 1056"/>
            <p:cNvSpPr>
              <a:spLocks noChangeShapeType="1"/>
            </p:cNvSpPr>
            <p:nvPr/>
          </p:nvSpPr>
          <p:spPr bwMode="auto">
            <a:xfrm>
              <a:off x="1099" y="1921"/>
              <a:ext cx="439" cy="11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41" name="Line 1057"/>
            <p:cNvSpPr>
              <a:spLocks noChangeShapeType="1"/>
            </p:cNvSpPr>
            <p:nvPr/>
          </p:nvSpPr>
          <p:spPr bwMode="auto">
            <a:xfrm>
              <a:off x="1516" y="1954"/>
              <a:ext cx="464" cy="10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42" name="Line 1058"/>
            <p:cNvSpPr>
              <a:spLocks noChangeShapeType="1"/>
            </p:cNvSpPr>
            <p:nvPr/>
          </p:nvSpPr>
          <p:spPr bwMode="auto">
            <a:xfrm flipH="1">
              <a:off x="1095" y="1954"/>
              <a:ext cx="395" cy="10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43" name="Line 1059"/>
            <p:cNvSpPr>
              <a:spLocks noChangeShapeType="1"/>
            </p:cNvSpPr>
            <p:nvPr/>
          </p:nvSpPr>
          <p:spPr bwMode="auto">
            <a:xfrm flipH="1">
              <a:off x="1512" y="2480"/>
              <a:ext cx="186" cy="5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44" name="Line 1060"/>
            <p:cNvSpPr>
              <a:spLocks noChangeShapeType="1"/>
            </p:cNvSpPr>
            <p:nvPr/>
          </p:nvSpPr>
          <p:spPr bwMode="auto">
            <a:xfrm>
              <a:off x="917" y="2513"/>
              <a:ext cx="178" cy="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45" name="Line 1061"/>
            <p:cNvSpPr>
              <a:spLocks noChangeShapeType="1"/>
            </p:cNvSpPr>
            <p:nvPr/>
          </p:nvSpPr>
          <p:spPr bwMode="auto">
            <a:xfrm>
              <a:off x="1308" y="2447"/>
              <a:ext cx="672" cy="5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46" name="Line 1062"/>
            <p:cNvSpPr>
              <a:spLocks noChangeShapeType="1"/>
            </p:cNvSpPr>
            <p:nvPr/>
          </p:nvSpPr>
          <p:spPr bwMode="auto">
            <a:xfrm flipH="1">
              <a:off x="705" y="2513"/>
              <a:ext cx="551" cy="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47" name="Line 1063"/>
            <p:cNvSpPr>
              <a:spLocks noChangeShapeType="1"/>
            </p:cNvSpPr>
            <p:nvPr/>
          </p:nvSpPr>
          <p:spPr bwMode="auto">
            <a:xfrm>
              <a:off x="917" y="2480"/>
              <a:ext cx="1037" cy="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48" name="Line 1064"/>
            <p:cNvSpPr>
              <a:spLocks noChangeShapeType="1"/>
            </p:cNvSpPr>
            <p:nvPr/>
          </p:nvSpPr>
          <p:spPr bwMode="auto">
            <a:xfrm flipH="1">
              <a:off x="679" y="2480"/>
              <a:ext cx="1019" cy="5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49" name="Line 1065"/>
            <p:cNvSpPr>
              <a:spLocks noChangeShapeType="1"/>
            </p:cNvSpPr>
            <p:nvPr/>
          </p:nvSpPr>
          <p:spPr bwMode="auto">
            <a:xfrm>
              <a:off x="1073" y="1921"/>
              <a:ext cx="595" cy="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50" name="Line 1066"/>
            <p:cNvSpPr>
              <a:spLocks noChangeShapeType="1"/>
            </p:cNvSpPr>
            <p:nvPr/>
          </p:nvSpPr>
          <p:spPr bwMode="auto">
            <a:xfrm flipH="1">
              <a:off x="913" y="1921"/>
              <a:ext cx="603" cy="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51" name="Line 1067"/>
            <p:cNvSpPr>
              <a:spLocks noChangeShapeType="1"/>
            </p:cNvSpPr>
            <p:nvPr/>
          </p:nvSpPr>
          <p:spPr bwMode="auto">
            <a:xfrm>
              <a:off x="891" y="2480"/>
              <a:ext cx="647" cy="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52" name="Oval 1068"/>
            <p:cNvSpPr>
              <a:spLocks noChangeArrowheads="1"/>
            </p:cNvSpPr>
            <p:nvPr/>
          </p:nvSpPr>
          <p:spPr bwMode="auto">
            <a:xfrm>
              <a:off x="1438" y="1822"/>
              <a:ext cx="126" cy="1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CA" altLang="ko-KR" sz="24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3753" name="Oval 1069"/>
            <p:cNvSpPr>
              <a:spLocks noChangeArrowheads="1"/>
            </p:cNvSpPr>
            <p:nvPr/>
          </p:nvSpPr>
          <p:spPr bwMode="auto">
            <a:xfrm>
              <a:off x="1021" y="1822"/>
              <a:ext cx="126" cy="1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CA" altLang="ko-KR" sz="24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3754" name="Oval 1070"/>
            <p:cNvSpPr>
              <a:spLocks noChangeArrowheads="1"/>
            </p:cNvSpPr>
            <p:nvPr/>
          </p:nvSpPr>
          <p:spPr bwMode="auto">
            <a:xfrm>
              <a:off x="1021" y="2974"/>
              <a:ext cx="126" cy="15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CA" altLang="ko-KR" sz="24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3755" name="Oval 1071"/>
            <p:cNvSpPr>
              <a:spLocks noChangeArrowheads="1"/>
            </p:cNvSpPr>
            <p:nvPr/>
          </p:nvSpPr>
          <p:spPr bwMode="auto">
            <a:xfrm>
              <a:off x="1464" y="2974"/>
              <a:ext cx="126" cy="15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CA" altLang="ko-KR" sz="24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3756" name="Oval 1072"/>
            <p:cNvSpPr>
              <a:spLocks noChangeArrowheads="1"/>
            </p:cNvSpPr>
            <p:nvPr/>
          </p:nvSpPr>
          <p:spPr bwMode="auto">
            <a:xfrm>
              <a:off x="1880" y="2974"/>
              <a:ext cx="126" cy="15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CA" altLang="ko-KR" sz="24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3757" name="Oval 1073"/>
            <p:cNvSpPr>
              <a:spLocks noChangeArrowheads="1"/>
            </p:cNvSpPr>
            <p:nvPr/>
          </p:nvSpPr>
          <p:spPr bwMode="auto">
            <a:xfrm>
              <a:off x="839" y="2382"/>
              <a:ext cx="126" cy="1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CA" altLang="ko-KR" sz="24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3758" name="Oval 1074"/>
            <p:cNvSpPr>
              <a:spLocks noChangeArrowheads="1"/>
            </p:cNvSpPr>
            <p:nvPr/>
          </p:nvSpPr>
          <p:spPr bwMode="auto">
            <a:xfrm>
              <a:off x="631" y="2974"/>
              <a:ext cx="126" cy="15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CA" altLang="ko-KR" sz="24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3759" name="Line 1075"/>
            <p:cNvSpPr>
              <a:spLocks noChangeShapeType="1"/>
            </p:cNvSpPr>
            <p:nvPr/>
          </p:nvSpPr>
          <p:spPr bwMode="auto">
            <a:xfrm flipH="1">
              <a:off x="1069" y="2480"/>
              <a:ext cx="629" cy="5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60" name="Oval 1076"/>
            <p:cNvSpPr>
              <a:spLocks noChangeArrowheads="1"/>
            </p:cNvSpPr>
            <p:nvPr/>
          </p:nvSpPr>
          <p:spPr bwMode="auto">
            <a:xfrm>
              <a:off x="1230" y="2349"/>
              <a:ext cx="125" cy="1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CA" altLang="ko-KR" sz="24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3761" name="Oval 1077"/>
            <p:cNvSpPr>
              <a:spLocks noChangeArrowheads="1"/>
            </p:cNvSpPr>
            <p:nvPr/>
          </p:nvSpPr>
          <p:spPr bwMode="auto">
            <a:xfrm>
              <a:off x="1620" y="2349"/>
              <a:ext cx="126" cy="1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CA" altLang="ko-KR" sz="24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3762" name="Oval 1083"/>
            <p:cNvSpPr>
              <a:spLocks noChangeArrowheads="1"/>
            </p:cNvSpPr>
            <p:nvPr/>
          </p:nvSpPr>
          <p:spPr bwMode="auto">
            <a:xfrm>
              <a:off x="1215" y="1367"/>
              <a:ext cx="126" cy="1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CA" altLang="ko-KR" sz="24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3763" name="Line 1084"/>
            <p:cNvSpPr>
              <a:spLocks noChangeShapeType="1"/>
            </p:cNvSpPr>
            <p:nvPr/>
          </p:nvSpPr>
          <p:spPr bwMode="auto">
            <a:xfrm flipV="1">
              <a:off x="1099" y="1526"/>
              <a:ext cx="157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764" name="Line 1085"/>
            <p:cNvSpPr>
              <a:spLocks noChangeShapeType="1"/>
            </p:cNvSpPr>
            <p:nvPr/>
          </p:nvSpPr>
          <p:spPr bwMode="auto">
            <a:xfrm flipH="1" flipV="1">
              <a:off x="1308" y="1526"/>
              <a:ext cx="182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D9054D-E4AC-40E1-AEE6-31CD130B33BF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Multi-layer Feed-forward ANNs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eaLnBrk="1" hangingPunct="1">
              <a:buFont typeface="Monotype Sorts" charset="2"/>
              <a:buNone/>
            </a:pPr>
            <a:endParaRPr lang="en-US" altLang="ko-KR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13FDD-6244-40EC-B116-214EBD77F86C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Multi-layer Feed-forward ANNs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876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Over the 15 years </a:t>
            </a:r>
            <a:r>
              <a:rPr lang="en-US" altLang="ko-KR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(1969-1984) </a:t>
            </a:r>
            <a:r>
              <a:rPr lang="en-US" altLang="ko-KR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research continued ...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i="1" dirty="0">
                <a:solidFill>
                  <a:schemeClr val="tx2"/>
                </a:solidFill>
              </a:rPr>
              <a:t>hidden layer </a:t>
            </a:r>
            <a:r>
              <a:rPr lang="en-US" altLang="ko-KR" sz="2800" dirty="0"/>
              <a:t>of nodes allowed combinations of linear functions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i="1" dirty="0">
                <a:solidFill>
                  <a:schemeClr val="tx2"/>
                </a:solidFill>
              </a:rPr>
              <a:t>non-linear activation functions</a:t>
            </a:r>
            <a:r>
              <a:rPr lang="en-US" altLang="ko-KR" sz="2800" dirty="0"/>
              <a:t>  displayed properties closer to real neurons:</a:t>
            </a:r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sz="2400" dirty="0"/>
              <a:t>output varies continuously but not linearly</a:t>
            </a:r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sz="2400" dirty="0"/>
              <a:t>differentiable .... </a:t>
            </a:r>
            <a:r>
              <a:rPr lang="en-US" altLang="ko-KR" sz="2400" i="1" dirty="0">
                <a:solidFill>
                  <a:schemeClr val="tx2"/>
                </a:solidFill>
              </a:rPr>
              <a:t>sigmoid</a:t>
            </a:r>
            <a:endParaRPr lang="en-US" altLang="ko-KR" dirty="0"/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endParaRPr lang="en-US" altLang="ko-KR" dirty="0"/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dirty="0"/>
              <a:t>	    </a:t>
            </a: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endParaRPr lang="en-US" altLang="ko-KR" sz="2800" dirty="0"/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endParaRPr lang="en-US" altLang="ko-KR" sz="2800" dirty="0"/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2800" dirty="0"/>
              <a:t>non-linear ANN classifier was possible</a:t>
            </a:r>
          </a:p>
        </p:txBody>
      </p:sp>
      <p:sp>
        <p:nvSpPr>
          <p:cNvPr id="77828" name="AutoShape 4"/>
          <p:cNvSpPr>
            <a:spLocks noChangeArrowheads="1"/>
          </p:cNvSpPr>
          <p:nvPr/>
        </p:nvSpPr>
        <p:spPr bwMode="auto">
          <a:xfrm>
            <a:off x="393700" y="6064250"/>
            <a:ext cx="444500" cy="292100"/>
          </a:xfrm>
          <a:prstGeom prst="rightArrow">
            <a:avLst>
              <a:gd name="adj1" fmla="val 50000"/>
              <a:gd name="adj2" fmla="val 7610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graphicFrame>
        <p:nvGraphicFramePr>
          <p:cNvPr id="77829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257800" y="4419600"/>
          <a:ext cx="269716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4" name="Equation" r:id="rId4" imgW="2692488" imgH="559416" progId="Equation.3">
                  <p:embed/>
                </p:oleObj>
              </mc:Choice>
              <mc:Fallback>
                <p:oleObj name="Equation" r:id="rId4" imgW="2692488" imgH="559416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419600"/>
                        <a:ext cx="2697163" cy="56038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104D3E-D68F-4F34-A2BB-DAD8DABC0358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pic>
        <p:nvPicPr>
          <p:cNvPr id="77835" name="Picture 11" descr="https://upload.wikimedia.org/wikipedia/commons/thumb/8/88/Logistic-curve.svg/1280px-Logistic-curve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449" y="4300289"/>
            <a:ext cx="2601713" cy="170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Multi-layer Feed-forward ANNs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/>
              <a:t>However ... there was no learning algorithm to adjust the weights of a multi-layer network  - weights had to be set by hand.</a:t>
            </a:r>
          </a:p>
          <a:p>
            <a:pPr eaLnBrk="1" hangingPunct="1">
              <a:buFont typeface="Monotype Sorts" charset="2"/>
              <a:buNone/>
            </a:pPr>
            <a:endParaRPr lang="en-US" altLang="ko-KR" sz="2800" dirty="0"/>
          </a:p>
          <a:p>
            <a:pPr eaLnBrk="1" hangingPunct="1"/>
            <a:r>
              <a:rPr lang="en-US" altLang="ko-KR" sz="2800" dirty="0"/>
              <a:t>How could the weights below the hidden layer be updated?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C789A-682B-4727-AB5B-EA8081675066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Background and Motivation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06563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ko-KR"/>
              <a:t>Growth has been explosive since 1987</a:t>
            </a:r>
          </a:p>
          <a:p>
            <a:pPr lvl="1" eaLnBrk="1" hangingPunct="1">
              <a:buSzPct val="75000"/>
            </a:pPr>
            <a:r>
              <a:rPr lang="en-US" altLang="ko-KR"/>
              <a:t>education institutions, industry, military</a:t>
            </a:r>
          </a:p>
          <a:p>
            <a:pPr lvl="1" eaLnBrk="1" hangingPunct="1">
              <a:buSzPct val="75000"/>
            </a:pPr>
            <a:r>
              <a:rPr lang="en-US" altLang="ko-KR"/>
              <a:t>&gt; 500 books on subject</a:t>
            </a:r>
          </a:p>
          <a:p>
            <a:pPr lvl="1" eaLnBrk="1" hangingPunct="1">
              <a:buSzPct val="75000"/>
            </a:pPr>
            <a:r>
              <a:rPr lang="en-US" altLang="ko-KR"/>
              <a:t>&gt; 20 journals dedicated to ANNs</a:t>
            </a:r>
          </a:p>
          <a:p>
            <a:pPr lvl="1" eaLnBrk="1" hangingPunct="1">
              <a:buSzPct val="75000"/>
            </a:pPr>
            <a:r>
              <a:rPr lang="en-US" altLang="ko-KR"/>
              <a:t>numerous popular, industry, academic articles	</a:t>
            </a:r>
          </a:p>
          <a:p>
            <a:pPr eaLnBrk="1" hangingPunct="1"/>
            <a:r>
              <a:rPr lang="en-US" altLang="ko-KR"/>
              <a:t>Truly inter-disciplinary area of study</a:t>
            </a:r>
          </a:p>
          <a:p>
            <a:pPr eaLnBrk="1" hangingPunct="1"/>
            <a:r>
              <a:rPr lang="en-US" altLang="ko-KR"/>
              <a:t>No longer a  </a:t>
            </a:r>
            <a:r>
              <a:rPr lang="en-US" altLang="ko-KR" i="1"/>
              <a:t>flash in the pan</a:t>
            </a:r>
            <a:r>
              <a:rPr lang="en-US" altLang="ko-KR"/>
              <a:t> technology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850B30-1740-4EBA-906D-E222D5B9BC98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Visualizing Network Behaviour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eaLnBrk="1" hangingPunct="1">
              <a:buFont typeface="Monotype Sorts" charset="2"/>
              <a:buNone/>
            </a:pPr>
            <a:endParaRPr lang="en-US" altLang="ko-KR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4BDE76-16B8-4BCE-83F1-55D45C98BE1B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Visualizing Network Behaviour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Pattern Space</a:t>
            </a:r>
          </a:p>
          <a:p>
            <a:pPr eaLnBrk="1" hangingPunct="1">
              <a:buFont typeface="Monotype Sorts" charset="2"/>
              <a:buNone/>
            </a:pPr>
            <a:endParaRPr lang="en-US" altLang="ko-KR"/>
          </a:p>
          <a:p>
            <a:pPr eaLnBrk="1" hangingPunct="1"/>
            <a:r>
              <a:rPr lang="en-US" altLang="ko-KR"/>
              <a:t>Weight Space</a:t>
            </a:r>
          </a:p>
          <a:p>
            <a:pPr eaLnBrk="1" hangingPunct="1">
              <a:buFont typeface="Monotype Sorts" charset="2"/>
              <a:buNone/>
            </a:pPr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Visualizing the process of learning</a:t>
            </a:r>
          </a:p>
          <a:p>
            <a:pPr lvl="1" eaLnBrk="1" hangingPunct="1">
              <a:buSzPct val="75000"/>
            </a:pPr>
            <a:r>
              <a:rPr lang="en-US" altLang="ko-KR"/>
              <a:t>function surface in weight space</a:t>
            </a:r>
          </a:p>
          <a:p>
            <a:pPr lvl="1" eaLnBrk="1" hangingPunct="1">
              <a:buSzPct val="75000"/>
            </a:pPr>
            <a:r>
              <a:rPr lang="en-US" altLang="ko-KR"/>
              <a:t>error surface in weight space</a:t>
            </a:r>
          </a:p>
        </p:txBody>
      </p:sp>
      <p:sp>
        <p:nvSpPr>
          <p:cNvPr id="83972" name="Line 4"/>
          <p:cNvSpPr>
            <a:spLocks noChangeShapeType="1"/>
          </p:cNvSpPr>
          <p:nvPr/>
        </p:nvSpPr>
        <p:spPr bwMode="auto">
          <a:xfrm>
            <a:off x="5105400" y="1614488"/>
            <a:ext cx="0" cy="1039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4967288" y="2514600"/>
            <a:ext cx="119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4627563" y="1655763"/>
            <a:ext cx="44291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rgbClr val="41414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x</a:t>
            </a:r>
            <a:r>
              <a:rPr lang="en-US" altLang="ko-KR" sz="1800" i="1">
                <a:solidFill>
                  <a:srgbClr val="41414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5694363" y="2570163"/>
            <a:ext cx="44291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rgbClr val="41414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x</a:t>
            </a:r>
            <a:r>
              <a:rPr lang="en-US" altLang="ko-KR" sz="1800" i="1">
                <a:solidFill>
                  <a:srgbClr val="41414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2</a:t>
            </a:r>
          </a:p>
        </p:txBody>
      </p:sp>
      <p:sp>
        <p:nvSpPr>
          <p:cNvPr id="83976" name="AutoShape 8"/>
          <p:cNvSpPr>
            <a:spLocks noChangeArrowheads="1"/>
          </p:cNvSpPr>
          <p:nvPr/>
        </p:nvSpPr>
        <p:spPr bwMode="auto">
          <a:xfrm>
            <a:off x="5568950" y="1911350"/>
            <a:ext cx="63500" cy="63500"/>
          </a:xfrm>
          <a:prstGeom prst="star16">
            <a:avLst>
              <a:gd name="adj" fmla="val 37500"/>
            </a:avLst>
          </a:prstGeom>
          <a:solidFill>
            <a:srgbClr val="FC0128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92169" name="AutoShape 9"/>
          <p:cNvSpPr>
            <a:spLocks noChangeArrowheads="1"/>
          </p:cNvSpPr>
          <p:nvPr/>
        </p:nvSpPr>
        <p:spPr bwMode="auto">
          <a:xfrm>
            <a:off x="5340350" y="1987550"/>
            <a:ext cx="63500" cy="635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ea typeface="+mn-ea"/>
            </a:endParaRPr>
          </a:p>
        </p:txBody>
      </p:sp>
      <p:sp>
        <p:nvSpPr>
          <p:cNvPr id="83978" name="AutoShape 10"/>
          <p:cNvSpPr>
            <a:spLocks noChangeArrowheads="1"/>
          </p:cNvSpPr>
          <p:nvPr/>
        </p:nvSpPr>
        <p:spPr bwMode="auto">
          <a:xfrm>
            <a:off x="5797550" y="1911350"/>
            <a:ext cx="63500" cy="63500"/>
          </a:xfrm>
          <a:prstGeom prst="star16">
            <a:avLst>
              <a:gd name="adj" fmla="val 37500"/>
            </a:avLst>
          </a:prstGeom>
          <a:solidFill>
            <a:srgbClr val="FC0128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83979" name="AutoShape 11"/>
          <p:cNvSpPr>
            <a:spLocks noChangeArrowheads="1"/>
          </p:cNvSpPr>
          <p:nvPr/>
        </p:nvSpPr>
        <p:spPr bwMode="auto">
          <a:xfrm>
            <a:off x="5873750" y="2139950"/>
            <a:ext cx="63500" cy="63500"/>
          </a:xfrm>
          <a:prstGeom prst="star16">
            <a:avLst>
              <a:gd name="adj" fmla="val 37500"/>
            </a:avLst>
          </a:prstGeom>
          <a:solidFill>
            <a:srgbClr val="FC0128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83980" name="AutoShape 12"/>
          <p:cNvSpPr>
            <a:spLocks noChangeArrowheads="1"/>
          </p:cNvSpPr>
          <p:nvPr/>
        </p:nvSpPr>
        <p:spPr bwMode="auto">
          <a:xfrm>
            <a:off x="5568950" y="2139950"/>
            <a:ext cx="63500" cy="63500"/>
          </a:xfrm>
          <a:prstGeom prst="star16">
            <a:avLst>
              <a:gd name="adj" fmla="val 37500"/>
            </a:avLst>
          </a:prstGeom>
          <a:solidFill>
            <a:srgbClr val="FC0128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92173" name="AutoShape 13"/>
          <p:cNvSpPr>
            <a:spLocks noChangeArrowheads="1"/>
          </p:cNvSpPr>
          <p:nvPr/>
        </p:nvSpPr>
        <p:spPr bwMode="auto">
          <a:xfrm>
            <a:off x="5340350" y="2139950"/>
            <a:ext cx="63500" cy="635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ea typeface="+mn-ea"/>
            </a:endParaRPr>
          </a:p>
        </p:txBody>
      </p:sp>
      <p:sp>
        <p:nvSpPr>
          <p:cNvPr id="92174" name="AutoShape 14"/>
          <p:cNvSpPr>
            <a:spLocks noChangeArrowheads="1"/>
          </p:cNvSpPr>
          <p:nvPr/>
        </p:nvSpPr>
        <p:spPr bwMode="auto">
          <a:xfrm>
            <a:off x="5187950" y="2139950"/>
            <a:ext cx="63500" cy="635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ea typeface="+mn-ea"/>
            </a:endParaRPr>
          </a:p>
        </p:txBody>
      </p:sp>
      <p:sp>
        <p:nvSpPr>
          <p:cNvPr id="92175" name="AutoShape 15"/>
          <p:cNvSpPr>
            <a:spLocks noChangeArrowheads="1"/>
          </p:cNvSpPr>
          <p:nvPr/>
        </p:nvSpPr>
        <p:spPr bwMode="auto">
          <a:xfrm>
            <a:off x="5416550" y="2292350"/>
            <a:ext cx="63500" cy="635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ea typeface="+mn-ea"/>
            </a:endParaRPr>
          </a:p>
        </p:txBody>
      </p:sp>
      <p:sp>
        <p:nvSpPr>
          <p:cNvPr id="92176" name="AutoShape 16"/>
          <p:cNvSpPr>
            <a:spLocks noChangeArrowheads="1"/>
          </p:cNvSpPr>
          <p:nvPr/>
        </p:nvSpPr>
        <p:spPr bwMode="auto">
          <a:xfrm>
            <a:off x="5721350" y="2292350"/>
            <a:ext cx="63500" cy="635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ea typeface="+mn-ea"/>
            </a:endParaRPr>
          </a:p>
        </p:txBody>
      </p:sp>
      <p:sp>
        <p:nvSpPr>
          <p:cNvPr id="83985" name="Line 17"/>
          <p:cNvSpPr>
            <a:spLocks noChangeShapeType="1"/>
          </p:cNvSpPr>
          <p:nvPr/>
        </p:nvSpPr>
        <p:spPr bwMode="auto">
          <a:xfrm>
            <a:off x="4953000" y="2986088"/>
            <a:ext cx="0" cy="1116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86" name="Line 18"/>
          <p:cNvSpPr>
            <a:spLocks noChangeShapeType="1"/>
          </p:cNvSpPr>
          <p:nvPr/>
        </p:nvSpPr>
        <p:spPr bwMode="auto">
          <a:xfrm flipV="1">
            <a:off x="4662488" y="3417888"/>
            <a:ext cx="1039812" cy="785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87" name="Line 19"/>
          <p:cNvSpPr>
            <a:spLocks noChangeShapeType="1"/>
          </p:cNvSpPr>
          <p:nvPr/>
        </p:nvSpPr>
        <p:spPr bwMode="auto">
          <a:xfrm>
            <a:off x="4586288" y="3962400"/>
            <a:ext cx="1649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88" name="Rectangle 20"/>
          <p:cNvSpPr>
            <a:spLocks noChangeArrowheads="1"/>
          </p:cNvSpPr>
          <p:nvPr/>
        </p:nvSpPr>
        <p:spPr bwMode="auto">
          <a:xfrm>
            <a:off x="4398963" y="3103563"/>
            <a:ext cx="5111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rgbClr val="41414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w</a:t>
            </a:r>
            <a:r>
              <a:rPr lang="en-US" altLang="ko-KR" sz="1800" i="1">
                <a:solidFill>
                  <a:srgbClr val="41414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83989" name="Rectangle 21"/>
          <p:cNvSpPr>
            <a:spLocks noChangeArrowheads="1"/>
          </p:cNvSpPr>
          <p:nvPr/>
        </p:nvSpPr>
        <p:spPr bwMode="auto">
          <a:xfrm>
            <a:off x="5084763" y="3179763"/>
            <a:ext cx="5111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rgbClr val="41414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w</a:t>
            </a:r>
            <a:r>
              <a:rPr lang="en-US" altLang="ko-KR" sz="1800" i="1">
                <a:solidFill>
                  <a:srgbClr val="41414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2</a:t>
            </a:r>
          </a:p>
        </p:txBody>
      </p:sp>
      <p:sp>
        <p:nvSpPr>
          <p:cNvPr id="83990" name="Rectangle 22"/>
          <p:cNvSpPr>
            <a:spLocks noChangeArrowheads="1"/>
          </p:cNvSpPr>
          <p:nvPr/>
        </p:nvSpPr>
        <p:spPr bwMode="auto">
          <a:xfrm>
            <a:off x="5999163" y="3865563"/>
            <a:ext cx="5111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rgbClr val="41414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w</a:t>
            </a:r>
            <a:r>
              <a:rPr lang="en-US" altLang="ko-KR" sz="1800" i="1">
                <a:solidFill>
                  <a:srgbClr val="41414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83991" name="Freeform 23"/>
          <p:cNvSpPr>
            <a:spLocks/>
          </p:cNvSpPr>
          <p:nvPr/>
        </p:nvSpPr>
        <p:spPr bwMode="auto">
          <a:xfrm>
            <a:off x="4648200" y="3521075"/>
            <a:ext cx="1377950" cy="276225"/>
          </a:xfrm>
          <a:custGeom>
            <a:avLst/>
            <a:gdLst>
              <a:gd name="T0" fmla="*/ 0 w 868"/>
              <a:gd name="T1" fmla="*/ 2147483646 h 174"/>
              <a:gd name="T2" fmla="*/ 2147483646 w 868"/>
              <a:gd name="T3" fmla="*/ 2147483646 h 174"/>
              <a:gd name="T4" fmla="*/ 2147483646 w 868"/>
              <a:gd name="T5" fmla="*/ 2147483646 h 174"/>
              <a:gd name="T6" fmla="*/ 2147483646 w 868"/>
              <a:gd name="T7" fmla="*/ 2147483646 h 174"/>
              <a:gd name="T8" fmla="*/ 2147483646 w 868"/>
              <a:gd name="T9" fmla="*/ 2147483646 h 174"/>
              <a:gd name="T10" fmla="*/ 2147483646 w 868"/>
              <a:gd name="T11" fmla="*/ 2147483646 h 174"/>
              <a:gd name="T12" fmla="*/ 2147483646 w 868"/>
              <a:gd name="T13" fmla="*/ 2147483646 h 174"/>
              <a:gd name="T14" fmla="*/ 2147483646 w 868"/>
              <a:gd name="T15" fmla="*/ 2147483646 h 174"/>
              <a:gd name="T16" fmla="*/ 2147483646 w 868"/>
              <a:gd name="T17" fmla="*/ 2147483646 h 174"/>
              <a:gd name="T18" fmla="*/ 2147483646 w 868"/>
              <a:gd name="T19" fmla="*/ 2147483646 h 174"/>
              <a:gd name="T20" fmla="*/ 2147483646 w 868"/>
              <a:gd name="T21" fmla="*/ 2147483646 h 174"/>
              <a:gd name="T22" fmla="*/ 2147483646 w 868"/>
              <a:gd name="T23" fmla="*/ 2147483646 h 174"/>
              <a:gd name="T24" fmla="*/ 2147483646 w 868"/>
              <a:gd name="T25" fmla="*/ 2147483646 h 174"/>
              <a:gd name="T26" fmla="*/ 2147483646 w 868"/>
              <a:gd name="T27" fmla="*/ 2147483646 h 174"/>
              <a:gd name="T28" fmla="*/ 2147483646 w 868"/>
              <a:gd name="T29" fmla="*/ 2147483646 h 174"/>
              <a:gd name="T30" fmla="*/ 2147483646 w 868"/>
              <a:gd name="T31" fmla="*/ 2147483646 h 174"/>
              <a:gd name="T32" fmla="*/ 2147483646 w 868"/>
              <a:gd name="T33" fmla="*/ 2147483646 h 174"/>
              <a:gd name="T34" fmla="*/ 2147483646 w 868"/>
              <a:gd name="T35" fmla="*/ 2147483646 h 174"/>
              <a:gd name="T36" fmla="*/ 2147483646 w 868"/>
              <a:gd name="T37" fmla="*/ 2147483646 h 174"/>
              <a:gd name="T38" fmla="*/ 2147483646 w 868"/>
              <a:gd name="T39" fmla="*/ 2147483646 h 174"/>
              <a:gd name="T40" fmla="*/ 2147483646 w 868"/>
              <a:gd name="T41" fmla="*/ 2147483646 h 174"/>
              <a:gd name="T42" fmla="*/ 2147483646 w 868"/>
              <a:gd name="T43" fmla="*/ 2147483646 h 174"/>
              <a:gd name="T44" fmla="*/ 2147483646 w 868"/>
              <a:gd name="T45" fmla="*/ 2147483646 h 174"/>
              <a:gd name="T46" fmla="*/ 2147483646 w 868"/>
              <a:gd name="T47" fmla="*/ 2147483646 h 174"/>
              <a:gd name="T48" fmla="*/ 2147483646 w 868"/>
              <a:gd name="T49" fmla="*/ 2147483646 h 174"/>
              <a:gd name="T50" fmla="*/ 2147483646 w 868"/>
              <a:gd name="T51" fmla="*/ 2147483646 h 174"/>
              <a:gd name="T52" fmla="*/ 2147483646 w 868"/>
              <a:gd name="T53" fmla="*/ 2147483646 h 174"/>
              <a:gd name="T54" fmla="*/ 2147483646 w 868"/>
              <a:gd name="T55" fmla="*/ 2147483646 h 174"/>
              <a:gd name="T56" fmla="*/ 2147483646 w 868"/>
              <a:gd name="T57" fmla="*/ 2147483646 h 174"/>
              <a:gd name="T58" fmla="*/ 2147483646 w 868"/>
              <a:gd name="T59" fmla="*/ 2147483646 h 174"/>
              <a:gd name="T60" fmla="*/ 2147483646 w 868"/>
              <a:gd name="T61" fmla="*/ 2147483646 h 174"/>
              <a:gd name="T62" fmla="*/ 2147483646 w 868"/>
              <a:gd name="T63" fmla="*/ 2147483646 h 174"/>
              <a:gd name="T64" fmla="*/ 2147483646 w 868"/>
              <a:gd name="T65" fmla="*/ 2147483646 h 174"/>
              <a:gd name="T66" fmla="*/ 2147483646 w 868"/>
              <a:gd name="T67" fmla="*/ 2147483646 h 174"/>
              <a:gd name="T68" fmla="*/ 2147483646 w 868"/>
              <a:gd name="T69" fmla="*/ 2147483646 h 174"/>
              <a:gd name="T70" fmla="*/ 2147483646 w 868"/>
              <a:gd name="T71" fmla="*/ 2147483646 h 174"/>
              <a:gd name="T72" fmla="*/ 2147483646 w 868"/>
              <a:gd name="T73" fmla="*/ 2147483646 h 174"/>
              <a:gd name="T74" fmla="*/ 2147483646 w 868"/>
              <a:gd name="T75" fmla="*/ 0 h 17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868"/>
              <a:gd name="T115" fmla="*/ 0 h 174"/>
              <a:gd name="T116" fmla="*/ 868 w 868"/>
              <a:gd name="T117" fmla="*/ 174 h 17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868" h="174">
                <a:moveTo>
                  <a:pt x="0" y="38"/>
                </a:moveTo>
                <a:lnTo>
                  <a:pt x="24" y="29"/>
                </a:lnTo>
                <a:lnTo>
                  <a:pt x="46" y="29"/>
                </a:lnTo>
                <a:lnTo>
                  <a:pt x="75" y="21"/>
                </a:lnTo>
                <a:lnTo>
                  <a:pt x="103" y="21"/>
                </a:lnTo>
                <a:lnTo>
                  <a:pt x="125" y="21"/>
                </a:lnTo>
                <a:lnTo>
                  <a:pt x="147" y="21"/>
                </a:lnTo>
                <a:lnTo>
                  <a:pt x="175" y="21"/>
                </a:lnTo>
                <a:lnTo>
                  <a:pt x="197" y="36"/>
                </a:lnTo>
                <a:lnTo>
                  <a:pt x="219" y="43"/>
                </a:lnTo>
                <a:lnTo>
                  <a:pt x="240" y="65"/>
                </a:lnTo>
                <a:lnTo>
                  <a:pt x="262" y="79"/>
                </a:lnTo>
                <a:lnTo>
                  <a:pt x="283" y="101"/>
                </a:lnTo>
                <a:lnTo>
                  <a:pt x="305" y="115"/>
                </a:lnTo>
                <a:lnTo>
                  <a:pt x="327" y="122"/>
                </a:lnTo>
                <a:lnTo>
                  <a:pt x="355" y="129"/>
                </a:lnTo>
                <a:lnTo>
                  <a:pt x="377" y="129"/>
                </a:lnTo>
                <a:lnTo>
                  <a:pt x="399" y="137"/>
                </a:lnTo>
                <a:lnTo>
                  <a:pt x="427" y="137"/>
                </a:lnTo>
                <a:lnTo>
                  <a:pt x="456" y="137"/>
                </a:lnTo>
                <a:lnTo>
                  <a:pt x="485" y="144"/>
                </a:lnTo>
                <a:lnTo>
                  <a:pt x="507" y="144"/>
                </a:lnTo>
                <a:lnTo>
                  <a:pt x="535" y="158"/>
                </a:lnTo>
                <a:lnTo>
                  <a:pt x="557" y="165"/>
                </a:lnTo>
                <a:lnTo>
                  <a:pt x="586" y="173"/>
                </a:lnTo>
                <a:lnTo>
                  <a:pt x="615" y="173"/>
                </a:lnTo>
                <a:lnTo>
                  <a:pt x="636" y="151"/>
                </a:lnTo>
                <a:lnTo>
                  <a:pt x="658" y="144"/>
                </a:lnTo>
                <a:lnTo>
                  <a:pt x="672" y="122"/>
                </a:lnTo>
                <a:lnTo>
                  <a:pt x="694" y="108"/>
                </a:lnTo>
                <a:lnTo>
                  <a:pt x="723" y="101"/>
                </a:lnTo>
                <a:lnTo>
                  <a:pt x="751" y="93"/>
                </a:lnTo>
                <a:lnTo>
                  <a:pt x="773" y="86"/>
                </a:lnTo>
                <a:lnTo>
                  <a:pt x="780" y="57"/>
                </a:lnTo>
                <a:lnTo>
                  <a:pt x="802" y="36"/>
                </a:lnTo>
                <a:lnTo>
                  <a:pt x="816" y="14"/>
                </a:lnTo>
                <a:lnTo>
                  <a:pt x="838" y="7"/>
                </a:lnTo>
                <a:lnTo>
                  <a:pt x="867" y="0"/>
                </a:lnTo>
              </a:path>
            </a:pathLst>
          </a:cu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40B14-37C3-4E67-B1E9-ECFB553223CC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Back-propagation Algorithm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eaLnBrk="1" hangingPunct="1">
              <a:buFont typeface="Monotype Sorts" charset="2"/>
              <a:buNone/>
            </a:pPr>
            <a:endParaRPr lang="en-US" altLang="ko-KR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C4893-F6C6-44C7-A011-7C4496E9C741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The Back-propagation Algorithm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solidFill>
                  <a:schemeClr val="tx2"/>
                </a:solidFill>
              </a:rPr>
              <a:t>1986: </a:t>
            </a:r>
            <a:r>
              <a:rPr lang="en-US" altLang="ko-KR"/>
              <a:t>the solution to multi-layer ANN weight update rediscovered </a:t>
            </a:r>
          </a:p>
          <a:p>
            <a:pPr eaLnBrk="1" hangingPunct="1"/>
            <a:r>
              <a:rPr lang="en-US" altLang="ko-KR" sz="2800"/>
              <a:t>Conceptually simple </a:t>
            </a:r>
            <a:r>
              <a:rPr lang="en-US" altLang="ko-KR"/>
              <a:t>- </a:t>
            </a:r>
            <a:r>
              <a:rPr lang="en-US" altLang="ko-KR" sz="2400"/>
              <a:t>the global error is backward propagated to network nodes, weights are modified proportional to their contribution</a:t>
            </a:r>
          </a:p>
          <a:p>
            <a:pPr eaLnBrk="1" hangingPunct="1"/>
            <a:r>
              <a:rPr lang="en-US" altLang="ko-KR" sz="2800"/>
              <a:t>Most important ANN learning algorithm</a:t>
            </a:r>
          </a:p>
          <a:p>
            <a:pPr eaLnBrk="1" hangingPunct="1"/>
            <a:r>
              <a:rPr lang="en-US" altLang="ko-KR" sz="2800"/>
              <a:t>Become known as </a:t>
            </a:r>
            <a:r>
              <a:rPr lang="en-US" altLang="ko-KR" sz="2800" i="1">
                <a:solidFill>
                  <a:schemeClr val="tx2"/>
                </a:solidFill>
              </a:rPr>
              <a:t>back-propagation </a:t>
            </a:r>
            <a:r>
              <a:rPr lang="en-US" altLang="ko-KR" sz="2800"/>
              <a:t>because the error is send back through the network to correct all weights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EE95CD-F8E5-4568-8FA1-77B723EDD9D5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4" name="Object 10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5267325" y="4876800"/>
          <a:ext cx="2293938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7" name="Equation" r:id="rId4" imgW="2289962" imgH="1294740" progId="Equation.3">
                  <p:embed/>
                </p:oleObj>
              </mc:Choice>
              <mc:Fallback>
                <p:oleObj name="Equation" r:id="rId4" imgW="2289962" imgH="129474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7325" y="4876800"/>
                        <a:ext cx="2293938" cy="129698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The Back-propagation Algorithm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51054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/>
              <a:t>Like the Perceptron - calculation of error is based on difference between target and actual output:</a:t>
            </a: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endParaRPr lang="en-US" altLang="ko-KR" sz="2400" dirty="0"/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endParaRPr lang="en-US" altLang="ko-KR" sz="2400" dirty="0"/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endParaRPr lang="en-US" altLang="ko-KR" sz="2400" dirty="0"/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endParaRPr lang="en-US" altLang="ko-KR" sz="24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/>
              <a:t>However in BP</a:t>
            </a:r>
            <a:r>
              <a:rPr lang="en-US" altLang="ko-KR" sz="2400" dirty="0">
                <a:solidFill>
                  <a:schemeClr val="tx2"/>
                </a:solidFill>
              </a:rPr>
              <a:t> </a:t>
            </a:r>
            <a:r>
              <a:rPr lang="en-US" altLang="ko-KR" sz="2400" dirty="0"/>
              <a:t>it is the rate of change of the error which is the important feedback through the network</a:t>
            </a: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2400" dirty="0"/>
              <a:t>          </a:t>
            </a:r>
            <a:r>
              <a:rPr lang="en-US" altLang="ko-KR" sz="2400" i="1" dirty="0">
                <a:solidFill>
                  <a:schemeClr val="accent2"/>
                </a:solidFill>
              </a:rPr>
              <a:t>generalized delta rule </a:t>
            </a:r>
            <a:endParaRPr lang="en-US" altLang="ko-KR" sz="24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 sz="24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/>
              <a:t>Relies on the sigmoid activation function for communication</a:t>
            </a:r>
          </a:p>
        </p:txBody>
      </p:sp>
      <p:graphicFrame>
        <p:nvGraphicFramePr>
          <p:cNvPr id="90117" name="Object 102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200400" y="2514600"/>
          <a:ext cx="4133850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8" name="Equation" r:id="rId6" imgW="4133850" imgH="1389063" progId="Equation.3">
                  <p:embed/>
                </p:oleObj>
              </mc:Choice>
              <mc:Fallback>
                <p:oleObj name="Equation" r:id="rId6" imgW="4133850" imgH="1389063" progId="Equation.3">
                  <p:embed/>
                  <p:pic>
                    <p:nvPicPr>
                      <p:cNvPr id="0" name="Object 102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14600"/>
                        <a:ext cx="4133850" cy="138906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D865F3-6E94-416A-AF0A-EFC4EF848F85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Back-propagation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19357" y="1782763"/>
                <a:ext cx="8219844" cy="4351338"/>
              </a:xfrm>
            </p:spPr>
            <p:txBody>
              <a:bodyPr/>
              <a:lstStyle/>
              <a:p>
                <a:pPr eaLnBrk="1" hangingPunct="1">
                  <a:buFont typeface="Monotype Sorts" charset="2"/>
                  <a:buNone/>
                </a:pPr>
                <a:r>
                  <a:rPr lang="en-US" altLang="ko-KR" sz="2400" dirty="0">
                    <a:solidFill>
                      <a:schemeClr val="accent2"/>
                    </a:solidFill>
                  </a:rPr>
                  <a:t>Objective:   </a:t>
                </a:r>
                <a:r>
                  <a:rPr lang="en-US" altLang="ko-KR" sz="2400" dirty="0"/>
                  <a:t>compute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400" dirty="0"/>
                  <a:t>   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eaLnBrk="1" hangingPunct="1">
                  <a:buFont typeface="Monotype Sorts" charset="2"/>
                  <a:buNone/>
                </a:pPr>
                <a:r>
                  <a:rPr lang="en-US" altLang="ko-KR" sz="2800" u="sng" dirty="0">
                    <a:solidFill>
                      <a:schemeClr val="accent1"/>
                    </a:solidFill>
                  </a:rPr>
                  <a:t>Definitions:</a:t>
                </a:r>
                <a:endParaRPr lang="en-US" altLang="ko-KR" sz="2800" dirty="0"/>
              </a:p>
              <a:p>
                <a:pPr eaLnBrk="1" hangingPunct="1">
                  <a:buFont typeface="Monotype Sorts" charset="2"/>
                  <a:buNone/>
                </a:pPr>
                <a:r>
                  <a:rPr lang="en-US" altLang="ko-KR" sz="2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sz="2800" dirty="0"/>
                  <a:t>  =  weight from node </a:t>
                </a:r>
                <a:r>
                  <a:rPr lang="en-US" altLang="ko-KR" sz="2800" dirty="0" err="1"/>
                  <a:t>i</a:t>
                </a:r>
                <a:r>
                  <a:rPr lang="en-US" altLang="ko-KR" sz="2800" dirty="0"/>
                  <a:t> to node j</a:t>
                </a:r>
              </a:p>
              <a:p>
                <a:pPr eaLnBrk="1" hangingPunct="1">
                  <a:buFont typeface="Monotype Sorts" charset="2"/>
                  <a:buNone/>
                </a:pPr>
                <a:r>
                  <a:rPr lang="en-US" altLang="ko-KR" sz="28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800" dirty="0"/>
                  <a:t>   =  totaled weighted input of node </a:t>
                </a:r>
              </a:p>
              <a:p>
                <a:pPr eaLnBrk="1" hangingPunct="1">
                  <a:buFont typeface="Monotype Sorts" charset="2"/>
                  <a:buNone/>
                </a:pPr>
                <a:r>
                  <a:rPr lang="en-US" altLang="ko-KR" sz="2800" dirty="0"/>
                  <a:t>        = </a:t>
                </a:r>
              </a:p>
              <a:p>
                <a:pPr eaLnBrk="1" hangingPunct="1">
                  <a:buFont typeface="Monotype Sorts" charset="2"/>
                  <a:buNone/>
                </a:pPr>
                <a:endParaRPr lang="en-US" altLang="ko-KR" sz="2800" dirty="0"/>
              </a:p>
              <a:p>
                <a:pPr eaLnBrk="1" hangingPunct="1">
                  <a:buFont typeface="Monotype Sorts" charset="2"/>
                  <a:buNone/>
                </a:pPr>
                <a:r>
                  <a:rPr lang="en-US" altLang="ko-KR" sz="28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800" dirty="0"/>
                  <a:t>  = output of node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=1/(1+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800" dirty="0"/>
                  <a:t>    </a:t>
                </a:r>
              </a:p>
              <a:p>
                <a:pPr eaLnBrk="1" hangingPunct="1">
                  <a:buFont typeface="Monotype Sorts" charset="2"/>
                  <a:buNone/>
                </a:pPr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sz="2800" dirty="0"/>
                  <a:t>   = error for 1 pattern over all output nodes</a:t>
                </a:r>
              </a:p>
              <a:p>
                <a:pPr eaLnBrk="1" hangingPunct="1">
                  <a:buFont typeface="Monotype Sorts" charset="2"/>
                  <a:buNone/>
                </a:pPr>
                <a:endParaRPr lang="en-US" altLang="ko-KR" sz="2800" dirty="0"/>
              </a:p>
            </p:txBody>
          </p:sp>
        </mc:Choice>
        <mc:Fallback xmlns="">
          <p:sp>
            <p:nvSpPr>
              <p:cNvPr id="921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357" y="1782763"/>
                <a:ext cx="8219844" cy="4351338"/>
              </a:xfrm>
              <a:blipFill>
                <a:blip r:embed="rId3"/>
                <a:stretch>
                  <a:fillRect l="-1558" r="-74" b="-40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719BD-CACD-4F2A-99AD-03144AB088C5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09800" y="3975159"/>
                <a:ext cx="1243289" cy="1008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975159"/>
                <a:ext cx="1243289" cy="10085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The Back-propagation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0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7886700" cy="4575175"/>
              </a:xfrm>
            </p:spPr>
            <p:txBody>
              <a:bodyPr rtlCol="0">
                <a:normAutofit/>
              </a:bodyPr>
              <a:lstStyle/>
              <a:p>
                <a:pPr eaLnBrk="1" fontAlgn="auto" hangingPunct="1">
                  <a:spcAft>
                    <a:spcPts val="0"/>
                  </a:spcAft>
                  <a:buFont typeface="Monotype Sorts" charset="2"/>
                  <a:buNone/>
                  <a:defRPr/>
                </a:pPr>
                <a:r>
                  <a:rPr lang="en-US" altLang="ko-KR" sz="2000" dirty="0">
                    <a:solidFill>
                      <a:schemeClr val="accent2"/>
                    </a:solidFill>
                  </a:rPr>
                  <a:t>Objective:   </a:t>
                </a:r>
                <a:r>
                  <a:rPr lang="en-US" altLang="ko-KR" sz="2000" dirty="0"/>
                  <a:t>compute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dirty="0"/>
                  <a:t>   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ko-KR" sz="2800" u="sng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  <a:p>
                <a:pPr eaLnBrk="1" fontAlgn="auto" hangingPunct="1">
                  <a:spcAft>
                    <a:spcPts val="0"/>
                  </a:spcAft>
                  <a:buFont typeface="Monotype Sorts" charset="2"/>
                  <a:buNone/>
                  <a:defRPr/>
                </a:pPr>
                <a:r>
                  <a:rPr lang="en-US" altLang="ko-KR" sz="2800" u="sng" dirty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Four step process:</a:t>
                </a:r>
                <a:endParaRPr lang="en-US" altLang="ko-KR" sz="2800" dirty="0">
                  <a:effectLst>
                    <a:outerShdw blurRad="38100" dist="38100" dir="2700000" algn="tl">
                      <a:srgbClr val="919191"/>
                    </a:outerShdw>
                  </a:effectLst>
                </a:endParaRPr>
              </a:p>
              <a:p>
                <a:pPr marL="457200" indent="-457200" eaLnBrk="1" fontAlgn="auto" hangingPunct="1">
                  <a:spcAft>
                    <a:spcPts val="0"/>
                  </a:spcAft>
                  <a:buFont typeface="+mj-lt"/>
                  <a:buAutoNum type="arabicPeriod"/>
                  <a:defRPr/>
                </a:pPr>
                <a:r>
                  <a:rPr lang="en-US" altLang="ko-KR" sz="2400" dirty="0"/>
                  <a:t>Compute how fast  error changes as output of node </a:t>
                </a:r>
                <a:r>
                  <a:rPr lang="en-US" altLang="ko-KR" sz="2400" i="1" dirty="0">
                    <a:solidFill>
                      <a:schemeClr val="tx2"/>
                    </a:solidFill>
                  </a:rPr>
                  <a:t>j </a:t>
                </a:r>
                <a:r>
                  <a:rPr lang="en-US" altLang="ko-KR" sz="2400" dirty="0"/>
                  <a:t>is changed</a:t>
                </a:r>
              </a:p>
              <a:p>
                <a:pPr marL="457200" indent="-457200" eaLnBrk="1" fontAlgn="auto" hangingPunct="1">
                  <a:spcAft>
                    <a:spcPts val="0"/>
                  </a:spcAft>
                  <a:buFont typeface="+mj-lt"/>
                  <a:buAutoNum type="arabicPeriod"/>
                  <a:defRPr/>
                </a:pPr>
                <a:r>
                  <a:rPr lang="en-US" altLang="ko-KR" sz="2400" dirty="0"/>
                  <a:t>Compute how fast error changes as total input to node </a:t>
                </a:r>
                <a:r>
                  <a:rPr lang="en-US" altLang="ko-KR" sz="2400" i="1" dirty="0">
                    <a:solidFill>
                      <a:schemeClr val="tx2"/>
                    </a:solidFill>
                  </a:rPr>
                  <a:t>j </a:t>
                </a:r>
                <a:r>
                  <a:rPr lang="en-US" altLang="ko-KR" sz="2400" dirty="0"/>
                  <a:t>is changed</a:t>
                </a:r>
              </a:p>
              <a:p>
                <a:pPr marL="457200" indent="-457200" eaLnBrk="1" fontAlgn="auto" hangingPunct="1">
                  <a:spcAft>
                    <a:spcPts val="0"/>
                  </a:spcAft>
                  <a:buFont typeface="+mj-lt"/>
                  <a:buAutoNum type="arabicPeriod"/>
                  <a:defRPr/>
                </a:pPr>
                <a:r>
                  <a:rPr lang="en-US" altLang="ko-KR" sz="2400" dirty="0"/>
                  <a:t>Compute how fast error changes as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sz="2400" dirty="0"/>
                  <a:t>        coming into node </a:t>
                </a:r>
                <a:r>
                  <a:rPr lang="en-US" altLang="ko-KR" sz="2400" i="1" dirty="0">
                    <a:solidFill>
                      <a:schemeClr val="tx2"/>
                    </a:solidFill>
                  </a:rPr>
                  <a:t>j </a:t>
                </a:r>
                <a:r>
                  <a:rPr lang="en-US" altLang="ko-KR" sz="2400" dirty="0"/>
                  <a:t>is changed</a:t>
                </a:r>
              </a:p>
              <a:p>
                <a:pPr marL="457200" indent="-457200" eaLnBrk="1" fontAlgn="auto" hangingPunct="1">
                  <a:spcAft>
                    <a:spcPts val="0"/>
                  </a:spcAft>
                  <a:buFont typeface="+mj-lt"/>
                  <a:buAutoNum type="arabicPeriod"/>
                  <a:defRPr/>
                </a:pPr>
                <a:r>
                  <a:rPr lang="en-US" altLang="ko-KR" sz="2400" dirty="0"/>
                  <a:t>Compute how fast error changes as output of node </a:t>
                </a:r>
                <a:r>
                  <a:rPr lang="en-US" altLang="ko-KR" sz="2400" i="1" dirty="0" err="1">
                    <a:solidFill>
                      <a:schemeClr val="tx2"/>
                    </a:solidFill>
                  </a:rPr>
                  <a:t>i</a:t>
                </a:r>
                <a:r>
                  <a:rPr lang="en-US" altLang="ko-KR" sz="2400" dirty="0"/>
                  <a:t> in previous layer is changed</a:t>
                </a:r>
              </a:p>
            </p:txBody>
          </p:sp>
        </mc:Choice>
        <mc:Fallback xmlns="">
          <p:sp>
            <p:nvSpPr>
              <p:cNvPr id="1024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575175"/>
              </a:xfrm>
              <a:blipFill>
                <a:blip r:embed="rId3"/>
                <a:stretch>
                  <a:fillRect l="-1623" r="-2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68BF92-0B2E-4D4C-BE3C-71B0B92C0BBF}" type="slidenum">
              <a:rPr lang="ko-KR" altLang="en-US" smtClean="0"/>
              <a:pPr>
                <a:defRPr/>
              </a:pPr>
              <a:t>46</a:t>
            </a:fld>
            <a:endParaRPr lang="ko-KR" altLang="en-US" dirty="0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Back-propagation Algorithm</a:t>
            </a:r>
          </a:p>
        </p:txBody>
      </p:sp>
      <p:sp>
        <p:nvSpPr>
          <p:cNvPr id="104451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sz="half" idx="1"/>
          </p:nvPr>
        </p:nvSpPr>
        <p:spPr>
          <a:xfrm>
            <a:off x="762000" y="1600200"/>
            <a:ext cx="7315200" cy="4648200"/>
          </a:xfrm>
          <a:blipFill>
            <a:blip r:embed="rId3"/>
            <a:stretch>
              <a:fillRect l="-1583" t="-3150"/>
            </a:stretch>
          </a:blipFill>
        </p:spPr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ko-KR" altLang="en-US" dirty="0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6019800" y="2819400"/>
                <a:ext cx="6058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819400"/>
                <a:ext cx="60580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0" y="4191000"/>
            <a:ext cx="685800" cy="46033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6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86038" y="1855788"/>
          <a:ext cx="6494462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9" name="Equation" r:id="rId4" imgW="6494463" imgH="1450975" progId="Equation.3">
                  <p:embed/>
                </p:oleObj>
              </mc:Choice>
              <mc:Fallback>
                <p:oleObj name="Equation" r:id="rId4" imgW="6494463" imgH="1450975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1855788"/>
                        <a:ext cx="6494462" cy="145097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The Back-propagation Algorithm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05000"/>
            <a:ext cx="7772400" cy="4114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Where:</a:t>
            </a: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endParaRPr lang="en-US" altLang="ko-KR" dirty="0">
              <a:solidFill>
                <a:schemeClr val="accent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For output nodes:</a:t>
            </a:r>
            <a:endParaRPr lang="en-US" altLang="ko-KR" dirty="0">
              <a:solidFill>
                <a:schemeClr val="accent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endParaRPr lang="en-US" altLang="ko-KR" dirty="0">
              <a:solidFill>
                <a:schemeClr val="accent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endParaRPr lang="en-US" altLang="ko-KR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endParaRPr lang="en-US" altLang="ko-KR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For hidden nodes:</a:t>
            </a:r>
            <a:endParaRPr lang="en-US" altLang="ko-KR" dirty="0">
              <a:solidFill>
                <a:schemeClr val="accent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endParaRPr lang="en-US" altLang="ko-KR" dirty="0">
              <a:solidFill>
                <a:schemeClr val="accent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graphicFrame>
        <p:nvGraphicFramePr>
          <p:cNvPr id="98309" name="Object 1">
            <a:hlinkClick r:id="" action="ppaction://ole?verb=0"/>
          </p:cNvPr>
          <p:cNvGraphicFramePr>
            <a:graphicFrameLocks/>
          </p:cNvGraphicFramePr>
          <p:nvPr/>
        </p:nvGraphicFramePr>
        <p:xfrm>
          <a:off x="1447800" y="3355975"/>
          <a:ext cx="7224713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0" name="Equation" r:id="rId6" imgW="7224713" imgH="681038" progId="Equation.3">
                  <p:embed/>
                </p:oleObj>
              </mc:Choice>
              <mc:Fallback>
                <p:oleObj name="Equation" r:id="rId6" imgW="7224713" imgH="681038" progId="Equation.3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355975"/>
                        <a:ext cx="7224713" cy="68103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1374775" y="4748213"/>
          <a:ext cx="7221538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1" name="Equation" r:id="rId8" imgW="7221538" imgH="950913" progId="Equation.3">
                  <p:embed/>
                </p:oleObj>
              </mc:Choice>
              <mc:Fallback>
                <p:oleObj name="Equation" r:id="rId8" imgW="7221538" imgH="950913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4748213"/>
                        <a:ext cx="7221538" cy="950912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096665-EC9E-45D0-91F0-754A3D413E1A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The Back-propagation Algorithm</a:t>
            </a:r>
          </a:p>
        </p:txBody>
      </p:sp>
      <p:sp>
        <p:nvSpPr>
          <p:cNvPr id="108547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3"/>
            <a:stretch>
              <a:fillRect l="-2009" t="-3221" r="-1159"/>
            </a:stretch>
          </a:blipFill>
        </p:spPr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BBDB2-696A-4175-A86E-DBD50919C54E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Background and Motivation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Computers and the Brain: A Contrast</a:t>
            </a:r>
            <a:r>
              <a:rPr lang="en-US" altLang="ko-KR" dirty="0">
                <a:effectLst>
                  <a:outerShdw blurRad="38100" dist="38100" dir="2700000" algn="tl">
                    <a:srgbClr val="919191"/>
                  </a:outerShdw>
                </a:effectLst>
              </a:rPr>
              <a:t>	</a:t>
            </a:r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endParaRPr lang="en-US" altLang="ko-KR" sz="2400" dirty="0"/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sz="2400" dirty="0"/>
              <a:t>Arithmetic:	1 brain = 1/10 pocket calculator</a:t>
            </a:r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sz="2400" dirty="0"/>
              <a:t>Vision: 		1 brain = 1000 super computers		</a:t>
            </a:r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sz="2400" dirty="0"/>
              <a:t>Memory of arbitrary details:    computer wins</a:t>
            </a:r>
            <a:endParaRPr lang="en-US" altLang="ko-KR" dirty="0"/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sz="2400" dirty="0"/>
              <a:t>Memory of real-world facts:     brain wins 			</a:t>
            </a:r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sz="2400" dirty="0"/>
              <a:t>A computer must be programmed explicitly</a:t>
            </a:r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sz="2400" dirty="0"/>
              <a:t>The brain can learn by experiencing the world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A0E591-4D9E-41EF-AAB0-8700D2A78F9A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The Back-propagation Algorithm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7778750" cy="5105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800" dirty="0">
                <a:solidFill>
                  <a:schemeClr val="accent2"/>
                </a:solidFill>
              </a:rPr>
              <a:t>Momentum Descent:</a:t>
            </a:r>
            <a:endParaRPr lang="en-US" sz="2800" dirty="0"/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Char char="v"/>
              <a:defRPr/>
            </a:pPr>
            <a:r>
              <a:rPr lang="en-US" sz="2400" dirty="0"/>
              <a:t>Minimization can be speed-up if an additional term is added to the update equation:</a:t>
            </a: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sz="2400" dirty="0"/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sz="2400" dirty="0"/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400" dirty="0"/>
              <a:t>        where:</a:t>
            </a: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Char char="v"/>
              <a:defRPr/>
            </a:pPr>
            <a:endParaRPr lang="en-US" sz="2400" dirty="0"/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Char char="v"/>
              <a:defRPr/>
            </a:pPr>
            <a:r>
              <a:rPr lang="en-US" sz="2400" dirty="0"/>
              <a:t>Thus: </a:t>
            </a:r>
          </a:p>
          <a:p>
            <a:pPr lvl="2" eaLnBrk="1" fontAlgn="auto" hangingPunct="1">
              <a:spcAft>
                <a:spcPts val="0"/>
              </a:spcAft>
              <a:buFont typeface="Monotype Sorts" pitchFamily="2" charset="2"/>
              <a:buChar char="u"/>
              <a:defRPr/>
            </a:pPr>
            <a:r>
              <a:rPr lang="en-US" sz="1800" dirty="0">
                <a:ea typeface="ＭＳ Ｐゴシック" charset="0"/>
              </a:rPr>
              <a:t>Augments the effective learning rate </a:t>
            </a:r>
            <a:r>
              <a:rPr lang="el-GR" sz="1800" i="1" dirty="0">
                <a:solidFill>
                  <a:schemeClr val="accent4">
                    <a:lumMod val="75000"/>
                  </a:schemeClr>
                </a:solidFill>
                <a:ea typeface="ＭＳ Ｐゴシック" charset="0"/>
              </a:rPr>
              <a:t>η</a:t>
            </a:r>
            <a:r>
              <a:rPr lang="en-US" sz="1800" dirty="0">
                <a:ea typeface="ＭＳ Ｐゴシック" charset="0"/>
              </a:rPr>
              <a:t> to vary the  amount a  weight is updated</a:t>
            </a:r>
          </a:p>
          <a:p>
            <a:pPr lvl="2" eaLnBrk="1" fontAlgn="auto" hangingPunct="1">
              <a:spcAft>
                <a:spcPts val="0"/>
              </a:spcAft>
              <a:buFont typeface="Monotype Sorts" pitchFamily="2" charset="2"/>
              <a:buChar char="u"/>
              <a:defRPr/>
            </a:pPr>
            <a:r>
              <a:rPr lang="en-US" sz="1800" dirty="0">
                <a:ea typeface="ＭＳ Ｐゴシック" charset="0"/>
              </a:rPr>
              <a:t>Analogous to momentum of a ball - maintains direction</a:t>
            </a:r>
          </a:p>
          <a:p>
            <a:pPr lvl="2" eaLnBrk="1" fontAlgn="auto" hangingPunct="1">
              <a:spcAft>
                <a:spcPts val="0"/>
              </a:spcAft>
              <a:buFont typeface="Monotype Sorts" pitchFamily="2" charset="2"/>
              <a:buChar char="u"/>
              <a:defRPr/>
            </a:pPr>
            <a:r>
              <a:rPr lang="en-US" sz="1800" dirty="0">
                <a:ea typeface="ＭＳ Ｐゴシック" charset="0"/>
              </a:rPr>
              <a:t>Rolls through small local minima</a:t>
            </a:r>
          </a:p>
          <a:p>
            <a:pPr lvl="2" eaLnBrk="1" fontAlgn="auto" hangingPunct="1">
              <a:spcAft>
                <a:spcPts val="0"/>
              </a:spcAft>
              <a:buFont typeface="Monotype Sorts" pitchFamily="2" charset="2"/>
              <a:buChar char="u"/>
              <a:defRPr/>
            </a:pPr>
            <a:r>
              <a:rPr lang="en-US" sz="1800" dirty="0">
                <a:ea typeface="ＭＳ Ｐゴシック" charset="0"/>
              </a:rPr>
              <a:t>Increases weight update when on stable gradient</a:t>
            </a:r>
            <a:endParaRPr lang="en-US" sz="2000" dirty="0">
              <a:ea typeface="ＭＳ Ｐゴシック" charset="0"/>
            </a:endParaRP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Char char="v"/>
              <a:defRPr/>
            </a:pPr>
            <a:endParaRPr lang="en-US" sz="2800" dirty="0"/>
          </a:p>
        </p:txBody>
      </p:sp>
      <p:graphicFrame>
        <p:nvGraphicFramePr>
          <p:cNvPr id="102404" name="Object 3">
            <a:hlinkClick r:id="" action="ppaction://ole?verb=0"/>
          </p:cNvPr>
          <p:cNvGraphicFramePr>
            <a:graphicFrameLocks noGrp="1"/>
          </p:cNvGraphicFramePr>
          <p:nvPr>
            <p:ph sz="half" idx="2"/>
          </p:nvPr>
        </p:nvGraphicFramePr>
        <p:xfrm>
          <a:off x="2286000" y="4495800"/>
          <a:ext cx="37814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4" name="Equation" r:id="rId4" imgW="1752600" imgH="241300" progId="Equation.3">
                  <p:embed/>
                </p:oleObj>
              </mc:Choice>
              <mc:Fallback>
                <p:oleObj name="Equation" r:id="rId4" imgW="1752600" imgH="241300" progId="Equation.3">
                  <p:embed/>
                  <p:pic>
                    <p:nvPicPr>
                      <p:cNvPr id="0" name="Object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95800"/>
                        <a:ext cx="3781425" cy="5207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5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3001963" y="2908300"/>
          <a:ext cx="50752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5" name="Equation" r:id="rId6" imgW="5570538" imgH="663575" progId="Equation.3">
                  <p:embed/>
                </p:oleObj>
              </mc:Choice>
              <mc:Fallback>
                <p:oleObj name="Equation" r:id="rId6" imgW="5570538" imgH="663575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963" y="2908300"/>
                        <a:ext cx="5075237" cy="5207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6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971800" y="3660775"/>
          <a:ext cx="29749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6" name="Equation" r:id="rId8" imgW="2969819" imgH="505535" progId="Equation.3">
                  <p:embed/>
                </p:oleObj>
              </mc:Choice>
              <mc:Fallback>
                <p:oleObj name="Equation" r:id="rId8" imgW="2969819" imgH="505535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660775"/>
                        <a:ext cx="2974975" cy="5064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The Back-propagation Algorithm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815975" y="1728788"/>
            <a:ext cx="7772400" cy="4114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Line Search Techniques:</a:t>
            </a:r>
            <a:endParaRPr lang="en-US" altLang="ko-KR" sz="2400" dirty="0">
              <a:effectLst>
                <a:outerShdw blurRad="38100" dist="38100" dir="2700000" algn="tl">
                  <a:srgbClr val="919191"/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/>
              <a:t>Steepest and momentum descent use only gradient of error surface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/>
              <a:t>More advanced techniques explore the weight space using various </a:t>
            </a:r>
            <a:r>
              <a:rPr lang="en-US" altLang="ko-KR" sz="2400" i="1" dirty="0"/>
              <a:t>heuristics</a:t>
            </a:r>
            <a:endParaRPr lang="en-US" altLang="ko-KR" sz="24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/>
              <a:t>Most common is to search ahead in the direction defined by the gradient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1C8594-5B01-4294-B92D-92D52769DC3C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The Back-propagation Algorithm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95450"/>
            <a:ext cx="7772400" cy="49339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On-line </a:t>
            </a:r>
            <a:r>
              <a:rPr lang="en-US" altLang="ko-KR" i="1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vs. </a:t>
            </a:r>
            <a:r>
              <a:rPr lang="en-US" altLang="ko-KR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Batch algorithms:</a:t>
            </a:r>
            <a:endParaRPr lang="en-US" altLang="ko-KR" dirty="0">
              <a:effectLst>
                <a:outerShdw blurRad="38100" dist="38100" dir="2700000" algn="tl">
                  <a:srgbClr val="919191"/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/>
              <a:t>Batch (or cumulative) method reviews a set of training examples known as an epoch and computes global error:</a:t>
            </a: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endParaRPr lang="en-US" altLang="ko-KR" sz="24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 sz="24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 sz="24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/>
              <a:t>Weight updates are based on this cumulative error signal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/>
              <a:t>On-line more stochastic and typically a little more accurate, batch more efficient</a:t>
            </a:r>
          </a:p>
        </p:txBody>
      </p:sp>
      <p:graphicFrame>
        <p:nvGraphicFramePr>
          <p:cNvPr id="106500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971800" y="3200400"/>
          <a:ext cx="337185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1" name="Equation" r:id="rId4" imgW="3371850" imgH="1130300" progId="Equation.3">
                  <p:embed/>
                </p:oleObj>
              </mc:Choice>
              <mc:Fallback>
                <p:oleObj name="Equation" r:id="rId4" imgW="3371850" imgH="11303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200400"/>
                        <a:ext cx="3371850" cy="11303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82163F-F731-403D-96A6-CB8C9BB77EF3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The Back-propagation Algorithm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7772400" cy="4114800"/>
          </a:xfrm>
        </p:spPr>
        <p:txBody>
          <a:bodyPr rtlCol="0">
            <a:normAutofit/>
          </a:bodyPr>
          <a:lstStyle/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Several Interesting Questions: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ko-KR" sz="2800" dirty="0"/>
              <a:t>What is BP</a:t>
            </a:r>
            <a:r>
              <a:rPr lang="ja-JP" altLang="en-US" sz="2800" dirty="0"/>
              <a:t>’</a:t>
            </a:r>
            <a:r>
              <a:rPr lang="en-US" altLang="ja-JP" sz="2800" dirty="0"/>
              <a:t>s inductive bias?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ko-KR" sz="2800" dirty="0"/>
              <a:t>Can BP get stuck in local minimum?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ko-KR" sz="2800" dirty="0"/>
              <a:t>How does learning time scale with size of the network &amp; number of training examples?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ko-KR" sz="2800" dirty="0"/>
              <a:t>Is it biologically plausible?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ko-KR" sz="2800" dirty="0"/>
              <a:t>Do we have to use the sigmoid activation function?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ko-KR" sz="2800" dirty="0"/>
              <a:t>How well does a trained network </a:t>
            </a:r>
            <a:r>
              <a:rPr lang="en-US" altLang="ko-KR" sz="2800" i="1" dirty="0"/>
              <a:t>generalize </a:t>
            </a:r>
            <a:r>
              <a:rPr lang="en-US" altLang="ko-KR" sz="2800" dirty="0"/>
              <a:t>to unseen test cases?  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1686E1-EB21-459A-8ED0-0740AD1191CC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Generalization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eaLnBrk="1" hangingPunct="1">
              <a:buFont typeface="Monotype Sorts" charset="2"/>
              <a:buNone/>
            </a:pPr>
            <a:endParaRPr lang="en-US" altLang="ko-KR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04100-CCFC-4AEF-8FF8-1959B886B3DA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Generalization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ko-KR" sz="2400"/>
              <a:t>The objective of learning is to achieve good </a:t>
            </a:r>
            <a:r>
              <a:rPr lang="en-US" altLang="ko-KR" sz="2400" i="1"/>
              <a:t>generalization</a:t>
            </a:r>
            <a:r>
              <a:rPr lang="en-US" altLang="ko-KR" sz="2400"/>
              <a:t> to new cases, otherwise just use a look-up table.</a:t>
            </a:r>
          </a:p>
          <a:p>
            <a:pPr eaLnBrk="1" hangingPunct="1"/>
            <a:r>
              <a:rPr lang="en-US" altLang="ko-KR" sz="2400"/>
              <a:t>Generalization can be defined as a mathematical </a:t>
            </a:r>
            <a:r>
              <a:rPr lang="en-US" altLang="ko-KR" sz="2400" i="1"/>
              <a:t>interpolation</a:t>
            </a:r>
            <a:r>
              <a:rPr lang="en-US" altLang="ko-KR" sz="2400"/>
              <a:t> or </a:t>
            </a:r>
            <a:r>
              <a:rPr lang="en-US" altLang="ko-KR" sz="2400" i="1"/>
              <a:t>regression</a:t>
            </a:r>
            <a:r>
              <a:rPr lang="en-US" altLang="ko-KR" sz="2400"/>
              <a:t> over a set of training points:</a:t>
            </a: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2895600" y="4891088"/>
            <a:ext cx="0" cy="12684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2528888" y="6019800"/>
            <a:ext cx="28686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646" name="AutoShape 6"/>
          <p:cNvSpPr>
            <a:spLocks noChangeArrowheads="1"/>
          </p:cNvSpPr>
          <p:nvPr/>
        </p:nvSpPr>
        <p:spPr bwMode="auto">
          <a:xfrm>
            <a:off x="3130550" y="5264150"/>
            <a:ext cx="63500" cy="63500"/>
          </a:xfrm>
          <a:prstGeom prst="star16">
            <a:avLst>
              <a:gd name="adj" fmla="val 3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12647" name="AutoShape 7"/>
          <p:cNvSpPr>
            <a:spLocks noChangeArrowheads="1"/>
          </p:cNvSpPr>
          <p:nvPr/>
        </p:nvSpPr>
        <p:spPr bwMode="auto">
          <a:xfrm>
            <a:off x="3511550" y="5264150"/>
            <a:ext cx="63500" cy="63500"/>
          </a:xfrm>
          <a:prstGeom prst="star16">
            <a:avLst>
              <a:gd name="adj" fmla="val 3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12648" name="AutoShape 8"/>
          <p:cNvSpPr>
            <a:spLocks noChangeArrowheads="1"/>
          </p:cNvSpPr>
          <p:nvPr/>
        </p:nvSpPr>
        <p:spPr bwMode="auto">
          <a:xfrm>
            <a:off x="3816350" y="5416550"/>
            <a:ext cx="63500" cy="63500"/>
          </a:xfrm>
          <a:prstGeom prst="star16">
            <a:avLst>
              <a:gd name="adj" fmla="val 3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12649" name="AutoShape 9"/>
          <p:cNvSpPr>
            <a:spLocks noChangeArrowheads="1"/>
          </p:cNvSpPr>
          <p:nvPr/>
        </p:nvSpPr>
        <p:spPr bwMode="auto">
          <a:xfrm>
            <a:off x="3892550" y="5568950"/>
            <a:ext cx="63500" cy="63500"/>
          </a:xfrm>
          <a:prstGeom prst="star16">
            <a:avLst>
              <a:gd name="adj" fmla="val 3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12650" name="AutoShape 10"/>
          <p:cNvSpPr>
            <a:spLocks noChangeArrowheads="1"/>
          </p:cNvSpPr>
          <p:nvPr/>
        </p:nvSpPr>
        <p:spPr bwMode="auto">
          <a:xfrm>
            <a:off x="4273550" y="5492750"/>
            <a:ext cx="63500" cy="63500"/>
          </a:xfrm>
          <a:prstGeom prst="star16">
            <a:avLst>
              <a:gd name="adj" fmla="val 3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12651" name="AutoShape 11"/>
          <p:cNvSpPr>
            <a:spLocks noChangeArrowheads="1"/>
          </p:cNvSpPr>
          <p:nvPr/>
        </p:nvSpPr>
        <p:spPr bwMode="auto">
          <a:xfrm>
            <a:off x="4349750" y="5340350"/>
            <a:ext cx="63500" cy="63500"/>
          </a:xfrm>
          <a:prstGeom prst="star16">
            <a:avLst>
              <a:gd name="adj" fmla="val 3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12652" name="AutoShape 12"/>
          <p:cNvSpPr>
            <a:spLocks noChangeArrowheads="1"/>
          </p:cNvSpPr>
          <p:nvPr/>
        </p:nvSpPr>
        <p:spPr bwMode="auto">
          <a:xfrm>
            <a:off x="4730750" y="5568950"/>
            <a:ext cx="63500" cy="63500"/>
          </a:xfrm>
          <a:prstGeom prst="star16">
            <a:avLst>
              <a:gd name="adj" fmla="val 3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12653" name="Freeform 13"/>
          <p:cNvSpPr>
            <a:spLocks/>
          </p:cNvSpPr>
          <p:nvPr/>
        </p:nvSpPr>
        <p:spPr bwMode="auto">
          <a:xfrm>
            <a:off x="3124200" y="5300663"/>
            <a:ext cx="1971675" cy="377825"/>
          </a:xfrm>
          <a:custGeom>
            <a:avLst/>
            <a:gdLst>
              <a:gd name="T0" fmla="*/ 0 w 1242"/>
              <a:gd name="T1" fmla="*/ 2147483646 h 238"/>
              <a:gd name="T2" fmla="*/ 2147483646 w 1242"/>
              <a:gd name="T3" fmla="*/ 2147483646 h 238"/>
              <a:gd name="T4" fmla="*/ 2147483646 w 1242"/>
              <a:gd name="T5" fmla="*/ 2147483646 h 238"/>
              <a:gd name="T6" fmla="*/ 2147483646 w 1242"/>
              <a:gd name="T7" fmla="*/ 0 h 238"/>
              <a:gd name="T8" fmla="*/ 2147483646 w 1242"/>
              <a:gd name="T9" fmla="*/ 0 h 238"/>
              <a:gd name="T10" fmla="*/ 2147483646 w 1242"/>
              <a:gd name="T11" fmla="*/ 0 h 238"/>
              <a:gd name="T12" fmla="*/ 2147483646 w 1242"/>
              <a:gd name="T13" fmla="*/ 0 h 238"/>
              <a:gd name="T14" fmla="*/ 2147483646 w 1242"/>
              <a:gd name="T15" fmla="*/ 2147483646 h 238"/>
              <a:gd name="T16" fmla="*/ 2147483646 w 1242"/>
              <a:gd name="T17" fmla="*/ 2147483646 h 238"/>
              <a:gd name="T18" fmla="*/ 2147483646 w 1242"/>
              <a:gd name="T19" fmla="*/ 2147483646 h 238"/>
              <a:gd name="T20" fmla="*/ 2147483646 w 1242"/>
              <a:gd name="T21" fmla="*/ 2147483646 h 238"/>
              <a:gd name="T22" fmla="*/ 2147483646 w 1242"/>
              <a:gd name="T23" fmla="*/ 2147483646 h 238"/>
              <a:gd name="T24" fmla="*/ 2147483646 w 1242"/>
              <a:gd name="T25" fmla="*/ 2147483646 h 238"/>
              <a:gd name="T26" fmla="*/ 2147483646 w 1242"/>
              <a:gd name="T27" fmla="*/ 2147483646 h 238"/>
              <a:gd name="T28" fmla="*/ 2147483646 w 1242"/>
              <a:gd name="T29" fmla="*/ 2147483646 h 238"/>
              <a:gd name="T30" fmla="*/ 2147483646 w 1242"/>
              <a:gd name="T31" fmla="*/ 2147483646 h 238"/>
              <a:gd name="T32" fmla="*/ 2147483646 w 1242"/>
              <a:gd name="T33" fmla="*/ 2147483646 h 238"/>
              <a:gd name="T34" fmla="*/ 2147483646 w 1242"/>
              <a:gd name="T35" fmla="*/ 2147483646 h 238"/>
              <a:gd name="T36" fmla="*/ 2147483646 w 1242"/>
              <a:gd name="T37" fmla="*/ 2147483646 h 238"/>
              <a:gd name="T38" fmla="*/ 2147483646 w 1242"/>
              <a:gd name="T39" fmla="*/ 2147483646 h 238"/>
              <a:gd name="T40" fmla="*/ 2147483646 w 1242"/>
              <a:gd name="T41" fmla="*/ 2147483646 h 238"/>
              <a:gd name="T42" fmla="*/ 2147483646 w 1242"/>
              <a:gd name="T43" fmla="*/ 2147483646 h 238"/>
              <a:gd name="T44" fmla="*/ 2147483646 w 1242"/>
              <a:gd name="T45" fmla="*/ 2147483646 h 238"/>
              <a:gd name="T46" fmla="*/ 2147483646 w 1242"/>
              <a:gd name="T47" fmla="*/ 2147483646 h 238"/>
              <a:gd name="T48" fmla="*/ 2147483646 w 1242"/>
              <a:gd name="T49" fmla="*/ 2147483646 h 238"/>
              <a:gd name="T50" fmla="*/ 2147483646 w 1242"/>
              <a:gd name="T51" fmla="*/ 2147483646 h 238"/>
              <a:gd name="T52" fmla="*/ 2147483646 w 1242"/>
              <a:gd name="T53" fmla="*/ 2147483646 h 238"/>
              <a:gd name="T54" fmla="*/ 2147483646 w 1242"/>
              <a:gd name="T55" fmla="*/ 2147483646 h 238"/>
              <a:gd name="T56" fmla="*/ 2147483646 w 1242"/>
              <a:gd name="T57" fmla="*/ 2147483646 h 238"/>
              <a:gd name="T58" fmla="*/ 2147483646 w 1242"/>
              <a:gd name="T59" fmla="*/ 2147483646 h 238"/>
              <a:gd name="T60" fmla="*/ 2147483646 w 1242"/>
              <a:gd name="T61" fmla="*/ 2147483646 h 238"/>
              <a:gd name="T62" fmla="*/ 2147483646 w 1242"/>
              <a:gd name="T63" fmla="*/ 2147483646 h 238"/>
              <a:gd name="T64" fmla="*/ 2147483646 w 1242"/>
              <a:gd name="T65" fmla="*/ 2147483646 h 238"/>
              <a:gd name="T66" fmla="*/ 2147483646 w 1242"/>
              <a:gd name="T67" fmla="*/ 2147483646 h 238"/>
              <a:gd name="T68" fmla="*/ 2147483646 w 1242"/>
              <a:gd name="T69" fmla="*/ 2147483646 h 238"/>
              <a:gd name="T70" fmla="*/ 2147483646 w 1242"/>
              <a:gd name="T71" fmla="*/ 2147483646 h 238"/>
              <a:gd name="T72" fmla="*/ 2147483646 w 1242"/>
              <a:gd name="T73" fmla="*/ 2147483646 h 238"/>
              <a:gd name="T74" fmla="*/ 2147483646 w 1242"/>
              <a:gd name="T75" fmla="*/ 2147483646 h 238"/>
              <a:gd name="T76" fmla="*/ 2147483646 w 1242"/>
              <a:gd name="T77" fmla="*/ 2147483646 h 238"/>
              <a:gd name="T78" fmla="*/ 2147483646 w 1242"/>
              <a:gd name="T79" fmla="*/ 2147483646 h 238"/>
              <a:gd name="T80" fmla="*/ 2147483646 w 1242"/>
              <a:gd name="T81" fmla="*/ 2147483646 h 238"/>
              <a:gd name="T82" fmla="*/ 2147483646 w 1242"/>
              <a:gd name="T83" fmla="*/ 2147483646 h 238"/>
              <a:gd name="T84" fmla="*/ 2147483646 w 1242"/>
              <a:gd name="T85" fmla="*/ 2147483646 h 238"/>
              <a:gd name="T86" fmla="*/ 2147483646 w 1242"/>
              <a:gd name="T87" fmla="*/ 2147483646 h 238"/>
              <a:gd name="T88" fmla="*/ 2147483646 w 1242"/>
              <a:gd name="T89" fmla="*/ 2147483646 h 238"/>
              <a:gd name="T90" fmla="*/ 2147483646 w 1242"/>
              <a:gd name="T91" fmla="*/ 2147483646 h 238"/>
              <a:gd name="T92" fmla="*/ 2147483646 w 1242"/>
              <a:gd name="T93" fmla="*/ 2147483646 h 238"/>
              <a:gd name="T94" fmla="*/ 2147483646 w 1242"/>
              <a:gd name="T95" fmla="*/ 2147483646 h 238"/>
              <a:gd name="T96" fmla="*/ 2147483646 w 1242"/>
              <a:gd name="T97" fmla="*/ 2147483646 h 238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242"/>
              <a:gd name="T148" fmla="*/ 0 h 238"/>
              <a:gd name="T149" fmla="*/ 1242 w 1242"/>
              <a:gd name="T150" fmla="*/ 238 h 238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242" h="238">
                <a:moveTo>
                  <a:pt x="0" y="21"/>
                </a:moveTo>
                <a:lnTo>
                  <a:pt x="24" y="14"/>
                </a:lnTo>
                <a:lnTo>
                  <a:pt x="53" y="7"/>
                </a:lnTo>
                <a:lnTo>
                  <a:pt x="81" y="0"/>
                </a:lnTo>
                <a:lnTo>
                  <a:pt x="103" y="0"/>
                </a:lnTo>
                <a:lnTo>
                  <a:pt x="125" y="0"/>
                </a:lnTo>
                <a:lnTo>
                  <a:pt x="153" y="0"/>
                </a:lnTo>
                <a:lnTo>
                  <a:pt x="175" y="7"/>
                </a:lnTo>
                <a:lnTo>
                  <a:pt x="197" y="7"/>
                </a:lnTo>
                <a:lnTo>
                  <a:pt x="225" y="21"/>
                </a:lnTo>
                <a:lnTo>
                  <a:pt x="247" y="36"/>
                </a:lnTo>
                <a:lnTo>
                  <a:pt x="269" y="43"/>
                </a:lnTo>
                <a:lnTo>
                  <a:pt x="297" y="64"/>
                </a:lnTo>
                <a:lnTo>
                  <a:pt x="319" y="72"/>
                </a:lnTo>
                <a:lnTo>
                  <a:pt x="341" y="93"/>
                </a:lnTo>
                <a:lnTo>
                  <a:pt x="384" y="108"/>
                </a:lnTo>
                <a:lnTo>
                  <a:pt x="413" y="129"/>
                </a:lnTo>
                <a:lnTo>
                  <a:pt x="434" y="151"/>
                </a:lnTo>
                <a:lnTo>
                  <a:pt x="456" y="158"/>
                </a:lnTo>
                <a:lnTo>
                  <a:pt x="485" y="172"/>
                </a:lnTo>
                <a:lnTo>
                  <a:pt x="513" y="180"/>
                </a:lnTo>
                <a:lnTo>
                  <a:pt x="535" y="187"/>
                </a:lnTo>
                <a:lnTo>
                  <a:pt x="557" y="194"/>
                </a:lnTo>
                <a:lnTo>
                  <a:pt x="585" y="201"/>
                </a:lnTo>
                <a:lnTo>
                  <a:pt x="614" y="201"/>
                </a:lnTo>
                <a:lnTo>
                  <a:pt x="636" y="201"/>
                </a:lnTo>
                <a:lnTo>
                  <a:pt x="665" y="201"/>
                </a:lnTo>
                <a:lnTo>
                  <a:pt x="693" y="201"/>
                </a:lnTo>
                <a:lnTo>
                  <a:pt x="715" y="201"/>
                </a:lnTo>
                <a:lnTo>
                  <a:pt x="737" y="201"/>
                </a:lnTo>
                <a:lnTo>
                  <a:pt x="765" y="194"/>
                </a:lnTo>
                <a:lnTo>
                  <a:pt x="794" y="180"/>
                </a:lnTo>
                <a:lnTo>
                  <a:pt x="816" y="172"/>
                </a:lnTo>
                <a:lnTo>
                  <a:pt x="845" y="165"/>
                </a:lnTo>
                <a:lnTo>
                  <a:pt x="873" y="158"/>
                </a:lnTo>
                <a:lnTo>
                  <a:pt x="895" y="158"/>
                </a:lnTo>
                <a:lnTo>
                  <a:pt x="924" y="158"/>
                </a:lnTo>
                <a:lnTo>
                  <a:pt x="953" y="158"/>
                </a:lnTo>
                <a:lnTo>
                  <a:pt x="981" y="158"/>
                </a:lnTo>
                <a:lnTo>
                  <a:pt x="1003" y="158"/>
                </a:lnTo>
                <a:lnTo>
                  <a:pt x="1039" y="165"/>
                </a:lnTo>
                <a:lnTo>
                  <a:pt x="1061" y="172"/>
                </a:lnTo>
                <a:lnTo>
                  <a:pt x="1089" y="187"/>
                </a:lnTo>
                <a:lnTo>
                  <a:pt x="1111" y="194"/>
                </a:lnTo>
                <a:lnTo>
                  <a:pt x="1133" y="201"/>
                </a:lnTo>
                <a:lnTo>
                  <a:pt x="1161" y="216"/>
                </a:lnTo>
                <a:lnTo>
                  <a:pt x="1183" y="223"/>
                </a:lnTo>
                <a:lnTo>
                  <a:pt x="1212" y="230"/>
                </a:lnTo>
                <a:lnTo>
                  <a:pt x="1241" y="237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654" name="Rectangle 14"/>
          <p:cNvSpPr>
            <a:spLocks noChangeArrowheads="1"/>
          </p:cNvSpPr>
          <p:nvPr/>
        </p:nvSpPr>
        <p:spPr bwMode="auto">
          <a:xfrm>
            <a:off x="2112963" y="5160963"/>
            <a:ext cx="6159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latin typeface="Times New Roman" panose="02020603050405020304" pitchFamily="18" charset="0"/>
                <a:ea typeface="MS PGothic" panose="020B0600070205080204" pitchFamily="34" charset="-128"/>
              </a:rPr>
              <a:t>f(x)</a:t>
            </a:r>
          </a:p>
        </p:txBody>
      </p:sp>
      <p:sp>
        <p:nvSpPr>
          <p:cNvPr id="112655" name="Rectangle 15"/>
          <p:cNvSpPr>
            <a:spLocks noChangeArrowheads="1"/>
          </p:cNvSpPr>
          <p:nvPr/>
        </p:nvSpPr>
        <p:spPr bwMode="auto">
          <a:xfrm>
            <a:off x="5694363" y="5846763"/>
            <a:ext cx="32861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latin typeface="Times New Roman" panose="02020603050405020304" pitchFamily="18" charset="0"/>
                <a:ea typeface="MS PGothic" panose="020B0600070205080204" pitchFamily="34" charset="-128"/>
              </a:rPr>
              <a:t>x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AA55B5-2F55-4BF6-ACCC-66606110D350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Generalization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1148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 Example: </a:t>
            </a:r>
            <a:r>
              <a:rPr lang="en-US" altLang="ko-KR" dirty="0"/>
              <a:t>Computing Parity</a:t>
            </a:r>
            <a:endParaRPr lang="en-US" altLang="ko-KR" dirty="0">
              <a:solidFill>
                <a:schemeClr val="tx2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endParaRPr lang="en-US" altLang="ko-KR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					</a:t>
            </a:r>
            <a:endParaRPr lang="en-US" altLang="ko-KR" sz="2800" dirty="0"/>
          </a:p>
        </p:txBody>
      </p:sp>
      <p:sp>
        <p:nvSpPr>
          <p:cNvPr id="114692" name="Oval 4"/>
          <p:cNvSpPr>
            <a:spLocks noChangeArrowheads="1"/>
          </p:cNvSpPr>
          <p:nvPr/>
        </p:nvSpPr>
        <p:spPr bwMode="auto">
          <a:xfrm>
            <a:off x="2444750" y="3054350"/>
            <a:ext cx="2159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14693" name="Oval 5"/>
          <p:cNvSpPr>
            <a:spLocks noChangeArrowheads="1"/>
          </p:cNvSpPr>
          <p:nvPr/>
        </p:nvSpPr>
        <p:spPr bwMode="auto">
          <a:xfrm>
            <a:off x="3282950" y="3816350"/>
            <a:ext cx="2159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14694" name="Oval 6"/>
          <p:cNvSpPr>
            <a:spLocks noChangeArrowheads="1"/>
          </p:cNvSpPr>
          <p:nvPr/>
        </p:nvSpPr>
        <p:spPr bwMode="auto">
          <a:xfrm>
            <a:off x="2444750" y="3816350"/>
            <a:ext cx="2159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14695" name="Oval 7"/>
          <p:cNvSpPr>
            <a:spLocks noChangeArrowheads="1"/>
          </p:cNvSpPr>
          <p:nvPr/>
        </p:nvSpPr>
        <p:spPr bwMode="auto">
          <a:xfrm>
            <a:off x="1530350" y="3816350"/>
            <a:ext cx="2159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14696" name="Oval 8"/>
          <p:cNvSpPr>
            <a:spLocks noChangeArrowheads="1"/>
          </p:cNvSpPr>
          <p:nvPr/>
        </p:nvSpPr>
        <p:spPr bwMode="auto">
          <a:xfrm>
            <a:off x="3282950" y="4502150"/>
            <a:ext cx="2159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14697" name="Oval 9"/>
          <p:cNvSpPr>
            <a:spLocks noChangeArrowheads="1"/>
          </p:cNvSpPr>
          <p:nvPr/>
        </p:nvSpPr>
        <p:spPr bwMode="auto">
          <a:xfrm>
            <a:off x="2444750" y="4502150"/>
            <a:ext cx="2159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14698" name="Oval 10"/>
          <p:cNvSpPr>
            <a:spLocks noChangeArrowheads="1"/>
          </p:cNvSpPr>
          <p:nvPr/>
        </p:nvSpPr>
        <p:spPr bwMode="auto">
          <a:xfrm>
            <a:off x="1530350" y="4502150"/>
            <a:ext cx="2159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14699" name="Line 11"/>
          <p:cNvSpPr>
            <a:spLocks noChangeShapeType="1"/>
          </p:cNvSpPr>
          <p:nvPr/>
        </p:nvSpPr>
        <p:spPr bwMode="auto">
          <a:xfrm flipV="1">
            <a:off x="1690688" y="3265488"/>
            <a:ext cx="811212" cy="557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700" name="Line 12"/>
          <p:cNvSpPr>
            <a:spLocks noChangeShapeType="1"/>
          </p:cNvSpPr>
          <p:nvPr/>
        </p:nvSpPr>
        <p:spPr bwMode="auto">
          <a:xfrm flipV="1">
            <a:off x="2590800" y="3265488"/>
            <a:ext cx="0" cy="557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701" name="Line 13"/>
          <p:cNvSpPr>
            <a:spLocks noChangeShapeType="1"/>
          </p:cNvSpPr>
          <p:nvPr/>
        </p:nvSpPr>
        <p:spPr bwMode="auto">
          <a:xfrm flipH="1" flipV="1">
            <a:off x="2655888" y="3265488"/>
            <a:ext cx="709612" cy="557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702" name="Line 14"/>
          <p:cNvSpPr>
            <a:spLocks noChangeShapeType="1"/>
          </p:cNvSpPr>
          <p:nvPr/>
        </p:nvSpPr>
        <p:spPr bwMode="auto">
          <a:xfrm flipV="1">
            <a:off x="1676400" y="4027488"/>
            <a:ext cx="0" cy="481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703" name="Line 15"/>
          <p:cNvSpPr>
            <a:spLocks noChangeShapeType="1"/>
          </p:cNvSpPr>
          <p:nvPr/>
        </p:nvSpPr>
        <p:spPr bwMode="auto">
          <a:xfrm flipV="1">
            <a:off x="1690688" y="4027488"/>
            <a:ext cx="887412" cy="481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704" name="Line 16"/>
          <p:cNvSpPr>
            <a:spLocks noChangeShapeType="1"/>
          </p:cNvSpPr>
          <p:nvPr/>
        </p:nvSpPr>
        <p:spPr bwMode="auto">
          <a:xfrm flipV="1">
            <a:off x="1690688" y="4027488"/>
            <a:ext cx="1649412" cy="481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705" name="Line 17"/>
          <p:cNvSpPr>
            <a:spLocks noChangeShapeType="1"/>
          </p:cNvSpPr>
          <p:nvPr/>
        </p:nvSpPr>
        <p:spPr bwMode="auto">
          <a:xfrm flipV="1">
            <a:off x="2590800" y="4103688"/>
            <a:ext cx="0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706" name="Line 18"/>
          <p:cNvSpPr>
            <a:spLocks noChangeShapeType="1"/>
          </p:cNvSpPr>
          <p:nvPr/>
        </p:nvSpPr>
        <p:spPr bwMode="auto">
          <a:xfrm flipV="1">
            <a:off x="2605088" y="4027488"/>
            <a:ext cx="735012" cy="481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707" name="Line 19"/>
          <p:cNvSpPr>
            <a:spLocks noChangeShapeType="1"/>
          </p:cNvSpPr>
          <p:nvPr/>
        </p:nvSpPr>
        <p:spPr bwMode="auto">
          <a:xfrm flipH="1" flipV="1">
            <a:off x="1665288" y="4027488"/>
            <a:ext cx="862012" cy="481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708" name="Line 20"/>
          <p:cNvSpPr>
            <a:spLocks noChangeShapeType="1"/>
          </p:cNvSpPr>
          <p:nvPr/>
        </p:nvSpPr>
        <p:spPr bwMode="auto">
          <a:xfrm flipV="1">
            <a:off x="3429000" y="4103688"/>
            <a:ext cx="0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709" name="Line 21"/>
          <p:cNvSpPr>
            <a:spLocks noChangeShapeType="1"/>
          </p:cNvSpPr>
          <p:nvPr/>
        </p:nvSpPr>
        <p:spPr bwMode="auto">
          <a:xfrm flipH="1" flipV="1">
            <a:off x="2579688" y="4027488"/>
            <a:ext cx="862012" cy="481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710" name="Line 22"/>
          <p:cNvSpPr>
            <a:spLocks noChangeShapeType="1"/>
          </p:cNvSpPr>
          <p:nvPr/>
        </p:nvSpPr>
        <p:spPr bwMode="auto">
          <a:xfrm flipH="1" flipV="1">
            <a:off x="1665288" y="4027488"/>
            <a:ext cx="1700212" cy="481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711" name="Rectangle 23"/>
          <p:cNvSpPr>
            <a:spLocks noChangeArrowheads="1"/>
          </p:cNvSpPr>
          <p:nvPr/>
        </p:nvSpPr>
        <p:spPr bwMode="auto">
          <a:xfrm>
            <a:off x="1046163" y="3683000"/>
            <a:ext cx="49212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 i="1">
                <a:solidFill>
                  <a:srgbClr val="FDC0E5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&gt;0</a:t>
            </a:r>
          </a:p>
        </p:txBody>
      </p:sp>
      <p:sp>
        <p:nvSpPr>
          <p:cNvPr id="114712" name="Rectangle 24"/>
          <p:cNvSpPr>
            <a:spLocks noChangeArrowheads="1"/>
          </p:cNvSpPr>
          <p:nvPr/>
        </p:nvSpPr>
        <p:spPr bwMode="auto">
          <a:xfrm>
            <a:off x="1960563" y="3683000"/>
            <a:ext cx="49212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 i="1">
                <a:solidFill>
                  <a:srgbClr val="FDC0E5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&gt;1</a:t>
            </a:r>
          </a:p>
        </p:txBody>
      </p:sp>
      <p:sp>
        <p:nvSpPr>
          <p:cNvPr id="114713" name="Rectangle 25"/>
          <p:cNvSpPr>
            <a:spLocks noChangeArrowheads="1"/>
          </p:cNvSpPr>
          <p:nvPr/>
        </p:nvSpPr>
        <p:spPr bwMode="auto">
          <a:xfrm>
            <a:off x="2798763" y="3683000"/>
            <a:ext cx="49212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 i="1">
                <a:solidFill>
                  <a:srgbClr val="FDC0E5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&gt;2</a:t>
            </a:r>
          </a:p>
        </p:txBody>
      </p:sp>
      <p:sp>
        <p:nvSpPr>
          <p:cNvPr id="114714" name="Rectangle 26"/>
          <p:cNvSpPr>
            <a:spLocks noChangeArrowheads="1"/>
          </p:cNvSpPr>
          <p:nvPr/>
        </p:nvSpPr>
        <p:spPr bwMode="auto">
          <a:xfrm>
            <a:off x="1655763" y="2493963"/>
            <a:ext cx="205263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Parity bit value</a:t>
            </a:r>
          </a:p>
        </p:txBody>
      </p:sp>
      <p:sp>
        <p:nvSpPr>
          <p:cNvPr id="114715" name="Rectangle 27"/>
          <p:cNvSpPr>
            <a:spLocks noChangeArrowheads="1"/>
          </p:cNvSpPr>
          <p:nvPr/>
        </p:nvSpPr>
        <p:spPr bwMode="auto">
          <a:xfrm>
            <a:off x="3789363" y="3789363"/>
            <a:ext cx="12652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latin typeface="Times New Roman" panose="02020603050405020304" pitchFamily="18" charset="0"/>
                <a:ea typeface="MS PGothic" panose="020B0600070205080204" pitchFamily="34" charset="-128"/>
              </a:rPr>
              <a:t>(n+1)^2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latin typeface="Times New Roman" panose="02020603050405020304" pitchFamily="18" charset="0"/>
                <a:ea typeface="MS PGothic" panose="020B0600070205080204" pitchFamily="34" charset="-128"/>
              </a:rPr>
              <a:t>weights</a:t>
            </a:r>
          </a:p>
        </p:txBody>
      </p:sp>
      <p:sp>
        <p:nvSpPr>
          <p:cNvPr id="114716" name="Rectangle 28"/>
          <p:cNvSpPr>
            <a:spLocks noChangeArrowheads="1"/>
          </p:cNvSpPr>
          <p:nvPr/>
        </p:nvSpPr>
        <p:spPr bwMode="auto">
          <a:xfrm>
            <a:off x="1655763" y="4856163"/>
            <a:ext cx="18764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latin typeface="Times New Roman" panose="02020603050405020304" pitchFamily="18" charset="0"/>
                <a:ea typeface="MS PGothic" panose="020B0600070205080204" pitchFamily="34" charset="-128"/>
              </a:rPr>
              <a:t>n bits of input</a:t>
            </a:r>
          </a:p>
        </p:txBody>
      </p:sp>
      <p:sp>
        <p:nvSpPr>
          <p:cNvPr id="114717" name="Line 29"/>
          <p:cNvSpPr>
            <a:spLocks noChangeShapeType="1"/>
          </p:cNvSpPr>
          <p:nvPr/>
        </p:nvSpPr>
        <p:spPr bwMode="auto">
          <a:xfrm>
            <a:off x="1919288" y="4648200"/>
            <a:ext cx="3540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718" name="Line 30"/>
          <p:cNvSpPr>
            <a:spLocks noChangeShapeType="1"/>
          </p:cNvSpPr>
          <p:nvPr/>
        </p:nvSpPr>
        <p:spPr bwMode="auto">
          <a:xfrm>
            <a:off x="2833688" y="4648200"/>
            <a:ext cx="3540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719" name="Line 31"/>
          <p:cNvSpPr>
            <a:spLocks noChangeShapeType="1"/>
          </p:cNvSpPr>
          <p:nvPr/>
        </p:nvSpPr>
        <p:spPr bwMode="auto">
          <a:xfrm>
            <a:off x="2147888" y="3657600"/>
            <a:ext cx="3540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720" name="Line 32"/>
          <p:cNvSpPr>
            <a:spLocks noChangeShapeType="1"/>
          </p:cNvSpPr>
          <p:nvPr/>
        </p:nvSpPr>
        <p:spPr bwMode="auto">
          <a:xfrm>
            <a:off x="2681288" y="3657600"/>
            <a:ext cx="3540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721" name="Rectangle 33"/>
          <p:cNvSpPr>
            <a:spLocks noChangeArrowheads="1"/>
          </p:cNvSpPr>
          <p:nvPr/>
        </p:nvSpPr>
        <p:spPr bwMode="auto">
          <a:xfrm>
            <a:off x="1046163" y="5724525"/>
            <a:ext cx="33972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2^</a:t>
            </a:r>
            <a:r>
              <a:rPr lang="en-US" altLang="ko-KR" sz="28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n </a:t>
            </a:r>
            <a:r>
              <a:rPr lang="en-US" altLang="ko-KR" sz="280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possible examples</a:t>
            </a:r>
          </a:p>
        </p:txBody>
      </p:sp>
      <p:sp>
        <p:nvSpPr>
          <p:cNvPr id="114722" name="AutoShape 34"/>
          <p:cNvSpPr>
            <a:spLocks noChangeArrowheads="1"/>
          </p:cNvSpPr>
          <p:nvPr/>
        </p:nvSpPr>
        <p:spPr bwMode="auto">
          <a:xfrm rot="-5400000">
            <a:off x="2330450" y="5454650"/>
            <a:ext cx="368300" cy="139700"/>
          </a:xfrm>
          <a:prstGeom prst="rightArrow">
            <a:avLst>
              <a:gd name="adj1" fmla="val 50000"/>
              <a:gd name="adj2" fmla="val 13185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14723" name="Rectangle 35"/>
          <p:cNvSpPr>
            <a:spLocks noChangeArrowheads="1"/>
          </p:cNvSpPr>
          <p:nvPr/>
        </p:nvSpPr>
        <p:spPr bwMode="auto">
          <a:xfrm>
            <a:off x="1808163" y="3294063"/>
            <a:ext cx="4032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400" i="1">
                <a:solidFill>
                  <a:srgbClr val="FDC0E5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+1</a:t>
            </a:r>
          </a:p>
        </p:txBody>
      </p:sp>
      <p:sp>
        <p:nvSpPr>
          <p:cNvPr id="114724" name="Rectangle 36"/>
          <p:cNvSpPr>
            <a:spLocks noChangeArrowheads="1"/>
          </p:cNvSpPr>
          <p:nvPr/>
        </p:nvSpPr>
        <p:spPr bwMode="auto">
          <a:xfrm>
            <a:off x="2265363" y="3370263"/>
            <a:ext cx="34131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400" i="1">
                <a:solidFill>
                  <a:srgbClr val="FDC0E5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-1</a:t>
            </a:r>
          </a:p>
        </p:txBody>
      </p:sp>
      <p:sp>
        <p:nvSpPr>
          <p:cNvPr id="114725" name="Rectangle 37"/>
          <p:cNvSpPr>
            <a:spLocks noChangeArrowheads="1"/>
          </p:cNvSpPr>
          <p:nvPr/>
        </p:nvSpPr>
        <p:spPr bwMode="auto">
          <a:xfrm>
            <a:off x="2874963" y="3294063"/>
            <a:ext cx="4032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400" i="1">
                <a:solidFill>
                  <a:srgbClr val="FDC0E5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+1</a:t>
            </a:r>
          </a:p>
        </p:txBody>
      </p:sp>
      <p:sp>
        <p:nvSpPr>
          <p:cNvPr id="114726" name="TextBox 2"/>
          <p:cNvSpPr txBox="1">
            <a:spLocks noChangeArrowheads="1"/>
          </p:cNvSpPr>
          <p:nvPr/>
        </p:nvSpPr>
        <p:spPr bwMode="auto">
          <a:xfrm>
            <a:off x="5383213" y="3100388"/>
            <a:ext cx="33448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/>
              <a:t>Can it learn from m examples to generalize to all 2^n possibilities?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66D25-84B6-4CB9-97E6-E942FE64BD8C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Generalization</a:t>
            </a:r>
          </a:p>
        </p:txBody>
      </p:sp>
      <p:sp>
        <p:nvSpPr>
          <p:cNvPr id="116739" name="Line 3"/>
          <p:cNvSpPr>
            <a:spLocks noChangeShapeType="1"/>
          </p:cNvSpPr>
          <p:nvPr/>
        </p:nvSpPr>
        <p:spPr bwMode="auto">
          <a:xfrm>
            <a:off x="2057400" y="1919288"/>
            <a:ext cx="0" cy="3021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2341563" y="5389563"/>
            <a:ext cx="48895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Fraction of cases used during training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1385888" y="4800600"/>
            <a:ext cx="6145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893763" y="2798763"/>
            <a:ext cx="889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Error</a:t>
            </a:r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1198563" y="1884363"/>
            <a:ext cx="9048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100%</a:t>
            </a:r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1731963" y="4779963"/>
            <a:ext cx="3460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rgbClr val="FDC0E5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116745" name="Rectangle 9"/>
          <p:cNvSpPr>
            <a:spLocks noChangeArrowheads="1"/>
          </p:cNvSpPr>
          <p:nvPr/>
        </p:nvSpPr>
        <p:spPr bwMode="auto">
          <a:xfrm>
            <a:off x="3027363" y="4779963"/>
            <a:ext cx="5746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rgbClr val="FDC0E5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.25</a:t>
            </a:r>
          </a:p>
        </p:txBody>
      </p:sp>
      <p:sp>
        <p:nvSpPr>
          <p:cNvPr id="116746" name="Rectangle 10"/>
          <p:cNvSpPr>
            <a:spLocks noChangeArrowheads="1"/>
          </p:cNvSpPr>
          <p:nvPr/>
        </p:nvSpPr>
        <p:spPr bwMode="auto">
          <a:xfrm>
            <a:off x="4170363" y="4779963"/>
            <a:ext cx="5746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rgbClr val="FDC0E5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.50</a:t>
            </a:r>
          </a:p>
        </p:txBody>
      </p:sp>
      <p:sp>
        <p:nvSpPr>
          <p:cNvPr id="116747" name="Rectangle 11"/>
          <p:cNvSpPr>
            <a:spLocks noChangeArrowheads="1"/>
          </p:cNvSpPr>
          <p:nvPr/>
        </p:nvSpPr>
        <p:spPr bwMode="auto">
          <a:xfrm>
            <a:off x="5313363" y="4779963"/>
            <a:ext cx="5746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rgbClr val="FDC0E5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.75</a:t>
            </a:r>
          </a:p>
        </p:txBody>
      </p:sp>
      <p:sp>
        <p:nvSpPr>
          <p:cNvPr id="116748" name="Rectangle 12"/>
          <p:cNvSpPr>
            <a:spLocks noChangeArrowheads="1"/>
          </p:cNvSpPr>
          <p:nvPr/>
        </p:nvSpPr>
        <p:spPr bwMode="auto">
          <a:xfrm>
            <a:off x="6532563" y="4779963"/>
            <a:ext cx="5746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rgbClr val="FDC0E5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1.0</a:t>
            </a:r>
          </a:p>
        </p:txBody>
      </p:sp>
      <p:sp>
        <p:nvSpPr>
          <p:cNvPr id="126989" name="AutoShape 13"/>
          <p:cNvSpPr>
            <a:spLocks noChangeArrowheads="1"/>
          </p:cNvSpPr>
          <p:nvPr/>
        </p:nvSpPr>
        <p:spPr bwMode="auto">
          <a:xfrm>
            <a:off x="1987550" y="3206750"/>
            <a:ext cx="139700" cy="1397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ea typeface="+mn-ea"/>
            </a:endParaRPr>
          </a:p>
        </p:txBody>
      </p:sp>
      <p:sp>
        <p:nvSpPr>
          <p:cNvPr id="126990" name="AutoShape 14"/>
          <p:cNvSpPr>
            <a:spLocks noChangeArrowheads="1"/>
          </p:cNvSpPr>
          <p:nvPr/>
        </p:nvSpPr>
        <p:spPr bwMode="auto">
          <a:xfrm>
            <a:off x="3359150" y="3435350"/>
            <a:ext cx="139700" cy="1397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ea typeface="+mn-ea"/>
            </a:endParaRPr>
          </a:p>
        </p:txBody>
      </p:sp>
      <p:sp>
        <p:nvSpPr>
          <p:cNvPr id="126991" name="AutoShape 15"/>
          <p:cNvSpPr>
            <a:spLocks noChangeArrowheads="1"/>
          </p:cNvSpPr>
          <p:nvPr/>
        </p:nvSpPr>
        <p:spPr bwMode="auto">
          <a:xfrm>
            <a:off x="4425950" y="4425950"/>
            <a:ext cx="139700" cy="1397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ea typeface="+mn-ea"/>
            </a:endParaRPr>
          </a:p>
        </p:txBody>
      </p:sp>
      <p:sp>
        <p:nvSpPr>
          <p:cNvPr id="126992" name="AutoShape 16"/>
          <p:cNvSpPr>
            <a:spLocks noChangeArrowheads="1"/>
          </p:cNvSpPr>
          <p:nvPr/>
        </p:nvSpPr>
        <p:spPr bwMode="auto">
          <a:xfrm>
            <a:off x="5492750" y="4502150"/>
            <a:ext cx="139700" cy="1397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ea typeface="+mn-ea"/>
            </a:endParaRPr>
          </a:p>
        </p:txBody>
      </p:sp>
      <p:sp>
        <p:nvSpPr>
          <p:cNvPr id="116753" name="Line 17"/>
          <p:cNvSpPr>
            <a:spLocks noChangeShapeType="1"/>
          </p:cNvSpPr>
          <p:nvPr/>
        </p:nvSpPr>
        <p:spPr bwMode="auto">
          <a:xfrm>
            <a:off x="2071688" y="3290888"/>
            <a:ext cx="1344612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6754" name="Line 18"/>
          <p:cNvSpPr>
            <a:spLocks noChangeShapeType="1"/>
          </p:cNvSpPr>
          <p:nvPr/>
        </p:nvSpPr>
        <p:spPr bwMode="auto">
          <a:xfrm>
            <a:off x="3443288" y="3519488"/>
            <a:ext cx="1039812" cy="963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6755" name="Line 19"/>
          <p:cNvSpPr>
            <a:spLocks noChangeShapeType="1"/>
          </p:cNvSpPr>
          <p:nvPr/>
        </p:nvSpPr>
        <p:spPr bwMode="auto">
          <a:xfrm>
            <a:off x="4510088" y="4510088"/>
            <a:ext cx="1039812" cy="49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6756" name="Line 20"/>
          <p:cNvSpPr>
            <a:spLocks noChangeShapeType="1"/>
          </p:cNvSpPr>
          <p:nvPr/>
        </p:nvSpPr>
        <p:spPr bwMode="auto">
          <a:xfrm>
            <a:off x="5576888" y="4586288"/>
            <a:ext cx="1192212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6757" name="Rectangle 21"/>
          <p:cNvSpPr>
            <a:spLocks noChangeArrowheads="1"/>
          </p:cNvSpPr>
          <p:nvPr/>
        </p:nvSpPr>
        <p:spPr bwMode="auto">
          <a:xfrm>
            <a:off x="3049588" y="1381125"/>
            <a:ext cx="4522787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800" b="1" u="sng">
                <a:solidFill>
                  <a:schemeClr val="accent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Network test of 10-bit parity</a:t>
            </a:r>
            <a:endParaRPr lang="en-US" altLang="ko-KR" sz="2800">
              <a:solidFill>
                <a:schemeClr val="accent2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accent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(Denker </a:t>
            </a:r>
            <a:r>
              <a:rPr lang="en-US" altLang="ko-KR" sz="2800" i="1">
                <a:solidFill>
                  <a:schemeClr val="accent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et. al.</a:t>
            </a:r>
            <a:r>
              <a:rPr lang="en-US" altLang="ko-KR" sz="2800">
                <a:solidFill>
                  <a:schemeClr val="accent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, 1987)</a:t>
            </a:r>
          </a:p>
        </p:txBody>
      </p:sp>
      <p:sp>
        <p:nvSpPr>
          <p:cNvPr id="116758" name="Rectangle 22"/>
          <p:cNvSpPr>
            <a:spLocks noChangeArrowheads="1"/>
          </p:cNvSpPr>
          <p:nvPr/>
        </p:nvSpPr>
        <p:spPr bwMode="auto">
          <a:xfrm>
            <a:off x="4170363" y="2570163"/>
            <a:ext cx="4075112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MS PGothic" panose="020B0600070205080204" pitchFamily="34" charset="-128"/>
              </a:rPr>
              <a:t>When number of training cases,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latin typeface="Times New Roman" panose="02020603050405020304" pitchFamily="18" charset="0"/>
                <a:ea typeface="MS PGothic" panose="020B0600070205080204" pitchFamily="34" charset="-128"/>
              </a:rPr>
              <a:t>m</a:t>
            </a:r>
            <a:r>
              <a:rPr lang="en-US" altLang="ko-KR" sz="2400">
                <a:latin typeface="Times New Roman" panose="02020603050405020304" pitchFamily="18" charset="0"/>
                <a:ea typeface="MS PGothic" panose="020B0600070205080204" pitchFamily="34" charset="-128"/>
              </a:rPr>
              <a:t> &gt;&gt; number of weights, then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MS PGothic" panose="020B0600070205080204" pitchFamily="34" charset="-128"/>
              </a:rPr>
              <a:t>generalization occurs.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E45BB-6F89-4543-B885-3D81CC246C81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786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4389438" y="3322638"/>
          <a:ext cx="154463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9" name="Equation" r:id="rId4" imgW="1541960" imgH="903307" progId="Equation.3">
                  <p:embed/>
                </p:oleObj>
              </mc:Choice>
              <mc:Fallback>
                <p:oleObj name="Equation" r:id="rId4" imgW="1541960" imgH="903307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438" y="3322638"/>
                        <a:ext cx="1544637" cy="90487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7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1652588" y="3775075"/>
          <a:ext cx="4281487" cy="159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0" name="Equation" r:id="rId6" imgW="4281488" imgH="1595438" progId="Equation.3">
                  <p:embed/>
                </p:oleObj>
              </mc:Choice>
              <mc:Fallback>
                <p:oleObj name="Equation" r:id="rId6" imgW="4281488" imgH="1595438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3775075"/>
                        <a:ext cx="4281487" cy="159543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Generalization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305800" cy="51054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Probabilistic Guarantee</a:t>
            </a: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2400" dirty="0"/>
              <a:t>N = # hidden nodes	m = # training cases</a:t>
            </a: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2400" dirty="0"/>
              <a:t>W = # weights 		 </a:t>
            </a:r>
            <a:r>
              <a:rPr lang="el-GR" altLang="ko-KR" sz="2400" dirty="0"/>
              <a:t>ε</a:t>
            </a:r>
            <a:r>
              <a:rPr lang="en-US" altLang="ko-KR" sz="2400" dirty="0"/>
              <a:t>  = error tolerance (&lt;  1/8)</a:t>
            </a: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Network will generalize with 95% confidence if:</a:t>
            </a:r>
            <a:endParaRPr lang="en-US" altLang="ko-KR" sz="2400" dirty="0"/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tx2"/>
                </a:solidFill>
              </a:rPr>
              <a:t>1. </a:t>
            </a:r>
            <a:r>
              <a:rPr lang="en-US" altLang="ko-KR" sz="2400" dirty="0"/>
              <a:t>Error on training set &lt; </a:t>
            </a: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tx2"/>
                </a:solidFill>
              </a:rPr>
              <a:t>2. </a:t>
            </a:r>
            <a:endParaRPr lang="en-US" altLang="ko-KR" sz="2400" dirty="0"/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endParaRPr lang="en-US" altLang="ko-KR" sz="2400" dirty="0"/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endParaRPr lang="en-US" altLang="ko-KR" sz="2400" dirty="0"/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endParaRPr lang="en-US" altLang="ko-KR" sz="2400" dirty="0"/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2400" dirty="0"/>
              <a:t>Based on PAC theory =&gt; provides a good rule of practice.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2BEC14-09B7-48D4-8A96-83EE25AAF51C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3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6477000" y="2590800"/>
          <a:ext cx="2760663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7" name="Equation" r:id="rId4" imgW="2755878" imgH="980959" progId="Equation.3">
                  <p:embed/>
                </p:oleObj>
              </mc:Choice>
              <mc:Fallback>
                <p:oleObj name="Equation" r:id="rId4" imgW="2755878" imgH="980959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590800"/>
                        <a:ext cx="2760663" cy="98266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Generalization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470693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Consider 20-bit parity problem:</a:t>
            </a:r>
            <a:endParaRPr lang="en-US" altLang="ko-KR" dirty="0">
              <a:effectLst>
                <a:outerShdw blurRad="38100" dist="38100" dir="2700000" algn="tl">
                  <a:srgbClr val="919191"/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20-20-1 net has 441 weights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For 95% confidence that net will predict with                  , we need</a:t>
            </a: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endParaRPr lang="en-US" altLang="ko-KR" dirty="0"/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dirty="0"/>
              <a:t>                                               training examples</a:t>
            </a: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endParaRPr lang="en-US" altLang="ko-KR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Not bad considering </a:t>
            </a:r>
          </a:p>
        </p:txBody>
      </p:sp>
      <p:graphicFrame>
        <p:nvGraphicFramePr>
          <p:cNvPr id="12083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762000" y="3429000"/>
          <a:ext cx="4319588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8" name="Equation" r:id="rId6" imgW="4319588" imgH="1047750" progId="Equation.3">
                  <p:embed/>
                </p:oleObj>
              </mc:Choice>
              <mc:Fallback>
                <p:oleObj name="Equation" r:id="rId6" imgW="4319588" imgH="104775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429000"/>
                        <a:ext cx="4319588" cy="104775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8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657600" y="5549900"/>
          <a:ext cx="2760663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9" name="Equation" r:id="rId8" imgW="2755878" imgH="980959" progId="Equation.3">
                  <p:embed/>
                </p:oleObj>
              </mc:Choice>
              <mc:Fallback>
                <p:oleObj name="Equation" r:id="rId8" imgW="2755878" imgH="980959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549900"/>
                        <a:ext cx="2760663" cy="98266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EB636B-795A-49D5-BF49-F3C21F7B610C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Background and Motivation</a:t>
            </a:r>
          </a:p>
        </p:txBody>
      </p:sp>
      <p:grpSp>
        <p:nvGrpSpPr>
          <p:cNvPr id="17411" name="그룹 1"/>
          <p:cNvGrpSpPr>
            <a:grpSpLocks/>
          </p:cNvGrpSpPr>
          <p:nvPr/>
        </p:nvGrpSpPr>
        <p:grpSpPr bwMode="auto">
          <a:xfrm>
            <a:off x="533400" y="2057400"/>
            <a:ext cx="8229600" cy="3581400"/>
            <a:chOff x="914400" y="2057400"/>
            <a:chExt cx="8229600" cy="3581400"/>
          </a:xfrm>
        </p:grpSpPr>
        <p:sp>
          <p:nvSpPr>
            <p:cNvPr id="17412" name="Rectangle 4"/>
            <p:cNvSpPr>
              <a:spLocks noChangeArrowheads="1"/>
            </p:cNvSpPr>
            <p:nvPr/>
          </p:nvSpPr>
          <p:spPr bwMode="auto">
            <a:xfrm>
              <a:off x="914400" y="2057400"/>
              <a:ext cx="8229600" cy="3581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ko-KR" sz="1600"/>
            </a:p>
          </p:txBody>
        </p:sp>
        <p:sp>
          <p:nvSpPr>
            <p:cNvPr id="17413" name="Line 5"/>
            <p:cNvSpPr>
              <a:spLocks noChangeShapeType="1"/>
            </p:cNvSpPr>
            <p:nvPr/>
          </p:nvSpPr>
          <p:spPr bwMode="auto">
            <a:xfrm>
              <a:off x="914400" y="2667000"/>
              <a:ext cx="82296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>
              <a:off x="3141622" y="2057400"/>
              <a:ext cx="0" cy="3581400"/>
            </a:xfrm>
            <a:prstGeom prst="line">
              <a:avLst/>
            </a:prstGeom>
            <a:noFill/>
            <a:ln w="38100" cmpd="dbl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5" name="Line 7"/>
            <p:cNvSpPr>
              <a:spLocks noChangeShapeType="1"/>
            </p:cNvSpPr>
            <p:nvPr/>
          </p:nvSpPr>
          <p:spPr bwMode="auto">
            <a:xfrm>
              <a:off x="6156325" y="2057400"/>
              <a:ext cx="0" cy="35814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6" name="Text Box 9"/>
            <p:cNvSpPr txBox="1">
              <a:spLocks noChangeArrowheads="1"/>
            </p:cNvSpPr>
            <p:nvPr/>
          </p:nvSpPr>
          <p:spPr bwMode="auto">
            <a:xfrm>
              <a:off x="914400" y="2895600"/>
              <a:ext cx="2081019" cy="23083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/>
                <a:t>Computational units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ko-KR" sz="1600"/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/>
                <a:t>Storage units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ko-KR" sz="1600"/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/>
                <a:t>Cycle time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ko-KR" sz="1600"/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/>
                <a:t>Bandwidth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ko-KR" sz="1600"/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/>
                <a:t>Neuron updates/sec</a:t>
              </a:r>
            </a:p>
          </p:txBody>
        </p:sp>
        <p:sp>
          <p:nvSpPr>
            <p:cNvPr id="17417" name="Text Box 10"/>
            <p:cNvSpPr txBox="1">
              <a:spLocks noChangeArrowheads="1"/>
            </p:cNvSpPr>
            <p:nvPr/>
          </p:nvSpPr>
          <p:spPr bwMode="auto">
            <a:xfrm>
              <a:off x="3200400" y="2895600"/>
              <a:ext cx="2803973" cy="23083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/>
                <a:t>1 CPU, 10</a:t>
              </a:r>
              <a:r>
                <a:rPr lang="en-US" altLang="ko-KR" sz="1600" baseline="30000"/>
                <a:t>9</a:t>
              </a:r>
              <a:r>
                <a:rPr lang="en-US" altLang="ko-KR" sz="1600"/>
                <a:t> gates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ko-KR" sz="1600"/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/>
                <a:t>10</a:t>
              </a:r>
              <a:r>
                <a:rPr lang="en-US" altLang="ko-KR" sz="1600" baseline="30000"/>
                <a:t>10 </a:t>
              </a:r>
              <a:r>
                <a:rPr lang="en-US" altLang="ko-KR" sz="1600"/>
                <a:t>bits RAM, 10</a:t>
              </a:r>
              <a:r>
                <a:rPr lang="en-US" altLang="ko-KR" sz="1600" baseline="30000"/>
                <a:t>12</a:t>
              </a:r>
              <a:r>
                <a:rPr lang="en-US" altLang="ko-KR" sz="1600"/>
                <a:t> bits disk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ko-KR" sz="1600"/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/>
                <a:t>10</a:t>
              </a:r>
              <a:r>
                <a:rPr lang="en-US" altLang="ko-KR" sz="1600" baseline="30000"/>
                <a:t>-9</a:t>
              </a:r>
              <a:r>
                <a:rPr lang="en-US" altLang="ko-KR" sz="1600"/>
                <a:t> sec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ko-KR" sz="1600"/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/>
                <a:t>10</a:t>
              </a:r>
              <a:r>
                <a:rPr lang="en-US" altLang="ko-KR" sz="1600" baseline="30000"/>
                <a:t>9</a:t>
              </a:r>
              <a:r>
                <a:rPr lang="en-US" altLang="ko-KR" sz="1600"/>
                <a:t> bits/sec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ko-KR" sz="1600"/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/>
                <a:t>10</a:t>
              </a:r>
              <a:r>
                <a:rPr lang="en-US" altLang="ko-KR" sz="1600" baseline="30000"/>
                <a:t>8</a:t>
              </a:r>
              <a:endParaRPr lang="en-US" altLang="ko-KR" sz="1600"/>
            </a:p>
          </p:txBody>
        </p:sp>
        <p:sp>
          <p:nvSpPr>
            <p:cNvPr id="17418" name="Text Box 11"/>
            <p:cNvSpPr txBox="1">
              <a:spLocks noChangeArrowheads="1"/>
            </p:cNvSpPr>
            <p:nvPr/>
          </p:nvSpPr>
          <p:spPr bwMode="auto">
            <a:xfrm>
              <a:off x="6220226" y="2895600"/>
              <a:ext cx="2847574" cy="23083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/>
                <a:t>10</a:t>
              </a:r>
              <a:r>
                <a:rPr lang="en-US" altLang="ko-KR" sz="1600" baseline="30000"/>
                <a:t>11</a:t>
              </a:r>
              <a:r>
                <a:rPr lang="en-US" altLang="ko-KR" sz="1600"/>
                <a:t> neurons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ko-KR" sz="1600"/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/>
                <a:t>10</a:t>
              </a:r>
              <a:r>
                <a:rPr lang="en-US" altLang="ko-KR" sz="1600" baseline="30000"/>
                <a:t>11</a:t>
              </a:r>
              <a:r>
                <a:rPr lang="en-US" altLang="ko-KR" sz="1600"/>
                <a:t> neurons , 10</a:t>
              </a:r>
              <a:r>
                <a:rPr lang="en-US" altLang="ko-KR" sz="1600" baseline="30000"/>
                <a:t>14</a:t>
              </a:r>
              <a:r>
                <a:rPr lang="en-US" altLang="ko-KR" sz="1600"/>
                <a:t> synapses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ko-KR" sz="1600"/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/>
                <a:t>10</a:t>
              </a:r>
              <a:r>
                <a:rPr lang="en-US" altLang="ko-KR" sz="1600" baseline="30000"/>
                <a:t>-3</a:t>
              </a:r>
              <a:r>
                <a:rPr lang="en-US" altLang="ko-KR" sz="1600"/>
                <a:t> sec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ko-KR" sz="1600"/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/>
                <a:t>10</a:t>
              </a:r>
              <a:r>
                <a:rPr lang="en-US" altLang="ko-KR" sz="1600" baseline="30000"/>
                <a:t>14</a:t>
              </a:r>
              <a:r>
                <a:rPr lang="en-US" altLang="ko-KR" sz="1600"/>
                <a:t> bits/sec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ko-KR" sz="1600"/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/>
                <a:t>10</a:t>
              </a:r>
              <a:r>
                <a:rPr lang="en-US" altLang="ko-KR" sz="1600" baseline="30000"/>
                <a:t>14</a:t>
              </a:r>
            </a:p>
          </p:txBody>
        </p:sp>
        <p:sp>
          <p:nvSpPr>
            <p:cNvPr id="17419" name="Text Box 12"/>
            <p:cNvSpPr txBox="1">
              <a:spLocks noChangeArrowheads="1"/>
            </p:cNvSpPr>
            <p:nvPr/>
          </p:nvSpPr>
          <p:spPr bwMode="auto">
            <a:xfrm>
              <a:off x="3184525" y="2098675"/>
              <a:ext cx="1112677" cy="33855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/>
                <a:t>Computer</a:t>
              </a:r>
            </a:p>
          </p:txBody>
        </p:sp>
        <p:sp>
          <p:nvSpPr>
            <p:cNvPr id="17420" name="Text Box 13"/>
            <p:cNvSpPr txBox="1">
              <a:spLocks noChangeArrowheads="1"/>
            </p:cNvSpPr>
            <p:nvPr/>
          </p:nvSpPr>
          <p:spPr bwMode="auto">
            <a:xfrm>
              <a:off x="6371054" y="2098675"/>
              <a:ext cx="1401346" cy="33855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/>
                <a:t>Human Brain</a:t>
              </a:r>
            </a:p>
          </p:txBody>
        </p:sp>
      </p:grp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848100" y="1924050"/>
          <a:ext cx="2184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1" name="Equation" r:id="rId4" imgW="2180614" imgH="1026917" progId="Equation.3">
                  <p:embed/>
                </p:oleObj>
              </mc:Choice>
              <mc:Fallback>
                <p:oleObj name="Equation" r:id="rId4" imgW="2180614" imgH="1026917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1924050"/>
                        <a:ext cx="2184400" cy="10287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Generalization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776288" y="1627188"/>
            <a:ext cx="7543800" cy="6096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>
                <a:solidFill>
                  <a:schemeClr val="accent2"/>
                </a:solidFill>
              </a:rPr>
              <a:t>Training Sample &amp; Network Complexity</a:t>
            </a: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/>
              <a:t>                     Based on                 :</a:t>
            </a: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dirty="0">
              <a:solidFill>
                <a:schemeClr val="accent2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dirty="0">
              <a:solidFill>
                <a:schemeClr val="accent2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2885" name="AutoShape 5"/>
          <p:cNvSpPr>
            <a:spLocks noChangeArrowheads="1"/>
          </p:cNvSpPr>
          <p:nvPr/>
        </p:nvSpPr>
        <p:spPr bwMode="auto">
          <a:xfrm rot="16200000" flipH="1">
            <a:off x="692150" y="3663950"/>
            <a:ext cx="1282700" cy="215900"/>
          </a:xfrm>
          <a:prstGeom prst="rightArrow">
            <a:avLst>
              <a:gd name="adj1" fmla="val 50000"/>
              <a:gd name="adj2" fmla="val 29714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22886" name="AutoShape 6"/>
          <p:cNvSpPr>
            <a:spLocks noChangeArrowheads="1"/>
          </p:cNvSpPr>
          <p:nvPr/>
        </p:nvSpPr>
        <p:spPr bwMode="auto">
          <a:xfrm rot="-5400000">
            <a:off x="730250" y="5226050"/>
            <a:ext cx="1206500" cy="215900"/>
          </a:xfrm>
          <a:prstGeom prst="rightArrow">
            <a:avLst>
              <a:gd name="adj1" fmla="val 50000"/>
              <a:gd name="adj2" fmla="val 279489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1503363" y="3165475"/>
            <a:ext cx="3713162" cy="1101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fontAlgn="auto" latinLnBrk="1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3200" i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anose="02040602050305030304" pitchFamily="18" charset="0"/>
              </a:rPr>
              <a:t>W</a:t>
            </a:r>
            <a:r>
              <a:rPr lang="en-US" altLang="ko-KR" sz="3200" i="1" dirty="0">
                <a:effectLst>
                  <a:outerShdw blurRad="38100" dist="38100" dir="2700000" algn="tl">
                    <a:srgbClr val="919191"/>
                  </a:outerShdw>
                </a:effectLst>
                <a:latin typeface="Book Antiqua" panose="02040602050305030304" pitchFamily="18" charset="0"/>
              </a:rPr>
              <a:t> </a:t>
            </a:r>
            <a:r>
              <a:rPr lang="en-US" altLang="ko-KR" sz="2800" i="1" dirty="0">
                <a:latin typeface="Book Antiqua" panose="02040602050305030304" pitchFamily="18" charset="0"/>
              </a:rPr>
              <a:t>- 	to reduced size</a:t>
            </a:r>
          </a:p>
          <a:p>
            <a:pPr eaLnBrk="1" fontAlgn="auto" latinLnBrk="1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2800" i="1" dirty="0">
                <a:latin typeface="Book Antiqua" panose="02040602050305030304" pitchFamily="18" charset="0"/>
              </a:rPr>
              <a:t>	of training sample</a:t>
            </a:r>
          </a:p>
        </p:txBody>
      </p:sp>
      <p:sp>
        <p:nvSpPr>
          <p:cNvPr id="133128" name="Rectangle 8"/>
          <p:cNvSpPr>
            <a:spLocks noChangeArrowheads="1"/>
          </p:cNvSpPr>
          <p:nvPr/>
        </p:nvSpPr>
        <p:spPr bwMode="auto">
          <a:xfrm>
            <a:off x="1503363" y="4918075"/>
            <a:ext cx="5227637" cy="1101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fontAlgn="auto" latinLnBrk="1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3200" i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anose="02040602050305030304" pitchFamily="18" charset="0"/>
              </a:rPr>
              <a:t>W</a:t>
            </a:r>
            <a:r>
              <a:rPr lang="en-US" altLang="ko-KR" sz="3200" i="1" dirty="0">
                <a:effectLst>
                  <a:outerShdw blurRad="38100" dist="38100" dir="2700000" algn="tl">
                    <a:srgbClr val="919191"/>
                  </a:outerShdw>
                </a:effectLst>
                <a:latin typeface="Book Antiqua" panose="02040602050305030304" pitchFamily="18" charset="0"/>
              </a:rPr>
              <a:t> </a:t>
            </a:r>
            <a:r>
              <a:rPr lang="en-US" altLang="ko-KR" sz="2800" i="1" dirty="0">
                <a:latin typeface="Book Antiqua" panose="02040602050305030304" pitchFamily="18" charset="0"/>
              </a:rPr>
              <a:t>- 	to supply freedom </a:t>
            </a:r>
          </a:p>
          <a:p>
            <a:pPr eaLnBrk="1" fontAlgn="auto" latinLnBrk="1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2800" i="1" dirty="0">
                <a:latin typeface="Book Antiqua" panose="02040602050305030304" pitchFamily="18" charset="0"/>
              </a:rPr>
              <a:t>	to construct desired function</a:t>
            </a:r>
          </a:p>
        </p:txBody>
      </p:sp>
      <p:sp>
        <p:nvSpPr>
          <p:cNvPr id="122889" name="Line 9"/>
          <p:cNvSpPr>
            <a:spLocks noChangeShapeType="1"/>
          </p:cNvSpPr>
          <p:nvPr/>
        </p:nvSpPr>
        <p:spPr bwMode="auto">
          <a:xfrm>
            <a:off x="776288" y="4572000"/>
            <a:ext cx="41640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5008563" y="4200525"/>
            <a:ext cx="3775075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MS PGothic" panose="020B0600070205080204" pitchFamily="34" charset="-128"/>
              </a:rPr>
              <a:t>Optimum</a:t>
            </a:r>
            <a:r>
              <a:rPr lang="en-US" altLang="ko-KR" sz="24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 </a:t>
            </a:r>
            <a:r>
              <a:rPr lang="en-US" altLang="ko-KR" sz="28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W</a:t>
            </a:r>
            <a:r>
              <a:rPr lang="en-US" altLang="ko-KR" sz="24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=&gt; </a:t>
            </a:r>
            <a:r>
              <a:rPr lang="en-US" altLang="ko-KR" sz="2400">
                <a:latin typeface="Times New Roman" panose="02020603050405020304" pitchFamily="18" charset="0"/>
                <a:ea typeface="MS PGothic" panose="020B0600070205080204" pitchFamily="34" charset="-128"/>
              </a:rPr>
              <a:t>Optimum #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MS PGothic" panose="020B0600070205080204" pitchFamily="34" charset="-128"/>
              </a:rPr>
              <a:t>		Hidden Nodes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080161-8BEC-4C85-9691-BDE05C6ECA01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Generalization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How can we control number of effective weights?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Manually or automatically select optimum number of hidden nodes and connections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Prevent </a:t>
            </a:r>
            <a:r>
              <a:rPr lang="en-US" altLang="ko-KR" sz="2800" i="1" dirty="0"/>
              <a:t>over-fitting</a:t>
            </a:r>
            <a:r>
              <a:rPr lang="en-US" altLang="ko-KR" sz="2800" dirty="0"/>
              <a:t> = </a:t>
            </a:r>
            <a:r>
              <a:rPr lang="en-US" altLang="ko-KR" sz="2800" i="1" dirty="0"/>
              <a:t>over-training</a:t>
            </a:r>
            <a:endParaRPr lang="en-US" altLang="ko-KR" sz="2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Add a </a:t>
            </a:r>
            <a:r>
              <a:rPr lang="en-US" altLang="ko-KR" sz="2800" i="1" dirty="0"/>
              <a:t>weight-cost</a:t>
            </a:r>
            <a:r>
              <a:rPr lang="en-US" altLang="ko-KR" sz="2800" dirty="0"/>
              <a:t> term to the </a:t>
            </a:r>
            <a:r>
              <a:rPr lang="en-US" altLang="ko-KR" sz="2800" dirty="0" err="1">
                <a:solidFill>
                  <a:schemeClr val="tx2"/>
                </a:solidFill>
              </a:rPr>
              <a:t>bp</a:t>
            </a:r>
            <a:r>
              <a:rPr lang="en-US" altLang="ko-KR" sz="2800" dirty="0"/>
              <a:t> error equation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F8BDF3-5439-4AAC-867D-0FAD54F7368C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Generalization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81200"/>
            <a:ext cx="7772400" cy="41148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Over-Training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Is the equivalent of over-fitting a set of data points to a curve which is too complex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>
                <a:solidFill>
                  <a:schemeClr val="tx2"/>
                </a:solidFill>
              </a:rPr>
              <a:t>Occam</a:t>
            </a:r>
            <a:r>
              <a:rPr lang="ja-JP" altLang="en-US" sz="2800" dirty="0">
                <a:solidFill>
                  <a:schemeClr val="tx2"/>
                </a:solidFill>
              </a:rPr>
              <a:t>’</a:t>
            </a:r>
            <a:r>
              <a:rPr lang="en-US" altLang="ja-JP" sz="2800" dirty="0">
                <a:solidFill>
                  <a:schemeClr val="tx2"/>
                </a:solidFill>
              </a:rPr>
              <a:t>s Razor (1300s) </a:t>
            </a:r>
            <a:r>
              <a:rPr lang="en-US" altLang="ja-JP" sz="2800" dirty="0"/>
              <a:t>: 	</a:t>
            </a:r>
            <a:r>
              <a:rPr lang="ja-JP" altLang="en-US" sz="2800" i="1" dirty="0"/>
              <a:t>“</a:t>
            </a:r>
            <a:r>
              <a:rPr lang="en-US" altLang="ja-JP" sz="2800" i="1" dirty="0"/>
              <a:t>plurality 		should not be assumed without necessity</a:t>
            </a:r>
            <a:r>
              <a:rPr lang="ja-JP" altLang="en-US" sz="2800" i="1" dirty="0"/>
              <a:t>”</a:t>
            </a:r>
            <a:endParaRPr lang="en-US" altLang="ja-JP" sz="2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The simplest model which explains the majority of the data is usually the best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F6CF39-A0DF-4D1D-9B59-FE76A512DD2A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Generalization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708150"/>
            <a:ext cx="7772400" cy="4114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Preventing Over-training: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Use a separate </a:t>
            </a:r>
            <a:r>
              <a:rPr lang="en-US" altLang="ko-KR" sz="2800" i="1" dirty="0">
                <a:solidFill>
                  <a:schemeClr val="tx2"/>
                </a:solidFill>
              </a:rPr>
              <a:t>test </a:t>
            </a:r>
            <a:r>
              <a:rPr lang="en-US" altLang="ko-KR" sz="2800" dirty="0"/>
              <a:t>or </a:t>
            </a:r>
            <a:r>
              <a:rPr lang="en-US" altLang="ko-KR" sz="2800" i="1" dirty="0">
                <a:solidFill>
                  <a:schemeClr val="tx2"/>
                </a:solidFill>
              </a:rPr>
              <a:t>tuning set </a:t>
            </a:r>
            <a:r>
              <a:rPr lang="en-US" altLang="ko-KR" sz="2800" dirty="0"/>
              <a:t>of examples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Monitor error on the test set as network trains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Stop network training just prior to over-fit error occurring  - </a:t>
            </a:r>
            <a:r>
              <a:rPr lang="en-US" altLang="ko-KR" sz="2800" i="1" dirty="0"/>
              <a:t>early stopping  </a:t>
            </a:r>
            <a:r>
              <a:rPr lang="en-US" altLang="ko-KR" sz="2800" dirty="0"/>
              <a:t>or</a:t>
            </a:r>
            <a:r>
              <a:rPr lang="en-US" altLang="ko-KR" sz="2800" i="1" dirty="0"/>
              <a:t>  tuning</a:t>
            </a:r>
            <a:endParaRPr lang="en-US" altLang="ko-KR" sz="2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Number of effective weights is reduced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Most new systems have automated early stopping methods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170F0D-80ED-4D56-A137-76B3A661E3C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Generalization</a:t>
            </a:r>
          </a:p>
        </p:txBody>
      </p:sp>
      <p:sp>
        <p:nvSpPr>
          <p:cNvPr id="141315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762000" y="1676400"/>
            <a:ext cx="7772400" cy="4724400"/>
          </a:xfrm>
          <a:blipFill>
            <a:blip r:embed="rId4"/>
            <a:stretch>
              <a:fillRect l="-1412" t="-2323" r="-1098"/>
            </a:stretch>
          </a:blipFill>
        </p:spPr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ko-KR" altLang="en-US">
                <a:noFill/>
              </a:rPr>
              <a:t> </a:t>
            </a:r>
          </a:p>
        </p:txBody>
      </p:sp>
      <p:graphicFrame>
        <p:nvGraphicFramePr>
          <p:cNvPr id="13107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830263" y="3654425"/>
          <a:ext cx="459263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8" name="Equation" r:id="rId5" imgW="4592638" imgH="963613" progId="Equation.3">
                  <p:embed/>
                </p:oleObj>
              </mc:Choice>
              <mc:Fallback>
                <p:oleObj name="Equation" r:id="rId5" imgW="4592638" imgH="963613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3654425"/>
                        <a:ext cx="4592637" cy="96361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483225" y="3883025"/>
          <a:ext cx="35909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9" name="Equation" r:id="rId7" imgW="3590925" imgH="533400" progId="Equation.3">
                  <p:embed/>
                </p:oleObj>
              </mc:Choice>
              <mc:Fallback>
                <p:oleObj name="Equation" r:id="rId7" imgW="3590925" imgH="5334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3225" y="3883025"/>
                        <a:ext cx="3590925" cy="5334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8" name="AutoShape 8"/>
          <p:cNvSpPr>
            <a:spLocks noChangeArrowheads="1"/>
          </p:cNvSpPr>
          <p:nvPr/>
        </p:nvSpPr>
        <p:spPr bwMode="auto">
          <a:xfrm>
            <a:off x="4883150" y="4044950"/>
            <a:ext cx="444500" cy="139700"/>
          </a:xfrm>
          <a:prstGeom prst="rightArrow">
            <a:avLst>
              <a:gd name="adj1" fmla="val 75000"/>
              <a:gd name="adj2" fmla="val 15913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A9053-CAEF-46C3-AAEC-5B4AAAB1EF4B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Network Design &amp; Training 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eaLnBrk="1" hangingPunct="1">
              <a:buFont typeface="Monotype Sorts" charset="2"/>
              <a:buNone/>
            </a:pPr>
            <a:endParaRPr lang="en-US" altLang="ko-KR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AB8676-ED9B-4FDF-8F61-25371A98A9B7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4000">
                <a:effectLst>
                  <a:outerShdw blurRad="38100" dist="38100" dir="2700000" algn="tl">
                    <a:srgbClr val="FFFFFF"/>
                  </a:outerShdw>
                </a:effectLst>
              </a:rPr>
              <a:t>Network Design &amp; Training Issues 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828800"/>
            <a:ext cx="7772400" cy="4419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Design:</a:t>
            </a:r>
            <a:endParaRPr lang="en-US" altLang="ko-KR" sz="2400" dirty="0">
              <a:effectLst>
                <a:outerShdw blurRad="38100" dist="38100" dir="2700000" algn="tl">
                  <a:srgbClr val="919191"/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/>
              <a:t>Architecture of network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/>
              <a:t>Structure of artificial neurons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/>
              <a:t>Learning rules </a:t>
            </a: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endParaRPr lang="en-US" altLang="ko-KR" sz="2400" dirty="0">
              <a:solidFill>
                <a:schemeClr val="accent2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2400" dirty="0">
                <a:solidFill>
                  <a:schemeClr val="accent2"/>
                </a:solidFill>
              </a:rPr>
              <a:t>Training: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/>
              <a:t>Ensuring optimum training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/>
              <a:t>Learning parameters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/>
              <a:t>Data preparation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/>
              <a:t>and more ....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55D927-1A4D-4F9D-B3B3-76FABA9EB86A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Network Design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eaLnBrk="1" hangingPunct="1">
              <a:buFont typeface="Monotype Sorts" charset="2"/>
              <a:buNone/>
            </a:pPr>
            <a:endParaRPr lang="en-US" altLang="ko-KR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9128A-1B8C-48F5-9D6B-A2BFAB690EE8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Network Design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868363" y="1641475"/>
            <a:ext cx="7772400" cy="46069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Architecture of the network: </a:t>
            </a:r>
            <a:r>
              <a:rPr lang="en-US" altLang="ko-KR" sz="2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How many nodes?</a:t>
            </a:r>
            <a:endParaRPr lang="en-US" altLang="ko-KR" dirty="0">
              <a:solidFill>
                <a:schemeClr val="accent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Determines number of network weights</a:t>
            </a:r>
            <a:endParaRPr lang="en-US" altLang="ko-KR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How many layers?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How many nodes per layer?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Input Layer        Hidden Layer       Output Layer</a:t>
            </a:r>
            <a:endParaRPr lang="en-US" altLang="ko-KR" sz="2400" dirty="0"/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ko-KR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 sz="2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Automated methods: </a:t>
            </a:r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sz="2400" dirty="0"/>
              <a:t>augmentation (cascade correlation)</a:t>
            </a:r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sz="2400" dirty="0"/>
              <a:t>weight pruning and elimination</a:t>
            </a:r>
          </a:p>
        </p:txBody>
      </p:sp>
      <p:sp>
        <p:nvSpPr>
          <p:cNvPr id="139268" name="Line 4"/>
          <p:cNvSpPr>
            <a:spLocks noChangeShapeType="1"/>
          </p:cNvSpPr>
          <p:nvPr/>
        </p:nvSpPr>
        <p:spPr bwMode="auto">
          <a:xfrm>
            <a:off x="1522413" y="4378325"/>
            <a:ext cx="1482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9269" name="Line 5"/>
          <p:cNvSpPr>
            <a:spLocks noChangeShapeType="1"/>
          </p:cNvSpPr>
          <p:nvPr/>
        </p:nvSpPr>
        <p:spPr bwMode="auto">
          <a:xfrm>
            <a:off x="3779838" y="4394200"/>
            <a:ext cx="1482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9270" name="Line 6"/>
          <p:cNvSpPr>
            <a:spLocks noChangeShapeType="1"/>
          </p:cNvSpPr>
          <p:nvPr/>
        </p:nvSpPr>
        <p:spPr bwMode="auto">
          <a:xfrm>
            <a:off x="6246813" y="4378325"/>
            <a:ext cx="1482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83AD8A-A546-479F-95F5-E1C910DE4ABB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Network Design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7772400" cy="41148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Architecture of the network:  </a:t>
            </a:r>
            <a:r>
              <a:rPr lang="en-US" altLang="ko-KR" sz="2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Connectivity?</a:t>
            </a:r>
            <a:endParaRPr lang="en-US" altLang="ko-KR" dirty="0">
              <a:solidFill>
                <a:schemeClr val="accent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Concept of model or </a:t>
            </a:r>
            <a:r>
              <a:rPr lang="en-US" altLang="ko-KR" sz="2800" i="1" dirty="0"/>
              <a:t>hypothesis</a:t>
            </a:r>
            <a:r>
              <a:rPr lang="en-US" altLang="ko-KR" sz="2800" dirty="0"/>
              <a:t> space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Constraining the number of hypotheses:</a:t>
            </a:r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sz="2400" dirty="0"/>
              <a:t>selective connectivity</a:t>
            </a:r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sz="2400" dirty="0"/>
              <a:t>shared weights</a:t>
            </a:r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sz="2400" dirty="0"/>
              <a:t>recursive connections</a:t>
            </a: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4686300" y="5351463"/>
            <a:ext cx="749300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4762500" y="4665663"/>
            <a:ext cx="596900" cy="63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41318" name="Line 6"/>
          <p:cNvSpPr>
            <a:spLocks noChangeShapeType="1"/>
          </p:cNvSpPr>
          <p:nvPr/>
        </p:nvSpPr>
        <p:spPr bwMode="auto">
          <a:xfrm flipV="1">
            <a:off x="4694238" y="4800600"/>
            <a:ext cx="49212" cy="481013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1319" name="Line 7"/>
          <p:cNvSpPr>
            <a:spLocks noChangeShapeType="1"/>
          </p:cNvSpPr>
          <p:nvPr/>
        </p:nvSpPr>
        <p:spPr bwMode="auto">
          <a:xfrm flipH="1" flipV="1">
            <a:off x="5354638" y="4800600"/>
            <a:ext cx="100012" cy="481013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4827588" y="4208463"/>
            <a:ext cx="444500" cy="63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41321" name="Line 9"/>
          <p:cNvSpPr>
            <a:spLocks noChangeShapeType="1"/>
          </p:cNvSpPr>
          <p:nvPr/>
        </p:nvSpPr>
        <p:spPr bwMode="auto">
          <a:xfrm flipV="1">
            <a:off x="4770438" y="4343400"/>
            <a:ext cx="49212" cy="252413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1322" name="Line 10"/>
          <p:cNvSpPr>
            <a:spLocks noChangeShapeType="1"/>
          </p:cNvSpPr>
          <p:nvPr/>
        </p:nvSpPr>
        <p:spPr bwMode="auto">
          <a:xfrm flipH="1" flipV="1">
            <a:off x="5278438" y="4343400"/>
            <a:ext cx="100012" cy="252413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1323" name="Rectangle 11"/>
          <p:cNvSpPr>
            <a:spLocks noChangeArrowheads="1"/>
          </p:cNvSpPr>
          <p:nvPr/>
        </p:nvSpPr>
        <p:spPr bwMode="auto">
          <a:xfrm>
            <a:off x="6819900" y="5408613"/>
            <a:ext cx="749300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6526213" y="4829175"/>
            <a:ext cx="36830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7429500" y="4818063"/>
            <a:ext cx="36830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6484938" y="4300538"/>
            <a:ext cx="215900" cy="215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41327" name="Rectangle 15"/>
          <p:cNvSpPr>
            <a:spLocks noChangeArrowheads="1"/>
          </p:cNvSpPr>
          <p:nvPr/>
        </p:nvSpPr>
        <p:spPr bwMode="auto">
          <a:xfrm>
            <a:off x="6865938" y="4300538"/>
            <a:ext cx="215900" cy="215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41328" name="Rectangle 16"/>
          <p:cNvSpPr>
            <a:spLocks noChangeArrowheads="1"/>
          </p:cNvSpPr>
          <p:nvPr/>
        </p:nvSpPr>
        <p:spPr bwMode="auto">
          <a:xfrm>
            <a:off x="7246938" y="4300538"/>
            <a:ext cx="215900" cy="215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41329" name="Rectangle 17"/>
          <p:cNvSpPr>
            <a:spLocks noChangeArrowheads="1"/>
          </p:cNvSpPr>
          <p:nvPr/>
        </p:nvSpPr>
        <p:spPr bwMode="auto">
          <a:xfrm>
            <a:off x="7627938" y="4300538"/>
            <a:ext cx="215900" cy="215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41330" name="Rectangle 18"/>
          <p:cNvSpPr>
            <a:spLocks noChangeArrowheads="1"/>
          </p:cNvSpPr>
          <p:nvPr/>
        </p:nvSpPr>
        <p:spPr bwMode="auto">
          <a:xfrm>
            <a:off x="6945313" y="3927475"/>
            <a:ext cx="444500" cy="63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41331" name="Line 19"/>
          <p:cNvSpPr>
            <a:spLocks noChangeShapeType="1"/>
          </p:cNvSpPr>
          <p:nvPr/>
        </p:nvSpPr>
        <p:spPr bwMode="auto">
          <a:xfrm flipV="1">
            <a:off x="6508750" y="4035425"/>
            <a:ext cx="360363" cy="217488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1332" name="Line 20"/>
          <p:cNvSpPr>
            <a:spLocks noChangeShapeType="1"/>
          </p:cNvSpPr>
          <p:nvPr/>
        </p:nvSpPr>
        <p:spPr bwMode="auto">
          <a:xfrm flipH="1" flipV="1">
            <a:off x="7464425" y="4011613"/>
            <a:ext cx="400050" cy="2301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1333" name="Rectangle 21"/>
          <p:cNvSpPr>
            <a:spLocks noChangeArrowheads="1"/>
          </p:cNvSpPr>
          <p:nvPr/>
        </p:nvSpPr>
        <p:spPr bwMode="auto">
          <a:xfrm>
            <a:off x="7037388" y="5549900"/>
            <a:ext cx="147637" cy="1365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41334" name="Rectangle 22"/>
          <p:cNvSpPr>
            <a:spLocks noChangeArrowheads="1"/>
          </p:cNvSpPr>
          <p:nvPr/>
        </p:nvSpPr>
        <p:spPr bwMode="auto">
          <a:xfrm>
            <a:off x="6602413" y="4943475"/>
            <a:ext cx="57150" cy="44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41335" name="Rectangle 23"/>
          <p:cNvSpPr>
            <a:spLocks noChangeArrowheads="1"/>
          </p:cNvSpPr>
          <p:nvPr/>
        </p:nvSpPr>
        <p:spPr bwMode="auto">
          <a:xfrm>
            <a:off x="6926263" y="4364038"/>
            <a:ext cx="57150" cy="44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41336" name="Rectangle 24"/>
          <p:cNvSpPr>
            <a:spLocks noChangeArrowheads="1"/>
          </p:cNvSpPr>
          <p:nvPr/>
        </p:nvSpPr>
        <p:spPr bwMode="auto">
          <a:xfrm>
            <a:off x="7491413" y="4929188"/>
            <a:ext cx="57150" cy="44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41337" name="Line 25"/>
          <p:cNvSpPr>
            <a:spLocks noChangeShapeType="1"/>
          </p:cNvSpPr>
          <p:nvPr/>
        </p:nvSpPr>
        <p:spPr bwMode="auto">
          <a:xfrm flipH="1" flipV="1">
            <a:off x="6608763" y="5006975"/>
            <a:ext cx="423862" cy="617538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1338" name="Line 26"/>
          <p:cNvSpPr>
            <a:spLocks noChangeShapeType="1"/>
          </p:cNvSpPr>
          <p:nvPr/>
        </p:nvSpPr>
        <p:spPr bwMode="auto">
          <a:xfrm flipH="1" flipV="1">
            <a:off x="6619875" y="4914900"/>
            <a:ext cx="560388" cy="630238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1339" name="Line 27"/>
          <p:cNvSpPr>
            <a:spLocks noChangeShapeType="1"/>
          </p:cNvSpPr>
          <p:nvPr/>
        </p:nvSpPr>
        <p:spPr bwMode="auto">
          <a:xfrm flipV="1">
            <a:off x="7054850" y="4970463"/>
            <a:ext cx="419100" cy="663575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1340" name="Line 28"/>
          <p:cNvSpPr>
            <a:spLocks noChangeShapeType="1"/>
          </p:cNvSpPr>
          <p:nvPr/>
        </p:nvSpPr>
        <p:spPr bwMode="auto">
          <a:xfrm flipV="1">
            <a:off x="7205663" y="4948238"/>
            <a:ext cx="338137" cy="6858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1341" name="Line 29"/>
          <p:cNvSpPr>
            <a:spLocks noChangeShapeType="1"/>
          </p:cNvSpPr>
          <p:nvPr/>
        </p:nvSpPr>
        <p:spPr bwMode="auto">
          <a:xfrm flipV="1">
            <a:off x="6588125" y="4389438"/>
            <a:ext cx="315913" cy="6873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1342" name="Line 30"/>
          <p:cNvSpPr>
            <a:spLocks noChangeShapeType="1"/>
          </p:cNvSpPr>
          <p:nvPr/>
        </p:nvSpPr>
        <p:spPr bwMode="auto">
          <a:xfrm flipV="1">
            <a:off x="6757988" y="4411663"/>
            <a:ext cx="212725" cy="652462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1343" name="Line 31"/>
          <p:cNvSpPr>
            <a:spLocks noChangeShapeType="1"/>
          </p:cNvSpPr>
          <p:nvPr/>
        </p:nvSpPr>
        <p:spPr bwMode="auto">
          <a:xfrm flipH="1" flipV="1">
            <a:off x="6997700" y="4410075"/>
            <a:ext cx="652463" cy="619125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1344" name="Line 32"/>
          <p:cNvSpPr>
            <a:spLocks noChangeShapeType="1"/>
          </p:cNvSpPr>
          <p:nvPr/>
        </p:nvSpPr>
        <p:spPr bwMode="auto">
          <a:xfrm flipH="1" flipV="1">
            <a:off x="6916738" y="4400550"/>
            <a:ext cx="573087" cy="652463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1345" name="AutoShape 33"/>
          <p:cNvSpPr>
            <a:spLocks noChangeArrowheads="1"/>
          </p:cNvSpPr>
          <p:nvPr/>
        </p:nvSpPr>
        <p:spPr bwMode="auto">
          <a:xfrm>
            <a:off x="5791200" y="4795838"/>
            <a:ext cx="422275" cy="261937"/>
          </a:xfrm>
          <a:prstGeom prst="rightArrow">
            <a:avLst>
              <a:gd name="adj1" fmla="val 50000"/>
              <a:gd name="adj2" fmla="val 80629"/>
            </a:avLst>
          </a:prstGeom>
          <a:solidFill>
            <a:srgbClr val="41414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DEF61F-DF23-4DD0-AA75-76CEB09054C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Background and Motivation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52613"/>
            <a:ext cx="7772400" cy="41148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Inherent Advantages of the Brain:</a:t>
            </a: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24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</a:t>
            </a:r>
            <a:r>
              <a:rPr lang="ja-JP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“</a:t>
            </a:r>
            <a:r>
              <a:rPr lang="en-US" altLang="ja-JP" sz="24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distributed processing and representation</a:t>
            </a:r>
            <a:r>
              <a:rPr lang="ja-JP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”</a:t>
            </a:r>
            <a:r>
              <a:rPr lang="en-US" altLang="ja-JP" sz="24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  <a:endParaRPr lang="en-US" altLang="ja-JP" dirty="0">
              <a:effectLst>
                <a:outerShdw blurRad="38100" dist="38100" dir="2700000" algn="tl">
                  <a:srgbClr val="919191"/>
                </a:outerShdw>
              </a:effectLst>
            </a:endParaRPr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dirty="0"/>
              <a:t>Parallel processing speeds</a:t>
            </a:r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dirty="0"/>
              <a:t>Fault tolerance</a:t>
            </a:r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dirty="0"/>
              <a:t>Graceful degradation</a:t>
            </a:r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dirty="0"/>
              <a:t>Ability to generalize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6111875" y="4371975"/>
            <a:ext cx="261938" cy="2492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6102350" y="4959350"/>
            <a:ext cx="261938" cy="2492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6942138" y="5329238"/>
            <a:ext cx="261937" cy="2492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6923088" y="4076700"/>
            <a:ext cx="261937" cy="2492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6926263" y="4649788"/>
            <a:ext cx="261937" cy="2492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7635875" y="4697413"/>
            <a:ext cx="261938" cy="2492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 flipV="1">
            <a:off x="6391275" y="4229100"/>
            <a:ext cx="533400" cy="230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6392863" y="5135563"/>
            <a:ext cx="557212" cy="280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 flipV="1">
            <a:off x="6381750" y="4787900"/>
            <a:ext cx="544513" cy="26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6405563" y="4564063"/>
            <a:ext cx="520700" cy="19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7216775" y="4243388"/>
            <a:ext cx="452438" cy="465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7216775" y="4814888"/>
            <a:ext cx="406400" cy="7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V="1">
            <a:off x="7227888" y="4903788"/>
            <a:ext cx="452437" cy="515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5448300" y="4568825"/>
            <a:ext cx="36353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Book Antiqua" panose="02040602050305030304" pitchFamily="18" charset="0"/>
                <a:ea typeface="MS PGothic" panose="020B0600070205080204" pitchFamily="34" charset="-128"/>
              </a:rPr>
              <a:t>I</a:t>
            </a: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8269288" y="4600575"/>
            <a:ext cx="43021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Book Antiqua" panose="02040602050305030304" pitchFamily="18" charset="0"/>
                <a:ea typeface="MS PGothic" panose="020B0600070205080204" pitchFamily="34" charset="-128"/>
              </a:rPr>
              <a:t>O</a:t>
            </a:r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6359525" y="4610100"/>
            <a:ext cx="601663" cy="760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 flipV="1">
            <a:off x="6323013" y="4286250"/>
            <a:ext cx="647700" cy="709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>
            <a:off x="6003925" y="4811713"/>
            <a:ext cx="635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>
            <a:off x="8177213" y="4813300"/>
            <a:ext cx="55562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9" name="Line 23"/>
          <p:cNvSpPr>
            <a:spLocks noChangeShapeType="1"/>
          </p:cNvSpPr>
          <p:nvPr/>
        </p:nvSpPr>
        <p:spPr bwMode="auto">
          <a:xfrm>
            <a:off x="2362200" y="5519738"/>
            <a:ext cx="0" cy="830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>
            <a:off x="2090738" y="6267450"/>
            <a:ext cx="34972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81" name="Oval 25"/>
          <p:cNvSpPr>
            <a:spLocks noChangeArrowheads="1"/>
          </p:cNvSpPr>
          <p:nvPr/>
        </p:nvSpPr>
        <p:spPr bwMode="auto">
          <a:xfrm>
            <a:off x="2806700" y="5892800"/>
            <a:ext cx="44450" cy="444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9482" name="Oval 26"/>
          <p:cNvSpPr>
            <a:spLocks noChangeArrowheads="1"/>
          </p:cNvSpPr>
          <p:nvPr/>
        </p:nvSpPr>
        <p:spPr bwMode="auto">
          <a:xfrm>
            <a:off x="3987800" y="5854700"/>
            <a:ext cx="44450" cy="444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9483" name="Oval 27"/>
          <p:cNvSpPr>
            <a:spLocks noChangeArrowheads="1"/>
          </p:cNvSpPr>
          <p:nvPr/>
        </p:nvSpPr>
        <p:spPr bwMode="auto">
          <a:xfrm>
            <a:off x="4864100" y="5616575"/>
            <a:ext cx="44450" cy="444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9484" name="Arc 28"/>
          <p:cNvSpPr>
            <a:spLocks/>
          </p:cNvSpPr>
          <p:nvPr/>
        </p:nvSpPr>
        <p:spPr bwMode="auto">
          <a:xfrm>
            <a:off x="2647950" y="5572125"/>
            <a:ext cx="2273300" cy="3302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85" name="Rectangle 29"/>
          <p:cNvSpPr>
            <a:spLocks noChangeArrowheads="1"/>
          </p:cNvSpPr>
          <p:nvPr/>
        </p:nvSpPr>
        <p:spPr bwMode="auto">
          <a:xfrm>
            <a:off x="1665288" y="5484813"/>
            <a:ext cx="63341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Book Antiqua" panose="02040602050305030304" pitchFamily="18" charset="0"/>
                <a:ea typeface="MS PGothic" panose="020B0600070205080204" pitchFamily="34" charset="-128"/>
              </a:rPr>
              <a:t>f(x)</a:t>
            </a:r>
          </a:p>
        </p:txBody>
      </p:sp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4037013" y="6170613"/>
            <a:ext cx="3460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Book Antiqua" panose="02040602050305030304" pitchFamily="18" charset="0"/>
                <a:ea typeface="MS PGothic" panose="020B0600070205080204" pitchFamily="34" charset="-128"/>
              </a:rPr>
              <a:t>x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D62C99-9910-4443-88A8-CE74546B13B2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Network Design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>
          <a:xfrm>
            <a:off x="969963" y="1530350"/>
            <a:ext cx="7772400" cy="41148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Structure of artificial neuron nodes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>
                <a:solidFill>
                  <a:schemeClr val="tx2"/>
                </a:solidFill>
              </a:rPr>
              <a:t>Choice of input integration:</a:t>
            </a:r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sz="2400" dirty="0"/>
              <a:t>summed, squared and summed</a:t>
            </a:r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sz="2400" dirty="0"/>
              <a:t>multiplied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>
                <a:solidFill>
                  <a:schemeClr val="tx2"/>
                </a:solidFill>
              </a:rPr>
              <a:t>Choice of activation (transfer) function:</a:t>
            </a:r>
            <a:endParaRPr lang="en-US" altLang="ko-KR" sz="2800" dirty="0"/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sz="2400" dirty="0"/>
              <a:t>sigmoid (logistic)</a:t>
            </a:r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sz="2400" dirty="0"/>
              <a:t>hyperbolic tangent</a:t>
            </a:r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sz="2400" dirty="0" err="1"/>
              <a:t>Guassian</a:t>
            </a:r>
            <a:endParaRPr lang="en-US" altLang="ko-KR" sz="2400" dirty="0"/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sz="2400" dirty="0"/>
              <a:t>linear</a:t>
            </a:r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sz="2400" dirty="0"/>
              <a:t>soft-max</a:t>
            </a:r>
          </a:p>
        </p:txBody>
      </p:sp>
      <p:sp>
        <p:nvSpPr>
          <p:cNvPr id="143364" name="Line 4"/>
          <p:cNvSpPr>
            <a:spLocks noChangeShapeType="1"/>
          </p:cNvSpPr>
          <p:nvPr/>
        </p:nvSpPr>
        <p:spPr bwMode="auto">
          <a:xfrm>
            <a:off x="5410200" y="4075113"/>
            <a:ext cx="0" cy="506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365" name="Line 5"/>
          <p:cNvSpPr>
            <a:spLocks noChangeShapeType="1"/>
          </p:cNvSpPr>
          <p:nvPr/>
        </p:nvSpPr>
        <p:spPr bwMode="auto">
          <a:xfrm>
            <a:off x="4967288" y="4518025"/>
            <a:ext cx="887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366" name="Arc 6"/>
          <p:cNvSpPr>
            <a:spLocks/>
          </p:cNvSpPr>
          <p:nvPr/>
        </p:nvSpPr>
        <p:spPr bwMode="auto">
          <a:xfrm rot="10800000">
            <a:off x="5045075" y="4305300"/>
            <a:ext cx="368300" cy="215900"/>
          </a:xfrm>
          <a:custGeom>
            <a:avLst/>
            <a:gdLst>
              <a:gd name="T0" fmla="*/ 0 w 21599"/>
              <a:gd name="T1" fmla="*/ 2139144237 h 21600"/>
              <a:gd name="T2" fmla="*/ 2147483646 w 21599"/>
              <a:gd name="T3" fmla="*/ 0 h 21600"/>
              <a:gd name="T4" fmla="*/ 2147483646 w 21599"/>
              <a:gd name="T5" fmla="*/ 2147483646 h 21600"/>
              <a:gd name="T6" fmla="*/ 0 60000 65536"/>
              <a:gd name="T7" fmla="*/ 0 60000 65536"/>
              <a:gd name="T8" fmla="*/ 0 60000 65536"/>
              <a:gd name="T9" fmla="*/ 0 w 21599"/>
              <a:gd name="T10" fmla="*/ 0 h 21600"/>
              <a:gd name="T11" fmla="*/ 21599 w 2159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9" h="21600" fill="none" extrusionOk="0">
                <a:moveTo>
                  <a:pt x="-1" y="21440"/>
                </a:moveTo>
                <a:cubicBezTo>
                  <a:pt x="86" y="9610"/>
                  <a:pt x="9675" y="51"/>
                  <a:pt x="21506" y="0"/>
                </a:cubicBezTo>
              </a:path>
              <a:path w="21599" h="21600" stroke="0" extrusionOk="0">
                <a:moveTo>
                  <a:pt x="-1" y="21440"/>
                </a:moveTo>
                <a:cubicBezTo>
                  <a:pt x="86" y="9610"/>
                  <a:pt x="9675" y="51"/>
                  <a:pt x="21506" y="0"/>
                </a:cubicBezTo>
                <a:lnTo>
                  <a:pt x="21599" y="21600"/>
                </a:lnTo>
                <a:lnTo>
                  <a:pt x="-1" y="21440"/>
                </a:lnTo>
                <a:close/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367" name="Arc 7"/>
          <p:cNvSpPr>
            <a:spLocks/>
          </p:cNvSpPr>
          <p:nvPr/>
        </p:nvSpPr>
        <p:spPr bwMode="auto">
          <a:xfrm rot="-180000">
            <a:off x="5426075" y="4076700"/>
            <a:ext cx="368300" cy="215900"/>
          </a:xfrm>
          <a:custGeom>
            <a:avLst/>
            <a:gdLst>
              <a:gd name="T0" fmla="*/ 0 w 21599"/>
              <a:gd name="T1" fmla="*/ 2139144237 h 21600"/>
              <a:gd name="T2" fmla="*/ 2147483646 w 21599"/>
              <a:gd name="T3" fmla="*/ 0 h 21600"/>
              <a:gd name="T4" fmla="*/ 2147483646 w 21599"/>
              <a:gd name="T5" fmla="*/ 2147483646 h 21600"/>
              <a:gd name="T6" fmla="*/ 0 60000 65536"/>
              <a:gd name="T7" fmla="*/ 0 60000 65536"/>
              <a:gd name="T8" fmla="*/ 0 60000 65536"/>
              <a:gd name="T9" fmla="*/ 0 w 21599"/>
              <a:gd name="T10" fmla="*/ 0 h 21600"/>
              <a:gd name="T11" fmla="*/ 21599 w 2159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9" h="21600" fill="none" extrusionOk="0">
                <a:moveTo>
                  <a:pt x="-1" y="21440"/>
                </a:moveTo>
                <a:cubicBezTo>
                  <a:pt x="86" y="9610"/>
                  <a:pt x="9675" y="51"/>
                  <a:pt x="21506" y="0"/>
                </a:cubicBezTo>
              </a:path>
              <a:path w="21599" h="21600" stroke="0" extrusionOk="0">
                <a:moveTo>
                  <a:pt x="-1" y="21440"/>
                </a:moveTo>
                <a:cubicBezTo>
                  <a:pt x="86" y="9610"/>
                  <a:pt x="9675" y="51"/>
                  <a:pt x="21506" y="0"/>
                </a:cubicBezTo>
                <a:lnTo>
                  <a:pt x="21599" y="21600"/>
                </a:lnTo>
                <a:lnTo>
                  <a:pt x="-1" y="21440"/>
                </a:lnTo>
                <a:close/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368" name="Line 8"/>
          <p:cNvSpPr>
            <a:spLocks noChangeShapeType="1"/>
          </p:cNvSpPr>
          <p:nvPr/>
        </p:nvSpPr>
        <p:spPr bwMode="auto">
          <a:xfrm>
            <a:off x="6835775" y="4486275"/>
            <a:ext cx="0" cy="506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369" name="Line 9"/>
          <p:cNvSpPr>
            <a:spLocks noChangeShapeType="1"/>
          </p:cNvSpPr>
          <p:nvPr/>
        </p:nvSpPr>
        <p:spPr bwMode="auto">
          <a:xfrm>
            <a:off x="6392863" y="4776788"/>
            <a:ext cx="887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370" name="Arc 10"/>
          <p:cNvSpPr>
            <a:spLocks/>
          </p:cNvSpPr>
          <p:nvPr/>
        </p:nvSpPr>
        <p:spPr bwMode="auto">
          <a:xfrm rot="10800000">
            <a:off x="6470650" y="4792663"/>
            <a:ext cx="368300" cy="215900"/>
          </a:xfrm>
          <a:custGeom>
            <a:avLst/>
            <a:gdLst>
              <a:gd name="T0" fmla="*/ 0 w 21599"/>
              <a:gd name="T1" fmla="*/ 2139144237 h 21600"/>
              <a:gd name="T2" fmla="*/ 2147483646 w 21599"/>
              <a:gd name="T3" fmla="*/ 0 h 21600"/>
              <a:gd name="T4" fmla="*/ 2147483646 w 21599"/>
              <a:gd name="T5" fmla="*/ 2147483646 h 21600"/>
              <a:gd name="T6" fmla="*/ 0 60000 65536"/>
              <a:gd name="T7" fmla="*/ 0 60000 65536"/>
              <a:gd name="T8" fmla="*/ 0 60000 65536"/>
              <a:gd name="T9" fmla="*/ 0 w 21599"/>
              <a:gd name="T10" fmla="*/ 0 h 21600"/>
              <a:gd name="T11" fmla="*/ 21599 w 2159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9" h="21600" fill="none" extrusionOk="0">
                <a:moveTo>
                  <a:pt x="-1" y="21440"/>
                </a:moveTo>
                <a:cubicBezTo>
                  <a:pt x="86" y="9610"/>
                  <a:pt x="9675" y="51"/>
                  <a:pt x="21506" y="0"/>
                </a:cubicBezTo>
              </a:path>
              <a:path w="21599" h="21600" stroke="0" extrusionOk="0">
                <a:moveTo>
                  <a:pt x="-1" y="21440"/>
                </a:moveTo>
                <a:cubicBezTo>
                  <a:pt x="86" y="9610"/>
                  <a:pt x="9675" y="51"/>
                  <a:pt x="21506" y="0"/>
                </a:cubicBezTo>
                <a:lnTo>
                  <a:pt x="21599" y="21600"/>
                </a:lnTo>
                <a:lnTo>
                  <a:pt x="-1" y="21440"/>
                </a:lnTo>
                <a:close/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371" name="Arc 11"/>
          <p:cNvSpPr>
            <a:spLocks/>
          </p:cNvSpPr>
          <p:nvPr/>
        </p:nvSpPr>
        <p:spPr bwMode="auto">
          <a:xfrm rot="-180000">
            <a:off x="6851650" y="4487863"/>
            <a:ext cx="368300" cy="215900"/>
          </a:xfrm>
          <a:custGeom>
            <a:avLst/>
            <a:gdLst>
              <a:gd name="T0" fmla="*/ 0 w 21599"/>
              <a:gd name="T1" fmla="*/ 2139144237 h 21600"/>
              <a:gd name="T2" fmla="*/ 2147483646 w 21599"/>
              <a:gd name="T3" fmla="*/ 0 h 21600"/>
              <a:gd name="T4" fmla="*/ 2147483646 w 21599"/>
              <a:gd name="T5" fmla="*/ 2147483646 h 21600"/>
              <a:gd name="T6" fmla="*/ 0 60000 65536"/>
              <a:gd name="T7" fmla="*/ 0 60000 65536"/>
              <a:gd name="T8" fmla="*/ 0 60000 65536"/>
              <a:gd name="T9" fmla="*/ 0 w 21599"/>
              <a:gd name="T10" fmla="*/ 0 h 21600"/>
              <a:gd name="T11" fmla="*/ 21599 w 2159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9" h="21600" fill="none" extrusionOk="0">
                <a:moveTo>
                  <a:pt x="-1" y="21440"/>
                </a:moveTo>
                <a:cubicBezTo>
                  <a:pt x="86" y="9610"/>
                  <a:pt x="9675" y="51"/>
                  <a:pt x="21506" y="0"/>
                </a:cubicBezTo>
              </a:path>
              <a:path w="21599" h="21600" stroke="0" extrusionOk="0">
                <a:moveTo>
                  <a:pt x="-1" y="21440"/>
                </a:moveTo>
                <a:cubicBezTo>
                  <a:pt x="86" y="9610"/>
                  <a:pt x="9675" y="51"/>
                  <a:pt x="21506" y="0"/>
                </a:cubicBezTo>
                <a:lnTo>
                  <a:pt x="21599" y="21600"/>
                </a:lnTo>
                <a:lnTo>
                  <a:pt x="-1" y="21440"/>
                </a:lnTo>
                <a:close/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372" name="Line 12"/>
          <p:cNvSpPr>
            <a:spLocks noChangeShapeType="1"/>
          </p:cNvSpPr>
          <p:nvPr/>
        </p:nvSpPr>
        <p:spPr bwMode="auto">
          <a:xfrm>
            <a:off x="6832600" y="5297488"/>
            <a:ext cx="0" cy="506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373" name="Line 13"/>
          <p:cNvSpPr>
            <a:spLocks noChangeShapeType="1"/>
          </p:cNvSpPr>
          <p:nvPr/>
        </p:nvSpPr>
        <p:spPr bwMode="auto">
          <a:xfrm>
            <a:off x="6389688" y="5740400"/>
            <a:ext cx="887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374" name="Line 14"/>
          <p:cNvSpPr>
            <a:spLocks noChangeShapeType="1"/>
          </p:cNvSpPr>
          <p:nvPr/>
        </p:nvSpPr>
        <p:spPr bwMode="auto">
          <a:xfrm>
            <a:off x="5395913" y="4856163"/>
            <a:ext cx="0" cy="506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375" name="Line 15"/>
          <p:cNvSpPr>
            <a:spLocks noChangeShapeType="1"/>
          </p:cNvSpPr>
          <p:nvPr/>
        </p:nvSpPr>
        <p:spPr bwMode="auto">
          <a:xfrm>
            <a:off x="4986338" y="5322888"/>
            <a:ext cx="887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376" name="Line 16"/>
          <p:cNvSpPr>
            <a:spLocks noChangeShapeType="1"/>
          </p:cNvSpPr>
          <p:nvPr/>
        </p:nvSpPr>
        <p:spPr bwMode="auto">
          <a:xfrm flipV="1">
            <a:off x="6542088" y="5272088"/>
            <a:ext cx="735012" cy="55721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377" name="Freeform 17"/>
          <p:cNvSpPr>
            <a:spLocks/>
          </p:cNvSpPr>
          <p:nvPr/>
        </p:nvSpPr>
        <p:spPr bwMode="auto">
          <a:xfrm>
            <a:off x="4960938" y="4941888"/>
            <a:ext cx="469900" cy="341312"/>
          </a:xfrm>
          <a:custGeom>
            <a:avLst/>
            <a:gdLst>
              <a:gd name="T0" fmla="*/ 2147483646 w 296"/>
              <a:gd name="T1" fmla="*/ 0 h 215"/>
              <a:gd name="T2" fmla="*/ 2147483646 w 296"/>
              <a:gd name="T3" fmla="*/ 2147483646 h 215"/>
              <a:gd name="T4" fmla="*/ 2147483646 w 296"/>
              <a:gd name="T5" fmla="*/ 2147483646 h 215"/>
              <a:gd name="T6" fmla="*/ 2147483646 w 296"/>
              <a:gd name="T7" fmla="*/ 2147483646 h 215"/>
              <a:gd name="T8" fmla="*/ 2147483646 w 296"/>
              <a:gd name="T9" fmla="*/ 2147483646 h 215"/>
              <a:gd name="T10" fmla="*/ 2147483646 w 296"/>
              <a:gd name="T11" fmla="*/ 2147483646 h 215"/>
              <a:gd name="T12" fmla="*/ 2147483646 w 296"/>
              <a:gd name="T13" fmla="*/ 2147483646 h 215"/>
              <a:gd name="T14" fmla="*/ 2147483646 w 296"/>
              <a:gd name="T15" fmla="*/ 2147483646 h 215"/>
              <a:gd name="T16" fmla="*/ 2147483646 w 296"/>
              <a:gd name="T17" fmla="*/ 2147483646 h 215"/>
              <a:gd name="T18" fmla="*/ 2147483646 w 296"/>
              <a:gd name="T19" fmla="*/ 2147483646 h 215"/>
              <a:gd name="T20" fmla="*/ 2147483646 w 296"/>
              <a:gd name="T21" fmla="*/ 2147483646 h 215"/>
              <a:gd name="T22" fmla="*/ 2147483646 w 296"/>
              <a:gd name="T23" fmla="*/ 2147483646 h 215"/>
              <a:gd name="T24" fmla="*/ 2147483646 w 296"/>
              <a:gd name="T25" fmla="*/ 2147483646 h 215"/>
              <a:gd name="T26" fmla="*/ 2147483646 w 296"/>
              <a:gd name="T27" fmla="*/ 2147483646 h 215"/>
              <a:gd name="T28" fmla="*/ 2147483646 w 296"/>
              <a:gd name="T29" fmla="*/ 2147483646 h 215"/>
              <a:gd name="T30" fmla="*/ 2147483646 w 296"/>
              <a:gd name="T31" fmla="*/ 2147483646 h 215"/>
              <a:gd name="T32" fmla="*/ 0 w 296"/>
              <a:gd name="T33" fmla="*/ 2147483646 h 21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96"/>
              <a:gd name="T52" fmla="*/ 0 h 215"/>
              <a:gd name="T53" fmla="*/ 296 w 296"/>
              <a:gd name="T54" fmla="*/ 215 h 21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96" h="215">
                <a:moveTo>
                  <a:pt x="295" y="0"/>
                </a:moveTo>
                <a:lnTo>
                  <a:pt x="273" y="5"/>
                </a:lnTo>
                <a:lnTo>
                  <a:pt x="244" y="5"/>
                </a:lnTo>
                <a:lnTo>
                  <a:pt x="216" y="19"/>
                </a:lnTo>
                <a:lnTo>
                  <a:pt x="208" y="41"/>
                </a:lnTo>
                <a:lnTo>
                  <a:pt x="194" y="63"/>
                </a:lnTo>
                <a:lnTo>
                  <a:pt x="187" y="91"/>
                </a:lnTo>
                <a:lnTo>
                  <a:pt x="180" y="113"/>
                </a:lnTo>
                <a:lnTo>
                  <a:pt x="165" y="135"/>
                </a:lnTo>
                <a:lnTo>
                  <a:pt x="158" y="163"/>
                </a:lnTo>
                <a:lnTo>
                  <a:pt x="144" y="185"/>
                </a:lnTo>
                <a:lnTo>
                  <a:pt x="122" y="192"/>
                </a:lnTo>
                <a:lnTo>
                  <a:pt x="100" y="207"/>
                </a:lnTo>
                <a:lnTo>
                  <a:pt x="72" y="214"/>
                </a:lnTo>
                <a:lnTo>
                  <a:pt x="50" y="214"/>
                </a:lnTo>
                <a:lnTo>
                  <a:pt x="28" y="214"/>
                </a:lnTo>
                <a:lnTo>
                  <a:pt x="0" y="214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378" name="Freeform 18"/>
          <p:cNvSpPr>
            <a:spLocks/>
          </p:cNvSpPr>
          <p:nvPr/>
        </p:nvSpPr>
        <p:spPr bwMode="auto">
          <a:xfrm>
            <a:off x="5429250" y="4941888"/>
            <a:ext cx="412750" cy="341312"/>
          </a:xfrm>
          <a:custGeom>
            <a:avLst/>
            <a:gdLst>
              <a:gd name="T0" fmla="*/ 0 w 260"/>
              <a:gd name="T1" fmla="*/ 0 h 215"/>
              <a:gd name="T2" fmla="*/ 2147483646 w 260"/>
              <a:gd name="T3" fmla="*/ 2147483646 h 215"/>
              <a:gd name="T4" fmla="*/ 2147483646 w 260"/>
              <a:gd name="T5" fmla="*/ 2147483646 h 215"/>
              <a:gd name="T6" fmla="*/ 2147483646 w 260"/>
              <a:gd name="T7" fmla="*/ 2147483646 h 215"/>
              <a:gd name="T8" fmla="*/ 2147483646 w 260"/>
              <a:gd name="T9" fmla="*/ 2147483646 h 215"/>
              <a:gd name="T10" fmla="*/ 2147483646 w 260"/>
              <a:gd name="T11" fmla="*/ 2147483646 h 215"/>
              <a:gd name="T12" fmla="*/ 2147483646 w 260"/>
              <a:gd name="T13" fmla="*/ 2147483646 h 215"/>
              <a:gd name="T14" fmla="*/ 2147483646 w 260"/>
              <a:gd name="T15" fmla="*/ 2147483646 h 215"/>
              <a:gd name="T16" fmla="*/ 2147483646 w 260"/>
              <a:gd name="T17" fmla="*/ 2147483646 h 215"/>
              <a:gd name="T18" fmla="*/ 2147483646 w 260"/>
              <a:gd name="T19" fmla="*/ 2147483646 h 215"/>
              <a:gd name="T20" fmla="*/ 2147483646 w 260"/>
              <a:gd name="T21" fmla="*/ 2147483646 h 215"/>
              <a:gd name="T22" fmla="*/ 2147483646 w 260"/>
              <a:gd name="T23" fmla="*/ 2147483646 h 215"/>
              <a:gd name="T24" fmla="*/ 2147483646 w 260"/>
              <a:gd name="T25" fmla="*/ 2147483646 h 215"/>
              <a:gd name="T26" fmla="*/ 2147483646 w 260"/>
              <a:gd name="T27" fmla="*/ 2147483646 h 215"/>
              <a:gd name="T28" fmla="*/ 2147483646 w 260"/>
              <a:gd name="T29" fmla="*/ 2147483646 h 21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60"/>
              <a:gd name="T46" fmla="*/ 0 h 215"/>
              <a:gd name="T47" fmla="*/ 260 w 260"/>
              <a:gd name="T48" fmla="*/ 215 h 21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60" h="215">
                <a:moveTo>
                  <a:pt x="0" y="0"/>
                </a:moveTo>
                <a:lnTo>
                  <a:pt x="29" y="18"/>
                </a:lnTo>
                <a:lnTo>
                  <a:pt x="36" y="38"/>
                </a:lnTo>
                <a:lnTo>
                  <a:pt x="50" y="59"/>
                </a:lnTo>
                <a:lnTo>
                  <a:pt x="72" y="72"/>
                </a:lnTo>
                <a:lnTo>
                  <a:pt x="79" y="93"/>
                </a:lnTo>
                <a:lnTo>
                  <a:pt x="93" y="119"/>
                </a:lnTo>
                <a:lnTo>
                  <a:pt x="101" y="140"/>
                </a:lnTo>
                <a:lnTo>
                  <a:pt x="122" y="161"/>
                </a:lnTo>
                <a:lnTo>
                  <a:pt x="137" y="187"/>
                </a:lnTo>
                <a:lnTo>
                  <a:pt x="165" y="201"/>
                </a:lnTo>
                <a:lnTo>
                  <a:pt x="187" y="207"/>
                </a:lnTo>
                <a:lnTo>
                  <a:pt x="209" y="214"/>
                </a:lnTo>
                <a:lnTo>
                  <a:pt x="237" y="214"/>
                </a:lnTo>
                <a:lnTo>
                  <a:pt x="259" y="214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5275A-0962-4629-A060-30713AF34C1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Network Design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>
          <a:xfrm>
            <a:off x="773113" y="1681163"/>
            <a:ext cx="7772400" cy="41148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Selecting a Learning Rule </a:t>
            </a:r>
            <a:endParaRPr lang="en-US" altLang="ko-KR" dirty="0">
              <a:solidFill>
                <a:schemeClr val="accent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Generalized delta rule </a:t>
            </a:r>
            <a:r>
              <a:rPr lang="en-US" altLang="ko-KR" sz="2800" dirty="0"/>
              <a:t>(steepest descent)</a:t>
            </a:r>
            <a:endParaRPr lang="en-US" altLang="ko-KR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Momentum descent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Advanced weight space search techniques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Global Error function can also vary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ko-KR" dirty="0"/>
              <a:t>      - normal       - quadratic         - cubic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618196-9947-439C-B294-9D601BF64E24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Network Training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eaLnBrk="1" hangingPunct="1">
              <a:buFont typeface="Monotype Sorts" charset="2"/>
              <a:buNone/>
            </a:pPr>
            <a:endParaRPr lang="en-US" altLang="ko-KR"/>
          </a:p>
          <a:p>
            <a:pPr marL="342900" indent="-342900" eaLnBrk="1" hangingPunct="1">
              <a:buFont typeface="Monotype Sorts" charset="2"/>
              <a:buNone/>
            </a:pPr>
            <a:endParaRPr lang="en-US" altLang="ko-KR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3455D-2640-4A50-BA59-1A7DEBB2AD3C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Network Training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749300" y="1463675"/>
            <a:ext cx="7772400" cy="4114800"/>
          </a:xfrm>
        </p:spPr>
        <p:txBody>
          <a:bodyPr rtlCol="0">
            <a:normAutofit fontScale="92500" lnSpcReduction="10000"/>
          </a:bodyPr>
          <a:lstStyle/>
          <a:p>
            <a:pPr algn="ctr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3600">
                <a:solidFill>
                  <a:schemeClr val="accent2"/>
                </a:solidFill>
              </a:rPr>
              <a:t>How do you ensure that a network has been well trained?</a:t>
            </a:r>
            <a:endParaRPr lang="en-US" sz="4000">
              <a:solidFill>
                <a:schemeClr val="accent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Char char="v"/>
              <a:defRPr/>
            </a:pPr>
            <a:r>
              <a:rPr lang="en-US" sz="2800">
                <a:solidFill>
                  <a:schemeClr val="tx2"/>
                </a:solidFill>
              </a:rPr>
              <a:t>Objective:  </a:t>
            </a:r>
            <a:r>
              <a:rPr lang="en-US" sz="2800"/>
              <a:t>To achieve good generalization</a:t>
            </a: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800"/>
              <a:t>			    accuracy on new examples/cases </a:t>
            </a: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Char char="v"/>
              <a:defRPr/>
            </a:pPr>
            <a:r>
              <a:rPr lang="en-US" sz="2800"/>
              <a:t>Establish a maximum acceptable error rate </a:t>
            </a: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Char char="v"/>
              <a:defRPr/>
            </a:pPr>
            <a:r>
              <a:rPr lang="en-US" sz="2800"/>
              <a:t>Train the network using a </a:t>
            </a:r>
            <a:r>
              <a:rPr lang="en-US" sz="2800" i="1">
                <a:solidFill>
                  <a:schemeClr val="tx2"/>
                </a:solidFill>
              </a:rPr>
              <a:t>validation test set </a:t>
            </a:r>
            <a:r>
              <a:rPr lang="en-US" sz="2800"/>
              <a:t>to tune it</a:t>
            </a: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Char char="v"/>
              <a:defRPr/>
            </a:pPr>
            <a:r>
              <a:rPr lang="en-US" sz="2800"/>
              <a:t>Validate the trained network against a separate test set which is usually referred to as a </a:t>
            </a:r>
            <a:r>
              <a:rPr lang="en-US" sz="2800" i="1">
                <a:solidFill>
                  <a:schemeClr val="tx2"/>
                </a:solidFill>
              </a:rPr>
              <a:t>production test set</a:t>
            </a:r>
            <a:endParaRPr lang="en-US" sz="2800" i="1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A4C61B-8356-4D93-B9E2-9A46D727F62A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Network Training</a:t>
            </a:r>
          </a:p>
        </p:txBody>
      </p:sp>
      <p:sp>
        <p:nvSpPr>
          <p:cNvPr id="163847" name="Rectangle 7"/>
          <p:cNvSpPr>
            <a:spLocks noGrp="1" noChangeArrowheads="1"/>
          </p:cNvSpPr>
          <p:nvPr>
            <p:ph idx="1"/>
          </p:nvPr>
        </p:nvSpPr>
        <p:spPr>
          <a:xfrm>
            <a:off x="563563" y="1317625"/>
            <a:ext cx="7772400" cy="4114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Approach #1:     </a:t>
            </a:r>
            <a:r>
              <a:rPr lang="en-US" altLang="ko-KR" sz="3600" dirty="0">
                <a:effectLst>
                  <a:outerShdw blurRad="38100" dist="38100" dir="2700000" algn="tl">
                    <a:srgbClr val="919191"/>
                  </a:outerShdw>
                </a:effectLst>
              </a:rPr>
              <a:t>Large Sample</a:t>
            </a: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2800" dirty="0"/>
              <a:t>When the amount of available data is large ...</a:t>
            </a:r>
          </a:p>
        </p:txBody>
      </p:sp>
      <p:sp>
        <p:nvSpPr>
          <p:cNvPr id="151556" name="Rectangle 3"/>
          <p:cNvSpPr>
            <a:spLocks noChangeArrowheads="1"/>
          </p:cNvSpPr>
          <p:nvPr/>
        </p:nvSpPr>
        <p:spPr bwMode="auto">
          <a:xfrm>
            <a:off x="874713" y="2806700"/>
            <a:ext cx="5218112" cy="8937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8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Available  Examples</a:t>
            </a:r>
          </a:p>
        </p:txBody>
      </p:sp>
      <p:sp>
        <p:nvSpPr>
          <p:cNvPr id="151557" name="Rectangle 4"/>
          <p:cNvSpPr>
            <a:spLocks noChangeArrowheads="1"/>
          </p:cNvSpPr>
          <p:nvPr/>
        </p:nvSpPr>
        <p:spPr bwMode="auto">
          <a:xfrm>
            <a:off x="2270125" y="5775325"/>
            <a:ext cx="285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51558" name="Rectangle 5"/>
          <p:cNvSpPr>
            <a:spLocks noChangeArrowheads="1"/>
          </p:cNvSpPr>
          <p:nvPr/>
        </p:nvSpPr>
        <p:spPr bwMode="auto">
          <a:xfrm>
            <a:off x="793750" y="4543425"/>
            <a:ext cx="37719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Training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Set</a:t>
            </a:r>
          </a:p>
        </p:txBody>
      </p:sp>
      <p:sp>
        <p:nvSpPr>
          <p:cNvPr id="151559" name="Rectangle 6"/>
          <p:cNvSpPr>
            <a:spLocks noChangeArrowheads="1"/>
          </p:cNvSpPr>
          <p:nvPr/>
        </p:nvSpPr>
        <p:spPr bwMode="auto">
          <a:xfrm>
            <a:off x="5448300" y="4521200"/>
            <a:ext cx="1277938" cy="800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Production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Set</a:t>
            </a:r>
          </a:p>
        </p:txBody>
      </p:sp>
      <p:sp>
        <p:nvSpPr>
          <p:cNvPr id="151560" name="Arc 8"/>
          <p:cNvSpPr>
            <a:spLocks/>
          </p:cNvSpPr>
          <p:nvPr/>
        </p:nvSpPr>
        <p:spPr bwMode="auto">
          <a:xfrm>
            <a:off x="1901825" y="3651250"/>
            <a:ext cx="890588" cy="855663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0 h 21600"/>
              <a:gd name="T4" fmla="*/ 2147483646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560"/>
                </a:moveTo>
                <a:cubicBezTo>
                  <a:pt x="22" y="9661"/>
                  <a:pt x="9662" y="21"/>
                  <a:pt x="21561" y="0"/>
                </a:cubicBezTo>
              </a:path>
              <a:path w="21600" h="21600" stroke="0" extrusionOk="0">
                <a:moveTo>
                  <a:pt x="0" y="21560"/>
                </a:moveTo>
                <a:cubicBezTo>
                  <a:pt x="22" y="9661"/>
                  <a:pt x="9662" y="21"/>
                  <a:pt x="21561" y="0"/>
                </a:cubicBezTo>
                <a:lnTo>
                  <a:pt x="21600" y="21600"/>
                </a:lnTo>
                <a:lnTo>
                  <a:pt x="0" y="21560"/>
                </a:lnTo>
                <a:close/>
              </a:path>
            </a:pathLst>
          </a:custGeom>
          <a:noFill/>
          <a:ln w="12700" cap="rnd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2108200" y="3890963"/>
            <a:ext cx="7524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solidFill>
                  <a:srgbClr val="FDC0E5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70%</a:t>
            </a:r>
          </a:p>
        </p:txBody>
      </p:sp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6350000" y="3860800"/>
            <a:ext cx="7524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solidFill>
                  <a:srgbClr val="FDC0E5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30%</a:t>
            </a:r>
          </a:p>
        </p:txBody>
      </p:sp>
      <p:sp>
        <p:nvSpPr>
          <p:cNvPr id="151563" name="Rectangle 11"/>
          <p:cNvSpPr>
            <a:spLocks noChangeArrowheads="1"/>
          </p:cNvSpPr>
          <p:nvPr/>
        </p:nvSpPr>
        <p:spPr bwMode="auto">
          <a:xfrm>
            <a:off x="758825" y="5559425"/>
            <a:ext cx="358616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MS PGothic" panose="020B0600070205080204" pitchFamily="34" charset="-128"/>
              </a:rPr>
              <a:t>Used to develop one ANN model</a:t>
            </a:r>
          </a:p>
        </p:txBody>
      </p:sp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5522913" y="5416550"/>
            <a:ext cx="1185862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MS PGothic" panose="020B0600070205080204" pitchFamily="34" charset="-128"/>
              </a:rPr>
              <a:t>Compute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MS PGothic" panose="020B0600070205080204" pitchFamily="34" charset="-128"/>
              </a:rPr>
              <a:t>Test error</a:t>
            </a:r>
          </a:p>
        </p:txBody>
      </p:sp>
      <p:sp>
        <p:nvSpPr>
          <p:cNvPr id="151565" name="Arc 13"/>
          <p:cNvSpPr>
            <a:spLocks/>
          </p:cNvSpPr>
          <p:nvPr/>
        </p:nvSpPr>
        <p:spPr bwMode="auto">
          <a:xfrm>
            <a:off x="5224463" y="3662363"/>
            <a:ext cx="855662" cy="79851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1566" name="Rectangle 14"/>
          <p:cNvSpPr>
            <a:spLocks noChangeArrowheads="1"/>
          </p:cNvSpPr>
          <p:nvPr/>
        </p:nvSpPr>
        <p:spPr bwMode="auto">
          <a:xfrm>
            <a:off x="3252788" y="3835400"/>
            <a:ext cx="22653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solidFill>
                  <a:srgbClr val="FDC0E5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Divide randomly</a:t>
            </a:r>
          </a:p>
        </p:txBody>
      </p:sp>
      <p:sp>
        <p:nvSpPr>
          <p:cNvPr id="151567" name="Line 15"/>
          <p:cNvSpPr>
            <a:spLocks noChangeShapeType="1"/>
          </p:cNvSpPr>
          <p:nvPr/>
        </p:nvSpPr>
        <p:spPr bwMode="auto">
          <a:xfrm>
            <a:off x="4733925" y="2811463"/>
            <a:ext cx="0" cy="8763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1568" name="Rectangle 16"/>
          <p:cNvSpPr>
            <a:spLocks noChangeArrowheads="1"/>
          </p:cNvSpPr>
          <p:nvPr/>
        </p:nvSpPr>
        <p:spPr bwMode="auto">
          <a:xfrm>
            <a:off x="6870700" y="4459288"/>
            <a:ext cx="224155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MS PGothic" panose="020B0600070205080204" pitchFamily="34" charset="-128"/>
              </a:rPr>
              <a:t>Generalization error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MS PGothic" panose="020B0600070205080204" pitchFamily="34" charset="-128"/>
              </a:rPr>
              <a:t>= test error</a:t>
            </a:r>
          </a:p>
        </p:txBody>
      </p:sp>
      <p:sp>
        <p:nvSpPr>
          <p:cNvPr id="151569" name="AutoShape 17"/>
          <p:cNvSpPr>
            <a:spLocks noChangeArrowheads="1"/>
          </p:cNvSpPr>
          <p:nvPr/>
        </p:nvSpPr>
        <p:spPr bwMode="auto">
          <a:xfrm>
            <a:off x="4713288" y="4818063"/>
            <a:ext cx="630237" cy="217487"/>
          </a:xfrm>
          <a:prstGeom prst="rightArrow">
            <a:avLst>
              <a:gd name="adj1" fmla="val 50000"/>
              <a:gd name="adj2" fmla="val 14493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51570" name="Rectangle 18"/>
          <p:cNvSpPr>
            <a:spLocks noChangeArrowheads="1"/>
          </p:cNvSpPr>
          <p:nvPr/>
        </p:nvSpPr>
        <p:spPr bwMode="auto">
          <a:xfrm>
            <a:off x="3868738" y="4545013"/>
            <a:ext cx="7016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Test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Set</a:t>
            </a:r>
          </a:p>
        </p:txBody>
      </p:sp>
      <p:sp>
        <p:nvSpPr>
          <p:cNvPr id="151571" name="Line 19"/>
          <p:cNvSpPr>
            <a:spLocks noChangeShapeType="1"/>
          </p:cNvSpPr>
          <p:nvPr/>
        </p:nvSpPr>
        <p:spPr bwMode="auto">
          <a:xfrm flipH="1">
            <a:off x="3816350" y="4587875"/>
            <a:ext cx="30163" cy="78263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997692-1906-4FCD-A403-93C350CC9BD8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Network Training</a:t>
            </a:r>
          </a:p>
        </p:txBody>
      </p:sp>
      <p:sp>
        <p:nvSpPr>
          <p:cNvPr id="165895" name="Rectangle 7"/>
          <p:cNvSpPr>
            <a:spLocks noGrp="1" noChangeArrowheads="1"/>
          </p:cNvSpPr>
          <p:nvPr>
            <p:ph idx="1"/>
          </p:nvPr>
        </p:nvSpPr>
        <p:spPr>
          <a:xfrm>
            <a:off x="563563" y="1317625"/>
            <a:ext cx="7772400" cy="4114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Approach #2:   </a:t>
            </a:r>
            <a:r>
              <a:rPr lang="en-US" altLang="ko-KR" sz="3600" dirty="0">
                <a:effectLst>
                  <a:outerShdw blurRad="38100" dist="38100" dir="2700000" algn="tl">
                    <a:srgbClr val="919191"/>
                  </a:outerShdw>
                </a:effectLst>
              </a:rPr>
              <a:t>Cross-validation</a:t>
            </a: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2800" dirty="0"/>
              <a:t>When the amount of available data is small ...</a:t>
            </a:r>
          </a:p>
        </p:txBody>
      </p:sp>
      <p:sp>
        <p:nvSpPr>
          <p:cNvPr id="153604" name="Rectangle 3"/>
          <p:cNvSpPr>
            <a:spLocks noChangeArrowheads="1"/>
          </p:cNvSpPr>
          <p:nvPr/>
        </p:nvSpPr>
        <p:spPr bwMode="auto">
          <a:xfrm>
            <a:off x="874713" y="2806700"/>
            <a:ext cx="5218112" cy="8937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8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Available Examples</a:t>
            </a:r>
          </a:p>
        </p:txBody>
      </p:sp>
      <p:sp>
        <p:nvSpPr>
          <p:cNvPr id="153605" name="Rectangle 4"/>
          <p:cNvSpPr>
            <a:spLocks noChangeArrowheads="1"/>
          </p:cNvSpPr>
          <p:nvPr/>
        </p:nvSpPr>
        <p:spPr bwMode="auto">
          <a:xfrm>
            <a:off x="2270125" y="5775325"/>
            <a:ext cx="285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53606" name="Rectangle 5"/>
          <p:cNvSpPr>
            <a:spLocks noChangeArrowheads="1"/>
          </p:cNvSpPr>
          <p:nvPr/>
        </p:nvSpPr>
        <p:spPr bwMode="auto">
          <a:xfrm>
            <a:off x="692150" y="4576763"/>
            <a:ext cx="461645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Training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Set</a:t>
            </a:r>
          </a:p>
        </p:txBody>
      </p:sp>
      <p:sp>
        <p:nvSpPr>
          <p:cNvPr id="153607" name="Rectangle 6"/>
          <p:cNvSpPr>
            <a:spLocks noChangeArrowheads="1"/>
          </p:cNvSpPr>
          <p:nvPr/>
        </p:nvSpPr>
        <p:spPr bwMode="auto">
          <a:xfrm>
            <a:off x="6202363" y="4603750"/>
            <a:ext cx="5588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Pro.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Set</a:t>
            </a:r>
          </a:p>
        </p:txBody>
      </p:sp>
      <p:sp>
        <p:nvSpPr>
          <p:cNvPr id="153608" name="Arc 8"/>
          <p:cNvSpPr>
            <a:spLocks/>
          </p:cNvSpPr>
          <p:nvPr/>
        </p:nvSpPr>
        <p:spPr bwMode="auto">
          <a:xfrm>
            <a:off x="2701925" y="3913188"/>
            <a:ext cx="387350" cy="730250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0 h 21600"/>
              <a:gd name="T4" fmla="*/ 2147483646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553"/>
                </a:moveTo>
                <a:cubicBezTo>
                  <a:pt x="25" y="9676"/>
                  <a:pt x="9634" y="49"/>
                  <a:pt x="21511" y="0"/>
                </a:cubicBezTo>
              </a:path>
              <a:path w="21600" h="21600" stroke="0" extrusionOk="0">
                <a:moveTo>
                  <a:pt x="0" y="21553"/>
                </a:moveTo>
                <a:cubicBezTo>
                  <a:pt x="25" y="9676"/>
                  <a:pt x="9634" y="49"/>
                  <a:pt x="21511" y="0"/>
                </a:cubicBezTo>
                <a:lnTo>
                  <a:pt x="21600" y="21600"/>
                </a:lnTo>
                <a:lnTo>
                  <a:pt x="0" y="21553"/>
                </a:lnTo>
                <a:close/>
              </a:path>
            </a:pathLst>
          </a:custGeom>
          <a:noFill/>
          <a:ln w="12700" cap="rnd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09" name="Rectangle 9"/>
          <p:cNvSpPr>
            <a:spLocks noChangeArrowheads="1"/>
          </p:cNvSpPr>
          <p:nvPr/>
        </p:nvSpPr>
        <p:spPr bwMode="auto">
          <a:xfrm>
            <a:off x="5672138" y="3868738"/>
            <a:ext cx="7524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solidFill>
                  <a:srgbClr val="FDC0E5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10%</a:t>
            </a:r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1868488" y="3905250"/>
            <a:ext cx="7524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solidFill>
                  <a:srgbClr val="FDC0E5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90%</a:t>
            </a:r>
          </a:p>
        </p:txBody>
      </p:sp>
      <p:sp>
        <p:nvSpPr>
          <p:cNvPr id="153611" name="Arc 11"/>
          <p:cNvSpPr>
            <a:spLocks/>
          </p:cNvSpPr>
          <p:nvPr/>
        </p:nvSpPr>
        <p:spPr bwMode="auto">
          <a:xfrm>
            <a:off x="5875338" y="3640138"/>
            <a:ext cx="627062" cy="923925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12" name="Line 12"/>
          <p:cNvSpPr>
            <a:spLocks noChangeShapeType="1"/>
          </p:cNvSpPr>
          <p:nvPr/>
        </p:nvSpPr>
        <p:spPr bwMode="auto">
          <a:xfrm>
            <a:off x="1325563" y="2813050"/>
            <a:ext cx="0" cy="8763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13" name="Line 13"/>
          <p:cNvSpPr>
            <a:spLocks noChangeShapeType="1"/>
          </p:cNvSpPr>
          <p:nvPr/>
        </p:nvSpPr>
        <p:spPr bwMode="auto">
          <a:xfrm>
            <a:off x="1820863" y="2817813"/>
            <a:ext cx="0" cy="8763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14" name="Line 14"/>
          <p:cNvSpPr>
            <a:spLocks noChangeShapeType="1"/>
          </p:cNvSpPr>
          <p:nvPr/>
        </p:nvSpPr>
        <p:spPr bwMode="auto">
          <a:xfrm>
            <a:off x="2349500" y="2819400"/>
            <a:ext cx="0" cy="8763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15" name="Line 15"/>
          <p:cNvSpPr>
            <a:spLocks noChangeShapeType="1"/>
          </p:cNvSpPr>
          <p:nvPr/>
        </p:nvSpPr>
        <p:spPr bwMode="auto">
          <a:xfrm>
            <a:off x="2901950" y="2813050"/>
            <a:ext cx="0" cy="8763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16" name="Line 16"/>
          <p:cNvSpPr>
            <a:spLocks noChangeShapeType="1"/>
          </p:cNvSpPr>
          <p:nvPr/>
        </p:nvSpPr>
        <p:spPr bwMode="auto">
          <a:xfrm>
            <a:off x="3487738" y="2827338"/>
            <a:ext cx="0" cy="8763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17" name="Line 17"/>
          <p:cNvSpPr>
            <a:spLocks noChangeShapeType="1"/>
          </p:cNvSpPr>
          <p:nvPr/>
        </p:nvSpPr>
        <p:spPr bwMode="auto">
          <a:xfrm>
            <a:off x="4030663" y="2809875"/>
            <a:ext cx="0" cy="8763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18" name="Line 18"/>
          <p:cNvSpPr>
            <a:spLocks noChangeShapeType="1"/>
          </p:cNvSpPr>
          <p:nvPr/>
        </p:nvSpPr>
        <p:spPr bwMode="auto">
          <a:xfrm>
            <a:off x="4573588" y="2811463"/>
            <a:ext cx="0" cy="8763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19" name="Line 19"/>
          <p:cNvSpPr>
            <a:spLocks noChangeShapeType="1"/>
          </p:cNvSpPr>
          <p:nvPr/>
        </p:nvSpPr>
        <p:spPr bwMode="auto">
          <a:xfrm>
            <a:off x="5067300" y="2830513"/>
            <a:ext cx="0" cy="8763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20" name="Line 20"/>
          <p:cNvSpPr>
            <a:spLocks noChangeShapeType="1"/>
          </p:cNvSpPr>
          <p:nvPr/>
        </p:nvSpPr>
        <p:spPr bwMode="auto">
          <a:xfrm>
            <a:off x="5619750" y="2822575"/>
            <a:ext cx="0" cy="8763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21" name="Rectangle 21"/>
          <p:cNvSpPr>
            <a:spLocks noChangeArrowheads="1"/>
          </p:cNvSpPr>
          <p:nvPr/>
        </p:nvSpPr>
        <p:spPr bwMode="auto">
          <a:xfrm>
            <a:off x="6521450" y="2978150"/>
            <a:ext cx="18542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3200" b="1" i="1">
                <a:solidFill>
                  <a:srgbClr val="FDC0E5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Repeat 10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3200" b="1" i="1">
                <a:solidFill>
                  <a:srgbClr val="FDC0E5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 times</a:t>
            </a:r>
          </a:p>
        </p:txBody>
      </p:sp>
      <p:sp>
        <p:nvSpPr>
          <p:cNvPr id="153622" name="Arc 22"/>
          <p:cNvSpPr>
            <a:spLocks/>
          </p:cNvSpPr>
          <p:nvPr/>
        </p:nvSpPr>
        <p:spPr bwMode="auto">
          <a:xfrm>
            <a:off x="906463" y="3738563"/>
            <a:ext cx="2159000" cy="158750"/>
          </a:xfrm>
          <a:custGeom>
            <a:avLst/>
            <a:gdLst>
              <a:gd name="T0" fmla="*/ 2147483646 w 21600"/>
              <a:gd name="T1" fmla="*/ 463184096 h 21600"/>
              <a:gd name="T2" fmla="*/ 0 w 21600"/>
              <a:gd name="T3" fmla="*/ 0 h 21600"/>
              <a:gd name="T4" fmla="*/ 2147483646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23" name="Arc 23"/>
          <p:cNvSpPr>
            <a:spLocks/>
          </p:cNvSpPr>
          <p:nvPr/>
        </p:nvSpPr>
        <p:spPr bwMode="auto">
          <a:xfrm>
            <a:off x="3108325" y="3741738"/>
            <a:ext cx="2493963" cy="14287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73505732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24" name="Rectangle 24"/>
          <p:cNvSpPr>
            <a:spLocks noChangeArrowheads="1"/>
          </p:cNvSpPr>
          <p:nvPr/>
        </p:nvSpPr>
        <p:spPr bwMode="auto">
          <a:xfrm>
            <a:off x="781050" y="5583238"/>
            <a:ext cx="45069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MS PGothic" panose="020B0600070205080204" pitchFamily="34" charset="-128"/>
              </a:rPr>
              <a:t>Used to develop 10 different ANN models</a:t>
            </a:r>
          </a:p>
        </p:txBody>
      </p:sp>
      <p:sp>
        <p:nvSpPr>
          <p:cNvPr id="153625" name="AutoShape 25"/>
          <p:cNvSpPr>
            <a:spLocks noChangeArrowheads="1"/>
          </p:cNvSpPr>
          <p:nvPr/>
        </p:nvSpPr>
        <p:spPr bwMode="auto">
          <a:xfrm>
            <a:off x="5467350" y="4886325"/>
            <a:ext cx="630238" cy="217488"/>
          </a:xfrm>
          <a:prstGeom prst="rightArrow">
            <a:avLst>
              <a:gd name="adj1" fmla="val 50000"/>
              <a:gd name="adj2" fmla="val 14493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53626" name="Rectangle 26"/>
          <p:cNvSpPr>
            <a:spLocks noChangeArrowheads="1"/>
          </p:cNvSpPr>
          <p:nvPr/>
        </p:nvSpPr>
        <p:spPr bwMode="auto">
          <a:xfrm>
            <a:off x="5865813" y="5565775"/>
            <a:ext cx="141922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MS PGothic" panose="020B0600070205080204" pitchFamily="34" charset="-128"/>
              </a:rPr>
              <a:t>Accumulate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MS PGothic" panose="020B0600070205080204" pitchFamily="34" charset="-128"/>
              </a:rPr>
              <a:t>test errors</a:t>
            </a:r>
          </a:p>
        </p:txBody>
      </p:sp>
      <p:sp>
        <p:nvSpPr>
          <p:cNvPr id="153627" name="Rectangle 27"/>
          <p:cNvSpPr>
            <a:spLocks noChangeArrowheads="1"/>
          </p:cNvSpPr>
          <p:nvPr/>
        </p:nvSpPr>
        <p:spPr bwMode="auto">
          <a:xfrm>
            <a:off x="6869113" y="4459288"/>
            <a:ext cx="22637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MS PGothic" panose="020B0600070205080204" pitchFamily="34" charset="-128"/>
              </a:rPr>
              <a:t>Generalization error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MS PGothic" panose="020B0600070205080204" pitchFamily="34" charset="-128"/>
              </a:rPr>
              <a:t>determined by mean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MS PGothic" panose="020B0600070205080204" pitchFamily="34" charset="-128"/>
              </a:rPr>
              <a:t>test error and stddev</a:t>
            </a:r>
          </a:p>
        </p:txBody>
      </p:sp>
      <p:sp>
        <p:nvSpPr>
          <p:cNvPr id="153628" name="Line 28"/>
          <p:cNvSpPr>
            <a:spLocks noChangeShapeType="1"/>
          </p:cNvSpPr>
          <p:nvPr/>
        </p:nvSpPr>
        <p:spPr bwMode="auto">
          <a:xfrm flipH="1">
            <a:off x="4548188" y="4622800"/>
            <a:ext cx="30162" cy="78263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29" name="Rectangle 29"/>
          <p:cNvSpPr>
            <a:spLocks noChangeArrowheads="1"/>
          </p:cNvSpPr>
          <p:nvPr/>
        </p:nvSpPr>
        <p:spPr bwMode="auto">
          <a:xfrm>
            <a:off x="4611688" y="4568825"/>
            <a:ext cx="7016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Test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Set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A937A3-9B1C-4A85-A9E7-0F355CAD5AA0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Network Training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98600"/>
            <a:ext cx="8001000" cy="41148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How do you select between two ANN designs ? 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A statistical test of hypothesis is required to ensure that a significant difference exists between the error rates of two ANN models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If </a:t>
            </a:r>
            <a:r>
              <a:rPr lang="en-US" altLang="ko-KR" sz="2800" dirty="0">
                <a:solidFill>
                  <a:schemeClr val="tx2"/>
                </a:solidFill>
              </a:rPr>
              <a:t>Large Sample </a:t>
            </a:r>
            <a:r>
              <a:rPr lang="en-US" altLang="ko-KR" sz="2800" dirty="0"/>
              <a:t>method has been used then apply </a:t>
            </a:r>
            <a:r>
              <a:rPr lang="en-US" altLang="ko-KR" sz="2800" dirty="0" err="1">
                <a:solidFill>
                  <a:schemeClr val="tx2"/>
                </a:solidFill>
              </a:rPr>
              <a:t>McNemar</a:t>
            </a:r>
            <a:r>
              <a:rPr lang="ja-JP" altLang="en-US" sz="2800" dirty="0">
                <a:solidFill>
                  <a:schemeClr val="tx2"/>
                </a:solidFill>
              </a:rPr>
              <a:t>’</a:t>
            </a:r>
            <a:r>
              <a:rPr lang="en-US" altLang="ja-JP" sz="2800" dirty="0">
                <a:solidFill>
                  <a:schemeClr val="tx2"/>
                </a:solidFill>
              </a:rPr>
              <a:t>s test*</a:t>
            </a:r>
            <a:endParaRPr lang="en-US" altLang="ja-JP" sz="2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If </a:t>
            </a:r>
            <a:r>
              <a:rPr lang="en-US" altLang="ko-KR" sz="2800" dirty="0">
                <a:solidFill>
                  <a:schemeClr val="tx2"/>
                </a:solidFill>
              </a:rPr>
              <a:t>Cross-validation</a:t>
            </a:r>
            <a:r>
              <a:rPr lang="en-US" altLang="ko-KR" sz="2800" dirty="0"/>
              <a:t> then use a </a:t>
            </a:r>
            <a:r>
              <a:rPr lang="en-US" altLang="ko-KR" sz="2800" dirty="0">
                <a:solidFill>
                  <a:schemeClr val="tx2"/>
                </a:solidFill>
              </a:rPr>
              <a:t>paired </a:t>
            </a:r>
            <a:r>
              <a:rPr lang="en-US" altLang="ko-KR" sz="2800" i="1" dirty="0">
                <a:solidFill>
                  <a:schemeClr val="tx2"/>
                </a:solidFill>
              </a:rPr>
              <a:t>t</a:t>
            </a:r>
            <a:r>
              <a:rPr lang="en-US" altLang="ko-KR" sz="2800" dirty="0">
                <a:solidFill>
                  <a:schemeClr val="tx2"/>
                </a:solidFill>
              </a:rPr>
              <a:t> test </a:t>
            </a:r>
            <a:r>
              <a:rPr lang="en-US" altLang="ko-KR" sz="2800" dirty="0"/>
              <a:t>for difference of two proportions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200025" y="6075363"/>
            <a:ext cx="571817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MS PGothic" panose="020B0600070205080204" pitchFamily="34" charset="-128"/>
              </a:rPr>
              <a:t>*We assume a classification problem, if this is function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MS PGothic" panose="020B0600070205080204" pitchFamily="34" charset="-128"/>
              </a:rPr>
              <a:t>approximation then use paired </a:t>
            </a:r>
            <a:r>
              <a:rPr lang="en-US" altLang="ko-KR" sz="1800" i="1">
                <a:latin typeface="Times New Roman" panose="02020603050405020304" pitchFamily="18" charset="0"/>
                <a:ea typeface="MS PGothic" panose="020B0600070205080204" pitchFamily="34" charset="-128"/>
              </a:rPr>
              <a:t>t </a:t>
            </a:r>
            <a:r>
              <a:rPr lang="en-US" altLang="ko-KR" sz="1800">
                <a:latin typeface="Times New Roman" panose="02020603050405020304" pitchFamily="18" charset="0"/>
                <a:ea typeface="MS PGothic" panose="020B0600070205080204" pitchFamily="34" charset="-128"/>
              </a:rPr>
              <a:t>test for difference of  means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D29B3D-5A40-4F15-9B8B-4535949BC035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Network Training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>
          <a:xfrm>
            <a:off x="860425" y="1638300"/>
            <a:ext cx="7772400" cy="4114800"/>
          </a:xfrm>
        </p:spPr>
        <p:txBody>
          <a:bodyPr/>
          <a:lstStyle/>
          <a:p>
            <a:pPr algn="ctr" eaLnBrk="1" hangingPunct="1">
              <a:buFont typeface="Monotype Sorts" charset="2"/>
              <a:buNone/>
            </a:pPr>
            <a:r>
              <a:rPr lang="en-US" altLang="ko-KR" sz="3600">
                <a:solidFill>
                  <a:schemeClr val="accent2"/>
                </a:solidFill>
              </a:rPr>
              <a:t>Mastering ANN Parameters</a:t>
            </a:r>
            <a:endParaRPr lang="en-US" altLang="ko-KR">
              <a:solidFill>
                <a:schemeClr val="accent2"/>
              </a:solidFill>
            </a:endParaRPr>
          </a:p>
          <a:p>
            <a:pPr eaLnBrk="1" hangingPunct="1">
              <a:buFont typeface="Monotype Sorts" charset="2"/>
              <a:buNone/>
            </a:pPr>
            <a:r>
              <a:rPr lang="en-US" altLang="ko-KR">
                <a:solidFill>
                  <a:schemeClr val="accent2"/>
                </a:solidFill>
              </a:rPr>
              <a:t>                                   </a:t>
            </a:r>
            <a:r>
              <a:rPr lang="en-US" altLang="ko-KR" sz="2800" u="sng">
                <a:solidFill>
                  <a:schemeClr val="tx2"/>
                </a:solidFill>
              </a:rPr>
              <a:t>Typical</a:t>
            </a:r>
            <a:r>
              <a:rPr lang="en-US" altLang="ko-KR" sz="2800">
                <a:solidFill>
                  <a:schemeClr val="tx2"/>
                </a:solidFill>
              </a:rPr>
              <a:t>           </a:t>
            </a:r>
            <a:r>
              <a:rPr lang="en-US" altLang="ko-KR" sz="2800" u="sng">
                <a:solidFill>
                  <a:schemeClr val="tx2"/>
                </a:solidFill>
              </a:rPr>
              <a:t>Range</a:t>
            </a:r>
            <a:endParaRPr lang="en-US" altLang="ko-KR">
              <a:solidFill>
                <a:schemeClr val="accent2"/>
              </a:solidFill>
            </a:endParaRPr>
          </a:p>
          <a:p>
            <a:pPr eaLnBrk="1" hangingPunct="1">
              <a:buFont typeface="Monotype Sorts" charset="2"/>
              <a:buNone/>
            </a:pPr>
            <a:r>
              <a:rPr lang="en-US" altLang="ko-KR"/>
              <a:t>learning rate -  </a:t>
            </a:r>
            <a:r>
              <a:rPr lang="el-GR" altLang="ko-KR" i="1"/>
              <a:t>η</a:t>
            </a:r>
            <a:r>
              <a:rPr lang="en-US" altLang="ko-KR"/>
              <a:t>             </a:t>
            </a:r>
            <a:r>
              <a:rPr lang="en-US" altLang="ko-KR" sz="2800"/>
              <a:t>0.1              0.01 - 0.99</a:t>
            </a:r>
            <a:endParaRPr lang="en-US" altLang="ko-KR"/>
          </a:p>
          <a:p>
            <a:pPr eaLnBrk="1" hangingPunct="1">
              <a:buFont typeface="Monotype Sorts" charset="2"/>
              <a:buNone/>
            </a:pPr>
            <a:r>
              <a:rPr lang="en-US" altLang="ko-KR"/>
              <a:t>momentum -   </a:t>
            </a:r>
            <a:r>
              <a:rPr lang="el-GR" altLang="ko-KR" i="1"/>
              <a:t>α</a:t>
            </a:r>
            <a:r>
              <a:rPr lang="en-US" altLang="ko-KR"/>
              <a:t>             </a:t>
            </a:r>
            <a:r>
              <a:rPr lang="en-US" altLang="ko-KR" sz="2800"/>
              <a:t>0.8              0.1 - 0.9</a:t>
            </a:r>
            <a:endParaRPr lang="en-US" altLang="ko-KR"/>
          </a:p>
          <a:p>
            <a:pPr eaLnBrk="1" hangingPunct="1">
              <a:buFont typeface="Monotype Sorts" charset="2"/>
              <a:buNone/>
            </a:pPr>
            <a:r>
              <a:rPr lang="en-US" altLang="ko-KR"/>
              <a:t>weight-cost -   </a:t>
            </a:r>
            <a:r>
              <a:rPr lang="el-GR" altLang="ko-KR" i="1"/>
              <a:t>λ</a:t>
            </a:r>
            <a:r>
              <a:rPr lang="en-US" altLang="ko-KR"/>
              <a:t>              </a:t>
            </a:r>
            <a:r>
              <a:rPr lang="en-US" altLang="ko-KR" sz="2800"/>
              <a:t>0.1              0.001 - 0.5</a:t>
            </a:r>
          </a:p>
          <a:p>
            <a:pPr eaLnBrk="1" hangingPunct="1">
              <a:buFont typeface="Monotype Sorts" charset="2"/>
              <a:buNone/>
            </a:pPr>
            <a:r>
              <a:rPr lang="en-US" altLang="ko-KR" sz="2800">
                <a:solidFill>
                  <a:schemeClr val="tx2"/>
                </a:solidFill>
              </a:rPr>
              <a:t>Fine tuning :  </a:t>
            </a:r>
            <a:r>
              <a:rPr lang="en-US" altLang="ko-KR" sz="2800">
                <a:solidFill>
                  <a:schemeClr val="accent1"/>
                </a:solidFill>
              </a:rPr>
              <a:t>-</a:t>
            </a:r>
            <a:r>
              <a:rPr lang="en-US" altLang="ko-KR" sz="2800">
                <a:solidFill>
                  <a:schemeClr val="tx2"/>
                </a:solidFill>
              </a:rPr>
              <a:t> </a:t>
            </a:r>
            <a:r>
              <a:rPr lang="en-US" altLang="ko-KR" sz="2800"/>
              <a:t>adjust individual parameters at each node and/or connection weight</a:t>
            </a:r>
          </a:p>
          <a:p>
            <a:pPr lvl="1" eaLnBrk="1" hangingPunct="1">
              <a:buSzPct val="75000"/>
            </a:pPr>
            <a:r>
              <a:rPr lang="en-US" altLang="ko-KR" sz="2000">
                <a:ea typeface="MS PGothic" panose="020B0600070205080204" pitchFamily="34" charset="-128"/>
              </a:rPr>
              <a:t>automatic adjustment during training</a:t>
            </a:r>
            <a:endParaRPr lang="en-US" altLang="ko-KR">
              <a:ea typeface="MS PGothic" panose="020B0600070205080204" pitchFamily="34" charset="-128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1C91BF-9F78-4722-A968-F4361186F830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Network Training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7772400" cy="41148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Network weight initialization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Random initial values  +/- some range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Smaller weight values for nodes with many incoming connections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Rule of thumb:   initial weight range should be approximately</a:t>
            </a: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2800" dirty="0"/>
              <a:t>	</a:t>
            </a: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2800" dirty="0"/>
              <a:t>	coming into a node</a:t>
            </a:r>
          </a:p>
        </p:txBody>
      </p:sp>
      <p:graphicFrame>
        <p:nvGraphicFramePr>
          <p:cNvPr id="159748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4267200" y="4267200"/>
          <a:ext cx="3011488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59" name="Equation" r:id="rId4" imgW="3006268" imgH="1050688" progId="Equation.3">
                  <p:embed/>
                </p:oleObj>
              </mc:Choice>
              <mc:Fallback>
                <p:oleObj name="Equation" r:id="rId4" imgW="3006268" imgH="1050688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267200"/>
                        <a:ext cx="3011488" cy="105251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A2551B-6C66-42C3-99E7-23D4E285CD21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Network Training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7620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360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Typical Problems During Training</a:t>
            </a:r>
          </a:p>
        </p:txBody>
      </p:sp>
      <p:sp>
        <p:nvSpPr>
          <p:cNvPr id="161796" name="Line 4"/>
          <p:cNvSpPr>
            <a:spLocks noChangeShapeType="1"/>
          </p:cNvSpPr>
          <p:nvPr/>
        </p:nvSpPr>
        <p:spPr bwMode="auto">
          <a:xfrm>
            <a:off x="3617913" y="2376488"/>
            <a:ext cx="0" cy="811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1797" name="Line 5"/>
          <p:cNvSpPr>
            <a:spLocks noChangeShapeType="1"/>
          </p:cNvSpPr>
          <p:nvPr/>
        </p:nvSpPr>
        <p:spPr bwMode="auto">
          <a:xfrm>
            <a:off x="3251200" y="3124200"/>
            <a:ext cx="2259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3063875" y="2417763"/>
            <a:ext cx="37941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E</a:t>
            </a:r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4130675" y="3103563"/>
            <a:ext cx="8445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# iter</a:t>
            </a:r>
          </a:p>
        </p:txBody>
      </p:sp>
      <p:sp>
        <p:nvSpPr>
          <p:cNvPr id="161800" name="Freeform 8"/>
          <p:cNvSpPr>
            <a:spLocks/>
          </p:cNvSpPr>
          <p:nvPr/>
        </p:nvSpPr>
        <p:spPr bwMode="auto">
          <a:xfrm>
            <a:off x="3617913" y="2362200"/>
            <a:ext cx="1906587" cy="763588"/>
          </a:xfrm>
          <a:custGeom>
            <a:avLst/>
            <a:gdLst>
              <a:gd name="T0" fmla="*/ 0 w 1201"/>
              <a:gd name="T1" fmla="*/ 2147483646 h 481"/>
              <a:gd name="T2" fmla="*/ 2147483646 w 1201"/>
              <a:gd name="T3" fmla="*/ 0 h 481"/>
              <a:gd name="T4" fmla="*/ 2147483646 w 1201"/>
              <a:gd name="T5" fmla="*/ 2147483646 h 481"/>
              <a:gd name="T6" fmla="*/ 2147483646 w 1201"/>
              <a:gd name="T7" fmla="*/ 2147483646 h 481"/>
              <a:gd name="T8" fmla="*/ 2147483646 w 1201"/>
              <a:gd name="T9" fmla="*/ 2147483646 h 481"/>
              <a:gd name="T10" fmla="*/ 2147483646 w 1201"/>
              <a:gd name="T11" fmla="*/ 2147483646 h 481"/>
              <a:gd name="T12" fmla="*/ 2147483646 w 1201"/>
              <a:gd name="T13" fmla="*/ 2147483646 h 481"/>
              <a:gd name="T14" fmla="*/ 2147483646 w 1201"/>
              <a:gd name="T15" fmla="*/ 2147483646 h 481"/>
              <a:gd name="T16" fmla="*/ 2147483646 w 1201"/>
              <a:gd name="T17" fmla="*/ 2147483646 h 481"/>
              <a:gd name="T18" fmla="*/ 2147483646 w 1201"/>
              <a:gd name="T19" fmla="*/ 2147483646 h 481"/>
              <a:gd name="T20" fmla="*/ 2147483646 w 1201"/>
              <a:gd name="T21" fmla="*/ 2147483646 h 481"/>
              <a:gd name="T22" fmla="*/ 2147483646 w 1201"/>
              <a:gd name="T23" fmla="*/ 2147483646 h 481"/>
              <a:gd name="T24" fmla="*/ 2147483646 w 1201"/>
              <a:gd name="T25" fmla="*/ 2147483646 h 481"/>
              <a:gd name="T26" fmla="*/ 2147483646 w 1201"/>
              <a:gd name="T27" fmla="*/ 2147483646 h 481"/>
              <a:gd name="T28" fmla="*/ 2147483646 w 1201"/>
              <a:gd name="T29" fmla="*/ 2147483646 h 481"/>
              <a:gd name="T30" fmla="*/ 2147483646 w 1201"/>
              <a:gd name="T31" fmla="*/ 2147483646 h 481"/>
              <a:gd name="T32" fmla="*/ 2147483646 w 1201"/>
              <a:gd name="T33" fmla="*/ 2147483646 h 481"/>
              <a:gd name="T34" fmla="*/ 2147483646 w 1201"/>
              <a:gd name="T35" fmla="*/ 2147483646 h 481"/>
              <a:gd name="T36" fmla="*/ 2147483646 w 1201"/>
              <a:gd name="T37" fmla="*/ 2147483646 h 481"/>
              <a:gd name="T38" fmla="*/ 2147483646 w 1201"/>
              <a:gd name="T39" fmla="*/ 2147483646 h 481"/>
              <a:gd name="T40" fmla="*/ 2147483646 w 1201"/>
              <a:gd name="T41" fmla="*/ 2147483646 h 481"/>
              <a:gd name="T42" fmla="*/ 2147483646 w 1201"/>
              <a:gd name="T43" fmla="*/ 2147483646 h 481"/>
              <a:gd name="T44" fmla="*/ 2147483646 w 1201"/>
              <a:gd name="T45" fmla="*/ 2147483646 h 481"/>
              <a:gd name="T46" fmla="*/ 2147483646 w 1201"/>
              <a:gd name="T47" fmla="*/ 2147483646 h 481"/>
              <a:gd name="T48" fmla="*/ 2147483646 w 1201"/>
              <a:gd name="T49" fmla="*/ 2147483646 h 481"/>
              <a:gd name="T50" fmla="*/ 2147483646 w 1201"/>
              <a:gd name="T51" fmla="*/ 2147483646 h 481"/>
              <a:gd name="T52" fmla="*/ 2147483646 w 1201"/>
              <a:gd name="T53" fmla="*/ 2147483646 h 481"/>
              <a:gd name="T54" fmla="*/ 2147483646 w 1201"/>
              <a:gd name="T55" fmla="*/ 2147483646 h 481"/>
              <a:gd name="T56" fmla="*/ 2147483646 w 1201"/>
              <a:gd name="T57" fmla="*/ 2147483646 h 481"/>
              <a:gd name="T58" fmla="*/ 2147483646 w 1201"/>
              <a:gd name="T59" fmla="*/ 2147483646 h 481"/>
              <a:gd name="T60" fmla="*/ 2147483646 w 1201"/>
              <a:gd name="T61" fmla="*/ 2147483646 h 481"/>
              <a:gd name="T62" fmla="*/ 2147483646 w 1201"/>
              <a:gd name="T63" fmla="*/ 2147483646 h 481"/>
              <a:gd name="T64" fmla="*/ 2147483646 w 1201"/>
              <a:gd name="T65" fmla="*/ 2147483646 h 481"/>
              <a:gd name="T66" fmla="*/ 2147483646 w 1201"/>
              <a:gd name="T67" fmla="*/ 2147483646 h 481"/>
              <a:gd name="T68" fmla="*/ 2147483646 w 1201"/>
              <a:gd name="T69" fmla="*/ 2147483646 h 481"/>
              <a:gd name="T70" fmla="*/ 2147483646 w 1201"/>
              <a:gd name="T71" fmla="*/ 2147483646 h 481"/>
              <a:gd name="T72" fmla="*/ 2147483646 w 1201"/>
              <a:gd name="T73" fmla="*/ 2147483646 h 481"/>
              <a:gd name="T74" fmla="*/ 2147483646 w 1201"/>
              <a:gd name="T75" fmla="*/ 2147483646 h 481"/>
              <a:gd name="T76" fmla="*/ 2147483646 w 1201"/>
              <a:gd name="T77" fmla="*/ 2147483646 h 481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201"/>
              <a:gd name="T118" fmla="*/ 0 h 481"/>
              <a:gd name="T119" fmla="*/ 1201 w 1201"/>
              <a:gd name="T120" fmla="*/ 481 h 481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201" h="481">
                <a:moveTo>
                  <a:pt x="0" y="4"/>
                </a:moveTo>
                <a:lnTo>
                  <a:pt x="48" y="0"/>
                </a:lnTo>
                <a:lnTo>
                  <a:pt x="70" y="27"/>
                </a:lnTo>
                <a:lnTo>
                  <a:pt x="82" y="54"/>
                </a:lnTo>
                <a:lnTo>
                  <a:pt x="82" y="89"/>
                </a:lnTo>
                <a:lnTo>
                  <a:pt x="93" y="116"/>
                </a:lnTo>
                <a:lnTo>
                  <a:pt x="104" y="143"/>
                </a:lnTo>
                <a:lnTo>
                  <a:pt x="126" y="178"/>
                </a:lnTo>
                <a:lnTo>
                  <a:pt x="126" y="205"/>
                </a:lnTo>
                <a:lnTo>
                  <a:pt x="149" y="232"/>
                </a:lnTo>
                <a:lnTo>
                  <a:pt x="171" y="267"/>
                </a:lnTo>
                <a:lnTo>
                  <a:pt x="205" y="285"/>
                </a:lnTo>
                <a:lnTo>
                  <a:pt x="216" y="321"/>
                </a:lnTo>
                <a:lnTo>
                  <a:pt x="250" y="329"/>
                </a:lnTo>
                <a:lnTo>
                  <a:pt x="293" y="347"/>
                </a:lnTo>
                <a:lnTo>
                  <a:pt x="328" y="355"/>
                </a:lnTo>
                <a:lnTo>
                  <a:pt x="362" y="374"/>
                </a:lnTo>
                <a:lnTo>
                  <a:pt x="405" y="391"/>
                </a:lnTo>
                <a:lnTo>
                  <a:pt x="439" y="400"/>
                </a:lnTo>
                <a:lnTo>
                  <a:pt x="473" y="410"/>
                </a:lnTo>
                <a:lnTo>
                  <a:pt x="517" y="427"/>
                </a:lnTo>
                <a:lnTo>
                  <a:pt x="551" y="427"/>
                </a:lnTo>
                <a:lnTo>
                  <a:pt x="585" y="427"/>
                </a:lnTo>
                <a:lnTo>
                  <a:pt x="629" y="436"/>
                </a:lnTo>
                <a:lnTo>
                  <a:pt x="663" y="436"/>
                </a:lnTo>
                <a:lnTo>
                  <a:pt x="697" y="444"/>
                </a:lnTo>
                <a:lnTo>
                  <a:pt x="740" y="444"/>
                </a:lnTo>
                <a:lnTo>
                  <a:pt x="775" y="444"/>
                </a:lnTo>
                <a:lnTo>
                  <a:pt x="809" y="444"/>
                </a:lnTo>
                <a:lnTo>
                  <a:pt x="843" y="444"/>
                </a:lnTo>
                <a:lnTo>
                  <a:pt x="886" y="454"/>
                </a:lnTo>
                <a:lnTo>
                  <a:pt x="921" y="454"/>
                </a:lnTo>
                <a:lnTo>
                  <a:pt x="966" y="463"/>
                </a:lnTo>
                <a:lnTo>
                  <a:pt x="1011" y="463"/>
                </a:lnTo>
                <a:lnTo>
                  <a:pt x="1054" y="471"/>
                </a:lnTo>
                <a:lnTo>
                  <a:pt x="1088" y="471"/>
                </a:lnTo>
                <a:lnTo>
                  <a:pt x="1122" y="480"/>
                </a:lnTo>
                <a:lnTo>
                  <a:pt x="1166" y="480"/>
                </a:lnTo>
                <a:lnTo>
                  <a:pt x="1200" y="48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1801" name="Line 9"/>
          <p:cNvSpPr>
            <a:spLocks noChangeShapeType="1"/>
          </p:cNvSpPr>
          <p:nvPr/>
        </p:nvSpPr>
        <p:spPr bwMode="auto">
          <a:xfrm>
            <a:off x="3429000" y="3748088"/>
            <a:ext cx="0" cy="811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1802" name="Line 10"/>
          <p:cNvSpPr>
            <a:spLocks noChangeShapeType="1"/>
          </p:cNvSpPr>
          <p:nvPr/>
        </p:nvSpPr>
        <p:spPr bwMode="auto">
          <a:xfrm>
            <a:off x="3062288" y="4495800"/>
            <a:ext cx="2259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1803" name="Rectangle 11"/>
          <p:cNvSpPr>
            <a:spLocks noChangeArrowheads="1"/>
          </p:cNvSpPr>
          <p:nvPr/>
        </p:nvSpPr>
        <p:spPr bwMode="auto">
          <a:xfrm>
            <a:off x="2874963" y="3789363"/>
            <a:ext cx="37941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E</a:t>
            </a:r>
          </a:p>
        </p:txBody>
      </p:sp>
      <p:sp>
        <p:nvSpPr>
          <p:cNvPr id="161804" name="Rectangle 12"/>
          <p:cNvSpPr>
            <a:spLocks noChangeArrowheads="1"/>
          </p:cNvSpPr>
          <p:nvPr/>
        </p:nvSpPr>
        <p:spPr bwMode="auto">
          <a:xfrm>
            <a:off x="3941763" y="4475163"/>
            <a:ext cx="8445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# iter</a:t>
            </a:r>
          </a:p>
        </p:txBody>
      </p:sp>
      <p:sp>
        <p:nvSpPr>
          <p:cNvPr id="161805" name="Line 13"/>
          <p:cNvSpPr>
            <a:spLocks noChangeShapeType="1"/>
          </p:cNvSpPr>
          <p:nvPr/>
        </p:nvSpPr>
        <p:spPr bwMode="auto">
          <a:xfrm>
            <a:off x="3429000" y="5119688"/>
            <a:ext cx="0" cy="811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1806" name="Line 14"/>
          <p:cNvSpPr>
            <a:spLocks noChangeShapeType="1"/>
          </p:cNvSpPr>
          <p:nvPr/>
        </p:nvSpPr>
        <p:spPr bwMode="auto">
          <a:xfrm>
            <a:off x="3062288" y="5867400"/>
            <a:ext cx="2259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1807" name="Rectangle 15"/>
          <p:cNvSpPr>
            <a:spLocks noChangeArrowheads="1"/>
          </p:cNvSpPr>
          <p:nvPr/>
        </p:nvSpPr>
        <p:spPr bwMode="auto">
          <a:xfrm>
            <a:off x="2874963" y="5160963"/>
            <a:ext cx="37941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E</a:t>
            </a:r>
          </a:p>
        </p:txBody>
      </p:sp>
      <p:sp>
        <p:nvSpPr>
          <p:cNvPr id="161808" name="Rectangle 16"/>
          <p:cNvSpPr>
            <a:spLocks noChangeArrowheads="1"/>
          </p:cNvSpPr>
          <p:nvPr/>
        </p:nvSpPr>
        <p:spPr bwMode="auto">
          <a:xfrm>
            <a:off x="3941763" y="5846763"/>
            <a:ext cx="8445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# iter</a:t>
            </a:r>
          </a:p>
        </p:txBody>
      </p:sp>
      <p:sp>
        <p:nvSpPr>
          <p:cNvPr id="161809" name="Rectangle 17"/>
          <p:cNvSpPr>
            <a:spLocks noChangeArrowheads="1"/>
          </p:cNvSpPr>
          <p:nvPr/>
        </p:nvSpPr>
        <p:spPr bwMode="auto">
          <a:xfrm>
            <a:off x="909638" y="2676525"/>
            <a:ext cx="187960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800">
                <a:latin typeface="Times New Roman" panose="02020603050405020304" pitchFamily="18" charset="0"/>
                <a:ea typeface="MS PGothic" panose="020B0600070205080204" pitchFamily="34" charset="-128"/>
              </a:rPr>
              <a:t>Would like:</a:t>
            </a:r>
          </a:p>
        </p:txBody>
      </p:sp>
      <p:sp>
        <p:nvSpPr>
          <p:cNvPr id="161810" name="Rectangle 18"/>
          <p:cNvSpPr>
            <a:spLocks noChangeArrowheads="1"/>
          </p:cNvSpPr>
          <p:nvPr/>
        </p:nvSpPr>
        <p:spPr bwMode="auto">
          <a:xfrm>
            <a:off x="895350" y="4124325"/>
            <a:ext cx="18986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But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 sometimes:</a:t>
            </a:r>
          </a:p>
        </p:txBody>
      </p:sp>
      <p:sp>
        <p:nvSpPr>
          <p:cNvPr id="161811" name="Rectangle 19"/>
          <p:cNvSpPr>
            <a:spLocks noChangeArrowheads="1"/>
          </p:cNvSpPr>
          <p:nvPr/>
        </p:nvSpPr>
        <p:spPr bwMode="auto">
          <a:xfrm>
            <a:off x="5942013" y="2428875"/>
            <a:ext cx="27717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latin typeface="Times New Roman" panose="02020603050405020304" pitchFamily="18" charset="0"/>
                <a:ea typeface="MS PGothic" panose="020B0600070205080204" pitchFamily="34" charset="-128"/>
              </a:rPr>
              <a:t>Steady, rapid decline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latin typeface="Times New Roman" panose="02020603050405020304" pitchFamily="18" charset="0"/>
                <a:ea typeface="MS PGothic" panose="020B0600070205080204" pitchFamily="34" charset="-128"/>
              </a:rPr>
              <a:t>in total error</a:t>
            </a:r>
          </a:p>
        </p:txBody>
      </p:sp>
      <p:sp>
        <p:nvSpPr>
          <p:cNvPr id="161812" name="Rectangle 20"/>
          <p:cNvSpPr>
            <a:spLocks noChangeArrowheads="1"/>
          </p:cNvSpPr>
          <p:nvPr/>
        </p:nvSpPr>
        <p:spPr bwMode="auto">
          <a:xfrm>
            <a:off x="5618163" y="3713163"/>
            <a:ext cx="33782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latin typeface="Times New Roman" panose="02020603050405020304" pitchFamily="18" charset="0"/>
                <a:ea typeface="MS PGothic" panose="020B0600070205080204" pitchFamily="34" charset="-128"/>
              </a:rPr>
              <a:t>Seldom a local minimum -  reduce learning or momentum parameter</a:t>
            </a:r>
          </a:p>
        </p:txBody>
      </p:sp>
      <p:sp>
        <p:nvSpPr>
          <p:cNvPr id="161813" name="Rectangle 21"/>
          <p:cNvSpPr>
            <a:spLocks noChangeArrowheads="1"/>
          </p:cNvSpPr>
          <p:nvPr/>
        </p:nvSpPr>
        <p:spPr bwMode="auto">
          <a:xfrm>
            <a:off x="5618163" y="5084763"/>
            <a:ext cx="32258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latin typeface="Times New Roman" panose="02020603050405020304" pitchFamily="18" charset="0"/>
                <a:ea typeface="MS PGothic" panose="020B0600070205080204" pitchFamily="34" charset="-128"/>
              </a:rPr>
              <a:t>Reduce learning parms.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latin typeface="Times New Roman" panose="02020603050405020304" pitchFamily="18" charset="0"/>
                <a:ea typeface="MS PGothic" panose="020B0600070205080204" pitchFamily="34" charset="-128"/>
              </a:rPr>
              <a:t>- may indicate data is not learnable </a:t>
            </a:r>
          </a:p>
        </p:txBody>
      </p:sp>
      <p:sp>
        <p:nvSpPr>
          <p:cNvPr id="161814" name="Freeform 22"/>
          <p:cNvSpPr>
            <a:spLocks/>
          </p:cNvSpPr>
          <p:nvPr/>
        </p:nvSpPr>
        <p:spPr bwMode="auto">
          <a:xfrm>
            <a:off x="3429000" y="5105400"/>
            <a:ext cx="1876425" cy="534988"/>
          </a:xfrm>
          <a:custGeom>
            <a:avLst/>
            <a:gdLst>
              <a:gd name="T0" fmla="*/ 0 w 1182"/>
              <a:gd name="T1" fmla="*/ 0 h 337"/>
              <a:gd name="T2" fmla="*/ 2147483646 w 1182"/>
              <a:gd name="T3" fmla="*/ 2147483646 h 337"/>
              <a:gd name="T4" fmla="*/ 2147483646 w 1182"/>
              <a:gd name="T5" fmla="*/ 2147483646 h 337"/>
              <a:gd name="T6" fmla="*/ 2147483646 w 1182"/>
              <a:gd name="T7" fmla="*/ 2147483646 h 337"/>
              <a:gd name="T8" fmla="*/ 2147483646 w 1182"/>
              <a:gd name="T9" fmla="*/ 2147483646 h 337"/>
              <a:gd name="T10" fmla="*/ 2147483646 w 1182"/>
              <a:gd name="T11" fmla="*/ 2147483646 h 337"/>
              <a:gd name="T12" fmla="*/ 2147483646 w 1182"/>
              <a:gd name="T13" fmla="*/ 2147483646 h 337"/>
              <a:gd name="T14" fmla="*/ 2147483646 w 1182"/>
              <a:gd name="T15" fmla="*/ 2147483646 h 337"/>
              <a:gd name="T16" fmla="*/ 2147483646 w 1182"/>
              <a:gd name="T17" fmla="*/ 2147483646 h 337"/>
              <a:gd name="T18" fmla="*/ 2147483646 w 1182"/>
              <a:gd name="T19" fmla="*/ 2147483646 h 337"/>
              <a:gd name="T20" fmla="*/ 2147483646 w 1182"/>
              <a:gd name="T21" fmla="*/ 2147483646 h 337"/>
              <a:gd name="T22" fmla="*/ 2147483646 w 1182"/>
              <a:gd name="T23" fmla="*/ 2147483646 h 337"/>
              <a:gd name="T24" fmla="*/ 2147483646 w 1182"/>
              <a:gd name="T25" fmla="*/ 2147483646 h 337"/>
              <a:gd name="T26" fmla="*/ 2147483646 w 1182"/>
              <a:gd name="T27" fmla="*/ 2147483646 h 337"/>
              <a:gd name="T28" fmla="*/ 2147483646 w 1182"/>
              <a:gd name="T29" fmla="*/ 2147483646 h 337"/>
              <a:gd name="T30" fmla="*/ 2147483646 w 1182"/>
              <a:gd name="T31" fmla="*/ 2147483646 h 337"/>
              <a:gd name="T32" fmla="*/ 2147483646 w 1182"/>
              <a:gd name="T33" fmla="*/ 2147483646 h 337"/>
              <a:gd name="T34" fmla="*/ 2147483646 w 1182"/>
              <a:gd name="T35" fmla="*/ 2147483646 h 337"/>
              <a:gd name="T36" fmla="*/ 2147483646 w 1182"/>
              <a:gd name="T37" fmla="*/ 2147483646 h 337"/>
              <a:gd name="T38" fmla="*/ 2147483646 w 1182"/>
              <a:gd name="T39" fmla="*/ 2147483646 h 337"/>
              <a:gd name="T40" fmla="*/ 2147483646 w 1182"/>
              <a:gd name="T41" fmla="*/ 2147483646 h 337"/>
              <a:gd name="T42" fmla="*/ 2147483646 w 1182"/>
              <a:gd name="T43" fmla="*/ 2147483646 h 337"/>
              <a:gd name="T44" fmla="*/ 2147483646 w 1182"/>
              <a:gd name="T45" fmla="*/ 2147483646 h 337"/>
              <a:gd name="T46" fmla="*/ 2147483646 w 1182"/>
              <a:gd name="T47" fmla="*/ 2147483646 h 337"/>
              <a:gd name="T48" fmla="*/ 2147483646 w 1182"/>
              <a:gd name="T49" fmla="*/ 2147483646 h 337"/>
              <a:gd name="T50" fmla="*/ 2147483646 w 1182"/>
              <a:gd name="T51" fmla="*/ 2147483646 h 337"/>
              <a:gd name="T52" fmla="*/ 2147483646 w 1182"/>
              <a:gd name="T53" fmla="*/ 2147483646 h 337"/>
              <a:gd name="T54" fmla="*/ 2147483646 w 1182"/>
              <a:gd name="T55" fmla="*/ 2147483646 h 337"/>
              <a:gd name="T56" fmla="*/ 2147483646 w 1182"/>
              <a:gd name="T57" fmla="*/ 2147483646 h 337"/>
              <a:gd name="T58" fmla="*/ 2147483646 w 1182"/>
              <a:gd name="T59" fmla="*/ 2147483646 h 337"/>
              <a:gd name="T60" fmla="*/ 2147483646 w 1182"/>
              <a:gd name="T61" fmla="*/ 2147483646 h 337"/>
              <a:gd name="T62" fmla="*/ 2147483646 w 1182"/>
              <a:gd name="T63" fmla="*/ 2147483646 h 337"/>
              <a:gd name="T64" fmla="*/ 2147483646 w 1182"/>
              <a:gd name="T65" fmla="*/ 2147483646 h 337"/>
              <a:gd name="T66" fmla="*/ 2147483646 w 1182"/>
              <a:gd name="T67" fmla="*/ 2147483646 h 337"/>
              <a:gd name="T68" fmla="*/ 2147483646 w 1182"/>
              <a:gd name="T69" fmla="*/ 2147483646 h 337"/>
              <a:gd name="T70" fmla="*/ 2147483646 w 1182"/>
              <a:gd name="T71" fmla="*/ 2147483646 h 337"/>
              <a:gd name="T72" fmla="*/ 2147483646 w 1182"/>
              <a:gd name="T73" fmla="*/ 2147483646 h 337"/>
              <a:gd name="T74" fmla="*/ 2147483646 w 1182"/>
              <a:gd name="T75" fmla="*/ 2147483646 h 337"/>
              <a:gd name="T76" fmla="*/ 2147483646 w 1182"/>
              <a:gd name="T77" fmla="*/ 2147483646 h 337"/>
              <a:gd name="T78" fmla="*/ 2147483646 w 1182"/>
              <a:gd name="T79" fmla="*/ 2147483646 h 337"/>
              <a:gd name="T80" fmla="*/ 2147483646 w 1182"/>
              <a:gd name="T81" fmla="*/ 2147483646 h 337"/>
              <a:gd name="T82" fmla="*/ 2147483646 w 1182"/>
              <a:gd name="T83" fmla="*/ 2147483646 h 337"/>
              <a:gd name="T84" fmla="*/ 2147483646 w 1182"/>
              <a:gd name="T85" fmla="*/ 2147483646 h 337"/>
              <a:gd name="T86" fmla="*/ 2147483646 w 1182"/>
              <a:gd name="T87" fmla="*/ 2147483646 h 337"/>
              <a:gd name="T88" fmla="*/ 2147483646 w 1182"/>
              <a:gd name="T89" fmla="*/ 2147483646 h 337"/>
              <a:gd name="T90" fmla="*/ 2147483646 w 1182"/>
              <a:gd name="T91" fmla="*/ 2147483646 h 337"/>
              <a:gd name="T92" fmla="*/ 2147483646 w 1182"/>
              <a:gd name="T93" fmla="*/ 2147483646 h 337"/>
              <a:gd name="T94" fmla="*/ 2147483646 w 1182"/>
              <a:gd name="T95" fmla="*/ 2147483646 h 337"/>
              <a:gd name="T96" fmla="*/ 2147483646 w 1182"/>
              <a:gd name="T97" fmla="*/ 2147483646 h 337"/>
              <a:gd name="T98" fmla="*/ 2147483646 w 1182"/>
              <a:gd name="T99" fmla="*/ 2147483646 h 337"/>
              <a:gd name="T100" fmla="*/ 2147483646 w 1182"/>
              <a:gd name="T101" fmla="*/ 2147483646 h 337"/>
              <a:gd name="T102" fmla="*/ 2147483646 w 1182"/>
              <a:gd name="T103" fmla="*/ 2147483646 h 337"/>
              <a:gd name="T104" fmla="*/ 2147483646 w 1182"/>
              <a:gd name="T105" fmla="*/ 2147483646 h 337"/>
              <a:gd name="T106" fmla="*/ 2147483646 w 1182"/>
              <a:gd name="T107" fmla="*/ 2147483646 h 337"/>
              <a:gd name="T108" fmla="*/ 2147483646 w 1182"/>
              <a:gd name="T109" fmla="*/ 2147483646 h 337"/>
              <a:gd name="T110" fmla="*/ 2147483646 w 1182"/>
              <a:gd name="T111" fmla="*/ 2147483646 h 337"/>
              <a:gd name="T112" fmla="*/ 2147483646 w 1182"/>
              <a:gd name="T113" fmla="*/ 2147483646 h 337"/>
              <a:gd name="T114" fmla="*/ 2147483646 w 1182"/>
              <a:gd name="T115" fmla="*/ 2147483646 h 337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182"/>
              <a:gd name="T175" fmla="*/ 0 h 337"/>
              <a:gd name="T176" fmla="*/ 1182 w 1182"/>
              <a:gd name="T177" fmla="*/ 337 h 337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182" h="337">
                <a:moveTo>
                  <a:pt x="0" y="0"/>
                </a:moveTo>
                <a:lnTo>
                  <a:pt x="21" y="22"/>
                </a:lnTo>
                <a:lnTo>
                  <a:pt x="21" y="51"/>
                </a:lnTo>
                <a:lnTo>
                  <a:pt x="21" y="79"/>
                </a:lnTo>
                <a:lnTo>
                  <a:pt x="21" y="101"/>
                </a:lnTo>
                <a:lnTo>
                  <a:pt x="21" y="123"/>
                </a:lnTo>
                <a:lnTo>
                  <a:pt x="29" y="151"/>
                </a:lnTo>
                <a:lnTo>
                  <a:pt x="36" y="173"/>
                </a:lnTo>
                <a:lnTo>
                  <a:pt x="43" y="195"/>
                </a:lnTo>
                <a:lnTo>
                  <a:pt x="57" y="223"/>
                </a:lnTo>
                <a:lnTo>
                  <a:pt x="79" y="238"/>
                </a:lnTo>
                <a:lnTo>
                  <a:pt x="93" y="267"/>
                </a:lnTo>
                <a:lnTo>
                  <a:pt x="115" y="267"/>
                </a:lnTo>
                <a:lnTo>
                  <a:pt x="137" y="267"/>
                </a:lnTo>
                <a:lnTo>
                  <a:pt x="165" y="267"/>
                </a:lnTo>
                <a:lnTo>
                  <a:pt x="180" y="295"/>
                </a:lnTo>
                <a:lnTo>
                  <a:pt x="209" y="310"/>
                </a:lnTo>
                <a:lnTo>
                  <a:pt x="237" y="310"/>
                </a:lnTo>
                <a:lnTo>
                  <a:pt x="259" y="303"/>
                </a:lnTo>
                <a:lnTo>
                  <a:pt x="281" y="288"/>
                </a:lnTo>
                <a:lnTo>
                  <a:pt x="309" y="281"/>
                </a:lnTo>
                <a:lnTo>
                  <a:pt x="331" y="281"/>
                </a:lnTo>
                <a:lnTo>
                  <a:pt x="353" y="295"/>
                </a:lnTo>
                <a:lnTo>
                  <a:pt x="381" y="310"/>
                </a:lnTo>
                <a:lnTo>
                  <a:pt x="403" y="317"/>
                </a:lnTo>
                <a:lnTo>
                  <a:pt x="425" y="317"/>
                </a:lnTo>
                <a:lnTo>
                  <a:pt x="453" y="317"/>
                </a:lnTo>
                <a:lnTo>
                  <a:pt x="475" y="310"/>
                </a:lnTo>
                <a:lnTo>
                  <a:pt x="497" y="295"/>
                </a:lnTo>
                <a:lnTo>
                  <a:pt x="525" y="281"/>
                </a:lnTo>
                <a:lnTo>
                  <a:pt x="547" y="274"/>
                </a:lnTo>
                <a:lnTo>
                  <a:pt x="569" y="274"/>
                </a:lnTo>
                <a:lnTo>
                  <a:pt x="605" y="281"/>
                </a:lnTo>
                <a:lnTo>
                  <a:pt x="633" y="288"/>
                </a:lnTo>
                <a:lnTo>
                  <a:pt x="655" y="295"/>
                </a:lnTo>
                <a:lnTo>
                  <a:pt x="677" y="295"/>
                </a:lnTo>
                <a:lnTo>
                  <a:pt x="705" y="295"/>
                </a:lnTo>
                <a:lnTo>
                  <a:pt x="727" y="295"/>
                </a:lnTo>
                <a:lnTo>
                  <a:pt x="749" y="295"/>
                </a:lnTo>
                <a:lnTo>
                  <a:pt x="771" y="295"/>
                </a:lnTo>
                <a:lnTo>
                  <a:pt x="799" y="295"/>
                </a:lnTo>
                <a:lnTo>
                  <a:pt x="821" y="310"/>
                </a:lnTo>
                <a:lnTo>
                  <a:pt x="843" y="324"/>
                </a:lnTo>
                <a:lnTo>
                  <a:pt x="871" y="324"/>
                </a:lnTo>
                <a:lnTo>
                  <a:pt x="893" y="324"/>
                </a:lnTo>
                <a:lnTo>
                  <a:pt x="915" y="317"/>
                </a:lnTo>
                <a:lnTo>
                  <a:pt x="943" y="310"/>
                </a:lnTo>
                <a:lnTo>
                  <a:pt x="965" y="310"/>
                </a:lnTo>
                <a:lnTo>
                  <a:pt x="987" y="310"/>
                </a:lnTo>
                <a:lnTo>
                  <a:pt x="1015" y="317"/>
                </a:lnTo>
                <a:lnTo>
                  <a:pt x="1008" y="336"/>
                </a:lnTo>
                <a:lnTo>
                  <a:pt x="1030" y="324"/>
                </a:lnTo>
                <a:lnTo>
                  <a:pt x="1059" y="331"/>
                </a:lnTo>
                <a:lnTo>
                  <a:pt x="1087" y="317"/>
                </a:lnTo>
                <a:lnTo>
                  <a:pt x="1109" y="303"/>
                </a:lnTo>
                <a:lnTo>
                  <a:pt x="1131" y="303"/>
                </a:lnTo>
                <a:lnTo>
                  <a:pt x="1159" y="310"/>
                </a:lnTo>
                <a:lnTo>
                  <a:pt x="1181" y="317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1815" name="Freeform 23"/>
          <p:cNvSpPr>
            <a:spLocks/>
          </p:cNvSpPr>
          <p:nvPr/>
        </p:nvSpPr>
        <p:spPr bwMode="auto">
          <a:xfrm>
            <a:off x="3429000" y="3810000"/>
            <a:ext cx="1911350" cy="444500"/>
          </a:xfrm>
          <a:custGeom>
            <a:avLst/>
            <a:gdLst>
              <a:gd name="T0" fmla="*/ 0 w 1204"/>
              <a:gd name="T1" fmla="*/ 0 h 280"/>
              <a:gd name="T2" fmla="*/ 2147483646 w 1204"/>
              <a:gd name="T3" fmla="*/ 2147483646 h 280"/>
              <a:gd name="T4" fmla="*/ 2147483646 w 1204"/>
              <a:gd name="T5" fmla="*/ 2147483646 h 280"/>
              <a:gd name="T6" fmla="*/ 2147483646 w 1204"/>
              <a:gd name="T7" fmla="*/ 2147483646 h 280"/>
              <a:gd name="T8" fmla="*/ 2147483646 w 1204"/>
              <a:gd name="T9" fmla="*/ 2147483646 h 280"/>
              <a:gd name="T10" fmla="*/ 2147483646 w 1204"/>
              <a:gd name="T11" fmla="*/ 2147483646 h 280"/>
              <a:gd name="T12" fmla="*/ 2147483646 w 1204"/>
              <a:gd name="T13" fmla="*/ 2147483646 h 280"/>
              <a:gd name="T14" fmla="*/ 2147483646 w 1204"/>
              <a:gd name="T15" fmla="*/ 2147483646 h 280"/>
              <a:gd name="T16" fmla="*/ 2147483646 w 1204"/>
              <a:gd name="T17" fmla="*/ 2147483646 h 280"/>
              <a:gd name="T18" fmla="*/ 2147483646 w 1204"/>
              <a:gd name="T19" fmla="*/ 2147483646 h 280"/>
              <a:gd name="T20" fmla="*/ 2147483646 w 1204"/>
              <a:gd name="T21" fmla="*/ 2147483646 h 280"/>
              <a:gd name="T22" fmla="*/ 2147483646 w 1204"/>
              <a:gd name="T23" fmla="*/ 2147483646 h 280"/>
              <a:gd name="T24" fmla="*/ 2147483646 w 1204"/>
              <a:gd name="T25" fmla="*/ 2147483646 h 280"/>
              <a:gd name="T26" fmla="*/ 2147483646 w 1204"/>
              <a:gd name="T27" fmla="*/ 2147483646 h 280"/>
              <a:gd name="T28" fmla="*/ 2147483646 w 1204"/>
              <a:gd name="T29" fmla="*/ 2147483646 h 280"/>
              <a:gd name="T30" fmla="*/ 2147483646 w 1204"/>
              <a:gd name="T31" fmla="*/ 2147483646 h 280"/>
              <a:gd name="T32" fmla="*/ 2147483646 w 1204"/>
              <a:gd name="T33" fmla="*/ 2147483646 h 280"/>
              <a:gd name="T34" fmla="*/ 2147483646 w 1204"/>
              <a:gd name="T35" fmla="*/ 2147483646 h 280"/>
              <a:gd name="T36" fmla="*/ 2147483646 w 1204"/>
              <a:gd name="T37" fmla="*/ 2147483646 h 280"/>
              <a:gd name="T38" fmla="*/ 2147483646 w 1204"/>
              <a:gd name="T39" fmla="*/ 2147483646 h 280"/>
              <a:gd name="T40" fmla="*/ 2147483646 w 1204"/>
              <a:gd name="T41" fmla="*/ 2147483646 h 280"/>
              <a:gd name="T42" fmla="*/ 2147483646 w 1204"/>
              <a:gd name="T43" fmla="*/ 2147483646 h 280"/>
              <a:gd name="T44" fmla="*/ 2147483646 w 1204"/>
              <a:gd name="T45" fmla="*/ 2147483646 h 280"/>
              <a:gd name="T46" fmla="*/ 2147483646 w 1204"/>
              <a:gd name="T47" fmla="*/ 2147483646 h 280"/>
              <a:gd name="T48" fmla="*/ 2147483646 w 1204"/>
              <a:gd name="T49" fmla="*/ 2147483646 h 280"/>
              <a:gd name="T50" fmla="*/ 2147483646 w 1204"/>
              <a:gd name="T51" fmla="*/ 2147483646 h 280"/>
              <a:gd name="T52" fmla="*/ 2147483646 w 1204"/>
              <a:gd name="T53" fmla="*/ 2147483646 h 280"/>
              <a:gd name="T54" fmla="*/ 2147483646 w 1204"/>
              <a:gd name="T55" fmla="*/ 2147483646 h 280"/>
              <a:gd name="T56" fmla="*/ 2147483646 w 1204"/>
              <a:gd name="T57" fmla="*/ 2147483646 h 280"/>
              <a:gd name="T58" fmla="*/ 2147483646 w 1204"/>
              <a:gd name="T59" fmla="*/ 2147483646 h 280"/>
              <a:gd name="T60" fmla="*/ 2147483646 w 1204"/>
              <a:gd name="T61" fmla="*/ 2147483646 h 280"/>
              <a:gd name="T62" fmla="*/ 2147483646 w 1204"/>
              <a:gd name="T63" fmla="*/ 2147483646 h 280"/>
              <a:gd name="T64" fmla="*/ 2147483646 w 1204"/>
              <a:gd name="T65" fmla="*/ 2147483646 h 280"/>
              <a:gd name="T66" fmla="*/ 2147483646 w 1204"/>
              <a:gd name="T67" fmla="*/ 2147483646 h 280"/>
              <a:gd name="T68" fmla="*/ 2147483646 w 1204"/>
              <a:gd name="T69" fmla="*/ 2147483646 h 280"/>
              <a:gd name="T70" fmla="*/ 2147483646 w 1204"/>
              <a:gd name="T71" fmla="*/ 2147483646 h 280"/>
              <a:gd name="T72" fmla="*/ 2147483646 w 1204"/>
              <a:gd name="T73" fmla="*/ 2147483646 h 280"/>
              <a:gd name="T74" fmla="*/ 2147483646 w 1204"/>
              <a:gd name="T75" fmla="*/ 2147483646 h 280"/>
              <a:gd name="T76" fmla="*/ 2147483646 w 1204"/>
              <a:gd name="T77" fmla="*/ 2147483646 h 280"/>
              <a:gd name="T78" fmla="*/ 2147483646 w 1204"/>
              <a:gd name="T79" fmla="*/ 2147483646 h 280"/>
              <a:gd name="T80" fmla="*/ 2147483646 w 1204"/>
              <a:gd name="T81" fmla="*/ 2147483646 h 280"/>
              <a:gd name="T82" fmla="*/ 2147483646 w 1204"/>
              <a:gd name="T83" fmla="*/ 2147483646 h 280"/>
              <a:gd name="T84" fmla="*/ 2147483646 w 1204"/>
              <a:gd name="T85" fmla="*/ 2147483646 h 280"/>
              <a:gd name="T86" fmla="*/ 2147483646 w 1204"/>
              <a:gd name="T87" fmla="*/ 2147483646 h 280"/>
              <a:gd name="T88" fmla="*/ 2147483646 w 1204"/>
              <a:gd name="T89" fmla="*/ 2147483646 h 280"/>
              <a:gd name="T90" fmla="*/ 2147483646 w 1204"/>
              <a:gd name="T91" fmla="*/ 2147483646 h 280"/>
              <a:gd name="T92" fmla="*/ 2147483646 w 1204"/>
              <a:gd name="T93" fmla="*/ 2147483646 h 280"/>
              <a:gd name="T94" fmla="*/ 2147483646 w 1204"/>
              <a:gd name="T95" fmla="*/ 2147483646 h 280"/>
              <a:gd name="T96" fmla="*/ 2147483646 w 1204"/>
              <a:gd name="T97" fmla="*/ 2147483646 h 280"/>
              <a:gd name="T98" fmla="*/ 2147483646 w 1204"/>
              <a:gd name="T99" fmla="*/ 2147483646 h 280"/>
              <a:gd name="T100" fmla="*/ 2147483646 w 1204"/>
              <a:gd name="T101" fmla="*/ 2147483646 h 280"/>
              <a:gd name="T102" fmla="*/ 2147483646 w 1204"/>
              <a:gd name="T103" fmla="*/ 2147483646 h 280"/>
              <a:gd name="T104" fmla="*/ 2147483646 w 1204"/>
              <a:gd name="T105" fmla="*/ 2147483646 h 280"/>
              <a:gd name="T106" fmla="*/ 2147483646 w 1204"/>
              <a:gd name="T107" fmla="*/ 2147483646 h 280"/>
              <a:gd name="T108" fmla="*/ 2147483646 w 1204"/>
              <a:gd name="T109" fmla="*/ 2147483646 h 28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204"/>
              <a:gd name="T166" fmla="*/ 0 h 280"/>
              <a:gd name="T167" fmla="*/ 1204 w 1204"/>
              <a:gd name="T168" fmla="*/ 280 h 280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204" h="280">
                <a:moveTo>
                  <a:pt x="0" y="0"/>
                </a:moveTo>
                <a:lnTo>
                  <a:pt x="21" y="27"/>
                </a:lnTo>
                <a:lnTo>
                  <a:pt x="21" y="55"/>
                </a:lnTo>
                <a:lnTo>
                  <a:pt x="29" y="77"/>
                </a:lnTo>
                <a:lnTo>
                  <a:pt x="29" y="99"/>
                </a:lnTo>
                <a:lnTo>
                  <a:pt x="36" y="127"/>
                </a:lnTo>
                <a:lnTo>
                  <a:pt x="50" y="149"/>
                </a:lnTo>
                <a:lnTo>
                  <a:pt x="50" y="171"/>
                </a:lnTo>
                <a:lnTo>
                  <a:pt x="72" y="192"/>
                </a:lnTo>
                <a:lnTo>
                  <a:pt x="79" y="214"/>
                </a:lnTo>
                <a:lnTo>
                  <a:pt x="101" y="228"/>
                </a:lnTo>
                <a:lnTo>
                  <a:pt x="108" y="250"/>
                </a:lnTo>
                <a:lnTo>
                  <a:pt x="137" y="250"/>
                </a:lnTo>
                <a:lnTo>
                  <a:pt x="165" y="264"/>
                </a:lnTo>
                <a:lnTo>
                  <a:pt x="187" y="264"/>
                </a:lnTo>
                <a:lnTo>
                  <a:pt x="209" y="264"/>
                </a:lnTo>
                <a:lnTo>
                  <a:pt x="237" y="264"/>
                </a:lnTo>
                <a:lnTo>
                  <a:pt x="259" y="271"/>
                </a:lnTo>
                <a:lnTo>
                  <a:pt x="281" y="271"/>
                </a:lnTo>
                <a:lnTo>
                  <a:pt x="309" y="271"/>
                </a:lnTo>
                <a:lnTo>
                  <a:pt x="338" y="279"/>
                </a:lnTo>
                <a:lnTo>
                  <a:pt x="360" y="279"/>
                </a:lnTo>
                <a:lnTo>
                  <a:pt x="389" y="279"/>
                </a:lnTo>
                <a:lnTo>
                  <a:pt x="417" y="279"/>
                </a:lnTo>
                <a:lnTo>
                  <a:pt x="439" y="279"/>
                </a:lnTo>
                <a:lnTo>
                  <a:pt x="461" y="279"/>
                </a:lnTo>
                <a:lnTo>
                  <a:pt x="489" y="271"/>
                </a:lnTo>
                <a:lnTo>
                  <a:pt x="511" y="271"/>
                </a:lnTo>
                <a:lnTo>
                  <a:pt x="533" y="271"/>
                </a:lnTo>
                <a:lnTo>
                  <a:pt x="561" y="271"/>
                </a:lnTo>
                <a:lnTo>
                  <a:pt x="583" y="271"/>
                </a:lnTo>
                <a:lnTo>
                  <a:pt x="605" y="271"/>
                </a:lnTo>
                <a:lnTo>
                  <a:pt x="633" y="271"/>
                </a:lnTo>
                <a:lnTo>
                  <a:pt x="655" y="271"/>
                </a:lnTo>
                <a:lnTo>
                  <a:pt x="677" y="271"/>
                </a:lnTo>
                <a:lnTo>
                  <a:pt x="705" y="271"/>
                </a:lnTo>
                <a:lnTo>
                  <a:pt x="735" y="264"/>
                </a:lnTo>
                <a:lnTo>
                  <a:pt x="763" y="264"/>
                </a:lnTo>
                <a:lnTo>
                  <a:pt x="785" y="264"/>
                </a:lnTo>
                <a:lnTo>
                  <a:pt x="807" y="264"/>
                </a:lnTo>
                <a:lnTo>
                  <a:pt x="835" y="264"/>
                </a:lnTo>
                <a:lnTo>
                  <a:pt x="857" y="264"/>
                </a:lnTo>
                <a:lnTo>
                  <a:pt x="879" y="264"/>
                </a:lnTo>
                <a:lnTo>
                  <a:pt x="922" y="264"/>
                </a:lnTo>
                <a:lnTo>
                  <a:pt x="951" y="264"/>
                </a:lnTo>
                <a:lnTo>
                  <a:pt x="979" y="264"/>
                </a:lnTo>
                <a:lnTo>
                  <a:pt x="1001" y="264"/>
                </a:lnTo>
                <a:lnTo>
                  <a:pt x="1023" y="264"/>
                </a:lnTo>
                <a:lnTo>
                  <a:pt x="1059" y="264"/>
                </a:lnTo>
                <a:lnTo>
                  <a:pt x="1087" y="264"/>
                </a:lnTo>
                <a:lnTo>
                  <a:pt x="1109" y="264"/>
                </a:lnTo>
                <a:lnTo>
                  <a:pt x="1131" y="264"/>
                </a:lnTo>
                <a:lnTo>
                  <a:pt x="1159" y="264"/>
                </a:lnTo>
                <a:lnTo>
                  <a:pt x="1181" y="264"/>
                </a:lnTo>
                <a:lnTo>
                  <a:pt x="1203" y="264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17F305-BD71-4137-8D8D-CC637CEF1D21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Background and Motivation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23900" y="1495425"/>
            <a:ext cx="7772400" cy="4114800"/>
          </a:xfrm>
        </p:spPr>
        <p:txBody>
          <a:bodyPr rtlCol="0">
            <a:normAutofit lnSpcReduction="10000"/>
          </a:bodyPr>
          <a:lstStyle/>
          <a:p>
            <a:pPr algn="ctr"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History of Artificial Neural Networks</a:t>
            </a:r>
            <a:endParaRPr lang="en-US" altLang="ko-KR" dirty="0">
              <a:effectLst>
                <a:outerShdw blurRad="38100" dist="38100" dir="2700000" algn="tl">
                  <a:srgbClr val="919191"/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000" dirty="0">
                <a:solidFill>
                  <a:schemeClr val="tx2"/>
                </a:solidFill>
              </a:rPr>
              <a:t>Creation:</a:t>
            </a:r>
            <a:endParaRPr lang="en-US" altLang="ko-KR" sz="2000" dirty="0"/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ko-KR" sz="2000" dirty="0"/>
              <a:t>1890: William James - defined a neuronal process of learning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000" dirty="0">
                <a:solidFill>
                  <a:schemeClr val="tx2"/>
                </a:solidFill>
              </a:rPr>
              <a:t>Promising Technology: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ko-KR" sz="2000" dirty="0"/>
              <a:t>1943: McCulloch and Pitts - earliest mathematical models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ko-KR" sz="2000" dirty="0"/>
              <a:t>1954: Donald Hebb and IBM research group - earliest simulations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ko-KR" sz="2000" dirty="0"/>
              <a:t>1958: Frank Rosenblatt -  The Perceptron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000" dirty="0">
                <a:solidFill>
                  <a:schemeClr val="tx2"/>
                </a:solidFill>
              </a:rPr>
              <a:t>Disenchantment:</a:t>
            </a:r>
            <a:endParaRPr lang="en-US" altLang="ko-KR" sz="2000" dirty="0"/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ko-KR" sz="2000" dirty="0"/>
              <a:t>1969: Minsky and </a:t>
            </a:r>
            <a:r>
              <a:rPr lang="en-US" altLang="ko-KR" sz="2000" dirty="0" err="1"/>
              <a:t>Papert</a:t>
            </a:r>
            <a:r>
              <a:rPr lang="en-US" altLang="ko-KR" sz="2000" dirty="0"/>
              <a:t> - </a:t>
            </a:r>
            <a:r>
              <a:rPr lang="en-US" altLang="ko-KR" sz="2000" dirty="0" err="1"/>
              <a:t>perceptrons</a:t>
            </a:r>
            <a:r>
              <a:rPr lang="en-US" altLang="ko-KR" sz="2000" dirty="0"/>
              <a:t> have severe limitations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000" dirty="0">
                <a:solidFill>
                  <a:schemeClr val="tx2"/>
                </a:solidFill>
              </a:rPr>
              <a:t>Re-emergence:</a:t>
            </a:r>
            <a:endParaRPr lang="en-US" altLang="ko-KR" sz="2000" dirty="0"/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ko-KR" sz="2000" dirty="0"/>
              <a:t>1985: Multi-layer nets that use back-propagation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ko-KR" sz="2000" dirty="0"/>
              <a:t>1986: PDP Research Group - multi-disciplined approach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621F53-0DB7-4917-835F-B02EC3E5829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4800">
                <a:effectLst>
                  <a:outerShdw blurRad="38100" dist="38100" dir="2700000" algn="tl">
                    <a:srgbClr val="FFFFFF"/>
                  </a:outerShdw>
                </a:effectLst>
              </a:rPr>
              <a:t>Data Preparation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eaLnBrk="1" hangingPunct="1">
              <a:buFont typeface="Monotype Sorts" charset="2"/>
              <a:buNone/>
            </a:pPr>
            <a:endParaRPr lang="en-US" altLang="ko-KR"/>
          </a:p>
          <a:p>
            <a:pPr marL="342900" indent="-342900" eaLnBrk="1" hangingPunct="1">
              <a:buFont typeface="Monotype Sorts" charset="2"/>
              <a:buNone/>
            </a:pPr>
            <a:endParaRPr lang="en-US" altLang="ko-KR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0F74C-3030-4DEA-94DE-8F07D7C01612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Data Preparation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>
          <a:xfrm>
            <a:off x="952500" y="1509713"/>
            <a:ext cx="7772400" cy="41148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Garbage in      Garbage out </a:t>
            </a:r>
            <a:endParaRPr lang="en-US" altLang="ko-KR" sz="2800" dirty="0">
              <a:effectLst>
                <a:outerShdw blurRad="38100" dist="38100" dir="2700000" algn="tl">
                  <a:srgbClr val="919191"/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The quality of results relates directly to quality of the data</a:t>
            </a:r>
            <a:endParaRPr lang="en-US" altLang="ko-KR" sz="2800" dirty="0">
              <a:solidFill>
                <a:schemeClr val="tx2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50%-70% of ANN development time will be spent on data preparation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>
                <a:solidFill>
                  <a:schemeClr val="tx2"/>
                </a:solidFill>
              </a:rPr>
              <a:t>The three steps of data preparation:</a:t>
            </a:r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sz="2000" dirty="0"/>
              <a:t>Consolidation and Cleaning</a:t>
            </a:r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sz="2000" dirty="0"/>
              <a:t>Selection and Preprocessing</a:t>
            </a:r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sz="2000" dirty="0"/>
              <a:t>Transformation and Encoding</a:t>
            </a:r>
          </a:p>
        </p:txBody>
      </p:sp>
      <p:sp>
        <p:nvSpPr>
          <p:cNvPr id="165892" name="AutoShape 4"/>
          <p:cNvSpPr>
            <a:spLocks noChangeArrowheads="1"/>
          </p:cNvSpPr>
          <p:nvPr/>
        </p:nvSpPr>
        <p:spPr bwMode="auto">
          <a:xfrm>
            <a:off x="4545013" y="1689100"/>
            <a:ext cx="319087" cy="306388"/>
          </a:xfrm>
          <a:prstGeom prst="rightArrow">
            <a:avLst>
              <a:gd name="adj1" fmla="val 50000"/>
              <a:gd name="adj2" fmla="val 5208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D836-2CA1-430F-BA88-8EF8549C60C5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Data Preparation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>
          <a:xfrm>
            <a:off x="862013" y="1760538"/>
            <a:ext cx="7772400" cy="4640262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Types and ANNs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/>
              <a:t>Four basic data types:</a:t>
            </a:r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sz="2000" i="1" dirty="0">
                <a:solidFill>
                  <a:schemeClr val="tx2"/>
                </a:solidFill>
              </a:rPr>
              <a:t>nominal </a:t>
            </a:r>
            <a:r>
              <a:rPr lang="en-US" altLang="ko-KR" sz="2000" dirty="0"/>
              <a:t>discrete symbolic (blue, red, green)</a:t>
            </a:r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sz="2000" i="1" dirty="0">
                <a:solidFill>
                  <a:schemeClr val="tx2"/>
                </a:solidFill>
              </a:rPr>
              <a:t>ordinal </a:t>
            </a:r>
            <a:r>
              <a:rPr lang="en-US" altLang="ko-KR" sz="2000" dirty="0"/>
              <a:t>discrete ranking (1</a:t>
            </a:r>
            <a:r>
              <a:rPr lang="en-US" altLang="ko-KR" sz="2000" baseline="30000" dirty="0"/>
              <a:t>st</a:t>
            </a:r>
            <a:r>
              <a:rPr lang="en-US" altLang="ko-KR" sz="2000" dirty="0"/>
              <a:t>, 2</a:t>
            </a:r>
            <a:r>
              <a:rPr lang="en-US" altLang="ko-KR" sz="2000" baseline="30000" dirty="0"/>
              <a:t>nd</a:t>
            </a:r>
            <a:r>
              <a:rPr lang="en-US" altLang="ko-KR" sz="2000" dirty="0"/>
              <a:t>, 3</a:t>
            </a:r>
            <a:r>
              <a:rPr lang="en-US" altLang="ko-KR" sz="2000" baseline="30000" dirty="0"/>
              <a:t>rd</a:t>
            </a:r>
            <a:r>
              <a:rPr lang="en-US" altLang="ko-KR" sz="2000" dirty="0"/>
              <a:t>)</a:t>
            </a:r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sz="2000" i="1" dirty="0">
                <a:solidFill>
                  <a:schemeClr val="tx2"/>
                </a:solidFill>
              </a:rPr>
              <a:t>interval</a:t>
            </a:r>
            <a:r>
              <a:rPr lang="en-US" altLang="ko-KR" sz="2000" dirty="0"/>
              <a:t> measurable numeric (-5, 3, 24)</a:t>
            </a:r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sz="2000" i="1" dirty="0">
                <a:solidFill>
                  <a:schemeClr val="tx2"/>
                </a:solidFill>
              </a:rPr>
              <a:t>continuous</a:t>
            </a:r>
            <a:r>
              <a:rPr lang="en-US" altLang="ko-KR" sz="2000" dirty="0"/>
              <a:t> numeric (0.23, -45.2, 500.43)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err="1"/>
              <a:t>bp</a:t>
            </a:r>
            <a:r>
              <a:rPr lang="en-US" altLang="ko-KR" sz="2400" dirty="0"/>
              <a:t> ANNs accept only continuous numeric values (typically 0 - 1 range)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1F4AC-F14D-4A34-8BD8-1517D7E0E91F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Data Preparation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>
          <a:xfrm>
            <a:off x="862013" y="1760538"/>
            <a:ext cx="7772400" cy="41148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Consolidation and Cleaning</a:t>
            </a:r>
            <a:endParaRPr lang="en-US" altLang="ko-KR" dirty="0">
              <a:solidFill>
                <a:schemeClr val="accent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Determine appropriate input attributes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Consolidate data into working database</a:t>
            </a:r>
            <a:endParaRPr lang="en-US" altLang="ko-KR" sz="2800" dirty="0">
              <a:solidFill>
                <a:schemeClr val="accent2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Eliminate or estimate missing values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Remove </a:t>
            </a:r>
            <a:r>
              <a:rPr lang="en-US" altLang="ko-KR" sz="2800" i="1" dirty="0"/>
              <a:t>outliers</a:t>
            </a:r>
            <a:r>
              <a:rPr lang="en-US" altLang="ko-KR" sz="2800" dirty="0"/>
              <a:t> (obvious exceptions)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Determine prior probabilities of categories and deal with </a:t>
            </a:r>
            <a:r>
              <a:rPr lang="en-US" altLang="ko-KR" sz="2800" i="1" dirty="0"/>
              <a:t>volume bias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3461E-0A7E-4E0D-94B7-68294A5F234A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Data Preparation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11313"/>
            <a:ext cx="7772400" cy="41148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Selection and Preprocessing</a:t>
            </a:r>
            <a:endParaRPr lang="en-US" altLang="ko-KR" sz="2800" dirty="0">
              <a:effectLst>
                <a:outerShdw blurRad="38100" dist="38100" dir="2700000" algn="tl">
                  <a:srgbClr val="919191"/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Select examples         random sampling</a:t>
            </a: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2400" dirty="0"/>
              <a:t>		Consider number of training examples?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Reduce attribute dimensionality</a:t>
            </a:r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sz="2400" dirty="0"/>
              <a:t>remove redundant and/or correlating attributes</a:t>
            </a:r>
            <a:endParaRPr lang="en-US" altLang="ko-KR" dirty="0"/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sz="2400" dirty="0"/>
              <a:t>combine attributes (sum, multiply, difference)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Reduce attribute value ranges</a:t>
            </a:r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sz="2400" dirty="0"/>
              <a:t>group symbolic discrete values</a:t>
            </a:r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sz="2400" dirty="0"/>
              <a:t>quantize continuous numeric values </a:t>
            </a:r>
          </a:p>
        </p:txBody>
      </p:sp>
      <p:graphicFrame>
        <p:nvGraphicFramePr>
          <p:cNvPr id="172036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7248525" y="2606675"/>
          <a:ext cx="18605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48" name="Equation" r:id="rId4" imgW="1857325" imgH="884290" progId="Equation.3">
                  <p:embed/>
                </p:oleObj>
              </mc:Choice>
              <mc:Fallback>
                <p:oleObj name="Equation" r:id="rId4" imgW="1857325" imgH="884290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525" y="2606675"/>
                        <a:ext cx="1860550" cy="88582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37" name="AutoShape 5"/>
          <p:cNvSpPr>
            <a:spLocks noChangeArrowheads="1"/>
          </p:cNvSpPr>
          <p:nvPr/>
        </p:nvSpPr>
        <p:spPr bwMode="auto">
          <a:xfrm>
            <a:off x="4030663" y="2347913"/>
            <a:ext cx="330200" cy="180975"/>
          </a:xfrm>
          <a:prstGeom prst="rightArrow">
            <a:avLst>
              <a:gd name="adj1" fmla="val 50000"/>
              <a:gd name="adj2" fmla="val 9125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CA" altLang="ko-K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B30AC9-D635-4EA4-B052-A64104E9742E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Data Preparation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>
          <a:xfrm>
            <a:off x="758825" y="1382713"/>
            <a:ext cx="7772400" cy="42291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Transformation and Encoding</a:t>
            </a: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2800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Nominal or Ordinal values</a:t>
            </a:r>
            <a:endParaRPr lang="en-US" altLang="ko-KR" dirty="0">
              <a:effectLst>
                <a:outerShdw blurRad="38100" dist="38100" dir="2700000" algn="tl">
                  <a:srgbClr val="919191"/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Transform to discrete numeric values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Encode the value </a:t>
            </a:r>
            <a:r>
              <a:rPr lang="en-US" altLang="ko-KR" sz="2800" dirty="0">
                <a:solidFill>
                  <a:schemeClr val="tx2"/>
                </a:solidFill>
              </a:rPr>
              <a:t>4</a:t>
            </a:r>
            <a:r>
              <a:rPr lang="en-US" altLang="ko-KR" sz="2800" dirty="0"/>
              <a:t> as follows:</a:t>
            </a:r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sz="2400" dirty="0"/>
              <a:t>one-of-N code (</a:t>
            </a:r>
            <a:r>
              <a:rPr lang="en-US" altLang="ko-KR" sz="2400" dirty="0">
                <a:solidFill>
                  <a:schemeClr val="tx2"/>
                </a:solidFill>
              </a:rPr>
              <a:t>0 1 0 0 0</a:t>
            </a:r>
            <a:r>
              <a:rPr lang="en-US" altLang="ko-KR" sz="2400" dirty="0"/>
              <a:t>) - five inputs</a:t>
            </a:r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sz="2400" dirty="0"/>
              <a:t>thermometer code ( </a:t>
            </a:r>
            <a:r>
              <a:rPr lang="en-US" altLang="ko-KR" sz="2400" dirty="0">
                <a:solidFill>
                  <a:schemeClr val="tx2"/>
                </a:solidFill>
              </a:rPr>
              <a:t>1 1 1 1 0</a:t>
            </a:r>
            <a:r>
              <a:rPr lang="en-US" altLang="ko-KR" sz="2400" dirty="0"/>
              <a:t>) - five inputs</a:t>
            </a:r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sz="2400" dirty="0"/>
              <a:t>real value (</a:t>
            </a:r>
            <a:r>
              <a:rPr lang="en-US" altLang="ko-KR" sz="2400" dirty="0">
                <a:solidFill>
                  <a:schemeClr val="tx2"/>
                </a:solidFill>
              </a:rPr>
              <a:t>0.4</a:t>
            </a:r>
            <a:r>
              <a:rPr lang="en-US" altLang="ko-KR" sz="2400" dirty="0"/>
              <a:t>)*  - one input if ordinal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Consider relationship between values</a:t>
            </a:r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sz="2400" dirty="0"/>
              <a:t>(</a:t>
            </a:r>
            <a:r>
              <a:rPr lang="en-US" altLang="ko-KR" sz="2400" i="1" dirty="0"/>
              <a:t>single, married, divorce</a:t>
            </a:r>
            <a:r>
              <a:rPr lang="en-US" altLang="ko-KR" sz="2400" dirty="0"/>
              <a:t>)  </a:t>
            </a:r>
            <a:r>
              <a:rPr lang="en-US" altLang="ko-KR" sz="2400" i="1" dirty="0"/>
              <a:t>vs.  </a:t>
            </a:r>
            <a:r>
              <a:rPr lang="en-US" altLang="ko-KR" sz="2400" dirty="0"/>
              <a:t>(</a:t>
            </a:r>
            <a:r>
              <a:rPr lang="en-US" altLang="ko-KR" sz="2400" i="1" dirty="0"/>
              <a:t>youth, adult, senior</a:t>
            </a:r>
            <a:r>
              <a:rPr lang="en-US" altLang="ko-KR" sz="2400" dirty="0"/>
              <a:t>)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-4763" y="6235700"/>
            <a:ext cx="6208713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lvl="1" eaLnBrk="1" fontAlgn="auto" latinLnBrk="1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20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anose="02040602050305030304" pitchFamily="18" charset="0"/>
              </a:rPr>
              <a:t>* Target values should be 0.1 - 0.9 , not 0.0 - 1.0 range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1FFD23-B021-497E-BB5A-81B6432FCEC1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Data Preparation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849313" y="1439863"/>
            <a:ext cx="7772400" cy="4114800"/>
          </a:xfrm>
        </p:spPr>
        <p:txBody>
          <a:bodyPr rtlCol="0">
            <a:normAutofit lnSpcReduction="10000"/>
          </a:bodyPr>
          <a:lstStyle/>
          <a:p>
            <a:pPr algn="ctr"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Transformation and Encoding</a:t>
            </a: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2800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Interval or continuous numeric values</a:t>
            </a:r>
            <a:endParaRPr lang="en-US" altLang="ko-KR" dirty="0">
              <a:effectLst>
                <a:outerShdw blurRad="38100" dist="38100" dir="2700000" algn="tl">
                  <a:srgbClr val="919191"/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De-correlate example attributes via normalization of values:</a:t>
            </a:r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sz="2400" dirty="0"/>
              <a:t>Euclidean:   </a:t>
            </a:r>
            <a:r>
              <a:rPr lang="en-US" altLang="ko-KR" sz="2400" i="1" dirty="0">
                <a:solidFill>
                  <a:schemeClr val="tx2"/>
                </a:solidFill>
              </a:rPr>
              <a:t>n = x/</a:t>
            </a:r>
            <a:r>
              <a:rPr lang="en-US" altLang="ko-KR" sz="2400" i="1" dirty="0" err="1">
                <a:solidFill>
                  <a:schemeClr val="tx2"/>
                </a:solidFill>
              </a:rPr>
              <a:t>sqrt</a:t>
            </a:r>
            <a:r>
              <a:rPr lang="en-US" altLang="ko-KR" sz="2400" i="1" dirty="0">
                <a:solidFill>
                  <a:schemeClr val="tx2"/>
                </a:solidFill>
              </a:rPr>
              <a:t>(sum of all x^2)</a:t>
            </a:r>
            <a:endParaRPr lang="en-US" altLang="ko-KR" sz="2400" dirty="0"/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sz="2400" dirty="0"/>
              <a:t>Percentage:  </a:t>
            </a:r>
            <a:r>
              <a:rPr lang="en-US" altLang="ko-KR" sz="2400" i="1" dirty="0">
                <a:solidFill>
                  <a:schemeClr val="tx2"/>
                </a:solidFill>
              </a:rPr>
              <a:t>n =  x/(sum of all x)</a:t>
            </a:r>
            <a:endParaRPr lang="en-US" altLang="ko-KR" sz="2400" dirty="0"/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sz="2400" dirty="0"/>
              <a:t>Variance based:  </a:t>
            </a:r>
            <a:r>
              <a:rPr lang="en-US" altLang="ko-KR" sz="2400" i="1" dirty="0">
                <a:solidFill>
                  <a:schemeClr val="tx2"/>
                </a:solidFill>
              </a:rPr>
              <a:t>n = (x - (mean of all x))/variance</a:t>
            </a:r>
            <a:endParaRPr lang="en-US" altLang="ko-KR" sz="24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Scale values </a:t>
            </a:r>
            <a:r>
              <a:rPr lang="en-US" altLang="ko-KR" sz="2400" dirty="0"/>
              <a:t>using a linear transform if data is uniformly distributed or use non-linear (log, power) if skewed distribution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299BAD-9D61-4656-B959-EE8220EE1F0A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Data Preparation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815975" y="1462088"/>
            <a:ext cx="7772400" cy="41148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Transformation and Encoding</a:t>
            </a: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2800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Interval or continuous numeric values</a:t>
            </a:r>
            <a:endParaRPr lang="en-US" altLang="ko-KR" dirty="0">
              <a:solidFill>
                <a:schemeClr val="accent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919191"/>
                  </a:outerShdw>
                </a:effectLst>
              </a:rPr>
              <a:t>Encode the value </a:t>
            </a:r>
            <a:r>
              <a:rPr lang="en-US" altLang="ko-KR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1.6</a:t>
            </a:r>
            <a:r>
              <a:rPr lang="en-US" altLang="ko-KR" sz="2800" dirty="0">
                <a:effectLst>
                  <a:outerShdw blurRad="38100" dist="38100" dir="2700000" algn="tl">
                    <a:srgbClr val="919191"/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919191"/>
                  </a:outerShdw>
                </a:effectLst>
              </a:rPr>
              <a:t>as:</a:t>
            </a:r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sz="2400" dirty="0"/>
              <a:t>Single real-valued number (</a:t>
            </a:r>
            <a:r>
              <a:rPr lang="en-US" altLang="ko-KR" sz="2400" dirty="0">
                <a:solidFill>
                  <a:schemeClr val="tx2"/>
                </a:solidFill>
              </a:rPr>
              <a:t>0.16</a:t>
            </a:r>
            <a:r>
              <a:rPr lang="en-US" altLang="ko-KR" sz="2400" dirty="0"/>
              <a:t>)* - </a:t>
            </a:r>
            <a:r>
              <a:rPr lang="en-US" altLang="ko-KR" sz="2000" dirty="0"/>
              <a:t>OK!</a:t>
            </a:r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sz="2400" dirty="0"/>
              <a:t>Bits of a binary number (</a:t>
            </a:r>
            <a:r>
              <a:rPr lang="en-US" altLang="ko-KR" sz="2400" dirty="0">
                <a:solidFill>
                  <a:schemeClr val="tx2"/>
                </a:solidFill>
              </a:rPr>
              <a:t>010000</a:t>
            </a:r>
            <a:r>
              <a:rPr lang="en-US" altLang="ko-KR" sz="2400" dirty="0"/>
              <a:t>) - </a:t>
            </a:r>
            <a:r>
              <a:rPr lang="en-US" altLang="ko-KR" sz="2000" dirty="0"/>
              <a:t>BAD!</a:t>
            </a:r>
            <a:endParaRPr lang="en-US" altLang="ko-KR" sz="2400" dirty="0"/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sz="2400" dirty="0"/>
              <a:t>one-of-N quantized intervals (</a:t>
            </a:r>
            <a:r>
              <a:rPr lang="en-US" altLang="ko-KR" sz="2400" dirty="0">
                <a:solidFill>
                  <a:schemeClr val="tx2"/>
                </a:solidFill>
              </a:rPr>
              <a:t>0 1 0 0 0</a:t>
            </a:r>
            <a:r>
              <a:rPr lang="en-US" altLang="ko-KR" sz="2400" dirty="0"/>
              <a:t>) 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ko-KR" sz="2400" dirty="0"/>
              <a:t>   - </a:t>
            </a:r>
            <a:r>
              <a:rPr lang="en-US" altLang="ko-KR" sz="2000" dirty="0"/>
              <a:t>NOT GREAT! - discontinuities</a:t>
            </a:r>
            <a:endParaRPr lang="en-US" altLang="ko-KR" sz="2400" dirty="0"/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sz="2400" dirty="0"/>
              <a:t>distributed (fuzzy) overlapping intervals  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ko-KR" sz="2400" dirty="0"/>
              <a:t>  ( </a:t>
            </a:r>
            <a:r>
              <a:rPr lang="en-US" altLang="ko-KR" sz="2400" dirty="0">
                <a:solidFill>
                  <a:schemeClr val="tx2"/>
                </a:solidFill>
              </a:rPr>
              <a:t>0.3 0.8 0.1 0.0 0.0</a:t>
            </a:r>
            <a:r>
              <a:rPr lang="en-US" altLang="ko-KR" sz="2400" dirty="0"/>
              <a:t>) - </a:t>
            </a:r>
            <a:r>
              <a:rPr lang="en-US" altLang="ko-KR" sz="2000" dirty="0"/>
              <a:t>BEST!</a:t>
            </a:r>
          </a:p>
        </p:txBody>
      </p:sp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-4763" y="6235700"/>
            <a:ext cx="6208713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lvl="1" eaLnBrk="1" fontAlgn="auto" latinLnBrk="1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2000" i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anose="02040602050305030304" pitchFamily="18" charset="0"/>
              </a:rPr>
              <a:t>* Target values should be 0.1 - 0.9 , not 0.0 - 1.0 range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78D25-29F9-4BCB-B39C-018C3F41DF6F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Post-Training Analysis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eaLnBrk="1" hangingPunct="1">
              <a:buFont typeface="Monotype Sorts" charset="2"/>
              <a:buNone/>
            </a:pPr>
            <a:endParaRPr lang="en-US" altLang="ko-KR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20CE1-DECF-4EA2-9A42-4C14DF5151DC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Post-Training Analysis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charset="2"/>
              <a:buNone/>
            </a:pPr>
            <a:r>
              <a:rPr lang="en-US" altLang="ko-KR">
                <a:solidFill>
                  <a:schemeClr val="accent2"/>
                </a:solidFill>
              </a:rPr>
              <a:t>Examining the neural net model:</a:t>
            </a:r>
          </a:p>
          <a:p>
            <a:pPr eaLnBrk="1" hangingPunct="1"/>
            <a:r>
              <a:rPr lang="en-US" altLang="ko-KR"/>
              <a:t>Visualizing the constructed model</a:t>
            </a:r>
          </a:p>
          <a:p>
            <a:pPr eaLnBrk="1" hangingPunct="1"/>
            <a:r>
              <a:rPr lang="en-US" altLang="ko-KR"/>
              <a:t>Detailed network analysis</a:t>
            </a:r>
          </a:p>
          <a:p>
            <a:pPr eaLnBrk="1" hangingPunct="1">
              <a:buFont typeface="Monotype Sorts" charset="2"/>
              <a:buNone/>
            </a:pPr>
            <a:endParaRPr lang="en-US" altLang="ko-KR">
              <a:solidFill>
                <a:schemeClr val="accent2"/>
              </a:solidFill>
            </a:endParaRPr>
          </a:p>
          <a:p>
            <a:pPr eaLnBrk="1" hangingPunct="1">
              <a:buFont typeface="Monotype Sorts" charset="2"/>
              <a:buNone/>
            </a:pPr>
            <a:r>
              <a:rPr lang="en-US" altLang="ko-KR">
                <a:solidFill>
                  <a:schemeClr val="accent2"/>
                </a:solidFill>
              </a:rPr>
              <a:t>Sensitivity analysis of input attributes:</a:t>
            </a:r>
            <a:endParaRPr lang="en-US" altLang="ko-KR"/>
          </a:p>
          <a:p>
            <a:pPr eaLnBrk="1" hangingPunct="1"/>
            <a:r>
              <a:rPr lang="en-US" altLang="ko-KR"/>
              <a:t>Analytical techniques </a:t>
            </a:r>
          </a:p>
          <a:p>
            <a:pPr eaLnBrk="1" hangingPunct="1"/>
            <a:r>
              <a:rPr lang="en-US" altLang="ko-KR"/>
              <a:t>Attribute elimination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61E7B8-BCD4-4F96-AB2D-A43AAB9C8CC0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Background and Motivation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781050" y="1352550"/>
            <a:ext cx="7772400" cy="4114800"/>
          </a:xfrm>
        </p:spPr>
        <p:txBody>
          <a:bodyPr rtlCol="0">
            <a:normAutofit fontScale="92500" lnSpcReduction="10000"/>
          </a:bodyPr>
          <a:lstStyle/>
          <a:p>
            <a:pPr algn="ctr"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ANN application areas ...</a:t>
            </a:r>
            <a:endParaRPr lang="en-US" altLang="ko-KR" dirty="0">
              <a:effectLst>
                <a:outerShdw blurRad="38100" dist="38100" dir="2700000" algn="tl">
                  <a:srgbClr val="919191"/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Science and medicine: </a:t>
            </a:r>
            <a:r>
              <a:rPr lang="en-US" altLang="ko-KR" sz="2400" dirty="0"/>
              <a:t> modeling, prediction,  </a:t>
            </a: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2400" dirty="0"/>
              <a:t>                                      diagnosis, pattern recognition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Manufacturing: </a:t>
            </a:r>
            <a:r>
              <a:rPr lang="en-US" altLang="ko-KR" sz="2400" dirty="0"/>
              <a:t> process modeling and analysis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Marketing and Sales:</a:t>
            </a:r>
            <a:r>
              <a:rPr lang="en-US" altLang="ko-KR" sz="2400" dirty="0"/>
              <a:t>  analysis, classification,</a:t>
            </a: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2400" dirty="0"/>
              <a:t>                                              customer targeting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Finance:  </a:t>
            </a:r>
            <a:r>
              <a:rPr lang="en-US" altLang="ko-KR" sz="2400" dirty="0"/>
              <a:t>portfolio trading, investment support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Banking &amp; Insurance:  </a:t>
            </a:r>
            <a:r>
              <a:rPr lang="en-US" altLang="ko-KR" sz="2400" dirty="0"/>
              <a:t>credit and policy approval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Security:   </a:t>
            </a:r>
            <a:r>
              <a:rPr lang="en-US" altLang="ko-KR" sz="2400" dirty="0"/>
              <a:t>bomb,  iceberg,  fraud detection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Engineering:</a:t>
            </a:r>
            <a:r>
              <a:rPr lang="en-US" altLang="ko-KR" sz="2400" dirty="0"/>
              <a:t>  dynamic load </a:t>
            </a:r>
            <a:r>
              <a:rPr lang="en-US" altLang="ko-KR" sz="2400" dirty="0" err="1"/>
              <a:t>schedding</a:t>
            </a:r>
            <a:r>
              <a:rPr lang="en-US" altLang="ko-KR" sz="2400" dirty="0"/>
              <a:t>, pattern</a:t>
            </a: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2400" dirty="0"/>
              <a:t>                                           recognition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F240CE-0C26-4ADE-AB36-409CB693B53C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Post-Training Analysis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Visualizing the Constructed Model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 sz="2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/>
              <a:t>Graphical tools can be used to display output response as selected input variables are changed</a:t>
            </a:r>
            <a:endParaRPr lang="en-US" altLang="ko-KR" sz="2800" dirty="0"/>
          </a:p>
        </p:txBody>
      </p:sp>
      <p:sp>
        <p:nvSpPr>
          <p:cNvPr id="184324" name="Line 4"/>
          <p:cNvSpPr>
            <a:spLocks noChangeShapeType="1"/>
          </p:cNvSpPr>
          <p:nvPr/>
        </p:nvSpPr>
        <p:spPr bwMode="auto">
          <a:xfrm>
            <a:off x="3962400" y="3976688"/>
            <a:ext cx="0" cy="172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325" name="Line 5"/>
          <p:cNvSpPr>
            <a:spLocks noChangeShapeType="1"/>
          </p:cNvSpPr>
          <p:nvPr/>
        </p:nvSpPr>
        <p:spPr bwMode="auto">
          <a:xfrm flipV="1">
            <a:off x="2071688" y="5170488"/>
            <a:ext cx="2182812" cy="1090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326" name="Line 6"/>
          <p:cNvSpPr>
            <a:spLocks noChangeShapeType="1"/>
          </p:cNvSpPr>
          <p:nvPr/>
        </p:nvSpPr>
        <p:spPr bwMode="auto">
          <a:xfrm>
            <a:off x="2833688" y="5334000"/>
            <a:ext cx="3325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327" name="Rectangle 7"/>
          <p:cNvSpPr>
            <a:spLocks noChangeArrowheads="1"/>
          </p:cNvSpPr>
          <p:nvPr/>
        </p:nvSpPr>
        <p:spPr bwMode="auto">
          <a:xfrm>
            <a:off x="2493963" y="3941763"/>
            <a:ext cx="134461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accent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Response</a:t>
            </a:r>
          </a:p>
        </p:txBody>
      </p:sp>
      <p:sp>
        <p:nvSpPr>
          <p:cNvPr id="184328" name="Rectangle 8"/>
          <p:cNvSpPr>
            <a:spLocks noChangeArrowheads="1"/>
          </p:cNvSpPr>
          <p:nvPr/>
        </p:nvSpPr>
        <p:spPr bwMode="auto">
          <a:xfrm>
            <a:off x="1579563" y="5618163"/>
            <a:ext cx="68421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Size</a:t>
            </a:r>
          </a:p>
        </p:txBody>
      </p:sp>
      <p:sp>
        <p:nvSpPr>
          <p:cNvPr id="184329" name="Rectangle 9"/>
          <p:cNvSpPr>
            <a:spLocks noChangeArrowheads="1"/>
          </p:cNvSpPr>
          <p:nvPr/>
        </p:nvSpPr>
        <p:spPr bwMode="auto">
          <a:xfrm>
            <a:off x="5770563" y="4856163"/>
            <a:ext cx="87153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Temp</a:t>
            </a:r>
          </a:p>
        </p:txBody>
      </p:sp>
      <p:sp>
        <p:nvSpPr>
          <p:cNvPr id="184330" name="Freeform 10"/>
          <p:cNvSpPr>
            <a:spLocks/>
          </p:cNvSpPr>
          <p:nvPr/>
        </p:nvSpPr>
        <p:spPr bwMode="auto">
          <a:xfrm>
            <a:off x="2667000" y="4424363"/>
            <a:ext cx="3370263" cy="1292225"/>
          </a:xfrm>
          <a:custGeom>
            <a:avLst/>
            <a:gdLst>
              <a:gd name="T0" fmla="*/ 2147483646 w 2123"/>
              <a:gd name="T1" fmla="*/ 2147483646 h 814"/>
              <a:gd name="T2" fmla="*/ 2147483646 w 2123"/>
              <a:gd name="T3" fmla="*/ 2147483646 h 814"/>
              <a:gd name="T4" fmla="*/ 2147483646 w 2123"/>
              <a:gd name="T5" fmla="*/ 2147483646 h 814"/>
              <a:gd name="T6" fmla="*/ 2147483646 w 2123"/>
              <a:gd name="T7" fmla="*/ 2147483646 h 814"/>
              <a:gd name="T8" fmla="*/ 2147483646 w 2123"/>
              <a:gd name="T9" fmla="*/ 2147483646 h 814"/>
              <a:gd name="T10" fmla="*/ 2147483646 w 2123"/>
              <a:gd name="T11" fmla="*/ 2147483646 h 814"/>
              <a:gd name="T12" fmla="*/ 2147483646 w 2123"/>
              <a:gd name="T13" fmla="*/ 2147483646 h 814"/>
              <a:gd name="T14" fmla="*/ 2147483646 w 2123"/>
              <a:gd name="T15" fmla="*/ 2147483646 h 814"/>
              <a:gd name="T16" fmla="*/ 2147483646 w 2123"/>
              <a:gd name="T17" fmla="*/ 2147483646 h 814"/>
              <a:gd name="T18" fmla="*/ 2147483646 w 2123"/>
              <a:gd name="T19" fmla="*/ 2147483646 h 814"/>
              <a:gd name="T20" fmla="*/ 2147483646 w 2123"/>
              <a:gd name="T21" fmla="*/ 2147483646 h 814"/>
              <a:gd name="T22" fmla="*/ 2147483646 w 2123"/>
              <a:gd name="T23" fmla="*/ 2147483646 h 814"/>
              <a:gd name="T24" fmla="*/ 2147483646 w 2123"/>
              <a:gd name="T25" fmla="*/ 2147483646 h 814"/>
              <a:gd name="T26" fmla="*/ 2147483646 w 2123"/>
              <a:gd name="T27" fmla="*/ 2147483646 h 814"/>
              <a:gd name="T28" fmla="*/ 2147483646 w 2123"/>
              <a:gd name="T29" fmla="*/ 2147483646 h 814"/>
              <a:gd name="T30" fmla="*/ 2147483646 w 2123"/>
              <a:gd name="T31" fmla="*/ 2147483646 h 814"/>
              <a:gd name="T32" fmla="*/ 2147483646 w 2123"/>
              <a:gd name="T33" fmla="*/ 2147483646 h 814"/>
              <a:gd name="T34" fmla="*/ 2147483646 w 2123"/>
              <a:gd name="T35" fmla="*/ 2147483646 h 814"/>
              <a:gd name="T36" fmla="*/ 2147483646 w 2123"/>
              <a:gd name="T37" fmla="*/ 2147483646 h 814"/>
              <a:gd name="T38" fmla="*/ 2147483646 w 2123"/>
              <a:gd name="T39" fmla="*/ 2147483646 h 814"/>
              <a:gd name="T40" fmla="*/ 2147483646 w 2123"/>
              <a:gd name="T41" fmla="*/ 2147483646 h 814"/>
              <a:gd name="T42" fmla="*/ 2147483646 w 2123"/>
              <a:gd name="T43" fmla="*/ 2147483646 h 814"/>
              <a:gd name="T44" fmla="*/ 2147483646 w 2123"/>
              <a:gd name="T45" fmla="*/ 2147483646 h 814"/>
              <a:gd name="T46" fmla="*/ 2147483646 w 2123"/>
              <a:gd name="T47" fmla="*/ 2147483646 h 814"/>
              <a:gd name="T48" fmla="*/ 2147483646 w 2123"/>
              <a:gd name="T49" fmla="*/ 2147483646 h 814"/>
              <a:gd name="T50" fmla="*/ 2147483646 w 2123"/>
              <a:gd name="T51" fmla="*/ 2147483646 h 814"/>
              <a:gd name="T52" fmla="*/ 2147483646 w 2123"/>
              <a:gd name="T53" fmla="*/ 2147483646 h 814"/>
              <a:gd name="T54" fmla="*/ 2147483646 w 2123"/>
              <a:gd name="T55" fmla="*/ 2147483646 h 814"/>
              <a:gd name="T56" fmla="*/ 2147483646 w 2123"/>
              <a:gd name="T57" fmla="*/ 2147483646 h 814"/>
              <a:gd name="T58" fmla="*/ 2147483646 w 2123"/>
              <a:gd name="T59" fmla="*/ 2147483646 h 814"/>
              <a:gd name="T60" fmla="*/ 2147483646 w 2123"/>
              <a:gd name="T61" fmla="*/ 2147483646 h 814"/>
              <a:gd name="T62" fmla="*/ 2147483646 w 2123"/>
              <a:gd name="T63" fmla="*/ 2147483646 h 814"/>
              <a:gd name="T64" fmla="*/ 2147483646 w 2123"/>
              <a:gd name="T65" fmla="*/ 2147483646 h 814"/>
              <a:gd name="T66" fmla="*/ 2147483646 w 2123"/>
              <a:gd name="T67" fmla="*/ 2147483646 h 814"/>
              <a:gd name="T68" fmla="*/ 2147483646 w 2123"/>
              <a:gd name="T69" fmla="*/ 2147483646 h 814"/>
              <a:gd name="T70" fmla="*/ 2147483646 w 2123"/>
              <a:gd name="T71" fmla="*/ 2147483646 h 814"/>
              <a:gd name="T72" fmla="*/ 2147483646 w 2123"/>
              <a:gd name="T73" fmla="*/ 2147483646 h 814"/>
              <a:gd name="T74" fmla="*/ 2147483646 w 2123"/>
              <a:gd name="T75" fmla="*/ 2147483646 h 814"/>
              <a:gd name="T76" fmla="*/ 2147483646 w 2123"/>
              <a:gd name="T77" fmla="*/ 2147483646 h 814"/>
              <a:gd name="T78" fmla="*/ 2147483646 w 2123"/>
              <a:gd name="T79" fmla="*/ 0 h 814"/>
              <a:gd name="T80" fmla="*/ 2147483646 w 2123"/>
              <a:gd name="T81" fmla="*/ 2147483646 h 814"/>
              <a:gd name="T82" fmla="*/ 2147483646 w 2123"/>
              <a:gd name="T83" fmla="*/ 2147483646 h 814"/>
              <a:gd name="T84" fmla="*/ 2147483646 w 2123"/>
              <a:gd name="T85" fmla="*/ 2147483646 h 814"/>
              <a:gd name="T86" fmla="*/ 2147483646 w 2123"/>
              <a:gd name="T87" fmla="*/ 2147483646 h 814"/>
              <a:gd name="T88" fmla="*/ 2147483646 w 2123"/>
              <a:gd name="T89" fmla="*/ 2147483646 h 814"/>
              <a:gd name="T90" fmla="*/ 2147483646 w 2123"/>
              <a:gd name="T91" fmla="*/ 2147483646 h 814"/>
              <a:gd name="T92" fmla="*/ 2147483646 w 2123"/>
              <a:gd name="T93" fmla="*/ 2147483646 h 814"/>
              <a:gd name="T94" fmla="*/ 2147483646 w 2123"/>
              <a:gd name="T95" fmla="*/ 2147483646 h 814"/>
              <a:gd name="T96" fmla="*/ 2147483646 w 2123"/>
              <a:gd name="T97" fmla="*/ 2147483646 h 814"/>
              <a:gd name="T98" fmla="*/ 2147483646 w 2123"/>
              <a:gd name="T99" fmla="*/ 2147483646 h 814"/>
              <a:gd name="T100" fmla="*/ 2147483646 w 2123"/>
              <a:gd name="T101" fmla="*/ 2147483646 h 814"/>
              <a:gd name="T102" fmla="*/ 2147483646 w 2123"/>
              <a:gd name="T103" fmla="*/ 2147483646 h 814"/>
              <a:gd name="T104" fmla="*/ 2147483646 w 2123"/>
              <a:gd name="T105" fmla="*/ 2147483646 h 814"/>
              <a:gd name="T106" fmla="*/ 2147483646 w 2123"/>
              <a:gd name="T107" fmla="*/ 2147483646 h 814"/>
              <a:gd name="T108" fmla="*/ 2147483646 w 2123"/>
              <a:gd name="T109" fmla="*/ 2147483646 h 814"/>
              <a:gd name="T110" fmla="*/ 2147483646 w 2123"/>
              <a:gd name="T111" fmla="*/ 2147483646 h 814"/>
              <a:gd name="T112" fmla="*/ 2147483646 w 2123"/>
              <a:gd name="T113" fmla="*/ 2147483646 h 814"/>
              <a:gd name="T114" fmla="*/ 2147483646 w 2123"/>
              <a:gd name="T115" fmla="*/ 2147483646 h 814"/>
              <a:gd name="T116" fmla="*/ 2147483646 w 2123"/>
              <a:gd name="T117" fmla="*/ 2147483646 h 814"/>
              <a:gd name="T118" fmla="*/ 2147483646 w 2123"/>
              <a:gd name="T119" fmla="*/ 2147483646 h 814"/>
              <a:gd name="T120" fmla="*/ 2147483646 w 2123"/>
              <a:gd name="T121" fmla="*/ 2147483646 h 81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123"/>
              <a:gd name="T184" fmla="*/ 0 h 814"/>
              <a:gd name="T185" fmla="*/ 2123 w 2123"/>
              <a:gd name="T186" fmla="*/ 814 h 814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123" h="814">
                <a:moveTo>
                  <a:pt x="0" y="813"/>
                </a:moveTo>
                <a:lnTo>
                  <a:pt x="33" y="806"/>
                </a:lnTo>
                <a:lnTo>
                  <a:pt x="55" y="792"/>
                </a:lnTo>
                <a:lnTo>
                  <a:pt x="84" y="777"/>
                </a:lnTo>
                <a:lnTo>
                  <a:pt x="134" y="748"/>
                </a:lnTo>
                <a:lnTo>
                  <a:pt x="156" y="727"/>
                </a:lnTo>
                <a:lnTo>
                  <a:pt x="177" y="698"/>
                </a:lnTo>
                <a:lnTo>
                  <a:pt x="199" y="684"/>
                </a:lnTo>
                <a:lnTo>
                  <a:pt x="228" y="662"/>
                </a:lnTo>
                <a:lnTo>
                  <a:pt x="257" y="640"/>
                </a:lnTo>
                <a:lnTo>
                  <a:pt x="285" y="626"/>
                </a:lnTo>
                <a:lnTo>
                  <a:pt x="307" y="612"/>
                </a:lnTo>
                <a:lnTo>
                  <a:pt x="329" y="590"/>
                </a:lnTo>
                <a:lnTo>
                  <a:pt x="350" y="568"/>
                </a:lnTo>
                <a:lnTo>
                  <a:pt x="372" y="561"/>
                </a:lnTo>
                <a:lnTo>
                  <a:pt x="408" y="547"/>
                </a:lnTo>
                <a:lnTo>
                  <a:pt x="437" y="525"/>
                </a:lnTo>
                <a:lnTo>
                  <a:pt x="465" y="511"/>
                </a:lnTo>
                <a:lnTo>
                  <a:pt x="494" y="496"/>
                </a:lnTo>
                <a:lnTo>
                  <a:pt x="523" y="468"/>
                </a:lnTo>
                <a:lnTo>
                  <a:pt x="559" y="446"/>
                </a:lnTo>
                <a:lnTo>
                  <a:pt x="581" y="424"/>
                </a:lnTo>
                <a:lnTo>
                  <a:pt x="617" y="403"/>
                </a:lnTo>
                <a:lnTo>
                  <a:pt x="645" y="388"/>
                </a:lnTo>
                <a:lnTo>
                  <a:pt x="667" y="381"/>
                </a:lnTo>
                <a:lnTo>
                  <a:pt x="696" y="367"/>
                </a:lnTo>
                <a:lnTo>
                  <a:pt x="732" y="360"/>
                </a:lnTo>
                <a:lnTo>
                  <a:pt x="761" y="352"/>
                </a:lnTo>
                <a:lnTo>
                  <a:pt x="789" y="345"/>
                </a:lnTo>
                <a:lnTo>
                  <a:pt x="818" y="331"/>
                </a:lnTo>
                <a:lnTo>
                  <a:pt x="840" y="324"/>
                </a:lnTo>
                <a:lnTo>
                  <a:pt x="869" y="316"/>
                </a:lnTo>
                <a:lnTo>
                  <a:pt x="912" y="309"/>
                </a:lnTo>
                <a:lnTo>
                  <a:pt x="941" y="309"/>
                </a:lnTo>
                <a:lnTo>
                  <a:pt x="977" y="309"/>
                </a:lnTo>
                <a:lnTo>
                  <a:pt x="1005" y="309"/>
                </a:lnTo>
                <a:lnTo>
                  <a:pt x="1027" y="316"/>
                </a:lnTo>
                <a:lnTo>
                  <a:pt x="1056" y="331"/>
                </a:lnTo>
                <a:lnTo>
                  <a:pt x="1092" y="352"/>
                </a:lnTo>
                <a:lnTo>
                  <a:pt x="1121" y="374"/>
                </a:lnTo>
                <a:lnTo>
                  <a:pt x="1157" y="396"/>
                </a:lnTo>
                <a:lnTo>
                  <a:pt x="1178" y="424"/>
                </a:lnTo>
                <a:lnTo>
                  <a:pt x="1193" y="446"/>
                </a:lnTo>
                <a:lnTo>
                  <a:pt x="1215" y="460"/>
                </a:lnTo>
                <a:lnTo>
                  <a:pt x="1215" y="482"/>
                </a:lnTo>
                <a:lnTo>
                  <a:pt x="1243" y="504"/>
                </a:lnTo>
                <a:lnTo>
                  <a:pt x="1265" y="511"/>
                </a:lnTo>
                <a:lnTo>
                  <a:pt x="1294" y="532"/>
                </a:lnTo>
                <a:lnTo>
                  <a:pt x="1330" y="554"/>
                </a:lnTo>
                <a:lnTo>
                  <a:pt x="1359" y="568"/>
                </a:lnTo>
                <a:lnTo>
                  <a:pt x="1395" y="576"/>
                </a:lnTo>
                <a:lnTo>
                  <a:pt x="1423" y="583"/>
                </a:lnTo>
                <a:lnTo>
                  <a:pt x="1467" y="590"/>
                </a:lnTo>
                <a:lnTo>
                  <a:pt x="1495" y="597"/>
                </a:lnTo>
                <a:lnTo>
                  <a:pt x="1517" y="604"/>
                </a:lnTo>
                <a:lnTo>
                  <a:pt x="1539" y="626"/>
                </a:lnTo>
                <a:lnTo>
                  <a:pt x="1567" y="655"/>
                </a:lnTo>
                <a:lnTo>
                  <a:pt x="1603" y="691"/>
                </a:lnTo>
                <a:lnTo>
                  <a:pt x="1625" y="712"/>
                </a:lnTo>
                <a:lnTo>
                  <a:pt x="1647" y="720"/>
                </a:lnTo>
                <a:lnTo>
                  <a:pt x="1675" y="741"/>
                </a:lnTo>
                <a:lnTo>
                  <a:pt x="1704" y="763"/>
                </a:lnTo>
                <a:lnTo>
                  <a:pt x="1726" y="763"/>
                </a:lnTo>
                <a:lnTo>
                  <a:pt x="1755" y="770"/>
                </a:lnTo>
                <a:lnTo>
                  <a:pt x="1783" y="770"/>
                </a:lnTo>
                <a:lnTo>
                  <a:pt x="1812" y="770"/>
                </a:lnTo>
                <a:lnTo>
                  <a:pt x="1841" y="770"/>
                </a:lnTo>
                <a:lnTo>
                  <a:pt x="1863" y="770"/>
                </a:lnTo>
                <a:lnTo>
                  <a:pt x="1891" y="770"/>
                </a:lnTo>
                <a:lnTo>
                  <a:pt x="1920" y="770"/>
                </a:lnTo>
                <a:lnTo>
                  <a:pt x="1942" y="770"/>
                </a:lnTo>
                <a:lnTo>
                  <a:pt x="1978" y="756"/>
                </a:lnTo>
                <a:lnTo>
                  <a:pt x="2007" y="756"/>
                </a:lnTo>
                <a:lnTo>
                  <a:pt x="2028" y="734"/>
                </a:lnTo>
                <a:lnTo>
                  <a:pt x="2016" y="717"/>
                </a:lnTo>
                <a:lnTo>
                  <a:pt x="2043" y="720"/>
                </a:lnTo>
                <a:lnTo>
                  <a:pt x="2050" y="698"/>
                </a:lnTo>
                <a:lnTo>
                  <a:pt x="2071" y="676"/>
                </a:lnTo>
                <a:lnTo>
                  <a:pt x="2093" y="669"/>
                </a:lnTo>
                <a:lnTo>
                  <a:pt x="2115" y="655"/>
                </a:lnTo>
                <a:lnTo>
                  <a:pt x="2122" y="633"/>
                </a:lnTo>
                <a:lnTo>
                  <a:pt x="2100" y="626"/>
                </a:lnTo>
                <a:lnTo>
                  <a:pt x="2071" y="619"/>
                </a:lnTo>
                <a:lnTo>
                  <a:pt x="2043" y="619"/>
                </a:lnTo>
                <a:lnTo>
                  <a:pt x="2021" y="619"/>
                </a:lnTo>
                <a:lnTo>
                  <a:pt x="1999" y="619"/>
                </a:lnTo>
                <a:lnTo>
                  <a:pt x="1971" y="612"/>
                </a:lnTo>
                <a:lnTo>
                  <a:pt x="1935" y="612"/>
                </a:lnTo>
                <a:lnTo>
                  <a:pt x="1913" y="612"/>
                </a:lnTo>
                <a:lnTo>
                  <a:pt x="1891" y="612"/>
                </a:lnTo>
                <a:lnTo>
                  <a:pt x="1863" y="619"/>
                </a:lnTo>
                <a:lnTo>
                  <a:pt x="1841" y="626"/>
                </a:lnTo>
                <a:lnTo>
                  <a:pt x="1819" y="626"/>
                </a:lnTo>
                <a:lnTo>
                  <a:pt x="1791" y="626"/>
                </a:lnTo>
                <a:lnTo>
                  <a:pt x="1769" y="626"/>
                </a:lnTo>
                <a:lnTo>
                  <a:pt x="1747" y="597"/>
                </a:lnTo>
                <a:lnTo>
                  <a:pt x="1719" y="583"/>
                </a:lnTo>
                <a:lnTo>
                  <a:pt x="1697" y="561"/>
                </a:lnTo>
                <a:lnTo>
                  <a:pt x="1675" y="532"/>
                </a:lnTo>
                <a:lnTo>
                  <a:pt x="1661" y="504"/>
                </a:lnTo>
                <a:lnTo>
                  <a:pt x="1639" y="468"/>
                </a:lnTo>
                <a:lnTo>
                  <a:pt x="1632" y="439"/>
                </a:lnTo>
                <a:lnTo>
                  <a:pt x="1632" y="417"/>
                </a:lnTo>
                <a:lnTo>
                  <a:pt x="1618" y="381"/>
                </a:lnTo>
                <a:lnTo>
                  <a:pt x="1611" y="352"/>
                </a:lnTo>
                <a:lnTo>
                  <a:pt x="1603" y="324"/>
                </a:lnTo>
                <a:lnTo>
                  <a:pt x="1603" y="295"/>
                </a:lnTo>
                <a:lnTo>
                  <a:pt x="1596" y="273"/>
                </a:lnTo>
                <a:lnTo>
                  <a:pt x="1582" y="244"/>
                </a:lnTo>
                <a:lnTo>
                  <a:pt x="1582" y="208"/>
                </a:lnTo>
                <a:lnTo>
                  <a:pt x="1575" y="180"/>
                </a:lnTo>
                <a:lnTo>
                  <a:pt x="1560" y="144"/>
                </a:lnTo>
                <a:lnTo>
                  <a:pt x="1553" y="122"/>
                </a:lnTo>
                <a:lnTo>
                  <a:pt x="1546" y="100"/>
                </a:lnTo>
                <a:lnTo>
                  <a:pt x="1524" y="79"/>
                </a:lnTo>
                <a:lnTo>
                  <a:pt x="1517" y="57"/>
                </a:lnTo>
                <a:lnTo>
                  <a:pt x="1495" y="43"/>
                </a:lnTo>
                <a:lnTo>
                  <a:pt x="1481" y="21"/>
                </a:lnTo>
                <a:lnTo>
                  <a:pt x="1459" y="14"/>
                </a:lnTo>
                <a:lnTo>
                  <a:pt x="1431" y="0"/>
                </a:lnTo>
                <a:lnTo>
                  <a:pt x="1409" y="0"/>
                </a:lnTo>
                <a:lnTo>
                  <a:pt x="1387" y="0"/>
                </a:lnTo>
                <a:lnTo>
                  <a:pt x="1359" y="14"/>
                </a:lnTo>
                <a:lnTo>
                  <a:pt x="1337" y="36"/>
                </a:lnTo>
                <a:lnTo>
                  <a:pt x="1315" y="57"/>
                </a:lnTo>
                <a:lnTo>
                  <a:pt x="1315" y="79"/>
                </a:lnTo>
                <a:lnTo>
                  <a:pt x="1294" y="108"/>
                </a:lnTo>
                <a:lnTo>
                  <a:pt x="1279" y="136"/>
                </a:lnTo>
                <a:lnTo>
                  <a:pt x="1251" y="158"/>
                </a:lnTo>
                <a:lnTo>
                  <a:pt x="1229" y="165"/>
                </a:lnTo>
                <a:lnTo>
                  <a:pt x="1207" y="172"/>
                </a:lnTo>
                <a:lnTo>
                  <a:pt x="1185" y="180"/>
                </a:lnTo>
                <a:lnTo>
                  <a:pt x="1157" y="180"/>
                </a:lnTo>
                <a:lnTo>
                  <a:pt x="1135" y="180"/>
                </a:lnTo>
                <a:lnTo>
                  <a:pt x="1113" y="180"/>
                </a:lnTo>
                <a:lnTo>
                  <a:pt x="1077" y="180"/>
                </a:lnTo>
                <a:lnTo>
                  <a:pt x="1049" y="180"/>
                </a:lnTo>
                <a:lnTo>
                  <a:pt x="1020" y="180"/>
                </a:lnTo>
                <a:lnTo>
                  <a:pt x="991" y="180"/>
                </a:lnTo>
                <a:lnTo>
                  <a:pt x="969" y="172"/>
                </a:lnTo>
                <a:lnTo>
                  <a:pt x="941" y="165"/>
                </a:lnTo>
                <a:lnTo>
                  <a:pt x="919" y="158"/>
                </a:lnTo>
                <a:lnTo>
                  <a:pt x="897" y="151"/>
                </a:lnTo>
                <a:lnTo>
                  <a:pt x="869" y="144"/>
                </a:lnTo>
                <a:lnTo>
                  <a:pt x="847" y="144"/>
                </a:lnTo>
                <a:lnTo>
                  <a:pt x="825" y="151"/>
                </a:lnTo>
                <a:lnTo>
                  <a:pt x="797" y="172"/>
                </a:lnTo>
                <a:lnTo>
                  <a:pt x="775" y="187"/>
                </a:lnTo>
                <a:lnTo>
                  <a:pt x="753" y="194"/>
                </a:lnTo>
                <a:lnTo>
                  <a:pt x="732" y="216"/>
                </a:lnTo>
                <a:lnTo>
                  <a:pt x="710" y="237"/>
                </a:lnTo>
                <a:lnTo>
                  <a:pt x="696" y="259"/>
                </a:lnTo>
                <a:lnTo>
                  <a:pt x="674" y="273"/>
                </a:lnTo>
                <a:lnTo>
                  <a:pt x="653" y="295"/>
                </a:lnTo>
                <a:lnTo>
                  <a:pt x="631" y="316"/>
                </a:lnTo>
                <a:lnTo>
                  <a:pt x="617" y="338"/>
                </a:lnTo>
                <a:lnTo>
                  <a:pt x="595" y="360"/>
                </a:lnTo>
                <a:lnTo>
                  <a:pt x="581" y="388"/>
                </a:lnTo>
                <a:lnTo>
                  <a:pt x="559" y="403"/>
                </a:lnTo>
                <a:lnTo>
                  <a:pt x="537" y="424"/>
                </a:lnTo>
                <a:lnTo>
                  <a:pt x="523" y="446"/>
                </a:lnTo>
                <a:lnTo>
                  <a:pt x="501" y="453"/>
                </a:lnTo>
                <a:lnTo>
                  <a:pt x="480" y="475"/>
                </a:lnTo>
                <a:lnTo>
                  <a:pt x="458" y="489"/>
                </a:lnTo>
                <a:lnTo>
                  <a:pt x="437" y="511"/>
                </a:lnTo>
                <a:lnTo>
                  <a:pt x="415" y="518"/>
                </a:lnTo>
                <a:lnTo>
                  <a:pt x="401" y="540"/>
                </a:lnTo>
                <a:lnTo>
                  <a:pt x="379" y="554"/>
                </a:lnTo>
                <a:lnTo>
                  <a:pt x="357" y="576"/>
                </a:lnTo>
                <a:lnTo>
                  <a:pt x="336" y="604"/>
                </a:lnTo>
                <a:lnTo>
                  <a:pt x="321" y="626"/>
                </a:lnTo>
                <a:lnTo>
                  <a:pt x="300" y="648"/>
                </a:lnTo>
                <a:lnTo>
                  <a:pt x="278" y="655"/>
                </a:lnTo>
                <a:lnTo>
                  <a:pt x="249" y="676"/>
                </a:lnTo>
                <a:lnTo>
                  <a:pt x="228" y="698"/>
                </a:lnTo>
                <a:lnTo>
                  <a:pt x="206" y="705"/>
                </a:lnTo>
                <a:lnTo>
                  <a:pt x="185" y="727"/>
                </a:lnTo>
                <a:lnTo>
                  <a:pt x="163" y="734"/>
                </a:lnTo>
                <a:lnTo>
                  <a:pt x="141" y="741"/>
                </a:lnTo>
                <a:lnTo>
                  <a:pt x="120" y="763"/>
                </a:lnTo>
                <a:lnTo>
                  <a:pt x="98" y="763"/>
                </a:lnTo>
                <a:lnTo>
                  <a:pt x="69" y="777"/>
                </a:lnTo>
                <a:lnTo>
                  <a:pt x="48" y="799"/>
                </a:lnTo>
                <a:lnTo>
                  <a:pt x="26" y="806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331" name="Freeform 11"/>
          <p:cNvSpPr>
            <a:spLocks/>
          </p:cNvSpPr>
          <p:nvPr/>
        </p:nvSpPr>
        <p:spPr bwMode="auto">
          <a:xfrm>
            <a:off x="5668963" y="5407025"/>
            <a:ext cx="276225" cy="219075"/>
          </a:xfrm>
          <a:custGeom>
            <a:avLst/>
            <a:gdLst>
              <a:gd name="T0" fmla="*/ 2147483646 w 174"/>
              <a:gd name="T1" fmla="*/ 2147483646 h 138"/>
              <a:gd name="T2" fmla="*/ 2147483646 w 174"/>
              <a:gd name="T3" fmla="*/ 0 h 138"/>
              <a:gd name="T4" fmla="*/ 2147483646 w 174"/>
              <a:gd name="T5" fmla="*/ 2147483646 h 138"/>
              <a:gd name="T6" fmla="*/ 2147483646 w 174"/>
              <a:gd name="T7" fmla="*/ 2147483646 h 138"/>
              <a:gd name="T8" fmla="*/ 2147483646 w 174"/>
              <a:gd name="T9" fmla="*/ 2147483646 h 138"/>
              <a:gd name="T10" fmla="*/ 2147483646 w 174"/>
              <a:gd name="T11" fmla="*/ 2147483646 h 138"/>
              <a:gd name="T12" fmla="*/ 2147483646 w 174"/>
              <a:gd name="T13" fmla="*/ 2147483646 h 138"/>
              <a:gd name="T14" fmla="*/ 2147483646 w 174"/>
              <a:gd name="T15" fmla="*/ 2147483646 h 138"/>
              <a:gd name="T16" fmla="*/ 0 w 174"/>
              <a:gd name="T17" fmla="*/ 2147483646 h 1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4"/>
              <a:gd name="T28" fmla="*/ 0 h 138"/>
              <a:gd name="T29" fmla="*/ 174 w 174"/>
              <a:gd name="T30" fmla="*/ 138 h 13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4" h="138">
                <a:moveTo>
                  <a:pt x="173" y="2"/>
                </a:moveTo>
                <a:lnTo>
                  <a:pt x="144" y="0"/>
                </a:lnTo>
                <a:lnTo>
                  <a:pt x="116" y="14"/>
                </a:lnTo>
                <a:lnTo>
                  <a:pt x="101" y="36"/>
                </a:lnTo>
                <a:lnTo>
                  <a:pt x="87" y="65"/>
                </a:lnTo>
                <a:lnTo>
                  <a:pt x="72" y="93"/>
                </a:lnTo>
                <a:lnTo>
                  <a:pt x="44" y="101"/>
                </a:lnTo>
                <a:lnTo>
                  <a:pt x="22" y="122"/>
                </a:lnTo>
                <a:lnTo>
                  <a:pt x="0" y="137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332" name="Line 12"/>
          <p:cNvSpPr>
            <a:spLocks noChangeShapeType="1"/>
          </p:cNvSpPr>
          <p:nvPr/>
        </p:nvSpPr>
        <p:spPr bwMode="auto">
          <a:xfrm flipH="1">
            <a:off x="5399088" y="5424488"/>
            <a:ext cx="252412" cy="20161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333" name="Freeform 13"/>
          <p:cNvSpPr>
            <a:spLocks/>
          </p:cNvSpPr>
          <p:nvPr/>
        </p:nvSpPr>
        <p:spPr bwMode="auto">
          <a:xfrm>
            <a:off x="5189538" y="5334000"/>
            <a:ext cx="241300" cy="177800"/>
          </a:xfrm>
          <a:custGeom>
            <a:avLst/>
            <a:gdLst>
              <a:gd name="T0" fmla="*/ 2147483646 w 152"/>
              <a:gd name="T1" fmla="*/ 0 h 112"/>
              <a:gd name="T2" fmla="*/ 2147483646 w 152"/>
              <a:gd name="T3" fmla="*/ 2147483646 h 112"/>
              <a:gd name="T4" fmla="*/ 2147483646 w 152"/>
              <a:gd name="T5" fmla="*/ 2147483646 h 112"/>
              <a:gd name="T6" fmla="*/ 2147483646 w 152"/>
              <a:gd name="T7" fmla="*/ 2147483646 h 112"/>
              <a:gd name="T8" fmla="*/ 2147483646 w 152"/>
              <a:gd name="T9" fmla="*/ 2147483646 h 112"/>
              <a:gd name="T10" fmla="*/ 2147483646 w 152"/>
              <a:gd name="T11" fmla="*/ 2147483646 h 112"/>
              <a:gd name="T12" fmla="*/ 2147483646 w 152"/>
              <a:gd name="T13" fmla="*/ 2147483646 h 112"/>
              <a:gd name="T14" fmla="*/ 2147483646 w 152"/>
              <a:gd name="T15" fmla="*/ 2147483646 h 112"/>
              <a:gd name="T16" fmla="*/ 0 w 152"/>
              <a:gd name="T17" fmla="*/ 2147483646 h 1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2"/>
              <a:gd name="T28" fmla="*/ 0 h 112"/>
              <a:gd name="T29" fmla="*/ 152 w 152"/>
              <a:gd name="T30" fmla="*/ 112 h 1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2" h="112">
                <a:moveTo>
                  <a:pt x="139" y="0"/>
                </a:moveTo>
                <a:lnTo>
                  <a:pt x="151" y="24"/>
                </a:lnTo>
                <a:lnTo>
                  <a:pt x="130" y="46"/>
                </a:lnTo>
                <a:lnTo>
                  <a:pt x="108" y="46"/>
                </a:lnTo>
                <a:lnTo>
                  <a:pt x="86" y="53"/>
                </a:lnTo>
                <a:lnTo>
                  <a:pt x="58" y="60"/>
                </a:lnTo>
                <a:lnTo>
                  <a:pt x="50" y="82"/>
                </a:lnTo>
                <a:lnTo>
                  <a:pt x="22" y="96"/>
                </a:lnTo>
                <a:lnTo>
                  <a:pt x="0" y="111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334" name="Freeform 14"/>
          <p:cNvSpPr>
            <a:spLocks/>
          </p:cNvSpPr>
          <p:nvPr/>
        </p:nvSpPr>
        <p:spPr bwMode="auto">
          <a:xfrm>
            <a:off x="4868863" y="5181600"/>
            <a:ext cx="390525" cy="158750"/>
          </a:xfrm>
          <a:custGeom>
            <a:avLst/>
            <a:gdLst>
              <a:gd name="T0" fmla="*/ 2147483646 w 246"/>
              <a:gd name="T1" fmla="*/ 0 h 100"/>
              <a:gd name="T2" fmla="*/ 2147483646 w 246"/>
              <a:gd name="T3" fmla="*/ 2147483646 h 100"/>
              <a:gd name="T4" fmla="*/ 2147483646 w 246"/>
              <a:gd name="T5" fmla="*/ 2147483646 h 100"/>
              <a:gd name="T6" fmla="*/ 2147483646 w 246"/>
              <a:gd name="T7" fmla="*/ 2147483646 h 100"/>
              <a:gd name="T8" fmla="*/ 2147483646 w 246"/>
              <a:gd name="T9" fmla="*/ 2147483646 h 100"/>
              <a:gd name="T10" fmla="*/ 2147483646 w 246"/>
              <a:gd name="T11" fmla="*/ 2147483646 h 100"/>
              <a:gd name="T12" fmla="*/ 2147483646 w 246"/>
              <a:gd name="T13" fmla="*/ 2147483646 h 100"/>
              <a:gd name="T14" fmla="*/ 2147483646 w 246"/>
              <a:gd name="T15" fmla="*/ 2147483646 h 100"/>
              <a:gd name="T16" fmla="*/ 2147483646 w 246"/>
              <a:gd name="T17" fmla="*/ 2147483646 h 100"/>
              <a:gd name="T18" fmla="*/ 2147483646 w 246"/>
              <a:gd name="T19" fmla="*/ 2147483646 h 100"/>
              <a:gd name="T20" fmla="*/ 2147483646 w 246"/>
              <a:gd name="T21" fmla="*/ 2147483646 h 100"/>
              <a:gd name="T22" fmla="*/ 0 w 246"/>
              <a:gd name="T23" fmla="*/ 2147483646 h 1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6"/>
              <a:gd name="T37" fmla="*/ 0 h 100"/>
              <a:gd name="T38" fmla="*/ 246 w 246"/>
              <a:gd name="T39" fmla="*/ 100 h 1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6" h="100">
                <a:moveTo>
                  <a:pt x="245" y="0"/>
                </a:moveTo>
                <a:lnTo>
                  <a:pt x="238" y="27"/>
                </a:lnTo>
                <a:lnTo>
                  <a:pt x="216" y="41"/>
                </a:lnTo>
                <a:lnTo>
                  <a:pt x="188" y="48"/>
                </a:lnTo>
                <a:lnTo>
                  <a:pt x="166" y="48"/>
                </a:lnTo>
                <a:lnTo>
                  <a:pt x="144" y="48"/>
                </a:lnTo>
                <a:lnTo>
                  <a:pt x="116" y="48"/>
                </a:lnTo>
                <a:lnTo>
                  <a:pt x="94" y="48"/>
                </a:lnTo>
                <a:lnTo>
                  <a:pt x="72" y="55"/>
                </a:lnTo>
                <a:lnTo>
                  <a:pt x="44" y="70"/>
                </a:lnTo>
                <a:lnTo>
                  <a:pt x="22" y="84"/>
                </a:lnTo>
                <a:lnTo>
                  <a:pt x="0" y="99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335" name="Freeform 15"/>
          <p:cNvSpPr>
            <a:spLocks/>
          </p:cNvSpPr>
          <p:nvPr/>
        </p:nvSpPr>
        <p:spPr bwMode="auto">
          <a:xfrm>
            <a:off x="4640263" y="4876800"/>
            <a:ext cx="550862" cy="349250"/>
          </a:xfrm>
          <a:custGeom>
            <a:avLst/>
            <a:gdLst>
              <a:gd name="T0" fmla="*/ 2147483646 w 347"/>
              <a:gd name="T1" fmla="*/ 0 h 220"/>
              <a:gd name="T2" fmla="*/ 2147483646 w 347"/>
              <a:gd name="T3" fmla="*/ 2147483646 h 220"/>
              <a:gd name="T4" fmla="*/ 2147483646 w 347"/>
              <a:gd name="T5" fmla="*/ 2147483646 h 220"/>
              <a:gd name="T6" fmla="*/ 2147483646 w 347"/>
              <a:gd name="T7" fmla="*/ 2147483646 h 220"/>
              <a:gd name="T8" fmla="*/ 2147483646 w 347"/>
              <a:gd name="T9" fmla="*/ 2147483646 h 220"/>
              <a:gd name="T10" fmla="*/ 2147483646 w 347"/>
              <a:gd name="T11" fmla="*/ 2147483646 h 220"/>
              <a:gd name="T12" fmla="*/ 2147483646 w 347"/>
              <a:gd name="T13" fmla="*/ 2147483646 h 220"/>
              <a:gd name="T14" fmla="*/ 2147483646 w 347"/>
              <a:gd name="T15" fmla="*/ 2147483646 h 220"/>
              <a:gd name="T16" fmla="*/ 2147483646 w 347"/>
              <a:gd name="T17" fmla="*/ 2147483646 h 220"/>
              <a:gd name="T18" fmla="*/ 2147483646 w 347"/>
              <a:gd name="T19" fmla="*/ 2147483646 h 220"/>
              <a:gd name="T20" fmla="*/ 2147483646 w 347"/>
              <a:gd name="T21" fmla="*/ 2147483646 h 220"/>
              <a:gd name="T22" fmla="*/ 2147483646 w 347"/>
              <a:gd name="T23" fmla="*/ 2147483646 h 220"/>
              <a:gd name="T24" fmla="*/ 2147483646 w 347"/>
              <a:gd name="T25" fmla="*/ 2147483646 h 220"/>
              <a:gd name="T26" fmla="*/ 2147483646 w 347"/>
              <a:gd name="T27" fmla="*/ 2147483646 h 220"/>
              <a:gd name="T28" fmla="*/ 2147483646 w 347"/>
              <a:gd name="T29" fmla="*/ 2147483646 h 220"/>
              <a:gd name="T30" fmla="*/ 2147483646 w 347"/>
              <a:gd name="T31" fmla="*/ 2147483646 h 220"/>
              <a:gd name="T32" fmla="*/ 0 w 347"/>
              <a:gd name="T33" fmla="*/ 2147483646 h 2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47"/>
              <a:gd name="T52" fmla="*/ 0 h 220"/>
              <a:gd name="T53" fmla="*/ 347 w 347"/>
              <a:gd name="T54" fmla="*/ 220 h 2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47" h="220">
                <a:moveTo>
                  <a:pt x="341" y="0"/>
                </a:moveTo>
                <a:lnTo>
                  <a:pt x="346" y="24"/>
                </a:lnTo>
                <a:lnTo>
                  <a:pt x="324" y="39"/>
                </a:lnTo>
                <a:lnTo>
                  <a:pt x="296" y="60"/>
                </a:lnTo>
                <a:lnTo>
                  <a:pt x="274" y="75"/>
                </a:lnTo>
                <a:lnTo>
                  <a:pt x="252" y="82"/>
                </a:lnTo>
                <a:lnTo>
                  <a:pt x="224" y="96"/>
                </a:lnTo>
                <a:lnTo>
                  <a:pt x="202" y="118"/>
                </a:lnTo>
                <a:lnTo>
                  <a:pt x="180" y="125"/>
                </a:lnTo>
                <a:lnTo>
                  <a:pt x="152" y="125"/>
                </a:lnTo>
                <a:lnTo>
                  <a:pt x="130" y="132"/>
                </a:lnTo>
                <a:lnTo>
                  <a:pt x="108" y="132"/>
                </a:lnTo>
                <a:lnTo>
                  <a:pt x="94" y="154"/>
                </a:lnTo>
                <a:lnTo>
                  <a:pt x="72" y="168"/>
                </a:lnTo>
                <a:lnTo>
                  <a:pt x="44" y="183"/>
                </a:lnTo>
                <a:lnTo>
                  <a:pt x="22" y="204"/>
                </a:lnTo>
                <a:lnTo>
                  <a:pt x="0" y="219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336" name="Freeform 16"/>
          <p:cNvSpPr>
            <a:spLocks/>
          </p:cNvSpPr>
          <p:nvPr/>
        </p:nvSpPr>
        <p:spPr bwMode="auto">
          <a:xfrm>
            <a:off x="4572000" y="4724400"/>
            <a:ext cx="611188" cy="420688"/>
          </a:xfrm>
          <a:custGeom>
            <a:avLst/>
            <a:gdLst>
              <a:gd name="T0" fmla="*/ 2147483646 w 385"/>
              <a:gd name="T1" fmla="*/ 0 h 265"/>
              <a:gd name="T2" fmla="*/ 2147483646 w 385"/>
              <a:gd name="T3" fmla="*/ 2147483646 h 265"/>
              <a:gd name="T4" fmla="*/ 2147483646 w 385"/>
              <a:gd name="T5" fmla="*/ 2147483646 h 265"/>
              <a:gd name="T6" fmla="*/ 2147483646 w 385"/>
              <a:gd name="T7" fmla="*/ 2147483646 h 265"/>
              <a:gd name="T8" fmla="*/ 2147483646 w 385"/>
              <a:gd name="T9" fmla="*/ 2147483646 h 265"/>
              <a:gd name="T10" fmla="*/ 2147483646 w 385"/>
              <a:gd name="T11" fmla="*/ 2147483646 h 265"/>
              <a:gd name="T12" fmla="*/ 2147483646 w 385"/>
              <a:gd name="T13" fmla="*/ 2147483646 h 265"/>
              <a:gd name="T14" fmla="*/ 2147483646 w 385"/>
              <a:gd name="T15" fmla="*/ 2147483646 h 265"/>
              <a:gd name="T16" fmla="*/ 2147483646 w 385"/>
              <a:gd name="T17" fmla="*/ 2147483646 h 265"/>
              <a:gd name="T18" fmla="*/ 2147483646 w 385"/>
              <a:gd name="T19" fmla="*/ 2147483646 h 265"/>
              <a:gd name="T20" fmla="*/ 2147483646 w 385"/>
              <a:gd name="T21" fmla="*/ 2147483646 h 265"/>
              <a:gd name="T22" fmla="*/ 2147483646 w 385"/>
              <a:gd name="T23" fmla="*/ 2147483646 h 265"/>
              <a:gd name="T24" fmla="*/ 2147483646 w 385"/>
              <a:gd name="T25" fmla="*/ 2147483646 h 265"/>
              <a:gd name="T26" fmla="*/ 2147483646 w 385"/>
              <a:gd name="T27" fmla="*/ 2147483646 h 265"/>
              <a:gd name="T28" fmla="*/ 2147483646 w 385"/>
              <a:gd name="T29" fmla="*/ 2147483646 h 265"/>
              <a:gd name="T30" fmla="*/ 2147483646 w 385"/>
              <a:gd name="T31" fmla="*/ 2147483646 h 265"/>
              <a:gd name="T32" fmla="*/ 0 w 385"/>
              <a:gd name="T33" fmla="*/ 2147483646 h 26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85"/>
              <a:gd name="T52" fmla="*/ 0 h 265"/>
              <a:gd name="T53" fmla="*/ 385 w 385"/>
              <a:gd name="T54" fmla="*/ 265 h 26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85" h="265">
                <a:moveTo>
                  <a:pt x="384" y="0"/>
                </a:moveTo>
                <a:lnTo>
                  <a:pt x="360" y="27"/>
                </a:lnTo>
                <a:lnTo>
                  <a:pt x="324" y="34"/>
                </a:lnTo>
                <a:lnTo>
                  <a:pt x="288" y="48"/>
                </a:lnTo>
                <a:lnTo>
                  <a:pt x="252" y="48"/>
                </a:lnTo>
                <a:lnTo>
                  <a:pt x="223" y="63"/>
                </a:lnTo>
                <a:lnTo>
                  <a:pt x="209" y="91"/>
                </a:lnTo>
                <a:lnTo>
                  <a:pt x="202" y="113"/>
                </a:lnTo>
                <a:lnTo>
                  <a:pt x="180" y="127"/>
                </a:lnTo>
                <a:lnTo>
                  <a:pt x="151" y="149"/>
                </a:lnTo>
                <a:lnTo>
                  <a:pt x="123" y="156"/>
                </a:lnTo>
                <a:lnTo>
                  <a:pt x="101" y="171"/>
                </a:lnTo>
                <a:lnTo>
                  <a:pt x="79" y="171"/>
                </a:lnTo>
                <a:lnTo>
                  <a:pt x="51" y="199"/>
                </a:lnTo>
                <a:lnTo>
                  <a:pt x="36" y="221"/>
                </a:lnTo>
                <a:lnTo>
                  <a:pt x="22" y="243"/>
                </a:lnTo>
                <a:lnTo>
                  <a:pt x="0" y="264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337" name="Freeform 17"/>
          <p:cNvSpPr>
            <a:spLocks/>
          </p:cNvSpPr>
          <p:nvPr/>
        </p:nvSpPr>
        <p:spPr bwMode="auto">
          <a:xfrm>
            <a:off x="4491038" y="4495800"/>
            <a:ext cx="471487" cy="534988"/>
          </a:xfrm>
          <a:custGeom>
            <a:avLst/>
            <a:gdLst>
              <a:gd name="T0" fmla="*/ 2147483646 w 297"/>
              <a:gd name="T1" fmla="*/ 0 h 337"/>
              <a:gd name="T2" fmla="*/ 2147483646 w 297"/>
              <a:gd name="T3" fmla="*/ 2147483646 h 337"/>
              <a:gd name="T4" fmla="*/ 2147483646 w 297"/>
              <a:gd name="T5" fmla="*/ 2147483646 h 337"/>
              <a:gd name="T6" fmla="*/ 2147483646 w 297"/>
              <a:gd name="T7" fmla="*/ 2147483646 h 337"/>
              <a:gd name="T8" fmla="*/ 2147483646 w 297"/>
              <a:gd name="T9" fmla="*/ 2147483646 h 337"/>
              <a:gd name="T10" fmla="*/ 2147483646 w 297"/>
              <a:gd name="T11" fmla="*/ 2147483646 h 337"/>
              <a:gd name="T12" fmla="*/ 2147483646 w 297"/>
              <a:gd name="T13" fmla="*/ 2147483646 h 337"/>
              <a:gd name="T14" fmla="*/ 2147483646 w 297"/>
              <a:gd name="T15" fmla="*/ 2147483646 h 337"/>
              <a:gd name="T16" fmla="*/ 2147483646 w 297"/>
              <a:gd name="T17" fmla="*/ 2147483646 h 337"/>
              <a:gd name="T18" fmla="*/ 2147483646 w 297"/>
              <a:gd name="T19" fmla="*/ 2147483646 h 337"/>
              <a:gd name="T20" fmla="*/ 2147483646 w 297"/>
              <a:gd name="T21" fmla="*/ 2147483646 h 337"/>
              <a:gd name="T22" fmla="*/ 2147483646 w 297"/>
              <a:gd name="T23" fmla="*/ 2147483646 h 337"/>
              <a:gd name="T24" fmla="*/ 2147483646 w 297"/>
              <a:gd name="T25" fmla="*/ 2147483646 h 337"/>
              <a:gd name="T26" fmla="*/ 2147483646 w 297"/>
              <a:gd name="T27" fmla="*/ 2147483646 h 337"/>
              <a:gd name="T28" fmla="*/ 2147483646 w 297"/>
              <a:gd name="T29" fmla="*/ 2147483646 h 337"/>
              <a:gd name="T30" fmla="*/ 2147483646 w 297"/>
              <a:gd name="T31" fmla="*/ 2147483646 h 337"/>
              <a:gd name="T32" fmla="*/ 0 w 297"/>
              <a:gd name="T33" fmla="*/ 2147483646 h 33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97"/>
              <a:gd name="T52" fmla="*/ 0 h 337"/>
              <a:gd name="T53" fmla="*/ 297 w 297"/>
              <a:gd name="T54" fmla="*/ 337 h 33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97" h="337">
                <a:moveTo>
                  <a:pt x="291" y="0"/>
                </a:moveTo>
                <a:lnTo>
                  <a:pt x="296" y="27"/>
                </a:lnTo>
                <a:lnTo>
                  <a:pt x="274" y="48"/>
                </a:lnTo>
                <a:lnTo>
                  <a:pt x="246" y="63"/>
                </a:lnTo>
                <a:lnTo>
                  <a:pt x="224" y="70"/>
                </a:lnTo>
                <a:lnTo>
                  <a:pt x="202" y="91"/>
                </a:lnTo>
                <a:lnTo>
                  <a:pt x="195" y="113"/>
                </a:lnTo>
                <a:lnTo>
                  <a:pt x="181" y="135"/>
                </a:lnTo>
                <a:lnTo>
                  <a:pt x="159" y="156"/>
                </a:lnTo>
                <a:lnTo>
                  <a:pt x="138" y="178"/>
                </a:lnTo>
                <a:lnTo>
                  <a:pt x="116" y="199"/>
                </a:lnTo>
                <a:lnTo>
                  <a:pt x="102" y="221"/>
                </a:lnTo>
                <a:lnTo>
                  <a:pt x="87" y="243"/>
                </a:lnTo>
                <a:lnTo>
                  <a:pt x="58" y="271"/>
                </a:lnTo>
                <a:lnTo>
                  <a:pt x="36" y="293"/>
                </a:lnTo>
                <a:lnTo>
                  <a:pt x="22" y="315"/>
                </a:lnTo>
                <a:lnTo>
                  <a:pt x="0" y="336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338" name="Freeform 18"/>
          <p:cNvSpPr>
            <a:spLocks/>
          </p:cNvSpPr>
          <p:nvPr/>
        </p:nvSpPr>
        <p:spPr bwMode="auto">
          <a:xfrm>
            <a:off x="4419600" y="4824413"/>
            <a:ext cx="142875" cy="130175"/>
          </a:xfrm>
          <a:custGeom>
            <a:avLst/>
            <a:gdLst>
              <a:gd name="T0" fmla="*/ 0 w 90"/>
              <a:gd name="T1" fmla="*/ 2147483646 h 82"/>
              <a:gd name="T2" fmla="*/ 2147483646 w 90"/>
              <a:gd name="T3" fmla="*/ 2147483646 h 82"/>
              <a:gd name="T4" fmla="*/ 2147483646 w 90"/>
              <a:gd name="T5" fmla="*/ 2147483646 h 82"/>
              <a:gd name="T6" fmla="*/ 2147483646 w 90"/>
              <a:gd name="T7" fmla="*/ 2147483646 h 82"/>
              <a:gd name="T8" fmla="*/ 2147483646 w 90"/>
              <a:gd name="T9" fmla="*/ 2147483646 h 82"/>
              <a:gd name="T10" fmla="*/ 2147483646 w 90"/>
              <a:gd name="T11" fmla="*/ 0 h 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0"/>
              <a:gd name="T19" fmla="*/ 0 h 82"/>
              <a:gd name="T20" fmla="*/ 90 w 90"/>
              <a:gd name="T21" fmla="*/ 82 h 8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0" h="82">
                <a:moveTo>
                  <a:pt x="0" y="81"/>
                </a:moveTo>
                <a:lnTo>
                  <a:pt x="2" y="57"/>
                </a:lnTo>
                <a:lnTo>
                  <a:pt x="24" y="50"/>
                </a:lnTo>
                <a:lnTo>
                  <a:pt x="45" y="28"/>
                </a:lnTo>
                <a:lnTo>
                  <a:pt x="67" y="21"/>
                </a:lnTo>
                <a:lnTo>
                  <a:pt x="89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339" name="Freeform 19"/>
          <p:cNvSpPr>
            <a:spLocks/>
          </p:cNvSpPr>
          <p:nvPr/>
        </p:nvSpPr>
        <p:spPr bwMode="auto">
          <a:xfrm>
            <a:off x="4267200" y="4811713"/>
            <a:ext cx="192088" cy="71437"/>
          </a:xfrm>
          <a:custGeom>
            <a:avLst/>
            <a:gdLst>
              <a:gd name="T0" fmla="*/ 0 w 121"/>
              <a:gd name="T1" fmla="*/ 2147483646 h 45"/>
              <a:gd name="T2" fmla="*/ 2147483646 w 121"/>
              <a:gd name="T3" fmla="*/ 2147483646 h 45"/>
              <a:gd name="T4" fmla="*/ 2147483646 w 121"/>
              <a:gd name="T5" fmla="*/ 2147483646 h 45"/>
              <a:gd name="T6" fmla="*/ 2147483646 w 121"/>
              <a:gd name="T7" fmla="*/ 2147483646 h 45"/>
              <a:gd name="T8" fmla="*/ 2147483646 w 121"/>
              <a:gd name="T9" fmla="*/ 2147483646 h 45"/>
              <a:gd name="T10" fmla="*/ 2147483646 w 121"/>
              <a:gd name="T11" fmla="*/ 0 h 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1"/>
              <a:gd name="T19" fmla="*/ 0 h 45"/>
              <a:gd name="T20" fmla="*/ 121 w 121"/>
              <a:gd name="T21" fmla="*/ 45 h 4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1" h="45">
                <a:moveTo>
                  <a:pt x="0" y="41"/>
                </a:moveTo>
                <a:lnTo>
                  <a:pt x="26" y="44"/>
                </a:lnTo>
                <a:lnTo>
                  <a:pt x="48" y="36"/>
                </a:lnTo>
                <a:lnTo>
                  <a:pt x="77" y="36"/>
                </a:lnTo>
                <a:lnTo>
                  <a:pt x="105" y="22"/>
                </a:lnTo>
                <a:lnTo>
                  <a:pt x="12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340" name="Freeform 20"/>
          <p:cNvSpPr>
            <a:spLocks/>
          </p:cNvSpPr>
          <p:nvPr/>
        </p:nvSpPr>
        <p:spPr bwMode="auto">
          <a:xfrm>
            <a:off x="4038600" y="4732338"/>
            <a:ext cx="352425" cy="150812"/>
          </a:xfrm>
          <a:custGeom>
            <a:avLst/>
            <a:gdLst>
              <a:gd name="T0" fmla="*/ 0 w 222"/>
              <a:gd name="T1" fmla="*/ 2147483646 h 95"/>
              <a:gd name="T2" fmla="*/ 2147483646 w 222"/>
              <a:gd name="T3" fmla="*/ 2147483646 h 95"/>
              <a:gd name="T4" fmla="*/ 2147483646 w 222"/>
              <a:gd name="T5" fmla="*/ 2147483646 h 95"/>
              <a:gd name="T6" fmla="*/ 2147483646 w 222"/>
              <a:gd name="T7" fmla="*/ 2147483646 h 95"/>
              <a:gd name="T8" fmla="*/ 2147483646 w 222"/>
              <a:gd name="T9" fmla="*/ 2147483646 h 95"/>
              <a:gd name="T10" fmla="*/ 2147483646 w 222"/>
              <a:gd name="T11" fmla="*/ 2147483646 h 95"/>
              <a:gd name="T12" fmla="*/ 2147483646 w 222"/>
              <a:gd name="T13" fmla="*/ 2147483646 h 95"/>
              <a:gd name="T14" fmla="*/ 2147483646 w 222"/>
              <a:gd name="T15" fmla="*/ 0 h 95"/>
              <a:gd name="T16" fmla="*/ 2147483646 w 222"/>
              <a:gd name="T17" fmla="*/ 0 h 95"/>
              <a:gd name="T18" fmla="*/ 2147483646 w 222"/>
              <a:gd name="T19" fmla="*/ 0 h 9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22"/>
              <a:gd name="T31" fmla="*/ 0 h 95"/>
              <a:gd name="T32" fmla="*/ 222 w 222"/>
              <a:gd name="T33" fmla="*/ 95 h 9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22" h="95">
                <a:moveTo>
                  <a:pt x="0" y="91"/>
                </a:moveTo>
                <a:lnTo>
                  <a:pt x="26" y="94"/>
                </a:lnTo>
                <a:lnTo>
                  <a:pt x="48" y="79"/>
                </a:lnTo>
                <a:lnTo>
                  <a:pt x="77" y="58"/>
                </a:lnTo>
                <a:lnTo>
                  <a:pt x="105" y="43"/>
                </a:lnTo>
                <a:lnTo>
                  <a:pt x="127" y="29"/>
                </a:lnTo>
                <a:lnTo>
                  <a:pt x="149" y="14"/>
                </a:lnTo>
                <a:lnTo>
                  <a:pt x="177" y="0"/>
                </a:lnTo>
                <a:lnTo>
                  <a:pt x="199" y="0"/>
                </a:lnTo>
                <a:lnTo>
                  <a:pt x="221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341" name="Freeform 21"/>
          <p:cNvSpPr>
            <a:spLocks/>
          </p:cNvSpPr>
          <p:nvPr/>
        </p:nvSpPr>
        <p:spPr bwMode="auto">
          <a:xfrm>
            <a:off x="3851275" y="4710113"/>
            <a:ext cx="254000" cy="263525"/>
          </a:xfrm>
          <a:custGeom>
            <a:avLst/>
            <a:gdLst>
              <a:gd name="T0" fmla="*/ 2147483646 w 160"/>
              <a:gd name="T1" fmla="*/ 2147483646 h 166"/>
              <a:gd name="T2" fmla="*/ 0 w 160"/>
              <a:gd name="T3" fmla="*/ 2147483646 h 166"/>
              <a:gd name="T4" fmla="*/ 2147483646 w 160"/>
              <a:gd name="T5" fmla="*/ 2147483646 h 166"/>
              <a:gd name="T6" fmla="*/ 2147483646 w 160"/>
              <a:gd name="T7" fmla="*/ 2147483646 h 166"/>
              <a:gd name="T8" fmla="*/ 2147483646 w 160"/>
              <a:gd name="T9" fmla="*/ 2147483646 h 166"/>
              <a:gd name="T10" fmla="*/ 2147483646 w 160"/>
              <a:gd name="T11" fmla="*/ 2147483646 h 166"/>
              <a:gd name="T12" fmla="*/ 2147483646 w 160"/>
              <a:gd name="T13" fmla="*/ 2147483646 h 166"/>
              <a:gd name="T14" fmla="*/ 2147483646 w 160"/>
              <a:gd name="T15" fmla="*/ 2147483646 h 166"/>
              <a:gd name="T16" fmla="*/ 2147483646 w 160"/>
              <a:gd name="T17" fmla="*/ 0 h 16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0"/>
              <a:gd name="T28" fmla="*/ 0 h 166"/>
              <a:gd name="T29" fmla="*/ 160 w 160"/>
              <a:gd name="T30" fmla="*/ 166 h 16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0" h="166">
                <a:moveTo>
                  <a:pt x="22" y="153"/>
                </a:moveTo>
                <a:lnTo>
                  <a:pt x="0" y="165"/>
                </a:lnTo>
                <a:lnTo>
                  <a:pt x="15" y="136"/>
                </a:lnTo>
                <a:lnTo>
                  <a:pt x="43" y="108"/>
                </a:lnTo>
                <a:lnTo>
                  <a:pt x="58" y="86"/>
                </a:lnTo>
                <a:lnTo>
                  <a:pt x="94" y="72"/>
                </a:lnTo>
                <a:lnTo>
                  <a:pt x="123" y="50"/>
                </a:lnTo>
                <a:lnTo>
                  <a:pt x="130" y="28"/>
                </a:lnTo>
                <a:lnTo>
                  <a:pt x="159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342" name="Freeform 22"/>
          <p:cNvSpPr>
            <a:spLocks/>
          </p:cNvSpPr>
          <p:nvPr/>
        </p:nvSpPr>
        <p:spPr bwMode="auto">
          <a:xfrm>
            <a:off x="3733800" y="4868863"/>
            <a:ext cx="28575" cy="161925"/>
          </a:xfrm>
          <a:custGeom>
            <a:avLst/>
            <a:gdLst>
              <a:gd name="T0" fmla="*/ 0 w 18"/>
              <a:gd name="T1" fmla="*/ 2147483646 h 102"/>
              <a:gd name="T2" fmla="*/ 2147483646 w 18"/>
              <a:gd name="T3" fmla="*/ 2147483646 h 102"/>
              <a:gd name="T4" fmla="*/ 2147483646 w 18"/>
              <a:gd name="T5" fmla="*/ 2147483646 h 102"/>
              <a:gd name="T6" fmla="*/ 2147483646 w 18"/>
              <a:gd name="T7" fmla="*/ 2147483646 h 102"/>
              <a:gd name="T8" fmla="*/ 2147483646 w 18"/>
              <a:gd name="T9" fmla="*/ 0 h 1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"/>
              <a:gd name="T16" fmla="*/ 0 h 102"/>
              <a:gd name="T17" fmla="*/ 18 w 18"/>
              <a:gd name="T18" fmla="*/ 102 h 1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" h="102">
                <a:moveTo>
                  <a:pt x="0" y="101"/>
                </a:moveTo>
                <a:lnTo>
                  <a:pt x="2" y="72"/>
                </a:lnTo>
                <a:lnTo>
                  <a:pt x="9" y="44"/>
                </a:lnTo>
                <a:lnTo>
                  <a:pt x="17" y="22"/>
                </a:lnTo>
                <a:lnTo>
                  <a:pt x="17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343" name="Freeform 23"/>
          <p:cNvSpPr>
            <a:spLocks/>
          </p:cNvSpPr>
          <p:nvPr/>
        </p:nvSpPr>
        <p:spPr bwMode="auto">
          <a:xfrm>
            <a:off x="3581400" y="4800600"/>
            <a:ext cx="2330450" cy="768350"/>
          </a:xfrm>
          <a:custGeom>
            <a:avLst/>
            <a:gdLst>
              <a:gd name="T0" fmla="*/ 0 w 1468"/>
              <a:gd name="T1" fmla="*/ 2147483646 h 484"/>
              <a:gd name="T2" fmla="*/ 2147483646 w 1468"/>
              <a:gd name="T3" fmla="*/ 2147483646 h 484"/>
              <a:gd name="T4" fmla="*/ 2147483646 w 1468"/>
              <a:gd name="T5" fmla="*/ 2147483646 h 484"/>
              <a:gd name="T6" fmla="*/ 2147483646 w 1468"/>
              <a:gd name="T7" fmla="*/ 2147483646 h 484"/>
              <a:gd name="T8" fmla="*/ 2147483646 w 1468"/>
              <a:gd name="T9" fmla="*/ 2147483646 h 484"/>
              <a:gd name="T10" fmla="*/ 2147483646 w 1468"/>
              <a:gd name="T11" fmla="*/ 2147483646 h 484"/>
              <a:gd name="T12" fmla="*/ 2147483646 w 1468"/>
              <a:gd name="T13" fmla="*/ 2147483646 h 484"/>
              <a:gd name="T14" fmla="*/ 2147483646 w 1468"/>
              <a:gd name="T15" fmla="*/ 2147483646 h 484"/>
              <a:gd name="T16" fmla="*/ 2147483646 w 1468"/>
              <a:gd name="T17" fmla="*/ 2147483646 h 484"/>
              <a:gd name="T18" fmla="*/ 2147483646 w 1468"/>
              <a:gd name="T19" fmla="*/ 2147483646 h 484"/>
              <a:gd name="T20" fmla="*/ 2147483646 w 1468"/>
              <a:gd name="T21" fmla="*/ 2147483646 h 484"/>
              <a:gd name="T22" fmla="*/ 2147483646 w 1468"/>
              <a:gd name="T23" fmla="*/ 2147483646 h 484"/>
              <a:gd name="T24" fmla="*/ 2147483646 w 1468"/>
              <a:gd name="T25" fmla="*/ 2147483646 h 484"/>
              <a:gd name="T26" fmla="*/ 2147483646 w 1468"/>
              <a:gd name="T27" fmla="*/ 2147483646 h 484"/>
              <a:gd name="T28" fmla="*/ 2147483646 w 1468"/>
              <a:gd name="T29" fmla="*/ 2147483646 h 484"/>
              <a:gd name="T30" fmla="*/ 2147483646 w 1468"/>
              <a:gd name="T31" fmla="*/ 2147483646 h 484"/>
              <a:gd name="T32" fmla="*/ 2147483646 w 1468"/>
              <a:gd name="T33" fmla="*/ 2147483646 h 484"/>
              <a:gd name="T34" fmla="*/ 2147483646 w 1468"/>
              <a:gd name="T35" fmla="*/ 2147483646 h 484"/>
              <a:gd name="T36" fmla="*/ 2147483646 w 1468"/>
              <a:gd name="T37" fmla="*/ 2147483646 h 484"/>
              <a:gd name="T38" fmla="*/ 2147483646 w 1468"/>
              <a:gd name="T39" fmla="*/ 2147483646 h 484"/>
              <a:gd name="T40" fmla="*/ 2147483646 w 1468"/>
              <a:gd name="T41" fmla="*/ 2147483646 h 484"/>
              <a:gd name="T42" fmla="*/ 2147483646 w 1468"/>
              <a:gd name="T43" fmla="*/ 2147483646 h 484"/>
              <a:gd name="T44" fmla="*/ 2147483646 w 1468"/>
              <a:gd name="T45" fmla="*/ 0 h 484"/>
              <a:gd name="T46" fmla="*/ 2147483646 w 1468"/>
              <a:gd name="T47" fmla="*/ 0 h 484"/>
              <a:gd name="T48" fmla="*/ 2147483646 w 1468"/>
              <a:gd name="T49" fmla="*/ 0 h 484"/>
              <a:gd name="T50" fmla="*/ 2147483646 w 1468"/>
              <a:gd name="T51" fmla="*/ 0 h 484"/>
              <a:gd name="T52" fmla="*/ 2147483646 w 1468"/>
              <a:gd name="T53" fmla="*/ 2147483646 h 484"/>
              <a:gd name="T54" fmla="*/ 2147483646 w 1468"/>
              <a:gd name="T55" fmla="*/ 2147483646 h 484"/>
              <a:gd name="T56" fmla="*/ 2147483646 w 1468"/>
              <a:gd name="T57" fmla="*/ 2147483646 h 484"/>
              <a:gd name="T58" fmla="*/ 2147483646 w 1468"/>
              <a:gd name="T59" fmla="*/ 2147483646 h 484"/>
              <a:gd name="T60" fmla="*/ 2147483646 w 1468"/>
              <a:gd name="T61" fmla="*/ 2147483646 h 484"/>
              <a:gd name="T62" fmla="*/ 2147483646 w 1468"/>
              <a:gd name="T63" fmla="*/ 2147483646 h 484"/>
              <a:gd name="T64" fmla="*/ 2147483646 w 1468"/>
              <a:gd name="T65" fmla="*/ 2147483646 h 484"/>
              <a:gd name="T66" fmla="*/ 2147483646 w 1468"/>
              <a:gd name="T67" fmla="*/ 2147483646 h 484"/>
              <a:gd name="T68" fmla="*/ 2147483646 w 1468"/>
              <a:gd name="T69" fmla="*/ 2147483646 h 484"/>
              <a:gd name="T70" fmla="*/ 2147483646 w 1468"/>
              <a:gd name="T71" fmla="*/ 2147483646 h 484"/>
              <a:gd name="T72" fmla="*/ 2147483646 w 1468"/>
              <a:gd name="T73" fmla="*/ 2147483646 h 484"/>
              <a:gd name="T74" fmla="*/ 2147483646 w 1468"/>
              <a:gd name="T75" fmla="*/ 2147483646 h 484"/>
              <a:gd name="T76" fmla="*/ 2147483646 w 1468"/>
              <a:gd name="T77" fmla="*/ 2147483646 h 484"/>
              <a:gd name="T78" fmla="*/ 2147483646 w 1468"/>
              <a:gd name="T79" fmla="*/ 2147483646 h 484"/>
              <a:gd name="T80" fmla="*/ 2147483646 w 1468"/>
              <a:gd name="T81" fmla="*/ 2147483646 h 484"/>
              <a:gd name="T82" fmla="*/ 2147483646 w 1468"/>
              <a:gd name="T83" fmla="*/ 2147483646 h 484"/>
              <a:gd name="T84" fmla="*/ 2147483646 w 1468"/>
              <a:gd name="T85" fmla="*/ 2147483646 h 484"/>
              <a:gd name="T86" fmla="*/ 2147483646 w 1468"/>
              <a:gd name="T87" fmla="*/ 2147483646 h 484"/>
              <a:gd name="T88" fmla="*/ 2147483646 w 1468"/>
              <a:gd name="T89" fmla="*/ 2147483646 h 484"/>
              <a:gd name="T90" fmla="*/ 2147483646 w 1468"/>
              <a:gd name="T91" fmla="*/ 2147483646 h 484"/>
              <a:gd name="T92" fmla="*/ 2147483646 w 1468"/>
              <a:gd name="T93" fmla="*/ 2147483646 h 484"/>
              <a:gd name="T94" fmla="*/ 2147483646 w 1468"/>
              <a:gd name="T95" fmla="*/ 2147483646 h 484"/>
              <a:gd name="T96" fmla="*/ 2147483646 w 1468"/>
              <a:gd name="T97" fmla="*/ 2147483646 h 484"/>
              <a:gd name="T98" fmla="*/ 2147483646 w 1468"/>
              <a:gd name="T99" fmla="*/ 2147483646 h 484"/>
              <a:gd name="T100" fmla="*/ 2147483646 w 1468"/>
              <a:gd name="T101" fmla="*/ 2147483646 h 484"/>
              <a:gd name="T102" fmla="*/ 2147483646 w 1468"/>
              <a:gd name="T103" fmla="*/ 2147483646 h 484"/>
              <a:gd name="T104" fmla="*/ 2147483646 w 1468"/>
              <a:gd name="T105" fmla="*/ 2147483646 h 484"/>
              <a:gd name="T106" fmla="*/ 2147483646 w 1468"/>
              <a:gd name="T107" fmla="*/ 2147483646 h 484"/>
              <a:gd name="T108" fmla="*/ 2147483646 w 1468"/>
              <a:gd name="T109" fmla="*/ 2147483646 h 484"/>
              <a:gd name="T110" fmla="*/ 2147483646 w 1468"/>
              <a:gd name="T111" fmla="*/ 2147483646 h 484"/>
              <a:gd name="T112" fmla="*/ 2147483646 w 1468"/>
              <a:gd name="T113" fmla="*/ 2147483646 h 484"/>
              <a:gd name="T114" fmla="*/ 2147483646 w 1468"/>
              <a:gd name="T115" fmla="*/ 2147483646 h 484"/>
              <a:gd name="T116" fmla="*/ 2147483646 w 1468"/>
              <a:gd name="T117" fmla="*/ 2147483646 h 48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468"/>
              <a:gd name="T178" fmla="*/ 0 h 484"/>
              <a:gd name="T179" fmla="*/ 1468 w 1468"/>
              <a:gd name="T180" fmla="*/ 484 h 484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468" h="484">
                <a:moveTo>
                  <a:pt x="0" y="144"/>
                </a:moveTo>
                <a:lnTo>
                  <a:pt x="26" y="144"/>
                </a:lnTo>
                <a:lnTo>
                  <a:pt x="48" y="137"/>
                </a:lnTo>
                <a:lnTo>
                  <a:pt x="69" y="115"/>
                </a:lnTo>
                <a:lnTo>
                  <a:pt x="91" y="94"/>
                </a:lnTo>
                <a:lnTo>
                  <a:pt x="113" y="79"/>
                </a:lnTo>
                <a:lnTo>
                  <a:pt x="141" y="65"/>
                </a:lnTo>
                <a:lnTo>
                  <a:pt x="170" y="51"/>
                </a:lnTo>
                <a:lnTo>
                  <a:pt x="192" y="51"/>
                </a:lnTo>
                <a:lnTo>
                  <a:pt x="228" y="36"/>
                </a:lnTo>
                <a:lnTo>
                  <a:pt x="257" y="22"/>
                </a:lnTo>
                <a:lnTo>
                  <a:pt x="285" y="7"/>
                </a:lnTo>
                <a:lnTo>
                  <a:pt x="307" y="7"/>
                </a:lnTo>
                <a:lnTo>
                  <a:pt x="336" y="7"/>
                </a:lnTo>
                <a:lnTo>
                  <a:pt x="379" y="7"/>
                </a:lnTo>
                <a:lnTo>
                  <a:pt x="401" y="7"/>
                </a:lnTo>
                <a:lnTo>
                  <a:pt x="429" y="7"/>
                </a:lnTo>
                <a:lnTo>
                  <a:pt x="465" y="7"/>
                </a:lnTo>
                <a:lnTo>
                  <a:pt x="487" y="7"/>
                </a:lnTo>
                <a:lnTo>
                  <a:pt x="509" y="7"/>
                </a:lnTo>
                <a:lnTo>
                  <a:pt x="537" y="7"/>
                </a:lnTo>
                <a:lnTo>
                  <a:pt x="559" y="7"/>
                </a:lnTo>
                <a:lnTo>
                  <a:pt x="581" y="0"/>
                </a:lnTo>
                <a:lnTo>
                  <a:pt x="609" y="0"/>
                </a:lnTo>
                <a:lnTo>
                  <a:pt x="631" y="0"/>
                </a:lnTo>
                <a:lnTo>
                  <a:pt x="653" y="0"/>
                </a:lnTo>
                <a:lnTo>
                  <a:pt x="675" y="22"/>
                </a:lnTo>
                <a:lnTo>
                  <a:pt x="703" y="36"/>
                </a:lnTo>
                <a:lnTo>
                  <a:pt x="725" y="51"/>
                </a:lnTo>
                <a:lnTo>
                  <a:pt x="747" y="65"/>
                </a:lnTo>
                <a:lnTo>
                  <a:pt x="775" y="79"/>
                </a:lnTo>
                <a:lnTo>
                  <a:pt x="797" y="87"/>
                </a:lnTo>
                <a:lnTo>
                  <a:pt x="826" y="115"/>
                </a:lnTo>
                <a:lnTo>
                  <a:pt x="855" y="130"/>
                </a:lnTo>
                <a:lnTo>
                  <a:pt x="869" y="159"/>
                </a:lnTo>
                <a:lnTo>
                  <a:pt x="891" y="187"/>
                </a:lnTo>
                <a:lnTo>
                  <a:pt x="912" y="209"/>
                </a:lnTo>
                <a:lnTo>
                  <a:pt x="934" y="231"/>
                </a:lnTo>
                <a:lnTo>
                  <a:pt x="963" y="259"/>
                </a:lnTo>
                <a:lnTo>
                  <a:pt x="977" y="281"/>
                </a:lnTo>
                <a:lnTo>
                  <a:pt x="999" y="303"/>
                </a:lnTo>
                <a:lnTo>
                  <a:pt x="1027" y="324"/>
                </a:lnTo>
                <a:lnTo>
                  <a:pt x="1049" y="346"/>
                </a:lnTo>
                <a:lnTo>
                  <a:pt x="1071" y="367"/>
                </a:lnTo>
                <a:lnTo>
                  <a:pt x="1092" y="389"/>
                </a:lnTo>
                <a:lnTo>
                  <a:pt x="1114" y="396"/>
                </a:lnTo>
                <a:lnTo>
                  <a:pt x="1135" y="418"/>
                </a:lnTo>
                <a:lnTo>
                  <a:pt x="1157" y="425"/>
                </a:lnTo>
                <a:lnTo>
                  <a:pt x="1179" y="454"/>
                </a:lnTo>
                <a:lnTo>
                  <a:pt x="1207" y="461"/>
                </a:lnTo>
                <a:lnTo>
                  <a:pt x="1229" y="475"/>
                </a:lnTo>
                <a:lnTo>
                  <a:pt x="1258" y="475"/>
                </a:lnTo>
                <a:lnTo>
                  <a:pt x="1287" y="483"/>
                </a:lnTo>
                <a:lnTo>
                  <a:pt x="1330" y="483"/>
                </a:lnTo>
                <a:lnTo>
                  <a:pt x="1359" y="483"/>
                </a:lnTo>
                <a:lnTo>
                  <a:pt x="1395" y="468"/>
                </a:lnTo>
                <a:lnTo>
                  <a:pt x="1423" y="461"/>
                </a:lnTo>
                <a:lnTo>
                  <a:pt x="1445" y="461"/>
                </a:lnTo>
                <a:lnTo>
                  <a:pt x="1467" y="461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344" name="Freeform 24"/>
          <p:cNvSpPr>
            <a:spLocks/>
          </p:cNvSpPr>
          <p:nvPr/>
        </p:nvSpPr>
        <p:spPr bwMode="auto">
          <a:xfrm>
            <a:off x="3581400" y="4857750"/>
            <a:ext cx="2146300" cy="779463"/>
          </a:xfrm>
          <a:custGeom>
            <a:avLst/>
            <a:gdLst>
              <a:gd name="T0" fmla="*/ 0 w 1352"/>
              <a:gd name="T1" fmla="*/ 2147483646 h 491"/>
              <a:gd name="T2" fmla="*/ 2147483646 w 1352"/>
              <a:gd name="T3" fmla="*/ 2147483646 h 491"/>
              <a:gd name="T4" fmla="*/ 2147483646 w 1352"/>
              <a:gd name="T5" fmla="*/ 2147483646 h 491"/>
              <a:gd name="T6" fmla="*/ 2147483646 w 1352"/>
              <a:gd name="T7" fmla="*/ 2147483646 h 491"/>
              <a:gd name="T8" fmla="*/ 2147483646 w 1352"/>
              <a:gd name="T9" fmla="*/ 2147483646 h 491"/>
              <a:gd name="T10" fmla="*/ 2147483646 w 1352"/>
              <a:gd name="T11" fmla="*/ 2147483646 h 491"/>
              <a:gd name="T12" fmla="*/ 2147483646 w 1352"/>
              <a:gd name="T13" fmla="*/ 2147483646 h 491"/>
              <a:gd name="T14" fmla="*/ 2147483646 w 1352"/>
              <a:gd name="T15" fmla="*/ 2147483646 h 491"/>
              <a:gd name="T16" fmla="*/ 2147483646 w 1352"/>
              <a:gd name="T17" fmla="*/ 2147483646 h 491"/>
              <a:gd name="T18" fmla="*/ 2147483646 w 1352"/>
              <a:gd name="T19" fmla="*/ 2147483646 h 491"/>
              <a:gd name="T20" fmla="*/ 2147483646 w 1352"/>
              <a:gd name="T21" fmla="*/ 2147483646 h 491"/>
              <a:gd name="T22" fmla="*/ 2147483646 w 1352"/>
              <a:gd name="T23" fmla="*/ 2147483646 h 491"/>
              <a:gd name="T24" fmla="*/ 2147483646 w 1352"/>
              <a:gd name="T25" fmla="*/ 2147483646 h 491"/>
              <a:gd name="T26" fmla="*/ 2147483646 w 1352"/>
              <a:gd name="T27" fmla="*/ 2147483646 h 491"/>
              <a:gd name="T28" fmla="*/ 2147483646 w 1352"/>
              <a:gd name="T29" fmla="*/ 2147483646 h 491"/>
              <a:gd name="T30" fmla="*/ 2147483646 w 1352"/>
              <a:gd name="T31" fmla="*/ 2147483646 h 491"/>
              <a:gd name="T32" fmla="*/ 2147483646 w 1352"/>
              <a:gd name="T33" fmla="*/ 2147483646 h 491"/>
              <a:gd name="T34" fmla="*/ 2147483646 w 1352"/>
              <a:gd name="T35" fmla="*/ 0 h 491"/>
              <a:gd name="T36" fmla="*/ 2147483646 w 1352"/>
              <a:gd name="T37" fmla="*/ 0 h 491"/>
              <a:gd name="T38" fmla="*/ 2147483646 w 1352"/>
              <a:gd name="T39" fmla="*/ 0 h 491"/>
              <a:gd name="T40" fmla="*/ 2147483646 w 1352"/>
              <a:gd name="T41" fmla="*/ 0 h 491"/>
              <a:gd name="T42" fmla="*/ 2147483646 w 1352"/>
              <a:gd name="T43" fmla="*/ 0 h 491"/>
              <a:gd name="T44" fmla="*/ 2147483646 w 1352"/>
              <a:gd name="T45" fmla="*/ 2147483646 h 491"/>
              <a:gd name="T46" fmla="*/ 2147483646 w 1352"/>
              <a:gd name="T47" fmla="*/ 2147483646 h 491"/>
              <a:gd name="T48" fmla="*/ 2147483646 w 1352"/>
              <a:gd name="T49" fmla="*/ 2147483646 h 491"/>
              <a:gd name="T50" fmla="*/ 2147483646 w 1352"/>
              <a:gd name="T51" fmla="*/ 2147483646 h 491"/>
              <a:gd name="T52" fmla="*/ 2147483646 w 1352"/>
              <a:gd name="T53" fmla="*/ 2147483646 h 491"/>
              <a:gd name="T54" fmla="*/ 2147483646 w 1352"/>
              <a:gd name="T55" fmla="*/ 2147483646 h 491"/>
              <a:gd name="T56" fmla="*/ 2147483646 w 1352"/>
              <a:gd name="T57" fmla="*/ 2147483646 h 491"/>
              <a:gd name="T58" fmla="*/ 2147483646 w 1352"/>
              <a:gd name="T59" fmla="*/ 2147483646 h 491"/>
              <a:gd name="T60" fmla="*/ 2147483646 w 1352"/>
              <a:gd name="T61" fmla="*/ 2147483646 h 491"/>
              <a:gd name="T62" fmla="*/ 2147483646 w 1352"/>
              <a:gd name="T63" fmla="*/ 2147483646 h 491"/>
              <a:gd name="T64" fmla="*/ 2147483646 w 1352"/>
              <a:gd name="T65" fmla="*/ 2147483646 h 491"/>
              <a:gd name="T66" fmla="*/ 2147483646 w 1352"/>
              <a:gd name="T67" fmla="*/ 2147483646 h 491"/>
              <a:gd name="T68" fmla="*/ 2147483646 w 1352"/>
              <a:gd name="T69" fmla="*/ 2147483646 h 491"/>
              <a:gd name="T70" fmla="*/ 2147483646 w 1352"/>
              <a:gd name="T71" fmla="*/ 2147483646 h 491"/>
              <a:gd name="T72" fmla="*/ 2147483646 w 1352"/>
              <a:gd name="T73" fmla="*/ 2147483646 h 491"/>
              <a:gd name="T74" fmla="*/ 2147483646 w 1352"/>
              <a:gd name="T75" fmla="*/ 2147483646 h 491"/>
              <a:gd name="T76" fmla="*/ 2147483646 w 1352"/>
              <a:gd name="T77" fmla="*/ 2147483646 h 491"/>
              <a:gd name="T78" fmla="*/ 2147483646 w 1352"/>
              <a:gd name="T79" fmla="*/ 2147483646 h 491"/>
              <a:gd name="T80" fmla="*/ 2147483646 w 1352"/>
              <a:gd name="T81" fmla="*/ 2147483646 h 491"/>
              <a:gd name="T82" fmla="*/ 2147483646 w 1352"/>
              <a:gd name="T83" fmla="*/ 2147483646 h 491"/>
              <a:gd name="T84" fmla="*/ 2147483646 w 1352"/>
              <a:gd name="T85" fmla="*/ 2147483646 h 491"/>
              <a:gd name="T86" fmla="*/ 2147483646 w 1352"/>
              <a:gd name="T87" fmla="*/ 2147483646 h 491"/>
              <a:gd name="T88" fmla="*/ 2147483646 w 1352"/>
              <a:gd name="T89" fmla="*/ 2147483646 h 491"/>
              <a:gd name="T90" fmla="*/ 2147483646 w 1352"/>
              <a:gd name="T91" fmla="*/ 2147483646 h 491"/>
              <a:gd name="T92" fmla="*/ 2147483646 w 1352"/>
              <a:gd name="T93" fmla="*/ 2147483646 h 491"/>
              <a:gd name="T94" fmla="*/ 2147483646 w 1352"/>
              <a:gd name="T95" fmla="*/ 2147483646 h 491"/>
              <a:gd name="T96" fmla="*/ 2147483646 w 1352"/>
              <a:gd name="T97" fmla="*/ 2147483646 h 491"/>
              <a:gd name="T98" fmla="*/ 2147483646 w 1352"/>
              <a:gd name="T99" fmla="*/ 2147483646 h 491"/>
              <a:gd name="T100" fmla="*/ 2147483646 w 1352"/>
              <a:gd name="T101" fmla="*/ 2147483646 h 491"/>
              <a:gd name="T102" fmla="*/ 2147483646 w 1352"/>
              <a:gd name="T103" fmla="*/ 2147483646 h 491"/>
              <a:gd name="T104" fmla="*/ 2147483646 w 1352"/>
              <a:gd name="T105" fmla="*/ 2147483646 h 491"/>
              <a:gd name="T106" fmla="*/ 2147483646 w 1352"/>
              <a:gd name="T107" fmla="*/ 2147483646 h 491"/>
              <a:gd name="T108" fmla="*/ 2147483646 w 1352"/>
              <a:gd name="T109" fmla="*/ 2147483646 h 491"/>
              <a:gd name="T110" fmla="*/ 2147483646 w 1352"/>
              <a:gd name="T111" fmla="*/ 2147483646 h 491"/>
              <a:gd name="T112" fmla="*/ 2147483646 w 1352"/>
              <a:gd name="T113" fmla="*/ 2147483646 h 491"/>
              <a:gd name="T114" fmla="*/ 2147483646 w 1352"/>
              <a:gd name="T115" fmla="*/ 2147483646 h 49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352"/>
              <a:gd name="T175" fmla="*/ 0 h 491"/>
              <a:gd name="T176" fmla="*/ 1352 w 1352"/>
              <a:gd name="T177" fmla="*/ 491 h 491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352" h="491">
                <a:moveTo>
                  <a:pt x="0" y="156"/>
                </a:moveTo>
                <a:lnTo>
                  <a:pt x="26" y="137"/>
                </a:lnTo>
                <a:lnTo>
                  <a:pt x="48" y="130"/>
                </a:lnTo>
                <a:lnTo>
                  <a:pt x="77" y="115"/>
                </a:lnTo>
                <a:lnTo>
                  <a:pt x="105" y="101"/>
                </a:lnTo>
                <a:lnTo>
                  <a:pt x="127" y="87"/>
                </a:lnTo>
                <a:lnTo>
                  <a:pt x="149" y="72"/>
                </a:lnTo>
                <a:lnTo>
                  <a:pt x="177" y="58"/>
                </a:lnTo>
                <a:lnTo>
                  <a:pt x="199" y="51"/>
                </a:lnTo>
                <a:lnTo>
                  <a:pt x="221" y="43"/>
                </a:lnTo>
                <a:lnTo>
                  <a:pt x="249" y="43"/>
                </a:lnTo>
                <a:lnTo>
                  <a:pt x="271" y="29"/>
                </a:lnTo>
                <a:lnTo>
                  <a:pt x="293" y="22"/>
                </a:lnTo>
                <a:lnTo>
                  <a:pt x="321" y="15"/>
                </a:lnTo>
                <a:lnTo>
                  <a:pt x="343" y="15"/>
                </a:lnTo>
                <a:lnTo>
                  <a:pt x="365" y="15"/>
                </a:lnTo>
                <a:lnTo>
                  <a:pt x="393" y="7"/>
                </a:lnTo>
                <a:lnTo>
                  <a:pt x="415" y="0"/>
                </a:lnTo>
                <a:lnTo>
                  <a:pt x="437" y="0"/>
                </a:lnTo>
                <a:lnTo>
                  <a:pt x="473" y="0"/>
                </a:lnTo>
                <a:lnTo>
                  <a:pt x="501" y="0"/>
                </a:lnTo>
                <a:lnTo>
                  <a:pt x="523" y="0"/>
                </a:lnTo>
                <a:lnTo>
                  <a:pt x="545" y="15"/>
                </a:lnTo>
                <a:lnTo>
                  <a:pt x="573" y="36"/>
                </a:lnTo>
                <a:lnTo>
                  <a:pt x="595" y="51"/>
                </a:lnTo>
                <a:lnTo>
                  <a:pt x="617" y="65"/>
                </a:lnTo>
                <a:lnTo>
                  <a:pt x="639" y="79"/>
                </a:lnTo>
                <a:lnTo>
                  <a:pt x="660" y="101"/>
                </a:lnTo>
                <a:lnTo>
                  <a:pt x="682" y="108"/>
                </a:lnTo>
                <a:lnTo>
                  <a:pt x="711" y="123"/>
                </a:lnTo>
                <a:lnTo>
                  <a:pt x="739" y="144"/>
                </a:lnTo>
                <a:lnTo>
                  <a:pt x="761" y="151"/>
                </a:lnTo>
                <a:lnTo>
                  <a:pt x="783" y="166"/>
                </a:lnTo>
                <a:lnTo>
                  <a:pt x="811" y="180"/>
                </a:lnTo>
                <a:lnTo>
                  <a:pt x="833" y="195"/>
                </a:lnTo>
                <a:lnTo>
                  <a:pt x="855" y="209"/>
                </a:lnTo>
                <a:lnTo>
                  <a:pt x="876" y="231"/>
                </a:lnTo>
                <a:lnTo>
                  <a:pt x="898" y="238"/>
                </a:lnTo>
                <a:lnTo>
                  <a:pt x="919" y="267"/>
                </a:lnTo>
                <a:lnTo>
                  <a:pt x="941" y="274"/>
                </a:lnTo>
                <a:lnTo>
                  <a:pt x="963" y="288"/>
                </a:lnTo>
                <a:lnTo>
                  <a:pt x="984" y="310"/>
                </a:lnTo>
                <a:lnTo>
                  <a:pt x="1006" y="331"/>
                </a:lnTo>
                <a:lnTo>
                  <a:pt x="1020" y="353"/>
                </a:lnTo>
                <a:lnTo>
                  <a:pt x="1042" y="360"/>
                </a:lnTo>
                <a:lnTo>
                  <a:pt x="1056" y="382"/>
                </a:lnTo>
                <a:lnTo>
                  <a:pt x="1078" y="389"/>
                </a:lnTo>
                <a:lnTo>
                  <a:pt x="1099" y="411"/>
                </a:lnTo>
                <a:lnTo>
                  <a:pt x="1121" y="418"/>
                </a:lnTo>
                <a:lnTo>
                  <a:pt x="1143" y="425"/>
                </a:lnTo>
                <a:lnTo>
                  <a:pt x="1164" y="447"/>
                </a:lnTo>
                <a:lnTo>
                  <a:pt x="1186" y="454"/>
                </a:lnTo>
                <a:lnTo>
                  <a:pt x="1215" y="468"/>
                </a:lnTo>
                <a:lnTo>
                  <a:pt x="1243" y="475"/>
                </a:lnTo>
                <a:lnTo>
                  <a:pt x="1265" y="475"/>
                </a:lnTo>
                <a:lnTo>
                  <a:pt x="1287" y="475"/>
                </a:lnTo>
                <a:lnTo>
                  <a:pt x="1323" y="483"/>
                </a:lnTo>
                <a:lnTo>
                  <a:pt x="1351" y="49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345" name="Freeform 25"/>
          <p:cNvSpPr>
            <a:spLocks/>
          </p:cNvSpPr>
          <p:nvPr/>
        </p:nvSpPr>
        <p:spPr bwMode="auto">
          <a:xfrm>
            <a:off x="3505200" y="4721225"/>
            <a:ext cx="1114425" cy="385763"/>
          </a:xfrm>
          <a:custGeom>
            <a:avLst/>
            <a:gdLst>
              <a:gd name="T0" fmla="*/ 0 w 702"/>
              <a:gd name="T1" fmla="*/ 2147483646 h 243"/>
              <a:gd name="T2" fmla="*/ 2147483646 w 702"/>
              <a:gd name="T3" fmla="*/ 2147483646 h 243"/>
              <a:gd name="T4" fmla="*/ 2147483646 w 702"/>
              <a:gd name="T5" fmla="*/ 2147483646 h 243"/>
              <a:gd name="T6" fmla="*/ 2147483646 w 702"/>
              <a:gd name="T7" fmla="*/ 2147483646 h 243"/>
              <a:gd name="T8" fmla="*/ 2147483646 w 702"/>
              <a:gd name="T9" fmla="*/ 2147483646 h 243"/>
              <a:gd name="T10" fmla="*/ 2147483646 w 702"/>
              <a:gd name="T11" fmla="*/ 2147483646 h 243"/>
              <a:gd name="T12" fmla="*/ 2147483646 w 702"/>
              <a:gd name="T13" fmla="*/ 2147483646 h 243"/>
              <a:gd name="T14" fmla="*/ 2147483646 w 702"/>
              <a:gd name="T15" fmla="*/ 2147483646 h 243"/>
              <a:gd name="T16" fmla="*/ 2147483646 w 702"/>
              <a:gd name="T17" fmla="*/ 2147483646 h 243"/>
              <a:gd name="T18" fmla="*/ 2147483646 w 702"/>
              <a:gd name="T19" fmla="*/ 2147483646 h 243"/>
              <a:gd name="T20" fmla="*/ 2147483646 w 702"/>
              <a:gd name="T21" fmla="*/ 2147483646 h 243"/>
              <a:gd name="T22" fmla="*/ 2147483646 w 702"/>
              <a:gd name="T23" fmla="*/ 2147483646 h 243"/>
              <a:gd name="T24" fmla="*/ 2147483646 w 702"/>
              <a:gd name="T25" fmla="*/ 2147483646 h 243"/>
              <a:gd name="T26" fmla="*/ 2147483646 w 702"/>
              <a:gd name="T27" fmla="*/ 2147483646 h 243"/>
              <a:gd name="T28" fmla="*/ 2147483646 w 702"/>
              <a:gd name="T29" fmla="*/ 2147483646 h 243"/>
              <a:gd name="T30" fmla="*/ 2147483646 w 702"/>
              <a:gd name="T31" fmla="*/ 2147483646 h 243"/>
              <a:gd name="T32" fmla="*/ 2147483646 w 702"/>
              <a:gd name="T33" fmla="*/ 2147483646 h 243"/>
              <a:gd name="T34" fmla="*/ 2147483646 w 702"/>
              <a:gd name="T35" fmla="*/ 2147483646 h 243"/>
              <a:gd name="T36" fmla="*/ 2147483646 w 702"/>
              <a:gd name="T37" fmla="*/ 2147483646 h 243"/>
              <a:gd name="T38" fmla="*/ 2147483646 w 702"/>
              <a:gd name="T39" fmla="*/ 2147483646 h 243"/>
              <a:gd name="T40" fmla="*/ 2147483646 w 702"/>
              <a:gd name="T41" fmla="*/ 2147483646 h 243"/>
              <a:gd name="T42" fmla="*/ 2147483646 w 702"/>
              <a:gd name="T43" fmla="*/ 2147483646 h 243"/>
              <a:gd name="T44" fmla="*/ 2147483646 w 702"/>
              <a:gd name="T45" fmla="*/ 2147483646 h 243"/>
              <a:gd name="T46" fmla="*/ 2147483646 w 702"/>
              <a:gd name="T47" fmla="*/ 2147483646 h 243"/>
              <a:gd name="T48" fmla="*/ 2147483646 w 702"/>
              <a:gd name="T49" fmla="*/ 2147483646 h 243"/>
              <a:gd name="T50" fmla="*/ 2147483646 w 702"/>
              <a:gd name="T51" fmla="*/ 2147483646 h 243"/>
              <a:gd name="T52" fmla="*/ 2147483646 w 702"/>
              <a:gd name="T53" fmla="*/ 2147483646 h 243"/>
              <a:gd name="T54" fmla="*/ 2147483646 w 702"/>
              <a:gd name="T55" fmla="*/ 2147483646 h 243"/>
              <a:gd name="T56" fmla="*/ 2147483646 w 702"/>
              <a:gd name="T57" fmla="*/ 2147483646 h 243"/>
              <a:gd name="T58" fmla="*/ 2147483646 w 702"/>
              <a:gd name="T59" fmla="*/ 2147483646 h 243"/>
              <a:gd name="T60" fmla="*/ 2147483646 w 702"/>
              <a:gd name="T61" fmla="*/ 2147483646 h 243"/>
              <a:gd name="T62" fmla="*/ 2147483646 w 702"/>
              <a:gd name="T63" fmla="*/ 0 h 24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702"/>
              <a:gd name="T97" fmla="*/ 0 h 243"/>
              <a:gd name="T98" fmla="*/ 702 w 702"/>
              <a:gd name="T99" fmla="*/ 243 h 24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702" h="243">
                <a:moveTo>
                  <a:pt x="0" y="242"/>
                </a:moveTo>
                <a:lnTo>
                  <a:pt x="24" y="237"/>
                </a:lnTo>
                <a:lnTo>
                  <a:pt x="53" y="216"/>
                </a:lnTo>
                <a:lnTo>
                  <a:pt x="81" y="201"/>
                </a:lnTo>
                <a:lnTo>
                  <a:pt x="103" y="180"/>
                </a:lnTo>
                <a:lnTo>
                  <a:pt x="110" y="158"/>
                </a:lnTo>
                <a:lnTo>
                  <a:pt x="132" y="144"/>
                </a:lnTo>
                <a:lnTo>
                  <a:pt x="153" y="122"/>
                </a:lnTo>
                <a:lnTo>
                  <a:pt x="175" y="101"/>
                </a:lnTo>
                <a:lnTo>
                  <a:pt x="175" y="79"/>
                </a:lnTo>
                <a:lnTo>
                  <a:pt x="197" y="72"/>
                </a:lnTo>
                <a:lnTo>
                  <a:pt x="225" y="57"/>
                </a:lnTo>
                <a:lnTo>
                  <a:pt x="247" y="43"/>
                </a:lnTo>
                <a:lnTo>
                  <a:pt x="269" y="29"/>
                </a:lnTo>
                <a:lnTo>
                  <a:pt x="297" y="14"/>
                </a:lnTo>
                <a:lnTo>
                  <a:pt x="319" y="7"/>
                </a:lnTo>
                <a:lnTo>
                  <a:pt x="341" y="7"/>
                </a:lnTo>
                <a:lnTo>
                  <a:pt x="369" y="7"/>
                </a:lnTo>
                <a:lnTo>
                  <a:pt x="391" y="7"/>
                </a:lnTo>
                <a:lnTo>
                  <a:pt x="413" y="14"/>
                </a:lnTo>
                <a:lnTo>
                  <a:pt x="441" y="14"/>
                </a:lnTo>
                <a:lnTo>
                  <a:pt x="463" y="14"/>
                </a:lnTo>
                <a:lnTo>
                  <a:pt x="485" y="21"/>
                </a:lnTo>
                <a:lnTo>
                  <a:pt x="513" y="21"/>
                </a:lnTo>
                <a:lnTo>
                  <a:pt x="535" y="29"/>
                </a:lnTo>
                <a:lnTo>
                  <a:pt x="557" y="29"/>
                </a:lnTo>
                <a:lnTo>
                  <a:pt x="585" y="29"/>
                </a:lnTo>
                <a:lnTo>
                  <a:pt x="607" y="29"/>
                </a:lnTo>
                <a:lnTo>
                  <a:pt x="629" y="29"/>
                </a:lnTo>
                <a:lnTo>
                  <a:pt x="657" y="29"/>
                </a:lnTo>
                <a:lnTo>
                  <a:pt x="679" y="21"/>
                </a:lnTo>
                <a:lnTo>
                  <a:pt x="701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346" name="Freeform 26"/>
          <p:cNvSpPr>
            <a:spLocks/>
          </p:cNvSpPr>
          <p:nvPr/>
        </p:nvSpPr>
        <p:spPr bwMode="auto">
          <a:xfrm>
            <a:off x="4800600" y="4572000"/>
            <a:ext cx="1168400" cy="927100"/>
          </a:xfrm>
          <a:custGeom>
            <a:avLst/>
            <a:gdLst>
              <a:gd name="T0" fmla="*/ 0 w 736"/>
              <a:gd name="T1" fmla="*/ 0 h 584"/>
              <a:gd name="T2" fmla="*/ 2147483646 w 736"/>
              <a:gd name="T3" fmla="*/ 2147483646 h 584"/>
              <a:gd name="T4" fmla="*/ 2147483646 w 736"/>
              <a:gd name="T5" fmla="*/ 2147483646 h 584"/>
              <a:gd name="T6" fmla="*/ 2147483646 w 736"/>
              <a:gd name="T7" fmla="*/ 2147483646 h 584"/>
              <a:gd name="T8" fmla="*/ 2147483646 w 736"/>
              <a:gd name="T9" fmla="*/ 2147483646 h 584"/>
              <a:gd name="T10" fmla="*/ 2147483646 w 736"/>
              <a:gd name="T11" fmla="*/ 2147483646 h 584"/>
              <a:gd name="T12" fmla="*/ 2147483646 w 736"/>
              <a:gd name="T13" fmla="*/ 2147483646 h 584"/>
              <a:gd name="T14" fmla="*/ 2147483646 w 736"/>
              <a:gd name="T15" fmla="*/ 2147483646 h 584"/>
              <a:gd name="T16" fmla="*/ 2147483646 w 736"/>
              <a:gd name="T17" fmla="*/ 2147483646 h 584"/>
              <a:gd name="T18" fmla="*/ 2147483646 w 736"/>
              <a:gd name="T19" fmla="*/ 2147483646 h 584"/>
              <a:gd name="T20" fmla="*/ 2147483646 w 736"/>
              <a:gd name="T21" fmla="*/ 2147483646 h 584"/>
              <a:gd name="T22" fmla="*/ 2147483646 w 736"/>
              <a:gd name="T23" fmla="*/ 2147483646 h 584"/>
              <a:gd name="T24" fmla="*/ 2147483646 w 736"/>
              <a:gd name="T25" fmla="*/ 2147483646 h 584"/>
              <a:gd name="T26" fmla="*/ 2147483646 w 736"/>
              <a:gd name="T27" fmla="*/ 2147483646 h 584"/>
              <a:gd name="T28" fmla="*/ 2147483646 w 736"/>
              <a:gd name="T29" fmla="*/ 2147483646 h 584"/>
              <a:gd name="T30" fmla="*/ 2147483646 w 736"/>
              <a:gd name="T31" fmla="*/ 2147483646 h 584"/>
              <a:gd name="T32" fmla="*/ 2147483646 w 736"/>
              <a:gd name="T33" fmla="*/ 2147483646 h 584"/>
              <a:gd name="T34" fmla="*/ 2147483646 w 736"/>
              <a:gd name="T35" fmla="*/ 2147483646 h 584"/>
              <a:gd name="T36" fmla="*/ 2147483646 w 736"/>
              <a:gd name="T37" fmla="*/ 2147483646 h 584"/>
              <a:gd name="T38" fmla="*/ 2147483646 w 736"/>
              <a:gd name="T39" fmla="*/ 2147483646 h 584"/>
              <a:gd name="T40" fmla="*/ 2147483646 w 736"/>
              <a:gd name="T41" fmla="*/ 2147483646 h 584"/>
              <a:gd name="T42" fmla="*/ 2147483646 w 736"/>
              <a:gd name="T43" fmla="*/ 2147483646 h 584"/>
              <a:gd name="T44" fmla="*/ 2147483646 w 736"/>
              <a:gd name="T45" fmla="*/ 2147483646 h 584"/>
              <a:gd name="T46" fmla="*/ 2147483646 w 736"/>
              <a:gd name="T47" fmla="*/ 2147483646 h 584"/>
              <a:gd name="T48" fmla="*/ 2147483646 w 736"/>
              <a:gd name="T49" fmla="*/ 2147483646 h 584"/>
              <a:gd name="T50" fmla="*/ 2147483646 w 736"/>
              <a:gd name="T51" fmla="*/ 2147483646 h 584"/>
              <a:gd name="T52" fmla="*/ 2147483646 w 736"/>
              <a:gd name="T53" fmla="*/ 2147483646 h 584"/>
              <a:gd name="T54" fmla="*/ 2147483646 w 736"/>
              <a:gd name="T55" fmla="*/ 2147483646 h 584"/>
              <a:gd name="T56" fmla="*/ 2147483646 w 736"/>
              <a:gd name="T57" fmla="*/ 2147483646 h 584"/>
              <a:gd name="T58" fmla="*/ 2147483646 w 736"/>
              <a:gd name="T59" fmla="*/ 2147483646 h 584"/>
              <a:gd name="T60" fmla="*/ 2147483646 w 736"/>
              <a:gd name="T61" fmla="*/ 2147483646 h 584"/>
              <a:gd name="T62" fmla="*/ 2147483646 w 736"/>
              <a:gd name="T63" fmla="*/ 2147483646 h 584"/>
              <a:gd name="T64" fmla="*/ 2147483646 w 736"/>
              <a:gd name="T65" fmla="*/ 2147483646 h 584"/>
              <a:gd name="T66" fmla="*/ 2147483646 w 736"/>
              <a:gd name="T67" fmla="*/ 2147483646 h 584"/>
              <a:gd name="T68" fmla="*/ 2147483646 w 736"/>
              <a:gd name="T69" fmla="*/ 2147483646 h 584"/>
              <a:gd name="T70" fmla="*/ 2147483646 w 736"/>
              <a:gd name="T71" fmla="*/ 2147483646 h 584"/>
              <a:gd name="T72" fmla="*/ 2147483646 w 736"/>
              <a:gd name="T73" fmla="*/ 2147483646 h 584"/>
              <a:gd name="T74" fmla="*/ 2147483646 w 736"/>
              <a:gd name="T75" fmla="*/ 2147483646 h 584"/>
              <a:gd name="T76" fmla="*/ 2147483646 w 736"/>
              <a:gd name="T77" fmla="*/ 2147483646 h 584"/>
              <a:gd name="T78" fmla="*/ 2147483646 w 736"/>
              <a:gd name="T79" fmla="*/ 2147483646 h 58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736"/>
              <a:gd name="T121" fmla="*/ 0 h 584"/>
              <a:gd name="T122" fmla="*/ 736 w 736"/>
              <a:gd name="T123" fmla="*/ 584 h 584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736" h="584">
                <a:moveTo>
                  <a:pt x="0" y="0"/>
                </a:moveTo>
                <a:lnTo>
                  <a:pt x="22" y="15"/>
                </a:lnTo>
                <a:lnTo>
                  <a:pt x="51" y="22"/>
                </a:lnTo>
                <a:lnTo>
                  <a:pt x="65" y="51"/>
                </a:lnTo>
                <a:lnTo>
                  <a:pt x="87" y="72"/>
                </a:lnTo>
                <a:lnTo>
                  <a:pt x="101" y="94"/>
                </a:lnTo>
                <a:lnTo>
                  <a:pt x="108" y="123"/>
                </a:lnTo>
                <a:lnTo>
                  <a:pt x="123" y="151"/>
                </a:lnTo>
                <a:lnTo>
                  <a:pt x="137" y="173"/>
                </a:lnTo>
                <a:lnTo>
                  <a:pt x="151" y="195"/>
                </a:lnTo>
                <a:lnTo>
                  <a:pt x="166" y="223"/>
                </a:lnTo>
                <a:lnTo>
                  <a:pt x="180" y="245"/>
                </a:lnTo>
                <a:lnTo>
                  <a:pt x="195" y="267"/>
                </a:lnTo>
                <a:lnTo>
                  <a:pt x="209" y="295"/>
                </a:lnTo>
                <a:lnTo>
                  <a:pt x="223" y="317"/>
                </a:lnTo>
                <a:lnTo>
                  <a:pt x="223" y="339"/>
                </a:lnTo>
                <a:lnTo>
                  <a:pt x="245" y="353"/>
                </a:lnTo>
                <a:lnTo>
                  <a:pt x="252" y="375"/>
                </a:lnTo>
                <a:lnTo>
                  <a:pt x="267" y="403"/>
                </a:lnTo>
                <a:lnTo>
                  <a:pt x="281" y="425"/>
                </a:lnTo>
                <a:lnTo>
                  <a:pt x="288" y="447"/>
                </a:lnTo>
                <a:lnTo>
                  <a:pt x="310" y="468"/>
                </a:lnTo>
                <a:lnTo>
                  <a:pt x="317" y="490"/>
                </a:lnTo>
                <a:lnTo>
                  <a:pt x="339" y="504"/>
                </a:lnTo>
                <a:lnTo>
                  <a:pt x="360" y="526"/>
                </a:lnTo>
                <a:lnTo>
                  <a:pt x="382" y="533"/>
                </a:lnTo>
                <a:lnTo>
                  <a:pt x="411" y="540"/>
                </a:lnTo>
                <a:lnTo>
                  <a:pt x="439" y="555"/>
                </a:lnTo>
                <a:lnTo>
                  <a:pt x="461" y="555"/>
                </a:lnTo>
                <a:lnTo>
                  <a:pt x="483" y="562"/>
                </a:lnTo>
                <a:lnTo>
                  <a:pt x="511" y="562"/>
                </a:lnTo>
                <a:lnTo>
                  <a:pt x="533" y="569"/>
                </a:lnTo>
                <a:lnTo>
                  <a:pt x="555" y="569"/>
                </a:lnTo>
                <a:lnTo>
                  <a:pt x="583" y="569"/>
                </a:lnTo>
                <a:lnTo>
                  <a:pt x="605" y="576"/>
                </a:lnTo>
                <a:lnTo>
                  <a:pt x="627" y="576"/>
                </a:lnTo>
                <a:lnTo>
                  <a:pt x="655" y="576"/>
                </a:lnTo>
                <a:lnTo>
                  <a:pt x="684" y="583"/>
                </a:lnTo>
                <a:lnTo>
                  <a:pt x="706" y="583"/>
                </a:lnTo>
                <a:lnTo>
                  <a:pt x="735" y="583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DD95E-80E4-4AEA-8637-F4419EF93817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Post-Training Analysis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Detailed network analysis</a:t>
            </a:r>
            <a:endParaRPr lang="en-US" altLang="ko-KR" dirty="0">
              <a:effectLst>
                <a:outerShdw blurRad="38100" dist="38100" dir="2700000" algn="tl">
                  <a:srgbClr val="919191"/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 sz="2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Hidden nodes form internal representation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Manual analysis of weight values often difficult - graphics very helpful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Conversion to equation, executable code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Automated ANN to symbolic logic conversion is a hot area of research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33AEC3-A433-4F3A-A0C4-5C7541BADDF3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Post-Training Analysis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1148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Sensitivity analysis of input attributes</a:t>
            </a:r>
            <a:endParaRPr lang="en-US" altLang="ko-KR" dirty="0">
              <a:effectLst>
                <a:outerShdw blurRad="38100" dist="38100" dir="2700000" algn="tl">
                  <a:srgbClr val="919191"/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 sz="24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/>
              <a:t>Analytical techniques </a:t>
            </a:r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sz="2000" dirty="0"/>
              <a:t>factor analysis</a:t>
            </a:r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sz="2000" dirty="0"/>
              <a:t>network weight analysis</a:t>
            </a:r>
            <a:endParaRPr lang="en-US" altLang="ko-KR" sz="24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 sz="24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/>
              <a:t>Feature (attribute) elimination</a:t>
            </a:r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sz="2000" dirty="0"/>
              <a:t>forward feature elimination</a:t>
            </a:r>
          </a:p>
          <a:p>
            <a:pPr lvl="1" eaLnBrk="1" fontAlgn="auto" hangingPunct="1">
              <a:spcAft>
                <a:spcPts val="0"/>
              </a:spcAft>
              <a:buSzPct val="75000"/>
              <a:defRPr/>
            </a:pPr>
            <a:r>
              <a:rPr lang="en-US" altLang="ko-KR" sz="2000" dirty="0"/>
              <a:t>backward feature elimination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029C1-279B-40A8-B2C1-9FC579CF0692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The ANN Application Development Process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793750" y="1752600"/>
            <a:ext cx="7772400" cy="4114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Guidelines for using neural networks</a:t>
            </a: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2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1. </a:t>
            </a:r>
            <a:r>
              <a:rPr lang="en-US" altLang="ko-KR" sz="2400" dirty="0"/>
              <a:t>Try the best existing method first</a:t>
            </a: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2. </a:t>
            </a:r>
            <a:r>
              <a:rPr lang="en-US" altLang="ko-KR" sz="2400" dirty="0"/>
              <a:t>Get a </a:t>
            </a:r>
            <a:r>
              <a:rPr lang="en-US" altLang="ko-KR" sz="2400" b="1" dirty="0">
                <a:solidFill>
                  <a:schemeClr val="accent1"/>
                </a:solidFill>
              </a:rPr>
              <a:t>big</a:t>
            </a:r>
            <a:r>
              <a:rPr lang="en-US" altLang="ko-KR" sz="2400" i="1" dirty="0"/>
              <a:t> </a:t>
            </a:r>
            <a:r>
              <a:rPr lang="en-US" altLang="ko-KR" sz="2400" dirty="0"/>
              <a:t>training set</a:t>
            </a: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3. </a:t>
            </a:r>
            <a:r>
              <a:rPr lang="en-US" altLang="ko-KR" sz="2400" dirty="0"/>
              <a:t>Try a net without hidden units</a:t>
            </a: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4. </a:t>
            </a:r>
            <a:r>
              <a:rPr lang="en-US" altLang="ko-KR" sz="2400" dirty="0"/>
              <a:t>Use a sensible coding for input variables</a:t>
            </a: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5. </a:t>
            </a:r>
            <a:r>
              <a:rPr lang="en-US" altLang="ko-KR" sz="2400" dirty="0"/>
              <a:t>Consider methods of constraining network</a:t>
            </a: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6. </a:t>
            </a:r>
            <a:r>
              <a:rPr lang="en-US" altLang="ko-KR" sz="2400" dirty="0"/>
              <a:t>Use a test set to prevent over-training</a:t>
            </a: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7. </a:t>
            </a:r>
            <a:r>
              <a:rPr lang="en-US" altLang="ko-KR" sz="2400" dirty="0"/>
              <a:t>Determine confidence in generalization through cross-validation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88A52A-3517-4D12-9FDD-5CCDFECB2332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Example Applications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209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ko-KR" sz="2800"/>
              <a:t>Pattern Recognition </a:t>
            </a:r>
            <a:r>
              <a:rPr lang="en-US" altLang="ko-KR" sz="2800" i="1"/>
              <a:t>(reading zip codes)</a:t>
            </a:r>
            <a:endParaRPr lang="en-US" altLang="ko-KR" sz="2800"/>
          </a:p>
          <a:p>
            <a:pPr eaLnBrk="1" hangingPunct="1"/>
            <a:r>
              <a:rPr lang="en-US" altLang="ko-KR" sz="2800"/>
              <a:t>Signal Filtering </a:t>
            </a:r>
            <a:r>
              <a:rPr lang="en-US" altLang="ko-KR" sz="2800" i="1"/>
              <a:t>(reduction of radio noise)</a:t>
            </a:r>
            <a:endParaRPr lang="en-US" altLang="ko-KR" sz="2800"/>
          </a:p>
          <a:p>
            <a:pPr eaLnBrk="1" hangingPunct="1"/>
            <a:r>
              <a:rPr lang="en-US" altLang="ko-KR" sz="2800"/>
              <a:t>Data Segmentation </a:t>
            </a:r>
            <a:r>
              <a:rPr lang="en-US" altLang="ko-KR" sz="2800" i="1"/>
              <a:t>(detection of seismic onsets)</a:t>
            </a:r>
            <a:endParaRPr lang="en-US" altLang="ko-KR" sz="2800"/>
          </a:p>
          <a:p>
            <a:pPr eaLnBrk="1" hangingPunct="1"/>
            <a:r>
              <a:rPr lang="en-US" altLang="ko-KR" sz="2800"/>
              <a:t>Data Compression </a:t>
            </a:r>
            <a:r>
              <a:rPr lang="en-US" altLang="ko-KR" sz="2800" i="1"/>
              <a:t>(TV image transmission)</a:t>
            </a:r>
            <a:endParaRPr lang="en-US" altLang="ko-KR" sz="2800"/>
          </a:p>
          <a:p>
            <a:pPr eaLnBrk="1" hangingPunct="1"/>
            <a:r>
              <a:rPr lang="en-US" altLang="ko-KR" sz="2800"/>
              <a:t>Database Mining </a:t>
            </a:r>
            <a:r>
              <a:rPr lang="en-US" altLang="ko-KR" sz="2800" i="1"/>
              <a:t>(marketing, finance analysis)</a:t>
            </a:r>
          </a:p>
          <a:p>
            <a:pPr eaLnBrk="1" hangingPunct="1"/>
            <a:r>
              <a:rPr lang="en-US" altLang="ko-KR" sz="2800"/>
              <a:t>Adaptive Control </a:t>
            </a:r>
            <a:r>
              <a:rPr lang="en-US" altLang="ko-KR" sz="2800" i="1"/>
              <a:t>(vehicle guidance)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466E2C-353A-4C03-AFE2-1C93C021E616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Pros and Cons of Back-Prop 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eaLnBrk="1" hangingPunct="1">
              <a:buFont typeface="Monotype Sorts" charset="2"/>
              <a:buNone/>
            </a:pPr>
            <a:endParaRPr lang="en-US" altLang="ko-KR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7AFA4-6D88-4B98-9DE3-37CAEC657612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Pros and Cons of Back-Prop 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7772400" cy="41148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Cons: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Local minimum - but not generally a concern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Seems biologically implausible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Space and time complexity:</a:t>
            </a:r>
            <a:r>
              <a:rPr lang="en-US" altLang="ko-KR" sz="2400" dirty="0"/>
              <a:t> 	O(W</a:t>
            </a:r>
            <a:r>
              <a:rPr lang="en-US" altLang="ko-KR" sz="2400" baseline="30000" dirty="0"/>
              <a:t>3</a:t>
            </a:r>
            <a:r>
              <a:rPr lang="en-US" altLang="ko-KR" sz="2400" dirty="0"/>
              <a:t>)				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ko-KR" sz="2400" dirty="0"/>
              <a:t>				lengthy training times</a:t>
            </a:r>
            <a:endParaRPr lang="en-US" altLang="ko-KR" sz="2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It</a:t>
            </a:r>
            <a:r>
              <a:rPr lang="ja-JP" altLang="en-US" sz="2800" dirty="0"/>
              <a:t>’</a:t>
            </a:r>
            <a:r>
              <a:rPr lang="en-US" altLang="ja-JP" sz="2800" dirty="0"/>
              <a:t>s a black box!  </a:t>
            </a:r>
            <a:r>
              <a:rPr lang="en-US" altLang="ja-JP" sz="2400" i="1" dirty="0">
                <a:solidFill>
                  <a:schemeClr val="tx2"/>
                </a:solidFill>
              </a:rPr>
              <a:t>I can</a:t>
            </a:r>
            <a:r>
              <a:rPr lang="ja-JP" altLang="en-US" sz="2400" i="1" dirty="0">
                <a:solidFill>
                  <a:schemeClr val="tx2"/>
                </a:solidFill>
              </a:rPr>
              <a:t>’</a:t>
            </a:r>
            <a:r>
              <a:rPr lang="en-US" altLang="ja-JP" sz="2400" i="1" dirty="0">
                <a:solidFill>
                  <a:schemeClr val="tx2"/>
                </a:solidFill>
              </a:rPr>
              <a:t>t see how it</a:t>
            </a:r>
            <a:r>
              <a:rPr lang="ja-JP" altLang="en-US" sz="2400" i="1" dirty="0">
                <a:solidFill>
                  <a:schemeClr val="tx2"/>
                </a:solidFill>
              </a:rPr>
              <a:t>’</a:t>
            </a:r>
            <a:r>
              <a:rPr lang="en-US" altLang="ja-JP" sz="2400" i="1" dirty="0">
                <a:solidFill>
                  <a:schemeClr val="tx2"/>
                </a:solidFill>
              </a:rPr>
              <a:t>s making decisions?</a:t>
            </a:r>
            <a:endParaRPr lang="en-US" altLang="ja-JP" sz="2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Best suited for supervised learning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Works poorly on dense data with few input variables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8527F0-EAA1-4F5C-8422-21E07F033547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Pros and Cons of Back-Prop 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7772400" cy="4114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ko-KR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Pros: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Proven training method for multi-layer nets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Able to learn any arbitrary function (</a:t>
            </a:r>
            <a:r>
              <a:rPr lang="en-US" altLang="ko-KR" sz="2800" dirty="0">
                <a:solidFill>
                  <a:schemeClr val="tx2"/>
                </a:solidFill>
              </a:rPr>
              <a:t>XOR</a:t>
            </a:r>
            <a:r>
              <a:rPr lang="en-US" altLang="ko-KR" sz="2800" dirty="0"/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Most useful for non-linear mappings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Works well with noisy data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Generalizes well given sufficient examples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Rapid recognition speed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/>
              <a:t>Has inspired many new learning algorithms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A44C9-9D04-46FF-88E2-F86E9D206119}" type="slidenum">
              <a:rPr lang="ko-KR" altLang="en-US" smtClean="0"/>
              <a:pPr>
                <a:defRPr/>
              </a:pPr>
              <a:t>97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Other Networks and </a:t>
            </a:r>
            <a:b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ko-KR">
                <a:effectLst>
                  <a:outerShdw blurRad="38100" dist="38100" dir="2700000" algn="tl">
                    <a:srgbClr val="FFFFFF"/>
                  </a:outerShdw>
                </a:effectLst>
              </a:rPr>
              <a:t>Advanced Issues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eaLnBrk="1" hangingPunct="1">
              <a:buFont typeface="Monotype Sorts" charset="2"/>
              <a:buNone/>
            </a:pPr>
            <a:endParaRPr lang="en-US" altLang="ko-KR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99AFE-DB7C-4684-ABBB-F474AABDB135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8362950" cy="13255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Other Networks and Advanced Issues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>
          <a:xfrm>
            <a:off x="803275" y="1530350"/>
            <a:ext cx="7772400" cy="4114800"/>
          </a:xfrm>
        </p:spPr>
        <p:txBody>
          <a:bodyPr/>
          <a:lstStyle/>
          <a:p>
            <a:pPr eaLnBrk="1" hangingPunct="1"/>
            <a:endParaRPr lang="en-US" altLang="ko-KR" sz="2400"/>
          </a:p>
          <a:p>
            <a:pPr eaLnBrk="1" hangingPunct="1"/>
            <a:r>
              <a:rPr lang="en-US" altLang="ko-KR" sz="2400"/>
              <a:t>Variations in feed-forward architecture</a:t>
            </a:r>
          </a:p>
          <a:p>
            <a:pPr lvl="1" eaLnBrk="1" hangingPunct="1">
              <a:buSzPct val="75000"/>
            </a:pPr>
            <a:r>
              <a:rPr lang="en-US" altLang="ko-KR" sz="2000"/>
              <a:t>jump connections to output nodes</a:t>
            </a:r>
          </a:p>
          <a:p>
            <a:pPr lvl="1" eaLnBrk="1" hangingPunct="1">
              <a:buSzPct val="75000"/>
            </a:pPr>
            <a:r>
              <a:rPr lang="en-US" altLang="ko-KR" sz="2000"/>
              <a:t>hidden nodes that vary in structure</a:t>
            </a:r>
            <a:endParaRPr lang="en-US" altLang="ko-KR" sz="2400"/>
          </a:p>
          <a:p>
            <a:pPr eaLnBrk="1" hangingPunct="1"/>
            <a:r>
              <a:rPr lang="en-US" altLang="ko-KR" sz="2400"/>
              <a:t>Recurrent networks with feedback connections</a:t>
            </a:r>
          </a:p>
          <a:p>
            <a:pPr eaLnBrk="1" hangingPunct="1"/>
            <a:r>
              <a:rPr lang="en-US" altLang="ko-KR" sz="2400"/>
              <a:t>Probabilistic networks</a:t>
            </a:r>
          </a:p>
          <a:p>
            <a:pPr eaLnBrk="1" hangingPunct="1"/>
            <a:r>
              <a:rPr lang="en-US" altLang="ko-KR" sz="2400"/>
              <a:t>General Regression networks</a:t>
            </a:r>
          </a:p>
          <a:p>
            <a:pPr eaLnBrk="1" hangingPunct="1"/>
            <a:r>
              <a:rPr lang="en-US" altLang="ko-KR" sz="2400"/>
              <a:t>Unsupervised self-organizing networks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51FFFA-DE99-485B-A912-05D7C12E830F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</TotalTime>
  <Pages>114</Pages>
  <Words>4629</Words>
  <Application>Microsoft Office PowerPoint</Application>
  <PresentationFormat>화면 슬라이드 쇼(4:3)</PresentationFormat>
  <Paragraphs>1006</Paragraphs>
  <Slides>102</Slides>
  <Notes>98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102</vt:i4>
      </vt:variant>
    </vt:vector>
  </HeadingPairs>
  <TitlesOfParts>
    <vt:vector size="112" baseType="lpstr">
      <vt:lpstr>Monotype Sorts</vt:lpstr>
      <vt:lpstr>맑은 고딕</vt:lpstr>
      <vt:lpstr>Arial</vt:lpstr>
      <vt:lpstr>Book Antiqua</vt:lpstr>
      <vt:lpstr>Cambria Math</vt:lpstr>
      <vt:lpstr>Symbol</vt:lpstr>
      <vt:lpstr>Times New Roman</vt:lpstr>
      <vt:lpstr>Wingdings</vt:lpstr>
      <vt:lpstr>Office 테마</vt:lpstr>
      <vt:lpstr>Equation</vt:lpstr>
      <vt:lpstr>Theory and Application of Artificial Neural Networks</vt:lpstr>
      <vt:lpstr>Seminar Outline</vt:lpstr>
      <vt:lpstr>ANN Background and Motivation</vt:lpstr>
      <vt:lpstr>Background and Motivation</vt:lpstr>
      <vt:lpstr>Background and Motivation</vt:lpstr>
      <vt:lpstr>Background and Motivation</vt:lpstr>
      <vt:lpstr>Background and Motivation</vt:lpstr>
      <vt:lpstr>Background and Motivation</vt:lpstr>
      <vt:lpstr>Background and Motivation</vt:lpstr>
      <vt:lpstr>Classification Systems  and Inductive Learning</vt:lpstr>
      <vt:lpstr>Classification Systems  and Inductive Learning</vt:lpstr>
      <vt:lpstr>Classification Systems  and Inductive Learning</vt:lpstr>
      <vt:lpstr>Classification Systems  and Inductive Learning</vt:lpstr>
      <vt:lpstr>Classification Systems  and Inductive Learning</vt:lpstr>
      <vt:lpstr>Classification Systems  and Inductive Learning</vt:lpstr>
      <vt:lpstr>From Biological to Artificial Neurons</vt:lpstr>
      <vt:lpstr>From Biological to Artificial Neurons</vt:lpstr>
      <vt:lpstr>From Biological to Artificial Neurons</vt:lpstr>
      <vt:lpstr>From Biological to Artificial Neurons</vt:lpstr>
      <vt:lpstr>From Biological to Artificial Neurons</vt:lpstr>
      <vt:lpstr>From Biological to Artificial Neurons</vt:lpstr>
      <vt:lpstr>McCulloch–Pitts “neuron” (1943)</vt:lpstr>
      <vt:lpstr>PERCEPTRON</vt:lpstr>
      <vt:lpstr>From Biological to Artificial Neurons</vt:lpstr>
      <vt:lpstr>Learning in a Simple Neuron </vt:lpstr>
      <vt:lpstr>Learning in a Simple Neuron </vt:lpstr>
      <vt:lpstr>Learning in a Simple Neuron </vt:lpstr>
      <vt:lpstr>Learning in a Simple Neuron </vt:lpstr>
      <vt:lpstr>Learning in a Simple Neuron </vt:lpstr>
      <vt:lpstr>PowerPoint 프레젠테이션</vt:lpstr>
      <vt:lpstr>Limitations of Simple Neural Networks</vt:lpstr>
      <vt:lpstr>Limitations of Simple Neural Networks</vt:lpstr>
      <vt:lpstr>EXAMPLE</vt:lpstr>
      <vt:lpstr>Limitations of Simple Neural Networks</vt:lpstr>
      <vt:lpstr>EXAMPLE</vt:lpstr>
      <vt:lpstr>EXAMPLE</vt:lpstr>
      <vt:lpstr>Multi-layer Feed-forward ANNs</vt:lpstr>
      <vt:lpstr>Multi-layer Feed-forward ANNs</vt:lpstr>
      <vt:lpstr>Multi-layer Feed-forward ANNs</vt:lpstr>
      <vt:lpstr>Visualizing Network Behaviour</vt:lpstr>
      <vt:lpstr>Visualizing Network Behaviour</vt:lpstr>
      <vt:lpstr>The Back-propagation Algorithm</vt:lpstr>
      <vt:lpstr>The Back-propagation Algorithm</vt:lpstr>
      <vt:lpstr>The Back-propagation Algorithm</vt:lpstr>
      <vt:lpstr>The Back-propagation Algorithm</vt:lpstr>
      <vt:lpstr>The Back-propagation Algorithm</vt:lpstr>
      <vt:lpstr>The Back-propagation Algorithm</vt:lpstr>
      <vt:lpstr>The Back-propagation Algorithm</vt:lpstr>
      <vt:lpstr>The Back-propagation Algorithm</vt:lpstr>
      <vt:lpstr>The Back-propagation Algorithm</vt:lpstr>
      <vt:lpstr>The Back-propagation Algorithm</vt:lpstr>
      <vt:lpstr>The Back-propagation Algorithm</vt:lpstr>
      <vt:lpstr>The Back-propagation Algorithm</vt:lpstr>
      <vt:lpstr>Generalization</vt:lpstr>
      <vt:lpstr>Generalization</vt:lpstr>
      <vt:lpstr>Generalization</vt:lpstr>
      <vt:lpstr>Generalization</vt:lpstr>
      <vt:lpstr>Generalization</vt:lpstr>
      <vt:lpstr>Generalization</vt:lpstr>
      <vt:lpstr>Generalization</vt:lpstr>
      <vt:lpstr>Generalization</vt:lpstr>
      <vt:lpstr>Generalization</vt:lpstr>
      <vt:lpstr>Generalization</vt:lpstr>
      <vt:lpstr>Generalization</vt:lpstr>
      <vt:lpstr>Network Design &amp; Training </vt:lpstr>
      <vt:lpstr>Network Design &amp; Training Issues </vt:lpstr>
      <vt:lpstr>Network Design</vt:lpstr>
      <vt:lpstr>Network Design</vt:lpstr>
      <vt:lpstr>Network Design</vt:lpstr>
      <vt:lpstr>Network Design</vt:lpstr>
      <vt:lpstr>Network Design</vt:lpstr>
      <vt:lpstr>Network Training</vt:lpstr>
      <vt:lpstr>Network Training</vt:lpstr>
      <vt:lpstr>Network Training</vt:lpstr>
      <vt:lpstr>Network Training</vt:lpstr>
      <vt:lpstr>Network Training</vt:lpstr>
      <vt:lpstr>Network Training</vt:lpstr>
      <vt:lpstr>Network Training</vt:lpstr>
      <vt:lpstr>Network Training</vt:lpstr>
      <vt:lpstr>Data Preparation</vt:lpstr>
      <vt:lpstr>Data Preparation</vt:lpstr>
      <vt:lpstr>Data Preparation</vt:lpstr>
      <vt:lpstr>Data Preparation</vt:lpstr>
      <vt:lpstr>Data Preparation</vt:lpstr>
      <vt:lpstr>Data Preparation</vt:lpstr>
      <vt:lpstr>Data Preparation</vt:lpstr>
      <vt:lpstr>Data Preparation</vt:lpstr>
      <vt:lpstr>Post-Training Analysis</vt:lpstr>
      <vt:lpstr>Post-Training Analysis</vt:lpstr>
      <vt:lpstr>Post-Training Analysis</vt:lpstr>
      <vt:lpstr>Post-Training Analysis</vt:lpstr>
      <vt:lpstr>Post-Training Analysis</vt:lpstr>
      <vt:lpstr>The ANN Application Development Process</vt:lpstr>
      <vt:lpstr>Example Applications</vt:lpstr>
      <vt:lpstr>Pros and Cons of Back-Prop </vt:lpstr>
      <vt:lpstr>Pros and Cons of Back-Prop </vt:lpstr>
      <vt:lpstr>Pros and Cons of Back-Prop </vt:lpstr>
      <vt:lpstr>Other Networks and  Advanced Issues</vt:lpstr>
      <vt:lpstr>Other Networks and Advanced Issues</vt:lpstr>
      <vt:lpstr>Topologies of Neural Networks</vt:lpstr>
      <vt:lpstr>Self-Organizing Maps (Kohonen Maps)</vt:lpstr>
      <vt:lpstr>신경망 모델 비교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Theory and Application of Artificial Neural Networks</dc:title>
  <dc:subject>Introductio to FF BP ANNs and Use</dc:subject>
  <dc:creator>Daniel Leard Silver</dc:creator>
  <cp:keywords/>
  <dc:description/>
  <cp:lastModifiedBy>Seyoung Park</cp:lastModifiedBy>
  <cp:revision>56</cp:revision>
  <cp:lastPrinted>1998-02-11T03:29:16Z</cp:lastPrinted>
  <dcterms:created xsi:type="dcterms:W3CDTF">1997-02-03T15:05:08Z</dcterms:created>
  <dcterms:modified xsi:type="dcterms:W3CDTF">2020-11-24T04:36:15Z</dcterms:modified>
</cp:coreProperties>
</file>